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40"/>
  </p:notesMasterIdLst>
  <p:sldIdLst>
    <p:sldId id="382" r:id="rId2"/>
    <p:sldId id="269" r:id="rId3"/>
    <p:sldId id="332" r:id="rId4"/>
    <p:sldId id="274" r:id="rId5"/>
    <p:sldId id="279" r:id="rId6"/>
    <p:sldId id="333" r:id="rId7"/>
    <p:sldId id="284" r:id="rId8"/>
    <p:sldId id="384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292" r:id="rId18"/>
    <p:sldId id="342" r:id="rId19"/>
    <p:sldId id="343" r:id="rId20"/>
    <p:sldId id="347" r:id="rId21"/>
    <p:sldId id="345" r:id="rId22"/>
    <p:sldId id="348" r:id="rId23"/>
    <p:sldId id="344" r:id="rId24"/>
    <p:sldId id="349" r:id="rId25"/>
    <p:sldId id="346" r:id="rId26"/>
    <p:sldId id="350" r:id="rId27"/>
    <p:sldId id="387" r:id="rId28"/>
    <p:sldId id="352" r:id="rId29"/>
    <p:sldId id="351" r:id="rId30"/>
    <p:sldId id="353" r:id="rId31"/>
    <p:sldId id="354" r:id="rId32"/>
    <p:sldId id="355" r:id="rId33"/>
    <p:sldId id="356" r:id="rId34"/>
    <p:sldId id="357" r:id="rId35"/>
    <p:sldId id="308" r:id="rId36"/>
    <p:sldId id="385" r:id="rId37"/>
    <p:sldId id="386" r:id="rId38"/>
    <p:sldId id="383" r:id="rId39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00"/>
    <a:srgbClr val="63BDE0"/>
    <a:srgbClr val="BBE2EE"/>
    <a:srgbClr val="D100CE"/>
    <a:srgbClr val="00D119"/>
    <a:srgbClr val="00B2FF"/>
    <a:srgbClr val="009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87" d="100"/>
          <a:sy n="87" d="100"/>
        </p:scale>
        <p:origin x="74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3.xml"/><Relationship Id="rId13" Type="http://schemas.openxmlformats.org/officeDocument/2006/relationships/slide" Target="slides/slide28.xml"/><Relationship Id="rId18" Type="http://schemas.openxmlformats.org/officeDocument/2006/relationships/slide" Target="slides/slide33.xml"/><Relationship Id="rId3" Type="http://schemas.openxmlformats.org/officeDocument/2006/relationships/slide" Target="slides/slide18.xml"/><Relationship Id="rId7" Type="http://schemas.openxmlformats.org/officeDocument/2006/relationships/slide" Target="slides/slide22.xml"/><Relationship Id="rId12" Type="http://schemas.openxmlformats.org/officeDocument/2006/relationships/slide" Target="slides/slide27.xml"/><Relationship Id="rId17" Type="http://schemas.openxmlformats.org/officeDocument/2006/relationships/slide" Target="slides/slide32.xml"/><Relationship Id="rId2" Type="http://schemas.openxmlformats.org/officeDocument/2006/relationships/slide" Target="slides/slide17.xml"/><Relationship Id="rId16" Type="http://schemas.openxmlformats.org/officeDocument/2006/relationships/slide" Target="slides/slide31.xml"/><Relationship Id="rId1" Type="http://schemas.openxmlformats.org/officeDocument/2006/relationships/slide" Target="slides/slide4.xml"/><Relationship Id="rId6" Type="http://schemas.openxmlformats.org/officeDocument/2006/relationships/slide" Target="slides/slide21.xml"/><Relationship Id="rId11" Type="http://schemas.openxmlformats.org/officeDocument/2006/relationships/slide" Target="slides/slide26.xml"/><Relationship Id="rId5" Type="http://schemas.openxmlformats.org/officeDocument/2006/relationships/slide" Target="slides/slide20.xml"/><Relationship Id="rId15" Type="http://schemas.openxmlformats.org/officeDocument/2006/relationships/slide" Target="slides/slide30.xml"/><Relationship Id="rId10" Type="http://schemas.openxmlformats.org/officeDocument/2006/relationships/slide" Target="slides/slide25.xml"/><Relationship Id="rId19" Type="http://schemas.openxmlformats.org/officeDocument/2006/relationships/slide" Target="slides/slide34.xml"/><Relationship Id="rId4" Type="http://schemas.openxmlformats.org/officeDocument/2006/relationships/slide" Target="slides/slide19.xml"/><Relationship Id="rId9" Type="http://schemas.openxmlformats.org/officeDocument/2006/relationships/slide" Target="slides/slide24.xml"/><Relationship Id="rId14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95074DA-C8D3-44DD-81FB-DDF6F13414F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7126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5074DA-C8D3-44DD-81FB-DDF6F13414FD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051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42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55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93700"/>
            <a:ext cx="1943100" cy="570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93700"/>
            <a:ext cx="5676900" cy="570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593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165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40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01800"/>
            <a:ext cx="3810000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1800"/>
            <a:ext cx="3810000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731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07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601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4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926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61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53" name="Line 7"/>
              <p:cNvSpPr>
                <a:spLocks noChangeShapeType="1"/>
              </p:cNvSpPr>
              <p:nvPr userDrawn="1"/>
            </p:nvSpPr>
            <p:spPr bwMode="auto">
              <a:xfrm>
                <a:off x="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4" name="Line 8"/>
              <p:cNvSpPr>
                <a:spLocks noChangeShapeType="1"/>
              </p:cNvSpPr>
              <p:nvPr userDrawn="1"/>
            </p:nvSpPr>
            <p:spPr bwMode="auto">
              <a:xfrm>
                <a:off x="39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5" name="Line 9"/>
              <p:cNvSpPr>
                <a:spLocks noChangeShapeType="1"/>
              </p:cNvSpPr>
              <p:nvPr userDrawn="1"/>
            </p:nvSpPr>
            <p:spPr bwMode="auto">
              <a:xfrm>
                <a:off x="79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6" name="Line 10"/>
              <p:cNvSpPr>
                <a:spLocks noChangeShapeType="1"/>
              </p:cNvSpPr>
              <p:nvPr userDrawn="1"/>
            </p:nvSpPr>
            <p:spPr bwMode="auto">
              <a:xfrm>
                <a:off x="119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7" name="Line 11"/>
              <p:cNvSpPr>
                <a:spLocks noChangeShapeType="1"/>
              </p:cNvSpPr>
              <p:nvPr userDrawn="1"/>
            </p:nvSpPr>
            <p:spPr bwMode="auto">
              <a:xfrm>
                <a:off x="158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8" name="Line 12"/>
              <p:cNvSpPr>
                <a:spLocks noChangeShapeType="1"/>
              </p:cNvSpPr>
              <p:nvPr userDrawn="1"/>
            </p:nvSpPr>
            <p:spPr bwMode="auto">
              <a:xfrm>
                <a:off x="198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9" name="Line 13"/>
              <p:cNvSpPr>
                <a:spLocks noChangeShapeType="1"/>
              </p:cNvSpPr>
              <p:nvPr userDrawn="1"/>
            </p:nvSpPr>
            <p:spPr bwMode="auto">
              <a:xfrm>
                <a:off x="238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0" name="Line 14"/>
              <p:cNvSpPr>
                <a:spLocks noChangeShapeType="1"/>
              </p:cNvSpPr>
              <p:nvPr userDrawn="1"/>
            </p:nvSpPr>
            <p:spPr bwMode="auto">
              <a:xfrm>
                <a:off x="278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1" name="Line 15"/>
              <p:cNvSpPr>
                <a:spLocks noChangeShapeType="1"/>
              </p:cNvSpPr>
              <p:nvPr userDrawn="1"/>
            </p:nvSpPr>
            <p:spPr bwMode="auto">
              <a:xfrm>
                <a:off x="317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2" name="Line 16"/>
              <p:cNvSpPr>
                <a:spLocks noChangeShapeType="1"/>
              </p:cNvSpPr>
              <p:nvPr userDrawn="1"/>
            </p:nvSpPr>
            <p:spPr bwMode="auto">
              <a:xfrm>
                <a:off x="357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3" name="Line 17"/>
              <p:cNvSpPr>
                <a:spLocks noChangeShapeType="1"/>
              </p:cNvSpPr>
              <p:nvPr userDrawn="1"/>
            </p:nvSpPr>
            <p:spPr bwMode="auto">
              <a:xfrm>
                <a:off x="397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4" name="Line 18"/>
              <p:cNvSpPr>
                <a:spLocks noChangeShapeType="1"/>
              </p:cNvSpPr>
              <p:nvPr userDrawn="1"/>
            </p:nvSpPr>
            <p:spPr bwMode="auto">
              <a:xfrm>
                <a:off x="417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5" name="Line 19"/>
              <p:cNvSpPr>
                <a:spLocks noChangeShapeType="1"/>
              </p:cNvSpPr>
              <p:nvPr userDrawn="1"/>
            </p:nvSpPr>
            <p:spPr bwMode="auto">
              <a:xfrm>
                <a:off x="436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6" name="Line 20"/>
              <p:cNvSpPr>
                <a:spLocks noChangeShapeType="1"/>
              </p:cNvSpPr>
              <p:nvPr userDrawn="1"/>
            </p:nvSpPr>
            <p:spPr bwMode="auto">
              <a:xfrm>
                <a:off x="456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7" name="Line 21"/>
              <p:cNvSpPr>
                <a:spLocks noChangeShapeType="1"/>
              </p:cNvSpPr>
              <p:nvPr userDrawn="1"/>
            </p:nvSpPr>
            <p:spPr bwMode="auto">
              <a:xfrm>
                <a:off x="476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8" name="Line 22"/>
              <p:cNvSpPr>
                <a:spLocks noChangeShapeType="1"/>
              </p:cNvSpPr>
              <p:nvPr userDrawn="1"/>
            </p:nvSpPr>
            <p:spPr bwMode="auto">
              <a:xfrm>
                <a:off x="496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69" name="Line 23"/>
              <p:cNvSpPr>
                <a:spLocks noChangeShapeType="1"/>
              </p:cNvSpPr>
              <p:nvPr userDrawn="1"/>
            </p:nvSpPr>
            <p:spPr bwMode="auto">
              <a:xfrm>
                <a:off x="516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0" name="Line 24"/>
              <p:cNvSpPr>
                <a:spLocks noChangeShapeType="1"/>
              </p:cNvSpPr>
              <p:nvPr userDrawn="1"/>
            </p:nvSpPr>
            <p:spPr bwMode="auto">
              <a:xfrm>
                <a:off x="536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1" name="Line 25"/>
              <p:cNvSpPr>
                <a:spLocks noChangeShapeType="1"/>
              </p:cNvSpPr>
              <p:nvPr userDrawn="1"/>
            </p:nvSpPr>
            <p:spPr bwMode="auto">
              <a:xfrm>
                <a:off x="556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2" name="Line 26"/>
              <p:cNvSpPr>
                <a:spLocks noChangeShapeType="1"/>
              </p:cNvSpPr>
              <p:nvPr userDrawn="1"/>
            </p:nvSpPr>
            <p:spPr bwMode="auto">
              <a:xfrm>
                <a:off x="576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3" name="Line 27"/>
              <p:cNvSpPr>
                <a:spLocks noChangeShapeType="1"/>
              </p:cNvSpPr>
              <p:nvPr userDrawn="1"/>
            </p:nvSpPr>
            <p:spPr bwMode="auto">
              <a:xfrm>
                <a:off x="19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4" name="Line 28"/>
              <p:cNvSpPr>
                <a:spLocks noChangeShapeType="1"/>
              </p:cNvSpPr>
              <p:nvPr userDrawn="1"/>
            </p:nvSpPr>
            <p:spPr bwMode="auto">
              <a:xfrm>
                <a:off x="59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5" name="Line 29"/>
              <p:cNvSpPr>
                <a:spLocks noChangeShapeType="1"/>
              </p:cNvSpPr>
              <p:nvPr userDrawn="1"/>
            </p:nvSpPr>
            <p:spPr bwMode="auto">
              <a:xfrm>
                <a:off x="99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6" name="Line 30"/>
              <p:cNvSpPr>
                <a:spLocks noChangeShapeType="1"/>
              </p:cNvSpPr>
              <p:nvPr userDrawn="1"/>
            </p:nvSpPr>
            <p:spPr bwMode="auto">
              <a:xfrm>
                <a:off x="139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7" name="Line 31"/>
              <p:cNvSpPr>
                <a:spLocks noChangeShapeType="1"/>
              </p:cNvSpPr>
              <p:nvPr userDrawn="1"/>
            </p:nvSpPr>
            <p:spPr bwMode="auto">
              <a:xfrm>
                <a:off x="178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8" name="Line 32"/>
              <p:cNvSpPr>
                <a:spLocks noChangeShapeType="1"/>
              </p:cNvSpPr>
              <p:nvPr userDrawn="1"/>
            </p:nvSpPr>
            <p:spPr bwMode="auto">
              <a:xfrm>
                <a:off x="218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9" name="Line 33"/>
              <p:cNvSpPr>
                <a:spLocks noChangeShapeType="1"/>
              </p:cNvSpPr>
              <p:nvPr userDrawn="1"/>
            </p:nvSpPr>
            <p:spPr bwMode="auto">
              <a:xfrm>
                <a:off x="258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80" name="Line 34"/>
              <p:cNvSpPr>
                <a:spLocks noChangeShapeType="1"/>
              </p:cNvSpPr>
              <p:nvPr userDrawn="1"/>
            </p:nvSpPr>
            <p:spPr bwMode="auto">
              <a:xfrm>
                <a:off x="297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81" name="Line 35"/>
              <p:cNvSpPr>
                <a:spLocks noChangeShapeType="1"/>
              </p:cNvSpPr>
              <p:nvPr userDrawn="1"/>
            </p:nvSpPr>
            <p:spPr bwMode="auto">
              <a:xfrm>
                <a:off x="337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82" name="Line 36"/>
              <p:cNvSpPr>
                <a:spLocks noChangeShapeType="1"/>
              </p:cNvSpPr>
              <p:nvPr userDrawn="1"/>
            </p:nvSpPr>
            <p:spPr bwMode="auto">
              <a:xfrm>
                <a:off x="377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32" name="Line 38"/>
            <p:cNvSpPr>
              <a:spLocks noChangeShapeType="1"/>
            </p:cNvSpPr>
            <p:nvPr userDrawn="1"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3" name="Line 39"/>
            <p:cNvSpPr>
              <a:spLocks noChangeShapeType="1"/>
            </p:cNvSpPr>
            <p:nvPr userDrawn="1"/>
          </p:nvSpPr>
          <p:spPr bwMode="auto">
            <a:xfrm>
              <a:off x="0" y="21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4" name="Line 40"/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5" name="Line 41"/>
            <p:cNvSpPr>
              <a:spLocks noChangeShapeType="1"/>
            </p:cNvSpPr>
            <p:nvPr userDrawn="1"/>
          </p:nvSpPr>
          <p:spPr bwMode="auto">
            <a:xfrm>
              <a:off x="0" y="64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6" name="Line 42"/>
            <p:cNvSpPr>
              <a:spLocks noChangeShapeType="1"/>
            </p:cNvSpPr>
            <p:nvPr userDrawn="1"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7" name="Line 43"/>
            <p:cNvSpPr>
              <a:spLocks noChangeShapeType="1"/>
            </p:cNvSpPr>
            <p:nvPr userDrawn="1"/>
          </p:nvSpPr>
          <p:spPr bwMode="auto">
            <a:xfrm>
              <a:off x="0" y="151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8" name="Line 44"/>
            <p:cNvSpPr>
              <a:spLocks noChangeShapeType="1"/>
            </p:cNvSpPr>
            <p:nvPr userDrawn="1"/>
          </p:nvSpPr>
          <p:spPr bwMode="auto">
            <a:xfrm>
              <a:off x="0" y="172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9" name="Line 45"/>
            <p:cNvSpPr>
              <a:spLocks noChangeShapeType="1"/>
            </p:cNvSpPr>
            <p:nvPr userDrawn="1"/>
          </p:nvSpPr>
          <p:spPr bwMode="auto">
            <a:xfrm>
              <a:off x="0" y="194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0" name="Line 46"/>
            <p:cNvSpPr>
              <a:spLocks noChangeShapeType="1"/>
            </p:cNvSpPr>
            <p:nvPr userDrawn="1"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1" name="Line 47"/>
            <p:cNvSpPr>
              <a:spLocks noChangeShapeType="1"/>
            </p:cNvSpPr>
            <p:nvPr userDrawn="1"/>
          </p:nvSpPr>
          <p:spPr bwMode="auto">
            <a:xfrm>
              <a:off x="0" y="237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2" name="Line 48"/>
            <p:cNvSpPr>
              <a:spLocks noChangeShapeType="1"/>
            </p:cNvSpPr>
            <p:nvPr userDrawn="1"/>
          </p:nvSpPr>
          <p:spPr bwMode="auto">
            <a:xfrm>
              <a:off x="0" y="259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3" name="Line 49"/>
            <p:cNvSpPr>
              <a:spLocks noChangeShapeType="1"/>
            </p:cNvSpPr>
            <p:nvPr userDrawn="1"/>
          </p:nvSpPr>
          <p:spPr bwMode="auto">
            <a:xfrm>
              <a:off x="0" y="280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" name="Line 50"/>
            <p:cNvSpPr>
              <a:spLocks noChangeShapeType="1"/>
            </p:cNvSpPr>
            <p:nvPr userDrawn="1"/>
          </p:nvSpPr>
          <p:spPr bwMode="auto">
            <a:xfrm>
              <a:off x="0" y="302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" name="Line 51"/>
            <p:cNvSpPr>
              <a:spLocks noChangeShapeType="1"/>
            </p:cNvSpPr>
            <p:nvPr userDrawn="1"/>
          </p:nvSpPr>
          <p:spPr bwMode="auto">
            <a:xfrm>
              <a:off x="0" y="324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6" name="Line 52"/>
            <p:cNvSpPr>
              <a:spLocks noChangeShapeType="1"/>
            </p:cNvSpPr>
            <p:nvPr userDrawn="1"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7" name="Line 53"/>
            <p:cNvSpPr>
              <a:spLocks noChangeShapeType="1"/>
            </p:cNvSpPr>
            <p:nvPr userDrawn="1"/>
          </p:nvSpPr>
          <p:spPr bwMode="auto">
            <a:xfrm>
              <a:off x="0" y="367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8" name="Line 54"/>
            <p:cNvSpPr>
              <a:spLocks noChangeShapeType="1"/>
            </p:cNvSpPr>
            <p:nvPr userDrawn="1"/>
          </p:nvSpPr>
          <p:spPr bwMode="auto">
            <a:xfrm>
              <a:off x="0" y="388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9" name="Line 55"/>
            <p:cNvSpPr>
              <a:spLocks noChangeShapeType="1"/>
            </p:cNvSpPr>
            <p:nvPr userDrawn="1"/>
          </p:nvSpPr>
          <p:spPr bwMode="auto">
            <a:xfrm>
              <a:off x="0" y="410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0" name="Line 56"/>
            <p:cNvSpPr>
              <a:spLocks noChangeShapeType="1"/>
            </p:cNvSpPr>
            <p:nvPr userDrawn="1"/>
          </p:nvSpPr>
          <p:spPr bwMode="auto">
            <a:xfrm>
              <a:off x="0" y="432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1" name="Line 59"/>
            <p:cNvSpPr>
              <a:spLocks noChangeShapeType="1"/>
            </p:cNvSpPr>
            <p:nvPr userDrawn="1"/>
          </p:nvSpPr>
          <p:spPr bwMode="auto">
            <a:xfrm>
              <a:off x="0" y="108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2" name="Line 60"/>
            <p:cNvSpPr>
              <a:spLocks noChangeShapeType="1"/>
            </p:cNvSpPr>
            <p:nvPr userDrawn="1"/>
          </p:nvSpPr>
          <p:spPr bwMode="auto">
            <a:xfrm>
              <a:off x="0" y="129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27" name="Rectangle 62"/>
          <p:cNvSpPr>
            <a:spLocks noChangeArrowheads="1"/>
          </p:cNvSpPr>
          <p:nvPr userDrawn="1"/>
        </p:nvSpPr>
        <p:spPr bwMode="auto">
          <a:xfrm>
            <a:off x="635000" y="342900"/>
            <a:ext cx="7874000" cy="1041400"/>
          </a:xfrm>
          <a:prstGeom prst="rect">
            <a:avLst/>
          </a:prstGeom>
          <a:solidFill>
            <a:srgbClr val="63BDE0"/>
          </a:solidFill>
          <a:ln w="38100">
            <a:solidFill>
              <a:srgbClr val="BBE2E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93700"/>
            <a:ext cx="77724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1800"/>
            <a:ext cx="77724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0" name="Text Box 64"/>
          <p:cNvSpPr txBox="1">
            <a:spLocks noChangeArrowheads="1"/>
          </p:cNvSpPr>
          <p:nvPr userDrawn="1"/>
        </p:nvSpPr>
        <p:spPr bwMode="auto">
          <a:xfrm>
            <a:off x="6804025" y="6537325"/>
            <a:ext cx="2262188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AU" altLang="en-US" sz="1000" dirty="0">
                <a:solidFill>
                  <a:srgbClr val="63BDE0"/>
                </a:solidFill>
                <a:cs typeface="Arial" charset="0"/>
              </a:rPr>
              <a:t>© 2009 Prentice-Hall, Inc.    </a:t>
            </a:r>
            <a:r>
              <a:rPr lang="en-AU" altLang="en-US" sz="1000" dirty="0">
                <a:solidFill>
                  <a:srgbClr val="63BDE0"/>
                </a:solidFill>
              </a:rPr>
              <a:t>13 </a:t>
            </a:r>
            <a:r>
              <a:rPr lang="en-AU" altLang="en-US" sz="1000" dirty="0">
                <a:solidFill>
                  <a:srgbClr val="63BDE0"/>
                </a:solidFill>
                <a:cs typeface="Arial" charset="0"/>
              </a:rPr>
              <a:t>–</a:t>
            </a:r>
            <a:r>
              <a:rPr lang="en-AU" altLang="en-US" sz="1000" dirty="0">
                <a:solidFill>
                  <a:srgbClr val="63BDE0"/>
                </a:solidFill>
              </a:rPr>
              <a:t> </a:t>
            </a:r>
            <a:fld id="{6C028803-6374-4529-A16C-CC90430DFAD9}" type="slidenum">
              <a:rPr lang="en-AU" altLang="en-US" sz="1000">
                <a:solidFill>
                  <a:srgbClr val="63BDE0"/>
                </a:solidFill>
              </a:rPr>
              <a:pPr/>
              <a:t>‹#›</a:t>
            </a:fld>
            <a:endParaRPr lang="en-AU" altLang="en-US" sz="1000" dirty="0">
              <a:solidFill>
                <a:srgbClr val="63BDE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22438" y="1092846"/>
            <a:ext cx="6496334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</a:t>
            </a:r>
            <a:r>
              <a:rPr lang="en-US" sz="400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+mj-cs"/>
              </a:rPr>
              <a:t>t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337457" y="2890350"/>
            <a:ext cx="8469085" cy="1248555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88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21425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Drawing the PERT/CPM Network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49800"/>
          </a:xfrm>
        </p:spPr>
        <p:txBody>
          <a:bodyPr/>
          <a:lstStyle/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There are two common techniques for drawing PERT networks</a:t>
            </a:r>
          </a:p>
          <a:p>
            <a:pPr eaLnBrk="1" hangingPunct="1">
              <a:defRPr/>
            </a:pP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Activity-on-node</a:t>
            </a:r>
            <a:r>
              <a:rPr lang="en-US" sz="2400" b="0" dirty="0">
                <a:latin typeface="Lucida Bright" panose="02040602050505020304" pitchFamily="18" charset="0"/>
              </a:rPr>
              <a:t> (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AON</a:t>
            </a:r>
            <a:r>
              <a:rPr lang="en-US" sz="2400" b="0" dirty="0">
                <a:latin typeface="Lucida Bright" panose="02040602050505020304" pitchFamily="18" charset="0"/>
              </a:rPr>
              <a:t>) where the nodes represent activities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One node represents the start of the project, one node for the end of the project, and nodes for each of the activities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 arcs are used to show the predecessors for each activity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48" name="Line 116"/>
          <p:cNvSpPr>
            <a:spLocks noChangeShapeType="1"/>
          </p:cNvSpPr>
          <p:nvPr/>
        </p:nvSpPr>
        <p:spPr bwMode="auto">
          <a:xfrm>
            <a:off x="6337300" y="2959100"/>
            <a:ext cx="317500" cy="66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49" name="Line 117"/>
          <p:cNvSpPr>
            <a:spLocks noChangeShapeType="1"/>
          </p:cNvSpPr>
          <p:nvPr/>
        </p:nvSpPr>
        <p:spPr bwMode="auto">
          <a:xfrm>
            <a:off x="4953000" y="4445000"/>
            <a:ext cx="48260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50" name="Line 118"/>
          <p:cNvSpPr>
            <a:spLocks noChangeShapeType="1"/>
          </p:cNvSpPr>
          <p:nvPr/>
        </p:nvSpPr>
        <p:spPr bwMode="auto">
          <a:xfrm>
            <a:off x="4165600" y="2971800"/>
            <a:ext cx="317500" cy="66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51" name="Line 119"/>
          <p:cNvSpPr>
            <a:spLocks noChangeShapeType="1"/>
          </p:cNvSpPr>
          <p:nvPr/>
        </p:nvSpPr>
        <p:spPr bwMode="auto">
          <a:xfrm flipV="1">
            <a:off x="6337300" y="4483100"/>
            <a:ext cx="317500" cy="66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59" name="Line 127"/>
          <p:cNvSpPr>
            <a:spLocks noChangeShapeType="1"/>
          </p:cNvSpPr>
          <p:nvPr/>
        </p:nvSpPr>
        <p:spPr bwMode="auto">
          <a:xfrm>
            <a:off x="5016500" y="2819400"/>
            <a:ext cx="419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60" name="Line 128"/>
          <p:cNvSpPr>
            <a:spLocks noChangeShapeType="1"/>
          </p:cNvSpPr>
          <p:nvPr/>
        </p:nvSpPr>
        <p:spPr bwMode="auto">
          <a:xfrm>
            <a:off x="2921000" y="2819400"/>
            <a:ext cx="419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61" name="Line 129"/>
          <p:cNvSpPr>
            <a:spLocks noChangeShapeType="1"/>
          </p:cNvSpPr>
          <p:nvPr/>
        </p:nvSpPr>
        <p:spPr bwMode="auto">
          <a:xfrm>
            <a:off x="5003800" y="5327650"/>
            <a:ext cx="419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62" name="Line 130"/>
          <p:cNvSpPr>
            <a:spLocks noChangeShapeType="1"/>
          </p:cNvSpPr>
          <p:nvPr/>
        </p:nvSpPr>
        <p:spPr bwMode="auto">
          <a:xfrm>
            <a:off x="2946400" y="5327650"/>
            <a:ext cx="419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63" name="Line 131"/>
          <p:cNvSpPr>
            <a:spLocks noChangeShapeType="1"/>
          </p:cNvSpPr>
          <p:nvPr/>
        </p:nvSpPr>
        <p:spPr bwMode="auto">
          <a:xfrm>
            <a:off x="7366000" y="4054475"/>
            <a:ext cx="419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47" name="Line 115"/>
          <p:cNvSpPr>
            <a:spLocks noChangeShapeType="1"/>
          </p:cNvSpPr>
          <p:nvPr/>
        </p:nvSpPr>
        <p:spPr bwMode="auto">
          <a:xfrm>
            <a:off x="939800" y="4229100"/>
            <a:ext cx="317500" cy="66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6514" name="Line 82"/>
          <p:cNvSpPr>
            <a:spLocks noChangeShapeType="1"/>
          </p:cNvSpPr>
          <p:nvPr/>
        </p:nvSpPr>
        <p:spPr bwMode="auto">
          <a:xfrm flipV="1">
            <a:off x="939800" y="3213100"/>
            <a:ext cx="317500" cy="66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General Foundry Example of PERT/CPM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591128"/>
            <a:ext cx="7772400" cy="4826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Network for General Foundry</a:t>
            </a:r>
          </a:p>
        </p:txBody>
      </p:sp>
      <p:graphicFrame>
        <p:nvGraphicFramePr>
          <p:cNvPr id="146573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78284"/>
              </p:ext>
            </p:extLst>
          </p:nvPr>
        </p:nvGraphicFramePr>
        <p:xfrm>
          <a:off x="1257300" y="2362200"/>
          <a:ext cx="1676400" cy="8509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Build Internal Components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6576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02080"/>
              </p:ext>
            </p:extLst>
          </p:nvPr>
        </p:nvGraphicFramePr>
        <p:xfrm>
          <a:off x="5829300" y="3632200"/>
          <a:ext cx="1676400" cy="8509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Inspect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and Test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6577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67911"/>
              </p:ext>
            </p:extLst>
          </p:nvPr>
        </p:nvGraphicFramePr>
        <p:xfrm>
          <a:off x="3644900" y="3632200"/>
          <a:ext cx="1676400" cy="8509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Build Burner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6574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98278"/>
              </p:ext>
            </p:extLst>
          </p:nvPr>
        </p:nvGraphicFramePr>
        <p:xfrm>
          <a:off x="3352800" y="2362200"/>
          <a:ext cx="1676400" cy="8509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Construct Collection 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6507" name="Rectangle 75"/>
          <p:cNvSpPr>
            <a:spLocks noChangeArrowheads="1"/>
          </p:cNvSpPr>
          <p:nvPr/>
        </p:nvSpPr>
        <p:spPr bwMode="auto">
          <a:xfrm>
            <a:off x="622300" y="3844925"/>
            <a:ext cx="685800" cy="4191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Lucida Bright" panose="02040602050505020304" pitchFamily="18" charset="0"/>
              </a:rPr>
              <a:t>Start</a:t>
            </a:r>
          </a:p>
        </p:txBody>
      </p:sp>
      <p:graphicFrame>
        <p:nvGraphicFramePr>
          <p:cNvPr id="14657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16403"/>
              </p:ext>
            </p:extLst>
          </p:nvPr>
        </p:nvGraphicFramePr>
        <p:xfrm>
          <a:off x="5448300" y="2362200"/>
          <a:ext cx="1676400" cy="8509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Install Control System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6512" name="Rectangle 80"/>
          <p:cNvSpPr>
            <a:spLocks noChangeArrowheads="1"/>
          </p:cNvSpPr>
          <p:nvPr/>
        </p:nvSpPr>
        <p:spPr bwMode="auto">
          <a:xfrm>
            <a:off x="7823200" y="3844925"/>
            <a:ext cx="685800" cy="4191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Lucida Bright" panose="02040602050505020304" pitchFamily="18" charset="0"/>
              </a:rPr>
              <a:t>Finish</a:t>
            </a:r>
          </a:p>
        </p:txBody>
      </p:sp>
      <p:graphicFrame>
        <p:nvGraphicFramePr>
          <p:cNvPr id="146578" name="Group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27156"/>
              </p:ext>
            </p:extLst>
          </p:nvPr>
        </p:nvGraphicFramePr>
        <p:xfrm>
          <a:off x="5448300" y="4902200"/>
          <a:ext cx="1676400" cy="8509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Install Pollution Device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6579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45024"/>
              </p:ext>
            </p:extLst>
          </p:nvPr>
        </p:nvGraphicFramePr>
        <p:xfrm>
          <a:off x="3352800" y="4902200"/>
          <a:ext cx="1676400" cy="99771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Pour Concrete and Install Frame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6580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94695"/>
              </p:ext>
            </p:extLst>
          </p:nvPr>
        </p:nvGraphicFramePr>
        <p:xfrm>
          <a:off x="1257300" y="4902200"/>
          <a:ext cx="1676400" cy="8509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Modify Roof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and Floor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4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4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4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4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14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14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48" grpId="0" animBg="1"/>
      <p:bldP spid="146549" grpId="0" animBg="1"/>
      <p:bldP spid="146550" grpId="0" animBg="1"/>
      <p:bldP spid="146551" grpId="0" animBg="1"/>
      <p:bldP spid="146559" grpId="0" animBg="1"/>
      <p:bldP spid="146560" grpId="0" animBg="1"/>
      <p:bldP spid="146561" grpId="0" animBg="1"/>
      <p:bldP spid="146562" grpId="0" animBg="1"/>
      <p:bldP spid="146563" grpId="0" animBg="1"/>
      <p:bldP spid="146547" grpId="0" animBg="1"/>
      <p:bldP spid="146514" grpId="0" animBg="1"/>
      <p:bldP spid="146435" grpId="0" autoUpdateAnimBg="0"/>
      <p:bldP spid="146507" grpId="0" animBg="1" autoUpdateAnimBg="0"/>
      <p:bldP spid="14651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Activity Times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In some situations, activity times are known with certainty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CPM assigns just one time estimate to each activity and this is used to find the critical path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In many projects there is uncertainty about activity times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PERT employs a probability distribution based on three time estimates for each activity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A weighted average of these estimates is used for the time estimate and this is used to determine the critical path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Activity Times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The time estimates in PERT are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631825" y="2347913"/>
            <a:ext cx="788035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225800" indent="-3225800">
              <a:lnSpc>
                <a:spcPct val="90000"/>
              </a:lnSpc>
              <a:spcBef>
                <a:spcPct val="20000"/>
              </a:spcBef>
              <a:tabLst>
                <a:tab pos="3136900" algn="r"/>
              </a:tabLst>
              <a:defRPr/>
            </a:pPr>
            <a:r>
              <a:rPr lang="en-US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b="0" dirty="0">
                <a:solidFill>
                  <a:srgbClr val="C00000"/>
                </a:solidFill>
                <a:latin typeface="Lucida Bright" panose="02040602050505020304" pitchFamily="18" charset="0"/>
              </a:rPr>
              <a:t>Optimistic time </a:t>
            </a:r>
            <a:r>
              <a:rPr lang="en-US" b="0" dirty="0">
                <a:latin typeface="Lucida Bright" panose="02040602050505020304" pitchFamily="18" charset="0"/>
              </a:rPr>
              <a:t>(</a:t>
            </a:r>
            <a:r>
              <a:rPr lang="en-US" b="0" dirty="0">
                <a:solidFill>
                  <a:srgbClr val="C00000"/>
                </a:solidFill>
                <a:latin typeface="Lucida Bright" panose="02040602050505020304" pitchFamily="18" charset="0"/>
              </a:rPr>
              <a:t>a</a:t>
            </a:r>
            <a:r>
              <a:rPr lang="en-US" b="0" dirty="0">
                <a:latin typeface="Lucida Bright" panose="02040602050505020304" pitchFamily="18" charset="0"/>
              </a:rPr>
              <a:t>)</a:t>
            </a:r>
            <a:r>
              <a:rPr lang="en-US" dirty="0">
                <a:latin typeface="Lucida Bright" panose="02040602050505020304" pitchFamily="18" charset="0"/>
              </a:rPr>
              <a:t> =	</a:t>
            </a:r>
            <a:r>
              <a:rPr lang="en-US" sz="2000" dirty="0">
                <a:latin typeface="Lucida Bright" panose="02040602050505020304" pitchFamily="18" charset="0"/>
              </a:rPr>
              <a:t>time an activity will take if everything goes as well as possible. There should be only a small probability.</a:t>
            </a:r>
            <a:endParaRPr lang="en-US" sz="2000" dirty="0">
              <a:solidFill>
                <a:srgbClr val="C00000"/>
              </a:solidFill>
              <a:latin typeface="Lucida Bright" panose="02040602050505020304" pitchFamily="18" charset="0"/>
            </a:endParaRPr>
          </a:p>
          <a:p>
            <a:pPr marL="3225800" indent="-3225800">
              <a:lnSpc>
                <a:spcPct val="90000"/>
              </a:lnSpc>
              <a:spcBef>
                <a:spcPct val="20000"/>
              </a:spcBef>
              <a:tabLst>
                <a:tab pos="3136900" algn="r"/>
              </a:tabLst>
              <a:defRPr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0" dirty="0">
                <a:solidFill>
                  <a:srgbClr val="C00000"/>
                </a:solidFill>
                <a:latin typeface="Lucida Bright" panose="02040602050505020304" pitchFamily="18" charset="0"/>
              </a:rPr>
              <a:t>Pessimistic time </a:t>
            </a:r>
            <a:r>
              <a:rPr lang="en-US" b="0" dirty="0">
                <a:latin typeface="Lucida Bright" panose="02040602050505020304" pitchFamily="18" charset="0"/>
              </a:rPr>
              <a:t>(</a:t>
            </a:r>
            <a:r>
              <a:rPr lang="en-US" b="0" dirty="0">
                <a:solidFill>
                  <a:srgbClr val="C00000"/>
                </a:solidFill>
                <a:latin typeface="Lucida Bright" panose="02040602050505020304" pitchFamily="18" charset="0"/>
              </a:rPr>
              <a:t>b</a:t>
            </a:r>
            <a:r>
              <a:rPr lang="en-US" b="0" dirty="0">
                <a:latin typeface="Lucida Bright" panose="02040602050505020304" pitchFamily="18" charset="0"/>
              </a:rPr>
              <a:t>) </a:t>
            </a:r>
            <a:r>
              <a:rPr lang="en-US" dirty="0">
                <a:latin typeface="Lucida Bright" panose="02040602050505020304" pitchFamily="18" charset="0"/>
              </a:rPr>
              <a:t>=	</a:t>
            </a:r>
            <a:r>
              <a:rPr lang="en-US" sz="2000" dirty="0">
                <a:latin typeface="Lucida Bright" panose="02040602050505020304" pitchFamily="18" charset="0"/>
              </a:rPr>
              <a:t>time an activity would take assuming very unfavorable conditions. There should also be only a small probability that the activity will really take this long.</a:t>
            </a:r>
          </a:p>
          <a:p>
            <a:pPr marL="3225800" indent="-3225800">
              <a:lnSpc>
                <a:spcPct val="90000"/>
              </a:lnSpc>
              <a:spcBef>
                <a:spcPct val="20000"/>
              </a:spcBef>
              <a:tabLst>
                <a:tab pos="3136900" algn="r"/>
              </a:tabLst>
              <a:defRPr/>
            </a:pPr>
            <a:r>
              <a:rPr lang="en-US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anose="02040602050505020304" pitchFamily="18" charset="0"/>
              </a:rPr>
              <a:t>	</a:t>
            </a:r>
            <a:r>
              <a:rPr lang="en-US" b="0" dirty="0">
                <a:solidFill>
                  <a:srgbClr val="C00000"/>
                </a:solidFill>
                <a:latin typeface="Lucida Bright" panose="02040602050505020304" pitchFamily="18" charset="0"/>
              </a:rPr>
              <a:t>Most likely time </a:t>
            </a:r>
            <a:r>
              <a:rPr lang="en-US" b="0" dirty="0">
                <a:latin typeface="Lucida Bright" panose="02040602050505020304" pitchFamily="18" charset="0"/>
              </a:rPr>
              <a:t>(</a:t>
            </a:r>
            <a:r>
              <a:rPr lang="en-US" b="0" dirty="0">
                <a:solidFill>
                  <a:srgbClr val="C00000"/>
                </a:solidFill>
                <a:latin typeface="Lucida Bright" panose="02040602050505020304" pitchFamily="18" charset="0"/>
              </a:rPr>
              <a:t>m</a:t>
            </a:r>
            <a:r>
              <a:rPr lang="en-US" b="0" dirty="0">
                <a:latin typeface="Lucida Bright" panose="02040602050505020304" pitchFamily="18" charset="0"/>
              </a:rPr>
              <a:t>) </a:t>
            </a:r>
            <a:r>
              <a:rPr lang="en-US" dirty="0">
                <a:latin typeface="Lucida Bright" panose="02040602050505020304" pitchFamily="18" charset="0"/>
              </a:rPr>
              <a:t>=	</a:t>
            </a:r>
            <a:r>
              <a:rPr lang="en-US" sz="2000" dirty="0">
                <a:latin typeface="Lucida Bright" panose="02040602050505020304" pitchFamily="18" charset="0"/>
              </a:rPr>
              <a:t>most realistic time estimate to complete the activity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Activity Times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863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PERT often assumes time estimates follow a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beta</a:t>
            </a:r>
            <a:r>
              <a:rPr lang="en-US" sz="2400" b="0" dirty="0">
                <a:solidFill>
                  <a:schemeClr val="accent2"/>
                </a:solidFill>
                <a:latin typeface="Lucida Bright" panose="02040602050505020304" pitchFamily="18" charset="0"/>
              </a:rPr>
              <a:t>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probability distribution</a:t>
            </a:r>
          </a:p>
        </p:txBody>
      </p:sp>
      <p:sp>
        <p:nvSpPr>
          <p:cNvPr id="149515" name="Line 11"/>
          <p:cNvSpPr>
            <a:spLocks noChangeShapeType="1"/>
          </p:cNvSpPr>
          <p:nvPr/>
        </p:nvSpPr>
        <p:spPr bwMode="auto">
          <a:xfrm>
            <a:off x="2197100" y="3289300"/>
            <a:ext cx="482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med"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717800" y="3471863"/>
            <a:ext cx="4394200" cy="1620837"/>
            <a:chOff x="1712" y="2187"/>
            <a:chExt cx="2768" cy="1021"/>
          </a:xfrm>
        </p:grpSpPr>
        <p:sp>
          <p:nvSpPr>
            <p:cNvPr id="16410" name="Freeform 14"/>
            <p:cNvSpPr>
              <a:spLocks/>
            </p:cNvSpPr>
            <p:nvPr/>
          </p:nvSpPr>
          <p:spPr bwMode="auto">
            <a:xfrm>
              <a:off x="1712" y="2187"/>
              <a:ext cx="2768" cy="1021"/>
            </a:xfrm>
            <a:custGeom>
              <a:avLst/>
              <a:gdLst>
                <a:gd name="T0" fmla="*/ 0 w 2768"/>
                <a:gd name="T1" fmla="*/ 1017 h 1021"/>
                <a:gd name="T2" fmla="*/ 104 w 2768"/>
                <a:gd name="T3" fmla="*/ 973 h 1021"/>
                <a:gd name="T4" fmla="*/ 236 w 2768"/>
                <a:gd name="T5" fmla="*/ 897 h 1021"/>
                <a:gd name="T6" fmla="*/ 352 w 2768"/>
                <a:gd name="T7" fmla="*/ 789 h 1021"/>
                <a:gd name="T8" fmla="*/ 452 w 2768"/>
                <a:gd name="T9" fmla="*/ 669 h 1021"/>
                <a:gd name="T10" fmla="*/ 560 w 2768"/>
                <a:gd name="T11" fmla="*/ 497 h 1021"/>
                <a:gd name="T12" fmla="*/ 684 w 2768"/>
                <a:gd name="T13" fmla="*/ 265 h 1021"/>
                <a:gd name="T14" fmla="*/ 768 w 2768"/>
                <a:gd name="T15" fmla="*/ 137 h 1021"/>
                <a:gd name="T16" fmla="*/ 876 w 2768"/>
                <a:gd name="T17" fmla="*/ 41 h 1021"/>
                <a:gd name="T18" fmla="*/ 996 w 2768"/>
                <a:gd name="T19" fmla="*/ 5 h 1021"/>
                <a:gd name="T20" fmla="*/ 1072 w 2768"/>
                <a:gd name="T21" fmla="*/ 9 h 1021"/>
                <a:gd name="T22" fmla="*/ 1168 w 2768"/>
                <a:gd name="T23" fmla="*/ 53 h 1021"/>
                <a:gd name="T24" fmla="*/ 1324 w 2768"/>
                <a:gd name="T25" fmla="*/ 157 h 1021"/>
                <a:gd name="T26" fmla="*/ 1508 w 2768"/>
                <a:gd name="T27" fmla="*/ 297 h 1021"/>
                <a:gd name="T28" fmla="*/ 1704 w 2768"/>
                <a:gd name="T29" fmla="*/ 449 h 1021"/>
                <a:gd name="T30" fmla="*/ 1920 w 2768"/>
                <a:gd name="T31" fmla="*/ 605 h 1021"/>
                <a:gd name="T32" fmla="*/ 2096 w 2768"/>
                <a:gd name="T33" fmla="*/ 725 h 1021"/>
                <a:gd name="T34" fmla="*/ 2304 w 2768"/>
                <a:gd name="T35" fmla="*/ 849 h 1021"/>
                <a:gd name="T36" fmla="*/ 2444 w 2768"/>
                <a:gd name="T37" fmla="*/ 913 h 1021"/>
                <a:gd name="T38" fmla="*/ 2604 w 2768"/>
                <a:gd name="T39" fmla="*/ 977 h 1021"/>
                <a:gd name="T40" fmla="*/ 2768 w 2768"/>
                <a:gd name="T41" fmla="*/ 1021 h 1021"/>
                <a:gd name="T42" fmla="*/ 0 w 2768"/>
                <a:gd name="T43" fmla="*/ 1017 h 102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768"/>
                <a:gd name="T67" fmla="*/ 0 h 1021"/>
                <a:gd name="T68" fmla="*/ 2768 w 2768"/>
                <a:gd name="T69" fmla="*/ 1021 h 102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768" h="1021">
                  <a:moveTo>
                    <a:pt x="0" y="1017"/>
                  </a:moveTo>
                  <a:cubicBezTo>
                    <a:pt x="32" y="1005"/>
                    <a:pt x="65" y="993"/>
                    <a:pt x="104" y="973"/>
                  </a:cubicBezTo>
                  <a:cubicBezTo>
                    <a:pt x="143" y="953"/>
                    <a:pt x="195" y="928"/>
                    <a:pt x="236" y="897"/>
                  </a:cubicBezTo>
                  <a:cubicBezTo>
                    <a:pt x="277" y="866"/>
                    <a:pt x="316" y="827"/>
                    <a:pt x="352" y="789"/>
                  </a:cubicBezTo>
                  <a:cubicBezTo>
                    <a:pt x="388" y="751"/>
                    <a:pt x="417" y="718"/>
                    <a:pt x="452" y="669"/>
                  </a:cubicBezTo>
                  <a:cubicBezTo>
                    <a:pt x="487" y="620"/>
                    <a:pt x="521" y="564"/>
                    <a:pt x="560" y="497"/>
                  </a:cubicBezTo>
                  <a:cubicBezTo>
                    <a:pt x="599" y="430"/>
                    <a:pt x="649" y="325"/>
                    <a:pt x="684" y="265"/>
                  </a:cubicBezTo>
                  <a:cubicBezTo>
                    <a:pt x="719" y="205"/>
                    <a:pt x="736" y="174"/>
                    <a:pt x="768" y="137"/>
                  </a:cubicBezTo>
                  <a:cubicBezTo>
                    <a:pt x="800" y="100"/>
                    <a:pt x="838" y="63"/>
                    <a:pt x="876" y="41"/>
                  </a:cubicBezTo>
                  <a:cubicBezTo>
                    <a:pt x="914" y="19"/>
                    <a:pt x="963" y="10"/>
                    <a:pt x="996" y="5"/>
                  </a:cubicBezTo>
                  <a:cubicBezTo>
                    <a:pt x="1029" y="0"/>
                    <a:pt x="1043" y="1"/>
                    <a:pt x="1072" y="9"/>
                  </a:cubicBezTo>
                  <a:cubicBezTo>
                    <a:pt x="1101" y="17"/>
                    <a:pt x="1126" y="28"/>
                    <a:pt x="1168" y="53"/>
                  </a:cubicBezTo>
                  <a:cubicBezTo>
                    <a:pt x="1210" y="78"/>
                    <a:pt x="1267" y="116"/>
                    <a:pt x="1324" y="157"/>
                  </a:cubicBezTo>
                  <a:cubicBezTo>
                    <a:pt x="1381" y="198"/>
                    <a:pt x="1445" y="248"/>
                    <a:pt x="1508" y="297"/>
                  </a:cubicBezTo>
                  <a:cubicBezTo>
                    <a:pt x="1571" y="346"/>
                    <a:pt x="1635" y="398"/>
                    <a:pt x="1704" y="449"/>
                  </a:cubicBezTo>
                  <a:cubicBezTo>
                    <a:pt x="1773" y="500"/>
                    <a:pt x="1855" y="559"/>
                    <a:pt x="1920" y="605"/>
                  </a:cubicBezTo>
                  <a:cubicBezTo>
                    <a:pt x="1985" y="651"/>
                    <a:pt x="2032" y="684"/>
                    <a:pt x="2096" y="725"/>
                  </a:cubicBezTo>
                  <a:cubicBezTo>
                    <a:pt x="2160" y="766"/>
                    <a:pt x="2246" y="818"/>
                    <a:pt x="2304" y="849"/>
                  </a:cubicBezTo>
                  <a:cubicBezTo>
                    <a:pt x="2362" y="880"/>
                    <a:pt x="2394" y="892"/>
                    <a:pt x="2444" y="913"/>
                  </a:cubicBezTo>
                  <a:cubicBezTo>
                    <a:pt x="2494" y="934"/>
                    <a:pt x="2550" y="959"/>
                    <a:pt x="2604" y="977"/>
                  </a:cubicBezTo>
                  <a:cubicBezTo>
                    <a:pt x="2658" y="995"/>
                    <a:pt x="2713" y="1008"/>
                    <a:pt x="2768" y="1021"/>
                  </a:cubicBezTo>
                  <a:cubicBezTo>
                    <a:pt x="2768" y="1021"/>
                    <a:pt x="0" y="1017"/>
                    <a:pt x="0" y="1017"/>
                  </a:cubicBezTo>
                  <a:close/>
                </a:path>
              </a:pathLst>
            </a:custGeom>
            <a:solidFill>
              <a:srgbClr val="BBE2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cap="flat" cmpd="sng">
                  <a:solidFill>
                    <a:srgbClr val="000000"/>
                  </a:solidFill>
                  <a:prstDash val="solid"/>
                  <a:round/>
                  <a:headEnd type="none" w="sm" len="med"/>
                  <a:tailEnd type="none" w="sm" len="med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11" name="Freeform 13"/>
            <p:cNvSpPr>
              <a:spLocks/>
            </p:cNvSpPr>
            <p:nvPr/>
          </p:nvSpPr>
          <p:spPr bwMode="auto">
            <a:xfrm>
              <a:off x="1712" y="2187"/>
              <a:ext cx="2768" cy="1021"/>
            </a:xfrm>
            <a:custGeom>
              <a:avLst/>
              <a:gdLst>
                <a:gd name="T0" fmla="*/ 0 w 2768"/>
                <a:gd name="T1" fmla="*/ 1017 h 1021"/>
                <a:gd name="T2" fmla="*/ 104 w 2768"/>
                <a:gd name="T3" fmla="*/ 973 h 1021"/>
                <a:gd name="T4" fmla="*/ 236 w 2768"/>
                <a:gd name="T5" fmla="*/ 897 h 1021"/>
                <a:gd name="T6" fmla="*/ 352 w 2768"/>
                <a:gd name="T7" fmla="*/ 789 h 1021"/>
                <a:gd name="T8" fmla="*/ 452 w 2768"/>
                <a:gd name="T9" fmla="*/ 669 h 1021"/>
                <a:gd name="T10" fmla="*/ 560 w 2768"/>
                <a:gd name="T11" fmla="*/ 497 h 1021"/>
                <a:gd name="T12" fmla="*/ 684 w 2768"/>
                <a:gd name="T13" fmla="*/ 265 h 1021"/>
                <a:gd name="T14" fmla="*/ 768 w 2768"/>
                <a:gd name="T15" fmla="*/ 137 h 1021"/>
                <a:gd name="T16" fmla="*/ 876 w 2768"/>
                <a:gd name="T17" fmla="*/ 41 h 1021"/>
                <a:gd name="T18" fmla="*/ 996 w 2768"/>
                <a:gd name="T19" fmla="*/ 5 h 1021"/>
                <a:gd name="T20" fmla="*/ 1072 w 2768"/>
                <a:gd name="T21" fmla="*/ 9 h 1021"/>
                <a:gd name="T22" fmla="*/ 1168 w 2768"/>
                <a:gd name="T23" fmla="*/ 53 h 1021"/>
                <a:gd name="T24" fmla="*/ 1324 w 2768"/>
                <a:gd name="T25" fmla="*/ 157 h 1021"/>
                <a:gd name="T26" fmla="*/ 1508 w 2768"/>
                <a:gd name="T27" fmla="*/ 297 h 1021"/>
                <a:gd name="T28" fmla="*/ 1704 w 2768"/>
                <a:gd name="T29" fmla="*/ 449 h 1021"/>
                <a:gd name="T30" fmla="*/ 1920 w 2768"/>
                <a:gd name="T31" fmla="*/ 605 h 1021"/>
                <a:gd name="T32" fmla="*/ 2096 w 2768"/>
                <a:gd name="T33" fmla="*/ 725 h 1021"/>
                <a:gd name="T34" fmla="*/ 2304 w 2768"/>
                <a:gd name="T35" fmla="*/ 849 h 1021"/>
                <a:gd name="T36" fmla="*/ 2444 w 2768"/>
                <a:gd name="T37" fmla="*/ 913 h 1021"/>
                <a:gd name="T38" fmla="*/ 2604 w 2768"/>
                <a:gd name="T39" fmla="*/ 977 h 1021"/>
                <a:gd name="T40" fmla="*/ 2768 w 2768"/>
                <a:gd name="T41" fmla="*/ 1021 h 10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768"/>
                <a:gd name="T64" fmla="*/ 0 h 1021"/>
                <a:gd name="T65" fmla="*/ 2768 w 2768"/>
                <a:gd name="T66" fmla="*/ 1021 h 10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768" h="1021">
                  <a:moveTo>
                    <a:pt x="0" y="1017"/>
                  </a:moveTo>
                  <a:cubicBezTo>
                    <a:pt x="32" y="1005"/>
                    <a:pt x="65" y="993"/>
                    <a:pt x="104" y="973"/>
                  </a:cubicBezTo>
                  <a:cubicBezTo>
                    <a:pt x="143" y="953"/>
                    <a:pt x="195" y="928"/>
                    <a:pt x="236" y="897"/>
                  </a:cubicBezTo>
                  <a:cubicBezTo>
                    <a:pt x="277" y="866"/>
                    <a:pt x="316" y="827"/>
                    <a:pt x="352" y="789"/>
                  </a:cubicBezTo>
                  <a:cubicBezTo>
                    <a:pt x="388" y="751"/>
                    <a:pt x="417" y="718"/>
                    <a:pt x="452" y="669"/>
                  </a:cubicBezTo>
                  <a:cubicBezTo>
                    <a:pt x="487" y="620"/>
                    <a:pt x="521" y="564"/>
                    <a:pt x="560" y="497"/>
                  </a:cubicBezTo>
                  <a:cubicBezTo>
                    <a:pt x="599" y="430"/>
                    <a:pt x="649" y="325"/>
                    <a:pt x="684" y="265"/>
                  </a:cubicBezTo>
                  <a:cubicBezTo>
                    <a:pt x="719" y="205"/>
                    <a:pt x="736" y="174"/>
                    <a:pt x="768" y="137"/>
                  </a:cubicBezTo>
                  <a:cubicBezTo>
                    <a:pt x="800" y="100"/>
                    <a:pt x="838" y="63"/>
                    <a:pt x="876" y="41"/>
                  </a:cubicBezTo>
                  <a:cubicBezTo>
                    <a:pt x="914" y="19"/>
                    <a:pt x="963" y="10"/>
                    <a:pt x="996" y="5"/>
                  </a:cubicBezTo>
                  <a:cubicBezTo>
                    <a:pt x="1029" y="0"/>
                    <a:pt x="1043" y="1"/>
                    <a:pt x="1072" y="9"/>
                  </a:cubicBezTo>
                  <a:cubicBezTo>
                    <a:pt x="1101" y="17"/>
                    <a:pt x="1126" y="28"/>
                    <a:pt x="1168" y="53"/>
                  </a:cubicBezTo>
                  <a:cubicBezTo>
                    <a:pt x="1210" y="78"/>
                    <a:pt x="1267" y="116"/>
                    <a:pt x="1324" y="157"/>
                  </a:cubicBezTo>
                  <a:cubicBezTo>
                    <a:pt x="1381" y="198"/>
                    <a:pt x="1445" y="248"/>
                    <a:pt x="1508" y="297"/>
                  </a:cubicBezTo>
                  <a:cubicBezTo>
                    <a:pt x="1571" y="346"/>
                    <a:pt x="1635" y="398"/>
                    <a:pt x="1704" y="449"/>
                  </a:cubicBezTo>
                  <a:cubicBezTo>
                    <a:pt x="1773" y="500"/>
                    <a:pt x="1855" y="559"/>
                    <a:pt x="1920" y="605"/>
                  </a:cubicBezTo>
                  <a:cubicBezTo>
                    <a:pt x="1985" y="651"/>
                    <a:pt x="2032" y="684"/>
                    <a:pt x="2096" y="725"/>
                  </a:cubicBezTo>
                  <a:cubicBezTo>
                    <a:pt x="2160" y="766"/>
                    <a:pt x="2246" y="818"/>
                    <a:pt x="2304" y="849"/>
                  </a:cubicBezTo>
                  <a:cubicBezTo>
                    <a:pt x="2362" y="880"/>
                    <a:pt x="2394" y="892"/>
                    <a:pt x="2444" y="913"/>
                  </a:cubicBezTo>
                  <a:cubicBezTo>
                    <a:pt x="2494" y="934"/>
                    <a:pt x="2550" y="959"/>
                    <a:pt x="2604" y="977"/>
                  </a:cubicBezTo>
                  <a:cubicBezTo>
                    <a:pt x="2658" y="995"/>
                    <a:pt x="2713" y="1008"/>
                    <a:pt x="2768" y="1021"/>
                  </a:cubicBez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35013" y="2655889"/>
            <a:ext cx="8086725" cy="2560638"/>
            <a:chOff x="463" y="1673"/>
            <a:chExt cx="5094" cy="1613"/>
          </a:xfrm>
        </p:grpSpPr>
        <p:sp>
          <p:nvSpPr>
            <p:cNvPr id="16407" name="Freeform 9"/>
            <p:cNvSpPr>
              <a:spLocks/>
            </p:cNvSpPr>
            <p:nvPr/>
          </p:nvSpPr>
          <p:spPr bwMode="auto">
            <a:xfrm>
              <a:off x="664" y="1673"/>
              <a:ext cx="3936" cy="1544"/>
            </a:xfrm>
            <a:custGeom>
              <a:avLst/>
              <a:gdLst>
                <a:gd name="T0" fmla="*/ 0 w 3936"/>
                <a:gd name="T1" fmla="*/ 0 h 1544"/>
                <a:gd name="T2" fmla="*/ 0 w 3936"/>
                <a:gd name="T3" fmla="*/ 1544 h 1544"/>
                <a:gd name="T4" fmla="*/ 3936 w 3936"/>
                <a:gd name="T5" fmla="*/ 1544 h 1544"/>
                <a:gd name="T6" fmla="*/ 0 60000 65536"/>
                <a:gd name="T7" fmla="*/ 0 60000 65536"/>
                <a:gd name="T8" fmla="*/ 0 60000 65536"/>
                <a:gd name="T9" fmla="*/ 0 w 3936"/>
                <a:gd name="T10" fmla="*/ 0 h 1544"/>
                <a:gd name="T11" fmla="*/ 3936 w 3936"/>
                <a:gd name="T12" fmla="*/ 1544 h 1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36" h="1544">
                  <a:moveTo>
                    <a:pt x="0" y="0"/>
                  </a:moveTo>
                  <a:lnTo>
                    <a:pt x="0" y="1544"/>
                  </a:lnTo>
                  <a:lnTo>
                    <a:pt x="3936" y="1544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" name="Text Box 17"/>
            <p:cNvSpPr txBox="1">
              <a:spLocks noChangeArrowheads="1"/>
            </p:cNvSpPr>
            <p:nvPr/>
          </p:nvSpPr>
          <p:spPr bwMode="auto">
            <a:xfrm rot="16200000">
              <a:off x="181" y="2353"/>
              <a:ext cx="74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Probability</a:t>
              </a:r>
            </a:p>
          </p:txBody>
        </p:sp>
        <p:sp>
          <p:nvSpPr>
            <p:cNvPr id="16409" name="Text Box 21"/>
            <p:cNvSpPr txBox="1">
              <a:spLocks noChangeArrowheads="1"/>
            </p:cNvSpPr>
            <p:nvPr/>
          </p:nvSpPr>
          <p:spPr bwMode="auto">
            <a:xfrm>
              <a:off x="4654" y="3106"/>
              <a:ext cx="90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Activity Time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022725" y="5095875"/>
            <a:ext cx="1050018" cy="938213"/>
            <a:chOff x="2534" y="3210"/>
            <a:chExt cx="455" cy="591"/>
          </a:xfrm>
        </p:grpSpPr>
        <p:sp>
          <p:nvSpPr>
            <p:cNvPr id="16405" name="Text Box 19"/>
            <p:cNvSpPr txBox="1">
              <a:spLocks noChangeArrowheads="1"/>
            </p:cNvSpPr>
            <p:nvPr/>
          </p:nvSpPr>
          <p:spPr bwMode="auto">
            <a:xfrm>
              <a:off x="2534" y="3210"/>
              <a:ext cx="455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Most Likely Time</a:t>
              </a:r>
            </a:p>
          </p:txBody>
        </p:sp>
        <p:sp>
          <p:nvSpPr>
            <p:cNvPr id="16406" name="Text Box 24"/>
            <p:cNvSpPr txBox="1">
              <a:spLocks noChangeArrowheads="1"/>
            </p:cNvSpPr>
            <p:nvPr/>
          </p:nvSpPr>
          <p:spPr bwMode="auto">
            <a:xfrm>
              <a:off x="2598" y="3607"/>
              <a:ext cx="2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(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m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)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232025" y="4983163"/>
            <a:ext cx="1327604" cy="1050925"/>
            <a:chOff x="1406" y="3139"/>
            <a:chExt cx="677" cy="662"/>
          </a:xfrm>
        </p:grpSpPr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1406" y="3210"/>
              <a:ext cx="677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Most Optimistic Time</a:t>
              </a:r>
            </a:p>
          </p:txBody>
        </p:sp>
        <p:sp>
          <p:nvSpPr>
            <p:cNvPr id="16403" name="Text Box 22"/>
            <p:cNvSpPr txBox="1">
              <a:spLocks noChangeArrowheads="1"/>
            </p:cNvSpPr>
            <p:nvPr/>
          </p:nvSpPr>
          <p:spPr bwMode="auto">
            <a:xfrm>
              <a:off x="1574" y="3607"/>
              <a:ext cx="2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(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a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)</a:t>
              </a:r>
            </a:p>
          </p:txBody>
        </p:sp>
        <p:sp>
          <p:nvSpPr>
            <p:cNvPr id="16404" name="Line 25"/>
            <p:cNvSpPr>
              <a:spLocks noChangeShapeType="1"/>
            </p:cNvSpPr>
            <p:nvPr/>
          </p:nvSpPr>
          <p:spPr bwMode="auto">
            <a:xfrm>
              <a:off x="1707" y="3139"/>
              <a:ext cx="0" cy="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486525" y="4984750"/>
            <a:ext cx="1394732" cy="1049338"/>
            <a:chOff x="4086" y="3140"/>
            <a:chExt cx="738" cy="661"/>
          </a:xfrm>
        </p:grpSpPr>
        <p:sp>
          <p:nvSpPr>
            <p:cNvPr id="16399" name="Text Box 20"/>
            <p:cNvSpPr txBox="1">
              <a:spLocks noChangeArrowheads="1"/>
            </p:cNvSpPr>
            <p:nvPr/>
          </p:nvSpPr>
          <p:spPr bwMode="auto">
            <a:xfrm>
              <a:off x="4086" y="3210"/>
              <a:ext cx="738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Most Pessimistic Time</a:t>
              </a:r>
            </a:p>
          </p:txBody>
        </p:sp>
        <p:sp>
          <p:nvSpPr>
            <p:cNvPr id="16400" name="Text Box 23"/>
            <p:cNvSpPr txBox="1">
              <a:spLocks noChangeArrowheads="1"/>
            </p:cNvSpPr>
            <p:nvPr/>
          </p:nvSpPr>
          <p:spPr bwMode="auto">
            <a:xfrm>
              <a:off x="4334" y="3607"/>
              <a:ext cx="2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(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b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)</a:t>
              </a:r>
            </a:p>
          </p:txBody>
        </p:sp>
        <p:sp>
          <p:nvSpPr>
            <p:cNvPr id="16401" name="Line 26"/>
            <p:cNvSpPr>
              <a:spLocks noChangeShapeType="1"/>
            </p:cNvSpPr>
            <p:nvPr/>
          </p:nvSpPr>
          <p:spPr bwMode="auto">
            <a:xfrm>
              <a:off x="4483" y="3140"/>
              <a:ext cx="0" cy="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9514" name="Line 10"/>
          <p:cNvSpPr>
            <a:spLocks noChangeShapeType="1"/>
          </p:cNvSpPr>
          <p:nvPr/>
        </p:nvSpPr>
        <p:spPr bwMode="auto">
          <a:xfrm>
            <a:off x="4330700" y="2717800"/>
            <a:ext cx="0" cy="237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15" grpId="0" animBg="1"/>
      <p:bldP spid="1495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Activity Times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889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To find the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expected activity time </a:t>
            </a:r>
            <a:r>
              <a:rPr lang="en-US" sz="2400" b="0" dirty="0">
                <a:latin typeface="Lucida Bright" panose="02040602050505020304" pitchFamily="18" charset="0"/>
              </a:rPr>
              <a:t>(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t</a:t>
            </a:r>
            <a:r>
              <a:rPr lang="en-US" sz="2400" b="0" dirty="0">
                <a:latin typeface="Lucida Bright" panose="02040602050505020304" pitchFamily="18" charset="0"/>
              </a:rPr>
              <a:t>), the beta distribution weights the estimates as follows</a:t>
            </a:r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3670300" y="2724150"/>
          <a:ext cx="1803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400" imgH="723900" progId="Equation.3">
                  <p:embed/>
                </p:oleObj>
              </mc:Choice>
              <mc:Fallback>
                <p:oleObj name="Equation" r:id="rId2" imgW="1803400" imgH="723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724150"/>
                        <a:ext cx="1803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85800" y="3810000"/>
            <a:ext cx="77724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b="0" dirty="0">
                <a:latin typeface="Lucida Bright" panose="02040602050505020304" pitchFamily="18" charset="0"/>
              </a:rPr>
              <a:t>To compute the dispersion or </a:t>
            </a:r>
            <a:r>
              <a:rPr lang="en-US" b="0" dirty="0">
                <a:solidFill>
                  <a:srgbClr val="C00000"/>
                </a:solidFill>
                <a:latin typeface="Lucida Bright" panose="02040602050505020304" pitchFamily="18" charset="0"/>
              </a:rPr>
              <a:t>variance of activity completion time</a:t>
            </a:r>
            <a:r>
              <a:rPr lang="en-US" b="0" dirty="0">
                <a:latin typeface="Lucida Bright" panose="02040602050505020304" pitchFamily="18" charset="0"/>
              </a:rPr>
              <a:t>, we use the formula</a:t>
            </a:r>
          </a:p>
        </p:txBody>
      </p:sp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3225800" y="4743450"/>
          <a:ext cx="2667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7000" imgH="850900" progId="Equation.3">
                  <p:embed/>
                </p:oleObj>
              </mc:Choice>
              <mc:Fallback>
                <p:oleObj name="Equation" r:id="rId4" imgW="2667000" imgH="850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4743450"/>
                        <a:ext cx="26670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Activity Times Expectations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4800"/>
            <a:ext cx="7772400" cy="4445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Time estimates (weeks) for General Foundry</a:t>
            </a:r>
          </a:p>
        </p:txBody>
      </p:sp>
      <p:graphicFrame>
        <p:nvGraphicFramePr>
          <p:cNvPr id="152256" name="Group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29196"/>
              </p:ext>
            </p:extLst>
          </p:nvPr>
        </p:nvGraphicFramePr>
        <p:xfrm>
          <a:off x="723900" y="2298700"/>
          <a:ext cx="7591425" cy="3395685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7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ACTIVITY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OPTIMISTIC,   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MOST PROBABLE,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m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PESSIMISTIC,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EXPECTED TIME,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 = [(</a:t>
                      </a:r>
                      <a:r>
                        <a:rPr kumimoji="0" 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 + 4</a:t>
                      </a:r>
                      <a:r>
                        <a:rPr kumimoji="0" 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m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 + </a:t>
                      </a:r>
                      <a:r>
                        <a:rPr kumimoji="0" 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)/6]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VARIANCE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[(</a:t>
                      </a:r>
                      <a:r>
                        <a:rPr kumimoji="0" 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 – </a:t>
                      </a:r>
                      <a:r>
                        <a:rPr kumimoji="0" 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)/6]</a:t>
                      </a:r>
                      <a:r>
                        <a:rPr kumimoji="0" lang="en-US" sz="1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0.1111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0.1111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0.1111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0.4444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1.0000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1.7778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G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1.7778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0.1111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25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anose="02040602050505020304" pitchFamily="18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7108371" y="2296886"/>
            <a:ext cx="10886" cy="33963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5802086" y="2296885"/>
            <a:ext cx="10886" cy="33963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343401" y="2296883"/>
            <a:ext cx="10886" cy="33963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124202" y="2296886"/>
            <a:ext cx="10886" cy="33963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785260" y="2296882"/>
            <a:ext cx="10886" cy="33963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We accept the expected completion time for each task as the actual time for now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 total of 25 weeks in does not take into account the obvious fact that some of the tasks could be taking place at the same time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To find out how long the project will take we perform the critical path analysis for the network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critical path </a:t>
            </a:r>
            <a:r>
              <a:rPr lang="en-US" sz="2400" b="0" dirty="0">
                <a:latin typeface="Lucida Bright" panose="02040602050505020304" pitchFamily="18" charset="0"/>
              </a:rPr>
              <a:t>is the longest path through the network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8636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General Foundry’s network with expected activity times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712788" y="2508250"/>
            <a:ext cx="7751763" cy="3057526"/>
            <a:chOff x="449" y="1460"/>
            <a:chExt cx="4883" cy="1926"/>
          </a:xfrm>
        </p:grpSpPr>
        <p:grpSp>
          <p:nvGrpSpPr>
            <p:cNvPr id="20486" name="Group 12"/>
            <p:cNvGrpSpPr>
              <a:grpSpLocks/>
            </p:cNvGrpSpPr>
            <p:nvPr/>
          </p:nvGrpSpPr>
          <p:grpSpPr bwMode="auto">
            <a:xfrm>
              <a:off x="922" y="1460"/>
              <a:ext cx="803" cy="506"/>
              <a:chOff x="1174" y="1476"/>
              <a:chExt cx="803" cy="506"/>
            </a:xfrm>
          </p:grpSpPr>
          <p:sp>
            <p:nvSpPr>
              <p:cNvPr id="20542" name="Rectangle 9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43" name="Text Box 4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A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</p:txBody>
          </p:sp>
          <p:sp>
            <p:nvSpPr>
              <p:cNvPr id="20544" name="Rectangle 5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45" name="Line 6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46" name="Line 7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487" name="Group 13"/>
            <p:cNvGrpSpPr>
              <a:grpSpLocks/>
            </p:cNvGrpSpPr>
            <p:nvPr/>
          </p:nvGrpSpPr>
          <p:grpSpPr bwMode="auto">
            <a:xfrm>
              <a:off x="2094" y="1460"/>
              <a:ext cx="803" cy="506"/>
              <a:chOff x="1174" y="1476"/>
              <a:chExt cx="803" cy="506"/>
            </a:xfrm>
          </p:grpSpPr>
          <p:sp>
            <p:nvSpPr>
              <p:cNvPr id="20537" name="Rectangle 14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38" name="Text Box 15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C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</p:txBody>
          </p:sp>
          <p:sp>
            <p:nvSpPr>
              <p:cNvPr id="20539" name="Rectangle 16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40" name="Line 17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41" name="Line 18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488" name="Group 19"/>
            <p:cNvGrpSpPr>
              <a:grpSpLocks/>
            </p:cNvGrpSpPr>
            <p:nvPr/>
          </p:nvGrpSpPr>
          <p:grpSpPr bwMode="auto">
            <a:xfrm>
              <a:off x="3858" y="2170"/>
              <a:ext cx="803" cy="506"/>
              <a:chOff x="1174" y="1476"/>
              <a:chExt cx="803" cy="506"/>
            </a:xfrm>
          </p:grpSpPr>
          <p:sp>
            <p:nvSpPr>
              <p:cNvPr id="20532" name="Rectangle 20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33" name="Text Box 21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H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</p:txBody>
          </p:sp>
          <p:sp>
            <p:nvSpPr>
              <p:cNvPr id="20534" name="Rectangle 22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35" name="Line 23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36" name="Line 24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489" name="Group 25"/>
            <p:cNvGrpSpPr>
              <a:grpSpLocks/>
            </p:cNvGrpSpPr>
            <p:nvPr/>
          </p:nvGrpSpPr>
          <p:grpSpPr bwMode="auto">
            <a:xfrm>
              <a:off x="2686" y="2170"/>
              <a:ext cx="803" cy="506"/>
              <a:chOff x="1174" y="1476"/>
              <a:chExt cx="803" cy="506"/>
            </a:xfrm>
          </p:grpSpPr>
          <p:sp>
            <p:nvSpPr>
              <p:cNvPr id="20527" name="Rectangle 26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28" name="Text Box 27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E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4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</p:txBody>
          </p:sp>
          <p:sp>
            <p:nvSpPr>
              <p:cNvPr id="20529" name="Rectangle 2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30" name="Line 29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31" name="Line 30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490" name="Group 31"/>
            <p:cNvGrpSpPr>
              <a:grpSpLocks/>
            </p:cNvGrpSpPr>
            <p:nvPr/>
          </p:nvGrpSpPr>
          <p:grpSpPr bwMode="auto">
            <a:xfrm>
              <a:off x="922" y="2880"/>
              <a:ext cx="803" cy="506"/>
              <a:chOff x="1174" y="1476"/>
              <a:chExt cx="803" cy="506"/>
            </a:xfrm>
          </p:grpSpPr>
          <p:sp>
            <p:nvSpPr>
              <p:cNvPr id="20522" name="Rectangle 32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23" name="Text Box 33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B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</p:txBody>
          </p:sp>
          <p:sp>
            <p:nvSpPr>
              <p:cNvPr id="20524" name="Rectangle 34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25" name="Line 35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26" name="Line 36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491" name="Group 37"/>
            <p:cNvGrpSpPr>
              <a:grpSpLocks/>
            </p:cNvGrpSpPr>
            <p:nvPr/>
          </p:nvGrpSpPr>
          <p:grpSpPr bwMode="auto">
            <a:xfrm>
              <a:off x="2094" y="2880"/>
              <a:ext cx="803" cy="506"/>
              <a:chOff x="1174" y="1476"/>
              <a:chExt cx="803" cy="506"/>
            </a:xfrm>
          </p:grpSpPr>
          <p:sp>
            <p:nvSpPr>
              <p:cNvPr id="20517" name="Rectangle 3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18" name="Text Box 39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D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4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</p:txBody>
          </p:sp>
          <p:sp>
            <p:nvSpPr>
              <p:cNvPr id="20519" name="Rectangle 40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20" name="Line 41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21" name="Line 42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492" name="Group 43"/>
            <p:cNvGrpSpPr>
              <a:grpSpLocks/>
            </p:cNvGrpSpPr>
            <p:nvPr/>
          </p:nvGrpSpPr>
          <p:grpSpPr bwMode="auto">
            <a:xfrm>
              <a:off x="3266" y="2880"/>
              <a:ext cx="803" cy="506"/>
              <a:chOff x="1174" y="1476"/>
              <a:chExt cx="803" cy="506"/>
            </a:xfrm>
          </p:grpSpPr>
          <p:sp>
            <p:nvSpPr>
              <p:cNvPr id="20512" name="Rectangle 44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13" name="Text Box 45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G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5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</p:txBody>
          </p:sp>
          <p:sp>
            <p:nvSpPr>
              <p:cNvPr id="20514" name="Rectangle 46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15" name="Line 47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16" name="Line 48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493" name="Group 49"/>
            <p:cNvGrpSpPr>
              <a:grpSpLocks/>
            </p:cNvGrpSpPr>
            <p:nvPr/>
          </p:nvGrpSpPr>
          <p:grpSpPr bwMode="auto">
            <a:xfrm>
              <a:off x="3266" y="1460"/>
              <a:ext cx="803" cy="506"/>
              <a:chOff x="1174" y="1476"/>
              <a:chExt cx="803" cy="506"/>
            </a:xfrm>
          </p:grpSpPr>
          <p:sp>
            <p:nvSpPr>
              <p:cNvPr id="20507" name="Rectangle 50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08" name="Text Box 51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F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</a:p>
            </p:txBody>
          </p:sp>
          <p:sp>
            <p:nvSpPr>
              <p:cNvPr id="20509" name="Rectangle 52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0510" name="Line 53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11" name="Line 54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0494" name="Text Box 55"/>
            <p:cNvSpPr txBox="1">
              <a:spLocks noChangeArrowheads="1"/>
            </p:cNvSpPr>
            <p:nvPr/>
          </p:nvSpPr>
          <p:spPr bwMode="auto">
            <a:xfrm>
              <a:off x="449" y="2314"/>
              <a:ext cx="383" cy="194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Start</a:t>
              </a:r>
            </a:p>
          </p:txBody>
        </p:sp>
        <p:sp>
          <p:nvSpPr>
            <p:cNvPr id="20495" name="Text Box 56"/>
            <p:cNvSpPr txBox="1">
              <a:spLocks noChangeArrowheads="1"/>
            </p:cNvSpPr>
            <p:nvPr/>
          </p:nvSpPr>
          <p:spPr bwMode="auto">
            <a:xfrm>
              <a:off x="4870" y="2314"/>
              <a:ext cx="462" cy="194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Finish</a:t>
              </a:r>
            </a:p>
          </p:txBody>
        </p:sp>
        <p:sp>
          <p:nvSpPr>
            <p:cNvPr id="20496" name="Line 57"/>
            <p:cNvSpPr>
              <a:spLocks noChangeShapeType="1"/>
            </p:cNvSpPr>
            <p:nvPr/>
          </p:nvSpPr>
          <p:spPr bwMode="auto">
            <a:xfrm flipV="1">
              <a:off x="640" y="1944"/>
              <a:ext cx="28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97" name="Line 58"/>
            <p:cNvSpPr>
              <a:spLocks noChangeShapeType="1"/>
            </p:cNvSpPr>
            <p:nvPr/>
          </p:nvSpPr>
          <p:spPr bwMode="auto">
            <a:xfrm>
              <a:off x="632" y="2528"/>
              <a:ext cx="28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98" name="Line 59"/>
            <p:cNvSpPr>
              <a:spLocks noChangeShapeType="1"/>
            </p:cNvSpPr>
            <p:nvPr/>
          </p:nvSpPr>
          <p:spPr bwMode="auto">
            <a:xfrm>
              <a:off x="1720" y="1696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99" name="Line 60"/>
            <p:cNvSpPr>
              <a:spLocks noChangeShapeType="1"/>
            </p:cNvSpPr>
            <p:nvPr/>
          </p:nvSpPr>
          <p:spPr bwMode="auto">
            <a:xfrm>
              <a:off x="2896" y="1720"/>
              <a:ext cx="3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00" name="Line 61"/>
            <p:cNvSpPr>
              <a:spLocks noChangeShapeType="1"/>
            </p:cNvSpPr>
            <p:nvPr/>
          </p:nvSpPr>
          <p:spPr bwMode="auto">
            <a:xfrm>
              <a:off x="4656" y="2424"/>
              <a:ext cx="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01" name="Line 62"/>
            <p:cNvSpPr>
              <a:spLocks noChangeShapeType="1"/>
            </p:cNvSpPr>
            <p:nvPr/>
          </p:nvSpPr>
          <p:spPr bwMode="auto">
            <a:xfrm>
              <a:off x="2888" y="3128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02" name="Line 63"/>
            <p:cNvSpPr>
              <a:spLocks noChangeShapeType="1"/>
            </p:cNvSpPr>
            <p:nvPr/>
          </p:nvSpPr>
          <p:spPr bwMode="auto">
            <a:xfrm>
              <a:off x="1728" y="3136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03" name="Line 64"/>
            <p:cNvSpPr>
              <a:spLocks noChangeShapeType="1"/>
            </p:cNvSpPr>
            <p:nvPr/>
          </p:nvSpPr>
          <p:spPr bwMode="auto">
            <a:xfrm>
              <a:off x="2696" y="1952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04" name="Line 65"/>
            <p:cNvSpPr>
              <a:spLocks noChangeShapeType="1"/>
            </p:cNvSpPr>
            <p:nvPr/>
          </p:nvSpPr>
          <p:spPr bwMode="auto">
            <a:xfrm>
              <a:off x="3280" y="2656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05" name="Line 66"/>
            <p:cNvSpPr>
              <a:spLocks noChangeShapeType="1"/>
            </p:cNvSpPr>
            <p:nvPr/>
          </p:nvSpPr>
          <p:spPr bwMode="auto">
            <a:xfrm>
              <a:off x="4064" y="1944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06" name="Line 67"/>
            <p:cNvSpPr>
              <a:spLocks noChangeShapeType="1"/>
            </p:cNvSpPr>
            <p:nvPr/>
          </p:nvSpPr>
          <p:spPr bwMode="auto">
            <a:xfrm flipV="1">
              <a:off x="3672" y="2656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To find the critical path, need to determine the following quantities for each activity in the network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Earliest start time </a:t>
            </a:r>
            <a:r>
              <a:rPr lang="en-US" sz="2400" b="0" dirty="0">
                <a:latin typeface="Lucida Bright" panose="02040602050505020304" pitchFamily="18" charset="0"/>
              </a:rPr>
              <a:t>(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ES</a:t>
            </a:r>
            <a:r>
              <a:rPr lang="en-US" sz="2400" b="0" dirty="0">
                <a:latin typeface="Lucida Bright" panose="02040602050505020304" pitchFamily="18" charset="0"/>
              </a:rPr>
              <a:t>): the earliest time an activity can begin without violation of immediate predecessor requirements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Earliest finish time (EF</a:t>
            </a:r>
            <a:r>
              <a:rPr lang="en-US" sz="2400" b="0" dirty="0">
                <a:latin typeface="Lucida Bright" panose="02040602050505020304" pitchFamily="18" charset="0"/>
              </a:rPr>
              <a:t>): the earliest time at which an activity can end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Latest start time </a:t>
            </a:r>
            <a:r>
              <a:rPr lang="en-US" sz="2400" b="0" dirty="0">
                <a:latin typeface="Lucida Bright" panose="02040602050505020304" pitchFamily="18" charset="0"/>
              </a:rPr>
              <a:t>(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LS</a:t>
            </a:r>
            <a:r>
              <a:rPr lang="en-US" sz="2400" b="0" dirty="0">
                <a:latin typeface="Lucida Bright" panose="02040602050505020304" pitchFamily="18" charset="0"/>
              </a:rPr>
              <a:t>): the latest time an activity can begin without delaying the entire project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Latest finish time </a:t>
            </a:r>
            <a:r>
              <a:rPr lang="en-US" sz="2400" b="0" dirty="0">
                <a:latin typeface="Lucida Bright" panose="02040602050505020304" pitchFamily="18" charset="0"/>
              </a:rPr>
              <a:t>(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LF</a:t>
            </a:r>
            <a:r>
              <a:rPr lang="en-US" sz="2400" b="0" dirty="0">
                <a:latin typeface="Lucida Bright" panose="02040602050505020304" pitchFamily="18" charset="0"/>
              </a:rPr>
              <a:t>): the latest time an activity can end without delaying the entire project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238"/>
            <a:ext cx="7772400" cy="477837"/>
          </a:xfrm>
        </p:spPr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Introduction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733550"/>
            <a:ext cx="7874000" cy="45593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Most realistic projects are large and complex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Tens of thousands of steps and millions of dollars may be involved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Managing large-scale, complicated projects effectively is a difficult problem and the stakes are high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 first step in planning and scheduling a project is to develop the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work breakdown structure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Time, cost, resource requirements, predecessors, and people required are identified for each activity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Then a schedule for the project can be developed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11684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In the nodes, the activity time and the early and late start and finish times are represented in the following manner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92513" y="2651127"/>
            <a:ext cx="1958975" cy="996951"/>
            <a:chOff x="1174" y="1476"/>
            <a:chExt cx="1234" cy="628"/>
          </a:xfrm>
        </p:grpSpPr>
        <p:sp>
          <p:nvSpPr>
            <p:cNvPr id="22536" name="Rectangle 5"/>
            <p:cNvSpPr>
              <a:spLocks noChangeArrowheads="1"/>
            </p:cNvSpPr>
            <p:nvPr/>
          </p:nvSpPr>
          <p:spPr bwMode="auto">
            <a:xfrm>
              <a:off x="1176" y="1501"/>
              <a:ext cx="1224" cy="1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1206" y="1476"/>
              <a:ext cx="1179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b="0" dirty="0">
                  <a:latin typeface="Lucida Bright" panose="02040602050505020304" pitchFamily="18" charset="0"/>
                </a:rPr>
                <a:t>ACTIVITY	</a:t>
              </a:r>
              <a:r>
                <a:rPr lang="en-US" altLang="en-US" sz="1800" b="0" i="1" dirty="0">
                  <a:latin typeface="Lucida Bright" panose="02040602050505020304" pitchFamily="18" charset="0"/>
                </a:rPr>
                <a:t>t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 dirty="0">
                  <a:latin typeface="Lucida Bright" panose="02040602050505020304" pitchFamily="18" charset="0"/>
                </a:rPr>
                <a:t>	ES	EF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 dirty="0">
                  <a:latin typeface="Lucida Bright" panose="02040602050505020304" pitchFamily="18" charset="0"/>
                </a:rPr>
                <a:t>	LS	LF</a:t>
              </a:r>
            </a:p>
          </p:txBody>
        </p:sp>
        <p:sp>
          <p:nvSpPr>
            <p:cNvPr id="22538" name="Rectangle 7"/>
            <p:cNvSpPr>
              <a:spLocks noChangeArrowheads="1"/>
            </p:cNvSpPr>
            <p:nvPr/>
          </p:nvSpPr>
          <p:spPr bwMode="auto">
            <a:xfrm>
              <a:off x="1176" y="1501"/>
              <a:ext cx="1232" cy="5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1174" y="1699"/>
              <a:ext cx="12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1175" y="1889"/>
              <a:ext cx="12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685800" y="3771900"/>
            <a:ext cx="7772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Earliest times are computed as</a:t>
            </a: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1001486" y="4294188"/>
            <a:ext cx="79247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square">
            <a:spAutoFit/>
          </a:bodyPr>
          <a:lstStyle>
            <a:lvl1pPr marL="2781300" indent="-27813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514600" algn="r"/>
                <a:tab pos="2603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514600" algn="r"/>
                <a:tab pos="2603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514600" algn="r"/>
                <a:tab pos="2603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514600" algn="r"/>
                <a:tab pos="2603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514600" algn="r"/>
                <a:tab pos="2603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514600" algn="r"/>
                <a:tab pos="2603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514600" algn="r"/>
                <a:tab pos="2603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514600" algn="r"/>
                <a:tab pos="2603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514600" algn="r"/>
                <a:tab pos="2603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1800" b="0" dirty="0">
                <a:latin typeface="Lucida Bright" panose="02040602050505020304" pitchFamily="18" charset="0"/>
              </a:rPr>
              <a:t>Earliest finish time =	Earliest start time + Expected activity time</a:t>
            </a:r>
          </a:p>
          <a:p>
            <a:pPr algn="ctr">
              <a:buClrTx/>
              <a:buSzTx/>
              <a:buFontTx/>
              <a:buNone/>
            </a:pPr>
            <a:r>
              <a:rPr lang="en-US" altLang="en-US" sz="2000" b="0" dirty="0">
                <a:latin typeface="Lucida Bright" panose="02040602050505020304" pitchFamily="18" charset="0"/>
              </a:rPr>
              <a:t>	EF =	ES + </a:t>
            </a:r>
            <a:r>
              <a:rPr lang="en-US" altLang="en-US" sz="2000" b="0" i="1" dirty="0">
                <a:latin typeface="Lucida Bright" panose="02040602050505020304" pitchFamily="18" charset="0"/>
              </a:rPr>
              <a:t>t</a:t>
            </a:r>
            <a:endParaRPr lang="en-US" altLang="en-US" sz="2000" b="0" dirty="0">
              <a:latin typeface="Lucida Bright" panose="02040602050505020304" pitchFamily="18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244373" y="5136470"/>
            <a:ext cx="6942137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1790700" algn="r"/>
                <a:tab pos="18796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1790700" algn="r"/>
                <a:tab pos="18796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1790700" algn="r"/>
                <a:tab pos="18796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1790700" algn="r"/>
                <a:tab pos="18796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1790700" algn="r"/>
                <a:tab pos="18796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1790700" algn="r"/>
                <a:tab pos="18796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1790700" algn="r"/>
                <a:tab pos="18796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1790700" algn="r"/>
                <a:tab pos="18796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1790700" algn="r"/>
                <a:tab pos="18796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b="0" dirty="0">
                <a:latin typeface="Lucida Bright" panose="02040602050505020304" pitchFamily="18" charset="0"/>
              </a:rPr>
              <a:t>Earliest start =	Largest of the earliest finish times of</a:t>
            </a:r>
            <a:br>
              <a:rPr lang="en-US" altLang="en-US" sz="2000" b="0" dirty="0">
                <a:latin typeface="Lucida Bright" panose="02040602050505020304" pitchFamily="18" charset="0"/>
              </a:rPr>
            </a:br>
            <a:r>
              <a:rPr lang="en-US" altLang="en-US" sz="2000" b="0" dirty="0">
                <a:latin typeface="Lucida Bright" panose="02040602050505020304" pitchFamily="18" charset="0"/>
              </a:rPr>
              <a:t>		immediate predecessors</a:t>
            </a:r>
          </a:p>
          <a:p>
            <a:pPr>
              <a:buClrTx/>
              <a:buSzTx/>
              <a:buFontTx/>
              <a:buNone/>
            </a:pPr>
            <a:r>
              <a:rPr lang="en-US" altLang="en-US" sz="2000" b="0" dirty="0">
                <a:latin typeface="Lucida Bright" panose="02040602050505020304" pitchFamily="18" charset="0"/>
              </a:rPr>
              <a:t>	ES =	Largest EF of immediate predecessors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06" grpId="0"/>
      <p:bldP spid="157708" grpId="0"/>
      <p:bldP spid="1577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9271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At the start of the project we set the time to zero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Thus ES = 0 for both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A</a:t>
            </a:r>
            <a:r>
              <a:rPr lang="en-US" altLang="en-US" sz="2400" b="0" dirty="0">
                <a:latin typeface="Lucida Bright" panose="02040602050505020304" pitchFamily="18" charset="0"/>
              </a:rPr>
              <a:t> and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B</a:t>
            </a:r>
            <a:endParaRPr lang="en-US" altLang="en-US" sz="2400" b="0" dirty="0">
              <a:latin typeface="Lucida Bright" panose="02040602050505020304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14425" y="2936875"/>
            <a:ext cx="6640513" cy="2751138"/>
            <a:chOff x="702" y="1850"/>
            <a:chExt cx="4183" cy="1733"/>
          </a:xfrm>
        </p:grpSpPr>
        <p:sp>
          <p:nvSpPr>
            <p:cNvPr id="23557" name="Text Box 4"/>
            <p:cNvSpPr txBox="1">
              <a:spLocks noChangeArrowheads="1"/>
            </p:cNvSpPr>
            <p:nvPr/>
          </p:nvSpPr>
          <p:spPr bwMode="auto">
            <a:xfrm>
              <a:off x="702" y="2500"/>
              <a:ext cx="706" cy="444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 lIns="198000" tIns="154800" rIns="198000" bIns="154800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 dirty="0">
                  <a:latin typeface="Lucida Bright" panose="02040602050505020304" pitchFamily="18" charset="0"/>
                </a:rPr>
                <a:t>Start</a:t>
              </a:r>
            </a:p>
          </p:txBody>
        </p:sp>
        <p:sp>
          <p:nvSpPr>
            <p:cNvPr id="23558" name="Text Box 5"/>
            <p:cNvSpPr txBox="1">
              <a:spLocks noChangeArrowheads="1"/>
            </p:cNvSpPr>
            <p:nvPr/>
          </p:nvSpPr>
          <p:spPr bwMode="auto">
            <a:xfrm>
              <a:off x="2222" y="1850"/>
              <a:ext cx="2655" cy="662"/>
            </a:xfrm>
            <a:prstGeom prst="rect">
              <a:avLst/>
            </a:prstGeom>
            <a:solidFill>
              <a:schemeClr val="folHlink"/>
            </a:solidFill>
            <a:ln w="31750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 lIns="198000" tIns="154800" rIns="198000" bIns="154800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b="0" i="1" dirty="0">
                  <a:latin typeface="Lucida Bright" panose="02040602050505020304" pitchFamily="18" charset="0"/>
                </a:rPr>
                <a:t>A</a:t>
              </a:r>
              <a:r>
                <a:rPr lang="en-US" altLang="en-US" sz="2400" b="0" dirty="0">
                  <a:latin typeface="Lucida Bright" panose="02040602050505020304" pitchFamily="18" charset="0"/>
                </a:rPr>
                <a:t>	</a:t>
              </a:r>
              <a:r>
                <a:rPr lang="en-US" altLang="en-US" sz="2400" b="0" i="1" dirty="0">
                  <a:latin typeface="Lucida Bright" panose="02040602050505020304" pitchFamily="18" charset="0"/>
                </a:rPr>
                <a:t>t</a:t>
              </a:r>
              <a:r>
                <a:rPr lang="en-US" altLang="en-US" sz="2400" b="0" dirty="0">
                  <a:latin typeface="Lucida Bright" panose="02040602050505020304" pitchFamily="18" charset="0"/>
                </a:rPr>
                <a:t>	= 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 dirty="0">
                  <a:latin typeface="Lucida Bright" panose="02040602050505020304" pitchFamily="18" charset="0"/>
                </a:rPr>
                <a:t>	ES = 0	EF	= 0 + 2 = 2</a:t>
              </a:r>
            </a:p>
          </p:txBody>
        </p:sp>
        <p:sp>
          <p:nvSpPr>
            <p:cNvPr id="23559" name="Text Box 6"/>
            <p:cNvSpPr txBox="1">
              <a:spLocks noChangeArrowheads="1"/>
            </p:cNvSpPr>
            <p:nvPr/>
          </p:nvSpPr>
          <p:spPr bwMode="auto">
            <a:xfrm>
              <a:off x="2230" y="2921"/>
              <a:ext cx="2655" cy="662"/>
            </a:xfrm>
            <a:prstGeom prst="rect">
              <a:avLst/>
            </a:prstGeom>
            <a:solidFill>
              <a:schemeClr val="folHlink"/>
            </a:solidFill>
            <a:ln w="31750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 lIns="198000" tIns="154800" rIns="198000" bIns="154800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622300" algn="ctr"/>
                  <a:tab pos="2057400" algn="r"/>
                  <a:tab pos="2159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b="0" i="1" dirty="0">
                  <a:latin typeface="Lucida Bright" panose="02040602050505020304" pitchFamily="18" charset="0"/>
                </a:rPr>
                <a:t>B</a:t>
              </a:r>
              <a:r>
                <a:rPr lang="en-US" altLang="en-US" sz="2400" b="0" dirty="0">
                  <a:latin typeface="Lucida Bright" panose="02040602050505020304" pitchFamily="18" charset="0"/>
                </a:rPr>
                <a:t>	</a:t>
              </a:r>
              <a:r>
                <a:rPr lang="en-US" altLang="en-US" sz="2400" b="0" i="1" dirty="0">
                  <a:latin typeface="Lucida Bright" panose="02040602050505020304" pitchFamily="18" charset="0"/>
                </a:rPr>
                <a:t>t</a:t>
              </a:r>
              <a:r>
                <a:rPr lang="en-US" altLang="en-US" sz="2400" b="0" dirty="0">
                  <a:latin typeface="Lucida Bright" panose="02040602050505020304" pitchFamily="18" charset="0"/>
                </a:rPr>
                <a:t>	= 3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 dirty="0">
                  <a:latin typeface="Lucida Bright" panose="02040602050505020304" pitchFamily="18" charset="0"/>
                </a:rPr>
                <a:t>	ES = 0	EF	= 0 + 3 = 3</a:t>
              </a:r>
            </a:p>
          </p:txBody>
        </p:sp>
        <p:sp>
          <p:nvSpPr>
            <p:cNvPr id="23560" name="Line 7"/>
            <p:cNvSpPr>
              <a:spLocks noChangeShapeType="1"/>
            </p:cNvSpPr>
            <p:nvPr/>
          </p:nvSpPr>
          <p:spPr bwMode="auto">
            <a:xfrm flipV="1">
              <a:off x="1416" y="2176"/>
              <a:ext cx="800" cy="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>
              <a:off x="1408" y="2944"/>
              <a:ext cx="808" cy="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2600"/>
          </a:xfrm>
        </p:spPr>
        <p:txBody>
          <a:bodyPr/>
          <a:lstStyle/>
          <a:p>
            <a:pPr eaLnBrk="1" hangingPunct="1"/>
            <a:r>
              <a:rPr lang="en-US" altLang="en-US" sz="2400" b="0" dirty="0"/>
              <a:t>General Foundry’s ES and EF times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2788" y="2508250"/>
            <a:ext cx="7751763" cy="3057526"/>
            <a:chOff x="449" y="1460"/>
            <a:chExt cx="4883" cy="1926"/>
          </a:xfrm>
        </p:grpSpPr>
        <p:grpSp>
          <p:nvGrpSpPr>
            <p:cNvPr id="24582" name="Group 5"/>
            <p:cNvGrpSpPr>
              <a:grpSpLocks/>
            </p:cNvGrpSpPr>
            <p:nvPr/>
          </p:nvGrpSpPr>
          <p:grpSpPr bwMode="auto">
            <a:xfrm>
              <a:off x="922" y="1460"/>
              <a:ext cx="803" cy="506"/>
              <a:chOff x="1174" y="1476"/>
              <a:chExt cx="803" cy="506"/>
            </a:xfrm>
          </p:grpSpPr>
          <p:sp>
            <p:nvSpPr>
              <p:cNvPr id="24638" name="Rectangle 6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39" name="Text Box 7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A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0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</a:p>
            </p:txBody>
          </p:sp>
          <p:sp>
            <p:nvSpPr>
              <p:cNvPr id="24640" name="Rectangle 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41" name="Line 9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42" name="Line 10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4583" name="Group 11"/>
            <p:cNvGrpSpPr>
              <a:grpSpLocks/>
            </p:cNvGrpSpPr>
            <p:nvPr/>
          </p:nvGrpSpPr>
          <p:grpSpPr bwMode="auto">
            <a:xfrm>
              <a:off x="2094" y="1460"/>
              <a:ext cx="803" cy="506"/>
              <a:chOff x="1174" y="1476"/>
              <a:chExt cx="803" cy="506"/>
            </a:xfrm>
          </p:grpSpPr>
          <p:sp>
            <p:nvSpPr>
              <p:cNvPr id="24633" name="Rectangle 12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34" name="Text Box 13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C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2	4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</a:p>
            </p:txBody>
          </p:sp>
          <p:sp>
            <p:nvSpPr>
              <p:cNvPr id="24635" name="Rectangle 14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36" name="Line 15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37" name="Line 16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4584" name="Group 17"/>
            <p:cNvGrpSpPr>
              <a:grpSpLocks/>
            </p:cNvGrpSpPr>
            <p:nvPr/>
          </p:nvGrpSpPr>
          <p:grpSpPr bwMode="auto">
            <a:xfrm>
              <a:off x="3858" y="2170"/>
              <a:ext cx="803" cy="506"/>
              <a:chOff x="1174" y="1476"/>
              <a:chExt cx="803" cy="506"/>
            </a:xfrm>
          </p:grpSpPr>
          <p:sp>
            <p:nvSpPr>
              <p:cNvPr id="24628" name="Rectangle 1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29" name="Text Box 19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H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13	15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</a:p>
            </p:txBody>
          </p:sp>
          <p:sp>
            <p:nvSpPr>
              <p:cNvPr id="24630" name="Rectangle 20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31" name="Line 21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32" name="Line 22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4585" name="Group 23"/>
            <p:cNvGrpSpPr>
              <a:grpSpLocks/>
            </p:cNvGrpSpPr>
            <p:nvPr/>
          </p:nvGrpSpPr>
          <p:grpSpPr bwMode="auto">
            <a:xfrm>
              <a:off x="2686" y="2170"/>
              <a:ext cx="803" cy="506"/>
              <a:chOff x="1174" y="1476"/>
              <a:chExt cx="803" cy="506"/>
            </a:xfrm>
          </p:grpSpPr>
          <p:sp>
            <p:nvSpPr>
              <p:cNvPr id="24623" name="Rectangle 24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24" name="Text Box 25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E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4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4	8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</a:p>
            </p:txBody>
          </p:sp>
          <p:sp>
            <p:nvSpPr>
              <p:cNvPr id="24625" name="Rectangle 26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26" name="Line 27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27" name="Line 28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4586" name="Group 29"/>
            <p:cNvGrpSpPr>
              <a:grpSpLocks/>
            </p:cNvGrpSpPr>
            <p:nvPr/>
          </p:nvGrpSpPr>
          <p:grpSpPr bwMode="auto">
            <a:xfrm>
              <a:off x="922" y="2880"/>
              <a:ext cx="803" cy="506"/>
              <a:chOff x="1174" y="1476"/>
              <a:chExt cx="803" cy="506"/>
            </a:xfrm>
          </p:grpSpPr>
          <p:sp>
            <p:nvSpPr>
              <p:cNvPr id="24618" name="Rectangle 30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19" name="Text Box 31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B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0	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</a:p>
            </p:txBody>
          </p:sp>
          <p:sp>
            <p:nvSpPr>
              <p:cNvPr id="24620" name="Rectangle 32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21" name="Line 33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22" name="Line 34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4587" name="Group 35"/>
            <p:cNvGrpSpPr>
              <a:grpSpLocks/>
            </p:cNvGrpSpPr>
            <p:nvPr/>
          </p:nvGrpSpPr>
          <p:grpSpPr bwMode="auto">
            <a:xfrm>
              <a:off x="2094" y="2880"/>
              <a:ext cx="803" cy="506"/>
              <a:chOff x="1174" y="1476"/>
              <a:chExt cx="803" cy="506"/>
            </a:xfrm>
          </p:grpSpPr>
          <p:sp>
            <p:nvSpPr>
              <p:cNvPr id="24613" name="Rectangle 36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14" name="Text Box 37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D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4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3	7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</a:p>
            </p:txBody>
          </p:sp>
          <p:sp>
            <p:nvSpPr>
              <p:cNvPr id="24615" name="Rectangle 3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16" name="Line 39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17" name="Line 40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4588" name="Group 41"/>
            <p:cNvGrpSpPr>
              <a:grpSpLocks/>
            </p:cNvGrpSpPr>
            <p:nvPr/>
          </p:nvGrpSpPr>
          <p:grpSpPr bwMode="auto">
            <a:xfrm>
              <a:off x="3266" y="2880"/>
              <a:ext cx="803" cy="506"/>
              <a:chOff x="1174" y="1476"/>
              <a:chExt cx="803" cy="506"/>
            </a:xfrm>
          </p:grpSpPr>
          <p:sp>
            <p:nvSpPr>
              <p:cNvPr id="24608" name="Rectangle 42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09" name="Text Box 43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G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5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8	13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</a:p>
            </p:txBody>
          </p:sp>
          <p:sp>
            <p:nvSpPr>
              <p:cNvPr id="24610" name="Rectangle 44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11" name="Line 45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12" name="Line 46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4589" name="Group 47"/>
            <p:cNvGrpSpPr>
              <a:grpSpLocks/>
            </p:cNvGrpSpPr>
            <p:nvPr/>
          </p:nvGrpSpPr>
          <p:grpSpPr bwMode="auto">
            <a:xfrm>
              <a:off x="3266" y="1460"/>
              <a:ext cx="803" cy="506"/>
              <a:chOff x="1174" y="1476"/>
              <a:chExt cx="803" cy="506"/>
            </a:xfrm>
          </p:grpSpPr>
          <p:sp>
            <p:nvSpPr>
              <p:cNvPr id="24603" name="Rectangle 4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04" name="Text Box 49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F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4	7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</a:p>
            </p:txBody>
          </p:sp>
          <p:sp>
            <p:nvSpPr>
              <p:cNvPr id="24605" name="Rectangle 50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4606" name="Line 51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07" name="Line 52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4590" name="Text Box 53"/>
            <p:cNvSpPr txBox="1">
              <a:spLocks noChangeArrowheads="1"/>
            </p:cNvSpPr>
            <p:nvPr/>
          </p:nvSpPr>
          <p:spPr bwMode="auto">
            <a:xfrm>
              <a:off x="449" y="2314"/>
              <a:ext cx="383" cy="194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Start</a:t>
              </a:r>
            </a:p>
          </p:txBody>
        </p:sp>
        <p:sp>
          <p:nvSpPr>
            <p:cNvPr id="24591" name="Text Box 54"/>
            <p:cNvSpPr txBox="1">
              <a:spLocks noChangeArrowheads="1"/>
            </p:cNvSpPr>
            <p:nvPr/>
          </p:nvSpPr>
          <p:spPr bwMode="auto">
            <a:xfrm>
              <a:off x="4870" y="2314"/>
              <a:ext cx="462" cy="194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Finish</a:t>
              </a:r>
            </a:p>
          </p:txBody>
        </p:sp>
        <p:sp>
          <p:nvSpPr>
            <p:cNvPr id="24592" name="Line 55"/>
            <p:cNvSpPr>
              <a:spLocks noChangeShapeType="1"/>
            </p:cNvSpPr>
            <p:nvPr/>
          </p:nvSpPr>
          <p:spPr bwMode="auto">
            <a:xfrm flipV="1">
              <a:off x="640" y="1944"/>
              <a:ext cx="28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93" name="Line 56"/>
            <p:cNvSpPr>
              <a:spLocks noChangeShapeType="1"/>
            </p:cNvSpPr>
            <p:nvPr/>
          </p:nvSpPr>
          <p:spPr bwMode="auto">
            <a:xfrm>
              <a:off x="632" y="2528"/>
              <a:ext cx="28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94" name="Line 57"/>
            <p:cNvSpPr>
              <a:spLocks noChangeShapeType="1"/>
            </p:cNvSpPr>
            <p:nvPr/>
          </p:nvSpPr>
          <p:spPr bwMode="auto">
            <a:xfrm>
              <a:off x="1720" y="1696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95" name="Line 58"/>
            <p:cNvSpPr>
              <a:spLocks noChangeShapeType="1"/>
            </p:cNvSpPr>
            <p:nvPr/>
          </p:nvSpPr>
          <p:spPr bwMode="auto">
            <a:xfrm>
              <a:off x="2896" y="1720"/>
              <a:ext cx="3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96" name="Line 59"/>
            <p:cNvSpPr>
              <a:spLocks noChangeShapeType="1"/>
            </p:cNvSpPr>
            <p:nvPr/>
          </p:nvSpPr>
          <p:spPr bwMode="auto">
            <a:xfrm>
              <a:off x="4656" y="2424"/>
              <a:ext cx="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97" name="Line 60"/>
            <p:cNvSpPr>
              <a:spLocks noChangeShapeType="1"/>
            </p:cNvSpPr>
            <p:nvPr/>
          </p:nvSpPr>
          <p:spPr bwMode="auto">
            <a:xfrm>
              <a:off x="2888" y="3128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98" name="Line 61"/>
            <p:cNvSpPr>
              <a:spLocks noChangeShapeType="1"/>
            </p:cNvSpPr>
            <p:nvPr/>
          </p:nvSpPr>
          <p:spPr bwMode="auto">
            <a:xfrm>
              <a:off x="1728" y="3136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99" name="Line 62"/>
            <p:cNvSpPr>
              <a:spLocks noChangeShapeType="1"/>
            </p:cNvSpPr>
            <p:nvPr/>
          </p:nvSpPr>
          <p:spPr bwMode="auto">
            <a:xfrm>
              <a:off x="2696" y="1952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00" name="Line 63"/>
            <p:cNvSpPr>
              <a:spLocks noChangeShapeType="1"/>
            </p:cNvSpPr>
            <p:nvPr/>
          </p:nvSpPr>
          <p:spPr bwMode="auto">
            <a:xfrm>
              <a:off x="3280" y="2656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01" name="Line 64"/>
            <p:cNvSpPr>
              <a:spLocks noChangeShapeType="1"/>
            </p:cNvSpPr>
            <p:nvPr/>
          </p:nvSpPr>
          <p:spPr bwMode="auto">
            <a:xfrm>
              <a:off x="4064" y="1944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02" name="Line 65"/>
            <p:cNvSpPr>
              <a:spLocks noChangeShapeType="1"/>
            </p:cNvSpPr>
            <p:nvPr/>
          </p:nvSpPr>
          <p:spPr bwMode="auto">
            <a:xfrm flipV="1">
              <a:off x="3672" y="2656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6985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Latest times are computed as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254125" y="2278063"/>
            <a:ext cx="6634163" cy="116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 marL="2870200" indent="-2870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692400" algn="r"/>
                <a:tab pos="27813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692400" algn="r"/>
                <a:tab pos="27813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692400" algn="r"/>
                <a:tab pos="27813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692400" algn="r"/>
                <a:tab pos="27813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692400" algn="r"/>
                <a:tab pos="27813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692400" algn="r"/>
                <a:tab pos="27813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692400" algn="r"/>
                <a:tab pos="27813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692400" algn="r"/>
                <a:tab pos="27813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692400" algn="r"/>
                <a:tab pos="27813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b="0" dirty="0">
                <a:latin typeface="Lucida Bright" panose="02040602050505020304" pitchFamily="18" charset="0"/>
              </a:rPr>
              <a:t>Latest start time =	Latest finish time </a:t>
            </a:r>
            <a:br>
              <a:rPr lang="en-US" altLang="en-US" sz="2400" b="0" dirty="0">
                <a:latin typeface="Lucida Bright" panose="02040602050505020304" pitchFamily="18" charset="0"/>
              </a:rPr>
            </a:br>
            <a:r>
              <a:rPr lang="en-US" altLang="en-US" sz="2400" b="0" dirty="0">
                <a:latin typeface="Lucida Bright" panose="02040602050505020304" pitchFamily="18" charset="0"/>
                <a:cs typeface="Arial" charset="0"/>
              </a:rPr>
              <a:t>–</a:t>
            </a:r>
            <a:r>
              <a:rPr lang="en-US" altLang="en-US" sz="2400" b="0" dirty="0">
                <a:latin typeface="Lucida Bright" panose="02040602050505020304" pitchFamily="18" charset="0"/>
              </a:rPr>
              <a:t> Expected activity time</a:t>
            </a:r>
          </a:p>
          <a:p>
            <a:pPr>
              <a:buClrTx/>
              <a:buSzTx/>
              <a:buFontTx/>
              <a:buNone/>
            </a:pPr>
            <a:r>
              <a:rPr lang="en-US" altLang="en-US" sz="2400" b="0" dirty="0">
                <a:latin typeface="Lucida Bright" panose="02040602050505020304" pitchFamily="18" charset="0"/>
              </a:rPr>
              <a:t>	LS =	LF </a:t>
            </a:r>
            <a:r>
              <a:rPr lang="en-US" altLang="en-US" sz="2400" b="0" dirty="0">
                <a:latin typeface="Lucida Bright" panose="02040602050505020304" pitchFamily="18" charset="0"/>
                <a:cs typeface="Arial" charset="0"/>
              </a:rPr>
              <a:t>–</a:t>
            </a:r>
            <a:r>
              <a:rPr lang="en-US" altLang="en-US" sz="2400" b="0" dirty="0">
                <a:latin typeface="Lucida Bright" panose="02040602050505020304" pitchFamily="18" charset="0"/>
              </a:rPr>
              <a:t>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t</a:t>
            </a:r>
            <a:endParaRPr lang="en-US" altLang="en-US" sz="2400" b="0" dirty="0">
              <a:latin typeface="Lucida Bright" panose="02040602050505020304" pitchFamily="18" charset="0"/>
            </a:endParaRP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585788" y="3656013"/>
            <a:ext cx="7970837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781300" algn="r"/>
                <a:tab pos="28702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781300" algn="r"/>
                <a:tab pos="28702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781300" algn="r"/>
                <a:tab pos="28702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781300" algn="r"/>
                <a:tab pos="28702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781300" algn="r"/>
                <a:tab pos="28702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781300" algn="r"/>
                <a:tab pos="28702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781300" algn="r"/>
                <a:tab pos="28702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781300" algn="r"/>
                <a:tab pos="28702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2781300" algn="r"/>
                <a:tab pos="28702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b="0" dirty="0">
                <a:latin typeface="Lucida Bright" panose="02040602050505020304" pitchFamily="18" charset="0"/>
              </a:rPr>
              <a:t>Latest finish time =	Smallest of latest start times</a:t>
            </a:r>
            <a:br>
              <a:rPr lang="en-US" altLang="en-US" sz="2400" b="0" dirty="0">
                <a:latin typeface="Lucida Bright" panose="02040602050505020304" pitchFamily="18" charset="0"/>
              </a:rPr>
            </a:br>
            <a:r>
              <a:rPr lang="en-US" altLang="en-US" sz="2400" b="0" dirty="0">
                <a:latin typeface="Lucida Bright" panose="02040602050505020304" pitchFamily="18" charset="0"/>
              </a:rPr>
              <a:t>		for following activities</a:t>
            </a:r>
          </a:p>
          <a:p>
            <a:pPr>
              <a:buClrTx/>
              <a:buSzTx/>
              <a:buFontTx/>
              <a:buNone/>
            </a:pPr>
            <a:r>
              <a:rPr lang="en-US" altLang="en-US" sz="2400" b="0" dirty="0">
                <a:latin typeface="Lucida Bright" panose="02040602050505020304" pitchFamily="18" charset="0"/>
              </a:rPr>
              <a:t>	LF =	Smallest LS of following activities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4991100"/>
            <a:ext cx="32893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For activity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H</a:t>
            </a: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2274888" y="5514975"/>
            <a:ext cx="4895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 dirty="0">
                <a:latin typeface="Lucida Bright" panose="02040602050505020304" pitchFamily="18" charset="0"/>
              </a:rPr>
              <a:t>LS = LF –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t</a:t>
            </a:r>
            <a:r>
              <a:rPr lang="en-US" altLang="en-US" sz="2400" b="0" dirty="0">
                <a:latin typeface="Lucida Bright" panose="02040602050505020304" pitchFamily="18" charset="0"/>
              </a:rPr>
              <a:t> = 15 – 2 = 13 weeks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/>
      <p:bldP spid="154628" grpId="0"/>
      <p:bldP spid="154629" grpId="0"/>
      <p:bldP spid="154630" grpId="0"/>
      <p:bldP spid="1546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26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General Foundry’s LS and LF times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8025" y="2508250"/>
            <a:ext cx="7756525" cy="3057526"/>
            <a:chOff x="446" y="1460"/>
            <a:chExt cx="4886" cy="1926"/>
          </a:xfrm>
        </p:grpSpPr>
        <p:grpSp>
          <p:nvGrpSpPr>
            <p:cNvPr id="26630" name="Group 5"/>
            <p:cNvGrpSpPr>
              <a:grpSpLocks/>
            </p:cNvGrpSpPr>
            <p:nvPr/>
          </p:nvGrpSpPr>
          <p:grpSpPr bwMode="auto">
            <a:xfrm>
              <a:off x="922" y="1460"/>
              <a:ext cx="803" cy="506"/>
              <a:chOff x="1174" y="1476"/>
              <a:chExt cx="803" cy="506"/>
            </a:xfrm>
          </p:grpSpPr>
          <p:sp>
            <p:nvSpPr>
              <p:cNvPr id="26686" name="Rectangle 6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87" name="Text Box 7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A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0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0	2</a:t>
                </a:r>
              </a:p>
            </p:txBody>
          </p:sp>
          <p:sp>
            <p:nvSpPr>
              <p:cNvPr id="26688" name="Rectangle 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89" name="Line 9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90" name="Line 10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631" name="Group 11"/>
            <p:cNvGrpSpPr>
              <a:grpSpLocks/>
            </p:cNvGrpSpPr>
            <p:nvPr/>
          </p:nvGrpSpPr>
          <p:grpSpPr bwMode="auto">
            <a:xfrm>
              <a:off x="2094" y="1460"/>
              <a:ext cx="803" cy="506"/>
              <a:chOff x="1174" y="1476"/>
              <a:chExt cx="803" cy="506"/>
            </a:xfrm>
          </p:grpSpPr>
          <p:sp>
            <p:nvSpPr>
              <p:cNvPr id="26681" name="Rectangle 12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82" name="Text Box 13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C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2	4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2	</a:t>
                </a:r>
                <a:r>
                  <a:rPr lang="en-US" altLang="en-US" sz="1400" dirty="0">
                    <a:solidFill>
                      <a:schemeClr val="accent2">
                        <a:lumMod val="50000"/>
                      </a:schemeClr>
                    </a:solidFill>
                    <a:latin typeface="Lucida Bright" panose="02040602050505020304" pitchFamily="18" charset="0"/>
                  </a:rPr>
                  <a:t>4</a:t>
                </a:r>
              </a:p>
            </p:txBody>
          </p:sp>
          <p:sp>
            <p:nvSpPr>
              <p:cNvPr id="26683" name="Rectangle 14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84" name="Line 15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5" name="Line 16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632" name="Group 17"/>
            <p:cNvGrpSpPr>
              <a:grpSpLocks/>
            </p:cNvGrpSpPr>
            <p:nvPr/>
          </p:nvGrpSpPr>
          <p:grpSpPr bwMode="auto">
            <a:xfrm>
              <a:off x="3858" y="2170"/>
              <a:ext cx="803" cy="506"/>
              <a:chOff x="1174" y="1476"/>
              <a:chExt cx="803" cy="506"/>
            </a:xfrm>
          </p:grpSpPr>
          <p:sp>
            <p:nvSpPr>
              <p:cNvPr id="26676" name="Rectangle 1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77" name="Text Box 19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H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2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13	15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13	15</a:t>
                </a:r>
              </a:p>
            </p:txBody>
          </p:sp>
          <p:sp>
            <p:nvSpPr>
              <p:cNvPr id="26678" name="Rectangle 20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79" name="Line 21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80" name="Line 22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633" name="Group 23"/>
            <p:cNvGrpSpPr>
              <a:grpSpLocks/>
            </p:cNvGrpSpPr>
            <p:nvPr/>
          </p:nvGrpSpPr>
          <p:grpSpPr bwMode="auto">
            <a:xfrm>
              <a:off x="2686" y="2170"/>
              <a:ext cx="803" cy="506"/>
              <a:chOff x="1174" y="1476"/>
              <a:chExt cx="803" cy="506"/>
            </a:xfrm>
          </p:grpSpPr>
          <p:sp>
            <p:nvSpPr>
              <p:cNvPr id="26671" name="Rectangle 24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72" name="Text Box 25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E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4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4	8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  <a:r>
                  <a:rPr lang="en-US" altLang="en-US" sz="1400" dirty="0">
                    <a:solidFill>
                      <a:schemeClr val="accent2">
                        <a:lumMod val="50000"/>
                      </a:schemeClr>
                    </a:solidFill>
                    <a:latin typeface="Lucida Bright" panose="02040602050505020304" pitchFamily="18" charset="0"/>
                  </a:rPr>
                  <a:t>4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8</a:t>
                </a:r>
              </a:p>
            </p:txBody>
          </p:sp>
          <p:sp>
            <p:nvSpPr>
              <p:cNvPr id="26673" name="Rectangle 26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74" name="Line 27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75" name="Line 28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634" name="Group 29"/>
            <p:cNvGrpSpPr>
              <a:grpSpLocks/>
            </p:cNvGrpSpPr>
            <p:nvPr/>
          </p:nvGrpSpPr>
          <p:grpSpPr bwMode="auto">
            <a:xfrm>
              <a:off x="922" y="2880"/>
              <a:ext cx="803" cy="506"/>
              <a:chOff x="1174" y="1476"/>
              <a:chExt cx="803" cy="506"/>
            </a:xfrm>
          </p:grpSpPr>
          <p:sp>
            <p:nvSpPr>
              <p:cNvPr id="26666" name="Rectangle 30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67" name="Text Box 31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B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0	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1	4</a:t>
                </a:r>
              </a:p>
            </p:txBody>
          </p:sp>
          <p:sp>
            <p:nvSpPr>
              <p:cNvPr id="26668" name="Rectangle 32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69" name="Line 33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70" name="Line 34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635" name="Group 35"/>
            <p:cNvGrpSpPr>
              <a:grpSpLocks/>
            </p:cNvGrpSpPr>
            <p:nvPr/>
          </p:nvGrpSpPr>
          <p:grpSpPr bwMode="auto">
            <a:xfrm>
              <a:off x="2094" y="2880"/>
              <a:ext cx="803" cy="506"/>
              <a:chOff x="1174" y="1476"/>
              <a:chExt cx="803" cy="506"/>
            </a:xfrm>
          </p:grpSpPr>
          <p:sp>
            <p:nvSpPr>
              <p:cNvPr id="26661" name="Rectangle 36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62" name="Text Box 37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D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4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3	7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4	8</a:t>
                </a:r>
              </a:p>
            </p:txBody>
          </p:sp>
          <p:sp>
            <p:nvSpPr>
              <p:cNvPr id="26663" name="Rectangle 3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64" name="Line 39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65" name="Line 40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636" name="Group 41"/>
            <p:cNvGrpSpPr>
              <a:grpSpLocks/>
            </p:cNvGrpSpPr>
            <p:nvPr/>
          </p:nvGrpSpPr>
          <p:grpSpPr bwMode="auto">
            <a:xfrm>
              <a:off x="3266" y="2880"/>
              <a:ext cx="803" cy="506"/>
              <a:chOff x="1174" y="1476"/>
              <a:chExt cx="803" cy="506"/>
            </a:xfrm>
          </p:grpSpPr>
          <p:sp>
            <p:nvSpPr>
              <p:cNvPr id="26656" name="Rectangle 42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57" name="Text Box 43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G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5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8	13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8	13</a:t>
                </a:r>
              </a:p>
            </p:txBody>
          </p:sp>
          <p:sp>
            <p:nvSpPr>
              <p:cNvPr id="26658" name="Rectangle 44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59" name="Line 45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60" name="Line 46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637" name="Group 47"/>
            <p:cNvGrpSpPr>
              <a:grpSpLocks/>
            </p:cNvGrpSpPr>
            <p:nvPr/>
          </p:nvGrpSpPr>
          <p:grpSpPr bwMode="auto">
            <a:xfrm>
              <a:off x="3266" y="1460"/>
              <a:ext cx="803" cy="506"/>
              <a:chOff x="1174" y="1476"/>
              <a:chExt cx="803" cy="506"/>
            </a:xfrm>
          </p:grpSpPr>
          <p:sp>
            <p:nvSpPr>
              <p:cNvPr id="26651" name="Rectangle 48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1" cy="1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52" name="Text Box 49"/>
              <p:cNvSpPr txBox="1">
                <a:spLocks noChangeArrowheads="1"/>
              </p:cNvSpPr>
              <p:nvPr/>
            </p:nvSpPr>
            <p:spPr bwMode="auto">
              <a:xfrm>
                <a:off x="1206" y="1476"/>
                <a:ext cx="714" cy="5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tabLst>
                    <a:tab pos="180975" algn="ctr"/>
                    <a:tab pos="804863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	</a:t>
                </a:r>
                <a:r>
                  <a:rPr lang="en-US" altLang="en-US" sz="1400" i="1" dirty="0">
                    <a:latin typeface="Lucida Bright" panose="02040602050505020304" pitchFamily="18" charset="0"/>
                  </a:rPr>
                  <a:t>F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3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4	7</a:t>
                </a:r>
              </a:p>
              <a:p>
                <a:pPr>
                  <a:lnSpc>
                    <a:spcPct val="11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dirty="0">
                    <a:latin typeface="Lucida Bright" panose="02040602050505020304" pitchFamily="18" charset="0"/>
                  </a:rPr>
                  <a:t>	</a:t>
                </a:r>
                <a:r>
                  <a:rPr lang="en-US" altLang="en-US" sz="1400" dirty="0">
                    <a:solidFill>
                      <a:schemeClr val="accent2">
                        <a:lumMod val="50000"/>
                      </a:schemeClr>
                    </a:solidFill>
                    <a:latin typeface="Lucida Bright" panose="02040602050505020304" pitchFamily="18" charset="0"/>
                  </a:rPr>
                  <a:t>10</a:t>
                </a:r>
                <a:r>
                  <a:rPr lang="en-US" altLang="en-US" sz="1400" dirty="0">
                    <a:latin typeface="Lucida Bright" panose="02040602050505020304" pitchFamily="18" charset="0"/>
                  </a:rPr>
                  <a:t>	13</a:t>
                </a:r>
              </a:p>
            </p:txBody>
          </p:sp>
          <p:sp>
            <p:nvSpPr>
              <p:cNvPr id="26653" name="Rectangle 50"/>
              <p:cNvSpPr>
                <a:spLocks noChangeArrowheads="1"/>
              </p:cNvSpPr>
              <p:nvPr/>
            </p:nvSpPr>
            <p:spPr bwMode="auto">
              <a:xfrm>
                <a:off x="1176" y="1501"/>
                <a:ext cx="800" cy="4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26654" name="Line 51"/>
              <p:cNvSpPr>
                <a:spLocks noChangeShapeType="1"/>
              </p:cNvSpPr>
              <p:nvPr/>
            </p:nvSpPr>
            <p:spPr bwMode="auto">
              <a:xfrm>
                <a:off x="1174" y="1657"/>
                <a:ext cx="8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55" name="Line 52"/>
              <p:cNvSpPr>
                <a:spLocks noChangeShapeType="1"/>
              </p:cNvSpPr>
              <p:nvPr/>
            </p:nvSpPr>
            <p:spPr bwMode="auto">
              <a:xfrm>
                <a:off x="1175" y="1802"/>
                <a:ext cx="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med"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6638" name="Text Box 53"/>
            <p:cNvSpPr txBox="1">
              <a:spLocks noChangeArrowheads="1"/>
            </p:cNvSpPr>
            <p:nvPr/>
          </p:nvSpPr>
          <p:spPr bwMode="auto">
            <a:xfrm>
              <a:off x="446" y="2314"/>
              <a:ext cx="466" cy="194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Start</a:t>
              </a:r>
            </a:p>
          </p:txBody>
        </p:sp>
        <p:sp>
          <p:nvSpPr>
            <p:cNvPr id="26639" name="Text Box 54"/>
            <p:cNvSpPr txBox="1">
              <a:spLocks noChangeArrowheads="1"/>
            </p:cNvSpPr>
            <p:nvPr/>
          </p:nvSpPr>
          <p:spPr bwMode="auto">
            <a:xfrm>
              <a:off x="4870" y="2314"/>
              <a:ext cx="462" cy="194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Finish</a:t>
              </a:r>
            </a:p>
          </p:txBody>
        </p:sp>
        <p:sp>
          <p:nvSpPr>
            <p:cNvPr id="26640" name="Line 55"/>
            <p:cNvSpPr>
              <a:spLocks noChangeShapeType="1"/>
            </p:cNvSpPr>
            <p:nvPr/>
          </p:nvSpPr>
          <p:spPr bwMode="auto">
            <a:xfrm flipV="1">
              <a:off x="640" y="1944"/>
              <a:ext cx="28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1" name="Line 56"/>
            <p:cNvSpPr>
              <a:spLocks noChangeShapeType="1"/>
            </p:cNvSpPr>
            <p:nvPr/>
          </p:nvSpPr>
          <p:spPr bwMode="auto">
            <a:xfrm>
              <a:off x="632" y="2528"/>
              <a:ext cx="28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2" name="Line 57"/>
            <p:cNvSpPr>
              <a:spLocks noChangeShapeType="1"/>
            </p:cNvSpPr>
            <p:nvPr/>
          </p:nvSpPr>
          <p:spPr bwMode="auto">
            <a:xfrm>
              <a:off x="1720" y="1696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3" name="Line 58"/>
            <p:cNvSpPr>
              <a:spLocks noChangeShapeType="1"/>
            </p:cNvSpPr>
            <p:nvPr/>
          </p:nvSpPr>
          <p:spPr bwMode="auto">
            <a:xfrm>
              <a:off x="2896" y="1720"/>
              <a:ext cx="3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4" name="Line 59"/>
            <p:cNvSpPr>
              <a:spLocks noChangeShapeType="1"/>
            </p:cNvSpPr>
            <p:nvPr/>
          </p:nvSpPr>
          <p:spPr bwMode="auto">
            <a:xfrm>
              <a:off x="4656" y="2424"/>
              <a:ext cx="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5" name="Line 60"/>
            <p:cNvSpPr>
              <a:spLocks noChangeShapeType="1"/>
            </p:cNvSpPr>
            <p:nvPr/>
          </p:nvSpPr>
          <p:spPr bwMode="auto">
            <a:xfrm>
              <a:off x="2888" y="3128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6" name="Line 61"/>
            <p:cNvSpPr>
              <a:spLocks noChangeShapeType="1"/>
            </p:cNvSpPr>
            <p:nvPr/>
          </p:nvSpPr>
          <p:spPr bwMode="auto">
            <a:xfrm>
              <a:off x="1728" y="3136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7" name="Line 62"/>
            <p:cNvSpPr>
              <a:spLocks noChangeShapeType="1"/>
            </p:cNvSpPr>
            <p:nvPr/>
          </p:nvSpPr>
          <p:spPr bwMode="auto">
            <a:xfrm>
              <a:off x="2696" y="1952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8" name="Line 63"/>
            <p:cNvSpPr>
              <a:spLocks noChangeShapeType="1"/>
            </p:cNvSpPr>
            <p:nvPr/>
          </p:nvSpPr>
          <p:spPr bwMode="auto">
            <a:xfrm>
              <a:off x="3280" y="2656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9" name="Line 64"/>
            <p:cNvSpPr>
              <a:spLocks noChangeShapeType="1"/>
            </p:cNvSpPr>
            <p:nvPr/>
          </p:nvSpPr>
          <p:spPr bwMode="auto">
            <a:xfrm>
              <a:off x="4064" y="1944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0" name="Line 65"/>
            <p:cNvSpPr>
              <a:spLocks noChangeShapeType="1"/>
            </p:cNvSpPr>
            <p:nvPr/>
          </p:nvSpPr>
          <p:spPr bwMode="auto">
            <a:xfrm flipV="1">
              <a:off x="3672" y="2656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7308850" y="3965178"/>
            <a:ext cx="0" cy="375443"/>
          </a:xfrm>
          <a:prstGeom prst="straightConnector1">
            <a:avLst/>
          </a:prstGeom>
          <a:ln>
            <a:headEnd type="none" w="sm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 flipH="1">
            <a:off x="6317456" y="4340621"/>
            <a:ext cx="142083" cy="104780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>
            <a:off x="4425950" y="5388429"/>
            <a:ext cx="927100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>
            <a:off x="2647950" y="5388429"/>
            <a:ext cx="927100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H="1" flipV="1">
            <a:off x="5181600" y="4340621"/>
            <a:ext cx="171450" cy="104780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H="1" flipV="1">
            <a:off x="6175376" y="3286126"/>
            <a:ext cx="213121" cy="75803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flipH="1" flipV="1">
            <a:off x="4267202" y="3207148"/>
            <a:ext cx="241298" cy="99655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med"/>
            <a:tailEnd type="arrow"/>
          </a:ln>
          <a:effectLst/>
        </p:spPr>
      </p:cxnSp>
      <p:grpSp>
        <p:nvGrpSpPr>
          <p:cNvPr id="85" name="Group 4"/>
          <p:cNvGrpSpPr>
            <a:grpSpLocks/>
          </p:cNvGrpSpPr>
          <p:nvPr/>
        </p:nvGrpSpPr>
        <p:grpSpPr bwMode="auto">
          <a:xfrm>
            <a:off x="6879998" y="1472519"/>
            <a:ext cx="1958975" cy="996951"/>
            <a:chOff x="1174" y="1476"/>
            <a:chExt cx="1234" cy="628"/>
          </a:xfrm>
        </p:grpSpPr>
        <p:sp>
          <p:nvSpPr>
            <p:cNvPr id="86" name="Rectangle 5"/>
            <p:cNvSpPr>
              <a:spLocks noChangeArrowheads="1"/>
            </p:cNvSpPr>
            <p:nvPr/>
          </p:nvSpPr>
          <p:spPr bwMode="auto">
            <a:xfrm>
              <a:off x="1176" y="1501"/>
              <a:ext cx="1224" cy="1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1206" y="1476"/>
              <a:ext cx="1179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444500" algn="ctr"/>
                  <a:tab pos="1524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b="0" dirty="0">
                  <a:latin typeface="Lucida Bright" panose="02040602050505020304" pitchFamily="18" charset="0"/>
                </a:rPr>
                <a:t>ACTIVITY	</a:t>
              </a:r>
              <a:r>
                <a:rPr lang="en-US" altLang="en-US" sz="1800" b="0" i="1" dirty="0">
                  <a:latin typeface="Lucida Bright" panose="02040602050505020304" pitchFamily="18" charset="0"/>
                </a:rPr>
                <a:t>t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 dirty="0">
                  <a:latin typeface="Lucida Bright" panose="02040602050505020304" pitchFamily="18" charset="0"/>
                </a:rPr>
                <a:t>	ES	EF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0" dirty="0">
                  <a:latin typeface="Lucida Bright" panose="02040602050505020304" pitchFamily="18" charset="0"/>
                </a:rPr>
                <a:t>	LS	LF</a:t>
              </a:r>
            </a:p>
          </p:txBody>
        </p:sp>
        <p:sp>
          <p:nvSpPr>
            <p:cNvPr id="88" name="Rectangle 7"/>
            <p:cNvSpPr>
              <a:spLocks noChangeArrowheads="1"/>
            </p:cNvSpPr>
            <p:nvPr/>
          </p:nvSpPr>
          <p:spPr bwMode="auto">
            <a:xfrm>
              <a:off x="1176" y="1501"/>
              <a:ext cx="1232" cy="5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89" name="Line 8"/>
            <p:cNvSpPr>
              <a:spLocks noChangeShapeType="1"/>
            </p:cNvSpPr>
            <p:nvPr/>
          </p:nvSpPr>
          <p:spPr bwMode="auto">
            <a:xfrm>
              <a:off x="1174" y="1699"/>
              <a:ext cx="12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Line 9"/>
            <p:cNvSpPr>
              <a:spLocks noChangeShapeType="1"/>
            </p:cNvSpPr>
            <p:nvPr/>
          </p:nvSpPr>
          <p:spPr bwMode="auto">
            <a:xfrm>
              <a:off x="1175" y="1889"/>
              <a:ext cx="12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91" name="Straight Arrow Connector 90"/>
          <p:cNvCxnSpPr/>
          <p:nvPr/>
        </p:nvCxnSpPr>
        <p:spPr bwMode="auto">
          <a:xfrm flipH="1">
            <a:off x="4340225" y="3181239"/>
            <a:ext cx="866775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med"/>
            <a:tailEnd type="arrow"/>
          </a:ln>
          <a:effectLst/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43561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Once ES, LS, EF, and LF have been determined, it is a simple matter to find the amount of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slack time </a:t>
            </a:r>
            <a:r>
              <a:rPr lang="en-US" sz="2400" b="0" dirty="0">
                <a:latin typeface="Lucida Bright" panose="02040602050505020304" pitchFamily="18" charset="0"/>
              </a:rPr>
              <a:t>that each activity has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b="0" dirty="0">
              <a:latin typeface="Lucida Bright" panose="02040602050505020304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Slack = LS – ES,  or  Slack = LF – EF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000" b="0" dirty="0">
              <a:latin typeface="Lucida Bright" panose="02040602050505020304" pitchFamily="18" charset="0"/>
            </a:endParaRP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We can see activities </a:t>
            </a:r>
            <a:r>
              <a:rPr lang="en-US" sz="2400" b="0" i="1" dirty="0">
                <a:latin typeface="Lucida Bright" panose="02040602050505020304" pitchFamily="18" charset="0"/>
              </a:rPr>
              <a:t>A</a:t>
            </a:r>
            <a:r>
              <a:rPr lang="en-US" sz="2400" b="0" dirty="0">
                <a:latin typeface="Lucida Bright" panose="02040602050505020304" pitchFamily="18" charset="0"/>
              </a:rPr>
              <a:t>, </a:t>
            </a:r>
            <a:r>
              <a:rPr lang="en-US" sz="2400" b="0" i="1" dirty="0">
                <a:latin typeface="Lucida Bright" panose="02040602050505020304" pitchFamily="18" charset="0"/>
              </a:rPr>
              <a:t>C</a:t>
            </a:r>
            <a:r>
              <a:rPr lang="en-US" sz="2400" b="0" dirty="0">
                <a:latin typeface="Lucida Bright" panose="02040602050505020304" pitchFamily="18" charset="0"/>
              </a:rPr>
              <a:t>, </a:t>
            </a:r>
            <a:r>
              <a:rPr lang="en-US" sz="2400" b="0" i="1" dirty="0">
                <a:latin typeface="Lucida Bright" panose="02040602050505020304" pitchFamily="18" charset="0"/>
              </a:rPr>
              <a:t>E</a:t>
            </a:r>
            <a:r>
              <a:rPr lang="en-US" sz="2400" b="0" dirty="0">
                <a:latin typeface="Lucida Bright" panose="02040602050505020304" pitchFamily="18" charset="0"/>
              </a:rPr>
              <a:t>, </a:t>
            </a:r>
            <a:r>
              <a:rPr lang="en-US" sz="2400" b="0" i="1" dirty="0">
                <a:latin typeface="Lucida Bright" panose="02040602050505020304" pitchFamily="18" charset="0"/>
              </a:rPr>
              <a:t>G</a:t>
            </a:r>
            <a:r>
              <a:rPr lang="en-US" sz="2400" b="0" dirty="0">
                <a:latin typeface="Lucida Bright" panose="02040602050505020304" pitchFamily="18" charset="0"/>
              </a:rPr>
              <a:t>, and </a:t>
            </a:r>
            <a:r>
              <a:rPr lang="en-US" sz="2400" b="0" i="1" dirty="0">
                <a:latin typeface="Lucida Bright" panose="02040602050505020304" pitchFamily="18" charset="0"/>
              </a:rPr>
              <a:t>H</a:t>
            </a:r>
            <a:r>
              <a:rPr lang="en-US" sz="2400" b="0" dirty="0">
                <a:latin typeface="Lucida Bright" panose="02040602050505020304" pitchFamily="18" charset="0"/>
              </a:rPr>
              <a:t> have no slack time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These are called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critical activities </a:t>
            </a:r>
            <a:r>
              <a:rPr lang="en-US" sz="2400" b="0" dirty="0">
                <a:latin typeface="Lucida Bright" panose="02040602050505020304" pitchFamily="18" charset="0"/>
              </a:rPr>
              <a:t>and they are said to be on the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critical path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 total project completion time is 15 weeks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Industrial managers call this a boundary timetable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  <a:b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</a:br>
            <a:r>
              <a:rPr lang="en-US" altLang="en-US" sz="32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(alternate solution)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1300"/>
            <a:ext cx="7772400" cy="5080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General Foundry’s slack times</a:t>
            </a:r>
          </a:p>
        </p:txBody>
      </p:sp>
      <p:graphicFrame>
        <p:nvGraphicFramePr>
          <p:cNvPr id="161125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293920"/>
              </p:ext>
            </p:extLst>
          </p:nvPr>
        </p:nvGraphicFramePr>
        <p:xfrm>
          <a:off x="2266042" y="2367640"/>
          <a:ext cx="5626100" cy="3580177"/>
        </p:xfrm>
        <a:graphic>
          <a:graphicData uri="http://schemas.openxmlformats.org/drawingml/2006/table">
            <a:tbl>
              <a:tblPr/>
              <a:tblGrid>
                <a:gridCol w="112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7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ACTIVITY</a:t>
                      </a:r>
                    </a:p>
                  </a:txBody>
                  <a:tcPr marT="45708" marB="45708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EARLIEST FINISH,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EF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LATEST FINISH,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LF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SLACK,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LF – EF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ON CRITICAL PATH?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G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6683829" y="2345869"/>
            <a:ext cx="0" cy="357867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606143" y="2345869"/>
            <a:ext cx="0" cy="36195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474029" y="2345869"/>
            <a:ext cx="0" cy="361949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276601" y="2427512"/>
            <a:ext cx="0" cy="353785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253343" y="2345869"/>
            <a:ext cx="0" cy="361949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870372" y="2345869"/>
            <a:ext cx="0" cy="357867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253343" y="2345869"/>
            <a:ext cx="5617029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Path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5542" y="1413329"/>
            <a:ext cx="7772400" cy="5080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General Foundry’s slack times. Activities with 0 slack times are on the critical path.</a:t>
            </a:r>
          </a:p>
        </p:txBody>
      </p:sp>
      <p:graphicFrame>
        <p:nvGraphicFramePr>
          <p:cNvPr id="161125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61322"/>
              </p:ext>
            </p:extLst>
          </p:nvPr>
        </p:nvGraphicFramePr>
        <p:xfrm>
          <a:off x="1699986" y="2397033"/>
          <a:ext cx="5624513" cy="3621896"/>
        </p:xfrm>
        <a:graphic>
          <a:graphicData uri="http://schemas.openxmlformats.org/drawingml/2006/table">
            <a:tbl>
              <a:tblPr/>
              <a:tblGrid>
                <a:gridCol w="112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7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ACTIVITY</a:t>
                      </a:r>
                    </a:p>
                  </a:txBody>
                  <a:tcPr marT="45708" marB="45708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LATEST START,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LS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EARLIEST START,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ES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SLACK,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Subtract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LS – ES 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ON CRITICAL PATH?</a:t>
                      </a:r>
                    </a:p>
                  </a:txBody>
                  <a:tcPr marT="45708" marB="4570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G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4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 flipH="1">
            <a:off x="5029200" y="2394857"/>
            <a:ext cx="0" cy="35487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6161314" y="2394857"/>
            <a:ext cx="0" cy="35487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7293428" y="2394857"/>
            <a:ext cx="0" cy="35487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3918857" y="2394856"/>
            <a:ext cx="0" cy="35487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2808515" y="2394857"/>
            <a:ext cx="0" cy="35487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1698172" y="2394854"/>
            <a:ext cx="0" cy="354874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698172" y="2394854"/>
            <a:ext cx="5595256" cy="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50224836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How to Find the Critical Pat</a:t>
            </a:r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</a:rPr>
              <a:t>h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26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General Foundry’s critical path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712788" y="2508250"/>
            <a:ext cx="7751763" cy="3057526"/>
            <a:chOff x="449" y="1580"/>
            <a:chExt cx="4883" cy="1926"/>
          </a:xfrm>
        </p:grpSpPr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924" y="1605"/>
              <a:ext cx="801" cy="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954" y="1580"/>
              <a:ext cx="714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A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	2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0	2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0	2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924" y="1605"/>
              <a:ext cx="800" cy="46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922" y="1761"/>
              <a:ext cx="8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923" y="1906"/>
              <a:ext cx="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07" name="Rectangle 12"/>
            <p:cNvSpPr>
              <a:spLocks noChangeArrowheads="1"/>
            </p:cNvSpPr>
            <p:nvPr/>
          </p:nvSpPr>
          <p:spPr bwMode="auto">
            <a:xfrm>
              <a:off x="2096" y="1605"/>
              <a:ext cx="801" cy="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08" name="Text Box 13"/>
            <p:cNvSpPr txBox="1">
              <a:spLocks noChangeArrowheads="1"/>
            </p:cNvSpPr>
            <p:nvPr/>
          </p:nvSpPr>
          <p:spPr bwMode="auto">
            <a:xfrm>
              <a:off x="2126" y="1580"/>
              <a:ext cx="714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	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C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	2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2	4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2	4</a:t>
              </a: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2096" y="1605"/>
              <a:ext cx="800" cy="46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10" name="Line 15"/>
            <p:cNvSpPr>
              <a:spLocks noChangeShapeType="1"/>
            </p:cNvSpPr>
            <p:nvPr/>
          </p:nvSpPr>
          <p:spPr bwMode="auto">
            <a:xfrm>
              <a:off x="2094" y="1761"/>
              <a:ext cx="8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11" name="Line 16"/>
            <p:cNvSpPr>
              <a:spLocks noChangeShapeType="1"/>
            </p:cNvSpPr>
            <p:nvPr/>
          </p:nvSpPr>
          <p:spPr bwMode="auto">
            <a:xfrm>
              <a:off x="2095" y="1906"/>
              <a:ext cx="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12" name="Rectangle 18"/>
            <p:cNvSpPr>
              <a:spLocks noChangeArrowheads="1"/>
            </p:cNvSpPr>
            <p:nvPr/>
          </p:nvSpPr>
          <p:spPr bwMode="auto">
            <a:xfrm>
              <a:off x="3860" y="2315"/>
              <a:ext cx="801" cy="4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13" name="Text Box 19"/>
            <p:cNvSpPr txBox="1">
              <a:spLocks noChangeArrowheads="1"/>
            </p:cNvSpPr>
            <p:nvPr/>
          </p:nvSpPr>
          <p:spPr bwMode="auto">
            <a:xfrm>
              <a:off x="3890" y="2290"/>
              <a:ext cx="714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	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H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	2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13	15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13	15</a:t>
              </a:r>
            </a:p>
          </p:txBody>
        </p:sp>
        <p:sp>
          <p:nvSpPr>
            <p:cNvPr id="29714" name="Rectangle 20"/>
            <p:cNvSpPr>
              <a:spLocks noChangeArrowheads="1"/>
            </p:cNvSpPr>
            <p:nvPr/>
          </p:nvSpPr>
          <p:spPr bwMode="auto">
            <a:xfrm>
              <a:off x="3860" y="2315"/>
              <a:ext cx="800" cy="46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15" name="Line 21"/>
            <p:cNvSpPr>
              <a:spLocks noChangeShapeType="1"/>
            </p:cNvSpPr>
            <p:nvPr/>
          </p:nvSpPr>
          <p:spPr bwMode="auto">
            <a:xfrm>
              <a:off x="3858" y="2471"/>
              <a:ext cx="8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16" name="Line 22"/>
            <p:cNvSpPr>
              <a:spLocks noChangeShapeType="1"/>
            </p:cNvSpPr>
            <p:nvPr/>
          </p:nvSpPr>
          <p:spPr bwMode="auto">
            <a:xfrm>
              <a:off x="3859" y="2616"/>
              <a:ext cx="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17" name="Rectangle 24"/>
            <p:cNvSpPr>
              <a:spLocks noChangeArrowheads="1"/>
            </p:cNvSpPr>
            <p:nvPr/>
          </p:nvSpPr>
          <p:spPr bwMode="auto">
            <a:xfrm>
              <a:off x="2688" y="2315"/>
              <a:ext cx="801" cy="4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18" name="Text Box 25"/>
            <p:cNvSpPr txBox="1">
              <a:spLocks noChangeArrowheads="1"/>
            </p:cNvSpPr>
            <p:nvPr/>
          </p:nvSpPr>
          <p:spPr bwMode="auto">
            <a:xfrm>
              <a:off x="2718" y="2290"/>
              <a:ext cx="714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	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E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	4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4	8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4	8</a:t>
              </a:r>
            </a:p>
          </p:txBody>
        </p:sp>
        <p:sp>
          <p:nvSpPr>
            <p:cNvPr id="29719" name="Rectangle 26"/>
            <p:cNvSpPr>
              <a:spLocks noChangeArrowheads="1"/>
            </p:cNvSpPr>
            <p:nvPr/>
          </p:nvSpPr>
          <p:spPr bwMode="auto">
            <a:xfrm>
              <a:off x="2688" y="2315"/>
              <a:ext cx="800" cy="46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20" name="Line 27"/>
            <p:cNvSpPr>
              <a:spLocks noChangeShapeType="1"/>
            </p:cNvSpPr>
            <p:nvPr/>
          </p:nvSpPr>
          <p:spPr bwMode="auto">
            <a:xfrm>
              <a:off x="2686" y="2471"/>
              <a:ext cx="8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21" name="Line 28"/>
            <p:cNvSpPr>
              <a:spLocks noChangeShapeType="1"/>
            </p:cNvSpPr>
            <p:nvPr/>
          </p:nvSpPr>
          <p:spPr bwMode="auto">
            <a:xfrm>
              <a:off x="2687" y="2616"/>
              <a:ext cx="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22" name="Rectangle 30"/>
            <p:cNvSpPr>
              <a:spLocks noChangeArrowheads="1"/>
            </p:cNvSpPr>
            <p:nvPr/>
          </p:nvSpPr>
          <p:spPr bwMode="auto">
            <a:xfrm>
              <a:off x="924" y="3025"/>
              <a:ext cx="801" cy="1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23" name="Text Box 31"/>
            <p:cNvSpPr txBox="1">
              <a:spLocks noChangeArrowheads="1"/>
            </p:cNvSpPr>
            <p:nvPr/>
          </p:nvSpPr>
          <p:spPr bwMode="auto">
            <a:xfrm>
              <a:off x="954" y="3000"/>
              <a:ext cx="714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	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B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	3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0	3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1	4</a:t>
              </a:r>
            </a:p>
          </p:txBody>
        </p:sp>
        <p:sp>
          <p:nvSpPr>
            <p:cNvPr id="29724" name="Rectangle 32"/>
            <p:cNvSpPr>
              <a:spLocks noChangeArrowheads="1"/>
            </p:cNvSpPr>
            <p:nvPr/>
          </p:nvSpPr>
          <p:spPr bwMode="auto">
            <a:xfrm>
              <a:off x="924" y="3025"/>
              <a:ext cx="800" cy="46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25" name="Line 33"/>
            <p:cNvSpPr>
              <a:spLocks noChangeShapeType="1"/>
            </p:cNvSpPr>
            <p:nvPr/>
          </p:nvSpPr>
          <p:spPr bwMode="auto">
            <a:xfrm>
              <a:off x="922" y="3181"/>
              <a:ext cx="8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26" name="Line 34"/>
            <p:cNvSpPr>
              <a:spLocks noChangeShapeType="1"/>
            </p:cNvSpPr>
            <p:nvPr/>
          </p:nvSpPr>
          <p:spPr bwMode="auto">
            <a:xfrm>
              <a:off x="923" y="3326"/>
              <a:ext cx="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27" name="Rectangle 36"/>
            <p:cNvSpPr>
              <a:spLocks noChangeArrowheads="1"/>
            </p:cNvSpPr>
            <p:nvPr/>
          </p:nvSpPr>
          <p:spPr bwMode="auto">
            <a:xfrm>
              <a:off x="2096" y="3025"/>
              <a:ext cx="801" cy="1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28" name="Text Box 37"/>
            <p:cNvSpPr txBox="1">
              <a:spLocks noChangeArrowheads="1"/>
            </p:cNvSpPr>
            <p:nvPr/>
          </p:nvSpPr>
          <p:spPr bwMode="auto">
            <a:xfrm>
              <a:off x="2126" y="3000"/>
              <a:ext cx="714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D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	4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3	7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4	8</a:t>
              </a:r>
            </a:p>
          </p:txBody>
        </p:sp>
        <p:sp>
          <p:nvSpPr>
            <p:cNvPr id="29729" name="Rectangle 38"/>
            <p:cNvSpPr>
              <a:spLocks noChangeArrowheads="1"/>
            </p:cNvSpPr>
            <p:nvPr/>
          </p:nvSpPr>
          <p:spPr bwMode="auto">
            <a:xfrm>
              <a:off x="2096" y="3025"/>
              <a:ext cx="800" cy="46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30" name="Line 39"/>
            <p:cNvSpPr>
              <a:spLocks noChangeShapeType="1"/>
            </p:cNvSpPr>
            <p:nvPr/>
          </p:nvSpPr>
          <p:spPr bwMode="auto">
            <a:xfrm>
              <a:off x="2094" y="3181"/>
              <a:ext cx="8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2095" y="3326"/>
              <a:ext cx="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32" name="Rectangle 42"/>
            <p:cNvSpPr>
              <a:spLocks noChangeArrowheads="1"/>
            </p:cNvSpPr>
            <p:nvPr/>
          </p:nvSpPr>
          <p:spPr bwMode="auto">
            <a:xfrm>
              <a:off x="3268" y="3025"/>
              <a:ext cx="801" cy="4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33" name="Text Box 43"/>
            <p:cNvSpPr txBox="1">
              <a:spLocks noChangeArrowheads="1"/>
            </p:cNvSpPr>
            <p:nvPr/>
          </p:nvSpPr>
          <p:spPr bwMode="auto">
            <a:xfrm>
              <a:off x="3298" y="3000"/>
              <a:ext cx="714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	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G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	5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8	13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8	13</a:t>
              </a:r>
            </a:p>
          </p:txBody>
        </p:sp>
        <p:sp>
          <p:nvSpPr>
            <p:cNvPr id="29734" name="Rectangle 44"/>
            <p:cNvSpPr>
              <a:spLocks noChangeArrowheads="1"/>
            </p:cNvSpPr>
            <p:nvPr/>
          </p:nvSpPr>
          <p:spPr bwMode="auto">
            <a:xfrm>
              <a:off x="3268" y="3025"/>
              <a:ext cx="800" cy="46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35" name="Line 45"/>
            <p:cNvSpPr>
              <a:spLocks noChangeShapeType="1"/>
            </p:cNvSpPr>
            <p:nvPr/>
          </p:nvSpPr>
          <p:spPr bwMode="auto">
            <a:xfrm>
              <a:off x="3266" y="3181"/>
              <a:ext cx="8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36" name="Line 46"/>
            <p:cNvSpPr>
              <a:spLocks noChangeShapeType="1"/>
            </p:cNvSpPr>
            <p:nvPr/>
          </p:nvSpPr>
          <p:spPr bwMode="auto">
            <a:xfrm>
              <a:off x="3267" y="3326"/>
              <a:ext cx="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37" name="Rectangle 48"/>
            <p:cNvSpPr>
              <a:spLocks noChangeArrowheads="1"/>
            </p:cNvSpPr>
            <p:nvPr/>
          </p:nvSpPr>
          <p:spPr bwMode="auto">
            <a:xfrm>
              <a:off x="3268" y="1605"/>
              <a:ext cx="801" cy="1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38" name="Text Box 49"/>
            <p:cNvSpPr txBox="1">
              <a:spLocks noChangeArrowheads="1"/>
            </p:cNvSpPr>
            <p:nvPr/>
          </p:nvSpPr>
          <p:spPr bwMode="auto">
            <a:xfrm>
              <a:off x="3298" y="1580"/>
              <a:ext cx="714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tabLst>
                  <a:tab pos="180975" algn="ctr"/>
                  <a:tab pos="804863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	</a:t>
              </a:r>
              <a:r>
                <a:rPr lang="en-US" altLang="en-US" sz="1400" i="1" dirty="0">
                  <a:latin typeface="Lucida Bright" panose="02040602050505020304" pitchFamily="18" charset="0"/>
                </a:rPr>
                <a:t>F</a:t>
              </a:r>
              <a:r>
                <a:rPr lang="en-US" altLang="en-US" sz="1400" dirty="0">
                  <a:latin typeface="Lucida Bright" panose="02040602050505020304" pitchFamily="18" charset="0"/>
                </a:rPr>
                <a:t>	3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4	7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	10	13</a:t>
              </a:r>
            </a:p>
          </p:txBody>
        </p:sp>
        <p:sp>
          <p:nvSpPr>
            <p:cNvPr id="29739" name="Rectangle 50"/>
            <p:cNvSpPr>
              <a:spLocks noChangeArrowheads="1"/>
            </p:cNvSpPr>
            <p:nvPr/>
          </p:nvSpPr>
          <p:spPr bwMode="auto">
            <a:xfrm>
              <a:off x="3268" y="1605"/>
              <a:ext cx="800" cy="46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sp>
          <p:nvSpPr>
            <p:cNvPr id="29740" name="Line 51"/>
            <p:cNvSpPr>
              <a:spLocks noChangeShapeType="1"/>
            </p:cNvSpPr>
            <p:nvPr/>
          </p:nvSpPr>
          <p:spPr bwMode="auto">
            <a:xfrm>
              <a:off x="3266" y="1761"/>
              <a:ext cx="8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41" name="Line 52"/>
            <p:cNvSpPr>
              <a:spLocks noChangeShapeType="1"/>
            </p:cNvSpPr>
            <p:nvPr/>
          </p:nvSpPr>
          <p:spPr bwMode="auto">
            <a:xfrm>
              <a:off x="3267" y="1906"/>
              <a:ext cx="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42" name="Text Box 53"/>
            <p:cNvSpPr txBox="1">
              <a:spLocks noChangeArrowheads="1"/>
            </p:cNvSpPr>
            <p:nvPr/>
          </p:nvSpPr>
          <p:spPr bwMode="auto">
            <a:xfrm>
              <a:off x="449" y="2434"/>
              <a:ext cx="383" cy="194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Start</a:t>
              </a:r>
            </a:p>
          </p:txBody>
        </p:sp>
        <p:sp>
          <p:nvSpPr>
            <p:cNvPr id="29743" name="Text Box 54"/>
            <p:cNvSpPr txBox="1">
              <a:spLocks noChangeArrowheads="1"/>
            </p:cNvSpPr>
            <p:nvPr/>
          </p:nvSpPr>
          <p:spPr bwMode="auto">
            <a:xfrm>
              <a:off x="4870" y="2434"/>
              <a:ext cx="462" cy="194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 type="none" w="sm" len="med"/>
              <a:tailEnd type="none" w="sm" len="med"/>
            </a:ln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latin typeface="Lucida Bright" panose="02040602050505020304" pitchFamily="18" charset="0"/>
                </a:rPr>
                <a:t>Finish</a:t>
              </a:r>
            </a:p>
          </p:txBody>
        </p:sp>
        <p:sp>
          <p:nvSpPr>
            <p:cNvPr id="29744" name="Line 55"/>
            <p:cNvSpPr>
              <a:spLocks noChangeShapeType="1"/>
            </p:cNvSpPr>
            <p:nvPr/>
          </p:nvSpPr>
          <p:spPr bwMode="auto">
            <a:xfrm flipV="1">
              <a:off x="640" y="2064"/>
              <a:ext cx="28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45" name="Line 56"/>
            <p:cNvSpPr>
              <a:spLocks noChangeShapeType="1"/>
            </p:cNvSpPr>
            <p:nvPr/>
          </p:nvSpPr>
          <p:spPr bwMode="auto">
            <a:xfrm>
              <a:off x="632" y="2648"/>
              <a:ext cx="28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46" name="Line 57"/>
            <p:cNvSpPr>
              <a:spLocks noChangeShapeType="1"/>
            </p:cNvSpPr>
            <p:nvPr/>
          </p:nvSpPr>
          <p:spPr bwMode="auto">
            <a:xfrm>
              <a:off x="1720" y="1816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47" name="Line 58"/>
            <p:cNvSpPr>
              <a:spLocks noChangeShapeType="1"/>
            </p:cNvSpPr>
            <p:nvPr/>
          </p:nvSpPr>
          <p:spPr bwMode="auto">
            <a:xfrm>
              <a:off x="2896" y="1840"/>
              <a:ext cx="3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48" name="Line 59"/>
            <p:cNvSpPr>
              <a:spLocks noChangeShapeType="1"/>
            </p:cNvSpPr>
            <p:nvPr/>
          </p:nvSpPr>
          <p:spPr bwMode="auto">
            <a:xfrm>
              <a:off x="4656" y="2544"/>
              <a:ext cx="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49" name="Line 60"/>
            <p:cNvSpPr>
              <a:spLocks noChangeShapeType="1"/>
            </p:cNvSpPr>
            <p:nvPr/>
          </p:nvSpPr>
          <p:spPr bwMode="auto">
            <a:xfrm>
              <a:off x="2888" y="3248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50" name="Line 61"/>
            <p:cNvSpPr>
              <a:spLocks noChangeShapeType="1"/>
            </p:cNvSpPr>
            <p:nvPr/>
          </p:nvSpPr>
          <p:spPr bwMode="auto">
            <a:xfrm>
              <a:off x="1728" y="3256"/>
              <a:ext cx="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51" name="Line 62"/>
            <p:cNvSpPr>
              <a:spLocks noChangeShapeType="1"/>
            </p:cNvSpPr>
            <p:nvPr/>
          </p:nvSpPr>
          <p:spPr bwMode="auto">
            <a:xfrm>
              <a:off x="2696" y="2072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52" name="Line 63"/>
            <p:cNvSpPr>
              <a:spLocks noChangeShapeType="1"/>
            </p:cNvSpPr>
            <p:nvPr/>
          </p:nvSpPr>
          <p:spPr bwMode="auto">
            <a:xfrm>
              <a:off x="3280" y="2776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53" name="Line 64"/>
            <p:cNvSpPr>
              <a:spLocks noChangeShapeType="1"/>
            </p:cNvSpPr>
            <p:nvPr/>
          </p:nvSpPr>
          <p:spPr bwMode="auto">
            <a:xfrm>
              <a:off x="4064" y="2064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54" name="Line 65"/>
            <p:cNvSpPr>
              <a:spLocks noChangeShapeType="1"/>
            </p:cNvSpPr>
            <p:nvPr/>
          </p:nvSpPr>
          <p:spPr bwMode="auto">
            <a:xfrm flipV="1">
              <a:off x="3672" y="2776"/>
              <a:ext cx="1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789511" y="2348597"/>
            <a:ext cx="188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ucida Bright" panose="02040602050505020304" pitchFamily="18" charset="0"/>
              </a:rPr>
              <a:t>Activities shown in Blue are on the critical path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Probability of Project Completion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7973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critical path analysis </a:t>
            </a:r>
            <a:r>
              <a:rPr lang="en-US" sz="2400" b="0" dirty="0">
                <a:latin typeface="Lucida Bright" panose="02040602050505020304" pitchFamily="18" charset="0"/>
              </a:rPr>
              <a:t>helped determine the expected project completion time of 15 weeks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But variation in activities on the critical path can affect overall project completion, and this is a major concern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If the project is not complete in 16 weeks, the foundry will have to close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PERT uses the variance of critical path activities to help determine the variance of the overall project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28725" y="5410203"/>
            <a:ext cx="6630988" cy="757238"/>
            <a:chOff x="726" y="3232"/>
            <a:chExt cx="4177" cy="477"/>
          </a:xfrm>
        </p:grpSpPr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726" y="3345"/>
              <a:ext cx="180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>
              <a:spAutoFit/>
            </a:bodyPr>
            <a:lstStyle>
              <a:lvl1pPr marL="2781300" indent="-27813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0" dirty="0">
                  <a:latin typeface="Lucida Bright" panose="02040602050505020304" pitchFamily="18" charset="0"/>
                </a:rPr>
                <a:t>Project variance =</a:t>
              </a:r>
              <a:endParaRPr lang="en-US" altLang="en-US" sz="2400" b="0" dirty="0">
                <a:latin typeface="Lucida Bright" panose="02040602050505020304" pitchFamily="18" charset="0"/>
                <a:cs typeface="Arial" charset="0"/>
              </a:endParaRPr>
            </a:p>
          </p:txBody>
        </p:sp>
        <p:grpSp>
          <p:nvGrpSpPr>
            <p:cNvPr id="30726" name="Group 8"/>
            <p:cNvGrpSpPr>
              <a:grpSpLocks/>
            </p:cNvGrpSpPr>
            <p:nvPr/>
          </p:nvGrpSpPr>
          <p:grpSpPr bwMode="auto">
            <a:xfrm>
              <a:off x="2440" y="3232"/>
              <a:ext cx="2463" cy="477"/>
              <a:chOff x="2464" y="3248"/>
              <a:chExt cx="2463" cy="477"/>
            </a:xfrm>
          </p:grpSpPr>
          <p:sp>
            <p:nvSpPr>
              <p:cNvPr id="30727" name="Text Box 6"/>
              <p:cNvSpPr txBox="1">
                <a:spLocks noChangeArrowheads="1"/>
              </p:cNvSpPr>
              <p:nvPr/>
            </p:nvSpPr>
            <p:spPr bwMode="auto">
              <a:xfrm>
                <a:off x="2464" y="3248"/>
                <a:ext cx="297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 marL="2781300" indent="-27813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400" b="0" dirty="0">
                    <a:latin typeface="Lucida Bright" panose="02040602050505020304" pitchFamily="18" charset="0"/>
                    <a:cs typeface="Arial" charset="0"/>
                  </a:rPr>
                  <a:t>∑</a:t>
                </a:r>
              </a:p>
            </p:txBody>
          </p:sp>
          <p:sp>
            <p:nvSpPr>
              <p:cNvPr id="30728" name="Text Box 7"/>
              <p:cNvSpPr txBox="1">
                <a:spLocks noChangeArrowheads="1"/>
              </p:cNvSpPr>
              <p:nvPr/>
            </p:nvSpPr>
            <p:spPr bwMode="auto">
              <a:xfrm>
                <a:off x="2782" y="3248"/>
                <a:ext cx="2145" cy="4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med"/>
                    <a:tailEnd type="none" w="sm" len="med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n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b="0" dirty="0">
                    <a:latin typeface="Lucida Bright" panose="02040602050505020304" pitchFamily="18" charset="0"/>
                    <a:cs typeface="Arial" charset="0"/>
                  </a:rPr>
                  <a:t>variances of activities on the critical path</a:t>
                </a:r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238"/>
            <a:ext cx="7772400" cy="477837"/>
          </a:xfrm>
        </p:spPr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Introduction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733550"/>
            <a:ext cx="7874000" cy="45593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The program evaluation and review techniq</a:t>
            </a:r>
            <a:r>
              <a:rPr lang="en-US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ue </a:t>
            </a:r>
            <a:r>
              <a:rPr lang="en-US" sz="2400" b="0" dirty="0">
                <a:solidFill>
                  <a:srgbClr val="FF0000"/>
                </a:solidFill>
                <a:latin typeface="Lucida Bright" panose="02040602050505020304" pitchFamily="18" charset="0"/>
              </a:rPr>
              <a:t>(PERT) </a:t>
            </a:r>
            <a:r>
              <a:rPr lang="en-US" sz="2400" b="0" dirty="0">
                <a:latin typeface="Lucida Bright" panose="02040602050505020304" pitchFamily="18" charset="0"/>
              </a:rPr>
              <a:t>and the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critical path method </a:t>
            </a:r>
            <a:r>
              <a:rPr lang="en-US" sz="2400" b="0" dirty="0">
                <a:latin typeface="Lucida Bright" panose="02040602050505020304" pitchFamily="18" charset="0"/>
              </a:rPr>
              <a:t>(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CPM</a:t>
            </a:r>
            <a:r>
              <a:rPr lang="en-US" sz="2400" b="0" dirty="0">
                <a:latin typeface="Lucida Bright" panose="02040602050505020304" pitchFamily="18" charset="0"/>
              </a:rPr>
              <a:t>) are two popular quantitative analysis techniques to help plan, schedule, monitor, and control projects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Originally the approaches differed in how they estimated activity times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PERT used three time estimates to develop a probabilistic estimate of completion time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CPM was a more deterministic technique</a:t>
            </a:r>
          </a:p>
          <a:p>
            <a:pPr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They have become so similar they are commonly considered one technique, PERT/CPM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Probability of Project Completion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62100"/>
            <a:ext cx="7772400" cy="5715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0" dirty="0">
                <a:latin typeface="Lucida Bright" panose="02040602050505020304" pitchFamily="18" charset="0"/>
              </a:rPr>
              <a:t>We know that</a:t>
            </a:r>
          </a:p>
        </p:txBody>
      </p:sp>
      <p:graphicFrame>
        <p:nvGraphicFramePr>
          <p:cNvPr id="163966" name="Group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2523"/>
              </p:ext>
            </p:extLst>
          </p:nvPr>
        </p:nvGraphicFramePr>
        <p:xfrm>
          <a:off x="2413000" y="2133600"/>
          <a:ext cx="4318000" cy="2825751"/>
        </p:xfrm>
        <a:graphic>
          <a:graphicData uri="http://schemas.openxmlformats.org/drawingml/2006/table">
            <a:tbl>
              <a:tblPr/>
              <a:tblGrid>
                <a:gridCol w="203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2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ACTIVITY</a:t>
                      </a:r>
                    </a:p>
                  </a:txBody>
                  <a:tcPr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VARIANCE</a:t>
                      </a:r>
                    </a:p>
                  </a:txBody>
                  <a:tcPr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0.1111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0.1111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0.1111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0.4444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1.0000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1.7778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G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1.7778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marT="45727" marB="45727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0.1111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965" name="Rectangle 125"/>
          <p:cNvSpPr>
            <a:spLocks noChangeArrowheads="1"/>
          </p:cNvSpPr>
          <p:nvPr/>
        </p:nvSpPr>
        <p:spPr bwMode="auto">
          <a:xfrm>
            <a:off x="685800" y="5105400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Hence, the project variance is</a:t>
            </a:r>
          </a:p>
        </p:txBody>
      </p:sp>
      <p:sp>
        <p:nvSpPr>
          <p:cNvPr id="163968" name="Text Box 128"/>
          <p:cNvSpPr txBox="1">
            <a:spLocks noChangeArrowheads="1"/>
          </p:cNvSpPr>
          <p:nvPr/>
        </p:nvSpPr>
        <p:spPr bwMode="auto">
          <a:xfrm>
            <a:off x="954088" y="5738813"/>
            <a:ext cx="31710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Bright" panose="02040602050505020304" pitchFamily="18" charset="0"/>
              </a:rPr>
              <a:t>Project variance = </a:t>
            </a:r>
            <a:r>
              <a:rPr lang="en-US" altLang="en-US" sz="2000" b="0" dirty="0">
                <a:solidFill>
                  <a:srgbClr val="C00000"/>
                </a:solidFill>
                <a:latin typeface="Lucida Bright" panose="02040602050505020304" pitchFamily="18" charset="0"/>
              </a:rPr>
              <a:t>3.111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9457" y="3309258"/>
            <a:ext cx="1589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ucida Bright" panose="02040602050505020304" pitchFamily="18" charset="0"/>
              </a:rPr>
              <a:t>Activities in Red are on the critical path.</a:t>
            </a:r>
          </a:p>
        </p:txBody>
      </p:sp>
      <p:cxnSp>
        <p:nvCxnSpPr>
          <p:cNvPr id="4" name="Elbow Connector 3"/>
          <p:cNvCxnSpPr>
            <a:stCxn id="6" idx="1"/>
          </p:cNvCxnSpPr>
          <p:nvPr/>
        </p:nvCxnSpPr>
        <p:spPr bwMode="auto">
          <a:xfrm rot="10800000" flipV="1">
            <a:off x="3951514" y="3699959"/>
            <a:ext cx="2307772" cy="2238907"/>
          </a:xfrm>
          <a:prstGeom prst="bentConnector3">
            <a:avLst>
              <a:gd name="adj1" fmla="val -2359"/>
            </a:avLst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sm" len="med"/>
            <a:tailEnd type="arrow"/>
          </a:ln>
          <a:effectLst/>
        </p:spPr>
      </p:cxnSp>
      <p:sp>
        <p:nvSpPr>
          <p:cNvPr id="6" name="Right Brace 5"/>
          <p:cNvSpPr/>
          <p:nvPr/>
        </p:nvSpPr>
        <p:spPr bwMode="auto">
          <a:xfrm>
            <a:off x="6041571" y="2547257"/>
            <a:ext cx="217715" cy="2305405"/>
          </a:xfrm>
          <a:prstGeom prst="rightBrace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sm" len="med"/>
            <a:tailEnd type="none" w="sm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8514" y="5109475"/>
            <a:ext cx="158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ucida Bright" panose="02040602050505020304" pitchFamily="18" charset="0"/>
              </a:rPr>
              <a:t>Add variances shown in red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3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63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/>
      <p:bldP spid="163965" grpId="0"/>
      <p:bldP spid="1639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Probability of Project Completion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8509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Lucida Bright" panose="02040602050505020304" pitchFamily="18" charset="0"/>
              </a:rPr>
              <a:t>We know the standard deviation is just the square root of the variance, so </a:t>
            </a:r>
          </a:p>
        </p:txBody>
      </p:sp>
      <p:sp>
        <p:nvSpPr>
          <p:cNvPr id="164908" name="Rectangle 44"/>
          <p:cNvSpPr>
            <a:spLocks noChangeArrowheads="1"/>
          </p:cNvSpPr>
          <p:nvPr/>
        </p:nvSpPr>
        <p:spPr bwMode="auto">
          <a:xfrm>
            <a:off x="685800" y="3898900"/>
            <a:ext cx="77724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We assume activity times are independent and total project completion time is normally distributed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895350" y="2724150"/>
            <a:ext cx="7353300" cy="920750"/>
            <a:chOff x="564" y="1620"/>
            <a:chExt cx="4632" cy="580"/>
          </a:xfrm>
        </p:grpSpPr>
        <p:graphicFrame>
          <p:nvGraphicFramePr>
            <p:cNvPr id="32774" name="Object 47"/>
            <p:cNvGraphicFramePr>
              <a:graphicFrameLocks noChangeAspect="1"/>
            </p:cNvGraphicFramePr>
            <p:nvPr/>
          </p:nvGraphicFramePr>
          <p:xfrm>
            <a:off x="564" y="1620"/>
            <a:ext cx="463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7353300" imgH="419100" progId="Equation.3">
                    <p:embed/>
                  </p:oleObj>
                </mc:Choice>
                <mc:Fallback>
                  <p:oleObj name="Equation" r:id="rId2" imgW="7353300" imgH="41910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" y="1620"/>
                          <a:ext cx="463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5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1824037"/>
                </p:ext>
              </p:extLst>
            </p:nvPr>
          </p:nvGraphicFramePr>
          <p:xfrm>
            <a:off x="2976" y="1976"/>
            <a:ext cx="1856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946400" imgH="355600" progId="Equation.3">
                    <p:embed/>
                  </p:oleObj>
                </mc:Choice>
                <mc:Fallback>
                  <p:oleObj name="Equation" r:id="rId4" imgW="2946400" imgH="35560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976"/>
                          <a:ext cx="1856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6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16490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032000" y="2776538"/>
            <a:ext cx="4965700" cy="2265362"/>
            <a:chOff x="1280" y="1749"/>
            <a:chExt cx="3128" cy="1427"/>
          </a:xfrm>
        </p:grpSpPr>
        <p:sp>
          <p:nvSpPr>
            <p:cNvPr id="33803" name="Freeform 50"/>
            <p:cNvSpPr>
              <a:spLocks/>
            </p:cNvSpPr>
            <p:nvPr/>
          </p:nvSpPr>
          <p:spPr bwMode="auto">
            <a:xfrm>
              <a:off x="1280" y="1749"/>
              <a:ext cx="3128" cy="1427"/>
            </a:xfrm>
            <a:custGeom>
              <a:avLst/>
              <a:gdLst>
                <a:gd name="T0" fmla="*/ 0 w 3128"/>
                <a:gd name="T1" fmla="*/ 1411 h 1427"/>
                <a:gd name="T2" fmla="*/ 224 w 3128"/>
                <a:gd name="T3" fmla="*/ 1371 h 1427"/>
                <a:gd name="T4" fmla="*/ 424 w 3128"/>
                <a:gd name="T5" fmla="*/ 1259 h 1427"/>
                <a:gd name="T6" fmla="*/ 656 w 3128"/>
                <a:gd name="T7" fmla="*/ 1067 h 1427"/>
                <a:gd name="T8" fmla="*/ 912 w 3128"/>
                <a:gd name="T9" fmla="*/ 715 h 1427"/>
                <a:gd name="T10" fmla="*/ 1112 w 3128"/>
                <a:gd name="T11" fmla="*/ 387 h 1427"/>
                <a:gd name="T12" fmla="*/ 1296 w 3128"/>
                <a:gd name="T13" fmla="*/ 131 h 1427"/>
                <a:gd name="T14" fmla="*/ 1512 w 3128"/>
                <a:gd name="T15" fmla="*/ 19 h 1427"/>
                <a:gd name="T16" fmla="*/ 1600 w 3128"/>
                <a:gd name="T17" fmla="*/ 19 h 1427"/>
                <a:gd name="T18" fmla="*/ 1736 w 3128"/>
                <a:gd name="T19" fmla="*/ 43 h 1427"/>
                <a:gd name="T20" fmla="*/ 1848 w 3128"/>
                <a:gd name="T21" fmla="*/ 123 h 1427"/>
                <a:gd name="T22" fmla="*/ 1952 w 3128"/>
                <a:gd name="T23" fmla="*/ 235 h 1427"/>
                <a:gd name="T24" fmla="*/ 2056 w 3128"/>
                <a:gd name="T25" fmla="*/ 403 h 1427"/>
                <a:gd name="T26" fmla="*/ 2208 w 3128"/>
                <a:gd name="T27" fmla="*/ 643 h 1427"/>
                <a:gd name="T28" fmla="*/ 2336 w 3128"/>
                <a:gd name="T29" fmla="*/ 843 h 1427"/>
                <a:gd name="T30" fmla="*/ 2544 w 3128"/>
                <a:gd name="T31" fmla="*/ 1099 h 1427"/>
                <a:gd name="T32" fmla="*/ 2744 w 3128"/>
                <a:gd name="T33" fmla="*/ 1259 h 1427"/>
                <a:gd name="T34" fmla="*/ 2896 w 3128"/>
                <a:gd name="T35" fmla="*/ 1339 h 1427"/>
                <a:gd name="T36" fmla="*/ 3128 w 3128"/>
                <a:gd name="T37" fmla="*/ 1427 h 1427"/>
                <a:gd name="T38" fmla="*/ 0 w 3128"/>
                <a:gd name="T39" fmla="*/ 1411 h 14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28"/>
                <a:gd name="T61" fmla="*/ 0 h 1427"/>
                <a:gd name="T62" fmla="*/ 3128 w 3128"/>
                <a:gd name="T63" fmla="*/ 1427 h 14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28" h="1427">
                  <a:moveTo>
                    <a:pt x="0" y="1411"/>
                  </a:moveTo>
                  <a:cubicBezTo>
                    <a:pt x="76" y="1403"/>
                    <a:pt x="153" y="1396"/>
                    <a:pt x="224" y="1371"/>
                  </a:cubicBezTo>
                  <a:cubicBezTo>
                    <a:pt x="295" y="1346"/>
                    <a:pt x="352" y="1310"/>
                    <a:pt x="424" y="1259"/>
                  </a:cubicBezTo>
                  <a:cubicBezTo>
                    <a:pt x="496" y="1208"/>
                    <a:pt x="575" y="1158"/>
                    <a:pt x="656" y="1067"/>
                  </a:cubicBezTo>
                  <a:cubicBezTo>
                    <a:pt x="737" y="976"/>
                    <a:pt x="836" y="828"/>
                    <a:pt x="912" y="715"/>
                  </a:cubicBezTo>
                  <a:cubicBezTo>
                    <a:pt x="988" y="602"/>
                    <a:pt x="1048" y="484"/>
                    <a:pt x="1112" y="387"/>
                  </a:cubicBezTo>
                  <a:cubicBezTo>
                    <a:pt x="1176" y="290"/>
                    <a:pt x="1229" y="192"/>
                    <a:pt x="1296" y="131"/>
                  </a:cubicBezTo>
                  <a:cubicBezTo>
                    <a:pt x="1363" y="70"/>
                    <a:pt x="1461" y="38"/>
                    <a:pt x="1512" y="19"/>
                  </a:cubicBezTo>
                  <a:cubicBezTo>
                    <a:pt x="1563" y="0"/>
                    <a:pt x="1563" y="15"/>
                    <a:pt x="1600" y="19"/>
                  </a:cubicBezTo>
                  <a:cubicBezTo>
                    <a:pt x="1637" y="23"/>
                    <a:pt x="1695" y="26"/>
                    <a:pt x="1736" y="43"/>
                  </a:cubicBezTo>
                  <a:cubicBezTo>
                    <a:pt x="1777" y="60"/>
                    <a:pt x="1812" y="91"/>
                    <a:pt x="1848" y="123"/>
                  </a:cubicBezTo>
                  <a:cubicBezTo>
                    <a:pt x="1884" y="155"/>
                    <a:pt x="1917" y="188"/>
                    <a:pt x="1952" y="235"/>
                  </a:cubicBezTo>
                  <a:cubicBezTo>
                    <a:pt x="1987" y="282"/>
                    <a:pt x="2013" y="335"/>
                    <a:pt x="2056" y="403"/>
                  </a:cubicBezTo>
                  <a:cubicBezTo>
                    <a:pt x="2099" y="471"/>
                    <a:pt x="2161" y="570"/>
                    <a:pt x="2208" y="643"/>
                  </a:cubicBezTo>
                  <a:cubicBezTo>
                    <a:pt x="2255" y="716"/>
                    <a:pt x="2280" y="767"/>
                    <a:pt x="2336" y="843"/>
                  </a:cubicBezTo>
                  <a:cubicBezTo>
                    <a:pt x="2392" y="919"/>
                    <a:pt x="2476" y="1030"/>
                    <a:pt x="2544" y="1099"/>
                  </a:cubicBezTo>
                  <a:cubicBezTo>
                    <a:pt x="2612" y="1168"/>
                    <a:pt x="2685" y="1219"/>
                    <a:pt x="2744" y="1259"/>
                  </a:cubicBezTo>
                  <a:cubicBezTo>
                    <a:pt x="2803" y="1299"/>
                    <a:pt x="2832" y="1311"/>
                    <a:pt x="2896" y="1339"/>
                  </a:cubicBezTo>
                  <a:cubicBezTo>
                    <a:pt x="2960" y="1367"/>
                    <a:pt x="3044" y="1397"/>
                    <a:pt x="3128" y="1427"/>
                  </a:cubicBezTo>
                  <a:cubicBezTo>
                    <a:pt x="3128" y="1427"/>
                    <a:pt x="0" y="1411"/>
                    <a:pt x="0" y="1411"/>
                  </a:cubicBezTo>
                  <a:close/>
                </a:path>
              </a:pathLst>
            </a:custGeom>
            <a:solidFill>
              <a:srgbClr val="BBE2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cap="flat" cmpd="sng">
                  <a:solidFill>
                    <a:srgbClr val="000000"/>
                  </a:solidFill>
                  <a:prstDash val="solid"/>
                  <a:round/>
                  <a:headEnd type="none" w="sm" len="med"/>
                  <a:tailEnd type="none" w="sm" len="med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804" name="Freeform 49"/>
            <p:cNvSpPr>
              <a:spLocks/>
            </p:cNvSpPr>
            <p:nvPr/>
          </p:nvSpPr>
          <p:spPr bwMode="auto">
            <a:xfrm>
              <a:off x="1280" y="1749"/>
              <a:ext cx="3128" cy="1427"/>
            </a:xfrm>
            <a:custGeom>
              <a:avLst/>
              <a:gdLst>
                <a:gd name="T0" fmla="*/ 0 w 3128"/>
                <a:gd name="T1" fmla="*/ 1411 h 1427"/>
                <a:gd name="T2" fmla="*/ 224 w 3128"/>
                <a:gd name="T3" fmla="*/ 1371 h 1427"/>
                <a:gd name="T4" fmla="*/ 424 w 3128"/>
                <a:gd name="T5" fmla="*/ 1259 h 1427"/>
                <a:gd name="T6" fmla="*/ 656 w 3128"/>
                <a:gd name="T7" fmla="*/ 1067 h 1427"/>
                <a:gd name="T8" fmla="*/ 912 w 3128"/>
                <a:gd name="T9" fmla="*/ 715 h 1427"/>
                <a:gd name="T10" fmla="*/ 1112 w 3128"/>
                <a:gd name="T11" fmla="*/ 387 h 1427"/>
                <a:gd name="T12" fmla="*/ 1296 w 3128"/>
                <a:gd name="T13" fmla="*/ 131 h 1427"/>
                <a:gd name="T14" fmla="*/ 1512 w 3128"/>
                <a:gd name="T15" fmla="*/ 19 h 1427"/>
                <a:gd name="T16" fmla="*/ 1600 w 3128"/>
                <a:gd name="T17" fmla="*/ 19 h 1427"/>
                <a:gd name="T18" fmla="*/ 1736 w 3128"/>
                <a:gd name="T19" fmla="*/ 43 h 1427"/>
                <a:gd name="T20" fmla="*/ 1848 w 3128"/>
                <a:gd name="T21" fmla="*/ 123 h 1427"/>
                <a:gd name="T22" fmla="*/ 1952 w 3128"/>
                <a:gd name="T23" fmla="*/ 235 h 1427"/>
                <a:gd name="T24" fmla="*/ 2056 w 3128"/>
                <a:gd name="T25" fmla="*/ 403 h 1427"/>
                <a:gd name="T26" fmla="*/ 2208 w 3128"/>
                <a:gd name="T27" fmla="*/ 643 h 1427"/>
                <a:gd name="T28" fmla="*/ 2336 w 3128"/>
                <a:gd name="T29" fmla="*/ 843 h 1427"/>
                <a:gd name="T30" fmla="*/ 2544 w 3128"/>
                <a:gd name="T31" fmla="*/ 1099 h 1427"/>
                <a:gd name="T32" fmla="*/ 2744 w 3128"/>
                <a:gd name="T33" fmla="*/ 1259 h 1427"/>
                <a:gd name="T34" fmla="*/ 2896 w 3128"/>
                <a:gd name="T35" fmla="*/ 1339 h 1427"/>
                <a:gd name="T36" fmla="*/ 3128 w 3128"/>
                <a:gd name="T37" fmla="*/ 1427 h 14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28"/>
                <a:gd name="T58" fmla="*/ 0 h 1427"/>
                <a:gd name="T59" fmla="*/ 3128 w 3128"/>
                <a:gd name="T60" fmla="*/ 1427 h 14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28" h="1427">
                  <a:moveTo>
                    <a:pt x="0" y="1411"/>
                  </a:moveTo>
                  <a:cubicBezTo>
                    <a:pt x="76" y="1403"/>
                    <a:pt x="153" y="1396"/>
                    <a:pt x="224" y="1371"/>
                  </a:cubicBezTo>
                  <a:cubicBezTo>
                    <a:pt x="295" y="1346"/>
                    <a:pt x="352" y="1310"/>
                    <a:pt x="424" y="1259"/>
                  </a:cubicBezTo>
                  <a:cubicBezTo>
                    <a:pt x="496" y="1208"/>
                    <a:pt x="575" y="1158"/>
                    <a:pt x="656" y="1067"/>
                  </a:cubicBezTo>
                  <a:cubicBezTo>
                    <a:pt x="737" y="976"/>
                    <a:pt x="836" y="828"/>
                    <a:pt x="912" y="715"/>
                  </a:cubicBezTo>
                  <a:cubicBezTo>
                    <a:pt x="988" y="602"/>
                    <a:pt x="1048" y="484"/>
                    <a:pt x="1112" y="387"/>
                  </a:cubicBezTo>
                  <a:cubicBezTo>
                    <a:pt x="1176" y="290"/>
                    <a:pt x="1229" y="192"/>
                    <a:pt x="1296" y="131"/>
                  </a:cubicBezTo>
                  <a:cubicBezTo>
                    <a:pt x="1363" y="70"/>
                    <a:pt x="1461" y="38"/>
                    <a:pt x="1512" y="19"/>
                  </a:cubicBezTo>
                  <a:cubicBezTo>
                    <a:pt x="1563" y="0"/>
                    <a:pt x="1563" y="15"/>
                    <a:pt x="1600" y="19"/>
                  </a:cubicBezTo>
                  <a:cubicBezTo>
                    <a:pt x="1637" y="23"/>
                    <a:pt x="1695" y="26"/>
                    <a:pt x="1736" y="43"/>
                  </a:cubicBezTo>
                  <a:cubicBezTo>
                    <a:pt x="1777" y="60"/>
                    <a:pt x="1812" y="91"/>
                    <a:pt x="1848" y="123"/>
                  </a:cubicBezTo>
                  <a:cubicBezTo>
                    <a:pt x="1884" y="155"/>
                    <a:pt x="1917" y="188"/>
                    <a:pt x="1952" y="235"/>
                  </a:cubicBezTo>
                  <a:cubicBezTo>
                    <a:pt x="1987" y="282"/>
                    <a:pt x="2013" y="335"/>
                    <a:pt x="2056" y="403"/>
                  </a:cubicBezTo>
                  <a:cubicBezTo>
                    <a:pt x="2099" y="471"/>
                    <a:pt x="2161" y="570"/>
                    <a:pt x="2208" y="643"/>
                  </a:cubicBezTo>
                  <a:cubicBezTo>
                    <a:pt x="2255" y="716"/>
                    <a:pt x="2280" y="767"/>
                    <a:pt x="2336" y="843"/>
                  </a:cubicBezTo>
                  <a:cubicBezTo>
                    <a:pt x="2392" y="919"/>
                    <a:pt x="2476" y="1030"/>
                    <a:pt x="2544" y="1099"/>
                  </a:cubicBezTo>
                  <a:cubicBezTo>
                    <a:pt x="2612" y="1168"/>
                    <a:pt x="2685" y="1219"/>
                    <a:pt x="2744" y="1259"/>
                  </a:cubicBezTo>
                  <a:cubicBezTo>
                    <a:pt x="2803" y="1299"/>
                    <a:pt x="2832" y="1311"/>
                    <a:pt x="2896" y="1339"/>
                  </a:cubicBezTo>
                  <a:cubicBezTo>
                    <a:pt x="2960" y="1367"/>
                    <a:pt x="3044" y="1397"/>
                    <a:pt x="3128" y="1427"/>
                  </a:cubicBez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Probability of Project Completion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621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Probability distribution for project completion times</a:t>
            </a:r>
          </a:p>
        </p:txBody>
      </p:sp>
      <p:sp>
        <p:nvSpPr>
          <p:cNvPr id="165935" name="Line 47"/>
          <p:cNvSpPr>
            <a:spLocks noChangeShapeType="1"/>
          </p:cNvSpPr>
          <p:nvPr/>
        </p:nvSpPr>
        <p:spPr bwMode="auto">
          <a:xfrm>
            <a:off x="952500" y="5041900"/>
            <a:ext cx="721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5936" name="Line 48"/>
          <p:cNvSpPr>
            <a:spLocks noChangeShapeType="1"/>
          </p:cNvSpPr>
          <p:nvPr/>
        </p:nvSpPr>
        <p:spPr bwMode="auto">
          <a:xfrm>
            <a:off x="4572000" y="2794000"/>
            <a:ext cx="0" cy="2247900"/>
          </a:xfrm>
          <a:prstGeom prst="line">
            <a:avLst/>
          </a:prstGeom>
          <a:noFill/>
          <a:ln w="38100" cmpd="sng">
            <a:solidFill>
              <a:schemeClr val="tx1"/>
            </a:solidFill>
            <a:prstDash val="dash"/>
            <a:round/>
            <a:headEnd type="none" w="sm" len="med"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5939" name="Text Box 51"/>
          <p:cNvSpPr txBox="1">
            <a:spLocks noChangeArrowheads="1"/>
          </p:cNvSpPr>
          <p:nvPr/>
        </p:nvSpPr>
        <p:spPr bwMode="auto">
          <a:xfrm>
            <a:off x="1338943" y="5751022"/>
            <a:ext cx="63354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dirty="0">
                <a:latin typeface="Lucida Bright" panose="02040602050505020304" pitchFamily="18" charset="0"/>
              </a:rPr>
              <a:t>Standard Deviation = +/- </a:t>
            </a:r>
            <a:r>
              <a:rPr lang="en-US" altLang="en-US" sz="1600" dirty="0">
                <a:solidFill>
                  <a:srgbClr val="C00000"/>
                </a:solidFill>
                <a:latin typeface="Lucida Bright" panose="02040602050505020304" pitchFamily="18" charset="0"/>
              </a:rPr>
              <a:t>1.76</a:t>
            </a:r>
            <a:r>
              <a:rPr lang="en-US" altLang="en-US" sz="1600" b="0" dirty="0">
                <a:latin typeface="Lucida Bright" panose="02040602050505020304" pitchFamily="18" charset="0"/>
              </a:rPr>
              <a:t> Weeks</a:t>
            </a:r>
          </a:p>
        </p:txBody>
      </p:sp>
      <p:sp>
        <p:nvSpPr>
          <p:cNvPr id="165940" name="Text Box 52"/>
          <p:cNvSpPr txBox="1">
            <a:spLocks noChangeArrowheads="1"/>
          </p:cNvSpPr>
          <p:nvPr/>
        </p:nvSpPr>
        <p:spPr bwMode="auto">
          <a:xfrm>
            <a:off x="3095625" y="5356225"/>
            <a:ext cx="29995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dirty="0">
                <a:latin typeface="Lucida Bright" panose="02040602050505020304" pitchFamily="18" charset="0"/>
              </a:rPr>
              <a:t>(Expected Completion Time)</a:t>
            </a:r>
          </a:p>
        </p:txBody>
      </p:sp>
      <p:sp>
        <p:nvSpPr>
          <p:cNvPr id="165941" name="Text Box 53"/>
          <p:cNvSpPr txBox="1">
            <a:spLocks noChangeArrowheads="1"/>
          </p:cNvSpPr>
          <p:nvPr/>
        </p:nvSpPr>
        <p:spPr bwMode="auto">
          <a:xfrm>
            <a:off x="4010025" y="5076825"/>
            <a:ext cx="11737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Lucida Bright" panose="02040602050505020304" pitchFamily="18" charset="0"/>
              </a:rPr>
              <a:t>15 </a:t>
            </a:r>
            <a:r>
              <a:rPr lang="en-US" altLang="en-US" sz="1600" b="0" dirty="0">
                <a:latin typeface="Lucida Bright" panose="02040602050505020304" pitchFamily="18" charset="0"/>
              </a:rPr>
              <a:t>Weeks</a:t>
            </a:r>
          </a:p>
        </p:txBody>
      </p:sp>
      <p:cxnSp>
        <p:nvCxnSpPr>
          <p:cNvPr id="4" name="Straight Connector 3"/>
          <p:cNvCxnSpPr>
            <a:stCxn id="33804" idx="11"/>
          </p:cNvCxnSpPr>
          <p:nvPr/>
        </p:nvCxnSpPr>
        <p:spPr bwMode="auto">
          <a:xfrm>
            <a:off x="5130800" y="3149600"/>
            <a:ext cx="0" cy="1892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993356" y="3149600"/>
            <a:ext cx="1" cy="192722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med"/>
            <a:tailEnd type="none" w="sm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993357" y="4310743"/>
            <a:ext cx="119038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6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/>
      <p:bldP spid="165935" grpId="0" animBg="1"/>
      <p:bldP spid="165936" grpId="0" animBg="1"/>
      <p:bldP spid="165939" grpId="0"/>
      <p:bldP spid="165940" grpId="0"/>
      <p:bldP spid="16594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Probability of Project Completion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62100"/>
            <a:ext cx="7772400" cy="7874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The standard normal equation can be applied as follows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466850" y="2552700"/>
            <a:ext cx="6210300" cy="1682750"/>
            <a:chOff x="924" y="1608"/>
            <a:chExt cx="3912" cy="1060"/>
          </a:xfrm>
        </p:grpSpPr>
        <p:graphicFrame>
          <p:nvGraphicFramePr>
            <p:cNvPr id="34822" name="Object 46"/>
            <p:cNvGraphicFramePr>
              <a:graphicFrameLocks noChangeAspect="1"/>
            </p:cNvGraphicFramePr>
            <p:nvPr/>
          </p:nvGraphicFramePr>
          <p:xfrm>
            <a:off x="924" y="1608"/>
            <a:ext cx="3912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6210300" imgH="787400" progId="Equation.3">
                    <p:embed/>
                  </p:oleObj>
                </mc:Choice>
                <mc:Fallback>
                  <p:oleObj name="Equation" r:id="rId2" imgW="6210300" imgH="78740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" y="1608"/>
                          <a:ext cx="3912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3" name="Object 47"/>
            <p:cNvGraphicFramePr>
              <a:graphicFrameLocks noChangeAspect="1"/>
            </p:cNvGraphicFramePr>
            <p:nvPr/>
          </p:nvGraphicFramePr>
          <p:xfrm>
            <a:off x="1104" y="2212"/>
            <a:ext cx="2608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140200" imgH="723900" progId="Equation.3">
                    <p:embed/>
                  </p:oleObj>
                </mc:Choice>
                <mc:Fallback>
                  <p:oleObj name="Equation" r:id="rId4" imgW="4140200" imgH="72390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212"/>
                          <a:ext cx="2608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6960" name="Rectangle 48"/>
          <p:cNvSpPr>
            <a:spLocks noChangeArrowheads="1"/>
          </p:cNvSpPr>
          <p:nvPr/>
        </p:nvSpPr>
        <p:spPr bwMode="auto">
          <a:xfrm>
            <a:off x="685800" y="44704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Using Excel we can find the probability of 0.71566 associated with this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Z </a:t>
            </a:r>
            <a:r>
              <a:rPr lang="en-US" altLang="en-US" sz="2400" b="0" dirty="0">
                <a:latin typeface="Lucida Bright" panose="02040602050505020304" pitchFamily="18" charset="0"/>
              </a:rPr>
              <a:t>value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That means there is a </a:t>
            </a:r>
            <a:r>
              <a:rPr lang="en-US" altLang="en-US" sz="2400" dirty="0">
                <a:solidFill>
                  <a:srgbClr val="C00000"/>
                </a:solidFill>
                <a:latin typeface="Lucida Bright" panose="02040602050505020304" pitchFamily="18" charset="0"/>
              </a:rPr>
              <a:t>71.6%</a:t>
            </a:r>
            <a:r>
              <a:rPr lang="en-US" altLang="en-US" sz="2400" b="0" dirty="0">
                <a:latin typeface="Lucida Bright" panose="02040602050505020304" pitchFamily="18" charset="0"/>
              </a:rPr>
              <a:t> probability this project can be completed in </a:t>
            </a:r>
            <a:r>
              <a:rPr lang="en-US" altLang="en-US" sz="2400" dirty="0">
                <a:solidFill>
                  <a:srgbClr val="C00000"/>
                </a:solidFill>
                <a:latin typeface="Lucida Bright" panose="02040602050505020304" pitchFamily="18" charset="0"/>
              </a:rPr>
              <a:t>16 </a:t>
            </a:r>
            <a:r>
              <a:rPr lang="en-US" altLang="en-US" sz="2400" b="0" dirty="0">
                <a:latin typeface="Lucida Bright" panose="02040602050505020304" pitchFamily="18" charset="0"/>
              </a:rPr>
              <a:t>weeks or less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6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/>
      <p:bldP spid="16696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Freeform 3"/>
          <p:cNvSpPr>
            <a:spLocks/>
          </p:cNvSpPr>
          <p:nvPr/>
        </p:nvSpPr>
        <p:spPr bwMode="auto">
          <a:xfrm>
            <a:off x="2032000" y="3208338"/>
            <a:ext cx="2971800" cy="2265362"/>
          </a:xfrm>
          <a:custGeom>
            <a:avLst/>
            <a:gdLst>
              <a:gd name="T0" fmla="*/ 0 w 1872"/>
              <a:gd name="T1" fmla="*/ 2147483647 h 1427"/>
              <a:gd name="T2" fmla="*/ 564515000 w 1872"/>
              <a:gd name="T3" fmla="*/ 2147483647 h 1427"/>
              <a:gd name="T4" fmla="*/ 1068546250 w 1872"/>
              <a:gd name="T5" fmla="*/ 2147483647 h 1427"/>
              <a:gd name="T6" fmla="*/ 1653222500 w 1872"/>
              <a:gd name="T7" fmla="*/ 2147483647 h 1427"/>
              <a:gd name="T8" fmla="*/ 2147483647 w 1872"/>
              <a:gd name="T9" fmla="*/ 1801910527 h 1427"/>
              <a:gd name="T10" fmla="*/ 2147483647 w 1872"/>
              <a:gd name="T11" fmla="*/ 975299460 h 1427"/>
              <a:gd name="T12" fmla="*/ 2147483647 w 1872"/>
              <a:gd name="T13" fmla="*/ 330139602 h 1427"/>
              <a:gd name="T14" fmla="*/ 2147483647 w 1872"/>
              <a:gd name="T15" fmla="*/ 47882164 h 1427"/>
              <a:gd name="T16" fmla="*/ 2147483647 w 1872"/>
              <a:gd name="T17" fmla="*/ 47882164 h 1427"/>
              <a:gd name="T18" fmla="*/ 2147483647 w 1872"/>
              <a:gd name="T19" fmla="*/ 108365901 h 1427"/>
              <a:gd name="T20" fmla="*/ 2147483647 w 1872"/>
              <a:gd name="T21" fmla="*/ 360381470 h 1427"/>
              <a:gd name="T22" fmla="*/ 2147483647 w 1872"/>
              <a:gd name="T23" fmla="*/ 2147483647 h 1427"/>
              <a:gd name="T24" fmla="*/ 0 w 1872"/>
              <a:gd name="T25" fmla="*/ 2147483647 h 142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72"/>
              <a:gd name="T40" fmla="*/ 0 h 1427"/>
              <a:gd name="T41" fmla="*/ 1872 w 1872"/>
              <a:gd name="T42" fmla="*/ 1427 h 142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72" h="1427">
                <a:moveTo>
                  <a:pt x="0" y="1411"/>
                </a:moveTo>
                <a:cubicBezTo>
                  <a:pt x="76" y="1403"/>
                  <a:pt x="153" y="1396"/>
                  <a:pt x="224" y="1371"/>
                </a:cubicBezTo>
                <a:cubicBezTo>
                  <a:pt x="295" y="1346"/>
                  <a:pt x="352" y="1310"/>
                  <a:pt x="424" y="1259"/>
                </a:cubicBezTo>
                <a:cubicBezTo>
                  <a:pt x="496" y="1208"/>
                  <a:pt x="575" y="1158"/>
                  <a:pt x="656" y="1067"/>
                </a:cubicBezTo>
                <a:cubicBezTo>
                  <a:pt x="737" y="976"/>
                  <a:pt x="836" y="828"/>
                  <a:pt x="912" y="715"/>
                </a:cubicBezTo>
                <a:cubicBezTo>
                  <a:pt x="988" y="602"/>
                  <a:pt x="1048" y="484"/>
                  <a:pt x="1112" y="387"/>
                </a:cubicBezTo>
                <a:cubicBezTo>
                  <a:pt x="1176" y="290"/>
                  <a:pt x="1229" y="192"/>
                  <a:pt x="1296" y="131"/>
                </a:cubicBezTo>
                <a:cubicBezTo>
                  <a:pt x="1363" y="70"/>
                  <a:pt x="1461" y="38"/>
                  <a:pt x="1512" y="19"/>
                </a:cubicBezTo>
                <a:cubicBezTo>
                  <a:pt x="1563" y="0"/>
                  <a:pt x="1563" y="15"/>
                  <a:pt x="1600" y="19"/>
                </a:cubicBezTo>
                <a:cubicBezTo>
                  <a:pt x="1637" y="23"/>
                  <a:pt x="1692" y="22"/>
                  <a:pt x="1736" y="43"/>
                </a:cubicBezTo>
                <a:cubicBezTo>
                  <a:pt x="1780" y="64"/>
                  <a:pt x="1804" y="75"/>
                  <a:pt x="1864" y="143"/>
                </a:cubicBezTo>
                <a:cubicBezTo>
                  <a:pt x="1868" y="383"/>
                  <a:pt x="1872" y="1059"/>
                  <a:pt x="1868" y="1427"/>
                </a:cubicBezTo>
                <a:cubicBezTo>
                  <a:pt x="1392" y="1427"/>
                  <a:pt x="389" y="1414"/>
                  <a:pt x="0" y="1411"/>
                </a:cubicBezTo>
                <a:close/>
              </a:path>
            </a:pathLst>
          </a:custGeom>
          <a:solidFill>
            <a:srgbClr val="BBE2EE"/>
          </a:solidFill>
          <a:ln>
            <a:noFill/>
          </a:ln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000000"/>
                </a:solidFill>
                <a:prstDash val="solid"/>
                <a:round/>
                <a:headEnd type="none" w="sm" len="med"/>
                <a:tailEnd type="none" w="sm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40" name="Freeform 4"/>
          <p:cNvSpPr>
            <a:spLocks/>
          </p:cNvSpPr>
          <p:nvPr/>
        </p:nvSpPr>
        <p:spPr bwMode="auto">
          <a:xfrm>
            <a:off x="2032000" y="3208338"/>
            <a:ext cx="4965700" cy="2265362"/>
          </a:xfrm>
          <a:custGeom>
            <a:avLst/>
            <a:gdLst>
              <a:gd name="T0" fmla="*/ 0 w 3128"/>
              <a:gd name="T1" fmla="*/ 2147483647 h 1427"/>
              <a:gd name="T2" fmla="*/ 564515000 w 3128"/>
              <a:gd name="T3" fmla="*/ 2147483647 h 1427"/>
              <a:gd name="T4" fmla="*/ 1068546250 w 3128"/>
              <a:gd name="T5" fmla="*/ 2147483647 h 1427"/>
              <a:gd name="T6" fmla="*/ 1653222500 w 3128"/>
              <a:gd name="T7" fmla="*/ 2147483647 h 1427"/>
              <a:gd name="T8" fmla="*/ 2147483647 w 3128"/>
              <a:gd name="T9" fmla="*/ 1801910527 h 1427"/>
              <a:gd name="T10" fmla="*/ 2147483647 w 3128"/>
              <a:gd name="T11" fmla="*/ 975299460 h 1427"/>
              <a:gd name="T12" fmla="*/ 2147483647 w 3128"/>
              <a:gd name="T13" fmla="*/ 330139602 h 1427"/>
              <a:gd name="T14" fmla="*/ 2147483647 w 3128"/>
              <a:gd name="T15" fmla="*/ 47882164 h 1427"/>
              <a:gd name="T16" fmla="*/ 2147483647 w 3128"/>
              <a:gd name="T17" fmla="*/ 47882164 h 1427"/>
              <a:gd name="T18" fmla="*/ 2147483647 w 3128"/>
              <a:gd name="T19" fmla="*/ 108365901 h 1427"/>
              <a:gd name="T20" fmla="*/ 2147483647 w 3128"/>
              <a:gd name="T21" fmla="*/ 309978357 h 1427"/>
              <a:gd name="T22" fmla="*/ 2147483647 w 3128"/>
              <a:gd name="T23" fmla="*/ 592235794 h 1427"/>
              <a:gd name="T24" fmla="*/ 2147483647 w 3128"/>
              <a:gd name="T25" fmla="*/ 1015621951 h 1427"/>
              <a:gd name="T26" fmla="*/ 2147483647 w 3128"/>
              <a:gd name="T27" fmla="*/ 1620459317 h 1427"/>
              <a:gd name="T28" fmla="*/ 2147483647 w 3128"/>
              <a:gd name="T29" fmla="*/ 2124490456 h 1427"/>
              <a:gd name="T30" fmla="*/ 2147483647 w 3128"/>
              <a:gd name="T31" fmla="*/ 2147483647 h 1427"/>
              <a:gd name="T32" fmla="*/ 2147483647 w 3128"/>
              <a:gd name="T33" fmla="*/ 2147483647 h 1427"/>
              <a:gd name="T34" fmla="*/ 2147483647 w 3128"/>
              <a:gd name="T35" fmla="*/ 2147483647 h 1427"/>
              <a:gd name="T36" fmla="*/ 2147483647 w 3128"/>
              <a:gd name="T37" fmla="*/ 2147483647 h 14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128"/>
              <a:gd name="T58" fmla="*/ 0 h 1427"/>
              <a:gd name="T59" fmla="*/ 3128 w 3128"/>
              <a:gd name="T60" fmla="*/ 1427 h 14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128" h="1427">
                <a:moveTo>
                  <a:pt x="0" y="1411"/>
                </a:moveTo>
                <a:cubicBezTo>
                  <a:pt x="76" y="1403"/>
                  <a:pt x="153" y="1396"/>
                  <a:pt x="224" y="1371"/>
                </a:cubicBezTo>
                <a:cubicBezTo>
                  <a:pt x="295" y="1346"/>
                  <a:pt x="352" y="1310"/>
                  <a:pt x="424" y="1259"/>
                </a:cubicBezTo>
                <a:cubicBezTo>
                  <a:pt x="496" y="1208"/>
                  <a:pt x="575" y="1158"/>
                  <a:pt x="656" y="1067"/>
                </a:cubicBezTo>
                <a:cubicBezTo>
                  <a:pt x="737" y="976"/>
                  <a:pt x="836" y="828"/>
                  <a:pt x="912" y="715"/>
                </a:cubicBezTo>
                <a:cubicBezTo>
                  <a:pt x="988" y="602"/>
                  <a:pt x="1048" y="484"/>
                  <a:pt x="1112" y="387"/>
                </a:cubicBezTo>
                <a:cubicBezTo>
                  <a:pt x="1176" y="290"/>
                  <a:pt x="1229" y="192"/>
                  <a:pt x="1296" y="131"/>
                </a:cubicBezTo>
                <a:cubicBezTo>
                  <a:pt x="1363" y="70"/>
                  <a:pt x="1461" y="38"/>
                  <a:pt x="1512" y="19"/>
                </a:cubicBezTo>
                <a:cubicBezTo>
                  <a:pt x="1563" y="0"/>
                  <a:pt x="1563" y="15"/>
                  <a:pt x="1600" y="19"/>
                </a:cubicBezTo>
                <a:cubicBezTo>
                  <a:pt x="1637" y="23"/>
                  <a:pt x="1695" y="26"/>
                  <a:pt x="1736" y="43"/>
                </a:cubicBezTo>
                <a:cubicBezTo>
                  <a:pt x="1777" y="60"/>
                  <a:pt x="1812" y="91"/>
                  <a:pt x="1848" y="123"/>
                </a:cubicBezTo>
                <a:cubicBezTo>
                  <a:pt x="1884" y="155"/>
                  <a:pt x="1917" y="188"/>
                  <a:pt x="1952" y="235"/>
                </a:cubicBezTo>
                <a:cubicBezTo>
                  <a:pt x="1987" y="282"/>
                  <a:pt x="2013" y="335"/>
                  <a:pt x="2056" y="403"/>
                </a:cubicBezTo>
                <a:cubicBezTo>
                  <a:pt x="2099" y="471"/>
                  <a:pt x="2161" y="570"/>
                  <a:pt x="2208" y="643"/>
                </a:cubicBezTo>
                <a:cubicBezTo>
                  <a:pt x="2255" y="716"/>
                  <a:pt x="2280" y="767"/>
                  <a:pt x="2336" y="843"/>
                </a:cubicBezTo>
                <a:cubicBezTo>
                  <a:pt x="2392" y="919"/>
                  <a:pt x="2476" y="1030"/>
                  <a:pt x="2544" y="1099"/>
                </a:cubicBezTo>
                <a:cubicBezTo>
                  <a:pt x="2612" y="1168"/>
                  <a:pt x="2685" y="1219"/>
                  <a:pt x="2744" y="1259"/>
                </a:cubicBezTo>
                <a:cubicBezTo>
                  <a:pt x="2803" y="1299"/>
                  <a:pt x="2832" y="1311"/>
                  <a:pt x="2896" y="1339"/>
                </a:cubicBezTo>
                <a:cubicBezTo>
                  <a:pt x="2960" y="1367"/>
                  <a:pt x="3044" y="1397"/>
                  <a:pt x="3128" y="1427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med"/>
            <a:tailEnd type="non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Probability of Project Completion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621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Probability of General Foundry meeting the 16-week deadline</a:t>
            </a:r>
          </a:p>
        </p:txBody>
      </p:sp>
      <p:sp>
        <p:nvSpPr>
          <p:cNvPr id="167944" name="Line 8"/>
          <p:cNvSpPr>
            <a:spLocks noChangeShapeType="1"/>
          </p:cNvSpPr>
          <p:nvPr/>
        </p:nvSpPr>
        <p:spPr bwMode="auto">
          <a:xfrm>
            <a:off x="4572000" y="2552700"/>
            <a:ext cx="0" cy="292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45" name="Text Box 9"/>
          <p:cNvSpPr txBox="1">
            <a:spLocks noChangeArrowheads="1"/>
          </p:cNvSpPr>
          <p:nvPr/>
        </p:nvSpPr>
        <p:spPr bwMode="auto">
          <a:xfrm>
            <a:off x="5902325" y="2667000"/>
            <a:ext cx="10118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Lucida Bright" panose="02040602050505020304" pitchFamily="18" charset="0"/>
              </a:rPr>
              <a:t>Z = 0.57</a:t>
            </a:r>
            <a:endParaRPr lang="en-US" altLang="en-US" sz="1600" b="0" dirty="0">
              <a:latin typeface="Lucida Bright" panose="02040602050505020304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952500" y="5473706"/>
            <a:ext cx="7213600" cy="436563"/>
            <a:chOff x="600" y="3448"/>
            <a:chExt cx="4544" cy="275"/>
          </a:xfrm>
        </p:grpSpPr>
        <p:sp>
          <p:nvSpPr>
            <p:cNvPr id="35858" name="Line 7"/>
            <p:cNvSpPr>
              <a:spLocks noChangeShapeType="1"/>
            </p:cNvSpPr>
            <p:nvPr/>
          </p:nvSpPr>
          <p:spPr bwMode="auto">
            <a:xfrm>
              <a:off x="600" y="3448"/>
              <a:ext cx="4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9" name="Text Box 10"/>
            <p:cNvSpPr txBox="1">
              <a:spLocks noChangeArrowheads="1"/>
            </p:cNvSpPr>
            <p:nvPr/>
          </p:nvSpPr>
          <p:spPr bwMode="auto">
            <a:xfrm>
              <a:off x="4510" y="3510"/>
              <a:ext cx="44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med"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32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8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4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itchFamily="2" charset="2"/>
                <a:buChar char="n"/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Lucida Bright" panose="02040602050505020304" pitchFamily="18" charset="0"/>
                </a:rPr>
                <a:t>Time</a:t>
              </a:r>
            </a:p>
          </p:txBody>
        </p:sp>
      </p:grpSp>
      <p:sp>
        <p:nvSpPr>
          <p:cNvPr id="167947" name="Text Box 11"/>
          <p:cNvSpPr txBox="1">
            <a:spLocks noChangeArrowheads="1"/>
          </p:cNvSpPr>
          <p:nvPr/>
        </p:nvSpPr>
        <p:spPr bwMode="auto">
          <a:xfrm>
            <a:off x="3654425" y="5483225"/>
            <a:ext cx="10207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Lucida Bright" panose="02040602050505020304" pitchFamily="18" charset="0"/>
              </a:rPr>
              <a:t>15</a:t>
            </a:r>
            <a:br>
              <a:rPr lang="en-US" altLang="en-US" sz="1600" b="0" dirty="0">
                <a:latin typeface="Lucida Bright" panose="02040602050505020304" pitchFamily="18" charset="0"/>
              </a:rPr>
            </a:br>
            <a:r>
              <a:rPr lang="en-US" altLang="en-US" sz="1600" b="0" dirty="0">
                <a:latin typeface="Lucida Bright" panose="02040602050505020304" pitchFamily="18" charset="0"/>
              </a:rPr>
              <a:t>Weeks</a:t>
            </a:r>
          </a:p>
        </p:txBody>
      </p:sp>
      <p:sp>
        <p:nvSpPr>
          <p:cNvPr id="167950" name="Line 14"/>
          <p:cNvSpPr>
            <a:spLocks noChangeShapeType="1"/>
          </p:cNvSpPr>
          <p:nvPr/>
        </p:nvSpPr>
        <p:spPr bwMode="auto">
          <a:xfrm>
            <a:off x="5003800" y="2540000"/>
            <a:ext cx="0" cy="292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51" name="Text Box 15"/>
          <p:cNvSpPr txBox="1">
            <a:spLocks noChangeArrowheads="1"/>
          </p:cNvSpPr>
          <p:nvPr/>
        </p:nvSpPr>
        <p:spPr bwMode="auto">
          <a:xfrm>
            <a:off x="4848225" y="5483225"/>
            <a:ext cx="10207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Lucida Bright" panose="02040602050505020304" pitchFamily="18" charset="0"/>
              </a:rPr>
              <a:t>16</a:t>
            </a:r>
            <a:br>
              <a:rPr lang="en-US" altLang="en-US" sz="1600" b="0" dirty="0">
                <a:latin typeface="Lucida Bright" panose="02040602050505020304" pitchFamily="18" charset="0"/>
              </a:rPr>
            </a:br>
            <a:r>
              <a:rPr lang="en-US" altLang="en-US" sz="1600" b="0" dirty="0">
                <a:latin typeface="Lucida Bright" panose="02040602050505020304" pitchFamily="18" charset="0"/>
              </a:rPr>
              <a:t>Weeks</a:t>
            </a:r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885825" y="2679700"/>
            <a:ext cx="2957861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dirty="0">
                <a:latin typeface="Lucida Bright" panose="02040602050505020304" pitchFamily="18" charset="0"/>
              </a:rPr>
              <a:t>Expected</a:t>
            </a:r>
            <a:r>
              <a:rPr lang="en-US" altLang="en-US" sz="1600" dirty="0"/>
              <a:t> </a:t>
            </a:r>
            <a:r>
              <a:rPr lang="en-US" altLang="en-US" sz="1600" b="0" dirty="0">
                <a:latin typeface="Lucida Bright" panose="02040602050505020304" pitchFamily="18" charset="0"/>
              </a:rPr>
              <a:t>Time is </a:t>
            </a:r>
            <a:r>
              <a:rPr lang="en-US" altLang="en-US" sz="1600" dirty="0">
                <a:solidFill>
                  <a:srgbClr val="C00000"/>
                </a:solidFill>
                <a:latin typeface="Lucida Bright" panose="02040602050505020304" pitchFamily="18" charset="0"/>
              </a:rPr>
              <a:t>15</a:t>
            </a:r>
            <a:r>
              <a:rPr lang="en-US" altLang="en-US" sz="1600" b="0" dirty="0">
                <a:latin typeface="Lucida Bright" panose="02040602050505020304" pitchFamily="18" charset="0"/>
              </a:rPr>
              <a:t> Weeks</a:t>
            </a:r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1609725" y="3152775"/>
            <a:ext cx="1712328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dirty="0">
                <a:latin typeface="Lucida Bright" panose="02040602050505020304" pitchFamily="18" charset="0"/>
              </a:rPr>
              <a:t>Probability</a:t>
            </a:r>
            <a:br>
              <a:rPr lang="en-US" altLang="en-US" sz="1600" b="0" dirty="0">
                <a:latin typeface="Lucida Bright" panose="02040602050505020304" pitchFamily="18" charset="0"/>
              </a:rPr>
            </a:br>
            <a:r>
              <a:rPr lang="en-US" altLang="en-US" sz="1600" b="0" dirty="0">
                <a:latin typeface="Lucida Bright" panose="02040602050505020304" pitchFamily="18" charset="0"/>
              </a:rPr>
              <a:t>(</a:t>
            </a:r>
            <a:r>
              <a:rPr lang="en-US" altLang="en-US" sz="1600" b="0" i="1" dirty="0">
                <a:latin typeface="Lucida Bright" panose="02040602050505020304" pitchFamily="18" charset="0"/>
              </a:rPr>
              <a:t>T</a:t>
            </a:r>
            <a:r>
              <a:rPr lang="en-US" altLang="en-US" sz="1600" b="0" dirty="0">
                <a:latin typeface="Lucida Bright" panose="02040602050505020304" pitchFamily="18" charset="0"/>
              </a:rPr>
              <a:t> </a:t>
            </a:r>
            <a:r>
              <a:rPr lang="en-US" altLang="en-US" sz="1600" b="0" dirty="0">
                <a:latin typeface="Lucida Bright" panose="02040602050505020304" pitchFamily="18" charset="0"/>
                <a:cs typeface="Arial" charset="0"/>
              </a:rPr>
              <a:t>≤ 16 Weeks)</a:t>
            </a:r>
            <a:br>
              <a:rPr lang="en-US" altLang="en-US" sz="1600" b="0" dirty="0">
                <a:latin typeface="Lucida Bright" panose="02040602050505020304" pitchFamily="18" charset="0"/>
                <a:cs typeface="Arial" charset="0"/>
              </a:rPr>
            </a:br>
            <a:r>
              <a:rPr lang="en-US" altLang="en-US" sz="1600" b="0" dirty="0">
                <a:latin typeface="Lucida Bright" panose="02040602050505020304" pitchFamily="18" charset="0"/>
                <a:cs typeface="Arial" charset="0"/>
              </a:rPr>
              <a:t>is </a:t>
            </a:r>
            <a:r>
              <a:rPr lang="en-US" altLang="en-US" sz="1600" dirty="0">
                <a:solidFill>
                  <a:srgbClr val="C00000"/>
                </a:solidFill>
                <a:latin typeface="Lucida Bright" panose="02040602050505020304" pitchFamily="18" charset="0"/>
                <a:cs typeface="Arial" charset="0"/>
              </a:rPr>
              <a:t>71.6%</a:t>
            </a:r>
          </a:p>
        </p:txBody>
      </p:sp>
      <p:sp>
        <p:nvSpPr>
          <p:cNvPr id="167954" name="Line 18"/>
          <p:cNvSpPr>
            <a:spLocks noChangeShapeType="1"/>
          </p:cNvSpPr>
          <p:nvPr/>
        </p:nvSpPr>
        <p:spPr bwMode="auto">
          <a:xfrm>
            <a:off x="3213100" y="3581400"/>
            <a:ext cx="965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med"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56" name="Line 20"/>
          <p:cNvSpPr>
            <a:spLocks noChangeShapeType="1"/>
          </p:cNvSpPr>
          <p:nvPr/>
        </p:nvSpPr>
        <p:spPr bwMode="auto">
          <a:xfrm>
            <a:off x="3670300" y="2836863"/>
            <a:ext cx="901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med"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57" name="Line 21"/>
          <p:cNvSpPr>
            <a:spLocks noChangeShapeType="1"/>
          </p:cNvSpPr>
          <p:nvPr/>
        </p:nvSpPr>
        <p:spPr bwMode="auto">
          <a:xfrm flipH="1">
            <a:off x="5041900" y="2836863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med"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401185" y="4035161"/>
            <a:ext cx="15648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2060"/>
                </a:solidFill>
                <a:latin typeface="Lucida Bright" panose="02040602050505020304" pitchFamily="18" charset="0"/>
              </a:rPr>
              <a:t>NORM.S.DIST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6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6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animBg="1"/>
      <p:bldP spid="167940" grpId="0" animBg="1"/>
      <p:bldP spid="167942" grpId="0"/>
      <p:bldP spid="167944" grpId="0" animBg="1"/>
      <p:bldP spid="167945" grpId="0"/>
      <p:bldP spid="167947" grpId="0"/>
      <p:bldP spid="167950" grpId="0" animBg="1"/>
      <p:bldP spid="167951" grpId="0"/>
      <p:bldP spid="167952" grpId="0"/>
      <p:bldP spid="167953" grpId="0"/>
      <p:bldP spid="167954" grpId="0" animBg="1"/>
      <p:bldP spid="167956" grpId="0" animBg="1"/>
      <p:bldP spid="167957" grpId="0" animBg="1"/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What PERT Was Able to Provide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11300"/>
            <a:ext cx="7772400" cy="48895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PERT has been able to provide the project manager with several valuable pieces of information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The project’s expected completion date is </a:t>
            </a:r>
            <a:r>
              <a:rPr lang="en-US" altLang="en-US" sz="2400" b="0" dirty="0">
                <a:solidFill>
                  <a:srgbClr val="990000"/>
                </a:solidFill>
                <a:latin typeface="Lucida Bright" panose="02040602050505020304" pitchFamily="18" charset="0"/>
              </a:rPr>
              <a:t>15 </a:t>
            </a:r>
            <a:r>
              <a:rPr lang="en-US" altLang="en-US" sz="2400" b="0" dirty="0">
                <a:latin typeface="Lucida Bright" panose="02040602050505020304" pitchFamily="18" charset="0"/>
              </a:rPr>
              <a:t>weeks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There is a </a:t>
            </a:r>
            <a:r>
              <a:rPr lang="en-US" altLang="en-US" sz="2400" b="0" dirty="0">
                <a:solidFill>
                  <a:srgbClr val="990000"/>
                </a:solidFill>
                <a:latin typeface="Lucida Bright" panose="02040602050505020304" pitchFamily="18" charset="0"/>
              </a:rPr>
              <a:t>71.6%</a:t>
            </a:r>
            <a:r>
              <a:rPr lang="en-US" altLang="en-US" sz="2400" b="0" dirty="0">
                <a:latin typeface="Lucida Bright" panose="02040602050505020304" pitchFamily="18" charset="0"/>
              </a:rPr>
              <a:t> chance that the equipment will be in place within the </a:t>
            </a:r>
            <a:r>
              <a:rPr lang="en-US" altLang="en-US" sz="2400" b="0" dirty="0">
                <a:solidFill>
                  <a:srgbClr val="990000"/>
                </a:solidFill>
                <a:latin typeface="Lucida Bright" panose="02040602050505020304" pitchFamily="18" charset="0"/>
              </a:rPr>
              <a:t>16</a:t>
            </a:r>
            <a:r>
              <a:rPr lang="en-US" altLang="en-US" sz="2400" b="0" dirty="0">
                <a:latin typeface="Lucida Bright" panose="02040602050505020304" pitchFamily="18" charset="0"/>
              </a:rPr>
              <a:t>-week deadline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Five activities (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A</a:t>
            </a:r>
            <a:r>
              <a:rPr lang="en-US" altLang="en-US" sz="2400" b="0" dirty="0">
                <a:latin typeface="Lucida Bright" panose="02040602050505020304" pitchFamily="18" charset="0"/>
              </a:rPr>
              <a:t>,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C</a:t>
            </a:r>
            <a:r>
              <a:rPr lang="en-US" altLang="en-US" sz="2400" b="0" dirty="0">
                <a:latin typeface="Lucida Bright" panose="02040602050505020304" pitchFamily="18" charset="0"/>
              </a:rPr>
              <a:t>,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E</a:t>
            </a:r>
            <a:r>
              <a:rPr lang="en-US" altLang="en-US" sz="2400" b="0" dirty="0">
                <a:latin typeface="Lucida Bright" panose="02040602050505020304" pitchFamily="18" charset="0"/>
              </a:rPr>
              <a:t>,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G</a:t>
            </a:r>
            <a:r>
              <a:rPr lang="en-US" altLang="en-US" sz="2400" b="0" dirty="0">
                <a:latin typeface="Lucida Bright" panose="02040602050505020304" pitchFamily="18" charset="0"/>
              </a:rPr>
              <a:t>,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H</a:t>
            </a:r>
            <a:r>
              <a:rPr lang="en-US" altLang="en-US" sz="2400" b="0" dirty="0">
                <a:latin typeface="Lucida Bright" panose="02040602050505020304" pitchFamily="18" charset="0"/>
              </a:rPr>
              <a:t>) are on the critical path 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Three activities (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B</a:t>
            </a:r>
            <a:r>
              <a:rPr lang="en-US" altLang="en-US" sz="2400" b="0" dirty="0">
                <a:latin typeface="Lucida Bright" panose="02040602050505020304" pitchFamily="18" charset="0"/>
              </a:rPr>
              <a:t>,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D</a:t>
            </a:r>
            <a:r>
              <a:rPr lang="en-US" altLang="en-US" sz="2400" b="0" dirty="0">
                <a:latin typeface="Lucida Bright" panose="02040602050505020304" pitchFamily="18" charset="0"/>
              </a:rPr>
              <a:t>, </a:t>
            </a:r>
            <a:r>
              <a:rPr lang="en-US" altLang="en-US" sz="2400" b="0" i="1" dirty="0">
                <a:latin typeface="Lucida Bright" panose="02040602050505020304" pitchFamily="18" charset="0"/>
              </a:rPr>
              <a:t>F</a:t>
            </a:r>
            <a:r>
              <a:rPr lang="en-US" altLang="en-US" sz="2400" b="0" dirty="0">
                <a:latin typeface="Lucida Bright" panose="02040602050505020304" pitchFamily="18" charset="0"/>
              </a:rPr>
              <a:t>) are not critical but have some slack time built in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A detailed schedule of activity starting and ending dates has been made available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1372" y="2853871"/>
            <a:ext cx="7772400" cy="939800"/>
          </a:xfrm>
        </p:spPr>
        <p:txBody>
          <a:bodyPr/>
          <a:lstStyle/>
          <a:p>
            <a:pPr eaLnBrk="1" hangingPunct="1"/>
            <a:r>
              <a:rPr lang="en-US" altLang="en-US" sz="44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Gantt Chart</a:t>
            </a:r>
          </a:p>
        </p:txBody>
      </p:sp>
    </p:spTree>
    <p:extLst>
      <p:ext uri="{BB962C8B-B14F-4D97-AF65-F5344CB8AC3E}">
        <p14:creationId xmlns:p14="http://schemas.microsoft.com/office/powerpoint/2010/main" val="217353208"/>
      </p:ext>
    </p:extLst>
  </p:cSld>
  <p:clrMapOvr>
    <a:masterClrMapping/>
  </p:clrMapOvr>
  <p:transition>
    <p:strips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915" y="273957"/>
            <a:ext cx="7772400" cy="939800"/>
          </a:xfrm>
        </p:spPr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Gantt Chart</a:t>
            </a:r>
          </a:p>
        </p:txBody>
      </p:sp>
      <p:pic>
        <p:nvPicPr>
          <p:cNvPr id="3" name="Picture 5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6" t="11111" r="8586" b="46506"/>
          <a:stretch>
            <a:fillRect/>
          </a:stretch>
        </p:blipFill>
        <p:spPr bwMode="auto">
          <a:xfrm>
            <a:off x="391886" y="1284513"/>
            <a:ext cx="8414658" cy="474617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4" name="Rectangle 3"/>
          <p:cNvSpPr/>
          <p:nvPr/>
        </p:nvSpPr>
        <p:spPr bwMode="auto">
          <a:xfrm>
            <a:off x="555171" y="1469571"/>
            <a:ext cx="2242458" cy="424543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sm" len="med"/>
            <a:tailEnd type="none" w="sm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536963"/>
      </p:ext>
    </p:extLst>
  </p:cSld>
  <p:clrMapOvr>
    <a:masterClrMapping/>
  </p:clrMapOvr>
  <p:transition>
    <p:strips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82429" y="1254093"/>
            <a:ext cx="6496334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Operations Managemen</a:t>
            </a:r>
            <a:r>
              <a:rPr lang="en-US" sz="4000" b="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+mj-cs"/>
              </a:rPr>
              <a:t>t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458656" y="2960236"/>
            <a:ext cx="8469085" cy="1248555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80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21425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36700"/>
            <a:ext cx="7772400" cy="3361871"/>
          </a:xfrm>
        </p:spPr>
        <p:txBody>
          <a:bodyPr/>
          <a:lstStyle/>
          <a:p>
            <a:pPr marL="355600" indent="-355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000" b="0" dirty="0">
                <a:latin typeface="Lucida Bright" panose="02040602050505020304" pitchFamily="18" charset="0"/>
              </a:rPr>
              <a:t>Define the project and all of its significant activities or tasks</a:t>
            </a:r>
          </a:p>
          <a:p>
            <a:pPr marL="355600" indent="-355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000" b="0" dirty="0">
                <a:latin typeface="Lucida Bright" panose="02040602050505020304" pitchFamily="18" charset="0"/>
              </a:rPr>
              <a:t>Develop the relationships among the activities and decide which activities must precede others</a:t>
            </a:r>
          </a:p>
          <a:p>
            <a:pPr marL="355600" indent="-355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000" b="0" dirty="0">
                <a:latin typeface="Lucida Bright" panose="02040602050505020304" pitchFamily="18" charset="0"/>
              </a:rPr>
              <a:t>Draw the network connecting all of the activities</a:t>
            </a:r>
          </a:p>
          <a:p>
            <a:pPr marL="355600" indent="-355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000" b="0" dirty="0">
                <a:latin typeface="Lucida Bright" panose="02040602050505020304" pitchFamily="18" charset="0"/>
              </a:rPr>
              <a:t>Assign time and/or cost estimates to each activity</a:t>
            </a:r>
          </a:p>
          <a:p>
            <a:pPr marL="355600" indent="-355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000" b="0" dirty="0">
                <a:latin typeface="Lucida Bright" panose="02040602050505020304" pitchFamily="18" charset="0"/>
              </a:rPr>
              <a:t>Compute the longest time path through the network; this is called the </a:t>
            </a:r>
            <a:r>
              <a:rPr lang="en-US" sz="2000" b="0" dirty="0">
                <a:solidFill>
                  <a:srgbClr val="C00000"/>
                </a:solidFill>
                <a:latin typeface="Lucida Bright" panose="02040602050505020304" pitchFamily="18" charset="0"/>
              </a:rPr>
              <a:t>critical path</a:t>
            </a:r>
          </a:p>
          <a:p>
            <a:pPr marL="355600" indent="-355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000" b="0" dirty="0">
                <a:latin typeface="Lucida Bright" panose="02040602050505020304" pitchFamily="18" charset="0"/>
              </a:rPr>
              <a:t>Use the network to help plan, schedule, monitor, and control the project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Six Steps of PERT/CPM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631825" y="4793117"/>
            <a:ext cx="8087632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400" b="0" dirty="0">
                <a:latin typeface="Lucida Bright" panose="02040602050505020304" pitchFamily="18" charset="0"/>
              </a:rPr>
              <a:t>The critical path is important since any delay in these activities can delay the completion of the project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PERT/CPM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25600"/>
            <a:ext cx="7772400" cy="4699000"/>
          </a:xfrm>
        </p:spPr>
        <p:txBody>
          <a:bodyPr/>
          <a:lstStyle/>
          <a:p>
            <a:pPr marL="444500" indent="-444500" eaLnBrk="1" hangingPunct="1"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Given the large number of tasks in a project, it is easy to see why the following questions are important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When will the entire project be completed?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What are the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critical</a:t>
            </a:r>
            <a:r>
              <a:rPr lang="en-US" sz="2400" b="0" dirty="0">
                <a:latin typeface="Lucida Bright" panose="02040602050505020304" pitchFamily="18" charset="0"/>
              </a:rPr>
              <a:t> activities or tasks in the project, that is, the ones that will delay the entire project if they are late?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Which are the </a:t>
            </a:r>
            <a:r>
              <a:rPr lang="en-US" sz="2400" b="0" dirty="0">
                <a:solidFill>
                  <a:srgbClr val="C00000"/>
                </a:solidFill>
                <a:latin typeface="Lucida Bright" panose="02040602050505020304" pitchFamily="18" charset="0"/>
              </a:rPr>
              <a:t>non-critical</a:t>
            </a:r>
            <a:r>
              <a:rPr lang="en-US" sz="2400" b="0" dirty="0">
                <a:latin typeface="Lucida Bright" panose="02040602050505020304" pitchFamily="18" charset="0"/>
              </a:rPr>
              <a:t> activities, that is, the ones that can run late without delaying the entire project’s completion? 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400" b="0" dirty="0">
                <a:latin typeface="Lucida Bright" panose="02040602050505020304" pitchFamily="18" charset="0"/>
              </a:rPr>
              <a:t>If there are three time estimates, what is the probability that the project will be completed by a specific date?</a:t>
            </a:r>
          </a:p>
        </p:txBody>
      </p:sp>
    </p:spTree>
  </p:cSld>
  <p:clrMapOvr>
    <a:masterClrMapping/>
  </p:clrMapOvr>
  <p:transition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PERT/CPM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2514600"/>
          </a:xfrm>
        </p:spPr>
        <p:txBody>
          <a:bodyPr/>
          <a:lstStyle/>
          <a:p>
            <a:pPr marL="444500" indent="-444500" eaLnBrk="1" hangingPunct="1">
              <a:buSzTx/>
              <a:buFont typeface="Wingdings" pitchFamily="2" charset="2"/>
              <a:buAutoNum type="arabicPeriod" startAt="5"/>
            </a:pPr>
            <a:r>
              <a:rPr lang="en-US" altLang="en-US" sz="2400" b="0" dirty="0">
                <a:latin typeface="Lucida Bright" panose="02040602050505020304" pitchFamily="18" charset="0"/>
              </a:rPr>
              <a:t>At any particular date, is the project on schedule, behind schedule, or ahead of schedule?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 startAt="5"/>
            </a:pPr>
            <a:r>
              <a:rPr lang="en-US" altLang="en-US" sz="2400" b="0" dirty="0">
                <a:latin typeface="Lucida Bright" panose="02040602050505020304" pitchFamily="18" charset="0"/>
              </a:rPr>
              <a:t>On any given date, is the money spent equal to, less than, or greater than the budgeted amount? </a:t>
            </a:r>
          </a:p>
          <a:p>
            <a:pPr marL="444500" indent="-444500" eaLnBrk="1" hangingPunct="1">
              <a:buSzTx/>
              <a:buFont typeface="Wingdings" pitchFamily="2" charset="2"/>
              <a:buAutoNum type="arabicPeriod" startAt="5"/>
            </a:pPr>
            <a:r>
              <a:rPr lang="en-US" altLang="en-US" sz="2400" b="0" dirty="0">
                <a:latin typeface="Lucida Bright" panose="02040602050505020304" pitchFamily="18" charset="0"/>
              </a:rPr>
              <a:t>Are there enough resources available to finish the project on time? </a:t>
            </a:r>
          </a:p>
        </p:txBody>
      </p:sp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General Foundry Example of PERT/CPM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General Foundry, Inc. has long been trying to avoid the expense of installing air pollution control equipment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The local environmental protection group has recently given the foundry 16 weeks to install a complex air filter system on its main smokestack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General Foundry was warned that it will be forced to close unless the device is installed in the allotted period</a:t>
            </a:r>
          </a:p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They want to make sure that installation of the filtering system progresses smoothly and on time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1372" y="2853871"/>
            <a:ext cx="7772400" cy="939800"/>
          </a:xfrm>
        </p:spPr>
        <p:txBody>
          <a:bodyPr/>
          <a:lstStyle/>
          <a:p>
            <a:pPr eaLnBrk="1" hangingPunct="1"/>
            <a:r>
              <a:rPr lang="en-US" altLang="en-US" sz="44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PERT Chart</a:t>
            </a:r>
          </a:p>
        </p:txBody>
      </p:sp>
    </p:spTree>
    <p:extLst>
      <p:ext uri="{BB962C8B-B14F-4D97-AF65-F5344CB8AC3E}">
        <p14:creationId xmlns:p14="http://schemas.microsoft.com/office/powerpoint/2010/main" val="3957853317"/>
      </p:ext>
    </p:extLst>
  </p:cSld>
  <p:clrMapOvr>
    <a:masterClrMapping/>
  </p:clrMapOvr>
  <p:transition>
    <p:strip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0" i="0" dirty="0">
                <a:solidFill>
                  <a:schemeClr val="accent1">
                    <a:lumMod val="75000"/>
                  </a:schemeClr>
                </a:solidFill>
                <a:latin typeface="Lucida Bright" panose="02040602050505020304" pitchFamily="18" charset="0"/>
              </a:rPr>
              <a:t>General Foundry Example of PERT/CPM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889000"/>
          </a:xfrm>
        </p:spPr>
        <p:txBody>
          <a:bodyPr/>
          <a:lstStyle/>
          <a:p>
            <a:pPr eaLnBrk="1" hangingPunct="1"/>
            <a:r>
              <a:rPr lang="en-US" altLang="en-US" sz="2400" b="0" dirty="0">
                <a:latin typeface="Lucida Bright" panose="02040602050505020304" pitchFamily="18" charset="0"/>
              </a:rPr>
              <a:t>Activities and immediate predecessors for General Foundry</a:t>
            </a:r>
          </a:p>
        </p:txBody>
      </p:sp>
      <p:graphicFrame>
        <p:nvGraphicFramePr>
          <p:cNvPr id="144591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15277"/>
              </p:ext>
            </p:extLst>
          </p:nvPr>
        </p:nvGraphicFramePr>
        <p:xfrm>
          <a:off x="727075" y="2649538"/>
          <a:ext cx="7689850" cy="3197228"/>
        </p:xfrm>
        <a:graphic>
          <a:graphicData uri="http://schemas.openxmlformats.org/drawingml/2006/table">
            <a:tbl>
              <a:tblPr/>
              <a:tblGrid>
                <a:gridCol w="17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ACTIVITY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DESCRIPTION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IMMEDIATE PREDECESSORS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Build internal components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  <a:cs typeface="Arial" charset="0"/>
                        </a:rPr>
                        <a:t>—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Modify roof and floor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  <a:cs typeface="Arial" charset="0"/>
                        </a:rPr>
                        <a:t>—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Construct collection stack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Pour concrete and install frame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Build high-temperature burner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Install control system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G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Install air pollution device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 E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marT="45718" marB="4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Inspect and test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,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anose="02040602050505020304" pitchFamily="18" charset="0"/>
                          <a:ea typeface="ＭＳ Ｐゴシック" pitchFamily="34" charset="-128"/>
                        </a:rPr>
                        <a:t> G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4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96969"/>
      </a:lt2>
      <a:accent1>
        <a:srgbClr val="0092D3"/>
      </a:accent1>
      <a:accent2>
        <a:srgbClr val="D300D0"/>
      </a:accent2>
      <a:accent3>
        <a:srgbClr val="FFFFFF"/>
      </a:accent3>
      <a:accent4>
        <a:srgbClr val="000000"/>
      </a:accent4>
      <a:accent5>
        <a:srgbClr val="AAC7E6"/>
      </a:accent5>
      <a:accent6>
        <a:srgbClr val="BF00BC"/>
      </a:accent6>
      <a:hlink>
        <a:srgbClr val="00D211"/>
      </a:hlink>
      <a:folHlink>
        <a:srgbClr val="D38B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sm" len="med"/>
          <a:tailEnd type="none" w="sm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sm" len="med"/>
          <a:tailEnd type="none" w="sm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2D3"/>
        </a:accent1>
        <a:accent2>
          <a:srgbClr val="D300D0"/>
        </a:accent2>
        <a:accent3>
          <a:srgbClr val="FFFFFF"/>
        </a:accent3>
        <a:accent4>
          <a:srgbClr val="000000"/>
        </a:accent4>
        <a:accent5>
          <a:srgbClr val="AAC7E6"/>
        </a:accent5>
        <a:accent6>
          <a:srgbClr val="BF00BC"/>
        </a:accent6>
        <a:hlink>
          <a:srgbClr val="00D211"/>
        </a:hlink>
        <a:folHlink>
          <a:srgbClr val="D38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2427</Words>
  <Application>Microsoft Office PowerPoint</Application>
  <PresentationFormat>On-screen Show (4:3)</PresentationFormat>
  <Paragraphs>497</Paragraphs>
  <Slides>38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Lucida Bright</vt:lpstr>
      <vt:lpstr>Wingdings</vt:lpstr>
      <vt:lpstr>Blank Presentation</vt:lpstr>
      <vt:lpstr>Equation</vt:lpstr>
      <vt:lpstr>PowerPoint Presentation</vt:lpstr>
      <vt:lpstr>Introduction</vt:lpstr>
      <vt:lpstr>Introduction</vt:lpstr>
      <vt:lpstr>Six Steps of PERT/CPM</vt:lpstr>
      <vt:lpstr>PERT/CPM</vt:lpstr>
      <vt:lpstr>PERT/CPM</vt:lpstr>
      <vt:lpstr>General Foundry Example of PERT/CPM</vt:lpstr>
      <vt:lpstr>PERT Chart</vt:lpstr>
      <vt:lpstr>General Foundry Example of PERT/CPM</vt:lpstr>
      <vt:lpstr>Drawing the PERT/CPM Network</vt:lpstr>
      <vt:lpstr>General Foundry Example of PERT/CPM</vt:lpstr>
      <vt:lpstr>Activity Times</vt:lpstr>
      <vt:lpstr>Activity Times</vt:lpstr>
      <vt:lpstr>Activity Times</vt:lpstr>
      <vt:lpstr>Activity Times</vt:lpstr>
      <vt:lpstr>Activity Times Expectations</vt:lpstr>
      <vt:lpstr>How to Find the Critical Path</vt:lpstr>
      <vt:lpstr>How to Find the Critical Path</vt:lpstr>
      <vt:lpstr>How to Find the Critical Path</vt:lpstr>
      <vt:lpstr>How to Find the Critical Path</vt:lpstr>
      <vt:lpstr>How to Find the Critical Path</vt:lpstr>
      <vt:lpstr>How to Find the Critical Path</vt:lpstr>
      <vt:lpstr>How to Find the Critical Path</vt:lpstr>
      <vt:lpstr>How to Find the Critical Path</vt:lpstr>
      <vt:lpstr>How to Find the Critical Path</vt:lpstr>
      <vt:lpstr>How to Find the Critical Path (alternate solution)</vt:lpstr>
      <vt:lpstr>How to Find the Critical Path</vt:lpstr>
      <vt:lpstr>How to Find the Critical Path</vt:lpstr>
      <vt:lpstr>Probability of Project Completion</vt:lpstr>
      <vt:lpstr>Probability of Project Completion</vt:lpstr>
      <vt:lpstr>Probability of Project Completion</vt:lpstr>
      <vt:lpstr>Probability of Project Completion</vt:lpstr>
      <vt:lpstr>Probability of Project Completion</vt:lpstr>
      <vt:lpstr>Probability of Project Completion</vt:lpstr>
      <vt:lpstr>What PERT Was Able to Provide</vt:lpstr>
      <vt:lpstr>Gantt Chart</vt:lpstr>
      <vt:lpstr>Gantt Chart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2016-10-26T21:44:34Z</dcterms:created>
  <dcterms:modified xsi:type="dcterms:W3CDTF">2022-10-29T16:06:21Z</dcterms:modified>
</cp:coreProperties>
</file>