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49" r:id="rId2"/>
  </p:sldMasterIdLst>
  <p:notesMasterIdLst>
    <p:notesMasterId r:id="rId20"/>
  </p:notesMasterIdLst>
  <p:sldIdLst>
    <p:sldId id="409" r:id="rId3"/>
    <p:sldId id="269" r:id="rId4"/>
    <p:sldId id="276" r:id="rId5"/>
    <p:sldId id="336" r:id="rId6"/>
    <p:sldId id="277" r:id="rId7"/>
    <p:sldId id="279" r:id="rId8"/>
    <p:sldId id="337" r:id="rId9"/>
    <p:sldId id="282" r:id="rId10"/>
    <p:sldId id="338" r:id="rId11"/>
    <p:sldId id="339" r:id="rId12"/>
    <p:sldId id="340" r:id="rId13"/>
    <p:sldId id="342" r:id="rId14"/>
    <p:sldId id="341" r:id="rId15"/>
    <p:sldId id="304" r:id="rId16"/>
    <p:sldId id="366" r:id="rId17"/>
    <p:sldId id="408" r:id="rId18"/>
    <p:sldId id="410" r:id="rId19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63BDE0"/>
    <a:srgbClr val="BBE2EE"/>
    <a:srgbClr val="D100CE"/>
    <a:srgbClr val="00D119"/>
    <a:srgbClr val="00B2FF"/>
    <a:srgbClr val="0092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90" d="100"/>
          <a:sy n="90" d="100"/>
        </p:scale>
        <p:origin x="653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F65FDA-2949-41FE-B1F4-C1BAA0D18F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36E8C5B-4A03-4ACD-A16F-3E693BEB0F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8A407232-09F0-43FD-A2BE-CE1944328CE5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DC90D7C2-9B1F-438A-8C52-9964486602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27300D63-F26A-435A-87F4-1DCE4152840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306DD9A5-2199-4AFD-9E9E-50A8CDE7F3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7CB69D73-4F4A-473C-83E9-6EB99D40A252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85073A26-06CA-4CC3-BCF5-F033E9C281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DC488620-242A-4E2D-A488-95BB8573B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5428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284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93700"/>
            <a:ext cx="1943100" cy="570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93700"/>
            <a:ext cx="5676900" cy="5702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67421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5125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26088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0482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8737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76153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1893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9228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75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8573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05830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2858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49375"/>
            <a:ext cx="2057400" cy="47767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49375"/>
            <a:ext cx="6019800" cy="4776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9623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198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01800"/>
            <a:ext cx="3810000" cy="439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1800"/>
            <a:ext cx="3810000" cy="439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395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072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709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676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87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022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3">
            <a:extLst>
              <a:ext uri="{FF2B5EF4-FFF2-40B4-BE49-F238E27FC236}">
                <a16:creationId xmlns:a16="http://schemas.microsoft.com/office/drawing/2014/main" id="{AA3FC27F-55B4-473F-9E3F-900E33DA93B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61">
              <a:extLst>
                <a:ext uri="{FF2B5EF4-FFF2-40B4-BE49-F238E27FC236}">
                  <a16:creationId xmlns:a16="http://schemas.microsoft.com/office/drawing/2014/main" id="{827B1F0B-0B08-40D6-9192-2830E9C77D84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053" name="Line 7">
                <a:extLst>
                  <a:ext uri="{FF2B5EF4-FFF2-40B4-BE49-F238E27FC236}">
                    <a16:creationId xmlns:a16="http://schemas.microsoft.com/office/drawing/2014/main" id="{CED9A515-8533-4248-9D29-4DE7539FCF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8">
                <a:extLst>
                  <a:ext uri="{FF2B5EF4-FFF2-40B4-BE49-F238E27FC236}">
                    <a16:creationId xmlns:a16="http://schemas.microsoft.com/office/drawing/2014/main" id="{0A61ECDC-231E-42C1-ADA5-DDC154E199F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9">
                <a:extLst>
                  <a:ext uri="{FF2B5EF4-FFF2-40B4-BE49-F238E27FC236}">
                    <a16:creationId xmlns:a16="http://schemas.microsoft.com/office/drawing/2014/main" id="{C96C8A76-7BB2-4161-96FC-DF83A751DC9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10">
                <a:extLst>
                  <a:ext uri="{FF2B5EF4-FFF2-40B4-BE49-F238E27FC236}">
                    <a16:creationId xmlns:a16="http://schemas.microsoft.com/office/drawing/2014/main" id="{9980E773-2681-4023-A5CE-D7B7C9C39A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9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11">
                <a:extLst>
                  <a:ext uri="{FF2B5EF4-FFF2-40B4-BE49-F238E27FC236}">
                    <a16:creationId xmlns:a16="http://schemas.microsoft.com/office/drawing/2014/main" id="{FA55B3E2-0670-4D02-A79C-7D681F40010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8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12">
                <a:extLst>
                  <a:ext uri="{FF2B5EF4-FFF2-40B4-BE49-F238E27FC236}">
                    <a16:creationId xmlns:a16="http://schemas.microsoft.com/office/drawing/2014/main" id="{F7EA4341-BBEF-47C3-A7E7-81D4C613D0C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8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13">
                <a:extLst>
                  <a:ext uri="{FF2B5EF4-FFF2-40B4-BE49-F238E27FC236}">
                    <a16:creationId xmlns:a16="http://schemas.microsoft.com/office/drawing/2014/main" id="{C07E2766-F813-4B68-9118-C2915114F6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8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14">
                <a:extLst>
                  <a:ext uri="{FF2B5EF4-FFF2-40B4-BE49-F238E27FC236}">
                    <a16:creationId xmlns:a16="http://schemas.microsoft.com/office/drawing/2014/main" id="{7A246AFC-9D75-4BF5-9314-26BA8BB6100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8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15">
                <a:extLst>
                  <a:ext uri="{FF2B5EF4-FFF2-40B4-BE49-F238E27FC236}">
                    <a16:creationId xmlns:a16="http://schemas.microsoft.com/office/drawing/2014/main" id="{182F6292-7A72-4D50-8139-2F9A890147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17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16">
                <a:extLst>
                  <a:ext uri="{FF2B5EF4-FFF2-40B4-BE49-F238E27FC236}">
                    <a16:creationId xmlns:a16="http://schemas.microsoft.com/office/drawing/2014/main" id="{FB5A32CB-AD49-44A8-B075-BB356261D02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7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17">
                <a:extLst>
                  <a:ext uri="{FF2B5EF4-FFF2-40B4-BE49-F238E27FC236}">
                    <a16:creationId xmlns:a16="http://schemas.microsoft.com/office/drawing/2014/main" id="{8774BD9C-D50E-4CCD-AE5F-4A4409CAEA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7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18">
                <a:extLst>
                  <a:ext uri="{FF2B5EF4-FFF2-40B4-BE49-F238E27FC236}">
                    <a16:creationId xmlns:a16="http://schemas.microsoft.com/office/drawing/2014/main" id="{0E82C73A-6548-48FC-9AD1-C866F946C8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7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19">
                <a:extLst>
                  <a:ext uri="{FF2B5EF4-FFF2-40B4-BE49-F238E27FC236}">
                    <a16:creationId xmlns:a16="http://schemas.microsoft.com/office/drawing/2014/main" id="{C8E7D15E-DBC7-4B7A-9FBC-26401AE9771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69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20">
                <a:extLst>
                  <a:ext uri="{FF2B5EF4-FFF2-40B4-BE49-F238E27FC236}">
                    <a16:creationId xmlns:a16="http://schemas.microsoft.com/office/drawing/2014/main" id="{0D101DF3-7E3A-4FF0-830B-82DEA3DA9D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6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21">
                <a:extLst>
                  <a:ext uri="{FF2B5EF4-FFF2-40B4-BE49-F238E27FC236}">
                    <a16:creationId xmlns:a16="http://schemas.microsoft.com/office/drawing/2014/main" id="{749D8E9A-1D97-46B1-95F9-E143500930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6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22">
                <a:extLst>
                  <a:ext uri="{FF2B5EF4-FFF2-40B4-BE49-F238E27FC236}">
                    <a16:creationId xmlns:a16="http://schemas.microsoft.com/office/drawing/2014/main" id="{F90C19F2-D36E-4A7F-9425-DA2CCFA5094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23">
                <a:extLst>
                  <a:ext uri="{FF2B5EF4-FFF2-40B4-BE49-F238E27FC236}">
                    <a16:creationId xmlns:a16="http://schemas.microsoft.com/office/drawing/2014/main" id="{B35E562A-0689-4FC7-B468-C7488BEC8AF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6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24">
                <a:extLst>
                  <a:ext uri="{FF2B5EF4-FFF2-40B4-BE49-F238E27FC236}">
                    <a16:creationId xmlns:a16="http://schemas.microsoft.com/office/drawing/2014/main" id="{1003D4DC-F689-42BE-80F9-9A785A2FCF3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25">
                <a:extLst>
                  <a:ext uri="{FF2B5EF4-FFF2-40B4-BE49-F238E27FC236}">
                    <a16:creationId xmlns:a16="http://schemas.microsoft.com/office/drawing/2014/main" id="{22A6F151-DAF6-4242-AF1F-9B54EC9050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6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26">
                <a:extLst>
                  <a:ext uri="{FF2B5EF4-FFF2-40B4-BE49-F238E27FC236}">
                    <a16:creationId xmlns:a16="http://schemas.microsoft.com/office/drawing/2014/main" id="{5B3F5501-08DF-4C6A-81CB-6AE5B9BB90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6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27">
                <a:extLst>
                  <a:ext uri="{FF2B5EF4-FFF2-40B4-BE49-F238E27FC236}">
                    <a16:creationId xmlns:a16="http://schemas.microsoft.com/office/drawing/2014/main" id="{790FDA50-4510-4444-A403-4D35C6B24B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28">
                <a:extLst>
                  <a:ext uri="{FF2B5EF4-FFF2-40B4-BE49-F238E27FC236}">
                    <a16:creationId xmlns:a16="http://schemas.microsoft.com/office/drawing/2014/main" id="{B422D0CF-A822-49CF-BCC3-74E8A15A93D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29">
                <a:extLst>
                  <a:ext uri="{FF2B5EF4-FFF2-40B4-BE49-F238E27FC236}">
                    <a16:creationId xmlns:a16="http://schemas.microsoft.com/office/drawing/2014/main" id="{EC0380A7-51D7-41E5-A4FB-DF04B68E639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30">
                <a:extLst>
                  <a:ext uri="{FF2B5EF4-FFF2-40B4-BE49-F238E27FC236}">
                    <a16:creationId xmlns:a16="http://schemas.microsoft.com/office/drawing/2014/main" id="{8E1AEBF4-039A-4864-A82A-EA8579AA6F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9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31">
                <a:extLst>
                  <a:ext uri="{FF2B5EF4-FFF2-40B4-BE49-F238E27FC236}">
                    <a16:creationId xmlns:a16="http://schemas.microsoft.com/office/drawing/2014/main" id="{2A30559E-A8F6-4B17-BF28-586B82EBFB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32">
                <a:extLst>
                  <a:ext uri="{FF2B5EF4-FFF2-40B4-BE49-F238E27FC236}">
                    <a16:creationId xmlns:a16="http://schemas.microsoft.com/office/drawing/2014/main" id="{941BD9EE-60FA-474E-81B4-46A10C5E2A1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8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33">
                <a:extLst>
                  <a:ext uri="{FF2B5EF4-FFF2-40B4-BE49-F238E27FC236}">
                    <a16:creationId xmlns:a16="http://schemas.microsoft.com/office/drawing/2014/main" id="{766F2370-A4EC-4E8D-9BF8-0E1C9172B0A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8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Line 34">
                <a:extLst>
                  <a:ext uri="{FF2B5EF4-FFF2-40B4-BE49-F238E27FC236}">
                    <a16:creationId xmlns:a16="http://schemas.microsoft.com/office/drawing/2014/main" id="{E3D1B814-2DEA-46D8-8781-6D4669DF1B6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79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35">
                <a:extLst>
                  <a:ext uri="{FF2B5EF4-FFF2-40B4-BE49-F238E27FC236}">
                    <a16:creationId xmlns:a16="http://schemas.microsoft.com/office/drawing/2014/main" id="{007BEA72-B8A7-424C-9EFE-D6F37E6CD6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7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36">
                <a:extLst>
                  <a:ext uri="{FF2B5EF4-FFF2-40B4-BE49-F238E27FC236}">
                    <a16:creationId xmlns:a16="http://schemas.microsoft.com/office/drawing/2014/main" id="{12C3AFC1-CD99-4EA1-BFA2-3462A7252E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2" name="Line 38">
              <a:extLst>
                <a:ext uri="{FF2B5EF4-FFF2-40B4-BE49-F238E27FC236}">
                  <a16:creationId xmlns:a16="http://schemas.microsoft.com/office/drawing/2014/main" id="{0D4B5746-123D-406A-8200-8D179EBE3C4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Line 39">
              <a:extLst>
                <a:ext uri="{FF2B5EF4-FFF2-40B4-BE49-F238E27FC236}">
                  <a16:creationId xmlns:a16="http://schemas.microsoft.com/office/drawing/2014/main" id="{87379A9E-E79D-46BC-8BA6-2527243A9B3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Line 40">
              <a:extLst>
                <a:ext uri="{FF2B5EF4-FFF2-40B4-BE49-F238E27FC236}">
                  <a16:creationId xmlns:a16="http://schemas.microsoft.com/office/drawing/2014/main" id="{F75BB784-A1F3-496F-8148-22A90901984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Line 41">
              <a:extLst>
                <a:ext uri="{FF2B5EF4-FFF2-40B4-BE49-F238E27FC236}">
                  <a16:creationId xmlns:a16="http://schemas.microsoft.com/office/drawing/2014/main" id="{3D1BC9A2-8A94-4D4E-8E13-C53420A1F59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64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Line 42">
              <a:extLst>
                <a:ext uri="{FF2B5EF4-FFF2-40B4-BE49-F238E27FC236}">
                  <a16:creationId xmlns:a16="http://schemas.microsoft.com/office/drawing/2014/main" id="{1447F897-1BAF-4B5A-9134-6CB63091477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6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Line 43">
              <a:extLst>
                <a:ext uri="{FF2B5EF4-FFF2-40B4-BE49-F238E27FC236}">
                  <a16:creationId xmlns:a16="http://schemas.microsoft.com/office/drawing/2014/main" id="{079523A7-BE8A-4ECB-BA09-3E9920EFD8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1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Line 44">
              <a:extLst>
                <a:ext uri="{FF2B5EF4-FFF2-40B4-BE49-F238E27FC236}">
                  <a16:creationId xmlns:a16="http://schemas.microsoft.com/office/drawing/2014/main" id="{D4EC87AB-B012-4171-B4A4-C53FAFD8EA0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72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Line 45">
              <a:extLst>
                <a:ext uri="{FF2B5EF4-FFF2-40B4-BE49-F238E27FC236}">
                  <a16:creationId xmlns:a16="http://schemas.microsoft.com/office/drawing/2014/main" id="{76D0557D-514E-4153-85DD-9878612F744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4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Line 46">
              <a:extLst>
                <a:ext uri="{FF2B5EF4-FFF2-40B4-BE49-F238E27FC236}">
                  <a16:creationId xmlns:a16="http://schemas.microsoft.com/office/drawing/2014/main" id="{5F9B4B82-32B2-4582-9299-BE2FACA64F2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Line 47">
              <a:extLst>
                <a:ext uri="{FF2B5EF4-FFF2-40B4-BE49-F238E27FC236}">
                  <a16:creationId xmlns:a16="http://schemas.microsoft.com/office/drawing/2014/main" id="{7496A1CE-571C-44D9-A666-2981E58C018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7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Line 48">
              <a:extLst>
                <a:ext uri="{FF2B5EF4-FFF2-40B4-BE49-F238E27FC236}">
                  <a16:creationId xmlns:a16="http://schemas.microsoft.com/office/drawing/2014/main" id="{1568C77A-9303-4705-8D3B-6A514E5D151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9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Line 49">
              <a:extLst>
                <a:ext uri="{FF2B5EF4-FFF2-40B4-BE49-F238E27FC236}">
                  <a16:creationId xmlns:a16="http://schemas.microsoft.com/office/drawing/2014/main" id="{0C2D5E27-F9F5-4A95-8ABA-3688CCCDB0C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0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Line 50">
              <a:extLst>
                <a:ext uri="{FF2B5EF4-FFF2-40B4-BE49-F238E27FC236}">
                  <a16:creationId xmlns:a16="http://schemas.microsoft.com/office/drawing/2014/main" id="{6A75D789-4479-4513-946D-A33CF094FAA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02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Line 51">
              <a:extLst>
                <a:ext uri="{FF2B5EF4-FFF2-40B4-BE49-F238E27FC236}">
                  <a16:creationId xmlns:a16="http://schemas.microsoft.com/office/drawing/2014/main" id="{979EC0F2-9483-4969-8B82-43C2F0D80E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4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Line 52">
              <a:extLst>
                <a:ext uri="{FF2B5EF4-FFF2-40B4-BE49-F238E27FC236}">
                  <a16:creationId xmlns:a16="http://schemas.microsoft.com/office/drawing/2014/main" id="{7E567E5F-DDFC-43E5-976C-1C6AAE0069F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5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Line 53">
              <a:extLst>
                <a:ext uri="{FF2B5EF4-FFF2-40B4-BE49-F238E27FC236}">
                  <a16:creationId xmlns:a16="http://schemas.microsoft.com/office/drawing/2014/main" id="{96AB42E4-689D-4659-A3E4-0E944CB9F28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7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Line 54">
              <a:extLst>
                <a:ext uri="{FF2B5EF4-FFF2-40B4-BE49-F238E27FC236}">
                  <a16:creationId xmlns:a16="http://schemas.microsoft.com/office/drawing/2014/main" id="{D78591B0-FCE7-4198-9805-3D70A5894BB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8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Line 55">
              <a:extLst>
                <a:ext uri="{FF2B5EF4-FFF2-40B4-BE49-F238E27FC236}">
                  <a16:creationId xmlns:a16="http://schemas.microsoft.com/office/drawing/2014/main" id="{651CAD61-5573-48AB-A775-84AB860611E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0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Line 56">
              <a:extLst>
                <a:ext uri="{FF2B5EF4-FFF2-40B4-BE49-F238E27FC236}">
                  <a16:creationId xmlns:a16="http://schemas.microsoft.com/office/drawing/2014/main" id="{9516495F-B4DC-4708-86B0-C3E5F0F8543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59">
              <a:extLst>
                <a:ext uri="{FF2B5EF4-FFF2-40B4-BE49-F238E27FC236}">
                  <a16:creationId xmlns:a16="http://schemas.microsoft.com/office/drawing/2014/main" id="{2BE8EA4C-8B92-414D-B318-78E18CBA65F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8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60">
              <a:extLst>
                <a:ext uri="{FF2B5EF4-FFF2-40B4-BE49-F238E27FC236}">
                  <a16:creationId xmlns:a16="http://schemas.microsoft.com/office/drawing/2014/main" id="{9B124361-9EDA-4CC8-A99A-7B01017EBB2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9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62">
            <a:extLst>
              <a:ext uri="{FF2B5EF4-FFF2-40B4-BE49-F238E27FC236}">
                <a16:creationId xmlns:a16="http://schemas.microsoft.com/office/drawing/2014/main" id="{14AC3BA2-6CCC-4D44-8588-60EA0826356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5000" y="342900"/>
            <a:ext cx="7874000" cy="1041400"/>
          </a:xfrm>
          <a:prstGeom prst="rect">
            <a:avLst/>
          </a:prstGeom>
          <a:solidFill>
            <a:srgbClr val="63BDE0"/>
          </a:solidFill>
          <a:ln w="38100">
            <a:solidFill>
              <a:srgbClr val="BBE2EE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5D4194AD-AF69-42E1-8033-50C449F7B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93700"/>
            <a:ext cx="77724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9" name="Rectangle 3">
            <a:extLst>
              <a:ext uri="{FF2B5EF4-FFF2-40B4-BE49-F238E27FC236}">
                <a16:creationId xmlns:a16="http://schemas.microsoft.com/office/drawing/2014/main" id="{72E11F3B-2229-4476-94C0-782D5613B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01800"/>
            <a:ext cx="7772400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0" name="Text Box 64">
            <a:extLst>
              <a:ext uri="{FF2B5EF4-FFF2-40B4-BE49-F238E27FC236}">
                <a16:creationId xmlns:a16="http://schemas.microsoft.com/office/drawing/2014/main" id="{0E554028-4059-4DC1-9796-166F9BCCFE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842125" y="6537325"/>
            <a:ext cx="2192338" cy="244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sz="1000">
                <a:solidFill>
                  <a:srgbClr val="63BDE0"/>
                </a:solidFill>
                <a:cs typeface="Arial" panose="020B0604020202020204" pitchFamily="34" charset="0"/>
              </a:rPr>
              <a:t>© 2009 Prentice-Hall, Inc.    </a:t>
            </a:r>
            <a:r>
              <a:rPr lang="en-AU" altLang="en-US" sz="1000">
                <a:solidFill>
                  <a:srgbClr val="63BDE0"/>
                </a:solidFill>
              </a:rPr>
              <a:t>7 </a:t>
            </a:r>
            <a:r>
              <a:rPr lang="en-AU" altLang="en-US" sz="1000">
                <a:solidFill>
                  <a:srgbClr val="63BDE0"/>
                </a:solidFill>
                <a:cs typeface="Arial" panose="020B0604020202020204" pitchFamily="34" charset="0"/>
              </a:rPr>
              <a:t>–</a:t>
            </a:r>
            <a:r>
              <a:rPr lang="en-AU" altLang="en-US" sz="1000">
                <a:solidFill>
                  <a:srgbClr val="63BDE0"/>
                </a:solidFill>
              </a:rPr>
              <a:t> </a:t>
            </a:r>
            <a:fld id="{C172EF7F-A8A0-41EE-BCC2-7354BB674A32}" type="slidenum">
              <a:rPr lang="en-AU" altLang="en-US" sz="1000">
                <a:solidFill>
                  <a:srgbClr val="63BDE0"/>
                </a:solidFill>
              </a:rPr>
              <a:pPr/>
              <a:t>‹#›</a:t>
            </a:fld>
            <a:endParaRPr lang="en-AU" altLang="en-US" sz="1000">
              <a:solidFill>
                <a:srgbClr val="63BDE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2127E803-CC2D-4DE0-A897-7FBBDCBF321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3" name="Group 3">
              <a:extLst>
                <a:ext uri="{FF2B5EF4-FFF2-40B4-BE49-F238E27FC236}">
                  <a16:creationId xmlns:a16="http://schemas.microsoft.com/office/drawing/2014/main" id="{BB8BA9B7-E1DE-4B6F-9AE1-61AB2539629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2075" name="Line 4">
                <a:extLst>
                  <a:ext uri="{FF2B5EF4-FFF2-40B4-BE49-F238E27FC236}">
                    <a16:creationId xmlns:a16="http://schemas.microsoft.com/office/drawing/2014/main" id="{9611B8FD-36CF-46C4-A0B1-EC3BD74692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6" name="Line 5">
                <a:extLst>
                  <a:ext uri="{FF2B5EF4-FFF2-40B4-BE49-F238E27FC236}">
                    <a16:creationId xmlns:a16="http://schemas.microsoft.com/office/drawing/2014/main" id="{6F84DEE3-8569-49D6-B7F9-DDF12297EC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7" name="Line 6">
                <a:extLst>
                  <a:ext uri="{FF2B5EF4-FFF2-40B4-BE49-F238E27FC236}">
                    <a16:creationId xmlns:a16="http://schemas.microsoft.com/office/drawing/2014/main" id="{FF25C61F-DCE3-45E2-BF4A-BCC898102B4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79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Line 7">
                <a:extLst>
                  <a:ext uri="{FF2B5EF4-FFF2-40B4-BE49-F238E27FC236}">
                    <a16:creationId xmlns:a16="http://schemas.microsoft.com/office/drawing/2014/main" id="{0430F3B6-9C48-4022-B852-22880ADE7F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19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9" name="Line 8">
                <a:extLst>
                  <a:ext uri="{FF2B5EF4-FFF2-40B4-BE49-F238E27FC236}">
                    <a16:creationId xmlns:a16="http://schemas.microsoft.com/office/drawing/2014/main" id="{89FDD8DE-732C-487C-9066-43C0D205CFB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58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0" name="Line 9">
                <a:extLst>
                  <a:ext uri="{FF2B5EF4-FFF2-40B4-BE49-F238E27FC236}">
                    <a16:creationId xmlns:a16="http://schemas.microsoft.com/office/drawing/2014/main" id="{6129229F-34F4-43F0-AE7F-14E706F5D84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8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" name="Line 10">
                <a:extLst>
                  <a:ext uri="{FF2B5EF4-FFF2-40B4-BE49-F238E27FC236}">
                    <a16:creationId xmlns:a16="http://schemas.microsoft.com/office/drawing/2014/main" id="{4B261B84-C628-4EED-BBF4-4484C19F0C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38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2" name="Line 11">
                <a:extLst>
                  <a:ext uri="{FF2B5EF4-FFF2-40B4-BE49-F238E27FC236}">
                    <a16:creationId xmlns:a16="http://schemas.microsoft.com/office/drawing/2014/main" id="{AC2E2436-56F0-4204-8CD2-C1C99BD6061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78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3" name="Line 12">
                <a:extLst>
                  <a:ext uri="{FF2B5EF4-FFF2-40B4-BE49-F238E27FC236}">
                    <a16:creationId xmlns:a16="http://schemas.microsoft.com/office/drawing/2014/main" id="{AE9C0CDE-4A6D-456C-A8DA-87937FE3C36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17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Line 13">
                <a:extLst>
                  <a:ext uri="{FF2B5EF4-FFF2-40B4-BE49-F238E27FC236}">
                    <a16:creationId xmlns:a16="http://schemas.microsoft.com/office/drawing/2014/main" id="{F94874DE-BD2B-4E27-B9BC-40E690F1682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57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5" name="Line 14">
                <a:extLst>
                  <a:ext uri="{FF2B5EF4-FFF2-40B4-BE49-F238E27FC236}">
                    <a16:creationId xmlns:a16="http://schemas.microsoft.com/office/drawing/2014/main" id="{29BACE62-DC2D-4292-9B2C-E5D71AF214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97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6" name="Line 15">
                <a:extLst>
                  <a:ext uri="{FF2B5EF4-FFF2-40B4-BE49-F238E27FC236}">
                    <a16:creationId xmlns:a16="http://schemas.microsoft.com/office/drawing/2014/main" id="{53249A97-2D08-4C89-AA42-A8EFF3324E6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17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7" name="Line 16">
                <a:extLst>
                  <a:ext uri="{FF2B5EF4-FFF2-40B4-BE49-F238E27FC236}">
                    <a16:creationId xmlns:a16="http://schemas.microsoft.com/office/drawing/2014/main" id="{7190EB74-D27F-4A9B-A273-AF4A6AFEA8E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369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8" name="Line 17">
                <a:extLst>
                  <a:ext uri="{FF2B5EF4-FFF2-40B4-BE49-F238E27FC236}">
                    <a16:creationId xmlns:a16="http://schemas.microsoft.com/office/drawing/2014/main" id="{2DF99993-4CD2-4AFC-B357-37BCDF35720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56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9" name="Line 18">
                <a:extLst>
                  <a:ext uri="{FF2B5EF4-FFF2-40B4-BE49-F238E27FC236}">
                    <a16:creationId xmlns:a16="http://schemas.microsoft.com/office/drawing/2014/main" id="{87FA56E7-FA11-4A28-B03C-7DB0C1F6C6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76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0" name="Line 19">
                <a:extLst>
                  <a:ext uri="{FF2B5EF4-FFF2-40B4-BE49-F238E27FC236}">
                    <a16:creationId xmlns:a16="http://schemas.microsoft.com/office/drawing/2014/main" id="{E474ADD4-7379-4D47-8A18-FA6D165C8E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496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1" name="Line 20">
                <a:extLst>
                  <a:ext uri="{FF2B5EF4-FFF2-40B4-BE49-F238E27FC236}">
                    <a16:creationId xmlns:a16="http://schemas.microsoft.com/office/drawing/2014/main" id="{75895243-F19D-4B74-8BE4-70069B2D89C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16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2" name="Line 21">
                <a:extLst>
                  <a:ext uri="{FF2B5EF4-FFF2-40B4-BE49-F238E27FC236}">
                    <a16:creationId xmlns:a16="http://schemas.microsoft.com/office/drawing/2014/main" id="{C26354CB-B869-4D29-B672-472BFDE1C7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36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3" name="Line 22">
                <a:extLst>
                  <a:ext uri="{FF2B5EF4-FFF2-40B4-BE49-F238E27FC236}">
                    <a16:creationId xmlns:a16="http://schemas.microsoft.com/office/drawing/2014/main" id="{F1E10B13-3184-4BD8-B36B-F1CC2E4420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561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4" name="Line 23">
                <a:extLst>
                  <a:ext uri="{FF2B5EF4-FFF2-40B4-BE49-F238E27FC236}">
                    <a16:creationId xmlns:a16="http://schemas.microsoft.com/office/drawing/2014/main" id="{5D14607A-E7BD-4B2A-925A-C1EF13F88F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76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5" name="Line 24">
                <a:extLst>
                  <a:ext uri="{FF2B5EF4-FFF2-40B4-BE49-F238E27FC236}">
                    <a16:creationId xmlns:a16="http://schemas.microsoft.com/office/drawing/2014/main" id="{8B6BB359-BD74-435B-B3DF-DA6E8ACBBB7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98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6" name="Line 25">
                <a:extLst>
                  <a:ext uri="{FF2B5EF4-FFF2-40B4-BE49-F238E27FC236}">
                    <a16:creationId xmlns:a16="http://schemas.microsoft.com/office/drawing/2014/main" id="{652D8AE5-2F94-4207-884C-769E2DA6C60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595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7" name="Line 26">
                <a:extLst>
                  <a:ext uri="{FF2B5EF4-FFF2-40B4-BE49-F238E27FC236}">
                    <a16:creationId xmlns:a16="http://schemas.microsoft.com/office/drawing/2014/main" id="{103494DD-38B2-4D13-A346-83538AC6CA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99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8" name="Line 27">
                <a:extLst>
                  <a:ext uri="{FF2B5EF4-FFF2-40B4-BE49-F238E27FC236}">
                    <a16:creationId xmlns:a16="http://schemas.microsoft.com/office/drawing/2014/main" id="{0FE5B9CB-9363-47C6-BA67-C6D275E13D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390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9" name="Line 28">
                <a:extLst>
                  <a:ext uri="{FF2B5EF4-FFF2-40B4-BE49-F238E27FC236}">
                    <a16:creationId xmlns:a16="http://schemas.microsoft.com/office/drawing/2014/main" id="{09ED1418-6271-40B7-A10A-9FAABB2809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1787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0" name="Line 29">
                <a:extLst>
                  <a:ext uri="{FF2B5EF4-FFF2-40B4-BE49-F238E27FC236}">
                    <a16:creationId xmlns:a16="http://schemas.microsoft.com/office/drawing/2014/main" id="{4534E44F-29BC-4261-BA44-73DE1BE931E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184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1" name="Line 30">
                <a:extLst>
                  <a:ext uri="{FF2B5EF4-FFF2-40B4-BE49-F238E27FC236}">
                    <a16:creationId xmlns:a16="http://schemas.microsoft.com/office/drawing/2014/main" id="{5F4CF453-6711-40A3-B148-D4025AD397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582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2" name="Line 31">
                <a:extLst>
                  <a:ext uri="{FF2B5EF4-FFF2-40B4-BE49-F238E27FC236}">
                    <a16:creationId xmlns:a16="http://schemas.microsoft.com/office/drawing/2014/main" id="{2588621A-B72F-4DC9-A838-6E3B8EDF8A8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2979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3" name="Line 32">
                <a:extLst>
                  <a:ext uri="{FF2B5EF4-FFF2-40B4-BE49-F238E27FC236}">
                    <a16:creationId xmlns:a16="http://schemas.microsoft.com/office/drawing/2014/main" id="{96B1EA7B-7675-4828-84EB-9D19A841C98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376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4" name="Line 33">
                <a:extLst>
                  <a:ext uri="{FF2B5EF4-FFF2-40B4-BE49-F238E27FC236}">
                    <a16:creationId xmlns:a16="http://schemas.microsoft.com/office/drawing/2014/main" id="{F0298114-B3F6-460C-82FB-2ADDB591076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3773" y="0"/>
                <a:ext cx="0" cy="4320"/>
              </a:xfrm>
              <a:prstGeom prst="line">
                <a:avLst/>
              </a:prstGeom>
              <a:noFill/>
              <a:ln w="9525">
                <a:solidFill>
                  <a:srgbClr val="BBE2E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054" name="Line 34">
              <a:extLst>
                <a:ext uri="{FF2B5EF4-FFF2-40B4-BE49-F238E27FC236}">
                  <a16:creationId xmlns:a16="http://schemas.microsoft.com/office/drawing/2014/main" id="{60CAC277-2520-4273-A15F-A3EFD2A4E24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Line 35">
              <a:extLst>
                <a:ext uri="{FF2B5EF4-FFF2-40B4-BE49-F238E27FC236}">
                  <a16:creationId xmlns:a16="http://schemas.microsoft.com/office/drawing/2014/main" id="{CE8BB0DE-E581-4AD3-B630-51761FE6ABF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Line 36">
              <a:extLst>
                <a:ext uri="{FF2B5EF4-FFF2-40B4-BE49-F238E27FC236}">
                  <a16:creationId xmlns:a16="http://schemas.microsoft.com/office/drawing/2014/main" id="{4802E03A-86CE-4CFB-854E-51E1698091A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Line 37">
              <a:extLst>
                <a:ext uri="{FF2B5EF4-FFF2-40B4-BE49-F238E27FC236}">
                  <a16:creationId xmlns:a16="http://schemas.microsoft.com/office/drawing/2014/main" id="{7CC823EA-0299-4597-8409-F58CB50FB94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64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Line 38">
              <a:extLst>
                <a:ext uri="{FF2B5EF4-FFF2-40B4-BE49-F238E27FC236}">
                  <a16:creationId xmlns:a16="http://schemas.microsoft.com/office/drawing/2014/main" id="{436DB52C-6BCD-4C09-BEA1-CC5709E854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6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Line 39">
              <a:extLst>
                <a:ext uri="{FF2B5EF4-FFF2-40B4-BE49-F238E27FC236}">
                  <a16:creationId xmlns:a16="http://schemas.microsoft.com/office/drawing/2014/main" id="{E33DCF71-BF0E-4A37-9802-738C94B5781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1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Line 40">
              <a:extLst>
                <a:ext uri="{FF2B5EF4-FFF2-40B4-BE49-F238E27FC236}">
                  <a16:creationId xmlns:a16="http://schemas.microsoft.com/office/drawing/2014/main" id="{ACA679DD-E574-4434-A3CE-ABBE43FD37F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72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Line 41">
              <a:extLst>
                <a:ext uri="{FF2B5EF4-FFF2-40B4-BE49-F238E27FC236}">
                  <a16:creationId xmlns:a16="http://schemas.microsoft.com/office/drawing/2014/main" id="{E16C5366-59CF-40B4-9B94-DA8F23774FD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4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2" name="Line 42">
              <a:extLst>
                <a:ext uri="{FF2B5EF4-FFF2-40B4-BE49-F238E27FC236}">
                  <a16:creationId xmlns:a16="http://schemas.microsoft.com/office/drawing/2014/main" id="{5809BF31-6FF7-4975-A6D0-C5DE190B9EA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Line 43">
              <a:extLst>
                <a:ext uri="{FF2B5EF4-FFF2-40B4-BE49-F238E27FC236}">
                  <a16:creationId xmlns:a16="http://schemas.microsoft.com/office/drawing/2014/main" id="{60957969-78CA-4CFB-B4BA-90E19C795F9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7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4" name="Line 44">
              <a:extLst>
                <a:ext uri="{FF2B5EF4-FFF2-40B4-BE49-F238E27FC236}">
                  <a16:creationId xmlns:a16="http://schemas.microsoft.com/office/drawing/2014/main" id="{AD380795-3A51-4166-BB7B-B42D2A6D4A3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9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5" name="Line 45">
              <a:extLst>
                <a:ext uri="{FF2B5EF4-FFF2-40B4-BE49-F238E27FC236}">
                  <a16:creationId xmlns:a16="http://schemas.microsoft.com/office/drawing/2014/main" id="{3B23FBC2-671C-4B8D-841D-27C01ED3A8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0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6" name="Line 46">
              <a:extLst>
                <a:ext uri="{FF2B5EF4-FFF2-40B4-BE49-F238E27FC236}">
                  <a16:creationId xmlns:a16="http://schemas.microsoft.com/office/drawing/2014/main" id="{8861E591-67AB-454B-ACED-428A3703B9E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02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7" name="Line 47">
              <a:extLst>
                <a:ext uri="{FF2B5EF4-FFF2-40B4-BE49-F238E27FC236}">
                  <a16:creationId xmlns:a16="http://schemas.microsoft.com/office/drawing/2014/main" id="{7D95EF77-0380-44F0-B137-60F5D64527A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4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8" name="Line 48">
              <a:extLst>
                <a:ext uri="{FF2B5EF4-FFF2-40B4-BE49-F238E27FC236}">
                  <a16:creationId xmlns:a16="http://schemas.microsoft.com/office/drawing/2014/main" id="{F6B91DD2-C8F2-4FD1-8BFC-C7A98942830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5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9" name="Line 49">
              <a:extLst>
                <a:ext uri="{FF2B5EF4-FFF2-40B4-BE49-F238E27FC236}">
                  <a16:creationId xmlns:a16="http://schemas.microsoft.com/office/drawing/2014/main" id="{7BE597AA-97D8-4C69-A0A8-999FCD13605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72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0" name="Line 50">
              <a:extLst>
                <a:ext uri="{FF2B5EF4-FFF2-40B4-BE49-F238E27FC236}">
                  <a16:creationId xmlns:a16="http://schemas.microsoft.com/office/drawing/2014/main" id="{0DF14FCC-3A3A-4315-9A3A-A5EEB7E6506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88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1" name="Line 51">
              <a:extLst>
                <a:ext uri="{FF2B5EF4-FFF2-40B4-BE49-F238E27FC236}">
                  <a16:creationId xmlns:a16="http://schemas.microsoft.com/office/drawing/2014/main" id="{C0F57664-1967-4D32-91F0-4284394F1DE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04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2" name="Line 52">
              <a:extLst>
                <a:ext uri="{FF2B5EF4-FFF2-40B4-BE49-F238E27FC236}">
                  <a16:creationId xmlns:a16="http://schemas.microsoft.com/office/drawing/2014/main" id="{525076D0-F05A-44BB-9937-167527B90BE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3" name="Line 53">
              <a:extLst>
                <a:ext uri="{FF2B5EF4-FFF2-40B4-BE49-F238E27FC236}">
                  <a16:creationId xmlns:a16="http://schemas.microsoft.com/office/drawing/2014/main" id="{FE690317-A104-40CA-BA00-8F2159C7972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80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4" name="Line 54">
              <a:extLst>
                <a:ext uri="{FF2B5EF4-FFF2-40B4-BE49-F238E27FC236}">
                  <a16:creationId xmlns:a16="http://schemas.microsoft.com/office/drawing/2014/main" id="{80552E1D-6682-4043-95BC-6FC5DF511DA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96"/>
              <a:ext cx="5760" cy="0"/>
            </a:xfrm>
            <a:prstGeom prst="line">
              <a:avLst/>
            </a:prstGeom>
            <a:noFill/>
            <a:ln w="9525">
              <a:solidFill>
                <a:srgbClr val="BBE2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1" name="Rectangle 55">
            <a:extLst>
              <a:ext uri="{FF2B5EF4-FFF2-40B4-BE49-F238E27FC236}">
                <a16:creationId xmlns:a16="http://schemas.microsoft.com/office/drawing/2014/main" id="{CCC149C1-7AD0-439A-BB25-A07CE6CD0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349375"/>
            <a:ext cx="77724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2052" name="Text Box 56">
            <a:extLst>
              <a:ext uri="{FF2B5EF4-FFF2-40B4-BE49-F238E27FC236}">
                <a16:creationId xmlns:a16="http://schemas.microsoft.com/office/drawing/2014/main" id="{345DAA95-537E-4F9E-8002-ECE91279DED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526213" y="6215063"/>
            <a:ext cx="2295525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AU" altLang="en-US" sz="1400">
                <a:solidFill>
                  <a:schemeClr val="accent1"/>
                </a:solidFill>
                <a:cs typeface="Arial" charset="0"/>
              </a:rPr>
              <a:t>© 2008 Prentice-Hall, Inc.</a:t>
            </a:r>
            <a:endParaRPr lang="en-AU" altLang="en-US" sz="1400">
              <a:solidFill>
                <a:schemeClr val="accen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ctr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6pPr>
      <a:lvl7pPr marL="9144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7pPr>
      <a:lvl8pPr marL="13716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8pPr>
      <a:lvl9pPr marL="1828800" algn="ctr" rtl="0" fontAlgn="base">
        <a:lnSpc>
          <a:spcPct val="90000"/>
        </a:lnSpc>
        <a:spcBef>
          <a:spcPct val="20000"/>
        </a:spcBef>
        <a:spcAft>
          <a:spcPct val="0"/>
        </a:spcAft>
        <a:defRPr sz="4000" b="1" i="1">
          <a:solidFill>
            <a:schemeClr val="tx2"/>
          </a:solidFill>
          <a:latin typeface="Arial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800" b="1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400" b="1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204B012-6386-40AA-8BA0-97FB9A2025C9}"/>
              </a:ext>
            </a:extLst>
          </p:cNvPr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2FA81C6-7CA6-4745-9FA7-F1E11697D2FD}"/>
              </a:ext>
            </a:extLst>
          </p:cNvPr>
          <p:cNvSpPr txBox="1">
            <a:spLocks/>
          </p:cNvSpPr>
          <p:nvPr/>
        </p:nvSpPr>
        <p:spPr>
          <a:xfrm>
            <a:off x="1533449" y="510887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3200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Data Analytics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AA8E461-3ACE-4A93-AE5A-0A9E6C126F57}"/>
              </a:ext>
            </a:extLst>
          </p:cNvPr>
          <p:cNvSpPr txBox="1">
            <a:spLocks noChangeAspect="1"/>
          </p:cNvSpPr>
          <p:nvPr/>
        </p:nvSpPr>
        <p:spPr>
          <a:xfrm>
            <a:off x="789355" y="4213523"/>
            <a:ext cx="787717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Linear Programming Models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DD0AA1-5823-4A37-8B60-4E2547D261CA}"/>
              </a:ext>
            </a:extLst>
          </p:cNvPr>
          <p:cNvSpPr/>
          <p:nvPr/>
        </p:nvSpPr>
        <p:spPr>
          <a:xfrm>
            <a:off x="2992561" y="1902883"/>
            <a:ext cx="3158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T3LM1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437652D-B615-41BB-95BC-59D206E66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E455FE79-2BEB-4DA5-B230-4FBA54181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663700"/>
            <a:ext cx="7581900" cy="466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901700" indent="-36671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objective is to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Maximize profit</a:t>
            </a:r>
          </a:p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constraints are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The hours of carpentry time used cannot exceed 240 hours per week</a:t>
            </a:r>
          </a:p>
          <a:p>
            <a:pPr lvl="1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The hours of painting and varnishing time used cannot exceed 100 hours per week</a:t>
            </a:r>
          </a:p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decision variables representing the actual decisions we will make are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= number of tables to be produced per week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 i="1">
                <a:latin typeface="Lucida Bright" panose="02040602050505020304" pitchFamily="18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</a:rPr>
              <a:t> = number of chairs to be produced per week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6F74206-7C4C-4D4B-8BE7-9C158D017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ADA672BA-7CEF-4A20-8117-AEE87E4DB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701800"/>
            <a:ext cx="78740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We create the LP objective function in terms of 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and 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Maximize profit = $70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+ $50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  <a:endParaRPr lang="en-US" altLang="en-US" sz="2400">
              <a:latin typeface="Lucida Bright" panose="02040602050505020304" pitchFamily="18" charset="0"/>
            </a:endParaRPr>
          </a:p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Develop mathematical relationships for the two constraints</a:t>
            </a:r>
          </a:p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For carpentry, total time used 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000">
                <a:latin typeface="Lucida Bright" panose="02040602050505020304" pitchFamily="18" charset="0"/>
              </a:rPr>
              <a:t>		(4 hours per table)(Number of tables produced)</a:t>
            </a:r>
            <a:br>
              <a:rPr lang="en-US" altLang="en-US" sz="2000">
                <a:latin typeface="Lucida Bright" panose="02040602050505020304" pitchFamily="18" charset="0"/>
              </a:rPr>
            </a:br>
            <a:r>
              <a:rPr lang="en-US" altLang="en-US" sz="2000">
                <a:latin typeface="Lucida Bright" panose="02040602050505020304" pitchFamily="18" charset="0"/>
              </a:rPr>
              <a:t>	+ (3 hours per chair)(Number of chairs produced)</a:t>
            </a:r>
          </a:p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We know that: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Carpentry time used 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≤ Carpentry time available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4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 + 3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 ≤ 240 </a:t>
            </a:r>
            <a:r>
              <a:rPr lang="en-US" altLang="en-US" sz="2000">
                <a:latin typeface="Lucida Bright" panose="02040602050505020304" pitchFamily="18" charset="0"/>
                <a:cs typeface="Arial" panose="020B0604020202020204" pitchFamily="34" charset="0"/>
              </a:rPr>
              <a:t>(hours of carpentry time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89A6AFF6-A84D-4A8D-8EE0-E89DA9391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A3A14B73-B2B8-41C6-9E58-2CD45AC05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524000"/>
            <a:ext cx="7874000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Similarly</a:t>
            </a:r>
            <a:endParaRPr lang="en-US" altLang="en-US" sz="2000">
              <a:latin typeface="Lucida Bright" panose="02040602050505020304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		Painting and varnishing time used </a:t>
            </a:r>
            <a:br>
              <a:rPr lang="en-US" altLang="en-US" sz="2400">
                <a:latin typeface="Lucida Bright" panose="02040602050505020304" pitchFamily="18" charset="0"/>
              </a:rPr>
            </a:br>
            <a:r>
              <a:rPr lang="en-US" altLang="en-US" sz="2400">
                <a:latin typeface="Lucida Bright" panose="02040602050505020304" pitchFamily="18" charset="0"/>
              </a:rPr>
              <a:t>		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≤ Painting and varnishing time available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2 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 + 1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 ≤ 100 </a:t>
            </a:r>
            <a:r>
              <a:rPr lang="en-US" altLang="en-US" sz="2000">
                <a:latin typeface="Lucida Bright" panose="02040602050505020304" pitchFamily="18" charset="0"/>
                <a:cs typeface="Arial" panose="020B0604020202020204" pitchFamily="34" charset="0"/>
              </a:rPr>
              <a:t>(hours of painting and varnishing time)</a:t>
            </a:r>
            <a:endParaRPr lang="en-US" altLang="en-US" sz="2400">
              <a:latin typeface="Lucida Bright" panose="02040602050505020304" pitchFamily="18" charset="0"/>
              <a:cs typeface="Arial" panose="020B0604020202020204" pitchFamily="34" charset="0"/>
            </a:endParaRPr>
          </a:p>
        </p:txBody>
      </p:sp>
      <p:sp>
        <p:nvSpPr>
          <p:cNvPr id="150532" name="Text Box 4">
            <a:extLst>
              <a:ext uri="{FF2B5EF4-FFF2-40B4-BE49-F238E27FC236}">
                <a16:creationId xmlns:a16="http://schemas.microsoft.com/office/drawing/2014/main" id="{BA50B347-4C0E-4171-90CB-3864270AE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9938" y="3429000"/>
            <a:ext cx="5722937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This means that each table produced requires two hours of painting and varnishing time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135629FE-3F7B-469E-A2AF-413467507F62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2667000"/>
            <a:ext cx="1016000" cy="1270000"/>
            <a:chOff x="664" y="1680"/>
            <a:chExt cx="640" cy="800"/>
          </a:xfrm>
        </p:grpSpPr>
        <p:sp>
          <p:nvSpPr>
            <p:cNvPr id="15367" name="Oval 5">
              <a:extLst>
                <a:ext uri="{FF2B5EF4-FFF2-40B4-BE49-F238E27FC236}">
                  <a16:creationId xmlns:a16="http://schemas.microsoft.com/office/drawing/2014/main" id="{30ED280D-1653-4F63-BC50-C15EA9229D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" y="1680"/>
              <a:ext cx="224" cy="256"/>
            </a:xfrm>
            <a:prstGeom prst="ellips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8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/>
            </a:p>
          </p:txBody>
        </p:sp>
        <p:sp>
          <p:nvSpPr>
            <p:cNvPr id="15368" name="Freeform 6">
              <a:extLst>
                <a:ext uri="{FF2B5EF4-FFF2-40B4-BE49-F238E27FC236}">
                  <a16:creationId xmlns:a16="http://schemas.microsoft.com/office/drawing/2014/main" id="{4CAE8C1B-AEC5-46FF-A514-D9A8057597D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" y="1936"/>
              <a:ext cx="520" cy="544"/>
            </a:xfrm>
            <a:custGeom>
              <a:avLst/>
              <a:gdLst>
                <a:gd name="T0" fmla="*/ 0 w 520"/>
                <a:gd name="T1" fmla="*/ 0 h 544"/>
                <a:gd name="T2" fmla="*/ 136 w 520"/>
                <a:gd name="T3" fmla="*/ 416 h 544"/>
                <a:gd name="T4" fmla="*/ 520 w 520"/>
                <a:gd name="T5" fmla="*/ 544 h 544"/>
                <a:gd name="T6" fmla="*/ 0 60000 65536"/>
                <a:gd name="T7" fmla="*/ 0 60000 65536"/>
                <a:gd name="T8" fmla="*/ 0 60000 65536"/>
                <a:gd name="T9" fmla="*/ 0 w 520"/>
                <a:gd name="T10" fmla="*/ 0 h 544"/>
                <a:gd name="T11" fmla="*/ 520 w 520"/>
                <a:gd name="T12" fmla="*/ 544 h 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20" h="544">
                  <a:moveTo>
                    <a:pt x="0" y="0"/>
                  </a:moveTo>
                  <a:cubicBezTo>
                    <a:pt x="24" y="162"/>
                    <a:pt x="49" y="325"/>
                    <a:pt x="136" y="416"/>
                  </a:cubicBezTo>
                  <a:cubicBezTo>
                    <a:pt x="223" y="507"/>
                    <a:pt x="371" y="525"/>
                    <a:pt x="520" y="544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0536" name="Rectangle 8">
            <a:extLst>
              <a:ext uri="{FF2B5EF4-FFF2-40B4-BE49-F238E27FC236}">
                <a16:creationId xmlns:a16="http://schemas.microsoft.com/office/drawing/2014/main" id="{83CFA578-0589-4737-A16D-E1C29629D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4787900"/>
            <a:ext cx="78740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901700" algn="l"/>
                <a:tab pos="14351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Both of these constraints restrict production capacity and affect total profit</a:t>
            </a:r>
            <a:endParaRPr lang="en-US" altLang="en-US" sz="2400">
              <a:latin typeface="Lucida Bright" panose="020406020505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9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8" presetClass="entr" presetSubtype="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10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/>
      <p:bldP spid="150532" grpId="0"/>
      <p:bldP spid="15053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73358A4-44A3-4C14-8D13-0E2F0190D3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C86BBA4D-A6B7-46EF-838A-89EB0C378A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524000"/>
            <a:ext cx="787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values for 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and 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</a:rPr>
              <a:t> must be nonnegative</a:t>
            </a:r>
            <a:endParaRPr lang="en-US" altLang="en-US" sz="2000">
              <a:latin typeface="Lucida Bright" panose="02040602050505020304" pitchFamily="18" charset="0"/>
              <a:cs typeface="Arial" panose="020B0604020202020204" pitchFamily="34" charset="0"/>
            </a:endParaRPr>
          </a:p>
        </p:txBody>
      </p:sp>
      <p:sp>
        <p:nvSpPr>
          <p:cNvPr id="149545" name="Rectangle 41">
            <a:extLst>
              <a:ext uri="{FF2B5EF4-FFF2-40B4-BE49-F238E27FC236}">
                <a16:creationId xmlns:a16="http://schemas.microsoft.com/office/drawing/2014/main" id="{E1FFEACE-8AEB-4E43-B069-B67484051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00" y="2057400"/>
            <a:ext cx="60579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901700" indent="-9017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≥ 0 </a:t>
            </a:r>
            <a:r>
              <a:rPr lang="en-US" altLang="en-US" sz="2000">
                <a:latin typeface="Lucida Bright" panose="02040602050505020304" pitchFamily="18" charset="0"/>
                <a:cs typeface="Arial" panose="020B0604020202020204" pitchFamily="34" charset="0"/>
              </a:rPr>
              <a:t>(number of tables produced is greater than or equal to 0)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i="1">
                <a:latin typeface="Lucida Bright" panose="02040602050505020304" pitchFamily="18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</a:rPr>
              <a:t> 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≥ 0 </a:t>
            </a:r>
            <a:r>
              <a:rPr lang="en-US" altLang="en-US" sz="2000">
                <a:latin typeface="Lucida Bright" panose="02040602050505020304" pitchFamily="18" charset="0"/>
                <a:cs typeface="Arial" panose="020B0604020202020204" pitchFamily="34" charset="0"/>
              </a:rPr>
              <a:t>(number of chairs produced is greater than or equal to 0)</a:t>
            </a:r>
          </a:p>
        </p:txBody>
      </p:sp>
      <p:sp>
        <p:nvSpPr>
          <p:cNvPr id="149546" name="Rectangle 42">
            <a:extLst>
              <a:ext uri="{FF2B5EF4-FFF2-40B4-BE49-F238E27FC236}">
                <a16:creationId xmlns:a16="http://schemas.microsoft.com/office/drawing/2014/main" id="{B6E8906A-93CC-408D-98FC-3C823141C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3556000"/>
            <a:ext cx="787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complete problem stated mathematically</a:t>
            </a:r>
            <a:endParaRPr lang="en-US" altLang="en-US" sz="2000">
              <a:latin typeface="Lucida Bright" panose="02040602050505020304" pitchFamily="18" charset="0"/>
              <a:cs typeface="Arial" panose="020B0604020202020204" pitchFamily="34" charset="0"/>
            </a:endParaRPr>
          </a:p>
        </p:txBody>
      </p:sp>
      <p:sp>
        <p:nvSpPr>
          <p:cNvPr id="149547" name="Text Box 43">
            <a:extLst>
              <a:ext uri="{FF2B5EF4-FFF2-40B4-BE49-F238E27FC236}">
                <a16:creationId xmlns:a16="http://schemas.microsoft.com/office/drawing/2014/main" id="{5CE0046E-83B4-4F64-8B01-768CFB02B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8225" y="4067175"/>
            <a:ext cx="5021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Maximize profit = $70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+ $50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</a:p>
        </p:txBody>
      </p:sp>
      <p:grpSp>
        <p:nvGrpSpPr>
          <p:cNvPr id="2" name="Group 46">
            <a:extLst>
              <a:ext uri="{FF2B5EF4-FFF2-40B4-BE49-F238E27FC236}">
                <a16:creationId xmlns:a16="http://schemas.microsoft.com/office/drawing/2014/main" id="{E6312532-3AF4-4732-BC69-3F9AEA9C9DF6}"/>
              </a:ext>
            </a:extLst>
          </p:cNvPr>
          <p:cNvGrpSpPr>
            <a:grpSpLocks/>
          </p:cNvGrpSpPr>
          <p:nvPr/>
        </p:nvGrpSpPr>
        <p:grpSpPr bwMode="auto">
          <a:xfrm>
            <a:off x="962025" y="4535488"/>
            <a:ext cx="7270750" cy="1724025"/>
            <a:chOff x="606" y="2857"/>
            <a:chExt cx="4580" cy="1086"/>
          </a:xfrm>
        </p:grpSpPr>
        <p:sp>
          <p:nvSpPr>
            <p:cNvPr id="16392" name="Text Box 44">
              <a:extLst>
                <a:ext uri="{FF2B5EF4-FFF2-40B4-BE49-F238E27FC236}">
                  <a16:creationId xmlns:a16="http://schemas.microsoft.com/office/drawing/2014/main" id="{093643D3-63C7-4AFC-B454-E9CC8AB040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" y="2857"/>
              <a:ext cx="10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8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Lucida Bright" panose="02040602050505020304" pitchFamily="18" charset="0"/>
                </a:rPr>
                <a:t>subject to</a:t>
              </a:r>
            </a:p>
          </p:txBody>
        </p:sp>
        <p:sp>
          <p:nvSpPr>
            <p:cNvPr id="16393" name="Text Box 45">
              <a:extLst>
                <a:ext uri="{FF2B5EF4-FFF2-40B4-BE49-F238E27FC236}">
                  <a16:creationId xmlns:a16="http://schemas.microsoft.com/office/drawing/2014/main" id="{00343C5E-AF7E-4A49-A344-271BFE9E77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6" y="3164"/>
              <a:ext cx="4420" cy="7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159000" indent="-21590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32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8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4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lnSpc>
                  <a:spcPct val="90000"/>
                </a:lnSpc>
                <a:spcBef>
                  <a:spcPct val="20000"/>
                </a:spcBef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Wingdings" panose="05000000000000000000" pitchFamily="2" charset="2"/>
                <a:buChar char="n"/>
                <a:tabLst>
                  <a:tab pos="1435100" algn="r"/>
                  <a:tab pos="1524000" algn="l"/>
                </a:tabLs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400"/>
                <a:t>	</a:t>
              </a:r>
              <a:r>
                <a:rPr lang="en-US" altLang="en-US" sz="2400">
                  <a:latin typeface="Lucida Bright" panose="02040602050505020304" pitchFamily="18" charset="0"/>
                </a:rPr>
                <a:t>4</a:t>
              </a:r>
              <a:r>
                <a:rPr lang="en-US" altLang="en-US" sz="2400" i="1">
                  <a:latin typeface="Lucida Bright" panose="02040602050505020304" pitchFamily="18" charset="0"/>
                </a:rPr>
                <a:t>T</a:t>
              </a:r>
              <a:r>
                <a:rPr lang="en-US" altLang="en-US" sz="2400">
                  <a:latin typeface="Lucida Bright" panose="02040602050505020304" pitchFamily="18" charset="0"/>
                </a:rPr>
                <a:t> + 3</a:t>
              </a:r>
              <a:r>
                <a:rPr lang="en-US" altLang="en-US" sz="2400" i="1">
                  <a:latin typeface="Lucida Bright" panose="02040602050505020304" pitchFamily="18" charset="0"/>
                </a:rPr>
                <a:t>C</a:t>
              </a:r>
              <a:r>
                <a:rPr lang="en-US" altLang="en-US" sz="2400">
                  <a:latin typeface="Lucida Bright" panose="02040602050505020304" pitchFamily="18" charset="0"/>
                </a:rPr>
                <a:t> ≤	240	</a:t>
              </a:r>
              <a:r>
                <a:rPr lang="en-US" altLang="en-US" sz="2000">
                  <a:latin typeface="Lucida Bright" panose="02040602050505020304" pitchFamily="18" charset="0"/>
                </a:rPr>
                <a:t>(carpentry constraint)</a:t>
              </a:r>
            </a:p>
            <a:p>
              <a:pPr eaLnBrk="1" hangingPunct="1">
                <a:buFont typeface="Wingdings" panose="05000000000000000000" pitchFamily="2" charset="2"/>
                <a:buNone/>
              </a:pPr>
              <a:r>
                <a:rPr lang="en-US" altLang="en-US" sz="2400">
                  <a:latin typeface="Lucida Bright" panose="02040602050505020304" pitchFamily="18" charset="0"/>
                </a:rPr>
                <a:t>	2</a:t>
              </a:r>
              <a:r>
                <a:rPr lang="en-US" altLang="en-US" sz="2400" i="1">
                  <a:latin typeface="Lucida Bright" panose="02040602050505020304" pitchFamily="18" charset="0"/>
                </a:rPr>
                <a:t>T</a:t>
              </a:r>
              <a:r>
                <a:rPr lang="en-US" altLang="en-US" sz="2400">
                  <a:latin typeface="Lucida Bright" panose="02040602050505020304" pitchFamily="18" charset="0"/>
                </a:rPr>
                <a:t> + 1</a:t>
              </a:r>
              <a:r>
                <a:rPr lang="en-US" altLang="en-US" sz="2400" i="1">
                  <a:latin typeface="Lucida Bright" panose="02040602050505020304" pitchFamily="18" charset="0"/>
                </a:rPr>
                <a:t>C</a:t>
              </a:r>
              <a:r>
                <a:rPr lang="en-US" altLang="en-US" sz="2400">
                  <a:latin typeface="Lucida Bright" panose="02040602050505020304" pitchFamily="18" charset="0"/>
                </a:rPr>
                <a:t> ≤	100	</a:t>
              </a:r>
              <a:r>
                <a:rPr lang="en-US" altLang="en-US" sz="2000">
                  <a:latin typeface="Lucida Bright" panose="02040602050505020304" pitchFamily="18" charset="0"/>
                </a:rPr>
                <a:t>(painting and varnishing constraint)</a:t>
              </a:r>
            </a:p>
            <a:p>
              <a:pPr>
                <a:buClrTx/>
                <a:buSzTx/>
                <a:buFontTx/>
                <a:buNone/>
              </a:pPr>
              <a:r>
                <a:rPr lang="en-US" altLang="en-US" sz="2400">
                  <a:latin typeface="Lucida Bright" panose="02040602050505020304" pitchFamily="18" charset="0"/>
                </a:rPr>
                <a:t>	</a:t>
              </a:r>
              <a:r>
                <a:rPr lang="en-US" altLang="en-US" sz="2400" i="1">
                  <a:latin typeface="Lucida Bright" panose="02040602050505020304" pitchFamily="18" charset="0"/>
                </a:rPr>
                <a:t>T</a:t>
              </a:r>
              <a:r>
                <a:rPr lang="en-US" altLang="en-US" sz="2400">
                  <a:latin typeface="Lucida Bright" panose="02040602050505020304" pitchFamily="18" charset="0"/>
                </a:rPr>
                <a:t>, </a:t>
              </a:r>
              <a:r>
                <a:rPr lang="en-US" altLang="en-US" sz="2400" i="1">
                  <a:latin typeface="Lucida Bright" panose="02040602050505020304" pitchFamily="18" charset="0"/>
                </a:rPr>
                <a:t>C</a:t>
              </a:r>
              <a:r>
                <a:rPr lang="en-US" altLang="en-US" sz="2400">
                  <a:latin typeface="Lucida Bright" panose="02040602050505020304" pitchFamily="18" charset="0"/>
                </a:rPr>
                <a:t> </a:t>
              </a:r>
              <a:r>
                <a:rPr lang="en-US" altLang="en-US" sz="2400">
                  <a:latin typeface="Lucida Bright" panose="02040602050505020304" pitchFamily="18" charset="0"/>
                  <a:cs typeface="Arial" panose="020B0604020202020204" pitchFamily="34" charset="0"/>
                </a:rPr>
                <a:t>≥	0	</a:t>
              </a:r>
              <a:r>
                <a:rPr lang="en-US" altLang="en-US" sz="2000">
                  <a:latin typeface="Lucida Bright" panose="02040602050505020304" pitchFamily="18" charset="0"/>
                  <a:cs typeface="Arial" panose="020B0604020202020204" pitchFamily="34" charset="0"/>
                </a:rPr>
                <a:t>(non-negativity constraint)</a:t>
              </a:r>
            </a:p>
          </p:txBody>
        </p:sp>
      </p:grp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49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49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49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/>
      <p:bldP spid="149545" grpId="0"/>
      <p:bldP spid="149546" grpId="0"/>
      <p:bldP spid="1495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31DD4CC-0D29-4C3A-AF56-1DC65C817F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3100" y="438150"/>
            <a:ext cx="7772400" cy="812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Using Excel’s Solver to Solve LP Problems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0FB81009-536B-4B6D-86DD-9E0C2A0B5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720850"/>
            <a:ext cx="7899400" cy="197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901700" indent="-36671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/>
              <a:t>The Solver tool in Excel can be used to find solutions to</a:t>
            </a:r>
          </a:p>
          <a:p>
            <a:pPr lvl="1"/>
            <a:r>
              <a:rPr lang="en-US" altLang="en-US" sz="2400"/>
              <a:t>LP problems</a:t>
            </a:r>
          </a:p>
          <a:p>
            <a:pPr lvl="1"/>
            <a:r>
              <a:rPr lang="en-US" altLang="en-US" sz="2400"/>
              <a:t>Integer programming problems</a:t>
            </a:r>
          </a:p>
          <a:p>
            <a:pPr lvl="1"/>
            <a:r>
              <a:rPr lang="en-US" altLang="en-US" sz="2400"/>
              <a:t>Non-integer programming problems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CF165CE-75DC-40F1-AB75-898D57472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73100" y="438150"/>
            <a:ext cx="7772400" cy="812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Lucida Bright" panose="02040602050505020304" pitchFamily="18" charset="0"/>
              </a:rPr>
              <a:t>Using Solver to Solve the Flair Furniture Problem</a:t>
            </a: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44B4AF55-0B86-44B5-BC24-A8AFF52D8B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644650"/>
            <a:ext cx="78359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latin typeface="Lucida Bright" panose="02040602050505020304" pitchFamily="18" charset="0"/>
              </a:rPr>
              <a:t>Recall the model for Flair Furniture is:</a:t>
            </a:r>
          </a:p>
        </p:txBody>
      </p:sp>
      <p:sp>
        <p:nvSpPr>
          <p:cNvPr id="176133" name="Text Box 5">
            <a:extLst>
              <a:ext uri="{FF2B5EF4-FFF2-40B4-BE49-F238E27FC236}">
                <a16:creationId xmlns:a16="http://schemas.microsoft.com/office/drawing/2014/main" id="{042A0BF8-0105-443A-B847-C7F7C6B42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025" y="2241550"/>
            <a:ext cx="58467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tabLst>
                <a:tab pos="3860800" algn="r"/>
                <a:tab pos="4660900" algn="r"/>
                <a:tab pos="4749800" algn="l"/>
              </a:tabLst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Maximize profit =	$70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+	$50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Lucida Bright" panose="02040602050505020304" pitchFamily="18" charset="0"/>
              </a:rPr>
              <a:t>Subject to	4</a:t>
            </a:r>
            <a:r>
              <a:rPr lang="en-US" altLang="en-US" sz="2400" i="1">
                <a:latin typeface="Lucida Bright" panose="02040602050505020304" pitchFamily="18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</a:rPr>
              <a:t> +	3</a:t>
            </a:r>
            <a:r>
              <a:rPr lang="en-US" altLang="en-US" sz="2400" i="1">
                <a:latin typeface="Lucida Bright" panose="02040602050505020304" pitchFamily="18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</a:rPr>
              <a:t>	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≤ 240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	2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T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 +	1</a:t>
            </a:r>
            <a:r>
              <a:rPr lang="en-US" altLang="en-US" sz="2400" i="1">
                <a:latin typeface="Lucida Bright" panose="02040602050505020304" pitchFamily="18" charset="0"/>
                <a:cs typeface="Arial" panose="020B0604020202020204" pitchFamily="34" charset="0"/>
              </a:rPr>
              <a:t>C</a:t>
            </a:r>
            <a:r>
              <a:rPr lang="en-US" altLang="en-US" sz="2400">
                <a:latin typeface="Lucida Bright" panose="02040602050505020304" pitchFamily="18" charset="0"/>
                <a:cs typeface="Arial" panose="020B0604020202020204" pitchFamily="34" charset="0"/>
              </a:rPr>
              <a:t>	≤ 100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F70988CA-7C99-4F31-990F-483D38045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050" y="3759200"/>
            <a:ext cx="78359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>
                <a:latin typeface="Lucida Bright" panose="02040602050505020304" pitchFamily="18" charset="0"/>
              </a:rPr>
              <a:t>To use Solver, it is necessary to enter formulas based on the initial model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7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7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7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31" grpId="0"/>
      <p:bldP spid="176133" grpId="0"/>
      <p:bldP spid="17613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7ECB0-25D6-4A95-B77D-44987B3C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  <a:latin typeface="Lucida Bright" panose="02040602050505020304" pitchFamily="18" charset="0"/>
              </a:rPr>
              <a:t>Types of Linear Programming Problems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CAEF265D-63C3-4FDF-80E1-E79969ACE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1549400"/>
            <a:ext cx="7296150" cy="347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>
                <a:solidFill>
                  <a:srgbClr val="C00000"/>
                </a:solidFill>
                <a:latin typeface="Lucida Bright" panose="02040602050505020304" pitchFamily="18" charset="0"/>
              </a:rPr>
              <a:t>Pure-Integer Problems: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Lucida Bright" panose="02040602050505020304" pitchFamily="18" charset="0"/>
              </a:rPr>
              <a:t>require that </a:t>
            </a:r>
            <a:r>
              <a:rPr lang="en-US" altLang="en-US" sz="2000" i="1">
                <a:latin typeface="Lucida Bright" panose="02040602050505020304" pitchFamily="18" charset="0"/>
              </a:rPr>
              <a:t>all </a:t>
            </a:r>
            <a:r>
              <a:rPr lang="en-US" altLang="en-US" sz="2000">
                <a:latin typeface="Lucida Bright" panose="02040602050505020304" pitchFamily="18" charset="0"/>
              </a:rPr>
              <a:t>decision variables have integer solutions.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>
                <a:solidFill>
                  <a:srgbClr val="C00000"/>
                </a:solidFill>
                <a:latin typeface="Lucida Bright" panose="02040602050505020304" pitchFamily="18" charset="0"/>
              </a:rPr>
              <a:t>Mixed-Integer Problems: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Lucida Bright" panose="02040602050505020304" pitchFamily="18" charset="0"/>
              </a:rPr>
              <a:t>Require some, but not all, of the decision variables to have integer values in the final solution, whereas others need not have integer values.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>
                <a:solidFill>
                  <a:srgbClr val="C00000"/>
                </a:solidFill>
                <a:latin typeface="Lucida Bright" panose="02040602050505020304" pitchFamily="18" charset="0"/>
              </a:rPr>
              <a:t>0–1 Integer Problems: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Lucida Bright" panose="02040602050505020304" pitchFamily="18" charset="0"/>
              </a:rPr>
              <a:t>Require integer variables to have  value of 0 or 1, such as situations in which decision variables are of the yes-no type.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FDCF90D9-F238-47E3-84A9-E8163438DE8A}"/>
              </a:ext>
            </a:extLst>
          </p:cNvPr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79F9EAA-FFF2-4B19-9DC8-9FDD00F6D59F}"/>
              </a:ext>
            </a:extLst>
          </p:cNvPr>
          <p:cNvSpPr txBox="1">
            <a:spLocks/>
          </p:cNvSpPr>
          <p:nvPr/>
        </p:nvSpPr>
        <p:spPr>
          <a:xfrm>
            <a:off x="1722438" y="2426262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4800" dirty="0">
              <a:solidFill>
                <a:srgbClr val="003300"/>
              </a:solidFill>
              <a:latin typeface="+mj-lt"/>
              <a:ea typeface="+mj-ea"/>
              <a:cs typeface="+mj-cs"/>
            </a:endParaRP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6600" dirty="0">
                <a:solidFill>
                  <a:srgbClr val="003300"/>
                </a:solidFill>
                <a:latin typeface="Lucida Bright" panose="02040602050505020304" pitchFamily="18" charset="0"/>
                <a:ea typeface="+mj-ea"/>
                <a:cs typeface="+mj-cs"/>
              </a:rPr>
              <a:t>T3LM1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BED8C668-6D1B-4CA3-B424-28EDFA4BEB38}"/>
              </a:ext>
            </a:extLst>
          </p:cNvPr>
          <p:cNvSpPr txBox="1">
            <a:spLocks noChangeAspect="1"/>
          </p:cNvSpPr>
          <p:nvPr/>
        </p:nvSpPr>
        <p:spPr>
          <a:xfrm>
            <a:off x="1577161" y="4568338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</a:p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400" dirty="0">
                <a:solidFill>
                  <a:srgbClr val="C00000"/>
                </a:solidFill>
                <a:latin typeface="Lucida Bright" panose="02040602050505020304" pitchFamily="18" charset="0"/>
                <a:ea typeface="+mj-ea"/>
                <a:cs typeface="+mj-cs"/>
              </a:rPr>
              <a:t>End</a:t>
            </a:r>
          </a:p>
        </p:txBody>
      </p:sp>
      <p:sp>
        <p:nvSpPr>
          <p:cNvPr id="20485" name="TextBox 1">
            <a:extLst>
              <a:ext uri="{FF2B5EF4-FFF2-40B4-BE49-F238E27FC236}">
                <a16:creationId xmlns:a16="http://schemas.microsoft.com/office/drawing/2014/main" id="{2F2CE897-8D4B-4284-B6C0-954006C3A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7517" y="53442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  <a:latin typeface="Lucida Bright" panose="02040602050505020304" pitchFamily="18" charset="0"/>
              </a:rPr>
              <a:t>        Data Analytics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8A07601-23EF-41CE-973D-E421C1BAA8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30238"/>
            <a:ext cx="7772400" cy="4778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Introduction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D1E5DC6F-BD68-4ABA-974C-DF26B1D9C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1758950"/>
            <a:ext cx="7886700" cy="44450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Many management decisions involve trying to make the most effective use of limited resources</a:t>
            </a:r>
          </a:p>
          <a:p>
            <a:pPr lvl="1" eaLnBrk="1" hangingPunct="1">
              <a:defRPr/>
            </a:pPr>
            <a:r>
              <a:rPr lang="en-US" sz="2000" dirty="0">
                <a:latin typeface="Lucida Bright" panose="02040602050505020304" pitchFamily="18" charset="0"/>
              </a:rPr>
              <a:t>Machinery, labor, money, time, warehouse space, raw materials</a:t>
            </a:r>
          </a:p>
          <a:p>
            <a:pPr eaLnBrk="1" hangingPunct="1">
              <a:defRPr/>
            </a:pPr>
            <a:r>
              <a:rPr lang="en-US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Linear programming</a:t>
            </a:r>
            <a:r>
              <a:rPr lang="en-US" sz="2400" dirty="0">
                <a:solidFill>
                  <a:srgbClr val="002060"/>
                </a:solidFill>
                <a:latin typeface="Lucida Bright" panose="02040602050505020304" pitchFamily="18" charset="0"/>
              </a:rPr>
              <a:t> (</a:t>
            </a:r>
            <a:r>
              <a:rPr lang="en-US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LP</a:t>
            </a:r>
            <a:r>
              <a:rPr lang="en-US" sz="2400" dirty="0">
                <a:solidFill>
                  <a:srgbClr val="002060"/>
                </a:solidFill>
                <a:latin typeface="Lucida Bright" panose="02040602050505020304" pitchFamily="18" charset="0"/>
              </a:rPr>
              <a:t>) </a:t>
            </a:r>
            <a:r>
              <a:rPr lang="en-US" sz="2400" dirty="0">
                <a:latin typeface="Lucida Bright" panose="02040602050505020304" pitchFamily="18" charset="0"/>
              </a:rPr>
              <a:t>is a widely used mathematical modeling technique designed to help managers in planning and decision making relative to resource allocation</a:t>
            </a:r>
          </a:p>
          <a:p>
            <a:pPr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Belongs to the broader field of </a:t>
            </a:r>
            <a:r>
              <a:rPr lang="en-US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mathematical programming</a:t>
            </a:r>
          </a:p>
          <a:p>
            <a:pPr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In this sense, </a:t>
            </a:r>
            <a:r>
              <a:rPr lang="en-US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programming</a:t>
            </a:r>
            <a:r>
              <a:rPr lang="en-US" sz="2400" dirty="0">
                <a:latin typeface="Lucida Bright" panose="02040602050505020304" pitchFamily="18" charset="0"/>
              </a:rPr>
              <a:t> refers to modeling and solving a problem mathematically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74F78C5-0C30-4B90-990E-524B61935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01750" y="374650"/>
            <a:ext cx="6515100" cy="939800"/>
          </a:xfrm>
        </p:spPr>
        <p:txBody>
          <a:bodyPr lIns="90488" tIns="44450" rIns="90488" bIns="44450" anchor="t"/>
          <a:lstStyle/>
          <a:p>
            <a:pPr eaLnBrk="1" hangingPunct="1">
              <a:defRPr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Requirements of a Linear Programming Problem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831E4B61-126C-43D3-A937-03F82CFAE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2300" y="1714500"/>
            <a:ext cx="7874000" cy="3937000"/>
          </a:xfrm>
        </p:spPr>
        <p:txBody>
          <a:bodyPr lIns="90488" tIns="44450" rIns="90488" bIns="44450"/>
          <a:lstStyle/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LP has been applied in many areas over the past 50 years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All LP problems have 4 properties in common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  <a:defRPr/>
            </a:pPr>
            <a:r>
              <a:rPr lang="en-US" sz="2000" dirty="0">
                <a:latin typeface="Lucida Bright" panose="02040602050505020304" pitchFamily="18" charset="0"/>
              </a:rPr>
              <a:t>All problems seek to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maximize</a:t>
            </a:r>
            <a:r>
              <a:rPr lang="en-US" sz="2000" dirty="0">
                <a:latin typeface="Lucida Bright" panose="02040602050505020304" pitchFamily="18" charset="0"/>
              </a:rPr>
              <a:t> or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minimize</a:t>
            </a:r>
            <a:r>
              <a:rPr lang="en-US" sz="2000" dirty="0">
                <a:latin typeface="Lucida Bright" panose="02040602050505020304" pitchFamily="18" charset="0"/>
              </a:rPr>
              <a:t> some quantity (the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objective function</a:t>
            </a:r>
            <a:r>
              <a:rPr lang="en-US" sz="2000" dirty="0">
                <a:latin typeface="Lucida Bright" panose="02040602050505020304" pitchFamily="18" charset="0"/>
              </a:rPr>
              <a:t>)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  <a:defRPr/>
            </a:pPr>
            <a:r>
              <a:rPr lang="en-US" sz="2000" dirty="0">
                <a:latin typeface="Lucida Bright" panose="02040602050505020304" pitchFamily="18" charset="0"/>
              </a:rPr>
              <a:t>The presence of restrictions or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constraints</a:t>
            </a:r>
            <a:r>
              <a:rPr lang="en-US" sz="2000" dirty="0">
                <a:latin typeface="Lucida Bright" panose="02040602050505020304" pitchFamily="18" charset="0"/>
              </a:rPr>
              <a:t> that limit the degree to which we can pursue our objective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 startAt="3"/>
              <a:defRPr/>
            </a:pPr>
            <a:r>
              <a:rPr lang="en-US" sz="2000" dirty="0">
                <a:latin typeface="Lucida Bright" panose="02040602050505020304" pitchFamily="18" charset="0"/>
              </a:rPr>
              <a:t>There must be alternative courses of action to choose from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 startAt="3"/>
              <a:defRPr/>
            </a:pPr>
            <a:r>
              <a:rPr lang="en-US" sz="2000" dirty="0">
                <a:latin typeface="Lucida Bright" panose="02040602050505020304" pitchFamily="18" charset="0"/>
              </a:rPr>
              <a:t>The objective and constraints in problems must be expressed in terms of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linear</a:t>
            </a:r>
            <a:r>
              <a:rPr lang="en-US" sz="2000" dirty="0">
                <a:solidFill>
                  <a:srgbClr val="002060"/>
                </a:solidFill>
                <a:latin typeface="Lucida Bright" panose="02040602050505020304" pitchFamily="18" charset="0"/>
              </a:rPr>
              <a:t> </a:t>
            </a:r>
            <a:r>
              <a:rPr lang="en-US" sz="2000" dirty="0">
                <a:latin typeface="Lucida Bright" panose="02040602050505020304" pitchFamily="18" charset="0"/>
              </a:rPr>
              <a:t>equations or </a:t>
            </a:r>
            <a:r>
              <a:rPr lang="en-US" sz="20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inequalities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643F9AC1-BA22-481A-94DF-61BCB0769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LP Properties and Assumptions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15B139-930A-4D40-8591-1A55EFD7E549}"/>
              </a:ext>
            </a:extLst>
          </p:cNvPr>
          <p:cNvGraphicFramePr>
            <a:graphicFrameLocks noGrp="1"/>
          </p:cNvGraphicFramePr>
          <p:nvPr/>
        </p:nvGraphicFramePr>
        <p:xfrm>
          <a:off x="1514475" y="1849438"/>
          <a:ext cx="6096000" cy="2530474"/>
        </p:xfrm>
        <a:graphic>
          <a:graphicData uri="http://schemas.openxmlformats.org/drawingml/2006/table">
            <a:tbl>
              <a:tblPr/>
              <a:tblGrid>
                <a:gridCol w="609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PROPERTIES OF LINEAR PROGRAMS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1.  One objective function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2.  One or more constraints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3.  Alternative courses of action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12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4.  Objective function and constraints are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      linear</a:t>
                      </a: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marT="45727" marB="45727" anchor="ctr"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ll dir="l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912111-F6C0-43E4-B1A0-CECAA49A3B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92200" y="508000"/>
            <a:ext cx="6934200" cy="6985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Basic Assumptions of LP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E75411DF-EDA0-4AC5-9DBA-168684E5C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000" y="1708150"/>
            <a:ext cx="7874000" cy="4495800"/>
          </a:xfrm>
        </p:spPr>
        <p:txBody>
          <a:bodyPr/>
          <a:lstStyle/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We assume conditions of </a:t>
            </a:r>
            <a:r>
              <a:rPr lang="en-US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certainty</a:t>
            </a:r>
            <a:r>
              <a:rPr lang="en-US" sz="2400" dirty="0">
                <a:latin typeface="Lucida Bright" panose="02040602050505020304" pitchFamily="18" charset="0"/>
              </a:rPr>
              <a:t> exist and numbers in the objective and constraints are known with certainty and do not change during the period being studied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We assume </a:t>
            </a:r>
            <a:r>
              <a:rPr lang="en-US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proportionality</a:t>
            </a:r>
            <a:r>
              <a:rPr lang="en-US" sz="2400" dirty="0">
                <a:latin typeface="Lucida Bright" panose="02040602050505020304" pitchFamily="18" charset="0"/>
              </a:rPr>
              <a:t> exists in the objective and constraints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We assume </a:t>
            </a:r>
            <a:r>
              <a:rPr lang="en-US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additivity</a:t>
            </a:r>
            <a:r>
              <a:rPr lang="en-US" sz="2400" dirty="0">
                <a:latin typeface="Lucida Bright" panose="02040602050505020304" pitchFamily="18" charset="0"/>
              </a:rPr>
              <a:t> in that the total of all activities equals the sum of the individual activities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We assume </a:t>
            </a:r>
            <a:r>
              <a:rPr lang="en-US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divisibility</a:t>
            </a:r>
            <a:r>
              <a:rPr lang="en-US" sz="2400" dirty="0">
                <a:latin typeface="Lucida Bright" panose="02040602050505020304" pitchFamily="18" charset="0"/>
              </a:rPr>
              <a:t> in that solutions need not be whole numbers</a:t>
            </a:r>
          </a:p>
          <a:p>
            <a:pPr marL="355600" indent="-355600" eaLnBrk="1" hangingPunct="1">
              <a:defRPr/>
            </a:pPr>
            <a:r>
              <a:rPr lang="en-US" sz="2400" dirty="0">
                <a:latin typeface="Lucida Bright" panose="02040602050505020304" pitchFamily="18" charset="0"/>
              </a:rPr>
              <a:t>All answers or variables are </a:t>
            </a:r>
            <a:r>
              <a:rPr lang="en-US" sz="2400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Bright" panose="02040602050505020304" pitchFamily="18" charset="0"/>
              </a:rPr>
              <a:t>nonnegative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9F7EBBA-5C8D-4805-9600-470B0F2743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Formulating LP Problems</a:t>
            </a:r>
          </a:p>
        </p:txBody>
      </p:sp>
      <p:sp>
        <p:nvSpPr>
          <p:cNvPr id="86019" name="Rectangle 3">
            <a:extLst>
              <a:ext uri="{FF2B5EF4-FFF2-40B4-BE49-F238E27FC236}">
                <a16:creationId xmlns:a16="http://schemas.microsoft.com/office/drawing/2014/main" id="{9C9A9672-F825-4566-8AC2-BB6B200B97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5000" y="1727200"/>
            <a:ext cx="7874000" cy="4508500"/>
          </a:xfrm>
        </p:spPr>
        <p:txBody>
          <a:bodyPr/>
          <a:lstStyle/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Formulating a linear program involves developing a mathematical model to represent the managerial problem</a:t>
            </a:r>
          </a:p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The steps in formulating a linear program are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Completely understand the managerial problem being faced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Identify the objective and constraints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Define the decision variables</a:t>
            </a:r>
          </a:p>
          <a:p>
            <a:pPr marL="901700" lvl="1" indent="-366713" eaLnBrk="1" hangingPunct="1"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>
                <a:latin typeface="Lucida Bright" panose="02040602050505020304" pitchFamily="18" charset="0"/>
              </a:rPr>
              <a:t>Use the decision variables to write mathematical expressions for the objective function and the constraints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A9A4A98-02FB-45F1-A591-59B24FABA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Formulating LP Problems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32E087A8-731C-42FD-97DE-3B69B6FF3C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7400" y="1727200"/>
            <a:ext cx="7531100" cy="4508500"/>
          </a:xfrm>
        </p:spPr>
        <p:txBody>
          <a:bodyPr/>
          <a:lstStyle/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One of the most common LP applications is the </a:t>
            </a:r>
            <a:r>
              <a:rPr lang="en-US" altLang="en-US" sz="2400" i="1">
                <a:solidFill>
                  <a:schemeClr val="accent2"/>
                </a:solidFill>
                <a:latin typeface="Lucida Bright" panose="02040602050505020304" pitchFamily="18" charset="0"/>
              </a:rPr>
              <a:t>product mix problem</a:t>
            </a:r>
          </a:p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Two or more products are produced using limited resources such as personnel, machines, and raw materials</a:t>
            </a:r>
          </a:p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The profit that the firm seeks to maximize is based on the profit contribution per unit of each product</a:t>
            </a:r>
          </a:p>
          <a:p>
            <a:pPr marL="355600" indent="-355600" eaLnBrk="1" hangingPunct="1"/>
            <a:r>
              <a:rPr lang="en-US" altLang="en-US" sz="2400">
                <a:latin typeface="Lucida Bright" panose="02040602050505020304" pitchFamily="18" charset="0"/>
              </a:rPr>
              <a:t>The company would like to determine how many units of each product it should produce so as to maximize overall profit given its limited resources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88F4B72-FB4E-4285-B61C-87C82CE1D7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89108" name="Rectangle 20">
            <a:extLst>
              <a:ext uri="{FF2B5EF4-FFF2-40B4-BE49-F238E27FC236}">
                <a16:creationId xmlns:a16="http://schemas.microsoft.com/office/drawing/2014/main" id="{0E236B34-DD2D-4F12-B91F-978F70BED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524000"/>
            <a:ext cx="7874000" cy="481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The Flair Furniture Company produces inexpensive tables and chairs</a:t>
            </a:r>
          </a:p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Processes are similar in that both require a certain amount of hours of carpentry work and in the painting and varnishing department</a:t>
            </a:r>
          </a:p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Each table takes 4 hours of carpentry and 2 hours of painting and varnishing</a:t>
            </a:r>
          </a:p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Each chair requires 3 of carpentry and 1 hour of painting and varnishing</a:t>
            </a:r>
          </a:p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There are 240 hours of carpentry time available and 100 hours of painting and varnishing</a:t>
            </a:r>
          </a:p>
          <a:p>
            <a:pPr eaLnBrk="1" hangingPunct="1"/>
            <a:r>
              <a:rPr lang="en-US" altLang="en-US" sz="2000" b="0">
                <a:latin typeface="Lucida Bright" panose="02040602050505020304" pitchFamily="18" charset="0"/>
              </a:rPr>
              <a:t>Each table yields a profit of $70 and each chair a profit of $50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89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D30E368-49C3-44F2-B919-F461EE5245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5700" y="558800"/>
            <a:ext cx="6807200" cy="609600"/>
          </a:xfrm>
        </p:spPr>
        <p:txBody>
          <a:bodyPr lIns="90488" tIns="44450" rIns="90488" bIns="44450" anchor="t"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altLang="en-US" dirty="0">
                <a:solidFill>
                  <a:schemeClr val="accent1">
                    <a:lumMod val="50000"/>
                  </a:schemeClr>
                </a:solidFill>
                <a:latin typeface="Lucida Bright" pitchFamily="18" charset="0"/>
              </a:rPr>
              <a:t>Flair Furniture Company</a:t>
            </a:r>
            <a:endParaRPr lang="en-US" altLang="en-US" sz="2800" dirty="0">
              <a:solidFill>
                <a:schemeClr val="accent1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C26649F1-EF56-46BA-BD74-22B0D4C00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300" y="1524000"/>
            <a:ext cx="7874000" cy="134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55600" indent="-355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32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8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Lucida Bright" panose="02040602050505020304" pitchFamily="18" charset="0"/>
              </a:rPr>
              <a:t>The company wants to determine the best combination of tables and chairs to produce to reach the maximum profit</a:t>
            </a:r>
          </a:p>
        </p:txBody>
      </p:sp>
      <p:graphicFrame>
        <p:nvGraphicFramePr>
          <p:cNvPr id="146594" name="Group 162">
            <a:extLst>
              <a:ext uri="{FF2B5EF4-FFF2-40B4-BE49-F238E27FC236}">
                <a16:creationId xmlns:a16="http://schemas.microsoft.com/office/drawing/2014/main" id="{F6E323F2-BEB7-4094-A8CD-AF28292FD619}"/>
              </a:ext>
            </a:extLst>
          </p:cNvPr>
          <p:cNvGraphicFramePr>
            <a:graphicFrameLocks noGrp="1"/>
          </p:cNvGraphicFramePr>
          <p:nvPr/>
        </p:nvGraphicFramePr>
        <p:xfrm>
          <a:off x="822325" y="2857500"/>
          <a:ext cx="7473950" cy="2293947"/>
        </p:xfrm>
        <a:graphic>
          <a:graphicData uri="http://schemas.openxmlformats.org/drawingml/2006/table">
            <a:tbl>
              <a:tblPr/>
              <a:tblGrid>
                <a:gridCol w="268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5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3031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Bright" panose="02040602050505020304" pitchFamily="18" charset="0"/>
                        <a:ea typeface="ＭＳ Ｐゴシック" pitchFamily="34" charset="-128"/>
                      </a:endParaRP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HOURS REQUIRED TO PRODUCE 1 UNIT</a:t>
                      </a: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Lucida Bright" panose="02040602050505020304" pitchFamily="18" charset="0"/>
                        <a:ea typeface="ＭＳ Ｐゴシック" pitchFamily="34" charset="-128"/>
                      </a:endParaRPr>
                    </a:p>
                  </a:txBody>
                  <a:tcPr marT="45705" marB="4570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0317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DEPARTMENT</a:t>
                      </a: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(</a:t>
                      </a:r>
                      <a:r>
                        <a:rPr kumimoji="0" lang="en-US" alt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T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) TABLES</a:t>
                      </a: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(</a:t>
                      </a:r>
                      <a:r>
                        <a:rPr kumimoji="0" lang="en-US" altLang="en-US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C</a:t>
                      </a: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) CHAIRS</a:t>
                      </a: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AVAILABLE HOURS THIS WEEK</a:t>
                      </a:r>
                    </a:p>
                  </a:txBody>
                  <a:tcPr marT="45705" marB="457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101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Carpentry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4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3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240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101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Painting and varnishing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2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1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100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101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Profit per unit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$70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tabLst>
                          <a:tab pos="723900" algn="r"/>
                        </a:tabLst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>
                          <a:tab pos="723900" algn="r"/>
                        </a:tabLst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Bright" panose="02040602050505020304" pitchFamily="18" charset="0"/>
                          <a:ea typeface="ＭＳ Ｐゴシック" pitchFamily="34" charset="-128"/>
                        </a:rPr>
                        <a:t>	$50</a:t>
                      </a: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8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4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sz="2000"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defRPr b="1">
                          <a:solidFill>
                            <a:schemeClr val="tx1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Wingdings" pitchFamily="2" charset="2"/>
                        <a:buNone/>
                        <a:tabLst/>
                      </a:pPr>
                      <a:endParaRPr kumimoji="0" lang="en-US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Bright" panose="02040602050505020304" pitchFamily="18" charset="0"/>
                        <a:ea typeface="ＭＳ Ｐゴシック" pitchFamily="34" charset="-128"/>
                      </a:endParaRPr>
                    </a:p>
                  </a:txBody>
                  <a:tcPr marT="45705" marB="45705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1000"/>
                                        <p:tgtEl>
                                          <p:spTgt spid="14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696969"/>
      </a:lt2>
      <a:accent1>
        <a:srgbClr val="0092D3"/>
      </a:accent1>
      <a:accent2>
        <a:srgbClr val="D300D0"/>
      </a:accent2>
      <a:accent3>
        <a:srgbClr val="FFFFFF"/>
      </a:accent3>
      <a:accent4>
        <a:srgbClr val="000000"/>
      </a:accent4>
      <a:accent5>
        <a:srgbClr val="AAC7E6"/>
      </a:accent5>
      <a:accent6>
        <a:srgbClr val="BF00BC"/>
      </a:accent6>
      <a:hlink>
        <a:srgbClr val="00D211"/>
      </a:hlink>
      <a:folHlink>
        <a:srgbClr val="D38B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2D3"/>
        </a:accent1>
        <a:accent2>
          <a:srgbClr val="D300D0"/>
        </a:accent2>
        <a:accent3>
          <a:srgbClr val="FFFFFF"/>
        </a:accent3>
        <a:accent4>
          <a:srgbClr val="000000"/>
        </a:accent4>
        <a:accent5>
          <a:srgbClr val="AAC7E6"/>
        </a:accent5>
        <a:accent6>
          <a:srgbClr val="BF00BC"/>
        </a:accent6>
        <a:hlink>
          <a:srgbClr val="00D211"/>
        </a:hlink>
        <a:folHlink>
          <a:srgbClr val="D38B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696969"/>
      </a:lt2>
      <a:accent1>
        <a:srgbClr val="0092D3"/>
      </a:accent1>
      <a:accent2>
        <a:srgbClr val="D300D0"/>
      </a:accent2>
      <a:accent3>
        <a:srgbClr val="FFFFFF"/>
      </a:accent3>
      <a:accent4>
        <a:srgbClr val="000000"/>
      </a:accent4>
      <a:accent5>
        <a:srgbClr val="AAC7E6"/>
      </a:accent5>
      <a:accent6>
        <a:srgbClr val="BF00BC"/>
      </a:accent6>
      <a:hlink>
        <a:srgbClr val="00D211"/>
      </a:hlink>
      <a:folHlink>
        <a:srgbClr val="D38B00"/>
      </a:folHlink>
    </a:clrScheme>
    <a:fontScheme name="1_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2D3"/>
        </a:accent1>
        <a:accent2>
          <a:srgbClr val="D300D0"/>
        </a:accent2>
        <a:accent3>
          <a:srgbClr val="FFFFFF"/>
        </a:accent3>
        <a:accent4>
          <a:srgbClr val="000000"/>
        </a:accent4>
        <a:accent5>
          <a:srgbClr val="AAC7E6"/>
        </a:accent5>
        <a:accent6>
          <a:srgbClr val="BF00BC"/>
        </a:accent6>
        <a:hlink>
          <a:srgbClr val="00D211"/>
        </a:hlink>
        <a:folHlink>
          <a:srgbClr val="D38B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1039</Words>
  <Application>Microsoft Office PowerPoint</Application>
  <PresentationFormat>On-screen Show (4:3)</PresentationFormat>
  <Paragraphs>124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ＭＳ Ｐゴシック</vt:lpstr>
      <vt:lpstr>Wingdings</vt:lpstr>
      <vt:lpstr>Lucida Bright</vt:lpstr>
      <vt:lpstr>FrankRuehl</vt:lpstr>
      <vt:lpstr>Blank Presentation</vt:lpstr>
      <vt:lpstr>1_Blank Presentation</vt:lpstr>
      <vt:lpstr>PowerPoint Presentation</vt:lpstr>
      <vt:lpstr>Introduction</vt:lpstr>
      <vt:lpstr>Requirements of a Linear Programming Problem</vt:lpstr>
      <vt:lpstr>LP Properties and Assumptions</vt:lpstr>
      <vt:lpstr>Basic Assumptions of LP</vt:lpstr>
      <vt:lpstr>Formulating LP Problems</vt:lpstr>
      <vt:lpstr>Formulating LP Problems</vt:lpstr>
      <vt:lpstr>Flair Furniture Company</vt:lpstr>
      <vt:lpstr>Flair Furniture Company</vt:lpstr>
      <vt:lpstr>Flair Furniture Company</vt:lpstr>
      <vt:lpstr>Flair Furniture Company</vt:lpstr>
      <vt:lpstr>Flair Furniture Company</vt:lpstr>
      <vt:lpstr>Flair Furniture Company</vt:lpstr>
      <vt:lpstr>Using Excel’s Solver to Solve LP Problems</vt:lpstr>
      <vt:lpstr>Using Solver to Solve the Flair Furniture Problem</vt:lpstr>
      <vt:lpstr>Types of Linear Programming Problems</vt:lpstr>
      <vt:lpstr>PowerPoint Presentation</vt:lpstr>
    </vt:vector>
  </TitlesOfParts>
  <Company>Lincoln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Render/Stair/Hanna Chapter 7</dc:title>
  <dc:subject>Linear Programming Models: Graphical and Computer Methods</dc:subject>
  <dc:creator>Jeff Heyl</dc:creator>
  <cp:lastModifiedBy>19498</cp:lastModifiedBy>
  <cp:revision>264</cp:revision>
  <dcterms:created xsi:type="dcterms:W3CDTF">2007-11-06T03:55:10Z</dcterms:created>
  <dcterms:modified xsi:type="dcterms:W3CDTF">2022-03-27T19:48:59Z</dcterms:modified>
</cp:coreProperties>
</file>