
<file path=[Content_Types].xml><?xml version="1.0" encoding="utf-8"?>
<Types xmlns="http://schemas.openxmlformats.org/package/2006/content-types">
  <Default Extension="bin" ContentType="application/vnd.openxmlformats-officedocument.oleObject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3" r:id="rId1"/>
  </p:sldMasterIdLst>
  <p:notesMasterIdLst>
    <p:notesMasterId r:id="rId13"/>
  </p:notesMasterIdLst>
  <p:handoutMasterIdLst>
    <p:handoutMasterId r:id="rId14"/>
  </p:handoutMasterIdLst>
  <p:sldIdLst>
    <p:sldId id="441" r:id="rId2"/>
    <p:sldId id="262" r:id="rId3"/>
    <p:sldId id="261" r:id="rId4"/>
    <p:sldId id="282" r:id="rId5"/>
    <p:sldId id="284" r:id="rId6"/>
    <p:sldId id="287" r:id="rId7"/>
    <p:sldId id="266" r:id="rId8"/>
    <p:sldId id="285" r:id="rId9"/>
    <p:sldId id="288" r:id="rId10"/>
    <p:sldId id="267" r:id="rId11"/>
    <p:sldId id="388" r:id="rId12"/>
  </p:sldIdLst>
  <p:sldSz cx="9144000" cy="6858000" type="screen4x3"/>
  <p:notesSz cx="6858000" cy="9144000"/>
  <p:embeddedFontLst>
    <p:embeddedFont>
      <p:font typeface="FrankRuehl" panose="020E0503060101010101" pitchFamily="34" charset="-79"/>
      <p:regular r:id="rId15"/>
    </p:embeddedFont>
    <p:embeddedFont>
      <p:font typeface="Lucida Bright" panose="02040602050505020304" pitchFamily="18" charset="0"/>
      <p:regular r:id="rId16"/>
      <p:bold r:id="rId17"/>
      <p:italic r:id="rId18"/>
      <p:boldItalic r:id="rId19"/>
    </p:embeddedFont>
    <p:embeddedFont>
      <p:font typeface="Tahoma" panose="020B0604030504040204" pitchFamily="34" charset="0"/>
      <p:regular r:id="rId20"/>
      <p:bold r:id="rId21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E0BD"/>
    <a:srgbClr val="F983C1"/>
    <a:srgbClr val="C1BAF8"/>
    <a:srgbClr val="FF6600"/>
    <a:srgbClr val="B7EBBC"/>
    <a:srgbClr val="99E3A0"/>
    <a:srgbClr val="2CA237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1821" autoAdjust="0"/>
    <p:restoredTop sz="94404" autoAdjust="0"/>
  </p:normalViewPr>
  <p:slideViewPr>
    <p:cSldViewPr>
      <p:cViewPr varScale="1">
        <p:scale>
          <a:sx n="96" d="100"/>
          <a:sy n="96" d="100"/>
        </p:scale>
        <p:origin x="16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220" y="-2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>
            <a:extLst>
              <a:ext uri="{FF2B5EF4-FFF2-40B4-BE49-F238E27FC236}">
                <a16:creationId xmlns:a16="http://schemas.microsoft.com/office/drawing/2014/main" id="{10E9758F-E7B7-2C63-86DC-6707985AB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8824913"/>
            <a:ext cx="6705600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099" name="Line 6">
            <a:extLst>
              <a:ext uri="{FF2B5EF4-FFF2-40B4-BE49-F238E27FC236}">
                <a16:creationId xmlns:a16="http://schemas.microsoft.com/office/drawing/2014/main" id="{BC8532A9-9F39-9F69-3D2E-6507C03358E0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" y="381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Line 7">
            <a:extLst>
              <a:ext uri="{FF2B5EF4-FFF2-40B4-BE49-F238E27FC236}">
                <a16:creationId xmlns:a16="http://schemas.microsoft.com/office/drawing/2014/main" id="{160DC2F1-640B-53DB-9246-E9F1D3D30FE7}"/>
              </a:ext>
            </a:extLst>
          </p:cNvPr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8BB00208-DA87-D530-78E6-BCBCE27CB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000">
                <a:latin typeface="Arial" panose="020B0604020202020204" pitchFamily="34" charset="0"/>
              </a:rPr>
              <a:t>Business Statistics: A Decision-Making Approach, 6e	© 2005 Prentice-Hall, Inc.</a:t>
            </a: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671E707A-6273-F6A0-7252-86C3CBAE5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8" y="55563"/>
            <a:ext cx="6715125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>
                <a:latin typeface="Arial" panose="020B0604020202020204" pitchFamily="34" charset="0"/>
              </a:rPr>
              <a:t>	Chapter 10	</a:t>
            </a:r>
            <a:r>
              <a:rPr lang="en-US" altLang="en-US" sz="1200" b="1">
                <a:latin typeface="Arial" panose="020B0604020202020204" pitchFamily="34" charset="0"/>
              </a:rPr>
              <a:t>Student Lecture Notes</a:t>
            </a:r>
            <a:r>
              <a:rPr lang="en-US" altLang="en-US" sz="1200">
                <a:latin typeface="Arial" panose="020B0604020202020204" pitchFamily="34" charset="0"/>
              </a:rPr>
              <a:t>	 10-</a:t>
            </a:r>
            <a:fld id="{51F59386-FEE5-4335-BA26-5DD9216B64E2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DEF6F34-3618-DDC6-06DA-E569B54958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429000"/>
            <a:ext cx="5029200" cy="502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CAA6FA7-EB4F-D605-8917-BC05425BD8B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47800" y="457200"/>
            <a:ext cx="4181475" cy="288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F7E606ED-202C-BD92-83E4-E8F7D32B11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DBB50973-BE68-C8AB-1330-4FBA498BA9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027D1F83-1939-211E-8FB7-E63B4BFA5B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6DA63244-AE13-59D3-5CD3-B8BD386EA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1C831E7-717A-A0DF-A86C-8808391E0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9841A7B7-EBFD-00F7-EF36-C07C2006DF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527EEE98-D2E2-F9EC-5318-04C1B01E64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E3101C66-4390-7888-014A-50477E710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0C35A318-34C8-44CE-672C-9CE935F1FD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503AC193-565A-4203-48C3-DB5F0346BA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Line 14">
            <a:extLst>
              <a:ext uri="{FF2B5EF4-FFF2-40B4-BE49-F238E27FC236}">
                <a16:creationId xmlns:a16="http://schemas.microsoft.com/office/drawing/2014/main" id="{224812E5-7883-E3A9-B79C-37E87350F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FBD9059F-6645-3703-78FE-33EA367873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Line 16">
            <a:extLst>
              <a:ext uri="{FF2B5EF4-FFF2-40B4-BE49-F238E27FC236}">
                <a16:creationId xmlns:a16="http://schemas.microsoft.com/office/drawing/2014/main" id="{8DA226EF-674E-BE19-DDA5-0A88F041E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8C96EAF9-B1A2-CE27-806F-24DEB9DF9B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Line 18">
            <a:extLst>
              <a:ext uri="{FF2B5EF4-FFF2-40B4-BE49-F238E27FC236}">
                <a16:creationId xmlns:a16="http://schemas.microsoft.com/office/drawing/2014/main" id="{2609A556-FBC5-448D-C9C4-1BFDEFF5F4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9369230C-1ED7-91E7-5931-B75FBF8921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C769143A-D42A-1D78-693B-1DEA5CD6A0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D6CB2AE9-5E76-69D7-2765-6CDD674A33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F2D8110E-67F3-4A8A-CD1E-8B5037F328B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875" y="381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23">
            <a:extLst>
              <a:ext uri="{FF2B5EF4-FFF2-40B4-BE49-F238E27FC236}">
                <a16:creationId xmlns:a16="http://schemas.microsoft.com/office/drawing/2014/main" id="{23182C89-B34E-2C56-ECBB-CA81BF83B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8824913"/>
            <a:ext cx="6702425" cy="24130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000">
                <a:latin typeface="Arial" panose="020B0604020202020204" pitchFamily="34" charset="0"/>
              </a:rPr>
              <a:t>Business Statistics: A Decision-Making Approach, 6e	© 2005 Prentice-Hall, Inc.</a:t>
            </a:r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95C0E6FD-8E2C-84D3-B2E2-114282644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Rectangle 25">
            <a:extLst>
              <a:ext uri="{FF2B5EF4-FFF2-40B4-BE49-F238E27FC236}">
                <a16:creationId xmlns:a16="http://schemas.microsoft.com/office/drawing/2014/main" id="{59F75293-0823-094E-9626-F926DF40D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8" y="61913"/>
            <a:ext cx="6702425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1200">
                <a:latin typeface="Arial" panose="020B0604020202020204" pitchFamily="34" charset="0"/>
              </a:rPr>
              <a:t>	Chapter 10	</a:t>
            </a:r>
            <a:r>
              <a:rPr lang="en-US" altLang="en-US" sz="1200" b="1">
                <a:latin typeface="Arial" panose="020B0604020202020204" pitchFamily="34" charset="0"/>
              </a:rPr>
              <a:t>Instructor Notes</a:t>
            </a:r>
            <a:r>
              <a:rPr lang="en-US" altLang="en-US" sz="1200">
                <a:latin typeface="Arial" panose="020B0604020202020204" pitchFamily="34" charset="0"/>
              </a:rPr>
              <a:t>	10-</a:t>
            </a:r>
            <a:fld id="{F6313339-6885-444F-9E28-64B5E5969BEA}" type="slidenum">
              <a:rPr lang="en-US" altLang="en-US" sz="1200" smtClean="0">
                <a:latin typeface="Arial" panose="020B0604020202020204" pitchFamily="34" charset="0"/>
              </a:rPr>
              <a:pPr>
                <a:defRPr/>
              </a:pPr>
              <a:t>‹#›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DCCB0A6D-CF82-F730-42FE-27CC777AE0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12900" y="457200"/>
            <a:ext cx="3851275" cy="2889250"/>
          </a:xfrm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2FF84C1-8FDB-322D-80B3-0C015070C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C4335112-9543-3230-825B-78042BF861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883920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16578E9-0804-C13E-53FA-3704EA7E3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200400"/>
            <a:ext cx="8077200" cy="1447800"/>
          </a:xfrm>
          <a:prstGeom prst="rect">
            <a:avLst/>
          </a:prstGeom>
          <a:noFill/>
          <a:ln>
            <a:noFill/>
          </a:ln>
          <a:effectLst/>
        </p:spPr>
        <p:txBody>
          <a:bodyPr lIns="85342" tIns="42672" rIns="85342" bIns="42672"/>
          <a:lstStyle>
            <a:lvl1pPr algn="ctr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25450" algn="ctr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2488" algn="ctr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81113" algn="ctr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706563" algn="ctr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1637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6209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0781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535363" algn="ctr" defTabSz="852488" fontAlgn="base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676400"/>
            <a:ext cx="7772400" cy="7048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96A1F16-0E08-95A3-47F9-DEF8D5EE3ED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80D4FD66-C1B1-4AA6-9A20-9E9BE89A8A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1A2B390-D30A-52CE-A951-490CCAFE61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261367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9F0134D-5C7B-D612-AD87-2B508DFEE79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045F65CD-7733-4023-A04A-F588C9BE995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E782137-5B92-088A-01F6-C58448D9E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229770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381000"/>
            <a:ext cx="201930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0550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5E60854-C816-80A6-70EA-6D1E5ACD720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FBE6B7F2-94D7-45F1-895A-96A58CF169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C7B1F8B-4C5D-11B6-4210-82B4AC2B1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90971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B72A2D9-D2AB-23BF-84DD-C577C02E6B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1D87126D-1557-4234-943B-27FC249B2A9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E241939-03B7-C4F0-4511-1E3C424E46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5698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0B5F06E-C678-AB3F-3646-0E129C41925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82B20691-1596-4072-974E-847E19CBBC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18C61FA-6D60-9ADE-16A8-F80225D425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221001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96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96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D36D949B-CFF2-B6CE-46EA-159084EE3E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336FA33A-65EB-40B6-AA69-AE605E91BD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FFFFF2F-0C37-599E-79E0-E9B5F2AFB1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664565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3AFD0CC2-F9E0-878B-6221-4A7A2B8E674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BD51E149-D042-413B-96AE-3385D0747EC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2D8EE819-8F02-FC7F-21BA-65299EB176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401245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93E2BEE-E405-4BAD-2E13-51AC0FD53E8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A2640AC5-E813-4B39-BE7F-0CE9ADEAF55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A1F6FF50-AA1C-2C30-2759-E659877B36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3829281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>
                <a16:creationId xmlns:a16="http://schemas.microsoft.com/office/drawing/2014/main" id="{7FF8822D-D11F-8B2F-9C91-4C2B3FB42C9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2981FDDB-A5A9-4BB1-9177-905D86345C4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BE90592C-B8C0-DF2E-4A7A-B8A6A3018D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67902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2430919-8424-4E41-02D6-FA59047591A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C7EE71B7-EFF7-44D3-9869-71F2A00E76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7E5D67F-25D9-CC6E-CE0F-717F26CF32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408561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FA440D1-2E73-E284-7960-D38ED679E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8E4CEF79-7B2C-47A6-93D4-FA45CC4ADBC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BF13BFA-F95B-EA44-EE43-8AFE697D0E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  <p:extLst>
      <p:ext uri="{BB962C8B-B14F-4D97-AF65-F5344CB8AC3E}">
        <p14:creationId xmlns:p14="http://schemas.microsoft.com/office/powerpoint/2010/main" val="346186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EFCB037C-556F-17F6-2CB3-C89E1CB630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8A7EC2F5-FD4D-6FBC-C7F6-207C7EEEDA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077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172" name="Rectangle 12">
            <a:extLst>
              <a:ext uri="{FF2B5EF4-FFF2-40B4-BE49-F238E27FC236}">
                <a16:creationId xmlns:a16="http://schemas.microsoft.com/office/drawing/2014/main" id="{B7F4BE08-4CF7-F68B-1DFE-6C71ED4765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95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 defTabSz="852488" eaLnBrk="1" hangingPunct="1">
              <a:defRPr sz="1000">
                <a:latin typeface="+mj-lt"/>
              </a:defRPr>
            </a:lvl1pPr>
          </a:lstStyle>
          <a:p>
            <a:pPr>
              <a:defRPr/>
            </a:pPr>
            <a:r>
              <a:rPr lang="en-US" altLang="en-US"/>
              <a:t>Chap 10-</a:t>
            </a:r>
            <a:fld id="{58C261E6-AA5C-48ED-B8EF-484DAD93C9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13">
            <a:extLst>
              <a:ext uri="{FF2B5EF4-FFF2-40B4-BE49-F238E27FC236}">
                <a16:creationId xmlns:a16="http://schemas.microsoft.com/office/drawing/2014/main" id="{47914837-5E27-AF92-E2A0-F594CC50A4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839200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74" name="Rectangle 14">
            <a:extLst>
              <a:ext uri="{FF2B5EF4-FFF2-40B4-BE49-F238E27FC236}">
                <a16:creationId xmlns:a16="http://schemas.microsoft.com/office/drawing/2014/main" id="{ED6055F8-3AAB-390C-7F3B-FCA91B1C3B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" y="6400800"/>
            <a:ext cx="4648200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defTabSz="852488" eaLnBrk="1" hangingPunct="1">
              <a:defRPr sz="1000">
                <a:latin typeface="+mj-lt"/>
              </a:defRPr>
            </a:lvl1pPr>
          </a:lstStyle>
          <a:p>
            <a:pPr>
              <a:defRPr/>
            </a:pPr>
            <a:r>
              <a:rPr lang="en-US" altLang="en-US"/>
              <a:t>A Course In Business Statistics, 4th © 2006 Prentice-Hall,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F5CA981-7C0C-C025-0210-4023EAEDF63C}"/>
              </a:ext>
            </a:extLst>
          </p:cNvPr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D156D1F-1AD2-E676-6C60-BD0F65095223}"/>
              </a:ext>
            </a:extLst>
          </p:cNvPr>
          <p:cNvSpPr txBox="1">
            <a:spLocks/>
          </p:cNvSpPr>
          <p:nvPr/>
        </p:nvSpPr>
        <p:spPr>
          <a:xfrm>
            <a:off x="2177848" y="1044572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03300"/>
                </a:solidFill>
                <a:latin typeface="Lucida Bright" panose="02040602050505020304" pitchFamily="18" charset="0"/>
                <a:ea typeface="+mj-ea"/>
                <a:cs typeface="FrankRuehl" panose="020E0503060101010101" pitchFamily="34" charset="-79"/>
              </a:rPr>
              <a:t>Business Analytics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CA75901-270F-45E3-BB74-F9F3DF6EE92F}"/>
              </a:ext>
            </a:extLst>
          </p:cNvPr>
          <p:cNvSpPr txBox="1">
            <a:spLocks noChangeAspect="1"/>
          </p:cNvSpPr>
          <p:nvPr/>
        </p:nvSpPr>
        <p:spPr>
          <a:xfrm>
            <a:off x="1529989" y="4022873"/>
            <a:ext cx="787717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9600" b="1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+mj-cs"/>
              </a:rPr>
              <a:t>Chi-square</a:t>
            </a:r>
            <a:endParaRPr lang="en-US" sz="9600" b="1" dirty="0">
              <a:solidFill>
                <a:srgbClr val="C00000"/>
              </a:solidFill>
              <a:latin typeface="Lucida Bright" panose="02040602050505020304" pitchFamily="18" charset="0"/>
              <a:ea typeface="+mj-ea"/>
              <a:cs typeface="+mj-cs"/>
            </a:endParaRPr>
          </a:p>
        </p:txBody>
      </p:sp>
      <p:sp>
        <p:nvSpPr>
          <p:cNvPr id="5125" name="TextBox 1">
            <a:extLst>
              <a:ext uri="{FF2B5EF4-FFF2-40B4-BE49-F238E27FC236}">
                <a16:creationId xmlns:a16="http://schemas.microsoft.com/office/drawing/2014/main" id="{E99B88A8-FE1F-6680-5DD6-491E67726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501650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800000"/>
                </a:solidFill>
                <a:ea typeface="MS PGothic" panose="020B0600070205080204" pitchFamily="34" charset="-128"/>
              </a:rPr>
              <a:t>           </a:t>
            </a:r>
            <a:r>
              <a:rPr lang="en-US" altLang="en-US" sz="2800" b="1">
                <a:solidFill>
                  <a:srgbClr val="800000"/>
                </a:solidFill>
                <a:latin typeface="Lucida Bright" panose="02040602050505020304" pitchFamily="18" charset="0"/>
                <a:ea typeface="MS PGothic" panose="020B0600070205080204" pitchFamily="34" charset="-128"/>
                <a:cs typeface="FrankRuehl" panose="020E0503060101010101" pitchFamily="34" charset="-79"/>
              </a:rPr>
              <a:t>Regents Park Publishe</a:t>
            </a:r>
            <a:r>
              <a:rPr lang="en-US" altLang="en-US" sz="2800" b="1">
                <a:solidFill>
                  <a:srgbClr val="800000"/>
                </a:solidFill>
                <a:latin typeface="FrankRuehl" panose="020E0503060101010101" pitchFamily="34" charset="-79"/>
                <a:ea typeface="MS PGothic" panose="020B0600070205080204" pitchFamily="34" charset="-128"/>
                <a:cs typeface="FrankRuehl" panose="020E0503060101010101" pitchFamily="34" charset="-79"/>
              </a:rPr>
              <a:t>rs</a:t>
            </a:r>
          </a:p>
        </p:txBody>
      </p:sp>
      <p:pic>
        <p:nvPicPr>
          <p:cNvPr id="5126" name="Picture 2">
            <a:extLst>
              <a:ext uri="{FF2B5EF4-FFF2-40B4-BE49-F238E27FC236}">
                <a16:creationId xmlns:a16="http://schemas.microsoft.com/office/drawing/2014/main" id="{9CD8A4B8-7C3B-9B38-07EF-30EC065CA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2235200"/>
            <a:ext cx="234632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66C3110-A5AA-26E1-B817-6597E85F69D2}"/>
              </a:ext>
            </a:extLst>
          </p:cNvPr>
          <p:cNvSpPr/>
          <p:nvPr/>
        </p:nvSpPr>
        <p:spPr>
          <a:xfrm>
            <a:off x="4021138" y="2360613"/>
            <a:ext cx="3159125" cy="1108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6600" b="1" dirty="0">
                <a:solidFill>
                  <a:schemeClr val="accent5">
                    <a:lumMod val="25000"/>
                  </a:schemeClr>
                </a:solidFill>
                <a:latin typeface="Lucida Bright" panose="02040602050505020304" pitchFamily="18" charset="0"/>
                <a:cs typeface="FrankRuehl" panose="020E0503060101010101" pitchFamily="34" charset="-79"/>
              </a:rPr>
              <a:t>T4LM3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2">
            <a:extLst>
              <a:ext uri="{FF2B5EF4-FFF2-40B4-BE49-F238E27FC236}">
                <a16:creationId xmlns:a16="http://schemas.microsoft.com/office/drawing/2014/main" id="{F8E8C57C-071C-38DF-0FBB-BE6DC167C0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14400" y="4114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73178F2B-A0AF-649A-66DB-93719E660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700"/>
              <a:t>Lower Tail or Two Tailed </a:t>
            </a:r>
            <a:br>
              <a:rPr lang="en-US" altLang="en-US" sz="3700"/>
            </a:br>
            <a:r>
              <a:rPr lang="en-US" altLang="en-US" sz="3700"/>
              <a:t>Chi-square Tests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4003B79-9A38-408D-0A13-BF4BAFD53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209800"/>
            <a:ext cx="1828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30000"/>
              <a:t>2</a:t>
            </a:r>
            <a:r>
              <a:rPr lang="en-US" altLang="en-US"/>
              <a:t> =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l-GR" altLang="en-US"/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≠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0E9F071D-39DF-87CC-591A-C96625581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09800"/>
            <a:ext cx="1828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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l-GR" altLang="en-US"/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&lt;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</a:p>
        </p:txBody>
      </p:sp>
      <p:sp>
        <p:nvSpPr>
          <p:cNvPr id="14342" name="Freeform 6">
            <a:extLst>
              <a:ext uri="{FF2B5EF4-FFF2-40B4-BE49-F238E27FC236}">
                <a16:creationId xmlns:a16="http://schemas.microsoft.com/office/drawing/2014/main" id="{CE9AC09E-A7BE-238E-7A35-B121F659800D}"/>
              </a:ext>
            </a:extLst>
          </p:cNvPr>
          <p:cNvSpPr>
            <a:spLocks/>
          </p:cNvSpPr>
          <p:nvPr/>
        </p:nvSpPr>
        <p:spPr bwMode="auto">
          <a:xfrm>
            <a:off x="6781800" y="4360863"/>
            <a:ext cx="1371600" cy="215900"/>
          </a:xfrm>
          <a:custGeom>
            <a:avLst/>
            <a:gdLst>
              <a:gd name="T0" fmla="*/ 0 w 864"/>
              <a:gd name="T1" fmla="*/ 2147483646 h 136"/>
              <a:gd name="T2" fmla="*/ 0 w 864"/>
              <a:gd name="T3" fmla="*/ 0 h 136"/>
              <a:gd name="T4" fmla="*/ 2147483646 w 864"/>
              <a:gd name="T5" fmla="*/ 2147483646 h 136"/>
              <a:gd name="T6" fmla="*/ 2147483646 w 864"/>
              <a:gd name="T7" fmla="*/ 2147483646 h 136"/>
              <a:gd name="T8" fmla="*/ 2147483646 w 864"/>
              <a:gd name="T9" fmla="*/ 2147483646 h 136"/>
              <a:gd name="T10" fmla="*/ 2147483646 w 864"/>
              <a:gd name="T11" fmla="*/ 2147483646 h 136"/>
              <a:gd name="T12" fmla="*/ 2147483646 w 864"/>
              <a:gd name="T13" fmla="*/ 2147483646 h 136"/>
              <a:gd name="T14" fmla="*/ 2147483646 w 864"/>
              <a:gd name="T15" fmla="*/ 2147483646 h 136"/>
              <a:gd name="T16" fmla="*/ 2147483646 w 864"/>
              <a:gd name="T17" fmla="*/ 2147483646 h 136"/>
              <a:gd name="T18" fmla="*/ 2147483646 w 864"/>
              <a:gd name="T19" fmla="*/ 2147483646 h 1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64" h="136">
                <a:moveTo>
                  <a:pt x="0" y="130"/>
                </a:moveTo>
                <a:lnTo>
                  <a:pt x="0" y="0"/>
                </a:lnTo>
                <a:lnTo>
                  <a:pt x="80" y="37"/>
                </a:lnTo>
                <a:lnTo>
                  <a:pt x="156" y="58"/>
                </a:lnTo>
                <a:lnTo>
                  <a:pt x="205" y="75"/>
                </a:lnTo>
                <a:lnTo>
                  <a:pt x="296" y="88"/>
                </a:lnTo>
                <a:lnTo>
                  <a:pt x="427" y="106"/>
                </a:lnTo>
                <a:lnTo>
                  <a:pt x="586" y="109"/>
                </a:lnTo>
                <a:lnTo>
                  <a:pt x="858" y="125"/>
                </a:lnTo>
                <a:lnTo>
                  <a:pt x="864" y="1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3" name="Freeform 7">
            <a:extLst>
              <a:ext uri="{FF2B5EF4-FFF2-40B4-BE49-F238E27FC236}">
                <a16:creationId xmlns:a16="http://schemas.microsoft.com/office/drawing/2014/main" id="{1E6CC380-6234-5EA5-8E24-8E14DE299FD5}"/>
              </a:ext>
            </a:extLst>
          </p:cNvPr>
          <p:cNvSpPr>
            <a:spLocks/>
          </p:cNvSpPr>
          <p:nvPr/>
        </p:nvSpPr>
        <p:spPr bwMode="auto">
          <a:xfrm>
            <a:off x="6772275" y="4362450"/>
            <a:ext cx="12700" cy="209550"/>
          </a:xfrm>
          <a:custGeom>
            <a:avLst/>
            <a:gdLst>
              <a:gd name="T0" fmla="*/ 2147483646 w 8"/>
              <a:gd name="T1" fmla="*/ 2147483646 h 132"/>
              <a:gd name="T2" fmla="*/ 0 w 8"/>
              <a:gd name="T3" fmla="*/ 0 h 13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" h="132">
                <a:moveTo>
                  <a:pt x="8" y="132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4" name="Text Box 17">
            <a:extLst>
              <a:ext uri="{FF2B5EF4-FFF2-40B4-BE49-F238E27FC236}">
                <a16:creationId xmlns:a16="http://schemas.microsoft.com/office/drawing/2014/main" id="{6E269A37-79FB-410C-7204-FDF1515A9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257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b="1" baseline="-25000">
                <a:solidFill>
                  <a:schemeClr val="folHlink"/>
                </a:solidFill>
                <a:sym typeface="Symbol" panose="05050102010706020507" pitchFamily="18" charset="2"/>
              </a:rPr>
              <a:t>/2</a:t>
            </a:r>
            <a:endParaRPr lang="en-US" altLang="en-US" b="1" baseline="30000">
              <a:solidFill>
                <a:schemeClr val="folHlink"/>
              </a:solidFill>
              <a:sym typeface="Symbol" panose="05050102010706020507" pitchFamily="18" charset="2"/>
            </a:endParaRPr>
          </a:p>
        </p:txBody>
      </p:sp>
      <p:sp>
        <p:nvSpPr>
          <p:cNvPr id="14345" name="Freeform 21">
            <a:extLst>
              <a:ext uri="{FF2B5EF4-FFF2-40B4-BE49-F238E27FC236}">
                <a16:creationId xmlns:a16="http://schemas.microsoft.com/office/drawing/2014/main" id="{E3B3AB8C-5A46-CB3E-3AF4-C7DF8E72FFA0}"/>
              </a:ext>
            </a:extLst>
          </p:cNvPr>
          <p:cNvSpPr>
            <a:spLocks/>
          </p:cNvSpPr>
          <p:nvPr/>
        </p:nvSpPr>
        <p:spPr bwMode="auto">
          <a:xfrm>
            <a:off x="609600" y="4089400"/>
            <a:ext cx="303213" cy="487363"/>
          </a:xfrm>
          <a:custGeom>
            <a:avLst/>
            <a:gdLst>
              <a:gd name="T0" fmla="*/ 2147483646 w 191"/>
              <a:gd name="T1" fmla="*/ 2147483646 h 307"/>
              <a:gd name="T2" fmla="*/ 2147483646 w 191"/>
              <a:gd name="T3" fmla="*/ 0 h 307"/>
              <a:gd name="T4" fmla="*/ 2147483646 w 191"/>
              <a:gd name="T5" fmla="*/ 2147483646 h 307"/>
              <a:gd name="T6" fmla="*/ 2147483646 w 191"/>
              <a:gd name="T7" fmla="*/ 2147483646 h 307"/>
              <a:gd name="T8" fmla="*/ 2147483646 w 191"/>
              <a:gd name="T9" fmla="*/ 2147483646 h 307"/>
              <a:gd name="T10" fmla="*/ 2147483646 w 191"/>
              <a:gd name="T11" fmla="*/ 2147483646 h 307"/>
              <a:gd name="T12" fmla="*/ 2147483646 w 191"/>
              <a:gd name="T13" fmla="*/ 2147483646 h 307"/>
              <a:gd name="T14" fmla="*/ 2147483646 w 191"/>
              <a:gd name="T15" fmla="*/ 2147483646 h 307"/>
              <a:gd name="T16" fmla="*/ 2147483646 w 191"/>
              <a:gd name="T17" fmla="*/ 2147483646 h 307"/>
              <a:gd name="T18" fmla="*/ 2147483646 w 191"/>
              <a:gd name="T19" fmla="*/ 2147483646 h 307"/>
              <a:gd name="T20" fmla="*/ 0 w 191"/>
              <a:gd name="T21" fmla="*/ 2147483646 h 30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1" h="307">
                <a:moveTo>
                  <a:pt x="189" y="304"/>
                </a:moveTo>
                <a:lnTo>
                  <a:pt x="191" y="0"/>
                </a:lnTo>
                <a:lnTo>
                  <a:pt x="177" y="15"/>
                </a:lnTo>
                <a:lnTo>
                  <a:pt x="168" y="36"/>
                </a:lnTo>
                <a:lnTo>
                  <a:pt x="149" y="67"/>
                </a:lnTo>
                <a:lnTo>
                  <a:pt x="137" y="90"/>
                </a:lnTo>
                <a:lnTo>
                  <a:pt x="111" y="126"/>
                </a:lnTo>
                <a:lnTo>
                  <a:pt x="78" y="172"/>
                </a:lnTo>
                <a:lnTo>
                  <a:pt x="62" y="214"/>
                </a:lnTo>
                <a:lnTo>
                  <a:pt x="1" y="270"/>
                </a:lnTo>
                <a:lnTo>
                  <a:pt x="0" y="30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6" name="Freeform 23">
            <a:extLst>
              <a:ext uri="{FF2B5EF4-FFF2-40B4-BE49-F238E27FC236}">
                <a16:creationId xmlns:a16="http://schemas.microsoft.com/office/drawing/2014/main" id="{8B1B1D2B-1363-382D-BC94-30824DA43D2A}"/>
              </a:ext>
            </a:extLst>
          </p:cNvPr>
          <p:cNvSpPr>
            <a:spLocks/>
          </p:cNvSpPr>
          <p:nvPr/>
        </p:nvSpPr>
        <p:spPr bwMode="auto">
          <a:xfrm>
            <a:off x="609600" y="3505200"/>
            <a:ext cx="3048000" cy="1066800"/>
          </a:xfrm>
          <a:custGeom>
            <a:avLst/>
            <a:gdLst>
              <a:gd name="T0" fmla="*/ 0 w 2610"/>
              <a:gd name="T1" fmla="*/ 2147483646 h 685"/>
              <a:gd name="T2" fmla="*/ 2147483646 w 2610"/>
              <a:gd name="T3" fmla="*/ 2147483646 h 685"/>
              <a:gd name="T4" fmla="*/ 2147483646 w 2610"/>
              <a:gd name="T5" fmla="*/ 2147483646 h 685"/>
              <a:gd name="T6" fmla="*/ 2147483646 w 2610"/>
              <a:gd name="T7" fmla="*/ 2147483646 h 6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10" h="685">
                <a:moveTo>
                  <a:pt x="0" y="679"/>
                </a:moveTo>
                <a:cubicBezTo>
                  <a:pt x="118" y="570"/>
                  <a:pt x="464" y="40"/>
                  <a:pt x="708" y="20"/>
                </a:cubicBezTo>
                <a:cubicBezTo>
                  <a:pt x="952" y="0"/>
                  <a:pt x="1147" y="448"/>
                  <a:pt x="1464" y="559"/>
                </a:cubicBezTo>
                <a:cubicBezTo>
                  <a:pt x="1781" y="670"/>
                  <a:pt x="2371" y="659"/>
                  <a:pt x="2610" y="685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7" name="Line 24">
            <a:extLst>
              <a:ext uri="{FF2B5EF4-FFF2-40B4-BE49-F238E27FC236}">
                <a16:creationId xmlns:a16="http://schemas.microsoft.com/office/drawing/2014/main" id="{1FE9559C-004E-536E-F2A4-BBB90581CA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975" y="4572000"/>
            <a:ext cx="324802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8" name="Line 25">
            <a:extLst>
              <a:ext uri="{FF2B5EF4-FFF2-40B4-BE49-F238E27FC236}">
                <a16:creationId xmlns:a16="http://schemas.microsoft.com/office/drawing/2014/main" id="{28DA6384-7550-E230-6E35-3C7DE90FC5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975" y="3454400"/>
            <a:ext cx="1588" cy="1117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9" name="Text Box 26">
            <a:extLst>
              <a:ext uri="{FF2B5EF4-FFF2-40B4-BE49-F238E27FC236}">
                <a16:creationId xmlns:a16="http://schemas.microsoft.com/office/drawing/2014/main" id="{3FB9AE78-ED72-5C28-F9DD-9E5A965F4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8768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Do not reject H</a:t>
            </a:r>
            <a:r>
              <a:rPr lang="en-US" altLang="en-US" sz="1600" baseline="-25000">
                <a:sym typeface="Symbol" panose="05050102010706020507" pitchFamily="18" charset="2"/>
              </a:rPr>
              <a:t>0</a:t>
            </a:r>
          </a:p>
        </p:txBody>
      </p:sp>
      <p:sp>
        <p:nvSpPr>
          <p:cNvPr id="14350" name="Line 27">
            <a:extLst>
              <a:ext uri="{FF2B5EF4-FFF2-40B4-BE49-F238E27FC236}">
                <a16:creationId xmlns:a16="http://schemas.microsoft.com/office/drawing/2014/main" id="{F11FEA87-F10D-3842-A083-684122C90C03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1" name="Line 28">
            <a:extLst>
              <a:ext uri="{FF2B5EF4-FFF2-40B4-BE49-F238E27FC236}">
                <a16:creationId xmlns:a16="http://schemas.microsoft.com/office/drawing/2014/main" id="{4F6964E3-FF35-5C3D-193D-BB39F645C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4876800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2" name="Line 29">
            <a:extLst>
              <a:ext uri="{FF2B5EF4-FFF2-40B4-BE49-F238E27FC236}">
                <a16:creationId xmlns:a16="http://schemas.microsoft.com/office/drawing/2014/main" id="{57FDA654-8DFC-CF4F-F6AF-FC5A809A9A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3" name="Text Box 30">
            <a:extLst>
              <a:ext uri="{FF2B5EF4-FFF2-40B4-BE49-F238E27FC236}">
                <a16:creationId xmlns:a16="http://schemas.microsoft.com/office/drawing/2014/main" id="{3CDF4F35-6E7A-0885-C8F1-486C1D7CF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6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 Reject</a:t>
            </a:r>
            <a:endParaRPr lang="en-US" altLang="en-US" sz="1600" baseline="-25000">
              <a:sym typeface="Symbol" panose="05050102010706020507" pitchFamily="18" charset="2"/>
            </a:endParaRPr>
          </a:p>
        </p:txBody>
      </p:sp>
      <p:sp>
        <p:nvSpPr>
          <p:cNvPr id="14354" name="Text Box 31">
            <a:extLst>
              <a:ext uri="{FF2B5EF4-FFF2-40B4-BE49-F238E27FC236}">
                <a16:creationId xmlns:a16="http://schemas.microsoft.com/office/drawing/2014/main" id="{DDD67B0B-3B18-14F4-05A5-72CA636DB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52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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  <p:sp>
        <p:nvSpPr>
          <p:cNvPr id="14355" name="Text Box 32">
            <a:extLst>
              <a:ext uri="{FF2B5EF4-FFF2-40B4-BE49-F238E27FC236}">
                <a16:creationId xmlns:a16="http://schemas.microsoft.com/office/drawing/2014/main" id="{70E2A469-FDAF-E79B-0AB2-C571629D4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054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b="1" baseline="-25000">
                <a:solidFill>
                  <a:schemeClr val="folHlink"/>
                </a:solidFill>
                <a:sym typeface="Symbol" panose="05050102010706020507" pitchFamily="18" charset="2"/>
              </a:rPr>
              <a:t>1-</a:t>
            </a:r>
            <a:endParaRPr lang="en-US" altLang="en-US" b="1" baseline="30000">
              <a:solidFill>
                <a:schemeClr val="folHlink"/>
              </a:solidFill>
              <a:sym typeface="Symbol" panose="05050102010706020507" pitchFamily="18" charset="2"/>
            </a:endParaRPr>
          </a:p>
        </p:txBody>
      </p:sp>
      <p:sp>
        <p:nvSpPr>
          <p:cNvPr id="14356" name="Text Box 33">
            <a:extLst>
              <a:ext uri="{FF2B5EF4-FFF2-40B4-BE49-F238E27FC236}">
                <a16:creationId xmlns:a16="http://schemas.microsoft.com/office/drawing/2014/main" id="{D2CE1E6D-6BD0-E06A-8E70-1E5D140A0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419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</a:t>
            </a:r>
            <a:r>
              <a:rPr lang="en-US" altLang="en-US" baseline="30000"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4357" name="Line 34">
            <a:extLst>
              <a:ext uri="{FF2B5EF4-FFF2-40B4-BE49-F238E27FC236}">
                <a16:creationId xmlns:a16="http://schemas.microsoft.com/office/drawing/2014/main" id="{ABC21A2B-537E-F859-DAA8-23830B63A5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8" name="Line 39">
            <a:extLst>
              <a:ext uri="{FF2B5EF4-FFF2-40B4-BE49-F238E27FC236}">
                <a16:creationId xmlns:a16="http://schemas.microsoft.com/office/drawing/2014/main" id="{04879DE3-25BF-72A6-D539-9AA8D00923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0200" y="41148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59" name="Freeform 40">
            <a:extLst>
              <a:ext uri="{FF2B5EF4-FFF2-40B4-BE49-F238E27FC236}">
                <a16:creationId xmlns:a16="http://schemas.microsoft.com/office/drawing/2014/main" id="{D8683F8B-DCB2-3BA4-6909-30CBEF981DB2}"/>
              </a:ext>
            </a:extLst>
          </p:cNvPr>
          <p:cNvSpPr>
            <a:spLocks/>
          </p:cNvSpPr>
          <p:nvPr/>
        </p:nvSpPr>
        <p:spPr bwMode="auto">
          <a:xfrm>
            <a:off x="5105400" y="4089400"/>
            <a:ext cx="303213" cy="487363"/>
          </a:xfrm>
          <a:custGeom>
            <a:avLst/>
            <a:gdLst>
              <a:gd name="T0" fmla="*/ 2147483646 w 191"/>
              <a:gd name="T1" fmla="*/ 2147483646 h 307"/>
              <a:gd name="T2" fmla="*/ 2147483646 w 191"/>
              <a:gd name="T3" fmla="*/ 0 h 307"/>
              <a:gd name="T4" fmla="*/ 2147483646 w 191"/>
              <a:gd name="T5" fmla="*/ 2147483646 h 307"/>
              <a:gd name="T6" fmla="*/ 2147483646 w 191"/>
              <a:gd name="T7" fmla="*/ 2147483646 h 307"/>
              <a:gd name="T8" fmla="*/ 2147483646 w 191"/>
              <a:gd name="T9" fmla="*/ 2147483646 h 307"/>
              <a:gd name="T10" fmla="*/ 2147483646 w 191"/>
              <a:gd name="T11" fmla="*/ 2147483646 h 307"/>
              <a:gd name="T12" fmla="*/ 2147483646 w 191"/>
              <a:gd name="T13" fmla="*/ 2147483646 h 307"/>
              <a:gd name="T14" fmla="*/ 2147483646 w 191"/>
              <a:gd name="T15" fmla="*/ 2147483646 h 307"/>
              <a:gd name="T16" fmla="*/ 2147483646 w 191"/>
              <a:gd name="T17" fmla="*/ 2147483646 h 307"/>
              <a:gd name="T18" fmla="*/ 2147483646 w 191"/>
              <a:gd name="T19" fmla="*/ 2147483646 h 307"/>
              <a:gd name="T20" fmla="*/ 0 w 191"/>
              <a:gd name="T21" fmla="*/ 2147483646 h 30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1" h="307">
                <a:moveTo>
                  <a:pt x="189" y="304"/>
                </a:moveTo>
                <a:lnTo>
                  <a:pt x="191" y="0"/>
                </a:lnTo>
                <a:lnTo>
                  <a:pt x="177" y="15"/>
                </a:lnTo>
                <a:lnTo>
                  <a:pt x="168" y="36"/>
                </a:lnTo>
                <a:lnTo>
                  <a:pt x="149" y="67"/>
                </a:lnTo>
                <a:lnTo>
                  <a:pt x="137" y="90"/>
                </a:lnTo>
                <a:lnTo>
                  <a:pt x="111" y="126"/>
                </a:lnTo>
                <a:lnTo>
                  <a:pt x="78" y="172"/>
                </a:lnTo>
                <a:lnTo>
                  <a:pt x="62" y="214"/>
                </a:lnTo>
                <a:lnTo>
                  <a:pt x="1" y="270"/>
                </a:lnTo>
                <a:lnTo>
                  <a:pt x="0" y="30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0" name="Freeform 41">
            <a:extLst>
              <a:ext uri="{FF2B5EF4-FFF2-40B4-BE49-F238E27FC236}">
                <a16:creationId xmlns:a16="http://schemas.microsoft.com/office/drawing/2014/main" id="{A5A537E0-704D-813B-9B35-BAA86AAFEDDF}"/>
              </a:ext>
            </a:extLst>
          </p:cNvPr>
          <p:cNvSpPr>
            <a:spLocks/>
          </p:cNvSpPr>
          <p:nvPr/>
        </p:nvSpPr>
        <p:spPr bwMode="auto">
          <a:xfrm>
            <a:off x="5105400" y="3505200"/>
            <a:ext cx="3048000" cy="1066800"/>
          </a:xfrm>
          <a:custGeom>
            <a:avLst/>
            <a:gdLst>
              <a:gd name="T0" fmla="*/ 0 w 2610"/>
              <a:gd name="T1" fmla="*/ 2147483646 h 685"/>
              <a:gd name="T2" fmla="*/ 2147483646 w 2610"/>
              <a:gd name="T3" fmla="*/ 2147483646 h 685"/>
              <a:gd name="T4" fmla="*/ 2147483646 w 2610"/>
              <a:gd name="T5" fmla="*/ 2147483646 h 685"/>
              <a:gd name="T6" fmla="*/ 2147483646 w 2610"/>
              <a:gd name="T7" fmla="*/ 2147483646 h 6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10" h="685">
                <a:moveTo>
                  <a:pt x="0" y="679"/>
                </a:moveTo>
                <a:cubicBezTo>
                  <a:pt x="118" y="570"/>
                  <a:pt x="464" y="40"/>
                  <a:pt x="708" y="20"/>
                </a:cubicBezTo>
                <a:cubicBezTo>
                  <a:pt x="952" y="0"/>
                  <a:pt x="1147" y="448"/>
                  <a:pt x="1464" y="559"/>
                </a:cubicBezTo>
                <a:cubicBezTo>
                  <a:pt x="1781" y="670"/>
                  <a:pt x="2371" y="659"/>
                  <a:pt x="2610" y="685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1" name="Line 42">
            <a:extLst>
              <a:ext uri="{FF2B5EF4-FFF2-40B4-BE49-F238E27FC236}">
                <a16:creationId xmlns:a16="http://schemas.microsoft.com/office/drawing/2014/main" id="{B0FE8A48-AAC0-21DA-9FCF-2411D0A3BC3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7775" y="4572000"/>
            <a:ext cx="3248025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2" name="Line 43">
            <a:extLst>
              <a:ext uri="{FF2B5EF4-FFF2-40B4-BE49-F238E27FC236}">
                <a16:creationId xmlns:a16="http://schemas.microsoft.com/office/drawing/2014/main" id="{84B31116-EF91-33D9-39F5-CA131AA76E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57775" y="3454400"/>
            <a:ext cx="1588" cy="1117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3" name="Text Box 44">
            <a:extLst>
              <a:ext uri="{FF2B5EF4-FFF2-40B4-BE49-F238E27FC236}">
                <a16:creationId xmlns:a16="http://schemas.microsoft.com/office/drawing/2014/main" id="{973E4BDC-D4A6-DC91-A041-EC22D0C4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876800"/>
            <a:ext cx="10668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Do not 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reject H</a:t>
            </a:r>
            <a:r>
              <a:rPr lang="en-US" altLang="en-US" sz="1600" baseline="-25000">
                <a:sym typeface="Symbol" panose="05050102010706020507" pitchFamily="18" charset="2"/>
              </a:rPr>
              <a:t>0</a:t>
            </a:r>
          </a:p>
        </p:txBody>
      </p:sp>
      <p:sp>
        <p:nvSpPr>
          <p:cNvPr id="14364" name="Line 45">
            <a:extLst>
              <a:ext uri="{FF2B5EF4-FFF2-40B4-BE49-F238E27FC236}">
                <a16:creationId xmlns:a16="http://schemas.microsoft.com/office/drawing/2014/main" id="{07C0D8F6-D19D-3C6C-7BC5-0F5C2BCD1C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5" name="Line 46">
            <a:extLst>
              <a:ext uri="{FF2B5EF4-FFF2-40B4-BE49-F238E27FC236}">
                <a16:creationId xmlns:a16="http://schemas.microsoft.com/office/drawing/2014/main" id="{881B9BC0-1CEE-7F65-E84B-EC2EAB140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876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6" name="Line 47">
            <a:extLst>
              <a:ext uri="{FF2B5EF4-FFF2-40B4-BE49-F238E27FC236}">
                <a16:creationId xmlns:a16="http://schemas.microsoft.com/office/drawing/2014/main" id="{0587B8EB-DCA7-AE9E-46A0-4CB9271645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4876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67" name="Text Box 48">
            <a:extLst>
              <a:ext uri="{FF2B5EF4-FFF2-40B4-BE49-F238E27FC236}">
                <a16:creationId xmlns:a16="http://schemas.microsoft.com/office/drawing/2014/main" id="{E9FBF0CB-9C77-E846-320D-7E8018663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9530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 Reject</a:t>
            </a:r>
            <a:endParaRPr lang="en-US" altLang="en-US" sz="1600" baseline="-25000">
              <a:sym typeface="Symbol" panose="05050102010706020507" pitchFamily="18" charset="2"/>
            </a:endParaRPr>
          </a:p>
        </p:txBody>
      </p:sp>
      <p:sp>
        <p:nvSpPr>
          <p:cNvPr id="14368" name="Text Box 49">
            <a:extLst>
              <a:ext uri="{FF2B5EF4-FFF2-40B4-BE49-F238E27FC236}">
                <a16:creationId xmlns:a16="http://schemas.microsoft.com/office/drawing/2014/main" id="{C030E118-FB72-CF3B-6596-AFA896604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3352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/2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  <p:sp>
        <p:nvSpPr>
          <p:cNvPr id="14369" name="Text Box 50">
            <a:extLst>
              <a:ext uri="{FF2B5EF4-FFF2-40B4-BE49-F238E27FC236}">
                <a16:creationId xmlns:a16="http://schemas.microsoft.com/office/drawing/2014/main" id="{69281927-50D3-A4A1-3FAD-FEAA44F5A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257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b="1" baseline="-25000">
                <a:solidFill>
                  <a:schemeClr val="folHlink"/>
                </a:solidFill>
                <a:sym typeface="Symbol" panose="05050102010706020507" pitchFamily="18" charset="2"/>
              </a:rPr>
              <a:t>1-/2</a:t>
            </a:r>
            <a:endParaRPr lang="en-US" altLang="en-US" b="1" baseline="30000">
              <a:solidFill>
                <a:schemeClr val="folHlink"/>
              </a:solidFill>
              <a:sym typeface="Symbol" panose="05050102010706020507" pitchFamily="18" charset="2"/>
            </a:endParaRPr>
          </a:p>
        </p:txBody>
      </p:sp>
      <p:sp>
        <p:nvSpPr>
          <p:cNvPr id="14370" name="Text Box 51">
            <a:extLst>
              <a:ext uri="{FF2B5EF4-FFF2-40B4-BE49-F238E27FC236}">
                <a16:creationId xmlns:a16="http://schemas.microsoft.com/office/drawing/2014/main" id="{6719D370-8898-4E37-167B-5A112F2DE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44196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</a:t>
            </a:r>
            <a:r>
              <a:rPr lang="en-US" altLang="en-US" baseline="30000"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4371" name="Line 52">
            <a:extLst>
              <a:ext uri="{FF2B5EF4-FFF2-40B4-BE49-F238E27FC236}">
                <a16:creationId xmlns:a16="http://schemas.microsoft.com/office/drawing/2014/main" id="{8E7F380A-DEF7-038E-8E6D-CA59EE8C3C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648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2" name="Text Box 53">
            <a:extLst>
              <a:ext uri="{FF2B5EF4-FFF2-40B4-BE49-F238E27FC236}">
                <a16:creationId xmlns:a16="http://schemas.microsoft.com/office/drawing/2014/main" id="{0BB5C5F9-7AB0-9115-5FDA-8FDE9D2F61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7338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/2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  <p:sp>
        <p:nvSpPr>
          <p:cNvPr id="14373" name="Line 12">
            <a:extLst>
              <a:ext uri="{FF2B5EF4-FFF2-40B4-BE49-F238E27FC236}">
                <a16:creationId xmlns:a16="http://schemas.microsoft.com/office/drawing/2014/main" id="{133787BE-36BC-E978-ECF2-1D836F2EA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4114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4" name="Line 54">
            <a:extLst>
              <a:ext uri="{FF2B5EF4-FFF2-40B4-BE49-F238E27FC236}">
                <a16:creationId xmlns:a16="http://schemas.microsoft.com/office/drawing/2014/main" id="{60925D32-2CD3-7D91-FB7D-9597342DAA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57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5" name="Line 55">
            <a:extLst>
              <a:ext uri="{FF2B5EF4-FFF2-40B4-BE49-F238E27FC236}">
                <a16:creationId xmlns:a16="http://schemas.microsoft.com/office/drawing/2014/main" id="{61A25F49-65B6-8C78-D7E2-78D57F71F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876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6" name="Text Box 56">
            <a:extLst>
              <a:ext uri="{FF2B5EF4-FFF2-40B4-BE49-F238E27FC236}">
                <a16:creationId xmlns:a16="http://schemas.microsoft.com/office/drawing/2014/main" id="{648E6DEA-C34D-FC61-7CB1-50A25CA92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9530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 Reject</a:t>
            </a:r>
            <a:endParaRPr lang="en-US" altLang="en-US" sz="1600" baseline="-25000">
              <a:sym typeface="Symbol" panose="05050102010706020507" pitchFamily="18" charset="2"/>
            </a:endParaRPr>
          </a:p>
        </p:txBody>
      </p:sp>
      <p:sp>
        <p:nvSpPr>
          <p:cNvPr id="14377" name="Line 58">
            <a:extLst>
              <a:ext uri="{FF2B5EF4-FFF2-40B4-BE49-F238E27FC236}">
                <a16:creationId xmlns:a16="http://schemas.microsoft.com/office/drawing/2014/main" id="{D3D45E97-9B7A-218E-D026-BF24776DDA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1905000"/>
            <a:ext cx="0" cy="434340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78" name="Text Box 59">
            <a:extLst>
              <a:ext uri="{FF2B5EF4-FFF2-40B4-BE49-F238E27FC236}">
                <a16:creationId xmlns:a16="http://schemas.microsoft.com/office/drawing/2014/main" id="{D37A0DE1-887C-C662-3650-1F0D35BB7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288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Lower tail test: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  <p:sp>
        <p:nvSpPr>
          <p:cNvPr id="14379" name="Text Box 60">
            <a:extLst>
              <a:ext uri="{FF2B5EF4-FFF2-40B4-BE49-F238E27FC236}">
                <a16:creationId xmlns:a16="http://schemas.microsoft.com/office/drawing/2014/main" id="{6FDE67B5-BCF9-04B1-70D6-7D47F20DF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8288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Two tail test: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B94D497B-98EC-FCBF-AB77-FCF1103A5EC2}"/>
              </a:ext>
            </a:extLst>
          </p:cNvPr>
          <p:cNvSpPr txBox="1">
            <a:spLocks/>
          </p:cNvSpPr>
          <p:nvPr/>
        </p:nvSpPr>
        <p:spPr>
          <a:xfrm>
            <a:off x="1722438" y="4675188"/>
            <a:ext cx="6156325" cy="808037"/>
          </a:xfrm>
          <a:prstGeom prst="rect">
            <a:avLst/>
          </a:prstGeom>
        </p:spPr>
        <p:txBody>
          <a:bodyPr anchor="b">
            <a:normAutofit fontScale="975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3200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B3D3064-5E3D-5B99-7F2A-EBAD73E2112F}"/>
              </a:ext>
            </a:extLst>
          </p:cNvPr>
          <p:cNvSpPr txBox="1">
            <a:spLocks/>
          </p:cNvSpPr>
          <p:nvPr/>
        </p:nvSpPr>
        <p:spPr>
          <a:xfrm>
            <a:off x="1812849" y="1167765"/>
            <a:ext cx="5830185" cy="774109"/>
          </a:xfrm>
          <a:prstGeom prst="rect">
            <a:avLst/>
          </a:prstGeom>
        </p:spPr>
        <p:txBody>
          <a:bodyPr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endParaRPr lang="en-US" sz="4800" b="1" dirty="0">
              <a:solidFill>
                <a:srgbClr val="003300"/>
              </a:solidFill>
              <a:latin typeface="+mj-lt"/>
              <a:ea typeface="+mj-ea"/>
              <a:cs typeface="+mj-cs"/>
            </a:endParaRP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rgbClr val="002060"/>
                </a:solidFill>
                <a:latin typeface="Lucida Bright" panose="02040602050505020304" pitchFamily="18" charset="0"/>
                <a:ea typeface="+mj-ea"/>
                <a:cs typeface="+mj-cs"/>
              </a:rPr>
              <a:t>T4LM3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516C6A8-5AC4-5763-9AA6-FECDCC813696}"/>
              </a:ext>
            </a:extLst>
          </p:cNvPr>
          <p:cNvSpPr txBox="1">
            <a:spLocks noChangeAspect="1"/>
          </p:cNvSpPr>
          <p:nvPr/>
        </p:nvSpPr>
        <p:spPr>
          <a:xfrm>
            <a:off x="1577161" y="4568338"/>
            <a:ext cx="6301564" cy="805417"/>
          </a:xfrm>
          <a:prstGeom prst="rect">
            <a:avLst/>
          </a:prstGeom>
          <a:scene3d>
            <a:camera prst="orthographicFront"/>
            <a:lightRig rig="soft" dir="t">
              <a:rot lat="0" lon="0" rev="2400000"/>
            </a:lightRig>
          </a:scene3d>
          <a:sp3d extrusionH="76200">
            <a:extrusionClr>
              <a:schemeClr val="accent2">
                <a:lumMod val="75000"/>
              </a:schemeClr>
            </a:extrusionClr>
          </a:sp3d>
        </p:spPr>
        <p:txBody>
          <a:bodyPr anchor="ctr">
            <a:sp3d>
              <a:bevelT w="19050" h="12700"/>
            </a:sp3d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 </a:t>
            </a:r>
          </a:p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C00000"/>
                </a:solidFill>
                <a:latin typeface="Lucida Bright" panose="02040602050505020304" pitchFamily="18" charset="0"/>
                <a:ea typeface="+mj-ea"/>
                <a:cs typeface="+mj-cs"/>
              </a:rPr>
              <a:t>End</a:t>
            </a:r>
          </a:p>
        </p:txBody>
      </p:sp>
      <p:sp>
        <p:nvSpPr>
          <p:cNvPr id="15365" name="TextBox 1">
            <a:extLst>
              <a:ext uri="{FF2B5EF4-FFF2-40B4-BE49-F238E27FC236}">
                <a16:creationId xmlns:a16="http://schemas.microsoft.com/office/drawing/2014/main" id="{18519CDA-3DEC-E63C-47FA-F2AAA2488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501650"/>
            <a:ext cx="5761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rgbClr val="800000"/>
                </a:solidFill>
                <a:ea typeface="MS PGothic" panose="020B0600070205080204" pitchFamily="34" charset="-128"/>
              </a:rPr>
              <a:t>        </a:t>
            </a:r>
            <a:r>
              <a:rPr lang="en-US" altLang="en-US" sz="2800" b="1">
                <a:solidFill>
                  <a:srgbClr val="800000"/>
                </a:solidFill>
                <a:latin typeface="Lucida Bright" panose="02040602050505020304" pitchFamily="18" charset="0"/>
                <a:ea typeface="MS PGothic" panose="020B0600070205080204" pitchFamily="34" charset="-128"/>
              </a:rPr>
              <a:t>Regents Park Publishers</a:t>
            </a:r>
          </a:p>
        </p:txBody>
      </p:sp>
      <p:pic>
        <p:nvPicPr>
          <p:cNvPr id="15366" name="Picture 2">
            <a:extLst>
              <a:ext uri="{FF2B5EF4-FFF2-40B4-BE49-F238E27FC236}">
                <a16:creationId xmlns:a16="http://schemas.microsoft.com/office/drawing/2014/main" id="{01673900-E87F-7F64-F729-6068955020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388" y="2465388"/>
            <a:ext cx="4162425" cy="208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D86CA29-97A3-A412-E52B-216238FD88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Goals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D52BD4C-7E11-053E-0087-85BCB4A03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848600" cy="4648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b="1"/>
              <a:t>After completing this chapter, you should be able to:</a:t>
            </a:r>
            <a:r>
              <a:rPr lang="en-US" altLang="en-US"/>
              <a:t> 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en-US" sz="2400"/>
              <a:t>Formulate and complete hypothesis tests for a single population variance</a:t>
            </a:r>
          </a:p>
          <a:p>
            <a:pPr eaLnBrk="1" hangingPunct="1">
              <a:lnSpc>
                <a:spcPct val="110000"/>
              </a:lnSpc>
              <a:spcBef>
                <a:spcPct val="40000"/>
              </a:spcBef>
            </a:pPr>
            <a:r>
              <a:rPr lang="en-US" altLang="en-US" sz="2400"/>
              <a:t>Find critical chi-square distribution values from the chi-square table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8A86F46-7678-E827-B8B5-F0F5D3476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/>
              <a:t>Hypothesis Tests for Variances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4E5B42AB-CBD8-01F5-2C96-CCA4CA900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1676400"/>
            <a:ext cx="3429000" cy="1371600"/>
          </a:xfrm>
          <a:prstGeom prst="rect">
            <a:avLst/>
          </a:prstGeom>
          <a:solidFill>
            <a:srgbClr val="FDE0B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Hypothesis Tests</a:t>
            </a:r>
          </a:p>
          <a:p>
            <a:pPr algn="ctr" eaLnBrk="1" hangingPunct="1"/>
            <a:r>
              <a:rPr lang="en-US" altLang="en-US"/>
              <a:t>for Variances</a:t>
            </a:r>
          </a:p>
        </p:txBody>
      </p:sp>
      <p:sp>
        <p:nvSpPr>
          <p:cNvPr id="7172" name="Rectangle 5">
            <a:extLst>
              <a:ext uri="{FF2B5EF4-FFF2-40B4-BE49-F238E27FC236}">
                <a16:creationId xmlns:a16="http://schemas.microsoft.com/office/drawing/2014/main" id="{BEFC480D-133C-6ED0-133B-C737B9D6C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0" y="3319463"/>
            <a:ext cx="3429000" cy="1371600"/>
          </a:xfrm>
          <a:prstGeom prst="rect">
            <a:avLst/>
          </a:prstGeom>
          <a:solidFill>
            <a:srgbClr val="ABD5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Tests for a Single</a:t>
            </a:r>
          </a:p>
          <a:p>
            <a:pPr algn="ctr" eaLnBrk="1" hangingPunct="1"/>
            <a:r>
              <a:rPr lang="en-US" altLang="en-US"/>
              <a:t>Population Variances</a:t>
            </a:r>
          </a:p>
        </p:txBody>
      </p:sp>
      <p:sp>
        <p:nvSpPr>
          <p:cNvPr id="7173" name="Line 10">
            <a:extLst>
              <a:ext uri="{FF2B5EF4-FFF2-40B4-BE49-F238E27FC236}">
                <a16:creationId xmlns:a16="http://schemas.microsoft.com/office/drawing/2014/main" id="{10FE669E-4990-3E94-EBFB-83F93A8D22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3048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4" name="Line 11">
            <a:extLst>
              <a:ext uri="{FF2B5EF4-FFF2-40B4-BE49-F238E27FC236}">
                <a16:creationId xmlns:a16="http://schemas.microsoft.com/office/drawing/2014/main" id="{BA55F0F2-9C7A-E663-B065-63742740A9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8200" y="4691063"/>
            <a:ext cx="0" cy="325437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5" name="Rectangle 13">
            <a:extLst>
              <a:ext uri="{FF2B5EF4-FFF2-40B4-BE49-F238E27FC236}">
                <a16:creationId xmlns:a16="http://schemas.microsoft.com/office/drawing/2014/main" id="{EE886B04-4374-6A74-2AEB-AAAFEB52B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8463" y="5016500"/>
            <a:ext cx="3429000" cy="914400"/>
          </a:xfrm>
          <a:prstGeom prst="rect">
            <a:avLst/>
          </a:prstGeom>
          <a:solidFill>
            <a:srgbClr val="ABD5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Chi-Square test statistic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BCA54B7-9CBD-F154-ACC9-262A4815E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/>
              <a:t>Single Population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D6C8A56-FFF8-A0D8-8BA3-CBEEA6803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76400"/>
            <a:ext cx="5334000" cy="533400"/>
          </a:xfrm>
          <a:prstGeom prst="rect">
            <a:avLst/>
          </a:prstGeom>
          <a:solidFill>
            <a:srgbClr val="FDE0B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Hypothesis Tests for Variances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555AF04B-2851-8C46-D59D-508B73D8C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3429000" cy="13716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Tests for a Single</a:t>
            </a:r>
          </a:p>
          <a:p>
            <a:pPr algn="ctr" eaLnBrk="1" hangingPunct="1"/>
            <a:r>
              <a:rPr lang="en-US" altLang="en-US"/>
              <a:t>Population Variances</a:t>
            </a:r>
          </a:p>
        </p:txBody>
      </p:sp>
      <p:sp>
        <p:nvSpPr>
          <p:cNvPr id="8197" name="Line 6">
            <a:extLst>
              <a:ext uri="{FF2B5EF4-FFF2-40B4-BE49-F238E27FC236}">
                <a16:creationId xmlns:a16="http://schemas.microsoft.com/office/drawing/2014/main" id="{B737FD84-1821-3728-5408-2C591DDFBA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384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8" name="Line 7">
            <a:extLst>
              <a:ext uri="{FF2B5EF4-FFF2-40B4-BE49-F238E27FC236}">
                <a16:creationId xmlns:a16="http://schemas.microsoft.com/office/drawing/2014/main" id="{803CFB2B-6836-C4CA-9A00-27EBEA566B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438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9">
            <a:extLst>
              <a:ext uri="{FF2B5EF4-FFF2-40B4-BE49-F238E27FC236}">
                <a16:creationId xmlns:a16="http://schemas.microsoft.com/office/drawing/2014/main" id="{61E71FF0-E08C-BED0-11BD-8C170A635B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0" name="Line 10">
            <a:extLst>
              <a:ext uri="{FF2B5EF4-FFF2-40B4-BE49-F238E27FC236}">
                <a16:creationId xmlns:a16="http://schemas.microsoft.com/office/drawing/2014/main" id="{C27087E5-264E-41C2-5887-1A1D0B1828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038600"/>
            <a:ext cx="0" cy="6858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1" name="Rectangle 12">
            <a:extLst>
              <a:ext uri="{FF2B5EF4-FFF2-40B4-BE49-F238E27FC236}">
                <a16:creationId xmlns:a16="http://schemas.microsoft.com/office/drawing/2014/main" id="{5FF7AEA8-BB3F-8219-AAEE-9338EF5B6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724400"/>
            <a:ext cx="3429000" cy="914400"/>
          </a:xfrm>
          <a:prstGeom prst="rect">
            <a:avLst/>
          </a:prstGeom>
          <a:solidFill>
            <a:srgbClr val="ABD5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Chi-Square test statistic</a:t>
            </a:r>
          </a:p>
        </p:txBody>
      </p:sp>
      <p:sp>
        <p:nvSpPr>
          <p:cNvPr id="8202" name="Rectangle 14">
            <a:extLst>
              <a:ext uri="{FF2B5EF4-FFF2-40B4-BE49-F238E27FC236}">
                <a16:creationId xmlns:a16="http://schemas.microsoft.com/office/drawing/2014/main" id="{665DF906-63BF-3BC5-2E2D-540EB659A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19400"/>
            <a:ext cx="1828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30000"/>
              <a:t>2</a:t>
            </a:r>
            <a:r>
              <a:rPr lang="en-US" altLang="en-US"/>
              <a:t> =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l-GR" altLang="en-US"/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≠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</a:p>
        </p:txBody>
      </p:sp>
      <p:sp>
        <p:nvSpPr>
          <p:cNvPr id="8203" name="Rectangle 16">
            <a:extLst>
              <a:ext uri="{FF2B5EF4-FFF2-40B4-BE49-F238E27FC236}">
                <a16:creationId xmlns:a16="http://schemas.microsoft.com/office/drawing/2014/main" id="{756C43DA-6EBD-733D-C53C-26017B89F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24313"/>
            <a:ext cx="1828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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l-GR" altLang="en-US"/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&lt;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</a:p>
        </p:txBody>
      </p:sp>
      <p:sp>
        <p:nvSpPr>
          <p:cNvPr id="8204" name="Rectangle 17">
            <a:extLst>
              <a:ext uri="{FF2B5EF4-FFF2-40B4-BE49-F238E27FC236}">
                <a16:creationId xmlns:a16="http://schemas.microsoft.com/office/drawing/2014/main" id="{5E62D5C8-1B35-9EBD-5551-AC12AAA04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030788"/>
            <a:ext cx="1828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≤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l-GR" altLang="en-US"/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&gt;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</a:p>
        </p:txBody>
      </p:sp>
      <p:sp>
        <p:nvSpPr>
          <p:cNvPr id="8205" name="Text Box 18">
            <a:extLst>
              <a:ext uri="{FF2B5EF4-FFF2-40B4-BE49-F238E27FC236}">
                <a16:creationId xmlns:a16="http://schemas.microsoft.com/office/drawing/2014/main" id="{1536E793-03E1-2318-1D0E-1C0058012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362200"/>
            <a:ext cx="60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000"/>
              <a:t>*</a:t>
            </a:r>
          </a:p>
        </p:txBody>
      </p:sp>
      <p:sp>
        <p:nvSpPr>
          <p:cNvPr id="8206" name="Text Box 19">
            <a:extLst>
              <a:ext uri="{FF2B5EF4-FFF2-40B4-BE49-F238E27FC236}">
                <a16:creationId xmlns:a16="http://schemas.microsoft.com/office/drawing/2014/main" id="{5C008457-DCFD-7F9B-CBA4-715F629C9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0480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Two tailed test</a:t>
            </a:r>
          </a:p>
        </p:txBody>
      </p:sp>
      <p:sp>
        <p:nvSpPr>
          <p:cNvPr id="8207" name="Text Box 20">
            <a:extLst>
              <a:ext uri="{FF2B5EF4-FFF2-40B4-BE49-F238E27FC236}">
                <a16:creationId xmlns:a16="http://schemas.microsoft.com/office/drawing/2014/main" id="{55BDC6C2-C44F-BB87-D516-30F0450FA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363" y="4178300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Lower tail test</a:t>
            </a:r>
          </a:p>
        </p:txBody>
      </p:sp>
      <p:sp>
        <p:nvSpPr>
          <p:cNvPr id="8208" name="Text Box 21">
            <a:extLst>
              <a:ext uri="{FF2B5EF4-FFF2-40B4-BE49-F238E27FC236}">
                <a16:creationId xmlns:a16="http://schemas.microsoft.com/office/drawing/2014/main" id="{9034D6C2-A449-59E8-049D-32F2A4A03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195888"/>
            <a:ext cx="182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Upper tail test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D8C18B0-1E1E-22E3-53EC-6105C2CDC9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/>
              <a:t>Chi-Square Test Statistic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734BFC-1DD6-ECAB-C37D-25FEAE862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76400"/>
            <a:ext cx="5334000" cy="533400"/>
          </a:xfrm>
          <a:prstGeom prst="rect">
            <a:avLst/>
          </a:prstGeom>
          <a:solidFill>
            <a:srgbClr val="FDE0BD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Hypothesis Tests for Variances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77DE44F-7335-3680-C993-1C7DF8333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667000"/>
            <a:ext cx="3429000" cy="1371600"/>
          </a:xfrm>
          <a:prstGeom prst="rect">
            <a:avLst/>
          </a:prstGeom>
          <a:solidFill>
            <a:srgbClr val="ABD5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Tests for a Single</a:t>
            </a:r>
          </a:p>
          <a:p>
            <a:pPr algn="ctr" eaLnBrk="1" hangingPunct="1"/>
            <a:r>
              <a:rPr lang="en-US" altLang="en-US"/>
              <a:t>Population Variances</a:t>
            </a:r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490BC442-02A5-E57C-B400-4103FEA53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438400"/>
            <a:ext cx="12954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2" name="Line 6">
            <a:extLst>
              <a:ext uri="{FF2B5EF4-FFF2-40B4-BE49-F238E27FC236}">
                <a16:creationId xmlns:a16="http://schemas.microsoft.com/office/drawing/2014/main" id="{6325DA0F-3B96-EAE2-18D1-67A6930070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2438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4C7D1197-69A4-BBE0-367A-5571E209E3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ECC3D26E-9987-BA36-89A6-5E502A87B7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4038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1F2EB452-6A7A-D47F-F56D-D59900F19A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267200"/>
            <a:ext cx="3429000" cy="914400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Chi-Square test statistic</a:t>
            </a:r>
          </a:p>
        </p:txBody>
      </p:sp>
      <p:sp>
        <p:nvSpPr>
          <p:cNvPr id="9226" name="Text Box 13">
            <a:extLst>
              <a:ext uri="{FF2B5EF4-FFF2-40B4-BE49-F238E27FC236}">
                <a16:creationId xmlns:a16="http://schemas.microsoft.com/office/drawing/2014/main" id="{85A66E23-F539-B85D-7795-E96761550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962400"/>
            <a:ext cx="60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000"/>
              <a:t>*</a:t>
            </a:r>
          </a:p>
        </p:txBody>
      </p:sp>
      <p:sp>
        <p:nvSpPr>
          <p:cNvPr id="9227" name="Text Box 17">
            <a:extLst>
              <a:ext uri="{FF2B5EF4-FFF2-40B4-BE49-F238E27FC236}">
                <a16:creationId xmlns:a16="http://schemas.microsoft.com/office/drawing/2014/main" id="{ED12C820-C07A-D3ED-FCAD-138A398D0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514600"/>
            <a:ext cx="3810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The chi-squared test statistic for a Single Population Variance is:</a:t>
            </a:r>
          </a:p>
        </p:txBody>
      </p:sp>
      <p:graphicFrame>
        <p:nvGraphicFramePr>
          <p:cNvPr id="9228" name="Object 18">
            <a:extLst>
              <a:ext uri="{FF2B5EF4-FFF2-40B4-BE49-F238E27FC236}">
                <a16:creationId xmlns:a16="http://schemas.microsoft.com/office/drawing/2014/main" id="{A1352B0C-8CAB-09A5-FFC3-3BB3B508C9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45088" y="3276600"/>
          <a:ext cx="2741612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100" imgH="419100" progId="Equation.3">
                  <p:embed/>
                </p:oleObj>
              </mc:Choice>
              <mc:Fallback>
                <p:oleObj name="Equation" r:id="rId2" imgW="927100" imgH="4191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3276600"/>
                        <a:ext cx="2741612" cy="1239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Text Box 19">
            <a:extLst>
              <a:ext uri="{FF2B5EF4-FFF2-40B4-BE49-F238E27FC236}">
                <a16:creationId xmlns:a16="http://schemas.microsoft.com/office/drawing/2014/main" id="{1D3518DE-897B-66D8-B5E3-CF52AE878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648200"/>
            <a:ext cx="38100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where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</a:t>
            </a:r>
            <a:r>
              <a:rPr lang="en-US" altLang="en-US" sz="1600" baseline="30000">
                <a:sym typeface="Symbol" panose="05050102010706020507" pitchFamily="18" charset="2"/>
              </a:rPr>
              <a:t>2</a:t>
            </a:r>
            <a:r>
              <a:rPr lang="en-US" altLang="en-US" sz="1600">
                <a:sym typeface="Symbol" panose="05050102010706020507" pitchFamily="18" charset="2"/>
              </a:rPr>
              <a:t> = standardized chi-square variable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n = sample size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600">
                <a:sym typeface="Symbol" panose="05050102010706020507" pitchFamily="18" charset="2"/>
              </a:rPr>
              <a:t>s</a:t>
            </a:r>
            <a:r>
              <a:rPr lang="en-US" altLang="en-US" sz="1600" baseline="30000">
                <a:sym typeface="Symbol" panose="05050102010706020507" pitchFamily="18" charset="2"/>
              </a:rPr>
              <a:t>2</a:t>
            </a:r>
            <a:r>
              <a:rPr lang="en-US" altLang="en-US" sz="1600">
                <a:sym typeface="Symbol" panose="05050102010706020507" pitchFamily="18" charset="2"/>
              </a:rPr>
              <a:t> = sample variance</a:t>
            </a:r>
          </a:p>
          <a:p>
            <a:pPr eaLnBrk="1" hangingPunct="1">
              <a:spcBef>
                <a:spcPct val="50000"/>
              </a:spcBef>
            </a:pPr>
            <a:r>
              <a:rPr lang="el-GR" altLang="en-US" sz="1600">
                <a:cs typeface="Arial" panose="020B0604020202020204" pitchFamily="34" charset="0"/>
                <a:sym typeface="Symbol" panose="05050102010706020507" pitchFamily="18" charset="2"/>
              </a:rPr>
              <a:t>σ</a:t>
            </a:r>
            <a:r>
              <a:rPr lang="en-US" altLang="en-US" sz="1600" baseline="30000"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en-US" altLang="en-US" sz="1600">
                <a:cs typeface="Arial" panose="020B0604020202020204" pitchFamily="34" charset="0"/>
                <a:sym typeface="Symbol" panose="05050102010706020507" pitchFamily="18" charset="2"/>
              </a:rPr>
              <a:t> = hypothesized variance</a:t>
            </a:r>
            <a:endParaRPr lang="el-GR" altLang="en-US" sz="1600" baseline="30000"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DBAA955-66F8-C86C-5658-C075385DCF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Chi-square Distribution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7E9E85A-86C2-1E16-2CEA-2B0B2E3FC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solidFill>
                  <a:schemeClr val="folHlink"/>
                </a:solidFill>
              </a:rPr>
              <a:t>chi-square distribution</a:t>
            </a:r>
            <a:r>
              <a:rPr lang="en-US" altLang="en-US"/>
              <a:t> is a family of distributions, depending on degrees of freedom: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en-US">
                <a:solidFill>
                  <a:schemeClr val="folHlink"/>
                </a:solidFill>
              </a:rPr>
              <a:t>d.f. = n - 1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>
              <a:solidFill>
                <a:schemeClr val="folHlink"/>
              </a:solidFill>
            </a:endParaRPr>
          </a:p>
        </p:txBody>
      </p:sp>
      <p:sp>
        <p:nvSpPr>
          <p:cNvPr id="10244" name="Text Box 13">
            <a:extLst>
              <a:ext uri="{FF2B5EF4-FFF2-40B4-BE49-F238E27FC236}">
                <a16:creationId xmlns:a16="http://schemas.microsoft.com/office/drawing/2014/main" id="{EA3913BF-308E-9044-1982-6A17FAC44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3340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0  4  8  12  16  20  24  28</a:t>
            </a:r>
          </a:p>
        </p:txBody>
      </p:sp>
      <p:sp>
        <p:nvSpPr>
          <p:cNvPr id="10245" name="Text Box 14">
            <a:extLst>
              <a:ext uri="{FF2B5EF4-FFF2-40B4-BE49-F238E27FC236}">
                <a16:creationId xmlns:a16="http://schemas.microsoft.com/office/drawing/2014/main" id="{51737F60-09F8-E588-04ED-8A8A66BB7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3340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0  4  8  12  16  20  24  28</a:t>
            </a:r>
          </a:p>
        </p:txBody>
      </p:sp>
      <p:sp>
        <p:nvSpPr>
          <p:cNvPr id="10246" name="Text Box 15">
            <a:extLst>
              <a:ext uri="{FF2B5EF4-FFF2-40B4-BE49-F238E27FC236}">
                <a16:creationId xmlns:a16="http://schemas.microsoft.com/office/drawing/2014/main" id="{E29D631E-45D5-CF59-2664-DC4FAA0CD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334000"/>
            <a:ext cx="251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600"/>
              <a:t>0  4  8  12  16  20  24  28</a:t>
            </a:r>
          </a:p>
        </p:txBody>
      </p:sp>
      <p:sp>
        <p:nvSpPr>
          <p:cNvPr id="10247" name="Text Box 16">
            <a:extLst>
              <a:ext uri="{FF2B5EF4-FFF2-40B4-BE49-F238E27FC236}">
                <a16:creationId xmlns:a16="http://schemas.microsoft.com/office/drawing/2014/main" id="{1DF526D5-C71C-2A20-C06B-4B272BA82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791200"/>
            <a:ext cx="12192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d.f. = 1</a:t>
            </a:r>
          </a:p>
        </p:txBody>
      </p:sp>
      <p:sp>
        <p:nvSpPr>
          <p:cNvPr id="10248" name="Text Box 17">
            <a:extLst>
              <a:ext uri="{FF2B5EF4-FFF2-40B4-BE49-F238E27FC236}">
                <a16:creationId xmlns:a16="http://schemas.microsoft.com/office/drawing/2014/main" id="{B56D014F-225B-1E86-6AAE-7AE06F03E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791200"/>
            <a:ext cx="11430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d.f. = 5</a:t>
            </a:r>
          </a:p>
        </p:txBody>
      </p:sp>
      <p:sp>
        <p:nvSpPr>
          <p:cNvPr id="10249" name="Text Box 18">
            <a:extLst>
              <a:ext uri="{FF2B5EF4-FFF2-40B4-BE49-F238E27FC236}">
                <a16:creationId xmlns:a16="http://schemas.microsoft.com/office/drawing/2014/main" id="{ABBAC2CF-6952-F457-43FB-52EF8C003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5791200"/>
            <a:ext cx="1371600" cy="457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d.f. = 15</a:t>
            </a:r>
          </a:p>
        </p:txBody>
      </p:sp>
      <p:sp>
        <p:nvSpPr>
          <p:cNvPr id="10250" name="Freeform 19">
            <a:extLst>
              <a:ext uri="{FF2B5EF4-FFF2-40B4-BE49-F238E27FC236}">
                <a16:creationId xmlns:a16="http://schemas.microsoft.com/office/drawing/2014/main" id="{B5455BA8-C9B5-2DED-03BC-7ED59927CA32}"/>
              </a:ext>
            </a:extLst>
          </p:cNvPr>
          <p:cNvSpPr>
            <a:spLocks/>
          </p:cNvSpPr>
          <p:nvPr/>
        </p:nvSpPr>
        <p:spPr bwMode="auto">
          <a:xfrm>
            <a:off x="3343275" y="4530725"/>
            <a:ext cx="2752725" cy="793750"/>
          </a:xfrm>
          <a:custGeom>
            <a:avLst/>
            <a:gdLst>
              <a:gd name="T0" fmla="*/ 0 w 1734"/>
              <a:gd name="T1" fmla="*/ 2147483646 h 500"/>
              <a:gd name="T2" fmla="*/ 2147483646 w 1734"/>
              <a:gd name="T3" fmla="*/ 2147483646 h 500"/>
              <a:gd name="T4" fmla="*/ 2147483646 w 1734"/>
              <a:gd name="T5" fmla="*/ 2147483646 h 500"/>
              <a:gd name="T6" fmla="*/ 2147483646 w 1734"/>
              <a:gd name="T7" fmla="*/ 2147483646 h 5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34" h="500">
                <a:moveTo>
                  <a:pt x="0" y="500"/>
                </a:moveTo>
                <a:cubicBezTo>
                  <a:pt x="41" y="419"/>
                  <a:pt x="115" y="28"/>
                  <a:pt x="246" y="14"/>
                </a:cubicBezTo>
                <a:cubicBezTo>
                  <a:pt x="377" y="0"/>
                  <a:pt x="538" y="340"/>
                  <a:pt x="786" y="416"/>
                </a:cubicBezTo>
                <a:cubicBezTo>
                  <a:pt x="1034" y="492"/>
                  <a:pt x="1537" y="460"/>
                  <a:pt x="1734" y="471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1" name="Freeform 20">
            <a:extLst>
              <a:ext uri="{FF2B5EF4-FFF2-40B4-BE49-F238E27FC236}">
                <a16:creationId xmlns:a16="http://schemas.microsoft.com/office/drawing/2014/main" id="{936192CF-2C11-7962-EF54-B1BCE2A4B9F1}"/>
              </a:ext>
            </a:extLst>
          </p:cNvPr>
          <p:cNvSpPr>
            <a:spLocks/>
          </p:cNvSpPr>
          <p:nvPr/>
        </p:nvSpPr>
        <p:spPr bwMode="auto">
          <a:xfrm>
            <a:off x="6267450" y="4984750"/>
            <a:ext cx="2571750" cy="320675"/>
          </a:xfrm>
          <a:custGeom>
            <a:avLst/>
            <a:gdLst>
              <a:gd name="T0" fmla="*/ 0 w 1620"/>
              <a:gd name="T1" fmla="*/ 2147483646 h 202"/>
              <a:gd name="T2" fmla="*/ 2147483646 w 1620"/>
              <a:gd name="T3" fmla="*/ 2147483646 h 202"/>
              <a:gd name="T4" fmla="*/ 2147483646 w 1620"/>
              <a:gd name="T5" fmla="*/ 2147483646 h 202"/>
              <a:gd name="T6" fmla="*/ 2147483646 w 1620"/>
              <a:gd name="T7" fmla="*/ 2147483646 h 202"/>
              <a:gd name="T8" fmla="*/ 2147483646 w 1620"/>
              <a:gd name="T9" fmla="*/ 2147483646 h 2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20" h="202">
                <a:moveTo>
                  <a:pt x="0" y="202"/>
                </a:moveTo>
                <a:cubicBezTo>
                  <a:pt x="32" y="194"/>
                  <a:pt x="98" y="187"/>
                  <a:pt x="192" y="154"/>
                </a:cubicBezTo>
                <a:cubicBezTo>
                  <a:pt x="286" y="121"/>
                  <a:pt x="391" y="8"/>
                  <a:pt x="564" y="4"/>
                </a:cubicBezTo>
                <a:cubicBezTo>
                  <a:pt x="737" y="0"/>
                  <a:pt x="1054" y="101"/>
                  <a:pt x="1230" y="130"/>
                </a:cubicBezTo>
                <a:cubicBezTo>
                  <a:pt x="1406" y="159"/>
                  <a:pt x="1539" y="168"/>
                  <a:pt x="1620" y="178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2" name="Freeform 21">
            <a:extLst>
              <a:ext uri="{FF2B5EF4-FFF2-40B4-BE49-F238E27FC236}">
                <a16:creationId xmlns:a16="http://schemas.microsoft.com/office/drawing/2014/main" id="{2D2CF68C-1C70-420F-2296-A0071C81AE97}"/>
              </a:ext>
            </a:extLst>
          </p:cNvPr>
          <p:cNvSpPr>
            <a:spLocks/>
          </p:cNvSpPr>
          <p:nvPr/>
        </p:nvSpPr>
        <p:spPr bwMode="auto">
          <a:xfrm>
            <a:off x="484188" y="3705225"/>
            <a:ext cx="2640012" cy="1633538"/>
          </a:xfrm>
          <a:custGeom>
            <a:avLst/>
            <a:gdLst>
              <a:gd name="T0" fmla="*/ 2147483646 w 1663"/>
              <a:gd name="T1" fmla="*/ 0 h 1029"/>
              <a:gd name="T2" fmla="*/ 2147483646 w 1663"/>
              <a:gd name="T3" fmla="*/ 2147483646 h 1029"/>
              <a:gd name="T4" fmla="*/ 2147483646 w 1663"/>
              <a:gd name="T5" fmla="*/ 2147483646 h 10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3" h="1029">
                <a:moveTo>
                  <a:pt x="1" y="0"/>
                </a:moveTo>
                <a:cubicBezTo>
                  <a:pt x="47" y="144"/>
                  <a:pt x="0" y="699"/>
                  <a:pt x="277" y="864"/>
                </a:cubicBezTo>
                <a:cubicBezTo>
                  <a:pt x="554" y="1029"/>
                  <a:pt x="1374" y="965"/>
                  <a:pt x="1663" y="991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3" name="Line 22">
            <a:extLst>
              <a:ext uri="{FF2B5EF4-FFF2-40B4-BE49-F238E27FC236}">
                <a16:creationId xmlns:a16="http://schemas.microsoft.com/office/drawing/2014/main" id="{A25E83B2-A2F7-A99F-737B-64A9D1FDA9A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3340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4" name="Line 23">
            <a:extLst>
              <a:ext uri="{FF2B5EF4-FFF2-40B4-BE49-F238E27FC236}">
                <a16:creationId xmlns:a16="http://schemas.microsoft.com/office/drawing/2014/main" id="{5396B8B5-8D0E-7D5B-C1C7-03F9ACABCE2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334000"/>
            <a:ext cx="2743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5" name="Line 24">
            <a:extLst>
              <a:ext uri="{FF2B5EF4-FFF2-40B4-BE49-F238E27FC236}">
                <a16:creationId xmlns:a16="http://schemas.microsoft.com/office/drawing/2014/main" id="{CAD67939-3AE0-9906-B8FC-A0B1F3812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53340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6" name="Line 25">
            <a:extLst>
              <a:ext uri="{FF2B5EF4-FFF2-40B4-BE49-F238E27FC236}">
                <a16:creationId xmlns:a16="http://schemas.microsoft.com/office/drawing/2014/main" id="{AC59EE35-8EEB-3A03-E77A-D146EF2177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3733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7" name="Line 26">
            <a:extLst>
              <a:ext uri="{FF2B5EF4-FFF2-40B4-BE49-F238E27FC236}">
                <a16:creationId xmlns:a16="http://schemas.microsoft.com/office/drawing/2014/main" id="{5B9F46DC-B778-931A-BA48-2138372E39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3733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8" name="Line 27">
            <a:extLst>
              <a:ext uri="{FF2B5EF4-FFF2-40B4-BE49-F238E27FC236}">
                <a16:creationId xmlns:a16="http://schemas.microsoft.com/office/drawing/2014/main" id="{DE55FBC7-4461-A06D-F306-687B8A4DEB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3733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9" name="Text Box 28">
            <a:extLst>
              <a:ext uri="{FF2B5EF4-FFF2-40B4-BE49-F238E27FC236}">
                <a16:creationId xmlns:a16="http://schemas.microsoft.com/office/drawing/2014/main" id="{7530EB18-B648-C481-0257-CE55D0534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257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sz="2000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0260" name="Text Box 29">
            <a:extLst>
              <a:ext uri="{FF2B5EF4-FFF2-40B4-BE49-F238E27FC236}">
                <a16:creationId xmlns:a16="http://schemas.microsoft.com/office/drawing/2014/main" id="{4DCED335-E15A-4593-705C-9104AFE3C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5257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sz="2000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0261" name="Text Box 30">
            <a:extLst>
              <a:ext uri="{FF2B5EF4-FFF2-40B4-BE49-F238E27FC236}">
                <a16:creationId xmlns:a16="http://schemas.microsoft.com/office/drawing/2014/main" id="{25F6C683-F26D-1187-9309-7492FB15A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257800"/>
            <a:ext cx="45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sz="2000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11">
            <a:extLst>
              <a:ext uri="{FF2B5EF4-FFF2-40B4-BE49-F238E27FC236}">
                <a16:creationId xmlns:a16="http://schemas.microsoft.com/office/drawing/2014/main" id="{E90915B6-C843-2B5C-7532-B01C927DDA9B}"/>
              </a:ext>
            </a:extLst>
          </p:cNvPr>
          <p:cNvSpPr>
            <a:spLocks/>
          </p:cNvSpPr>
          <p:nvPr/>
        </p:nvSpPr>
        <p:spPr bwMode="auto">
          <a:xfrm>
            <a:off x="4802188" y="4508500"/>
            <a:ext cx="2055812" cy="601663"/>
          </a:xfrm>
          <a:custGeom>
            <a:avLst/>
            <a:gdLst>
              <a:gd name="T0" fmla="*/ 0 w 1295"/>
              <a:gd name="T1" fmla="*/ 2147483646 h 379"/>
              <a:gd name="T2" fmla="*/ 2147483646 w 1295"/>
              <a:gd name="T3" fmla="*/ 0 h 379"/>
              <a:gd name="T4" fmla="*/ 2147483646 w 1295"/>
              <a:gd name="T5" fmla="*/ 2147483646 h 379"/>
              <a:gd name="T6" fmla="*/ 2147483646 w 1295"/>
              <a:gd name="T7" fmla="*/ 2147483646 h 379"/>
              <a:gd name="T8" fmla="*/ 2147483646 w 1295"/>
              <a:gd name="T9" fmla="*/ 2147483646 h 379"/>
              <a:gd name="T10" fmla="*/ 2147483646 w 1295"/>
              <a:gd name="T11" fmla="*/ 2147483646 h 379"/>
              <a:gd name="T12" fmla="*/ 2147483646 w 1295"/>
              <a:gd name="T13" fmla="*/ 2147483646 h 379"/>
              <a:gd name="T14" fmla="*/ 2147483646 w 1295"/>
              <a:gd name="T15" fmla="*/ 2147483646 h 379"/>
              <a:gd name="T16" fmla="*/ 2147483646 w 1295"/>
              <a:gd name="T17" fmla="*/ 2147483646 h 379"/>
              <a:gd name="T18" fmla="*/ 2147483646 w 1295"/>
              <a:gd name="T19" fmla="*/ 2147483646 h 37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295" h="379">
                <a:moveTo>
                  <a:pt x="0" y="372"/>
                </a:moveTo>
                <a:lnTo>
                  <a:pt x="2" y="0"/>
                </a:lnTo>
                <a:lnTo>
                  <a:pt x="97" y="97"/>
                </a:lnTo>
                <a:lnTo>
                  <a:pt x="183" y="158"/>
                </a:lnTo>
                <a:lnTo>
                  <a:pt x="306" y="207"/>
                </a:lnTo>
                <a:lnTo>
                  <a:pt x="434" y="256"/>
                </a:lnTo>
                <a:lnTo>
                  <a:pt x="640" y="295"/>
                </a:lnTo>
                <a:lnTo>
                  <a:pt x="844" y="319"/>
                </a:lnTo>
                <a:lnTo>
                  <a:pt x="1286" y="349"/>
                </a:lnTo>
                <a:lnTo>
                  <a:pt x="1295" y="37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67" name="Line 8">
            <a:extLst>
              <a:ext uri="{FF2B5EF4-FFF2-40B4-BE49-F238E27FC236}">
                <a16:creationId xmlns:a16="http://schemas.microsoft.com/office/drawing/2014/main" id="{A02F2A50-B505-9DB1-C1D9-CBE507CB54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44958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C4D149A9-F4E5-753D-705B-969C20DBBF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Finding the Critical Value</a:t>
            </a:r>
          </a:p>
        </p:txBody>
      </p:sp>
      <p:sp>
        <p:nvSpPr>
          <p:cNvPr id="11269" name="Freeform 4">
            <a:extLst>
              <a:ext uri="{FF2B5EF4-FFF2-40B4-BE49-F238E27FC236}">
                <a16:creationId xmlns:a16="http://schemas.microsoft.com/office/drawing/2014/main" id="{BCD3ED7A-9EA4-B24F-97AF-CB916681F709}"/>
              </a:ext>
            </a:extLst>
          </p:cNvPr>
          <p:cNvSpPr>
            <a:spLocks/>
          </p:cNvSpPr>
          <p:nvPr/>
        </p:nvSpPr>
        <p:spPr bwMode="auto">
          <a:xfrm>
            <a:off x="2486025" y="3505200"/>
            <a:ext cx="4829175" cy="1600200"/>
          </a:xfrm>
          <a:custGeom>
            <a:avLst/>
            <a:gdLst>
              <a:gd name="T0" fmla="*/ 0 w 2610"/>
              <a:gd name="T1" fmla="*/ 2147483646 h 685"/>
              <a:gd name="T2" fmla="*/ 2147483646 w 2610"/>
              <a:gd name="T3" fmla="*/ 2147483646 h 685"/>
              <a:gd name="T4" fmla="*/ 2147483646 w 2610"/>
              <a:gd name="T5" fmla="*/ 2147483646 h 685"/>
              <a:gd name="T6" fmla="*/ 2147483646 w 2610"/>
              <a:gd name="T7" fmla="*/ 2147483646 h 6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10" h="685">
                <a:moveTo>
                  <a:pt x="0" y="679"/>
                </a:moveTo>
                <a:cubicBezTo>
                  <a:pt x="118" y="570"/>
                  <a:pt x="464" y="40"/>
                  <a:pt x="708" y="20"/>
                </a:cubicBezTo>
                <a:cubicBezTo>
                  <a:pt x="952" y="0"/>
                  <a:pt x="1147" y="448"/>
                  <a:pt x="1464" y="559"/>
                </a:cubicBezTo>
                <a:cubicBezTo>
                  <a:pt x="1781" y="670"/>
                  <a:pt x="2371" y="659"/>
                  <a:pt x="2610" y="685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0" name="Line 5">
            <a:extLst>
              <a:ext uri="{FF2B5EF4-FFF2-40B4-BE49-F238E27FC236}">
                <a16:creationId xmlns:a16="http://schemas.microsoft.com/office/drawing/2014/main" id="{3C058B22-A250-CE5C-F136-92C918528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5105400"/>
            <a:ext cx="5062538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1" name="Line 6">
            <a:extLst>
              <a:ext uri="{FF2B5EF4-FFF2-40B4-BE49-F238E27FC236}">
                <a16:creationId xmlns:a16="http://schemas.microsoft.com/office/drawing/2014/main" id="{24DF608F-9CC1-5C84-8FDB-BF423C9815C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38400" y="3429000"/>
            <a:ext cx="0" cy="1676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EA658F73-60E4-FFE7-B908-AA6612585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077200" cy="1143000"/>
          </a:xfrm>
          <a:noFill/>
        </p:spPr>
        <p:txBody>
          <a:bodyPr/>
          <a:lstStyle/>
          <a:p>
            <a:pPr eaLnBrk="1" hangingPunct="1"/>
            <a:r>
              <a:rPr lang="en-US" altLang="en-US"/>
              <a:t>The critical value, </a:t>
            </a:r>
            <a:r>
              <a:rPr lang="en-US" altLang="en-US" b="1">
                <a:solidFill>
                  <a:schemeClr val="folHlink"/>
                </a:solidFill>
                <a:sym typeface="Symbol" panose="05050102010706020507" pitchFamily="18" charset="2"/>
              </a:rPr>
              <a:t>         </a:t>
            </a:r>
            <a:endParaRPr lang="en-US" altLang="en-US"/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5117BFA2-3E94-8649-0968-6DCB9AE2A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4864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Do not reject H</a:t>
            </a:r>
            <a:r>
              <a:rPr lang="en-US" altLang="en-US" sz="2000" baseline="-25000">
                <a:sym typeface="Symbol" panose="05050102010706020507" pitchFamily="18" charset="2"/>
              </a:rPr>
              <a:t>0</a:t>
            </a:r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ABAB8E87-4CEE-9323-8E80-9E48831F0D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495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5" name="Line 13">
            <a:extLst>
              <a:ext uri="{FF2B5EF4-FFF2-40B4-BE49-F238E27FC236}">
                <a16:creationId xmlns:a16="http://schemas.microsoft.com/office/drawing/2014/main" id="{D55E7D1F-F84A-EB05-BE13-1301C96E6F6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486400"/>
            <a:ext cx="263842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6" name="Line 14">
            <a:extLst>
              <a:ext uri="{FF2B5EF4-FFF2-40B4-BE49-F238E27FC236}">
                <a16:creationId xmlns:a16="http://schemas.microsoft.com/office/drawing/2014/main" id="{660385ED-04D9-8CD9-B036-0E500FEE54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5486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77" name="Text Box 15">
            <a:extLst>
              <a:ext uri="{FF2B5EF4-FFF2-40B4-BE49-F238E27FC236}">
                <a16:creationId xmlns:a16="http://schemas.microsoft.com/office/drawing/2014/main" id="{7ECD750A-7F50-9CC1-79E7-A5AEC1995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4864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Reject H</a:t>
            </a:r>
            <a:r>
              <a:rPr lang="en-US" altLang="en-US" sz="2000" baseline="-25000">
                <a:sym typeface="Symbol" panose="05050102010706020507" pitchFamily="18" charset="2"/>
              </a:rPr>
              <a:t>0</a:t>
            </a:r>
          </a:p>
        </p:txBody>
      </p:sp>
      <p:sp>
        <p:nvSpPr>
          <p:cNvPr id="11278" name="Text Box 16">
            <a:extLst>
              <a:ext uri="{FF2B5EF4-FFF2-40B4-BE49-F238E27FC236}">
                <a16:creationId xmlns:a16="http://schemas.microsoft.com/office/drawing/2014/main" id="{B00DDEAA-AC71-5595-BDBB-3387A7F01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1148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</a:t>
            </a:r>
            <a:endParaRPr lang="en-US" altLang="en-US" baseline="-25000">
              <a:sym typeface="Symbol" panose="05050102010706020507" pitchFamily="18" charset="2"/>
            </a:endParaRPr>
          </a:p>
        </p:txBody>
      </p:sp>
      <p:sp>
        <p:nvSpPr>
          <p:cNvPr id="11279" name="Text Box 17">
            <a:extLst>
              <a:ext uri="{FF2B5EF4-FFF2-40B4-BE49-F238E27FC236}">
                <a16:creationId xmlns:a16="http://schemas.microsoft.com/office/drawing/2014/main" id="{EBA1333E-35E8-6DA5-B9CE-6CD8CA0C8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638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b="1" baseline="-25000">
                <a:solidFill>
                  <a:schemeClr val="folHlink"/>
                </a:solidFill>
                <a:sym typeface="Symbol" panose="05050102010706020507" pitchFamily="18" charset="2"/>
              </a:rPr>
              <a:t></a:t>
            </a:r>
            <a:endParaRPr lang="en-US" altLang="en-US" b="1" baseline="30000">
              <a:solidFill>
                <a:schemeClr val="folHlink"/>
              </a:solidFill>
              <a:sym typeface="Symbol" panose="05050102010706020507" pitchFamily="18" charset="2"/>
            </a:endParaRPr>
          </a:p>
        </p:txBody>
      </p:sp>
      <p:sp>
        <p:nvSpPr>
          <p:cNvPr id="11280" name="Text Box 18">
            <a:extLst>
              <a:ext uri="{FF2B5EF4-FFF2-40B4-BE49-F238E27FC236}">
                <a16:creationId xmlns:a16="http://schemas.microsoft.com/office/drawing/2014/main" id="{B0B390AB-308E-B2B1-D649-8BBE80669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0292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</a:t>
            </a:r>
            <a:r>
              <a:rPr lang="en-US" altLang="en-US" baseline="30000"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1281" name="Line 19">
            <a:extLst>
              <a:ext uri="{FF2B5EF4-FFF2-40B4-BE49-F238E27FC236}">
                <a16:creationId xmlns:a16="http://schemas.microsoft.com/office/drawing/2014/main" id="{31325B80-74B4-FC25-59C8-067481122C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82" name="Text Box 20">
            <a:extLst>
              <a:ext uri="{FF2B5EF4-FFF2-40B4-BE49-F238E27FC236}">
                <a16:creationId xmlns:a16="http://schemas.microsoft.com/office/drawing/2014/main" id="{F6315EE8-3602-50D2-A921-DBC18B119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6764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sz="3200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sz="3200" b="1" baseline="-25000">
                <a:solidFill>
                  <a:schemeClr val="folHlink"/>
                </a:solidFill>
                <a:sym typeface="Symbol" panose="05050102010706020507" pitchFamily="18" charset="2"/>
              </a:rPr>
              <a:t></a:t>
            </a:r>
            <a:endParaRPr lang="en-US" altLang="en-US" sz="3200" b="1" baseline="30000">
              <a:solidFill>
                <a:schemeClr val="folHlink"/>
              </a:solidFill>
              <a:sym typeface="Symbol" panose="05050102010706020507" pitchFamily="18" charset="2"/>
            </a:endParaRPr>
          </a:p>
        </p:txBody>
      </p:sp>
      <p:sp>
        <p:nvSpPr>
          <p:cNvPr id="11283" name="Rectangle 21">
            <a:extLst>
              <a:ext uri="{FF2B5EF4-FFF2-40B4-BE49-F238E27FC236}">
                <a16:creationId xmlns:a16="http://schemas.microsoft.com/office/drawing/2014/main" id="{5741E459-BC25-522A-C5B6-18808EFC9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124200"/>
            <a:ext cx="1828800" cy="8223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0</a:t>
            </a:r>
            <a:r>
              <a:rPr lang="en-US" altLang="en-US"/>
              <a:t>: </a:t>
            </a:r>
            <a:r>
              <a:rPr lang="el-GR" altLang="en-US">
                <a:cs typeface="Arial" panose="020B0604020202020204" pitchFamily="34" charset="0"/>
              </a:rPr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≤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</a:p>
          <a:p>
            <a:pPr eaLnBrk="1" hangingPunct="1"/>
            <a:r>
              <a:rPr lang="en-US" altLang="en-US" i="1"/>
              <a:t>H</a:t>
            </a:r>
            <a:r>
              <a:rPr lang="en-US" altLang="en-US" baseline="-25000"/>
              <a:t>A</a:t>
            </a:r>
            <a:r>
              <a:rPr lang="en-US" altLang="en-US"/>
              <a:t>: </a:t>
            </a:r>
            <a:r>
              <a:rPr lang="el-GR" altLang="en-US"/>
              <a:t>σ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</a:rPr>
              <a:t>&gt;</a:t>
            </a:r>
            <a:r>
              <a:rPr lang="en-US" altLang="en-US"/>
              <a:t> </a:t>
            </a:r>
            <a:r>
              <a:rPr lang="el-GR" altLang="en-US"/>
              <a:t>σ</a:t>
            </a:r>
            <a:r>
              <a:rPr lang="en-US" altLang="en-US" baseline="-25000"/>
              <a:t>0</a:t>
            </a:r>
            <a:r>
              <a:rPr lang="en-US" altLang="en-US" baseline="30000"/>
              <a:t>2</a:t>
            </a:r>
          </a:p>
        </p:txBody>
      </p:sp>
      <p:sp>
        <p:nvSpPr>
          <p:cNvPr id="11284" name="Text Box 22">
            <a:extLst>
              <a:ext uri="{FF2B5EF4-FFF2-40B4-BE49-F238E27FC236}">
                <a16:creationId xmlns:a16="http://schemas.microsoft.com/office/drawing/2014/main" id="{6704ACDC-9EC8-F36B-CD4F-3DEED744F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6670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Upper tail test: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4">
            <a:extLst>
              <a:ext uri="{FF2B5EF4-FFF2-40B4-BE49-F238E27FC236}">
                <a16:creationId xmlns:a16="http://schemas.microsoft.com/office/drawing/2014/main" id="{75115720-2DA9-7089-6B7F-C5742FD684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05200"/>
            <a:ext cx="3833813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>
            <a:extLst>
              <a:ext uri="{FF2B5EF4-FFF2-40B4-BE49-F238E27FC236}">
                <a16:creationId xmlns:a16="http://schemas.microsoft.com/office/drawing/2014/main" id="{3ED2FC8A-9FB2-A827-3612-E0C9D26B77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12292" name="Rectangle 6">
            <a:extLst>
              <a:ext uri="{FF2B5EF4-FFF2-40B4-BE49-F238E27FC236}">
                <a16:creationId xmlns:a16="http://schemas.microsoft.com/office/drawing/2014/main" id="{14678CC0-096E-E563-F903-F3654C4B87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391400" cy="4724400"/>
          </a:xfrm>
          <a:noFill/>
        </p:spPr>
        <p:txBody>
          <a:bodyPr/>
          <a:lstStyle/>
          <a:p>
            <a:pPr marL="342900" indent="-342900" defTabSz="914400" eaLnBrk="1" hangingPunct="1">
              <a:lnSpc>
                <a:spcPct val="110000"/>
              </a:lnSpc>
            </a:pPr>
            <a:r>
              <a:rPr lang="en-US" altLang="en-US" sz="2400"/>
              <a:t>A commercial freezer must hold the selected temperature with little variation.  Specifications call for a standard deviation of no more than 4 degrees (or variance of 16 degrees</a:t>
            </a:r>
            <a:r>
              <a:rPr lang="en-US" altLang="en-US" sz="2400" baseline="30000"/>
              <a:t>2</a:t>
            </a:r>
            <a:r>
              <a:rPr lang="en-US" altLang="en-US" sz="2400"/>
              <a:t>).  A sample of 16 freezers is tested and </a:t>
            </a:r>
          </a:p>
          <a:p>
            <a:pPr marL="342900" indent="-342900" defTabSz="9144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yields a sample variance </a:t>
            </a:r>
          </a:p>
          <a:p>
            <a:pPr marL="342900" indent="-342900" defTabSz="9144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of  s</a:t>
            </a:r>
            <a:r>
              <a:rPr lang="en-US" altLang="en-US" sz="2400" baseline="30000"/>
              <a:t>2</a:t>
            </a:r>
            <a:r>
              <a:rPr lang="en-US" altLang="en-US" sz="2400"/>
              <a:t> = 24.  Test to see </a:t>
            </a:r>
          </a:p>
          <a:p>
            <a:pPr marL="342900" indent="-342900" defTabSz="9144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whether the standard </a:t>
            </a:r>
          </a:p>
          <a:p>
            <a:pPr marL="342900" indent="-342900" defTabSz="9144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deviation specification </a:t>
            </a:r>
          </a:p>
          <a:p>
            <a:pPr marL="342900" indent="-342900" defTabSz="9144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is exceeded.  Use</a:t>
            </a:r>
          </a:p>
          <a:p>
            <a:pPr marL="342900" indent="-342900" defTabSz="914400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   </a:t>
            </a:r>
            <a:r>
              <a:rPr lang="en-US" altLang="en-US" sz="2400">
                <a:sym typeface="Symbol" panose="05050102010706020507" pitchFamily="18" charset="2"/>
              </a:rPr>
              <a:t> = .05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3">
            <a:extLst>
              <a:ext uri="{FF2B5EF4-FFF2-40B4-BE49-F238E27FC236}">
                <a16:creationId xmlns:a16="http://schemas.microsoft.com/office/drawing/2014/main" id="{9E21877F-415A-1486-3469-88726D0CA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429000"/>
            <a:ext cx="762000" cy="381000"/>
          </a:xfrm>
          <a:prstGeom prst="rect">
            <a:avLst/>
          </a:prstGeom>
          <a:solidFill>
            <a:srgbClr val="B7EBB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Freeform 2">
            <a:extLst>
              <a:ext uri="{FF2B5EF4-FFF2-40B4-BE49-F238E27FC236}">
                <a16:creationId xmlns:a16="http://schemas.microsoft.com/office/drawing/2014/main" id="{CC9A426C-9A4E-4332-A2D6-92CBCD1FB9EB}"/>
              </a:ext>
            </a:extLst>
          </p:cNvPr>
          <p:cNvSpPr>
            <a:spLocks/>
          </p:cNvSpPr>
          <p:nvPr/>
        </p:nvSpPr>
        <p:spPr bwMode="auto">
          <a:xfrm>
            <a:off x="6553200" y="5257800"/>
            <a:ext cx="1371600" cy="157163"/>
          </a:xfrm>
          <a:custGeom>
            <a:avLst/>
            <a:gdLst>
              <a:gd name="T0" fmla="*/ 0 w 894"/>
              <a:gd name="T1" fmla="*/ 2147483646 h 109"/>
              <a:gd name="T2" fmla="*/ 0 w 894"/>
              <a:gd name="T3" fmla="*/ 0 h 109"/>
              <a:gd name="T4" fmla="*/ 2147483646 w 894"/>
              <a:gd name="T5" fmla="*/ 2147483646 h 109"/>
              <a:gd name="T6" fmla="*/ 2147483646 w 894"/>
              <a:gd name="T7" fmla="*/ 2147483646 h 109"/>
              <a:gd name="T8" fmla="*/ 2147483646 w 894"/>
              <a:gd name="T9" fmla="*/ 2147483646 h 109"/>
              <a:gd name="T10" fmla="*/ 2147483646 w 894"/>
              <a:gd name="T11" fmla="*/ 2147483646 h 109"/>
              <a:gd name="T12" fmla="*/ 2147483646 w 894"/>
              <a:gd name="T13" fmla="*/ 2147483646 h 109"/>
              <a:gd name="T14" fmla="*/ 2147483646 w 894"/>
              <a:gd name="T15" fmla="*/ 2147483646 h 109"/>
              <a:gd name="T16" fmla="*/ 2147483646 w 894"/>
              <a:gd name="T17" fmla="*/ 2147483646 h 109"/>
              <a:gd name="T18" fmla="*/ 2147483646 w 894"/>
              <a:gd name="T19" fmla="*/ 2147483646 h 10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94" h="109">
                <a:moveTo>
                  <a:pt x="0" y="102"/>
                </a:moveTo>
                <a:lnTo>
                  <a:pt x="0" y="0"/>
                </a:lnTo>
                <a:lnTo>
                  <a:pt x="71" y="15"/>
                </a:lnTo>
                <a:lnTo>
                  <a:pt x="147" y="34"/>
                </a:lnTo>
                <a:lnTo>
                  <a:pt x="212" y="42"/>
                </a:lnTo>
                <a:lnTo>
                  <a:pt x="300" y="61"/>
                </a:lnTo>
                <a:lnTo>
                  <a:pt x="442" y="76"/>
                </a:lnTo>
                <a:lnTo>
                  <a:pt x="606" y="79"/>
                </a:lnTo>
                <a:lnTo>
                  <a:pt x="888" y="97"/>
                </a:lnTo>
                <a:lnTo>
                  <a:pt x="894" y="1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0AA19D5B-E4B4-9B66-596C-9CE36E0CB3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3200" y="52578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0C847045-1371-2083-DDAF-4B8FBDF06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Finding the Critical Value</a:t>
            </a:r>
          </a:p>
        </p:txBody>
      </p:sp>
      <p:sp>
        <p:nvSpPr>
          <p:cNvPr id="13318" name="Freeform 5">
            <a:extLst>
              <a:ext uri="{FF2B5EF4-FFF2-40B4-BE49-F238E27FC236}">
                <a16:creationId xmlns:a16="http://schemas.microsoft.com/office/drawing/2014/main" id="{21C8CCD4-F393-4F4F-A3F0-7288C7A0273E}"/>
              </a:ext>
            </a:extLst>
          </p:cNvPr>
          <p:cNvSpPr>
            <a:spLocks/>
          </p:cNvSpPr>
          <p:nvPr/>
        </p:nvSpPr>
        <p:spPr bwMode="auto">
          <a:xfrm>
            <a:off x="4191000" y="4343400"/>
            <a:ext cx="3962400" cy="1066800"/>
          </a:xfrm>
          <a:custGeom>
            <a:avLst/>
            <a:gdLst>
              <a:gd name="T0" fmla="*/ 0 w 2610"/>
              <a:gd name="T1" fmla="*/ 2147483646 h 685"/>
              <a:gd name="T2" fmla="*/ 2147483646 w 2610"/>
              <a:gd name="T3" fmla="*/ 2147483646 h 685"/>
              <a:gd name="T4" fmla="*/ 2147483646 w 2610"/>
              <a:gd name="T5" fmla="*/ 2147483646 h 685"/>
              <a:gd name="T6" fmla="*/ 2147483646 w 2610"/>
              <a:gd name="T7" fmla="*/ 2147483646 h 68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610" h="685">
                <a:moveTo>
                  <a:pt x="0" y="679"/>
                </a:moveTo>
                <a:cubicBezTo>
                  <a:pt x="118" y="570"/>
                  <a:pt x="464" y="40"/>
                  <a:pt x="708" y="20"/>
                </a:cubicBezTo>
                <a:cubicBezTo>
                  <a:pt x="952" y="0"/>
                  <a:pt x="1147" y="448"/>
                  <a:pt x="1464" y="559"/>
                </a:cubicBezTo>
                <a:cubicBezTo>
                  <a:pt x="1781" y="670"/>
                  <a:pt x="2371" y="659"/>
                  <a:pt x="2610" y="685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19" name="Line 6">
            <a:extLst>
              <a:ext uri="{FF2B5EF4-FFF2-40B4-BE49-F238E27FC236}">
                <a16:creationId xmlns:a16="http://schemas.microsoft.com/office/drawing/2014/main" id="{B73CB389-FDC5-6EFF-6A54-0AEDAEEAD7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3375" y="5410200"/>
            <a:ext cx="4154488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FC78B4ED-C620-B882-D033-1D180E8914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3375" y="4292600"/>
            <a:ext cx="1588" cy="1117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F2A96033-E91B-955B-375F-C5D95E252F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22940"/>
            <a:ext cx="7315200" cy="533400"/>
          </a:xfrm>
          <a:noFill/>
        </p:spPr>
        <p:txBody>
          <a:bodyPr/>
          <a:lstStyle/>
          <a:p>
            <a:pPr eaLnBrk="1" hangingPunct="1"/>
            <a:r>
              <a:rPr lang="en-US" altLang="en-US" sz="2300" dirty="0"/>
              <a:t>Find the critical value using Excel: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010C04B4-3461-2192-C672-42CAFE1DBA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9575" y="5791200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Do not reject H</a:t>
            </a:r>
            <a:r>
              <a:rPr lang="en-US" altLang="en-US" sz="2000" baseline="-25000">
                <a:sym typeface="Symbol" panose="05050102010706020507" pitchFamily="18" charset="2"/>
              </a:rPr>
              <a:t>0</a:t>
            </a:r>
          </a:p>
        </p:txBody>
      </p:sp>
      <p:sp>
        <p:nvSpPr>
          <p:cNvPr id="13323" name="Line 10">
            <a:extLst>
              <a:ext uri="{FF2B5EF4-FFF2-40B4-BE49-F238E27FC236}">
                <a16:creationId xmlns:a16="http://schemas.microsoft.com/office/drawing/2014/main" id="{CB3C3E93-2EAB-B8BD-6BEB-3A8AB023EC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86575" y="4953000"/>
            <a:ext cx="187325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4" name="Line 11">
            <a:extLst>
              <a:ext uri="{FF2B5EF4-FFF2-40B4-BE49-F238E27FC236}">
                <a16:creationId xmlns:a16="http://schemas.microsoft.com/office/drawing/2014/main" id="{0F265E0E-2094-D901-4B26-881363E845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5715000"/>
            <a:ext cx="1500188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AFB6EAB4-77E0-D3D5-03A3-C061FAE9DA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715000"/>
            <a:ext cx="2471738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36D61D6B-4765-E1E3-0C41-61375AAAE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579120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Reject H</a:t>
            </a:r>
            <a:r>
              <a:rPr lang="en-US" altLang="en-US" sz="2000" baseline="-25000">
                <a:sym typeface="Symbol" panose="05050102010706020507" pitchFamily="18" charset="2"/>
              </a:rPr>
              <a:t>0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DEAEFA54-9657-EBB6-C4FC-090D5215F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648200"/>
            <a:ext cx="1038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ym typeface="Symbol" panose="05050102010706020507" pitchFamily="18" charset="2"/>
              </a:rPr>
              <a:t> = .05</a:t>
            </a:r>
            <a:endParaRPr lang="en-US" altLang="en-US" sz="2000" baseline="-25000">
              <a:sym typeface="Symbol" panose="05050102010706020507" pitchFamily="18" charset="2"/>
            </a:endParaRPr>
          </a:p>
        </p:txBody>
      </p:sp>
      <p:sp>
        <p:nvSpPr>
          <p:cNvPr id="13328" name="Text Box 15">
            <a:extLst>
              <a:ext uri="{FF2B5EF4-FFF2-40B4-BE49-F238E27FC236}">
                <a16:creationId xmlns:a16="http://schemas.microsoft.com/office/drawing/2014/main" id="{9C90D970-CC6B-4795-29FC-D3CD48C4A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867400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chemeClr val="folHlink"/>
                </a:solidFill>
                <a:sym typeface="Symbol" panose="05050102010706020507" pitchFamily="18" charset="2"/>
              </a:rPr>
              <a:t></a:t>
            </a:r>
            <a:r>
              <a:rPr lang="en-US" altLang="en-US" b="1" baseline="30000">
                <a:solidFill>
                  <a:schemeClr val="folHlink"/>
                </a:solidFill>
                <a:sym typeface="Symbol" panose="05050102010706020507" pitchFamily="18" charset="2"/>
              </a:rPr>
              <a:t>2</a:t>
            </a:r>
            <a:r>
              <a:rPr lang="en-US" altLang="en-US" b="1" baseline="-25000">
                <a:solidFill>
                  <a:schemeClr val="folHlink"/>
                </a:solidFill>
                <a:sym typeface="Symbol" panose="05050102010706020507" pitchFamily="18" charset="2"/>
              </a:rPr>
              <a:t></a:t>
            </a:r>
          </a:p>
        </p:txBody>
      </p:sp>
      <p:sp>
        <p:nvSpPr>
          <p:cNvPr id="13329" name="Text Box 16">
            <a:extLst>
              <a:ext uri="{FF2B5EF4-FFF2-40B4-BE49-F238E27FC236}">
                <a16:creationId xmlns:a16="http://schemas.microsoft.com/office/drawing/2014/main" id="{5C818756-FB09-8D37-BD64-18E5AF012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53340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ym typeface="Symbol" panose="05050102010706020507" pitchFamily="18" charset="2"/>
              </a:rPr>
              <a:t></a:t>
            </a:r>
            <a:r>
              <a:rPr lang="en-US" altLang="en-US" baseline="30000"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3330" name="Line 17">
            <a:extLst>
              <a:ext uri="{FF2B5EF4-FFF2-40B4-BE49-F238E27FC236}">
                <a16:creationId xmlns:a16="http://schemas.microsoft.com/office/drawing/2014/main" id="{85A78628-C6FC-C358-9DFD-DAFA9D6F36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5486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1" name="Text Box 18">
            <a:extLst>
              <a:ext uri="{FF2B5EF4-FFF2-40B4-BE49-F238E27FC236}">
                <a16:creationId xmlns:a16="http://schemas.microsoft.com/office/drawing/2014/main" id="{1CF178C3-1663-14A9-A3DA-8F1F7C650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046439"/>
            <a:ext cx="76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ym typeface="Symbol" panose="05050102010706020507" pitchFamily="18" charset="2"/>
              </a:rPr>
              <a:t></a:t>
            </a:r>
            <a:r>
              <a:rPr lang="en-US" altLang="en-US" sz="2800" b="1" baseline="30000" dirty="0">
                <a:sym typeface="Symbol" panose="05050102010706020507" pitchFamily="18" charset="2"/>
              </a:rPr>
              <a:t>2</a:t>
            </a:r>
            <a:r>
              <a:rPr lang="en-US" altLang="en-US" sz="2800" b="1" baseline="-25000" dirty="0">
                <a:sym typeface="Symbol" panose="05050102010706020507" pitchFamily="18" charset="2"/>
              </a:rPr>
              <a:t></a:t>
            </a:r>
            <a:endParaRPr lang="en-US" altLang="en-US" sz="2800" b="1" baseline="30000" dirty="0">
              <a:sym typeface="Symbol" panose="05050102010706020507" pitchFamily="18" charset="2"/>
            </a:endParaRP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37DC19F5-25C4-C330-F14F-9501465B3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6324600"/>
            <a:ext cx="131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folHlink"/>
                </a:solidFill>
                <a:sym typeface="Symbol" panose="05050102010706020507" pitchFamily="18" charset="2"/>
              </a:rPr>
              <a:t>= 24.9958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3CA7984B-7726-2016-22CF-0FADA05D1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225" y="2193366"/>
            <a:ext cx="586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300" dirty="0"/>
              <a:t>= 24.9958  (</a:t>
            </a:r>
            <a:r>
              <a:rPr lang="en-US" altLang="en-US" sz="2300" dirty="0">
                <a:sym typeface="Symbol" panose="05050102010706020507" pitchFamily="18" charset="2"/>
              </a:rPr>
              <a:t> = .05  and  16 – 1 = 15  </a:t>
            </a:r>
            <a:r>
              <a:rPr lang="en-US" altLang="en-US" sz="2300" dirty="0" err="1">
                <a:sym typeface="Symbol" panose="05050102010706020507" pitchFamily="18" charset="2"/>
              </a:rPr>
              <a:t>d.f.</a:t>
            </a:r>
            <a:r>
              <a:rPr lang="en-US" altLang="en-US" sz="2300" dirty="0">
                <a:sym typeface="Symbol" panose="05050102010706020507" pitchFamily="18" charset="2"/>
              </a:rPr>
              <a:t>)</a:t>
            </a:r>
            <a:endParaRPr lang="en-US" altLang="en-US" sz="2300" dirty="0"/>
          </a:p>
        </p:txBody>
      </p:sp>
      <p:graphicFrame>
        <p:nvGraphicFramePr>
          <p:cNvPr id="13334" name="Object 21">
            <a:extLst>
              <a:ext uri="{FF2B5EF4-FFF2-40B4-BE49-F238E27FC236}">
                <a16:creationId xmlns:a16="http://schemas.microsoft.com/office/drawing/2014/main" id="{A2B4A500-519C-93CB-F7E6-0CF58FA163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138" y="3124200"/>
          <a:ext cx="49625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22500" imgH="419100" progId="Equation.3">
                  <p:embed/>
                </p:oleObj>
              </mc:Choice>
              <mc:Fallback>
                <p:oleObj name="Equation" r:id="rId2" imgW="2222500" imgH="419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8" y="3124200"/>
                        <a:ext cx="49625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5" name="Rectangle 22">
            <a:extLst>
              <a:ext uri="{FF2B5EF4-FFF2-40B4-BE49-F238E27FC236}">
                <a16:creationId xmlns:a16="http://schemas.microsoft.com/office/drawing/2014/main" id="{246D54F2-241C-3D6F-8E39-9EF623D09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649772"/>
            <a:ext cx="2895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300" dirty="0">
                <a:solidFill>
                  <a:schemeClr val="folHlink"/>
                </a:solidFill>
              </a:rPr>
              <a:t>The test statistic is:</a:t>
            </a:r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035F3B2E-8A82-F6C3-768F-63485F6BE6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3657600"/>
            <a:ext cx="1066800" cy="0"/>
          </a:xfrm>
          <a:prstGeom prst="line">
            <a:avLst/>
          </a:prstGeom>
          <a:noFill/>
          <a:ln w="38100">
            <a:solidFill>
              <a:srgbClr val="5FBA0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id="{3A7FF7F6-C659-E192-C445-85FAA9B17C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3657600"/>
            <a:ext cx="0" cy="1752600"/>
          </a:xfrm>
          <a:prstGeom prst="line">
            <a:avLst/>
          </a:prstGeom>
          <a:noFill/>
          <a:ln w="38100">
            <a:solidFill>
              <a:srgbClr val="5FBA04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338" name="Rectangle 26">
            <a:extLst>
              <a:ext uri="{FF2B5EF4-FFF2-40B4-BE49-F238E27FC236}">
                <a16:creationId xmlns:a16="http://schemas.microsoft.com/office/drawing/2014/main" id="{E5A20C4E-C432-DC6B-8549-A5E6CAD1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191000"/>
            <a:ext cx="3657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990000"/>
                </a:solidFill>
              </a:rPr>
              <a:t>Since 22.5 &lt; 24.9958, do not reject H</a:t>
            </a:r>
            <a:r>
              <a:rPr lang="en-US" altLang="en-US" b="1" baseline="-25000">
                <a:solidFill>
                  <a:srgbClr val="990000"/>
                </a:solidFill>
              </a:rPr>
              <a:t>0</a:t>
            </a:r>
          </a:p>
        </p:txBody>
      </p:sp>
      <p:sp>
        <p:nvSpPr>
          <p:cNvPr id="13339" name="Rectangle 27">
            <a:extLst>
              <a:ext uri="{FF2B5EF4-FFF2-40B4-BE49-F238E27FC236}">
                <a16:creationId xmlns:a16="http://schemas.microsoft.com/office/drawing/2014/main" id="{79406AD7-10D9-2D10-C955-875DBF59C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181600"/>
            <a:ext cx="3124200" cy="12001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800"/>
              <a:t>There is not significant evidence at the </a:t>
            </a:r>
            <a:r>
              <a:rPr lang="en-US" altLang="en-US" sz="1800">
                <a:sym typeface="Symbol" panose="05050102010706020507" pitchFamily="18" charset="2"/>
              </a:rPr>
              <a:t> = .05 level</a:t>
            </a:r>
            <a:r>
              <a:rPr lang="en-US" altLang="en-US" sz="1800"/>
              <a:t> that the standard deviation specification is exceeded</a:t>
            </a:r>
          </a:p>
        </p:txBody>
      </p:sp>
      <p:sp>
        <p:nvSpPr>
          <p:cNvPr id="2" name="Rectangle 22">
            <a:extLst>
              <a:ext uri="{FF2B5EF4-FFF2-40B4-BE49-F238E27FC236}">
                <a16:creationId xmlns:a16="http://schemas.microsoft.com/office/drawing/2014/main" id="{BCB3CBBB-529F-0419-BDA4-D54D45DCE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620374"/>
            <a:ext cx="7086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3738" indent="-268288" defTabSz="852488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68388" indent="-215900" defTabSz="852488">
              <a:spcBef>
                <a:spcPct val="20000"/>
              </a:spcBef>
              <a:buClr>
                <a:schemeClr val="accent2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indent="-212725" defTabSz="852488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19288" indent="-212725" defTabSz="852488">
              <a:spcBef>
                <a:spcPct val="20000"/>
              </a:spcBef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764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336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908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748088" indent="-212725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2B4E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300" dirty="0">
                <a:solidFill>
                  <a:schemeClr val="folHlink"/>
                </a:solidFill>
              </a:rPr>
              <a:t>Path: Formulas to More Functions to Chi-square Inv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Designs\PrenHall1.pot</Template>
  <TotalTime>1281</TotalTime>
  <Pages>20</Pages>
  <Words>537</Words>
  <Application>Microsoft Office PowerPoint</Application>
  <PresentationFormat>On-screen Show (4:3)</PresentationFormat>
  <Paragraphs>112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FrankRuehl</vt:lpstr>
      <vt:lpstr>Tahoma</vt:lpstr>
      <vt:lpstr>Lucida Bright</vt:lpstr>
      <vt:lpstr>Wingdings</vt:lpstr>
      <vt:lpstr>PrenHall1</vt:lpstr>
      <vt:lpstr>Equation</vt:lpstr>
      <vt:lpstr>PowerPoint Presentation</vt:lpstr>
      <vt:lpstr>Chapter Goals</vt:lpstr>
      <vt:lpstr>Hypothesis Tests for Variances</vt:lpstr>
      <vt:lpstr>Single Population</vt:lpstr>
      <vt:lpstr>Chi-Square Test Statistic</vt:lpstr>
      <vt:lpstr>The Chi-square Distribution</vt:lpstr>
      <vt:lpstr>Finding the Critical Value</vt:lpstr>
      <vt:lpstr>Example</vt:lpstr>
      <vt:lpstr>Finding the Critical Value</vt:lpstr>
      <vt:lpstr>Lower Tail or Two Tailed  Chi-square Tests</vt:lpstr>
      <vt:lpstr>PowerPoint Presentation</vt:lpstr>
    </vt:vector>
  </TitlesOfParts>
  <Company>University of San Diego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Statistics: A Decision-Making Approach, 6th edition</dc:title>
  <dc:subject>Chapter 10</dc:subject>
  <dc:creator>Dirk Yandell</dc:creator>
  <cp:keywords/>
  <dc:description/>
  <cp:lastModifiedBy>19498</cp:lastModifiedBy>
  <cp:revision>77</cp:revision>
  <cp:lastPrinted>1998-11-22T23:37:53Z</cp:lastPrinted>
  <dcterms:created xsi:type="dcterms:W3CDTF">2001-01-13T00:04:22Z</dcterms:created>
  <dcterms:modified xsi:type="dcterms:W3CDTF">2022-12-01T16:40:54Z</dcterms:modified>
</cp:coreProperties>
</file>