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535" r:id="rId2"/>
    <p:sldId id="531" r:id="rId3"/>
    <p:sldId id="516" r:id="rId4"/>
    <p:sldId id="518" r:id="rId5"/>
    <p:sldId id="519" r:id="rId6"/>
    <p:sldId id="520" r:id="rId7"/>
    <p:sldId id="395" r:id="rId8"/>
    <p:sldId id="396" r:id="rId9"/>
    <p:sldId id="397" r:id="rId10"/>
    <p:sldId id="398" r:id="rId11"/>
    <p:sldId id="530" r:id="rId12"/>
    <p:sldId id="399" r:id="rId13"/>
    <p:sldId id="400" r:id="rId14"/>
    <p:sldId id="401" r:id="rId15"/>
    <p:sldId id="402" r:id="rId16"/>
    <p:sldId id="403" r:id="rId17"/>
    <p:sldId id="404" r:id="rId18"/>
    <p:sldId id="405" r:id="rId19"/>
    <p:sldId id="513" r:id="rId20"/>
    <p:sldId id="406" r:id="rId21"/>
    <p:sldId id="407" r:id="rId22"/>
    <p:sldId id="532" r:id="rId23"/>
    <p:sldId id="413" r:id="rId24"/>
    <p:sldId id="415" r:id="rId25"/>
    <p:sldId id="416" r:id="rId26"/>
    <p:sldId id="417" r:id="rId27"/>
    <p:sldId id="418" r:id="rId28"/>
    <p:sldId id="419" r:id="rId29"/>
    <p:sldId id="420" r:id="rId30"/>
    <p:sldId id="533" r:id="rId31"/>
    <p:sldId id="422" r:id="rId32"/>
    <p:sldId id="423" r:id="rId33"/>
    <p:sldId id="424" r:id="rId34"/>
    <p:sldId id="534" r:id="rId35"/>
    <p:sldId id="524" r:id="rId36"/>
    <p:sldId id="525" r:id="rId37"/>
    <p:sldId id="526" r:id="rId38"/>
    <p:sldId id="527" r:id="rId39"/>
    <p:sldId id="528" r:id="rId40"/>
    <p:sldId id="529" r:id="rId41"/>
    <p:sldId id="523" r:id="rId42"/>
    <p:sldId id="536" r:id="rId43"/>
    <p:sldId id="537" r:id="rId44"/>
    <p:sldId id="538" r:id="rId45"/>
    <p:sldId id="511" r:id="rId4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00"/>
    <a:srgbClr val="FFD980"/>
    <a:srgbClr val="D1EBEB"/>
    <a:srgbClr val="FDB109"/>
    <a:srgbClr val="CA8C02"/>
    <a:srgbClr val="FED880"/>
    <a:srgbClr val="1D2A4B"/>
    <a:srgbClr val="2FFF74"/>
    <a:srgbClr val="C38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70432" autoAdjust="0"/>
  </p:normalViewPr>
  <p:slideViewPr>
    <p:cSldViewPr snapToGrid="0">
      <p:cViewPr varScale="1">
        <p:scale>
          <a:sx n="38" d="100"/>
          <a:sy n="38" d="100"/>
        </p:scale>
        <p:origin x="1181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1520"/>
    </p:cViewPr>
  </p:sorterViewPr>
  <p:notesViewPr>
    <p:cSldViewPr snapToGrid="0">
      <p:cViewPr varScale="1">
        <p:scale>
          <a:sx n="56" d="100"/>
          <a:sy n="56" d="100"/>
        </p:scale>
        <p:origin x="-280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1.wmf"/><Relationship Id="rId4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1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1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6247140-9678-4AE6-A73E-828CC8A96062}" type="datetimeFigureOut">
              <a:rPr lang="en-US"/>
              <a:pPr>
                <a:defRPr/>
              </a:pPr>
              <a:t>10/3/2021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985CDDF-53A4-4BAC-8060-14E40ECC4B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4047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Times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effectLst/>
                <a:latin typeface="Times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90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Times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effectLst/>
                <a:latin typeface="Times" charset="0"/>
              </a:defRPr>
            </a:lvl1pPr>
          </a:lstStyle>
          <a:p>
            <a:pPr>
              <a:defRPr/>
            </a:pPr>
            <a:fld id="{610B6B63-2453-40A9-BF2E-4D06C4CFA7C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003086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156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745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965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8725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763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90986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0448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0827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4346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© Wiley 2007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7F0EB-140A-446B-B8E3-E11BE48BC3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4608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47531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35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87071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07587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3581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491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7989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8866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Text Box 7"/>
          <p:cNvSpPr txBox="1">
            <a:spLocks noChangeArrowheads="1"/>
          </p:cNvSpPr>
          <p:nvPr userDrawn="1"/>
        </p:nvSpPr>
        <p:spPr bwMode="auto">
          <a:xfrm>
            <a:off x="34925" y="6584950"/>
            <a:ext cx="14811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b="0" i="0" dirty="0">
                <a:solidFill>
                  <a:schemeClr val="hlink"/>
                </a:solidFill>
                <a:cs typeface="Arial" charset="0"/>
              </a:rPr>
              <a:t>© 2006 Prentice Hall, Inc.</a:t>
            </a:r>
          </a:p>
        </p:txBody>
      </p:sp>
      <p:sp>
        <p:nvSpPr>
          <p:cNvPr id="1029" name="Text Box 8"/>
          <p:cNvSpPr txBox="1">
            <a:spLocks noChangeArrowheads="1"/>
          </p:cNvSpPr>
          <p:nvPr userDrawn="1"/>
        </p:nvSpPr>
        <p:spPr bwMode="auto">
          <a:xfrm>
            <a:off x="8594725" y="6584950"/>
            <a:ext cx="5143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AU" altLang="en-US" sz="900" i="0" dirty="0">
                <a:solidFill>
                  <a:schemeClr val="hlink"/>
                </a:solidFill>
              </a:rPr>
              <a:t>6 </a:t>
            </a:r>
            <a:r>
              <a:rPr lang="en-AU" altLang="en-US" sz="900" i="0" dirty="0">
                <a:solidFill>
                  <a:schemeClr val="hlink"/>
                </a:solidFill>
                <a:cs typeface="Arial" charset="0"/>
              </a:rPr>
              <a:t>–</a:t>
            </a:r>
            <a:r>
              <a:rPr lang="en-AU" altLang="en-US" sz="900" i="0" dirty="0">
                <a:solidFill>
                  <a:schemeClr val="hlink"/>
                </a:solidFill>
              </a:rPr>
              <a:t> </a:t>
            </a:r>
            <a:fld id="{BECC130E-B821-4BA9-92E5-4558B7897E34}" type="slidenum">
              <a:rPr lang="en-AU" altLang="en-US" sz="900" i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endParaRPr lang="en-AU" altLang="en-US" sz="900" i="0" dirty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</p:sldLayoutIdLst>
  <p:hf sldNum="0"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har char="•"/>
        <a:defRPr sz="32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har char="–"/>
        <a:defRPr sz="28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har char="•"/>
        <a:defRPr sz="24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har char="–"/>
        <a:defRPr sz="20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har char="»"/>
        <a:defRPr sz="20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lnSpc>
          <a:spcPct val="90000"/>
        </a:lnSpc>
        <a:spcBef>
          <a:spcPct val="40000"/>
        </a:spcBef>
        <a:spcAft>
          <a:spcPct val="0"/>
        </a:spcAft>
        <a:buChar char="»"/>
        <a:defRPr sz="20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lnSpc>
          <a:spcPct val="90000"/>
        </a:lnSpc>
        <a:spcBef>
          <a:spcPct val="40000"/>
        </a:spcBef>
        <a:spcAft>
          <a:spcPct val="0"/>
        </a:spcAft>
        <a:buChar char="»"/>
        <a:defRPr sz="20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lnSpc>
          <a:spcPct val="90000"/>
        </a:lnSpc>
        <a:spcBef>
          <a:spcPct val="40000"/>
        </a:spcBef>
        <a:spcAft>
          <a:spcPct val="0"/>
        </a:spcAft>
        <a:buChar char="»"/>
        <a:defRPr sz="20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lnSpc>
          <a:spcPct val="90000"/>
        </a:lnSpc>
        <a:spcBef>
          <a:spcPct val="40000"/>
        </a:spcBef>
        <a:spcAft>
          <a:spcPct val="0"/>
        </a:spcAft>
        <a:buChar char="»"/>
        <a:defRPr sz="20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8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1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5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14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27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dj-8ZBYYmo" TargetMode="External"/><Relationship Id="rId2" Type="http://schemas.openxmlformats.org/officeDocument/2006/relationships/hyperlink" Target="https://www.youtube.com/watch?v=10tjEUtj1OU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722438" y="4675188"/>
            <a:ext cx="6156325" cy="808037"/>
          </a:xfrm>
          <a:prstGeom prst="rect">
            <a:avLst/>
          </a:prstGeom>
        </p:spPr>
        <p:txBody>
          <a:bodyPr anchor="b">
            <a:normAutofit fontScale="975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endParaRPr lang="en-US" sz="32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812850" y="1025525"/>
            <a:ext cx="5830185" cy="774109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3200" b="1" i="0" dirty="0">
                <a:solidFill>
                  <a:srgbClr val="003300"/>
                </a:solidFill>
                <a:latin typeface="Lucida Bright" panose="02040602050505020304" pitchFamily="18" charset="0"/>
                <a:ea typeface="+mj-ea"/>
                <a:cs typeface="FrankRuehl" panose="020E0503060101010101" pitchFamily="34" charset="-79"/>
              </a:rPr>
              <a:t>Operations Management</a:t>
            </a:r>
          </a:p>
        </p:txBody>
      </p:sp>
      <p:sp>
        <p:nvSpPr>
          <p:cNvPr id="15" name="Title 1"/>
          <p:cNvSpPr txBox="1">
            <a:spLocks noChangeAspect="1"/>
          </p:cNvSpPr>
          <p:nvPr/>
        </p:nvSpPr>
        <p:spPr>
          <a:xfrm>
            <a:off x="0" y="4213523"/>
            <a:ext cx="9029699" cy="805417"/>
          </a:xfrm>
          <a:prstGeom prst="rect">
            <a:avLst/>
          </a:prstGeom>
          <a:scene3d>
            <a:camera prst="orthographicFront"/>
            <a:lightRig rig="soft" dir="t">
              <a:rot lat="0" lon="0" rev="2400000"/>
            </a:lightRig>
          </a:scene3d>
          <a:sp3d extrusionH="76200">
            <a:extrusionClr>
              <a:schemeClr val="accent2">
                <a:lumMod val="75000"/>
              </a:schemeClr>
            </a:extrusionClr>
          </a:sp3d>
        </p:spPr>
        <p:txBody>
          <a:bodyPr anchor="ctr"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 </a:t>
            </a:r>
          </a:p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7200" i="0" dirty="0">
                <a:solidFill>
                  <a:srgbClr val="C00000"/>
                </a:solidFill>
                <a:latin typeface="FrankRuehl" panose="020E0503060101010101" pitchFamily="34" charset="-79"/>
                <a:ea typeface="+mj-ea"/>
                <a:cs typeface="FrankRuehl" panose="020E0503060101010101" pitchFamily="34" charset="-79"/>
              </a:rPr>
              <a:t> </a:t>
            </a:r>
            <a:r>
              <a:rPr lang="en-US" sz="7200" i="0" dirty="0">
                <a:solidFill>
                  <a:srgbClr val="C00000"/>
                </a:solidFill>
                <a:latin typeface="Lucida Bright" panose="02040602050505020304" pitchFamily="18" charset="0"/>
                <a:ea typeface="+mj-ea"/>
                <a:cs typeface="FrankRuehl" panose="020E0503060101010101" pitchFamily="34" charset="-79"/>
              </a:rPr>
              <a:t>Statistical Process Control</a:t>
            </a:r>
            <a:endParaRPr lang="en-US" sz="7200" b="1" i="0" dirty="0">
              <a:solidFill>
                <a:srgbClr val="C00000"/>
              </a:solidFill>
              <a:latin typeface="Lucida Bright" panose="02040602050505020304" pitchFamily="18" charset="0"/>
              <a:ea typeface="+mj-ea"/>
              <a:cs typeface="FrankRuehl" panose="020E0503060101010101" pitchFamily="34" charset="-79"/>
            </a:endParaRPr>
          </a:p>
        </p:txBody>
      </p:sp>
      <p:sp>
        <p:nvSpPr>
          <p:cNvPr id="4101" name="TextBox 1"/>
          <p:cNvSpPr txBox="1">
            <a:spLocks noChangeArrowheads="1"/>
          </p:cNvSpPr>
          <p:nvPr/>
        </p:nvSpPr>
        <p:spPr bwMode="auto">
          <a:xfrm>
            <a:off x="1847850" y="501650"/>
            <a:ext cx="5761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Aft>
                <a:spcPct val="40000"/>
              </a:spcAft>
              <a:buChar char="•"/>
              <a:defRPr sz="32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lnSpc>
                <a:spcPct val="90000"/>
              </a:lnSpc>
              <a:spcAft>
                <a:spcPct val="40000"/>
              </a:spcAft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lnSpc>
                <a:spcPct val="90000"/>
              </a:lnSpc>
              <a:spcAft>
                <a:spcPct val="40000"/>
              </a:spcAft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lnSpc>
                <a:spcPct val="90000"/>
              </a:lnSpc>
              <a:spcAft>
                <a:spcPct val="40000"/>
              </a:spcAft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lnSpc>
                <a:spcPct val="90000"/>
              </a:lnSpc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Tx/>
              <a:buNone/>
            </a:pPr>
            <a:r>
              <a:rPr lang="en-US" altLang="en-US" sz="2800" dirty="0">
                <a:solidFill>
                  <a:srgbClr val="800000"/>
                </a:solidFill>
                <a:latin typeface="Lucida Bright" panose="02040602050505020304" pitchFamily="18" charset="0"/>
              </a:rPr>
              <a:t>           </a:t>
            </a:r>
            <a:r>
              <a:rPr lang="en-US" altLang="en-US" sz="2800" i="0" dirty="0">
                <a:solidFill>
                  <a:srgbClr val="800000"/>
                </a:solidFill>
                <a:latin typeface="Lucida Bright" panose="02040602050505020304" pitchFamily="18" charset="0"/>
                <a:cs typeface="FrankRuehl" panose="020E0503060101010101" pitchFamily="34" charset="-79"/>
              </a:rPr>
              <a:t>Regents Park Publishers</a:t>
            </a:r>
          </a:p>
        </p:txBody>
      </p:sp>
      <p:pic>
        <p:nvPicPr>
          <p:cNvPr id="410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88" y="2235200"/>
            <a:ext cx="2345921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021262" y="2360910"/>
            <a:ext cx="315887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6600" b="1" i="0" dirty="0">
                <a:solidFill>
                  <a:schemeClr val="accent5">
                    <a:lumMod val="25000"/>
                  </a:schemeClr>
                </a:solidFill>
                <a:latin typeface="Lucida Bright" panose="02040602050505020304" pitchFamily="18" charset="0"/>
                <a:cs typeface="FrankRuehl" panose="020E0503060101010101" pitchFamily="34" charset="-79"/>
              </a:rPr>
              <a:t>T2LM4</a:t>
            </a:r>
          </a:p>
        </p:txBody>
      </p:sp>
    </p:spTree>
    <p:extLst>
      <p:ext uri="{BB962C8B-B14F-4D97-AF65-F5344CB8AC3E}">
        <p14:creationId xmlns:p14="http://schemas.microsoft.com/office/powerpoint/2010/main" val="3228774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69" name="Rectangle 17"/>
          <p:cNvSpPr>
            <a:spLocks noChangeArrowheads="1"/>
          </p:cNvSpPr>
          <p:nvPr/>
        </p:nvSpPr>
        <p:spPr bwMode="auto">
          <a:xfrm>
            <a:off x="1143000" y="3429000"/>
            <a:ext cx="1981200" cy="762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28370" name="Rectangle 18"/>
          <p:cNvSpPr>
            <a:spLocks noChangeArrowheads="1"/>
          </p:cNvSpPr>
          <p:nvPr/>
        </p:nvSpPr>
        <p:spPr bwMode="auto">
          <a:xfrm>
            <a:off x="5943600" y="3429000"/>
            <a:ext cx="1981200" cy="762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28358" name="Line 6"/>
          <p:cNvSpPr>
            <a:spLocks noChangeShapeType="1"/>
          </p:cNvSpPr>
          <p:nvPr/>
        </p:nvSpPr>
        <p:spPr bwMode="auto">
          <a:xfrm>
            <a:off x="4495800" y="28194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75481" y="346276"/>
            <a:ext cx="7793038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i="0" dirty="0">
                <a:solidFill>
                  <a:schemeClr val="accent3">
                    <a:lumMod val="25000"/>
                  </a:schemeClr>
                </a:solidFill>
              </a:rPr>
              <a:t>Statistical Process Control Charts</a:t>
            </a:r>
          </a:p>
        </p:txBody>
      </p:sp>
      <p:sp>
        <p:nvSpPr>
          <p:cNvPr id="228356" name="Text Box 4"/>
          <p:cNvSpPr txBox="1">
            <a:spLocks noChangeArrowheads="1"/>
          </p:cNvSpPr>
          <p:nvPr/>
        </p:nvSpPr>
        <p:spPr bwMode="auto">
          <a:xfrm>
            <a:off x="3200400" y="1676400"/>
            <a:ext cx="2667000" cy="11969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Statistical Process Control Charts</a:t>
            </a:r>
          </a:p>
        </p:txBody>
      </p:sp>
      <p:sp>
        <p:nvSpPr>
          <p:cNvPr id="228359" name="Text Box 7"/>
          <p:cNvSpPr txBox="1">
            <a:spLocks noChangeArrowheads="1"/>
          </p:cNvSpPr>
          <p:nvPr/>
        </p:nvSpPr>
        <p:spPr bwMode="auto">
          <a:xfrm>
            <a:off x="1143000" y="34290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0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X(bar) charts and R-charts</a:t>
            </a:r>
          </a:p>
        </p:txBody>
      </p:sp>
      <p:sp>
        <p:nvSpPr>
          <p:cNvPr id="228361" name="Text Box 9"/>
          <p:cNvSpPr txBox="1">
            <a:spLocks noChangeArrowheads="1"/>
          </p:cNvSpPr>
          <p:nvPr/>
        </p:nvSpPr>
        <p:spPr bwMode="auto">
          <a:xfrm>
            <a:off x="5943600" y="3581400"/>
            <a:ext cx="1981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0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c-charts</a:t>
            </a:r>
          </a:p>
        </p:txBody>
      </p:sp>
      <p:sp>
        <p:nvSpPr>
          <p:cNvPr id="228362" name="Line 10"/>
          <p:cNvSpPr>
            <a:spLocks noChangeShapeType="1"/>
          </p:cNvSpPr>
          <p:nvPr/>
        </p:nvSpPr>
        <p:spPr bwMode="auto">
          <a:xfrm>
            <a:off x="2133600" y="3121025"/>
            <a:ext cx="48006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28363" name="Line 11"/>
          <p:cNvSpPr>
            <a:spLocks noChangeShapeType="1"/>
          </p:cNvSpPr>
          <p:nvPr/>
        </p:nvSpPr>
        <p:spPr bwMode="auto">
          <a:xfrm>
            <a:off x="2133600" y="3121025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28364" name="Line 12"/>
          <p:cNvSpPr>
            <a:spLocks noChangeShapeType="1"/>
          </p:cNvSpPr>
          <p:nvPr/>
        </p:nvSpPr>
        <p:spPr bwMode="auto">
          <a:xfrm>
            <a:off x="6934200" y="3121025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28365" name="Text Box 13"/>
          <p:cNvSpPr txBox="1">
            <a:spLocks noChangeArrowheads="1"/>
          </p:cNvSpPr>
          <p:nvPr/>
        </p:nvSpPr>
        <p:spPr bwMode="auto">
          <a:xfrm>
            <a:off x="1143000" y="4632325"/>
            <a:ext cx="1981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Used for measured numeric data</a:t>
            </a:r>
          </a:p>
        </p:txBody>
      </p:sp>
      <p:sp>
        <p:nvSpPr>
          <p:cNvPr id="228366" name="Text Box 14"/>
          <p:cNvSpPr txBox="1">
            <a:spLocks noChangeArrowheads="1"/>
          </p:cNvSpPr>
          <p:nvPr/>
        </p:nvSpPr>
        <p:spPr bwMode="auto">
          <a:xfrm>
            <a:off x="3581400" y="4632325"/>
            <a:ext cx="1981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Used for proportions (attribute data)</a:t>
            </a:r>
          </a:p>
        </p:txBody>
      </p:sp>
      <p:sp>
        <p:nvSpPr>
          <p:cNvPr id="228367" name="Text Box 15"/>
          <p:cNvSpPr txBox="1">
            <a:spLocks noChangeArrowheads="1"/>
          </p:cNvSpPr>
          <p:nvPr/>
        </p:nvSpPr>
        <p:spPr bwMode="auto">
          <a:xfrm>
            <a:off x="6019800" y="4632325"/>
            <a:ext cx="1905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Used for number of  attributes per sampling unit</a:t>
            </a:r>
          </a:p>
        </p:txBody>
      </p:sp>
      <p:sp>
        <p:nvSpPr>
          <p:cNvPr id="228368" name="Rectangle 16"/>
          <p:cNvSpPr>
            <a:spLocks noChangeArrowheads="1"/>
          </p:cNvSpPr>
          <p:nvPr/>
        </p:nvSpPr>
        <p:spPr bwMode="auto">
          <a:xfrm>
            <a:off x="3505200" y="3429000"/>
            <a:ext cx="1981200" cy="762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28357" name="Text Box 5"/>
          <p:cNvSpPr txBox="1">
            <a:spLocks noChangeArrowheads="1"/>
          </p:cNvSpPr>
          <p:nvPr/>
        </p:nvSpPr>
        <p:spPr bwMode="auto">
          <a:xfrm>
            <a:off x="3505200" y="3581400"/>
            <a:ext cx="1981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0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p-charts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778398" y="2936112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X(bar) chart and R-chart</a:t>
            </a:r>
          </a:p>
        </p:txBody>
      </p:sp>
    </p:spTree>
    <p:extLst>
      <p:ext uri="{BB962C8B-B14F-4D97-AF65-F5344CB8AC3E}">
        <p14:creationId xmlns:p14="http://schemas.microsoft.com/office/powerpoint/2010/main" val="1066230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X(bar) chart and R-chart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9248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i="0" dirty="0"/>
              <a:t>Used for measured numeric data from a process</a:t>
            </a:r>
          </a:p>
          <a:p>
            <a:pPr eaLnBrk="1" hangingPunct="1">
              <a:defRPr/>
            </a:pPr>
            <a:r>
              <a:rPr lang="en-US" i="0" dirty="0"/>
              <a:t>Start with at least 20 subgroups (samples) of observed values</a:t>
            </a:r>
          </a:p>
          <a:p>
            <a:pPr eaLnBrk="1" hangingPunct="1">
              <a:defRPr/>
            </a:pPr>
            <a:r>
              <a:rPr lang="en-US" i="0" dirty="0"/>
              <a:t>Subgroups usually contain 3 to 6 observations each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93038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3700" i="0" dirty="0">
                <a:solidFill>
                  <a:schemeClr val="accent3">
                    <a:lumMod val="25000"/>
                  </a:schemeClr>
                </a:solidFill>
              </a:rPr>
              <a:t>Steps to create an x-chart </a:t>
            </a:r>
            <a:br>
              <a:rPr lang="en-US" sz="3700" i="0" dirty="0">
                <a:solidFill>
                  <a:schemeClr val="accent3">
                    <a:lumMod val="25000"/>
                  </a:schemeClr>
                </a:solidFill>
              </a:rPr>
            </a:br>
            <a:r>
              <a:rPr lang="en-US" sz="3700" i="0" dirty="0">
                <a:solidFill>
                  <a:schemeClr val="accent3">
                    <a:lumMod val="25000"/>
                  </a:schemeClr>
                </a:solidFill>
              </a:rPr>
              <a:t>and an R-chart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752600"/>
            <a:ext cx="7315200" cy="41148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i="0" dirty="0"/>
              <a:t>Calculate subgroup means and ranges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i="0" dirty="0"/>
              <a:t>Compute the average of the subgroup means and the average range value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i="0" dirty="0"/>
              <a:t>Prepare graphs of the subgroup means and ranges as a line chart</a:t>
            </a:r>
          </a:p>
        </p:txBody>
      </p:sp>
      <p:sp>
        <p:nvSpPr>
          <p:cNvPr id="249860" name="Line 4"/>
          <p:cNvSpPr>
            <a:spLocks noChangeShapeType="1"/>
          </p:cNvSpPr>
          <p:nvPr/>
        </p:nvSpPr>
        <p:spPr bwMode="auto">
          <a:xfrm>
            <a:off x="6239719" y="381000"/>
            <a:ext cx="228600" cy="0"/>
          </a:xfrm>
          <a:prstGeom prst="line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93038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3700" i="0" dirty="0">
                <a:solidFill>
                  <a:schemeClr val="accent3">
                    <a:lumMod val="25000"/>
                  </a:schemeClr>
                </a:solidFill>
              </a:rPr>
              <a:t>Steps to create an x-chart </a:t>
            </a:r>
            <a:br>
              <a:rPr lang="en-US" sz="3700" i="0" dirty="0">
                <a:solidFill>
                  <a:schemeClr val="accent3">
                    <a:lumMod val="25000"/>
                  </a:schemeClr>
                </a:solidFill>
              </a:rPr>
            </a:br>
            <a:r>
              <a:rPr lang="en-US" sz="3700" i="0" dirty="0">
                <a:solidFill>
                  <a:schemeClr val="accent3">
                    <a:lumMod val="25000"/>
                  </a:schemeClr>
                </a:solidFill>
              </a:rPr>
              <a:t>and an R-chart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752600"/>
            <a:ext cx="7315200" cy="41148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i="0" dirty="0"/>
              <a:t>Compute the upper and lower control limits for the x(bar)chart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i="0" dirty="0"/>
              <a:t>Compute the upper and lower control limits for the R-chart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i="0" dirty="0"/>
              <a:t>Use lines to show the control limits on the x(bar) and R-charts</a:t>
            </a:r>
          </a:p>
        </p:txBody>
      </p:sp>
      <p:sp>
        <p:nvSpPr>
          <p:cNvPr id="251908" name="Line 4"/>
          <p:cNvSpPr>
            <a:spLocks noChangeShapeType="1"/>
          </p:cNvSpPr>
          <p:nvPr/>
        </p:nvSpPr>
        <p:spPr bwMode="auto">
          <a:xfrm>
            <a:off x="6210300" y="368461"/>
            <a:ext cx="228600" cy="0"/>
          </a:xfrm>
          <a:prstGeom prst="line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1909" name="Text Box 5"/>
          <p:cNvSpPr txBox="1">
            <a:spLocks noChangeArrowheads="1"/>
          </p:cNvSpPr>
          <p:nvPr/>
        </p:nvSpPr>
        <p:spPr bwMode="auto">
          <a:xfrm>
            <a:off x="7467600" y="1225550"/>
            <a:ext cx="16995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(continued)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2911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Example: x-chart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4419600" cy="5334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i="0" dirty="0"/>
              <a:t>Process</a:t>
            </a:r>
            <a:r>
              <a:rPr lang="en-US" dirty="0"/>
              <a:t> measurements:</a:t>
            </a:r>
          </a:p>
        </p:txBody>
      </p:sp>
      <p:sp>
        <p:nvSpPr>
          <p:cNvPr id="250884" name="Line 4"/>
          <p:cNvSpPr>
            <a:spLocks noChangeShapeType="1"/>
          </p:cNvSpPr>
          <p:nvPr/>
        </p:nvSpPr>
        <p:spPr bwMode="auto">
          <a:xfrm>
            <a:off x="5033541" y="524719"/>
            <a:ext cx="228600" cy="0"/>
          </a:xfrm>
          <a:prstGeom prst="line">
            <a:avLst/>
          </a:prstGeom>
          <a:noFill/>
          <a:ln w="28575">
            <a:solidFill>
              <a:schemeClr val="bg1">
                <a:lumMod val="25000"/>
              </a:schemeClr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graphicFrame>
        <p:nvGraphicFramePr>
          <p:cNvPr id="251009" name="Group 129"/>
          <p:cNvGraphicFramePr>
            <a:graphicFrameLocks noGrp="1"/>
          </p:cNvGraphicFramePr>
          <p:nvPr/>
        </p:nvGraphicFramePr>
        <p:xfrm>
          <a:off x="457200" y="2133600"/>
          <a:ext cx="8229600" cy="421974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5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6852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Subgroup measures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815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Subgroup number</a:t>
                      </a: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Individual measurements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Mean, x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Range, R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3467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14.5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5441"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 subgroup mean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x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 subgroup range  =  </a:t>
                      </a: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0953" name="Line 73"/>
          <p:cNvSpPr>
            <a:spLocks noChangeShapeType="1"/>
          </p:cNvSpPr>
          <p:nvPr/>
        </p:nvSpPr>
        <p:spPr bwMode="auto">
          <a:xfrm>
            <a:off x="6324600" y="29718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graphicFrame>
        <p:nvGraphicFramePr>
          <p:cNvPr id="15401" name="Object 2"/>
          <p:cNvGraphicFramePr>
            <a:graphicFrameLocks noChangeAspect="1"/>
          </p:cNvGraphicFramePr>
          <p:nvPr/>
        </p:nvGraphicFramePr>
        <p:xfrm>
          <a:off x="6088063" y="5867400"/>
          <a:ext cx="31273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0" name="Equation" r:id="rId4" imgW="114151" imgH="266353" progId="Equation.3">
                  <p:embed/>
                </p:oleObj>
              </mc:Choice>
              <mc:Fallback>
                <p:oleObj name="Equation" r:id="rId4" imgW="114151" imgH="26635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8063" y="5867400"/>
                        <a:ext cx="312737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0980" name="Line 100"/>
          <p:cNvSpPr>
            <a:spLocks noChangeShapeType="1"/>
          </p:cNvSpPr>
          <p:nvPr/>
        </p:nvSpPr>
        <p:spPr bwMode="auto">
          <a:xfrm>
            <a:off x="8064321" y="58674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0984" name="Line 104"/>
          <p:cNvSpPr>
            <a:spLocks noChangeShapeType="1"/>
          </p:cNvSpPr>
          <p:nvPr/>
        </p:nvSpPr>
        <p:spPr bwMode="auto">
          <a:xfrm>
            <a:off x="457200" y="3810000"/>
            <a:ext cx="8229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1007" name="Line 127"/>
          <p:cNvSpPr>
            <a:spLocks noChangeShapeType="1"/>
          </p:cNvSpPr>
          <p:nvPr/>
        </p:nvSpPr>
        <p:spPr bwMode="auto">
          <a:xfrm>
            <a:off x="457200" y="4267200"/>
            <a:ext cx="8229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1008" name="Line 128"/>
          <p:cNvSpPr>
            <a:spLocks noChangeShapeType="1"/>
          </p:cNvSpPr>
          <p:nvPr/>
        </p:nvSpPr>
        <p:spPr bwMode="auto">
          <a:xfrm>
            <a:off x="457200" y="4800600"/>
            <a:ext cx="8229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4098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8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3700" i="0" dirty="0">
                <a:solidFill>
                  <a:schemeClr val="accent3">
                    <a:lumMod val="25000"/>
                  </a:schemeClr>
                </a:solidFill>
              </a:rPr>
              <a:t>Average of Subgroup </a:t>
            </a:r>
            <a:br>
              <a:rPr lang="en-US" sz="3700" i="0" dirty="0">
                <a:solidFill>
                  <a:schemeClr val="accent3">
                    <a:lumMod val="25000"/>
                  </a:schemeClr>
                </a:solidFill>
              </a:rPr>
            </a:br>
            <a:r>
              <a:rPr lang="en-US" sz="3700" i="0" dirty="0">
                <a:solidFill>
                  <a:schemeClr val="accent3">
                    <a:lumMod val="25000"/>
                  </a:schemeClr>
                </a:solidFill>
              </a:rPr>
              <a:t>Means and Ranges</a:t>
            </a:r>
          </a:p>
        </p:txBody>
      </p:sp>
      <p:graphicFrame>
        <p:nvGraphicFramePr>
          <p:cNvPr id="16387" name="Object 2"/>
          <p:cNvGraphicFramePr>
            <a:graphicFrameLocks noChangeAspect="1"/>
          </p:cNvGraphicFramePr>
          <p:nvPr/>
        </p:nvGraphicFramePr>
        <p:xfrm>
          <a:off x="1276350" y="3200400"/>
          <a:ext cx="18669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2" name="Equation" r:id="rId3" imgW="622030" imgH="431613" progId="Equation.3">
                  <p:embed/>
                </p:oleObj>
              </mc:Choice>
              <mc:Fallback>
                <p:oleObj name="Equation" r:id="rId3" imgW="622030" imgH="43161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350" y="3200400"/>
                        <a:ext cx="1866900" cy="12922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3"/>
          <p:cNvGraphicFramePr>
            <a:graphicFrameLocks noChangeAspect="1"/>
          </p:cNvGraphicFramePr>
          <p:nvPr/>
        </p:nvGraphicFramePr>
        <p:xfrm>
          <a:off x="5619750" y="3200400"/>
          <a:ext cx="2097088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3" name="Equation" r:id="rId5" imgW="672808" imgH="431613" progId="Equation.3">
                  <p:embed/>
                </p:oleObj>
              </mc:Choice>
              <mc:Fallback>
                <p:oleObj name="Equation" r:id="rId5" imgW="672808" imgH="43161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0" y="3200400"/>
                        <a:ext cx="2097088" cy="13414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2934" name="Rectangle 4102"/>
          <p:cNvSpPr>
            <a:spLocks noChangeArrowheads="1"/>
          </p:cNvSpPr>
          <p:nvPr/>
        </p:nvSpPr>
        <p:spPr bwMode="auto">
          <a:xfrm>
            <a:off x="838200" y="1752600"/>
            <a:ext cx="3200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Average of </a:t>
            </a:r>
          </a:p>
          <a:p>
            <a:pPr>
              <a:defRPr/>
            </a:pPr>
            <a: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subgroup means: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2935" name="Rectangle 4103"/>
          <p:cNvSpPr>
            <a:spLocks noChangeArrowheads="1"/>
          </p:cNvSpPr>
          <p:nvPr/>
        </p:nvSpPr>
        <p:spPr bwMode="auto">
          <a:xfrm>
            <a:off x="228600" y="4953000"/>
            <a:ext cx="4038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where:</a:t>
            </a:r>
          </a:p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	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x</a:t>
            </a:r>
            <a:r>
              <a:rPr lang="en-US" sz="16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i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= i</a:t>
            </a:r>
            <a:r>
              <a:rPr lang="en-US" sz="16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th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subgroup average</a:t>
            </a:r>
          </a:p>
          <a:p>
            <a:pPr>
              <a:defRPr/>
            </a:pP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	k = number of subgroups</a:t>
            </a:r>
          </a:p>
        </p:txBody>
      </p:sp>
      <p:sp>
        <p:nvSpPr>
          <p:cNvPr id="252936" name="Rectangle 4104"/>
          <p:cNvSpPr>
            <a:spLocks noChangeArrowheads="1"/>
          </p:cNvSpPr>
          <p:nvPr/>
        </p:nvSpPr>
        <p:spPr bwMode="auto">
          <a:xfrm>
            <a:off x="5044631" y="1752600"/>
            <a:ext cx="33238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Average of </a:t>
            </a:r>
          </a:p>
          <a:p>
            <a:pPr>
              <a:defRPr/>
            </a:pPr>
            <a: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subgroup ranges: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2937" name="Rectangle 4105"/>
          <p:cNvSpPr>
            <a:spLocks noChangeArrowheads="1"/>
          </p:cNvSpPr>
          <p:nvPr/>
        </p:nvSpPr>
        <p:spPr bwMode="auto">
          <a:xfrm>
            <a:off x="4876800" y="4953000"/>
            <a:ext cx="4038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where:</a:t>
            </a:r>
          </a:p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	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R</a:t>
            </a:r>
            <a:r>
              <a:rPr lang="en-US" sz="18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i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= i</a:t>
            </a:r>
            <a:r>
              <a:rPr lang="en-US" sz="1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th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subgroup range</a:t>
            </a:r>
          </a:p>
          <a:p>
            <a:pPr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	k = number of subgroups</a:t>
            </a:r>
          </a:p>
        </p:txBody>
      </p:sp>
      <p:sp>
        <p:nvSpPr>
          <p:cNvPr id="252939" name="Line 4107"/>
          <p:cNvSpPr>
            <a:spLocks noChangeShapeType="1"/>
          </p:cNvSpPr>
          <p:nvPr/>
        </p:nvSpPr>
        <p:spPr bwMode="auto">
          <a:xfrm>
            <a:off x="1219200" y="5334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Computing Control Limits</a:t>
            </a:r>
          </a:p>
        </p:txBody>
      </p:sp>
      <p:sp>
        <p:nvSpPr>
          <p:cNvPr id="2611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0772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i="0" dirty="0"/>
              <a:t>The upper and lower control limits for an x-chart are generally defined as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marL="0" indent="0" eaLnBrk="1" hangingPunct="1">
              <a:buNone/>
              <a:defRPr/>
            </a:pPr>
            <a:endParaRPr lang="en-US" dirty="0"/>
          </a:p>
          <a:p>
            <a:pPr marL="0" indent="0" eaLnBrk="1" hangingPunct="1">
              <a:buNone/>
              <a:defRPr/>
            </a:pPr>
            <a:endParaRPr lang="en-US" dirty="0"/>
          </a:p>
        </p:txBody>
      </p:sp>
      <p:sp>
        <p:nvSpPr>
          <p:cNvPr id="261124" name="Rectangle 1028"/>
          <p:cNvSpPr>
            <a:spLocks noChangeArrowheads="1"/>
          </p:cNvSpPr>
          <p:nvPr/>
        </p:nvSpPr>
        <p:spPr bwMode="auto">
          <a:xfrm>
            <a:off x="1219200" y="2829045"/>
            <a:ext cx="7010400" cy="1692771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i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UCL</a:t>
            </a:r>
            <a:r>
              <a:rPr lang="en-US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= Process Average + 3 Standard Deviations</a:t>
            </a:r>
          </a:p>
          <a:p>
            <a:pPr>
              <a:defRPr/>
            </a:pPr>
            <a:endParaRPr lang="en-US" sz="8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>
              <a:defRPr/>
            </a:pPr>
            <a:r>
              <a:rPr lang="en-US" sz="800" i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en-US" i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LCL </a:t>
            </a:r>
            <a:r>
              <a:rPr lang="en-US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= Process Average </a:t>
            </a:r>
            <a:r>
              <a:rPr lang="en-US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–</a:t>
            </a:r>
            <a:r>
              <a:rPr lang="en-US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3 Standard Deviations</a:t>
            </a:r>
          </a:p>
        </p:txBody>
      </p:sp>
      <p:graphicFrame>
        <p:nvGraphicFramePr>
          <p:cNvPr id="1741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819062"/>
              </p:ext>
            </p:extLst>
          </p:nvPr>
        </p:nvGraphicFramePr>
        <p:xfrm>
          <a:off x="3339296" y="4677137"/>
          <a:ext cx="2492375" cy="128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9" name="Equation" r:id="rId3" imgW="889000" imgH="457200" progId="Equation.3">
                  <p:embed/>
                </p:oleObj>
              </mc:Choice>
              <mc:Fallback>
                <p:oleObj name="Equation" r:id="rId3" imgW="88900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9296" y="4677137"/>
                        <a:ext cx="2492375" cy="128428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1127" name="Line 1031"/>
          <p:cNvSpPr>
            <a:spLocks noChangeShapeType="1"/>
          </p:cNvSpPr>
          <p:nvPr/>
        </p:nvSpPr>
        <p:spPr bwMode="auto">
          <a:xfrm>
            <a:off x="7620000" y="17526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Computing Control Limits</a:t>
            </a:r>
          </a:p>
        </p:txBody>
      </p:sp>
      <p:graphicFrame>
        <p:nvGraphicFramePr>
          <p:cNvPr id="18436" name="Object 2"/>
          <p:cNvGraphicFramePr>
            <a:graphicFrameLocks noChangeAspect="1"/>
          </p:cNvGraphicFramePr>
          <p:nvPr/>
        </p:nvGraphicFramePr>
        <p:xfrm>
          <a:off x="4592638" y="3321050"/>
          <a:ext cx="11271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7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2638" y="3321050"/>
                        <a:ext cx="112712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31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30480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dirty="0"/>
          </a:p>
          <a:p>
            <a:pPr marL="0" indent="0" eaLnBrk="1" hangingPunct="1">
              <a:buNone/>
              <a:defRPr/>
            </a:pPr>
            <a:endParaRPr lang="en-US" i="0" dirty="0"/>
          </a:p>
          <a:p>
            <a:pPr marL="0" indent="0" eaLnBrk="1" hangingPunct="1">
              <a:buNone/>
              <a:defRPr/>
            </a:pPr>
            <a:r>
              <a:rPr lang="en-US" i="0" dirty="0"/>
              <a:t>Since control charts were developed before it was easy to calculate </a:t>
            </a:r>
            <a:r>
              <a:rPr lang="el-GR" i="0" dirty="0">
                <a:cs typeface="Arial" pitchFamily="34" charset="0"/>
              </a:rPr>
              <a:t>σ</a:t>
            </a:r>
            <a:r>
              <a:rPr lang="en-US" i="0" dirty="0">
                <a:cs typeface="Arial" pitchFamily="34" charset="0"/>
              </a:rPr>
              <a:t>, the interval was formed using R instead.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Computing Control Limits</a:t>
            </a:r>
          </a:p>
        </p:txBody>
      </p:sp>
      <p:graphicFrame>
        <p:nvGraphicFramePr>
          <p:cNvPr id="18436" name="Object 2"/>
          <p:cNvGraphicFramePr>
            <a:graphicFrameLocks noChangeAspect="1"/>
          </p:cNvGraphicFramePr>
          <p:nvPr/>
        </p:nvGraphicFramePr>
        <p:xfrm>
          <a:off x="4592638" y="3321050"/>
          <a:ext cx="11271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64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2638" y="3321050"/>
                        <a:ext cx="112712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31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32435" y="1831070"/>
            <a:ext cx="8001965" cy="2971800"/>
          </a:xfrm>
        </p:spPr>
        <p:txBody>
          <a:bodyPr/>
          <a:lstStyle/>
          <a:p>
            <a:pPr eaLnBrk="1" hangingPunct="1">
              <a:defRPr/>
            </a:pPr>
            <a:endParaRPr lang="en-US" dirty="0">
              <a:cs typeface="Arial" pitchFamily="34" charset="0"/>
            </a:endParaRPr>
          </a:p>
          <a:p>
            <a:pPr eaLnBrk="1" hangingPunct="1">
              <a:defRPr/>
            </a:pPr>
            <a:r>
              <a:rPr lang="en-US" i="0" dirty="0">
                <a:cs typeface="Arial" pitchFamily="34" charset="0"/>
              </a:rPr>
              <a:t>The value  A</a:t>
            </a:r>
            <a:r>
              <a:rPr lang="en-US" i="0" baseline="-25000" dirty="0">
                <a:cs typeface="Arial" pitchFamily="34" charset="0"/>
              </a:rPr>
              <a:t>2</a:t>
            </a:r>
            <a:r>
              <a:rPr lang="en-US" i="0" dirty="0">
                <a:cs typeface="Arial" pitchFamily="34" charset="0"/>
              </a:rPr>
              <a:t>R is used to estimate 3</a:t>
            </a:r>
            <a:r>
              <a:rPr lang="el-GR" i="0" dirty="0">
                <a:cs typeface="Arial" pitchFamily="34" charset="0"/>
              </a:rPr>
              <a:t>σ</a:t>
            </a:r>
            <a:r>
              <a:rPr lang="en-US" i="0" dirty="0">
                <a:cs typeface="Arial" pitchFamily="34" charset="0"/>
              </a:rPr>
              <a:t> , where A</a:t>
            </a:r>
            <a:r>
              <a:rPr lang="en-US" i="0" baseline="-25000" dirty="0">
                <a:cs typeface="Arial" pitchFamily="34" charset="0"/>
              </a:rPr>
              <a:t>2</a:t>
            </a:r>
            <a:r>
              <a:rPr lang="en-US" i="0" dirty="0">
                <a:cs typeface="Arial" pitchFamily="34" charset="0"/>
              </a:rPr>
              <a:t> is given.</a:t>
            </a:r>
          </a:p>
          <a:p>
            <a:pPr eaLnBrk="1" hangingPunct="1">
              <a:defRPr/>
            </a:pPr>
            <a:r>
              <a:rPr lang="en-US" i="0" dirty="0">
                <a:cs typeface="Arial" pitchFamily="34" charset="0"/>
              </a:rPr>
              <a:t>The upper and lower control limits are</a:t>
            </a:r>
            <a:endParaRPr lang="el-GR" i="0" dirty="0">
              <a:cs typeface="Arial" pitchFamily="34" charset="0"/>
            </a:endParaRPr>
          </a:p>
        </p:txBody>
      </p:sp>
      <p:graphicFrame>
        <p:nvGraphicFramePr>
          <p:cNvPr id="184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549900"/>
              </p:ext>
            </p:extLst>
          </p:nvPr>
        </p:nvGraphicFramePr>
        <p:xfrm>
          <a:off x="2763456" y="4241006"/>
          <a:ext cx="2971800" cy="127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65" name="Equation" r:id="rId6" imgW="1129810" imgH="482391" progId="Equation.3">
                  <p:embed/>
                </p:oleObj>
              </mc:Choice>
              <mc:Fallback>
                <p:oleObj name="Equation" r:id="rId6" imgW="1129810" imgH="4823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3456" y="4241006"/>
                        <a:ext cx="2971800" cy="12715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3178" name="Text Box 10"/>
          <p:cNvSpPr txBox="1">
            <a:spLocks noChangeArrowheads="1"/>
          </p:cNvSpPr>
          <p:nvPr/>
        </p:nvSpPr>
        <p:spPr bwMode="auto">
          <a:xfrm>
            <a:off x="7467600" y="1434195"/>
            <a:ext cx="1474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(continued)</a:t>
            </a:r>
          </a:p>
        </p:txBody>
      </p:sp>
      <p:sp>
        <p:nvSpPr>
          <p:cNvPr id="263179" name="Rectangle 11"/>
          <p:cNvSpPr>
            <a:spLocks noChangeArrowheads="1"/>
          </p:cNvSpPr>
          <p:nvPr/>
        </p:nvSpPr>
        <p:spPr bwMode="auto">
          <a:xfrm>
            <a:off x="775503" y="5881197"/>
            <a:ext cx="78129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where A</a:t>
            </a:r>
            <a:r>
              <a:rPr lang="en-US" sz="2000" i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2</a:t>
            </a:r>
            <a:r>
              <a:rPr lang="en-US" sz="20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= Shewhart factor for subgroup size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267971-5748-4FD6-9729-37DF379AF05B}"/>
              </a:ext>
            </a:extLst>
          </p:cNvPr>
          <p:cNvSpPr txBox="1"/>
          <p:nvPr/>
        </p:nvSpPr>
        <p:spPr>
          <a:xfrm>
            <a:off x="6272011" y="4241006"/>
            <a:ext cx="21861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800000"/>
                </a:solidFill>
              </a:rPr>
              <a:t>A</a:t>
            </a:r>
            <a:r>
              <a:rPr lang="en-US" sz="1600" dirty="0">
                <a:solidFill>
                  <a:srgbClr val="800000"/>
                </a:solidFill>
              </a:rPr>
              <a:t>2</a:t>
            </a:r>
            <a:r>
              <a:rPr lang="en-US" dirty="0">
                <a:solidFill>
                  <a:srgbClr val="800000"/>
                </a:solidFill>
              </a:rPr>
              <a:t> values are in the sample problems.</a:t>
            </a:r>
          </a:p>
        </p:txBody>
      </p:sp>
    </p:spTree>
    <p:extLst>
      <p:ext uri="{BB962C8B-B14F-4D97-AF65-F5344CB8AC3E}">
        <p14:creationId xmlns:p14="http://schemas.microsoft.com/office/powerpoint/2010/main" val="126332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778398" y="2936112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  <a:latin typeface="Lucida Bright" panose="02040602050505020304" pitchFamily="18" charset="0"/>
              </a:rPr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3560644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Example: R-chart</a:t>
            </a:r>
          </a:p>
        </p:txBody>
      </p:sp>
      <p:sp>
        <p:nvSpPr>
          <p:cNvPr id="262148" name="Rectangle 4"/>
          <p:cNvSpPr>
            <a:spLocks noChangeArrowheads="1"/>
          </p:cNvSpPr>
          <p:nvPr/>
        </p:nvSpPr>
        <p:spPr bwMode="auto">
          <a:xfrm>
            <a:off x="1066800" y="1828800"/>
            <a:ext cx="7467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5342" tIns="42672" rIns="85342" bIns="42672"/>
          <a:lstStyle/>
          <a:p>
            <a:pPr marL="320675" indent="-320675" defTabSz="852488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8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The upper and lower control limits for an </a:t>
            </a:r>
          </a:p>
          <a:p>
            <a:pPr marL="320675" indent="-320675" defTabSz="852488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28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	 R-chart are</a:t>
            </a:r>
          </a:p>
        </p:txBody>
      </p:sp>
      <p:graphicFrame>
        <p:nvGraphicFramePr>
          <p:cNvPr id="19460" name="Object 2"/>
          <p:cNvGraphicFramePr>
            <a:graphicFrameLocks noChangeAspect="1"/>
          </p:cNvGraphicFramePr>
          <p:nvPr/>
        </p:nvGraphicFramePr>
        <p:xfrm>
          <a:off x="3048000" y="3124200"/>
          <a:ext cx="2947988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6" name="Equation" r:id="rId4" imgW="901309" imgH="482391" progId="Equation.3">
                  <p:embed/>
                </p:oleObj>
              </mc:Choice>
              <mc:Fallback>
                <p:oleObj name="Equation" r:id="rId4" imgW="901309" imgH="482391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124200"/>
                        <a:ext cx="2947988" cy="15811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2150" name="Rectangle 6"/>
          <p:cNvSpPr>
            <a:spLocks noChangeArrowheads="1"/>
          </p:cNvSpPr>
          <p:nvPr/>
        </p:nvSpPr>
        <p:spPr bwMode="auto">
          <a:xfrm>
            <a:off x="1371600" y="5105400"/>
            <a:ext cx="6629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where:</a:t>
            </a:r>
          </a:p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	D</a:t>
            </a:r>
            <a:r>
              <a:rPr lang="en-US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4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and D</a:t>
            </a:r>
            <a:r>
              <a:rPr lang="en-US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3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 are taken from the Shewhart table</a:t>
            </a:r>
          </a:p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	for subgroup size = 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613F6A-9696-4A76-80B1-90AC70E32FB2}"/>
              </a:ext>
            </a:extLst>
          </p:cNvPr>
          <p:cNvSpPr txBox="1"/>
          <p:nvPr/>
        </p:nvSpPr>
        <p:spPr>
          <a:xfrm>
            <a:off x="6439437" y="3124200"/>
            <a:ext cx="21861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800000"/>
                </a:solidFill>
              </a:rPr>
              <a:t>D</a:t>
            </a:r>
            <a:r>
              <a:rPr lang="en-US" sz="1600" dirty="0">
                <a:solidFill>
                  <a:srgbClr val="800000"/>
                </a:solidFill>
              </a:rPr>
              <a:t>4 </a:t>
            </a:r>
            <a:r>
              <a:rPr lang="en-US" dirty="0">
                <a:solidFill>
                  <a:srgbClr val="800000"/>
                </a:solidFill>
              </a:rPr>
              <a:t>and D</a:t>
            </a:r>
            <a:r>
              <a:rPr lang="en-US" sz="1600" dirty="0">
                <a:solidFill>
                  <a:srgbClr val="800000"/>
                </a:solidFill>
              </a:rPr>
              <a:t>3</a:t>
            </a:r>
            <a:r>
              <a:rPr lang="en-US" dirty="0">
                <a:solidFill>
                  <a:srgbClr val="800000"/>
                </a:solidFill>
              </a:rPr>
              <a:t> values are in the sample problems.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x-chart and R-chart</a:t>
            </a:r>
          </a:p>
        </p:txBody>
      </p:sp>
      <p:sp>
        <p:nvSpPr>
          <p:cNvPr id="253960" name="Line 8"/>
          <p:cNvSpPr>
            <a:spLocks noChangeShapeType="1"/>
          </p:cNvSpPr>
          <p:nvPr/>
        </p:nvSpPr>
        <p:spPr bwMode="auto">
          <a:xfrm>
            <a:off x="2438400" y="1524000"/>
            <a:ext cx="0" cy="2362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61" name="Line 9"/>
          <p:cNvSpPr>
            <a:spLocks noChangeShapeType="1"/>
          </p:cNvSpPr>
          <p:nvPr/>
        </p:nvSpPr>
        <p:spPr bwMode="auto">
          <a:xfrm>
            <a:off x="2438400" y="3886200"/>
            <a:ext cx="3810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62" name="Line 10"/>
          <p:cNvSpPr>
            <a:spLocks noChangeShapeType="1"/>
          </p:cNvSpPr>
          <p:nvPr/>
        </p:nvSpPr>
        <p:spPr bwMode="auto">
          <a:xfrm>
            <a:off x="2438400" y="3505200"/>
            <a:ext cx="3810000" cy="0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63" name="Rectangle 11"/>
          <p:cNvSpPr>
            <a:spLocks noChangeArrowheads="1"/>
          </p:cNvSpPr>
          <p:nvPr/>
        </p:nvSpPr>
        <p:spPr bwMode="auto">
          <a:xfrm>
            <a:off x="6172200" y="19050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UCL</a:t>
            </a:r>
          </a:p>
        </p:txBody>
      </p:sp>
      <p:sp>
        <p:nvSpPr>
          <p:cNvPr id="253964" name="Rectangle 12"/>
          <p:cNvSpPr>
            <a:spLocks noChangeArrowheads="1"/>
          </p:cNvSpPr>
          <p:nvPr/>
        </p:nvSpPr>
        <p:spPr bwMode="auto">
          <a:xfrm>
            <a:off x="6172200" y="32766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LCL</a:t>
            </a:r>
          </a:p>
        </p:txBody>
      </p:sp>
      <p:sp>
        <p:nvSpPr>
          <p:cNvPr id="253965" name="Line 13"/>
          <p:cNvSpPr>
            <a:spLocks noChangeShapeType="1"/>
          </p:cNvSpPr>
          <p:nvPr/>
        </p:nvSpPr>
        <p:spPr bwMode="auto">
          <a:xfrm>
            <a:off x="2438400" y="2819400"/>
            <a:ext cx="3810000" cy="0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66" name="Line 14"/>
          <p:cNvSpPr>
            <a:spLocks noChangeShapeType="1"/>
          </p:cNvSpPr>
          <p:nvPr/>
        </p:nvSpPr>
        <p:spPr bwMode="auto">
          <a:xfrm>
            <a:off x="2438400" y="2133600"/>
            <a:ext cx="3810000" cy="0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68" name="Rectangle 16"/>
          <p:cNvSpPr>
            <a:spLocks noChangeArrowheads="1"/>
          </p:cNvSpPr>
          <p:nvPr/>
        </p:nvSpPr>
        <p:spPr bwMode="auto">
          <a:xfrm>
            <a:off x="6248400" y="36576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time</a:t>
            </a:r>
          </a:p>
        </p:txBody>
      </p:sp>
      <p:sp>
        <p:nvSpPr>
          <p:cNvPr id="253969" name="Oval 17"/>
          <p:cNvSpPr>
            <a:spLocks noChangeArrowheads="1"/>
          </p:cNvSpPr>
          <p:nvPr/>
        </p:nvSpPr>
        <p:spPr bwMode="auto">
          <a:xfrm>
            <a:off x="2667000" y="30480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70" name="Oval 18"/>
          <p:cNvSpPr>
            <a:spLocks noChangeArrowheads="1"/>
          </p:cNvSpPr>
          <p:nvPr/>
        </p:nvSpPr>
        <p:spPr bwMode="auto">
          <a:xfrm>
            <a:off x="3048000" y="25908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71" name="Oval 19"/>
          <p:cNvSpPr>
            <a:spLocks noChangeArrowheads="1"/>
          </p:cNvSpPr>
          <p:nvPr/>
        </p:nvSpPr>
        <p:spPr bwMode="auto">
          <a:xfrm>
            <a:off x="3429000" y="28956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72" name="Oval 20"/>
          <p:cNvSpPr>
            <a:spLocks noChangeArrowheads="1"/>
          </p:cNvSpPr>
          <p:nvPr/>
        </p:nvSpPr>
        <p:spPr bwMode="auto">
          <a:xfrm>
            <a:off x="4191000" y="28194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73" name="Oval 21"/>
          <p:cNvSpPr>
            <a:spLocks noChangeArrowheads="1"/>
          </p:cNvSpPr>
          <p:nvPr/>
        </p:nvSpPr>
        <p:spPr bwMode="auto">
          <a:xfrm>
            <a:off x="4572000" y="31242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74" name="Oval 22"/>
          <p:cNvSpPr>
            <a:spLocks noChangeArrowheads="1"/>
          </p:cNvSpPr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75" name="Oval 23"/>
          <p:cNvSpPr>
            <a:spLocks noChangeArrowheads="1"/>
          </p:cNvSpPr>
          <p:nvPr/>
        </p:nvSpPr>
        <p:spPr bwMode="auto">
          <a:xfrm>
            <a:off x="5334000" y="28194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76" name="Oval 24"/>
          <p:cNvSpPr>
            <a:spLocks noChangeArrowheads="1"/>
          </p:cNvSpPr>
          <p:nvPr/>
        </p:nvSpPr>
        <p:spPr bwMode="auto">
          <a:xfrm>
            <a:off x="5715000" y="25908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77" name="Freeform 25"/>
          <p:cNvSpPr>
            <a:spLocks/>
          </p:cNvSpPr>
          <p:nvPr/>
        </p:nvSpPr>
        <p:spPr bwMode="auto">
          <a:xfrm>
            <a:off x="2743200" y="2505075"/>
            <a:ext cx="3048000" cy="700088"/>
          </a:xfrm>
          <a:custGeom>
            <a:avLst/>
            <a:gdLst/>
            <a:ahLst/>
            <a:cxnLst>
              <a:cxn ang="0">
                <a:pos x="0" y="390"/>
              </a:cxn>
              <a:cxn ang="0">
                <a:pos x="240" y="102"/>
              </a:cxn>
              <a:cxn ang="0">
                <a:pos x="480" y="294"/>
              </a:cxn>
              <a:cxn ang="0">
                <a:pos x="714" y="0"/>
              </a:cxn>
              <a:cxn ang="0">
                <a:pos x="960" y="252"/>
              </a:cxn>
              <a:cxn ang="0">
                <a:pos x="1197" y="441"/>
              </a:cxn>
              <a:cxn ang="0">
                <a:pos x="1437" y="51"/>
              </a:cxn>
              <a:cxn ang="0">
                <a:pos x="1680" y="246"/>
              </a:cxn>
              <a:cxn ang="0">
                <a:pos x="1920" y="102"/>
              </a:cxn>
            </a:cxnLst>
            <a:rect l="0" t="0" r="r" b="b"/>
            <a:pathLst>
              <a:path w="1920" h="441">
                <a:moveTo>
                  <a:pt x="0" y="390"/>
                </a:moveTo>
                <a:lnTo>
                  <a:pt x="240" y="102"/>
                </a:lnTo>
                <a:lnTo>
                  <a:pt x="480" y="294"/>
                </a:lnTo>
                <a:lnTo>
                  <a:pt x="714" y="0"/>
                </a:lnTo>
                <a:lnTo>
                  <a:pt x="960" y="252"/>
                </a:lnTo>
                <a:lnTo>
                  <a:pt x="1197" y="441"/>
                </a:lnTo>
                <a:lnTo>
                  <a:pt x="1437" y="51"/>
                </a:lnTo>
                <a:lnTo>
                  <a:pt x="1680" y="246"/>
                </a:lnTo>
                <a:lnTo>
                  <a:pt x="1920" y="102"/>
                </a:lnTo>
              </a:path>
            </a:pathLst>
          </a:custGeom>
          <a:noFill/>
          <a:ln w="19050" cap="flat" cmpd="sng">
            <a:solidFill>
              <a:schemeClr val="folHlink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78" name="Oval 26"/>
          <p:cNvSpPr>
            <a:spLocks noChangeArrowheads="1"/>
          </p:cNvSpPr>
          <p:nvPr/>
        </p:nvSpPr>
        <p:spPr bwMode="auto">
          <a:xfrm>
            <a:off x="3810000" y="24384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80" name="Line 28"/>
          <p:cNvSpPr>
            <a:spLocks noChangeShapeType="1"/>
          </p:cNvSpPr>
          <p:nvPr/>
        </p:nvSpPr>
        <p:spPr bwMode="auto">
          <a:xfrm>
            <a:off x="27432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81" name="Line 29"/>
          <p:cNvSpPr>
            <a:spLocks noChangeShapeType="1"/>
          </p:cNvSpPr>
          <p:nvPr/>
        </p:nvSpPr>
        <p:spPr bwMode="auto">
          <a:xfrm>
            <a:off x="31242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82" name="Line 30"/>
          <p:cNvSpPr>
            <a:spLocks noChangeShapeType="1"/>
          </p:cNvSpPr>
          <p:nvPr/>
        </p:nvSpPr>
        <p:spPr bwMode="auto">
          <a:xfrm>
            <a:off x="35052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83" name="Line 31"/>
          <p:cNvSpPr>
            <a:spLocks noChangeShapeType="1"/>
          </p:cNvSpPr>
          <p:nvPr/>
        </p:nvSpPr>
        <p:spPr bwMode="auto">
          <a:xfrm>
            <a:off x="38862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84" name="Line 32"/>
          <p:cNvSpPr>
            <a:spLocks noChangeShapeType="1"/>
          </p:cNvSpPr>
          <p:nvPr/>
        </p:nvSpPr>
        <p:spPr bwMode="auto">
          <a:xfrm>
            <a:off x="42672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85" name="Line 33"/>
          <p:cNvSpPr>
            <a:spLocks noChangeShapeType="1"/>
          </p:cNvSpPr>
          <p:nvPr/>
        </p:nvSpPr>
        <p:spPr bwMode="auto">
          <a:xfrm>
            <a:off x="46482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86" name="Line 34"/>
          <p:cNvSpPr>
            <a:spLocks noChangeShapeType="1"/>
          </p:cNvSpPr>
          <p:nvPr/>
        </p:nvSpPr>
        <p:spPr bwMode="auto">
          <a:xfrm>
            <a:off x="50292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87" name="Line 35"/>
          <p:cNvSpPr>
            <a:spLocks noChangeShapeType="1"/>
          </p:cNvSpPr>
          <p:nvPr/>
        </p:nvSpPr>
        <p:spPr bwMode="auto">
          <a:xfrm>
            <a:off x="54102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88" name="Line 36"/>
          <p:cNvSpPr>
            <a:spLocks noChangeShapeType="1"/>
          </p:cNvSpPr>
          <p:nvPr/>
        </p:nvSpPr>
        <p:spPr bwMode="auto">
          <a:xfrm>
            <a:off x="57912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graphicFrame>
        <p:nvGraphicFramePr>
          <p:cNvPr id="20510" name="Object 2"/>
          <p:cNvGraphicFramePr>
            <a:graphicFrameLocks noChangeAspect="1"/>
          </p:cNvGraphicFramePr>
          <p:nvPr/>
        </p:nvGraphicFramePr>
        <p:xfrm>
          <a:off x="6324600" y="2514600"/>
          <a:ext cx="3333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1" name="Equation" r:id="rId3" imgW="126890" imgH="190335" progId="Equation.3">
                  <p:embed/>
                </p:oleObj>
              </mc:Choice>
              <mc:Fallback>
                <p:oleObj name="Equation" r:id="rId3" imgW="126890" imgH="190335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514600"/>
                        <a:ext cx="333375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3990" name="Line 38"/>
          <p:cNvSpPr>
            <a:spLocks noChangeShapeType="1"/>
          </p:cNvSpPr>
          <p:nvPr/>
        </p:nvSpPr>
        <p:spPr bwMode="auto">
          <a:xfrm>
            <a:off x="2438400" y="4267200"/>
            <a:ext cx="0" cy="211772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91" name="Line 39"/>
          <p:cNvSpPr>
            <a:spLocks noChangeShapeType="1"/>
          </p:cNvSpPr>
          <p:nvPr/>
        </p:nvSpPr>
        <p:spPr bwMode="auto">
          <a:xfrm>
            <a:off x="2438400" y="6384925"/>
            <a:ext cx="3810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92" name="Line 40"/>
          <p:cNvSpPr>
            <a:spLocks noChangeShapeType="1"/>
          </p:cNvSpPr>
          <p:nvPr/>
        </p:nvSpPr>
        <p:spPr bwMode="auto">
          <a:xfrm>
            <a:off x="2438400" y="5562600"/>
            <a:ext cx="3810000" cy="0"/>
          </a:xfrm>
          <a:prstGeom prst="line">
            <a:avLst/>
          </a:prstGeom>
          <a:noFill/>
          <a:ln w="19050">
            <a:solidFill>
              <a:srgbClr val="DCB2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93" name="Rectangle 41"/>
          <p:cNvSpPr>
            <a:spLocks noChangeArrowheads="1"/>
          </p:cNvSpPr>
          <p:nvPr/>
        </p:nvSpPr>
        <p:spPr bwMode="auto">
          <a:xfrm>
            <a:off x="6248400" y="44196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UCL</a:t>
            </a:r>
          </a:p>
        </p:txBody>
      </p:sp>
      <p:sp>
        <p:nvSpPr>
          <p:cNvPr id="253994" name="Rectangle 42"/>
          <p:cNvSpPr>
            <a:spLocks noChangeArrowheads="1"/>
          </p:cNvSpPr>
          <p:nvPr/>
        </p:nvSpPr>
        <p:spPr bwMode="auto">
          <a:xfrm>
            <a:off x="6248400" y="53340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LCL</a:t>
            </a:r>
          </a:p>
        </p:txBody>
      </p:sp>
      <p:sp>
        <p:nvSpPr>
          <p:cNvPr id="253995" name="Line 43"/>
          <p:cNvSpPr>
            <a:spLocks noChangeShapeType="1"/>
          </p:cNvSpPr>
          <p:nvPr/>
        </p:nvSpPr>
        <p:spPr bwMode="auto">
          <a:xfrm>
            <a:off x="2438400" y="5089525"/>
            <a:ext cx="3810000" cy="0"/>
          </a:xfrm>
          <a:prstGeom prst="line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96" name="Line 44"/>
          <p:cNvSpPr>
            <a:spLocks noChangeShapeType="1"/>
          </p:cNvSpPr>
          <p:nvPr/>
        </p:nvSpPr>
        <p:spPr bwMode="auto">
          <a:xfrm>
            <a:off x="2438400" y="4648200"/>
            <a:ext cx="3810000" cy="0"/>
          </a:xfrm>
          <a:prstGeom prst="line">
            <a:avLst/>
          </a:prstGeom>
          <a:noFill/>
          <a:ln w="19050">
            <a:solidFill>
              <a:srgbClr val="DCB2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97" name="Rectangle 45"/>
          <p:cNvSpPr>
            <a:spLocks noChangeArrowheads="1"/>
          </p:cNvSpPr>
          <p:nvPr/>
        </p:nvSpPr>
        <p:spPr bwMode="auto">
          <a:xfrm>
            <a:off x="6248400" y="6156325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time</a:t>
            </a:r>
          </a:p>
        </p:txBody>
      </p:sp>
      <p:sp>
        <p:nvSpPr>
          <p:cNvPr id="253998" name="Oval 46"/>
          <p:cNvSpPr>
            <a:spLocks noChangeArrowheads="1"/>
          </p:cNvSpPr>
          <p:nvPr/>
        </p:nvSpPr>
        <p:spPr bwMode="auto">
          <a:xfrm>
            <a:off x="2667000" y="49530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3999" name="Oval 47"/>
          <p:cNvSpPr>
            <a:spLocks noChangeArrowheads="1"/>
          </p:cNvSpPr>
          <p:nvPr/>
        </p:nvSpPr>
        <p:spPr bwMode="auto">
          <a:xfrm>
            <a:off x="3048000" y="51816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4000" name="Oval 48"/>
          <p:cNvSpPr>
            <a:spLocks noChangeArrowheads="1"/>
          </p:cNvSpPr>
          <p:nvPr/>
        </p:nvSpPr>
        <p:spPr bwMode="auto">
          <a:xfrm>
            <a:off x="3429000" y="51054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4001" name="Oval 49"/>
          <p:cNvSpPr>
            <a:spLocks noChangeArrowheads="1"/>
          </p:cNvSpPr>
          <p:nvPr/>
        </p:nvSpPr>
        <p:spPr bwMode="auto">
          <a:xfrm>
            <a:off x="4191000" y="48006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4002" name="Oval 50"/>
          <p:cNvSpPr>
            <a:spLocks noChangeArrowheads="1"/>
          </p:cNvSpPr>
          <p:nvPr/>
        </p:nvSpPr>
        <p:spPr bwMode="auto">
          <a:xfrm>
            <a:off x="4572000" y="51816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4003" name="Oval 51"/>
          <p:cNvSpPr>
            <a:spLocks noChangeArrowheads="1"/>
          </p:cNvSpPr>
          <p:nvPr/>
        </p:nvSpPr>
        <p:spPr bwMode="auto">
          <a:xfrm>
            <a:off x="4953000" y="51054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4004" name="Oval 52"/>
          <p:cNvSpPr>
            <a:spLocks noChangeArrowheads="1"/>
          </p:cNvSpPr>
          <p:nvPr/>
        </p:nvSpPr>
        <p:spPr bwMode="auto">
          <a:xfrm>
            <a:off x="5334000" y="47244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4005" name="Oval 53"/>
          <p:cNvSpPr>
            <a:spLocks noChangeArrowheads="1"/>
          </p:cNvSpPr>
          <p:nvPr/>
        </p:nvSpPr>
        <p:spPr bwMode="auto">
          <a:xfrm>
            <a:off x="5715000" y="4860925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4006" name="Freeform 54"/>
          <p:cNvSpPr>
            <a:spLocks/>
          </p:cNvSpPr>
          <p:nvPr/>
        </p:nvSpPr>
        <p:spPr bwMode="auto">
          <a:xfrm>
            <a:off x="2728913" y="4810125"/>
            <a:ext cx="3062287" cy="461963"/>
          </a:xfrm>
          <a:custGeom>
            <a:avLst/>
            <a:gdLst/>
            <a:ahLst/>
            <a:cxnLst>
              <a:cxn ang="0">
                <a:pos x="0" y="141"/>
              </a:cxn>
              <a:cxn ang="0">
                <a:pos x="252" y="282"/>
              </a:cxn>
              <a:cxn ang="0">
                <a:pos x="489" y="228"/>
              </a:cxn>
              <a:cxn ang="0">
                <a:pos x="729" y="282"/>
              </a:cxn>
              <a:cxn ang="0">
                <a:pos x="969" y="39"/>
              </a:cxn>
              <a:cxn ang="0">
                <a:pos x="1212" y="291"/>
              </a:cxn>
              <a:cxn ang="0">
                <a:pos x="1452" y="231"/>
              </a:cxn>
              <a:cxn ang="0">
                <a:pos x="1689" y="0"/>
              </a:cxn>
              <a:cxn ang="0">
                <a:pos x="1929" y="80"/>
              </a:cxn>
            </a:cxnLst>
            <a:rect l="0" t="0" r="r" b="b"/>
            <a:pathLst>
              <a:path w="1929" h="291">
                <a:moveTo>
                  <a:pt x="0" y="141"/>
                </a:moveTo>
                <a:lnTo>
                  <a:pt x="252" y="282"/>
                </a:lnTo>
                <a:lnTo>
                  <a:pt x="489" y="228"/>
                </a:lnTo>
                <a:lnTo>
                  <a:pt x="729" y="282"/>
                </a:lnTo>
                <a:lnTo>
                  <a:pt x="969" y="39"/>
                </a:lnTo>
                <a:lnTo>
                  <a:pt x="1212" y="291"/>
                </a:lnTo>
                <a:lnTo>
                  <a:pt x="1452" y="231"/>
                </a:lnTo>
                <a:lnTo>
                  <a:pt x="1689" y="0"/>
                </a:lnTo>
                <a:lnTo>
                  <a:pt x="1929" y="80"/>
                </a:lnTo>
              </a:path>
            </a:pathLst>
          </a:custGeom>
          <a:noFill/>
          <a:ln w="19050" cap="flat" cmpd="sng">
            <a:solidFill>
              <a:schemeClr val="hlink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4007" name="Oval 55"/>
          <p:cNvSpPr>
            <a:spLocks noChangeArrowheads="1"/>
          </p:cNvSpPr>
          <p:nvPr/>
        </p:nvSpPr>
        <p:spPr bwMode="auto">
          <a:xfrm>
            <a:off x="3810000" y="51816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4008" name="Line 56"/>
          <p:cNvSpPr>
            <a:spLocks noChangeShapeType="1"/>
          </p:cNvSpPr>
          <p:nvPr/>
        </p:nvSpPr>
        <p:spPr bwMode="auto">
          <a:xfrm>
            <a:off x="2743200" y="638492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4009" name="Line 57"/>
          <p:cNvSpPr>
            <a:spLocks noChangeShapeType="1"/>
          </p:cNvSpPr>
          <p:nvPr/>
        </p:nvSpPr>
        <p:spPr bwMode="auto">
          <a:xfrm>
            <a:off x="3124200" y="638492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4010" name="Line 58"/>
          <p:cNvSpPr>
            <a:spLocks noChangeShapeType="1"/>
          </p:cNvSpPr>
          <p:nvPr/>
        </p:nvSpPr>
        <p:spPr bwMode="auto">
          <a:xfrm>
            <a:off x="3505200" y="638492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4011" name="Line 59"/>
          <p:cNvSpPr>
            <a:spLocks noChangeShapeType="1"/>
          </p:cNvSpPr>
          <p:nvPr/>
        </p:nvSpPr>
        <p:spPr bwMode="auto">
          <a:xfrm>
            <a:off x="3886200" y="638492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4012" name="Line 60"/>
          <p:cNvSpPr>
            <a:spLocks noChangeShapeType="1"/>
          </p:cNvSpPr>
          <p:nvPr/>
        </p:nvSpPr>
        <p:spPr bwMode="auto">
          <a:xfrm>
            <a:off x="4267200" y="638492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4013" name="Line 61"/>
          <p:cNvSpPr>
            <a:spLocks noChangeShapeType="1"/>
          </p:cNvSpPr>
          <p:nvPr/>
        </p:nvSpPr>
        <p:spPr bwMode="auto">
          <a:xfrm>
            <a:off x="4648200" y="638492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4014" name="Line 62"/>
          <p:cNvSpPr>
            <a:spLocks noChangeShapeType="1"/>
          </p:cNvSpPr>
          <p:nvPr/>
        </p:nvSpPr>
        <p:spPr bwMode="auto">
          <a:xfrm>
            <a:off x="5029200" y="638492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4015" name="Line 63"/>
          <p:cNvSpPr>
            <a:spLocks noChangeShapeType="1"/>
          </p:cNvSpPr>
          <p:nvPr/>
        </p:nvSpPr>
        <p:spPr bwMode="auto">
          <a:xfrm>
            <a:off x="5410200" y="638492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4016" name="Line 64"/>
          <p:cNvSpPr>
            <a:spLocks noChangeShapeType="1"/>
          </p:cNvSpPr>
          <p:nvPr/>
        </p:nvSpPr>
        <p:spPr bwMode="auto">
          <a:xfrm>
            <a:off x="5791200" y="638492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graphicFrame>
        <p:nvGraphicFramePr>
          <p:cNvPr id="20538" name="Object 3"/>
          <p:cNvGraphicFramePr>
            <a:graphicFrameLocks noChangeAspect="1"/>
          </p:cNvGraphicFramePr>
          <p:nvPr/>
        </p:nvGraphicFramePr>
        <p:xfrm>
          <a:off x="6324600" y="4876800"/>
          <a:ext cx="319088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2" name="Equation" r:id="rId5" imgW="152268" imgH="203024" progId="Equation.3">
                  <p:embed/>
                </p:oleObj>
              </mc:Choice>
              <mc:Fallback>
                <p:oleObj name="Equation" r:id="rId5" imgW="152268" imgH="203024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876800"/>
                        <a:ext cx="319088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4018" name="Line 66"/>
          <p:cNvSpPr>
            <a:spLocks noChangeShapeType="1"/>
          </p:cNvSpPr>
          <p:nvPr/>
        </p:nvSpPr>
        <p:spPr bwMode="auto">
          <a:xfrm>
            <a:off x="2133600" y="898967"/>
            <a:ext cx="228600" cy="0"/>
          </a:xfrm>
          <a:prstGeom prst="line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4019" name="Text Box 67"/>
          <p:cNvSpPr txBox="1">
            <a:spLocks noChangeArrowheads="1"/>
          </p:cNvSpPr>
          <p:nvPr/>
        </p:nvSpPr>
        <p:spPr bwMode="auto">
          <a:xfrm>
            <a:off x="762000" y="48006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R-chart</a:t>
            </a:r>
          </a:p>
        </p:txBody>
      </p:sp>
      <p:sp>
        <p:nvSpPr>
          <p:cNvPr id="254020" name="Text Box 68"/>
          <p:cNvSpPr txBox="1">
            <a:spLocks noChangeArrowheads="1"/>
          </p:cNvSpPr>
          <p:nvPr/>
        </p:nvSpPr>
        <p:spPr bwMode="auto">
          <a:xfrm>
            <a:off x="762000" y="2590800"/>
            <a:ext cx="13716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x-chart</a:t>
            </a:r>
          </a:p>
        </p:txBody>
      </p:sp>
      <p:sp>
        <p:nvSpPr>
          <p:cNvPr id="254021" name="Line 69"/>
          <p:cNvSpPr>
            <a:spLocks noChangeShapeType="1"/>
          </p:cNvSpPr>
          <p:nvPr/>
        </p:nvSpPr>
        <p:spPr bwMode="auto">
          <a:xfrm>
            <a:off x="838200" y="27432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778398" y="2936112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p-Chart</a:t>
            </a:r>
          </a:p>
        </p:txBody>
      </p:sp>
    </p:spTree>
    <p:extLst>
      <p:ext uri="{BB962C8B-B14F-4D97-AF65-F5344CB8AC3E}">
        <p14:creationId xmlns:p14="http://schemas.microsoft.com/office/powerpoint/2010/main" val="10012855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p-Chart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8298" y="1557760"/>
            <a:ext cx="7924800" cy="4038600"/>
          </a:xfrm>
        </p:spPr>
        <p:txBody>
          <a:bodyPr/>
          <a:lstStyle/>
          <a:p>
            <a:pPr eaLnBrk="1" hangingPunct="1">
              <a:spcBef>
                <a:spcPct val="35000"/>
              </a:spcBef>
              <a:defRPr/>
            </a:pPr>
            <a:r>
              <a:rPr lang="en-US" i="0" dirty="0"/>
              <a:t>Control chart for </a:t>
            </a:r>
            <a:r>
              <a:rPr lang="en-US" i="0" dirty="0">
                <a:solidFill>
                  <a:srgbClr val="C00000"/>
                </a:solidFill>
              </a:rPr>
              <a:t>proportions</a:t>
            </a:r>
          </a:p>
          <a:p>
            <a:pPr lvl="1" eaLnBrk="1" hangingPunct="1">
              <a:spcBef>
                <a:spcPct val="35000"/>
              </a:spcBef>
              <a:defRPr/>
            </a:pPr>
            <a:r>
              <a:rPr lang="en-US" i="0" dirty="0"/>
              <a:t>Is an attribute chart</a:t>
            </a:r>
          </a:p>
          <a:p>
            <a:pPr eaLnBrk="1" hangingPunct="1">
              <a:spcBef>
                <a:spcPct val="35000"/>
              </a:spcBef>
              <a:defRPr/>
            </a:pPr>
            <a:r>
              <a:rPr lang="en-US" i="0" dirty="0"/>
              <a:t>Shows proportion of nonconforming items</a:t>
            </a:r>
          </a:p>
          <a:p>
            <a:pPr lvl="1" eaLnBrk="1" hangingPunct="1">
              <a:spcBef>
                <a:spcPct val="35000"/>
              </a:spcBef>
              <a:defRPr/>
            </a:pPr>
            <a:r>
              <a:rPr lang="en-US" i="0" dirty="0"/>
              <a:t>Example -- Computer chips: Count the number of defective chips and divide by total chips inspected</a:t>
            </a:r>
          </a:p>
          <a:p>
            <a:pPr lvl="2" eaLnBrk="1" hangingPunct="1">
              <a:spcBef>
                <a:spcPct val="35000"/>
              </a:spcBef>
              <a:defRPr/>
            </a:pPr>
            <a:r>
              <a:rPr lang="en-US" i="0" dirty="0"/>
              <a:t>Chip is either defective or not defective</a:t>
            </a:r>
          </a:p>
          <a:p>
            <a:pPr lvl="2" eaLnBrk="1" hangingPunct="1">
              <a:spcBef>
                <a:spcPct val="35000"/>
              </a:spcBef>
              <a:defRPr/>
            </a:pPr>
            <a:r>
              <a:rPr lang="en-US" i="0" dirty="0"/>
              <a:t>Finding a defective chip can be classified a </a:t>
            </a:r>
            <a:r>
              <a:rPr lang="en-US" i="0" dirty="0">
                <a:solidFill>
                  <a:srgbClr val="FF0000"/>
                </a:solidFill>
              </a:rPr>
              <a:t>“success”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Creating a p-Chart</a:t>
            </a:r>
          </a:p>
        </p:txBody>
      </p:sp>
      <p:sp>
        <p:nvSpPr>
          <p:cNvPr id="2293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676400"/>
            <a:ext cx="7391400" cy="41148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i="0" dirty="0"/>
              <a:t>Calculate subgroup proportions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i="0" dirty="0"/>
              <a:t>Compute the average of the subgroup proportions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i="0" dirty="0"/>
              <a:t>Prepare graphs of the subgroup proportions as a line chart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i="0" dirty="0"/>
              <a:t>Compute the upper and lower control limits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i="0" dirty="0"/>
              <a:t>Use lines to show the control limits on the p-chart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p-Chart Example</a:t>
            </a:r>
          </a:p>
        </p:txBody>
      </p:sp>
      <p:graphicFrame>
        <p:nvGraphicFramePr>
          <p:cNvPr id="268416" name="Group 128"/>
          <p:cNvGraphicFramePr>
            <a:graphicFrameLocks noGrp="1"/>
          </p:cNvGraphicFramePr>
          <p:nvPr/>
        </p:nvGraphicFramePr>
        <p:xfrm>
          <a:off x="1295400" y="1981200"/>
          <a:ext cx="6629400" cy="3700463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1076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Subgroup number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Sample size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Number of successes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Proportion, p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3761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10.00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8.00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11.33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5626"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 subgroup proportion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=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8412" name="Line 124"/>
          <p:cNvSpPr>
            <a:spLocks noChangeShapeType="1"/>
          </p:cNvSpPr>
          <p:nvPr/>
        </p:nvSpPr>
        <p:spPr bwMode="auto">
          <a:xfrm>
            <a:off x="7467600" y="53340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93038" cy="76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3700" i="0" dirty="0">
                <a:solidFill>
                  <a:schemeClr val="accent3">
                    <a:lumMod val="25000"/>
                  </a:schemeClr>
                </a:solidFill>
              </a:rPr>
              <a:t>Average of Subgroup Proportions</a:t>
            </a:r>
          </a:p>
        </p:txBody>
      </p:sp>
      <p:sp>
        <p:nvSpPr>
          <p:cNvPr id="275461" name="Rectangle 1029"/>
          <p:cNvSpPr>
            <a:spLocks noChangeArrowheads="1"/>
          </p:cNvSpPr>
          <p:nvPr/>
        </p:nvSpPr>
        <p:spPr bwMode="auto">
          <a:xfrm>
            <a:off x="729205" y="1190624"/>
            <a:ext cx="7761307" cy="529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2800" i="0" dirty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The average of subgroup </a:t>
            </a:r>
            <a:r>
              <a:rPr lang="en-US" sz="2800" i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proportions</a:t>
            </a:r>
            <a:r>
              <a:rPr lang="en-US" sz="2800" i="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en-US" sz="2800" i="0" dirty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= </a:t>
            </a:r>
            <a:r>
              <a:rPr lang="en-US" sz="1400" i="0" dirty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en-US" sz="2800" i="0" dirty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p</a:t>
            </a:r>
            <a:endParaRPr lang="en-US" i="0" dirty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75462" name="Rectangle 1030"/>
          <p:cNvSpPr>
            <a:spLocks noChangeArrowheads="1"/>
          </p:cNvSpPr>
          <p:nvPr/>
        </p:nvSpPr>
        <p:spPr bwMode="auto">
          <a:xfrm>
            <a:off x="228600" y="4953000"/>
            <a:ext cx="4572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where:</a:t>
            </a:r>
          </a:p>
          <a:p>
            <a:pPr>
              <a:defRPr/>
            </a:pPr>
            <a:r>
              <a:rPr lang="en-US" sz="1800" dirty="0">
                <a:solidFill>
                  <a:srgbClr val="C00000"/>
                </a:solidFill>
                <a:latin typeface="Arial" pitchFamily="34" charset="0"/>
              </a:rPr>
              <a:t>   p</a:t>
            </a:r>
            <a:r>
              <a:rPr lang="en-US" sz="1800" baseline="-25000" dirty="0">
                <a:solidFill>
                  <a:srgbClr val="C00000"/>
                </a:solidFill>
                <a:latin typeface="Arial" pitchFamily="34" charset="0"/>
              </a:rPr>
              <a:t>i</a:t>
            </a:r>
            <a:r>
              <a:rPr lang="en-US" sz="1800" dirty="0">
                <a:solidFill>
                  <a:srgbClr val="C00000"/>
                </a:solidFill>
                <a:latin typeface="Arial" pitchFamily="34" charset="0"/>
              </a:rPr>
              <a:t>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= sample proportion for subgroup i</a:t>
            </a:r>
          </a:p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Arial" pitchFamily="34" charset="0"/>
              </a:rPr>
              <a:t> k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= number of subgroups of size n</a:t>
            </a:r>
          </a:p>
        </p:txBody>
      </p:sp>
      <p:sp>
        <p:nvSpPr>
          <p:cNvPr id="275464" name="Rectangle 1032"/>
          <p:cNvSpPr>
            <a:spLocks noChangeArrowheads="1"/>
          </p:cNvSpPr>
          <p:nvPr/>
        </p:nvSpPr>
        <p:spPr bwMode="auto">
          <a:xfrm>
            <a:off x="5029200" y="4953000"/>
            <a:ext cx="3962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where:</a:t>
            </a:r>
          </a:p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Arial" pitchFamily="34" charset="0"/>
              </a:rPr>
              <a:t>n</a:t>
            </a:r>
            <a:r>
              <a:rPr lang="en-US" sz="1800" baseline="-25000" dirty="0">
                <a:solidFill>
                  <a:srgbClr val="C00000"/>
                </a:solidFill>
                <a:latin typeface="Arial" pitchFamily="34" charset="0"/>
              </a:rPr>
              <a:t>i</a:t>
            </a:r>
            <a:r>
              <a:rPr lang="en-US" sz="1800" dirty="0">
                <a:solidFill>
                  <a:srgbClr val="C00000"/>
                </a:solidFill>
                <a:latin typeface="Arial" pitchFamily="34" charset="0"/>
              </a:rPr>
              <a:t>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= number of items in sample i</a:t>
            </a:r>
          </a:p>
          <a:p>
            <a:pPr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Arial" pitchFamily="34" charset="0"/>
                <a:sym typeface="Symbol" pitchFamily="18" charset="2"/>
              </a:rPr>
              <a:t>n</a:t>
            </a:r>
            <a:r>
              <a:rPr lang="en-US" sz="1800" baseline="-25000" dirty="0">
                <a:solidFill>
                  <a:srgbClr val="C00000"/>
                </a:solidFill>
                <a:latin typeface="Arial" pitchFamily="34" charset="0"/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C00000"/>
                </a:solidFill>
                <a:latin typeface="Arial" pitchFamily="34" charset="0"/>
              </a:rPr>
              <a:t>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= total number of items </a:t>
            </a:r>
          </a:p>
          <a:p>
            <a:pPr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	sampled in k samples</a:t>
            </a:r>
          </a:p>
        </p:txBody>
      </p:sp>
      <p:sp>
        <p:nvSpPr>
          <p:cNvPr id="275466" name="Rectangle 1034"/>
          <p:cNvSpPr>
            <a:spLocks noChangeArrowheads="1"/>
          </p:cNvSpPr>
          <p:nvPr/>
        </p:nvSpPr>
        <p:spPr bwMode="auto">
          <a:xfrm>
            <a:off x="533400" y="2438400"/>
            <a:ext cx="33473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If equal sample sizes:</a:t>
            </a:r>
          </a:p>
        </p:txBody>
      </p:sp>
      <p:sp>
        <p:nvSpPr>
          <p:cNvPr id="275467" name="Rectangle 1035"/>
          <p:cNvSpPr>
            <a:spLocks noChangeArrowheads="1"/>
          </p:cNvSpPr>
          <p:nvPr/>
        </p:nvSpPr>
        <p:spPr bwMode="auto">
          <a:xfrm>
            <a:off x="5410200" y="2438400"/>
            <a:ext cx="37224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If unequal sample sizes:</a:t>
            </a:r>
          </a:p>
        </p:txBody>
      </p:sp>
      <p:graphicFrame>
        <p:nvGraphicFramePr>
          <p:cNvPr id="30728" name="Object 2"/>
          <p:cNvGraphicFramePr>
            <a:graphicFrameLocks noChangeAspect="1"/>
          </p:cNvGraphicFramePr>
          <p:nvPr/>
        </p:nvGraphicFramePr>
        <p:xfrm>
          <a:off x="1143000" y="3200400"/>
          <a:ext cx="19431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9" name="Equation" r:id="rId3" imgW="647700" imgH="431800" progId="Equation.3">
                  <p:embed/>
                </p:oleObj>
              </mc:Choice>
              <mc:Fallback>
                <p:oleObj name="Equation" r:id="rId3" imgW="647700" imgH="43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200400"/>
                        <a:ext cx="1943100" cy="12922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9" name="Object 3"/>
          <p:cNvGraphicFramePr>
            <a:graphicFrameLocks noChangeAspect="1"/>
          </p:cNvGraphicFramePr>
          <p:nvPr/>
        </p:nvGraphicFramePr>
        <p:xfrm>
          <a:off x="5867400" y="3203575"/>
          <a:ext cx="2286000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0" name="Equation" r:id="rId5" imgW="761669" imgH="482391" progId="Equation.3">
                  <p:embed/>
                </p:oleObj>
              </mc:Choice>
              <mc:Fallback>
                <p:oleObj name="Equation" r:id="rId5" imgW="761669" imgH="482391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203575"/>
                        <a:ext cx="2286000" cy="1444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5473" name="Line 1041"/>
          <p:cNvSpPr>
            <a:spLocks noChangeShapeType="1"/>
          </p:cNvSpPr>
          <p:nvPr/>
        </p:nvSpPr>
        <p:spPr bwMode="auto">
          <a:xfrm>
            <a:off x="7636397" y="1224986"/>
            <a:ext cx="228600" cy="0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Computing Control Limits</a:t>
            </a:r>
          </a:p>
        </p:txBody>
      </p:sp>
      <p:sp>
        <p:nvSpPr>
          <p:cNvPr id="27648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0772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i="0" dirty="0"/>
              <a:t>The upper and lower control limits for an p-chart are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76484" name="Rectangle 1028"/>
          <p:cNvSpPr>
            <a:spLocks noChangeArrowheads="1"/>
          </p:cNvSpPr>
          <p:nvPr/>
        </p:nvSpPr>
        <p:spPr bwMode="auto">
          <a:xfrm>
            <a:off x="1149752" y="2736448"/>
            <a:ext cx="7239000" cy="1692771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UCL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= Average Proportion + 3 Standard Deviations</a:t>
            </a:r>
          </a:p>
          <a:p>
            <a:pPr>
              <a:defRPr/>
            </a:pPr>
            <a:r>
              <a:rPr lang="en-US" sz="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</a:p>
          <a:p>
            <a:pPr>
              <a:defRPr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LCL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= Average Proportion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–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3 Standard Deviations</a:t>
            </a:r>
          </a:p>
        </p:txBody>
      </p:sp>
      <p:graphicFrame>
        <p:nvGraphicFramePr>
          <p:cNvPr id="3174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518485"/>
              </p:ext>
            </p:extLst>
          </p:nvPr>
        </p:nvGraphicFramePr>
        <p:xfrm>
          <a:off x="3350871" y="4721446"/>
          <a:ext cx="2492375" cy="142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4" name="Equation" r:id="rId3" imgW="889000" imgH="508000" progId="Equation.3">
                  <p:embed/>
                </p:oleObj>
              </mc:Choice>
              <mc:Fallback>
                <p:oleObj name="Equation" r:id="rId3" imgW="889000" imgH="508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0871" y="4721446"/>
                        <a:ext cx="2492375" cy="14271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93038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3700" i="0" dirty="0">
                <a:solidFill>
                  <a:schemeClr val="accent3">
                    <a:lumMod val="25000"/>
                  </a:schemeClr>
                </a:solidFill>
              </a:rPr>
              <a:t>Standard Deviation of </a:t>
            </a:r>
            <a:br>
              <a:rPr lang="en-US" sz="3700" i="0" dirty="0">
                <a:solidFill>
                  <a:schemeClr val="accent3">
                    <a:lumMod val="25000"/>
                  </a:schemeClr>
                </a:solidFill>
              </a:rPr>
            </a:br>
            <a:r>
              <a:rPr lang="en-US" sz="3700" i="0" dirty="0">
                <a:solidFill>
                  <a:schemeClr val="accent3">
                    <a:lumMod val="25000"/>
                  </a:schemeClr>
                </a:solidFill>
              </a:rPr>
              <a:t>Subgroup Proportions</a:t>
            </a:r>
          </a:p>
        </p:txBody>
      </p:sp>
      <p:graphicFrame>
        <p:nvGraphicFramePr>
          <p:cNvPr id="32771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96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513" name="Rectangle 1033"/>
          <p:cNvSpPr>
            <a:spLocks noChangeArrowheads="1"/>
          </p:cNvSpPr>
          <p:nvPr/>
        </p:nvSpPr>
        <p:spPr bwMode="auto">
          <a:xfrm>
            <a:off x="762000" y="1676400"/>
            <a:ext cx="7391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5342" tIns="42672" rIns="85342" bIns="42672"/>
          <a:lstStyle/>
          <a:p>
            <a:pPr marL="320675" indent="-320675" defTabSz="852488">
              <a:spcBef>
                <a:spcPct val="4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8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estimate of the standard deviation for the subgroup proportions is:</a:t>
            </a:r>
            <a:endParaRPr lang="el-GR" sz="28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2773" name="Object 3"/>
          <p:cNvGraphicFramePr>
            <a:graphicFrameLocks noChangeAspect="1"/>
          </p:cNvGraphicFramePr>
          <p:nvPr/>
        </p:nvGraphicFramePr>
        <p:xfrm>
          <a:off x="685800" y="3505200"/>
          <a:ext cx="3276600" cy="140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97" name="Equation" r:id="rId5" imgW="1091726" imgH="469696" progId="Equation.3">
                  <p:embed/>
                </p:oleObj>
              </mc:Choice>
              <mc:Fallback>
                <p:oleObj name="Equation" r:id="rId5" imgW="1091726" imgH="46969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505200"/>
                        <a:ext cx="3276600" cy="14065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516" name="Rectangle 1036"/>
          <p:cNvSpPr>
            <a:spLocks noChangeArrowheads="1"/>
          </p:cNvSpPr>
          <p:nvPr/>
        </p:nvSpPr>
        <p:spPr bwMode="auto">
          <a:xfrm>
            <a:off x="533400" y="2819400"/>
            <a:ext cx="33473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If equal sample sizes:</a:t>
            </a:r>
          </a:p>
        </p:txBody>
      </p:sp>
      <p:sp>
        <p:nvSpPr>
          <p:cNvPr id="277517" name="Rectangle 1037"/>
          <p:cNvSpPr>
            <a:spLocks noChangeArrowheads="1"/>
          </p:cNvSpPr>
          <p:nvPr/>
        </p:nvSpPr>
        <p:spPr bwMode="auto">
          <a:xfrm>
            <a:off x="5410200" y="2819400"/>
            <a:ext cx="37224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If unequal sample sizes:</a:t>
            </a:r>
          </a:p>
        </p:txBody>
      </p:sp>
      <p:sp>
        <p:nvSpPr>
          <p:cNvPr id="277518" name="Rectangle 1038"/>
          <p:cNvSpPr>
            <a:spLocks noChangeArrowheads="1"/>
          </p:cNvSpPr>
          <p:nvPr/>
        </p:nvSpPr>
        <p:spPr bwMode="auto">
          <a:xfrm>
            <a:off x="152400" y="5257800"/>
            <a:ext cx="496361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where:      =  mean subgroup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proportion</a:t>
            </a:r>
          </a:p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 n =  common sample size</a:t>
            </a:r>
          </a:p>
        </p:txBody>
      </p:sp>
      <p:graphicFrame>
        <p:nvGraphicFramePr>
          <p:cNvPr id="3277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493260"/>
              </p:ext>
            </p:extLst>
          </p:nvPr>
        </p:nvGraphicFramePr>
        <p:xfrm>
          <a:off x="1099676" y="5257800"/>
          <a:ext cx="2635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98" name="Equation" r:id="rId7" imgW="139639" imgH="241195" progId="Equation.3">
                  <p:embed/>
                </p:oleObj>
              </mc:Choice>
              <mc:Fallback>
                <p:oleObj name="Equation" r:id="rId7" imgW="139639" imgH="2411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9676" y="5257800"/>
                        <a:ext cx="26352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520" name="Rectangle 1040"/>
          <p:cNvSpPr>
            <a:spLocks noChangeArrowheads="1"/>
          </p:cNvSpPr>
          <p:nvPr/>
        </p:nvSpPr>
        <p:spPr bwMode="auto">
          <a:xfrm>
            <a:off x="5638800" y="3505200"/>
            <a:ext cx="3048000" cy="142032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Generally,      is computed separately for each different sample size</a:t>
            </a:r>
          </a:p>
        </p:txBody>
      </p:sp>
      <p:graphicFrame>
        <p:nvGraphicFramePr>
          <p:cNvPr id="3277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622217"/>
              </p:ext>
            </p:extLst>
          </p:nvPr>
        </p:nvGraphicFramePr>
        <p:xfrm>
          <a:off x="6956425" y="3505200"/>
          <a:ext cx="41275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99" name="Equation" r:id="rId9" imgW="190417" imgH="253890" progId="Equation.3">
                  <p:embed/>
                </p:oleObj>
              </mc:Choice>
              <mc:Fallback>
                <p:oleObj name="Equation" r:id="rId9" imgW="190417" imgH="25389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6425" y="3505200"/>
                        <a:ext cx="41275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Computing Control Limits</a:t>
            </a:r>
          </a:p>
        </p:txBody>
      </p:sp>
      <p:graphicFrame>
        <p:nvGraphicFramePr>
          <p:cNvPr id="33795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55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85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7010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i="0" dirty="0">
                <a:cs typeface="Arial" pitchFamily="34" charset="0"/>
              </a:rPr>
              <a:t>The upper and lower control limits for the p-chart are:</a:t>
            </a:r>
            <a:endParaRPr lang="el-GR" i="0" dirty="0">
              <a:cs typeface="Arial" pitchFamily="34" charset="0"/>
            </a:endParaRPr>
          </a:p>
        </p:txBody>
      </p:sp>
      <p:sp>
        <p:nvSpPr>
          <p:cNvPr id="278535" name="Text Box 7"/>
          <p:cNvSpPr txBox="1">
            <a:spLocks noChangeArrowheads="1"/>
          </p:cNvSpPr>
          <p:nvPr/>
        </p:nvSpPr>
        <p:spPr bwMode="auto">
          <a:xfrm>
            <a:off x="7467600" y="1460680"/>
            <a:ext cx="1474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(continued)</a:t>
            </a:r>
          </a:p>
        </p:txBody>
      </p:sp>
      <p:graphicFrame>
        <p:nvGraphicFramePr>
          <p:cNvPr id="3379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6909484"/>
              </p:ext>
            </p:extLst>
          </p:nvPr>
        </p:nvGraphicFramePr>
        <p:xfrm>
          <a:off x="2597152" y="2971800"/>
          <a:ext cx="3194050" cy="197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56" name="Equation" r:id="rId5" imgW="1562100" imgH="965200" progId="Equation.3">
                  <p:embed/>
                </p:oleObj>
              </mc:Choice>
              <mc:Fallback>
                <p:oleObj name="Equation" r:id="rId5" imgW="1562100" imgH="965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7152" y="2971800"/>
                        <a:ext cx="3194050" cy="19700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6319777" y="2803525"/>
            <a:ext cx="2671823" cy="1477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4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Proportions are never negative, so if the calculated lower control limit is negative, set LCL = 0</a:t>
            </a:r>
            <a:endParaRPr lang="el-G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i="0" dirty="0">
                <a:latin typeface="Lucida Bright" panose="02040602050505020304" pitchFamily="18" charset="0"/>
              </a:rPr>
              <a:t>Three SQC Categories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defRPr/>
            </a:pPr>
            <a:r>
              <a:rPr lang="en-US" altLang="en-US" sz="1800" i="0" dirty="0">
                <a:solidFill>
                  <a:srgbClr val="FF0000"/>
                </a:solidFill>
                <a:effectLst/>
                <a:latin typeface="Lucida Bright" panose="02040602050505020304" pitchFamily="18" charset="0"/>
              </a:rPr>
              <a:t>Statistical quality control (SQC) is the term used to describe the set of statistical tools used by quality professionals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altLang="en-US" sz="1800" i="0" dirty="0">
                <a:solidFill>
                  <a:srgbClr val="FF0000"/>
                </a:solidFill>
                <a:effectLst/>
                <a:latin typeface="Lucida Bright" panose="02040602050505020304" pitchFamily="18" charset="0"/>
              </a:rPr>
              <a:t>SQC encompasses three broad categories of;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altLang="en-US" sz="1600" i="0" dirty="0">
                <a:solidFill>
                  <a:srgbClr val="FF0000"/>
                </a:solidFill>
                <a:effectLst/>
                <a:latin typeface="Lucida Bright" panose="02040602050505020304" pitchFamily="18" charset="0"/>
              </a:rPr>
              <a:t>Descriptive statistics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en-US" altLang="en-US" sz="1400" i="0" dirty="0">
                <a:latin typeface="Lucida Bright" panose="02040602050505020304" pitchFamily="18" charset="0"/>
              </a:rPr>
              <a:t>e.g. the mean, standard deviation, and range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altLang="en-US" sz="1600" i="0" dirty="0">
                <a:solidFill>
                  <a:srgbClr val="FF0000"/>
                </a:solidFill>
                <a:effectLst/>
                <a:latin typeface="Lucida Bright" panose="02040602050505020304" pitchFamily="18" charset="0"/>
              </a:rPr>
              <a:t>Statistical process control (SPC)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en-US" altLang="en-US" sz="1400" i="0" dirty="0">
                <a:latin typeface="Lucida Bright" panose="02040602050505020304" pitchFamily="18" charset="0"/>
              </a:rPr>
              <a:t>Involves inspecting the output from a process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en-US" altLang="en-US" sz="1400" i="0" dirty="0">
                <a:latin typeface="Lucida Bright" panose="02040602050505020304" pitchFamily="18" charset="0"/>
              </a:rPr>
              <a:t>Quality characteristics are measured and charted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en-US" altLang="en-US" sz="1400" i="0" dirty="0">
                <a:latin typeface="Lucida Bright" panose="02040602050505020304" pitchFamily="18" charset="0"/>
              </a:rPr>
              <a:t>Helpful in identifying in-process variations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altLang="en-US" sz="1600" i="0" dirty="0">
                <a:solidFill>
                  <a:srgbClr val="FF0000"/>
                </a:solidFill>
                <a:effectLst/>
                <a:latin typeface="Lucida Bright" panose="02040602050505020304" pitchFamily="18" charset="0"/>
              </a:rPr>
              <a:t>Acceptance sampling </a:t>
            </a:r>
            <a:r>
              <a:rPr lang="en-US" altLang="en-US" sz="1600" i="0" dirty="0">
                <a:latin typeface="Lucida Bright" panose="02040602050505020304" pitchFamily="18" charset="0"/>
              </a:rPr>
              <a:t>used to randomly inspect a batch of goods to determine acceptance/rejection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en-US" altLang="en-US" sz="1400" i="0" dirty="0">
                <a:latin typeface="Lucida Bright" panose="02040602050505020304" pitchFamily="18" charset="0"/>
              </a:rPr>
              <a:t>Does not help to catch in-process problems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46747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778398" y="2936112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c-Chart</a:t>
            </a:r>
          </a:p>
        </p:txBody>
      </p:sp>
    </p:spTree>
    <p:extLst>
      <p:ext uri="{BB962C8B-B14F-4D97-AF65-F5344CB8AC3E}">
        <p14:creationId xmlns:p14="http://schemas.microsoft.com/office/powerpoint/2010/main" val="19057491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c-Chart</a:t>
            </a:r>
          </a:p>
        </p:txBody>
      </p:sp>
      <p:sp>
        <p:nvSpPr>
          <p:cNvPr id="1638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924800" cy="4648200"/>
          </a:xfrm>
        </p:spPr>
        <p:txBody>
          <a:bodyPr/>
          <a:lstStyle/>
          <a:p>
            <a:pPr eaLnBrk="1" hangingPunct="1">
              <a:spcBef>
                <a:spcPct val="25000"/>
              </a:spcBef>
              <a:defRPr/>
            </a:pPr>
            <a:r>
              <a:rPr lang="en-US" sz="2400" i="0" dirty="0"/>
              <a:t>Control chart for </a:t>
            </a:r>
            <a:r>
              <a:rPr lang="en-US" sz="2400" i="0" dirty="0">
                <a:solidFill>
                  <a:srgbClr val="C00000"/>
                </a:solidFill>
              </a:rPr>
              <a:t>number of nonconformities </a:t>
            </a:r>
            <a:r>
              <a:rPr lang="en-US" sz="2400" i="0" dirty="0"/>
              <a:t>(occurrences) </a:t>
            </a:r>
            <a:r>
              <a:rPr lang="en-US" sz="2400" i="0" dirty="0">
                <a:solidFill>
                  <a:srgbClr val="C00000"/>
                </a:solidFill>
              </a:rPr>
              <a:t>per sampling unit </a:t>
            </a:r>
            <a:r>
              <a:rPr lang="en-US" sz="2400" i="0" dirty="0"/>
              <a:t>(an area of opportunity)</a:t>
            </a:r>
          </a:p>
          <a:p>
            <a:pPr eaLnBrk="1" hangingPunct="1">
              <a:spcBef>
                <a:spcPct val="25000"/>
              </a:spcBef>
              <a:defRPr/>
            </a:pPr>
            <a:endParaRPr lang="en-US" sz="2400" i="0" dirty="0"/>
          </a:p>
          <a:p>
            <a:pPr lvl="1" eaLnBrk="1" hangingPunct="1">
              <a:spcBef>
                <a:spcPct val="25000"/>
              </a:spcBef>
              <a:defRPr/>
            </a:pPr>
            <a:r>
              <a:rPr lang="en-US" sz="2400" i="0" dirty="0"/>
              <a:t>Also a type of attribute chart</a:t>
            </a:r>
          </a:p>
          <a:p>
            <a:pPr eaLnBrk="1" hangingPunct="1">
              <a:spcBef>
                <a:spcPct val="25000"/>
              </a:spcBef>
              <a:defRPr/>
            </a:pPr>
            <a:r>
              <a:rPr lang="en-US" sz="2400" i="0" dirty="0"/>
              <a:t>Shows total number of nonconforming items per unit</a:t>
            </a:r>
          </a:p>
          <a:p>
            <a:pPr lvl="1" eaLnBrk="1" hangingPunct="1">
              <a:spcBef>
                <a:spcPct val="25000"/>
              </a:spcBef>
              <a:defRPr/>
            </a:pPr>
            <a:r>
              <a:rPr lang="en-US" sz="2400" i="0" dirty="0"/>
              <a:t>   examples: number of flaws per pane of glass</a:t>
            </a:r>
          </a:p>
          <a:p>
            <a:pPr lvl="1" eaLnBrk="1" hangingPunct="1"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en-US" sz="2400" i="0" dirty="0"/>
              <a:t>	   number of errors per page of code</a:t>
            </a:r>
          </a:p>
          <a:p>
            <a:pPr eaLnBrk="1" hangingPunct="1">
              <a:spcBef>
                <a:spcPct val="25000"/>
              </a:spcBef>
              <a:defRPr/>
            </a:pPr>
            <a:r>
              <a:rPr lang="en-US" sz="2400" i="0" dirty="0"/>
              <a:t>Assume that the size of each sampling unit remains constant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8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3700" i="0" dirty="0">
                <a:solidFill>
                  <a:schemeClr val="accent3">
                    <a:lumMod val="25000"/>
                  </a:schemeClr>
                </a:solidFill>
              </a:rPr>
              <a:t>Mean and Standard Deviation</a:t>
            </a:r>
            <a:br>
              <a:rPr lang="en-US" sz="3700" i="0" dirty="0">
                <a:solidFill>
                  <a:schemeClr val="accent3">
                    <a:lumMod val="25000"/>
                  </a:schemeClr>
                </a:solidFill>
              </a:rPr>
            </a:br>
            <a:r>
              <a:rPr lang="en-US" sz="3700" i="0" dirty="0">
                <a:solidFill>
                  <a:schemeClr val="accent3">
                    <a:lumMod val="25000"/>
                  </a:schemeClr>
                </a:solidFill>
              </a:rPr>
              <a:t>for a c-Chart</a:t>
            </a:r>
          </a:p>
        </p:txBody>
      </p:sp>
      <p:sp>
        <p:nvSpPr>
          <p:cNvPr id="28365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3276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i="0" dirty="0"/>
              <a:t>The </a:t>
            </a:r>
            <a:r>
              <a:rPr lang="en-US" sz="2800" i="0" dirty="0">
                <a:solidFill>
                  <a:srgbClr val="C00000"/>
                </a:solidFill>
              </a:rPr>
              <a:t>mean </a:t>
            </a:r>
            <a:r>
              <a:rPr lang="en-US" sz="2800" i="0" dirty="0"/>
              <a:t>for a c-chart is:</a:t>
            </a:r>
          </a:p>
        </p:txBody>
      </p:sp>
      <p:graphicFrame>
        <p:nvGraphicFramePr>
          <p:cNvPr id="36868" name="Object 2"/>
          <p:cNvGraphicFramePr>
            <a:graphicFrameLocks noChangeAspect="1"/>
          </p:cNvGraphicFramePr>
          <p:nvPr/>
        </p:nvGraphicFramePr>
        <p:xfrm>
          <a:off x="1200150" y="3124200"/>
          <a:ext cx="1938338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0" name="Equation" r:id="rId3" imgW="622030" imgH="431613" progId="Equation.3">
                  <p:embed/>
                </p:oleObj>
              </mc:Choice>
              <mc:Fallback>
                <p:oleObj name="Equation" r:id="rId3" imgW="622030" imgH="43161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3124200"/>
                        <a:ext cx="1938338" cy="13414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3654" name="Rectangle 1030"/>
          <p:cNvSpPr>
            <a:spLocks noChangeArrowheads="1"/>
          </p:cNvSpPr>
          <p:nvPr/>
        </p:nvSpPr>
        <p:spPr bwMode="auto">
          <a:xfrm>
            <a:off x="4648200" y="1828800"/>
            <a:ext cx="4267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8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The </a:t>
            </a:r>
            <a:r>
              <a:rPr lang="en-US" sz="2800" i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standard deviation</a:t>
            </a:r>
            <a:r>
              <a:rPr lang="en-US" sz="28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for a c-chart is:</a:t>
            </a:r>
          </a:p>
        </p:txBody>
      </p:sp>
      <p:graphicFrame>
        <p:nvGraphicFramePr>
          <p:cNvPr id="36870" name="Object 3"/>
          <p:cNvGraphicFramePr>
            <a:graphicFrameLocks noChangeAspect="1"/>
          </p:cNvGraphicFramePr>
          <p:nvPr/>
        </p:nvGraphicFramePr>
        <p:xfrm>
          <a:off x="5562600" y="3352800"/>
          <a:ext cx="188595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1" name="Equation" r:id="rId5" imgW="482391" imgH="228501" progId="Equation.3">
                  <p:embed/>
                </p:oleObj>
              </mc:Choice>
              <mc:Fallback>
                <p:oleObj name="Equation" r:id="rId5" imgW="482391" imgH="228501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352800"/>
                        <a:ext cx="1885950" cy="8921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3656" name="Rectangle 1032"/>
          <p:cNvSpPr>
            <a:spLocks noChangeArrowheads="1"/>
          </p:cNvSpPr>
          <p:nvPr/>
        </p:nvSpPr>
        <p:spPr bwMode="auto">
          <a:xfrm>
            <a:off x="457199" y="4800600"/>
            <a:ext cx="5989899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kumimoji="1"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where:</a:t>
            </a:r>
          </a:p>
          <a:p>
            <a:pPr>
              <a:defRPr/>
            </a:pPr>
            <a:r>
              <a:rPr kumimoji="1"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  </a:t>
            </a:r>
            <a:r>
              <a:rPr kumimoji="1" lang="en-US" sz="2000" dirty="0">
                <a:solidFill>
                  <a:srgbClr val="C00000"/>
                </a:solidFill>
                <a:latin typeface="Arial" pitchFamily="34" charset="0"/>
              </a:rPr>
              <a:t>x</a:t>
            </a:r>
            <a:r>
              <a:rPr kumimoji="1" lang="en-US" sz="2000" baseline="-25000" dirty="0">
                <a:solidFill>
                  <a:srgbClr val="C00000"/>
                </a:solidFill>
                <a:latin typeface="Arial" pitchFamily="34" charset="0"/>
              </a:rPr>
              <a:t>i</a:t>
            </a:r>
            <a:r>
              <a:rPr kumimoji="1"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= number of successes per sampling unit</a:t>
            </a:r>
          </a:p>
          <a:p>
            <a:pPr>
              <a:defRPr/>
            </a:pPr>
            <a:r>
              <a:rPr kumimoji="1"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 </a:t>
            </a:r>
            <a:r>
              <a:rPr kumimoji="1" lang="en-US" sz="2000" dirty="0">
                <a:solidFill>
                  <a:srgbClr val="C00000"/>
                </a:solidFill>
                <a:latin typeface="Arial" pitchFamily="34" charset="0"/>
              </a:rPr>
              <a:t> k </a:t>
            </a:r>
            <a:r>
              <a:rPr kumimoji="1"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= number of sampling units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c-Chart Control Limits</a:t>
            </a:r>
          </a:p>
        </p:txBody>
      </p:sp>
      <p:graphicFrame>
        <p:nvGraphicFramePr>
          <p:cNvPr id="37891" name="Object 2"/>
          <p:cNvGraphicFramePr>
            <a:graphicFrameLocks noChangeAspect="1"/>
          </p:cNvGraphicFramePr>
          <p:nvPr/>
        </p:nvGraphicFramePr>
        <p:xfrm>
          <a:off x="2670175" y="2971800"/>
          <a:ext cx="3898900" cy="187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7" name="Equation" r:id="rId3" imgW="1002865" imgH="482391" progId="Equation.3">
                  <p:embed/>
                </p:oleObj>
              </mc:Choice>
              <mc:Fallback>
                <p:oleObj name="Equation" r:id="rId3" imgW="1002865" imgH="482391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0175" y="2971800"/>
                        <a:ext cx="3898900" cy="18732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876" name="Text Box 12"/>
          <p:cNvSpPr txBox="1">
            <a:spLocks noChangeArrowheads="1"/>
          </p:cNvSpPr>
          <p:nvPr/>
        </p:nvSpPr>
        <p:spPr bwMode="auto">
          <a:xfrm>
            <a:off x="1736725" y="2046288"/>
            <a:ext cx="61173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The control limits for a c-chart are: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732099" y="2449976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Process in and out of control</a:t>
            </a:r>
          </a:p>
        </p:txBody>
      </p:sp>
    </p:spTree>
    <p:extLst>
      <p:ext uri="{BB962C8B-B14F-4D97-AF65-F5344CB8AC3E}">
        <p14:creationId xmlns:p14="http://schemas.microsoft.com/office/powerpoint/2010/main" val="3261802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225" y="308658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Using Control Charts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483971"/>
            <a:ext cx="8001000" cy="4495800"/>
          </a:xfrm>
        </p:spPr>
        <p:txBody>
          <a:bodyPr/>
          <a:lstStyle/>
          <a:p>
            <a:pPr eaLnBrk="1" hangingPunct="1">
              <a:spcBef>
                <a:spcPct val="35000"/>
              </a:spcBef>
              <a:defRPr/>
            </a:pPr>
            <a:r>
              <a:rPr lang="en-US" i="0" dirty="0"/>
              <a:t>Control Charts are used to check for process control</a:t>
            </a:r>
          </a:p>
          <a:p>
            <a:pPr eaLnBrk="1" hangingPunct="1">
              <a:spcBef>
                <a:spcPct val="35000"/>
              </a:spcBef>
              <a:buFont typeface="Wingdings" pitchFamily="2" charset="2"/>
              <a:buNone/>
              <a:defRPr/>
            </a:pPr>
            <a:r>
              <a:rPr lang="en-US" i="0" dirty="0"/>
              <a:t>	</a:t>
            </a:r>
            <a:r>
              <a:rPr lang="en-US" sz="2800" i="0" dirty="0"/>
              <a:t>H</a:t>
            </a:r>
            <a:r>
              <a:rPr lang="en-US" sz="2800" i="0" baseline="-25000" dirty="0"/>
              <a:t>0</a:t>
            </a:r>
            <a:r>
              <a:rPr lang="en-US" sz="2800" i="0" dirty="0"/>
              <a:t>: The process is in control</a:t>
            </a:r>
          </a:p>
          <a:p>
            <a:pPr lvl="2" eaLnBrk="1" hangingPunct="1">
              <a:lnSpc>
                <a:spcPct val="70000"/>
              </a:lnSpc>
              <a:spcBef>
                <a:spcPct val="35000"/>
              </a:spcBef>
              <a:buFont typeface="Wingdings" pitchFamily="2" charset="2"/>
              <a:buNone/>
              <a:defRPr/>
            </a:pPr>
            <a:r>
              <a:rPr lang="en-US" sz="2800" i="0" dirty="0"/>
              <a:t>  i.e., variation is only due to common causes</a:t>
            </a:r>
          </a:p>
          <a:p>
            <a:pPr eaLnBrk="1" hangingPunct="1">
              <a:spcBef>
                <a:spcPct val="35000"/>
              </a:spcBef>
              <a:buFont typeface="Wingdings" pitchFamily="2" charset="2"/>
              <a:buNone/>
              <a:defRPr/>
            </a:pPr>
            <a:r>
              <a:rPr lang="en-US" sz="2800" i="0" dirty="0"/>
              <a:t>	H</a:t>
            </a:r>
            <a:r>
              <a:rPr lang="en-US" sz="2800" i="0" baseline="-25000" dirty="0"/>
              <a:t>A</a:t>
            </a:r>
            <a:r>
              <a:rPr lang="en-US" sz="2800" i="0" dirty="0"/>
              <a:t>: The process is out of control</a:t>
            </a:r>
          </a:p>
          <a:p>
            <a:pPr lvl="2" eaLnBrk="1" hangingPunct="1">
              <a:lnSpc>
                <a:spcPct val="70000"/>
              </a:lnSpc>
              <a:spcBef>
                <a:spcPct val="35000"/>
              </a:spcBef>
              <a:buFont typeface="Wingdings" pitchFamily="2" charset="2"/>
              <a:buNone/>
              <a:defRPr/>
            </a:pPr>
            <a:r>
              <a:rPr lang="en-US" sz="2800" i="0" dirty="0"/>
              <a:t>  i.e., special cause variation exists</a:t>
            </a:r>
          </a:p>
          <a:p>
            <a:pPr eaLnBrk="1" hangingPunct="1">
              <a:spcBef>
                <a:spcPct val="35000"/>
              </a:spcBef>
              <a:defRPr/>
            </a:pPr>
            <a:r>
              <a:rPr lang="en-US" i="0" dirty="0"/>
              <a:t>If the process is found to be out of control, steps should be taken to find and eliminate the special causes of variation</a:t>
            </a:r>
          </a:p>
        </p:txBody>
      </p:sp>
    </p:spTree>
    <p:extLst>
      <p:ext uri="{BB962C8B-B14F-4D97-AF65-F5344CB8AC3E}">
        <p14:creationId xmlns:p14="http://schemas.microsoft.com/office/powerpoint/2010/main" val="39380421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97374" y="435979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Process In Control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76400"/>
            <a:ext cx="7162800" cy="12954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800" i="0" dirty="0">
                <a:solidFill>
                  <a:srgbClr val="C00000"/>
                </a:solidFill>
              </a:rPr>
              <a:t>Process in control: </a:t>
            </a:r>
            <a:r>
              <a:rPr lang="en-US" sz="2800" i="0" dirty="0"/>
              <a:t>points are randomly distributed around the center line and all points are within the control limits</a:t>
            </a:r>
          </a:p>
        </p:txBody>
      </p:sp>
      <p:sp>
        <p:nvSpPr>
          <p:cNvPr id="264199" name="Line 7"/>
          <p:cNvSpPr>
            <a:spLocks noChangeShapeType="1"/>
          </p:cNvSpPr>
          <p:nvPr/>
        </p:nvSpPr>
        <p:spPr bwMode="auto">
          <a:xfrm>
            <a:off x="2590800" y="3352800"/>
            <a:ext cx="0" cy="2362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00" name="Line 8"/>
          <p:cNvSpPr>
            <a:spLocks noChangeShapeType="1"/>
          </p:cNvSpPr>
          <p:nvPr/>
        </p:nvSpPr>
        <p:spPr bwMode="auto">
          <a:xfrm>
            <a:off x="2590800" y="5715000"/>
            <a:ext cx="3810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01" name="Line 9"/>
          <p:cNvSpPr>
            <a:spLocks noChangeShapeType="1"/>
          </p:cNvSpPr>
          <p:nvPr/>
        </p:nvSpPr>
        <p:spPr bwMode="auto">
          <a:xfrm>
            <a:off x="2590800" y="5105400"/>
            <a:ext cx="3810000" cy="0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02" name="Rectangle 10"/>
          <p:cNvSpPr>
            <a:spLocks noChangeArrowheads="1"/>
          </p:cNvSpPr>
          <p:nvPr/>
        </p:nvSpPr>
        <p:spPr bwMode="auto">
          <a:xfrm>
            <a:off x="6324600" y="35052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UCL</a:t>
            </a:r>
          </a:p>
        </p:txBody>
      </p:sp>
      <p:sp>
        <p:nvSpPr>
          <p:cNvPr id="264203" name="Rectangle 11"/>
          <p:cNvSpPr>
            <a:spLocks noChangeArrowheads="1"/>
          </p:cNvSpPr>
          <p:nvPr/>
        </p:nvSpPr>
        <p:spPr bwMode="auto">
          <a:xfrm>
            <a:off x="6324600" y="48768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LCL</a:t>
            </a:r>
          </a:p>
        </p:txBody>
      </p:sp>
      <p:sp>
        <p:nvSpPr>
          <p:cNvPr id="264204" name="Line 12"/>
          <p:cNvSpPr>
            <a:spLocks noChangeShapeType="1"/>
          </p:cNvSpPr>
          <p:nvPr/>
        </p:nvSpPr>
        <p:spPr bwMode="auto">
          <a:xfrm>
            <a:off x="2590800" y="4419600"/>
            <a:ext cx="3733800" cy="0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05" name="Line 13"/>
          <p:cNvSpPr>
            <a:spLocks noChangeShapeType="1"/>
          </p:cNvSpPr>
          <p:nvPr/>
        </p:nvSpPr>
        <p:spPr bwMode="auto">
          <a:xfrm>
            <a:off x="2590800" y="3733800"/>
            <a:ext cx="3810000" cy="0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07" name="Oval 15"/>
          <p:cNvSpPr>
            <a:spLocks noChangeArrowheads="1"/>
          </p:cNvSpPr>
          <p:nvPr/>
        </p:nvSpPr>
        <p:spPr bwMode="auto">
          <a:xfrm>
            <a:off x="2819400" y="46482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08" name="Oval 16"/>
          <p:cNvSpPr>
            <a:spLocks noChangeArrowheads="1"/>
          </p:cNvSpPr>
          <p:nvPr/>
        </p:nvSpPr>
        <p:spPr bwMode="auto">
          <a:xfrm>
            <a:off x="3200400" y="41910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09" name="Oval 17"/>
          <p:cNvSpPr>
            <a:spLocks noChangeArrowheads="1"/>
          </p:cNvSpPr>
          <p:nvPr/>
        </p:nvSpPr>
        <p:spPr bwMode="auto">
          <a:xfrm>
            <a:off x="3581400" y="44958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10" name="Oval 18"/>
          <p:cNvSpPr>
            <a:spLocks noChangeArrowheads="1"/>
          </p:cNvSpPr>
          <p:nvPr/>
        </p:nvSpPr>
        <p:spPr bwMode="auto">
          <a:xfrm>
            <a:off x="4343400" y="44196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11" name="Oval 19"/>
          <p:cNvSpPr>
            <a:spLocks noChangeArrowheads="1"/>
          </p:cNvSpPr>
          <p:nvPr/>
        </p:nvSpPr>
        <p:spPr bwMode="auto">
          <a:xfrm>
            <a:off x="4724400" y="47244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12" name="Oval 20"/>
          <p:cNvSpPr>
            <a:spLocks noChangeArrowheads="1"/>
          </p:cNvSpPr>
          <p:nvPr/>
        </p:nvSpPr>
        <p:spPr bwMode="auto">
          <a:xfrm>
            <a:off x="5105400" y="41148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13" name="Oval 21"/>
          <p:cNvSpPr>
            <a:spLocks noChangeArrowheads="1"/>
          </p:cNvSpPr>
          <p:nvPr/>
        </p:nvSpPr>
        <p:spPr bwMode="auto">
          <a:xfrm>
            <a:off x="5486400" y="44196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14" name="Oval 22"/>
          <p:cNvSpPr>
            <a:spLocks noChangeArrowheads="1"/>
          </p:cNvSpPr>
          <p:nvPr/>
        </p:nvSpPr>
        <p:spPr bwMode="auto">
          <a:xfrm>
            <a:off x="5867400" y="41910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15" name="Freeform 23"/>
          <p:cNvSpPr>
            <a:spLocks/>
          </p:cNvSpPr>
          <p:nvPr/>
        </p:nvSpPr>
        <p:spPr bwMode="auto">
          <a:xfrm>
            <a:off x="2895600" y="4029075"/>
            <a:ext cx="3048000" cy="776288"/>
          </a:xfrm>
          <a:custGeom>
            <a:avLst/>
            <a:gdLst/>
            <a:ahLst/>
            <a:cxnLst>
              <a:cxn ang="0">
                <a:pos x="0" y="438"/>
              </a:cxn>
              <a:cxn ang="0">
                <a:pos x="240" y="150"/>
              </a:cxn>
              <a:cxn ang="0">
                <a:pos x="480" y="342"/>
              </a:cxn>
              <a:cxn ang="0">
                <a:pos x="720" y="0"/>
              </a:cxn>
              <a:cxn ang="0">
                <a:pos x="960" y="300"/>
              </a:cxn>
              <a:cxn ang="0">
                <a:pos x="1197" y="489"/>
              </a:cxn>
              <a:cxn ang="0">
                <a:pos x="1437" y="99"/>
              </a:cxn>
              <a:cxn ang="0">
                <a:pos x="1680" y="294"/>
              </a:cxn>
              <a:cxn ang="0">
                <a:pos x="1920" y="150"/>
              </a:cxn>
            </a:cxnLst>
            <a:rect l="0" t="0" r="r" b="b"/>
            <a:pathLst>
              <a:path w="1920" h="489">
                <a:moveTo>
                  <a:pt x="0" y="438"/>
                </a:moveTo>
                <a:lnTo>
                  <a:pt x="240" y="150"/>
                </a:lnTo>
                <a:lnTo>
                  <a:pt x="480" y="342"/>
                </a:lnTo>
                <a:lnTo>
                  <a:pt x="720" y="0"/>
                </a:lnTo>
                <a:lnTo>
                  <a:pt x="960" y="300"/>
                </a:lnTo>
                <a:lnTo>
                  <a:pt x="1197" y="489"/>
                </a:lnTo>
                <a:lnTo>
                  <a:pt x="1437" y="99"/>
                </a:lnTo>
                <a:lnTo>
                  <a:pt x="1680" y="294"/>
                </a:lnTo>
                <a:lnTo>
                  <a:pt x="1920" y="150"/>
                </a:lnTo>
              </a:path>
            </a:pathLst>
          </a:custGeom>
          <a:noFill/>
          <a:ln w="19050" cap="flat" cmpd="sng">
            <a:solidFill>
              <a:schemeClr val="folHlink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16" name="Oval 24"/>
          <p:cNvSpPr>
            <a:spLocks noChangeArrowheads="1"/>
          </p:cNvSpPr>
          <p:nvPr/>
        </p:nvSpPr>
        <p:spPr bwMode="auto">
          <a:xfrm>
            <a:off x="3962400" y="39624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18" name="Line 26"/>
          <p:cNvSpPr>
            <a:spLocks noChangeShapeType="1"/>
          </p:cNvSpPr>
          <p:nvPr/>
        </p:nvSpPr>
        <p:spPr bwMode="auto">
          <a:xfrm>
            <a:off x="2895600" y="5715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19" name="Line 27"/>
          <p:cNvSpPr>
            <a:spLocks noChangeShapeType="1"/>
          </p:cNvSpPr>
          <p:nvPr/>
        </p:nvSpPr>
        <p:spPr bwMode="auto">
          <a:xfrm>
            <a:off x="3276600" y="5715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20" name="Line 28"/>
          <p:cNvSpPr>
            <a:spLocks noChangeShapeType="1"/>
          </p:cNvSpPr>
          <p:nvPr/>
        </p:nvSpPr>
        <p:spPr bwMode="auto">
          <a:xfrm>
            <a:off x="3657600" y="5715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21" name="Line 29"/>
          <p:cNvSpPr>
            <a:spLocks noChangeShapeType="1"/>
          </p:cNvSpPr>
          <p:nvPr/>
        </p:nvSpPr>
        <p:spPr bwMode="auto">
          <a:xfrm>
            <a:off x="4038600" y="5715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22" name="Line 30"/>
          <p:cNvSpPr>
            <a:spLocks noChangeShapeType="1"/>
          </p:cNvSpPr>
          <p:nvPr/>
        </p:nvSpPr>
        <p:spPr bwMode="auto">
          <a:xfrm>
            <a:off x="4419600" y="5715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23" name="Line 31"/>
          <p:cNvSpPr>
            <a:spLocks noChangeShapeType="1"/>
          </p:cNvSpPr>
          <p:nvPr/>
        </p:nvSpPr>
        <p:spPr bwMode="auto">
          <a:xfrm>
            <a:off x="4800600" y="5715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24" name="Line 32"/>
          <p:cNvSpPr>
            <a:spLocks noChangeShapeType="1"/>
          </p:cNvSpPr>
          <p:nvPr/>
        </p:nvSpPr>
        <p:spPr bwMode="auto">
          <a:xfrm>
            <a:off x="5181600" y="5715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25" name="Line 33"/>
          <p:cNvSpPr>
            <a:spLocks noChangeShapeType="1"/>
          </p:cNvSpPr>
          <p:nvPr/>
        </p:nvSpPr>
        <p:spPr bwMode="auto">
          <a:xfrm>
            <a:off x="5562600" y="5715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4226" name="Line 34"/>
          <p:cNvSpPr>
            <a:spLocks noChangeShapeType="1"/>
          </p:cNvSpPr>
          <p:nvPr/>
        </p:nvSpPr>
        <p:spPr bwMode="auto">
          <a:xfrm>
            <a:off x="5943600" y="5715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graphicFrame>
        <p:nvGraphicFramePr>
          <p:cNvPr id="22558" name="Object 2"/>
          <p:cNvGraphicFramePr>
            <a:graphicFrameLocks noChangeAspect="1"/>
          </p:cNvGraphicFramePr>
          <p:nvPr/>
        </p:nvGraphicFramePr>
        <p:xfrm>
          <a:off x="6400800" y="4114800"/>
          <a:ext cx="3333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82" name="Equation" r:id="rId3" imgW="126890" imgH="190335" progId="Equation.3">
                  <p:embed/>
                </p:oleObj>
              </mc:Choice>
              <mc:Fallback>
                <p:oleObj name="Equation" r:id="rId3" imgW="126890" imgH="1903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114800"/>
                        <a:ext cx="333375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9" name="Object 3"/>
          <p:cNvGraphicFramePr>
            <a:graphicFrameLocks noChangeAspect="1"/>
          </p:cNvGraphicFramePr>
          <p:nvPr/>
        </p:nvGraphicFramePr>
        <p:xfrm>
          <a:off x="2268538" y="3124200"/>
          <a:ext cx="27463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83" name="Equation" r:id="rId5" imgW="126780" imgH="164814" progId="Equation.3">
                  <p:embed/>
                </p:oleObj>
              </mc:Choice>
              <mc:Fallback>
                <p:oleObj name="Equation" r:id="rId5" imgW="126780" imgH="16481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3124200"/>
                        <a:ext cx="274637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4229" name="Rectangle 37"/>
          <p:cNvSpPr>
            <a:spLocks noChangeArrowheads="1"/>
          </p:cNvSpPr>
          <p:nvPr/>
        </p:nvSpPr>
        <p:spPr bwMode="auto">
          <a:xfrm>
            <a:off x="6096000" y="57912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13022194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Process Not in Control</a:t>
            </a:r>
          </a:p>
        </p:txBody>
      </p:sp>
      <p:sp>
        <p:nvSpPr>
          <p:cNvPr id="2918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44929" y="1841339"/>
            <a:ext cx="7620000" cy="37338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35000"/>
              </a:spcBef>
              <a:buFont typeface="Wingdings" pitchFamily="2" charset="2"/>
              <a:buNone/>
              <a:defRPr/>
            </a:pPr>
            <a:r>
              <a:rPr lang="en-US" i="0" dirty="0">
                <a:solidFill>
                  <a:srgbClr val="003300"/>
                </a:solidFill>
              </a:rPr>
              <a:t>Out of control conditions:</a:t>
            </a:r>
          </a:p>
          <a:p>
            <a:pPr eaLnBrk="1" hangingPunct="1">
              <a:lnSpc>
                <a:spcPct val="110000"/>
              </a:lnSpc>
              <a:spcBef>
                <a:spcPct val="35000"/>
              </a:spcBef>
              <a:defRPr/>
            </a:pPr>
            <a:r>
              <a:rPr lang="en-US" sz="2800" i="0" dirty="0"/>
              <a:t>One or more points </a:t>
            </a:r>
            <a:r>
              <a:rPr lang="en-US" sz="2800" i="0" dirty="0">
                <a:solidFill>
                  <a:srgbClr val="C00000"/>
                </a:solidFill>
              </a:rPr>
              <a:t>outside control limits</a:t>
            </a:r>
          </a:p>
          <a:p>
            <a:pPr eaLnBrk="1" hangingPunct="1">
              <a:lnSpc>
                <a:spcPct val="110000"/>
              </a:lnSpc>
              <a:spcBef>
                <a:spcPct val="35000"/>
              </a:spcBef>
              <a:defRPr/>
            </a:pPr>
            <a:r>
              <a:rPr lang="en-US" sz="2800" i="0" dirty="0"/>
              <a:t>Nine or more points in a row </a:t>
            </a:r>
            <a:r>
              <a:rPr lang="en-US" sz="2800" i="0" dirty="0">
                <a:solidFill>
                  <a:srgbClr val="C00000"/>
                </a:solidFill>
              </a:rPr>
              <a:t>on one side </a:t>
            </a:r>
            <a:r>
              <a:rPr lang="en-US" sz="2800" i="0" dirty="0"/>
              <a:t>of the center line</a:t>
            </a:r>
          </a:p>
          <a:p>
            <a:pPr eaLnBrk="1" hangingPunct="1">
              <a:lnSpc>
                <a:spcPct val="110000"/>
              </a:lnSpc>
              <a:spcBef>
                <a:spcPct val="35000"/>
              </a:spcBef>
              <a:defRPr/>
            </a:pPr>
            <a:r>
              <a:rPr lang="en-US" sz="2800" i="0" dirty="0"/>
              <a:t>Six or more points </a:t>
            </a:r>
            <a:r>
              <a:rPr lang="en-US" sz="2800" i="0" dirty="0">
                <a:solidFill>
                  <a:srgbClr val="C00000"/>
                </a:solidFill>
              </a:rPr>
              <a:t>moving in the same direction</a:t>
            </a:r>
          </a:p>
          <a:p>
            <a:pPr eaLnBrk="1" hangingPunct="1">
              <a:lnSpc>
                <a:spcPct val="110000"/>
              </a:lnSpc>
              <a:spcBef>
                <a:spcPct val="35000"/>
              </a:spcBef>
              <a:defRPr/>
            </a:pPr>
            <a:r>
              <a:rPr lang="en-US" sz="2800" i="0" dirty="0"/>
              <a:t>14 or more points </a:t>
            </a:r>
            <a:r>
              <a:rPr lang="en-US" sz="2800" i="0" dirty="0">
                <a:solidFill>
                  <a:srgbClr val="C00000"/>
                </a:solidFill>
              </a:rPr>
              <a:t>alternating above and below </a:t>
            </a:r>
            <a:r>
              <a:rPr lang="en-US" sz="2800" i="0" dirty="0"/>
              <a:t>the center line</a:t>
            </a:r>
          </a:p>
        </p:txBody>
      </p:sp>
    </p:spTree>
    <p:extLst>
      <p:ext uri="{BB962C8B-B14F-4D97-AF65-F5344CB8AC3E}">
        <p14:creationId xmlns:p14="http://schemas.microsoft.com/office/powerpoint/2010/main" val="11939964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331807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Process Not in Control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58096"/>
            <a:ext cx="3657600" cy="60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One or more points outside control limits</a:t>
            </a:r>
          </a:p>
        </p:txBody>
      </p:sp>
      <p:sp>
        <p:nvSpPr>
          <p:cNvPr id="265220" name="Line 4"/>
          <p:cNvSpPr>
            <a:spLocks noChangeShapeType="1"/>
          </p:cNvSpPr>
          <p:nvPr/>
        </p:nvSpPr>
        <p:spPr bwMode="auto">
          <a:xfrm>
            <a:off x="609600" y="2362200"/>
            <a:ext cx="0" cy="15240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21" name="Line 5"/>
          <p:cNvSpPr>
            <a:spLocks noChangeShapeType="1"/>
          </p:cNvSpPr>
          <p:nvPr/>
        </p:nvSpPr>
        <p:spPr bwMode="auto">
          <a:xfrm>
            <a:off x="609600" y="3886200"/>
            <a:ext cx="25146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22" name="Line 6"/>
          <p:cNvSpPr>
            <a:spLocks noChangeShapeType="1"/>
          </p:cNvSpPr>
          <p:nvPr/>
        </p:nvSpPr>
        <p:spPr bwMode="auto">
          <a:xfrm>
            <a:off x="609600" y="3581400"/>
            <a:ext cx="2514600" cy="0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23" name="Rectangle 7"/>
          <p:cNvSpPr>
            <a:spLocks noChangeArrowheads="1"/>
          </p:cNvSpPr>
          <p:nvPr/>
        </p:nvSpPr>
        <p:spPr bwMode="auto">
          <a:xfrm>
            <a:off x="3200400" y="21336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UCL</a:t>
            </a:r>
          </a:p>
        </p:txBody>
      </p:sp>
      <p:sp>
        <p:nvSpPr>
          <p:cNvPr id="265224" name="Rectangle 8"/>
          <p:cNvSpPr>
            <a:spLocks noChangeArrowheads="1"/>
          </p:cNvSpPr>
          <p:nvPr/>
        </p:nvSpPr>
        <p:spPr bwMode="auto">
          <a:xfrm>
            <a:off x="3200400" y="35052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LCL</a:t>
            </a:r>
          </a:p>
        </p:txBody>
      </p:sp>
      <p:sp>
        <p:nvSpPr>
          <p:cNvPr id="265225" name="Line 9"/>
          <p:cNvSpPr>
            <a:spLocks noChangeShapeType="1"/>
          </p:cNvSpPr>
          <p:nvPr/>
        </p:nvSpPr>
        <p:spPr bwMode="auto">
          <a:xfrm>
            <a:off x="609600" y="3048000"/>
            <a:ext cx="2438400" cy="0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26" name="Line 10"/>
          <p:cNvSpPr>
            <a:spLocks noChangeShapeType="1"/>
          </p:cNvSpPr>
          <p:nvPr/>
        </p:nvSpPr>
        <p:spPr bwMode="auto">
          <a:xfrm>
            <a:off x="609600" y="2514600"/>
            <a:ext cx="2438400" cy="0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27" name="Oval 11"/>
          <p:cNvSpPr>
            <a:spLocks noChangeArrowheads="1"/>
          </p:cNvSpPr>
          <p:nvPr/>
        </p:nvSpPr>
        <p:spPr bwMode="auto">
          <a:xfrm>
            <a:off x="838200" y="32766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28" name="Oval 12"/>
          <p:cNvSpPr>
            <a:spLocks noChangeArrowheads="1"/>
          </p:cNvSpPr>
          <p:nvPr/>
        </p:nvSpPr>
        <p:spPr bwMode="auto">
          <a:xfrm>
            <a:off x="1143000" y="28194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29" name="Oval 13"/>
          <p:cNvSpPr>
            <a:spLocks noChangeArrowheads="1"/>
          </p:cNvSpPr>
          <p:nvPr/>
        </p:nvSpPr>
        <p:spPr bwMode="auto">
          <a:xfrm>
            <a:off x="1447800" y="31242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30" name="Oval 14"/>
          <p:cNvSpPr>
            <a:spLocks noChangeArrowheads="1"/>
          </p:cNvSpPr>
          <p:nvPr/>
        </p:nvSpPr>
        <p:spPr bwMode="auto">
          <a:xfrm>
            <a:off x="2057400" y="30480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31" name="Oval 15"/>
          <p:cNvSpPr>
            <a:spLocks noChangeArrowheads="1"/>
          </p:cNvSpPr>
          <p:nvPr/>
        </p:nvSpPr>
        <p:spPr bwMode="auto">
          <a:xfrm>
            <a:off x="2362200" y="33528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32" name="Oval 16"/>
          <p:cNvSpPr>
            <a:spLocks noChangeArrowheads="1"/>
          </p:cNvSpPr>
          <p:nvPr/>
        </p:nvSpPr>
        <p:spPr bwMode="auto">
          <a:xfrm>
            <a:off x="2667000" y="20574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33" name="Oval 17"/>
          <p:cNvSpPr>
            <a:spLocks noChangeArrowheads="1"/>
          </p:cNvSpPr>
          <p:nvPr/>
        </p:nvSpPr>
        <p:spPr bwMode="auto">
          <a:xfrm>
            <a:off x="2971800" y="30480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35" name="Freeform 19"/>
          <p:cNvSpPr>
            <a:spLocks/>
          </p:cNvSpPr>
          <p:nvPr/>
        </p:nvSpPr>
        <p:spPr bwMode="auto">
          <a:xfrm>
            <a:off x="914400" y="2124075"/>
            <a:ext cx="2146300" cy="1317625"/>
          </a:xfrm>
          <a:custGeom>
            <a:avLst/>
            <a:gdLst/>
            <a:ahLst/>
            <a:cxnLst>
              <a:cxn ang="0">
                <a:pos x="0" y="774"/>
              </a:cxn>
              <a:cxn ang="0">
                <a:pos x="194" y="488"/>
              </a:cxn>
              <a:cxn ang="0">
                <a:pos x="390" y="686"/>
              </a:cxn>
              <a:cxn ang="0">
                <a:pos x="582" y="336"/>
              </a:cxn>
              <a:cxn ang="0">
                <a:pos x="770" y="634"/>
              </a:cxn>
              <a:cxn ang="0">
                <a:pos x="966" y="830"/>
              </a:cxn>
              <a:cxn ang="0">
                <a:pos x="1152" y="0"/>
              </a:cxn>
              <a:cxn ang="0">
                <a:pos x="1352" y="638"/>
              </a:cxn>
            </a:cxnLst>
            <a:rect l="0" t="0" r="r" b="b"/>
            <a:pathLst>
              <a:path w="1352" h="830">
                <a:moveTo>
                  <a:pt x="0" y="774"/>
                </a:moveTo>
                <a:lnTo>
                  <a:pt x="194" y="488"/>
                </a:lnTo>
                <a:lnTo>
                  <a:pt x="390" y="686"/>
                </a:lnTo>
                <a:lnTo>
                  <a:pt x="582" y="336"/>
                </a:lnTo>
                <a:lnTo>
                  <a:pt x="770" y="634"/>
                </a:lnTo>
                <a:lnTo>
                  <a:pt x="966" y="830"/>
                </a:lnTo>
                <a:lnTo>
                  <a:pt x="1152" y="0"/>
                </a:lnTo>
                <a:lnTo>
                  <a:pt x="1352" y="638"/>
                </a:lnTo>
              </a:path>
            </a:pathLst>
          </a:custGeom>
          <a:noFill/>
          <a:ln w="19050" cap="flat" cmpd="sng">
            <a:solidFill>
              <a:schemeClr val="folHlink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36" name="Oval 20"/>
          <p:cNvSpPr>
            <a:spLocks noChangeArrowheads="1"/>
          </p:cNvSpPr>
          <p:nvPr/>
        </p:nvSpPr>
        <p:spPr bwMode="auto">
          <a:xfrm>
            <a:off x="1752600" y="25908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37" name="Line 21"/>
          <p:cNvSpPr>
            <a:spLocks noChangeShapeType="1"/>
          </p:cNvSpPr>
          <p:nvPr/>
        </p:nvSpPr>
        <p:spPr bwMode="auto">
          <a:xfrm>
            <a:off x="9144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38" name="Line 22"/>
          <p:cNvSpPr>
            <a:spLocks noChangeShapeType="1"/>
          </p:cNvSpPr>
          <p:nvPr/>
        </p:nvSpPr>
        <p:spPr bwMode="auto">
          <a:xfrm>
            <a:off x="12192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39" name="Line 23"/>
          <p:cNvSpPr>
            <a:spLocks noChangeShapeType="1"/>
          </p:cNvSpPr>
          <p:nvPr/>
        </p:nvSpPr>
        <p:spPr bwMode="auto">
          <a:xfrm>
            <a:off x="15240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40" name="Line 24"/>
          <p:cNvSpPr>
            <a:spLocks noChangeShapeType="1"/>
          </p:cNvSpPr>
          <p:nvPr/>
        </p:nvSpPr>
        <p:spPr bwMode="auto">
          <a:xfrm>
            <a:off x="18288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41" name="Line 25"/>
          <p:cNvSpPr>
            <a:spLocks noChangeShapeType="1"/>
          </p:cNvSpPr>
          <p:nvPr/>
        </p:nvSpPr>
        <p:spPr bwMode="auto">
          <a:xfrm>
            <a:off x="21336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42" name="Line 26"/>
          <p:cNvSpPr>
            <a:spLocks noChangeShapeType="1"/>
          </p:cNvSpPr>
          <p:nvPr/>
        </p:nvSpPr>
        <p:spPr bwMode="auto">
          <a:xfrm>
            <a:off x="24384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43" name="Line 27"/>
          <p:cNvSpPr>
            <a:spLocks noChangeShapeType="1"/>
          </p:cNvSpPr>
          <p:nvPr/>
        </p:nvSpPr>
        <p:spPr bwMode="auto">
          <a:xfrm>
            <a:off x="27432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44" name="Line 28"/>
          <p:cNvSpPr>
            <a:spLocks noChangeShapeType="1"/>
          </p:cNvSpPr>
          <p:nvPr/>
        </p:nvSpPr>
        <p:spPr bwMode="auto">
          <a:xfrm>
            <a:off x="30480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graphicFrame>
        <p:nvGraphicFramePr>
          <p:cNvPr id="24604" name="Object 2"/>
          <p:cNvGraphicFramePr>
            <a:graphicFrameLocks noChangeAspect="1"/>
          </p:cNvGraphicFramePr>
          <p:nvPr/>
        </p:nvGraphicFramePr>
        <p:xfrm>
          <a:off x="3276600" y="2743200"/>
          <a:ext cx="3333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82" name="Equation" r:id="rId4" imgW="126890" imgH="190335" progId="Equation.3">
                  <p:embed/>
                </p:oleObj>
              </mc:Choice>
              <mc:Fallback>
                <p:oleObj name="Equation" r:id="rId4" imgW="126890" imgH="1903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743200"/>
                        <a:ext cx="333375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5272" name="Rectangle 56"/>
          <p:cNvSpPr>
            <a:spLocks noChangeArrowheads="1"/>
          </p:cNvSpPr>
          <p:nvPr/>
        </p:nvSpPr>
        <p:spPr bwMode="auto">
          <a:xfrm>
            <a:off x="4724400" y="1371600"/>
            <a:ext cx="396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5342" tIns="42672" rIns="85342" bIns="42672"/>
          <a:lstStyle/>
          <a:p>
            <a:pPr marL="320675" indent="-320675" defTabSz="852488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Nine or more points in a row on one side of the center line</a:t>
            </a:r>
          </a:p>
        </p:txBody>
      </p:sp>
      <p:sp>
        <p:nvSpPr>
          <p:cNvPr id="265273" name="Line 57"/>
          <p:cNvSpPr>
            <a:spLocks noChangeShapeType="1"/>
          </p:cNvSpPr>
          <p:nvPr/>
        </p:nvSpPr>
        <p:spPr bwMode="auto">
          <a:xfrm>
            <a:off x="5029200" y="2362200"/>
            <a:ext cx="0" cy="15240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74" name="Line 58"/>
          <p:cNvSpPr>
            <a:spLocks noChangeShapeType="1"/>
          </p:cNvSpPr>
          <p:nvPr/>
        </p:nvSpPr>
        <p:spPr bwMode="auto">
          <a:xfrm>
            <a:off x="5029200" y="3886200"/>
            <a:ext cx="3048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75" name="Line 59"/>
          <p:cNvSpPr>
            <a:spLocks noChangeShapeType="1"/>
          </p:cNvSpPr>
          <p:nvPr/>
        </p:nvSpPr>
        <p:spPr bwMode="auto">
          <a:xfrm>
            <a:off x="5029200" y="3581400"/>
            <a:ext cx="3048000" cy="0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76" name="Rectangle 60"/>
          <p:cNvSpPr>
            <a:spLocks noChangeArrowheads="1"/>
          </p:cNvSpPr>
          <p:nvPr/>
        </p:nvSpPr>
        <p:spPr bwMode="auto">
          <a:xfrm>
            <a:off x="8153400" y="21336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UCL</a:t>
            </a:r>
          </a:p>
        </p:txBody>
      </p:sp>
      <p:sp>
        <p:nvSpPr>
          <p:cNvPr id="265277" name="Rectangle 61"/>
          <p:cNvSpPr>
            <a:spLocks noChangeArrowheads="1"/>
          </p:cNvSpPr>
          <p:nvPr/>
        </p:nvSpPr>
        <p:spPr bwMode="auto">
          <a:xfrm>
            <a:off x="8153400" y="35052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LCL</a:t>
            </a:r>
          </a:p>
        </p:txBody>
      </p:sp>
      <p:sp>
        <p:nvSpPr>
          <p:cNvPr id="265278" name="Line 62"/>
          <p:cNvSpPr>
            <a:spLocks noChangeShapeType="1"/>
          </p:cNvSpPr>
          <p:nvPr/>
        </p:nvSpPr>
        <p:spPr bwMode="auto">
          <a:xfrm>
            <a:off x="5029200" y="3048000"/>
            <a:ext cx="3048000" cy="0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79" name="Line 63"/>
          <p:cNvSpPr>
            <a:spLocks noChangeShapeType="1"/>
          </p:cNvSpPr>
          <p:nvPr/>
        </p:nvSpPr>
        <p:spPr bwMode="auto">
          <a:xfrm>
            <a:off x="5029200" y="2514600"/>
            <a:ext cx="3048000" cy="0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80" name="Oval 64"/>
          <p:cNvSpPr>
            <a:spLocks noChangeArrowheads="1"/>
          </p:cNvSpPr>
          <p:nvPr/>
        </p:nvSpPr>
        <p:spPr bwMode="auto">
          <a:xfrm>
            <a:off x="5257800" y="26670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81" name="Oval 65"/>
          <p:cNvSpPr>
            <a:spLocks noChangeArrowheads="1"/>
          </p:cNvSpPr>
          <p:nvPr/>
        </p:nvSpPr>
        <p:spPr bwMode="auto">
          <a:xfrm>
            <a:off x="5562600" y="32766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82" name="Oval 66"/>
          <p:cNvSpPr>
            <a:spLocks noChangeArrowheads="1"/>
          </p:cNvSpPr>
          <p:nvPr/>
        </p:nvSpPr>
        <p:spPr bwMode="auto">
          <a:xfrm>
            <a:off x="5867400" y="31242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83" name="Oval 67"/>
          <p:cNvSpPr>
            <a:spLocks noChangeArrowheads="1"/>
          </p:cNvSpPr>
          <p:nvPr/>
        </p:nvSpPr>
        <p:spPr bwMode="auto">
          <a:xfrm>
            <a:off x="6477000" y="30480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84" name="Oval 68"/>
          <p:cNvSpPr>
            <a:spLocks noChangeArrowheads="1"/>
          </p:cNvSpPr>
          <p:nvPr/>
        </p:nvSpPr>
        <p:spPr bwMode="auto">
          <a:xfrm>
            <a:off x="6781800" y="33528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85" name="Oval 69"/>
          <p:cNvSpPr>
            <a:spLocks noChangeArrowheads="1"/>
          </p:cNvSpPr>
          <p:nvPr/>
        </p:nvSpPr>
        <p:spPr bwMode="auto">
          <a:xfrm>
            <a:off x="7086600" y="32766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86" name="Oval 70"/>
          <p:cNvSpPr>
            <a:spLocks noChangeArrowheads="1"/>
          </p:cNvSpPr>
          <p:nvPr/>
        </p:nvSpPr>
        <p:spPr bwMode="auto">
          <a:xfrm>
            <a:off x="7391400" y="30480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87" name="Freeform 71"/>
          <p:cNvSpPr>
            <a:spLocks/>
          </p:cNvSpPr>
          <p:nvPr/>
        </p:nvSpPr>
        <p:spPr bwMode="auto">
          <a:xfrm>
            <a:off x="5334000" y="2738438"/>
            <a:ext cx="2757488" cy="7032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9" y="390"/>
              </a:cxn>
              <a:cxn ang="0">
                <a:pos x="375" y="291"/>
              </a:cxn>
              <a:cxn ang="0">
                <a:pos x="576" y="342"/>
              </a:cxn>
              <a:cxn ang="0">
                <a:pos x="770" y="247"/>
              </a:cxn>
              <a:cxn ang="0">
                <a:pos x="966" y="443"/>
              </a:cxn>
              <a:cxn ang="0">
                <a:pos x="1152" y="384"/>
              </a:cxn>
              <a:cxn ang="0">
                <a:pos x="1347" y="240"/>
              </a:cxn>
              <a:cxn ang="0">
                <a:pos x="1542" y="336"/>
              </a:cxn>
              <a:cxn ang="0">
                <a:pos x="1737" y="291"/>
              </a:cxn>
            </a:cxnLst>
            <a:rect l="0" t="0" r="r" b="b"/>
            <a:pathLst>
              <a:path w="1737" h="443">
                <a:moveTo>
                  <a:pt x="0" y="0"/>
                </a:moveTo>
                <a:lnTo>
                  <a:pt x="189" y="390"/>
                </a:lnTo>
                <a:lnTo>
                  <a:pt x="375" y="291"/>
                </a:lnTo>
                <a:lnTo>
                  <a:pt x="576" y="342"/>
                </a:lnTo>
                <a:lnTo>
                  <a:pt x="770" y="247"/>
                </a:lnTo>
                <a:lnTo>
                  <a:pt x="966" y="443"/>
                </a:lnTo>
                <a:lnTo>
                  <a:pt x="1152" y="384"/>
                </a:lnTo>
                <a:lnTo>
                  <a:pt x="1347" y="240"/>
                </a:lnTo>
                <a:lnTo>
                  <a:pt x="1542" y="336"/>
                </a:lnTo>
                <a:lnTo>
                  <a:pt x="1737" y="291"/>
                </a:lnTo>
              </a:path>
            </a:pathLst>
          </a:custGeom>
          <a:noFill/>
          <a:ln w="19050" cap="flat" cmpd="sng">
            <a:solidFill>
              <a:schemeClr val="folHlink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88" name="Oval 72"/>
          <p:cNvSpPr>
            <a:spLocks noChangeArrowheads="1"/>
          </p:cNvSpPr>
          <p:nvPr/>
        </p:nvSpPr>
        <p:spPr bwMode="auto">
          <a:xfrm>
            <a:off x="6172200" y="32004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89" name="Line 73"/>
          <p:cNvSpPr>
            <a:spLocks noChangeShapeType="1"/>
          </p:cNvSpPr>
          <p:nvPr/>
        </p:nvSpPr>
        <p:spPr bwMode="auto">
          <a:xfrm>
            <a:off x="53340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90" name="Line 74"/>
          <p:cNvSpPr>
            <a:spLocks noChangeShapeType="1"/>
          </p:cNvSpPr>
          <p:nvPr/>
        </p:nvSpPr>
        <p:spPr bwMode="auto">
          <a:xfrm>
            <a:off x="56388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91" name="Line 75"/>
          <p:cNvSpPr>
            <a:spLocks noChangeShapeType="1"/>
          </p:cNvSpPr>
          <p:nvPr/>
        </p:nvSpPr>
        <p:spPr bwMode="auto">
          <a:xfrm>
            <a:off x="59436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92" name="Line 76"/>
          <p:cNvSpPr>
            <a:spLocks noChangeShapeType="1"/>
          </p:cNvSpPr>
          <p:nvPr/>
        </p:nvSpPr>
        <p:spPr bwMode="auto">
          <a:xfrm>
            <a:off x="62484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93" name="Line 77"/>
          <p:cNvSpPr>
            <a:spLocks noChangeShapeType="1"/>
          </p:cNvSpPr>
          <p:nvPr/>
        </p:nvSpPr>
        <p:spPr bwMode="auto">
          <a:xfrm>
            <a:off x="65532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94" name="Line 78"/>
          <p:cNvSpPr>
            <a:spLocks noChangeShapeType="1"/>
          </p:cNvSpPr>
          <p:nvPr/>
        </p:nvSpPr>
        <p:spPr bwMode="auto">
          <a:xfrm>
            <a:off x="68580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95" name="Line 79"/>
          <p:cNvSpPr>
            <a:spLocks noChangeShapeType="1"/>
          </p:cNvSpPr>
          <p:nvPr/>
        </p:nvSpPr>
        <p:spPr bwMode="auto">
          <a:xfrm>
            <a:off x="71628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296" name="Line 80"/>
          <p:cNvSpPr>
            <a:spLocks noChangeShapeType="1"/>
          </p:cNvSpPr>
          <p:nvPr/>
        </p:nvSpPr>
        <p:spPr bwMode="auto">
          <a:xfrm>
            <a:off x="74676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graphicFrame>
        <p:nvGraphicFramePr>
          <p:cNvPr id="24630" name="Object 3"/>
          <p:cNvGraphicFramePr>
            <a:graphicFrameLocks noChangeAspect="1"/>
          </p:cNvGraphicFramePr>
          <p:nvPr/>
        </p:nvGraphicFramePr>
        <p:xfrm>
          <a:off x="8229600" y="2743200"/>
          <a:ext cx="3333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83" name="Equation" r:id="rId6" imgW="126890" imgH="190335" progId="Equation.3">
                  <p:embed/>
                </p:oleObj>
              </mc:Choice>
              <mc:Fallback>
                <p:oleObj name="Equation" r:id="rId6" imgW="126890" imgH="1903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2743200"/>
                        <a:ext cx="333375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5298" name="Rectangle 82"/>
          <p:cNvSpPr>
            <a:spLocks noChangeArrowheads="1"/>
          </p:cNvSpPr>
          <p:nvPr/>
        </p:nvSpPr>
        <p:spPr bwMode="auto">
          <a:xfrm>
            <a:off x="304800" y="4191000"/>
            <a:ext cx="396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5342" tIns="42672" rIns="85342" bIns="42672"/>
          <a:lstStyle/>
          <a:p>
            <a:pPr marL="320675" indent="-320675" defTabSz="852488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Six or more points moving in the same direction</a:t>
            </a:r>
          </a:p>
        </p:txBody>
      </p:sp>
      <p:sp>
        <p:nvSpPr>
          <p:cNvPr id="265299" name="Line 83"/>
          <p:cNvSpPr>
            <a:spLocks noChangeShapeType="1"/>
          </p:cNvSpPr>
          <p:nvPr/>
        </p:nvSpPr>
        <p:spPr bwMode="auto">
          <a:xfrm>
            <a:off x="609600" y="4876800"/>
            <a:ext cx="0" cy="15240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00" name="Line 84"/>
          <p:cNvSpPr>
            <a:spLocks noChangeShapeType="1"/>
          </p:cNvSpPr>
          <p:nvPr/>
        </p:nvSpPr>
        <p:spPr bwMode="auto">
          <a:xfrm>
            <a:off x="609600" y="6400800"/>
            <a:ext cx="25146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01" name="Line 85"/>
          <p:cNvSpPr>
            <a:spLocks noChangeShapeType="1"/>
          </p:cNvSpPr>
          <p:nvPr/>
        </p:nvSpPr>
        <p:spPr bwMode="auto">
          <a:xfrm>
            <a:off x="609600" y="6096000"/>
            <a:ext cx="2514600" cy="0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02" name="Rectangle 86"/>
          <p:cNvSpPr>
            <a:spLocks noChangeArrowheads="1"/>
          </p:cNvSpPr>
          <p:nvPr/>
        </p:nvSpPr>
        <p:spPr bwMode="auto">
          <a:xfrm>
            <a:off x="3200400" y="46482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UCL</a:t>
            </a:r>
          </a:p>
        </p:txBody>
      </p:sp>
      <p:sp>
        <p:nvSpPr>
          <p:cNvPr id="265303" name="Rectangle 87"/>
          <p:cNvSpPr>
            <a:spLocks noChangeArrowheads="1"/>
          </p:cNvSpPr>
          <p:nvPr/>
        </p:nvSpPr>
        <p:spPr bwMode="auto">
          <a:xfrm>
            <a:off x="3200400" y="60198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LCL</a:t>
            </a:r>
          </a:p>
        </p:txBody>
      </p:sp>
      <p:sp>
        <p:nvSpPr>
          <p:cNvPr id="265304" name="Line 88"/>
          <p:cNvSpPr>
            <a:spLocks noChangeShapeType="1"/>
          </p:cNvSpPr>
          <p:nvPr/>
        </p:nvSpPr>
        <p:spPr bwMode="auto">
          <a:xfrm>
            <a:off x="609600" y="5562600"/>
            <a:ext cx="2438400" cy="0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05" name="Line 89"/>
          <p:cNvSpPr>
            <a:spLocks noChangeShapeType="1"/>
          </p:cNvSpPr>
          <p:nvPr/>
        </p:nvSpPr>
        <p:spPr bwMode="auto">
          <a:xfrm>
            <a:off x="609600" y="5029200"/>
            <a:ext cx="2438400" cy="0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06" name="Oval 90"/>
          <p:cNvSpPr>
            <a:spLocks noChangeArrowheads="1"/>
          </p:cNvSpPr>
          <p:nvPr/>
        </p:nvSpPr>
        <p:spPr bwMode="auto">
          <a:xfrm>
            <a:off x="838200" y="55626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07" name="Oval 91"/>
          <p:cNvSpPr>
            <a:spLocks noChangeArrowheads="1"/>
          </p:cNvSpPr>
          <p:nvPr/>
        </p:nvSpPr>
        <p:spPr bwMode="auto">
          <a:xfrm>
            <a:off x="1143000" y="58674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08" name="Oval 92"/>
          <p:cNvSpPr>
            <a:spLocks noChangeArrowheads="1"/>
          </p:cNvSpPr>
          <p:nvPr/>
        </p:nvSpPr>
        <p:spPr bwMode="auto">
          <a:xfrm>
            <a:off x="1447800" y="57912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09" name="Oval 93"/>
          <p:cNvSpPr>
            <a:spLocks noChangeArrowheads="1"/>
          </p:cNvSpPr>
          <p:nvPr/>
        </p:nvSpPr>
        <p:spPr bwMode="auto">
          <a:xfrm>
            <a:off x="2057400" y="55626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10" name="Oval 94"/>
          <p:cNvSpPr>
            <a:spLocks noChangeArrowheads="1"/>
          </p:cNvSpPr>
          <p:nvPr/>
        </p:nvSpPr>
        <p:spPr bwMode="auto">
          <a:xfrm>
            <a:off x="2362200" y="54864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11" name="Oval 95"/>
          <p:cNvSpPr>
            <a:spLocks noChangeArrowheads="1"/>
          </p:cNvSpPr>
          <p:nvPr/>
        </p:nvSpPr>
        <p:spPr bwMode="auto">
          <a:xfrm>
            <a:off x="2667000" y="51054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12" name="Oval 96"/>
          <p:cNvSpPr>
            <a:spLocks noChangeArrowheads="1"/>
          </p:cNvSpPr>
          <p:nvPr/>
        </p:nvSpPr>
        <p:spPr bwMode="auto">
          <a:xfrm>
            <a:off x="2971800" y="55626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13" name="Freeform 97"/>
          <p:cNvSpPr>
            <a:spLocks/>
          </p:cNvSpPr>
          <p:nvPr/>
        </p:nvSpPr>
        <p:spPr bwMode="auto">
          <a:xfrm>
            <a:off x="904875" y="5167313"/>
            <a:ext cx="2155825" cy="785812"/>
          </a:xfrm>
          <a:custGeom>
            <a:avLst/>
            <a:gdLst/>
            <a:ahLst/>
            <a:cxnLst>
              <a:cxn ang="0">
                <a:pos x="0" y="300"/>
              </a:cxn>
              <a:cxn ang="0">
                <a:pos x="198" y="495"/>
              </a:cxn>
              <a:cxn ang="0">
                <a:pos x="396" y="441"/>
              </a:cxn>
              <a:cxn ang="0">
                <a:pos x="588" y="354"/>
              </a:cxn>
              <a:cxn ang="0">
                <a:pos x="776" y="301"/>
              </a:cxn>
              <a:cxn ang="0">
                <a:pos x="975" y="252"/>
              </a:cxn>
              <a:cxn ang="0">
                <a:pos x="1158" y="0"/>
              </a:cxn>
              <a:cxn ang="0">
                <a:pos x="1358" y="305"/>
              </a:cxn>
            </a:cxnLst>
            <a:rect l="0" t="0" r="r" b="b"/>
            <a:pathLst>
              <a:path w="1358" h="495">
                <a:moveTo>
                  <a:pt x="0" y="300"/>
                </a:moveTo>
                <a:lnTo>
                  <a:pt x="198" y="495"/>
                </a:lnTo>
                <a:lnTo>
                  <a:pt x="396" y="441"/>
                </a:lnTo>
                <a:lnTo>
                  <a:pt x="588" y="354"/>
                </a:lnTo>
                <a:lnTo>
                  <a:pt x="776" y="301"/>
                </a:lnTo>
                <a:lnTo>
                  <a:pt x="975" y="252"/>
                </a:lnTo>
                <a:lnTo>
                  <a:pt x="1158" y="0"/>
                </a:lnTo>
                <a:lnTo>
                  <a:pt x="1358" y="305"/>
                </a:lnTo>
              </a:path>
            </a:pathLst>
          </a:custGeom>
          <a:noFill/>
          <a:ln w="19050" cap="flat" cmpd="sng">
            <a:solidFill>
              <a:schemeClr val="folHlink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14" name="Oval 98"/>
          <p:cNvSpPr>
            <a:spLocks noChangeArrowheads="1"/>
          </p:cNvSpPr>
          <p:nvPr/>
        </p:nvSpPr>
        <p:spPr bwMode="auto">
          <a:xfrm>
            <a:off x="1752600" y="56388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15" name="Line 99"/>
          <p:cNvSpPr>
            <a:spLocks noChangeShapeType="1"/>
          </p:cNvSpPr>
          <p:nvPr/>
        </p:nvSpPr>
        <p:spPr bwMode="auto">
          <a:xfrm>
            <a:off x="914400" y="6400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16" name="Line 100"/>
          <p:cNvSpPr>
            <a:spLocks noChangeShapeType="1"/>
          </p:cNvSpPr>
          <p:nvPr/>
        </p:nvSpPr>
        <p:spPr bwMode="auto">
          <a:xfrm>
            <a:off x="1219200" y="6400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17" name="Line 101"/>
          <p:cNvSpPr>
            <a:spLocks noChangeShapeType="1"/>
          </p:cNvSpPr>
          <p:nvPr/>
        </p:nvSpPr>
        <p:spPr bwMode="auto">
          <a:xfrm>
            <a:off x="1524000" y="6400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18" name="Line 102"/>
          <p:cNvSpPr>
            <a:spLocks noChangeShapeType="1"/>
          </p:cNvSpPr>
          <p:nvPr/>
        </p:nvSpPr>
        <p:spPr bwMode="auto">
          <a:xfrm>
            <a:off x="1828800" y="6400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19" name="Line 103"/>
          <p:cNvSpPr>
            <a:spLocks noChangeShapeType="1"/>
          </p:cNvSpPr>
          <p:nvPr/>
        </p:nvSpPr>
        <p:spPr bwMode="auto">
          <a:xfrm>
            <a:off x="2133600" y="6400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20" name="Line 104"/>
          <p:cNvSpPr>
            <a:spLocks noChangeShapeType="1"/>
          </p:cNvSpPr>
          <p:nvPr/>
        </p:nvSpPr>
        <p:spPr bwMode="auto">
          <a:xfrm>
            <a:off x="2438400" y="6400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21" name="Line 105"/>
          <p:cNvSpPr>
            <a:spLocks noChangeShapeType="1"/>
          </p:cNvSpPr>
          <p:nvPr/>
        </p:nvSpPr>
        <p:spPr bwMode="auto">
          <a:xfrm>
            <a:off x="2743200" y="6400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22" name="Line 106"/>
          <p:cNvSpPr>
            <a:spLocks noChangeShapeType="1"/>
          </p:cNvSpPr>
          <p:nvPr/>
        </p:nvSpPr>
        <p:spPr bwMode="auto">
          <a:xfrm>
            <a:off x="3048000" y="6400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graphicFrame>
        <p:nvGraphicFramePr>
          <p:cNvPr id="24656" name="Object 4"/>
          <p:cNvGraphicFramePr>
            <a:graphicFrameLocks noChangeAspect="1"/>
          </p:cNvGraphicFramePr>
          <p:nvPr/>
        </p:nvGraphicFramePr>
        <p:xfrm>
          <a:off x="3276600" y="5257800"/>
          <a:ext cx="3333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84" name="Equation" r:id="rId7" imgW="126890" imgH="190335" progId="Equation.3">
                  <p:embed/>
                </p:oleObj>
              </mc:Choice>
              <mc:Fallback>
                <p:oleObj name="Equation" r:id="rId7" imgW="126890" imgH="1903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257800"/>
                        <a:ext cx="333375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5324" name="Rectangle 108"/>
          <p:cNvSpPr>
            <a:spLocks noChangeArrowheads="1"/>
          </p:cNvSpPr>
          <p:nvPr/>
        </p:nvSpPr>
        <p:spPr bwMode="auto">
          <a:xfrm>
            <a:off x="4800600" y="4191000"/>
            <a:ext cx="411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5342" tIns="42672" rIns="85342" bIns="42672"/>
          <a:lstStyle/>
          <a:p>
            <a:pPr marL="320675" indent="-320675" defTabSz="852488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14 or more points alternating above and below the center line</a:t>
            </a:r>
          </a:p>
        </p:txBody>
      </p:sp>
      <p:sp>
        <p:nvSpPr>
          <p:cNvPr id="265351" name="Oval 135"/>
          <p:cNvSpPr>
            <a:spLocks noChangeArrowheads="1"/>
          </p:cNvSpPr>
          <p:nvPr/>
        </p:nvSpPr>
        <p:spPr bwMode="auto">
          <a:xfrm>
            <a:off x="7696200" y="32004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52" name="Oval 136"/>
          <p:cNvSpPr>
            <a:spLocks noChangeArrowheads="1"/>
          </p:cNvSpPr>
          <p:nvPr/>
        </p:nvSpPr>
        <p:spPr bwMode="auto">
          <a:xfrm>
            <a:off x="8001000" y="31242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53" name="Line 137"/>
          <p:cNvSpPr>
            <a:spLocks noChangeShapeType="1"/>
          </p:cNvSpPr>
          <p:nvPr/>
        </p:nvSpPr>
        <p:spPr bwMode="auto">
          <a:xfrm>
            <a:off x="5029200" y="4953000"/>
            <a:ext cx="0" cy="15240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54" name="Line 138"/>
          <p:cNvSpPr>
            <a:spLocks noChangeShapeType="1"/>
          </p:cNvSpPr>
          <p:nvPr/>
        </p:nvSpPr>
        <p:spPr bwMode="auto">
          <a:xfrm>
            <a:off x="5029200" y="6477000"/>
            <a:ext cx="3048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55" name="Line 139"/>
          <p:cNvSpPr>
            <a:spLocks noChangeShapeType="1"/>
          </p:cNvSpPr>
          <p:nvPr/>
        </p:nvSpPr>
        <p:spPr bwMode="auto">
          <a:xfrm>
            <a:off x="5029200" y="6172200"/>
            <a:ext cx="3048000" cy="0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56" name="Rectangle 140"/>
          <p:cNvSpPr>
            <a:spLocks noChangeArrowheads="1"/>
          </p:cNvSpPr>
          <p:nvPr/>
        </p:nvSpPr>
        <p:spPr bwMode="auto">
          <a:xfrm>
            <a:off x="8153400" y="47244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UCL</a:t>
            </a:r>
          </a:p>
        </p:txBody>
      </p:sp>
      <p:sp>
        <p:nvSpPr>
          <p:cNvPr id="265357" name="Rectangle 141"/>
          <p:cNvSpPr>
            <a:spLocks noChangeArrowheads="1"/>
          </p:cNvSpPr>
          <p:nvPr/>
        </p:nvSpPr>
        <p:spPr bwMode="auto">
          <a:xfrm>
            <a:off x="8153400" y="60960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LCL</a:t>
            </a:r>
          </a:p>
        </p:txBody>
      </p:sp>
      <p:sp>
        <p:nvSpPr>
          <p:cNvPr id="265358" name="Line 142"/>
          <p:cNvSpPr>
            <a:spLocks noChangeShapeType="1"/>
          </p:cNvSpPr>
          <p:nvPr/>
        </p:nvSpPr>
        <p:spPr bwMode="auto">
          <a:xfrm>
            <a:off x="5029200" y="5638800"/>
            <a:ext cx="3048000" cy="0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59" name="Line 143"/>
          <p:cNvSpPr>
            <a:spLocks noChangeShapeType="1"/>
          </p:cNvSpPr>
          <p:nvPr/>
        </p:nvSpPr>
        <p:spPr bwMode="auto">
          <a:xfrm>
            <a:off x="5029200" y="5105400"/>
            <a:ext cx="3048000" cy="0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60" name="Oval 144"/>
          <p:cNvSpPr>
            <a:spLocks noChangeArrowheads="1"/>
          </p:cNvSpPr>
          <p:nvPr/>
        </p:nvSpPr>
        <p:spPr bwMode="auto">
          <a:xfrm>
            <a:off x="5257800" y="52578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61" name="Oval 145"/>
          <p:cNvSpPr>
            <a:spLocks noChangeArrowheads="1"/>
          </p:cNvSpPr>
          <p:nvPr/>
        </p:nvSpPr>
        <p:spPr bwMode="auto">
          <a:xfrm>
            <a:off x="5562600" y="58674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62" name="Oval 146"/>
          <p:cNvSpPr>
            <a:spLocks noChangeArrowheads="1"/>
          </p:cNvSpPr>
          <p:nvPr/>
        </p:nvSpPr>
        <p:spPr bwMode="auto">
          <a:xfrm>
            <a:off x="5867400" y="53340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63" name="Oval 147"/>
          <p:cNvSpPr>
            <a:spLocks noChangeArrowheads="1"/>
          </p:cNvSpPr>
          <p:nvPr/>
        </p:nvSpPr>
        <p:spPr bwMode="auto">
          <a:xfrm>
            <a:off x="6477000" y="51816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64" name="Oval 148"/>
          <p:cNvSpPr>
            <a:spLocks noChangeArrowheads="1"/>
          </p:cNvSpPr>
          <p:nvPr/>
        </p:nvSpPr>
        <p:spPr bwMode="auto">
          <a:xfrm>
            <a:off x="6781800" y="59436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65" name="Oval 149"/>
          <p:cNvSpPr>
            <a:spLocks noChangeArrowheads="1"/>
          </p:cNvSpPr>
          <p:nvPr/>
        </p:nvSpPr>
        <p:spPr bwMode="auto">
          <a:xfrm>
            <a:off x="7086600" y="54102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66" name="Oval 150"/>
          <p:cNvSpPr>
            <a:spLocks noChangeArrowheads="1"/>
          </p:cNvSpPr>
          <p:nvPr/>
        </p:nvSpPr>
        <p:spPr bwMode="auto">
          <a:xfrm>
            <a:off x="7391400" y="57150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67" name="Freeform 151"/>
          <p:cNvSpPr>
            <a:spLocks/>
          </p:cNvSpPr>
          <p:nvPr/>
        </p:nvSpPr>
        <p:spPr bwMode="auto">
          <a:xfrm>
            <a:off x="5334000" y="5238750"/>
            <a:ext cx="2759075" cy="793750"/>
          </a:xfrm>
          <a:custGeom>
            <a:avLst/>
            <a:gdLst/>
            <a:ahLst/>
            <a:cxnLst>
              <a:cxn ang="0">
                <a:pos x="0" y="57"/>
              </a:cxn>
              <a:cxn ang="0">
                <a:pos x="189" y="447"/>
              </a:cxn>
              <a:cxn ang="0">
                <a:pos x="386" y="106"/>
              </a:cxn>
              <a:cxn ang="0">
                <a:pos x="576" y="399"/>
              </a:cxn>
              <a:cxn ang="0">
                <a:pos x="770" y="8"/>
              </a:cxn>
              <a:cxn ang="0">
                <a:pos x="966" y="500"/>
              </a:cxn>
              <a:cxn ang="0">
                <a:pos x="1152" y="150"/>
              </a:cxn>
              <a:cxn ang="0">
                <a:pos x="1346" y="350"/>
              </a:cxn>
              <a:cxn ang="0">
                <a:pos x="1536" y="0"/>
              </a:cxn>
              <a:cxn ang="0">
                <a:pos x="1730" y="340"/>
              </a:cxn>
              <a:cxn ang="0">
                <a:pos x="1738" y="352"/>
              </a:cxn>
            </a:cxnLst>
            <a:rect l="0" t="0" r="r" b="b"/>
            <a:pathLst>
              <a:path w="1738" h="500">
                <a:moveTo>
                  <a:pt x="0" y="57"/>
                </a:moveTo>
                <a:lnTo>
                  <a:pt x="189" y="447"/>
                </a:lnTo>
                <a:lnTo>
                  <a:pt x="386" y="106"/>
                </a:lnTo>
                <a:lnTo>
                  <a:pt x="576" y="399"/>
                </a:lnTo>
                <a:lnTo>
                  <a:pt x="770" y="8"/>
                </a:lnTo>
                <a:lnTo>
                  <a:pt x="966" y="500"/>
                </a:lnTo>
                <a:lnTo>
                  <a:pt x="1152" y="150"/>
                </a:lnTo>
                <a:lnTo>
                  <a:pt x="1346" y="350"/>
                </a:lnTo>
                <a:lnTo>
                  <a:pt x="1536" y="0"/>
                </a:lnTo>
                <a:lnTo>
                  <a:pt x="1730" y="340"/>
                </a:lnTo>
                <a:lnTo>
                  <a:pt x="1738" y="352"/>
                </a:lnTo>
              </a:path>
            </a:pathLst>
          </a:custGeom>
          <a:noFill/>
          <a:ln w="19050" cap="flat" cmpd="sng">
            <a:solidFill>
              <a:schemeClr val="folHlink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68" name="Oval 152"/>
          <p:cNvSpPr>
            <a:spLocks noChangeArrowheads="1"/>
          </p:cNvSpPr>
          <p:nvPr/>
        </p:nvSpPr>
        <p:spPr bwMode="auto">
          <a:xfrm>
            <a:off x="6172200" y="57912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69" name="Line 153"/>
          <p:cNvSpPr>
            <a:spLocks noChangeShapeType="1"/>
          </p:cNvSpPr>
          <p:nvPr/>
        </p:nvSpPr>
        <p:spPr bwMode="auto">
          <a:xfrm>
            <a:off x="5334000" y="6477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70" name="Line 154"/>
          <p:cNvSpPr>
            <a:spLocks noChangeShapeType="1"/>
          </p:cNvSpPr>
          <p:nvPr/>
        </p:nvSpPr>
        <p:spPr bwMode="auto">
          <a:xfrm>
            <a:off x="5638800" y="6477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71" name="Line 155"/>
          <p:cNvSpPr>
            <a:spLocks noChangeShapeType="1"/>
          </p:cNvSpPr>
          <p:nvPr/>
        </p:nvSpPr>
        <p:spPr bwMode="auto">
          <a:xfrm>
            <a:off x="5943600" y="6477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72" name="Line 156"/>
          <p:cNvSpPr>
            <a:spLocks noChangeShapeType="1"/>
          </p:cNvSpPr>
          <p:nvPr/>
        </p:nvSpPr>
        <p:spPr bwMode="auto">
          <a:xfrm>
            <a:off x="6248400" y="6477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73" name="Line 157"/>
          <p:cNvSpPr>
            <a:spLocks noChangeShapeType="1"/>
          </p:cNvSpPr>
          <p:nvPr/>
        </p:nvSpPr>
        <p:spPr bwMode="auto">
          <a:xfrm>
            <a:off x="6553200" y="6477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74" name="Line 158"/>
          <p:cNvSpPr>
            <a:spLocks noChangeShapeType="1"/>
          </p:cNvSpPr>
          <p:nvPr/>
        </p:nvSpPr>
        <p:spPr bwMode="auto">
          <a:xfrm>
            <a:off x="6858000" y="6477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75" name="Line 159"/>
          <p:cNvSpPr>
            <a:spLocks noChangeShapeType="1"/>
          </p:cNvSpPr>
          <p:nvPr/>
        </p:nvSpPr>
        <p:spPr bwMode="auto">
          <a:xfrm>
            <a:off x="7162800" y="6477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76" name="Line 160"/>
          <p:cNvSpPr>
            <a:spLocks noChangeShapeType="1"/>
          </p:cNvSpPr>
          <p:nvPr/>
        </p:nvSpPr>
        <p:spPr bwMode="auto">
          <a:xfrm>
            <a:off x="7467600" y="6477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graphicFrame>
        <p:nvGraphicFramePr>
          <p:cNvPr id="24684" name="Object 5"/>
          <p:cNvGraphicFramePr>
            <a:graphicFrameLocks noChangeAspect="1"/>
          </p:cNvGraphicFramePr>
          <p:nvPr/>
        </p:nvGraphicFramePr>
        <p:xfrm>
          <a:off x="8229600" y="5334000"/>
          <a:ext cx="3333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85" name="Equation" r:id="rId8" imgW="126890" imgH="190335" progId="Equation.3">
                  <p:embed/>
                </p:oleObj>
              </mc:Choice>
              <mc:Fallback>
                <p:oleObj name="Equation" r:id="rId8" imgW="126890" imgH="1903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5334000"/>
                        <a:ext cx="333375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5378" name="Oval 162"/>
          <p:cNvSpPr>
            <a:spLocks noChangeArrowheads="1"/>
          </p:cNvSpPr>
          <p:nvPr/>
        </p:nvSpPr>
        <p:spPr bwMode="auto">
          <a:xfrm>
            <a:off x="7696200" y="51816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79" name="Oval 163"/>
          <p:cNvSpPr>
            <a:spLocks noChangeArrowheads="1"/>
          </p:cNvSpPr>
          <p:nvPr/>
        </p:nvSpPr>
        <p:spPr bwMode="auto">
          <a:xfrm>
            <a:off x="8001000" y="57150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80" name="Line 164"/>
          <p:cNvSpPr>
            <a:spLocks noChangeShapeType="1"/>
          </p:cNvSpPr>
          <p:nvPr/>
        </p:nvSpPr>
        <p:spPr bwMode="auto">
          <a:xfrm flipV="1">
            <a:off x="8077200" y="5334000"/>
            <a:ext cx="152400" cy="457200"/>
          </a:xfrm>
          <a:prstGeom prst="line">
            <a:avLst/>
          </a:prstGeom>
          <a:noFill/>
          <a:ln w="19050">
            <a:solidFill>
              <a:schemeClr val="folHlink"/>
            </a:solidFill>
            <a:prstDash val="dash"/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81" name="Line 165"/>
          <p:cNvSpPr>
            <a:spLocks noChangeShapeType="1"/>
          </p:cNvSpPr>
          <p:nvPr/>
        </p:nvSpPr>
        <p:spPr bwMode="auto">
          <a:xfrm>
            <a:off x="304800" y="40386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5382" name="Line 166"/>
          <p:cNvSpPr>
            <a:spLocks noChangeShapeType="1"/>
          </p:cNvSpPr>
          <p:nvPr/>
        </p:nvSpPr>
        <p:spPr bwMode="auto">
          <a:xfrm>
            <a:off x="4267200" y="1676400"/>
            <a:ext cx="0" cy="4724400"/>
          </a:xfrm>
          <a:prstGeom prst="line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1766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Out-of-control Processes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077200" cy="4648200"/>
          </a:xfrm>
        </p:spPr>
        <p:txBody>
          <a:bodyPr/>
          <a:lstStyle/>
          <a:p>
            <a:pPr eaLnBrk="1" hangingPunct="1">
              <a:defRPr/>
            </a:pPr>
            <a:endParaRPr lang="en-US" sz="2800" dirty="0"/>
          </a:p>
          <a:p>
            <a:pPr eaLnBrk="1" hangingPunct="1">
              <a:defRPr/>
            </a:pPr>
            <a:endParaRPr lang="en-US" sz="2800" dirty="0"/>
          </a:p>
          <a:p>
            <a:pPr marL="0" indent="0" eaLnBrk="1" hangingPunct="1">
              <a:buNone/>
              <a:defRPr/>
            </a:pPr>
            <a:r>
              <a:rPr lang="en-US" sz="2800" dirty="0"/>
              <a:t>When the control chart indicates an out-of-control condition (a point outside the control limits or exhibiting trend, for example)</a:t>
            </a:r>
          </a:p>
        </p:txBody>
      </p:sp>
    </p:spTree>
    <p:extLst>
      <p:ext uri="{BB962C8B-B14F-4D97-AF65-F5344CB8AC3E}">
        <p14:creationId xmlns:p14="http://schemas.microsoft.com/office/powerpoint/2010/main" val="876961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i="0" dirty="0">
                <a:solidFill>
                  <a:schemeClr val="accent3">
                    <a:lumMod val="25000"/>
                  </a:schemeClr>
                </a:solidFill>
                <a:latin typeface="Lucida Bright" panose="02040602050505020304" pitchFamily="18" charset="0"/>
              </a:rPr>
              <a:t>Traditional Statistical Tools 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799" y="1981200"/>
            <a:ext cx="4053625" cy="448904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1800" i="0" dirty="0">
                <a:solidFill>
                  <a:srgbClr val="003300"/>
                </a:solidFill>
                <a:latin typeface="Lucida Bright" panose="02040602050505020304" pitchFamily="18" charset="0"/>
              </a:rPr>
              <a:t>Descriptive Statistics include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altLang="en-US" sz="1600" i="0" dirty="0">
              <a:solidFill>
                <a:srgbClr val="FF0000"/>
              </a:solidFill>
              <a:latin typeface="Lucida Bright" panose="02040602050505020304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1600" i="0" dirty="0">
                <a:solidFill>
                  <a:srgbClr val="FF0000"/>
                </a:solidFill>
                <a:latin typeface="Lucida Bright" panose="02040602050505020304" pitchFamily="18" charset="0"/>
              </a:rPr>
              <a:t>The  Mean- </a:t>
            </a:r>
            <a:r>
              <a:rPr lang="en-US" altLang="en-US" sz="1600" i="0" dirty="0">
                <a:latin typeface="Lucida Bright" panose="02040602050505020304" pitchFamily="18" charset="0"/>
              </a:rPr>
              <a:t>measure of central tendency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1600" i="0" dirty="0">
              <a:latin typeface="Lucida Bright" panose="02040602050505020304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1600" i="0" dirty="0">
                <a:solidFill>
                  <a:srgbClr val="FF0000"/>
                </a:solidFill>
                <a:latin typeface="Lucida Bright" panose="02040602050505020304" pitchFamily="18" charset="0"/>
              </a:rPr>
              <a:t>The Range- </a:t>
            </a:r>
            <a:r>
              <a:rPr lang="en-US" altLang="en-US" sz="1600" i="0" dirty="0">
                <a:latin typeface="Lucida Bright" panose="02040602050505020304" pitchFamily="18" charset="0"/>
              </a:rPr>
              <a:t>difference between largest/smallest observations in a set of data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1600" i="0" dirty="0">
              <a:solidFill>
                <a:srgbClr val="FF0000"/>
              </a:solidFill>
              <a:latin typeface="Lucida Bright" panose="02040602050505020304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1600" i="0" dirty="0">
                <a:solidFill>
                  <a:srgbClr val="FF0000"/>
                </a:solidFill>
                <a:latin typeface="Lucida Bright" panose="02040602050505020304" pitchFamily="18" charset="0"/>
              </a:rPr>
              <a:t>Standard Deviation </a:t>
            </a:r>
            <a:r>
              <a:rPr lang="en-US" altLang="en-US" sz="1600" i="0" dirty="0">
                <a:latin typeface="Lucida Bright" panose="02040602050505020304" pitchFamily="18" charset="0"/>
              </a:rPr>
              <a:t>measures the amount of data dispersion around mean</a:t>
            </a:r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endParaRPr lang="en-US" altLang="en-US" sz="1600" i="0" dirty="0">
              <a:solidFill>
                <a:srgbClr val="FF0000"/>
              </a:solidFill>
              <a:latin typeface="Lucida Bright" panose="02040602050505020304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1600" i="0" dirty="0">
                <a:solidFill>
                  <a:srgbClr val="FF0000"/>
                </a:solidFill>
                <a:latin typeface="Lucida Bright" panose="02040602050505020304" pitchFamily="18" charset="0"/>
              </a:rPr>
              <a:t>Distribution of Data shape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1400" i="0" dirty="0">
                <a:latin typeface="Lucida Bright" panose="02040602050505020304" pitchFamily="18" charset="0"/>
              </a:rPr>
              <a:t>Normal or bell shaped or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1400" i="0" dirty="0">
                <a:latin typeface="Lucida Bright" panose="02040602050505020304" pitchFamily="18" charset="0"/>
              </a:rPr>
              <a:t>Skewed</a:t>
            </a:r>
          </a:p>
        </p:txBody>
      </p:sp>
      <p:sp>
        <p:nvSpPr>
          <p:cNvPr id="1030" name="Rectangle 12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  <a:defRPr/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  <a:defRPr/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  <a:defRPr/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  <a:defRPr/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  <a:defRPr/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  <a:defRPr/>
            </a:pPr>
            <a:endParaRPr lang="en-US" altLang="en-US" sz="1800" dirty="0"/>
          </a:p>
        </p:txBody>
      </p:sp>
      <p:graphicFrame>
        <p:nvGraphicFramePr>
          <p:cNvPr id="49157" name="Object 9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5867400" y="2133600"/>
          <a:ext cx="15875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84" name="Equation" r:id="rId3" imgW="634725" imgH="609336" progId="Equation.3">
                  <p:embed/>
                </p:oleObj>
              </mc:Choice>
              <mc:Fallback>
                <p:oleObj name="Equation" r:id="rId3" imgW="634725" imgH="6093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133600"/>
                        <a:ext cx="158750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" name="Object 13"/>
          <p:cNvGraphicFramePr>
            <a:graphicFrameLocks noChangeAspect="1"/>
          </p:cNvGraphicFramePr>
          <p:nvPr/>
        </p:nvGraphicFramePr>
        <p:xfrm>
          <a:off x="5334000" y="3962400"/>
          <a:ext cx="28956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85" name="Equation" r:id="rId5" imgW="1155700" imgH="660400" progId="Equation.3">
                  <p:embed/>
                </p:oleObj>
              </mc:Choice>
              <mc:Fallback>
                <p:oleObj name="Equation" r:id="rId5" imgW="1155700" imgH="66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962400"/>
                        <a:ext cx="28956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67992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Out-of-control Processes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077200" cy="4648200"/>
          </a:xfrm>
        </p:spPr>
        <p:txBody>
          <a:bodyPr/>
          <a:lstStyle/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i="0" dirty="0"/>
              <a:t>Contains both common causes of variation and assignable causes of variation</a:t>
            </a:r>
          </a:p>
          <a:p>
            <a:pPr lvl="1" eaLnBrk="1" hangingPunct="1">
              <a:defRPr/>
            </a:pPr>
            <a:r>
              <a:rPr lang="en-US" i="0" dirty="0"/>
              <a:t>The assignable causes of variation must be identified</a:t>
            </a:r>
          </a:p>
          <a:p>
            <a:pPr lvl="2" eaLnBrk="1" hangingPunct="1">
              <a:defRPr/>
            </a:pPr>
            <a:r>
              <a:rPr lang="en-US" i="0" dirty="0"/>
              <a:t>If detrimental to the quality, assignable causes of variation must be removed</a:t>
            </a:r>
          </a:p>
          <a:p>
            <a:pPr lvl="2" eaLnBrk="1" hangingPunct="1">
              <a:defRPr/>
            </a:pPr>
            <a:r>
              <a:rPr lang="en-US" i="0" dirty="0"/>
              <a:t>If increases quality, assignable causes must be incorporated into the process design</a:t>
            </a:r>
          </a:p>
        </p:txBody>
      </p:sp>
    </p:spTree>
    <p:extLst>
      <p:ext uri="{BB962C8B-B14F-4D97-AF65-F5344CB8AC3E}">
        <p14:creationId xmlns:p14="http://schemas.microsoft.com/office/powerpoint/2010/main" val="36301404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i="0" dirty="0">
                <a:solidFill>
                  <a:schemeClr val="accent3">
                    <a:lumMod val="25000"/>
                  </a:schemeClr>
                </a:solidFill>
              </a:rPr>
              <a:t>Reference Videos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248" y="1796005"/>
            <a:ext cx="7772400" cy="4114800"/>
          </a:xfrm>
        </p:spPr>
        <p:txBody>
          <a:bodyPr/>
          <a:lstStyle/>
          <a:p>
            <a:pPr lvl="1" eaLnBrk="1" hangingPunct="1">
              <a:buFont typeface="Arial" panose="020B0604020202020204" pitchFamily="34" charset="0"/>
              <a:buChar char="•"/>
              <a:defRPr/>
            </a:pPr>
            <a:endParaRPr lang="en-US" altLang="en-US" sz="3200" i="0" dirty="0">
              <a:effectLst/>
              <a:hlinkClick r:id="rId2"/>
            </a:endParaRP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3200" i="0" dirty="0">
                <a:effectLst/>
                <a:hlinkClick r:id="rId3"/>
              </a:rPr>
              <a:t>Honda Statistical Process Control</a:t>
            </a:r>
            <a:endParaRPr lang="en-US" altLang="en-US" sz="320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49459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16972"/>
            <a:ext cx="7772400" cy="1540133"/>
          </a:xfrm>
        </p:spPr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Process Capability Measures</a:t>
            </a:r>
          </a:p>
        </p:txBody>
      </p:sp>
    </p:spTree>
    <p:extLst>
      <p:ext uri="{BB962C8B-B14F-4D97-AF65-F5344CB8AC3E}">
        <p14:creationId xmlns:p14="http://schemas.microsoft.com/office/powerpoint/2010/main" val="31214861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Process Capability Ratio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077200" cy="4648200"/>
          </a:xfrm>
        </p:spPr>
        <p:txBody>
          <a:bodyPr/>
          <a:lstStyle/>
          <a:p>
            <a:pPr eaLnBrk="1" hangingPunct="1">
              <a:defRPr/>
            </a:pPr>
            <a:endParaRPr lang="en-US" sz="2800" dirty="0"/>
          </a:p>
          <a:p>
            <a:pPr eaLnBrk="1" hangingPunct="1">
              <a:defRPr/>
            </a:pPr>
            <a:endParaRPr lang="en-US" sz="2800" dirty="0"/>
          </a:p>
          <a:p>
            <a:pPr marL="0" indent="0" eaLnBrk="1" hangingPunct="1">
              <a:buNone/>
              <a:defRPr/>
            </a:pPr>
            <a:r>
              <a:rPr lang="en-US" sz="2800" dirty="0"/>
              <a:t>Cp = tolerance range/process range</a:t>
            </a:r>
          </a:p>
          <a:p>
            <a:pPr marL="0" indent="0" eaLnBrk="1" hangingPunct="1">
              <a:buNone/>
              <a:defRPr/>
            </a:pPr>
            <a:r>
              <a:rPr lang="en-US" sz="2800" dirty="0"/>
              <a:t>= (upper specification limit-lower specification limit)/6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948235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Process Capability Index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077200" cy="4648200"/>
          </a:xfrm>
        </p:spPr>
        <p:txBody>
          <a:bodyPr/>
          <a:lstStyle/>
          <a:p>
            <a:pPr eaLnBrk="1" hangingPunct="1">
              <a:defRPr/>
            </a:pPr>
            <a:endParaRPr lang="en-US" sz="2800" dirty="0"/>
          </a:p>
          <a:p>
            <a:pPr marL="0" indent="0" eaLnBrk="1" hangingPunct="1">
              <a:buNone/>
              <a:defRPr/>
            </a:pPr>
            <a:r>
              <a:rPr lang="en-US" sz="2800" dirty="0" err="1"/>
              <a:t>Cpi</a:t>
            </a:r>
            <a:r>
              <a:rPr lang="en-US" sz="2800" dirty="0"/>
              <a:t> = select lower value</a:t>
            </a:r>
          </a:p>
          <a:p>
            <a:pPr marL="0" indent="0" eaLnBrk="1" hangingPunct="1">
              <a:buNone/>
              <a:defRPr/>
            </a:pPr>
            <a:endParaRPr lang="en-US" sz="2800" dirty="0"/>
          </a:p>
          <a:p>
            <a:pPr marL="0" indent="0" eaLnBrk="1" hangingPunct="1">
              <a:buNone/>
              <a:defRPr/>
            </a:pPr>
            <a:r>
              <a:rPr lang="en-US" sz="2800" dirty="0"/>
              <a:t>(X(bar) – lower specification)/3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None/>
              <a:defRPr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en-US" sz="2800" dirty="0"/>
              <a:t>(upper specification- X(bar)/3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endParaRPr lang="en-US" sz="2800" dirty="0"/>
          </a:p>
          <a:p>
            <a:pPr marL="0" indent="0" eaLnBrk="1" hangingPunct="1"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396199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722438" y="4675188"/>
            <a:ext cx="6156325" cy="808037"/>
          </a:xfrm>
          <a:prstGeom prst="rect">
            <a:avLst/>
          </a:prstGeom>
        </p:spPr>
        <p:txBody>
          <a:bodyPr anchor="b">
            <a:normAutofit fontScale="975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endParaRPr lang="en-US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193817" y="4928054"/>
            <a:ext cx="5830185" cy="774109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3200" i="0" dirty="0">
                <a:solidFill>
                  <a:srgbClr val="003300"/>
                </a:solidFill>
                <a:latin typeface="+mj-lt"/>
                <a:ea typeface="+mj-ea"/>
                <a:cs typeface="+mj-cs"/>
              </a:rPr>
              <a:t>End</a:t>
            </a:r>
          </a:p>
        </p:txBody>
      </p:sp>
      <p:sp>
        <p:nvSpPr>
          <p:cNvPr id="15" name="Title 1"/>
          <p:cNvSpPr txBox="1">
            <a:spLocks noChangeAspect="1"/>
          </p:cNvSpPr>
          <p:nvPr/>
        </p:nvSpPr>
        <p:spPr>
          <a:xfrm>
            <a:off x="1722438" y="1194231"/>
            <a:ext cx="6301564" cy="805417"/>
          </a:xfrm>
          <a:prstGeom prst="rect">
            <a:avLst/>
          </a:prstGeom>
          <a:scene3d>
            <a:camera prst="orthographicFront"/>
            <a:lightRig rig="soft" dir="t">
              <a:rot lat="0" lon="0" rev="2400000"/>
            </a:lightRig>
          </a:scene3d>
          <a:sp3d extrusionH="76200">
            <a:extrusionClr>
              <a:schemeClr val="accent2">
                <a:lumMod val="75000"/>
              </a:schemeClr>
            </a:extrusionClr>
          </a:sp3d>
        </p:spPr>
        <p:txBody>
          <a:bodyPr anchor="ctr"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rgbClr val="003300"/>
                </a:solidFill>
                <a:latin typeface="+mj-lt"/>
                <a:ea typeface="+mj-ea"/>
                <a:cs typeface="+mj-cs"/>
              </a:rPr>
              <a:t>  </a:t>
            </a:r>
          </a:p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4400" i="0" dirty="0">
                <a:solidFill>
                  <a:srgbClr val="003300"/>
                </a:solidFill>
                <a:latin typeface="+mj-lt"/>
                <a:ea typeface="+mj-ea"/>
                <a:cs typeface="+mj-cs"/>
              </a:rPr>
              <a:t>T2LM4</a:t>
            </a:r>
          </a:p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rgbClr val="660033"/>
                </a:solidFill>
                <a:latin typeface="+mj-lt"/>
                <a:ea typeface="+mj-ea"/>
                <a:cs typeface="+mj-cs"/>
              </a:rPr>
              <a:t> </a:t>
            </a:r>
            <a:endParaRPr lang="en-US" sz="4400" i="0" dirty="0">
              <a:solidFill>
                <a:srgbClr val="660033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8070" name="TextBox 1"/>
          <p:cNvSpPr txBox="1">
            <a:spLocks noChangeArrowheads="1"/>
          </p:cNvSpPr>
          <p:nvPr/>
        </p:nvSpPr>
        <p:spPr bwMode="auto">
          <a:xfrm>
            <a:off x="1847850" y="501650"/>
            <a:ext cx="5761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40000"/>
              </a:spcBef>
              <a:buChar char="•"/>
              <a:defRPr sz="32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90000"/>
              </a:lnSpc>
              <a:spcBef>
                <a:spcPct val="40000"/>
              </a:spcBef>
              <a:buChar char="–"/>
              <a:defRPr sz="28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90000"/>
              </a:lnSpc>
              <a:spcBef>
                <a:spcPct val="40000"/>
              </a:spcBef>
              <a:buChar char="•"/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90000"/>
              </a:lnSpc>
              <a:spcBef>
                <a:spcPct val="40000"/>
              </a:spcBef>
              <a:buChar char="–"/>
              <a:defRPr sz="20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90000"/>
              </a:lnSpc>
              <a:spcBef>
                <a:spcPct val="40000"/>
              </a:spcBef>
              <a:buChar char="»"/>
              <a:defRPr sz="20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»"/>
              <a:defRPr sz="20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»"/>
              <a:defRPr sz="20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»"/>
              <a:defRPr sz="20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»"/>
              <a:defRPr sz="20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800" i="0" dirty="0">
                <a:solidFill>
                  <a:srgbClr val="800000"/>
                </a:solidFill>
                <a:ea typeface="ＭＳ Ｐゴシック" pitchFamily="34" charset="-128"/>
              </a:rPr>
              <a:t>        Regents Park Publishers</a:t>
            </a:r>
          </a:p>
        </p:txBody>
      </p:sp>
      <p:pic>
        <p:nvPicPr>
          <p:cNvPr id="88071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388" y="2235200"/>
            <a:ext cx="4162425" cy="208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i="0" dirty="0">
                <a:solidFill>
                  <a:schemeClr val="accent3">
                    <a:lumMod val="25000"/>
                  </a:schemeClr>
                </a:solidFill>
                <a:latin typeface="Lucida Bright" panose="02040602050505020304" pitchFamily="18" charset="0"/>
              </a:rPr>
              <a:t>Distribution of Data</a:t>
            </a:r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343400" cy="4114800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en-US" altLang="en-US" sz="2400" i="0" dirty="0">
                <a:solidFill>
                  <a:srgbClr val="FF0000"/>
                </a:solidFill>
                <a:latin typeface="Lucida Bright" panose="02040602050505020304" pitchFamily="18" charset="0"/>
              </a:rPr>
              <a:t>      Normal distributions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2400" u="sng" dirty="0"/>
          </a:p>
        </p:txBody>
      </p:sp>
      <p:sp>
        <p:nvSpPr>
          <p:cNvPr id="21508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199" y="1981200"/>
            <a:ext cx="4343399" cy="4114800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en-US" altLang="en-US" sz="2400" dirty="0">
                <a:solidFill>
                  <a:srgbClr val="FF0000"/>
                </a:solidFill>
              </a:rPr>
              <a:t>        </a:t>
            </a:r>
            <a:r>
              <a:rPr lang="en-US" altLang="en-US" sz="2400" i="0" dirty="0">
                <a:solidFill>
                  <a:srgbClr val="FF0000"/>
                </a:solidFill>
                <a:latin typeface="Lucida Bright" panose="02040602050505020304" pitchFamily="18" charset="0"/>
              </a:rPr>
              <a:t>Skewed distribution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2400" u="sng" dirty="0"/>
          </a:p>
        </p:txBody>
      </p:sp>
      <p:pic>
        <p:nvPicPr>
          <p:cNvPr id="50181" name="Picture 8" descr="w0131-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187" y="2590800"/>
            <a:ext cx="36576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2" name="Picture 9" descr="w0132-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403" y="2590800"/>
            <a:ext cx="34290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7996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SPC Methods-Control Charts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017713"/>
            <a:ext cx="8077200" cy="484028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000" i="0" dirty="0">
                <a:solidFill>
                  <a:srgbClr val="FF0000"/>
                </a:solidFill>
              </a:rPr>
              <a:t>Control Charts </a:t>
            </a:r>
            <a:r>
              <a:rPr lang="en-US" altLang="en-US" sz="2000" i="0" dirty="0"/>
              <a:t>show sample data plotted on a graph with CL, UCL, and LCL</a:t>
            </a:r>
          </a:p>
          <a:p>
            <a:pPr eaLnBrk="1" hangingPunct="1">
              <a:defRPr/>
            </a:pPr>
            <a:r>
              <a:rPr lang="en-US" altLang="en-US" sz="2000" i="0" dirty="0">
                <a:solidFill>
                  <a:srgbClr val="FF0000"/>
                </a:solidFill>
              </a:rPr>
              <a:t>Control chart for </a:t>
            </a:r>
            <a:r>
              <a:rPr lang="en-US" altLang="en-US" sz="2000" i="0" u="sng" dirty="0">
                <a:solidFill>
                  <a:srgbClr val="FF0000"/>
                </a:solidFill>
              </a:rPr>
              <a:t>variables</a:t>
            </a:r>
            <a:r>
              <a:rPr lang="en-US" altLang="en-US" sz="2000" i="0" dirty="0">
                <a:solidFill>
                  <a:srgbClr val="FF0000"/>
                </a:solidFill>
              </a:rPr>
              <a:t> </a:t>
            </a:r>
            <a:r>
              <a:rPr lang="en-US" altLang="en-US" sz="2000" i="0" dirty="0"/>
              <a:t>are used to monitor characteristics that can be measured, e.g. length, weight, diameter, time</a:t>
            </a:r>
          </a:p>
          <a:p>
            <a:pPr eaLnBrk="1" hangingPunct="1">
              <a:defRPr/>
            </a:pPr>
            <a:r>
              <a:rPr lang="en-US" altLang="en-US" sz="2000" i="0" dirty="0">
                <a:solidFill>
                  <a:srgbClr val="FF0000"/>
                </a:solidFill>
              </a:rPr>
              <a:t>Control charts for </a:t>
            </a:r>
            <a:r>
              <a:rPr lang="en-US" altLang="en-US" sz="2000" i="0" u="sng" dirty="0">
                <a:solidFill>
                  <a:srgbClr val="FF0000"/>
                </a:solidFill>
              </a:rPr>
              <a:t>attributes</a:t>
            </a:r>
            <a:r>
              <a:rPr lang="en-US" altLang="en-US" sz="2000" i="0" dirty="0">
                <a:solidFill>
                  <a:srgbClr val="FF0000"/>
                </a:solidFill>
              </a:rPr>
              <a:t> </a:t>
            </a:r>
            <a:r>
              <a:rPr lang="en-US" altLang="en-US" sz="2000" i="0" dirty="0"/>
              <a:t>are used to monitor characteristics that have discrete values and can be counted, e.g. % defective, number of flaws in a shirt, number of broken eggs in a box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000" dirty="0"/>
              <a:t>     </a:t>
            </a:r>
            <a:endParaRPr lang="en-US" altLang="en-US" sz="1800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1800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1800" dirty="0"/>
          </a:p>
        </p:txBody>
      </p:sp>
      <p:pic>
        <p:nvPicPr>
          <p:cNvPr id="51204" name="Picture 6" descr="06_0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18693" y="4332348"/>
            <a:ext cx="4800600" cy="236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0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93038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Statistical Process Control Charts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752600"/>
            <a:ext cx="75438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i="0" dirty="0"/>
              <a:t>Show when changes in data are due to:</a:t>
            </a:r>
          </a:p>
          <a:p>
            <a:pPr lvl="1" eaLnBrk="1" hangingPunct="1">
              <a:defRPr/>
            </a:pPr>
            <a:r>
              <a:rPr lang="en-US" i="0" dirty="0">
                <a:solidFill>
                  <a:srgbClr val="C00000"/>
                </a:solidFill>
              </a:rPr>
              <a:t>Special or assignable causes</a:t>
            </a:r>
          </a:p>
          <a:p>
            <a:pPr lvl="2" eaLnBrk="1" hangingPunct="1">
              <a:defRPr/>
            </a:pPr>
            <a:r>
              <a:rPr lang="en-US" i="0" dirty="0"/>
              <a:t>Fluctuations not inherent to a process</a:t>
            </a:r>
          </a:p>
          <a:p>
            <a:pPr lvl="2" eaLnBrk="1" hangingPunct="1">
              <a:defRPr/>
            </a:pPr>
            <a:r>
              <a:rPr lang="en-US" i="0" dirty="0"/>
              <a:t>Represents problems to be corrected</a:t>
            </a:r>
          </a:p>
          <a:p>
            <a:pPr lvl="2" eaLnBrk="1" hangingPunct="1">
              <a:defRPr/>
            </a:pPr>
            <a:r>
              <a:rPr lang="en-US" i="0" dirty="0"/>
              <a:t>Data outside control limits or trend</a:t>
            </a:r>
          </a:p>
          <a:p>
            <a:pPr lvl="1" eaLnBrk="1" hangingPunct="1">
              <a:defRPr/>
            </a:pPr>
            <a:r>
              <a:rPr lang="en-US" i="0" dirty="0">
                <a:solidFill>
                  <a:srgbClr val="C00000"/>
                </a:solidFill>
              </a:rPr>
              <a:t>Common causes or chance</a:t>
            </a:r>
          </a:p>
          <a:p>
            <a:pPr lvl="2" eaLnBrk="1" hangingPunct="1">
              <a:defRPr/>
            </a:pPr>
            <a:r>
              <a:rPr lang="en-US" i="0" dirty="0"/>
              <a:t>Inherent random variations</a:t>
            </a:r>
          </a:p>
          <a:p>
            <a:pPr lvl="2" eaLnBrk="1" hangingPunct="1">
              <a:defRPr/>
            </a:pPr>
            <a:r>
              <a:rPr lang="en-US" i="0" dirty="0"/>
              <a:t>Consist of numerous small causes of random variability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48" name="Rectangle 32"/>
          <p:cNvSpPr>
            <a:spLocks noChangeArrowheads="1"/>
          </p:cNvSpPr>
          <p:nvPr/>
        </p:nvSpPr>
        <p:spPr bwMode="auto">
          <a:xfrm>
            <a:off x="3429000" y="2743200"/>
            <a:ext cx="35814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9649" name="Rectangle 33"/>
          <p:cNvSpPr>
            <a:spLocks noChangeArrowheads="1"/>
          </p:cNvSpPr>
          <p:nvPr/>
        </p:nvSpPr>
        <p:spPr bwMode="auto">
          <a:xfrm>
            <a:off x="3429000" y="4648200"/>
            <a:ext cx="35814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9647" name="Rectangle 31"/>
          <p:cNvSpPr>
            <a:spLocks noChangeArrowheads="1"/>
          </p:cNvSpPr>
          <p:nvPr/>
        </p:nvSpPr>
        <p:spPr bwMode="auto">
          <a:xfrm>
            <a:off x="3429000" y="3276600"/>
            <a:ext cx="3581400" cy="1371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9650" name="Line 34"/>
          <p:cNvSpPr>
            <a:spLocks noChangeShapeType="1"/>
          </p:cNvSpPr>
          <p:nvPr/>
        </p:nvSpPr>
        <p:spPr bwMode="auto">
          <a:xfrm>
            <a:off x="3581400" y="2514600"/>
            <a:ext cx="381000" cy="2362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9651" name="Line 35"/>
          <p:cNvSpPr>
            <a:spLocks noChangeShapeType="1"/>
          </p:cNvSpPr>
          <p:nvPr/>
        </p:nvSpPr>
        <p:spPr bwMode="auto">
          <a:xfrm>
            <a:off x="3581400" y="2514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9628" name="Rectangle 12"/>
          <p:cNvSpPr>
            <a:spLocks noChangeArrowheads="1"/>
          </p:cNvSpPr>
          <p:nvPr/>
        </p:nvSpPr>
        <p:spPr bwMode="auto">
          <a:xfrm>
            <a:off x="6934200" y="3733800"/>
            <a:ext cx="2133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Process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en-US" sz="20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Average</a:t>
            </a:r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Control Chart Basics</a:t>
            </a:r>
          </a:p>
        </p:txBody>
      </p:sp>
      <p:sp>
        <p:nvSpPr>
          <p:cNvPr id="239620" name="Line 4"/>
          <p:cNvSpPr>
            <a:spLocks noChangeShapeType="1"/>
          </p:cNvSpPr>
          <p:nvPr/>
        </p:nvSpPr>
        <p:spPr bwMode="auto">
          <a:xfrm>
            <a:off x="3429000" y="2667000"/>
            <a:ext cx="0" cy="2590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9621" name="Line 5"/>
          <p:cNvSpPr>
            <a:spLocks noChangeShapeType="1"/>
          </p:cNvSpPr>
          <p:nvPr/>
        </p:nvSpPr>
        <p:spPr bwMode="auto">
          <a:xfrm>
            <a:off x="3429000" y="5257800"/>
            <a:ext cx="3810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9622" name="Line 6"/>
          <p:cNvSpPr>
            <a:spLocks noChangeShapeType="1"/>
          </p:cNvSpPr>
          <p:nvPr/>
        </p:nvSpPr>
        <p:spPr bwMode="auto">
          <a:xfrm>
            <a:off x="3429000" y="4648200"/>
            <a:ext cx="3810000" cy="0"/>
          </a:xfrm>
          <a:prstGeom prst="line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9625" name="Rectangle 9"/>
          <p:cNvSpPr>
            <a:spLocks noChangeArrowheads="1"/>
          </p:cNvSpPr>
          <p:nvPr/>
        </p:nvSpPr>
        <p:spPr bwMode="auto">
          <a:xfrm>
            <a:off x="150471" y="5486400"/>
            <a:ext cx="8917329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i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UCL</a:t>
            </a:r>
            <a:r>
              <a:rPr lang="en-US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= Process Average + 3 Standard Deviations</a:t>
            </a:r>
          </a:p>
          <a:p>
            <a:pPr>
              <a:defRPr/>
            </a:pPr>
            <a:r>
              <a:rPr lang="en-US" sz="800" i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en-US" i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LCL </a:t>
            </a:r>
            <a:r>
              <a:rPr lang="en-US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= Process Average </a:t>
            </a:r>
            <a:r>
              <a:rPr lang="en-US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–</a:t>
            </a:r>
            <a:r>
              <a:rPr lang="en-US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3 Standard Deviations</a:t>
            </a:r>
          </a:p>
        </p:txBody>
      </p:sp>
      <p:sp>
        <p:nvSpPr>
          <p:cNvPr id="239626" name="Rectangle 10"/>
          <p:cNvSpPr>
            <a:spLocks noChangeArrowheads="1"/>
          </p:cNvSpPr>
          <p:nvPr/>
        </p:nvSpPr>
        <p:spPr bwMode="auto">
          <a:xfrm>
            <a:off x="7162800" y="30480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UCL</a:t>
            </a:r>
          </a:p>
        </p:txBody>
      </p:sp>
      <p:sp>
        <p:nvSpPr>
          <p:cNvPr id="239627" name="Rectangle 11"/>
          <p:cNvSpPr>
            <a:spLocks noChangeArrowheads="1"/>
          </p:cNvSpPr>
          <p:nvPr/>
        </p:nvSpPr>
        <p:spPr bwMode="auto">
          <a:xfrm>
            <a:off x="7162800" y="44196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LCL</a:t>
            </a:r>
          </a:p>
        </p:txBody>
      </p:sp>
      <p:sp>
        <p:nvSpPr>
          <p:cNvPr id="239629" name="Line 13"/>
          <p:cNvSpPr>
            <a:spLocks noChangeShapeType="1"/>
          </p:cNvSpPr>
          <p:nvPr/>
        </p:nvSpPr>
        <p:spPr bwMode="auto">
          <a:xfrm>
            <a:off x="3429000" y="3962400"/>
            <a:ext cx="3581400" cy="0"/>
          </a:xfrm>
          <a:prstGeom prst="line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9630" name="Line 14"/>
          <p:cNvSpPr>
            <a:spLocks noChangeShapeType="1"/>
          </p:cNvSpPr>
          <p:nvPr/>
        </p:nvSpPr>
        <p:spPr bwMode="auto">
          <a:xfrm>
            <a:off x="3429000" y="3276600"/>
            <a:ext cx="3810000" cy="0"/>
          </a:xfrm>
          <a:prstGeom prst="line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9631" name="Line 15"/>
          <p:cNvSpPr>
            <a:spLocks noChangeShapeType="1"/>
          </p:cNvSpPr>
          <p:nvPr/>
        </p:nvSpPr>
        <p:spPr bwMode="auto">
          <a:xfrm>
            <a:off x="4267200" y="3276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9632" name="Line 16"/>
          <p:cNvSpPr>
            <a:spLocks noChangeShapeType="1"/>
          </p:cNvSpPr>
          <p:nvPr/>
        </p:nvSpPr>
        <p:spPr bwMode="auto">
          <a:xfrm>
            <a:off x="4267200" y="3962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9633" name="Rectangle 17"/>
          <p:cNvSpPr>
            <a:spLocks noChangeArrowheads="1"/>
          </p:cNvSpPr>
          <p:nvPr/>
        </p:nvSpPr>
        <p:spPr bwMode="auto">
          <a:xfrm>
            <a:off x="4343400" y="35052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+3</a:t>
            </a:r>
            <a:r>
              <a:rPr lang="el-GR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σ</a:t>
            </a:r>
          </a:p>
        </p:txBody>
      </p:sp>
      <p:sp>
        <p:nvSpPr>
          <p:cNvPr id="239634" name="Rectangle 18"/>
          <p:cNvSpPr>
            <a:spLocks noChangeArrowheads="1"/>
          </p:cNvSpPr>
          <p:nvPr/>
        </p:nvSpPr>
        <p:spPr bwMode="auto">
          <a:xfrm>
            <a:off x="4343400" y="41148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-</a:t>
            </a:r>
            <a:r>
              <a:rPr lang="en-US" sz="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3</a:t>
            </a:r>
            <a:r>
              <a:rPr lang="el-GR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σ</a:t>
            </a:r>
          </a:p>
        </p:txBody>
      </p:sp>
      <p:sp>
        <p:nvSpPr>
          <p:cNvPr id="239637" name="Freeform 21"/>
          <p:cNvSpPr>
            <a:spLocks/>
          </p:cNvSpPr>
          <p:nvPr/>
        </p:nvSpPr>
        <p:spPr bwMode="auto">
          <a:xfrm rot="5400000">
            <a:off x="5981700" y="3924300"/>
            <a:ext cx="685800" cy="762000"/>
          </a:xfrm>
          <a:custGeom>
            <a:avLst/>
            <a:gdLst/>
            <a:ahLst/>
            <a:cxnLst>
              <a:cxn ang="0">
                <a:pos x="1029" y="990"/>
              </a:cxn>
              <a:cxn ang="0">
                <a:pos x="921" y="980"/>
              </a:cxn>
              <a:cxn ang="0">
                <a:pos x="866" y="967"/>
              </a:cxn>
              <a:cxn ang="0">
                <a:pos x="813" y="952"/>
              </a:cxn>
              <a:cxn ang="0">
                <a:pos x="758" y="929"/>
              </a:cxn>
              <a:cxn ang="0">
                <a:pos x="703" y="897"/>
              </a:cxn>
              <a:cxn ang="0">
                <a:pos x="651" y="857"/>
              </a:cxn>
              <a:cxn ang="0">
                <a:pos x="541" y="743"/>
              </a:cxn>
              <a:cxn ang="0">
                <a:pos x="433" y="581"/>
              </a:cxn>
              <a:cxn ang="0">
                <a:pos x="325" y="386"/>
              </a:cxn>
              <a:cxn ang="0">
                <a:pos x="270" y="287"/>
              </a:cxn>
              <a:cxn ang="0">
                <a:pos x="215" y="196"/>
              </a:cxn>
              <a:cxn ang="0">
                <a:pos x="163" y="116"/>
              </a:cxn>
              <a:cxn ang="0">
                <a:pos x="108" y="53"/>
              </a:cxn>
              <a:cxn ang="0">
                <a:pos x="53" y="13"/>
              </a:cxn>
              <a:cxn ang="0">
                <a:pos x="0" y="0"/>
              </a:cxn>
            </a:cxnLst>
            <a:rect l="0" t="0" r="r" b="b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9638" name="Freeform 22"/>
          <p:cNvSpPr>
            <a:spLocks/>
          </p:cNvSpPr>
          <p:nvPr/>
        </p:nvSpPr>
        <p:spPr bwMode="auto">
          <a:xfrm rot="5400000">
            <a:off x="5980906" y="3239294"/>
            <a:ext cx="687388" cy="762000"/>
          </a:xfrm>
          <a:custGeom>
            <a:avLst/>
            <a:gdLst/>
            <a:ahLst/>
            <a:cxnLst>
              <a:cxn ang="0">
                <a:pos x="0" y="990"/>
              </a:cxn>
              <a:cxn ang="0">
                <a:pos x="108" y="980"/>
              </a:cxn>
              <a:cxn ang="0">
                <a:pos x="163" y="967"/>
              </a:cxn>
              <a:cxn ang="0">
                <a:pos x="218" y="952"/>
              </a:cxn>
              <a:cxn ang="0">
                <a:pos x="271" y="929"/>
              </a:cxn>
              <a:cxn ang="0">
                <a:pos x="326" y="897"/>
              </a:cxn>
              <a:cxn ang="0">
                <a:pos x="381" y="857"/>
              </a:cxn>
              <a:cxn ang="0">
                <a:pos x="488" y="743"/>
              </a:cxn>
              <a:cxn ang="0">
                <a:pos x="596" y="581"/>
              </a:cxn>
              <a:cxn ang="0">
                <a:pos x="706" y="386"/>
              </a:cxn>
              <a:cxn ang="0">
                <a:pos x="759" y="287"/>
              </a:cxn>
              <a:cxn ang="0">
                <a:pos x="814" y="196"/>
              </a:cxn>
              <a:cxn ang="0">
                <a:pos x="868" y="116"/>
              </a:cxn>
              <a:cxn ang="0">
                <a:pos x="921" y="53"/>
              </a:cxn>
              <a:cxn ang="0">
                <a:pos x="976" y="13"/>
              </a:cxn>
              <a:cxn ang="0">
                <a:pos x="1031" y="0"/>
              </a:cxn>
            </a:cxnLst>
            <a:rect l="0" t="0" r="r" b="b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9640" name="Line 24"/>
          <p:cNvSpPr>
            <a:spLocks noChangeShapeType="1"/>
          </p:cNvSpPr>
          <p:nvPr/>
        </p:nvSpPr>
        <p:spPr bwMode="auto">
          <a:xfrm>
            <a:off x="5867400" y="3276600"/>
            <a:ext cx="0" cy="1371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9644" name="Rectangle 28"/>
          <p:cNvSpPr>
            <a:spLocks noChangeArrowheads="1"/>
          </p:cNvSpPr>
          <p:nvPr/>
        </p:nvSpPr>
        <p:spPr bwMode="auto">
          <a:xfrm>
            <a:off x="378107" y="3494087"/>
            <a:ext cx="2592729" cy="925513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Common Cause Variation: range of expected variability</a:t>
            </a:r>
          </a:p>
        </p:txBody>
      </p:sp>
      <p:sp>
        <p:nvSpPr>
          <p:cNvPr id="239645" name="AutoShape 29"/>
          <p:cNvSpPr>
            <a:spLocks/>
          </p:cNvSpPr>
          <p:nvPr/>
        </p:nvSpPr>
        <p:spPr bwMode="auto">
          <a:xfrm>
            <a:off x="3124200" y="3276600"/>
            <a:ext cx="152400" cy="13716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9646" name="Rectangle 30"/>
          <p:cNvSpPr>
            <a:spLocks noChangeArrowheads="1"/>
          </p:cNvSpPr>
          <p:nvPr/>
        </p:nvSpPr>
        <p:spPr bwMode="auto">
          <a:xfrm>
            <a:off x="1104900" y="1870808"/>
            <a:ext cx="3657600" cy="6508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Special Cause Variation: </a:t>
            </a:r>
          </a:p>
          <a:p>
            <a:pPr>
              <a:defRPr/>
            </a:pPr>
            <a:r>
              <a:rPr lang="en-US" sz="18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Range of unexpected variability</a:t>
            </a:r>
          </a:p>
        </p:txBody>
      </p:sp>
      <p:sp>
        <p:nvSpPr>
          <p:cNvPr id="239652" name="Rectangle 36"/>
          <p:cNvSpPr>
            <a:spLocks noChangeArrowheads="1"/>
          </p:cNvSpPr>
          <p:nvPr/>
        </p:nvSpPr>
        <p:spPr bwMode="auto">
          <a:xfrm>
            <a:off x="7239000" y="50292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time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ChangeArrowheads="1"/>
          </p:cNvSpPr>
          <p:nvPr/>
        </p:nvSpPr>
        <p:spPr bwMode="auto">
          <a:xfrm>
            <a:off x="3429000" y="2743200"/>
            <a:ext cx="35814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667" name="Rectangle 3"/>
          <p:cNvSpPr>
            <a:spLocks noChangeArrowheads="1"/>
          </p:cNvSpPr>
          <p:nvPr/>
        </p:nvSpPr>
        <p:spPr bwMode="auto">
          <a:xfrm>
            <a:off x="3429000" y="4648200"/>
            <a:ext cx="35814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668" name="Rectangle 4"/>
          <p:cNvSpPr>
            <a:spLocks noChangeArrowheads="1"/>
          </p:cNvSpPr>
          <p:nvPr/>
        </p:nvSpPr>
        <p:spPr bwMode="auto">
          <a:xfrm>
            <a:off x="3429000" y="3276600"/>
            <a:ext cx="3581400" cy="13716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671" name="Rectangle 7"/>
          <p:cNvSpPr>
            <a:spLocks noChangeArrowheads="1"/>
          </p:cNvSpPr>
          <p:nvPr/>
        </p:nvSpPr>
        <p:spPr bwMode="auto">
          <a:xfrm>
            <a:off x="6934200" y="3733800"/>
            <a:ext cx="2133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Process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en-US" sz="20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Average</a:t>
            </a:r>
          </a:p>
        </p:txBody>
      </p:sp>
      <p:sp>
        <p:nvSpPr>
          <p:cNvPr id="241672" name="Rectangle 8"/>
          <p:cNvSpPr>
            <a:spLocks noGrp="1" noChangeArrowheads="1"/>
          </p:cNvSpPr>
          <p:nvPr>
            <p:ph type="title"/>
          </p:nvPr>
        </p:nvSpPr>
        <p:spPr>
          <a:xfrm>
            <a:off x="627927" y="285509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i="0" dirty="0">
                <a:solidFill>
                  <a:schemeClr val="accent3">
                    <a:lumMod val="25000"/>
                  </a:schemeClr>
                </a:solidFill>
              </a:rPr>
              <a:t>Process Variability</a:t>
            </a:r>
          </a:p>
        </p:txBody>
      </p:sp>
      <p:sp>
        <p:nvSpPr>
          <p:cNvPr id="241673" name="Line 9"/>
          <p:cNvSpPr>
            <a:spLocks noChangeShapeType="1"/>
          </p:cNvSpPr>
          <p:nvPr/>
        </p:nvSpPr>
        <p:spPr bwMode="auto">
          <a:xfrm>
            <a:off x="3429000" y="2667000"/>
            <a:ext cx="0" cy="2590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674" name="Line 10"/>
          <p:cNvSpPr>
            <a:spLocks noChangeShapeType="1"/>
          </p:cNvSpPr>
          <p:nvPr/>
        </p:nvSpPr>
        <p:spPr bwMode="auto">
          <a:xfrm>
            <a:off x="3429000" y="5257800"/>
            <a:ext cx="3810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675" name="Line 11"/>
          <p:cNvSpPr>
            <a:spLocks noChangeShapeType="1"/>
          </p:cNvSpPr>
          <p:nvPr/>
        </p:nvSpPr>
        <p:spPr bwMode="auto">
          <a:xfrm>
            <a:off x="3429000" y="4648200"/>
            <a:ext cx="3810000" cy="0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676" name="Rectangle 12"/>
          <p:cNvSpPr>
            <a:spLocks noChangeArrowheads="1"/>
          </p:cNvSpPr>
          <p:nvPr/>
        </p:nvSpPr>
        <p:spPr bwMode="auto">
          <a:xfrm>
            <a:off x="173621" y="5486400"/>
            <a:ext cx="8785184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i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UCL</a:t>
            </a:r>
            <a:r>
              <a:rPr lang="en-US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= Process Average + 3 Standard Deviations</a:t>
            </a:r>
          </a:p>
          <a:p>
            <a:pPr>
              <a:defRPr/>
            </a:pPr>
            <a:r>
              <a:rPr lang="en-US" sz="800" i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en-US" i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LCL </a:t>
            </a:r>
            <a:r>
              <a:rPr lang="en-US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= Process Average </a:t>
            </a:r>
            <a:r>
              <a:rPr lang="en-US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–</a:t>
            </a:r>
            <a:r>
              <a:rPr lang="en-US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3 Standard Deviations</a:t>
            </a:r>
          </a:p>
        </p:txBody>
      </p:sp>
      <p:sp>
        <p:nvSpPr>
          <p:cNvPr id="241677" name="Rectangle 13"/>
          <p:cNvSpPr>
            <a:spLocks noChangeArrowheads="1"/>
          </p:cNvSpPr>
          <p:nvPr/>
        </p:nvSpPr>
        <p:spPr bwMode="auto">
          <a:xfrm>
            <a:off x="7162800" y="30480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i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UCL</a:t>
            </a:r>
          </a:p>
        </p:txBody>
      </p:sp>
      <p:sp>
        <p:nvSpPr>
          <p:cNvPr id="241678" name="Rectangle 14"/>
          <p:cNvSpPr>
            <a:spLocks noChangeArrowheads="1"/>
          </p:cNvSpPr>
          <p:nvPr/>
        </p:nvSpPr>
        <p:spPr bwMode="auto">
          <a:xfrm>
            <a:off x="7162800" y="44196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i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LCL</a:t>
            </a:r>
          </a:p>
        </p:txBody>
      </p:sp>
      <p:sp>
        <p:nvSpPr>
          <p:cNvPr id="241679" name="Line 15"/>
          <p:cNvSpPr>
            <a:spLocks noChangeShapeType="1"/>
          </p:cNvSpPr>
          <p:nvPr/>
        </p:nvSpPr>
        <p:spPr bwMode="auto">
          <a:xfrm>
            <a:off x="3429000" y="3962400"/>
            <a:ext cx="3581400" cy="0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680" name="Line 16"/>
          <p:cNvSpPr>
            <a:spLocks noChangeShapeType="1"/>
          </p:cNvSpPr>
          <p:nvPr/>
        </p:nvSpPr>
        <p:spPr bwMode="auto">
          <a:xfrm>
            <a:off x="3429000" y="3276600"/>
            <a:ext cx="3810000" cy="0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688" name="Rectangle 24"/>
          <p:cNvSpPr>
            <a:spLocks noChangeArrowheads="1"/>
          </p:cNvSpPr>
          <p:nvPr/>
        </p:nvSpPr>
        <p:spPr bwMode="auto">
          <a:xfrm>
            <a:off x="838200" y="3352800"/>
            <a:ext cx="2209800" cy="12001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±3</a:t>
            </a:r>
            <a:r>
              <a:rPr lang="el-GR" sz="18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σ</a:t>
            </a:r>
            <a:r>
              <a:rPr lang="en-US" sz="18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→ 99.7% of process values should be in this range</a:t>
            </a:r>
            <a:endParaRPr lang="el-GR" sz="18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1689" name="AutoShape 25"/>
          <p:cNvSpPr>
            <a:spLocks/>
          </p:cNvSpPr>
          <p:nvPr/>
        </p:nvSpPr>
        <p:spPr bwMode="auto">
          <a:xfrm>
            <a:off x="3124200" y="3276600"/>
            <a:ext cx="152400" cy="13716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691" name="Rectangle 27"/>
          <p:cNvSpPr>
            <a:spLocks noChangeArrowheads="1"/>
          </p:cNvSpPr>
          <p:nvPr/>
        </p:nvSpPr>
        <p:spPr bwMode="auto">
          <a:xfrm>
            <a:off x="7239000" y="50292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time</a:t>
            </a:r>
          </a:p>
        </p:txBody>
      </p:sp>
      <p:sp>
        <p:nvSpPr>
          <p:cNvPr id="241692" name="Oval 28"/>
          <p:cNvSpPr>
            <a:spLocks noChangeArrowheads="1"/>
          </p:cNvSpPr>
          <p:nvPr/>
        </p:nvSpPr>
        <p:spPr bwMode="auto">
          <a:xfrm>
            <a:off x="3657600" y="41910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693" name="Oval 29"/>
          <p:cNvSpPr>
            <a:spLocks noChangeArrowheads="1"/>
          </p:cNvSpPr>
          <p:nvPr/>
        </p:nvSpPr>
        <p:spPr bwMode="auto">
          <a:xfrm>
            <a:off x="4038600" y="37338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694" name="Oval 30"/>
          <p:cNvSpPr>
            <a:spLocks noChangeArrowheads="1"/>
          </p:cNvSpPr>
          <p:nvPr/>
        </p:nvSpPr>
        <p:spPr bwMode="auto">
          <a:xfrm>
            <a:off x="4419600" y="40386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696" name="Oval 32"/>
          <p:cNvSpPr>
            <a:spLocks noChangeArrowheads="1"/>
          </p:cNvSpPr>
          <p:nvPr/>
        </p:nvSpPr>
        <p:spPr bwMode="auto">
          <a:xfrm>
            <a:off x="5181600" y="39624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697" name="Oval 33"/>
          <p:cNvSpPr>
            <a:spLocks noChangeArrowheads="1"/>
          </p:cNvSpPr>
          <p:nvPr/>
        </p:nvSpPr>
        <p:spPr bwMode="auto">
          <a:xfrm>
            <a:off x="5562600" y="42672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698" name="Oval 34"/>
          <p:cNvSpPr>
            <a:spLocks noChangeArrowheads="1"/>
          </p:cNvSpPr>
          <p:nvPr/>
        </p:nvSpPr>
        <p:spPr bwMode="auto">
          <a:xfrm>
            <a:off x="5943600" y="36576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699" name="Oval 35"/>
          <p:cNvSpPr>
            <a:spLocks noChangeArrowheads="1"/>
          </p:cNvSpPr>
          <p:nvPr/>
        </p:nvSpPr>
        <p:spPr bwMode="auto">
          <a:xfrm>
            <a:off x="6324600" y="39624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700" name="Oval 36"/>
          <p:cNvSpPr>
            <a:spLocks noChangeArrowheads="1"/>
          </p:cNvSpPr>
          <p:nvPr/>
        </p:nvSpPr>
        <p:spPr bwMode="auto">
          <a:xfrm>
            <a:off x="6705600" y="3733800"/>
            <a:ext cx="152400" cy="152400"/>
          </a:xfrm>
          <a:prstGeom prst="ellips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701" name="Freeform 37"/>
          <p:cNvSpPr>
            <a:spLocks/>
          </p:cNvSpPr>
          <p:nvPr/>
        </p:nvSpPr>
        <p:spPr bwMode="auto">
          <a:xfrm>
            <a:off x="3733800" y="2976563"/>
            <a:ext cx="3048000" cy="1371600"/>
          </a:xfrm>
          <a:custGeom>
            <a:avLst/>
            <a:gdLst/>
            <a:ahLst/>
            <a:cxnLst>
              <a:cxn ang="0">
                <a:pos x="0" y="813"/>
              </a:cxn>
              <a:cxn ang="0">
                <a:pos x="240" y="525"/>
              </a:cxn>
              <a:cxn ang="0">
                <a:pos x="480" y="717"/>
              </a:cxn>
              <a:cxn ang="0">
                <a:pos x="723" y="0"/>
              </a:cxn>
              <a:cxn ang="0">
                <a:pos x="960" y="675"/>
              </a:cxn>
              <a:cxn ang="0">
                <a:pos x="1197" y="864"/>
              </a:cxn>
              <a:cxn ang="0">
                <a:pos x="1437" y="474"/>
              </a:cxn>
              <a:cxn ang="0">
                <a:pos x="1680" y="669"/>
              </a:cxn>
              <a:cxn ang="0">
                <a:pos x="1920" y="525"/>
              </a:cxn>
            </a:cxnLst>
            <a:rect l="0" t="0" r="r" b="b"/>
            <a:pathLst>
              <a:path w="1920" h="864">
                <a:moveTo>
                  <a:pt x="0" y="813"/>
                </a:moveTo>
                <a:lnTo>
                  <a:pt x="240" y="525"/>
                </a:lnTo>
                <a:lnTo>
                  <a:pt x="480" y="717"/>
                </a:lnTo>
                <a:lnTo>
                  <a:pt x="723" y="0"/>
                </a:lnTo>
                <a:lnTo>
                  <a:pt x="960" y="675"/>
                </a:lnTo>
                <a:lnTo>
                  <a:pt x="1197" y="864"/>
                </a:lnTo>
                <a:lnTo>
                  <a:pt x="1437" y="474"/>
                </a:lnTo>
                <a:lnTo>
                  <a:pt x="1680" y="669"/>
                </a:lnTo>
                <a:lnTo>
                  <a:pt x="1920" y="525"/>
                </a:lnTo>
              </a:path>
            </a:pathLst>
          </a:custGeom>
          <a:noFill/>
          <a:ln w="19050" cap="flat" cmpd="sng">
            <a:solidFill>
              <a:schemeClr val="folHlink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695" name="Oval 31"/>
          <p:cNvSpPr>
            <a:spLocks noChangeArrowheads="1"/>
          </p:cNvSpPr>
          <p:nvPr/>
        </p:nvSpPr>
        <p:spPr bwMode="auto">
          <a:xfrm>
            <a:off x="4800600" y="28956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702" name="Line 38"/>
          <p:cNvSpPr>
            <a:spLocks noChangeShapeType="1"/>
          </p:cNvSpPr>
          <p:nvPr/>
        </p:nvSpPr>
        <p:spPr bwMode="auto">
          <a:xfrm>
            <a:off x="4343400" y="2514600"/>
            <a:ext cx="457200" cy="3810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690" name="Rectangle 26"/>
          <p:cNvSpPr>
            <a:spLocks noChangeArrowheads="1"/>
          </p:cNvSpPr>
          <p:nvPr/>
        </p:nvSpPr>
        <p:spPr bwMode="auto">
          <a:xfrm>
            <a:off x="625033" y="1600200"/>
            <a:ext cx="5928167" cy="83099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i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Special Cause of Variation: </a:t>
            </a:r>
          </a:p>
          <a:p>
            <a:pPr>
              <a:defRPr/>
            </a:pPr>
            <a:r>
              <a:rPr lang="en-US" sz="16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A measurement this far from the process average is very unlikely if only expected variation is present</a:t>
            </a:r>
          </a:p>
        </p:txBody>
      </p:sp>
      <p:sp>
        <p:nvSpPr>
          <p:cNvPr id="241703" name="Line 39"/>
          <p:cNvSpPr>
            <a:spLocks noChangeShapeType="1"/>
          </p:cNvSpPr>
          <p:nvPr/>
        </p:nvSpPr>
        <p:spPr bwMode="auto">
          <a:xfrm>
            <a:off x="3733800" y="5257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704" name="Line 40"/>
          <p:cNvSpPr>
            <a:spLocks noChangeShapeType="1"/>
          </p:cNvSpPr>
          <p:nvPr/>
        </p:nvSpPr>
        <p:spPr bwMode="auto">
          <a:xfrm>
            <a:off x="4114800" y="5257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705" name="Line 41"/>
          <p:cNvSpPr>
            <a:spLocks noChangeShapeType="1"/>
          </p:cNvSpPr>
          <p:nvPr/>
        </p:nvSpPr>
        <p:spPr bwMode="auto">
          <a:xfrm>
            <a:off x="4495800" y="5257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706" name="Line 42"/>
          <p:cNvSpPr>
            <a:spLocks noChangeShapeType="1"/>
          </p:cNvSpPr>
          <p:nvPr/>
        </p:nvSpPr>
        <p:spPr bwMode="auto">
          <a:xfrm>
            <a:off x="4876800" y="5257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707" name="Line 43"/>
          <p:cNvSpPr>
            <a:spLocks noChangeShapeType="1"/>
          </p:cNvSpPr>
          <p:nvPr/>
        </p:nvSpPr>
        <p:spPr bwMode="auto">
          <a:xfrm>
            <a:off x="5257800" y="5257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708" name="Line 44"/>
          <p:cNvSpPr>
            <a:spLocks noChangeShapeType="1"/>
          </p:cNvSpPr>
          <p:nvPr/>
        </p:nvSpPr>
        <p:spPr bwMode="auto">
          <a:xfrm>
            <a:off x="5638800" y="5257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709" name="Line 45"/>
          <p:cNvSpPr>
            <a:spLocks noChangeShapeType="1"/>
          </p:cNvSpPr>
          <p:nvPr/>
        </p:nvSpPr>
        <p:spPr bwMode="auto">
          <a:xfrm>
            <a:off x="6019800" y="5257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710" name="Line 46"/>
          <p:cNvSpPr>
            <a:spLocks noChangeShapeType="1"/>
          </p:cNvSpPr>
          <p:nvPr/>
        </p:nvSpPr>
        <p:spPr bwMode="auto">
          <a:xfrm>
            <a:off x="6400800" y="5257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1711" name="Line 47"/>
          <p:cNvSpPr>
            <a:spLocks noChangeShapeType="1"/>
          </p:cNvSpPr>
          <p:nvPr/>
        </p:nvSpPr>
        <p:spPr bwMode="auto">
          <a:xfrm>
            <a:off x="6781800" y="5257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7FBFF"/>
      </a:lt1>
      <a:dk2>
        <a:srgbClr val="000000"/>
      </a:dk2>
      <a:lt2>
        <a:srgbClr val="808080"/>
      </a:lt2>
      <a:accent1>
        <a:srgbClr val="99CCFF"/>
      </a:accent1>
      <a:accent2>
        <a:srgbClr val="FDB109"/>
      </a:accent2>
      <a:accent3>
        <a:srgbClr val="FAFDFF"/>
      </a:accent3>
      <a:accent4>
        <a:srgbClr val="000000"/>
      </a:accent4>
      <a:accent5>
        <a:srgbClr val="CAE2FF"/>
      </a:accent5>
      <a:accent6>
        <a:srgbClr val="E5A007"/>
      </a:accent6>
      <a:hlink>
        <a:srgbClr val="3333CC"/>
      </a:hlink>
      <a:folHlink>
        <a:srgbClr val="AF67FF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808080"/>
        </a:dk1>
        <a:lt1>
          <a:srgbClr val="F5F5F5"/>
        </a:lt1>
        <a:dk2>
          <a:srgbClr val="0059FE"/>
        </a:dk2>
        <a:lt2>
          <a:srgbClr val="F5F5F5"/>
        </a:lt2>
        <a:accent1>
          <a:srgbClr val="A5D8FE"/>
        </a:accent1>
        <a:accent2>
          <a:srgbClr val="FEE475"/>
        </a:accent2>
        <a:accent3>
          <a:srgbClr val="AAB5FE"/>
        </a:accent3>
        <a:accent4>
          <a:srgbClr val="D1D1D1"/>
        </a:accent4>
        <a:accent5>
          <a:srgbClr val="CFE9FE"/>
        </a:accent5>
        <a:accent6>
          <a:srgbClr val="E6CF69"/>
        </a:accent6>
        <a:hlink>
          <a:srgbClr val="E4FEE4"/>
        </a:hlink>
        <a:folHlink>
          <a:srgbClr val="EBCEF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00FFCC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00E7B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E3F1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00FFCC"/>
        </a:accent2>
        <a:accent3>
          <a:srgbClr val="EFF7FF"/>
        </a:accent3>
        <a:accent4>
          <a:srgbClr val="000000"/>
        </a:accent4>
        <a:accent5>
          <a:srgbClr val="CAE2FF"/>
        </a:accent5>
        <a:accent6>
          <a:srgbClr val="00E7B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00000"/>
        </a:dk1>
        <a:lt1>
          <a:srgbClr val="F7FB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00FFCC"/>
        </a:accent2>
        <a:accent3>
          <a:srgbClr val="FAFDFF"/>
        </a:accent3>
        <a:accent4>
          <a:srgbClr val="000000"/>
        </a:accent4>
        <a:accent5>
          <a:srgbClr val="CAE2FF"/>
        </a:accent5>
        <a:accent6>
          <a:srgbClr val="00E7B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1587</Words>
  <Application>Microsoft Office PowerPoint</Application>
  <PresentationFormat>On-screen Show (4:3)</PresentationFormat>
  <Paragraphs>320</Paragraphs>
  <Slides>45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4" baseType="lpstr">
      <vt:lpstr>Arial</vt:lpstr>
      <vt:lpstr>Calibri</vt:lpstr>
      <vt:lpstr>FrankRuehl</vt:lpstr>
      <vt:lpstr>Lucida Bright</vt:lpstr>
      <vt:lpstr>Tahoma</vt:lpstr>
      <vt:lpstr>Times</vt:lpstr>
      <vt:lpstr>Wingdings</vt:lpstr>
      <vt:lpstr>Blank Presentation</vt:lpstr>
      <vt:lpstr>Equation</vt:lpstr>
      <vt:lpstr>PowerPoint Presentation</vt:lpstr>
      <vt:lpstr>Overview</vt:lpstr>
      <vt:lpstr>Three SQC Categories</vt:lpstr>
      <vt:lpstr>Traditional Statistical Tools </vt:lpstr>
      <vt:lpstr>Distribution of Data</vt:lpstr>
      <vt:lpstr>SPC Methods-Control Charts</vt:lpstr>
      <vt:lpstr>Statistical Process Control Charts</vt:lpstr>
      <vt:lpstr>Control Chart Basics</vt:lpstr>
      <vt:lpstr>Process Variability</vt:lpstr>
      <vt:lpstr>Statistical Process Control Charts</vt:lpstr>
      <vt:lpstr>X(bar) chart and R-chart</vt:lpstr>
      <vt:lpstr>X(bar) chart and R-chart</vt:lpstr>
      <vt:lpstr>Steps to create an x-chart  and an R-chart</vt:lpstr>
      <vt:lpstr>Steps to create an x-chart  and an R-chart</vt:lpstr>
      <vt:lpstr>Example: x-chart</vt:lpstr>
      <vt:lpstr>Average of Subgroup  Means and Ranges</vt:lpstr>
      <vt:lpstr>Computing Control Limits</vt:lpstr>
      <vt:lpstr>Computing Control Limits</vt:lpstr>
      <vt:lpstr>Computing Control Limits</vt:lpstr>
      <vt:lpstr>Example: R-chart</vt:lpstr>
      <vt:lpstr>x-chart and R-chart</vt:lpstr>
      <vt:lpstr>p-Chart</vt:lpstr>
      <vt:lpstr>p-Chart</vt:lpstr>
      <vt:lpstr>Creating a p-Chart</vt:lpstr>
      <vt:lpstr>p-Chart Example</vt:lpstr>
      <vt:lpstr>Average of Subgroup Proportions</vt:lpstr>
      <vt:lpstr>Computing Control Limits</vt:lpstr>
      <vt:lpstr>Standard Deviation of  Subgroup Proportions</vt:lpstr>
      <vt:lpstr>Computing Control Limits</vt:lpstr>
      <vt:lpstr>c-Chart</vt:lpstr>
      <vt:lpstr>c-Chart</vt:lpstr>
      <vt:lpstr>Mean and Standard Deviation for a c-Chart</vt:lpstr>
      <vt:lpstr>c-Chart Control Limits</vt:lpstr>
      <vt:lpstr>Process in and out of control</vt:lpstr>
      <vt:lpstr>Using Control Charts</vt:lpstr>
      <vt:lpstr>Process In Control</vt:lpstr>
      <vt:lpstr>Process Not in Control</vt:lpstr>
      <vt:lpstr>Process Not in Control</vt:lpstr>
      <vt:lpstr>Out-of-control Processes</vt:lpstr>
      <vt:lpstr>Out-of-control Processes</vt:lpstr>
      <vt:lpstr>Reference Videos</vt:lpstr>
      <vt:lpstr>Process Capability Measures</vt:lpstr>
      <vt:lpstr>Process Capability Ratio</vt:lpstr>
      <vt:lpstr>Process Capability Index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2015-11-06T19:46:56Z</dcterms:created>
  <dcterms:modified xsi:type="dcterms:W3CDTF">2021-10-04T01:33:49Z</dcterms:modified>
</cp:coreProperties>
</file>