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47"/>
  </p:notesMasterIdLst>
  <p:handoutMasterIdLst>
    <p:handoutMasterId r:id="rId48"/>
  </p:handoutMasterIdLst>
  <p:sldIdLst>
    <p:sldId id="535" r:id="rId2"/>
    <p:sldId id="531" r:id="rId3"/>
    <p:sldId id="516" r:id="rId4"/>
    <p:sldId id="518" r:id="rId5"/>
    <p:sldId id="519" r:id="rId6"/>
    <p:sldId id="520" r:id="rId7"/>
    <p:sldId id="395" r:id="rId8"/>
    <p:sldId id="396" r:id="rId9"/>
    <p:sldId id="397" r:id="rId10"/>
    <p:sldId id="398" r:id="rId11"/>
    <p:sldId id="530" r:id="rId12"/>
    <p:sldId id="399" r:id="rId13"/>
    <p:sldId id="400" r:id="rId14"/>
    <p:sldId id="401" r:id="rId15"/>
    <p:sldId id="402" r:id="rId16"/>
    <p:sldId id="403" r:id="rId17"/>
    <p:sldId id="404" r:id="rId18"/>
    <p:sldId id="405" r:id="rId19"/>
    <p:sldId id="513" r:id="rId20"/>
    <p:sldId id="406" r:id="rId21"/>
    <p:sldId id="407" r:id="rId22"/>
    <p:sldId id="532" r:id="rId23"/>
    <p:sldId id="413" r:id="rId24"/>
    <p:sldId id="415" r:id="rId25"/>
    <p:sldId id="416" r:id="rId26"/>
    <p:sldId id="417" r:id="rId27"/>
    <p:sldId id="418" r:id="rId28"/>
    <p:sldId id="419" r:id="rId29"/>
    <p:sldId id="420" r:id="rId30"/>
    <p:sldId id="533" r:id="rId31"/>
    <p:sldId id="422" r:id="rId32"/>
    <p:sldId id="423" r:id="rId33"/>
    <p:sldId id="424" r:id="rId34"/>
    <p:sldId id="534" r:id="rId35"/>
    <p:sldId id="524" r:id="rId36"/>
    <p:sldId id="525" r:id="rId37"/>
    <p:sldId id="526" r:id="rId38"/>
    <p:sldId id="527" r:id="rId39"/>
    <p:sldId id="528" r:id="rId40"/>
    <p:sldId id="529" r:id="rId41"/>
    <p:sldId id="523" r:id="rId42"/>
    <p:sldId id="536" r:id="rId43"/>
    <p:sldId id="537" r:id="rId44"/>
    <p:sldId id="538" r:id="rId45"/>
    <p:sldId id="511" r:id="rId4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i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i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i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i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i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b="1" i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b="1" i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b="1" i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b="1" i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003300"/>
    <a:srgbClr val="FFD980"/>
    <a:srgbClr val="D1EBEB"/>
    <a:srgbClr val="FDB109"/>
    <a:srgbClr val="CA8C02"/>
    <a:srgbClr val="FED880"/>
    <a:srgbClr val="1D2A4B"/>
    <a:srgbClr val="2FFF74"/>
    <a:srgbClr val="C38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70432" autoAdjust="0"/>
  </p:normalViewPr>
  <p:slideViewPr>
    <p:cSldViewPr snapToGrid="0">
      <p:cViewPr varScale="1">
        <p:scale>
          <a:sx n="38" d="100"/>
          <a:sy n="38" d="100"/>
        </p:scale>
        <p:origin x="1181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11520"/>
    </p:cViewPr>
  </p:sorterViewPr>
  <p:notesViewPr>
    <p:cSldViewPr snapToGrid="0">
      <p:cViewPr varScale="1">
        <p:scale>
          <a:sx n="56" d="100"/>
          <a:sy n="56" d="100"/>
        </p:scale>
        <p:origin x="-2802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1.wmf"/><Relationship Id="rId4" Type="http://schemas.openxmlformats.org/officeDocument/2006/relationships/image" Target="../media/image21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11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14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E6247140-9678-4AE6-A73E-828CC8A96062}" type="datetimeFigureOut">
              <a:rPr lang="en-US"/>
              <a:pPr>
                <a:defRPr/>
              </a:pPr>
              <a:t>10/3/2021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6985CDDF-53A4-4BAC-8060-14E40ECC4B7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040475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i="0">
                <a:effectLst/>
                <a:latin typeface="Times" charset="0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i="0">
                <a:effectLst/>
                <a:latin typeface="Times" charset="0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890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noProof="0"/>
              <a:t>Click to edit Master text styles</a:t>
            </a:r>
          </a:p>
          <a:p>
            <a:pPr lvl="1"/>
            <a:r>
              <a:rPr lang="en-AU" noProof="0"/>
              <a:t>Second level</a:t>
            </a:r>
          </a:p>
          <a:p>
            <a:pPr lvl="2"/>
            <a:r>
              <a:rPr lang="en-AU" noProof="0"/>
              <a:t>Third level</a:t>
            </a:r>
          </a:p>
          <a:p>
            <a:pPr lvl="3"/>
            <a:r>
              <a:rPr lang="en-AU" noProof="0"/>
              <a:t>Fourth level</a:t>
            </a:r>
          </a:p>
          <a:p>
            <a:pPr lvl="4"/>
            <a:r>
              <a:rPr lang="en-AU" noProof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i="0">
                <a:effectLst/>
                <a:latin typeface="Times" charset="0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i="0">
                <a:effectLst/>
                <a:latin typeface="Times" charset="0"/>
              </a:defRPr>
            </a:lvl1pPr>
          </a:lstStyle>
          <a:p>
            <a:pPr>
              <a:defRPr/>
            </a:pPr>
            <a:fld id="{610B6B63-2453-40A9-BF2E-4D06C4CFA7C6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0030860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01566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47458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29650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18725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57633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290986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10448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708275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443467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© Wiley 2007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42150" y="6243638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47F0EB-140A-446B-B8E3-E11BE48BC32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46080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47531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53352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87071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07587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35812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65491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27989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48866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Text Box 7"/>
          <p:cNvSpPr txBox="1">
            <a:spLocks noChangeArrowheads="1"/>
          </p:cNvSpPr>
          <p:nvPr userDrawn="1"/>
        </p:nvSpPr>
        <p:spPr bwMode="auto">
          <a:xfrm>
            <a:off x="34925" y="6584950"/>
            <a:ext cx="1481138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 i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altLang="en-US" sz="900" b="0" i="0" dirty="0">
                <a:solidFill>
                  <a:schemeClr val="hlink"/>
                </a:solidFill>
                <a:cs typeface="Arial" charset="0"/>
              </a:rPr>
              <a:t>© 2006 Prentice Hall, Inc.</a:t>
            </a:r>
          </a:p>
        </p:txBody>
      </p:sp>
      <p:sp>
        <p:nvSpPr>
          <p:cNvPr id="1029" name="Text Box 8"/>
          <p:cNvSpPr txBox="1">
            <a:spLocks noChangeArrowheads="1"/>
          </p:cNvSpPr>
          <p:nvPr userDrawn="1"/>
        </p:nvSpPr>
        <p:spPr bwMode="auto">
          <a:xfrm>
            <a:off x="8594725" y="6584950"/>
            <a:ext cx="5143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 i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AU" altLang="en-US" sz="900" i="0" dirty="0">
                <a:solidFill>
                  <a:schemeClr val="hlink"/>
                </a:solidFill>
              </a:rPr>
              <a:t>6 </a:t>
            </a:r>
            <a:r>
              <a:rPr lang="en-AU" altLang="en-US" sz="900" i="0" dirty="0">
                <a:solidFill>
                  <a:schemeClr val="hlink"/>
                </a:solidFill>
                <a:cs typeface="Arial" charset="0"/>
              </a:rPr>
              <a:t>–</a:t>
            </a:r>
            <a:r>
              <a:rPr lang="en-AU" altLang="en-US" sz="900" i="0" dirty="0">
                <a:solidFill>
                  <a:schemeClr val="hlink"/>
                </a:solidFill>
              </a:rPr>
              <a:t> </a:t>
            </a:r>
            <a:fld id="{BECC130E-B821-4BA9-92E5-4558B7897E34}" type="slidenum">
              <a:rPr lang="en-AU" altLang="en-US" sz="900" i="0" smtClean="0">
                <a:solidFill>
                  <a:schemeClr val="hlink"/>
                </a:solidFill>
              </a:rPr>
              <a:pPr>
                <a:defRPr/>
              </a:pPr>
              <a:t>‹#›</a:t>
            </a:fld>
            <a:endParaRPr lang="en-AU" altLang="en-US" sz="900" i="0" dirty="0">
              <a:solidFill>
                <a:schemeClr val="hlink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8" r:id="rId1"/>
    <p:sldLayoutId id="2147483779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7" r:id="rId10"/>
    <p:sldLayoutId id="2147483788" r:id="rId11"/>
    <p:sldLayoutId id="2147483789" r:id="rId12"/>
    <p:sldLayoutId id="2147483790" r:id="rId13"/>
  </p:sldLayoutIdLst>
  <p:hf sldNum="0" hdr="0" ftr="0" dt="0"/>
  <p:txStyles>
    <p:titleStyle>
      <a:lvl1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2pPr>
      <a:lvl3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3pPr>
      <a:lvl4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4pPr>
      <a:lvl5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5pPr>
      <a:lvl6pPr marL="457200" algn="ctr" rtl="0" fontAlgn="base">
        <a:lnSpc>
          <a:spcPct val="85000"/>
        </a:lnSpc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6pPr>
      <a:lvl7pPr marL="914400" algn="ctr" rtl="0" fontAlgn="base">
        <a:lnSpc>
          <a:spcPct val="85000"/>
        </a:lnSpc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7pPr>
      <a:lvl8pPr marL="1371600" algn="ctr" rtl="0" fontAlgn="base">
        <a:lnSpc>
          <a:spcPct val="85000"/>
        </a:lnSpc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8pPr>
      <a:lvl9pPr marL="1828800" algn="ctr" rtl="0" fontAlgn="base">
        <a:lnSpc>
          <a:spcPct val="85000"/>
        </a:lnSpc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ct val="40000"/>
        </a:spcBef>
        <a:spcAft>
          <a:spcPct val="0"/>
        </a:spcAft>
        <a:buChar char="•"/>
        <a:defRPr sz="3200" b="1" i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90000"/>
        </a:lnSpc>
        <a:spcBef>
          <a:spcPct val="40000"/>
        </a:spcBef>
        <a:spcAft>
          <a:spcPct val="0"/>
        </a:spcAft>
        <a:buChar char="–"/>
        <a:defRPr sz="2800" b="1" i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eaLnBrk="0" fontAlgn="base" hangingPunct="0">
        <a:lnSpc>
          <a:spcPct val="90000"/>
        </a:lnSpc>
        <a:spcBef>
          <a:spcPct val="40000"/>
        </a:spcBef>
        <a:spcAft>
          <a:spcPct val="0"/>
        </a:spcAft>
        <a:buChar char="•"/>
        <a:defRPr sz="2400" b="1" i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rtl="0" eaLnBrk="0" fontAlgn="base" hangingPunct="0">
        <a:lnSpc>
          <a:spcPct val="90000"/>
        </a:lnSpc>
        <a:spcBef>
          <a:spcPct val="40000"/>
        </a:spcBef>
        <a:spcAft>
          <a:spcPct val="0"/>
        </a:spcAft>
        <a:buChar char="–"/>
        <a:defRPr sz="2000" b="1" i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rtl="0" eaLnBrk="0" fontAlgn="base" hangingPunct="0">
        <a:lnSpc>
          <a:spcPct val="90000"/>
        </a:lnSpc>
        <a:spcBef>
          <a:spcPct val="40000"/>
        </a:spcBef>
        <a:spcAft>
          <a:spcPct val="0"/>
        </a:spcAft>
        <a:buChar char="»"/>
        <a:defRPr sz="2000" b="1" i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514600" indent="-228600" algn="l" rtl="0" fontAlgn="base">
        <a:lnSpc>
          <a:spcPct val="90000"/>
        </a:lnSpc>
        <a:spcBef>
          <a:spcPct val="40000"/>
        </a:spcBef>
        <a:spcAft>
          <a:spcPct val="0"/>
        </a:spcAft>
        <a:buChar char="»"/>
        <a:defRPr sz="2000" b="1" i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fontAlgn="base">
        <a:lnSpc>
          <a:spcPct val="90000"/>
        </a:lnSpc>
        <a:spcBef>
          <a:spcPct val="40000"/>
        </a:spcBef>
        <a:spcAft>
          <a:spcPct val="0"/>
        </a:spcAft>
        <a:buChar char="»"/>
        <a:defRPr sz="2000" b="1" i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fontAlgn="base">
        <a:lnSpc>
          <a:spcPct val="90000"/>
        </a:lnSpc>
        <a:spcBef>
          <a:spcPct val="40000"/>
        </a:spcBef>
        <a:spcAft>
          <a:spcPct val="0"/>
        </a:spcAft>
        <a:buChar char="»"/>
        <a:defRPr sz="2000" b="1" i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fontAlgn="base">
        <a:lnSpc>
          <a:spcPct val="90000"/>
        </a:lnSpc>
        <a:spcBef>
          <a:spcPct val="40000"/>
        </a:spcBef>
        <a:spcAft>
          <a:spcPct val="0"/>
        </a:spcAft>
        <a:buChar char="»"/>
        <a:defRPr sz="2000" b="1" i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3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8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0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1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1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11.wmf"/><Relationship Id="rId4" Type="http://schemas.openxmlformats.org/officeDocument/2006/relationships/oleObject" Target="../embeddings/oleObject8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3.wmf"/><Relationship Id="rId4" Type="http://schemas.openxmlformats.org/officeDocument/2006/relationships/oleObject" Target="../embeddings/oleObject10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4.w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6.w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8.wmf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7.bin"/><Relationship Id="rId10" Type="http://schemas.openxmlformats.org/officeDocument/2006/relationships/image" Target="../media/image21.wmf"/><Relationship Id="rId4" Type="http://schemas.openxmlformats.org/officeDocument/2006/relationships/image" Target="../media/image11.wmf"/><Relationship Id="rId9" Type="http://schemas.openxmlformats.org/officeDocument/2006/relationships/oleObject" Target="../embeddings/oleObject19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11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23.bin"/><Relationship Id="rId4" Type="http://schemas.openxmlformats.org/officeDocument/2006/relationships/image" Target="../media/image23.wmf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25.wmf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26.bin"/><Relationship Id="rId4" Type="http://schemas.openxmlformats.org/officeDocument/2006/relationships/image" Target="../media/image14.wmf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0.bin"/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28.bin"/><Relationship Id="rId5" Type="http://schemas.openxmlformats.org/officeDocument/2006/relationships/image" Target="../media/image14.wmf"/><Relationship Id="rId4" Type="http://schemas.openxmlformats.org/officeDocument/2006/relationships/oleObject" Target="../embeddings/oleObject27.bin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Sdj-8ZBYYmo" TargetMode="External"/><Relationship Id="rId2" Type="http://schemas.openxmlformats.org/officeDocument/2006/relationships/hyperlink" Target="https://www.youtube.com/watch?v=10tjEUtj1OU" TargetMode="Externa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1722438" y="4675188"/>
            <a:ext cx="6156325" cy="808037"/>
          </a:xfrm>
          <a:prstGeom prst="rect">
            <a:avLst/>
          </a:prstGeom>
        </p:spPr>
        <p:txBody>
          <a:bodyPr anchor="b">
            <a:normAutofit fontScale="97500"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4864" algn="ctr" eaLnBrk="1" fontAlgn="auto" hangingPunct="1">
              <a:spcAft>
                <a:spcPts val="0"/>
              </a:spcAft>
              <a:defRPr/>
            </a:pPr>
            <a:endParaRPr lang="en-US" sz="3200" b="1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812850" y="1025525"/>
            <a:ext cx="5830185" cy="774109"/>
          </a:xfrm>
          <a:prstGeom prst="rect">
            <a:avLst/>
          </a:prstGeom>
        </p:spPr>
        <p:txBody>
          <a:bodyPr anchor="b"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4864" algn="ctr" eaLnBrk="1" fontAlgn="auto" hangingPunct="1">
              <a:spcAft>
                <a:spcPts val="0"/>
              </a:spcAft>
              <a:defRPr/>
            </a:pPr>
            <a:r>
              <a:rPr lang="en-US" sz="3200" b="1" i="0" dirty="0">
                <a:solidFill>
                  <a:srgbClr val="003300"/>
                </a:solidFill>
                <a:latin typeface="Lucida Bright" panose="02040602050505020304" pitchFamily="18" charset="0"/>
                <a:ea typeface="+mj-ea"/>
                <a:cs typeface="FrankRuehl" panose="020E0503060101010101" pitchFamily="34" charset="-79"/>
              </a:rPr>
              <a:t>Operations Management</a:t>
            </a:r>
          </a:p>
        </p:txBody>
      </p:sp>
      <p:sp>
        <p:nvSpPr>
          <p:cNvPr id="15" name="Title 1"/>
          <p:cNvSpPr txBox="1">
            <a:spLocks noChangeAspect="1"/>
          </p:cNvSpPr>
          <p:nvPr/>
        </p:nvSpPr>
        <p:spPr>
          <a:xfrm>
            <a:off x="0" y="4213523"/>
            <a:ext cx="9029699" cy="805417"/>
          </a:xfrm>
          <a:prstGeom prst="rect">
            <a:avLst/>
          </a:prstGeom>
          <a:scene3d>
            <a:camera prst="orthographicFront"/>
            <a:lightRig rig="soft" dir="t">
              <a:rot lat="0" lon="0" rev="2400000"/>
            </a:lightRig>
          </a:scene3d>
          <a:sp3d extrusionH="76200">
            <a:extrusionClr>
              <a:schemeClr val="accent2">
                <a:lumMod val="75000"/>
              </a:schemeClr>
            </a:extrusionClr>
          </a:sp3d>
        </p:spPr>
        <p:txBody>
          <a:bodyPr anchor="ctr">
            <a:sp3d>
              <a:bevelT w="19050" h="12700"/>
            </a:sp3d>
          </a:bodyPr>
          <a:lstStyle/>
          <a:p>
            <a:pPr marL="54864" algn="ctr" eaLnBrk="1" fontAlgn="auto" hangingPunct="1">
              <a:spcAft>
                <a:spcPts val="0"/>
              </a:spcAft>
              <a:defRPr/>
            </a:pPr>
            <a:r>
              <a:rPr lang="en-US" sz="4400" b="1" dirty="0"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  </a:t>
            </a:r>
          </a:p>
          <a:p>
            <a:pPr marL="54864" algn="ctr" eaLnBrk="1" fontAlgn="auto" hangingPunct="1">
              <a:spcAft>
                <a:spcPts val="0"/>
              </a:spcAft>
              <a:defRPr/>
            </a:pPr>
            <a:r>
              <a:rPr lang="en-US" sz="7200" i="0" dirty="0">
                <a:solidFill>
                  <a:srgbClr val="C00000"/>
                </a:solidFill>
                <a:latin typeface="FrankRuehl" panose="020E0503060101010101" pitchFamily="34" charset="-79"/>
                <a:ea typeface="+mj-ea"/>
                <a:cs typeface="FrankRuehl" panose="020E0503060101010101" pitchFamily="34" charset="-79"/>
              </a:rPr>
              <a:t> </a:t>
            </a:r>
            <a:r>
              <a:rPr lang="en-US" sz="7200" i="0" dirty="0">
                <a:solidFill>
                  <a:srgbClr val="C00000"/>
                </a:solidFill>
                <a:latin typeface="Lucida Bright" panose="02040602050505020304" pitchFamily="18" charset="0"/>
                <a:ea typeface="+mj-ea"/>
                <a:cs typeface="FrankRuehl" panose="020E0503060101010101" pitchFamily="34" charset="-79"/>
              </a:rPr>
              <a:t>Statistical Process Control</a:t>
            </a:r>
            <a:endParaRPr lang="en-US" sz="7200" b="1" i="0" dirty="0">
              <a:solidFill>
                <a:srgbClr val="C00000"/>
              </a:solidFill>
              <a:latin typeface="Lucida Bright" panose="02040602050505020304" pitchFamily="18" charset="0"/>
              <a:ea typeface="+mj-ea"/>
              <a:cs typeface="FrankRuehl" panose="020E0503060101010101" pitchFamily="34" charset="-79"/>
            </a:endParaRPr>
          </a:p>
        </p:txBody>
      </p:sp>
      <p:sp>
        <p:nvSpPr>
          <p:cNvPr id="4101" name="TextBox 1"/>
          <p:cNvSpPr txBox="1">
            <a:spLocks noChangeArrowheads="1"/>
          </p:cNvSpPr>
          <p:nvPr/>
        </p:nvSpPr>
        <p:spPr bwMode="auto">
          <a:xfrm>
            <a:off x="1847850" y="501650"/>
            <a:ext cx="57610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US" altLang="en-US" sz="2800" dirty="0">
                <a:solidFill>
                  <a:srgbClr val="800000"/>
                </a:solidFill>
                <a:latin typeface="Lucida Bright" panose="02040602050505020304" pitchFamily="18" charset="0"/>
              </a:rPr>
              <a:t>           </a:t>
            </a:r>
            <a:r>
              <a:rPr lang="en-US" altLang="en-US" sz="2800" i="0" dirty="0">
                <a:solidFill>
                  <a:srgbClr val="800000"/>
                </a:solidFill>
                <a:latin typeface="Lucida Bright" panose="02040602050505020304" pitchFamily="18" charset="0"/>
                <a:cs typeface="FrankRuehl" panose="020E0503060101010101" pitchFamily="34" charset="-79"/>
              </a:rPr>
              <a:t>Regents Park Publishers</a:t>
            </a:r>
          </a:p>
        </p:txBody>
      </p:sp>
      <p:pic>
        <p:nvPicPr>
          <p:cNvPr id="4102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888" y="2235200"/>
            <a:ext cx="2345921" cy="117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4021262" y="2360910"/>
            <a:ext cx="3158878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4864" algn="ctr" eaLnBrk="1" fontAlgn="auto" hangingPunct="1">
              <a:spcAft>
                <a:spcPts val="0"/>
              </a:spcAft>
              <a:defRPr/>
            </a:pPr>
            <a:r>
              <a:rPr lang="en-US" sz="6600" b="1" i="0" dirty="0">
                <a:solidFill>
                  <a:schemeClr val="accent5">
                    <a:lumMod val="25000"/>
                  </a:schemeClr>
                </a:solidFill>
                <a:latin typeface="Lucida Bright" panose="02040602050505020304" pitchFamily="18" charset="0"/>
                <a:cs typeface="FrankRuehl" panose="020E0503060101010101" pitchFamily="34" charset="-79"/>
              </a:rPr>
              <a:t>T2LM4</a:t>
            </a:r>
          </a:p>
        </p:txBody>
      </p:sp>
    </p:spTree>
    <p:extLst>
      <p:ext uri="{BB962C8B-B14F-4D97-AF65-F5344CB8AC3E}">
        <p14:creationId xmlns:p14="http://schemas.microsoft.com/office/powerpoint/2010/main" val="32287747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69" name="Rectangle 17"/>
          <p:cNvSpPr>
            <a:spLocks noChangeArrowheads="1"/>
          </p:cNvSpPr>
          <p:nvPr/>
        </p:nvSpPr>
        <p:spPr bwMode="auto">
          <a:xfrm>
            <a:off x="1143000" y="3429000"/>
            <a:ext cx="1981200" cy="7620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28370" name="Rectangle 18"/>
          <p:cNvSpPr>
            <a:spLocks noChangeArrowheads="1"/>
          </p:cNvSpPr>
          <p:nvPr/>
        </p:nvSpPr>
        <p:spPr bwMode="auto">
          <a:xfrm>
            <a:off x="5943600" y="3429000"/>
            <a:ext cx="1981200" cy="7620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28358" name="Line 6"/>
          <p:cNvSpPr>
            <a:spLocks noChangeShapeType="1"/>
          </p:cNvSpPr>
          <p:nvPr/>
        </p:nvSpPr>
        <p:spPr bwMode="auto">
          <a:xfrm>
            <a:off x="4495800" y="2819400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28354" name="Rectangle 2"/>
          <p:cNvSpPr>
            <a:spLocks noGrp="1" noChangeArrowheads="1"/>
          </p:cNvSpPr>
          <p:nvPr>
            <p:ph type="title"/>
          </p:nvPr>
        </p:nvSpPr>
        <p:spPr>
          <a:xfrm>
            <a:off x="675481" y="346276"/>
            <a:ext cx="7793038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i="0" dirty="0">
                <a:solidFill>
                  <a:schemeClr val="accent3">
                    <a:lumMod val="25000"/>
                  </a:schemeClr>
                </a:solidFill>
              </a:rPr>
              <a:t>Statistical Process Control Charts</a:t>
            </a:r>
          </a:p>
        </p:txBody>
      </p:sp>
      <p:sp>
        <p:nvSpPr>
          <p:cNvPr id="228356" name="Text Box 4"/>
          <p:cNvSpPr txBox="1">
            <a:spLocks noChangeArrowheads="1"/>
          </p:cNvSpPr>
          <p:nvPr/>
        </p:nvSpPr>
        <p:spPr bwMode="auto">
          <a:xfrm>
            <a:off x="3200400" y="1676400"/>
            <a:ext cx="2667000" cy="1196975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Statistical Process Control Charts</a:t>
            </a:r>
          </a:p>
        </p:txBody>
      </p:sp>
      <p:sp>
        <p:nvSpPr>
          <p:cNvPr id="228359" name="Text Box 7"/>
          <p:cNvSpPr txBox="1">
            <a:spLocks noChangeArrowheads="1"/>
          </p:cNvSpPr>
          <p:nvPr/>
        </p:nvSpPr>
        <p:spPr bwMode="auto">
          <a:xfrm>
            <a:off x="1143000" y="3429000"/>
            <a:ext cx="1981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en-US" sz="2000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X(bar) charts and R-charts</a:t>
            </a:r>
          </a:p>
        </p:txBody>
      </p:sp>
      <p:sp>
        <p:nvSpPr>
          <p:cNvPr id="228361" name="Text Box 9"/>
          <p:cNvSpPr txBox="1">
            <a:spLocks noChangeArrowheads="1"/>
          </p:cNvSpPr>
          <p:nvPr/>
        </p:nvSpPr>
        <p:spPr bwMode="auto">
          <a:xfrm>
            <a:off x="5943600" y="3581400"/>
            <a:ext cx="1981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en-US" sz="2000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c-charts</a:t>
            </a:r>
          </a:p>
        </p:txBody>
      </p:sp>
      <p:sp>
        <p:nvSpPr>
          <p:cNvPr id="228362" name="Line 10"/>
          <p:cNvSpPr>
            <a:spLocks noChangeShapeType="1"/>
          </p:cNvSpPr>
          <p:nvPr/>
        </p:nvSpPr>
        <p:spPr bwMode="auto">
          <a:xfrm>
            <a:off x="2133600" y="3121025"/>
            <a:ext cx="4800600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28363" name="Line 11"/>
          <p:cNvSpPr>
            <a:spLocks noChangeShapeType="1"/>
          </p:cNvSpPr>
          <p:nvPr/>
        </p:nvSpPr>
        <p:spPr bwMode="auto">
          <a:xfrm>
            <a:off x="2133600" y="3121025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28364" name="Line 12"/>
          <p:cNvSpPr>
            <a:spLocks noChangeShapeType="1"/>
          </p:cNvSpPr>
          <p:nvPr/>
        </p:nvSpPr>
        <p:spPr bwMode="auto">
          <a:xfrm>
            <a:off x="6934200" y="3121025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28365" name="Text Box 13"/>
          <p:cNvSpPr txBox="1">
            <a:spLocks noChangeArrowheads="1"/>
          </p:cNvSpPr>
          <p:nvPr/>
        </p:nvSpPr>
        <p:spPr bwMode="auto">
          <a:xfrm>
            <a:off x="1143000" y="4632325"/>
            <a:ext cx="1981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Used for measured numeric data</a:t>
            </a:r>
          </a:p>
        </p:txBody>
      </p:sp>
      <p:sp>
        <p:nvSpPr>
          <p:cNvPr id="228366" name="Text Box 14"/>
          <p:cNvSpPr txBox="1">
            <a:spLocks noChangeArrowheads="1"/>
          </p:cNvSpPr>
          <p:nvPr/>
        </p:nvSpPr>
        <p:spPr bwMode="auto">
          <a:xfrm>
            <a:off x="3581400" y="4632325"/>
            <a:ext cx="1981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Used for proportions (attribute data)</a:t>
            </a:r>
          </a:p>
        </p:txBody>
      </p:sp>
      <p:sp>
        <p:nvSpPr>
          <p:cNvPr id="228367" name="Text Box 15"/>
          <p:cNvSpPr txBox="1">
            <a:spLocks noChangeArrowheads="1"/>
          </p:cNvSpPr>
          <p:nvPr/>
        </p:nvSpPr>
        <p:spPr bwMode="auto">
          <a:xfrm>
            <a:off x="6019800" y="4632325"/>
            <a:ext cx="19050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Used for number of  attributes per sampling unit</a:t>
            </a:r>
          </a:p>
        </p:txBody>
      </p:sp>
      <p:sp>
        <p:nvSpPr>
          <p:cNvPr id="228368" name="Rectangle 16"/>
          <p:cNvSpPr>
            <a:spLocks noChangeArrowheads="1"/>
          </p:cNvSpPr>
          <p:nvPr/>
        </p:nvSpPr>
        <p:spPr bwMode="auto">
          <a:xfrm>
            <a:off x="3505200" y="3429000"/>
            <a:ext cx="1981200" cy="7620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28357" name="Text Box 5"/>
          <p:cNvSpPr txBox="1">
            <a:spLocks noChangeArrowheads="1"/>
          </p:cNvSpPr>
          <p:nvPr/>
        </p:nvSpPr>
        <p:spPr bwMode="auto">
          <a:xfrm>
            <a:off x="3505200" y="3581400"/>
            <a:ext cx="1981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en-US" sz="2000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p-charts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/>
          <p:cNvSpPr>
            <a:spLocks noGrp="1" noChangeArrowheads="1"/>
          </p:cNvSpPr>
          <p:nvPr>
            <p:ph type="title"/>
          </p:nvPr>
        </p:nvSpPr>
        <p:spPr>
          <a:xfrm>
            <a:off x="778398" y="2936112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i="0" dirty="0">
                <a:solidFill>
                  <a:schemeClr val="accent3">
                    <a:lumMod val="25000"/>
                  </a:schemeClr>
                </a:solidFill>
              </a:rPr>
              <a:t>X(bar) chart and R-chart</a:t>
            </a:r>
          </a:p>
        </p:txBody>
      </p:sp>
    </p:spTree>
    <p:extLst>
      <p:ext uri="{BB962C8B-B14F-4D97-AF65-F5344CB8AC3E}">
        <p14:creationId xmlns:p14="http://schemas.microsoft.com/office/powerpoint/2010/main" val="10662304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i="0" dirty="0">
                <a:solidFill>
                  <a:schemeClr val="accent3">
                    <a:lumMod val="25000"/>
                  </a:schemeClr>
                </a:solidFill>
              </a:rPr>
              <a:t>X(bar) chart and R-chart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752600"/>
            <a:ext cx="7924800" cy="4114800"/>
          </a:xfrm>
        </p:spPr>
        <p:txBody>
          <a:bodyPr/>
          <a:lstStyle/>
          <a:p>
            <a:pPr eaLnBrk="1" hangingPunct="1">
              <a:defRPr/>
            </a:pPr>
            <a:r>
              <a:rPr lang="en-US" i="0" dirty="0"/>
              <a:t>Used for measured numeric data from a process</a:t>
            </a:r>
          </a:p>
          <a:p>
            <a:pPr eaLnBrk="1" hangingPunct="1">
              <a:defRPr/>
            </a:pPr>
            <a:r>
              <a:rPr lang="en-US" i="0" dirty="0"/>
              <a:t>Start with at least 20 subgroups (samples) of observed values</a:t>
            </a:r>
          </a:p>
          <a:p>
            <a:pPr eaLnBrk="1" hangingPunct="1">
              <a:defRPr/>
            </a:pPr>
            <a:r>
              <a:rPr lang="en-US" i="0" dirty="0"/>
              <a:t>Subgroups usually contain 3 to 6 observations each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228600"/>
            <a:ext cx="7793038" cy="1066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3700" i="0" dirty="0">
                <a:solidFill>
                  <a:schemeClr val="accent3">
                    <a:lumMod val="25000"/>
                  </a:schemeClr>
                </a:solidFill>
              </a:rPr>
              <a:t>Steps to create an x-chart </a:t>
            </a:r>
            <a:br>
              <a:rPr lang="en-US" sz="3700" i="0" dirty="0">
                <a:solidFill>
                  <a:schemeClr val="accent3">
                    <a:lumMod val="25000"/>
                  </a:schemeClr>
                </a:solidFill>
              </a:rPr>
            </a:br>
            <a:r>
              <a:rPr lang="en-US" sz="3700" i="0" dirty="0">
                <a:solidFill>
                  <a:schemeClr val="accent3">
                    <a:lumMod val="25000"/>
                  </a:schemeClr>
                </a:solidFill>
              </a:rPr>
              <a:t>and an R-chart</a:t>
            </a:r>
          </a:p>
        </p:txBody>
      </p:sp>
      <p:sp>
        <p:nvSpPr>
          <p:cNvPr id="249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752600"/>
            <a:ext cx="7315200" cy="4114800"/>
          </a:xfrm>
        </p:spPr>
        <p:txBody>
          <a:bodyPr/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i="0" dirty="0"/>
              <a:t>Calculate subgroup means and ranges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US" i="0" dirty="0"/>
              <a:t>Compute the average of the subgroup means and the average range value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US" i="0" dirty="0"/>
              <a:t>Prepare graphs of the subgroup means and ranges as a line chart</a:t>
            </a:r>
          </a:p>
        </p:txBody>
      </p:sp>
      <p:sp>
        <p:nvSpPr>
          <p:cNvPr id="249860" name="Line 4"/>
          <p:cNvSpPr>
            <a:spLocks noChangeShapeType="1"/>
          </p:cNvSpPr>
          <p:nvPr/>
        </p:nvSpPr>
        <p:spPr bwMode="auto">
          <a:xfrm>
            <a:off x="6239719" y="381000"/>
            <a:ext cx="228600" cy="0"/>
          </a:xfrm>
          <a:prstGeom prst="line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228600"/>
            <a:ext cx="7793038" cy="1066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3700" i="0" dirty="0">
                <a:solidFill>
                  <a:schemeClr val="accent3">
                    <a:lumMod val="25000"/>
                  </a:schemeClr>
                </a:solidFill>
              </a:rPr>
              <a:t>Steps to create an x-chart </a:t>
            </a:r>
            <a:br>
              <a:rPr lang="en-US" sz="3700" i="0" dirty="0">
                <a:solidFill>
                  <a:schemeClr val="accent3">
                    <a:lumMod val="25000"/>
                  </a:schemeClr>
                </a:solidFill>
              </a:rPr>
            </a:br>
            <a:r>
              <a:rPr lang="en-US" sz="3700" i="0" dirty="0">
                <a:solidFill>
                  <a:schemeClr val="accent3">
                    <a:lumMod val="25000"/>
                  </a:schemeClr>
                </a:solidFill>
              </a:rPr>
              <a:t>and an R-chart</a:t>
            </a:r>
          </a:p>
        </p:txBody>
      </p:sp>
      <p:sp>
        <p:nvSpPr>
          <p:cNvPr id="251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752600"/>
            <a:ext cx="7315200" cy="4114800"/>
          </a:xfrm>
        </p:spPr>
        <p:txBody>
          <a:bodyPr/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i="0" dirty="0"/>
              <a:t>Compute the upper and lower control limits for the x(bar)chart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US" i="0" dirty="0"/>
              <a:t>Compute the upper and lower control limits for the R-chart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US" i="0" dirty="0"/>
              <a:t>Use lines to show the control limits on the x(bar) and R-charts</a:t>
            </a:r>
          </a:p>
        </p:txBody>
      </p:sp>
      <p:sp>
        <p:nvSpPr>
          <p:cNvPr id="251908" name="Line 4"/>
          <p:cNvSpPr>
            <a:spLocks noChangeShapeType="1"/>
          </p:cNvSpPr>
          <p:nvPr/>
        </p:nvSpPr>
        <p:spPr bwMode="auto">
          <a:xfrm>
            <a:off x="6210300" y="368461"/>
            <a:ext cx="228600" cy="0"/>
          </a:xfrm>
          <a:prstGeom prst="line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51909" name="Text Box 5"/>
          <p:cNvSpPr txBox="1">
            <a:spLocks noChangeArrowheads="1"/>
          </p:cNvSpPr>
          <p:nvPr/>
        </p:nvSpPr>
        <p:spPr bwMode="auto">
          <a:xfrm>
            <a:off x="7467600" y="1225550"/>
            <a:ext cx="169950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i="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</a:rPr>
              <a:t>(continued)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92911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i="0" dirty="0">
                <a:solidFill>
                  <a:schemeClr val="accent3">
                    <a:lumMod val="25000"/>
                  </a:schemeClr>
                </a:solidFill>
              </a:rPr>
              <a:t>Example: x-chart</a:t>
            </a:r>
          </a:p>
        </p:txBody>
      </p:sp>
      <p:sp>
        <p:nvSpPr>
          <p:cNvPr id="250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4419600" cy="533400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US" i="0" dirty="0"/>
              <a:t>Process</a:t>
            </a:r>
            <a:r>
              <a:rPr lang="en-US" dirty="0"/>
              <a:t> measurements:</a:t>
            </a:r>
          </a:p>
        </p:txBody>
      </p:sp>
      <p:sp>
        <p:nvSpPr>
          <p:cNvPr id="250884" name="Line 4"/>
          <p:cNvSpPr>
            <a:spLocks noChangeShapeType="1"/>
          </p:cNvSpPr>
          <p:nvPr/>
        </p:nvSpPr>
        <p:spPr bwMode="auto">
          <a:xfrm>
            <a:off x="5033541" y="524719"/>
            <a:ext cx="228600" cy="0"/>
          </a:xfrm>
          <a:prstGeom prst="line">
            <a:avLst/>
          </a:prstGeom>
          <a:noFill/>
          <a:ln w="28575">
            <a:solidFill>
              <a:schemeClr val="bg1">
                <a:lumMod val="25000"/>
              </a:schemeClr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graphicFrame>
        <p:nvGraphicFramePr>
          <p:cNvPr id="251009" name="Group 129"/>
          <p:cNvGraphicFramePr>
            <a:graphicFrameLocks noGrp="1"/>
          </p:cNvGraphicFramePr>
          <p:nvPr/>
        </p:nvGraphicFramePr>
        <p:xfrm>
          <a:off x="457200" y="2133600"/>
          <a:ext cx="8229600" cy="4219740"/>
        </p:xfrm>
        <a:graphic>
          <a:graphicData uri="http://schemas.openxmlformats.org/drawingml/2006/table">
            <a:tbl>
              <a:tblPr/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42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59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66852"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4" marB="4570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4" marB="4570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Subgroup measures</a:t>
                      </a:r>
                    </a:p>
                  </a:txBody>
                  <a:tcPr marT="45704" marB="4570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3815"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Subgroup number</a:t>
                      </a:r>
                    </a:p>
                  </a:txBody>
                  <a:tcPr marT="45704" marB="4570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Individual measurements</a:t>
                      </a:r>
                    </a:p>
                  </a:txBody>
                  <a:tcPr marT="45704" marB="4570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Mean, x</a:t>
                      </a:r>
                    </a:p>
                  </a:txBody>
                  <a:tcPr marT="45704" marB="4570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Range, R</a:t>
                      </a:r>
                    </a:p>
                  </a:txBody>
                  <a:tcPr marT="45704" marB="4570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83467"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…</a:t>
                      </a:r>
                    </a:p>
                  </a:txBody>
                  <a:tcPr marT="45704" marB="4570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15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12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17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…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17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16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21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…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15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9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18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…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11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15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20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…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14.5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13.0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19.0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…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6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7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…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15441"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4" marB="4570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Average subgroup mean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=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x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Average subgroup range  =  </a:t>
                      </a:r>
                      <a:r>
                        <a:rPr kumimoji="0" 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R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50953" name="Line 73"/>
          <p:cNvSpPr>
            <a:spLocks noChangeShapeType="1"/>
          </p:cNvSpPr>
          <p:nvPr/>
        </p:nvSpPr>
        <p:spPr bwMode="auto">
          <a:xfrm>
            <a:off x="6324600" y="29718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graphicFrame>
        <p:nvGraphicFramePr>
          <p:cNvPr id="15401" name="Object 2"/>
          <p:cNvGraphicFramePr>
            <a:graphicFrameLocks noChangeAspect="1"/>
          </p:cNvGraphicFramePr>
          <p:nvPr/>
        </p:nvGraphicFramePr>
        <p:xfrm>
          <a:off x="6088063" y="5867400"/>
          <a:ext cx="312737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60" name="Equation" r:id="rId4" imgW="114151" imgH="266353" progId="Equation.3">
                  <p:embed/>
                </p:oleObj>
              </mc:Choice>
              <mc:Fallback>
                <p:oleObj name="Equation" r:id="rId4" imgW="114151" imgH="266353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8063" y="5867400"/>
                        <a:ext cx="312737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0980" name="Line 100"/>
          <p:cNvSpPr>
            <a:spLocks noChangeShapeType="1"/>
          </p:cNvSpPr>
          <p:nvPr/>
        </p:nvSpPr>
        <p:spPr bwMode="auto">
          <a:xfrm>
            <a:off x="8064321" y="58674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50984" name="Line 104"/>
          <p:cNvSpPr>
            <a:spLocks noChangeShapeType="1"/>
          </p:cNvSpPr>
          <p:nvPr/>
        </p:nvSpPr>
        <p:spPr bwMode="auto">
          <a:xfrm>
            <a:off x="457200" y="3810000"/>
            <a:ext cx="82296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51007" name="Line 127"/>
          <p:cNvSpPr>
            <a:spLocks noChangeShapeType="1"/>
          </p:cNvSpPr>
          <p:nvPr/>
        </p:nvSpPr>
        <p:spPr bwMode="auto">
          <a:xfrm>
            <a:off x="457200" y="4267200"/>
            <a:ext cx="82296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51008" name="Line 128"/>
          <p:cNvSpPr>
            <a:spLocks noChangeShapeType="1"/>
          </p:cNvSpPr>
          <p:nvPr/>
        </p:nvSpPr>
        <p:spPr bwMode="auto">
          <a:xfrm>
            <a:off x="457200" y="4800600"/>
            <a:ext cx="82296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4098"/>
          <p:cNvSpPr>
            <a:spLocks noGrp="1" noChangeArrowheads="1"/>
          </p:cNvSpPr>
          <p:nvPr>
            <p:ph type="title"/>
          </p:nvPr>
        </p:nvSpPr>
        <p:spPr>
          <a:xfrm>
            <a:off x="990600" y="304800"/>
            <a:ext cx="7793038" cy="990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3700" i="0" dirty="0">
                <a:solidFill>
                  <a:schemeClr val="accent3">
                    <a:lumMod val="25000"/>
                  </a:schemeClr>
                </a:solidFill>
              </a:rPr>
              <a:t>Average of Subgroup </a:t>
            </a:r>
            <a:br>
              <a:rPr lang="en-US" sz="3700" i="0" dirty="0">
                <a:solidFill>
                  <a:schemeClr val="accent3">
                    <a:lumMod val="25000"/>
                  </a:schemeClr>
                </a:solidFill>
              </a:rPr>
            </a:br>
            <a:r>
              <a:rPr lang="en-US" sz="3700" i="0" dirty="0">
                <a:solidFill>
                  <a:schemeClr val="accent3">
                    <a:lumMod val="25000"/>
                  </a:schemeClr>
                </a:solidFill>
              </a:rPr>
              <a:t>Means and Ranges</a:t>
            </a:r>
          </a:p>
        </p:txBody>
      </p:sp>
      <p:graphicFrame>
        <p:nvGraphicFramePr>
          <p:cNvPr id="16387" name="Object 2"/>
          <p:cNvGraphicFramePr>
            <a:graphicFrameLocks noChangeAspect="1"/>
          </p:cNvGraphicFramePr>
          <p:nvPr/>
        </p:nvGraphicFramePr>
        <p:xfrm>
          <a:off x="1276350" y="3200400"/>
          <a:ext cx="1866900" cy="1292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02" name="Equation" r:id="rId3" imgW="622030" imgH="431613" progId="Equation.3">
                  <p:embed/>
                </p:oleObj>
              </mc:Choice>
              <mc:Fallback>
                <p:oleObj name="Equation" r:id="rId3" imgW="622030" imgH="431613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6350" y="3200400"/>
                        <a:ext cx="1866900" cy="1292225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8" name="Object 3"/>
          <p:cNvGraphicFramePr>
            <a:graphicFrameLocks noChangeAspect="1"/>
          </p:cNvGraphicFramePr>
          <p:nvPr/>
        </p:nvGraphicFramePr>
        <p:xfrm>
          <a:off x="5619750" y="3200400"/>
          <a:ext cx="2097088" cy="1341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03" name="Equation" r:id="rId5" imgW="672808" imgH="431613" progId="Equation.3">
                  <p:embed/>
                </p:oleObj>
              </mc:Choice>
              <mc:Fallback>
                <p:oleObj name="Equation" r:id="rId5" imgW="672808" imgH="431613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19750" y="3200400"/>
                        <a:ext cx="2097088" cy="1341438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2934" name="Rectangle 4102"/>
          <p:cNvSpPr>
            <a:spLocks noChangeArrowheads="1"/>
          </p:cNvSpPr>
          <p:nvPr/>
        </p:nvSpPr>
        <p:spPr bwMode="auto">
          <a:xfrm>
            <a:off x="838200" y="1752600"/>
            <a:ext cx="32004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Average of </a:t>
            </a:r>
          </a:p>
          <a:p>
            <a:pPr>
              <a:defRPr/>
            </a:pPr>
            <a:r>
              <a:rPr lang="en-US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subgroup means:</a:t>
            </a:r>
            <a:endParaRPr lang="en-US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52935" name="Rectangle 4103"/>
          <p:cNvSpPr>
            <a:spLocks noChangeArrowheads="1"/>
          </p:cNvSpPr>
          <p:nvPr/>
        </p:nvSpPr>
        <p:spPr bwMode="auto">
          <a:xfrm>
            <a:off x="228600" y="4953000"/>
            <a:ext cx="40386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where:</a:t>
            </a:r>
          </a:p>
          <a:p>
            <a:pPr>
              <a:defRPr/>
            </a:pP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	</a:t>
            </a: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x</a:t>
            </a:r>
            <a:r>
              <a:rPr lang="en-US" sz="16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i</a:t>
            </a: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 = i</a:t>
            </a:r>
            <a:r>
              <a:rPr lang="en-US" sz="16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th</a:t>
            </a: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 subgroup average</a:t>
            </a:r>
          </a:p>
          <a:p>
            <a:pPr>
              <a:defRPr/>
            </a:pP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 	k = number of subgroups</a:t>
            </a:r>
          </a:p>
        </p:txBody>
      </p:sp>
      <p:sp>
        <p:nvSpPr>
          <p:cNvPr id="252936" name="Rectangle 4104"/>
          <p:cNvSpPr>
            <a:spLocks noChangeArrowheads="1"/>
          </p:cNvSpPr>
          <p:nvPr/>
        </p:nvSpPr>
        <p:spPr bwMode="auto">
          <a:xfrm>
            <a:off x="5044631" y="1752600"/>
            <a:ext cx="3323863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Average of </a:t>
            </a:r>
          </a:p>
          <a:p>
            <a:pPr>
              <a:defRPr/>
            </a:pPr>
            <a:r>
              <a:rPr lang="en-US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subgroup ranges:</a:t>
            </a:r>
            <a:endParaRPr lang="en-US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52937" name="Rectangle 4105"/>
          <p:cNvSpPr>
            <a:spLocks noChangeArrowheads="1"/>
          </p:cNvSpPr>
          <p:nvPr/>
        </p:nvSpPr>
        <p:spPr bwMode="auto">
          <a:xfrm>
            <a:off x="4876800" y="4953000"/>
            <a:ext cx="40386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where:</a:t>
            </a:r>
          </a:p>
          <a:p>
            <a:pPr>
              <a:defRPr/>
            </a:pP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	</a:t>
            </a:r>
            <a:r>
              <a:rPr lang="en-U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R</a:t>
            </a:r>
            <a:r>
              <a:rPr lang="en-US" sz="1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i</a:t>
            </a:r>
            <a:r>
              <a:rPr lang="en-U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 = i</a:t>
            </a:r>
            <a:r>
              <a:rPr lang="en-US" sz="18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th</a:t>
            </a:r>
            <a:r>
              <a:rPr lang="en-U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 subgroup range</a:t>
            </a:r>
          </a:p>
          <a:p>
            <a:pPr>
              <a:defRPr/>
            </a:pPr>
            <a:r>
              <a:rPr lang="en-U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 	k = number of subgroups</a:t>
            </a:r>
          </a:p>
        </p:txBody>
      </p:sp>
      <p:sp>
        <p:nvSpPr>
          <p:cNvPr id="252939" name="Line 4107"/>
          <p:cNvSpPr>
            <a:spLocks noChangeShapeType="1"/>
          </p:cNvSpPr>
          <p:nvPr/>
        </p:nvSpPr>
        <p:spPr bwMode="auto">
          <a:xfrm>
            <a:off x="1219200" y="53340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i="0" dirty="0">
                <a:solidFill>
                  <a:schemeClr val="accent3">
                    <a:lumMod val="25000"/>
                  </a:schemeClr>
                </a:solidFill>
              </a:rPr>
              <a:t>Computing Control Limits</a:t>
            </a:r>
          </a:p>
        </p:txBody>
      </p:sp>
      <p:sp>
        <p:nvSpPr>
          <p:cNvPr id="26112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8077200" cy="4114800"/>
          </a:xfrm>
        </p:spPr>
        <p:txBody>
          <a:bodyPr/>
          <a:lstStyle/>
          <a:p>
            <a:pPr eaLnBrk="1" hangingPunct="1">
              <a:defRPr/>
            </a:pPr>
            <a:r>
              <a:rPr lang="en-US" i="0" dirty="0"/>
              <a:t>The upper and lower control limits for an x-chart are generally defined as</a:t>
            </a:r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marL="0" indent="0" eaLnBrk="1" hangingPunct="1">
              <a:buNone/>
              <a:defRPr/>
            </a:pPr>
            <a:endParaRPr lang="en-US" dirty="0"/>
          </a:p>
          <a:p>
            <a:pPr marL="0" indent="0" eaLnBrk="1" hangingPunct="1">
              <a:buNone/>
              <a:defRPr/>
            </a:pPr>
            <a:endParaRPr lang="en-US" dirty="0"/>
          </a:p>
        </p:txBody>
      </p:sp>
      <p:sp>
        <p:nvSpPr>
          <p:cNvPr id="261124" name="Rectangle 1028"/>
          <p:cNvSpPr>
            <a:spLocks noChangeArrowheads="1"/>
          </p:cNvSpPr>
          <p:nvPr/>
        </p:nvSpPr>
        <p:spPr bwMode="auto">
          <a:xfrm>
            <a:off x="1219200" y="2829045"/>
            <a:ext cx="7010400" cy="1692771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i="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UCL</a:t>
            </a:r>
            <a:r>
              <a:rPr lang="en-US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 = Process Average + 3 Standard Deviations</a:t>
            </a:r>
          </a:p>
          <a:p>
            <a:pPr>
              <a:defRPr/>
            </a:pPr>
            <a:endParaRPr lang="en-US" sz="800" i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  <a:p>
            <a:pPr>
              <a:defRPr/>
            </a:pPr>
            <a:r>
              <a:rPr lang="en-US" sz="800" i="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 </a:t>
            </a:r>
            <a:r>
              <a:rPr lang="en-US" i="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LCL </a:t>
            </a:r>
            <a:r>
              <a:rPr lang="en-US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= Process Average </a:t>
            </a:r>
            <a:r>
              <a:rPr lang="en-US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–</a:t>
            </a:r>
            <a:r>
              <a:rPr lang="en-US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 3 Standard Deviations</a:t>
            </a:r>
          </a:p>
        </p:txBody>
      </p:sp>
      <p:graphicFrame>
        <p:nvGraphicFramePr>
          <p:cNvPr id="1741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5819062"/>
              </p:ext>
            </p:extLst>
          </p:nvPr>
        </p:nvGraphicFramePr>
        <p:xfrm>
          <a:off x="3339296" y="4677137"/>
          <a:ext cx="2492375" cy="1284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69" name="Equation" r:id="rId3" imgW="889000" imgH="457200" progId="Equation.3">
                  <p:embed/>
                </p:oleObj>
              </mc:Choice>
              <mc:Fallback>
                <p:oleObj name="Equation" r:id="rId3" imgW="889000" imgH="4572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39296" y="4677137"/>
                        <a:ext cx="2492375" cy="1284288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1127" name="Line 1031"/>
          <p:cNvSpPr>
            <a:spLocks noChangeShapeType="1"/>
          </p:cNvSpPr>
          <p:nvPr/>
        </p:nvSpPr>
        <p:spPr bwMode="auto">
          <a:xfrm>
            <a:off x="7620000" y="17526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i="0" dirty="0">
                <a:solidFill>
                  <a:schemeClr val="accent3">
                    <a:lumMod val="25000"/>
                  </a:schemeClr>
                </a:solidFill>
              </a:rPr>
              <a:t>Computing Control Limits</a:t>
            </a:r>
          </a:p>
        </p:txBody>
      </p:sp>
      <p:graphicFrame>
        <p:nvGraphicFramePr>
          <p:cNvPr id="18436" name="Object 2"/>
          <p:cNvGraphicFramePr>
            <a:graphicFrameLocks noChangeAspect="1"/>
          </p:cNvGraphicFramePr>
          <p:nvPr/>
        </p:nvGraphicFramePr>
        <p:xfrm>
          <a:off x="4592638" y="3321050"/>
          <a:ext cx="11271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97" name="Equation" r:id="rId3" imgW="114151" imgH="215619" progId="Equation.3">
                  <p:embed/>
                </p:oleObj>
              </mc:Choice>
              <mc:Fallback>
                <p:oleObj name="Equation" r:id="rId3" imgW="114151" imgH="215619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92638" y="3321050"/>
                        <a:ext cx="112712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317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7772400" cy="3048000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endParaRPr lang="en-US" dirty="0"/>
          </a:p>
          <a:p>
            <a:pPr marL="0" indent="0" eaLnBrk="1" hangingPunct="1">
              <a:buNone/>
              <a:defRPr/>
            </a:pPr>
            <a:endParaRPr lang="en-US" i="0" dirty="0"/>
          </a:p>
          <a:p>
            <a:pPr marL="0" indent="0" eaLnBrk="1" hangingPunct="1">
              <a:buNone/>
              <a:defRPr/>
            </a:pPr>
            <a:r>
              <a:rPr lang="en-US" i="0" dirty="0"/>
              <a:t>Since control charts were developed before it was easy to calculate </a:t>
            </a:r>
            <a:r>
              <a:rPr lang="el-GR" i="0" dirty="0">
                <a:cs typeface="Arial" pitchFamily="34" charset="0"/>
              </a:rPr>
              <a:t>σ</a:t>
            </a:r>
            <a:r>
              <a:rPr lang="en-US" i="0" dirty="0">
                <a:cs typeface="Arial" pitchFamily="34" charset="0"/>
              </a:rPr>
              <a:t>, the interval was formed using R instead.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i="0" dirty="0">
                <a:solidFill>
                  <a:schemeClr val="accent3">
                    <a:lumMod val="25000"/>
                  </a:schemeClr>
                </a:solidFill>
              </a:rPr>
              <a:t>Computing Control Limits</a:t>
            </a:r>
          </a:p>
        </p:txBody>
      </p:sp>
      <p:graphicFrame>
        <p:nvGraphicFramePr>
          <p:cNvPr id="18436" name="Object 2"/>
          <p:cNvGraphicFramePr>
            <a:graphicFrameLocks noChangeAspect="1"/>
          </p:cNvGraphicFramePr>
          <p:nvPr/>
        </p:nvGraphicFramePr>
        <p:xfrm>
          <a:off x="4592638" y="3321050"/>
          <a:ext cx="11271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364" name="Equation" r:id="rId4" imgW="114151" imgH="215619" progId="Equation.3">
                  <p:embed/>
                </p:oleObj>
              </mc:Choice>
              <mc:Fallback>
                <p:oleObj name="Equation" r:id="rId4" imgW="114151" imgH="21561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92638" y="3321050"/>
                        <a:ext cx="112712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317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532435" y="1831070"/>
            <a:ext cx="8001965" cy="2971800"/>
          </a:xfrm>
        </p:spPr>
        <p:txBody>
          <a:bodyPr/>
          <a:lstStyle/>
          <a:p>
            <a:pPr eaLnBrk="1" hangingPunct="1">
              <a:defRPr/>
            </a:pPr>
            <a:endParaRPr lang="en-US" dirty="0">
              <a:cs typeface="Arial" pitchFamily="34" charset="0"/>
            </a:endParaRPr>
          </a:p>
          <a:p>
            <a:pPr eaLnBrk="1" hangingPunct="1">
              <a:defRPr/>
            </a:pPr>
            <a:r>
              <a:rPr lang="en-US" i="0" dirty="0">
                <a:cs typeface="Arial" pitchFamily="34" charset="0"/>
              </a:rPr>
              <a:t>The value  A</a:t>
            </a:r>
            <a:r>
              <a:rPr lang="en-US" i="0" baseline="-25000" dirty="0">
                <a:cs typeface="Arial" pitchFamily="34" charset="0"/>
              </a:rPr>
              <a:t>2</a:t>
            </a:r>
            <a:r>
              <a:rPr lang="en-US" i="0" dirty="0">
                <a:cs typeface="Arial" pitchFamily="34" charset="0"/>
              </a:rPr>
              <a:t>R is used to estimate 3</a:t>
            </a:r>
            <a:r>
              <a:rPr lang="el-GR" i="0" dirty="0">
                <a:cs typeface="Arial" pitchFamily="34" charset="0"/>
              </a:rPr>
              <a:t>σ</a:t>
            </a:r>
            <a:r>
              <a:rPr lang="en-US" i="0" dirty="0">
                <a:cs typeface="Arial" pitchFamily="34" charset="0"/>
              </a:rPr>
              <a:t> , where A</a:t>
            </a:r>
            <a:r>
              <a:rPr lang="en-US" i="0" baseline="-25000" dirty="0">
                <a:cs typeface="Arial" pitchFamily="34" charset="0"/>
              </a:rPr>
              <a:t>2</a:t>
            </a:r>
            <a:r>
              <a:rPr lang="en-US" i="0" dirty="0">
                <a:cs typeface="Arial" pitchFamily="34" charset="0"/>
              </a:rPr>
              <a:t> is given.</a:t>
            </a:r>
          </a:p>
          <a:p>
            <a:pPr eaLnBrk="1" hangingPunct="1">
              <a:defRPr/>
            </a:pPr>
            <a:r>
              <a:rPr lang="en-US" i="0" dirty="0">
                <a:cs typeface="Arial" pitchFamily="34" charset="0"/>
              </a:rPr>
              <a:t>The upper and lower control limits are</a:t>
            </a:r>
            <a:endParaRPr lang="el-GR" i="0" dirty="0">
              <a:cs typeface="Arial" pitchFamily="34" charset="0"/>
            </a:endParaRPr>
          </a:p>
        </p:txBody>
      </p:sp>
      <p:graphicFrame>
        <p:nvGraphicFramePr>
          <p:cNvPr id="1843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1549900"/>
              </p:ext>
            </p:extLst>
          </p:nvPr>
        </p:nvGraphicFramePr>
        <p:xfrm>
          <a:off x="2763456" y="4241006"/>
          <a:ext cx="2971800" cy="127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365" name="Equation" r:id="rId6" imgW="1129810" imgH="482391" progId="Equation.3">
                  <p:embed/>
                </p:oleObj>
              </mc:Choice>
              <mc:Fallback>
                <p:oleObj name="Equation" r:id="rId6" imgW="1129810" imgH="48239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63456" y="4241006"/>
                        <a:ext cx="2971800" cy="1271588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3178" name="Text Box 10"/>
          <p:cNvSpPr txBox="1">
            <a:spLocks noChangeArrowheads="1"/>
          </p:cNvSpPr>
          <p:nvPr/>
        </p:nvSpPr>
        <p:spPr bwMode="auto">
          <a:xfrm>
            <a:off x="7467600" y="1434195"/>
            <a:ext cx="14747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</a:rPr>
              <a:t>(continued)</a:t>
            </a:r>
          </a:p>
        </p:txBody>
      </p:sp>
      <p:sp>
        <p:nvSpPr>
          <p:cNvPr id="263179" name="Rectangle 11"/>
          <p:cNvSpPr>
            <a:spLocks noChangeArrowheads="1"/>
          </p:cNvSpPr>
          <p:nvPr/>
        </p:nvSpPr>
        <p:spPr bwMode="auto">
          <a:xfrm>
            <a:off x="775503" y="5881197"/>
            <a:ext cx="781291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000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where A</a:t>
            </a:r>
            <a:r>
              <a:rPr lang="en-US" sz="2000" i="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2</a:t>
            </a:r>
            <a:r>
              <a:rPr lang="en-US" sz="2000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 = Shewhart factor for subgroup size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0267971-5748-4FD6-9729-37DF379AF05B}"/>
              </a:ext>
            </a:extLst>
          </p:cNvPr>
          <p:cNvSpPr txBox="1"/>
          <p:nvPr/>
        </p:nvSpPr>
        <p:spPr>
          <a:xfrm>
            <a:off x="6272011" y="4241006"/>
            <a:ext cx="218618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800000"/>
                </a:solidFill>
              </a:rPr>
              <a:t>A</a:t>
            </a:r>
            <a:r>
              <a:rPr lang="en-US" sz="1600" dirty="0">
                <a:solidFill>
                  <a:srgbClr val="800000"/>
                </a:solidFill>
              </a:rPr>
              <a:t>2</a:t>
            </a:r>
            <a:r>
              <a:rPr lang="en-US" dirty="0">
                <a:solidFill>
                  <a:srgbClr val="800000"/>
                </a:solidFill>
              </a:rPr>
              <a:t> values are in the sample problems.</a:t>
            </a:r>
          </a:p>
        </p:txBody>
      </p:sp>
    </p:spTree>
    <p:extLst>
      <p:ext uri="{BB962C8B-B14F-4D97-AF65-F5344CB8AC3E}">
        <p14:creationId xmlns:p14="http://schemas.microsoft.com/office/powerpoint/2010/main" val="1263321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/>
          <p:cNvSpPr>
            <a:spLocks noGrp="1" noChangeArrowheads="1"/>
          </p:cNvSpPr>
          <p:nvPr>
            <p:ph type="title"/>
          </p:nvPr>
        </p:nvSpPr>
        <p:spPr>
          <a:xfrm>
            <a:off x="778398" y="2936112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i="0" dirty="0">
                <a:solidFill>
                  <a:schemeClr val="accent3">
                    <a:lumMod val="25000"/>
                  </a:schemeClr>
                </a:solidFill>
                <a:latin typeface="Lucida Bright" panose="02040602050505020304" pitchFamily="18" charset="0"/>
              </a:rPr>
              <a:t>Overview</a:t>
            </a:r>
          </a:p>
        </p:txBody>
      </p:sp>
    </p:spTree>
    <p:extLst>
      <p:ext uri="{BB962C8B-B14F-4D97-AF65-F5344CB8AC3E}">
        <p14:creationId xmlns:p14="http://schemas.microsoft.com/office/powerpoint/2010/main" val="23560644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i="0" dirty="0">
                <a:solidFill>
                  <a:schemeClr val="accent3">
                    <a:lumMod val="25000"/>
                  </a:schemeClr>
                </a:solidFill>
              </a:rPr>
              <a:t>Example: R-chart</a:t>
            </a:r>
          </a:p>
        </p:txBody>
      </p:sp>
      <p:sp>
        <p:nvSpPr>
          <p:cNvPr id="262148" name="Rectangle 4"/>
          <p:cNvSpPr>
            <a:spLocks noChangeArrowheads="1"/>
          </p:cNvSpPr>
          <p:nvPr/>
        </p:nvSpPr>
        <p:spPr bwMode="auto">
          <a:xfrm>
            <a:off x="1066800" y="1828800"/>
            <a:ext cx="7467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5342" tIns="42672" rIns="85342" bIns="42672"/>
          <a:lstStyle/>
          <a:p>
            <a:pPr marL="320675" indent="-320675" defTabSz="852488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/>
            </a:pPr>
            <a:r>
              <a:rPr lang="en-US" sz="2800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The upper and lower control limits for an </a:t>
            </a:r>
          </a:p>
          <a:p>
            <a:pPr marL="320675" indent="-320675" defTabSz="852488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sz="2800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	 R-chart are</a:t>
            </a:r>
          </a:p>
        </p:txBody>
      </p:sp>
      <p:graphicFrame>
        <p:nvGraphicFramePr>
          <p:cNvPr id="19460" name="Object 2"/>
          <p:cNvGraphicFramePr>
            <a:graphicFrameLocks noChangeAspect="1"/>
          </p:cNvGraphicFramePr>
          <p:nvPr/>
        </p:nvGraphicFramePr>
        <p:xfrm>
          <a:off x="3048000" y="3124200"/>
          <a:ext cx="2947988" cy="158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16" name="Equation" r:id="rId4" imgW="901309" imgH="482391" progId="Equation.3">
                  <p:embed/>
                </p:oleObj>
              </mc:Choice>
              <mc:Fallback>
                <p:oleObj name="Equation" r:id="rId4" imgW="901309" imgH="482391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3124200"/>
                        <a:ext cx="2947988" cy="1581150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2150" name="Rectangle 6"/>
          <p:cNvSpPr>
            <a:spLocks noChangeArrowheads="1"/>
          </p:cNvSpPr>
          <p:nvPr/>
        </p:nvSpPr>
        <p:spPr bwMode="auto">
          <a:xfrm>
            <a:off x="1371600" y="5105400"/>
            <a:ext cx="6629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where:</a:t>
            </a:r>
          </a:p>
          <a:p>
            <a:pPr>
              <a:defRPr/>
            </a:pP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	D</a:t>
            </a:r>
            <a:r>
              <a:rPr lang="en-US" sz="20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4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 and D</a:t>
            </a:r>
            <a:r>
              <a:rPr lang="en-US" sz="20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3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  are taken from the Shewhart table</a:t>
            </a:r>
          </a:p>
          <a:p>
            <a:pPr>
              <a:defRPr/>
            </a:pP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	for subgroup size = 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B613F6A-9696-4A76-80B1-90AC70E32FB2}"/>
              </a:ext>
            </a:extLst>
          </p:cNvPr>
          <p:cNvSpPr txBox="1"/>
          <p:nvPr/>
        </p:nvSpPr>
        <p:spPr>
          <a:xfrm>
            <a:off x="6439437" y="3124200"/>
            <a:ext cx="218618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800000"/>
                </a:solidFill>
              </a:rPr>
              <a:t>D</a:t>
            </a:r>
            <a:r>
              <a:rPr lang="en-US" sz="1600" dirty="0">
                <a:solidFill>
                  <a:srgbClr val="800000"/>
                </a:solidFill>
              </a:rPr>
              <a:t>4 </a:t>
            </a:r>
            <a:r>
              <a:rPr lang="en-US" dirty="0">
                <a:solidFill>
                  <a:srgbClr val="800000"/>
                </a:solidFill>
              </a:rPr>
              <a:t>and D</a:t>
            </a:r>
            <a:r>
              <a:rPr lang="en-US" sz="1600" dirty="0">
                <a:solidFill>
                  <a:srgbClr val="800000"/>
                </a:solidFill>
              </a:rPr>
              <a:t>3</a:t>
            </a:r>
            <a:r>
              <a:rPr lang="en-US" dirty="0">
                <a:solidFill>
                  <a:srgbClr val="800000"/>
                </a:solidFill>
              </a:rPr>
              <a:t> values are in the sample problems.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i="0" dirty="0">
                <a:solidFill>
                  <a:schemeClr val="accent3">
                    <a:lumMod val="25000"/>
                  </a:schemeClr>
                </a:solidFill>
              </a:rPr>
              <a:t>x-chart and R-chart</a:t>
            </a:r>
          </a:p>
        </p:txBody>
      </p:sp>
      <p:sp>
        <p:nvSpPr>
          <p:cNvPr id="253960" name="Line 8"/>
          <p:cNvSpPr>
            <a:spLocks noChangeShapeType="1"/>
          </p:cNvSpPr>
          <p:nvPr/>
        </p:nvSpPr>
        <p:spPr bwMode="auto">
          <a:xfrm>
            <a:off x="2438400" y="1524000"/>
            <a:ext cx="0" cy="23622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53961" name="Line 9"/>
          <p:cNvSpPr>
            <a:spLocks noChangeShapeType="1"/>
          </p:cNvSpPr>
          <p:nvPr/>
        </p:nvSpPr>
        <p:spPr bwMode="auto">
          <a:xfrm>
            <a:off x="2438400" y="3886200"/>
            <a:ext cx="3810000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53962" name="Line 10"/>
          <p:cNvSpPr>
            <a:spLocks noChangeShapeType="1"/>
          </p:cNvSpPr>
          <p:nvPr/>
        </p:nvSpPr>
        <p:spPr bwMode="auto">
          <a:xfrm>
            <a:off x="2438400" y="3505200"/>
            <a:ext cx="3810000" cy="0"/>
          </a:xfrm>
          <a:prstGeom prst="line">
            <a:avLst/>
          </a:prstGeom>
          <a:noFill/>
          <a:ln w="1905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53963" name="Rectangle 11"/>
          <p:cNvSpPr>
            <a:spLocks noChangeArrowheads="1"/>
          </p:cNvSpPr>
          <p:nvPr/>
        </p:nvSpPr>
        <p:spPr bwMode="auto">
          <a:xfrm>
            <a:off x="6172200" y="1905000"/>
            <a:ext cx="838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UCL</a:t>
            </a:r>
          </a:p>
        </p:txBody>
      </p:sp>
      <p:sp>
        <p:nvSpPr>
          <p:cNvPr id="253964" name="Rectangle 12"/>
          <p:cNvSpPr>
            <a:spLocks noChangeArrowheads="1"/>
          </p:cNvSpPr>
          <p:nvPr/>
        </p:nvSpPr>
        <p:spPr bwMode="auto">
          <a:xfrm>
            <a:off x="6172200" y="3276600"/>
            <a:ext cx="838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LCL</a:t>
            </a:r>
          </a:p>
        </p:txBody>
      </p:sp>
      <p:sp>
        <p:nvSpPr>
          <p:cNvPr id="253965" name="Line 13"/>
          <p:cNvSpPr>
            <a:spLocks noChangeShapeType="1"/>
          </p:cNvSpPr>
          <p:nvPr/>
        </p:nvSpPr>
        <p:spPr bwMode="auto">
          <a:xfrm>
            <a:off x="2438400" y="2819400"/>
            <a:ext cx="3810000" cy="0"/>
          </a:xfrm>
          <a:prstGeom prst="line">
            <a:avLst/>
          </a:prstGeom>
          <a:noFill/>
          <a:ln w="1905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53966" name="Line 14"/>
          <p:cNvSpPr>
            <a:spLocks noChangeShapeType="1"/>
          </p:cNvSpPr>
          <p:nvPr/>
        </p:nvSpPr>
        <p:spPr bwMode="auto">
          <a:xfrm>
            <a:off x="2438400" y="2133600"/>
            <a:ext cx="3810000" cy="0"/>
          </a:xfrm>
          <a:prstGeom prst="line">
            <a:avLst/>
          </a:prstGeom>
          <a:noFill/>
          <a:ln w="1905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53968" name="Rectangle 16"/>
          <p:cNvSpPr>
            <a:spLocks noChangeArrowheads="1"/>
          </p:cNvSpPr>
          <p:nvPr/>
        </p:nvSpPr>
        <p:spPr bwMode="auto">
          <a:xfrm>
            <a:off x="6248400" y="3657600"/>
            <a:ext cx="838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time</a:t>
            </a:r>
          </a:p>
        </p:txBody>
      </p:sp>
      <p:sp>
        <p:nvSpPr>
          <p:cNvPr id="253969" name="Oval 17"/>
          <p:cNvSpPr>
            <a:spLocks noChangeArrowheads="1"/>
          </p:cNvSpPr>
          <p:nvPr/>
        </p:nvSpPr>
        <p:spPr bwMode="auto">
          <a:xfrm>
            <a:off x="2667000" y="3048000"/>
            <a:ext cx="152400" cy="152400"/>
          </a:xfrm>
          <a:prstGeom prst="ellipse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53970" name="Oval 18"/>
          <p:cNvSpPr>
            <a:spLocks noChangeArrowheads="1"/>
          </p:cNvSpPr>
          <p:nvPr/>
        </p:nvSpPr>
        <p:spPr bwMode="auto">
          <a:xfrm>
            <a:off x="3048000" y="2590800"/>
            <a:ext cx="152400" cy="152400"/>
          </a:xfrm>
          <a:prstGeom prst="ellipse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53971" name="Oval 19"/>
          <p:cNvSpPr>
            <a:spLocks noChangeArrowheads="1"/>
          </p:cNvSpPr>
          <p:nvPr/>
        </p:nvSpPr>
        <p:spPr bwMode="auto">
          <a:xfrm>
            <a:off x="3429000" y="2895600"/>
            <a:ext cx="152400" cy="152400"/>
          </a:xfrm>
          <a:prstGeom prst="ellipse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53972" name="Oval 20"/>
          <p:cNvSpPr>
            <a:spLocks noChangeArrowheads="1"/>
          </p:cNvSpPr>
          <p:nvPr/>
        </p:nvSpPr>
        <p:spPr bwMode="auto">
          <a:xfrm>
            <a:off x="4191000" y="2819400"/>
            <a:ext cx="152400" cy="152400"/>
          </a:xfrm>
          <a:prstGeom prst="ellipse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53973" name="Oval 21"/>
          <p:cNvSpPr>
            <a:spLocks noChangeArrowheads="1"/>
          </p:cNvSpPr>
          <p:nvPr/>
        </p:nvSpPr>
        <p:spPr bwMode="auto">
          <a:xfrm>
            <a:off x="4572000" y="3124200"/>
            <a:ext cx="152400" cy="152400"/>
          </a:xfrm>
          <a:prstGeom prst="ellipse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53974" name="Oval 22"/>
          <p:cNvSpPr>
            <a:spLocks noChangeArrowheads="1"/>
          </p:cNvSpPr>
          <p:nvPr/>
        </p:nvSpPr>
        <p:spPr bwMode="auto">
          <a:xfrm>
            <a:off x="4953000" y="2514600"/>
            <a:ext cx="152400" cy="152400"/>
          </a:xfrm>
          <a:prstGeom prst="ellipse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53975" name="Oval 23"/>
          <p:cNvSpPr>
            <a:spLocks noChangeArrowheads="1"/>
          </p:cNvSpPr>
          <p:nvPr/>
        </p:nvSpPr>
        <p:spPr bwMode="auto">
          <a:xfrm>
            <a:off x="5334000" y="2819400"/>
            <a:ext cx="152400" cy="152400"/>
          </a:xfrm>
          <a:prstGeom prst="ellipse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53976" name="Oval 24"/>
          <p:cNvSpPr>
            <a:spLocks noChangeArrowheads="1"/>
          </p:cNvSpPr>
          <p:nvPr/>
        </p:nvSpPr>
        <p:spPr bwMode="auto">
          <a:xfrm>
            <a:off x="5715000" y="2590800"/>
            <a:ext cx="152400" cy="152400"/>
          </a:xfrm>
          <a:prstGeom prst="ellipse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53977" name="Freeform 25"/>
          <p:cNvSpPr>
            <a:spLocks/>
          </p:cNvSpPr>
          <p:nvPr/>
        </p:nvSpPr>
        <p:spPr bwMode="auto">
          <a:xfrm>
            <a:off x="2743200" y="2505075"/>
            <a:ext cx="3048000" cy="700088"/>
          </a:xfrm>
          <a:custGeom>
            <a:avLst/>
            <a:gdLst/>
            <a:ahLst/>
            <a:cxnLst>
              <a:cxn ang="0">
                <a:pos x="0" y="390"/>
              </a:cxn>
              <a:cxn ang="0">
                <a:pos x="240" y="102"/>
              </a:cxn>
              <a:cxn ang="0">
                <a:pos x="480" y="294"/>
              </a:cxn>
              <a:cxn ang="0">
                <a:pos x="714" y="0"/>
              </a:cxn>
              <a:cxn ang="0">
                <a:pos x="960" y="252"/>
              </a:cxn>
              <a:cxn ang="0">
                <a:pos x="1197" y="441"/>
              </a:cxn>
              <a:cxn ang="0">
                <a:pos x="1437" y="51"/>
              </a:cxn>
              <a:cxn ang="0">
                <a:pos x="1680" y="246"/>
              </a:cxn>
              <a:cxn ang="0">
                <a:pos x="1920" y="102"/>
              </a:cxn>
            </a:cxnLst>
            <a:rect l="0" t="0" r="r" b="b"/>
            <a:pathLst>
              <a:path w="1920" h="441">
                <a:moveTo>
                  <a:pt x="0" y="390"/>
                </a:moveTo>
                <a:lnTo>
                  <a:pt x="240" y="102"/>
                </a:lnTo>
                <a:lnTo>
                  <a:pt x="480" y="294"/>
                </a:lnTo>
                <a:lnTo>
                  <a:pt x="714" y="0"/>
                </a:lnTo>
                <a:lnTo>
                  <a:pt x="960" y="252"/>
                </a:lnTo>
                <a:lnTo>
                  <a:pt x="1197" y="441"/>
                </a:lnTo>
                <a:lnTo>
                  <a:pt x="1437" y="51"/>
                </a:lnTo>
                <a:lnTo>
                  <a:pt x="1680" y="246"/>
                </a:lnTo>
                <a:lnTo>
                  <a:pt x="1920" y="102"/>
                </a:lnTo>
              </a:path>
            </a:pathLst>
          </a:custGeom>
          <a:noFill/>
          <a:ln w="19050" cap="flat" cmpd="sng">
            <a:solidFill>
              <a:schemeClr val="folHlink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53978" name="Oval 26"/>
          <p:cNvSpPr>
            <a:spLocks noChangeArrowheads="1"/>
          </p:cNvSpPr>
          <p:nvPr/>
        </p:nvSpPr>
        <p:spPr bwMode="auto">
          <a:xfrm>
            <a:off x="3810000" y="2438400"/>
            <a:ext cx="152400" cy="152400"/>
          </a:xfrm>
          <a:prstGeom prst="ellipse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53980" name="Line 28"/>
          <p:cNvSpPr>
            <a:spLocks noChangeShapeType="1"/>
          </p:cNvSpPr>
          <p:nvPr/>
        </p:nvSpPr>
        <p:spPr bwMode="auto">
          <a:xfrm>
            <a:off x="2743200" y="38862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53981" name="Line 29"/>
          <p:cNvSpPr>
            <a:spLocks noChangeShapeType="1"/>
          </p:cNvSpPr>
          <p:nvPr/>
        </p:nvSpPr>
        <p:spPr bwMode="auto">
          <a:xfrm>
            <a:off x="3124200" y="38862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53982" name="Line 30"/>
          <p:cNvSpPr>
            <a:spLocks noChangeShapeType="1"/>
          </p:cNvSpPr>
          <p:nvPr/>
        </p:nvSpPr>
        <p:spPr bwMode="auto">
          <a:xfrm>
            <a:off x="3505200" y="38862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53983" name="Line 31"/>
          <p:cNvSpPr>
            <a:spLocks noChangeShapeType="1"/>
          </p:cNvSpPr>
          <p:nvPr/>
        </p:nvSpPr>
        <p:spPr bwMode="auto">
          <a:xfrm>
            <a:off x="3886200" y="38862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53984" name="Line 32"/>
          <p:cNvSpPr>
            <a:spLocks noChangeShapeType="1"/>
          </p:cNvSpPr>
          <p:nvPr/>
        </p:nvSpPr>
        <p:spPr bwMode="auto">
          <a:xfrm>
            <a:off x="4267200" y="38862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53985" name="Line 33"/>
          <p:cNvSpPr>
            <a:spLocks noChangeShapeType="1"/>
          </p:cNvSpPr>
          <p:nvPr/>
        </p:nvSpPr>
        <p:spPr bwMode="auto">
          <a:xfrm>
            <a:off x="4648200" y="38862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53986" name="Line 34"/>
          <p:cNvSpPr>
            <a:spLocks noChangeShapeType="1"/>
          </p:cNvSpPr>
          <p:nvPr/>
        </p:nvSpPr>
        <p:spPr bwMode="auto">
          <a:xfrm>
            <a:off x="5029200" y="38862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53987" name="Line 35"/>
          <p:cNvSpPr>
            <a:spLocks noChangeShapeType="1"/>
          </p:cNvSpPr>
          <p:nvPr/>
        </p:nvSpPr>
        <p:spPr bwMode="auto">
          <a:xfrm>
            <a:off x="5410200" y="38862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53988" name="Line 36"/>
          <p:cNvSpPr>
            <a:spLocks noChangeShapeType="1"/>
          </p:cNvSpPr>
          <p:nvPr/>
        </p:nvSpPr>
        <p:spPr bwMode="auto">
          <a:xfrm>
            <a:off x="5791200" y="38862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graphicFrame>
        <p:nvGraphicFramePr>
          <p:cNvPr id="20510" name="Object 2"/>
          <p:cNvGraphicFramePr>
            <a:graphicFrameLocks noChangeAspect="1"/>
          </p:cNvGraphicFramePr>
          <p:nvPr/>
        </p:nvGraphicFramePr>
        <p:xfrm>
          <a:off x="6324600" y="2514600"/>
          <a:ext cx="333375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51" name="Equation" r:id="rId3" imgW="126890" imgH="190335" progId="Equation.3">
                  <p:embed/>
                </p:oleObj>
              </mc:Choice>
              <mc:Fallback>
                <p:oleObj name="Equation" r:id="rId3" imgW="126890" imgH="190335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0" y="2514600"/>
                        <a:ext cx="333375" cy="501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3990" name="Line 38"/>
          <p:cNvSpPr>
            <a:spLocks noChangeShapeType="1"/>
          </p:cNvSpPr>
          <p:nvPr/>
        </p:nvSpPr>
        <p:spPr bwMode="auto">
          <a:xfrm>
            <a:off x="2438400" y="4267200"/>
            <a:ext cx="0" cy="2117725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53991" name="Line 39"/>
          <p:cNvSpPr>
            <a:spLocks noChangeShapeType="1"/>
          </p:cNvSpPr>
          <p:nvPr/>
        </p:nvSpPr>
        <p:spPr bwMode="auto">
          <a:xfrm>
            <a:off x="2438400" y="6384925"/>
            <a:ext cx="3810000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53992" name="Line 40"/>
          <p:cNvSpPr>
            <a:spLocks noChangeShapeType="1"/>
          </p:cNvSpPr>
          <p:nvPr/>
        </p:nvSpPr>
        <p:spPr bwMode="auto">
          <a:xfrm>
            <a:off x="2438400" y="5562600"/>
            <a:ext cx="3810000" cy="0"/>
          </a:xfrm>
          <a:prstGeom prst="line">
            <a:avLst/>
          </a:prstGeom>
          <a:noFill/>
          <a:ln w="19050">
            <a:solidFill>
              <a:srgbClr val="DCB200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53993" name="Rectangle 41"/>
          <p:cNvSpPr>
            <a:spLocks noChangeArrowheads="1"/>
          </p:cNvSpPr>
          <p:nvPr/>
        </p:nvSpPr>
        <p:spPr bwMode="auto">
          <a:xfrm>
            <a:off x="6248400" y="4419600"/>
            <a:ext cx="838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UCL</a:t>
            </a:r>
          </a:p>
        </p:txBody>
      </p:sp>
      <p:sp>
        <p:nvSpPr>
          <p:cNvPr id="253994" name="Rectangle 42"/>
          <p:cNvSpPr>
            <a:spLocks noChangeArrowheads="1"/>
          </p:cNvSpPr>
          <p:nvPr/>
        </p:nvSpPr>
        <p:spPr bwMode="auto">
          <a:xfrm>
            <a:off x="6248400" y="5334000"/>
            <a:ext cx="838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LCL</a:t>
            </a:r>
          </a:p>
        </p:txBody>
      </p:sp>
      <p:sp>
        <p:nvSpPr>
          <p:cNvPr id="253995" name="Line 43"/>
          <p:cNvSpPr>
            <a:spLocks noChangeShapeType="1"/>
          </p:cNvSpPr>
          <p:nvPr/>
        </p:nvSpPr>
        <p:spPr bwMode="auto">
          <a:xfrm>
            <a:off x="2438400" y="5089525"/>
            <a:ext cx="3810000" cy="0"/>
          </a:xfrm>
          <a:prstGeom prst="line">
            <a:avLst/>
          </a:prstGeom>
          <a:noFill/>
          <a:ln w="1905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53996" name="Line 44"/>
          <p:cNvSpPr>
            <a:spLocks noChangeShapeType="1"/>
          </p:cNvSpPr>
          <p:nvPr/>
        </p:nvSpPr>
        <p:spPr bwMode="auto">
          <a:xfrm>
            <a:off x="2438400" y="4648200"/>
            <a:ext cx="3810000" cy="0"/>
          </a:xfrm>
          <a:prstGeom prst="line">
            <a:avLst/>
          </a:prstGeom>
          <a:noFill/>
          <a:ln w="19050">
            <a:solidFill>
              <a:srgbClr val="DCB200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53997" name="Rectangle 45"/>
          <p:cNvSpPr>
            <a:spLocks noChangeArrowheads="1"/>
          </p:cNvSpPr>
          <p:nvPr/>
        </p:nvSpPr>
        <p:spPr bwMode="auto">
          <a:xfrm>
            <a:off x="6248400" y="6156325"/>
            <a:ext cx="838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time</a:t>
            </a:r>
          </a:p>
        </p:txBody>
      </p:sp>
      <p:sp>
        <p:nvSpPr>
          <p:cNvPr id="253998" name="Oval 46"/>
          <p:cNvSpPr>
            <a:spLocks noChangeArrowheads="1"/>
          </p:cNvSpPr>
          <p:nvPr/>
        </p:nvSpPr>
        <p:spPr bwMode="auto">
          <a:xfrm>
            <a:off x="2667000" y="4953000"/>
            <a:ext cx="152400" cy="152400"/>
          </a:xfrm>
          <a:prstGeom prst="ellipse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53999" name="Oval 47"/>
          <p:cNvSpPr>
            <a:spLocks noChangeArrowheads="1"/>
          </p:cNvSpPr>
          <p:nvPr/>
        </p:nvSpPr>
        <p:spPr bwMode="auto">
          <a:xfrm>
            <a:off x="3048000" y="5181600"/>
            <a:ext cx="152400" cy="152400"/>
          </a:xfrm>
          <a:prstGeom prst="ellipse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54000" name="Oval 48"/>
          <p:cNvSpPr>
            <a:spLocks noChangeArrowheads="1"/>
          </p:cNvSpPr>
          <p:nvPr/>
        </p:nvSpPr>
        <p:spPr bwMode="auto">
          <a:xfrm>
            <a:off x="3429000" y="5105400"/>
            <a:ext cx="152400" cy="152400"/>
          </a:xfrm>
          <a:prstGeom prst="ellipse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54001" name="Oval 49"/>
          <p:cNvSpPr>
            <a:spLocks noChangeArrowheads="1"/>
          </p:cNvSpPr>
          <p:nvPr/>
        </p:nvSpPr>
        <p:spPr bwMode="auto">
          <a:xfrm>
            <a:off x="4191000" y="4800600"/>
            <a:ext cx="152400" cy="152400"/>
          </a:xfrm>
          <a:prstGeom prst="ellipse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54002" name="Oval 50"/>
          <p:cNvSpPr>
            <a:spLocks noChangeArrowheads="1"/>
          </p:cNvSpPr>
          <p:nvPr/>
        </p:nvSpPr>
        <p:spPr bwMode="auto">
          <a:xfrm>
            <a:off x="4572000" y="5181600"/>
            <a:ext cx="152400" cy="152400"/>
          </a:xfrm>
          <a:prstGeom prst="ellipse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54003" name="Oval 51"/>
          <p:cNvSpPr>
            <a:spLocks noChangeArrowheads="1"/>
          </p:cNvSpPr>
          <p:nvPr/>
        </p:nvSpPr>
        <p:spPr bwMode="auto">
          <a:xfrm>
            <a:off x="4953000" y="5105400"/>
            <a:ext cx="152400" cy="152400"/>
          </a:xfrm>
          <a:prstGeom prst="ellipse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54004" name="Oval 52"/>
          <p:cNvSpPr>
            <a:spLocks noChangeArrowheads="1"/>
          </p:cNvSpPr>
          <p:nvPr/>
        </p:nvSpPr>
        <p:spPr bwMode="auto">
          <a:xfrm>
            <a:off x="5334000" y="4724400"/>
            <a:ext cx="152400" cy="152400"/>
          </a:xfrm>
          <a:prstGeom prst="ellipse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54005" name="Oval 53"/>
          <p:cNvSpPr>
            <a:spLocks noChangeArrowheads="1"/>
          </p:cNvSpPr>
          <p:nvPr/>
        </p:nvSpPr>
        <p:spPr bwMode="auto">
          <a:xfrm>
            <a:off x="5715000" y="4860925"/>
            <a:ext cx="152400" cy="152400"/>
          </a:xfrm>
          <a:prstGeom prst="ellipse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54006" name="Freeform 54"/>
          <p:cNvSpPr>
            <a:spLocks/>
          </p:cNvSpPr>
          <p:nvPr/>
        </p:nvSpPr>
        <p:spPr bwMode="auto">
          <a:xfrm>
            <a:off x="2728913" y="4810125"/>
            <a:ext cx="3062287" cy="461963"/>
          </a:xfrm>
          <a:custGeom>
            <a:avLst/>
            <a:gdLst/>
            <a:ahLst/>
            <a:cxnLst>
              <a:cxn ang="0">
                <a:pos x="0" y="141"/>
              </a:cxn>
              <a:cxn ang="0">
                <a:pos x="252" y="282"/>
              </a:cxn>
              <a:cxn ang="0">
                <a:pos x="489" y="228"/>
              </a:cxn>
              <a:cxn ang="0">
                <a:pos x="729" y="282"/>
              </a:cxn>
              <a:cxn ang="0">
                <a:pos x="969" y="39"/>
              </a:cxn>
              <a:cxn ang="0">
                <a:pos x="1212" y="291"/>
              </a:cxn>
              <a:cxn ang="0">
                <a:pos x="1452" y="231"/>
              </a:cxn>
              <a:cxn ang="0">
                <a:pos x="1689" y="0"/>
              </a:cxn>
              <a:cxn ang="0">
                <a:pos x="1929" y="80"/>
              </a:cxn>
            </a:cxnLst>
            <a:rect l="0" t="0" r="r" b="b"/>
            <a:pathLst>
              <a:path w="1929" h="291">
                <a:moveTo>
                  <a:pt x="0" y="141"/>
                </a:moveTo>
                <a:lnTo>
                  <a:pt x="252" y="282"/>
                </a:lnTo>
                <a:lnTo>
                  <a:pt x="489" y="228"/>
                </a:lnTo>
                <a:lnTo>
                  <a:pt x="729" y="282"/>
                </a:lnTo>
                <a:lnTo>
                  <a:pt x="969" y="39"/>
                </a:lnTo>
                <a:lnTo>
                  <a:pt x="1212" y="291"/>
                </a:lnTo>
                <a:lnTo>
                  <a:pt x="1452" y="231"/>
                </a:lnTo>
                <a:lnTo>
                  <a:pt x="1689" y="0"/>
                </a:lnTo>
                <a:lnTo>
                  <a:pt x="1929" y="80"/>
                </a:lnTo>
              </a:path>
            </a:pathLst>
          </a:custGeom>
          <a:noFill/>
          <a:ln w="19050" cap="flat" cmpd="sng">
            <a:solidFill>
              <a:schemeClr val="hlink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54007" name="Oval 55"/>
          <p:cNvSpPr>
            <a:spLocks noChangeArrowheads="1"/>
          </p:cNvSpPr>
          <p:nvPr/>
        </p:nvSpPr>
        <p:spPr bwMode="auto">
          <a:xfrm>
            <a:off x="3810000" y="5181600"/>
            <a:ext cx="152400" cy="152400"/>
          </a:xfrm>
          <a:prstGeom prst="ellipse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54008" name="Line 56"/>
          <p:cNvSpPr>
            <a:spLocks noChangeShapeType="1"/>
          </p:cNvSpPr>
          <p:nvPr/>
        </p:nvSpPr>
        <p:spPr bwMode="auto">
          <a:xfrm>
            <a:off x="2743200" y="6384925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54009" name="Line 57"/>
          <p:cNvSpPr>
            <a:spLocks noChangeShapeType="1"/>
          </p:cNvSpPr>
          <p:nvPr/>
        </p:nvSpPr>
        <p:spPr bwMode="auto">
          <a:xfrm>
            <a:off x="3124200" y="6384925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54010" name="Line 58"/>
          <p:cNvSpPr>
            <a:spLocks noChangeShapeType="1"/>
          </p:cNvSpPr>
          <p:nvPr/>
        </p:nvSpPr>
        <p:spPr bwMode="auto">
          <a:xfrm>
            <a:off x="3505200" y="6384925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54011" name="Line 59"/>
          <p:cNvSpPr>
            <a:spLocks noChangeShapeType="1"/>
          </p:cNvSpPr>
          <p:nvPr/>
        </p:nvSpPr>
        <p:spPr bwMode="auto">
          <a:xfrm>
            <a:off x="3886200" y="6384925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54012" name="Line 60"/>
          <p:cNvSpPr>
            <a:spLocks noChangeShapeType="1"/>
          </p:cNvSpPr>
          <p:nvPr/>
        </p:nvSpPr>
        <p:spPr bwMode="auto">
          <a:xfrm>
            <a:off x="4267200" y="6384925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54013" name="Line 61"/>
          <p:cNvSpPr>
            <a:spLocks noChangeShapeType="1"/>
          </p:cNvSpPr>
          <p:nvPr/>
        </p:nvSpPr>
        <p:spPr bwMode="auto">
          <a:xfrm>
            <a:off x="4648200" y="6384925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54014" name="Line 62"/>
          <p:cNvSpPr>
            <a:spLocks noChangeShapeType="1"/>
          </p:cNvSpPr>
          <p:nvPr/>
        </p:nvSpPr>
        <p:spPr bwMode="auto">
          <a:xfrm>
            <a:off x="5029200" y="6384925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54015" name="Line 63"/>
          <p:cNvSpPr>
            <a:spLocks noChangeShapeType="1"/>
          </p:cNvSpPr>
          <p:nvPr/>
        </p:nvSpPr>
        <p:spPr bwMode="auto">
          <a:xfrm>
            <a:off x="5410200" y="6384925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54016" name="Line 64"/>
          <p:cNvSpPr>
            <a:spLocks noChangeShapeType="1"/>
          </p:cNvSpPr>
          <p:nvPr/>
        </p:nvSpPr>
        <p:spPr bwMode="auto">
          <a:xfrm>
            <a:off x="5791200" y="6384925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graphicFrame>
        <p:nvGraphicFramePr>
          <p:cNvPr id="20538" name="Object 3"/>
          <p:cNvGraphicFramePr>
            <a:graphicFrameLocks noChangeAspect="1"/>
          </p:cNvGraphicFramePr>
          <p:nvPr/>
        </p:nvGraphicFramePr>
        <p:xfrm>
          <a:off x="6324600" y="4876800"/>
          <a:ext cx="319088" cy="427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52" name="Equation" r:id="rId5" imgW="152268" imgH="203024" progId="Equation.3">
                  <p:embed/>
                </p:oleObj>
              </mc:Choice>
              <mc:Fallback>
                <p:oleObj name="Equation" r:id="rId5" imgW="152268" imgH="203024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0" y="4876800"/>
                        <a:ext cx="319088" cy="427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hlink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4018" name="Line 66"/>
          <p:cNvSpPr>
            <a:spLocks noChangeShapeType="1"/>
          </p:cNvSpPr>
          <p:nvPr/>
        </p:nvSpPr>
        <p:spPr bwMode="auto">
          <a:xfrm>
            <a:off x="2133600" y="898967"/>
            <a:ext cx="228600" cy="0"/>
          </a:xfrm>
          <a:prstGeom prst="line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54019" name="Text Box 67"/>
          <p:cNvSpPr txBox="1">
            <a:spLocks noChangeArrowheads="1"/>
          </p:cNvSpPr>
          <p:nvPr/>
        </p:nvSpPr>
        <p:spPr bwMode="auto">
          <a:xfrm>
            <a:off x="762000" y="48006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R-chart</a:t>
            </a:r>
          </a:p>
        </p:txBody>
      </p:sp>
      <p:sp>
        <p:nvSpPr>
          <p:cNvPr id="254020" name="Text Box 68"/>
          <p:cNvSpPr txBox="1">
            <a:spLocks noChangeArrowheads="1"/>
          </p:cNvSpPr>
          <p:nvPr/>
        </p:nvSpPr>
        <p:spPr bwMode="auto">
          <a:xfrm>
            <a:off x="762000" y="2590800"/>
            <a:ext cx="1371600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20000"/>
              </a:lnSpc>
              <a:spcBef>
                <a:spcPct val="50000"/>
              </a:spcBef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x-chart</a:t>
            </a:r>
          </a:p>
        </p:txBody>
      </p:sp>
      <p:sp>
        <p:nvSpPr>
          <p:cNvPr id="254021" name="Line 69"/>
          <p:cNvSpPr>
            <a:spLocks noChangeShapeType="1"/>
          </p:cNvSpPr>
          <p:nvPr/>
        </p:nvSpPr>
        <p:spPr bwMode="auto">
          <a:xfrm>
            <a:off x="838200" y="27432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/>
          <p:cNvSpPr>
            <a:spLocks noGrp="1" noChangeArrowheads="1"/>
          </p:cNvSpPr>
          <p:nvPr>
            <p:ph type="title"/>
          </p:nvPr>
        </p:nvSpPr>
        <p:spPr>
          <a:xfrm>
            <a:off x="778398" y="2936112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i="0" dirty="0">
                <a:solidFill>
                  <a:schemeClr val="accent3">
                    <a:lumMod val="25000"/>
                  </a:schemeClr>
                </a:solidFill>
              </a:rPr>
              <a:t>p-Chart</a:t>
            </a:r>
          </a:p>
        </p:txBody>
      </p:sp>
    </p:spTree>
    <p:extLst>
      <p:ext uri="{BB962C8B-B14F-4D97-AF65-F5344CB8AC3E}">
        <p14:creationId xmlns:p14="http://schemas.microsoft.com/office/powerpoint/2010/main" val="10012855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i="0" dirty="0">
                <a:solidFill>
                  <a:schemeClr val="accent3">
                    <a:lumMod val="25000"/>
                  </a:schemeClr>
                </a:solidFill>
              </a:rPr>
              <a:t>p-Chart</a:t>
            </a:r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08298" y="1557760"/>
            <a:ext cx="7924800" cy="4038600"/>
          </a:xfrm>
        </p:spPr>
        <p:txBody>
          <a:bodyPr/>
          <a:lstStyle/>
          <a:p>
            <a:pPr eaLnBrk="1" hangingPunct="1">
              <a:spcBef>
                <a:spcPct val="35000"/>
              </a:spcBef>
              <a:defRPr/>
            </a:pPr>
            <a:r>
              <a:rPr lang="en-US" i="0" dirty="0"/>
              <a:t>Control chart for </a:t>
            </a:r>
            <a:r>
              <a:rPr lang="en-US" i="0" dirty="0">
                <a:solidFill>
                  <a:srgbClr val="C00000"/>
                </a:solidFill>
              </a:rPr>
              <a:t>proportions</a:t>
            </a:r>
          </a:p>
          <a:p>
            <a:pPr lvl="1" eaLnBrk="1" hangingPunct="1">
              <a:spcBef>
                <a:spcPct val="35000"/>
              </a:spcBef>
              <a:defRPr/>
            </a:pPr>
            <a:r>
              <a:rPr lang="en-US" i="0" dirty="0"/>
              <a:t>Is an attribute chart</a:t>
            </a:r>
          </a:p>
          <a:p>
            <a:pPr eaLnBrk="1" hangingPunct="1">
              <a:spcBef>
                <a:spcPct val="35000"/>
              </a:spcBef>
              <a:defRPr/>
            </a:pPr>
            <a:r>
              <a:rPr lang="en-US" i="0" dirty="0"/>
              <a:t>Shows proportion of nonconforming items</a:t>
            </a:r>
          </a:p>
          <a:p>
            <a:pPr lvl="1" eaLnBrk="1" hangingPunct="1">
              <a:spcBef>
                <a:spcPct val="35000"/>
              </a:spcBef>
              <a:defRPr/>
            </a:pPr>
            <a:r>
              <a:rPr lang="en-US" i="0" dirty="0"/>
              <a:t>Example -- Computer chips: Count the number of defective chips and divide by total chips inspected</a:t>
            </a:r>
          </a:p>
          <a:p>
            <a:pPr lvl="2" eaLnBrk="1" hangingPunct="1">
              <a:spcBef>
                <a:spcPct val="35000"/>
              </a:spcBef>
              <a:defRPr/>
            </a:pPr>
            <a:r>
              <a:rPr lang="en-US" i="0" dirty="0"/>
              <a:t>Chip is either defective or not defective</a:t>
            </a:r>
          </a:p>
          <a:p>
            <a:pPr lvl="2" eaLnBrk="1" hangingPunct="1">
              <a:spcBef>
                <a:spcPct val="35000"/>
              </a:spcBef>
              <a:defRPr/>
            </a:pPr>
            <a:r>
              <a:rPr lang="en-US" i="0" dirty="0"/>
              <a:t>Finding a defective chip can be classified a </a:t>
            </a:r>
            <a:r>
              <a:rPr lang="en-US" i="0" dirty="0">
                <a:solidFill>
                  <a:srgbClr val="FF0000"/>
                </a:solidFill>
              </a:rPr>
              <a:t>“success”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i="0" dirty="0">
                <a:solidFill>
                  <a:schemeClr val="accent3">
                    <a:lumMod val="25000"/>
                  </a:schemeClr>
                </a:solidFill>
              </a:rPr>
              <a:t>Creating a p-Chart</a:t>
            </a:r>
          </a:p>
        </p:txBody>
      </p:sp>
      <p:sp>
        <p:nvSpPr>
          <p:cNvPr id="22938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143000" y="1676400"/>
            <a:ext cx="7391400" cy="4114800"/>
          </a:xfrm>
        </p:spPr>
        <p:txBody>
          <a:bodyPr/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2800" i="0" dirty="0"/>
              <a:t>Calculate subgroup proportions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US" sz="2800" i="0" dirty="0"/>
              <a:t>Compute the average of the subgroup proportions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US" sz="2800" i="0" dirty="0"/>
              <a:t>Prepare graphs of the subgroup proportions as a line chart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US" sz="2800" i="0" dirty="0"/>
              <a:t>Compute the upper and lower control limits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US" sz="2800" i="0" dirty="0"/>
              <a:t>Use lines to show the control limits on the p-chart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i="0" dirty="0">
                <a:solidFill>
                  <a:schemeClr val="accent3">
                    <a:lumMod val="25000"/>
                  </a:schemeClr>
                </a:solidFill>
              </a:rPr>
              <a:t>p-Chart Example</a:t>
            </a:r>
          </a:p>
        </p:txBody>
      </p:sp>
      <p:graphicFrame>
        <p:nvGraphicFramePr>
          <p:cNvPr id="268416" name="Group 128"/>
          <p:cNvGraphicFramePr>
            <a:graphicFrameLocks noGrp="1"/>
          </p:cNvGraphicFramePr>
          <p:nvPr/>
        </p:nvGraphicFramePr>
        <p:xfrm>
          <a:off x="1295400" y="1981200"/>
          <a:ext cx="6629400" cy="3700463"/>
        </p:xfrm>
        <a:graphic>
          <a:graphicData uri="http://schemas.openxmlformats.org/drawingml/2006/table">
            <a:tbl>
              <a:tblPr/>
              <a:tblGrid>
                <a:gridCol w="160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01076"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Subgroup number</a:t>
                      </a:r>
                    </a:p>
                  </a:txBody>
                  <a:tcPr marT="45722" marB="4572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Sample size</a:t>
                      </a: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Number of successes</a:t>
                      </a: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Proportion, p</a:t>
                      </a: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83761"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…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150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150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150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15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12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17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…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10.00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 8.00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11.33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…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15626"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Average subgroup proportion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=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p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68412" name="Line 124"/>
          <p:cNvSpPr>
            <a:spLocks noChangeShapeType="1"/>
          </p:cNvSpPr>
          <p:nvPr/>
        </p:nvSpPr>
        <p:spPr bwMode="auto">
          <a:xfrm>
            <a:off x="7467600" y="5334000"/>
            <a:ext cx="228600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143000" y="304800"/>
            <a:ext cx="7793038" cy="762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3700" i="0" dirty="0">
                <a:solidFill>
                  <a:schemeClr val="accent3">
                    <a:lumMod val="25000"/>
                  </a:schemeClr>
                </a:solidFill>
              </a:rPr>
              <a:t>Average of Subgroup Proportions</a:t>
            </a:r>
          </a:p>
        </p:txBody>
      </p:sp>
      <p:sp>
        <p:nvSpPr>
          <p:cNvPr id="275461" name="Rectangle 1029"/>
          <p:cNvSpPr>
            <a:spLocks noChangeArrowheads="1"/>
          </p:cNvSpPr>
          <p:nvPr/>
        </p:nvSpPr>
        <p:spPr bwMode="auto">
          <a:xfrm>
            <a:off x="729205" y="1190624"/>
            <a:ext cx="7761307" cy="5295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defRPr/>
            </a:pPr>
            <a:r>
              <a:rPr lang="en-US" sz="2800" i="0" dirty="0">
                <a:solidFill>
                  <a:schemeClr val="accent5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The average of subgroup </a:t>
            </a:r>
            <a:r>
              <a:rPr lang="en-US" sz="2800" i="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proportions</a:t>
            </a:r>
            <a:r>
              <a:rPr lang="en-US" sz="2800" i="0" dirty="0">
                <a:solidFill>
                  <a:schemeClr val="fol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 </a:t>
            </a:r>
            <a:r>
              <a:rPr lang="en-US" sz="2800" i="0" dirty="0">
                <a:solidFill>
                  <a:schemeClr val="accent5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= </a:t>
            </a:r>
            <a:r>
              <a:rPr lang="en-US" sz="1400" i="0" dirty="0">
                <a:solidFill>
                  <a:schemeClr val="accent5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 </a:t>
            </a:r>
            <a:r>
              <a:rPr lang="en-US" sz="2800" i="0" dirty="0">
                <a:solidFill>
                  <a:schemeClr val="accent5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p</a:t>
            </a:r>
            <a:endParaRPr lang="en-US" i="0" dirty="0">
              <a:solidFill>
                <a:schemeClr val="accent5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75462" name="Rectangle 1030"/>
          <p:cNvSpPr>
            <a:spLocks noChangeArrowheads="1"/>
          </p:cNvSpPr>
          <p:nvPr/>
        </p:nvSpPr>
        <p:spPr bwMode="auto">
          <a:xfrm>
            <a:off x="228600" y="4953000"/>
            <a:ext cx="45720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where:</a:t>
            </a:r>
          </a:p>
          <a:p>
            <a:pPr>
              <a:defRPr/>
            </a:pPr>
            <a:r>
              <a:rPr lang="en-US" sz="1800" dirty="0">
                <a:solidFill>
                  <a:srgbClr val="C00000"/>
                </a:solidFill>
                <a:latin typeface="Arial" pitchFamily="34" charset="0"/>
              </a:rPr>
              <a:t>   p</a:t>
            </a:r>
            <a:r>
              <a:rPr lang="en-US" sz="1800" baseline="-25000" dirty="0">
                <a:solidFill>
                  <a:srgbClr val="C00000"/>
                </a:solidFill>
                <a:latin typeface="Arial" pitchFamily="34" charset="0"/>
              </a:rPr>
              <a:t>i</a:t>
            </a:r>
            <a:r>
              <a:rPr lang="en-US" sz="1800" dirty="0">
                <a:solidFill>
                  <a:srgbClr val="C00000"/>
                </a:solidFill>
                <a:latin typeface="Arial" pitchFamily="34" charset="0"/>
              </a:rPr>
              <a:t> </a:t>
            </a:r>
            <a:r>
              <a:rPr lang="en-U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= sample proportion for subgroup i</a:t>
            </a:r>
          </a:p>
          <a:p>
            <a:pPr>
              <a:defRPr/>
            </a:pP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  </a:t>
            </a:r>
            <a:r>
              <a:rPr lang="en-US" sz="2000" dirty="0">
                <a:solidFill>
                  <a:srgbClr val="C00000"/>
                </a:solidFill>
                <a:latin typeface="Arial" pitchFamily="34" charset="0"/>
              </a:rPr>
              <a:t> k 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= number of subgroups of size n</a:t>
            </a:r>
          </a:p>
        </p:txBody>
      </p:sp>
      <p:sp>
        <p:nvSpPr>
          <p:cNvPr id="275464" name="Rectangle 1032"/>
          <p:cNvSpPr>
            <a:spLocks noChangeArrowheads="1"/>
          </p:cNvSpPr>
          <p:nvPr/>
        </p:nvSpPr>
        <p:spPr bwMode="auto">
          <a:xfrm>
            <a:off x="5029200" y="4953000"/>
            <a:ext cx="39624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where:</a:t>
            </a:r>
          </a:p>
          <a:p>
            <a:pPr>
              <a:defRPr/>
            </a:pP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  </a:t>
            </a:r>
            <a:r>
              <a:rPr lang="en-US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 </a:t>
            </a:r>
            <a:r>
              <a:rPr lang="en-US" sz="1800" dirty="0">
                <a:solidFill>
                  <a:srgbClr val="C00000"/>
                </a:solidFill>
                <a:latin typeface="Arial" pitchFamily="34" charset="0"/>
              </a:rPr>
              <a:t>n</a:t>
            </a:r>
            <a:r>
              <a:rPr lang="en-US" sz="1800" baseline="-25000" dirty="0">
                <a:solidFill>
                  <a:srgbClr val="C00000"/>
                </a:solidFill>
                <a:latin typeface="Arial" pitchFamily="34" charset="0"/>
              </a:rPr>
              <a:t>i</a:t>
            </a:r>
            <a:r>
              <a:rPr lang="en-US" sz="1800" dirty="0">
                <a:solidFill>
                  <a:srgbClr val="C00000"/>
                </a:solidFill>
                <a:latin typeface="Arial" pitchFamily="34" charset="0"/>
              </a:rPr>
              <a:t> </a:t>
            </a:r>
            <a:r>
              <a:rPr lang="en-U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= number of items in sample i</a:t>
            </a:r>
          </a:p>
          <a:p>
            <a:pPr>
              <a:defRPr/>
            </a:pPr>
            <a:r>
              <a:rPr lang="en-U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  </a:t>
            </a:r>
            <a:r>
              <a:rPr lang="en-US" sz="1800" dirty="0">
                <a:solidFill>
                  <a:srgbClr val="C00000"/>
                </a:solidFill>
                <a:latin typeface="Arial" pitchFamily="34" charset="0"/>
                <a:sym typeface="Symbol" pitchFamily="18" charset="2"/>
              </a:rPr>
              <a:t>n</a:t>
            </a:r>
            <a:r>
              <a:rPr lang="en-US" sz="1800" baseline="-25000" dirty="0">
                <a:solidFill>
                  <a:srgbClr val="C00000"/>
                </a:solidFill>
                <a:latin typeface="Arial" pitchFamily="34" charset="0"/>
                <a:sym typeface="Symbol" pitchFamily="18" charset="2"/>
              </a:rPr>
              <a:t>i</a:t>
            </a:r>
            <a:r>
              <a:rPr lang="en-US" sz="1800" dirty="0">
                <a:solidFill>
                  <a:srgbClr val="C00000"/>
                </a:solidFill>
                <a:latin typeface="Arial" pitchFamily="34" charset="0"/>
              </a:rPr>
              <a:t> </a:t>
            </a:r>
            <a:r>
              <a:rPr lang="en-U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= total number of items </a:t>
            </a:r>
          </a:p>
          <a:p>
            <a:pPr>
              <a:defRPr/>
            </a:pPr>
            <a:r>
              <a:rPr lang="en-U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	sampled in k samples</a:t>
            </a:r>
          </a:p>
        </p:txBody>
      </p:sp>
      <p:sp>
        <p:nvSpPr>
          <p:cNvPr id="275466" name="Rectangle 1034"/>
          <p:cNvSpPr>
            <a:spLocks noChangeArrowheads="1"/>
          </p:cNvSpPr>
          <p:nvPr/>
        </p:nvSpPr>
        <p:spPr bwMode="auto">
          <a:xfrm>
            <a:off x="533400" y="2438400"/>
            <a:ext cx="334739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i="0" dirty="0">
                <a:solidFill>
                  <a:schemeClr val="accent5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If equal sample sizes:</a:t>
            </a:r>
          </a:p>
        </p:txBody>
      </p:sp>
      <p:sp>
        <p:nvSpPr>
          <p:cNvPr id="275467" name="Rectangle 1035"/>
          <p:cNvSpPr>
            <a:spLocks noChangeArrowheads="1"/>
          </p:cNvSpPr>
          <p:nvPr/>
        </p:nvSpPr>
        <p:spPr bwMode="auto">
          <a:xfrm>
            <a:off x="5410200" y="2438400"/>
            <a:ext cx="372249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i="0" dirty="0">
                <a:solidFill>
                  <a:schemeClr val="accent5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If unequal sample sizes:</a:t>
            </a:r>
          </a:p>
        </p:txBody>
      </p:sp>
      <p:graphicFrame>
        <p:nvGraphicFramePr>
          <p:cNvPr id="30728" name="Object 2"/>
          <p:cNvGraphicFramePr>
            <a:graphicFrameLocks noChangeAspect="1"/>
          </p:cNvGraphicFramePr>
          <p:nvPr/>
        </p:nvGraphicFramePr>
        <p:xfrm>
          <a:off x="1143000" y="3200400"/>
          <a:ext cx="1943100" cy="1292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9" name="Equation" r:id="rId3" imgW="647700" imgH="431800" progId="Equation.3">
                  <p:embed/>
                </p:oleObj>
              </mc:Choice>
              <mc:Fallback>
                <p:oleObj name="Equation" r:id="rId3" imgW="647700" imgH="4318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3200400"/>
                        <a:ext cx="1943100" cy="1292225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29" name="Object 3"/>
          <p:cNvGraphicFramePr>
            <a:graphicFrameLocks noChangeAspect="1"/>
          </p:cNvGraphicFramePr>
          <p:nvPr/>
        </p:nvGraphicFramePr>
        <p:xfrm>
          <a:off x="5867400" y="3203575"/>
          <a:ext cx="2286000" cy="1444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0" name="Equation" r:id="rId5" imgW="761669" imgH="482391" progId="Equation.3">
                  <p:embed/>
                </p:oleObj>
              </mc:Choice>
              <mc:Fallback>
                <p:oleObj name="Equation" r:id="rId5" imgW="761669" imgH="482391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3203575"/>
                        <a:ext cx="2286000" cy="1444625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5473" name="Line 1041"/>
          <p:cNvSpPr>
            <a:spLocks noChangeShapeType="1"/>
          </p:cNvSpPr>
          <p:nvPr/>
        </p:nvSpPr>
        <p:spPr bwMode="auto">
          <a:xfrm>
            <a:off x="7636397" y="1224986"/>
            <a:ext cx="228600" cy="0"/>
          </a:xfrm>
          <a:prstGeom prst="line">
            <a:avLst/>
          </a:prstGeom>
          <a:noFill/>
          <a:ln w="1905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i="0" dirty="0">
                <a:solidFill>
                  <a:schemeClr val="accent3">
                    <a:lumMod val="25000"/>
                  </a:schemeClr>
                </a:solidFill>
              </a:rPr>
              <a:t>Computing Control Limits</a:t>
            </a:r>
          </a:p>
        </p:txBody>
      </p:sp>
      <p:sp>
        <p:nvSpPr>
          <p:cNvPr id="27648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8077200" cy="4114800"/>
          </a:xfrm>
        </p:spPr>
        <p:txBody>
          <a:bodyPr/>
          <a:lstStyle/>
          <a:p>
            <a:pPr eaLnBrk="1" hangingPunct="1">
              <a:defRPr/>
            </a:pPr>
            <a:r>
              <a:rPr lang="en-US" i="0" dirty="0"/>
              <a:t>The upper and lower control limits for an p-chart are</a:t>
            </a:r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276484" name="Rectangle 1028"/>
          <p:cNvSpPr>
            <a:spLocks noChangeArrowheads="1"/>
          </p:cNvSpPr>
          <p:nvPr/>
        </p:nvSpPr>
        <p:spPr bwMode="auto">
          <a:xfrm>
            <a:off x="1149752" y="2736448"/>
            <a:ext cx="7239000" cy="1692771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UCL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= Average Proportion + 3 Standard Deviations</a:t>
            </a:r>
          </a:p>
          <a:p>
            <a:pPr>
              <a:defRPr/>
            </a:pPr>
            <a:r>
              <a:rPr lang="en-US" sz="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 </a:t>
            </a:r>
          </a:p>
          <a:p>
            <a:pPr>
              <a:defRPr/>
            </a:pPr>
            <a:r>
              <a:rPr lang="en-US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LCL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 = Average Proportion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–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 3 Standard Deviations</a:t>
            </a:r>
          </a:p>
        </p:txBody>
      </p:sp>
      <p:graphicFrame>
        <p:nvGraphicFramePr>
          <p:cNvPr id="31749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5518485"/>
              </p:ext>
            </p:extLst>
          </p:nvPr>
        </p:nvGraphicFramePr>
        <p:xfrm>
          <a:off x="3350871" y="4721446"/>
          <a:ext cx="2492375" cy="1427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04" name="Equation" r:id="rId3" imgW="889000" imgH="508000" progId="Equation.3">
                  <p:embed/>
                </p:oleObj>
              </mc:Choice>
              <mc:Fallback>
                <p:oleObj name="Equation" r:id="rId3" imgW="889000" imgH="5080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0871" y="4721446"/>
                        <a:ext cx="2492375" cy="1427162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914400" y="304800"/>
            <a:ext cx="7793038" cy="990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3700" i="0" dirty="0">
                <a:solidFill>
                  <a:schemeClr val="accent3">
                    <a:lumMod val="25000"/>
                  </a:schemeClr>
                </a:solidFill>
              </a:rPr>
              <a:t>Standard Deviation of </a:t>
            </a:r>
            <a:br>
              <a:rPr lang="en-US" sz="3700" i="0" dirty="0">
                <a:solidFill>
                  <a:schemeClr val="accent3">
                    <a:lumMod val="25000"/>
                  </a:schemeClr>
                </a:solidFill>
              </a:rPr>
            </a:br>
            <a:r>
              <a:rPr lang="en-US" sz="3700" i="0" dirty="0">
                <a:solidFill>
                  <a:schemeClr val="accent3">
                    <a:lumMod val="25000"/>
                  </a:schemeClr>
                </a:solidFill>
              </a:rPr>
              <a:t>Subgroup Proportions</a:t>
            </a:r>
          </a:p>
        </p:txBody>
      </p:sp>
      <p:graphicFrame>
        <p:nvGraphicFramePr>
          <p:cNvPr id="32771" name="Object 2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96" name="Equation" r:id="rId3" imgW="114151" imgH="215619" progId="Equation.3">
                  <p:embed/>
                </p:oleObj>
              </mc:Choice>
              <mc:Fallback>
                <p:oleObj name="Equation" r:id="rId3" imgW="114151" imgH="215619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7513" name="Rectangle 1033"/>
          <p:cNvSpPr>
            <a:spLocks noChangeArrowheads="1"/>
          </p:cNvSpPr>
          <p:nvPr/>
        </p:nvSpPr>
        <p:spPr bwMode="auto">
          <a:xfrm>
            <a:off x="762000" y="1676400"/>
            <a:ext cx="7391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5342" tIns="42672" rIns="85342" bIns="42672"/>
          <a:lstStyle/>
          <a:p>
            <a:pPr marL="320675" indent="-320675" defTabSz="852488">
              <a:spcBef>
                <a:spcPct val="4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/>
            </a:pPr>
            <a:r>
              <a:rPr lang="en-US" sz="2800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The estimate of the standard deviation for the subgroup proportions is:</a:t>
            </a:r>
            <a:endParaRPr lang="el-GR" sz="2800" i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2773" name="Object 3"/>
          <p:cNvGraphicFramePr>
            <a:graphicFrameLocks noChangeAspect="1"/>
          </p:cNvGraphicFramePr>
          <p:nvPr/>
        </p:nvGraphicFramePr>
        <p:xfrm>
          <a:off x="685800" y="3505200"/>
          <a:ext cx="3276600" cy="1406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97" name="Equation" r:id="rId5" imgW="1091726" imgH="469696" progId="Equation.3">
                  <p:embed/>
                </p:oleObj>
              </mc:Choice>
              <mc:Fallback>
                <p:oleObj name="Equation" r:id="rId5" imgW="1091726" imgH="469696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3505200"/>
                        <a:ext cx="3276600" cy="1406525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7516" name="Rectangle 1036"/>
          <p:cNvSpPr>
            <a:spLocks noChangeArrowheads="1"/>
          </p:cNvSpPr>
          <p:nvPr/>
        </p:nvSpPr>
        <p:spPr bwMode="auto">
          <a:xfrm>
            <a:off x="533400" y="2819400"/>
            <a:ext cx="334739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If equal sample sizes:</a:t>
            </a:r>
          </a:p>
        </p:txBody>
      </p:sp>
      <p:sp>
        <p:nvSpPr>
          <p:cNvPr id="277517" name="Rectangle 1037"/>
          <p:cNvSpPr>
            <a:spLocks noChangeArrowheads="1"/>
          </p:cNvSpPr>
          <p:nvPr/>
        </p:nvSpPr>
        <p:spPr bwMode="auto">
          <a:xfrm>
            <a:off x="5410200" y="2819400"/>
            <a:ext cx="372249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If unequal sample sizes:</a:t>
            </a:r>
          </a:p>
        </p:txBody>
      </p:sp>
      <p:sp>
        <p:nvSpPr>
          <p:cNvPr id="277518" name="Rectangle 1038"/>
          <p:cNvSpPr>
            <a:spLocks noChangeArrowheads="1"/>
          </p:cNvSpPr>
          <p:nvPr/>
        </p:nvSpPr>
        <p:spPr bwMode="auto">
          <a:xfrm>
            <a:off x="152400" y="5257800"/>
            <a:ext cx="496361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where:      =  mean subgroup 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proportion</a:t>
            </a:r>
          </a:p>
          <a:p>
            <a:pPr>
              <a:defRPr/>
            </a:pP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  n =  common sample size</a:t>
            </a:r>
          </a:p>
        </p:txBody>
      </p:sp>
      <p:graphicFrame>
        <p:nvGraphicFramePr>
          <p:cNvPr id="3277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0493260"/>
              </p:ext>
            </p:extLst>
          </p:nvPr>
        </p:nvGraphicFramePr>
        <p:xfrm>
          <a:off x="1099676" y="5257800"/>
          <a:ext cx="263525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98" name="Equation" r:id="rId7" imgW="139639" imgH="241195" progId="Equation.3">
                  <p:embed/>
                </p:oleObj>
              </mc:Choice>
              <mc:Fallback>
                <p:oleObj name="Equation" r:id="rId7" imgW="139639" imgH="241195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9676" y="5257800"/>
                        <a:ext cx="263525" cy="454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7520" name="Rectangle 1040"/>
          <p:cNvSpPr>
            <a:spLocks noChangeArrowheads="1"/>
          </p:cNvSpPr>
          <p:nvPr/>
        </p:nvSpPr>
        <p:spPr bwMode="auto">
          <a:xfrm>
            <a:off x="5638800" y="3505200"/>
            <a:ext cx="3048000" cy="142032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10000"/>
              </a:lnSpc>
              <a:defRPr/>
            </a:pP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Generally,      is computed separately for each different sample size</a:t>
            </a:r>
          </a:p>
        </p:txBody>
      </p:sp>
      <p:graphicFrame>
        <p:nvGraphicFramePr>
          <p:cNvPr id="3277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7622217"/>
              </p:ext>
            </p:extLst>
          </p:nvPr>
        </p:nvGraphicFramePr>
        <p:xfrm>
          <a:off x="6956425" y="3505200"/>
          <a:ext cx="412750" cy="54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99" name="Equation" r:id="rId9" imgW="190417" imgH="253890" progId="Equation.3">
                  <p:embed/>
                </p:oleObj>
              </mc:Choice>
              <mc:Fallback>
                <p:oleObj name="Equation" r:id="rId9" imgW="190417" imgH="25389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56425" y="3505200"/>
                        <a:ext cx="412750" cy="549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i="0" dirty="0">
                <a:solidFill>
                  <a:schemeClr val="accent3">
                    <a:lumMod val="25000"/>
                  </a:schemeClr>
                </a:solidFill>
              </a:rPr>
              <a:t>Computing Control Limits</a:t>
            </a:r>
          </a:p>
        </p:txBody>
      </p:sp>
      <p:graphicFrame>
        <p:nvGraphicFramePr>
          <p:cNvPr id="33795" name="Object 2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55" name="Equation" r:id="rId3" imgW="114151" imgH="215619" progId="Equation.3">
                  <p:embed/>
                </p:oleObj>
              </mc:Choice>
              <mc:Fallback>
                <p:oleObj name="Equation" r:id="rId3" imgW="114151" imgH="215619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853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914400" y="1828800"/>
            <a:ext cx="70104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i="0" dirty="0">
                <a:cs typeface="Arial" pitchFamily="34" charset="0"/>
              </a:rPr>
              <a:t>The upper and lower control limits for the p-chart are:</a:t>
            </a:r>
            <a:endParaRPr lang="el-GR" i="0" dirty="0">
              <a:cs typeface="Arial" pitchFamily="34" charset="0"/>
            </a:endParaRPr>
          </a:p>
        </p:txBody>
      </p:sp>
      <p:sp>
        <p:nvSpPr>
          <p:cNvPr id="278535" name="Text Box 7"/>
          <p:cNvSpPr txBox="1">
            <a:spLocks noChangeArrowheads="1"/>
          </p:cNvSpPr>
          <p:nvPr/>
        </p:nvSpPr>
        <p:spPr bwMode="auto">
          <a:xfrm>
            <a:off x="7467600" y="1460680"/>
            <a:ext cx="14747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</a:rPr>
              <a:t>(continued)</a:t>
            </a:r>
          </a:p>
        </p:txBody>
      </p:sp>
      <p:graphicFrame>
        <p:nvGraphicFramePr>
          <p:cNvPr id="3379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6909484"/>
              </p:ext>
            </p:extLst>
          </p:nvPr>
        </p:nvGraphicFramePr>
        <p:xfrm>
          <a:off x="2597152" y="2971800"/>
          <a:ext cx="3194050" cy="1970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56" name="Equation" r:id="rId5" imgW="1562100" imgH="965200" progId="Equation.3">
                  <p:embed/>
                </p:oleObj>
              </mc:Choice>
              <mc:Fallback>
                <p:oleObj name="Equation" r:id="rId5" imgW="1562100" imgH="9652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7152" y="2971800"/>
                        <a:ext cx="3194050" cy="1970087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8541" name="Rectangle 13"/>
          <p:cNvSpPr>
            <a:spLocks noChangeArrowheads="1"/>
          </p:cNvSpPr>
          <p:nvPr/>
        </p:nvSpPr>
        <p:spPr bwMode="auto">
          <a:xfrm>
            <a:off x="6319777" y="2803525"/>
            <a:ext cx="2671823" cy="147732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4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Proportions are never negative, so if the calculated lower control limit is negative, set LCL = 0</a:t>
            </a:r>
            <a:endParaRPr lang="el-GR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i="0" dirty="0">
                <a:latin typeface="Lucida Bright" panose="02040602050505020304" pitchFamily="18" charset="0"/>
              </a:rPr>
              <a:t>Three SQC Categories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10000"/>
              </a:lnSpc>
              <a:defRPr/>
            </a:pPr>
            <a:r>
              <a:rPr lang="en-US" altLang="en-US" sz="1800" i="0" dirty="0">
                <a:solidFill>
                  <a:srgbClr val="FF0000"/>
                </a:solidFill>
                <a:effectLst/>
                <a:latin typeface="Lucida Bright" panose="02040602050505020304" pitchFamily="18" charset="0"/>
              </a:rPr>
              <a:t>Statistical quality control (SQC) is the term used to describe the set of statistical tools used by quality professionals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en-US" altLang="en-US" sz="1800" i="0" dirty="0">
                <a:solidFill>
                  <a:srgbClr val="FF0000"/>
                </a:solidFill>
                <a:effectLst/>
                <a:latin typeface="Lucida Bright" panose="02040602050505020304" pitchFamily="18" charset="0"/>
              </a:rPr>
              <a:t>SQC encompasses three broad categories of;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en-US" altLang="en-US" sz="1600" i="0" dirty="0">
                <a:solidFill>
                  <a:srgbClr val="FF0000"/>
                </a:solidFill>
                <a:effectLst/>
                <a:latin typeface="Lucida Bright" panose="02040602050505020304" pitchFamily="18" charset="0"/>
              </a:rPr>
              <a:t>Descriptive statistics</a:t>
            </a:r>
          </a:p>
          <a:p>
            <a:pPr lvl="2" eaLnBrk="1" hangingPunct="1">
              <a:lnSpc>
                <a:spcPct val="110000"/>
              </a:lnSpc>
              <a:defRPr/>
            </a:pPr>
            <a:r>
              <a:rPr lang="en-US" altLang="en-US" sz="1400" i="0" dirty="0">
                <a:latin typeface="Lucida Bright" panose="02040602050505020304" pitchFamily="18" charset="0"/>
              </a:rPr>
              <a:t>e.g. the mean, standard deviation, and range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en-US" altLang="en-US" sz="1600" i="0" dirty="0">
                <a:solidFill>
                  <a:srgbClr val="FF0000"/>
                </a:solidFill>
                <a:effectLst/>
                <a:latin typeface="Lucida Bright" panose="02040602050505020304" pitchFamily="18" charset="0"/>
              </a:rPr>
              <a:t>Statistical process control (SPC)</a:t>
            </a:r>
          </a:p>
          <a:p>
            <a:pPr lvl="2" eaLnBrk="1" hangingPunct="1">
              <a:lnSpc>
                <a:spcPct val="110000"/>
              </a:lnSpc>
              <a:defRPr/>
            </a:pPr>
            <a:r>
              <a:rPr lang="en-US" altLang="en-US" sz="1400" i="0" dirty="0">
                <a:latin typeface="Lucida Bright" panose="02040602050505020304" pitchFamily="18" charset="0"/>
              </a:rPr>
              <a:t>Involves inspecting the output from a process</a:t>
            </a:r>
          </a:p>
          <a:p>
            <a:pPr lvl="2" eaLnBrk="1" hangingPunct="1">
              <a:lnSpc>
                <a:spcPct val="110000"/>
              </a:lnSpc>
              <a:defRPr/>
            </a:pPr>
            <a:r>
              <a:rPr lang="en-US" altLang="en-US" sz="1400" i="0" dirty="0">
                <a:latin typeface="Lucida Bright" panose="02040602050505020304" pitchFamily="18" charset="0"/>
              </a:rPr>
              <a:t>Quality characteristics are measured and charted</a:t>
            </a:r>
          </a:p>
          <a:p>
            <a:pPr lvl="2" eaLnBrk="1" hangingPunct="1">
              <a:lnSpc>
                <a:spcPct val="110000"/>
              </a:lnSpc>
              <a:defRPr/>
            </a:pPr>
            <a:r>
              <a:rPr lang="en-US" altLang="en-US" sz="1400" i="0" dirty="0">
                <a:latin typeface="Lucida Bright" panose="02040602050505020304" pitchFamily="18" charset="0"/>
              </a:rPr>
              <a:t>Helpful in identifying in-process variations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en-US" altLang="en-US" sz="1600" i="0" dirty="0">
                <a:solidFill>
                  <a:srgbClr val="FF0000"/>
                </a:solidFill>
                <a:effectLst/>
                <a:latin typeface="Lucida Bright" panose="02040602050505020304" pitchFamily="18" charset="0"/>
              </a:rPr>
              <a:t>Acceptance sampling </a:t>
            </a:r>
            <a:r>
              <a:rPr lang="en-US" altLang="en-US" sz="1600" i="0" dirty="0">
                <a:latin typeface="Lucida Bright" panose="02040602050505020304" pitchFamily="18" charset="0"/>
              </a:rPr>
              <a:t>used to randomly inspect a batch of goods to determine acceptance/rejection</a:t>
            </a:r>
          </a:p>
          <a:p>
            <a:pPr lvl="2" eaLnBrk="1" hangingPunct="1">
              <a:lnSpc>
                <a:spcPct val="110000"/>
              </a:lnSpc>
              <a:defRPr/>
            </a:pPr>
            <a:r>
              <a:rPr lang="en-US" altLang="en-US" sz="1400" i="0" dirty="0">
                <a:latin typeface="Lucida Bright" panose="02040602050505020304" pitchFamily="18" charset="0"/>
              </a:rPr>
              <a:t>Does not help to catch in-process problems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altLang="en-US" sz="1800" dirty="0"/>
          </a:p>
        </p:txBody>
      </p:sp>
    </p:spTree>
    <p:extLst>
      <p:ext uri="{BB962C8B-B14F-4D97-AF65-F5344CB8AC3E}">
        <p14:creationId xmlns:p14="http://schemas.microsoft.com/office/powerpoint/2010/main" val="1467470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/>
          <p:cNvSpPr>
            <a:spLocks noGrp="1" noChangeArrowheads="1"/>
          </p:cNvSpPr>
          <p:nvPr>
            <p:ph type="title"/>
          </p:nvPr>
        </p:nvSpPr>
        <p:spPr>
          <a:xfrm>
            <a:off x="778398" y="2936112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i="0" dirty="0">
                <a:solidFill>
                  <a:schemeClr val="accent3">
                    <a:lumMod val="25000"/>
                  </a:schemeClr>
                </a:solidFill>
              </a:rPr>
              <a:t>c-Chart</a:t>
            </a:r>
          </a:p>
        </p:txBody>
      </p:sp>
    </p:spTree>
    <p:extLst>
      <p:ext uri="{BB962C8B-B14F-4D97-AF65-F5344CB8AC3E}">
        <p14:creationId xmlns:p14="http://schemas.microsoft.com/office/powerpoint/2010/main" val="190574910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i="0" dirty="0">
                <a:solidFill>
                  <a:schemeClr val="accent3">
                    <a:lumMod val="25000"/>
                  </a:schemeClr>
                </a:solidFill>
              </a:rPr>
              <a:t>c-Chart</a:t>
            </a:r>
          </a:p>
        </p:txBody>
      </p:sp>
      <p:sp>
        <p:nvSpPr>
          <p:cNvPr id="16384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7924800" cy="4648200"/>
          </a:xfrm>
        </p:spPr>
        <p:txBody>
          <a:bodyPr/>
          <a:lstStyle/>
          <a:p>
            <a:pPr eaLnBrk="1" hangingPunct="1">
              <a:spcBef>
                <a:spcPct val="25000"/>
              </a:spcBef>
              <a:defRPr/>
            </a:pPr>
            <a:r>
              <a:rPr lang="en-US" sz="2400" i="0" dirty="0"/>
              <a:t>Control chart for </a:t>
            </a:r>
            <a:r>
              <a:rPr lang="en-US" sz="2400" i="0" dirty="0">
                <a:solidFill>
                  <a:srgbClr val="C00000"/>
                </a:solidFill>
              </a:rPr>
              <a:t>number of nonconformities </a:t>
            </a:r>
            <a:r>
              <a:rPr lang="en-US" sz="2400" i="0" dirty="0"/>
              <a:t>(occurrences) </a:t>
            </a:r>
            <a:r>
              <a:rPr lang="en-US" sz="2400" i="0" dirty="0">
                <a:solidFill>
                  <a:srgbClr val="C00000"/>
                </a:solidFill>
              </a:rPr>
              <a:t>per sampling unit </a:t>
            </a:r>
            <a:r>
              <a:rPr lang="en-US" sz="2400" i="0" dirty="0"/>
              <a:t>(an area of opportunity)</a:t>
            </a:r>
          </a:p>
          <a:p>
            <a:pPr eaLnBrk="1" hangingPunct="1">
              <a:spcBef>
                <a:spcPct val="25000"/>
              </a:spcBef>
              <a:defRPr/>
            </a:pPr>
            <a:endParaRPr lang="en-US" sz="2400" i="0" dirty="0"/>
          </a:p>
          <a:p>
            <a:pPr lvl="1" eaLnBrk="1" hangingPunct="1">
              <a:spcBef>
                <a:spcPct val="25000"/>
              </a:spcBef>
              <a:defRPr/>
            </a:pPr>
            <a:r>
              <a:rPr lang="en-US" sz="2400" i="0" dirty="0"/>
              <a:t>Also a type of attribute chart</a:t>
            </a:r>
          </a:p>
          <a:p>
            <a:pPr eaLnBrk="1" hangingPunct="1">
              <a:spcBef>
                <a:spcPct val="25000"/>
              </a:spcBef>
              <a:defRPr/>
            </a:pPr>
            <a:r>
              <a:rPr lang="en-US" sz="2400" i="0" dirty="0"/>
              <a:t>Shows total number of nonconforming items per unit</a:t>
            </a:r>
          </a:p>
          <a:p>
            <a:pPr lvl="1" eaLnBrk="1" hangingPunct="1">
              <a:spcBef>
                <a:spcPct val="25000"/>
              </a:spcBef>
              <a:defRPr/>
            </a:pPr>
            <a:r>
              <a:rPr lang="en-US" sz="2400" i="0" dirty="0"/>
              <a:t>   examples: number of flaws per pane of glass</a:t>
            </a:r>
          </a:p>
          <a:p>
            <a:pPr lvl="1" eaLnBrk="1" hangingPunct="1">
              <a:spcBef>
                <a:spcPct val="25000"/>
              </a:spcBef>
              <a:buFont typeface="Wingdings" pitchFamily="2" charset="2"/>
              <a:buNone/>
              <a:defRPr/>
            </a:pPr>
            <a:r>
              <a:rPr lang="en-US" sz="2400" i="0" dirty="0"/>
              <a:t>	   number of errors per page of code</a:t>
            </a:r>
          </a:p>
          <a:p>
            <a:pPr eaLnBrk="1" hangingPunct="1">
              <a:spcBef>
                <a:spcPct val="25000"/>
              </a:spcBef>
              <a:defRPr/>
            </a:pPr>
            <a:r>
              <a:rPr lang="en-US" sz="2400" i="0" dirty="0"/>
              <a:t>Assume that the size of each sampling unit remains constant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990600" y="304800"/>
            <a:ext cx="7793038" cy="990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3700" i="0" dirty="0">
                <a:solidFill>
                  <a:schemeClr val="accent3">
                    <a:lumMod val="25000"/>
                  </a:schemeClr>
                </a:solidFill>
              </a:rPr>
              <a:t>Mean and Standard Deviation</a:t>
            </a:r>
            <a:br>
              <a:rPr lang="en-US" sz="3700" i="0" dirty="0">
                <a:solidFill>
                  <a:schemeClr val="accent3">
                    <a:lumMod val="25000"/>
                  </a:schemeClr>
                </a:solidFill>
              </a:rPr>
            </a:br>
            <a:r>
              <a:rPr lang="en-US" sz="3700" i="0" dirty="0">
                <a:solidFill>
                  <a:schemeClr val="accent3">
                    <a:lumMod val="25000"/>
                  </a:schemeClr>
                </a:solidFill>
              </a:rPr>
              <a:t>for a c-Chart</a:t>
            </a:r>
          </a:p>
        </p:txBody>
      </p:sp>
      <p:sp>
        <p:nvSpPr>
          <p:cNvPr id="28365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762000" y="1828800"/>
            <a:ext cx="32766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i="0" dirty="0"/>
              <a:t>The </a:t>
            </a:r>
            <a:r>
              <a:rPr lang="en-US" sz="2800" i="0" dirty="0">
                <a:solidFill>
                  <a:srgbClr val="C00000"/>
                </a:solidFill>
              </a:rPr>
              <a:t>mean </a:t>
            </a:r>
            <a:r>
              <a:rPr lang="en-US" sz="2800" i="0" dirty="0"/>
              <a:t>for a c-chart is:</a:t>
            </a:r>
          </a:p>
        </p:txBody>
      </p:sp>
      <p:graphicFrame>
        <p:nvGraphicFramePr>
          <p:cNvPr id="36868" name="Object 2"/>
          <p:cNvGraphicFramePr>
            <a:graphicFrameLocks noChangeAspect="1"/>
          </p:cNvGraphicFramePr>
          <p:nvPr/>
        </p:nvGraphicFramePr>
        <p:xfrm>
          <a:off x="1200150" y="3124200"/>
          <a:ext cx="1938338" cy="1341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80" name="Equation" r:id="rId3" imgW="622030" imgH="431613" progId="Equation.3">
                  <p:embed/>
                </p:oleObj>
              </mc:Choice>
              <mc:Fallback>
                <p:oleObj name="Equation" r:id="rId3" imgW="622030" imgH="431613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0150" y="3124200"/>
                        <a:ext cx="1938338" cy="1341438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3654" name="Rectangle 1030"/>
          <p:cNvSpPr>
            <a:spLocks noChangeArrowheads="1"/>
          </p:cNvSpPr>
          <p:nvPr/>
        </p:nvSpPr>
        <p:spPr bwMode="auto">
          <a:xfrm>
            <a:off x="4648200" y="1828800"/>
            <a:ext cx="4267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5342" tIns="42672" rIns="85342" bIns="42672"/>
          <a:lstStyle/>
          <a:p>
            <a:pPr marL="320675" indent="-320675" defTabSz="852488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/>
            </a:pPr>
            <a:r>
              <a:rPr lang="en-US" sz="2800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The </a:t>
            </a:r>
            <a:r>
              <a:rPr lang="en-US" sz="2800" i="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standard deviation</a:t>
            </a:r>
            <a:r>
              <a:rPr lang="en-US" sz="2800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 for a c-chart is:</a:t>
            </a:r>
          </a:p>
        </p:txBody>
      </p:sp>
      <p:graphicFrame>
        <p:nvGraphicFramePr>
          <p:cNvPr id="36870" name="Object 3"/>
          <p:cNvGraphicFramePr>
            <a:graphicFrameLocks noChangeAspect="1"/>
          </p:cNvGraphicFramePr>
          <p:nvPr/>
        </p:nvGraphicFramePr>
        <p:xfrm>
          <a:off x="5562600" y="3352800"/>
          <a:ext cx="1885950" cy="892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81" name="Equation" r:id="rId5" imgW="482391" imgH="228501" progId="Equation.3">
                  <p:embed/>
                </p:oleObj>
              </mc:Choice>
              <mc:Fallback>
                <p:oleObj name="Equation" r:id="rId5" imgW="482391" imgH="228501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3352800"/>
                        <a:ext cx="1885950" cy="892175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3656" name="Rectangle 1032"/>
          <p:cNvSpPr>
            <a:spLocks noChangeArrowheads="1"/>
          </p:cNvSpPr>
          <p:nvPr/>
        </p:nvSpPr>
        <p:spPr bwMode="auto">
          <a:xfrm>
            <a:off x="457199" y="4800600"/>
            <a:ext cx="5989899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kumimoji="1"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where:</a:t>
            </a:r>
          </a:p>
          <a:p>
            <a:pPr>
              <a:defRPr/>
            </a:pPr>
            <a:r>
              <a:rPr kumimoji="1"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   </a:t>
            </a:r>
            <a:r>
              <a:rPr kumimoji="1" lang="en-US" sz="2000" dirty="0">
                <a:solidFill>
                  <a:srgbClr val="C00000"/>
                </a:solidFill>
                <a:latin typeface="Arial" pitchFamily="34" charset="0"/>
              </a:rPr>
              <a:t>x</a:t>
            </a:r>
            <a:r>
              <a:rPr kumimoji="1" lang="en-US" sz="2000" baseline="-25000" dirty="0">
                <a:solidFill>
                  <a:srgbClr val="C00000"/>
                </a:solidFill>
                <a:latin typeface="Arial" pitchFamily="34" charset="0"/>
              </a:rPr>
              <a:t>i</a:t>
            </a:r>
            <a:r>
              <a:rPr kumimoji="1"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 = number of successes per sampling unit</a:t>
            </a:r>
          </a:p>
          <a:p>
            <a:pPr>
              <a:defRPr/>
            </a:pPr>
            <a:r>
              <a:rPr kumimoji="1"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  </a:t>
            </a:r>
            <a:r>
              <a:rPr kumimoji="1" lang="en-US" sz="2000" dirty="0">
                <a:solidFill>
                  <a:srgbClr val="C00000"/>
                </a:solidFill>
                <a:latin typeface="Arial" pitchFamily="34" charset="0"/>
              </a:rPr>
              <a:t> k </a:t>
            </a:r>
            <a:r>
              <a:rPr kumimoji="1"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= number of sampling units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i="0" dirty="0">
                <a:solidFill>
                  <a:schemeClr val="accent3">
                    <a:lumMod val="25000"/>
                  </a:schemeClr>
                </a:solidFill>
              </a:rPr>
              <a:t>c-Chart Control Limits</a:t>
            </a:r>
          </a:p>
        </p:txBody>
      </p:sp>
      <p:graphicFrame>
        <p:nvGraphicFramePr>
          <p:cNvPr id="37891" name="Object 2"/>
          <p:cNvGraphicFramePr>
            <a:graphicFrameLocks noChangeAspect="1"/>
          </p:cNvGraphicFramePr>
          <p:nvPr/>
        </p:nvGraphicFramePr>
        <p:xfrm>
          <a:off x="2670175" y="2971800"/>
          <a:ext cx="3898900" cy="187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47" name="Equation" r:id="rId3" imgW="1002865" imgH="482391" progId="Equation.3">
                  <p:embed/>
                </p:oleObj>
              </mc:Choice>
              <mc:Fallback>
                <p:oleObj name="Equation" r:id="rId3" imgW="1002865" imgH="482391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0175" y="2971800"/>
                        <a:ext cx="3898900" cy="1873250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4876" name="Text Box 12"/>
          <p:cNvSpPr txBox="1">
            <a:spLocks noChangeArrowheads="1"/>
          </p:cNvSpPr>
          <p:nvPr/>
        </p:nvSpPr>
        <p:spPr bwMode="auto">
          <a:xfrm>
            <a:off x="1736725" y="2046288"/>
            <a:ext cx="611738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The control limits for a c-chart are: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/>
          <p:cNvSpPr>
            <a:spLocks noGrp="1" noChangeArrowheads="1"/>
          </p:cNvSpPr>
          <p:nvPr>
            <p:ph type="title"/>
          </p:nvPr>
        </p:nvSpPr>
        <p:spPr>
          <a:xfrm>
            <a:off x="732099" y="2449976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i="0" dirty="0">
                <a:solidFill>
                  <a:schemeClr val="accent3">
                    <a:lumMod val="25000"/>
                  </a:schemeClr>
                </a:solidFill>
              </a:rPr>
              <a:t>Process in and out of control</a:t>
            </a:r>
          </a:p>
        </p:txBody>
      </p:sp>
    </p:spTree>
    <p:extLst>
      <p:ext uri="{BB962C8B-B14F-4D97-AF65-F5344CB8AC3E}">
        <p14:creationId xmlns:p14="http://schemas.microsoft.com/office/powerpoint/2010/main" val="326180275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74225" y="308658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i="0" dirty="0">
                <a:solidFill>
                  <a:schemeClr val="accent3">
                    <a:lumMod val="25000"/>
                  </a:schemeClr>
                </a:solidFill>
              </a:rPr>
              <a:t>Using Control Charts</a:t>
            </a:r>
          </a:p>
        </p:txBody>
      </p:sp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7700" y="1483971"/>
            <a:ext cx="8001000" cy="4495800"/>
          </a:xfrm>
        </p:spPr>
        <p:txBody>
          <a:bodyPr/>
          <a:lstStyle/>
          <a:p>
            <a:pPr eaLnBrk="1" hangingPunct="1">
              <a:spcBef>
                <a:spcPct val="35000"/>
              </a:spcBef>
              <a:defRPr/>
            </a:pPr>
            <a:r>
              <a:rPr lang="en-US" i="0" dirty="0"/>
              <a:t>Control Charts are used to check for process control</a:t>
            </a:r>
          </a:p>
          <a:p>
            <a:pPr eaLnBrk="1" hangingPunct="1">
              <a:spcBef>
                <a:spcPct val="35000"/>
              </a:spcBef>
              <a:buFont typeface="Wingdings" pitchFamily="2" charset="2"/>
              <a:buNone/>
              <a:defRPr/>
            </a:pPr>
            <a:r>
              <a:rPr lang="en-US" i="0" dirty="0"/>
              <a:t>	</a:t>
            </a:r>
            <a:r>
              <a:rPr lang="en-US" sz="2800" i="0" dirty="0"/>
              <a:t>H</a:t>
            </a:r>
            <a:r>
              <a:rPr lang="en-US" sz="2800" i="0" baseline="-25000" dirty="0"/>
              <a:t>0</a:t>
            </a:r>
            <a:r>
              <a:rPr lang="en-US" sz="2800" i="0" dirty="0"/>
              <a:t>: The process is in control</a:t>
            </a:r>
          </a:p>
          <a:p>
            <a:pPr lvl="2" eaLnBrk="1" hangingPunct="1">
              <a:lnSpc>
                <a:spcPct val="70000"/>
              </a:lnSpc>
              <a:spcBef>
                <a:spcPct val="35000"/>
              </a:spcBef>
              <a:buFont typeface="Wingdings" pitchFamily="2" charset="2"/>
              <a:buNone/>
              <a:defRPr/>
            </a:pPr>
            <a:r>
              <a:rPr lang="en-US" sz="2800" i="0" dirty="0"/>
              <a:t>  i.e., variation is only due to common causes</a:t>
            </a:r>
          </a:p>
          <a:p>
            <a:pPr eaLnBrk="1" hangingPunct="1">
              <a:spcBef>
                <a:spcPct val="35000"/>
              </a:spcBef>
              <a:buFont typeface="Wingdings" pitchFamily="2" charset="2"/>
              <a:buNone/>
              <a:defRPr/>
            </a:pPr>
            <a:r>
              <a:rPr lang="en-US" sz="2800" i="0" dirty="0"/>
              <a:t>	H</a:t>
            </a:r>
            <a:r>
              <a:rPr lang="en-US" sz="2800" i="0" baseline="-25000" dirty="0"/>
              <a:t>A</a:t>
            </a:r>
            <a:r>
              <a:rPr lang="en-US" sz="2800" i="0" dirty="0"/>
              <a:t>: The process is out of control</a:t>
            </a:r>
          </a:p>
          <a:p>
            <a:pPr lvl="2" eaLnBrk="1" hangingPunct="1">
              <a:lnSpc>
                <a:spcPct val="70000"/>
              </a:lnSpc>
              <a:spcBef>
                <a:spcPct val="35000"/>
              </a:spcBef>
              <a:buFont typeface="Wingdings" pitchFamily="2" charset="2"/>
              <a:buNone/>
              <a:defRPr/>
            </a:pPr>
            <a:r>
              <a:rPr lang="en-US" sz="2800" i="0" dirty="0"/>
              <a:t>  i.e., special cause variation exists</a:t>
            </a:r>
          </a:p>
          <a:p>
            <a:pPr eaLnBrk="1" hangingPunct="1">
              <a:spcBef>
                <a:spcPct val="35000"/>
              </a:spcBef>
              <a:defRPr/>
            </a:pPr>
            <a:r>
              <a:rPr lang="en-US" i="0" dirty="0"/>
              <a:t>If the process is found to be out of control, steps should be taken to find and eliminate the special causes of variation</a:t>
            </a:r>
          </a:p>
        </p:txBody>
      </p:sp>
    </p:spTree>
    <p:extLst>
      <p:ext uri="{BB962C8B-B14F-4D97-AF65-F5344CB8AC3E}">
        <p14:creationId xmlns:p14="http://schemas.microsoft.com/office/powerpoint/2010/main" val="393804210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97374" y="435979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i="0" dirty="0">
                <a:solidFill>
                  <a:schemeClr val="accent3">
                    <a:lumMod val="25000"/>
                  </a:schemeClr>
                </a:solidFill>
              </a:rPr>
              <a:t>Process In Control</a:t>
            </a:r>
          </a:p>
        </p:txBody>
      </p:sp>
      <p:sp>
        <p:nvSpPr>
          <p:cNvPr id="264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676400"/>
            <a:ext cx="7162800" cy="1295400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US" sz="2800" i="0" dirty="0">
                <a:solidFill>
                  <a:srgbClr val="C00000"/>
                </a:solidFill>
              </a:rPr>
              <a:t>Process in control: </a:t>
            </a:r>
            <a:r>
              <a:rPr lang="en-US" sz="2800" i="0" dirty="0"/>
              <a:t>points are randomly distributed around the center line and all points are within the control limits</a:t>
            </a:r>
          </a:p>
        </p:txBody>
      </p:sp>
      <p:sp>
        <p:nvSpPr>
          <p:cNvPr id="264199" name="Line 7"/>
          <p:cNvSpPr>
            <a:spLocks noChangeShapeType="1"/>
          </p:cNvSpPr>
          <p:nvPr/>
        </p:nvSpPr>
        <p:spPr bwMode="auto">
          <a:xfrm>
            <a:off x="2590800" y="3352800"/>
            <a:ext cx="0" cy="23622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64200" name="Line 8"/>
          <p:cNvSpPr>
            <a:spLocks noChangeShapeType="1"/>
          </p:cNvSpPr>
          <p:nvPr/>
        </p:nvSpPr>
        <p:spPr bwMode="auto">
          <a:xfrm>
            <a:off x="2590800" y="5715000"/>
            <a:ext cx="3810000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64201" name="Line 9"/>
          <p:cNvSpPr>
            <a:spLocks noChangeShapeType="1"/>
          </p:cNvSpPr>
          <p:nvPr/>
        </p:nvSpPr>
        <p:spPr bwMode="auto">
          <a:xfrm>
            <a:off x="2590800" y="5105400"/>
            <a:ext cx="3810000" cy="0"/>
          </a:xfrm>
          <a:prstGeom prst="line">
            <a:avLst/>
          </a:prstGeom>
          <a:noFill/>
          <a:ln w="1905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64202" name="Rectangle 10"/>
          <p:cNvSpPr>
            <a:spLocks noChangeArrowheads="1"/>
          </p:cNvSpPr>
          <p:nvPr/>
        </p:nvSpPr>
        <p:spPr bwMode="auto">
          <a:xfrm>
            <a:off x="6324600" y="3505200"/>
            <a:ext cx="838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UCL</a:t>
            </a:r>
          </a:p>
        </p:txBody>
      </p:sp>
      <p:sp>
        <p:nvSpPr>
          <p:cNvPr id="264203" name="Rectangle 11"/>
          <p:cNvSpPr>
            <a:spLocks noChangeArrowheads="1"/>
          </p:cNvSpPr>
          <p:nvPr/>
        </p:nvSpPr>
        <p:spPr bwMode="auto">
          <a:xfrm>
            <a:off x="6324600" y="4876800"/>
            <a:ext cx="838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LCL</a:t>
            </a:r>
          </a:p>
        </p:txBody>
      </p:sp>
      <p:sp>
        <p:nvSpPr>
          <p:cNvPr id="264204" name="Line 12"/>
          <p:cNvSpPr>
            <a:spLocks noChangeShapeType="1"/>
          </p:cNvSpPr>
          <p:nvPr/>
        </p:nvSpPr>
        <p:spPr bwMode="auto">
          <a:xfrm>
            <a:off x="2590800" y="4419600"/>
            <a:ext cx="3733800" cy="0"/>
          </a:xfrm>
          <a:prstGeom prst="line">
            <a:avLst/>
          </a:prstGeom>
          <a:noFill/>
          <a:ln w="1905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64205" name="Line 13"/>
          <p:cNvSpPr>
            <a:spLocks noChangeShapeType="1"/>
          </p:cNvSpPr>
          <p:nvPr/>
        </p:nvSpPr>
        <p:spPr bwMode="auto">
          <a:xfrm>
            <a:off x="2590800" y="3733800"/>
            <a:ext cx="3810000" cy="0"/>
          </a:xfrm>
          <a:prstGeom prst="line">
            <a:avLst/>
          </a:prstGeom>
          <a:noFill/>
          <a:ln w="1905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64207" name="Oval 15"/>
          <p:cNvSpPr>
            <a:spLocks noChangeArrowheads="1"/>
          </p:cNvSpPr>
          <p:nvPr/>
        </p:nvSpPr>
        <p:spPr bwMode="auto">
          <a:xfrm>
            <a:off x="2819400" y="4648200"/>
            <a:ext cx="152400" cy="152400"/>
          </a:xfrm>
          <a:prstGeom prst="ellipse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64208" name="Oval 16"/>
          <p:cNvSpPr>
            <a:spLocks noChangeArrowheads="1"/>
          </p:cNvSpPr>
          <p:nvPr/>
        </p:nvSpPr>
        <p:spPr bwMode="auto">
          <a:xfrm>
            <a:off x="3200400" y="4191000"/>
            <a:ext cx="152400" cy="152400"/>
          </a:xfrm>
          <a:prstGeom prst="ellipse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64209" name="Oval 17"/>
          <p:cNvSpPr>
            <a:spLocks noChangeArrowheads="1"/>
          </p:cNvSpPr>
          <p:nvPr/>
        </p:nvSpPr>
        <p:spPr bwMode="auto">
          <a:xfrm>
            <a:off x="3581400" y="4495800"/>
            <a:ext cx="152400" cy="152400"/>
          </a:xfrm>
          <a:prstGeom prst="ellipse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64210" name="Oval 18"/>
          <p:cNvSpPr>
            <a:spLocks noChangeArrowheads="1"/>
          </p:cNvSpPr>
          <p:nvPr/>
        </p:nvSpPr>
        <p:spPr bwMode="auto">
          <a:xfrm>
            <a:off x="4343400" y="4419600"/>
            <a:ext cx="152400" cy="152400"/>
          </a:xfrm>
          <a:prstGeom prst="ellipse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64211" name="Oval 19"/>
          <p:cNvSpPr>
            <a:spLocks noChangeArrowheads="1"/>
          </p:cNvSpPr>
          <p:nvPr/>
        </p:nvSpPr>
        <p:spPr bwMode="auto">
          <a:xfrm>
            <a:off x="4724400" y="4724400"/>
            <a:ext cx="152400" cy="152400"/>
          </a:xfrm>
          <a:prstGeom prst="ellipse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64212" name="Oval 20"/>
          <p:cNvSpPr>
            <a:spLocks noChangeArrowheads="1"/>
          </p:cNvSpPr>
          <p:nvPr/>
        </p:nvSpPr>
        <p:spPr bwMode="auto">
          <a:xfrm>
            <a:off x="5105400" y="4114800"/>
            <a:ext cx="152400" cy="152400"/>
          </a:xfrm>
          <a:prstGeom prst="ellipse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64213" name="Oval 21"/>
          <p:cNvSpPr>
            <a:spLocks noChangeArrowheads="1"/>
          </p:cNvSpPr>
          <p:nvPr/>
        </p:nvSpPr>
        <p:spPr bwMode="auto">
          <a:xfrm>
            <a:off x="5486400" y="4419600"/>
            <a:ext cx="152400" cy="152400"/>
          </a:xfrm>
          <a:prstGeom prst="ellipse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64214" name="Oval 22"/>
          <p:cNvSpPr>
            <a:spLocks noChangeArrowheads="1"/>
          </p:cNvSpPr>
          <p:nvPr/>
        </p:nvSpPr>
        <p:spPr bwMode="auto">
          <a:xfrm>
            <a:off x="5867400" y="4191000"/>
            <a:ext cx="152400" cy="152400"/>
          </a:xfrm>
          <a:prstGeom prst="ellipse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64215" name="Freeform 23"/>
          <p:cNvSpPr>
            <a:spLocks/>
          </p:cNvSpPr>
          <p:nvPr/>
        </p:nvSpPr>
        <p:spPr bwMode="auto">
          <a:xfrm>
            <a:off x="2895600" y="4029075"/>
            <a:ext cx="3048000" cy="776288"/>
          </a:xfrm>
          <a:custGeom>
            <a:avLst/>
            <a:gdLst/>
            <a:ahLst/>
            <a:cxnLst>
              <a:cxn ang="0">
                <a:pos x="0" y="438"/>
              </a:cxn>
              <a:cxn ang="0">
                <a:pos x="240" y="150"/>
              </a:cxn>
              <a:cxn ang="0">
                <a:pos x="480" y="342"/>
              </a:cxn>
              <a:cxn ang="0">
                <a:pos x="720" y="0"/>
              </a:cxn>
              <a:cxn ang="0">
                <a:pos x="960" y="300"/>
              </a:cxn>
              <a:cxn ang="0">
                <a:pos x="1197" y="489"/>
              </a:cxn>
              <a:cxn ang="0">
                <a:pos x="1437" y="99"/>
              </a:cxn>
              <a:cxn ang="0">
                <a:pos x="1680" y="294"/>
              </a:cxn>
              <a:cxn ang="0">
                <a:pos x="1920" y="150"/>
              </a:cxn>
            </a:cxnLst>
            <a:rect l="0" t="0" r="r" b="b"/>
            <a:pathLst>
              <a:path w="1920" h="489">
                <a:moveTo>
                  <a:pt x="0" y="438"/>
                </a:moveTo>
                <a:lnTo>
                  <a:pt x="240" y="150"/>
                </a:lnTo>
                <a:lnTo>
                  <a:pt x="480" y="342"/>
                </a:lnTo>
                <a:lnTo>
                  <a:pt x="720" y="0"/>
                </a:lnTo>
                <a:lnTo>
                  <a:pt x="960" y="300"/>
                </a:lnTo>
                <a:lnTo>
                  <a:pt x="1197" y="489"/>
                </a:lnTo>
                <a:lnTo>
                  <a:pt x="1437" y="99"/>
                </a:lnTo>
                <a:lnTo>
                  <a:pt x="1680" y="294"/>
                </a:lnTo>
                <a:lnTo>
                  <a:pt x="1920" y="150"/>
                </a:lnTo>
              </a:path>
            </a:pathLst>
          </a:custGeom>
          <a:noFill/>
          <a:ln w="19050" cap="flat" cmpd="sng">
            <a:solidFill>
              <a:schemeClr val="folHlink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64216" name="Oval 24"/>
          <p:cNvSpPr>
            <a:spLocks noChangeArrowheads="1"/>
          </p:cNvSpPr>
          <p:nvPr/>
        </p:nvSpPr>
        <p:spPr bwMode="auto">
          <a:xfrm>
            <a:off x="3962400" y="3962400"/>
            <a:ext cx="152400" cy="152400"/>
          </a:xfrm>
          <a:prstGeom prst="ellipse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64218" name="Line 26"/>
          <p:cNvSpPr>
            <a:spLocks noChangeShapeType="1"/>
          </p:cNvSpPr>
          <p:nvPr/>
        </p:nvSpPr>
        <p:spPr bwMode="auto">
          <a:xfrm>
            <a:off x="2895600" y="57150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64219" name="Line 27"/>
          <p:cNvSpPr>
            <a:spLocks noChangeShapeType="1"/>
          </p:cNvSpPr>
          <p:nvPr/>
        </p:nvSpPr>
        <p:spPr bwMode="auto">
          <a:xfrm>
            <a:off x="3276600" y="57150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64220" name="Line 28"/>
          <p:cNvSpPr>
            <a:spLocks noChangeShapeType="1"/>
          </p:cNvSpPr>
          <p:nvPr/>
        </p:nvSpPr>
        <p:spPr bwMode="auto">
          <a:xfrm>
            <a:off x="3657600" y="57150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64221" name="Line 29"/>
          <p:cNvSpPr>
            <a:spLocks noChangeShapeType="1"/>
          </p:cNvSpPr>
          <p:nvPr/>
        </p:nvSpPr>
        <p:spPr bwMode="auto">
          <a:xfrm>
            <a:off x="4038600" y="57150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64222" name="Line 30"/>
          <p:cNvSpPr>
            <a:spLocks noChangeShapeType="1"/>
          </p:cNvSpPr>
          <p:nvPr/>
        </p:nvSpPr>
        <p:spPr bwMode="auto">
          <a:xfrm>
            <a:off x="4419600" y="57150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64223" name="Line 31"/>
          <p:cNvSpPr>
            <a:spLocks noChangeShapeType="1"/>
          </p:cNvSpPr>
          <p:nvPr/>
        </p:nvSpPr>
        <p:spPr bwMode="auto">
          <a:xfrm>
            <a:off x="4800600" y="57150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64224" name="Line 32"/>
          <p:cNvSpPr>
            <a:spLocks noChangeShapeType="1"/>
          </p:cNvSpPr>
          <p:nvPr/>
        </p:nvSpPr>
        <p:spPr bwMode="auto">
          <a:xfrm>
            <a:off x="5181600" y="57150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64225" name="Line 33"/>
          <p:cNvSpPr>
            <a:spLocks noChangeShapeType="1"/>
          </p:cNvSpPr>
          <p:nvPr/>
        </p:nvSpPr>
        <p:spPr bwMode="auto">
          <a:xfrm>
            <a:off x="5562600" y="57150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64226" name="Line 34"/>
          <p:cNvSpPr>
            <a:spLocks noChangeShapeType="1"/>
          </p:cNvSpPr>
          <p:nvPr/>
        </p:nvSpPr>
        <p:spPr bwMode="auto">
          <a:xfrm>
            <a:off x="5943600" y="57150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graphicFrame>
        <p:nvGraphicFramePr>
          <p:cNvPr id="22558" name="Object 2"/>
          <p:cNvGraphicFramePr>
            <a:graphicFrameLocks noChangeAspect="1"/>
          </p:cNvGraphicFramePr>
          <p:nvPr/>
        </p:nvGraphicFramePr>
        <p:xfrm>
          <a:off x="6400800" y="4114800"/>
          <a:ext cx="333375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82" name="Equation" r:id="rId3" imgW="126890" imgH="190335" progId="Equation.3">
                  <p:embed/>
                </p:oleObj>
              </mc:Choice>
              <mc:Fallback>
                <p:oleObj name="Equation" r:id="rId3" imgW="126890" imgH="19033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4114800"/>
                        <a:ext cx="333375" cy="501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59" name="Object 3"/>
          <p:cNvGraphicFramePr>
            <a:graphicFrameLocks noChangeAspect="1"/>
          </p:cNvGraphicFramePr>
          <p:nvPr/>
        </p:nvGraphicFramePr>
        <p:xfrm>
          <a:off x="2268538" y="3124200"/>
          <a:ext cx="274637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83" name="Equation" r:id="rId5" imgW="126780" imgH="164814" progId="Equation.3">
                  <p:embed/>
                </p:oleObj>
              </mc:Choice>
              <mc:Fallback>
                <p:oleObj name="Equation" r:id="rId5" imgW="126780" imgH="16481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8538" y="3124200"/>
                        <a:ext cx="274637" cy="358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4229" name="Rectangle 37"/>
          <p:cNvSpPr>
            <a:spLocks noChangeArrowheads="1"/>
          </p:cNvSpPr>
          <p:nvPr/>
        </p:nvSpPr>
        <p:spPr bwMode="auto">
          <a:xfrm>
            <a:off x="6096000" y="5791200"/>
            <a:ext cx="838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time</a:t>
            </a:r>
          </a:p>
        </p:txBody>
      </p:sp>
    </p:spTree>
    <p:extLst>
      <p:ext uri="{BB962C8B-B14F-4D97-AF65-F5344CB8AC3E}">
        <p14:creationId xmlns:p14="http://schemas.microsoft.com/office/powerpoint/2010/main" val="130221945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i="0" dirty="0">
                <a:solidFill>
                  <a:schemeClr val="accent3">
                    <a:lumMod val="25000"/>
                  </a:schemeClr>
                </a:solidFill>
              </a:rPr>
              <a:t>Process Not in Control</a:t>
            </a:r>
          </a:p>
        </p:txBody>
      </p:sp>
      <p:sp>
        <p:nvSpPr>
          <p:cNvPr id="29184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144929" y="1841339"/>
            <a:ext cx="7620000" cy="3733800"/>
          </a:xfrm>
        </p:spPr>
        <p:txBody>
          <a:bodyPr/>
          <a:lstStyle/>
          <a:p>
            <a:pPr eaLnBrk="1" hangingPunct="1">
              <a:lnSpc>
                <a:spcPct val="110000"/>
              </a:lnSpc>
              <a:spcBef>
                <a:spcPct val="35000"/>
              </a:spcBef>
              <a:buFont typeface="Wingdings" pitchFamily="2" charset="2"/>
              <a:buNone/>
              <a:defRPr/>
            </a:pPr>
            <a:r>
              <a:rPr lang="en-US" i="0" dirty="0">
                <a:solidFill>
                  <a:srgbClr val="003300"/>
                </a:solidFill>
              </a:rPr>
              <a:t>Out of control conditions:</a:t>
            </a:r>
          </a:p>
          <a:p>
            <a:pPr eaLnBrk="1" hangingPunct="1">
              <a:lnSpc>
                <a:spcPct val="110000"/>
              </a:lnSpc>
              <a:spcBef>
                <a:spcPct val="35000"/>
              </a:spcBef>
              <a:defRPr/>
            </a:pPr>
            <a:r>
              <a:rPr lang="en-US" sz="2800" i="0" dirty="0"/>
              <a:t>One or more points </a:t>
            </a:r>
            <a:r>
              <a:rPr lang="en-US" sz="2800" i="0" dirty="0">
                <a:solidFill>
                  <a:srgbClr val="C00000"/>
                </a:solidFill>
              </a:rPr>
              <a:t>outside control limits</a:t>
            </a:r>
          </a:p>
          <a:p>
            <a:pPr eaLnBrk="1" hangingPunct="1">
              <a:lnSpc>
                <a:spcPct val="110000"/>
              </a:lnSpc>
              <a:spcBef>
                <a:spcPct val="35000"/>
              </a:spcBef>
              <a:defRPr/>
            </a:pPr>
            <a:r>
              <a:rPr lang="en-US" sz="2800" i="0" dirty="0"/>
              <a:t>Nine or more points in a row </a:t>
            </a:r>
            <a:r>
              <a:rPr lang="en-US" sz="2800" i="0" dirty="0">
                <a:solidFill>
                  <a:srgbClr val="C00000"/>
                </a:solidFill>
              </a:rPr>
              <a:t>on one side </a:t>
            </a:r>
            <a:r>
              <a:rPr lang="en-US" sz="2800" i="0" dirty="0"/>
              <a:t>of the center line</a:t>
            </a:r>
          </a:p>
          <a:p>
            <a:pPr eaLnBrk="1" hangingPunct="1">
              <a:lnSpc>
                <a:spcPct val="110000"/>
              </a:lnSpc>
              <a:spcBef>
                <a:spcPct val="35000"/>
              </a:spcBef>
              <a:defRPr/>
            </a:pPr>
            <a:r>
              <a:rPr lang="en-US" sz="2800" i="0" dirty="0"/>
              <a:t>Six or more points </a:t>
            </a:r>
            <a:r>
              <a:rPr lang="en-US" sz="2800" i="0" dirty="0">
                <a:solidFill>
                  <a:srgbClr val="C00000"/>
                </a:solidFill>
              </a:rPr>
              <a:t>moving in the same direction</a:t>
            </a:r>
          </a:p>
          <a:p>
            <a:pPr eaLnBrk="1" hangingPunct="1">
              <a:lnSpc>
                <a:spcPct val="110000"/>
              </a:lnSpc>
              <a:spcBef>
                <a:spcPct val="35000"/>
              </a:spcBef>
              <a:defRPr/>
            </a:pPr>
            <a:r>
              <a:rPr lang="en-US" sz="2800" i="0" dirty="0"/>
              <a:t>14 or more points </a:t>
            </a:r>
            <a:r>
              <a:rPr lang="en-US" sz="2800" i="0" dirty="0">
                <a:solidFill>
                  <a:srgbClr val="C00000"/>
                </a:solidFill>
              </a:rPr>
              <a:t>alternating above and below </a:t>
            </a:r>
            <a:r>
              <a:rPr lang="en-US" sz="2800" i="0" dirty="0"/>
              <a:t>the center line</a:t>
            </a:r>
          </a:p>
        </p:txBody>
      </p:sp>
    </p:spTree>
    <p:extLst>
      <p:ext uri="{BB962C8B-B14F-4D97-AF65-F5344CB8AC3E}">
        <p14:creationId xmlns:p14="http://schemas.microsoft.com/office/powerpoint/2010/main" val="119399642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8" name="Rectangle 2"/>
          <p:cNvSpPr>
            <a:spLocks noGrp="1" noChangeArrowheads="1"/>
          </p:cNvSpPr>
          <p:nvPr>
            <p:ph type="title"/>
          </p:nvPr>
        </p:nvSpPr>
        <p:spPr>
          <a:xfrm>
            <a:off x="723900" y="331807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i="0" dirty="0">
                <a:solidFill>
                  <a:schemeClr val="accent3">
                    <a:lumMod val="25000"/>
                  </a:schemeClr>
                </a:solidFill>
              </a:rPr>
              <a:t>Process Not in Control</a:t>
            </a:r>
          </a:p>
        </p:txBody>
      </p:sp>
      <p:sp>
        <p:nvSpPr>
          <p:cNvPr id="265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58096"/>
            <a:ext cx="3657600" cy="609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000" dirty="0"/>
              <a:t>One or more points outside control limits</a:t>
            </a:r>
          </a:p>
        </p:txBody>
      </p:sp>
      <p:sp>
        <p:nvSpPr>
          <p:cNvPr id="265220" name="Line 4"/>
          <p:cNvSpPr>
            <a:spLocks noChangeShapeType="1"/>
          </p:cNvSpPr>
          <p:nvPr/>
        </p:nvSpPr>
        <p:spPr bwMode="auto">
          <a:xfrm>
            <a:off x="609600" y="2362200"/>
            <a:ext cx="0" cy="15240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65221" name="Line 5"/>
          <p:cNvSpPr>
            <a:spLocks noChangeShapeType="1"/>
          </p:cNvSpPr>
          <p:nvPr/>
        </p:nvSpPr>
        <p:spPr bwMode="auto">
          <a:xfrm>
            <a:off x="609600" y="3886200"/>
            <a:ext cx="2514600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65222" name="Line 6"/>
          <p:cNvSpPr>
            <a:spLocks noChangeShapeType="1"/>
          </p:cNvSpPr>
          <p:nvPr/>
        </p:nvSpPr>
        <p:spPr bwMode="auto">
          <a:xfrm>
            <a:off x="609600" y="3581400"/>
            <a:ext cx="2514600" cy="0"/>
          </a:xfrm>
          <a:prstGeom prst="line">
            <a:avLst/>
          </a:prstGeom>
          <a:noFill/>
          <a:ln w="1905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65223" name="Rectangle 7"/>
          <p:cNvSpPr>
            <a:spLocks noChangeArrowheads="1"/>
          </p:cNvSpPr>
          <p:nvPr/>
        </p:nvSpPr>
        <p:spPr bwMode="auto">
          <a:xfrm>
            <a:off x="3200400" y="2133600"/>
            <a:ext cx="838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UCL</a:t>
            </a:r>
          </a:p>
        </p:txBody>
      </p:sp>
      <p:sp>
        <p:nvSpPr>
          <p:cNvPr id="265224" name="Rectangle 8"/>
          <p:cNvSpPr>
            <a:spLocks noChangeArrowheads="1"/>
          </p:cNvSpPr>
          <p:nvPr/>
        </p:nvSpPr>
        <p:spPr bwMode="auto">
          <a:xfrm>
            <a:off x="3200400" y="3505200"/>
            <a:ext cx="838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LCL</a:t>
            </a:r>
          </a:p>
        </p:txBody>
      </p:sp>
      <p:sp>
        <p:nvSpPr>
          <p:cNvPr id="265225" name="Line 9"/>
          <p:cNvSpPr>
            <a:spLocks noChangeShapeType="1"/>
          </p:cNvSpPr>
          <p:nvPr/>
        </p:nvSpPr>
        <p:spPr bwMode="auto">
          <a:xfrm>
            <a:off x="609600" y="3048000"/>
            <a:ext cx="2438400" cy="0"/>
          </a:xfrm>
          <a:prstGeom prst="line">
            <a:avLst/>
          </a:prstGeom>
          <a:noFill/>
          <a:ln w="1905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65226" name="Line 10"/>
          <p:cNvSpPr>
            <a:spLocks noChangeShapeType="1"/>
          </p:cNvSpPr>
          <p:nvPr/>
        </p:nvSpPr>
        <p:spPr bwMode="auto">
          <a:xfrm>
            <a:off x="609600" y="2514600"/>
            <a:ext cx="2438400" cy="0"/>
          </a:xfrm>
          <a:prstGeom prst="line">
            <a:avLst/>
          </a:prstGeom>
          <a:noFill/>
          <a:ln w="1905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65227" name="Oval 11"/>
          <p:cNvSpPr>
            <a:spLocks noChangeArrowheads="1"/>
          </p:cNvSpPr>
          <p:nvPr/>
        </p:nvSpPr>
        <p:spPr bwMode="auto">
          <a:xfrm>
            <a:off x="838200" y="3276600"/>
            <a:ext cx="152400" cy="152400"/>
          </a:xfrm>
          <a:prstGeom prst="ellipse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65228" name="Oval 12"/>
          <p:cNvSpPr>
            <a:spLocks noChangeArrowheads="1"/>
          </p:cNvSpPr>
          <p:nvPr/>
        </p:nvSpPr>
        <p:spPr bwMode="auto">
          <a:xfrm>
            <a:off x="1143000" y="2819400"/>
            <a:ext cx="152400" cy="152400"/>
          </a:xfrm>
          <a:prstGeom prst="ellipse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65229" name="Oval 13"/>
          <p:cNvSpPr>
            <a:spLocks noChangeArrowheads="1"/>
          </p:cNvSpPr>
          <p:nvPr/>
        </p:nvSpPr>
        <p:spPr bwMode="auto">
          <a:xfrm>
            <a:off x="1447800" y="3124200"/>
            <a:ext cx="152400" cy="152400"/>
          </a:xfrm>
          <a:prstGeom prst="ellipse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65230" name="Oval 14"/>
          <p:cNvSpPr>
            <a:spLocks noChangeArrowheads="1"/>
          </p:cNvSpPr>
          <p:nvPr/>
        </p:nvSpPr>
        <p:spPr bwMode="auto">
          <a:xfrm>
            <a:off x="2057400" y="3048000"/>
            <a:ext cx="152400" cy="152400"/>
          </a:xfrm>
          <a:prstGeom prst="ellipse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65231" name="Oval 15"/>
          <p:cNvSpPr>
            <a:spLocks noChangeArrowheads="1"/>
          </p:cNvSpPr>
          <p:nvPr/>
        </p:nvSpPr>
        <p:spPr bwMode="auto">
          <a:xfrm>
            <a:off x="2362200" y="3352800"/>
            <a:ext cx="152400" cy="152400"/>
          </a:xfrm>
          <a:prstGeom prst="ellipse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65232" name="Oval 16"/>
          <p:cNvSpPr>
            <a:spLocks noChangeArrowheads="1"/>
          </p:cNvSpPr>
          <p:nvPr/>
        </p:nvSpPr>
        <p:spPr bwMode="auto">
          <a:xfrm>
            <a:off x="2667000" y="2057400"/>
            <a:ext cx="152400" cy="152400"/>
          </a:xfrm>
          <a:prstGeom prst="ellipse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65233" name="Oval 17"/>
          <p:cNvSpPr>
            <a:spLocks noChangeArrowheads="1"/>
          </p:cNvSpPr>
          <p:nvPr/>
        </p:nvSpPr>
        <p:spPr bwMode="auto">
          <a:xfrm>
            <a:off x="2971800" y="3048000"/>
            <a:ext cx="152400" cy="152400"/>
          </a:xfrm>
          <a:prstGeom prst="ellipse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65235" name="Freeform 19"/>
          <p:cNvSpPr>
            <a:spLocks/>
          </p:cNvSpPr>
          <p:nvPr/>
        </p:nvSpPr>
        <p:spPr bwMode="auto">
          <a:xfrm>
            <a:off x="914400" y="2124075"/>
            <a:ext cx="2146300" cy="1317625"/>
          </a:xfrm>
          <a:custGeom>
            <a:avLst/>
            <a:gdLst/>
            <a:ahLst/>
            <a:cxnLst>
              <a:cxn ang="0">
                <a:pos x="0" y="774"/>
              </a:cxn>
              <a:cxn ang="0">
                <a:pos x="194" y="488"/>
              </a:cxn>
              <a:cxn ang="0">
                <a:pos x="390" y="686"/>
              </a:cxn>
              <a:cxn ang="0">
                <a:pos x="582" y="336"/>
              </a:cxn>
              <a:cxn ang="0">
                <a:pos x="770" y="634"/>
              </a:cxn>
              <a:cxn ang="0">
                <a:pos x="966" y="830"/>
              </a:cxn>
              <a:cxn ang="0">
                <a:pos x="1152" y="0"/>
              </a:cxn>
              <a:cxn ang="0">
                <a:pos x="1352" y="638"/>
              </a:cxn>
            </a:cxnLst>
            <a:rect l="0" t="0" r="r" b="b"/>
            <a:pathLst>
              <a:path w="1352" h="830">
                <a:moveTo>
                  <a:pt x="0" y="774"/>
                </a:moveTo>
                <a:lnTo>
                  <a:pt x="194" y="488"/>
                </a:lnTo>
                <a:lnTo>
                  <a:pt x="390" y="686"/>
                </a:lnTo>
                <a:lnTo>
                  <a:pt x="582" y="336"/>
                </a:lnTo>
                <a:lnTo>
                  <a:pt x="770" y="634"/>
                </a:lnTo>
                <a:lnTo>
                  <a:pt x="966" y="830"/>
                </a:lnTo>
                <a:lnTo>
                  <a:pt x="1152" y="0"/>
                </a:lnTo>
                <a:lnTo>
                  <a:pt x="1352" y="638"/>
                </a:lnTo>
              </a:path>
            </a:pathLst>
          </a:custGeom>
          <a:noFill/>
          <a:ln w="19050" cap="flat" cmpd="sng">
            <a:solidFill>
              <a:schemeClr val="folHlink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65236" name="Oval 20"/>
          <p:cNvSpPr>
            <a:spLocks noChangeArrowheads="1"/>
          </p:cNvSpPr>
          <p:nvPr/>
        </p:nvSpPr>
        <p:spPr bwMode="auto">
          <a:xfrm>
            <a:off x="1752600" y="2590800"/>
            <a:ext cx="152400" cy="152400"/>
          </a:xfrm>
          <a:prstGeom prst="ellipse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65237" name="Line 21"/>
          <p:cNvSpPr>
            <a:spLocks noChangeShapeType="1"/>
          </p:cNvSpPr>
          <p:nvPr/>
        </p:nvSpPr>
        <p:spPr bwMode="auto">
          <a:xfrm>
            <a:off x="914400" y="38862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65238" name="Line 22"/>
          <p:cNvSpPr>
            <a:spLocks noChangeShapeType="1"/>
          </p:cNvSpPr>
          <p:nvPr/>
        </p:nvSpPr>
        <p:spPr bwMode="auto">
          <a:xfrm>
            <a:off x="1219200" y="38862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65239" name="Line 23"/>
          <p:cNvSpPr>
            <a:spLocks noChangeShapeType="1"/>
          </p:cNvSpPr>
          <p:nvPr/>
        </p:nvSpPr>
        <p:spPr bwMode="auto">
          <a:xfrm>
            <a:off x="1524000" y="38862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65240" name="Line 24"/>
          <p:cNvSpPr>
            <a:spLocks noChangeShapeType="1"/>
          </p:cNvSpPr>
          <p:nvPr/>
        </p:nvSpPr>
        <p:spPr bwMode="auto">
          <a:xfrm>
            <a:off x="1828800" y="38862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65241" name="Line 25"/>
          <p:cNvSpPr>
            <a:spLocks noChangeShapeType="1"/>
          </p:cNvSpPr>
          <p:nvPr/>
        </p:nvSpPr>
        <p:spPr bwMode="auto">
          <a:xfrm>
            <a:off x="2133600" y="38862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65242" name="Line 26"/>
          <p:cNvSpPr>
            <a:spLocks noChangeShapeType="1"/>
          </p:cNvSpPr>
          <p:nvPr/>
        </p:nvSpPr>
        <p:spPr bwMode="auto">
          <a:xfrm>
            <a:off x="2438400" y="38862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65243" name="Line 27"/>
          <p:cNvSpPr>
            <a:spLocks noChangeShapeType="1"/>
          </p:cNvSpPr>
          <p:nvPr/>
        </p:nvSpPr>
        <p:spPr bwMode="auto">
          <a:xfrm>
            <a:off x="2743200" y="38862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65244" name="Line 28"/>
          <p:cNvSpPr>
            <a:spLocks noChangeShapeType="1"/>
          </p:cNvSpPr>
          <p:nvPr/>
        </p:nvSpPr>
        <p:spPr bwMode="auto">
          <a:xfrm>
            <a:off x="3048000" y="38862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graphicFrame>
        <p:nvGraphicFramePr>
          <p:cNvPr id="24604" name="Object 2"/>
          <p:cNvGraphicFramePr>
            <a:graphicFrameLocks noChangeAspect="1"/>
          </p:cNvGraphicFramePr>
          <p:nvPr/>
        </p:nvGraphicFramePr>
        <p:xfrm>
          <a:off x="3276600" y="2743200"/>
          <a:ext cx="333375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482" name="Equation" r:id="rId4" imgW="126890" imgH="190335" progId="Equation.3">
                  <p:embed/>
                </p:oleObj>
              </mc:Choice>
              <mc:Fallback>
                <p:oleObj name="Equation" r:id="rId4" imgW="126890" imgH="19033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2743200"/>
                        <a:ext cx="333375" cy="501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5272" name="Rectangle 56"/>
          <p:cNvSpPr>
            <a:spLocks noChangeArrowheads="1"/>
          </p:cNvSpPr>
          <p:nvPr/>
        </p:nvSpPr>
        <p:spPr bwMode="auto">
          <a:xfrm>
            <a:off x="4724400" y="1371600"/>
            <a:ext cx="396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5342" tIns="42672" rIns="85342" bIns="42672"/>
          <a:lstStyle/>
          <a:p>
            <a:pPr marL="320675" indent="-320675" defTabSz="852488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/>
            </a:pP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Nine or more points in a row on one side of the center line</a:t>
            </a:r>
          </a:p>
        </p:txBody>
      </p:sp>
      <p:sp>
        <p:nvSpPr>
          <p:cNvPr id="265273" name="Line 57"/>
          <p:cNvSpPr>
            <a:spLocks noChangeShapeType="1"/>
          </p:cNvSpPr>
          <p:nvPr/>
        </p:nvSpPr>
        <p:spPr bwMode="auto">
          <a:xfrm>
            <a:off x="5029200" y="2362200"/>
            <a:ext cx="0" cy="15240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65274" name="Line 58"/>
          <p:cNvSpPr>
            <a:spLocks noChangeShapeType="1"/>
          </p:cNvSpPr>
          <p:nvPr/>
        </p:nvSpPr>
        <p:spPr bwMode="auto">
          <a:xfrm>
            <a:off x="5029200" y="3886200"/>
            <a:ext cx="3048000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65275" name="Line 59"/>
          <p:cNvSpPr>
            <a:spLocks noChangeShapeType="1"/>
          </p:cNvSpPr>
          <p:nvPr/>
        </p:nvSpPr>
        <p:spPr bwMode="auto">
          <a:xfrm>
            <a:off x="5029200" y="3581400"/>
            <a:ext cx="3048000" cy="0"/>
          </a:xfrm>
          <a:prstGeom prst="line">
            <a:avLst/>
          </a:prstGeom>
          <a:noFill/>
          <a:ln w="1905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65276" name="Rectangle 60"/>
          <p:cNvSpPr>
            <a:spLocks noChangeArrowheads="1"/>
          </p:cNvSpPr>
          <p:nvPr/>
        </p:nvSpPr>
        <p:spPr bwMode="auto">
          <a:xfrm>
            <a:off x="8153400" y="2133600"/>
            <a:ext cx="838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UCL</a:t>
            </a:r>
          </a:p>
        </p:txBody>
      </p:sp>
      <p:sp>
        <p:nvSpPr>
          <p:cNvPr id="265277" name="Rectangle 61"/>
          <p:cNvSpPr>
            <a:spLocks noChangeArrowheads="1"/>
          </p:cNvSpPr>
          <p:nvPr/>
        </p:nvSpPr>
        <p:spPr bwMode="auto">
          <a:xfrm>
            <a:off x="8153400" y="3505200"/>
            <a:ext cx="838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LCL</a:t>
            </a:r>
          </a:p>
        </p:txBody>
      </p:sp>
      <p:sp>
        <p:nvSpPr>
          <p:cNvPr id="265278" name="Line 62"/>
          <p:cNvSpPr>
            <a:spLocks noChangeShapeType="1"/>
          </p:cNvSpPr>
          <p:nvPr/>
        </p:nvSpPr>
        <p:spPr bwMode="auto">
          <a:xfrm>
            <a:off x="5029200" y="3048000"/>
            <a:ext cx="3048000" cy="0"/>
          </a:xfrm>
          <a:prstGeom prst="line">
            <a:avLst/>
          </a:prstGeom>
          <a:noFill/>
          <a:ln w="1905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65279" name="Line 63"/>
          <p:cNvSpPr>
            <a:spLocks noChangeShapeType="1"/>
          </p:cNvSpPr>
          <p:nvPr/>
        </p:nvSpPr>
        <p:spPr bwMode="auto">
          <a:xfrm>
            <a:off x="5029200" y="2514600"/>
            <a:ext cx="3048000" cy="0"/>
          </a:xfrm>
          <a:prstGeom prst="line">
            <a:avLst/>
          </a:prstGeom>
          <a:noFill/>
          <a:ln w="1905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65280" name="Oval 64"/>
          <p:cNvSpPr>
            <a:spLocks noChangeArrowheads="1"/>
          </p:cNvSpPr>
          <p:nvPr/>
        </p:nvSpPr>
        <p:spPr bwMode="auto">
          <a:xfrm>
            <a:off x="5257800" y="2667000"/>
            <a:ext cx="152400" cy="152400"/>
          </a:xfrm>
          <a:prstGeom prst="ellipse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65281" name="Oval 65"/>
          <p:cNvSpPr>
            <a:spLocks noChangeArrowheads="1"/>
          </p:cNvSpPr>
          <p:nvPr/>
        </p:nvSpPr>
        <p:spPr bwMode="auto">
          <a:xfrm>
            <a:off x="5562600" y="3276600"/>
            <a:ext cx="152400" cy="152400"/>
          </a:xfrm>
          <a:prstGeom prst="ellipse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65282" name="Oval 66"/>
          <p:cNvSpPr>
            <a:spLocks noChangeArrowheads="1"/>
          </p:cNvSpPr>
          <p:nvPr/>
        </p:nvSpPr>
        <p:spPr bwMode="auto">
          <a:xfrm>
            <a:off x="5867400" y="3124200"/>
            <a:ext cx="152400" cy="152400"/>
          </a:xfrm>
          <a:prstGeom prst="ellipse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65283" name="Oval 67"/>
          <p:cNvSpPr>
            <a:spLocks noChangeArrowheads="1"/>
          </p:cNvSpPr>
          <p:nvPr/>
        </p:nvSpPr>
        <p:spPr bwMode="auto">
          <a:xfrm>
            <a:off x="6477000" y="3048000"/>
            <a:ext cx="152400" cy="152400"/>
          </a:xfrm>
          <a:prstGeom prst="ellipse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65284" name="Oval 68"/>
          <p:cNvSpPr>
            <a:spLocks noChangeArrowheads="1"/>
          </p:cNvSpPr>
          <p:nvPr/>
        </p:nvSpPr>
        <p:spPr bwMode="auto">
          <a:xfrm>
            <a:off x="6781800" y="3352800"/>
            <a:ext cx="152400" cy="152400"/>
          </a:xfrm>
          <a:prstGeom prst="ellipse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65285" name="Oval 69"/>
          <p:cNvSpPr>
            <a:spLocks noChangeArrowheads="1"/>
          </p:cNvSpPr>
          <p:nvPr/>
        </p:nvSpPr>
        <p:spPr bwMode="auto">
          <a:xfrm>
            <a:off x="7086600" y="3276600"/>
            <a:ext cx="152400" cy="152400"/>
          </a:xfrm>
          <a:prstGeom prst="ellipse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65286" name="Oval 70"/>
          <p:cNvSpPr>
            <a:spLocks noChangeArrowheads="1"/>
          </p:cNvSpPr>
          <p:nvPr/>
        </p:nvSpPr>
        <p:spPr bwMode="auto">
          <a:xfrm>
            <a:off x="7391400" y="3048000"/>
            <a:ext cx="152400" cy="152400"/>
          </a:xfrm>
          <a:prstGeom prst="ellipse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65287" name="Freeform 71"/>
          <p:cNvSpPr>
            <a:spLocks/>
          </p:cNvSpPr>
          <p:nvPr/>
        </p:nvSpPr>
        <p:spPr bwMode="auto">
          <a:xfrm>
            <a:off x="5334000" y="2738438"/>
            <a:ext cx="2757488" cy="70326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89" y="390"/>
              </a:cxn>
              <a:cxn ang="0">
                <a:pos x="375" y="291"/>
              </a:cxn>
              <a:cxn ang="0">
                <a:pos x="576" y="342"/>
              </a:cxn>
              <a:cxn ang="0">
                <a:pos x="770" y="247"/>
              </a:cxn>
              <a:cxn ang="0">
                <a:pos x="966" y="443"/>
              </a:cxn>
              <a:cxn ang="0">
                <a:pos x="1152" y="384"/>
              </a:cxn>
              <a:cxn ang="0">
                <a:pos x="1347" y="240"/>
              </a:cxn>
              <a:cxn ang="0">
                <a:pos x="1542" y="336"/>
              </a:cxn>
              <a:cxn ang="0">
                <a:pos x="1737" y="291"/>
              </a:cxn>
            </a:cxnLst>
            <a:rect l="0" t="0" r="r" b="b"/>
            <a:pathLst>
              <a:path w="1737" h="443">
                <a:moveTo>
                  <a:pt x="0" y="0"/>
                </a:moveTo>
                <a:lnTo>
                  <a:pt x="189" y="390"/>
                </a:lnTo>
                <a:lnTo>
                  <a:pt x="375" y="291"/>
                </a:lnTo>
                <a:lnTo>
                  <a:pt x="576" y="342"/>
                </a:lnTo>
                <a:lnTo>
                  <a:pt x="770" y="247"/>
                </a:lnTo>
                <a:lnTo>
                  <a:pt x="966" y="443"/>
                </a:lnTo>
                <a:lnTo>
                  <a:pt x="1152" y="384"/>
                </a:lnTo>
                <a:lnTo>
                  <a:pt x="1347" y="240"/>
                </a:lnTo>
                <a:lnTo>
                  <a:pt x="1542" y="336"/>
                </a:lnTo>
                <a:lnTo>
                  <a:pt x="1737" y="291"/>
                </a:lnTo>
              </a:path>
            </a:pathLst>
          </a:custGeom>
          <a:noFill/>
          <a:ln w="19050" cap="flat" cmpd="sng">
            <a:solidFill>
              <a:schemeClr val="folHlink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65288" name="Oval 72"/>
          <p:cNvSpPr>
            <a:spLocks noChangeArrowheads="1"/>
          </p:cNvSpPr>
          <p:nvPr/>
        </p:nvSpPr>
        <p:spPr bwMode="auto">
          <a:xfrm>
            <a:off x="6172200" y="3200400"/>
            <a:ext cx="152400" cy="152400"/>
          </a:xfrm>
          <a:prstGeom prst="ellipse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65289" name="Line 73"/>
          <p:cNvSpPr>
            <a:spLocks noChangeShapeType="1"/>
          </p:cNvSpPr>
          <p:nvPr/>
        </p:nvSpPr>
        <p:spPr bwMode="auto">
          <a:xfrm>
            <a:off x="5334000" y="38862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65290" name="Line 74"/>
          <p:cNvSpPr>
            <a:spLocks noChangeShapeType="1"/>
          </p:cNvSpPr>
          <p:nvPr/>
        </p:nvSpPr>
        <p:spPr bwMode="auto">
          <a:xfrm>
            <a:off x="5638800" y="38862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65291" name="Line 75"/>
          <p:cNvSpPr>
            <a:spLocks noChangeShapeType="1"/>
          </p:cNvSpPr>
          <p:nvPr/>
        </p:nvSpPr>
        <p:spPr bwMode="auto">
          <a:xfrm>
            <a:off x="5943600" y="38862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65292" name="Line 76"/>
          <p:cNvSpPr>
            <a:spLocks noChangeShapeType="1"/>
          </p:cNvSpPr>
          <p:nvPr/>
        </p:nvSpPr>
        <p:spPr bwMode="auto">
          <a:xfrm>
            <a:off x="6248400" y="38862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65293" name="Line 77"/>
          <p:cNvSpPr>
            <a:spLocks noChangeShapeType="1"/>
          </p:cNvSpPr>
          <p:nvPr/>
        </p:nvSpPr>
        <p:spPr bwMode="auto">
          <a:xfrm>
            <a:off x="6553200" y="38862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65294" name="Line 78"/>
          <p:cNvSpPr>
            <a:spLocks noChangeShapeType="1"/>
          </p:cNvSpPr>
          <p:nvPr/>
        </p:nvSpPr>
        <p:spPr bwMode="auto">
          <a:xfrm>
            <a:off x="6858000" y="38862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65295" name="Line 79"/>
          <p:cNvSpPr>
            <a:spLocks noChangeShapeType="1"/>
          </p:cNvSpPr>
          <p:nvPr/>
        </p:nvSpPr>
        <p:spPr bwMode="auto">
          <a:xfrm>
            <a:off x="7162800" y="38862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65296" name="Line 80"/>
          <p:cNvSpPr>
            <a:spLocks noChangeShapeType="1"/>
          </p:cNvSpPr>
          <p:nvPr/>
        </p:nvSpPr>
        <p:spPr bwMode="auto">
          <a:xfrm>
            <a:off x="7467600" y="38862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graphicFrame>
        <p:nvGraphicFramePr>
          <p:cNvPr id="24630" name="Object 3"/>
          <p:cNvGraphicFramePr>
            <a:graphicFrameLocks noChangeAspect="1"/>
          </p:cNvGraphicFramePr>
          <p:nvPr/>
        </p:nvGraphicFramePr>
        <p:xfrm>
          <a:off x="8229600" y="2743200"/>
          <a:ext cx="333375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483" name="Equation" r:id="rId6" imgW="126890" imgH="190335" progId="Equation.3">
                  <p:embed/>
                </p:oleObj>
              </mc:Choice>
              <mc:Fallback>
                <p:oleObj name="Equation" r:id="rId6" imgW="126890" imgH="19033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29600" y="2743200"/>
                        <a:ext cx="333375" cy="501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5298" name="Rectangle 82"/>
          <p:cNvSpPr>
            <a:spLocks noChangeArrowheads="1"/>
          </p:cNvSpPr>
          <p:nvPr/>
        </p:nvSpPr>
        <p:spPr bwMode="auto">
          <a:xfrm>
            <a:off x="304800" y="4191000"/>
            <a:ext cx="396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5342" tIns="42672" rIns="85342" bIns="42672"/>
          <a:lstStyle/>
          <a:p>
            <a:pPr marL="320675" indent="-320675" defTabSz="852488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/>
            </a:pP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Six or more points moving in the same direction</a:t>
            </a:r>
          </a:p>
        </p:txBody>
      </p:sp>
      <p:sp>
        <p:nvSpPr>
          <p:cNvPr id="265299" name="Line 83"/>
          <p:cNvSpPr>
            <a:spLocks noChangeShapeType="1"/>
          </p:cNvSpPr>
          <p:nvPr/>
        </p:nvSpPr>
        <p:spPr bwMode="auto">
          <a:xfrm>
            <a:off x="609600" y="4876800"/>
            <a:ext cx="0" cy="15240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65300" name="Line 84"/>
          <p:cNvSpPr>
            <a:spLocks noChangeShapeType="1"/>
          </p:cNvSpPr>
          <p:nvPr/>
        </p:nvSpPr>
        <p:spPr bwMode="auto">
          <a:xfrm>
            <a:off x="609600" y="6400800"/>
            <a:ext cx="2514600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65301" name="Line 85"/>
          <p:cNvSpPr>
            <a:spLocks noChangeShapeType="1"/>
          </p:cNvSpPr>
          <p:nvPr/>
        </p:nvSpPr>
        <p:spPr bwMode="auto">
          <a:xfrm>
            <a:off x="609600" y="6096000"/>
            <a:ext cx="2514600" cy="0"/>
          </a:xfrm>
          <a:prstGeom prst="line">
            <a:avLst/>
          </a:prstGeom>
          <a:noFill/>
          <a:ln w="1905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65302" name="Rectangle 86"/>
          <p:cNvSpPr>
            <a:spLocks noChangeArrowheads="1"/>
          </p:cNvSpPr>
          <p:nvPr/>
        </p:nvSpPr>
        <p:spPr bwMode="auto">
          <a:xfrm>
            <a:off x="3200400" y="4648200"/>
            <a:ext cx="838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UCL</a:t>
            </a:r>
          </a:p>
        </p:txBody>
      </p:sp>
      <p:sp>
        <p:nvSpPr>
          <p:cNvPr id="265303" name="Rectangle 87"/>
          <p:cNvSpPr>
            <a:spLocks noChangeArrowheads="1"/>
          </p:cNvSpPr>
          <p:nvPr/>
        </p:nvSpPr>
        <p:spPr bwMode="auto">
          <a:xfrm>
            <a:off x="3200400" y="6019800"/>
            <a:ext cx="838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LCL</a:t>
            </a:r>
          </a:p>
        </p:txBody>
      </p:sp>
      <p:sp>
        <p:nvSpPr>
          <p:cNvPr id="265304" name="Line 88"/>
          <p:cNvSpPr>
            <a:spLocks noChangeShapeType="1"/>
          </p:cNvSpPr>
          <p:nvPr/>
        </p:nvSpPr>
        <p:spPr bwMode="auto">
          <a:xfrm>
            <a:off x="609600" y="5562600"/>
            <a:ext cx="2438400" cy="0"/>
          </a:xfrm>
          <a:prstGeom prst="line">
            <a:avLst/>
          </a:prstGeom>
          <a:noFill/>
          <a:ln w="1905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65305" name="Line 89"/>
          <p:cNvSpPr>
            <a:spLocks noChangeShapeType="1"/>
          </p:cNvSpPr>
          <p:nvPr/>
        </p:nvSpPr>
        <p:spPr bwMode="auto">
          <a:xfrm>
            <a:off x="609600" y="5029200"/>
            <a:ext cx="2438400" cy="0"/>
          </a:xfrm>
          <a:prstGeom prst="line">
            <a:avLst/>
          </a:prstGeom>
          <a:noFill/>
          <a:ln w="1905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65306" name="Oval 90"/>
          <p:cNvSpPr>
            <a:spLocks noChangeArrowheads="1"/>
          </p:cNvSpPr>
          <p:nvPr/>
        </p:nvSpPr>
        <p:spPr bwMode="auto">
          <a:xfrm>
            <a:off x="838200" y="5562600"/>
            <a:ext cx="152400" cy="152400"/>
          </a:xfrm>
          <a:prstGeom prst="ellipse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65307" name="Oval 91"/>
          <p:cNvSpPr>
            <a:spLocks noChangeArrowheads="1"/>
          </p:cNvSpPr>
          <p:nvPr/>
        </p:nvSpPr>
        <p:spPr bwMode="auto">
          <a:xfrm>
            <a:off x="1143000" y="5867400"/>
            <a:ext cx="152400" cy="152400"/>
          </a:xfrm>
          <a:prstGeom prst="ellipse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65308" name="Oval 92"/>
          <p:cNvSpPr>
            <a:spLocks noChangeArrowheads="1"/>
          </p:cNvSpPr>
          <p:nvPr/>
        </p:nvSpPr>
        <p:spPr bwMode="auto">
          <a:xfrm>
            <a:off x="1447800" y="5791200"/>
            <a:ext cx="152400" cy="152400"/>
          </a:xfrm>
          <a:prstGeom prst="ellipse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65309" name="Oval 93"/>
          <p:cNvSpPr>
            <a:spLocks noChangeArrowheads="1"/>
          </p:cNvSpPr>
          <p:nvPr/>
        </p:nvSpPr>
        <p:spPr bwMode="auto">
          <a:xfrm>
            <a:off x="2057400" y="5562600"/>
            <a:ext cx="152400" cy="152400"/>
          </a:xfrm>
          <a:prstGeom prst="ellipse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65310" name="Oval 94"/>
          <p:cNvSpPr>
            <a:spLocks noChangeArrowheads="1"/>
          </p:cNvSpPr>
          <p:nvPr/>
        </p:nvSpPr>
        <p:spPr bwMode="auto">
          <a:xfrm>
            <a:off x="2362200" y="5486400"/>
            <a:ext cx="152400" cy="152400"/>
          </a:xfrm>
          <a:prstGeom prst="ellipse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65311" name="Oval 95"/>
          <p:cNvSpPr>
            <a:spLocks noChangeArrowheads="1"/>
          </p:cNvSpPr>
          <p:nvPr/>
        </p:nvSpPr>
        <p:spPr bwMode="auto">
          <a:xfrm>
            <a:off x="2667000" y="5105400"/>
            <a:ext cx="152400" cy="152400"/>
          </a:xfrm>
          <a:prstGeom prst="ellipse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65312" name="Oval 96"/>
          <p:cNvSpPr>
            <a:spLocks noChangeArrowheads="1"/>
          </p:cNvSpPr>
          <p:nvPr/>
        </p:nvSpPr>
        <p:spPr bwMode="auto">
          <a:xfrm>
            <a:off x="2971800" y="5562600"/>
            <a:ext cx="152400" cy="152400"/>
          </a:xfrm>
          <a:prstGeom prst="ellipse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65313" name="Freeform 97"/>
          <p:cNvSpPr>
            <a:spLocks/>
          </p:cNvSpPr>
          <p:nvPr/>
        </p:nvSpPr>
        <p:spPr bwMode="auto">
          <a:xfrm>
            <a:off x="904875" y="5167313"/>
            <a:ext cx="2155825" cy="785812"/>
          </a:xfrm>
          <a:custGeom>
            <a:avLst/>
            <a:gdLst/>
            <a:ahLst/>
            <a:cxnLst>
              <a:cxn ang="0">
                <a:pos x="0" y="300"/>
              </a:cxn>
              <a:cxn ang="0">
                <a:pos x="198" y="495"/>
              </a:cxn>
              <a:cxn ang="0">
                <a:pos x="396" y="441"/>
              </a:cxn>
              <a:cxn ang="0">
                <a:pos x="588" y="354"/>
              </a:cxn>
              <a:cxn ang="0">
                <a:pos x="776" y="301"/>
              </a:cxn>
              <a:cxn ang="0">
                <a:pos x="975" y="252"/>
              </a:cxn>
              <a:cxn ang="0">
                <a:pos x="1158" y="0"/>
              </a:cxn>
              <a:cxn ang="0">
                <a:pos x="1358" y="305"/>
              </a:cxn>
            </a:cxnLst>
            <a:rect l="0" t="0" r="r" b="b"/>
            <a:pathLst>
              <a:path w="1358" h="495">
                <a:moveTo>
                  <a:pt x="0" y="300"/>
                </a:moveTo>
                <a:lnTo>
                  <a:pt x="198" y="495"/>
                </a:lnTo>
                <a:lnTo>
                  <a:pt x="396" y="441"/>
                </a:lnTo>
                <a:lnTo>
                  <a:pt x="588" y="354"/>
                </a:lnTo>
                <a:lnTo>
                  <a:pt x="776" y="301"/>
                </a:lnTo>
                <a:lnTo>
                  <a:pt x="975" y="252"/>
                </a:lnTo>
                <a:lnTo>
                  <a:pt x="1158" y="0"/>
                </a:lnTo>
                <a:lnTo>
                  <a:pt x="1358" y="305"/>
                </a:lnTo>
              </a:path>
            </a:pathLst>
          </a:custGeom>
          <a:noFill/>
          <a:ln w="19050" cap="flat" cmpd="sng">
            <a:solidFill>
              <a:schemeClr val="folHlink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65314" name="Oval 98"/>
          <p:cNvSpPr>
            <a:spLocks noChangeArrowheads="1"/>
          </p:cNvSpPr>
          <p:nvPr/>
        </p:nvSpPr>
        <p:spPr bwMode="auto">
          <a:xfrm>
            <a:off x="1752600" y="5638800"/>
            <a:ext cx="152400" cy="152400"/>
          </a:xfrm>
          <a:prstGeom prst="ellipse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65315" name="Line 99"/>
          <p:cNvSpPr>
            <a:spLocks noChangeShapeType="1"/>
          </p:cNvSpPr>
          <p:nvPr/>
        </p:nvSpPr>
        <p:spPr bwMode="auto">
          <a:xfrm>
            <a:off x="914400" y="64008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65316" name="Line 100"/>
          <p:cNvSpPr>
            <a:spLocks noChangeShapeType="1"/>
          </p:cNvSpPr>
          <p:nvPr/>
        </p:nvSpPr>
        <p:spPr bwMode="auto">
          <a:xfrm>
            <a:off x="1219200" y="64008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65317" name="Line 101"/>
          <p:cNvSpPr>
            <a:spLocks noChangeShapeType="1"/>
          </p:cNvSpPr>
          <p:nvPr/>
        </p:nvSpPr>
        <p:spPr bwMode="auto">
          <a:xfrm>
            <a:off x="1524000" y="64008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65318" name="Line 102"/>
          <p:cNvSpPr>
            <a:spLocks noChangeShapeType="1"/>
          </p:cNvSpPr>
          <p:nvPr/>
        </p:nvSpPr>
        <p:spPr bwMode="auto">
          <a:xfrm>
            <a:off x="1828800" y="64008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65319" name="Line 103"/>
          <p:cNvSpPr>
            <a:spLocks noChangeShapeType="1"/>
          </p:cNvSpPr>
          <p:nvPr/>
        </p:nvSpPr>
        <p:spPr bwMode="auto">
          <a:xfrm>
            <a:off x="2133600" y="64008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65320" name="Line 104"/>
          <p:cNvSpPr>
            <a:spLocks noChangeShapeType="1"/>
          </p:cNvSpPr>
          <p:nvPr/>
        </p:nvSpPr>
        <p:spPr bwMode="auto">
          <a:xfrm>
            <a:off x="2438400" y="64008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65321" name="Line 105"/>
          <p:cNvSpPr>
            <a:spLocks noChangeShapeType="1"/>
          </p:cNvSpPr>
          <p:nvPr/>
        </p:nvSpPr>
        <p:spPr bwMode="auto">
          <a:xfrm>
            <a:off x="2743200" y="64008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65322" name="Line 106"/>
          <p:cNvSpPr>
            <a:spLocks noChangeShapeType="1"/>
          </p:cNvSpPr>
          <p:nvPr/>
        </p:nvSpPr>
        <p:spPr bwMode="auto">
          <a:xfrm>
            <a:off x="3048000" y="64008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graphicFrame>
        <p:nvGraphicFramePr>
          <p:cNvPr id="24656" name="Object 4"/>
          <p:cNvGraphicFramePr>
            <a:graphicFrameLocks noChangeAspect="1"/>
          </p:cNvGraphicFramePr>
          <p:nvPr/>
        </p:nvGraphicFramePr>
        <p:xfrm>
          <a:off x="3276600" y="5257800"/>
          <a:ext cx="333375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484" name="Equation" r:id="rId7" imgW="126890" imgH="190335" progId="Equation.3">
                  <p:embed/>
                </p:oleObj>
              </mc:Choice>
              <mc:Fallback>
                <p:oleObj name="Equation" r:id="rId7" imgW="126890" imgH="19033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5257800"/>
                        <a:ext cx="333375" cy="501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5324" name="Rectangle 108"/>
          <p:cNvSpPr>
            <a:spLocks noChangeArrowheads="1"/>
          </p:cNvSpPr>
          <p:nvPr/>
        </p:nvSpPr>
        <p:spPr bwMode="auto">
          <a:xfrm>
            <a:off x="4800600" y="4191000"/>
            <a:ext cx="4114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5342" tIns="42672" rIns="85342" bIns="42672"/>
          <a:lstStyle/>
          <a:p>
            <a:pPr marL="320675" indent="-320675" defTabSz="852488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/>
            </a:pP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14 or more points alternating above and below the center line</a:t>
            </a:r>
          </a:p>
        </p:txBody>
      </p:sp>
      <p:sp>
        <p:nvSpPr>
          <p:cNvPr id="265351" name="Oval 135"/>
          <p:cNvSpPr>
            <a:spLocks noChangeArrowheads="1"/>
          </p:cNvSpPr>
          <p:nvPr/>
        </p:nvSpPr>
        <p:spPr bwMode="auto">
          <a:xfrm>
            <a:off x="7696200" y="3200400"/>
            <a:ext cx="152400" cy="152400"/>
          </a:xfrm>
          <a:prstGeom prst="ellipse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65352" name="Oval 136"/>
          <p:cNvSpPr>
            <a:spLocks noChangeArrowheads="1"/>
          </p:cNvSpPr>
          <p:nvPr/>
        </p:nvSpPr>
        <p:spPr bwMode="auto">
          <a:xfrm>
            <a:off x="8001000" y="3124200"/>
            <a:ext cx="152400" cy="152400"/>
          </a:xfrm>
          <a:prstGeom prst="ellipse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65353" name="Line 137"/>
          <p:cNvSpPr>
            <a:spLocks noChangeShapeType="1"/>
          </p:cNvSpPr>
          <p:nvPr/>
        </p:nvSpPr>
        <p:spPr bwMode="auto">
          <a:xfrm>
            <a:off x="5029200" y="4953000"/>
            <a:ext cx="0" cy="15240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65354" name="Line 138"/>
          <p:cNvSpPr>
            <a:spLocks noChangeShapeType="1"/>
          </p:cNvSpPr>
          <p:nvPr/>
        </p:nvSpPr>
        <p:spPr bwMode="auto">
          <a:xfrm>
            <a:off x="5029200" y="6477000"/>
            <a:ext cx="3048000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65355" name="Line 139"/>
          <p:cNvSpPr>
            <a:spLocks noChangeShapeType="1"/>
          </p:cNvSpPr>
          <p:nvPr/>
        </p:nvSpPr>
        <p:spPr bwMode="auto">
          <a:xfrm>
            <a:off x="5029200" y="6172200"/>
            <a:ext cx="3048000" cy="0"/>
          </a:xfrm>
          <a:prstGeom prst="line">
            <a:avLst/>
          </a:prstGeom>
          <a:noFill/>
          <a:ln w="1905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65356" name="Rectangle 140"/>
          <p:cNvSpPr>
            <a:spLocks noChangeArrowheads="1"/>
          </p:cNvSpPr>
          <p:nvPr/>
        </p:nvSpPr>
        <p:spPr bwMode="auto">
          <a:xfrm>
            <a:off x="8153400" y="4724400"/>
            <a:ext cx="838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UCL</a:t>
            </a:r>
          </a:p>
        </p:txBody>
      </p:sp>
      <p:sp>
        <p:nvSpPr>
          <p:cNvPr id="265357" name="Rectangle 141"/>
          <p:cNvSpPr>
            <a:spLocks noChangeArrowheads="1"/>
          </p:cNvSpPr>
          <p:nvPr/>
        </p:nvSpPr>
        <p:spPr bwMode="auto">
          <a:xfrm>
            <a:off x="8153400" y="6096000"/>
            <a:ext cx="838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LCL</a:t>
            </a:r>
          </a:p>
        </p:txBody>
      </p:sp>
      <p:sp>
        <p:nvSpPr>
          <p:cNvPr id="265358" name="Line 142"/>
          <p:cNvSpPr>
            <a:spLocks noChangeShapeType="1"/>
          </p:cNvSpPr>
          <p:nvPr/>
        </p:nvSpPr>
        <p:spPr bwMode="auto">
          <a:xfrm>
            <a:off x="5029200" y="5638800"/>
            <a:ext cx="3048000" cy="0"/>
          </a:xfrm>
          <a:prstGeom prst="line">
            <a:avLst/>
          </a:prstGeom>
          <a:noFill/>
          <a:ln w="1905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65359" name="Line 143"/>
          <p:cNvSpPr>
            <a:spLocks noChangeShapeType="1"/>
          </p:cNvSpPr>
          <p:nvPr/>
        </p:nvSpPr>
        <p:spPr bwMode="auto">
          <a:xfrm>
            <a:off x="5029200" y="5105400"/>
            <a:ext cx="3048000" cy="0"/>
          </a:xfrm>
          <a:prstGeom prst="line">
            <a:avLst/>
          </a:prstGeom>
          <a:noFill/>
          <a:ln w="1905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65360" name="Oval 144"/>
          <p:cNvSpPr>
            <a:spLocks noChangeArrowheads="1"/>
          </p:cNvSpPr>
          <p:nvPr/>
        </p:nvSpPr>
        <p:spPr bwMode="auto">
          <a:xfrm>
            <a:off x="5257800" y="5257800"/>
            <a:ext cx="152400" cy="152400"/>
          </a:xfrm>
          <a:prstGeom prst="ellipse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65361" name="Oval 145"/>
          <p:cNvSpPr>
            <a:spLocks noChangeArrowheads="1"/>
          </p:cNvSpPr>
          <p:nvPr/>
        </p:nvSpPr>
        <p:spPr bwMode="auto">
          <a:xfrm>
            <a:off x="5562600" y="5867400"/>
            <a:ext cx="152400" cy="152400"/>
          </a:xfrm>
          <a:prstGeom prst="ellipse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65362" name="Oval 146"/>
          <p:cNvSpPr>
            <a:spLocks noChangeArrowheads="1"/>
          </p:cNvSpPr>
          <p:nvPr/>
        </p:nvSpPr>
        <p:spPr bwMode="auto">
          <a:xfrm>
            <a:off x="5867400" y="5334000"/>
            <a:ext cx="152400" cy="152400"/>
          </a:xfrm>
          <a:prstGeom prst="ellipse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65363" name="Oval 147"/>
          <p:cNvSpPr>
            <a:spLocks noChangeArrowheads="1"/>
          </p:cNvSpPr>
          <p:nvPr/>
        </p:nvSpPr>
        <p:spPr bwMode="auto">
          <a:xfrm>
            <a:off x="6477000" y="5181600"/>
            <a:ext cx="152400" cy="152400"/>
          </a:xfrm>
          <a:prstGeom prst="ellipse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65364" name="Oval 148"/>
          <p:cNvSpPr>
            <a:spLocks noChangeArrowheads="1"/>
          </p:cNvSpPr>
          <p:nvPr/>
        </p:nvSpPr>
        <p:spPr bwMode="auto">
          <a:xfrm>
            <a:off x="6781800" y="5943600"/>
            <a:ext cx="152400" cy="152400"/>
          </a:xfrm>
          <a:prstGeom prst="ellipse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65365" name="Oval 149"/>
          <p:cNvSpPr>
            <a:spLocks noChangeArrowheads="1"/>
          </p:cNvSpPr>
          <p:nvPr/>
        </p:nvSpPr>
        <p:spPr bwMode="auto">
          <a:xfrm>
            <a:off x="7086600" y="5410200"/>
            <a:ext cx="152400" cy="152400"/>
          </a:xfrm>
          <a:prstGeom prst="ellipse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65366" name="Oval 150"/>
          <p:cNvSpPr>
            <a:spLocks noChangeArrowheads="1"/>
          </p:cNvSpPr>
          <p:nvPr/>
        </p:nvSpPr>
        <p:spPr bwMode="auto">
          <a:xfrm>
            <a:off x="7391400" y="5715000"/>
            <a:ext cx="152400" cy="152400"/>
          </a:xfrm>
          <a:prstGeom prst="ellipse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65367" name="Freeform 151"/>
          <p:cNvSpPr>
            <a:spLocks/>
          </p:cNvSpPr>
          <p:nvPr/>
        </p:nvSpPr>
        <p:spPr bwMode="auto">
          <a:xfrm>
            <a:off x="5334000" y="5238750"/>
            <a:ext cx="2759075" cy="793750"/>
          </a:xfrm>
          <a:custGeom>
            <a:avLst/>
            <a:gdLst/>
            <a:ahLst/>
            <a:cxnLst>
              <a:cxn ang="0">
                <a:pos x="0" y="57"/>
              </a:cxn>
              <a:cxn ang="0">
                <a:pos x="189" y="447"/>
              </a:cxn>
              <a:cxn ang="0">
                <a:pos x="386" y="106"/>
              </a:cxn>
              <a:cxn ang="0">
                <a:pos x="576" y="399"/>
              </a:cxn>
              <a:cxn ang="0">
                <a:pos x="770" y="8"/>
              </a:cxn>
              <a:cxn ang="0">
                <a:pos x="966" y="500"/>
              </a:cxn>
              <a:cxn ang="0">
                <a:pos x="1152" y="150"/>
              </a:cxn>
              <a:cxn ang="0">
                <a:pos x="1346" y="350"/>
              </a:cxn>
              <a:cxn ang="0">
                <a:pos x="1536" y="0"/>
              </a:cxn>
              <a:cxn ang="0">
                <a:pos x="1730" y="340"/>
              </a:cxn>
              <a:cxn ang="0">
                <a:pos x="1738" y="352"/>
              </a:cxn>
            </a:cxnLst>
            <a:rect l="0" t="0" r="r" b="b"/>
            <a:pathLst>
              <a:path w="1738" h="500">
                <a:moveTo>
                  <a:pt x="0" y="57"/>
                </a:moveTo>
                <a:lnTo>
                  <a:pt x="189" y="447"/>
                </a:lnTo>
                <a:lnTo>
                  <a:pt x="386" y="106"/>
                </a:lnTo>
                <a:lnTo>
                  <a:pt x="576" y="399"/>
                </a:lnTo>
                <a:lnTo>
                  <a:pt x="770" y="8"/>
                </a:lnTo>
                <a:lnTo>
                  <a:pt x="966" y="500"/>
                </a:lnTo>
                <a:lnTo>
                  <a:pt x="1152" y="150"/>
                </a:lnTo>
                <a:lnTo>
                  <a:pt x="1346" y="350"/>
                </a:lnTo>
                <a:lnTo>
                  <a:pt x="1536" y="0"/>
                </a:lnTo>
                <a:lnTo>
                  <a:pt x="1730" y="340"/>
                </a:lnTo>
                <a:lnTo>
                  <a:pt x="1738" y="352"/>
                </a:lnTo>
              </a:path>
            </a:pathLst>
          </a:custGeom>
          <a:noFill/>
          <a:ln w="19050" cap="flat" cmpd="sng">
            <a:solidFill>
              <a:schemeClr val="folHlink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65368" name="Oval 152"/>
          <p:cNvSpPr>
            <a:spLocks noChangeArrowheads="1"/>
          </p:cNvSpPr>
          <p:nvPr/>
        </p:nvSpPr>
        <p:spPr bwMode="auto">
          <a:xfrm>
            <a:off x="6172200" y="5791200"/>
            <a:ext cx="152400" cy="152400"/>
          </a:xfrm>
          <a:prstGeom prst="ellipse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65369" name="Line 153"/>
          <p:cNvSpPr>
            <a:spLocks noChangeShapeType="1"/>
          </p:cNvSpPr>
          <p:nvPr/>
        </p:nvSpPr>
        <p:spPr bwMode="auto">
          <a:xfrm>
            <a:off x="5334000" y="64770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65370" name="Line 154"/>
          <p:cNvSpPr>
            <a:spLocks noChangeShapeType="1"/>
          </p:cNvSpPr>
          <p:nvPr/>
        </p:nvSpPr>
        <p:spPr bwMode="auto">
          <a:xfrm>
            <a:off x="5638800" y="64770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65371" name="Line 155"/>
          <p:cNvSpPr>
            <a:spLocks noChangeShapeType="1"/>
          </p:cNvSpPr>
          <p:nvPr/>
        </p:nvSpPr>
        <p:spPr bwMode="auto">
          <a:xfrm>
            <a:off x="5943600" y="64770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65372" name="Line 156"/>
          <p:cNvSpPr>
            <a:spLocks noChangeShapeType="1"/>
          </p:cNvSpPr>
          <p:nvPr/>
        </p:nvSpPr>
        <p:spPr bwMode="auto">
          <a:xfrm>
            <a:off x="6248400" y="64770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65373" name="Line 157"/>
          <p:cNvSpPr>
            <a:spLocks noChangeShapeType="1"/>
          </p:cNvSpPr>
          <p:nvPr/>
        </p:nvSpPr>
        <p:spPr bwMode="auto">
          <a:xfrm>
            <a:off x="6553200" y="64770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65374" name="Line 158"/>
          <p:cNvSpPr>
            <a:spLocks noChangeShapeType="1"/>
          </p:cNvSpPr>
          <p:nvPr/>
        </p:nvSpPr>
        <p:spPr bwMode="auto">
          <a:xfrm>
            <a:off x="6858000" y="64770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65375" name="Line 159"/>
          <p:cNvSpPr>
            <a:spLocks noChangeShapeType="1"/>
          </p:cNvSpPr>
          <p:nvPr/>
        </p:nvSpPr>
        <p:spPr bwMode="auto">
          <a:xfrm>
            <a:off x="7162800" y="64770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65376" name="Line 160"/>
          <p:cNvSpPr>
            <a:spLocks noChangeShapeType="1"/>
          </p:cNvSpPr>
          <p:nvPr/>
        </p:nvSpPr>
        <p:spPr bwMode="auto">
          <a:xfrm>
            <a:off x="7467600" y="64770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graphicFrame>
        <p:nvGraphicFramePr>
          <p:cNvPr id="24684" name="Object 5"/>
          <p:cNvGraphicFramePr>
            <a:graphicFrameLocks noChangeAspect="1"/>
          </p:cNvGraphicFramePr>
          <p:nvPr/>
        </p:nvGraphicFramePr>
        <p:xfrm>
          <a:off x="8229600" y="5334000"/>
          <a:ext cx="333375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485" name="Equation" r:id="rId8" imgW="126890" imgH="190335" progId="Equation.3">
                  <p:embed/>
                </p:oleObj>
              </mc:Choice>
              <mc:Fallback>
                <p:oleObj name="Equation" r:id="rId8" imgW="126890" imgH="19033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29600" y="5334000"/>
                        <a:ext cx="333375" cy="501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5378" name="Oval 162"/>
          <p:cNvSpPr>
            <a:spLocks noChangeArrowheads="1"/>
          </p:cNvSpPr>
          <p:nvPr/>
        </p:nvSpPr>
        <p:spPr bwMode="auto">
          <a:xfrm>
            <a:off x="7696200" y="5181600"/>
            <a:ext cx="152400" cy="152400"/>
          </a:xfrm>
          <a:prstGeom prst="ellipse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65379" name="Oval 163"/>
          <p:cNvSpPr>
            <a:spLocks noChangeArrowheads="1"/>
          </p:cNvSpPr>
          <p:nvPr/>
        </p:nvSpPr>
        <p:spPr bwMode="auto">
          <a:xfrm>
            <a:off x="8001000" y="5715000"/>
            <a:ext cx="152400" cy="152400"/>
          </a:xfrm>
          <a:prstGeom prst="ellipse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65380" name="Line 164"/>
          <p:cNvSpPr>
            <a:spLocks noChangeShapeType="1"/>
          </p:cNvSpPr>
          <p:nvPr/>
        </p:nvSpPr>
        <p:spPr bwMode="auto">
          <a:xfrm flipV="1">
            <a:off x="8077200" y="5334000"/>
            <a:ext cx="152400" cy="457200"/>
          </a:xfrm>
          <a:prstGeom prst="line">
            <a:avLst/>
          </a:prstGeom>
          <a:noFill/>
          <a:ln w="19050">
            <a:solidFill>
              <a:schemeClr val="folHlink"/>
            </a:solidFill>
            <a:prstDash val="dash"/>
            <a:miter lim="800000"/>
            <a:headEnd/>
            <a:tailEnd/>
          </a:ln>
          <a:effectLst/>
        </p:spPr>
        <p:txBody>
          <a:bodyPr wrap="none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65381" name="Line 165"/>
          <p:cNvSpPr>
            <a:spLocks noChangeShapeType="1"/>
          </p:cNvSpPr>
          <p:nvPr/>
        </p:nvSpPr>
        <p:spPr bwMode="auto">
          <a:xfrm>
            <a:off x="304800" y="4038600"/>
            <a:ext cx="8610600" cy="0"/>
          </a:xfrm>
          <a:prstGeom prst="line">
            <a:avLst/>
          </a:prstGeom>
          <a:noFill/>
          <a:ln w="1905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65382" name="Line 166"/>
          <p:cNvSpPr>
            <a:spLocks noChangeShapeType="1"/>
          </p:cNvSpPr>
          <p:nvPr/>
        </p:nvSpPr>
        <p:spPr bwMode="auto">
          <a:xfrm>
            <a:off x="4267200" y="1676400"/>
            <a:ext cx="0" cy="4724400"/>
          </a:xfrm>
          <a:prstGeom prst="line">
            <a:avLst/>
          </a:prstGeom>
          <a:noFill/>
          <a:ln w="1905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817667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i="0" dirty="0">
                <a:solidFill>
                  <a:schemeClr val="accent3">
                    <a:lumMod val="25000"/>
                  </a:schemeClr>
                </a:solidFill>
              </a:rPr>
              <a:t>Out-of-control Processes</a:t>
            </a:r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8077200" cy="4648200"/>
          </a:xfrm>
        </p:spPr>
        <p:txBody>
          <a:bodyPr/>
          <a:lstStyle/>
          <a:p>
            <a:pPr eaLnBrk="1" hangingPunct="1">
              <a:defRPr/>
            </a:pPr>
            <a:endParaRPr lang="en-US" sz="2800" dirty="0"/>
          </a:p>
          <a:p>
            <a:pPr eaLnBrk="1" hangingPunct="1">
              <a:defRPr/>
            </a:pPr>
            <a:endParaRPr lang="en-US" sz="2800" dirty="0"/>
          </a:p>
          <a:p>
            <a:pPr marL="0" indent="0" eaLnBrk="1" hangingPunct="1">
              <a:buNone/>
              <a:defRPr/>
            </a:pPr>
            <a:r>
              <a:rPr lang="en-US" sz="2800" dirty="0"/>
              <a:t>When the control chart indicates an out-of-control condition (a point outside the control limits or exhibiting trend, for example)</a:t>
            </a:r>
          </a:p>
        </p:txBody>
      </p:sp>
    </p:spTree>
    <p:extLst>
      <p:ext uri="{BB962C8B-B14F-4D97-AF65-F5344CB8AC3E}">
        <p14:creationId xmlns:p14="http://schemas.microsoft.com/office/powerpoint/2010/main" val="8769613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i="0" dirty="0">
                <a:solidFill>
                  <a:schemeClr val="accent3">
                    <a:lumMod val="25000"/>
                  </a:schemeClr>
                </a:solidFill>
                <a:latin typeface="Lucida Bright" panose="02040602050505020304" pitchFamily="18" charset="0"/>
              </a:rPr>
              <a:t>Traditional Statistical Tools 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799" y="1981200"/>
            <a:ext cx="4053625" cy="4489048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altLang="en-US" sz="1800" i="0" dirty="0">
                <a:solidFill>
                  <a:srgbClr val="003300"/>
                </a:solidFill>
                <a:latin typeface="Lucida Bright" panose="02040602050505020304" pitchFamily="18" charset="0"/>
              </a:rPr>
              <a:t>Descriptive Statistics include</a:t>
            </a:r>
          </a:p>
          <a:p>
            <a:pPr lvl="1" eaLnBrk="1" hangingPunct="1">
              <a:lnSpc>
                <a:spcPct val="80000"/>
              </a:lnSpc>
              <a:defRPr/>
            </a:pPr>
            <a:endParaRPr lang="en-US" altLang="en-US" sz="1600" i="0" dirty="0">
              <a:solidFill>
                <a:srgbClr val="FF0000"/>
              </a:solidFill>
              <a:latin typeface="Lucida Bright" panose="02040602050505020304" pitchFamily="18" charset="0"/>
            </a:endParaRP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en-US" sz="1600" i="0" dirty="0">
                <a:solidFill>
                  <a:srgbClr val="FF0000"/>
                </a:solidFill>
                <a:latin typeface="Lucida Bright" panose="02040602050505020304" pitchFamily="18" charset="0"/>
              </a:rPr>
              <a:t>The  Mean- </a:t>
            </a:r>
            <a:r>
              <a:rPr lang="en-US" altLang="en-US" sz="1600" i="0" dirty="0">
                <a:latin typeface="Lucida Bright" panose="02040602050505020304" pitchFamily="18" charset="0"/>
              </a:rPr>
              <a:t>measure of central tendency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altLang="en-US" sz="1600" i="0" dirty="0">
              <a:latin typeface="Lucida Bright" panose="02040602050505020304" pitchFamily="18" charset="0"/>
            </a:endParaRP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en-US" sz="1600" i="0" dirty="0">
                <a:solidFill>
                  <a:srgbClr val="FF0000"/>
                </a:solidFill>
                <a:latin typeface="Lucida Bright" panose="02040602050505020304" pitchFamily="18" charset="0"/>
              </a:rPr>
              <a:t>The Range- </a:t>
            </a:r>
            <a:r>
              <a:rPr lang="en-US" altLang="en-US" sz="1600" i="0" dirty="0">
                <a:latin typeface="Lucida Bright" panose="02040602050505020304" pitchFamily="18" charset="0"/>
              </a:rPr>
              <a:t>difference between largest/smallest observations in a set of data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altLang="en-US" sz="1600" i="0" dirty="0">
              <a:solidFill>
                <a:srgbClr val="FF0000"/>
              </a:solidFill>
              <a:latin typeface="Lucida Bright" panose="02040602050505020304" pitchFamily="18" charset="0"/>
            </a:endParaRP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en-US" sz="1600" i="0" dirty="0">
                <a:solidFill>
                  <a:srgbClr val="FF0000"/>
                </a:solidFill>
                <a:latin typeface="Lucida Bright" panose="02040602050505020304" pitchFamily="18" charset="0"/>
              </a:rPr>
              <a:t>Standard Deviation </a:t>
            </a:r>
            <a:r>
              <a:rPr lang="en-US" altLang="en-US" sz="1600" i="0" dirty="0">
                <a:latin typeface="Lucida Bright" panose="02040602050505020304" pitchFamily="18" charset="0"/>
              </a:rPr>
              <a:t>measures the amount of data dispersion around mean</a:t>
            </a:r>
          </a:p>
          <a:p>
            <a:pPr marL="457200" lvl="1" indent="0" eaLnBrk="1" hangingPunct="1">
              <a:lnSpc>
                <a:spcPct val="80000"/>
              </a:lnSpc>
              <a:buNone/>
              <a:defRPr/>
            </a:pPr>
            <a:endParaRPr lang="en-US" altLang="en-US" sz="1600" i="0" dirty="0">
              <a:solidFill>
                <a:srgbClr val="FF0000"/>
              </a:solidFill>
              <a:latin typeface="Lucida Bright" panose="02040602050505020304" pitchFamily="18" charset="0"/>
            </a:endParaRP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en-US" sz="1600" i="0" dirty="0">
                <a:solidFill>
                  <a:srgbClr val="FF0000"/>
                </a:solidFill>
                <a:latin typeface="Lucida Bright" panose="02040602050505020304" pitchFamily="18" charset="0"/>
              </a:rPr>
              <a:t>Distribution of Data shape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altLang="en-US" sz="1400" i="0" dirty="0">
                <a:latin typeface="Lucida Bright" panose="02040602050505020304" pitchFamily="18" charset="0"/>
              </a:rPr>
              <a:t>Normal or bell shaped or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altLang="en-US" sz="1400" i="0" dirty="0">
                <a:latin typeface="Lucida Bright" panose="02040602050505020304" pitchFamily="18" charset="0"/>
              </a:rPr>
              <a:t>Skewed</a:t>
            </a:r>
          </a:p>
        </p:txBody>
      </p:sp>
      <p:sp>
        <p:nvSpPr>
          <p:cNvPr id="1030" name="Rectangle 12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endParaRPr lang="en-US" altLang="en-US" sz="1800" dirty="0"/>
          </a:p>
          <a:p>
            <a:pPr eaLnBrk="1" hangingPunct="1">
              <a:lnSpc>
                <a:spcPct val="80000"/>
              </a:lnSpc>
              <a:defRPr/>
            </a:pPr>
            <a:endParaRPr lang="en-US" altLang="en-US" sz="1800" dirty="0"/>
          </a:p>
          <a:p>
            <a:pPr eaLnBrk="1" hangingPunct="1">
              <a:lnSpc>
                <a:spcPct val="80000"/>
              </a:lnSpc>
              <a:defRPr/>
            </a:pPr>
            <a:endParaRPr lang="en-US" altLang="en-US" sz="1800" dirty="0"/>
          </a:p>
          <a:p>
            <a:pPr eaLnBrk="1" hangingPunct="1">
              <a:lnSpc>
                <a:spcPct val="80000"/>
              </a:lnSpc>
              <a:defRPr/>
            </a:pPr>
            <a:endParaRPr lang="en-US" altLang="en-US" sz="1800" dirty="0"/>
          </a:p>
          <a:p>
            <a:pPr eaLnBrk="1" hangingPunct="1">
              <a:lnSpc>
                <a:spcPct val="80000"/>
              </a:lnSpc>
              <a:defRPr/>
            </a:pPr>
            <a:endParaRPr lang="en-US" altLang="en-US" sz="1800" dirty="0"/>
          </a:p>
          <a:p>
            <a:pPr eaLnBrk="1" hangingPunct="1">
              <a:lnSpc>
                <a:spcPct val="80000"/>
              </a:lnSpc>
              <a:defRPr/>
            </a:pPr>
            <a:endParaRPr lang="en-US" altLang="en-US" sz="1800" dirty="0"/>
          </a:p>
          <a:p>
            <a:pPr eaLnBrk="1" hangingPunct="1">
              <a:lnSpc>
                <a:spcPct val="80000"/>
              </a:lnSpc>
              <a:defRPr/>
            </a:pPr>
            <a:endParaRPr lang="en-US" altLang="en-US" sz="1800" dirty="0"/>
          </a:p>
        </p:txBody>
      </p:sp>
      <p:graphicFrame>
        <p:nvGraphicFramePr>
          <p:cNvPr id="49157" name="Object 9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5867400" y="2133600"/>
          <a:ext cx="1587500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384" name="Equation" r:id="rId3" imgW="634725" imgH="609336" progId="Equation.3">
                  <p:embed/>
                </p:oleObj>
              </mc:Choice>
              <mc:Fallback>
                <p:oleObj name="Equation" r:id="rId3" imgW="634725" imgH="60933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2133600"/>
                        <a:ext cx="1587500" cy="152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CC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58" name="Object 13"/>
          <p:cNvGraphicFramePr>
            <a:graphicFrameLocks noChangeAspect="1"/>
          </p:cNvGraphicFramePr>
          <p:nvPr/>
        </p:nvGraphicFramePr>
        <p:xfrm>
          <a:off x="5334000" y="3962400"/>
          <a:ext cx="2895600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385" name="Equation" r:id="rId5" imgW="1155700" imgH="660400" progId="Equation.3">
                  <p:embed/>
                </p:oleObj>
              </mc:Choice>
              <mc:Fallback>
                <p:oleObj name="Equation" r:id="rId5" imgW="1155700" imgH="660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3962400"/>
                        <a:ext cx="2895600" cy="129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CC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3679925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i="0" dirty="0">
                <a:solidFill>
                  <a:schemeClr val="accent3">
                    <a:lumMod val="25000"/>
                  </a:schemeClr>
                </a:solidFill>
              </a:rPr>
              <a:t>Out-of-control Processes</a:t>
            </a:r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8077200" cy="4648200"/>
          </a:xfrm>
        </p:spPr>
        <p:txBody>
          <a:bodyPr/>
          <a:lstStyle/>
          <a:p>
            <a:pPr lvl="1" eaLnBrk="1" hangingPunct="1">
              <a:defRPr/>
            </a:pPr>
            <a:endParaRPr lang="en-US" dirty="0"/>
          </a:p>
          <a:p>
            <a:pPr lvl="1" eaLnBrk="1" hangingPunct="1">
              <a:defRPr/>
            </a:pPr>
            <a:r>
              <a:rPr lang="en-US" i="0" dirty="0"/>
              <a:t>Contains both common causes of variation and assignable causes of variation</a:t>
            </a:r>
          </a:p>
          <a:p>
            <a:pPr lvl="1" eaLnBrk="1" hangingPunct="1">
              <a:defRPr/>
            </a:pPr>
            <a:r>
              <a:rPr lang="en-US" i="0" dirty="0"/>
              <a:t>The assignable causes of variation must be identified</a:t>
            </a:r>
          </a:p>
          <a:p>
            <a:pPr lvl="2" eaLnBrk="1" hangingPunct="1">
              <a:defRPr/>
            </a:pPr>
            <a:r>
              <a:rPr lang="en-US" i="0" dirty="0"/>
              <a:t>If detrimental to the quality, assignable causes of variation must be removed</a:t>
            </a:r>
          </a:p>
          <a:p>
            <a:pPr lvl="2" eaLnBrk="1" hangingPunct="1">
              <a:defRPr/>
            </a:pPr>
            <a:r>
              <a:rPr lang="en-US" i="0" dirty="0"/>
              <a:t>If increases quality, assignable causes must be incorporated into the process design</a:t>
            </a:r>
          </a:p>
        </p:txBody>
      </p:sp>
    </p:spTree>
    <p:extLst>
      <p:ext uri="{BB962C8B-B14F-4D97-AF65-F5344CB8AC3E}">
        <p14:creationId xmlns:p14="http://schemas.microsoft.com/office/powerpoint/2010/main" val="363014046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i="0" dirty="0">
                <a:solidFill>
                  <a:schemeClr val="accent3">
                    <a:lumMod val="25000"/>
                  </a:schemeClr>
                </a:solidFill>
              </a:rPr>
              <a:t>Reference Videos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248" y="1796005"/>
            <a:ext cx="7772400" cy="4114800"/>
          </a:xfrm>
        </p:spPr>
        <p:txBody>
          <a:bodyPr/>
          <a:lstStyle/>
          <a:p>
            <a:pPr lvl="1" eaLnBrk="1" hangingPunct="1">
              <a:buFont typeface="Arial" panose="020B0604020202020204" pitchFamily="34" charset="0"/>
              <a:buChar char="•"/>
              <a:defRPr/>
            </a:pPr>
            <a:endParaRPr lang="en-US" altLang="en-US" sz="3200" i="0" dirty="0">
              <a:effectLst/>
              <a:hlinkClick r:id="rId2"/>
            </a:endParaRPr>
          </a:p>
          <a:p>
            <a:pPr lvl="1"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sz="3200" i="0" dirty="0">
                <a:effectLst/>
                <a:hlinkClick r:id="rId3"/>
              </a:rPr>
              <a:t>Honda Statistical Process Control</a:t>
            </a:r>
            <a:endParaRPr lang="en-US" altLang="en-US" sz="3200" i="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749459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2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2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3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316972"/>
            <a:ext cx="7772400" cy="1540133"/>
          </a:xfrm>
        </p:spPr>
        <p:txBody>
          <a:bodyPr/>
          <a:lstStyle/>
          <a:p>
            <a:pPr eaLnBrk="1" hangingPunct="1">
              <a:defRPr/>
            </a:pPr>
            <a:r>
              <a:rPr lang="en-US" i="0" dirty="0">
                <a:solidFill>
                  <a:schemeClr val="accent3">
                    <a:lumMod val="25000"/>
                  </a:schemeClr>
                </a:solidFill>
              </a:rPr>
              <a:t>Process Capability Measures</a:t>
            </a:r>
          </a:p>
        </p:txBody>
      </p:sp>
    </p:spTree>
    <p:extLst>
      <p:ext uri="{BB962C8B-B14F-4D97-AF65-F5344CB8AC3E}">
        <p14:creationId xmlns:p14="http://schemas.microsoft.com/office/powerpoint/2010/main" val="312148612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i="0" dirty="0">
                <a:solidFill>
                  <a:schemeClr val="accent3">
                    <a:lumMod val="25000"/>
                  </a:schemeClr>
                </a:solidFill>
              </a:rPr>
              <a:t>Process Capability Ratio</a:t>
            </a:r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8077200" cy="4648200"/>
          </a:xfrm>
        </p:spPr>
        <p:txBody>
          <a:bodyPr/>
          <a:lstStyle/>
          <a:p>
            <a:pPr eaLnBrk="1" hangingPunct="1">
              <a:defRPr/>
            </a:pPr>
            <a:endParaRPr lang="en-US" sz="2800" dirty="0"/>
          </a:p>
          <a:p>
            <a:pPr eaLnBrk="1" hangingPunct="1">
              <a:defRPr/>
            </a:pPr>
            <a:endParaRPr lang="en-US" sz="2800" dirty="0"/>
          </a:p>
          <a:p>
            <a:pPr marL="0" indent="0" eaLnBrk="1" hangingPunct="1">
              <a:buNone/>
              <a:defRPr/>
            </a:pPr>
            <a:r>
              <a:rPr lang="en-US" sz="2800" dirty="0"/>
              <a:t>Cp = tolerance range/process range</a:t>
            </a:r>
          </a:p>
          <a:p>
            <a:pPr marL="0" indent="0" eaLnBrk="1" hangingPunct="1">
              <a:buNone/>
              <a:defRPr/>
            </a:pPr>
            <a:r>
              <a:rPr lang="en-US" sz="2800" dirty="0"/>
              <a:t>= (upper specification limit-lower specification limit)/6</a:t>
            </a:r>
            <a:r>
              <a:rPr lang="el-GR" sz="2800" dirty="0">
                <a:latin typeface="Calibri" panose="020F0502020204030204" pitchFamily="34" charset="0"/>
                <a:cs typeface="Calibri" panose="020F0502020204030204" pitchFamily="34" charset="0"/>
              </a:rPr>
              <a:t>σ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9482350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i="0" dirty="0">
                <a:solidFill>
                  <a:schemeClr val="accent3">
                    <a:lumMod val="25000"/>
                  </a:schemeClr>
                </a:solidFill>
              </a:rPr>
              <a:t>Process Capability Index</a:t>
            </a:r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8077200" cy="4648200"/>
          </a:xfrm>
        </p:spPr>
        <p:txBody>
          <a:bodyPr/>
          <a:lstStyle/>
          <a:p>
            <a:pPr eaLnBrk="1" hangingPunct="1">
              <a:defRPr/>
            </a:pPr>
            <a:endParaRPr lang="en-US" sz="2800" dirty="0"/>
          </a:p>
          <a:p>
            <a:pPr marL="0" indent="0" eaLnBrk="1" hangingPunct="1">
              <a:buNone/>
              <a:defRPr/>
            </a:pPr>
            <a:r>
              <a:rPr lang="en-US" sz="2800" dirty="0" err="1"/>
              <a:t>Cpi</a:t>
            </a:r>
            <a:r>
              <a:rPr lang="en-US" sz="2800" dirty="0"/>
              <a:t> = select lower value</a:t>
            </a:r>
          </a:p>
          <a:p>
            <a:pPr marL="0" indent="0" eaLnBrk="1" hangingPunct="1">
              <a:buNone/>
              <a:defRPr/>
            </a:pPr>
            <a:endParaRPr lang="en-US" sz="2800" dirty="0"/>
          </a:p>
          <a:p>
            <a:pPr marL="0" indent="0" eaLnBrk="1" hangingPunct="1">
              <a:buNone/>
              <a:defRPr/>
            </a:pPr>
            <a:r>
              <a:rPr lang="en-US" sz="2800" dirty="0"/>
              <a:t>(X(bar) – lower specification)/3</a:t>
            </a:r>
            <a:r>
              <a:rPr lang="el-GR" sz="2800" dirty="0">
                <a:latin typeface="Calibri" panose="020F0502020204030204" pitchFamily="34" charset="0"/>
                <a:cs typeface="Calibri" panose="020F0502020204030204" pitchFamily="34" charset="0"/>
              </a:rPr>
              <a:t>σ</a:t>
            </a:r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eaLnBrk="1" hangingPunct="1">
              <a:buNone/>
              <a:defRPr/>
            </a:pPr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eaLnBrk="1" hangingPunct="1">
              <a:buNone/>
              <a:defRPr/>
            </a:pPr>
            <a:r>
              <a:rPr lang="en-US" sz="2800" dirty="0"/>
              <a:t>(upper specification- X(bar)/3</a:t>
            </a:r>
            <a:r>
              <a:rPr lang="el-GR" sz="2800" dirty="0">
                <a:latin typeface="Calibri" panose="020F0502020204030204" pitchFamily="34" charset="0"/>
                <a:cs typeface="Calibri" panose="020F0502020204030204" pitchFamily="34" charset="0"/>
              </a:rPr>
              <a:t>σ</a:t>
            </a:r>
            <a:endParaRPr lang="en-US" sz="2800" dirty="0"/>
          </a:p>
          <a:p>
            <a:pPr marL="0" indent="0" eaLnBrk="1" hangingPunct="1">
              <a:buNone/>
              <a:defRPr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3961995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1722438" y="4675188"/>
            <a:ext cx="6156325" cy="808037"/>
          </a:xfrm>
          <a:prstGeom prst="rect">
            <a:avLst/>
          </a:prstGeom>
        </p:spPr>
        <p:txBody>
          <a:bodyPr anchor="b">
            <a:normAutofit fontScale="97500"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4864" algn="ctr" eaLnBrk="1" fontAlgn="auto" hangingPunct="1">
              <a:spcAft>
                <a:spcPts val="0"/>
              </a:spcAft>
              <a:defRPr/>
            </a:pPr>
            <a:endParaRPr lang="en-US" sz="32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2193817" y="4928054"/>
            <a:ext cx="5830185" cy="774109"/>
          </a:xfrm>
          <a:prstGeom prst="rect">
            <a:avLst/>
          </a:prstGeom>
        </p:spPr>
        <p:txBody>
          <a:bodyPr anchor="b"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4864" algn="ctr" eaLnBrk="1" fontAlgn="auto" hangingPunct="1">
              <a:spcAft>
                <a:spcPts val="0"/>
              </a:spcAft>
              <a:defRPr/>
            </a:pPr>
            <a:r>
              <a:rPr lang="en-US" sz="3200" i="0" dirty="0">
                <a:solidFill>
                  <a:srgbClr val="003300"/>
                </a:solidFill>
                <a:latin typeface="+mj-lt"/>
                <a:ea typeface="+mj-ea"/>
                <a:cs typeface="+mj-cs"/>
              </a:rPr>
              <a:t>End</a:t>
            </a:r>
          </a:p>
        </p:txBody>
      </p:sp>
      <p:sp>
        <p:nvSpPr>
          <p:cNvPr id="15" name="Title 1"/>
          <p:cNvSpPr txBox="1">
            <a:spLocks noChangeAspect="1"/>
          </p:cNvSpPr>
          <p:nvPr/>
        </p:nvSpPr>
        <p:spPr>
          <a:xfrm>
            <a:off x="1722438" y="1194231"/>
            <a:ext cx="6301564" cy="805417"/>
          </a:xfrm>
          <a:prstGeom prst="rect">
            <a:avLst/>
          </a:prstGeom>
          <a:scene3d>
            <a:camera prst="orthographicFront"/>
            <a:lightRig rig="soft" dir="t">
              <a:rot lat="0" lon="0" rev="2400000"/>
            </a:lightRig>
          </a:scene3d>
          <a:sp3d extrusionH="76200">
            <a:extrusionClr>
              <a:schemeClr val="accent2">
                <a:lumMod val="75000"/>
              </a:schemeClr>
            </a:extrusionClr>
          </a:sp3d>
        </p:spPr>
        <p:txBody>
          <a:bodyPr anchor="ctr">
            <a:sp3d>
              <a:bevelT w="19050" h="12700"/>
            </a:sp3d>
          </a:bodyPr>
          <a:lstStyle/>
          <a:p>
            <a:pPr marL="54864" algn="ctr" eaLnBrk="1" fontAlgn="auto" hangingPunct="1">
              <a:spcAft>
                <a:spcPts val="0"/>
              </a:spcAft>
              <a:defRPr/>
            </a:pPr>
            <a:r>
              <a:rPr lang="en-US" sz="4400" dirty="0">
                <a:solidFill>
                  <a:srgbClr val="003300"/>
                </a:solidFill>
                <a:latin typeface="+mj-lt"/>
                <a:ea typeface="+mj-ea"/>
                <a:cs typeface="+mj-cs"/>
              </a:rPr>
              <a:t>  </a:t>
            </a:r>
          </a:p>
          <a:p>
            <a:pPr marL="54864" algn="ctr" eaLnBrk="1" fontAlgn="auto" hangingPunct="1">
              <a:spcAft>
                <a:spcPts val="0"/>
              </a:spcAft>
              <a:defRPr/>
            </a:pPr>
            <a:r>
              <a:rPr lang="en-US" sz="4400" i="0" dirty="0">
                <a:solidFill>
                  <a:srgbClr val="003300"/>
                </a:solidFill>
                <a:latin typeface="+mj-lt"/>
                <a:ea typeface="+mj-ea"/>
                <a:cs typeface="+mj-cs"/>
              </a:rPr>
              <a:t>T2LM4</a:t>
            </a:r>
          </a:p>
          <a:p>
            <a:pPr marL="54864" algn="ctr" eaLnBrk="1" fontAlgn="auto" hangingPunct="1">
              <a:spcAft>
                <a:spcPts val="0"/>
              </a:spcAft>
              <a:defRPr/>
            </a:pPr>
            <a:r>
              <a:rPr lang="en-US" sz="4400" dirty="0">
                <a:solidFill>
                  <a:srgbClr val="660033"/>
                </a:solidFill>
                <a:latin typeface="+mj-lt"/>
                <a:ea typeface="+mj-ea"/>
                <a:cs typeface="+mj-cs"/>
              </a:rPr>
              <a:t> </a:t>
            </a:r>
            <a:endParaRPr lang="en-US" sz="4400" i="0" dirty="0">
              <a:solidFill>
                <a:srgbClr val="660033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8070" name="TextBox 1"/>
          <p:cNvSpPr txBox="1">
            <a:spLocks noChangeArrowheads="1"/>
          </p:cNvSpPr>
          <p:nvPr/>
        </p:nvSpPr>
        <p:spPr bwMode="auto">
          <a:xfrm>
            <a:off x="1847850" y="501650"/>
            <a:ext cx="57610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ct val="40000"/>
              </a:spcBef>
              <a:buChar char="•"/>
              <a:defRPr sz="3200" b="1" i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lnSpc>
                <a:spcPct val="90000"/>
              </a:lnSpc>
              <a:spcBef>
                <a:spcPct val="40000"/>
              </a:spcBef>
              <a:buChar char="–"/>
              <a:defRPr sz="2800" b="1" i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lnSpc>
                <a:spcPct val="90000"/>
              </a:lnSpc>
              <a:spcBef>
                <a:spcPct val="40000"/>
              </a:spcBef>
              <a:buChar char="•"/>
              <a:defRPr sz="2400" b="1" i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lnSpc>
                <a:spcPct val="90000"/>
              </a:lnSpc>
              <a:spcBef>
                <a:spcPct val="40000"/>
              </a:spcBef>
              <a:buChar char="–"/>
              <a:defRPr sz="2000" b="1" i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lnSpc>
                <a:spcPct val="90000"/>
              </a:lnSpc>
              <a:spcBef>
                <a:spcPct val="40000"/>
              </a:spcBef>
              <a:buChar char="»"/>
              <a:defRPr sz="2000" b="1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»"/>
              <a:defRPr sz="2000" b="1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»"/>
              <a:defRPr sz="2000" b="1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»"/>
              <a:defRPr sz="2000" b="1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»"/>
              <a:defRPr sz="2000" b="1" i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800" i="0" dirty="0">
                <a:solidFill>
                  <a:srgbClr val="800000"/>
                </a:solidFill>
                <a:ea typeface="ＭＳ Ｐゴシック" pitchFamily="34" charset="-128"/>
              </a:rPr>
              <a:t>        Regents Park Publishers</a:t>
            </a:r>
          </a:p>
        </p:txBody>
      </p:sp>
      <p:pic>
        <p:nvPicPr>
          <p:cNvPr id="88071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9388" y="2235200"/>
            <a:ext cx="4162425" cy="2084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i="0" dirty="0">
                <a:solidFill>
                  <a:schemeClr val="accent3">
                    <a:lumMod val="25000"/>
                  </a:schemeClr>
                </a:solidFill>
                <a:latin typeface="Lucida Bright" panose="02040602050505020304" pitchFamily="18" charset="0"/>
              </a:rPr>
              <a:t>Distribution of Data</a:t>
            </a:r>
          </a:p>
        </p:txBody>
      </p:sp>
      <p:sp>
        <p:nvSpPr>
          <p:cNvPr id="21507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4343400" cy="4114800"/>
          </a:xfrm>
        </p:spPr>
        <p:txBody>
          <a:bodyPr/>
          <a:lstStyle/>
          <a:p>
            <a:pPr marL="0" indent="0" algn="ctr" eaLnBrk="1" hangingPunct="1">
              <a:buNone/>
              <a:defRPr/>
            </a:pPr>
            <a:r>
              <a:rPr lang="en-US" altLang="en-US" sz="2400" i="0" dirty="0">
                <a:solidFill>
                  <a:srgbClr val="FF0000"/>
                </a:solidFill>
                <a:latin typeface="Lucida Bright" panose="02040602050505020304" pitchFamily="18" charset="0"/>
              </a:rPr>
              <a:t>      Normal distributions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altLang="en-US" sz="2400" u="sng" dirty="0"/>
          </a:p>
        </p:txBody>
      </p:sp>
      <p:sp>
        <p:nvSpPr>
          <p:cNvPr id="21508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648199" y="1981200"/>
            <a:ext cx="4343399" cy="4114800"/>
          </a:xfrm>
        </p:spPr>
        <p:txBody>
          <a:bodyPr/>
          <a:lstStyle/>
          <a:p>
            <a:pPr marL="0" indent="0" algn="ctr" eaLnBrk="1" hangingPunct="1">
              <a:buNone/>
              <a:defRPr/>
            </a:pPr>
            <a:r>
              <a:rPr lang="en-US" altLang="en-US" sz="2400" dirty="0">
                <a:solidFill>
                  <a:srgbClr val="FF0000"/>
                </a:solidFill>
              </a:rPr>
              <a:t>        </a:t>
            </a:r>
            <a:r>
              <a:rPr lang="en-US" altLang="en-US" sz="2400" i="0" dirty="0">
                <a:solidFill>
                  <a:srgbClr val="FF0000"/>
                </a:solidFill>
                <a:latin typeface="Lucida Bright" panose="02040602050505020304" pitchFamily="18" charset="0"/>
              </a:rPr>
              <a:t>Skewed distribution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altLang="en-US" sz="2400" u="sng" dirty="0"/>
          </a:p>
        </p:txBody>
      </p:sp>
      <p:pic>
        <p:nvPicPr>
          <p:cNvPr id="50181" name="Picture 8" descr="w0131-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187" y="2590800"/>
            <a:ext cx="3657600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182" name="Picture 9" descr="w0132-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1403" y="2590800"/>
            <a:ext cx="3429000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079964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/>
              <a:t>SPC Methods-Control Charts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2017713"/>
            <a:ext cx="8077200" cy="4840287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2000" i="0" dirty="0">
                <a:solidFill>
                  <a:srgbClr val="FF0000"/>
                </a:solidFill>
              </a:rPr>
              <a:t>Control Charts </a:t>
            </a:r>
            <a:r>
              <a:rPr lang="en-US" altLang="en-US" sz="2000" i="0" dirty="0"/>
              <a:t>show sample data plotted on a graph with CL, UCL, and LCL</a:t>
            </a:r>
          </a:p>
          <a:p>
            <a:pPr eaLnBrk="1" hangingPunct="1">
              <a:defRPr/>
            </a:pPr>
            <a:r>
              <a:rPr lang="en-US" altLang="en-US" sz="2000" i="0" dirty="0">
                <a:solidFill>
                  <a:srgbClr val="FF0000"/>
                </a:solidFill>
              </a:rPr>
              <a:t>Control chart for </a:t>
            </a:r>
            <a:r>
              <a:rPr lang="en-US" altLang="en-US" sz="2000" i="0" u="sng" dirty="0">
                <a:solidFill>
                  <a:srgbClr val="FF0000"/>
                </a:solidFill>
              </a:rPr>
              <a:t>variables</a:t>
            </a:r>
            <a:r>
              <a:rPr lang="en-US" altLang="en-US" sz="2000" i="0" dirty="0">
                <a:solidFill>
                  <a:srgbClr val="FF0000"/>
                </a:solidFill>
              </a:rPr>
              <a:t> </a:t>
            </a:r>
            <a:r>
              <a:rPr lang="en-US" altLang="en-US" sz="2000" i="0" dirty="0"/>
              <a:t>are used to monitor characteristics that can be measured, e.g. length, weight, diameter, time</a:t>
            </a:r>
          </a:p>
          <a:p>
            <a:pPr eaLnBrk="1" hangingPunct="1">
              <a:defRPr/>
            </a:pPr>
            <a:r>
              <a:rPr lang="en-US" altLang="en-US" sz="2000" i="0" dirty="0">
                <a:solidFill>
                  <a:srgbClr val="FF0000"/>
                </a:solidFill>
              </a:rPr>
              <a:t>Control charts for </a:t>
            </a:r>
            <a:r>
              <a:rPr lang="en-US" altLang="en-US" sz="2000" i="0" u="sng" dirty="0">
                <a:solidFill>
                  <a:srgbClr val="FF0000"/>
                </a:solidFill>
              </a:rPr>
              <a:t>attributes</a:t>
            </a:r>
            <a:r>
              <a:rPr lang="en-US" altLang="en-US" sz="2000" i="0" dirty="0">
                <a:solidFill>
                  <a:srgbClr val="FF0000"/>
                </a:solidFill>
              </a:rPr>
              <a:t> </a:t>
            </a:r>
            <a:r>
              <a:rPr lang="en-US" altLang="en-US" sz="2000" i="0" dirty="0"/>
              <a:t>are used to monitor characteristics that have discrete values and can be counted, e.g. % defective, number of flaws in a shirt, number of broken eggs in a box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altLang="en-US" sz="2000" dirty="0"/>
              <a:t>     </a:t>
            </a:r>
            <a:endParaRPr lang="en-US" altLang="en-US" sz="1800" dirty="0"/>
          </a:p>
          <a:p>
            <a:pPr eaLnBrk="1" hangingPunct="1">
              <a:buFont typeface="Wingdings" pitchFamily="2" charset="2"/>
              <a:buNone/>
              <a:defRPr/>
            </a:pPr>
            <a:endParaRPr lang="en-US" altLang="en-US" sz="1800" dirty="0"/>
          </a:p>
          <a:p>
            <a:pPr eaLnBrk="1" hangingPunct="1">
              <a:buFont typeface="Wingdings" pitchFamily="2" charset="2"/>
              <a:buNone/>
              <a:defRPr/>
            </a:pPr>
            <a:endParaRPr lang="en-US" altLang="en-US" sz="1800" dirty="0"/>
          </a:p>
        </p:txBody>
      </p:sp>
      <p:pic>
        <p:nvPicPr>
          <p:cNvPr id="51204" name="Picture 6" descr="06_0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18693" y="4332348"/>
            <a:ext cx="4800600" cy="2362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007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381000"/>
            <a:ext cx="7793038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i="0" dirty="0">
                <a:solidFill>
                  <a:schemeClr val="accent3">
                    <a:lumMod val="25000"/>
                  </a:schemeClr>
                </a:solidFill>
              </a:rPr>
              <a:t>Statistical Process Control Charts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752600"/>
            <a:ext cx="7543800" cy="4114800"/>
          </a:xfrm>
        </p:spPr>
        <p:txBody>
          <a:bodyPr/>
          <a:lstStyle/>
          <a:p>
            <a:pPr eaLnBrk="1" hangingPunct="1">
              <a:defRPr/>
            </a:pPr>
            <a:r>
              <a:rPr lang="en-US" i="0" dirty="0"/>
              <a:t>Show when changes in data are due to:</a:t>
            </a:r>
          </a:p>
          <a:p>
            <a:pPr lvl="1" eaLnBrk="1" hangingPunct="1">
              <a:defRPr/>
            </a:pPr>
            <a:r>
              <a:rPr lang="en-US" i="0" dirty="0">
                <a:solidFill>
                  <a:srgbClr val="C00000"/>
                </a:solidFill>
              </a:rPr>
              <a:t>Special or assignable causes</a:t>
            </a:r>
          </a:p>
          <a:p>
            <a:pPr lvl="2" eaLnBrk="1" hangingPunct="1">
              <a:defRPr/>
            </a:pPr>
            <a:r>
              <a:rPr lang="en-US" i="0" dirty="0"/>
              <a:t>Fluctuations not inherent to a process</a:t>
            </a:r>
          </a:p>
          <a:p>
            <a:pPr lvl="2" eaLnBrk="1" hangingPunct="1">
              <a:defRPr/>
            </a:pPr>
            <a:r>
              <a:rPr lang="en-US" i="0" dirty="0"/>
              <a:t>Represents problems to be corrected</a:t>
            </a:r>
          </a:p>
          <a:p>
            <a:pPr lvl="2" eaLnBrk="1" hangingPunct="1">
              <a:defRPr/>
            </a:pPr>
            <a:r>
              <a:rPr lang="en-US" i="0" dirty="0"/>
              <a:t>Data outside control limits or trend</a:t>
            </a:r>
          </a:p>
          <a:p>
            <a:pPr lvl="1" eaLnBrk="1" hangingPunct="1">
              <a:defRPr/>
            </a:pPr>
            <a:r>
              <a:rPr lang="en-US" i="0" dirty="0">
                <a:solidFill>
                  <a:srgbClr val="C00000"/>
                </a:solidFill>
              </a:rPr>
              <a:t>Common causes or chance</a:t>
            </a:r>
          </a:p>
          <a:p>
            <a:pPr lvl="2" eaLnBrk="1" hangingPunct="1">
              <a:defRPr/>
            </a:pPr>
            <a:r>
              <a:rPr lang="en-US" i="0" dirty="0"/>
              <a:t>Inherent random variations</a:t>
            </a:r>
          </a:p>
          <a:p>
            <a:pPr lvl="2" eaLnBrk="1" hangingPunct="1">
              <a:defRPr/>
            </a:pPr>
            <a:r>
              <a:rPr lang="en-US" i="0" dirty="0"/>
              <a:t>Consist of numerous small causes of random variability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48" name="Rectangle 32"/>
          <p:cNvSpPr>
            <a:spLocks noChangeArrowheads="1"/>
          </p:cNvSpPr>
          <p:nvPr/>
        </p:nvSpPr>
        <p:spPr bwMode="auto">
          <a:xfrm>
            <a:off x="3429000" y="2743200"/>
            <a:ext cx="3581400" cy="53340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39649" name="Rectangle 33"/>
          <p:cNvSpPr>
            <a:spLocks noChangeArrowheads="1"/>
          </p:cNvSpPr>
          <p:nvPr/>
        </p:nvSpPr>
        <p:spPr bwMode="auto">
          <a:xfrm>
            <a:off x="3429000" y="4648200"/>
            <a:ext cx="3581400" cy="60960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39647" name="Rectangle 31"/>
          <p:cNvSpPr>
            <a:spLocks noChangeArrowheads="1"/>
          </p:cNvSpPr>
          <p:nvPr/>
        </p:nvSpPr>
        <p:spPr bwMode="auto">
          <a:xfrm>
            <a:off x="3429000" y="3276600"/>
            <a:ext cx="3581400" cy="137160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39650" name="Line 34"/>
          <p:cNvSpPr>
            <a:spLocks noChangeShapeType="1"/>
          </p:cNvSpPr>
          <p:nvPr/>
        </p:nvSpPr>
        <p:spPr bwMode="auto">
          <a:xfrm>
            <a:off x="3581400" y="2514600"/>
            <a:ext cx="381000" cy="2362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39651" name="Line 35"/>
          <p:cNvSpPr>
            <a:spLocks noChangeShapeType="1"/>
          </p:cNvSpPr>
          <p:nvPr/>
        </p:nvSpPr>
        <p:spPr bwMode="auto">
          <a:xfrm>
            <a:off x="3581400" y="25146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39628" name="Rectangle 12"/>
          <p:cNvSpPr>
            <a:spLocks noChangeArrowheads="1"/>
          </p:cNvSpPr>
          <p:nvPr/>
        </p:nvSpPr>
        <p:spPr bwMode="auto">
          <a:xfrm>
            <a:off x="6934200" y="3733800"/>
            <a:ext cx="21336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000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Process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 </a:t>
            </a:r>
            <a:r>
              <a:rPr lang="en-US" sz="2000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Average</a:t>
            </a:r>
          </a:p>
        </p:txBody>
      </p:sp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i="0" dirty="0">
                <a:solidFill>
                  <a:schemeClr val="accent3">
                    <a:lumMod val="25000"/>
                  </a:schemeClr>
                </a:solidFill>
              </a:rPr>
              <a:t>Control Chart Basics</a:t>
            </a:r>
          </a:p>
        </p:txBody>
      </p:sp>
      <p:sp>
        <p:nvSpPr>
          <p:cNvPr id="239620" name="Line 4"/>
          <p:cNvSpPr>
            <a:spLocks noChangeShapeType="1"/>
          </p:cNvSpPr>
          <p:nvPr/>
        </p:nvSpPr>
        <p:spPr bwMode="auto">
          <a:xfrm>
            <a:off x="3429000" y="2667000"/>
            <a:ext cx="0" cy="25908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39621" name="Line 5"/>
          <p:cNvSpPr>
            <a:spLocks noChangeShapeType="1"/>
          </p:cNvSpPr>
          <p:nvPr/>
        </p:nvSpPr>
        <p:spPr bwMode="auto">
          <a:xfrm>
            <a:off x="3429000" y="5257800"/>
            <a:ext cx="3810000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39622" name="Line 6"/>
          <p:cNvSpPr>
            <a:spLocks noChangeShapeType="1"/>
          </p:cNvSpPr>
          <p:nvPr/>
        </p:nvSpPr>
        <p:spPr bwMode="auto">
          <a:xfrm>
            <a:off x="3429000" y="4648200"/>
            <a:ext cx="3810000" cy="0"/>
          </a:xfrm>
          <a:prstGeom prst="line">
            <a:avLst/>
          </a:prstGeom>
          <a:noFill/>
          <a:ln w="254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39625" name="Rectangle 9"/>
          <p:cNvSpPr>
            <a:spLocks noChangeArrowheads="1"/>
          </p:cNvSpPr>
          <p:nvPr/>
        </p:nvSpPr>
        <p:spPr bwMode="auto">
          <a:xfrm>
            <a:off x="150471" y="5486400"/>
            <a:ext cx="8917329" cy="831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i="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UCL</a:t>
            </a:r>
            <a:r>
              <a:rPr lang="en-US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 = Process Average + 3 Standard Deviations</a:t>
            </a:r>
          </a:p>
          <a:p>
            <a:pPr>
              <a:defRPr/>
            </a:pPr>
            <a:r>
              <a:rPr lang="en-US" sz="800" i="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 </a:t>
            </a:r>
            <a:r>
              <a:rPr lang="en-US" i="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LCL </a:t>
            </a:r>
            <a:r>
              <a:rPr lang="en-US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= Process Average </a:t>
            </a:r>
            <a:r>
              <a:rPr lang="en-US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–</a:t>
            </a:r>
            <a:r>
              <a:rPr lang="en-US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 3 Standard Deviations</a:t>
            </a:r>
          </a:p>
        </p:txBody>
      </p:sp>
      <p:sp>
        <p:nvSpPr>
          <p:cNvPr id="239626" name="Rectangle 10"/>
          <p:cNvSpPr>
            <a:spLocks noChangeArrowheads="1"/>
          </p:cNvSpPr>
          <p:nvPr/>
        </p:nvSpPr>
        <p:spPr bwMode="auto">
          <a:xfrm>
            <a:off x="7162800" y="3048000"/>
            <a:ext cx="838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000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UCL</a:t>
            </a:r>
          </a:p>
        </p:txBody>
      </p:sp>
      <p:sp>
        <p:nvSpPr>
          <p:cNvPr id="239627" name="Rectangle 11"/>
          <p:cNvSpPr>
            <a:spLocks noChangeArrowheads="1"/>
          </p:cNvSpPr>
          <p:nvPr/>
        </p:nvSpPr>
        <p:spPr bwMode="auto">
          <a:xfrm>
            <a:off x="7162800" y="4419600"/>
            <a:ext cx="838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000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LCL</a:t>
            </a:r>
          </a:p>
        </p:txBody>
      </p:sp>
      <p:sp>
        <p:nvSpPr>
          <p:cNvPr id="239629" name="Line 13"/>
          <p:cNvSpPr>
            <a:spLocks noChangeShapeType="1"/>
          </p:cNvSpPr>
          <p:nvPr/>
        </p:nvSpPr>
        <p:spPr bwMode="auto">
          <a:xfrm>
            <a:off x="3429000" y="3962400"/>
            <a:ext cx="3581400" cy="0"/>
          </a:xfrm>
          <a:prstGeom prst="line">
            <a:avLst/>
          </a:prstGeom>
          <a:noFill/>
          <a:ln w="2540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39630" name="Line 14"/>
          <p:cNvSpPr>
            <a:spLocks noChangeShapeType="1"/>
          </p:cNvSpPr>
          <p:nvPr/>
        </p:nvSpPr>
        <p:spPr bwMode="auto">
          <a:xfrm>
            <a:off x="3429000" y="3276600"/>
            <a:ext cx="3810000" cy="0"/>
          </a:xfrm>
          <a:prstGeom prst="line">
            <a:avLst/>
          </a:prstGeom>
          <a:noFill/>
          <a:ln w="254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39631" name="Line 15"/>
          <p:cNvSpPr>
            <a:spLocks noChangeShapeType="1"/>
          </p:cNvSpPr>
          <p:nvPr/>
        </p:nvSpPr>
        <p:spPr bwMode="auto">
          <a:xfrm>
            <a:off x="4267200" y="32766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 wrap="none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39632" name="Line 16"/>
          <p:cNvSpPr>
            <a:spLocks noChangeShapeType="1"/>
          </p:cNvSpPr>
          <p:nvPr/>
        </p:nvSpPr>
        <p:spPr bwMode="auto">
          <a:xfrm>
            <a:off x="4267200" y="39624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 wrap="none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39633" name="Rectangle 17"/>
          <p:cNvSpPr>
            <a:spLocks noChangeArrowheads="1"/>
          </p:cNvSpPr>
          <p:nvPr/>
        </p:nvSpPr>
        <p:spPr bwMode="auto">
          <a:xfrm>
            <a:off x="4343400" y="3505200"/>
            <a:ext cx="838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+3</a:t>
            </a:r>
            <a:r>
              <a:rPr lang="el-GR" sz="2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σ</a:t>
            </a:r>
          </a:p>
        </p:txBody>
      </p:sp>
      <p:sp>
        <p:nvSpPr>
          <p:cNvPr id="239634" name="Rectangle 18"/>
          <p:cNvSpPr>
            <a:spLocks noChangeArrowheads="1"/>
          </p:cNvSpPr>
          <p:nvPr/>
        </p:nvSpPr>
        <p:spPr bwMode="auto">
          <a:xfrm>
            <a:off x="4343400" y="4114800"/>
            <a:ext cx="838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-</a:t>
            </a:r>
            <a:r>
              <a:rPr lang="en-US" sz="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 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3</a:t>
            </a:r>
            <a:r>
              <a:rPr lang="el-GR" sz="2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σ</a:t>
            </a:r>
          </a:p>
        </p:txBody>
      </p:sp>
      <p:sp>
        <p:nvSpPr>
          <p:cNvPr id="239637" name="Freeform 21"/>
          <p:cNvSpPr>
            <a:spLocks/>
          </p:cNvSpPr>
          <p:nvPr/>
        </p:nvSpPr>
        <p:spPr bwMode="auto">
          <a:xfrm rot="5400000">
            <a:off x="5981700" y="3924300"/>
            <a:ext cx="685800" cy="762000"/>
          </a:xfrm>
          <a:custGeom>
            <a:avLst/>
            <a:gdLst/>
            <a:ahLst/>
            <a:cxnLst>
              <a:cxn ang="0">
                <a:pos x="1029" y="990"/>
              </a:cxn>
              <a:cxn ang="0">
                <a:pos x="921" y="980"/>
              </a:cxn>
              <a:cxn ang="0">
                <a:pos x="866" y="967"/>
              </a:cxn>
              <a:cxn ang="0">
                <a:pos x="813" y="952"/>
              </a:cxn>
              <a:cxn ang="0">
                <a:pos x="758" y="929"/>
              </a:cxn>
              <a:cxn ang="0">
                <a:pos x="703" y="897"/>
              </a:cxn>
              <a:cxn ang="0">
                <a:pos x="651" y="857"/>
              </a:cxn>
              <a:cxn ang="0">
                <a:pos x="541" y="743"/>
              </a:cxn>
              <a:cxn ang="0">
                <a:pos x="433" y="581"/>
              </a:cxn>
              <a:cxn ang="0">
                <a:pos x="325" y="386"/>
              </a:cxn>
              <a:cxn ang="0">
                <a:pos x="270" y="287"/>
              </a:cxn>
              <a:cxn ang="0">
                <a:pos x="215" y="196"/>
              </a:cxn>
              <a:cxn ang="0">
                <a:pos x="163" y="116"/>
              </a:cxn>
              <a:cxn ang="0">
                <a:pos x="108" y="53"/>
              </a:cxn>
              <a:cxn ang="0">
                <a:pos x="53" y="13"/>
              </a:cxn>
              <a:cxn ang="0">
                <a:pos x="0" y="0"/>
              </a:cxn>
            </a:cxnLst>
            <a:rect l="0" t="0" r="r" b="b"/>
            <a:pathLst>
              <a:path w="1030" h="991">
                <a:moveTo>
                  <a:pt x="1029" y="990"/>
                </a:moveTo>
                <a:lnTo>
                  <a:pt x="921" y="980"/>
                </a:lnTo>
                <a:lnTo>
                  <a:pt x="866" y="967"/>
                </a:lnTo>
                <a:lnTo>
                  <a:pt x="813" y="952"/>
                </a:lnTo>
                <a:lnTo>
                  <a:pt x="758" y="929"/>
                </a:lnTo>
                <a:lnTo>
                  <a:pt x="703" y="897"/>
                </a:lnTo>
                <a:lnTo>
                  <a:pt x="651" y="857"/>
                </a:lnTo>
                <a:lnTo>
                  <a:pt x="541" y="743"/>
                </a:lnTo>
                <a:lnTo>
                  <a:pt x="433" y="581"/>
                </a:lnTo>
                <a:lnTo>
                  <a:pt x="325" y="386"/>
                </a:lnTo>
                <a:lnTo>
                  <a:pt x="270" y="287"/>
                </a:lnTo>
                <a:lnTo>
                  <a:pt x="215" y="196"/>
                </a:lnTo>
                <a:lnTo>
                  <a:pt x="163" y="116"/>
                </a:lnTo>
                <a:lnTo>
                  <a:pt x="108" y="53"/>
                </a:lnTo>
                <a:lnTo>
                  <a:pt x="53" y="13"/>
                </a:lnTo>
                <a:lnTo>
                  <a:pt x="0" y="0"/>
                </a:lnTo>
              </a:path>
            </a:pathLst>
          </a:custGeom>
          <a:noFill/>
          <a:ln w="50800" cap="rnd" cmpd="sng">
            <a:solidFill>
              <a:schemeClr val="folHlink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39638" name="Freeform 22"/>
          <p:cNvSpPr>
            <a:spLocks/>
          </p:cNvSpPr>
          <p:nvPr/>
        </p:nvSpPr>
        <p:spPr bwMode="auto">
          <a:xfrm rot="5400000">
            <a:off x="5980906" y="3239294"/>
            <a:ext cx="687388" cy="762000"/>
          </a:xfrm>
          <a:custGeom>
            <a:avLst/>
            <a:gdLst/>
            <a:ahLst/>
            <a:cxnLst>
              <a:cxn ang="0">
                <a:pos x="0" y="990"/>
              </a:cxn>
              <a:cxn ang="0">
                <a:pos x="108" y="980"/>
              </a:cxn>
              <a:cxn ang="0">
                <a:pos x="163" y="967"/>
              </a:cxn>
              <a:cxn ang="0">
                <a:pos x="218" y="952"/>
              </a:cxn>
              <a:cxn ang="0">
                <a:pos x="271" y="929"/>
              </a:cxn>
              <a:cxn ang="0">
                <a:pos x="326" y="897"/>
              </a:cxn>
              <a:cxn ang="0">
                <a:pos x="381" y="857"/>
              </a:cxn>
              <a:cxn ang="0">
                <a:pos x="488" y="743"/>
              </a:cxn>
              <a:cxn ang="0">
                <a:pos x="596" y="581"/>
              </a:cxn>
              <a:cxn ang="0">
                <a:pos x="706" y="386"/>
              </a:cxn>
              <a:cxn ang="0">
                <a:pos x="759" y="287"/>
              </a:cxn>
              <a:cxn ang="0">
                <a:pos x="814" y="196"/>
              </a:cxn>
              <a:cxn ang="0">
                <a:pos x="868" y="116"/>
              </a:cxn>
              <a:cxn ang="0">
                <a:pos x="921" y="53"/>
              </a:cxn>
              <a:cxn ang="0">
                <a:pos x="976" y="13"/>
              </a:cxn>
              <a:cxn ang="0">
                <a:pos x="1031" y="0"/>
              </a:cxn>
            </a:cxnLst>
            <a:rect l="0" t="0" r="r" b="b"/>
            <a:pathLst>
              <a:path w="1032" h="991">
                <a:moveTo>
                  <a:pt x="0" y="990"/>
                </a:moveTo>
                <a:lnTo>
                  <a:pt x="108" y="980"/>
                </a:lnTo>
                <a:lnTo>
                  <a:pt x="163" y="967"/>
                </a:lnTo>
                <a:lnTo>
                  <a:pt x="218" y="952"/>
                </a:lnTo>
                <a:lnTo>
                  <a:pt x="271" y="929"/>
                </a:lnTo>
                <a:lnTo>
                  <a:pt x="326" y="897"/>
                </a:lnTo>
                <a:lnTo>
                  <a:pt x="381" y="857"/>
                </a:lnTo>
                <a:lnTo>
                  <a:pt x="488" y="743"/>
                </a:lnTo>
                <a:lnTo>
                  <a:pt x="596" y="581"/>
                </a:lnTo>
                <a:lnTo>
                  <a:pt x="706" y="386"/>
                </a:lnTo>
                <a:lnTo>
                  <a:pt x="759" y="287"/>
                </a:lnTo>
                <a:lnTo>
                  <a:pt x="814" y="196"/>
                </a:lnTo>
                <a:lnTo>
                  <a:pt x="868" y="116"/>
                </a:lnTo>
                <a:lnTo>
                  <a:pt x="921" y="53"/>
                </a:lnTo>
                <a:lnTo>
                  <a:pt x="976" y="13"/>
                </a:lnTo>
                <a:lnTo>
                  <a:pt x="1031" y="0"/>
                </a:lnTo>
              </a:path>
            </a:pathLst>
          </a:custGeom>
          <a:noFill/>
          <a:ln w="50800" cap="rnd" cmpd="sng">
            <a:solidFill>
              <a:schemeClr val="folHlink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39640" name="Line 24"/>
          <p:cNvSpPr>
            <a:spLocks noChangeShapeType="1"/>
          </p:cNvSpPr>
          <p:nvPr/>
        </p:nvSpPr>
        <p:spPr bwMode="auto">
          <a:xfrm>
            <a:off x="5867400" y="3276600"/>
            <a:ext cx="0" cy="137160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39644" name="Rectangle 28"/>
          <p:cNvSpPr>
            <a:spLocks noChangeArrowheads="1"/>
          </p:cNvSpPr>
          <p:nvPr/>
        </p:nvSpPr>
        <p:spPr bwMode="auto">
          <a:xfrm>
            <a:off x="378107" y="3494087"/>
            <a:ext cx="2592729" cy="925513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8" tIns="44450" rIns="90488" bIns="4445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Common Cause Variation: range of expected variability</a:t>
            </a:r>
          </a:p>
        </p:txBody>
      </p:sp>
      <p:sp>
        <p:nvSpPr>
          <p:cNvPr id="239645" name="AutoShape 29"/>
          <p:cNvSpPr>
            <a:spLocks/>
          </p:cNvSpPr>
          <p:nvPr/>
        </p:nvSpPr>
        <p:spPr bwMode="auto">
          <a:xfrm>
            <a:off x="3124200" y="3276600"/>
            <a:ext cx="152400" cy="1371600"/>
          </a:xfrm>
          <a:prstGeom prst="leftBrace">
            <a:avLst>
              <a:gd name="adj1" fmla="val 75000"/>
              <a:gd name="adj2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39646" name="Rectangle 30"/>
          <p:cNvSpPr>
            <a:spLocks noChangeArrowheads="1"/>
          </p:cNvSpPr>
          <p:nvPr/>
        </p:nvSpPr>
        <p:spPr bwMode="auto">
          <a:xfrm>
            <a:off x="1104900" y="1870808"/>
            <a:ext cx="3657600" cy="650875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1800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Special Cause Variation: </a:t>
            </a:r>
          </a:p>
          <a:p>
            <a:pPr>
              <a:defRPr/>
            </a:pPr>
            <a:r>
              <a:rPr lang="en-US" sz="1800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Range of unexpected variability</a:t>
            </a:r>
          </a:p>
        </p:txBody>
      </p:sp>
      <p:sp>
        <p:nvSpPr>
          <p:cNvPr id="239652" name="Rectangle 36"/>
          <p:cNvSpPr>
            <a:spLocks noChangeArrowheads="1"/>
          </p:cNvSpPr>
          <p:nvPr/>
        </p:nvSpPr>
        <p:spPr bwMode="auto">
          <a:xfrm>
            <a:off x="7239000" y="5029200"/>
            <a:ext cx="838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000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time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2"/>
          <p:cNvSpPr>
            <a:spLocks noChangeArrowheads="1"/>
          </p:cNvSpPr>
          <p:nvPr/>
        </p:nvSpPr>
        <p:spPr bwMode="auto">
          <a:xfrm>
            <a:off x="3429000" y="2743200"/>
            <a:ext cx="3581400" cy="53340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41667" name="Rectangle 3"/>
          <p:cNvSpPr>
            <a:spLocks noChangeArrowheads="1"/>
          </p:cNvSpPr>
          <p:nvPr/>
        </p:nvSpPr>
        <p:spPr bwMode="auto">
          <a:xfrm>
            <a:off x="3429000" y="4648200"/>
            <a:ext cx="3581400" cy="60960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41668" name="Rectangle 4"/>
          <p:cNvSpPr>
            <a:spLocks noChangeArrowheads="1"/>
          </p:cNvSpPr>
          <p:nvPr/>
        </p:nvSpPr>
        <p:spPr bwMode="auto">
          <a:xfrm>
            <a:off x="3429000" y="3276600"/>
            <a:ext cx="3581400" cy="137160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41671" name="Rectangle 7"/>
          <p:cNvSpPr>
            <a:spLocks noChangeArrowheads="1"/>
          </p:cNvSpPr>
          <p:nvPr/>
        </p:nvSpPr>
        <p:spPr bwMode="auto">
          <a:xfrm>
            <a:off x="6934200" y="3733800"/>
            <a:ext cx="21336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000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Process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 </a:t>
            </a:r>
            <a:r>
              <a:rPr lang="en-US" sz="2000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Average</a:t>
            </a:r>
          </a:p>
        </p:txBody>
      </p:sp>
      <p:sp>
        <p:nvSpPr>
          <p:cNvPr id="241672" name="Rectangle 8"/>
          <p:cNvSpPr>
            <a:spLocks noGrp="1" noChangeArrowheads="1"/>
          </p:cNvSpPr>
          <p:nvPr>
            <p:ph type="title"/>
          </p:nvPr>
        </p:nvSpPr>
        <p:spPr>
          <a:xfrm>
            <a:off x="627927" y="285509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i="0" dirty="0">
                <a:solidFill>
                  <a:schemeClr val="accent3">
                    <a:lumMod val="25000"/>
                  </a:schemeClr>
                </a:solidFill>
              </a:rPr>
              <a:t>Process Variability</a:t>
            </a:r>
          </a:p>
        </p:txBody>
      </p:sp>
      <p:sp>
        <p:nvSpPr>
          <p:cNvPr id="241673" name="Line 9"/>
          <p:cNvSpPr>
            <a:spLocks noChangeShapeType="1"/>
          </p:cNvSpPr>
          <p:nvPr/>
        </p:nvSpPr>
        <p:spPr bwMode="auto">
          <a:xfrm>
            <a:off x="3429000" y="2667000"/>
            <a:ext cx="0" cy="25908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41674" name="Line 10"/>
          <p:cNvSpPr>
            <a:spLocks noChangeShapeType="1"/>
          </p:cNvSpPr>
          <p:nvPr/>
        </p:nvSpPr>
        <p:spPr bwMode="auto">
          <a:xfrm>
            <a:off x="3429000" y="5257800"/>
            <a:ext cx="3810000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41675" name="Line 11"/>
          <p:cNvSpPr>
            <a:spLocks noChangeShapeType="1"/>
          </p:cNvSpPr>
          <p:nvPr/>
        </p:nvSpPr>
        <p:spPr bwMode="auto">
          <a:xfrm>
            <a:off x="3429000" y="4648200"/>
            <a:ext cx="3810000" cy="0"/>
          </a:xfrm>
          <a:prstGeom prst="line">
            <a:avLst/>
          </a:prstGeom>
          <a:noFill/>
          <a:ln w="1905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41676" name="Rectangle 12"/>
          <p:cNvSpPr>
            <a:spLocks noChangeArrowheads="1"/>
          </p:cNvSpPr>
          <p:nvPr/>
        </p:nvSpPr>
        <p:spPr bwMode="auto">
          <a:xfrm>
            <a:off x="173621" y="5486400"/>
            <a:ext cx="8785184" cy="831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i="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UCL</a:t>
            </a:r>
            <a:r>
              <a:rPr lang="en-US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 = Process Average + 3 Standard Deviations</a:t>
            </a:r>
          </a:p>
          <a:p>
            <a:pPr>
              <a:defRPr/>
            </a:pPr>
            <a:r>
              <a:rPr lang="en-US" sz="800" i="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 </a:t>
            </a:r>
            <a:r>
              <a:rPr lang="en-US" i="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LCL </a:t>
            </a:r>
            <a:r>
              <a:rPr lang="en-US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= Process Average </a:t>
            </a:r>
            <a:r>
              <a:rPr lang="en-US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–</a:t>
            </a:r>
            <a:r>
              <a:rPr lang="en-US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 3 Standard Deviations</a:t>
            </a:r>
          </a:p>
        </p:txBody>
      </p:sp>
      <p:sp>
        <p:nvSpPr>
          <p:cNvPr id="241677" name="Rectangle 13"/>
          <p:cNvSpPr>
            <a:spLocks noChangeArrowheads="1"/>
          </p:cNvSpPr>
          <p:nvPr/>
        </p:nvSpPr>
        <p:spPr bwMode="auto">
          <a:xfrm>
            <a:off x="7162800" y="3048000"/>
            <a:ext cx="838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000" i="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UCL</a:t>
            </a:r>
          </a:p>
        </p:txBody>
      </p:sp>
      <p:sp>
        <p:nvSpPr>
          <p:cNvPr id="241678" name="Rectangle 14"/>
          <p:cNvSpPr>
            <a:spLocks noChangeArrowheads="1"/>
          </p:cNvSpPr>
          <p:nvPr/>
        </p:nvSpPr>
        <p:spPr bwMode="auto">
          <a:xfrm>
            <a:off x="7162800" y="4419600"/>
            <a:ext cx="838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000" i="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LCL</a:t>
            </a:r>
          </a:p>
        </p:txBody>
      </p:sp>
      <p:sp>
        <p:nvSpPr>
          <p:cNvPr id="241679" name="Line 15"/>
          <p:cNvSpPr>
            <a:spLocks noChangeShapeType="1"/>
          </p:cNvSpPr>
          <p:nvPr/>
        </p:nvSpPr>
        <p:spPr bwMode="auto">
          <a:xfrm>
            <a:off x="3429000" y="3962400"/>
            <a:ext cx="3581400" cy="0"/>
          </a:xfrm>
          <a:prstGeom prst="line">
            <a:avLst/>
          </a:prstGeom>
          <a:noFill/>
          <a:ln w="1905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41680" name="Line 16"/>
          <p:cNvSpPr>
            <a:spLocks noChangeShapeType="1"/>
          </p:cNvSpPr>
          <p:nvPr/>
        </p:nvSpPr>
        <p:spPr bwMode="auto">
          <a:xfrm>
            <a:off x="3429000" y="3276600"/>
            <a:ext cx="3810000" cy="0"/>
          </a:xfrm>
          <a:prstGeom prst="line">
            <a:avLst/>
          </a:prstGeom>
          <a:noFill/>
          <a:ln w="1905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41688" name="Rectangle 24"/>
          <p:cNvSpPr>
            <a:spLocks noChangeArrowheads="1"/>
          </p:cNvSpPr>
          <p:nvPr/>
        </p:nvSpPr>
        <p:spPr bwMode="auto">
          <a:xfrm>
            <a:off x="838200" y="3352800"/>
            <a:ext cx="2209800" cy="120015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±3</a:t>
            </a:r>
            <a:r>
              <a:rPr lang="el-GR" sz="1800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σ</a:t>
            </a:r>
            <a:r>
              <a:rPr lang="en-US" sz="1800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→ 99.7% of process values should be in this range</a:t>
            </a:r>
            <a:endParaRPr lang="el-GR" sz="1800" i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41689" name="AutoShape 25"/>
          <p:cNvSpPr>
            <a:spLocks/>
          </p:cNvSpPr>
          <p:nvPr/>
        </p:nvSpPr>
        <p:spPr bwMode="auto">
          <a:xfrm>
            <a:off x="3124200" y="3276600"/>
            <a:ext cx="152400" cy="1371600"/>
          </a:xfrm>
          <a:prstGeom prst="leftBrace">
            <a:avLst>
              <a:gd name="adj1" fmla="val 75000"/>
              <a:gd name="adj2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41691" name="Rectangle 27"/>
          <p:cNvSpPr>
            <a:spLocks noChangeArrowheads="1"/>
          </p:cNvSpPr>
          <p:nvPr/>
        </p:nvSpPr>
        <p:spPr bwMode="auto">
          <a:xfrm>
            <a:off x="7239000" y="5029200"/>
            <a:ext cx="838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000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time</a:t>
            </a:r>
          </a:p>
        </p:txBody>
      </p:sp>
      <p:sp>
        <p:nvSpPr>
          <p:cNvPr id="241692" name="Oval 28"/>
          <p:cNvSpPr>
            <a:spLocks noChangeArrowheads="1"/>
          </p:cNvSpPr>
          <p:nvPr/>
        </p:nvSpPr>
        <p:spPr bwMode="auto">
          <a:xfrm>
            <a:off x="3657600" y="4191000"/>
            <a:ext cx="152400" cy="152400"/>
          </a:xfrm>
          <a:prstGeom prst="ellipse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41693" name="Oval 29"/>
          <p:cNvSpPr>
            <a:spLocks noChangeArrowheads="1"/>
          </p:cNvSpPr>
          <p:nvPr/>
        </p:nvSpPr>
        <p:spPr bwMode="auto">
          <a:xfrm>
            <a:off x="4038600" y="3733800"/>
            <a:ext cx="152400" cy="152400"/>
          </a:xfrm>
          <a:prstGeom prst="ellipse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41694" name="Oval 30"/>
          <p:cNvSpPr>
            <a:spLocks noChangeArrowheads="1"/>
          </p:cNvSpPr>
          <p:nvPr/>
        </p:nvSpPr>
        <p:spPr bwMode="auto">
          <a:xfrm>
            <a:off x="4419600" y="4038600"/>
            <a:ext cx="152400" cy="152400"/>
          </a:xfrm>
          <a:prstGeom prst="ellipse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41696" name="Oval 32"/>
          <p:cNvSpPr>
            <a:spLocks noChangeArrowheads="1"/>
          </p:cNvSpPr>
          <p:nvPr/>
        </p:nvSpPr>
        <p:spPr bwMode="auto">
          <a:xfrm>
            <a:off x="5181600" y="3962400"/>
            <a:ext cx="152400" cy="152400"/>
          </a:xfrm>
          <a:prstGeom prst="ellipse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41697" name="Oval 33"/>
          <p:cNvSpPr>
            <a:spLocks noChangeArrowheads="1"/>
          </p:cNvSpPr>
          <p:nvPr/>
        </p:nvSpPr>
        <p:spPr bwMode="auto">
          <a:xfrm>
            <a:off x="5562600" y="4267200"/>
            <a:ext cx="152400" cy="152400"/>
          </a:xfrm>
          <a:prstGeom prst="ellipse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41698" name="Oval 34"/>
          <p:cNvSpPr>
            <a:spLocks noChangeArrowheads="1"/>
          </p:cNvSpPr>
          <p:nvPr/>
        </p:nvSpPr>
        <p:spPr bwMode="auto">
          <a:xfrm>
            <a:off x="5943600" y="3657600"/>
            <a:ext cx="152400" cy="152400"/>
          </a:xfrm>
          <a:prstGeom prst="ellipse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41699" name="Oval 35"/>
          <p:cNvSpPr>
            <a:spLocks noChangeArrowheads="1"/>
          </p:cNvSpPr>
          <p:nvPr/>
        </p:nvSpPr>
        <p:spPr bwMode="auto">
          <a:xfrm>
            <a:off x="6324600" y="3962400"/>
            <a:ext cx="152400" cy="152400"/>
          </a:xfrm>
          <a:prstGeom prst="ellipse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41700" name="Oval 36"/>
          <p:cNvSpPr>
            <a:spLocks noChangeArrowheads="1"/>
          </p:cNvSpPr>
          <p:nvPr/>
        </p:nvSpPr>
        <p:spPr bwMode="auto">
          <a:xfrm>
            <a:off x="6705600" y="3733800"/>
            <a:ext cx="152400" cy="152400"/>
          </a:xfrm>
          <a:prstGeom prst="ellipse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41701" name="Freeform 37"/>
          <p:cNvSpPr>
            <a:spLocks/>
          </p:cNvSpPr>
          <p:nvPr/>
        </p:nvSpPr>
        <p:spPr bwMode="auto">
          <a:xfrm>
            <a:off x="3733800" y="2976563"/>
            <a:ext cx="3048000" cy="1371600"/>
          </a:xfrm>
          <a:custGeom>
            <a:avLst/>
            <a:gdLst/>
            <a:ahLst/>
            <a:cxnLst>
              <a:cxn ang="0">
                <a:pos x="0" y="813"/>
              </a:cxn>
              <a:cxn ang="0">
                <a:pos x="240" y="525"/>
              </a:cxn>
              <a:cxn ang="0">
                <a:pos x="480" y="717"/>
              </a:cxn>
              <a:cxn ang="0">
                <a:pos x="723" y="0"/>
              </a:cxn>
              <a:cxn ang="0">
                <a:pos x="960" y="675"/>
              </a:cxn>
              <a:cxn ang="0">
                <a:pos x="1197" y="864"/>
              </a:cxn>
              <a:cxn ang="0">
                <a:pos x="1437" y="474"/>
              </a:cxn>
              <a:cxn ang="0">
                <a:pos x="1680" y="669"/>
              </a:cxn>
              <a:cxn ang="0">
                <a:pos x="1920" y="525"/>
              </a:cxn>
            </a:cxnLst>
            <a:rect l="0" t="0" r="r" b="b"/>
            <a:pathLst>
              <a:path w="1920" h="864">
                <a:moveTo>
                  <a:pt x="0" y="813"/>
                </a:moveTo>
                <a:lnTo>
                  <a:pt x="240" y="525"/>
                </a:lnTo>
                <a:lnTo>
                  <a:pt x="480" y="717"/>
                </a:lnTo>
                <a:lnTo>
                  <a:pt x="723" y="0"/>
                </a:lnTo>
                <a:lnTo>
                  <a:pt x="960" y="675"/>
                </a:lnTo>
                <a:lnTo>
                  <a:pt x="1197" y="864"/>
                </a:lnTo>
                <a:lnTo>
                  <a:pt x="1437" y="474"/>
                </a:lnTo>
                <a:lnTo>
                  <a:pt x="1680" y="669"/>
                </a:lnTo>
                <a:lnTo>
                  <a:pt x="1920" y="525"/>
                </a:lnTo>
              </a:path>
            </a:pathLst>
          </a:custGeom>
          <a:noFill/>
          <a:ln w="19050" cap="flat" cmpd="sng">
            <a:solidFill>
              <a:schemeClr val="folHlink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41695" name="Oval 31"/>
          <p:cNvSpPr>
            <a:spLocks noChangeArrowheads="1"/>
          </p:cNvSpPr>
          <p:nvPr/>
        </p:nvSpPr>
        <p:spPr bwMode="auto">
          <a:xfrm>
            <a:off x="4800600" y="2895600"/>
            <a:ext cx="152400" cy="152400"/>
          </a:xfrm>
          <a:prstGeom prst="ellipse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41702" name="Line 38"/>
          <p:cNvSpPr>
            <a:spLocks noChangeShapeType="1"/>
          </p:cNvSpPr>
          <p:nvPr/>
        </p:nvSpPr>
        <p:spPr bwMode="auto">
          <a:xfrm>
            <a:off x="4343400" y="2514600"/>
            <a:ext cx="457200" cy="3810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41690" name="Rectangle 26"/>
          <p:cNvSpPr>
            <a:spLocks noChangeArrowheads="1"/>
          </p:cNvSpPr>
          <p:nvPr/>
        </p:nvSpPr>
        <p:spPr bwMode="auto">
          <a:xfrm>
            <a:off x="625033" y="1600200"/>
            <a:ext cx="5928167" cy="830997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600" i="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Special Cause of Variation: </a:t>
            </a:r>
          </a:p>
          <a:p>
            <a:pPr>
              <a:defRPr/>
            </a:pPr>
            <a:r>
              <a:rPr lang="en-US" sz="1600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A measurement this far from the process average is very unlikely if only expected variation is present</a:t>
            </a:r>
          </a:p>
        </p:txBody>
      </p:sp>
      <p:sp>
        <p:nvSpPr>
          <p:cNvPr id="241703" name="Line 39"/>
          <p:cNvSpPr>
            <a:spLocks noChangeShapeType="1"/>
          </p:cNvSpPr>
          <p:nvPr/>
        </p:nvSpPr>
        <p:spPr bwMode="auto">
          <a:xfrm>
            <a:off x="3733800" y="52578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41704" name="Line 40"/>
          <p:cNvSpPr>
            <a:spLocks noChangeShapeType="1"/>
          </p:cNvSpPr>
          <p:nvPr/>
        </p:nvSpPr>
        <p:spPr bwMode="auto">
          <a:xfrm>
            <a:off x="4114800" y="52578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41705" name="Line 41"/>
          <p:cNvSpPr>
            <a:spLocks noChangeShapeType="1"/>
          </p:cNvSpPr>
          <p:nvPr/>
        </p:nvSpPr>
        <p:spPr bwMode="auto">
          <a:xfrm>
            <a:off x="4495800" y="52578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41706" name="Line 42"/>
          <p:cNvSpPr>
            <a:spLocks noChangeShapeType="1"/>
          </p:cNvSpPr>
          <p:nvPr/>
        </p:nvSpPr>
        <p:spPr bwMode="auto">
          <a:xfrm>
            <a:off x="4876800" y="52578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41707" name="Line 43"/>
          <p:cNvSpPr>
            <a:spLocks noChangeShapeType="1"/>
          </p:cNvSpPr>
          <p:nvPr/>
        </p:nvSpPr>
        <p:spPr bwMode="auto">
          <a:xfrm>
            <a:off x="5257800" y="52578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41708" name="Line 44"/>
          <p:cNvSpPr>
            <a:spLocks noChangeShapeType="1"/>
          </p:cNvSpPr>
          <p:nvPr/>
        </p:nvSpPr>
        <p:spPr bwMode="auto">
          <a:xfrm>
            <a:off x="5638800" y="52578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41709" name="Line 45"/>
          <p:cNvSpPr>
            <a:spLocks noChangeShapeType="1"/>
          </p:cNvSpPr>
          <p:nvPr/>
        </p:nvSpPr>
        <p:spPr bwMode="auto">
          <a:xfrm>
            <a:off x="6019800" y="52578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41710" name="Line 46"/>
          <p:cNvSpPr>
            <a:spLocks noChangeShapeType="1"/>
          </p:cNvSpPr>
          <p:nvPr/>
        </p:nvSpPr>
        <p:spPr bwMode="auto">
          <a:xfrm>
            <a:off x="6400800" y="52578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41711" name="Line 47"/>
          <p:cNvSpPr>
            <a:spLocks noChangeShapeType="1"/>
          </p:cNvSpPr>
          <p:nvPr/>
        </p:nvSpPr>
        <p:spPr bwMode="auto">
          <a:xfrm>
            <a:off x="6781800" y="52578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">
      <a:dk1>
        <a:srgbClr val="000000"/>
      </a:dk1>
      <a:lt1>
        <a:srgbClr val="F7FBFF"/>
      </a:lt1>
      <a:dk2>
        <a:srgbClr val="000000"/>
      </a:dk2>
      <a:lt2>
        <a:srgbClr val="808080"/>
      </a:lt2>
      <a:accent1>
        <a:srgbClr val="99CCFF"/>
      </a:accent1>
      <a:accent2>
        <a:srgbClr val="FDB109"/>
      </a:accent2>
      <a:accent3>
        <a:srgbClr val="FAFDFF"/>
      </a:accent3>
      <a:accent4>
        <a:srgbClr val="000000"/>
      </a:accent4>
      <a:accent5>
        <a:srgbClr val="CAE2FF"/>
      </a:accent5>
      <a:accent6>
        <a:srgbClr val="E5A007"/>
      </a:accent6>
      <a:hlink>
        <a:srgbClr val="3333CC"/>
      </a:hlink>
      <a:folHlink>
        <a:srgbClr val="AF67FF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1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1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3">
        <a:dk1>
          <a:srgbClr val="808080"/>
        </a:dk1>
        <a:lt1>
          <a:srgbClr val="F5F5F5"/>
        </a:lt1>
        <a:dk2>
          <a:srgbClr val="0059FE"/>
        </a:dk2>
        <a:lt2>
          <a:srgbClr val="F5F5F5"/>
        </a:lt2>
        <a:accent1>
          <a:srgbClr val="A5D8FE"/>
        </a:accent1>
        <a:accent2>
          <a:srgbClr val="FEE475"/>
        </a:accent2>
        <a:accent3>
          <a:srgbClr val="AAB5FE"/>
        </a:accent3>
        <a:accent4>
          <a:srgbClr val="D1D1D1"/>
        </a:accent4>
        <a:accent5>
          <a:srgbClr val="CFE9FE"/>
        </a:accent5>
        <a:accent6>
          <a:srgbClr val="E6CF69"/>
        </a:accent6>
        <a:hlink>
          <a:srgbClr val="E4FEE4"/>
        </a:hlink>
        <a:folHlink>
          <a:srgbClr val="EBCEF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00FFCC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00E7B9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5">
        <a:dk1>
          <a:srgbClr val="000000"/>
        </a:dk1>
        <a:lt1>
          <a:srgbClr val="E3F1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00FFCC"/>
        </a:accent2>
        <a:accent3>
          <a:srgbClr val="EFF7FF"/>
        </a:accent3>
        <a:accent4>
          <a:srgbClr val="000000"/>
        </a:accent4>
        <a:accent5>
          <a:srgbClr val="CAE2FF"/>
        </a:accent5>
        <a:accent6>
          <a:srgbClr val="00E7B9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6">
        <a:dk1>
          <a:srgbClr val="000000"/>
        </a:dk1>
        <a:lt1>
          <a:srgbClr val="F7FB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00FFCC"/>
        </a:accent2>
        <a:accent3>
          <a:srgbClr val="FAFDFF"/>
        </a:accent3>
        <a:accent4>
          <a:srgbClr val="000000"/>
        </a:accent4>
        <a:accent5>
          <a:srgbClr val="CAE2FF"/>
        </a:accent5>
        <a:accent6>
          <a:srgbClr val="00E7B9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1587</Words>
  <Application>Microsoft Office PowerPoint</Application>
  <PresentationFormat>On-screen Show (4:3)</PresentationFormat>
  <Paragraphs>320</Paragraphs>
  <Slides>45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54" baseType="lpstr">
      <vt:lpstr>Arial</vt:lpstr>
      <vt:lpstr>Calibri</vt:lpstr>
      <vt:lpstr>FrankRuehl</vt:lpstr>
      <vt:lpstr>Lucida Bright</vt:lpstr>
      <vt:lpstr>Tahoma</vt:lpstr>
      <vt:lpstr>Times</vt:lpstr>
      <vt:lpstr>Wingdings</vt:lpstr>
      <vt:lpstr>Blank Presentation</vt:lpstr>
      <vt:lpstr>Equation</vt:lpstr>
      <vt:lpstr>PowerPoint Presentation</vt:lpstr>
      <vt:lpstr>Overview</vt:lpstr>
      <vt:lpstr>Three SQC Categories</vt:lpstr>
      <vt:lpstr>Traditional Statistical Tools </vt:lpstr>
      <vt:lpstr>Distribution of Data</vt:lpstr>
      <vt:lpstr>SPC Methods-Control Charts</vt:lpstr>
      <vt:lpstr>Statistical Process Control Charts</vt:lpstr>
      <vt:lpstr>Control Chart Basics</vt:lpstr>
      <vt:lpstr>Process Variability</vt:lpstr>
      <vt:lpstr>Statistical Process Control Charts</vt:lpstr>
      <vt:lpstr>X(bar) chart and R-chart</vt:lpstr>
      <vt:lpstr>X(bar) chart and R-chart</vt:lpstr>
      <vt:lpstr>Steps to create an x-chart  and an R-chart</vt:lpstr>
      <vt:lpstr>Steps to create an x-chart  and an R-chart</vt:lpstr>
      <vt:lpstr>Example: x-chart</vt:lpstr>
      <vt:lpstr>Average of Subgroup  Means and Ranges</vt:lpstr>
      <vt:lpstr>Computing Control Limits</vt:lpstr>
      <vt:lpstr>Computing Control Limits</vt:lpstr>
      <vt:lpstr>Computing Control Limits</vt:lpstr>
      <vt:lpstr>Example: R-chart</vt:lpstr>
      <vt:lpstr>x-chart and R-chart</vt:lpstr>
      <vt:lpstr>p-Chart</vt:lpstr>
      <vt:lpstr>p-Chart</vt:lpstr>
      <vt:lpstr>Creating a p-Chart</vt:lpstr>
      <vt:lpstr>p-Chart Example</vt:lpstr>
      <vt:lpstr>Average of Subgroup Proportions</vt:lpstr>
      <vt:lpstr>Computing Control Limits</vt:lpstr>
      <vt:lpstr>Standard Deviation of  Subgroup Proportions</vt:lpstr>
      <vt:lpstr>Computing Control Limits</vt:lpstr>
      <vt:lpstr>c-Chart</vt:lpstr>
      <vt:lpstr>c-Chart</vt:lpstr>
      <vt:lpstr>Mean and Standard Deviation for a c-Chart</vt:lpstr>
      <vt:lpstr>c-Chart Control Limits</vt:lpstr>
      <vt:lpstr>Process in and out of control</vt:lpstr>
      <vt:lpstr>Using Control Charts</vt:lpstr>
      <vt:lpstr>Process In Control</vt:lpstr>
      <vt:lpstr>Process Not in Control</vt:lpstr>
      <vt:lpstr>Process Not in Control</vt:lpstr>
      <vt:lpstr>Out-of-control Processes</vt:lpstr>
      <vt:lpstr>Out-of-control Processes</vt:lpstr>
      <vt:lpstr>Reference Videos</vt:lpstr>
      <vt:lpstr>Process Capability Measures</vt:lpstr>
      <vt:lpstr>Process Capability Ratio</vt:lpstr>
      <vt:lpstr>Process Capability Index</vt:lpstr>
      <vt:lpstr>PowerPoint Presentation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2015-11-06T19:46:56Z</dcterms:created>
  <dcterms:modified xsi:type="dcterms:W3CDTF">2021-10-04T01:33:49Z</dcterms:modified>
</cp:coreProperties>
</file>