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441" r:id="rId2"/>
    <p:sldId id="262" r:id="rId3"/>
    <p:sldId id="261" r:id="rId4"/>
    <p:sldId id="444" r:id="rId5"/>
    <p:sldId id="282" r:id="rId6"/>
    <p:sldId id="287" r:id="rId7"/>
    <p:sldId id="266" r:id="rId8"/>
    <p:sldId id="267" r:id="rId9"/>
    <p:sldId id="442" r:id="rId10"/>
    <p:sldId id="285" r:id="rId11"/>
    <p:sldId id="446" r:id="rId12"/>
    <p:sldId id="288" r:id="rId13"/>
    <p:sldId id="284" r:id="rId14"/>
    <p:sldId id="445" r:id="rId15"/>
    <p:sldId id="443" r:id="rId16"/>
    <p:sldId id="38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Lucida Bright" panose="02040602050505020304" pitchFamily="18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983C1"/>
    <a:srgbClr val="C1BAF8"/>
    <a:srgbClr val="FF6600"/>
    <a:srgbClr val="B7EBBC"/>
    <a:srgbClr val="99E3A0"/>
    <a:srgbClr val="2CA23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821" autoAdjust="0"/>
    <p:restoredTop sz="94404" autoAdjust="0"/>
  </p:normalViewPr>
  <p:slideViewPr>
    <p:cSldViewPr>
      <p:cViewPr varScale="1">
        <p:scale>
          <a:sx n="99" d="100"/>
          <a:sy n="99" d="100"/>
        </p:scale>
        <p:origin x="15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20" y="-2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50B3D7AC-78FA-4788-B7B6-CDA68D36A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9" name="Line 6">
            <a:extLst>
              <a:ext uri="{FF2B5EF4-FFF2-40B4-BE49-F238E27FC236}">
                <a16:creationId xmlns:a16="http://schemas.microsoft.com/office/drawing/2014/main" id="{227004CA-4A2E-415C-B0E5-28E247F41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7">
            <a:extLst>
              <a:ext uri="{FF2B5EF4-FFF2-40B4-BE49-F238E27FC236}">
                <a16:creationId xmlns:a16="http://schemas.microsoft.com/office/drawing/2014/main" id="{1DAD4E26-5200-430E-B910-A9ED46AC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DE2DDC48-524B-466D-8B64-FBB1B5761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E2615CF-DA88-4FAA-BBD0-54F5EB2B9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>
                <a:latin typeface="Arial" panose="020B0604020202020204" pitchFamily="34" charset="0"/>
              </a:rPr>
              <a:t>	Chapter 10	</a:t>
            </a:r>
            <a:r>
              <a:rPr lang="en-US" altLang="en-US" sz="1200" b="1">
                <a:latin typeface="Arial" panose="020B0604020202020204" pitchFamily="34" charset="0"/>
              </a:rPr>
              <a:t>Student Lecture Notes</a:t>
            </a:r>
            <a:r>
              <a:rPr lang="en-US" altLang="en-US" sz="1200">
                <a:latin typeface="Arial" panose="020B0604020202020204" pitchFamily="34" charset="0"/>
              </a:rPr>
              <a:t>	 10-</a:t>
            </a:r>
            <a:fld id="{25E9B675-12EC-4E2A-AAF0-0A9AC2B65E1E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BF181E2-BAF6-4086-BE9A-F7692967C5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9EE0DA-4C4C-4DEF-B403-69D8032F19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A6DBAA0D-A9DB-4DD0-9E02-7763DE9A1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27B57866-EBB3-4ADB-84B6-9B8C72EF0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A532ACFB-E6B8-49A7-9B73-54F80BEA2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443141B3-85FC-4711-B704-DCB963596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38B50BD4-19D7-436F-B97C-0076B3AA8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77F114A8-74D9-4A7A-A036-BE31C6725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3FA9F7B7-BC0A-4DF5-AA4F-66C4AABB8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6A23A15B-F610-4327-B0F5-33D5C7C86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C52A9A16-21DD-422E-9BE6-3BA013E6A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4FD9A25B-A9D5-4B84-8BA1-5EBA01775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A707E818-2F66-49EB-B3B2-9AF3C0F40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90548703-5B8B-4E07-99AE-172F9A0D8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>
            <a:extLst>
              <a:ext uri="{FF2B5EF4-FFF2-40B4-BE49-F238E27FC236}">
                <a16:creationId xmlns:a16="http://schemas.microsoft.com/office/drawing/2014/main" id="{C67113A6-B275-428E-98D6-19B77242C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71A76ED0-157E-413D-B8CF-851871783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>
            <a:extLst>
              <a:ext uri="{FF2B5EF4-FFF2-40B4-BE49-F238E27FC236}">
                <a16:creationId xmlns:a16="http://schemas.microsoft.com/office/drawing/2014/main" id="{2A3538CB-EFAE-4889-8F87-0FA05A0E1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7E263201-1A32-4284-A8C9-34A9C62B8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B4C99A26-8045-4082-8391-BE4EB76CE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EBBC25A2-7C7D-469B-B079-CABE4BB66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61E67717-3E96-4C84-A517-4F5125ABD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D245D937-F3DA-4029-AE50-9F919101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78CE8168-26C7-4E4E-83D9-D5D6A1E88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2E0883EC-F80A-4166-AF6F-23FD4F32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>
                <a:latin typeface="Arial" panose="020B0604020202020204" pitchFamily="34" charset="0"/>
              </a:rPr>
              <a:t>	Chapter 10	</a:t>
            </a:r>
            <a:r>
              <a:rPr lang="en-US" altLang="en-US" sz="1200" b="1">
                <a:latin typeface="Arial" panose="020B0604020202020204" pitchFamily="34" charset="0"/>
              </a:rPr>
              <a:t>Instructor Notes</a:t>
            </a:r>
            <a:r>
              <a:rPr lang="en-US" altLang="en-US" sz="1200">
                <a:latin typeface="Arial" panose="020B0604020202020204" pitchFamily="34" charset="0"/>
              </a:rPr>
              <a:t>	10-</a:t>
            </a:r>
            <a:fld id="{90C08392-39F9-4BDE-8398-EB51B2A36C00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8C83098-609E-4874-BC23-CD75ECE2C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F9F73D-8719-4DE0-BF9C-8AE22D94E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D968D4A-41C5-4FA3-A9C6-F8A59809B6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3D7617-8856-4DFE-9650-2CC10FB7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algn="ctr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algn="ctr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algn="ctr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algn="ctr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algn="ctr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F497F-2B02-4A91-AE40-9E2BB282C9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A0084C05-778F-4A12-B3A0-B8B7CC375B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BBBE90E-1CFE-4BFB-8CE6-0D80C4552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203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2032ED6-23B7-4F22-B119-18284B2381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B3F59BD3-3C41-4621-9FF1-133EEAA99D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B4C21AD-764E-4728-8939-8008A4D2B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184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6AFD2DA-FFB4-416A-9675-0B0D858287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88DBE595-B11B-4FF5-999D-E034A3E7D4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E3A9D71-3A66-43A6-B901-0477DBB11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216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DD53D31-A673-4BA3-BF7A-368DD23843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AEB91870-F2F2-4C97-AD07-79C33EBD55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8C24D62-6721-4FB0-8047-1FD4CEEE3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744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99F21F-F190-4414-A95D-0841CC8647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698985A6-059F-49A6-92C6-FCF6998367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DC753CE-795A-4CAC-A506-1270CCABE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9684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FFAC092-D977-4D19-BB9D-B686E395D7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74DB1103-D29C-433A-9681-A21EC4A504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CD07FA3-202B-467A-A576-245444F54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2455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CA66C1D-19E1-40EF-98CA-CDBED15019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AE69D41E-095C-4210-B5A7-00A34C17E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2215887-C19A-4041-B62F-C20AEE35F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6949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B6C9378-0DCE-40FE-9EF6-AF19936C01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040F5A92-E996-4B5B-B23C-777AD3EC10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519772B-74B3-4F8C-B073-0B98F315A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41722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496B83A-BD68-48D4-BEAE-035A957123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66FF5E00-DB82-47CD-9DDA-916EA82C67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EF6A2B2-5633-4D9B-9717-2604EBBD0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0318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409D4BA-940A-4BB7-A558-DE7B866C1A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90D7566F-6E98-4181-8228-2E250BF88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664493-DCA7-4D2E-A669-9C75F7B17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47392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47C163C-467B-4021-9B41-958430B59F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1ADB07AA-0510-45B4-9451-6BC58281F6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37177D3-76A4-49B6-988D-910CD93C8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3368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7AEDDBF-B760-442F-A3B4-B383F97DE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E0F4F644-0E0E-4D54-827A-99271890D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55B0DDC7-A67E-4D85-B2C5-64B5EA7503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Chap 10-</a:t>
            </a:r>
            <a:fld id="{0605C41C-F2FF-41BC-B7AC-05859E70DE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76944AC7-1507-4335-B498-D1D7512D33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A57142D1-C43F-4BEC-89A8-EB1C7827AA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03FC4F4-E9C8-4FF0-A05B-FFFD9B428011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CEE209-CDF9-459E-916D-F9A0CD6FF11E}"/>
              </a:ext>
            </a:extLst>
          </p:cNvPr>
          <p:cNvSpPr txBox="1">
            <a:spLocks/>
          </p:cNvSpPr>
          <p:nvPr/>
        </p:nvSpPr>
        <p:spPr>
          <a:xfrm>
            <a:off x="2147053" y="59808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Business Analytics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CBD318-8444-436E-90C0-C867FC176EA6}"/>
              </a:ext>
            </a:extLst>
          </p:cNvPr>
          <p:cNvSpPr txBox="1">
            <a:spLocks noChangeAspect="1"/>
          </p:cNvSpPr>
          <p:nvPr/>
        </p:nvSpPr>
        <p:spPr>
          <a:xfrm>
            <a:off x="993652" y="3878582"/>
            <a:ext cx="787717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96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Chi-square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80CD1B-39CD-46B3-B71A-26BC343A12E2}"/>
              </a:ext>
            </a:extLst>
          </p:cNvPr>
          <p:cNvSpPr/>
          <p:nvPr/>
        </p:nvSpPr>
        <p:spPr>
          <a:xfrm>
            <a:off x="3352800" y="2143534"/>
            <a:ext cx="31588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5">
                    <a:lumMod val="25000"/>
                  </a:schemeClr>
                </a:solidFill>
                <a:latin typeface="Lucida Bright" panose="02040602050505020304" pitchFamily="18" charset="0"/>
                <a:cs typeface="FrankRuehl" panose="020E0503060101010101" pitchFamily="34" charset="-79"/>
              </a:rPr>
              <a:t>T3LM3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>
            <a:extLst>
              <a:ext uri="{FF2B5EF4-FFF2-40B4-BE49-F238E27FC236}">
                <a16:creationId xmlns:a16="http://schemas.microsoft.com/office/drawing/2014/main" id="{D0411CA8-6EBF-411E-9B9D-A345AA1B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8338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1D66548C-F0B5-4F75-A971-465E317A4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DE484567-AB98-466D-9141-DC6CE91E0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391400" cy="4724400"/>
          </a:xfrm>
          <a:noFill/>
        </p:spPr>
        <p:txBody>
          <a:bodyPr/>
          <a:lstStyle/>
          <a:p>
            <a:pPr marL="342900" indent="-342900" defTabSz="914400" eaLnBrk="1" hangingPunct="1">
              <a:lnSpc>
                <a:spcPct val="110000"/>
              </a:lnSpc>
            </a:pPr>
            <a:r>
              <a:rPr lang="en-US" altLang="en-US" sz="2400" dirty="0"/>
              <a:t>A commercial freezer must hold the selected temperature with little variation.  Specifications call for a standard deviation of no more than 4 degrees (or variance of 16 degrees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).  A sample of 16 freezers is tested and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yields a sample variance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of  s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= 24.  Test to see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whether the standard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deviation specification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is exceeded.  Use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dirty="0">
                <a:sym typeface="Symbol" panose="05050102010706020507" pitchFamily="18" charset="2"/>
              </a:rPr>
              <a:t> = .05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9F9736-83F5-4421-B2BC-42F92FF04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Hypothesis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Ho: </a:t>
            </a:r>
            <a:r>
              <a:rPr lang="en-US" altLang="en-US" sz="2400" dirty="0">
                <a:latin typeface="Lucida Bright" panose="02040602050505020304" pitchFamily="18" charset="0"/>
                <a:ea typeface="Cambria" panose="02040503050406030204" pitchFamily="18" charset="0"/>
              </a:rPr>
              <a:t>𝞼 ≤ 4</a:t>
            </a: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  <a:ea typeface="Cambria" panose="02040503050406030204" pitchFamily="18" charset="0"/>
              </a:rPr>
              <a:t> Ha: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𝞼</a:t>
            </a:r>
            <a:r>
              <a:rPr lang="en-US" altLang="en-US" sz="2400" dirty="0">
                <a:latin typeface="Lucida Bright" panose="02040602050505020304" pitchFamily="18" charset="0"/>
                <a:ea typeface="Cambria" panose="02040503050406030204" pitchFamily="18" charset="0"/>
              </a:rPr>
              <a:t>&gt; 4</a:t>
            </a:r>
            <a:endParaRPr lang="en-US" altLang="en-US" sz="24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reeform 2">
            <a:extLst>
              <a:ext uri="{FF2B5EF4-FFF2-40B4-BE49-F238E27FC236}">
                <a16:creationId xmlns:a16="http://schemas.microsoft.com/office/drawing/2014/main" id="{FB64D12C-6197-4E55-B5B2-22201A32E906}"/>
              </a:ext>
            </a:extLst>
          </p:cNvPr>
          <p:cNvSpPr>
            <a:spLocks/>
          </p:cNvSpPr>
          <p:nvPr/>
        </p:nvSpPr>
        <p:spPr bwMode="auto">
          <a:xfrm>
            <a:off x="4868136" y="4840343"/>
            <a:ext cx="1371600" cy="157163"/>
          </a:xfrm>
          <a:custGeom>
            <a:avLst/>
            <a:gdLst>
              <a:gd name="T0" fmla="*/ 0 w 894"/>
              <a:gd name="T1" fmla="*/ 2147483646 h 109"/>
              <a:gd name="T2" fmla="*/ 0 w 894"/>
              <a:gd name="T3" fmla="*/ 0 h 109"/>
              <a:gd name="T4" fmla="*/ 2147483646 w 894"/>
              <a:gd name="T5" fmla="*/ 2147483646 h 109"/>
              <a:gd name="T6" fmla="*/ 2147483646 w 894"/>
              <a:gd name="T7" fmla="*/ 2147483646 h 109"/>
              <a:gd name="T8" fmla="*/ 2147483646 w 894"/>
              <a:gd name="T9" fmla="*/ 2147483646 h 109"/>
              <a:gd name="T10" fmla="*/ 2147483646 w 894"/>
              <a:gd name="T11" fmla="*/ 2147483646 h 109"/>
              <a:gd name="T12" fmla="*/ 2147483646 w 894"/>
              <a:gd name="T13" fmla="*/ 2147483646 h 109"/>
              <a:gd name="T14" fmla="*/ 2147483646 w 894"/>
              <a:gd name="T15" fmla="*/ 2147483646 h 109"/>
              <a:gd name="T16" fmla="*/ 2147483646 w 894"/>
              <a:gd name="T17" fmla="*/ 2147483646 h 109"/>
              <a:gd name="T18" fmla="*/ 2147483646 w 894"/>
              <a:gd name="T19" fmla="*/ 2147483646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4" h="109">
                <a:moveTo>
                  <a:pt x="0" y="102"/>
                </a:moveTo>
                <a:lnTo>
                  <a:pt x="0" y="0"/>
                </a:lnTo>
                <a:lnTo>
                  <a:pt x="71" y="15"/>
                </a:lnTo>
                <a:lnTo>
                  <a:pt x="147" y="34"/>
                </a:lnTo>
                <a:lnTo>
                  <a:pt x="212" y="42"/>
                </a:lnTo>
                <a:lnTo>
                  <a:pt x="300" y="61"/>
                </a:lnTo>
                <a:lnTo>
                  <a:pt x="442" y="76"/>
                </a:lnTo>
                <a:lnTo>
                  <a:pt x="606" y="79"/>
                </a:lnTo>
                <a:lnTo>
                  <a:pt x="888" y="97"/>
                </a:lnTo>
                <a:lnTo>
                  <a:pt x="894" y="10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B95F73C-5BAD-4D33-A625-0AA218FE9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8136" y="484034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1D56B7FD-E26A-48B4-814B-7889F87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Find the Critical Value</a:t>
            </a:r>
          </a:p>
        </p:txBody>
      </p:sp>
      <p:sp>
        <p:nvSpPr>
          <p:cNvPr id="13318" name="Freeform 5">
            <a:extLst>
              <a:ext uri="{FF2B5EF4-FFF2-40B4-BE49-F238E27FC236}">
                <a16:creationId xmlns:a16="http://schemas.microsoft.com/office/drawing/2014/main" id="{C4EDA8D2-9068-47F7-B1D6-0EA97655D36A}"/>
              </a:ext>
            </a:extLst>
          </p:cNvPr>
          <p:cNvSpPr>
            <a:spLocks/>
          </p:cNvSpPr>
          <p:nvPr/>
        </p:nvSpPr>
        <p:spPr bwMode="auto">
          <a:xfrm>
            <a:off x="2505936" y="3925943"/>
            <a:ext cx="39624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59833669-1235-49D4-8744-92AF4A664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311" y="4992743"/>
            <a:ext cx="4154488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B7C8F46A-BCAE-4FF9-877F-698809E2F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8311" y="3875143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" name="Rectangle 8">
            <a:extLst>
              <a:ext uri="{FF2B5EF4-FFF2-40B4-BE49-F238E27FC236}">
                <a16:creationId xmlns:a16="http://schemas.microsoft.com/office/drawing/2014/main" id="{5E6C0F7D-E962-4754-B7E3-5BCBE552A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6098" y="1304775"/>
            <a:ext cx="7315200" cy="1174955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300" dirty="0">
                <a:latin typeface="Lucida Bright" panose="02040602050505020304" pitchFamily="18" charset="0"/>
              </a:rPr>
              <a:t>Excel: Formulas to More Functions to Statistical to </a:t>
            </a:r>
            <a:r>
              <a:rPr lang="en-US" altLang="en-US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CHISQ.INV (0.95,15) = 24.9958 </a:t>
            </a:r>
          </a:p>
        </p:txBody>
      </p:sp>
      <p:sp>
        <p:nvSpPr>
          <p:cNvPr id="13322" name="Text Box 9">
            <a:extLst>
              <a:ext uri="{FF2B5EF4-FFF2-40B4-BE49-F238E27FC236}">
                <a16:creationId xmlns:a16="http://schemas.microsoft.com/office/drawing/2014/main" id="{17764939-96BC-4BC3-9CF5-202591F6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511" y="5373743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Do not reject H</a:t>
            </a:r>
            <a:r>
              <a:rPr lang="en-US" altLang="en-US" sz="2000" baseline="-25000" dirty="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3" name="Line 10">
            <a:extLst>
              <a:ext uri="{FF2B5EF4-FFF2-40B4-BE49-F238E27FC236}">
                <a16:creationId xmlns:a16="http://schemas.microsoft.com/office/drawing/2014/main" id="{ACE1E795-E22D-4B71-9DC2-1E4F1630F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1511" y="4535543"/>
            <a:ext cx="187325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DE41BBA2-FF6F-40B7-B715-5AA3B120C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8136" y="5297543"/>
            <a:ext cx="150018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F3E02B87-FE3B-4A52-9F6F-C792BF4B5E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9736" y="5297543"/>
            <a:ext cx="24717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6" name="Text Box 13">
            <a:extLst>
              <a:ext uri="{FF2B5EF4-FFF2-40B4-BE49-F238E27FC236}">
                <a16:creationId xmlns:a16="http://schemas.microsoft.com/office/drawing/2014/main" id="{64CDC2F0-AE8C-41C6-8C57-D2B0D35D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711" y="5373743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7" name="Text Box 14">
            <a:extLst>
              <a:ext uri="{FF2B5EF4-FFF2-40B4-BE49-F238E27FC236}">
                <a16:creationId xmlns:a16="http://schemas.microsoft.com/office/drawing/2014/main" id="{D51F17F7-7D73-4E27-A1C0-083D6688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36" y="4230743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 = .05</a:t>
            </a:r>
            <a:endParaRPr lang="en-US" altLang="en-US" sz="2000" baseline="-25000" dirty="0">
              <a:sym typeface="Symbol" panose="05050102010706020507" pitchFamily="18" charset="2"/>
            </a:endParaRPr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F8BB3FCE-A85F-4CEA-80C5-9A303625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737" y="466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ym typeface="Symbol" panose="05050102010706020507" pitchFamily="18" charset="2"/>
              </a:rPr>
              <a:t></a:t>
            </a:r>
            <a:r>
              <a:rPr lang="en-US" altLang="en-US" baseline="30000" dirty="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A8AD08B3-EE6E-4943-AAA3-3866B79CB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8136" y="50689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1" name="Text Box 18">
            <a:extLst>
              <a:ext uri="{FF2B5EF4-FFF2-40B4-BE49-F238E27FC236}">
                <a16:creationId xmlns:a16="http://schemas.microsoft.com/office/drawing/2014/main" id="{86616384-ED59-4C70-95CA-49F28DBB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34" y="243467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ym typeface="Symbol" panose="05050102010706020507" pitchFamily="18" charset="2"/>
              </a:rPr>
              <a:t></a:t>
            </a:r>
            <a:r>
              <a:rPr lang="en-US" altLang="en-US" sz="2800" b="1" baseline="30000" dirty="0">
                <a:sym typeface="Symbol" panose="05050102010706020507" pitchFamily="18" charset="2"/>
              </a:rPr>
              <a:t>2</a:t>
            </a:r>
            <a:r>
              <a:rPr lang="en-US" altLang="en-US" sz="2800" b="1" baseline="-25000" dirty="0">
                <a:sym typeface="Symbol" panose="05050102010706020507" pitchFamily="18" charset="2"/>
              </a:rPr>
              <a:t></a:t>
            </a:r>
            <a:endParaRPr lang="en-US" altLang="en-US" sz="2800" b="1" baseline="30000" dirty="0">
              <a:sym typeface="Symbol" panose="05050102010706020507" pitchFamily="18" charset="2"/>
            </a:endParaRPr>
          </a:p>
        </p:txBody>
      </p:sp>
      <p:sp>
        <p:nvSpPr>
          <p:cNvPr id="13333" name="Rectangle 20">
            <a:extLst>
              <a:ext uri="{FF2B5EF4-FFF2-40B4-BE49-F238E27FC236}">
                <a16:creationId xmlns:a16="http://schemas.microsoft.com/office/drawing/2014/main" id="{3F223FCB-7150-4E04-9356-92D7A493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82857"/>
            <a:ext cx="71612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 dirty="0"/>
              <a:t>= </a:t>
            </a:r>
            <a:r>
              <a:rPr lang="en-US" altLang="en-US" sz="2300" dirty="0">
                <a:solidFill>
                  <a:srgbClr val="C00000"/>
                </a:solidFill>
              </a:rPr>
              <a:t>24.9958</a:t>
            </a:r>
            <a:r>
              <a:rPr lang="en-US" altLang="en-US" sz="2300" dirty="0"/>
              <a:t>  (</a:t>
            </a:r>
            <a:r>
              <a:rPr lang="en-US" altLang="en-US" sz="2300" dirty="0">
                <a:sym typeface="Symbol" panose="05050102010706020507" pitchFamily="18" charset="2"/>
              </a:rPr>
              <a:t> = .05, 1-</a:t>
            </a:r>
            <a:r>
              <a:rPr lang="el-GR" altLang="en-US" sz="23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α</a:t>
            </a:r>
            <a:r>
              <a:rPr lang="en-US" altLang="en-US" sz="23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0.95</a:t>
            </a:r>
            <a:r>
              <a:rPr lang="en-US" altLang="en-US" sz="2300" dirty="0">
                <a:sym typeface="Symbol" panose="05050102010706020507" pitchFamily="18" charset="2"/>
              </a:rPr>
              <a:t>  and  16 – 1 = 15  </a:t>
            </a:r>
            <a:r>
              <a:rPr lang="en-US" altLang="en-US" sz="2300" dirty="0" err="1">
                <a:sym typeface="Symbol" panose="05050102010706020507" pitchFamily="18" charset="2"/>
              </a:rPr>
              <a:t>d.f.</a:t>
            </a:r>
            <a:r>
              <a:rPr lang="en-US" altLang="en-US" sz="2300" dirty="0">
                <a:sym typeface="Symbol" panose="05050102010706020507" pitchFamily="18" charset="2"/>
              </a:rPr>
              <a:t>)</a:t>
            </a:r>
            <a:endParaRPr lang="en-US" altLang="en-US" sz="2300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EFFD2AB-3ECC-4652-9C5B-10EAC7597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92" y="4413305"/>
            <a:ext cx="1348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Symbol" panose="05050102010706020507" pitchFamily="18" charset="2"/>
              </a:rPr>
              <a:t>1- = .95</a:t>
            </a:r>
            <a:endParaRPr lang="en-US" altLang="en-US" sz="2000" baseline="-25000" dirty="0">
              <a:sym typeface="Symbol" panose="05050102010706020507" pitchFamily="18" charset="2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FD6C18E8-86CF-42A3-82DB-3B184CE8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036" y="5684238"/>
            <a:ext cx="94280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24.9958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99B0F2-81CC-47E1-A830-AA9F60951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55038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Finding the Chi-Square Test Statistic</a:t>
            </a:r>
          </a:p>
        </p:txBody>
      </p:sp>
      <p:sp>
        <p:nvSpPr>
          <p:cNvPr id="9227" name="Text Box 17">
            <a:extLst>
              <a:ext uri="{FF2B5EF4-FFF2-40B4-BE49-F238E27FC236}">
                <a16:creationId xmlns:a16="http://schemas.microsoft.com/office/drawing/2014/main" id="{F072554E-FC24-4F81-B221-1A5C7D67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The chi-squared test statistic for a Single Population Variance is:</a:t>
            </a:r>
          </a:p>
        </p:txBody>
      </p:sp>
      <p:graphicFrame>
        <p:nvGraphicFramePr>
          <p:cNvPr id="9228" name="Object 18">
            <a:extLst>
              <a:ext uri="{FF2B5EF4-FFF2-40B4-BE49-F238E27FC236}">
                <a16:creationId xmlns:a16="http://schemas.microsoft.com/office/drawing/2014/main" id="{B2A04A8A-A7DC-41F4-86F4-437277F65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87078"/>
              </p:ext>
            </p:extLst>
          </p:nvPr>
        </p:nvGraphicFramePr>
        <p:xfrm>
          <a:off x="2971800" y="2705772"/>
          <a:ext cx="27416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05772"/>
                        <a:ext cx="2741612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9">
            <a:extLst>
              <a:ext uri="{FF2B5EF4-FFF2-40B4-BE49-F238E27FC236}">
                <a16:creationId xmlns:a16="http://schemas.microsoft.com/office/drawing/2014/main" id="{9A5F4A4D-32D2-4F67-A555-504D1830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38100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where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Symbol" panose="05050102010706020507" pitchFamily="18" charset="2"/>
              </a:rPr>
              <a:t></a:t>
            </a:r>
            <a:r>
              <a:rPr lang="en-US" altLang="en-US" sz="1600" baseline="30000" dirty="0"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ym typeface="Symbol" panose="05050102010706020507" pitchFamily="18" charset="2"/>
              </a:rPr>
              <a:t> = standardized chi-square variable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Symbol" panose="05050102010706020507" pitchFamily="18" charset="2"/>
              </a:rPr>
              <a:t>n = sample size =16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ym typeface="Symbol" panose="05050102010706020507" pitchFamily="18" charset="2"/>
              </a:rPr>
              <a:t>s</a:t>
            </a:r>
            <a:r>
              <a:rPr lang="en-US" altLang="en-US" sz="1600" baseline="30000" dirty="0"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ym typeface="Symbol" panose="05050102010706020507" pitchFamily="18" charset="2"/>
              </a:rPr>
              <a:t> = sample variance =24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16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 = hypothesized variance = 16</a:t>
            </a:r>
            <a:endParaRPr lang="el-GR" altLang="en-US" sz="1600" baseline="30000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88AEE-95FB-4DDB-9865-2DA959FD0E7B}"/>
              </a:ext>
            </a:extLst>
          </p:cNvPr>
          <p:cNvSpPr txBox="1"/>
          <p:nvPr/>
        </p:nvSpPr>
        <p:spPr>
          <a:xfrm>
            <a:off x="3276600" y="3429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>
            <a:extLst>
              <a:ext uri="{FF2B5EF4-FFF2-40B4-BE49-F238E27FC236}">
                <a16:creationId xmlns:a16="http://schemas.microsoft.com/office/drawing/2014/main" id="{1D56B7FD-E26A-48B4-814B-7889F87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Test Statistic Calculations</a:t>
            </a:r>
          </a:p>
        </p:txBody>
      </p:sp>
      <p:graphicFrame>
        <p:nvGraphicFramePr>
          <p:cNvPr id="13334" name="Object 21">
            <a:extLst>
              <a:ext uri="{FF2B5EF4-FFF2-40B4-BE49-F238E27FC236}">
                <a16:creationId xmlns:a16="http://schemas.microsoft.com/office/drawing/2014/main" id="{35476527-94A5-4764-8B0F-B983794CC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783768"/>
              </p:ext>
            </p:extLst>
          </p:nvPr>
        </p:nvGraphicFramePr>
        <p:xfrm>
          <a:off x="2286000" y="1774825"/>
          <a:ext cx="49625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3" imgW="2222500" imgH="419100" progId="Equation.3">
                  <p:embed/>
                </p:oleObj>
              </mc:Choice>
              <mc:Fallback>
                <p:oleObj name="Equation" r:id="rId3" imgW="2222500" imgH="419100" progId="Equation.3">
                  <p:embed/>
                  <p:pic>
                    <p:nvPicPr>
                      <p:cNvPr id="13334" name="Object 21">
                        <a:extLst>
                          <a:ext uri="{FF2B5EF4-FFF2-40B4-BE49-F238E27FC236}">
                            <a16:creationId xmlns:a16="http://schemas.microsoft.com/office/drawing/2014/main" id="{35476527-94A5-4764-8B0F-B983794CC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74825"/>
                        <a:ext cx="49625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Rectangle 22">
            <a:extLst>
              <a:ext uri="{FF2B5EF4-FFF2-40B4-BE49-F238E27FC236}">
                <a16:creationId xmlns:a16="http://schemas.microsoft.com/office/drawing/2014/main" id="{3DECFB64-23A6-4EAC-B231-4ECA9F74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241425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folHlink"/>
              </a:solidFill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69C0165-BBAB-4947-A4E9-97E69A8C0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86703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C00000"/>
                </a:solidFill>
                <a:latin typeface="Lucida Bright" panose="02040602050505020304" pitchFamily="18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5137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>
            <a:extLst>
              <a:ext uri="{FF2B5EF4-FFF2-40B4-BE49-F238E27FC236}">
                <a16:creationId xmlns:a16="http://schemas.microsoft.com/office/drawing/2014/main" id="{6AD3BC03-F879-4687-9204-8DE27CCC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2" y="3232473"/>
            <a:ext cx="762000" cy="381000"/>
          </a:xfrm>
          <a:prstGeom prst="rect">
            <a:avLst/>
          </a:prstGeom>
          <a:solidFill>
            <a:srgbClr val="B7EB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22.5</a:t>
            </a:r>
          </a:p>
        </p:txBody>
      </p:sp>
      <p:sp>
        <p:nvSpPr>
          <p:cNvPr id="13315" name="Freeform 2">
            <a:extLst>
              <a:ext uri="{FF2B5EF4-FFF2-40B4-BE49-F238E27FC236}">
                <a16:creationId xmlns:a16="http://schemas.microsoft.com/office/drawing/2014/main" id="{FB64D12C-6197-4E55-B5B2-22201A32E906}"/>
              </a:ext>
            </a:extLst>
          </p:cNvPr>
          <p:cNvSpPr>
            <a:spLocks/>
          </p:cNvSpPr>
          <p:nvPr/>
        </p:nvSpPr>
        <p:spPr bwMode="auto">
          <a:xfrm>
            <a:off x="6553200" y="5257800"/>
            <a:ext cx="1371600" cy="157163"/>
          </a:xfrm>
          <a:custGeom>
            <a:avLst/>
            <a:gdLst>
              <a:gd name="T0" fmla="*/ 0 w 894"/>
              <a:gd name="T1" fmla="*/ 2147483646 h 109"/>
              <a:gd name="T2" fmla="*/ 0 w 894"/>
              <a:gd name="T3" fmla="*/ 0 h 109"/>
              <a:gd name="T4" fmla="*/ 2147483646 w 894"/>
              <a:gd name="T5" fmla="*/ 2147483646 h 109"/>
              <a:gd name="T6" fmla="*/ 2147483646 w 894"/>
              <a:gd name="T7" fmla="*/ 2147483646 h 109"/>
              <a:gd name="T8" fmla="*/ 2147483646 w 894"/>
              <a:gd name="T9" fmla="*/ 2147483646 h 109"/>
              <a:gd name="T10" fmla="*/ 2147483646 w 894"/>
              <a:gd name="T11" fmla="*/ 2147483646 h 109"/>
              <a:gd name="T12" fmla="*/ 2147483646 w 894"/>
              <a:gd name="T13" fmla="*/ 2147483646 h 109"/>
              <a:gd name="T14" fmla="*/ 2147483646 w 894"/>
              <a:gd name="T15" fmla="*/ 2147483646 h 109"/>
              <a:gd name="T16" fmla="*/ 2147483646 w 894"/>
              <a:gd name="T17" fmla="*/ 2147483646 h 109"/>
              <a:gd name="T18" fmla="*/ 2147483646 w 894"/>
              <a:gd name="T19" fmla="*/ 2147483646 h 1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4" h="109">
                <a:moveTo>
                  <a:pt x="0" y="102"/>
                </a:moveTo>
                <a:lnTo>
                  <a:pt x="0" y="0"/>
                </a:lnTo>
                <a:lnTo>
                  <a:pt x="71" y="15"/>
                </a:lnTo>
                <a:lnTo>
                  <a:pt x="147" y="34"/>
                </a:lnTo>
                <a:lnTo>
                  <a:pt x="212" y="42"/>
                </a:lnTo>
                <a:lnTo>
                  <a:pt x="300" y="61"/>
                </a:lnTo>
                <a:lnTo>
                  <a:pt x="442" y="76"/>
                </a:lnTo>
                <a:lnTo>
                  <a:pt x="606" y="79"/>
                </a:lnTo>
                <a:lnTo>
                  <a:pt x="888" y="97"/>
                </a:lnTo>
                <a:lnTo>
                  <a:pt x="894" y="10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B95F73C-5BAD-4D33-A625-0AA218FE9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5257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1D56B7FD-E26A-48B4-814B-7889F8700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Decision Rule</a:t>
            </a:r>
          </a:p>
        </p:txBody>
      </p:sp>
      <p:sp>
        <p:nvSpPr>
          <p:cNvPr id="13318" name="Freeform 5">
            <a:extLst>
              <a:ext uri="{FF2B5EF4-FFF2-40B4-BE49-F238E27FC236}">
                <a16:creationId xmlns:a16="http://schemas.microsoft.com/office/drawing/2014/main" id="{C4EDA8D2-9068-47F7-B1D6-0EA97655D36A}"/>
              </a:ext>
            </a:extLst>
          </p:cNvPr>
          <p:cNvSpPr>
            <a:spLocks/>
          </p:cNvSpPr>
          <p:nvPr/>
        </p:nvSpPr>
        <p:spPr bwMode="auto">
          <a:xfrm>
            <a:off x="4191000" y="4343400"/>
            <a:ext cx="39624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6">
            <a:extLst>
              <a:ext uri="{FF2B5EF4-FFF2-40B4-BE49-F238E27FC236}">
                <a16:creationId xmlns:a16="http://schemas.microsoft.com/office/drawing/2014/main" id="{59833669-1235-49D4-8744-92AF4A664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75" y="5410200"/>
            <a:ext cx="4154488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" name="Line 7">
            <a:extLst>
              <a:ext uri="{FF2B5EF4-FFF2-40B4-BE49-F238E27FC236}">
                <a16:creationId xmlns:a16="http://schemas.microsoft.com/office/drawing/2014/main" id="{B7C8F46A-BCAE-4FF9-877F-698809E2F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375" y="4292600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" name="Text Box 9">
            <a:extLst>
              <a:ext uri="{FF2B5EF4-FFF2-40B4-BE49-F238E27FC236}">
                <a16:creationId xmlns:a16="http://schemas.microsoft.com/office/drawing/2014/main" id="{17764939-96BC-4BC3-9CF5-202591F6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5791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Do not 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3" name="Line 10">
            <a:extLst>
              <a:ext uri="{FF2B5EF4-FFF2-40B4-BE49-F238E27FC236}">
                <a16:creationId xmlns:a16="http://schemas.microsoft.com/office/drawing/2014/main" id="{ACE1E795-E22D-4B71-9DC2-1E4F1630F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4953000"/>
            <a:ext cx="187325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4" name="Line 11">
            <a:extLst>
              <a:ext uri="{FF2B5EF4-FFF2-40B4-BE49-F238E27FC236}">
                <a16:creationId xmlns:a16="http://schemas.microsoft.com/office/drawing/2014/main" id="{DE41BBA2-FF6F-40B7-B715-5AA3B120C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715000"/>
            <a:ext cx="150018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5" name="Line 12">
            <a:extLst>
              <a:ext uri="{FF2B5EF4-FFF2-40B4-BE49-F238E27FC236}">
                <a16:creationId xmlns:a16="http://schemas.microsoft.com/office/drawing/2014/main" id="{F3E02B87-FE3B-4A52-9F6F-C792BF4B5E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715000"/>
            <a:ext cx="24717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6" name="Text Box 13">
            <a:extLst>
              <a:ext uri="{FF2B5EF4-FFF2-40B4-BE49-F238E27FC236}">
                <a16:creationId xmlns:a16="http://schemas.microsoft.com/office/drawing/2014/main" id="{64CDC2F0-AE8C-41C6-8C57-D2B0D35D4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775" y="5791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7" name="Text Box 14">
            <a:extLst>
              <a:ext uri="{FF2B5EF4-FFF2-40B4-BE49-F238E27FC236}">
                <a16:creationId xmlns:a16="http://schemas.microsoft.com/office/drawing/2014/main" id="{D51F17F7-7D73-4E27-A1C0-083D6688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48200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 = .05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3328" name="Text Box 15">
            <a:extLst>
              <a:ext uri="{FF2B5EF4-FFF2-40B4-BE49-F238E27FC236}">
                <a16:creationId xmlns:a16="http://schemas.microsoft.com/office/drawing/2014/main" id="{D7114CF1-FC5A-4472-AADD-2ACC988F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82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  <a:r>
              <a:rPr lang="en-US" altLang="en-US" b="1" baseline="-25000" dirty="0">
                <a:solidFill>
                  <a:schemeClr val="folHlink"/>
                </a:solidFill>
                <a:sym typeface="Symbol" panose="05050102010706020507" pitchFamily="18" charset="2"/>
              </a:rPr>
              <a:t>Crit</a:t>
            </a:r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F8BB3FCE-A85F-4CEA-80C5-9A303625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33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30" name="Line 17">
            <a:extLst>
              <a:ext uri="{FF2B5EF4-FFF2-40B4-BE49-F238E27FC236}">
                <a16:creationId xmlns:a16="http://schemas.microsoft.com/office/drawing/2014/main" id="{A8AD08B3-EE6E-4943-AAA3-3866B79CB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2" name="Rectangle 19">
            <a:extLst>
              <a:ext uri="{FF2B5EF4-FFF2-40B4-BE49-F238E27FC236}">
                <a16:creationId xmlns:a16="http://schemas.microsoft.com/office/drawing/2014/main" id="{E2C201C2-83C5-4D8F-8ED2-50F839CF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324600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folHlink"/>
                </a:solidFill>
                <a:sym typeface="Symbol" panose="05050102010706020507" pitchFamily="18" charset="2"/>
              </a:rPr>
              <a:t>= 24.9958</a:t>
            </a:r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311E9D74-A4A4-4B5F-910B-66C72A59E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657600"/>
            <a:ext cx="0" cy="1752600"/>
          </a:xfrm>
          <a:prstGeom prst="line">
            <a:avLst/>
          </a:prstGeom>
          <a:noFill/>
          <a:ln w="38100">
            <a:solidFill>
              <a:srgbClr val="5FBA0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8" name="Rectangle 26">
            <a:extLst>
              <a:ext uri="{FF2B5EF4-FFF2-40B4-BE49-F238E27FC236}">
                <a16:creationId xmlns:a16="http://schemas.microsoft.com/office/drawing/2014/main" id="{22FA0739-25B1-4D71-B79E-92262AF20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46722"/>
            <a:ext cx="5741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Since 22.5 &lt; 24.9958, do not reject H</a:t>
            </a:r>
            <a:r>
              <a:rPr lang="en-US" altLang="en-US" b="1" baseline="-25000" dirty="0">
                <a:solidFill>
                  <a:srgbClr val="990000"/>
                </a:solidFill>
              </a:rPr>
              <a:t>0</a:t>
            </a:r>
          </a:p>
        </p:txBody>
      </p:sp>
      <p:sp>
        <p:nvSpPr>
          <p:cNvPr id="13339" name="Rectangle 27">
            <a:extLst>
              <a:ext uri="{FF2B5EF4-FFF2-40B4-BE49-F238E27FC236}">
                <a16:creationId xmlns:a16="http://schemas.microsoft.com/office/drawing/2014/main" id="{2480C0E6-1192-46E6-84A7-9DC21D11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73192"/>
            <a:ext cx="31242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There is not significant evidence at the </a:t>
            </a:r>
            <a:r>
              <a:rPr lang="en-US" altLang="en-US" sz="1800" dirty="0">
                <a:sym typeface="Symbol" panose="05050102010706020507" pitchFamily="18" charset="2"/>
              </a:rPr>
              <a:t> = .05 level</a:t>
            </a:r>
            <a:r>
              <a:rPr lang="en-US" altLang="en-US" sz="1800" dirty="0"/>
              <a:t> that the standard deviation specification is exceeded.</a:t>
            </a:r>
          </a:p>
        </p:txBody>
      </p:sp>
    </p:spTree>
    <p:extLst>
      <p:ext uri="{BB962C8B-B14F-4D97-AF65-F5344CB8AC3E}">
        <p14:creationId xmlns:p14="http://schemas.microsoft.com/office/powerpoint/2010/main" val="283195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7F4244-4130-4D97-8B34-1C4C78106FB9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83F6C0-2EA0-4935-810C-4B6241C501CC}"/>
              </a:ext>
            </a:extLst>
          </p:cNvPr>
          <p:cNvSpPr txBox="1">
            <a:spLocks/>
          </p:cNvSpPr>
          <p:nvPr/>
        </p:nvSpPr>
        <p:spPr>
          <a:xfrm>
            <a:off x="1885507" y="192463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Lucida Bright" panose="02040602050505020304" pitchFamily="18" charset="0"/>
                <a:ea typeface="+mj-ea"/>
                <a:cs typeface="+mj-cs"/>
              </a:rPr>
              <a:t>T3LM3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D21DCC-7764-4E35-BC5B-DB151A295F01}"/>
              </a:ext>
            </a:extLst>
          </p:cNvPr>
          <p:cNvSpPr txBox="1">
            <a:spLocks noChangeAspect="1"/>
          </p:cNvSpPr>
          <p:nvPr/>
        </p:nvSpPr>
        <p:spPr>
          <a:xfrm>
            <a:off x="1709564" y="3170821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End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31BF7987-B0B3-44FD-A070-46DE501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556" y="609600"/>
            <a:ext cx="5761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800000"/>
                </a:solidFill>
                <a:ea typeface="MS PGothic" panose="020B0600070205080204" pitchFamily="34" charset="-128"/>
              </a:rPr>
              <a:t>        </a:t>
            </a:r>
            <a:r>
              <a:rPr lang="en-US" altLang="en-US" sz="3200" b="1" dirty="0">
                <a:solidFill>
                  <a:srgbClr val="7030A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Business Analytics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9F9736-83F5-4421-B2BC-42F92FF04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Goals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After completing this chapter, you should be able to: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400" dirty="0"/>
              <a:t>Formulate and complete hypothesis tests for a single population variance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altLang="en-US" sz="2400" dirty="0"/>
              <a:t>Find critical chi-square distribution values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F6FC4DF-B6CD-4179-99FC-B4DD2A72F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r>
              <a:rPr lang="en-US" altLang="en-US"/>
              <a:t>Hypothesis Tests for Variances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BB57DA17-71C3-4BA5-8054-5F9D0099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76400"/>
            <a:ext cx="3429000" cy="13716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Hypothesis Tests</a:t>
            </a:r>
          </a:p>
          <a:p>
            <a:pPr algn="ctr"/>
            <a:r>
              <a:rPr lang="en-US" altLang="en-US"/>
              <a:t>for Variances</a:t>
            </a:r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D8C26F71-CC16-4563-A6DB-4A95DF8E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3429000" cy="13716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Tests for a Single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645396B4-DDD5-4622-806C-DE3D5AEC5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05200"/>
            <a:ext cx="3429000" cy="1371600"/>
          </a:xfrm>
          <a:prstGeom prst="rect">
            <a:avLst/>
          </a:prstGeom>
          <a:solidFill>
            <a:srgbClr val="FFFF00"/>
          </a:solidFill>
          <a:ln w="190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Tests for Two</a:t>
            </a:r>
          </a:p>
          <a:p>
            <a:pPr algn="ctr"/>
            <a:r>
              <a:rPr lang="en-US" altLang="en-US"/>
              <a:t>Population Variances</a:t>
            </a:r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id="{FB8FF928-998B-44FE-9FA2-9C2C29DD8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4343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6" name="Line 8">
            <a:extLst>
              <a:ext uri="{FF2B5EF4-FFF2-40B4-BE49-F238E27FC236}">
                <a16:creationId xmlns:a16="http://schemas.microsoft.com/office/drawing/2014/main" id="{09268BFD-3A57-41DA-ABA1-E852CAE7C2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7" name="Line 9">
            <a:extLst>
              <a:ext uri="{FF2B5EF4-FFF2-40B4-BE49-F238E27FC236}">
                <a16:creationId xmlns:a16="http://schemas.microsoft.com/office/drawing/2014/main" id="{7C964714-7116-47ED-8574-C6BF62ECA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8" name="Line 10">
            <a:extLst>
              <a:ext uri="{FF2B5EF4-FFF2-40B4-BE49-F238E27FC236}">
                <a16:creationId xmlns:a16="http://schemas.microsoft.com/office/drawing/2014/main" id="{9BFE339D-A713-4647-A918-38EDB2C4D8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048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39" name="Line 11">
            <a:extLst>
              <a:ext uri="{FF2B5EF4-FFF2-40B4-BE49-F238E27FC236}">
                <a16:creationId xmlns:a16="http://schemas.microsoft.com/office/drawing/2014/main" id="{430CE626-5028-4516-8760-787E644AE8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0" name="Line 12">
            <a:extLst>
              <a:ext uri="{FF2B5EF4-FFF2-40B4-BE49-F238E27FC236}">
                <a16:creationId xmlns:a16="http://schemas.microsoft.com/office/drawing/2014/main" id="{ECD2A1DD-B42F-4410-AB1E-5CD3F7FF9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41" name="Rectangle 13">
            <a:extLst>
              <a:ext uri="{FF2B5EF4-FFF2-40B4-BE49-F238E27FC236}">
                <a16:creationId xmlns:a16="http://schemas.microsoft.com/office/drawing/2014/main" id="{08A1E4A5-0E08-4FE5-8A6D-72B376C7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05400"/>
            <a:ext cx="3429000" cy="9144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Chi-Square test statistic</a:t>
            </a:r>
          </a:p>
        </p:txBody>
      </p:sp>
      <p:sp>
        <p:nvSpPr>
          <p:cNvPr id="124942" name="Rectangle 14">
            <a:extLst>
              <a:ext uri="{FF2B5EF4-FFF2-40B4-BE49-F238E27FC236}">
                <a16:creationId xmlns:a16="http://schemas.microsoft.com/office/drawing/2014/main" id="{F7B5C31C-9597-400B-84F5-B9F024DF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05400"/>
            <a:ext cx="3429000" cy="9144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F  test statistic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A9D67E-5254-4B2E-BAB5-F3184776F9BB}"/>
              </a:ext>
            </a:extLst>
          </p:cNvPr>
          <p:cNvCxnSpPr/>
          <p:nvPr/>
        </p:nvCxnSpPr>
        <p:spPr bwMode="auto">
          <a:xfrm flipV="1">
            <a:off x="4495800" y="3352800"/>
            <a:ext cx="4267200" cy="2971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9F9736-83F5-4421-B2BC-42F92FF04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en-US" sz="2400" dirty="0">
                <a:latin typeface="Lucida Bright" panose="02040602050505020304" pitchFamily="18" charset="0"/>
              </a:rPr>
              <a:t>The Chi-square distribution is a sampling distribution that will allow us to conduct a variety of tests using populations variances.</a:t>
            </a:r>
          </a:p>
        </p:txBody>
      </p:sp>
    </p:spTree>
    <p:extLst>
      <p:ext uri="{BB962C8B-B14F-4D97-AF65-F5344CB8AC3E}">
        <p14:creationId xmlns:p14="http://schemas.microsoft.com/office/powerpoint/2010/main" val="124321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2C3F62-EC36-4704-B00C-5AC7EE100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Single Population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D0F6B5B-9019-4AF1-8B69-A65EC979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76400"/>
            <a:ext cx="5334000" cy="533400"/>
          </a:xfrm>
          <a:prstGeom prst="rect">
            <a:avLst/>
          </a:prstGeom>
          <a:solidFill>
            <a:srgbClr val="FDE0B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Hypothesis Tests for Variances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E4558BF-807C-435C-9A52-CA2734D2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3429000" cy="1371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Tests for a Single</a:t>
            </a:r>
          </a:p>
          <a:p>
            <a:pPr algn="ctr" eaLnBrk="1" hangingPunct="1"/>
            <a:r>
              <a:rPr lang="en-US" altLang="en-US"/>
              <a:t>Population Variances</a:t>
            </a:r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8CAB62C8-127F-4159-A1FA-103FAC86E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384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8" name="Line 7">
            <a:extLst>
              <a:ext uri="{FF2B5EF4-FFF2-40B4-BE49-F238E27FC236}">
                <a16:creationId xmlns:a16="http://schemas.microsoft.com/office/drawing/2014/main" id="{872DAB4E-176C-43EC-A50D-FF91AE2C9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9">
            <a:extLst>
              <a:ext uri="{FF2B5EF4-FFF2-40B4-BE49-F238E27FC236}">
                <a16:creationId xmlns:a16="http://schemas.microsoft.com/office/drawing/2014/main" id="{950AE32D-A664-4462-A774-DD4F9996BD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0" name="Line 10">
            <a:extLst>
              <a:ext uri="{FF2B5EF4-FFF2-40B4-BE49-F238E27FC236}">
                <a16:creationId xmlns:a16="http://schemas.microsoft.com/office/drawing/2014/main" id="{9DA56848-F5E0-47F4-91F2-2A9F073045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4038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Rectangle 12">
            <a:extLst>
              <a:ext uri="{FF2B5EF4-FFF2-40B4-BE49-F238E27FC236}">
                <a16:creationId xmlns:a16="http://schemas.microsoft.com/office/drawing/2014/main" id="{23F6FE83-2230-441F-A11F-A9544A7BE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724400"/>
            <a:ext cx="3429000" cy="914400"/>
          </a:xfrm>
          <a:prstGeom prst="rect">
            <a:avLst/>
          </a:prstGeom>
          <a:solidFill>
            <a:srgbClr val="ABD5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Chi-Square test statistic</a:t>
            </a:r>
          </a:p>
        </p:txBody>
      </p:sp>
      <p:sp>
        <p:nvSpPr>
          <p:cNvPr id="8202" name="Rectangle 14">
            <a:extLst>
              <a:ext uri="{FF2B5EF4-FFF2-40B4-BE49-F238E27FC236}">
                <a16:creationId xmlns:a16="http://schemas.microsoft.com/office/drawing/2014/main" id="{FBA9E897-2AC1-4B0D-BD28-4A6D740E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194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8203" name="Rectangle 16">
            <a:extLst>
              <a:ext uri="{FF2B5EF4-FFF2-40B4-BE49-F238E27FC236}">
                <a16:creationId xmlns:a16="http://schemas.microsoft.com/office/drawing/2014/main" id="{AD4C2DD0-C949-49E2-8FF1-91624E1D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24313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&lt;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8204" name="Rectangle 17">
            <a:extLst>
              <a:ext uri="{FF2B5EF4-FFF2-40B4-BE49-F238E27FC236}">
                <a16:creationId xmlns:a16="http://schemas.microsoft.com/office/drawing/2014/main" id="{8F2FCEB8-1E16-4781-A7CB-9250C6C7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30788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&gt;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8205" name="Text Box 18">
            <a:extLst>
              <a:ext uri="{FF2B5EF4-FFF2-40B4-BE49-F238E27FC236}">
                <a16:creationId xmlns:a16="http://schemas.microsoft.com/office/drawing/2014/main" id="{311CAC50-A3D3-412F-9BFE-A67FFA5F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3622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/>
              <a:t>*</a:t>
            </a:r>
          </a:p>
        </p:txBody>
      </p:sp>
      <p:sp>
        <p:nvSpPr>
          <p:cNvPr id="8206" name="Text Box 19">
            <a:extLst>
              <a:ext uri="{FF2B5EF4-FFF2-40B4-BE49-F238E27FC236}">
                <a16:creationId xmlns:a16="http://schemas.microsoft.com/office/drawing/2014/main" id="{8DE852C9-FFEF-4B25-80FB-BA13577B5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48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Two tailed test</a:t>
            </a:r>
          </a:p>
        </p:txBody>
      </p:sp>
      <p:sp>
        <p:nvSpPr>
          <p:cNvPr id="8207" name="Text Box 20">
            <a:extLst>
              <a:ext uri="{FF2B5EF4-FFF2-40B4-BE49-F238E27FC236}">
                <a16:creationId xmlns:a16="http://schemas.microsoft.com/office/drawing/2014/main" id="{AE988801-B0C2-4355-BD5D-9BE3A629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41783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Lower tail test</a:t>
            </a:r>
          </a:p>
        </p:txBody>
      </p:sp>
      <p:sp>
        <p:nvSpPr>
          <p:cNvPr id="8208" name="Text Box 21">
            <a:extLst>
              <a:ext uri="{FF2B5EF4-FFF2-40B4-BE49-F238E27FC236}">
                <a16:creationId xmlns:a16="http://schemas.microsoft.com/office/drawing/2014/main" id="{89AC53C4-3634-4A79-91C9-76016BD6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9588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Upper tail test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50A8B6-55F0-4912-8EFD-76B1C554E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Chi-square Distribution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162644-63AD-4048-BEE2-993B8B8B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chemeClr val="folHlink"/>
                </a:solidFill>
              </a:rPr>
              <a:t>chi-square distribution</a:t>
            </a:r>
            <a:r>
              <a:rPr lang="en-US" altLang="en-US"/>
              <a:t> is a family of distributions, depending on degrees of freedom: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solidFill>
                  <a:schemeClr val="folHlink"/>
                </a:solidFill>
              </a:rPr>
              <a:t>d.f. = n - 1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folHlink"/>
              </a:solidFill>
            </a:endParaRPr>
          </a:p>
        </p:txBody>
      </p:sp>
      <p:sp>
        <p:nvSpPr>
          <p:cNvPr id="10244" name="Text Box 13">
            <a:extLst>
              <a:ext uri="{FF2B5EF4-FFF2-40B4-BE49-F238E27FC236}">
                <a16:creationId xmlns:a16="http://schemas.microsoft.com/office/drawing/2014/main" id="{15E7C650-AD63-467C-B917-9E42A2A7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0  4  8  12  16  20  24  28</a:t>
            </a:r>
          </a:p>
        </p:txBody>
      </p:sp>
      <p:sp>
        <p:nvSpPr>
          <p:cNvPr id="10245" name="Text Box 14">
            <a:extLst>
              <a:ext uri="{FF2B5EF4-FFF2-40B4-BE49-F238E27FC236}">
                <a16:creationId xmlns:a16="http://schemas.microsoft.com/office/drawing/2014/main" id="{21098714-2E6F-4686-93CB-6D43B2C26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0  4  8  12  16  20  24  28</a:t>
            </a:r>
          </a:p>
        </p:txBody>
      </p:sp>
      <p:sp>
        <p:nvSpPr>
          <p:cNvPr id="10246" name="Text Box 15">
            <a:extLst>
              <a:ext uri="{FF2B5EF4-FFF2-40B4-BE49-F238E27FC236}">
                <a16:creationId xmlns:a16="http://schemas.microsoft.com/office/drawing/2014/main" id="{E478C196-DDDF-471C-BD13-62718AE4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0  4  8  12  16  20  24  28</a:t>
            </a:r>
          </a:p>
        </p:txBody>
      </p:sp>
      <p:sp>
        <p:nvSpPr>
          <p:cNvPr id="10247" name="Text Box 16">
            <a:extLst>
              <a:ext uri="{FF2B5EF4-FFF2-40B4-BE49-F238E27FC236}">
                <a16:creationId xmlns:a16="http://schemas.microsoft.com/office/drawing/2014/main" id="{BC64352F-2B5F-4198-B588-31E8AFCE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91200"/>
            <a:ext cx="1219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d.f. = 1</a:t>
            </a:r>
          </a:p>
        </p:txBody>
      </p:sp>
      <p:sp>
        <p:nvSpPr>
          <p:cNvPr id="10248" name="Text Box 17">
            <a:extLst>
              <a:ext uri="{FF2B5EF4-FFF2-40B4-BE49-F238E27FC236}">
                <a16:creationId xmlns:a16="http://schemas.microsoft.com/office/drawing/2014/main" id="{44320AE6-5153-4442-8BA4-DDD2654B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91200"/>
            <a:ext cx="11430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d.f. = 5</a:t>
            </a:r>
          </a:p>
        </p:txBody>
      </p:sp>
      <p:sp>
        <p:nvSpPr>
          <p:cNvPr id="10249" name="Text Box 18">
            <a:extLst>
              <a:ext uri="{FF2B5EF4-FFF2-40B4-BE49-F238E27FC236}">
                <a16:creationId xmlns:a16="http://schemas.microsoft.com/office/drawing/2014/main" id="{8C3620BC-F1DE-48EB-89DB-E2B12F25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791200"/>
            <a:ext cx="1371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d.f. = 15</a:t>
            </a:r>
          </a:p>
        </p:txBody>
      </p:sp>
      <p:sp>
        <p:nvSpPr>
          <p:cNvPr id="10250" name="Freeform 19">
            <a:extLst>
              <a:ext uri="{FF2B5EF4-FFF2-40B4-BE49-F238E27FC236}">
                <a16:creationId xmlns:a16="http://schemas.microsoft.com/office/drawing/2014/main" id="{2D80CC55-CB5B-4699-9521-56A85680B4E1}"/>
              </a:ext>
            </a:extLst>
          </p:cNvPr>
          <p:cNvSpPr>
            <a:spLocks/>
          </p:cNvSpPr>
          <p:nvPr/>
        </p:nvSpPr>
        <p:spPr bwMode="auto">
          <a:xfrm>
            <a:off x="3343275" y="4530725"/>
            <a:ext cx="2752725" cy="793750"/>
          </a:xfrm>
          <a:custGeom>
            <a:avLst/>
            <a:gdLst>
              <a:gd name="T0" fmla="*/ 0 w 1734"/>
              <a:gd name="T1" fmla="*/ 2147483646 h 500"/>
              <a:gd name="T2" fmla="*/ 2147483646 w 1734"/>
              <a:gd name="T3" fmla="*/ 2147483646 h 500"/>
              <a:gd name="T4" fmla="*/ 2147483646 w 1734"/>
              <a:gd name="T5" fmla="*/ 2147483646 h 500"/>
              <a:gd name="T6" fmla="*/ 2147483646 w 1734"/>
              <a:gd name="T7" fmla="*/ 2147483646 h 5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4" h="500">
                <a:moveTo>
                  <a:pt x="0" y="500"/>
                </a:moveTo>
                <a:cubicBezTo>
                  <a:pt x="41" y="419"/>
                  <a:pt x="115" y="28"/>
                  <a:pt x="246" y="14"/>
                </a:cubicBezTo>
                <a:cubicBezTo>
                  <a:pt x="377" y="0"/>
                  <a:pt x="538" y="340"/>
                  <a:pt x="786" y="416"/>
                </a:cubicBezTo>
                <a:cubicBezTo>
                  <a:pt x="1034" y="492"/>
                  <a:pt x="1537" y="460"/>
                  <a:pt x="1734" y="471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" name="Freeform 20">
            <a:extLst>
              <a:ext uri="{FF2B5EF4-FFF2-40B4-BE49-F238E27FC236}">
                <a16:creationId xmlns:a16="http://schemas.microsoft.com/office/drawing/2014/main" id="{368B489D-5EE4-436F-BB1E-EC2BF697196F}"/>
              </a:ext>
            </a:extLst>
          </p:cNvPr>
          <p:cNvSpPr>
            <a:spLocks/>
          </p:cNvSpPr>
          <p:nvPr/>
        </p:nvSpPr>
        <p:spPr bwMode="auto">
          <a:xfrm>
            <a:off x="6267450" y="4984750"/>
            <a:ext cx="2571750" cy="320675"/>
          </a:xfrm>
          <a:custGeom>
            <a:avLst/>
            <a:gdLst>
              <a:gd name="T0" fmla="*/ 0 w 1620"/>
              <a:gd name="T1" fmla="*/ 2147483646 h 202"/>
              <a:gd name="T2" fmla="*/ 2147483646 w 1620"/>
              <a:gd name="T3" fmla="*/ 2147483646 h 202"/>
              <a:gd name="T4" fmla="*/ 2147483646 w 1620"/>
              <a:gd name="T5" fmla="*/ 2147483646 h 202"/>
              <a:gd name="T6" fmla="*/ 2147483646 w 1620"/>
              <a:gd name="T7" fmla="*/ 2147483646 h 202"/>
              <a:gd name="T8" fmla="*/ 2147483646 w 1620"/>
              <a:gd name="T9" fmla="*/ 2147483646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0" h="202">
                <a:moveTo>
                  <a:pt x="0" y="202"/>
                </a:moveTo>
                <a:cubicBezTo>
                  <a:pt x="32" y="194"/>
                  <a:pt x="98" y="187"/>
                  <a:pt x="192" y="154"/>
                </a:cubicBezTo>
                <a:cubicBezTo>
                  <a:pt x="286" y="121"/>
                  <a:pt x="391" y="8"/>
                  <a:pt x="564" y="4"/>
                </a:cubicBezTo>
                <a:cubicBezTo>
                  <a:pt x="737" y="0"/>
                  <a:pt x="1054" y="101"/>
                  <a:pt x="1230" y="130"/>
                </a:cubicBezTo>
                <a:cubicBezTo>
                  <a:pt x="1406" y="159"/>
                  <a:pt x="1539" y="168"/>
                  <a:pt x="1620" y="17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2" name="Freeform 21">
            <a:extLst>
              <a:ext uri="{FF2B5EF4-FFF2-40B4-BE49-F238E27FC236}">
                <a16:creationId xmlns:a16="http://schemas.microsoft.com/office/drawing/2014/main" id="{EAA7E189-A9BE-483B-84D4-2E669304542E}"/>
              </a:ext>
            </a:extLst>
          </p:cNvPr>
          <p:cNvSpPr>
            <a:spLocks/>
          </p:cNvSpPr>
          <p:nvPr/>
        </p:nvSpPr>
        <p:spPr bwMode="auto">
          <a:xfrm>
            <a:off x="484188" y="3705225"/>
            <a:ext cx="2640012" cy="1633538"/>
          </a:xfrm>
          <a:custGeom>
            <a:avLst/>
            <a:gdLst>
              <a:gd name="T0" fmla="*/ 2147483646 w 1663"/>
              <a:gd name="T1" fmla="*/ 0 h 1029"/>
              <a:gd name="T2" fmla="*/ 2147483646 w 1663"/>
              <a:gd name="T3" fmla="*/ 2147483646 h 1029"/>
              <a:gd name="T4" fmla="*/ 2147483646 w 1663"/>
              <a:gd name="T5" fmla="*/ 2147483646 h 10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3" h="1029">
                <a:moveTo>
                  <a:pt x="1" y="0"/>
                </a:moveTo>
                <a:cubicBezTo>
                  <a:pt x="47" y="144"/>
                  <a:pt x="0" y="699"/>
                  <a:pt x="277" y="864"/>
                </a:cubicBezTo>
                <a:cubicBezTo>
                  <a:pt x="554" y="1029"/>
                  <a:pt x="1374" y="965"/>
                  <a:pt x="1663" y="991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3" name="Line 22">
            <a:extLst>
              <a:ext uri="{FF2B5EF4-FFF2-40B4-BE49-F238E27FC236}">
                <a16:creationId xmlns:a16="http://schemas.microsoft.com/office/drawing/2014/main" id="{84FAB65C-CBC2-4383-BFCC-A487610CA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3340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4" name="Line 23">
            <a:extLst>
              <a:ext uri="{FF2B5EF4-FFF2-40B4-BE49-F238E27FC236}">
                <a16:creationId xmlns:a16="http://schemas.microsoft.com/office/drawing/2014/main" id="{F106A509-7701-4C9B-86D1-57EBECA0D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3340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5" name="Line 24">
            <a:extLst>
              <a:ext uri="{FF2B5EF4-FFF2-40B4-BE49-F238E27FC236}">
                <a16:creationId xmlns:a16="http://schemas.microsoft.com/office/drawing/2014/main" id="{B9D8262D-5370-402A-BC47-89E44CDC8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3340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6" name="Line 25">
            <a:extLst>
              <a:ext uri="{FF2B5EF4-FFF2-40B4-BE49-F238E27FC236}">
                <a16:creationId xmlns:a16="http://schemas.microsoft.com/office/drawing/2014/main" id="{FD06BCE6-91D3-45FD-A07A-0E24128F44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7" name="Line 26">
            <a:extLst>
              <a:ext uri="{FF2B5EF4-FFF2-40B4-BE49-F238E27FC236}">
                <a16:creationId xmlns:a16="http://schemas.microsoft.com/office/drawing/2014/main" id="{6AFD534B-5D48-4397-8AC4-2F51FC3AB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8" name="Line 27">
            <a:extLst>
              <a:ext uri="{FF2B5EF4-FFF2-40B4-BE49-F238E27FC236}">
                <a16:creationId xmlns:a16="http://schemas.microsoft.com/office/drawing/2014/main" id="{7867701C-67DA-4E26-9080-8ED5EF839E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9" name="Text Box 28">
            <a:extLst>
              <a:ext uri="{FF2B5EF4-FFF2-40B4-BE49-F238E27FC236}">
                <a16:creationId xmlns:a16="http://schemas.microsoft.com/office/drawing/2014/main" id="{6BD01B20-7A4E-4B45-876D-A886C941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20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260" name="Text Box 29">
            <a:extLst>
              <a:ext uri="{FF2B5EF4-FFF2-40B4-BE49-F238E27FC236}">
                <a16:creationId xmlns:a16="http://schemas.microsoft.com/office/drawing/2014/main" id="{ED720B2E-1B32-499E-A4CD-684D95D9C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257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20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0261" name="Text Box 30">
            <a:extLst>
              <a:ext uri="{FF2B5EF4-FFF2-40B4-BE49-F238E27FC236}">
                <a16:creationId xmlns:a16="http://schemas.microsoft.com/office/drawing/2014/main" id="{987F8C7A-C51F-49F6-8D37-27ECBCC8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257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20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11">
            <a:extLst>
              <a:ext uri="{FF2B5EF4-FFF2-40B4-BE49-F238E27FC236}">
                <a16:creationId xmlns:a16="http://schemas.microsoft.com/office/drawing/2014/main" id="{F195E8C2-1C1E-40E9-A51E-F957338898BC}"/>
              </a:ext>
            </a:extLst>
          </p:cNvPr>
          <p:cNvSpPr>
            <a:spLocks/>
          </p:cNvSpPr>
          <p:nvPr/>
        </p:nvSpPr>
        <p:spPr bwMode="auto">
          <a:xfrm>
            <a:off x="4802188" y="4508500"/>
            <a:ext cx="2055812" cy="601663"/>
          </a:xfrm>
          <a:custGeom>
            <a:avLst/>
            <a:gdLst>
              <a:gd name="T0" fmla="*/ 0 w 1295"/>
              <a:gd name="T1" fmla="*/ 2147483646 h 379"/>
              <a:gd name="T2" fmla="*/ 2147483646 w 1295"/>
              <a:gd name="T3" fmla="*/ 0 h 379"/>
              <a:gd name="T4" fmla="*/ 2147483646 w 1295"/>
              <a:gd name="T5" fmla="*/ 2147483646 h 379"/>
              <a:gd name="T6" fmla="*/ 2147483646 w 1295"/>
              <a:gd name="T7" fmla="*/ 2147483646 h 379"/>
              <a:gd name="T8" fmla="*/ 2147483646 w 1295"/>
              <a:gd name="T9" fmla="*/ 2147483646 h 379"/>
              <a:gd name="T10" fmla="*/ 2147483646 w 1295"/>
              <a:gd name="T11" fmla="*/ 2147483646 h 379"/>
              <a:gd name="T12" fmla="*/ 2147483646 w 1295"/>
              <a:gd name="T13" fmla="*/ 2147483646 h 379"/>
              <a:gd name="T14" fmla="*/ 2147483646 w 1295"/>
              <a:gd name="T15" fmla="*/ 2147483646 h 379"/>
              <a:gd name="T16" fmla="*/ 2147483646 w 1295"/>
              <a:gd name="T17" fmla="*/ 2147483646 h 379"/>
              <a:gd name="T18" fmla="*/ 2147483646 w 1295"/>
              <a:gd name="T19" fmla="*/ 2147483646 h 3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95" h="379">
                <a:moveTo>
                  <a:pt x="0" y="372"/>
                </a:moveTo>
                <a:lnTo>
                  <a:pt x="2" y="0"/>
                </a:lnTo>
                <a:lnTo>
                  <a:pt x="97" y="97"/>
                </a:lnTo>
                <a:lnTo>
                  <a:pt x="183" y="158"/>
                </a:lnTo>
                <a:lnTo>
                  <a:pt x="306" y="207"/>
                </a:lnTo>
                <a:lnTo>
                  <a:pt x="434" y="256"/>
                </a:lnTo>
                <a:lnTo>
                  <a:pt x="640" y="295"/>
                </a:lnTo>
                <a:lnTo>
                  <a:pt x="844" y="319"/>
                </a:lnTo>
                <a:lnTo>
                  <a:pt x="1286" y="349"/>
                </a:lnTo>
                <a:lnTo>
                  <a:pt x="1295" y="37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7" name="Line 8">
            <a:extLst>
              <a:ext uri="{FF2B5EF4-FFF2-40B4-BE49-F238E27FC236}">
                <a16:creationId xmlns:a16="http://schemas.microsoft.com/office/drawing/2014/main" id="{08ACF711-E367-45B3-AEB8-7FF252C9E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4495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6C41E68-2754-45AE-9497-8152216BD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the Critical Value</a:t>
            </a:r>
          </a:p>
        </p:txBody>
      </p:sp>
      <p:sp>
        <p:nvSpPr>
          <p:cNvPr id="11269" name="Freeform 4">
            <a:extLst>
              <a:ext uri="{FF2B5EF4-FFF2-40B4-BE49-F238E27FC236}">
                <a16:creationId xmlns:a16="http://schemas.microsoft.com/office/drawing/2014/main" id="{61B00912-750A-4C89-83B8-11A2FE2E1A47}"/>
              </a:ext>
            </a:extLst>
          </p:cNvPr>
          <p:cNvSpPr>
            <a:spLocks/>
          </p:cNvSpPr>
          <p:nvPr/>
        </p:nvSpPr>
        <p:spPr bwMode="auto">
          <a:xfrm>
            <a:off x="2486025" y="3505200"/>
            <a:ext cx="4829175" cy="16002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" name="Line 5">
            <a:extLst>
              <a:ext uri="{FF2B5EF4-FFF2-40B4-BE49-F238E27FC236}">
                <a16:creationId xmlns:a16="http://schemas.microsoft.com/office/drawing/2014/main" id="{65FF9E65-E4C5-4E28-A27F-2C26243C3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05400"/>
            <a:ext cx="5062538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" name="Line 6">
            <a:extLst>
              <a:ext uri="{FF2B5EF4-FFF2-40B4-BE49-F238E27FC236}">
                <a16:creationId xmlns:a16="http://schemas.microsoft.com/office/drawing/2014/main" id="{6338F0F0-F5B8-4A11-8F1D-47C7ECFC1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429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5DCF7E09-18AC-4B84-839D-95604A72B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The critical value, </a:t>
            </a:r>
            <a:r>
              <a:rPr lang="en-US" altLang="en-US" b="1">
                <a:solidFill>
                  <a:schemeClr val="folHlink"/>
                </a:solidFill>
                <a:sym typeface="Symbol" panose="05050102010706020507" pitchFamily="18" charset="2"/>
              </a:rPr>
              <a:t>         </a:t>
            </a:r>
            <a:endParaRPr lang="en-US" altLang="en-US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680FA045-AB4F-40BA-824C-1B8A8A47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86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Do not 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D9F01FA1-09A7-4C91-BB5A-DD70DC75F3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3A92E4B8-7798-44A5-A664-DF82B909B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486400"/>
            <a:ext cx="26384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id="{A323A34D-486C-4A44-BE62-42A434931F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486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7" name="Text Box 15">
            <a:extLst>
              <a:ext uri="{FF2B5EF4-FFF2-40B4-BE49-F238E27FC236}">
                <a16:creationId xmlns:a16="http://schemas.microsoft.com/office/drawing/2014/main" id="{38647A35-0371-4261-9A0E-158F5475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486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Reject H</a:t>
            </a:r>
            <a:r>
              <a:rPr lang="en-US" altLang="en-US" sz="20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278" name="Text Box 16">
            <a:extLst>
              <a:ext uri="{FF2B5EF4-FFF2-40B4-BE49-F238E27FC236}">
                <a16:creationId xmlns:a16="http://schemas.microsoft.com/office/drawing/2014/main" id="{A8C39755-7202-4A06-B7DD-DAF4A5535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</a:t>
            </a:r>
            <a:endParaRPr lang="en-US" altLang="en-US" baseline="-25000">
              <a:sym typeface="Symbol" panose="05050102010706020507" pitchFamily="18" charset="2"/>
            </a:endParaRPr>
          </a:p>
        </p:txBody>
      </p:sp>
      <p:sp>
        <p:nvSpPr>
          <p:cNvPr id="11279" name="Text Box 17">
            <a:extLst>
              <a:ext uri="{FF2B5EF4-FFF2-40B4-BE49-F238E27FC236}">
                <a16:creationId xmlns:a16="http://schemas.microsoft.com/office/drawing/2014/main" id="{03CCF67C-FC17-415A-8591-548BA3A41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  <a:r>
              <a:rPr lang="en-US" altLang="en-US" b="1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endParaRPr lang="en-US" altLang="en-US" b="1" baseline="30000">
              <a:solidFill>
                <a:schemeClr val="folHlink"/>
              </a:solidFill>
              <a:sym typeface="Symbol" panose="05050102010706020507" pitchFamily="18" charset="2"/>
            </a:endParaRPr>
          </a:p>
        </p:txBody>
      </p:sp>
      <p:sp>
        <p:nvSpPr>
          <p:cNvPr id="11280" name="Text Box 18">
            <a:extLst>
              <a:ext uri="{FF2B5EF4-FFF2-40B4-BE49-F238E27FC236}">
                <a16:creationId xmlns:a16="http://schemas.microsoft.com/office/drawing/2014/main" id="{D354A630-B136-486C-86AD-D07F707C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1281" name="Line 19">
            <a:extLst>
              <a:ext uri="{FF2B5EF4-FFF2-40B4-BE49-F238E27FC236}">
                <a16:creationId xmlns:a16="http://schemas.microsoft.com/office/drawing/2014/main" id="{9F3FC76E-AA85-4B41-9108-392A084A8E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2" name="Text Box 20">
            <a:extLst>
              <a:ext uri="{FF2B5EF4-FFF2-40B4-BE49-F238E27FC236}">
                <a16:creationId xmlns:a16="http://schemas.microsoft.com/office/drawing/2014/main" id="{45B8542A-6FE0-4E60-8021-E700DC5B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76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sz="3200" b="1" baseline="3000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  <a:r>
              <a:rPr lang="en-US" altLang="en-US" sz="3200" b="1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endParaRPr lang="en-US" altLang="en-US" sz="3200" b="1" baseline="30000">
              <a:solidFill>
                <a:schemeClr val="folHlink"/>
              </a:solidFill>
              <a:sym typeface="Symbol" panose="05050102010706020507" pitchFamily="18" charset="2"/>
            </a:endParaRPr>
          </a:p>
        </p:txBody>
      </p:sp>
      <p:sp>
        <p:nvSpPr>
          <p:cNvPr id="11283" name="Rectangle 21">
            <a:extLst>
              <a:ext uri="{FF2B5EF4-FFF2-40B4-BE49-F238E27FC236}">
                <a16:creationId xmlns:a16="http://schemas.microsoft.com/office/drawing/2014/main" id="{861F6481-36AC-4684-8CA9-7FCBFCF7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1242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&gt;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11284" name="Text Box 22">
            <a:extLst>
              <a:ext uri="{FF2B5EF4-FFF2-40B4-BE49-F238E27FC236}">
                <a16:creationId xmlns:a16="http://schemas.microsoft.com/office/drawing/2014/main" id="{710CD3BA-6C82-48AB-B643-7D76F335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67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Upper tail test: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2">
            <a:extLst>
              <a:ext uri="{FF2B5EF4-FFF2-40B4-BE49-F238E27FC236}">
                <a16:creationId xmlns:a16="http://schemas.microsoft.com/office/drawing/2014/main" id="{496B5E49-2CBB-4832-8BC5-4A77A2DBBA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" y="4114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415BE58-2E1A-44B0-AC11-124ABB19A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700"/>
              <a:t>Lower Tail or Two Tailed </a:t>
            </a:r>
            <a:br>
              <a:rPr lang="en-US" altLang="en-US" sz="3700"/>
            </a:br>
            <a:r>
              <a:rPr lang="en-US" altLang="en-US" sz="3700"/>
              <a:t>Chi-square Tests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0D553E2-D3A9-43E5-8220-1CB6D7BA2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AE6E3EF-549C-4D42-BD9E-8E0BBCEF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18288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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/>
              <a:t>σ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&lt;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 baseline="-25000"/>
              <a:t>0</a:t>
            </a:r>
            <a:r>
              <a:rPr lang="en-US" altLang="en-US" baseline="30000"/>
              <a:t>2</a:t>
            </a:r>
          </a:p>
        </p:txBody>
      </p:sp>
      <p:sp>
        <p:nvSpPr>
          <p:cNvPr id="14342" name="Freeform 6">
            <a:extLst>
              <a:ext uri="{FF2B5EF4-FFF2-40B4-BE49-F238E27FC236}">
                <a16:creationId xmlns:a16="http://schemas.microsoft.com/office/drawing/2014/main" id="{5600300A-FCD1-4706-A507-917E84570329}"/>
              </a:ext>
            </a:extLst>
          </p:cNvPr>
          <p:cNvSpPr>
            <a:spLocks/>
          </p:cNvSpPr>
          <p:nvPr/>
        </p:nvSpPr>
        <p:spPr bwMode="auto">
          <a:xfrm>
            <a:off x="6781800" y="4360863"/>
            <a:ext cx="1371600" cy="215900"/>
          </a:xfrm>
          <a:custGeom>
            <a:avLst/>
            <a:gdLst>
              <a:gd name="T0" fmla="*/ 0 w 864"/>
              <a:gd name="T1" fmla="*/ 2147483646 h 136"/>
              <a:gd name="T2" fmla="*/ 0 w 864"/>
              <a:gd name="T3" fmla="*/ 0 h 136"/>
              <a:gd name="T4" fmla="*/ 2147483646 w 864"/>
              <a:gd name="T5" fmla="*/ 2147483646 h 136"/>
              <a:gd name="T6" fmla="*/ 2147483646 w 864"/>
              <a:gd name="T7" fmla="*/ 2147483646 h 136"/>
              <a:gd name="T8" fmla="*/ 2147483646 w 864"/>
              <a:gd name="T9" fmla="*/ 2147483646 h 136"/>
              <a:gd name="T10" fmla="*/ 2147483646 w 864"/>
              <a:gd name="T11" fmla="*/ 2147483646 h 136"/>
              <a:gd name="T12" fmla="*/ 2147483646 w 864"/>
              <a:gd name="T13" fmla="*/ 2147483646 h 136"/>
              <a:gd name="T14" fmla="*/ 2147483646 w 864"/>
              <a:gd name="T15" fmla="*/ 2147483646 h 136"/>
              <a:gd name="T16" fmla="*/ 2147483646 w 864"/>
              <a:gd name="T17" fmla="*/ 2147483646 h 136"/>
              <a:gd name="T18" fmla="*/ 2147483646 w 864"/>
              <a:gd name="T19" fmla="*/ 2147483646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64" h="136">
                <a:moveTo>
                  <a:pt x="0" y="130"/>
                </a:moveTo>
                <a:lnTo>
                  <a:pt x="0" y="0"/>
                </a:lnTo>
                <a:lnTo>
                  <a:pt x="80" y="37"/>
                </a:lnTo>
                <a:lnTo>
                  <a:pt x="156" y="58"/>
                </a:lnTo>
                <a:lnTo>
                  <a:pt x="205" y="75"/>
                </a:lnTo>
                <a:lnTo>
                  <a:pt x="296" y="88"/>
                </a:lnTo>
                <a:lnTo>
                  <a:pt x="427" y="106"/>
                </a:lnTo>
                <a:lnTo>
                  <a:pt x="586" y="109"/>
                </a:lnTo>
                <a:lnTo>
                  <a:pt x="858" y="125"/>
                </a:lnTo>
                <a:lnTo>
                  <a:pt x="864" y="13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Freeform 7">
            <a:extLst>
              <a:ext uri="{FF2B5EF4-FFF2-40B4-BE49-F238E27FC236}">
                <a16:creationId xmlns:a16="http://schemas.microsoft.com/office/drawing/2014/main" id="{F4E8CB6A-C91E-48BD-98E0-5D1615B44335}"/>
              </a:ext>
            </a:extLst>
          </p:cNvPr>
          <p:cNvSpPr>
            <a:spLocks/>
          </p:cNvSpPr>
          <p:nvPr/>
        </p:nvSpPr>
        <p:spPr bwMode="auto">
          <a:xfrm>
            <a:off x="6772275" y="4362450"/>
            <a:ext cx="12700" cy="209550"/>
          </a:xfrm>
          <a:custGeom>
            <a:avLst/>
            <a:gdLst>
              <a:gd name="T0" fmla="*/ 2147483646 w 8"/>
              <a:gd name="T1" fmla="*/ 2147483646 h 132"/>
              <a:gd name="T2" fmla="*/ 0 w 8"/>
              <a:gd name="T3" fmla="*/ 0 h 1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32">
                <a:moveTo>
                  <a:pt x="8" y="13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4" name="Text Box 17">
            <a:extLst>
              <a:ext uri="{FF2B5EF4-FFF2-40B4-BE49-F238E27FC236}">
                <a16:creationId xmlns:a16="http://schemas.microsoft.com/office/drawing/2014/main" id="{D8FE7EF0-340C-4063-AD1B-CEFC7A9B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959" y="515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45" name="Freeform 21">
            <a:extLst>
              <a:ext uri="{FF2B5EF4-FFF2-40B4-BE49-F238E27FC236}">
                <a16:creationId xmlns:a16="http://schemas.microsoft.com/office/drawing/2014/main" id="{D65FE1C1-4FFE-495D-9409-118E2A64290B}"/>
              </a:ext>
            </a:extLst>
          </p:cNvPr>
          <p:cNvSpPr>
            <a:spLocks/>
          </p:cNvSpPr>
          <p:nvPr/>
        </p:nvSpPr>
        <p:spPr bwMode="auto">
          <a:xfrm>
            <a:off x="609600" y="4089400"/>
            <a:ext cx="303213" cy="487363"/>
          </a:xfrm>
          <a:custGeom>
            <a:avLst/>
            <a:gdLst>
              <a:gd name="T0" fmla="*/ 2147483646 w 191"/>
              <a:gd name="T1" fmla="*/ 2147483646 h 307"/>
              <a:gd name="T2" fmla="*/ 2147483646 w 191"/>
              <a:gd name="T3" fmla="*/ 0 h 307"/>
              <a:gd name="T4" fmla="*/ 2147483646 w 191"/>
              <a:gd name="T5" fmla="*/ 2147483646 h 307"/>
              <a:gd name="T6" fmla="*/ 2147483646 w 191"/>
              <a:gd name="T7" fmla="*/ 2147483646 h 307"/>
              <a:gd name="T8" fmla="*/ 2147483646 w 191"/>
              <a:gd name="T9" fmla="*/ 2147483646 h 307"/>
              <a:gd name="T10" fmla="*/ 2147483646 w 191"/>
              <a:gd name="T11" fmla="*/ 2147483646 h 307"/>
              <a:gd name="T12" fmla="*/ 2147483646 w 191"/>
              <a:gd name="T13" fmla="*/ 2147483646 h 307"/>
              <a:gd name="T14" fmla="*/ 2147483646 w 191"/>
              <a:gd name="T15" fmla="*/ 2147483646 h 307"/>
              <a:gd name="T16" fmla="*/ 2147483646 w 191"/>
              <a:gd name="T17" fmla="*/ 2147483646 h 307"/>
              <a:gd name="T18" fmla="*/ 2147483646 w 191"/>
              <a:gd name="T19" fmla="*/ 2147483646 h 307"/>
              <a:gd name="T20" fmla="*/ 0 w 191"/>
              <a:gd name="T21" fmla="*/ 2147483646 h 3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307">
                <a:moveTo>
                  <a:pt x="189" y="304"/>
                </a:moveTo>
                <a:lnTo>
                  <a:pt x="191" y="0"/>
                </a:lnTo>
                <a:lnTo>
                  <a:pt x="177" y="15"/>
                </a:lnTo>
                <a:lnTo>
                  <a:pt x="168" y="36"/>
                </a:lnTo>
                <a:lnTo>
                  <a:pt x="149" y="67"/>
                </a:lnTo>
                <a:lnTo>
                  <a:pt x="137" y="90"/>
                </a:lnTo>
                <a:lnTo>
                  <a:pt x="111" y="126"/>
                </a:lnTo>
                <a:lnTo>
                  <a:pt x="78" y="172"/>
                </a:lnTo>
                <a:lnTo>
                  <a:pt x="62" y="214"/>
                </a:lnTo>
                <a:lnTo>
                  <a:pt x="1" y="270"/>
                </a:lnTo>
                <a:lnTo>
                  <a:pt x="0" y="30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" name="Freeform 23">
            <a:extLst>
              <a:ext uri="{FF2B5EF4-FFF2-40B4-BE49-F238E27FC236}">
                <a16:creationId xmlns:a16="http://schemas.microsoft.com/office/drawing/2014/main" id="{629AD05B-3A0C-4CBE-8C14-BE2C8B4EB9C1}"/>
              </a:ext>
            </a:extLst>
          </p:cNvPr>
          <p:cNvSpPr>
            <a:spLocks/>
          </p:cNvSpPr>
          <p:nvPr/>
        </p:nvSpPr>
        <p:spPr bwMode="auto">
          <a:xfrm>
            <a:off x="609600" y="3505200"/>
            <a:ext cx="30480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7" name="Line 24">
            <a:extLst>
              <a:ext uri="{FF2B5EF4-FFF2-40B4-BE49-F238E27FC236}">
                <a16:creationId xmlns:a16="http://schemas.microsoft.com/office/drawing/2014/main" id="{42717704-C001-44C6-AD3A-1E87B9EB1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" y="4572000"/>
            <a:ext cx="32480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8" name="Line 25">
            <a:extLst>
              <a:ext uri="{FF2B5EF4-FFF2-40B4-BE49-F238E27FC236}">
                <a16:creationId xmlns:a16="http://schemas.microsoft.com/office/drawing/2014/main" id="{846B37EE-A03F-4491-9B00-D2BCCDC9A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975" y="3454400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9" name="Text Box 26">
            <a:extLst>
              <a:ext uri="{FF2B5EF4-FFF2-40B4-BE49-F238E27FC236}">
                <a16:creationId xmlns:a16="http://schemas.microsoft.com/office/drawing/2014/main" id="{E80FDB30-103C-4F9F-BE55-C3FD9ACBC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768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Do not reject H</a:t>
            </a:r>
            <a:r>
              <a:rPr lang="en-US" altLang="en-US" sz="16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4350" name="Line 27">
            <a:extLst>
              <a:ext uri="{FF2B5EF4-FFF2-40B4-BE49-F238E27FC236}">
                <a16:creationId xmlns:a16="http://schemas.microsoft.com/office/drawing/2014/main" id="{ABFC4196-717E-4D42-B1F1-4D2FAFF6E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1" name="Line 28">
            <a:extLst>
              <a:ext uri="{FF2B5EF4-FFF2-40B4-BE49-F238E27FC236}">
                <a16:creationId xmlns:a16="http://schemas.microsoft.com/office/drawing/2014/main" id="{FD10F86B-4E9E-403A-A6A3-8DF2B8110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876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2" name="Line 29">
            <a:extLst>
              <a:ext uri="{FF2B5EF4-FFF2-40B4-BE49-F238E27FC236}">
                <a16:creationId xmlns:a16="http://schemas.microsoft.com/office/drawing/2014/main" id="{3EABE154-ED2A-4C02-AAF9-220C85DD17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3" name="Text Box 30">
            <a:extLst>
              <a:ext uri="{FF2B5EF4-FFF2-40B4-BE49-F238E27FC236}">
                <a16:creationId xmlns:a16="http://schemas.microsoft.com/office/drawing/2014/main" id="{CD7E1C3F-6543-4344-A07C-D465DA33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 Reject</a:t>
            </a:r>
            <a:endParaRPr lang="en-US" altLang="en-US" sz="1600" baseline="-25000">
              <a:sym typeface="Symbol" panose="05050102010706020507" pitchFamily="18" charset="2"/>
            </a:endParaRPr>
          </a:p>
        </p:txBody>
      </p:sp>
      <p:sp>
        <p:nvSpPr>
          <p:cNvPr id="14354" name="Text Box 31">
            <a:extLst>
              <a:ext uri="{FF2B5EF4-FFF2-40B4-BE49-F238E27FC236}">
                <a16:creationId xmlns:a16="http://schemas.microsoft.com/office/drawing/2014/main" id="{B0368658-A3BC-4F09-A5E0-4E7C6607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55" name="Text Box 32">
            <a:extLst>
              <a:ext uri="{FF2B5EF4-FFF2-40B4-BE49-F238E27FC236}">
                <a16:creationId xmlns:a16="http://schemas.microsoft.com/office/drawing/2014/main" id="{FE4A7BDF-E56F-413E-AACD-F9EB399B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1" y="5163492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56" name="Text Box 33">
            <a:extLst>
              <a:ext uri="{FF2B5EF4-FFF2-40B4-BE49-F238E27FC236}">
                <a16:creationId xmlns:a16="http://schemas.microsoft.com/office/drawing/2014/main" id="{E3C05BF1-831C-4260-9E0B-71EF73A0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1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57" name="Line 34">
            <a:extLst>
              <a:ext uri="{FF2B5EF4-FFF2-40B4-BE49-F238E27FC236}">
                <a16:creationId xmlns:a16="http://schemas.microsoft.com/office/drawing/2014/main" id="{64EE61A7-56E2-45CC-8DB5-CD103E5AE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8" name="Line 39">
            <a:extLst>
              <a:ext uri="{FF2B5EF4-FFF2-40B4-BE49-F238E27FC236}">
                <a16:creationId xmlns:a16="http://schemas.microsoft.com/office/drawing/2014/main" id="{799544AD-68FF-4911-BB44-2BFD03CC73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4114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59" name="Freeform 40">
            <a:extLst>
              <a:ext uri="{FF2B5EF4-FFF2-40B4-BE49-F238E27FC236}">
                <a16:creationId xmlns:a16="http://schemas.microsoft.com/office/drawing/2014/main" id="{DD5F29DC-592E-41E0-BCA4-AE08EE32B45C}"/>
              </a:ext>
            </a:extLst>
          </p:cNvPr>
          <p:cNvSpPr>
            <a:spLocks/>
          </p:cNvSpPr>
          <p:nvPr/>
        </p:nvSpPr>
        <p:spPr bwMode="auto">
          <a:xfrm>
            <a:off x="5105400" y="4089400"/>
            <a:ext cx="303213" cy="487363"/>
          </a:xfrm>
          <a:custGeom>
            <a:avLst/>
            <a:gdLst>
              <a:gd name="T0" fmla="*/ 2147483646 w 191"/>
              <a:gd name="T1" fmla="*/ 2147483646 h 307"/>
              <a:gd name="T2" fmla="*/ 2147483646 w 191"/>
              <a:gd name="T3" fmla="*/ 0 h 307"/>
              <a:gd name="T4" fmla="*/ 2147483646 w 191"/>
              <a:gd name="T5" fmla="*/ 2147483646 h 307"/>
              <a:gd name="T6" fmla="*/ 2147483646 w 191"/>
              <a:gd name="T7" fmla="*/ 2147483646 h 307"/>
              <a:gd name="T8" fmla="*/ 2147483646 w 191"/>
              <a:gd name="T9" fmla="*/ 2147483646 h 307"/>
              <a:gd name="T10" fmla="*/ 2147483646 w 191"/>
              <a:gd name="T11" fmla="*/ 2147483646 h 307"/>
              <a:gd name="T12" fmla="*/ 2147483646 w 191"/>
              <a:gd name="T13" fmla="*/ 2147483646 h 307"/>
              <a:gd name="T14" fmla="*/ 2147483646 w 191"/>
              <a:gd name="T15" fmla="*/ 2147483646 h 307"/>
              <a:gd name="T16" fmla="*/ 2147483646 w 191"/>
              <a:gd name="T17" fmla="*/ 2147483646 h 307"/>
              <a:gd name="T18" fmla="*/ 2147483646 w 191"/>
              <a:gd name="T19" fmla="*/ 2147483646 h 307"/>
              <a:gd name="T20" fmla="*/ 0 w 191"/>
              <a:gd name="T21" fmla="*/ 2147483646 h 30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307">
                <a:moveTo>
                  <a:pt x="189" y="304"/>
                </a:moveTo>
                <a:lnTo>
                  <a:pt x="191" y="0"/>
                </a:lnTo>
                <a:lnTo>
                  <a:pt x="177" y="15"/>
                </a:lnTo>
                <a:lnTo>
                  <a:pt x="168" y="36"/>
                </a:lnTo>
                <a:lnTo>
                  <a:pt x="149" y="67"/>
                </a:lnTo>
                <a:lnTo>
                  <a:pt x="137" y="90"/>
                </a:lnTo>
                <a:lnTo>
                  <a:pt x="111" y="126"/>
                </a:lnTo>
                <a:lnTo>
                  <a:pt x="78" y="172"/>
                </a:lnTo>
                <a:lnTo>
                  <a:pt x="62" y="214"/>
                </a:lnTo>
                <a:lnTo>
                  <a:pt x="1" y="270"/>
                </a:lnTo>
                <a:lnTo>
                  <a:pt x="0" y="30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0" name="Freeform 41">
            <a:extLst>
              <a:ext uri="{FF2B5EF4-FFF2-40B4-BE49-F238E27FC236}">
                <a16:creationId xmlns:a16="http://schemas.microsoft.com/office/drawing/2014/main" id="{59AEBFF2-D6E9-4F1A-9DC7-E7678BF2306F}"/>
              </a:ext>
            </a:extLst>
          </p:cNvPr>
          <p:cNvSpPr>
            <a:spLocks/>
          </p:cNvSpPr>
          <p:nvPr/>
        </p:nvSpPr>
        <p:spPr bwMode="auto">
          <a:xfrm>
            <a:off x="5105400" y="3505200"/>
            <a:ext cx="3048000" cy="1066800"/>
          </a:xfrm>
          <a:custGeom>
            <a:avLst/>
            <a:gdLst>
              <a:gd name="T0" fmla="*/ 0 w 2610"/>
              <a:gd name="T1" fmla="*/ 2147483646 h 685"/>
              <a:gd name="T2" fmla="*/ 2147483646 w 2610"/>
              <a:gd name="T3" fmla="*/ 2147483646 h 685"/>
              <a:gd name="T4" fmla="*/ 2147483646 w 2610"/>
              <a:gd name="T5" fmla="*/ 2147483646 h 685"/>
              <a:gd name="T6" fmla="*/ 2147483646 w 2610"/>
              <a:gd name="T7" fmla="*/ 2147483646 h 6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0" h="685">
                <a:moveTo>
                  <a:pt x="0" y="679"/>
                </a:moveTo>
                <a:cubicBezTo>
                  <a:pt x="118" y="570"/>
                  <a:pt x="464" y="40"/>
                  <a:pt x="708" y="20"/>
                </a:cubicBezTo>
                <a:cubicBezTo>
                  <a:pt x="952" y="0"/>
                  <a:pt x="1147" y="448"/>
                  <a:pt x="1464" y="559"/>
                </a:cubicBezTo>
                <a:cubicBezTo>
                  <a:pt x="1781" y="670"/>
                  <a:pt x="2371" y="659"/>
                  <a:pt x="2610" y="68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1" name="Line 42">
            <a:extLst>
              <a:ext uri="{FF2B5EF4-FFF2-40B4-BE49-F238E27FC236}">
                <a16:creationId xmlns:a16="http://schemas.microsoft.com/office/drawing/2014/main" id="{95C5E625-3FF3-4B96-B2EF-919F881FD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4572000"/>
            <a:ext cx="32480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2" name="Line 43">
            <a:extLst>
              <a:ext uri="{FF2B5EF4-FFF2-40B4-BE49-F238E27FC236}">
                <a16:creationId xmlns:a16="http://schemas.microsoft.com/office/drawing/2014/main" id="{BE785570-708F-4DE1-A39B-9E1DEC466C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7775" y="3454400"/>
            <a:ext cx="1588" cy="1117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3" name="Text Box 44">
            <a:extLst>
              <a:ext uri="{FF2B5EF4-FFF2-40B4-BE49-F238E27FC236}">
                <a16:creationId xmlns:a16="http://schemas.microsoft.com/office/drawing/2014/main" id="{5A79416C-8589-4D14-9222-3374B86F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76800"/>
            <a:ext cx="106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Do not 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reject H</a:t>
            </a:r>
            <a:r>
              <a:rPr lang="en-US" altLang="en-US" sz="1600" baseline="-25000"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4364" name="Line 45">
            <a:extLst>
              <a:ext uri="{FF2B5EF4-FFF2-40B4-BE49-F238E27FC236}">
                <a16:creationId xmlns:a16="http://schemas.microsoft.com/office/drawing/2014/main" id="{3255F25C-A9F5-47F8-A188-82C261BA7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5" name="Line 46">
            <a:extLst>
              <a:ext uri="{FF2B5EF4-FFF2-40B4-BE49-F238E27FC236}">
                <a16:creationId xmlns:a16="http://schemas.microsoft.com/office/drawing/2014/main" id="{42127732-799A-4103-9CB3-35A8AED58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6" name="Line 47">
            <a:extLst>
              <a:ext uri="{FF2B5EF4-FFF2-40B4-BE49-F238E27FC236}">
                <a16:creationId xmlns:a16="http://schemas.microsoft.com/office/drawing/2014/main" id="{40A0EC0F-2FFA-4D90-B918-70C32F881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67" name="Text Box 48">
            <a:extLst>
              <a:ext uri="{FF2B5EF4-FFF2-40B4-BE49-F238E27FC236}">
                <a16:creationId xmlns:a16="http://schemas.microsoft.com/office/drawing/2014/main" id="{5C58CAC5-6B24-444A-B91C-2DDDBD27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953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 Reject</a:t>
            </a:r>
            <a:endParaRPr lang="en-US" altLang="en-US" sz="1600" baseline="-25000">
              <a:sym typeface="Symbol" panose="05050102010706020507" pitchFamily="18" charset="2"/>
            </a:endParaRPr>
          </a:p>
        </p:txBody>
      </p:sp>
      <p:sp>
        <p:nvSpPr>
          <p:cNvPr id="14368" name="Text Box 49">
            <a:extLst>
              <a:ext uri="{FF2B5EF4-FFF2-40B4-BE49-F238E27FC236}">
                <a16:creationId xmlns:a16="http://schemas.microsoft.com/office/drawing/2014/main" id="{513A8E97-C2C0-454B-96AF-33452E09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69" name="Text Box 50">
            <a:extLst>
              <a:ext uri="{FF2B5EF4-FFF2-40B4-BE49-F238E27FC236}">
                <a16:creationId xmlns:a16="http://schemas.microsoft.com/office/drawing/2014/main" id="{E1F02EB1-F30B-4BE2-A2E9-8284AC9A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2" y="5190265"/>
            <a:ext cx="1142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folHlink"/>
                </a:solidFill>
                <a:sym typeface="Symbol" panose="05050102010706020507" pitchFamily="18" charset="2"/>
              </a:rPr>
              <a:t></a:t>
            </a: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70" name="Text Box 51">
            <a:extLst>
              <a:ext uri="{FF2B5EF4-FFF2-40B4-BE49-F238E27FC236}">
                <a16:creationId xmlns:a16="http://schemas.microsoft.com/office/drawing/2014/main" id="{2C1245AC-AE1B-425E-8016-E181D0566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41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Symbol" panose="05050102010706020507" pitchFamily="18" charset="2"/>
              </a:rPr>
              <a:t>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71" name="Line 52">
            <a:extLst>
              <a:ext uri="{FF2B5EF4-FFF2-40B4-BE49-F238E27FC236}">
                <a16:creationId xmlns:a16="http://schemas.microsoft.com/office/drawing/2014/main" id="{29B25B9D-40EE-4B28-8171-315A2EB3C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2" name="Text Box 53">
            <a:extLst>
              <a:ext uri="{FF2B5EF4-FFF2-40B4-BE49-F238E27FC236}">
                <a16:creationId xmlns:a16="http://schemas.microsoft.com/office/drawing/2014/main" id="{50D55E07-66AA-4CA2-9CA0-34BEC3F6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/2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73" name="Line 12">
            <a:extLst>
              <a:ext uri="{FF2B5EF4-FFF2-40B4-BE49-F238E27FC236}">
                <a16:creationId xmlns:a16="http://schemas.microsoft.com/office/drawing/2014/main" id="{02515A96-0C86-4EAC-A514-F6515FD7D4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4114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4" name="Line 54">
            <a:extLst>
              <a:ext uri="{FF2B5EF4-FFF2-40B4-BE49-F238E27FC236}">
                <a16:creationId xmlns:a16="http://schemas.microsoft.com/office/drawing/2014/main" id="{9F8FE115-E6B6-41B6-BFC2-9120F78E3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5" name="Line 55">
            <a:extLst>
              <a:ext uri="{FF2B5EF4-FFF2-40B4-BE49-F238E27FC236}">
                <a16:creationId xmlns:a16="http://schemas.microsoft.com/office/drawing/2014/main" id="{E49F2708-88BB-4074-9606-A18CD9C7E2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876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6" name="Text Box 56">
            <a:extLst>
              <a:ext uri="{FF2B5EF4-FFF2-40B4-BE49-F238E27FC236}">
                <a16:creationId xmlns:a16="http://schemas.microsoft.com/office/drawing/2014/main" id="{9FCEC002-EEA0-4268-868C-B95DB8CD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ym typeface="Symbol" panose="05050102010706020507" pitchFamily="18" charset="2"/>
              </a:rPr>
              <a:t> Reject</a:t>
            </a:r>
            <a:endParaRPr lang="en-US" altLang="en-US" sz="1600" baseline="-25000">
              <a:sym typeface="Symbol" panose="05050102010706020507" pitchFamily="18" charset="2"/>
            </a:endParaRPr>
          </a:p>
        </p:txBody>
      </p:sp>
      <p:sp>
        <p:nvSpPr>
          <p:cNvPr id="14377" name="Line 58">
            <a:extLst>
              <a:ext uri="{FF2B5EF4-FFF2-40B4-BE49-F238E27FC236}">
                <a16:creationId xmlns:a16="http://schemas.microsoft.com/office/drawing/2014/main" id="{E05B7B84-2D77-458B-90A6-5EAE9113D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05000"/>
            <a:ext cx="0" cy="434340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78" name="Text Box 59">
            <a:extLst>
              <a:ext uri="{FF2B5EF4-FFF2-40B4-BE49-F238E27FC236}">
                <a16:creationId xmlns:a16="http://schemas.microsoft.com/office/drawing/2014/main" id="{BFE41FAF-DFCC-46D1-9956-AFB73C07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Lower tail test: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14379" name="Text Box 60">
            <a:extLst>
              <a:ext uri="{FF2B5EF4-FFF2-40B4-BE49-F238E27FC236}">
                <a16:creationId xmlns:a16="http://schemas.microsoft.com/office/drawing/2014/main" id="{813BF8AC-8196-49A4-B3B4-DB29FC145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panose="05050102010706020507" pitchFamily="18" charset="2"/>
              </a:rPr>
              <a:t>Two tail test: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CB1DF325-813B-46D5-9729-5F82A201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5" y="5433737"/>
            <a:ext cx="1142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critical</a:t>
            </a:r>
          </a:p>
        </p:txBody>
      </p:sp>
      <p:sp>
        <p:nvSpPr>
          <p:cNvPr id="45" name="Text Box 50">
            <a:extLst>
              <a:ext uri="{FF2B5EF4-FFF2-40B4-BE49-F238E27FC236}">
                <a16:creationId xmlns:a16="http://schemas.microsoft.com/office/drawing/2014/main" id="{C15E8AD8-B48D-4B83-84C6-AA978E3D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62" y="5444123"/>
            <a:ext cx="1142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critical</a:t>
            </a:r>
          </a:p>
        </p:txBody>
      </p:sp>
      <p:sp>
        <p:nvSpPr>
          <p:cNvPr id="46" name="Text Box 50">
            <a:extLst>
              <a:ext uri="{FF2B5EF4-FFF2-40B4-BE49-F238E27FC236}">
                <a16:creationId xmlns:a16="http://schemas.microsoft.com/office/drawing/2014/main" id="{5497DED0-42D5-42AB-94A9-50A3A218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56" y="5421958"/>
            <a:ext cx="1142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30000" dirty="0">
                <a:solidFill>
                  <a:schemeClr val="folHlink"/>
                </a:solidFill>
                <a:sym typeface="Symbol" panose="05050102010706020507" pitchFamily="18" charset="2"/>
              </a:rPr>
              <a:t>critical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85A409AC-3766-4074-BE45-3EA4E916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6482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4400" dirty="0">
                <a:latin typeface="Lucida Bright" panose="02040602050505020304" pitchFamily="18" charset="0"/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761257157"/>
      </p:ext>
    </p:extLst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1353</TotalTime>
  <Pages>20</Pages>
  <Words>588</Words>
  <Application>Microsoft Office PowerPoint</Application>
  <PresentationFormat>On-screen Show (4:3)</PresentationFormat>
  <Paragraphs>131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Lucida Bright</vt:lpstr>
      <vt:lpstr>Arial</vt:lpstr>
      <vt:lpstr>Tahoma</vt:lpstr>
      <vt:lpstr>Cambria</vt:lpstr>
      <vt:lpstr>Wingdings</vt:lpstr>
      <vt:lpstr>Calibri</vt:lpstr>
      <vt:lpstr>PrenHall1</vt:lpstr>
      <vt:lpstr>Equation</vt:lpstr>
      <vt:lpstr>PowerPoint Presentation</vt:lpstr>
      <vt:lpstr>Chapter Goals</vt:lpstr>
      <vt:lpstr>Hypothesis Tests for Variances</vt:lpstr>
      <vt:lpstr>Overview</vt:lpstr>
      <vt:lpstr>Single Population</vt:lpstr>
      <vt:lpstr>The Chi-square Distribution</vt:lpstr>
      <vt:lpstr>Finding the Critical Value</vt:lpstr>
      <vt:lpstr>Lower Tail or Two Tailed  Chi-square Tests</vt:lpstr>
      <vt:lpstr>PowerPoint Presentation</vt:lpstr>
      <vt:lpstr>Example</vt:lpstr>
      <vt:lpstr>Hypothesis</vt:lpstr>
      <vt:lpstr>Find the Critical Value</vt:lpstr>
      <vt:lpstr>Finding the Chi-Square Test Statistic</vt:lpstr>
      <vt:lpstr>Test Statistic Calculations</vt:lpstr>
      <vt:lpstr>Decision Rule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10</dc:subject>
  <dc:creator>Dirk Yandell</dc:creator>
  <cp:keywords/>
  <dc:description/>
  <cp:lastModifiedBy>19498</cp:lastModifiedBy>
  <cp:revision>85</cp:revision>
  <cp:lastPrinted>1998-11-22T23:37:53Z</cp:lastPrinted>
  <dcterms:created xsi:type="dcterms:W3CDTF">2001-01-13T00:04:22Z</dcterms:created>
  <dcterms:modified xsi:type="dcterms:W3CDTF">2022-03-30T02:19:22Z</dcterms:modified>
</cp:coreProperties>
</file>