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46" r:id="rId2"/>
    <p:sldId id="295" r:id="rId3"/>
    <p:sldId id="333" r:id="rId4"/>
    <p:sldId id="334" r:id="rId5"/>
    <p:sldId id="335" r:id="rId6"/>
    <p:sldId id="336" r:id="rId7"/>
    <p:sldId id="337" r:id="rId8"/>
    <p:sldId id="747" r:id="rId9"/>
    <p:sldId id="398" r:id="rId10"/>
    <p:sldId id="339" r:id="rId11"/>
    <p:sldId id="356" r:id="rId12"/>
    <p:sldId id="340" r:id="rId13"/>
    <p:sldId id="341" r:id="rId14"/>
    <p:sldId id="345" r:id="rId15"/>
    <p:sldId id="347" r:id="rId16"/>
    <p:sldId id="349" r:id="rId17"/>
    <p:sldId id="350" r:id="rId18"/>
    <p:sldId id="351" r:id="rId19"/>
    <p:sldId id="400" r:id="rId20"/>
  </p:sldIdLst>
  <p:sldSz cx="9144000" cy="6858000" type="letter"/>
  <p:notesSz cx="7010400" cy="9296400"/>
  <p:custDataLst>
    <p:tags r:id="rId2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800000"/>
    <a:srgbClr val="FEC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5" autoAdjust="0"/>
    <p:restoredTop sz="99241" autoAdjust="0"/>
  </p:normalViewPr>
  <p:slideViewPr>
    <p:cSldViewPr snapToGrid="0" snapToObjects="1">
      <p:cViewPr varScale="1">
        <p:scale>
          <a:sx n="74" d="100"/>
          <a:sy n="74" d="100"/>
        </p:scale>
        <p:origin x="989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FC0F3B-59A5-486E-9302-E72F238B86CE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83828A-7B41-4A9B-8752-C04479A807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89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ABDC5-AE9B-4FED-98C7-57C47F62B805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0DE2C-B897-4C13-8C26-C937A51C46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73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6822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8"/>
            <a:ext cx="7772400" cy="1470025"/>
          </a:xfrm>
        </p:spPr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BF119-7C52-4C5E-A8B6-9F925310132A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91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18FDC-6B9D-4065-B3FF-1E3BCCD73126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26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4"/>
            <a:ext cx="2057401" cy="4387851"/>
          </a:xfrm>
        </p:spPr>
        <p:txBody>
          <a:bodyPr vert="eaVert"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4"/>
            <a:ext cx="6019801" cy="4387851"/>
          </a:xfrm>
        </p:spPr>
        <p:txBody>
          <a:bodyPr vert="eaVert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33CBC-C3A7-464B-9574-E318A6F91D41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760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8233B-34FA-4F91-98E8-50F74B518C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40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7571-F952-4FCB-A66F-C95B46D856D9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2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53F46-F76A-4D0C-8D15-6C8FC794A489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5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1200151"/>
            <a:ext cx="4038601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200151"/>
            <a:ext cx="4038601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CDF5-49E9-4A22-A4BE-FD3D33DD9E92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29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F1BE-D2F8-430C-A4B5-C9FE858F21AF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5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FD37-9B03-45DB-800D-D084FCACE643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1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5009F-2518-4E9F-8A80-19701E7C70D3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21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8C41C-4B1C-4587-9121-FD030ACB8CE5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67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3BF0E-C43A-4CE0-91A7-0758E091AE5B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69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9E88-B9EC-4B1F-A8E4-7AF66BEC3119}" type="datetime1">
              <a:rPr lang="en-US" smtClean="0"/>
              <a:t>9/5/2023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Copyrights@RegentsParkPublishers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7789E-82BD-324B-AEA0-5E88639A60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0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596967" y="2883212"/>
            <a:ext cx="688657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Excel Tutorial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Normal Distribution</a:t>
            </a: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1847850" y="50165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800000"/>
                </a:solidFill>
                <a:latin typeface="Lucida Bright" panose="02040602050505020304" pitchFamily="18" charset="0"/>
              </a:rPr>
              <a:t>           </a:t>
            </a:r>
            <a:r>
              <a:rPr lang="en-US" altLang="en-US" sz="2800" dirty="0">
                <a:solidFill>
                  <a:srgbClr val="80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228774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Example 1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828800"/>
            <a:ext cx="7580313" cy="41148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The mean length of a fish is </a:t>
            </a:r>
            <a:r>
              <a:rPr lang="en-US" altLang="en-US" sz="39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40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cm and the standard deviation is </a:t>
            </a:r>
            <a:r>
              <a:rPr lang="en-US" altLang="en-US" sz="39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4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cm. What is the probability that the length of a randomly selected fish is less than </a:t>
            </a:r>
            <a:r>
              <a:rPr lang="en-US" altLang="en-US" sz="39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48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cm?</a:t>
            </a:r>
          </a:p>
          <a:p>
            <a:pPr eaLnBrk="1" hangingPunct="1"/>
            <a:r>
              <a:rPr lang="en-US" altLang="en-US" sz="39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48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cm is </a:t>
            </a:r>
            <a:r>
              <a:rPr lang="en-US" altLang="en-US" sz="42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two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standard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	deviations above the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	mean </a:t>
            </a:r>
            <a:r>
              <a:rPr lang="en-US" altLang="en-US" sz="42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(8/4=2)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     so, the area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	to the left of </a:t>
            </a:r>
            <a:r>
              <a:rPr lang="en-US" altLang="en-US" sz="46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48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cm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4500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NORMDIST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4500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(48,40,4,1) = 0.9772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000" dirty="0"/>
          </a:p>
        </p:txBody>
      </p:sp>
      <p:pic>
        <p:nvPicPr>
          <p:cNvPr id="10244" name="Picture 14" descr="Norma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62944" y="3200400"/>
            <a:ext cx="3823855" cy="2493963"/>
          </a:xfrm>
          <a:noFill/>
        </p:spPr>
      </p:pic>
      <p:cxnSp>
        <p:nvCxnSpPr>
          <p:cNvPr id="3" name="Straight Connector 2"/>
          <p:cNvCxnSpPr/>
          <p:nvPr/>
        </p:nvCxnSpPr>
        <p:spPr>
          <a:xfrm>
            <a:off x="6519335" y="3412066"/>
            <a:ext cx="0" cy="2023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307668" y="5555863"/>
            <a:ext cx="4233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83400" y="5555863"/>
            <a:ext cx="4233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06732" y="5555862"/>
            <a:ext cx="4233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48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518398" y="4809067"/>
            <a:ext cx="0" cy="62653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cxnSpLocks/>
          </p:cNvCxnSpPr>
          <p:nvPr/>
        </p:nvCxnSpPr>
        <p:spPr>
          <a:xfrm flipH="1" flipV="1">
            <a:off x="4946073" y="4809067"/>
            <a:ext cx="2572325" cy="169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596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52" y="2659445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Standardized Normal Probability Distribution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44DF7F-181C-CDB3-7910-98BEEB8D4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098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75481" y="297294"/>
            <a:ext cx="7793037" cy="1143000"/>
          </a:xfrm>
        </p:spPr>
        <p:txBody>
          <a:bodyPr anchor="t">
            <a:noAutofit/>
          </a:bodyPr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The Standardized Normal</a:t>
            </a:r>
            <a:b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Distribution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4204" y="1756065"/>
            <a:ext cx="7275513" cy="2670464"/>
          </a:xfrm>
        </p:spPr>
        <p:txBody>
          <a:bodyPr anchor="ctr">
            <a:normAutofit/>
          </a:bodyPr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normal distribution with a mean of </a:t>
            </a:r>
            <a:r>
              <a:rPr lang="en-US" altLang="en-US" sz="3600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and a standard deviation of </a:t>
            </a:r>
            <a:r>
              <a:rPr lang="en-US" altLang="en-US" sz="3600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is called the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altLang="en-US" sz="2800" b="1" dirty="0">
                <a:solidFill>
                  <a:schemeClr val="accent4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Standardized Normal Distribution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altLang="en-US" sz="2800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The z-score Calculations:</a:t>
            </a:r>
          </a:p>
          <a:p>
            <a:pPr eaLnBrk="1" hangingPunct="1">
              <a:defRPr/>
            </a:pPr>
            <a:endParaRPr lang="en-US" alt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7EF825-5FC7-9919-5DA4-078A1F58E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0" y="5024728"/>
            <a:ext cx="5444836" cy="9644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z = (x – xbar)/s  for a sample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515596E-198D-8A24-CA0B-8B9D42488C63}"/>
              </a:ext>
            </a:extLst>
          </p:cNvPr>
          <p:cNvSpPr txBox="1">
            <a:spLocks/>
          </p:cNvSpPr>
          <p:nvPr/>
        </p:nvSpPr>
        <p:spPr>
          <a:xfrm>
            <a:off x="1142999" y="4311506"/>
            <a:ext cx="6598227" cy="713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/>
              <a:t>z = (x –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US" dirty="0"/>
              <a:t>)/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𝞼    for a population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67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93038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Standardized Excel Function</a:t>
            </a:r>
          </a:p>
        </p:txBody>
      </p:sp>
      <p:pic>
        <p:nvPicPr>
          <p:cNvPr id="1229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" t="2419" r="1387" b="2419"/>
          <a:stretch>
            <a:fillRect/>
          </a:stretch>
        </p:blipFill>
        <p:spPr>
          <a:xfrm>
            <a:off x="2438400" y="1905000"/>
            <a:ext cx="4806950" cy="2698750"/>
          </a:xfrm>
          <a:noFill/>
        </p:spPr>
      </p:pic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4379949" y="3276600"/>
            <a:ext cx="9444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Area=1</a:t>
            </a: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807419" y="4951413"/>
            <a:ext cx="748153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The area under  the </a:t>
            </a:r>
            <a:r>
              <a:rPr lang="en-US" altLang="en-US" sz="2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standard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normal distribution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from </a:t>
            </a:r>
            <a:r>
              <a:rPr lang="en-US" altLang="en-US" sz="36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x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to </a:t>
            </a:r>
            <a:r>
              <a:rPr lang="en-US" altLang="en-US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-</a:t>
            </a:r>
            <a:r>
              <a:rPr lang="en-US" altLang="en-US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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can be computed using the EXCEL functions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NORMSDIST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STANDARDIZE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418667" y="3191933"/>
            <a:ext cx="16933" cy="115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2802466" y="3920067"/>
            <a:ext cx="263313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915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5421" y="381000"/>
            <a:ext cx="7793037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Standardization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87438" y="1676400"/>
            <a:ext cx="7121525" cy="4114800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We can transform any normal distribution into a standard normal distribution by subtracting the mean and dividing by the standard deviation.</a:t>
            </a:r>
          </a:p>
        </p:txBody>
      </p:sp>
      <p:pic>
        <p:nvPicPr>
          <p:cNvPr id="1638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58"/>
          <a:stretch>
            <a:fillRect/>
          </a:stretch>
        </p:blipFill>
        <p:spPr>
          <a:xfrm>
            <a:off x="1790700" y="3198166"/>
            <a:ext cx="5715000" cy="2338388"/>
          </a:xfrm>
          <a:noFill/>
        </p:spPr>
      </p:pic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714500" y="2967335"/>
            <a:ext cx="25603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=300; =20;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x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=330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4943822" y="2967334"/>
            <a:ext cx="20970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=0; =1;z=1.5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2994658" y="5699098"/>
            <a:ext cx="36695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Area=0.933 in both cases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3357431" y="5233176"/>
            <a:ext cx="2816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z = ((330-300)/20)=1.5</a:t>
            </a:r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 flipV="1">
            <a:off x="5153891" y="4814455"/>
            <a:ext cx="1818409" cy="547254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684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762000" y="381000"/>
            <a:ext cx="7772400" cy="5791200"/>
          </a:xfrm>
        </p:spPr>
        <p:txBody>
          <a:bodyPr anchor="ctr"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4800" dirty="0">
                <a:solidFill>
                  <a:srgbClr val="0033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Examples</a:t>
            </a:r>
            <a:endParaRPr lang="en-US" altLang="en-US" sz="6000" dirty="0">
              <a:solidFill>
                <a:srgbClr val="0033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20134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245533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Example -</a:t>
            </a:r>
            <a:r>
              <a:rPr lang="en-US" altLang="en-US" sz="5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average swimming speed of a fish population is</a:t>
            </a:r>
          </a:p>
          <a:p>
            <a:pPr marL="0" indent="0" eaLnBrk="1" hangingPunct="1">
              <a:buNone/>
              <a:defRPr/>
            </a:pPr>
            <a: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  <a:t>    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2 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m.s</a:t>
            </a:r>
            <a:r>
              <a:rPr lang="en-US" altLang="en-US" sz="28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(standard deviation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0.5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). </a:t>
            </a:r>
          </a:p>
          <a:p>
            <a:pPr marL="0" indent="0" eaLnBrk="1" hangingPunct="1">
              <a:buNone/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    You select a fish at random. </a:t>
            </a:r>
          </a:p>
          <a:p>
            <a:pPr marL="0" indent="0" eaLnBrk="1" hangingPunct="1">
              <a:buNone/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    What is the probability that:</a:t>
            </a:r>
          </a:p>
          <a:p>
            <a:pPr eaLnBrk="1" hangingPunct="1">
              <a:defRPr/>
            </a:pPr>
            <a:endParaRPr lang="en-US" altLang="en-US" sz="28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Its swimming speed is </a:t>
            </a: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less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than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  <a:r>
              <a:rPr lang="en-US" altLang="en-US" sz="24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m.s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.</a:t>
            </a:r>
            <a:endParaRPr lang="en-US" altLang="en-US" sz="2400" dirty="0">
              <a:solidFill>
                <a:srgbClr val="B2B2B2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   = P(z &lt; (1-2)/.5) = P(z &lt; </a:t>
            </a:r>
            <a:r>
              <a:rPr lang="en-US" altLang="en-US" sz="36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-2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) = </a:t>
            </a:r>
            <a:r>
              <a:rPr lang="en-US" altLang="en-US" sz="36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0.0228</a:t>
            </a: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endParaRPr lang="en-US" altLang="en-US" sz="2400" b="1" dirty="0">
              <a:solidFill>
                <a:srgbClr val="C00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NORMSDIST(-2,1) = </a:t>
            </a:r>
            <a:r>
              <a:rPr lang="en-US" altLang="en-US" sz="32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0.0228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F721BDD2-8347-8930-83B3-476AEE416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" t="2419" r="1387" b="2419"/>
          <a:stretch>
            <a:fillRect/>
          </a:stretch>
        </p:blipFill>
        <p:spPr>
          <a:xfrm>
            <a:off x="5322874" y="2307431"/>
            <a:ext cx="3104153" cy="1742755"/>
          </a:xfrm>
          <a:prstGeom prst="rect">
            <a:avLst/>
          </a:prstGeom>
          <a:noFill/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0408AE7-CAA6-ACBA-5DA9-618FC7002037}"/>
              </a:ext>
            </a:extLst>
          </p:cNvPr>
          <p:cNvCxnSpPr/>
          <p:nvPr/>
        </p:nvCxnSpPr>
        <p:spPr>
          <a:xfrm>
            <a:off x="6535882" y="2784764"/>
            <a:ext cx="0" cy="12654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A0F6ED2-D322-A065-C3D1-94986EE1160D}"/>
              </a:ext>
            </a:extLst>
          </p:cNvPr>
          <p:cNvCxnSpPr/>
          <p:nvPr/>
        </p:nvCxnSpPr>
        <p:spPr>
          <a:xfrm flipH="1">
            <a:off x="5621482" y="3429000"/>
            <a:ext cx="914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382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Examples-</a:t>
            </a:r>
            <a:r>
              <a:rPr lang="en-US" altLang="en-US" sz="5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average swimming speed of a fish population is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2 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m.s. 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(standard deviation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0.5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). You select a fish at random. What is the probability that: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Its swimming speed is </a:t>
            </a: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greater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than </a:t>
            </a:r>
            <a:r>
              <a:rPr lang="en-US" altLang="en-US" sz="40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2.5 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m.s.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400" dirty="0">
              <a:solidFill>
                <a:srgbClr val="B2B2B2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= P(z &gt; (2.5-2)/.5) = P(z &gt; </a:t>
            </a:r>
            <a:r>
              <a:rPr lang="en-US" altLang="en-US" sz="3600" b="1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) = 1 - P(z ≤ 1)</a:t>
            </a: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= </a:t>
            </a:r>
            <a:r>
              <a:rPr lang="en-US" altLang="en-US" sz="36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0.1590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B10DB91F-2E58-31AF-4DED-4D1AB7FEA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" t="2419" r="1387" b="2419"/>
          <a:stretch>
            <a:fillRect/>
          </a:stretch>
        </p:blipFill>
        <p:spPr>
          <a:xfrm>
            <a:off x="5121983" y="4810445"/>
            <a:ext cx="3104153" cy="1742755"/>
          </a:xfrm>
          <a:prstGeom prst="rect">
            <a:avLst/>
          </a:prstGeom>
          <a:noFill/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8ED2AFE-A91C-940C-D767-A59FD3DEC9BC}"/>
              </a:ext>
            </a:extLst>
          </p:cNvPr>
          <p:cNvCxnSpPr>
            <a:cxnSpLocks/>
          </p:cNvCxnSpPr>
          <p:nvPr/>
        </p:nvCxnSpPr>
        <p:spPr>
          <a:xfrm>
            <a:off x="7633855" y="5715000"/>
            <a:ext cx="0" cy="6650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06EE917-9B92-EF65-499C-2CB08DF7329B}"/>
              </a:ext>
            </a:extLst>
          </p:cNvPr>
          <p:cNvCxnSpPr>
            <a:cxnSpLocks/>
          </p:cNvCxnSpPr>
          <p:nvPr/>
        </p:nvCxnSpPr>
        <p:spPr>
          <a:xfrm flipV="1">
            <a:off x="7633855" y="6016336"/>
            <a:ext cx="626918" cy="24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881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92667" y="414866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Example-</a:t>
            </a:r>
            <a:r>
              <a:rPr lang="en-US" altLang="en-US" sz="5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3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4267" y="155786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average swimming speed of a fish population is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2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m.s. (standard deviation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0.5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). You select a fish at random. What is the probability that: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Its swimming speed is </a:t>
            </a: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between 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2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and </a:t>
            </a:r>
            <a:r>
              <a:rPr lang="en-US" altLang="en-US" sz="36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3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 m.s.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sz="2400" dirty="0">
              <a:solidFill>
                <a:srgbClr val="B2B2B2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= (2-2)/.5 ≤ z ≤ (3-2)/0.5 )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b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= P(0 ≤ z ≤ 2) = P(z ≤ 2) – P(z ≤ 0) </a:t>
            </a:r>
          </a:p>
          <a:p>
            <a:pPr marL="457200" lvl="1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= </a:t>
            </a:r>
            <a:r>
              <a:rPr lang="en-US" altLang="en-US" sz="36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0.</a:t>
            </a:r>
            <a:r>
              <a:rPr lang="en-US" altLang="en-US" sz="3600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4</a:t>
            </a:r>
            <a:r>
              <a:rPr lang="en-US" altLang="en-US" sz="36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77 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65D9B5DD-7DA0-0124-DA95-8A5EA1C5C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" t="2419" r="1387" b="2419"/>
          <a:stretch>
            <a:fillRect/>
          </a:stretch>
        </p:blipFill>
        <p:spPr>
          <a:xfrm>
            <a:off x="5281552" y="4076155"/>
            <a:ext cx="3104153" cy="1742755"/>
          </a:xfrm>
          <a:prstGeom prst="rect">
            <a:avLst/>
          </a:prstGeom>
          <a:noFill/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943FCA2-2F28-C490-E181-295568B9FCD3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6833629" y="4303378"/>
            <a:ext cx="0" cy="15155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99456F-BB75-FA3A-9F13-74A25131BDE6}"/>
              </a:ext>
            </a:extLst>
          </p:cNvPr>
          <p:cNvCxnSpPr>
            <a:cxnSpLocks/>
          </p:cNvCxnSpPr>
          <p:nvPr/>
        </p:nvCxnSpPr>
        <p:spPr>
          <a:xfrm>
            <a:off x="7595387" y="5225857"/>
            <a:ext cx="0" cy="3657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D2EEE9F-538F-4650-4EB4-5592A2C53B04}"/>
              </a:ext>
            </a:extLst>
          </p:cNvPr>
          <p:cNvCxnSpPr>
            <a:cxnSpLocks/>
          </p:cNvCxnSpPr>
          <p:nvPr/>
        </p:nvCxnSpPr>
        <p:spPr>
          <a:xfrm>
            <a:off x="6850705" y="5424054"/>
            <a:ext cx="74468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885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847850" y="2561559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4800" b="1" dirty="0">
              <a:solidFill>
                <a:srgbClr val="003300"/>
              </a:solidFill>
              <a:latin typeface="+mj-lt"/>
              <a:ea typeface="+mj-ea"/>
              <a:cs typeface="+mj-cs"/>
            </a:endParaRP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3300"/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T1LM 9</a:t>
            </a: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577161" y="4568338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End</a:t>
            </a:r>
          </a:p>
        </p:txBody>
      </p:sp>
      <p:sp>
        <p:nvSpPr>
          <p:cNvPr id="120837" name="TextBox 1"/>
          <p:cNvSpPr txBox="1">
            <a:spLocks noChangeArrowheads="1"/>
          </p:cNvSpPr>
          <p:nvPr/>
        </p:nvSpPr>
        <p:spPr bwMode="auto">
          <a:xfrm>
            <a:off x="1847850" y="501650"/>
            <a:ext cx="57610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80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CSUSM</a:t>
            </a:r>
          </a:p>
        </p:txBody>
      </p:sp>
    </p:spTree>
    <p:extLst>
      <p:ext uri="{BB962C8B-B14F-4D97-AF65-F5344CB8AC3E}">
        <p14:creationId xmlns:p14="http://schemas.microsoft.com/office/powerpoint/2010/main" val="238004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52" y="265189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Normal Probability Distribution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1BCF76-CECF-48E1-8C90-D0D8A27CF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618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Introduction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The Normal (or Gaussian) distribution is probably the most used (and abused) distribution in statistics.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Normal random variables are </a:t>
            </a:r>
            <a:r>
              <a:rPr lang="en-US" altLang="en-US" sz="2800" b="1" dirty="0">
                <a:solidFill>
                  <a:srgbClr val="800000"/>
                </a:solidFill>
              </a:rPr>
              <a:t>continuous</a:t>
            </a:r>
            <a:r>
              <a:rPr lang="en-US" altLang="en-US" sz="2800" dirty="0"/>
              <a:t> (they can take any value on the real line) so the Normal distribution is an example of a </a:t>
            </a:r>
            <a:r>
              <a:rPr lang="en-US" altLang="en-US" sz="2800" b="1" dirty="0">
                <a:solidFill>
                  <a:srgbClr val="800000"/>
                </a:solidFill>
              </a:rPr>
              <a:t>continuous probability distribution.</a:t>
            </a:r>
          </a:p>
        </p:txBody>
      </p:sp>
    </p:spTree>
    <p:extLst>
      <p:ext uri="{BB962C8B-B14F-4D97-AF65-F5344CB8AC3E}">
        <p14:creationId xmlns:p14="http://schemas.microsoft.com/office/powerpoint/2010/main" val="234273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The Normal Distribution</a:t>
            </a:r>
          </a:p>
        </p:txBody>
      </p:sp>
      <p:pic>
        <p:nvPicPr>
          <p:cNvPr id="512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" t="2419" r="1387" b="2419"/>
          <a:stretch>
            <a:fillRect/>
          </a:stretch>
        </p:blipFill>
        <p:spPr>
          <a:xfrm>
            <a:off x="1333500" y="2117725"/>
            <a:ext cx="6407150" cy="3597275"/>
          </a:xfrm>
          <a:noFill/>
        </p:spPr>
      </p:pic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1905000" y="5562600"/>
            <a:ext cx="6324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/>
          </a:p>
        </p:txBody>
      </p: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4953000" y="5486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</a:t>
            </a:r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3962400" y="54864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-</a:t>
            </a:r>
          </a:p>
        </p:txBody>
      </p:sp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3200400" y="54864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-2</a:t>
            </a:r>
          </a:p>
        </p:txBody>
      </p:sp>
      <p:sp>
        <p:nvSpPr>
          <p:cNvPr id="5128" name="Text Box 14"/>
          <p:cNvSpPr txBox="1">
            <a:spLocks noChangeArrowheads="1"/>
          </p:cNvSpPr>
          <p:nvPr/>
        </p:nvSpPr>
        <p:spPr bwMode="auto">
          <a:xfrm>
            <a:off x="2514600" y="54864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-3</a:t>
            </a:r>
          </a:p>
        </p:txBody>
      </p:sp>
      <p:sp>
        <p:nvSpPr>
          <p:cNvPr id="5129" name="Text Box 15"/>
          <p:cNvSpPr txBox="1">
            <a:spLocks noChangeArrowheads="1"/>
          </p:cNvSpPr>
          <p:nvPr/>
        </p:nvSpPr>
        <p:spPr bwMode="auto">
          <a:xfrm>
            <a:off x="7162800" y="54864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+3</a:t>
            </a:r>
          </a:p>
        </p:txBody>
      </p:sp>
      <p:sp>
        <p:nvSpPr>
          <p:cNvPr id="5130" name="Text Box 16"/>
          <p:cNvSpPr txBox="1">
            <a:spLocks noChangeArrowheads="1"/>
          </p:cNvSpPr>
          <p:nvPr/>
        </p:nvSpPr>
        <p:spPr bwMode="auto">
          <a:xfrm>
            <a:off x="6248400" y="54864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+2</a:t>
            </a:r>
          </a:p>
        </p:txBody>
      </p:sp>
      <p:sp>
        <p:nvSpPr>
          <p:cNvPr id="5131" name="Text Box 17"/>
          <p:cNvSpPr txBox="1">
            <a:spLocks noChangeArrowheads="1"/>
          </p:cNvSpPr>
          <p:nvPr/>
        </p:nvSpPr>
        <p:spPr bwMode="auto">
          <a:xfrm>
            <a:off x="5562600" y="54864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ym typeface="Symbol" pitchFamily="18" charset="2"/>
              </a:rPr>
              <a:t>+</a:t>
            </a:r>
          </a:p>
        </p:txBody>
      </p:sp>
      <p:sp>
        <p:nvSpPr>
          <p:cNvPr id="5132" name="Text Box 18"/>
          <p:cNvSpPr txBox="1">
            <a:spLocks noChangeArrowheads="1"/>
          </p:cNvSpPr>
          <p:nvPr/>
        </p:nvSpPr>
        <p:spPr bwMode="auto">
          <a:xfrm>
            <a:off x="2207713" y="5867400"/>
            <a:ext cx="46666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The graph of the normal distribution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is called the normal (or bell) curve.</a:t>
            </a:r>
          </a:p>
        </p:txBody>
      </p:sp>
      <p:sp>
        <p:nvSpPr>
          <p:cNvPr id="5133" name="Text Box 19"/>
          <p:cNvSpPr txBox="1">
            <a:spLocks noChangeArrowheads="1"/>
          </p:cNvSpPr>
          <p:nvPr/>
        </p:nvSpPr>
        <p:spPr bwMode="auto">
          <a:xfrm>
            <a:off x="3710226" y="4637088"/>
            <a:ext cx="17235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Total area=1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541044" y="2260600"/>
            <a:ext cx="0" cy="31326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2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93038" cy="1143000"/>
          </a:xfrm>
        </p:spPr>
        <p:txBody>
          <a:bodyPr anchor="ctr"/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The Normal Distribution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mean, median, and mode are the same.</a:t>
            </a:r>
          </a:p>
          <a:p>
            <a:pPr eaLnBrk="1" hangingPunct="1"/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normal curve is symmetric about its mean.</a:t>
            </a:r>
          </a:p>
          <a:p>
            <a:pPr eaLnBrk="1" hangingPunct="1"/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total area under the normal curve is one.</a:t>
            </a:r>
          </a:p>
          <a:p>
            <a:pPr eaLnBrk="1" hangingPunct="1"/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 normal curve approaches, but never touches, the x-axis.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4493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We do not talk about the probability P[X=x] for continuous random variables. Rather we talk about the probability that the random variable falls in an interval, i.e. P[x</a:t>
            </a:r>
            <a:r>
              <a:rPr lang="en-US" altLang="en-US" sz="2800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1 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 X  x</a:t>
            </a:r>
            <a:r>
              <a:rPr lang="en-US" altLang="en-US" sz="2800" baseline="-250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2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].</a:t>
            </a:r>
          </a:p>
          <a:p>
            <a:pPr eaLnBrk="1" hangingPunct="1"/>
            <a:endParaRPr lang="en-US" altLang="en-US" sz="2800" dirty="0">
              <a:latin typeface="FrankRuehl" panose="020E0503060101010101" pitchFamily="34" charset="-79"/>
              <a:cs typeface="FrankRuehl" panose="020E0503060101010101" pitchFamily="34" charset="-79"/>
              <a:sym typeface="Symbol" pitchFamily="18" charset="2"/>
            </a:endParaRPr>
          </a:p>
          <a:p>
            <a:pPr eaLnBrk="1" hangingPunct="1"/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P[x</a:t>
            </a:r>
            <a:r>
              <a:rPr lang="en-US" altLang="en-US" sz="2800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1 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 X  x</a:t>
            </a:r>
            <a:r>
              <a:rPr lang="en-US" altLang="en-US" sz="2800" baseline="-250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2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] can be determined by finding the area under the normal curve between 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x</a:t>
            </a:r>
            <a:r>
              <a:rPr lang="en-US" altLang="en-US" sz="2800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and 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x</a:t>
            </a:r>
            <a:r>
              <a:rPr lang="en-US" altLang="en-US" sz="2800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2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.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8666"/>
            <a:ext cx="779303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Normal Distributions and Probability</a:t>
            </a:r>
          </a:p>
        </p:txBody>
      </p:sp>
    </p:spTree>
    <p:extLst>
      <p:ext uri="{BB962C8B-B14F-4D97-AF65-F5344CB8AC3E}">
        <p14:creationId xmlns:p14="http://schemas.microsoft.com/office/powerpoint/2010/main" val="206884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295400"/>
            <a:ext cx="6858000" cy="5300663"/>
          </a:xfr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589756" y="372534"/>
            <a:ext cx="7793037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Normal Distributions and Probability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4191000" y="3657600"/>
            <a:ext cx="1524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429000" y="5257800"/>
            <a:ext cx="3048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667000" y="5791200"/>
            <a:ext cx="457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191000" y="5416550"/>
            <a:ext cx="8418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99.72%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840027" y="4876800"/>
            <a:ext cx="8418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95.44%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191000" y="3276600"/>
            <a:ext cx="8418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68.26%</a:t>
            </a:r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0" y="1981200"/>
            <a:ext cx="3793026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The areas under the curve: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 68.26% lies between </a:t>
            </a: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- and +</a:t>
            </a: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 95.44% lies between </a:t>
            </a: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-2 and +2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99.72% </a:t>
            </a: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lies between </a:t>
            </a: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-3 and +3</a:t>
            </a:r>
            <a:endParaRPr lang="en-US" altLang="en-US" sz="2000" dirty="0"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</a:p>
        </p:txBody>
      </p: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4267200" y="58674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1400">
                <a:cs typeface="Tahoma" pitchFamily="34" charset="0"/>
              </a:rPr>
              <a:t>μ</a:t>
            </a:r>
          </a:p>
        </p:txBody>
      </p:sp>
    </p:spTree>
    <p:extLst>
      <p:ext uri="{BB962C8B-B14F-4D97-AF65-F5344CB8AC3E}">
        <p14:creationId xmlns:p14="http://schemas.microsoft.com/office/powerpoint/2010/main" val="4177598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52" y="2659445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Non-standardized Normal Probability Distribution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Copyrights@RegentsParkPublishers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BC719C-5405-400E-948A-3C7AE25E8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9862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93038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Non-Standardized Excel Function</a:t>
            </a:r>
          </a:p>
        </p:txBody>
      </p:sp>
      <p:pic>
        <p:nvPicPr>
          <p:cNvPr id="1229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7" t="2419" r="1387" b="2419"/>
          <a:stretch>
            <a:fillRect/>
          </a:stretch>
        </p:blipFill>
        <p:spPr>
          <a:xfrm>
            <a:off x="2438400" y="1905000"/>
            <a:ext cx="4806950" cy="2698750"/>
          </a:xfrm>
          <a:noFill/>
        </p:spPr>
      </p:pic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4379949" y="3276600"/>
            <a:ext cx="9444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FrankRuehl" panose="020E0503060101010101" pitchFamily="34" charset="-79"/>
                <a:cs typeface="FrankRuehl" panose="020E0503060101010101" pitchFamily="34" charset="-79"/>
              </a:rPr>
              <a:t>Area=1</a:t>
            </a:r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986154" y="4951413"/>
            <a:ext cx="712406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The area under  the normal distribution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from 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x to 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-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 can be computed using the EXCEL function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NORMDIST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418667" y="3191933"/>
            <a:ext cx="16933" cy="1159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438400" y="4365625"/>
            <a:ext cx="4806949" cy="251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2785533" y="3920067"/>
            <a:ext cx="263313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6495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5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776</Words>
  <Application>Microsoft Office PowerPoint</Application>
  <PresentationFormat>Letter Paper (8.5x11 in)</PresentationFormat>
  <Paragraphs>111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</vt:lpstr>
      <vt:lpstr>FrankRuehl</vt:lpstr>
      <vt:lpstr>Lucida Bright</vt:lpstr>
      <vt:lpstr>Tahoma</vt:lpstr>
      <vt:lpstr>Wingdings</vt:lpstr>
      <vt:lpstr>Office Theme</vt:lpstr>
      <vt:lpstr>PowerPoint Presentation</vt:lpstr>
      <vt:lpstr>Normal Probability Distribution</vt:lpstr>
      <vt:lpstr>Introduction</vt:lpstr>
      <vt:lpstr>The Normal Distribution</vt:lpstr>
      <vt:lpstr>The Normal Distribution</vt:lpstr>
      <vt:lpstr>Normal Distributions and Probability</vt:lpstr>
      <vt:lpstr>Normal Distributions and Probability</vt:lpstr>
      <vt:lpstr>Non-standardized Normal Probability Distribution</vt:lpstr>
      <vt:lpstr>Non-Standardized Excel Function</vt:lpstr>
      <vt:lpstr>Example 1</vt:lpstr>
      <vt:lpstr>Standardized Normal Probability Distribution</vt:lpstr>
      <vt:lpstr>The Standardized Normal  Distribution</vt:lpstr>
      <vt:lpstr>Standardized Excel Function</vt:lpstr>
      <vt:lpstr>Standardization </vt:lpstr>
      <vt:lpstr>PowerPoint Presentation</vt:lpstr>
      <vt:lpstr>Example -1</vt:lpstr>
      <vt:lpstr>Examples-2</vt:lpstr>
      <vt:lpstr>Example-3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2016-01-27T18:55:39Z</dcterms:created>
  <dcterms:modified xsi:type="dcterms:W3CDTF">2023-09-05T17:29:05Z</dcterms:modified>
</cp:coreProperties>
</file>