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441" r:id="rId2"/>
    <p:sldId id="268" r:id="rId3"/>
    <p:sldId id="271" r:id="rId4"/>
    <p:sldId id="273" r:id="rId5"/>
    <p:sldId id="274" r:id="rId6"/>
    <p:sldId id="324" r:id="rId7"/>
    <p:sldId id="288" r:id="rId8"/>
    <p:sldId id="289" r:id="rId9"/>
    <p:sldId id="290" r:id="rId10"/>
    <p:sldId id="340" r:id="rId11"/>
    <p:sldId id="292" r:id="rId12"/>
    <p:sldId id="388" r:id="rId13"/>
  </p:sldIdLst>
  <p:sldSz cx="9144000" cy="6858000" type="screen4x3"/>
  <p:notesSz cx="7010400" cy="9296400"/>
  <p:embeddedFontLst>
    <p:embeddedFont>
      <p:font typeface="FrankRuehl" panose="020E0503060101010101" pitchFamily="34" charset="-79"/>
      <p:regular r:id="rId16"/>
    </p:embeddedFont>
    <p:embeddedFont>
      <p:font typeface="Lucida Bright" panose="02040602050505020304" pitchFamily="18" charset="0"/>
      <p:regular r:id="rId17"/>
      <p:bold r:id="rId18"/>
      <p:italic r:id="rId19"/>
      <p:boldItalic r:id="rId20"/>
    </p:embeddedFont>
    <p:embeddedFont>
      <p:font typeface="Tahoma" panose="020B0604030504040204" pitchFamily="34" charset="0"/>
      <p:regular r:id="rId21"/>
      <p:bold r:id="rId22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FCFDC1"/>
    <a:srgbClr val="FBFDB1"/>
    <a:srgbClr val="FEE8DA"/>
    <a:srgbClr val="FDDCC7"/>
    <a:srgbClr val="FCEBD4"/>
    <a:srgbClr val="D9FFF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900" autoAdjust="0"/>
    <p:restoredTop sz="94660"/>
  </p:normalViewPr>
  <p:slideViewPr>
    <p:cSldViewPr>
      <p:cViewPr varScale="1">
        <p:scale>
          <a:sx n="86" d="100"/>
          <a:sy n="86" d="100"/>
        </p:scale>
        <p:origin x="19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-2220" y="-27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6193B40B-3C43-4BEB-8A1F-1C7910079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972550"/>
            <a:ext cx="6854825" cy="2778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3177" tIns="46589" rIns="93177" bIns="46589" anchor="ctr"/>
          <a:lstStyle>
            <a:lvl1pPr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4339" name="Line 6">
            <a:extLst>
              <a:ext uri="{FF2B5EF4-FFF2-40B4-BE49-F238E27FC236}">
                <a16:creationId xmlns:a16="http://schemas.microsoft.com/office/drawing/2014/main" id="{1E321082-82D0-4E7C-87BC-115FD34998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5" y="387350"/>
            <a:ext cx="5746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4340" name="Line 7">
            <a:extLst>
              <a:ext uri="{FF2B5EF4-FFF2-40B4-BE49-F238E27FC236}">
                <a16:creationId xmlns:a16="http://schemas.microsoft.com/office/drawing/2014/main" id="{10C6F9B5-7A8A-4033-8C9D-664421702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5" y="8909050"/>
            <a:ext cx="5746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6061C82C-39D5-4130-9A20-F5C298283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8966200"/>
            <a:ext cx="686435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lIns="92207" tIns="45295" rIns="92207" bIns="45295">
            <a:spAutoFit/>
          </a:bodyPr>
          <a:lstStyle>
            <a:lvl1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E9DAB6DB-E2A6-40AE-8D72-81CE730E2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57150"/>
            <a:ext cx="686435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lIns="92207" tIns="45295" rIns="92207" bIns="45295">
            <a:spAutoFit/>
          </a:bodyPr>
          <a:lstStyle>
            <a:lvl1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>
                <a:latin typeface="Arial" panose="020B0604020202020204" pitchFamily="34" charset="0"/>
              </a:rPr>
              <a:t>	Chapter 11	</a:t>
            </a:r>
            <a:r>
              <a:rPr lang="en-US" altLang="en-US" sz="1200" b="1">
                <a:latin typeface="Arial" panose="020B0604020202020204" pitchFamily="34" charset="0"/>
              </a:rPr>
              <a:t>Student Lecture Notes</a:t>
            </a:r>
            <a:r>
              <a:rPr lang="en-US" altLang="en-US" sz="1200">
                <a:latin typeface="Arial" panose="020B0604020202020204" pitchFamily="34" charset="0"/>
              </a:rPr>
              <a:t>	 11-</a:t>
            </a:r>
            <a:fld id="{55C35ABB-8B36-4632-B22B-9597F153D717}" type="slidenum">
              <a:rPr lang="en-US" altLang="en-US" sz="120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65BA778-93B5-47C0-95BF-F5F7819906B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3486150"/>
            <a:ext cx="5140325" cy="5113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02276C0-C3E3-4E2F-810A-50244BAE084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658938" y="465138"/>
            <a:ext cx="3916362" cy="2936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87DB1D7F-E2F4-4008-BE60-297C231F2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36417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071EF8B7-3B7D-4B37-ADDB-74DB9DD69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3951288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D20D5502-709A-44AD-BFD0-A29116FD49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4260850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5DB9041D-46EA-46CC-8367-2C39426A3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4570413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A693C571-30F8-4493-AD98-FBDB0B0BC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487997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377921F0-5FB6-45A8-9253-23A96744B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51911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BB55A7DF-F9A8-4317-A850-FDBE02136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51911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D7BD0692-96DB-45C1-A2AD-FAB7CFDA1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5500688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2672E15F-328F-4CBF-83BD-04A946AF1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5810250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3236A700-3249-4275-9352-41B19058BA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6119813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B6E8ECB1-6071-4FA1-979B-9875CAFC3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642937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E65D4D2D-CB9D-4718-90AE-1150F5279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67405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6CB4175F-D386-45A3-8D8B-8AB311494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7050088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D40CE7AA-96DC-4375-9802-34D5E7426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7359650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FA0C5A6D-B61E-4D2A-BC52-AB14537C1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7669213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6A7F4E73-1C87-4A5A-BACA-A0478C660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797877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7A436152-2928-4FCC-986F-59D877D83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82899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703C25EE-07BB-4B7A-9B50-FC703D32D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8599488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F25560A9-DCA6-4570-A018-0E5581C6A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387350"/>
            <a:ext cx="598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D58AF23A-2917-48D2-AAFA-2D3B04250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8972550"/>
            <a:ext cx="685165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lIns="92207" tIns="45295" rIns="92207" bIns="45295">
            <a:spAutoFit/>
          </a:bodyPr>
          <a:lstStyle>
            <a:lvl1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BBC4079B-3E81-459D-A63E-B14CDC9C7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8909050"/>
            <a:ext cx="598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BD0A19FD-2F6E-4B59-AD5E-89751F1EF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63500"/>
            <a:ext cx="6851650" cy="277813"/>
          </a:xfrm>
          <a:prstGeom prst="rect">
            <a:avLst/>
          </a:prstGeom>
          <a:noFill/>
          <a:ln>
            <a:noFill/>
          </a:ln>
          <a:effectLst/>
        </p:spPr>
        <p:txBody>
          <a:bodyPr lIns="92207" tIns="45295" rIns="92207" bIns="45295">
            <a:spAutoFit/>
          </a:bodyPr>
          <a:lstStyle>
            <a:lvl1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>
                <a:latin typeface="Arial" panose="020B0604020202020204" pitchFamily="34" charset="0"/>
              </a:rPr>
              <a:t>	Chapter 11	</a:t>
            </a:r>
            <a:r>
              <a:rPr lang="en-US" altLang="en-US" sz="1200" b="1">
                <a:latin typeface="Arial" panose="020B0604020202020204" pitchFamily="34" charset="0"/>
              </a:rPr>
              <a:t>Instructor Notes</a:t>
            </a:r>
            <a:r>
              <a:rPr lang="en-US" altLang="en-US" sz="1200">
                <a:latin typeface="Arial" panose="020B0604020202020204" pitchFamily="34" charset="0"/>
              </a:rPr>
              <a:t>	11-</a:t>
            </a:r>
            <a:fld id="{A73AFE0F-B3D0-4E96-AA6B-444E2E50F8C4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A11E4970-D0D8-4881-A47C-CE8AA761F5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C6B34B5E-D234-42B5-8498-A4EF92CDD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80975CD3-E4BF-4886-827D-6A916B9637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EFB6257-6B91-49E9-9752-9CFDFE105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algn="ctr" defTabSz="852488">
              <a:buClr>
                <a:schemeClr val="folHlink"/>
              </a:buClr>
              <a:buSzPct val="6000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25450" algn="ctr" defTabSz="852488">
              <a:buClr>
                <a:schemeClr val="hlink"/>
              </a:buClr>
              <a:buSzPct val="55000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2488" algn="ctr" defTabSz="852488">
              <a:buClr>
                <a:schemeClr val="accent2"/>
              </a:buClr>
              <a:buSzPct val="50000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algn="ctr" defTabSz="852488">
              <a:buClr>
                <a:schemeClr val="folHlink"/>
              </a:buClr>
              <a:buSzPct val="5500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06563" algn="ctr" defTabSz="852488">
              <a:buClr>
                <a:srgbClr val="FD2B4E"/>
              </a:buClr>
              <a:buSzPct val="5000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637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209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781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353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71C6AC-3A43-464E-80EB-305E2B85075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D4427664-B29F-448B-83B7-40C56C3318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E82A815-5696-41C9-9E87-12747886F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67226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DCF58-082F-4574-9EA9-6D89E22B9A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49E93EF3-0F24-4859-A7CA-9D64D61CC1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0714-0C22-4958-8B56-E9C88D19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76019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4DA67-0F55-4615-9666-D1BF744126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E24F01BD-AE69-4B72-88F5-5693007CDCD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AB7B2-5C6B-4D69-B7AA-EDE5CC93E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7931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C3661-C533-4877-B4E6-B621307562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5AC8973E-DD34-4D1C-A378-CDDF7F2BCD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6C33-B115-4CCD-9D73-428B82A7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107488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31454-901A-4D30-B7D0-FB2E5056A0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26920281-D032-4894-B886-B7A7CBB89D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7C8A2-E409-494D-AEAE-F95667BA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91198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33C5C-E34A-46AE-AC4B-8790C92106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BF36BF4C-A0B1-46A2-8C87-F7CBD9BE5E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4CF22-6ACB-47CF-94E5-F6F9D5C5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55863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B5D2F-4755-44DB-9F7B-7A59AED57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23CB4F99-7DBE-4DFC-9A9F-02A06634BC7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56B04-606B-4D25-9B58-78FD52E2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5110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3862D1-998D-4BDC-9176-AD8D267AB9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3724A329-3BDF-4F8A-8C14-583D43FA0B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53321-DE8D-4B13-9174-66FFEDC3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75411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4593FD-CBFD-48F9-A53E-7538A31D20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0DD02710-0C25-465F-A96D-FF6C783344A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6FA8D4-8936-4721-B4CF-641A3643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74263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579D0-FED4-4B2B-8917-DE6FA04E42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96901470-4C79-4AAB-92BD-1A958AC03D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8E1E9-B6E0-4995-BB03-E8DB99D0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78079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FAEE2-125F-4E9D-9DCA-B6DAC967BA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178EBEBB-B8CF-467D-B2B7-5E081D0709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EFA87-E30B-45DE-A51E-55F45E82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126790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80E4DC1D-BA5B-4744-84EA-96197E932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39514475-B51A-4AD3-89E3-FAD8DB2D2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3C3AEB2A-A80A-4AAE-8669-B84629D4C6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085D9E47-E130-478B-8791-1100CF06A77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9940DEC1-3873-4159-80CA-BC4B31C550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93F7BA22-30BB-4DDD-B005-D633EFD01F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defTabSz="852488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A61DB5D-2B2D-46F3-BCE3-5450D37F64E0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99DB2E6-5051-471F-9C7A-3A7BA30381A3}"/>
              </a:ext>
            </a:extLst>
          </p:cNvPr>
          <p:cNvSpPr txBox="1">
            <a:spLocks noChangeAspect="1"/>
          </p:cNvSpPr>
          <p:nvPr/>
        </p:nvSpPr>
        <p:spPr>
          <a:xfrm>
            <a:off x="789355" y="4213523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ea typeface="+mj-ea"/>
                <a:cs typeface="+mj-cs"/>
              </a:rPr>
              <a:t>Analysis of Variance</a:t>
            </a:r>
          </a:p>
        </p:txBody>
      </p:sp>
      <p:sp>
        <p:nvSpPr>
          <p:cNvPr id="15364" name="TextBox 1">
            <a:extLst>
              <a:ext uri="{FF2B5EF4-FFF2-40B4-BE49-F238E27FC236}">
                <a16:creationId xmlns:a16="http://schemas.microsoft.com/office/drawing/2014/main" id="{4936EB8E-EFA0-49E3-983E-8051DDEF0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Tx/>
              <a:buNone/>
            </a:pPr>
            <a:r>
              <a:rPr lang="en-US" altLang="en-US" b="1" dirty="0">
                <a:solidFill>
                  <a:srgbClr val="800000"/>
                </a:solidFill>
                <a:ea typeface="MS PGothic" panose="020B0600070205080204" pitchFamily="34" charset="-128"/>
              </a:rPr>
              <a:t>           Business Statistics</a:t>
            </a:r>
            <a:endParaRPr lang="en-US" altLang="en-US" b="1" dirty="0">
              <a:solidFill>
                <a:srgbClr val="800000"/>
              </a:solidFill>
              <a:latin typeface="FrankRuehl" panose="020E0503060101010101" pitchFamily="34" charset="-79"/>
              <a:ea typeface="MS PGothic" panose="020B0600070205080204" pitchFamily="34" charset="-128"/>
              <a:cs typeface="FrankRuehl" panose="020E0503060101010101" pitchFamily="34" charset="-79"/>
            </a:endParaRPr>
          </a:p>
        </p:txBody>
      </p:sp>
      <p:pic>
        <p:nvPicPr>
          <p:cNvPr id="15365" name="Picture 2">
            <a:extLst>
              <a:ext uri="{FF2B5EF4-FFF2-40B4-BE49-F238E27FC236}">
                <a16:creationId xmlns:a16="http://schemas.microsoft.com/office/drawing/2014/main" id="{FE3F23F8-64E3-4205-9AEB-61E12BC96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63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480DBDC-63E3-4A77-8C33-F27CA8138080}"/>
              </a:ext>
            </a:extLst>
          </p:cNvPr>
          <p:cNvSpPr/>
          <p:nvPr/>
        </p:nvSpPr>
        <p:spPr>
          <a:xfrm>
            <a:off x="4038723" y="210185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T4LM6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519" name="Group 527">
            <a:extLst>
              <a:ext uri="{FF2B5EF4-FFF2-40B4-BE49-F238E27FC236}">
                <a16:creationId xmlns:a16="http://schemas.microsoft.com/office/drawing/2014/main" id="{AAA27A2B-1AED-4D4A-820E-F4D68ED0D77E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981200"/>
          <a:ext cx="7391400" cy="430212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0572">
                <a:tc gridSpan="2"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1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1246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249.2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83C1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108.2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2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1130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C98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3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1029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205.8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A6EE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94.2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ANOVA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743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of Variation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crit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690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 Groups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4716.4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2358.2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25.275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4.99E-05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3.885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690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1119.6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93.3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5836.0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667" name="Rectangle 486">
            <a:extLst>
              <a:ext uri="{FF2B5EF4-FFF2-40B4-BE49-F238E27FC236}">
                <a16:creationId xmlns:a16="http://schemas.microsoft.com/office/drawing/2014/main" id="{4FF1F9E0-BB98-4D76-9AF8-C3AE2B46E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400"/>
            <a:ext cx="7696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Tahoma" panose="020B0604030504040204" pitchFamily="34" charset="0"/>
              </a:rPr>
              <a:t>ANOVA -- Single Factor: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Tahoma" panose="020B0604030504040204" pitchFamily="34" charset="0"/>
              </a:rPr>
              <a:t>Excel Output</a:t>
            </a:r>
          </a:p>
        </p:txBody>
      </p:sp>
      <p:graphicFrame>
        <p:nvGraphicFramePr>
          <p:cNvPr id="24668" name="Object 511">
            <a:extLst>
              <a:ext uri="{FF2B5EF4-FFF2-40B4-BE49-F238E27FC236}">
                <a16:creationId xmlns:a16="http://schemas.microsoft.com/office/drawing/2014/main" id="{F2382B71-FDF8-4193-8DB5-65684C44D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625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5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625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69" name="Picture 523">
            <a:extLst>
              <a:ext uri="{FF2B5EF4-FFF2-40B4-BE49-F238E27FC236}">
                <a16:creationId xmlns:a16="http://schemas.microsoft.com/office/drawing/2014/main" id="{C7913DB1-1BEC-46A2-9F13-135DAFA1A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9366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70" name="Picture 524">
            <a:extLst>
              <a:ext uri="{FF2B5EF4-FFF2-40B4-BE49-F238E27FC236}">
                <a16:creationId xmlns:a16="http://schemas.microsoft.com/office/drawing/2014/main" id="{EA1309BE-2A8C-473D-A121-FC3ED84FB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6226175"/>
            <a:ext cx="2032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71" name="Rectangle 528">
            <a:extLst>
              <a:ext uri="{FF2B5EF4-FFF2-40B4-BE49-F238E27FC236}">
                <a16:creationId xmlns:a16="http://schemas.microsoft.com/office/drawing/2014/main" id="{36C55DFE-B836-4397-A2BD-0785B1F4C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6129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folHlink"/>
                </a:solidFill>
              </a:rPr>
              <a:t>EXCEL:   tools | data analysis | ANOVA: single factor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0">
            <a:extLst>
              <a:ext uri="{FF2B5EF4-FFF2-40B4-BE49-F238E27FC236}">
                <a16:creationId xmlns:a16="http://schemas.microsoft.com/office/drawing/2014/main" id="{82223015-340B-4914-B5FA-2BC4313E7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943600"/>
            <a:ext cx="1447800" cy="393700"/>
          </a:xfrm>
          <a:prstGeom prst="rect">
            <a:avLst/>
          </a:prstGeom>
          <a:solidFill>
            <a:srgbClr val="C9FA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F</a:t>
            </a:r>
            <a:r>
              <a:rPr lang="en-US" altLang="en-US" sz="2000" b="1" baseline="-25000">
                <a:sym typeface="Symbol" panose="05050102010706020507" pitchFamily="18" charset="2"/>
              </a:rPr>
              <a:t> </a:t>
            </a:r>
            <a:r>
              <a:rPr lang="en-US" altLang="en-US" sz="2000" b="1"/>
              <a:t>= 25.275</a:t>
            </a:r>
          </a:p>
        </p:txBody>
      </p:sp>
      <p:sp>
        <p:nvSpPr>
          <p:cNvPr id="25603" name="Rectangle 53">
            <a:extLst>
              <a:ext uri="{FF2B5EF4-FFF2-40B4-BE49-F238E27FC236}">
                <a16:creationId xmlns:a16="http://schemas.microsoft.com/office/drawing/2014/main" id="{A6933E3B-2952-4338-896E-E0A1FF721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52600"/>
            <a:ext cx="2667000" cy="914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188F484F-C3E2-417D-AB27-55FCBB018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One-Factor ANOVA Example Solution</a:t>
            </a:r>
          </a:p>
        </p:txBody>
      </p:sp>
      <p:sp>
        <p:nvSpPr>
          <p:cNvPr id="25605" name="Rectangle 11">
            <a:extLst>
              <a:ext uri="{FF2B5EF4-FFF2-40B4-BE49-F238E27FC236}">
                <a16:creationId xmlns:a16="http://schemas.microsoft.com/office/drawing/2014/main" id="{8F6521C8-E17C-4537-B1D2-C8D9A2E4B1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3848100" cy="1828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/>
              <a:t>H</a:t>
            </a:r>
            <a:r>
              <a:rPr lang="en-US" altLang="en-US" sz="2300" baseline="-25000"/>
              <a:t>0</a:t>
            </a:r>
            <a:r>
              <a:rPr lang="en-US" altLang="en-US" sz="2300"/>
              <a:t>: </a:t>
            </a:r>
            <a:r>
              <a:rPr lang="el-GR" altLang="en-US" sz="2300">
                <a:cs typeface="Arial" panose="020B0604020202020204" pitchFamily="34" charset="0"/>
              </a:rPr>
              <a:t>μ</a:t>
            </a:r>
            <a:r>
              <a:rPr lang="en-US" altLang="en-US" sz="2300" baseline="-25000"/>
              <a:t>1</a:t>
            </a:r>
            <a:r>
              <a:rPr lang="en-US" altLang="en-US" sz="2300"/>
              <a:t> = </a:t>
            </a:r>
            <a:r>
              <a:rPr lang="el-GR" altLang="en-US" sz="2300">
                <a:cs typeface="Arial" panose="020B0604020202020204" pitchFamily="34" charset="0"/>
              </a:rPr>
              <a:t>μ</a:t>
            </a:r>
            <a:r>
              <a:rPr lang="en-US" altLang="en-US" sz="2300" baseline="-25000"/>
              <a:t>2</a:t>
            </a:r>
            <a:r>
              <a:rPr lang="en-US" altLang="en-US" sz="2300"/>
              <a:t> = </a:t>
            </a:r>
            <a:r>
              <a:rPr lang="el-GR" altLang="en-US" sz="2300">
                <a:cs typeface="Arial" panose="020B0604020202020204" pitchFamily="34" charset="0"/>
              </a:rPr>
              <a:t>μ</a:t>
            </a:r>
            <a:r>
              <a:rPr lang="en-US" altLang="en-US" sz="2300" baseline="-25000"/>
              <a:t>3</a:t>
            </a:r>
            <a:endParaRPr lang="en-US" altLang="en-US" sz="23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/>
              <a:t>H</a:t>
            </a:r>
            <a:r>
              <a:rPr lang="en-US" altLang="en-US" sz="2300" baseline="-25000"/>
              <a:t>A</a:t>
            </a:r>
            <a:r>
              <a:rPr lang="en-US" altLang="en-US" sz="2300"/>
              <a:t>: </a:t>
            </a:r>
            <a:r>
              <a:rPr lang="el-GR" altLang="en-US" sz="2300">
                <a:cs typeface="Arial" panose="020B0604020202020204" pitchFamily="34" charset="0"/>
              </a:rPr>
              <a:t>μ</a:t>
            </a:r>
            <a:r>
              <a:rPr lang="en-US" altLang="en-US" sz="2300" baseline="-25000"/>
              <a:t>i</a:t>
            </a:r>
            <a:r>
              <a:rPr lang="en-US" altLang="en-US" sz="2300"/>
              <a:t> not all equal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>
                <a:sym typeface="Symbol" panose="05050102010706020507" pitchFamily="18" charset="2"/>
              </a:rPr>
              <a:t></a:t>
            </a:r>
            <a:r>
              <a:rPr lang="en-US" altLang="en-US" sz="2300"/>
              <a:t> = .05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/>
              <a:t>df</a:t>
            </a:r>
            <a:r>
              <a:rPr lang="en-US" altLang="en-US" sz="2300" baseline="-25000"/>
              <a:t>1</a:t>
            </a:r>
            <a:r>
              <a:rPr lang="en-US" altLang="en-US" sz="2300"/>
              <a:t>= 2      df</a:t>
            </a:r>
            <a:r>
              <a:rPr lang="en-US" altLang="en-US" sz="2300" baseline="-25000"/>
              <a:t>2</a:t>
            </a:r>
            <a:r>
              <a:rPr lang="en-US" altLang="en-US" sz="2300"/>
              <a:t> = 12 </a:t>
            </a:r>
            <a:endParaRPr lang="en-US" altLang="en-US" sz="2300" b="1"/>
          </a:p>
        </p:txBody>
      </p:sp>
      <p:sp>
        <p:nvSpPr>
          <p:cNvPr id="25606" name="Rectangle 12">
            <a:extLst>
              <a:ext uri="{FF2B5EF4-FFF2-40B4-BE49-F238E27FC236}">
                <a16:creationId xmlns:a16="http://schemas.microsoft.com/office/drawing/2014/main" id="{1690EED1-8B41-4CAF-804B-A63A6C2AF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764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5188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b="1"/>
              <a:t>Test Statistic: </a:t>
            </a:r>
            <a:endParaRPr lang="en-US" altLang="en-US"/>
          </a:p>
          <a:p>
            <a:pPr>
              <a:buClrTx/>
              <a:buSzTx/>
              <a:buFontTx/>
              <a:buNone/>
            </a:pPr>
            <a:endParaRPr lang="en-US" altLang="en-US"/>
          </a:p>
          <a:p>
            <a:pPr>
              <a:buClrTx/>
              <a:buSzTx/>
              <a:buFontTx/>
              <a:buNone/>
            </a:pPr>
            <a:endParaRPr lang="en-US" altLang="en-US"/>
          </a:p>
          <a:p>
            <a:pPr>
              <a:buClrTx/>
              <a:buSzTx/>
              <a:buFontTx/>
              <a:buNone/>
            </a:pPr>
            <a:endParaRPr lang="en-US" altLang="en-US"/>
          </a:p>
          <a:p>
            <a:pPr>
              <a:buClrTx/>
              <a:buSzTx/>
              <a:buFontTx/>
              <a:buNone/>
            </a:pPr>
            <a:r>
              <a:rPr lang="en-US" altLang="en-US" b="1">
                <a:solidFill>
                  <a:schemeClr val="folHlink"/>
                </a:solidFill>
              </a:rPr>
              <a:t>Decision:</a:t>
            </a:r>
            <a:endParaRPr lang="en-US" altLang="en-US">
              <a:solidFill>
                <a:schemeClr val="folHlink"/>
              </a:solidFill>
            </a:endParaRPr>
          </a:p>
          <a:p>
            <a:pPr>
              <a:buClrTx/>
              <a:buSzTx/>
              <a:buFontTx/>
              <a:buNone/>
            </a:pPr>
            <a:endParaRPr lang="en-US" altLang="en-US"/>
          </a:p>
          <a:p>
            <a:pPr>
              <a:buClrTx/>
              <a:buSzTx/>
              <a:buFontTx/>
              <a:buNone/>
            </a:pPr>
            <a:r>
              <a:rPr lang="en-US" altLang="en-US" b="1">
                <a:solidFill>
                  <a:schemeClr val="folHlink"/>
                </a:solidFill>
              </a:rPr>
              <a:t>Conclusion:</a:t>
            </a:r>
            <a:endParaRPr lang="en-US" altLang="en-US">
              <a:solidFill>
                <a:schemeClr val="folHlink"/>
              </a:solidFill>
            </a:endParaRPr>
          </a:p>
          <a:p>
            <a:pPr latinLnBrk="1"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5607" name="Rectangle 13">
            <a:extLst>
              <a:ext uri="{FF2B5EF4-FFF2-40B4-BE49-F238E27FC236}">
                <a16:creationId xmlns:a16="http://schemas.microsoft.com/office/drawing/2014/main" id="{C5911C1C-BE34-4C9B-91DA-6BB945E83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5" y="4191000"/>
            <a:ext cx="3578225" cy="52863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Reject H</a:t>
            </a:r>
            <a:r>
              <a:rPr lang="en-US" altLang="en-US" baseline="-25000"/>
              <a:t>0</a:t>
            </a:r>
            <a:r>
              <a:rPr lang="en-US" altLang="en-US"/>
              <a:t> at </a:t>
            </a:r>
            <a:r>
              <a:rPr lang="en-US" altLang="en-US" b="1" i="1">
                <a:latin typeface="Symbol" panose="05050102010706020507" pitchFamily="18" charset="2"/>
              </a:rPr>
              <a:t></a:t>
            </a:r>
            <a:r>
              <a:rPr lang="en-US" altLang="en-US"/>
              <a:t> = 0.05</a:t>
            </a:r>
          </a:p>
        </p:txBody>
      </p:sp>
      <p:sp>
        <p:nvSpPr>
          <p:cNvPr id="25608" name="Rectangle 14">
            <a:extLst>
              <a:ext uri="{FF2B5EF4-FFF2-40B4-BE49-F238E27FC236}">
                <a16:creationId xmlns:a16="http://schemas.microsoft.com/office/drawing/2014/main" id="{6E0FD60E-A5FE-45F7-B4F4-FB6B32D70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181600"/>
            <a:ext cx="39624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There is evidence that at least one  </a:t>
            </a:r>
            <a:r>
              <a:rPr lang="el-GR" altLang="en-US" sz="2400"/>
              <a:t>μ</a:t>
            </a:r>
            <a:r>
              <a:rPr lang="en-US" altLang="en-US" sz="2400" baseline="-25000"/>
              <a:t>i</a:t>
            </a:r>
            <a:r>
              <a:rPr lang="en-US" altLang="en-US" i="1" baseline="-25000"/>
              <a:t> </a:t>
            </a:r>
            <a:r>
              <a:rPr lang="en-US" altLang="en-US"/>
              <a:t> differs from the rest</a:t>
            </a:r>
          </a:p>
        </p:txBody>
      </p:sp>
      <p:sp>
        <p:nvSpPr>
          <p:cNvPr id="25609" name="Freeform 33">
            <a:extLst>
              <a:ext uri="{FF2B5EF4-FFF2-40B4-BE49-F238E27FC236}">
                <a16:creationId xmlns:a16="http://schemas.microsoft.com/office/drawing/2014/main" id="{9C2B9631-E919-424E-844C-9496A4A2EC45}"/>
              </a:ext>
            </a:extLst>
          </p:cNvPr>
          <p:cNvSpPr>
            <a:spLocks/>
          </p:cNvSpPr>
          <p:nvPr/>
        </p:nvSpPr>
        <p:spPr bwMode="auto">
          <a:xfrm>
            <a:off x="2051050" y="5486400"/>
            <a:ext cx="1555750" cy="223838"/>
          </a:xfrm>
          <a:custGeom>
            <a:avLst/>
            <a:gdLst>
              <a:gd name="T0" fmla="*/ 2147483646 w 980"/>
              <a:gd name="T1" fmla="*/ 2147483646 h 154"/>
              <a:gd name="T2" fmla="*/ 0 w 980"/>
              <a:gd name="T3" fmla="*/ 0 h 154"/>
              <a:gd name="T4" fmla="*/ 2147483646 w 980"/>
              <a:gd name="T5" fmla="*/ 2147483646 h 154"/>
              <a:gd name="T6" fmla="*/ 2147483646 w 980"/>
              <a:gd name="T7" fmla="*/ 2147483646 h 154"/>
              <a:gd name="T8" fmla="*/ 2147483646 w 980"/>
              <a:gd name="T9" fmla="*/ 2147483646 h 154"/>
              <a:gd name="T10" fmla="*/ 2147483646 w 980"/>
              <a:gd name="T11" fmla="*/ 2147483646 h 154"/>
              <a:gd name="T12" fmla="*/ 2147483646 w 980"/>
              <a:gd name="T13" fmla="*/ 2147483646 h 154"/>
              <a:gd name="T14" fmla="*/ 2147483646 w 980"/>
              <a:gd name="T15" fmla="*/ 2147483646 h 154"/>
              <a:gd name="T16" fmla="*/ 2147483646 w 980"/>
              <a:gd name="T17" fmla="*/ 2147483646 h 154"/>
              <a:gd name="T18" fmla="*/ 2147483646 w 980"/>
              <a:gd name="T19" fmla="*/ 2147483646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0" name="Freeform 34">
            <a:extLst>
              <a:ext uri="{FF2B5EF4-FFF2-40B4-BE49-F238E27FC236}">
                <a16:creationId xmlns:a16="http://schemas.microsoft.com/office/drawing/2014/main" id="{7050D447-5085-4860-A264-62AE89B83F1C}"/>
              </a:ext>
            </a:extLst>
          </p:cNvPr>
          <p:cNvSpPr>
            <a:spLocks/>
          </p:cNvSpPr>
          <p:nvPr/>
        </p:nvSpPr>
        <p:spPr bwMode="auto">
          <a:xfrm>
            <a:off x="373063" y="4100513"/>
            <a:ext cx="3513137" cy="1614487"/>
          </a:xfrm>
          <a:custGeom>
            <a:avLst/>
            <a:gdLst>
              <a:gd name="T0" fmla="*/ 0 w 3388"/>
              <a:gd name="T1" fmla="*/ 0 h 1023"/>
              <a:gd name="T2" fmla="*/ 0 w 3388"/>
              <a:gd name="T3" fmla="*/ 2147483646 h 1023"/>
              <a:gd name="T4" fmla="*/ 2147483646 w 3388"/>
              <a:gd name="T5" fmla="*/ 2147483646 h 102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88" h="1023">
                <a:moveTo>
                  <a:pt x="0" y="0"/>
                </a:moveTo>
                <a:lnTo>
                  <a:pt x="0" y="1022"/>
                </a:lnTo>
                <a:lnTo>
                  <a:pt x="3387" y="102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Rectangle 35">
            <a:extLst>
              <a:ext uri="{FF2B5EF4-FFF2-40B4-BE49-F238E27FC236}">
                <a16:creationId xmlns:a16="http://schemas.microsoft.com/office/drawing/2014/main" id="{05153CAD-35EB-49A7-B2EB-417DCD943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486400"/>
            <a:ext cx="457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0</a:t>
            </a:r>
            <a:r>
              <a:rPr lang="en-US" altLang="en-US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12" name="Line 36">
            <a:extLst>
              <a:ext uri="{FF2B5EF4-FFF2-40B4-BE49-F238E27FC236}">
                <a16:creationId xmlns:a16="http://schemas.microsoft.com/office/drawing/2014/main" id="{360FF638-0EDB-4E69-B8B5-5ADE70F65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8" y="441960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Freeform 37">
            <a:extLst>
              <a:ext uri="{FF2B5EF4-FFF2-40B4-BE49-F238E27FC236}">
                <a16:creationId xmlns:a16="http://schemas.microsoft.com/office/drawing/2014/main" id="{A7E36E2B-44B7-4120-9EED-E4D040419FC4}"/>
              </a:ext>
            </a:extLst>
          </p:cNvPr>
          <p:cNvSpPr>
            <a:spLocks/>
          </p:cNvSpPr>
          <p:nvPr/>
        </p:nvSpPr>
        <p:spPr bwMode="auto">
          <a:xfrm>
            <a:off x="381000" y="4343400"/>
            <a:ext cx="3429000" cy="1392238"/>
          </a:xfrm>
          <a:custGeom>
            <a:avLst/>
            <a:gdLst>
              <a:gd name="T0" fmla="*/ 0 w 3492"/>
              <a:gd name="T1" fmla="*/ 2147483646 h 1021"/>
              <a:gd name="T2" fmla="*/ 2147483646 w 3492"/>
              <a:gd name="T3" fmla="*/ 2147483646 h 1021"/>
              <a:gd name="T4" fmla="*/ 2147483646 w 3492"/>
              <a:gd name="T5" fmla="*/ 2147483646 h 1021"/>
              <a:gd name="T6" fmla="*/ 2147483646 w 3492"/>
              <a:gd name="T7" fmla="*/ 2147483646 h 1021"/>
              <a:gd name="T8" fmla="*/ 2147483646 w 3492"/>
              <a:gd name="T9" fmla="*/ 2147483646 h 10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2" h="1021">
                <a:moveTo>
                  <a:pt x="0" y="1011"/>
                </a:moveTo>
                <a:cubicBezTo>
                  <a:pt x="27" y="982"/>
                  <a:pt x="43" y="1005"/>
                  <a:pt x="162" y="837"/>
                </a:cubicBezTo>
                <a:cubicBezTo>
                  <a:pt x="281" y="669"/>
                  <a:pt x="453" y="0"/>
                  <a:pt x="714" y="3"/>
                </a:cubicBezTo>
                <a:cubicBezTo>
                  <a:pt x="975" y="6"/>
                  <a:pt x="1265" y="689"/>
                  <a:pt x="1728" y="855"/>
                </a:cubicBezTo>
                <a:cubicBezTo>
                  <a:pt x="2191" y="1021"/>
                  <a:pt x="3125" y="969"/>
                  <a:pt x="3492" y="999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4" name="Line 38">
            <a:extLst>
              <a:ext uri="{FF2B5EF4-FFF2-40B4-BE49-F238E27FC236}">
                <a16:creationId xmlns:a16="http://schemas.microsoft.com/office/drawing/2014/main" id="{97EEA810-40B4-4152-B4AA-5CA857153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486400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5" name="Line 39">
            <a:extLst>
              <a:ext uri="{FF2B5EF4-FFF2-40B4-BE49-F238E27FC236}">
                <a16:creationId xmlns:a16="http://schemas.microsoft.com/office/drawing/2014/main" id="{6E1A5849-1DBF-40EB-AF3A-9F15590A35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257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6" name="Text Box 40">
            <a:extLst>
              <a:ext uri="{FF2B5EF4-FFF2-40B4-BE49-F238E27FC236}">
                <a16:creationId xmlns:a16="http://schemas.microsoft.com/office/drawing/2014/main" id="{CE25EFEE-C933-44EB-B688-1BDBC3339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9530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 = .05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25617" name="Rectangle 41">
            <a:extLst>
              <a:ext uri="{FF2B5EF4-FFF2-40B4-BE49-F238E27FC236}">
                <a16:creationId xmlns:a16="http://schemas.microsoft.com/office/drawing/2014/main" id="{EB1B40FD-DA25-4777-AAC1-78F4B7772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096000"/>
            <a:ext cx="152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F</a:t>
            </a:r>
            <a:r>
              <a:rPr lang="en-US" altLang="en-US" sz="2000" b="1" baseline="-25000">
                <a:solidFill>
                  <a:schemeClr val="hlink"/>
                </a:solidFill>
                <a:sym typeface="Symbol" panose="05050102010706020507" pitchFamily="18" charset="2"/>
              </a:rPr>
              <a:t>.05 </a:t>
            </a:r>
            <a:r>
              <a:rPr lang="en-US" altLang="en-US" sz="2000" b="1">
                <a:solidFill>
                  <a:schemeClr val="hlink"/>
                </a:solidFill>
              </a:rPr>
              <a:t>= 3.885</a:t>
            </a:r>
          </a:p>
        </p:txBody>
      </p:sp>
      <p:sp>
        <p:nvSpPr>
          <p:cNvPr id="25618" name="Line 42">
            <a:extLst>
              <a:ext uri="{FF2B5EF4-FFF2-40B4-BE49-F238E27FC236}">
                <a16:creationId xmlns:a16="http://schemas.microsoft.com/office/drawing/2014/main" id="{56B776B0-C68C-4EA0-B915-5C423FE6A7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5715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9" name="Line 43">
            <a:extLst>
              <a:ext uri="{FF2B5EF4-FFF2-40B4-BE49-F238E27FC236}">
                <a16:creationId xmlns:a16="http://schemas.microsoft.com/office/drawing/2014/main" id="{CBD49EF1-8A4E-4B97-A843-1780FF876D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594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0" name="Line 44">
            <a:extLst>
              <a:ext uri="{FF2B5EF4-FFF2-40B4-BE49-F238E27FC236}">
                <a16:creationId xmlns:a16="http://schemas.microsoft.com/office/drawing/2014/main" id="{18CE6444-F336-4713-8C61-62B011689F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1" name="Rectangle 45">
            <a:extLst>
              <a:ext uri="{FF2B5EF4-FFF2-40B4-BE49-F238E27FC236}">
                <a16:creationId xmlns:a16="http://schemas.microsoft.com/office/drawing/2014/main" id="{6DD12D7C-47BC-4730-9C57-945ABF002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867400"/>
            <a:ext cx="990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5622" name="Rectangle 46">
            <a:extLst>
              <a:ext uri="{FF2B5EF4-FFF2-40B4-BE49-F238E27FC236}">
                <a16:creationId xmlns:a16="http://schemas.microsoft.com/office/drawing/2014/main" id="{08914972-C3F1-48FD-89FC-343D4C28A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867400"/>
            <a:ext cx="9144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Do not </a:t>
            </a:r>
          </a:p>
          <a:p>
            <a:pPr>
              <a:lnSpc>
                <a:spcPct val="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5623" name="Line 51">
            <a:extLst>
              <a:ext uri="{FF2B5EF4-FFF2-40B4-BE49-F238E27FC236}">
                <a16:creationId xmlns:a16="http://schemas.microsoft.com/office/drawing/2014/main" id="{1B2F514A-7AD7-4437-A652-455B73AFD2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52">
            <a:extLst>
              <a:ext uri="{FF2B5EF4-FFF2-40B4-BE49-F238E27FC236}">
                <a16:creationId xmlns:a16="http://schemas.microsoft.com/office/drawing/2014/main" id="{FE08A2FE-B4C9-4B2A-B762-22CD1177E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33800"/>
            <a:ext cx="13716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Critical Value: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F</a:t>
            </a:r>
            <a:r>
              <a:rPr lang="en-US" altLang="en-US" sz="2000" b="1" baseline="-25000">
                <a:solidFill>
                  <a:schemeClr val="hlink"/>
                </a:solidFill>
                <a:sym typeface="Symbol" panose="05050102010706020507" pitchFamily="18" charset="2"/>
              </a:rPr>
              <a:t> </a:t>
            </a:r>
            <a:r>
              <a:rPr lang="en-US" altLang="en-US" sz="2000" b="1">
                <a:solidFill>
                  <a:schemeClr val="hlink"/>
                </a:solidFill>
              </a:rPr>
              <a:t>= 3.885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00DD5A9-A0A3-410B-9192-F44E99F52195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A1B3146-C055-44FA-A79C-504AA44D64D6}"/>
              </a:ext>
            </a:extLst>
          </p:cNvPr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4800" b="1" dirty="0">
                <a:solidFill>
                  <a:srgbClr val="002060"/>
                </a:solidFill>
                <a:latin typeface="Lucida Bright" panose="02040602050505020304" pitchFamily="18" charset="0"/>
                <a:ea typeface="+mj-ea"/>
                <a:cs typeface="+mj-cs"/>
              </a:rPr>
              <a:t>T4LM6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67A4BF8-C0E9-4539-B563-0140778BA65B}"/>
              </a:ext>
            </a:extLst>
          </p:cNvPr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  <p:sp>
        <p:nvSpPr>
          <p:cNvPr id="26629" name="TextBox 1">
            <a:extLst>
              <a:ext uri="{FF2B5EF4-FFF2-40B4-BE49-F238E27FC236}">
                <a16:creationId xmlns:a16="http://schemas.microsoft.com/office/drawing/2014/main" id="{6D38C2C5-E80F-4749-9AD3-BA099DEB0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162" y="53442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Tx/>
              <a:buNone/>
            </a:pPr>
            <a:r>
              <a:rPr lang="en-US" altLang="en-US" b="1" dirty="0">
                <a:solidFill>
                  <a:srgbClr val="800000"/>
                </a:solidFill>
                <a:ea typeface="MS PGothic" panose="020B0600070205080204" pitchFamily="34" charset="-128"/>
              </a:rPr>
              <a:t>        </a:t>
            </a:r>
            <a:r>
              <a:rPr lang="en-US" altLang="en-US" b="1" dirty="0">
                <a:solidFill>
                  <a:srgbClr val="800000"/>
                </a:solidFill>
                <a:latin typeface="Lucida Bright" panose="02040602050505020304" pitchFamily="18" charset="0"/>
                <a:ea typeface="MS PGothic" panose="020B0600070205080204" pitchFamily="34" charset="-128"/>
              </a:rPr>
              <a:t>Regents Park Publishers</a:t>
            </a:r>
          </a:p>
        </p:txBody>
      </p:sp>
      <p:pic>
        <p:nvPicPr>
          <p:cNvPr id="26630" name="Picture 2">
            <a:extLst>
              <a:ext uri="{FF2B5EF4-FFF2-40B4-BE49-F238E27FC236}">
                <a16:creationId xmlns:a16="http://schemas.microsoft.com/office/drawing/2014/main" id="{94D89CB1-4000-4727-8542-B1A928434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388"/>
            <a:ext cx="4162425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A7EC9F-9455-46DF-A987-87E16FBC4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 ANOVA Setting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67595C-523A-48A7-A3AC-C1C738DEF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77200" cy="4419600"/>
          </a:xfrm>
        </p:spPr>
        <p:txBody>
          <a:bodyPr/>
          <a:lstStyle/>
          <a:p>
            <a:pPr eaLnBrk="1" hangingPunct="1"/>
            <a:r>
              <a:rPr lang="en-US" altLang="en-US"/>
              <a:t>Investigator controls one or more independent variables</a:t>
            </a:r>
          </a:p>
          <a:p>
            <a:pPr lvl="1" eaLnBrk="1" hangingPunct="1"/>
            <a:r>
              <a:rPr lang="en-US" altLang="en-US"/>
              <a:t>Called </a:t>
            </a:r>
            <a:r>
              <a:rPr lang="en-US" altLang="en-US">
                <a:solidFill>
                  <a:schemeClr val="folHlink"/>
                </a:solidFill>
              </a:rPr>
              <a:t>factors</a:t>
            </a:r>
            <a:r>
              <a:rPr lang="en-US" altLang="en-US"/>
              <a:t> (or treatment variables)</a:t>
            </a:r>
          </a:p>
          <a:p>
            <a:pPr lvl="1" eaLnBrk="1" hangingPunct="1"/>
            <a:r>
              <a:rPr lang="en-US" altLang="en-US"/>
              <a:t>Each factor contains two or more </a:t>
            </a:r>
            <a:r>
              <a:rPr lang="en-US" altLang="en-US">
                <a:solidFill>
                  <a:schemeClr val="folHlink"/>
                </a:solidFill>
              </a:rPr>
              <a:t>levels</a:t>
            </a:r>
            <a:r>
              <a:rPr lang="en-US" altLang="en-US"/>
              <a:t> (or categories/classifications)</a:t>
            </a:r>
          </a:p>
          <a:p>
            <a:pPr eaLnBrk="1" hangingPunct="1"/>
            <a:r>
              <a:rPr lang="en-US" altLang="en-US"/>
              <a:t>Observe effects on dependent variable</a:t>
            </a:r>
          </a:p>
          <a:p>
            <a:pPr lvl="1" eaLnBrk="1" hangingPunct="1"/>
            <a:r>
              <a:rPr lang="en-US" altLang="en-US"/>
              <a:t>Response to levels of independent variable</a:t>
            </a:r>
          </a:p>
          <a:p>
            <a:pPr eaLnBrk="1" hangingPunct="1"/>
            <a:r>
              <a:rPr lang="en-US" altLang="en-US"/>
              <a:t>Experimental design: the plan used to test hypothesis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A59AEB58-A42C-44FB-9C89-31AE256D9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19400"/>
            <a:ext cx="76962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8E64E4F-DAA4-4C6B-ABEF-107663435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One-Way Analysis of Variance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DDD9640-3678-4B3A-8F2C-A0C2AEC17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700"/>
              <a:t>Evaluate the difference among the means of three or more populations</a:t>
            </a:r>
          </a:p>
          <a:p>
            <a:pPr eaLnBrk="1" hangingPunct="1"/>
            <a:endParaRPr lang="en-US" altLang="en-US" sz="10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>
                <a:solidFill>
                  <a:schemeClr val="hlink"/>
                </a:solidFill>
              </a:rPr>
              <a:t>Examples:</a:t>
            </a:r>
            <a:r>
              <a:rPr lang="en-US" altLang="en-US" sz="2300"/>
              <a:t>  Accident rates for 1</a:t>
            </a:r>
            <a:r>
              <a:rPr lang="en-US" altLang="en-US" sz="2300" baseline="30000"/>
              <a:t>st</a:t>
            </a:r>
            <a:r>
              <a:rPr lang="en-US" altLang="en-US" sz="2300"/>
              <a:t>, 2</a:t>
            </a:r>
            <a:r>
              <a:rPr lang="en-US" altLang="en-US" sz="2300" baseline="30000"/>
              <a:t>nd</a:t>
            </a:r>
            <a:r>
              <a:rPr lang="en-US" altLang="en-US" sz="2300"/>
              <a:t>, and 3</a:t>
            </a:r>
            <a:r>
              <a:rPr lang="en-US" altLang="en-US" sz="2300" baseline="30000"/>
              <a:t>rd</a:t>
            </a:r>
            <a:r>
              <a:rPr lang="en-US" altLang="en-US" sz="2300"/>
              <a:t> shift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/>
              <a:t>                   Expected mileage for five brands of tires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200"/>
          </a:p>
          <a:p>
            <a:pPr eaLnBrk="1" hangingPunct="1"/>
            <a:r>
              <a:rPr lang="en-US" altLang="en-US" sz="2700">
                <a:solidFill>
                  <a:schemeClr val="folHlink"/>
                </a:solidFill>
              </a:rPr>
              <a:t>Assumptions</a:t>
            </a:r>
          </a:p>
          <a:p>
            <a:pPr lvl="1" eaLnBrk="1" hangingPunct="1"/>
            <a:r>
              <a:rPr lang="en-US" altLang="en-US" sz="2700"/>
              <a:t>Populations are normally distributed</a:t>
            </a:r>
          </a:p>
          <a:p>
            <a:pPr lvl="1" eaLnBrk="1" hangingPunct="1"/>
            <a:r>
              <a:rPr lang="en-US" altLang="en-US" sz="2700"/>
              <a:t>Populations have equal variances</a:t>
            </a:r>
          </a:p>
          <a:p>
            <a:pPr lvl="1" eaLnBrk="1" hangingPunct="1"/>
            <a:r>
              <a:rPr lang="en-US" altLang="en-US" sz="2700"/>
              <a:t>Samples are randomly and independently drawn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65D58EB-C002-444A-97E6-DF5893637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Hypotheses of One-Way ANOVA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71FBDBA-EE2B-4D35-87DF-84845BB58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16088"/>
            <a:ext cx="8077200" cy="45323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300"/>
              <a:t>All population means are equal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300"/>
              <a:t>No variation in means among groups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800"/>
          </a:p>
          <a:p>
            <a:pPr eaLnBrk="1" hangingPunct="1">
              <a:lnSpc>
                <a:spcPct val="110000"/>
              </a:lnSpc>
            </a:pPr>
            <a:r>
              <a:rPr lang="en-US" altLang="en-US" sz="230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300"/>
              <a:t>At least one population mean is different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300"/>
              <a:t>Does not mean that all population means are different (some pairs may be the same) 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2300"/>
          </a:p>
        </p:txBody>
      </p:sp>
      <p:graphicFrame>
        <p:nvGraphicFramePr>
          <p:cNvPr id="18436" name="Object 6">
            <a:extLst>
              <a:ext uri="{FF2B5EF4-FFF2-40B4-BE49-F238E27FC236}">
                <a16:creationId xmlns:a16="http://schemas.microsoft.com/office/drawing/2014/main" id="{6D4EA670-CB93-493F-859D-8CCF204AF8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828800"/>
          <a:ext cx="39465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1625600" imgH="228600" progId="Equation.3">
                  <p:embed/>
                </p:oleObj>
              </mc:Choice>
              <mc:Fallback>
                <p:oleObj name="Equation" r:id="rId3" imgW="16256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828800"/>
                        <a:ext cx="3946525" cy="554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7">
            <a:extLst>
              <a:ext uri="{FF2B5EF4-FFF2-40B4-BE49-F238E27FC236}">
                <a16:creationId xmlns:a16="http://schemas.microsoft.com/office/drawing/2014/main" id="{086E681F-9A89-433D-84B6-E8B664E566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810000"/>
          <a:ext cx="773588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5" imgW="3289300" imgH="215900" progId="Equation.3">
                  <p:embed/>
                </p:oleObj>
              </mc:Choice>
              <mc:Fallback>
                <p:oleObj name="Equation" r:id="rId5" imgW="32893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7735888" cy="4968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F85EBAA-C763-4D30-9DFF-AECD2113F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86600" cy="76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One-Factor ANOVA </a:t>
            </a:r>
          </a:p>
        </p:txBody>
      </p:sp>
      <p:sp>
        <p:nvSpPr>
          <p:cNvPr id="19459" name="Freeform 3">
            <a:extLst>
              <a:ext uri="{FF2B5EF4-FFF2-40B4-BE49-F238E27FC236}">
                <a16:creationId xmlns:a16="http://schemas.microsoft.com/office/drawing/2014/main" id="{E40D9583-95A3-4D67-AA49-A535E52EF972}"/>
              </a:ext>
            </a:extLst>
          </p:cNvPr>
          <p:cNvSpPr>
            <a:spLocks/>
          </p:cNvSpPr>
          <p:nvPr/>
        </p:nvSpPr>
        <p:spPr bwMode="auto">
          <a:xfrm>
            <a:off x="2819400" y="3733800"/>
            <a:ext cx="1827213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Freeform 4">
            <a:extLst>
              <a:ext uri="{FF2B5EF4-FFF2-40B4-BE49-F238E27FC236}">
                <a16:creationId xmlns:a16="http://schemas.microsoft.com/office/drawing/2014/main" id="{74418B1B-270A-45CA-AACA-446BCF5B6C11}"/>
              </a:ext>
            </a:extLst>
          </p:cNvPr>
          <p:cNvSpPr>
            <a:spLocks/>
          </p:cNvSpPr>
          <p:nvPr/>
        </p:nvSpPr>
        <p:spPr bwMode="auto">
          <a:xfrm>
            <a:off x="1066800" y="3733800"/>
            <a:ext cx="1751013" cy="1446213"/>
          </a:xfrm>
          <a:custGeom>
            <a:avLst/>
            <a:gdLst>
              <a:gd name="T0" fmla="*/ 0 w 1103"/>
              <a:gd name="T1" fmla="*/ 2147483646 h 911"/>
              <a:gd name="T2" fmla="*/ 2147483646 w 1103"/>
              <a:gd name="T3" fmla="*/ 2147483646 h 911"/>
              <a:gd name="T4" fmla="*/ 2147483646 w 1103"/>
              <a:gd name="T5" fmla="*/ 2147483646 h 911"/>
              <a:gd name="T6" fmla="*/ 2147483646 w 1103"/>
              <a:gd name="T7" fmla="*/ 2147483646 h 911"/>
              <a:gd name="T8" fmla="*/ 2147483646 w 1103"/>
              <a:gd name="T9" fmla="*/ 2147483646 h 911"/>
              <a:gd name="T10" fmla="*/ 2147483646 w 1103"/>
              <a:gd name="T11" fmla="*/ 2147483646 h 911"/>
              <a:gd name="T12" fmla="*/ 2147483646 w 1103"/>
              <a:gd name="T13" fmla="*/ 2147483646 h 911"/>
              <a:gd name="T14" fmla="*/ 2147483646 w 1103"/>
              <a:gd name="T15" fmla="*/ 2147483646 h 911"/>
              <a:gd name="T16" fmla="*/ 2147483646 w 1103"/>
              <a:gd name="T17" fmla="*/ 2147483646 h 911"/>
              <a:gd name="T18" fmla="*/ 2147483646 w 1103"/>
              <a:gd name="T19" fmla="*/ 2147483646 h 911"/>
              <a:gd name="T20" fmla="*/ 2147483646 w 1103"/>
              <a:gd name="T21" fmla="*/ 2147483646 h 911"/>
              <a:gd name="T22" fmla="*/ 2147483646 w 1103"/>
              <a:gd name="T23" fmla="*/ 2147483646 h 911"/>
              <a:gd name="T24" fmla="*/ 2147483646 w 1103"/>
              <a:gd name="T25" fmla="*/ 2147483646 h 911"/>
              <a:gd name="T26" fmla="*/ 2147483646 w 1103"/>
              <a:gd name="T27" fmla="*/ 2147483646 h 911"/>
              <a:gd name="T28" fmla="*/ 2147483646 w 1103"/>
              <a:gd name="T29" fmla="*/ 2147483646 h 911"/>
              <a:gd name="T30" fmla="*/ 2147483646 w 1103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03" h="911">
                <a:moveTo>
                  <a:pt x="0" y="910"/>
                </a:moveTo>
                <a:lnTo>
                  <a:pt x="116" y="899"/>
                </a:lnTo>
                <a:lnTo>
                  <a:pt x="174" y="889"/>
                </a:lnTo>
                <a:lnTo>
                  <a:pt x="234" y="872"/>
                </a:lnTo>
                <a:lnTo>
                  <a:pt x="290" y="852"/>
                </a:lnTo>
                <a:lnTo>
                  <a:pt x="349" y="825"/>
                </a:lnTo>
                <a:lnTo>
                  <a:pt x="405" y="787"/>
                </a:lnTo>
                <a:lnTo>
                  <a:pt x="521" y="683"/>
                </a:lnTo>
                <a:lnTo>
                  <a:pt x="637" y="533"/>
                </a:lnTo>
                <a:lnTo>
                  <a:pt x="755" y="356"/>
                </a:lnTo>
                <a:lnTo>
                  <a:pt x="811" y="265"/>
                </a:lnTo>
                <a:lnTo>
                  <a:pt x="870" y="181"/>
                </a:lnTo>
                <a:lnTo>
                  <a:pt x="927" y="107"/>
                </a:lnTo>
                <a:lnTo>
                  <a:pt x="986" y="49"/>
                </a:lnTo>
                <a:lnTo>
                  <a:pt x="1042" y="14"/>
                </a:lnTo>
                <a:lnTo>
                  <a:pt x="1102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6">
            <a:extLst>
              <a:ext uri="{FF2B5EF4-FFF2-40B4-BE49-F238E27FC236}">
                <a16:creationId xmlns:a16="http://schemas.microsoft.com/office/drawing/2014/main" id="{8C710CB6-4A51-40CB-8C89-4FCC1FF98409}"/>
              </a:ext>
            </a:extLst>
          </p:cNvPr>
          <p:cNvSpPr>
            <a:spLocks/>
          </p:cNvSpPr>
          <p:nvPr/>
        </p:nvSpPr>
        <p:spPr bwMode="auto">
          <a:xfrm>
            <a:off x="2819400" y="3657600"/>
            <a:ext cx="1827213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7">
            <a:extLst>
              <a:ext uri="{FF2B5EF4-FFF2-40B4-BE49-F238E27FC236}">
                <a16:creationId xmlns:a16="http://schemas.microsoft.com/office/drawing/2014/main" id="{A2F71824-9751-41F0-A2CD-E7148B7E2A1F}"/>
              </a:ext>
            </a:extLst>
          </p:cNvPr>
          <p:cNvSpPr>
            <a:spLocks/>
          </p:cNvSpPr>
          <p:nvPr/>
        </p:nvSpPr>
        <p:spPr bwMode="auto">
          <a:xfrm>
            <a:off x="990600" y="3657600"/>
            <a:ext cx="1827213" cy="1446213"/>
          </a:xfrm>
          <a:custGeom>
            <a:avLst/>
            <a:gdLst>
              <a:gd name="T0" fmla="*/ 0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2147483646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0" y="910"/>
                </a:moveTo>
                <a:lnTo>
                  <a:pt x="121" y="899"/>
                </a:lnTo>
                <a:lnTo>
                  <a:pt x="181" y="889"/>
                </a:lnTo>
                <a:lnTo>
                  <a:pt x="244" y="872"/>
                </a:lnTo>
                <a:lnTo>
                  <a:pt x="302" y="852"/>
                </a:lnTo>
                <a:lnTo>
                  <a:pt x="365" y="825"/>
                </a:lnTo>
                <a:lnTo>
                  <a:pt x="423" y="787"/>
                </a:lnTo>
                <a:lnTo>
                  <a:pt x="544" y="683"/>
                </a:lnTo>
                <a:lnTo>
                  <a:pt x="665" y="533"/>
                </a:lnTo>
                <a:lnTo>
                  <a:pt x="787" y="356"/>
                </a:lnTo>
                <a:lnTo>
                  <a:pt x="846" y="265"/>
                </a:lnTo>
                <a:lnTo>
                  <a:pt x="908" y="181"/>
                </a:lnTo>
                <a:lnTo>
                  <a:pt x="967" y="107"/>
                </a:lnTo>
                <a:lnTo>
                  <a:pt x="1029" y="49"/>
                </a:lnTo>
                <a:lnTo>
                  <a:pt x="1088" y="14"/>
                </a:lnTo>
                <a:lnTo>
                  <a:pt x="115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8">
            <a:extLst>
              <a:ext uri="{FF2B5EF4-FFF2-40B4-BE49-F238E27FC236}">
                <a16:creationId xmlns:a16="http://schemas.microsoft.com/office/drawing/2014/main" id="{5F3974FC-1691-4EE3-8918-31D589D505AC}"/>
              </a:ext>
            </a:extLst>
          </p:cNvPr>
          <p:cNvSpPr>
            <a:spLocks/>
          </p:cNvSpPr>
          <p:nvPr/>
        </p:nvSpPr>
        <p:spPr bwMode="auto">
          <a:xfrm>
            <a:off x="2819400" y="3581400"/>
            <a:ext cx="1979613" cy="1446213"/>
          </a:xfrm>
          <a:custGeom>
            <a:avLst/>
            <a:gdLst>
              <a:gd name="T0" fmla="*/ 2147483646 w 1247"/>
              <a:gd name="T1" fmla="*/ 2147483646 h 911"/>
              <a:gd name="T2" fmla="*/ 2147483646 w 1247"/>
              <a:gd name="T3" fmla="*/ 2147483646 h 911"/>
              <a:gd name="T4" fmla="*/ 2147483646 w 1247"/>
              <a:gd name="T5" fmla="*/ 2147483646 h 911"/>
              <a:gd name="T6" fmla="*/ 2147483646 w 1247"/>
              <a:gd name="T7" fmla="*/ 2147483646 h 911"/>
              <a:gd name="T8" fmla="*/ 2147483646 w 1247"/>
              <a:gd name="T9" fmla="*/ 2147483646 h 911"/>
              <a:gd name="T10" fmla="*/ 2147483646 w 1247"/>
              <a:gd name="T11" fmla="*/ 2147483646 h 911"/>
              <a:gd name="T12" fmla="*/ 2147483646 w 1247"/>
              <a:gd name="T13" fmla="*/ 2147483646 h 911"/>
              <a:gd name="T14" fmla="*/ 2147483646 w 1247"/>
              <a:gd name="T15" fmla="*/ 2147483646 h 911"/>
              <a:gd name="T16" fmla="*/ 2147483646 w 1247"/>
              <a:gd name="T17" fmla="*/ 2147483646 h 911"/>
              <a:gd name="T18" fmla="*/ 2147483646 w 1247"/>
              <a:gd name="T19" fmla="*/ 2147483646 h 911"/>
              <a:gd name="T20" fmla="*/ 2147483646 w 1247"/>
              <a:gd name="T21" fmla="*/ 2147483646 h 911"/>
              <a:gd name="T22" fmla="*/ 2147483646 w 1247"/>
              <a:gd name="T23" fmla="*/ 2147483646 h 911"/>
              <a:gd name="T24" fmla="*/ 2147483646 w 1247"/>
              <a:gd name="T25" fmla="*/ 2147483646 h 911"/>
              <a:gd name="T26" fmla="*/ 2147483646 w 1247"/>
              <a:gd name="T27" fmla="*/ 2147483646 h 911"/>
              <a:gd name="T28" fmla="*/ 2147483646 w 1247"/>
              <a:gd name="T29" fmla="*/ 2147483646 h 911"/>
              <a:gd name="T30" fmla="*/ 0 w 1247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47" h="911">
                <a:moveTo>
                  <a:pt x="1246" y="910"/>
                </a:moveTo>
                <a:lnTo>
                  <a:pt x="1115" y="899"/>
                </a:lnTo>
                <a:lnTo>
                  <a:pt x="1050" y="889"/>
                </a:lnTo>
                <a:lnTo>
                  <a:pt x="982" y="872"/>
                </a:lnTo>
                <a:lnTo>
                  <a:pt x="919" y="852"/>
                </a:lnTo>
                <a:lnTo>
                  <a:pt x="851" y="825"/>
                </a:lnTo>
                <a:lnTo>
                  <a:pt x="788" y="787"/>
                </a:lnTo>
                <a:lnTo>
                  <a:pt x="655" y="683"/>
                </a:lnTo>
                <a:lnTo>
                  <a:pt x="524" y="533"/>
                </a:lnTo>
                <a:lnTo>
                  <a:pt x="393" y="356"/>
                </a:lnTo>
                <a:lnTo>
                  <a:pt x="327" y="265"/>
                </a:lnTo>
                <a:lnTo>
                  <a:pt x="260" y="181"/>
                </a:lnTo>
                <a:lnTo>
                  <a:pt x="196" y="107"/>
                </a:lnTo>
                <a:lnTo>
                  <a:pt x="129" y="49"/>
                </a:lnTo>
                <a:lnTo>
                  <a:pt x="65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9">
            <a:extLst>
              <a:ext uri="{FF2B5EF4-FFF2-40B4-BE49-F238E27FC236}">
                <a16:creationId xmlns:a16="http://schemas.microsoft.com/office/drawing/2014/main" id="{EA64E4AF-9524-4E64-846E-730560EC4B6E}"/>
              </a:ext>
            </a:extLst>
          </p:cNvPr>
          <p:cNvSpPr>
            <a:spLocks/>
          </p:cNvSpPr>
          <p:nvPr/>
        </p:nvSpPr>
        <p:spPr bwMode="auto">
          <a:xfrm>
            <a:off x="914400" y="3581400"/>
            <a:ext cx="1903413" cy="1446213"/>
          </a:xfrm>
          <a:custGeom>
            <a:avLst/>
            <a:gdLst>
              <a:gd name="T0" fmla="*/ 0 w 1199"/>
              <a:gd name="T1" fmla="*/ 2147483646 h 911"/>
              <a:gd name="T2" fmla="*/ 2147483646 w 1199"/>
              <a:gd name="T3" fmla="*/ 2147483646 h 911"/>
              <a:gd name="T4" fmla="*/ 2147483646 w 1199"/>
              <a:gd name="T5" fmla="*/ 2147483646 h 911"/>
              <a:gd name="T6" fmla="*/ 2147483646 w 1199"/>
              <a:gd name="T7" fmla="*/ 2147483646 h 911"/>
              <a:gd name="T8" fmla="*/ 2147483646 w 1199"/>
              <a:gd name="T9" fmla="*/ 2147483646 h 911"/>
              <a:gd name="T10" fmla="*/ 2147483646 w 1199"/>
              <a:gd name="T11" fmla="*/ 2147483646 h 911"/>
              <a:gd name="T12" fmla="*/ 2147483646 w 1199"/>
              <a:gd name="T13" fmla="*/ 2147483646 h 911"/>
              <a:gd name="T14" fmla="*/ 2147483646 w 1199"/>
              <a:gd name="T15" fmla="*/ 2147483646 h 911"/>
              <a:gd name="T16" fmla="*/ 2147483646 w 1199"/>
              <a:gd name="T17" fmla="*/ 2147483646 h 911"/>
              <a:gd name="T18" fmla="*/ 2147483646 w 1199"/>
              <a:gd name="T19" fmla="*/ 2147483646 h 911"/>
              <a:gd name="T20" fmla="*/ 2147483646 w 1199"/>
              <a:gd name="T21" fmla="*/ 2147483646 h 911"/>
              <a:gd name="T22" fmla="*/ 2147483646 w 1199"/>
              <a:gd name="T23" fmla="*/ 2147483646 h 911"/>
              <a:gd name="T24" fmla="*/ 2147483646 w 1199"/>
              <a:gd name="T25" fmla="*/ 2147483646 h 911"/>
              <a:gd name="T26" fmla="*/ 2147483646 w 1199"/>
              <a:gd name="T27" fmla="*/ 2147483646 h 911"/>
              <a:gd name="T28" fmla="*/ 2147483646 w 1199"/>
              <a:gd name="T29" fmla="*/ 2147483646 h 911"/>
              <a:gd name="T30" fmla="*/ 2147483646 w 1199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99" h="911">
                <a:moveTo>
                  <a:pt x="0" y="910"/>
                </a:moveTo>
                <a:lnTo>
                  <a:pt x="126" y="899"/>
                </a:lnTo>
                <a:lnTo>
                  <a:pt x="189" y="889"/>
                </a:lnTo>
                <a:lnTo>
                  <a:pt x="254" y="872"/>
                </a:lnTo>
                <a:lnTo>
                  <a:pt x="315" y="852"/>
                </a:lnTo>
                <a:lnTo>
                  <a:pt x="380" y="825"/>
                </a:lnTo>
                <a:lnTo>
                  <a:pt x="441" y="787"/>
                </a:lnTo>
                <a:lnTo>
                  <a:pt x="566" y="683"/>
                </a:lnTo>
                <a:lnTo>
                  <a:pt x="692" y="533"/>
                </a:lnTo>
                <a:lnTo>
                  <a:pt x="820" y="356"/>
                </a:lnTo>
                <a:lnTo>
                  <a:pt x="881" y="265"/>
                </a:lnTo>
                <a:lnTo>
                  <a:pt x="946" y="181"/>
                </a:lnTo>
                <a:lnTo>
                  <a:pt x="1007" y="107"/>
                </a:lnTo>
                <a:lnTo>
                  <a:pt x="1072" y="49"/>
                </a:lnTo>
                <a:lnTo>
                  <a:pt x="1133" y="14"/>
                </a:lnTo>
                <a:lnTo>
                  <a:pt x="1198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Rectangle 10">
            <a:extLst>
              <a:ext uri="{FF2B5EF4-FFF2-40B4-BE49-F238E27FC236}">
                <a16:creationId xmlns:a16="http://schemas.microsoft.com/office/drawing/2014/main" id="{D5AA3896-EC74-4B62-B249-018512885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429000"/>
            <a:ext cx="4038600" cy="769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All Means are the same: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The Null Hypothesis is True </a:t>
            </a:r>
          </a:p>
        </p:txBody>
      </p:sp>
      <p:sp>
        <p:nvSpPr>
          <p:cNvPr id="19466" name="Line 13">
            <a:extLst>
              <a:ext uri="{FF2B5EF4-FFF2-40B4-BE49-F238E27FC236}">
                <a16:creationId xmlns:a16="http://schemas.microsoft.com/office/drawing/2014/main" id="{56F4F969-EA58-4D19-AE1D-34E407D1E8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733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7" name="Line 15">
            <a:extLst>
              <a:ext uri="{FF2B5EF4-FFF2-40B4-BE49-F238E27FC236}">
                <a16:creationId xmlns:a16="http://schemas.microsoft.com/office/drawing/2014/main" id="{E4DDD256-CC53-4B15-AD4C-4226DB889C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4163" y="5257800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9468" name="Object 17">
            <a:extLst>
              <a:ext uri="{FF2B5EF4-FFF2-40B4-BE49-F238E27FC236}">
                <a16:creationId xmlns:a16="http://schemas.microsoft.com/office/drawing/2014/main" id="{858EFA06-7126-4879-913D-6F674B15E1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0638" y="1600200"/>
          <a:ext cx="39449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3" imgW="1625600" imgH="228600" progId="Equation.3">
                  <p:embed/>
                </p:oleObj>
              </mc:Choice>
              <mc:Fallback>
                <p:oleObj name="Equation" r:id="rId3" imgW="16256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1600200"/>
                        <a:ext cx="3944937" cy="554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8">
            <a:extLst>
              <a:ext uri="{FF2B5EF4-FFF2-40B4-BE49-F238E27FC236}">
                <a16:creationId xmlns:a16="http://schemas.microsoft.com/office/drawing/2014/main" id="{6F3F0F18-E557-48F0-A855-949EE3BDFB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8888" y="2209800"/>
          <a:ext cx="421163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5" imgW="1790700" imgH="215900" progId="Equation.3">
                  <p:embed/>
                </p:oleObj>
              </mc:Choice>
              <mc:Fallback>
                <p:oleObj name="Equation" r:id="rId5" imgW="1790700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2209800"/>
                        <a:ext cx="4211637" cy="4968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Line 19">
            <a:extLst>
              <a:ext uri="{FF2B5EF4-FFF2-40B4-BE49-F238E27FC236}">
                <a16:creationId xmlns:a16="http://schemas.microsoft.com/office/drawing/2014/main" id="{A5671B77-53B7-42B1-8264-F3C1344CF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2578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9471" name="Object 20">
            <a:extLst>
              <a:ext uri="{FF2B5EF4-FFF2-40B4-BE49-F238E27FC236}">
                <a16:creationId xmlns:a16="http://schemas.microsoft.com/office/drawing/2014/main" id="{E51270E6-5C3C-4632-9023-4DD1AD89CB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58963" y="5715000"/>
          <a:ext cx="18827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7" imgW="774364" imgH="228501" progId="Equation.3">
                  <p:embed/>
                </p:oleObj>
              </mc:Choice>
              <mc:Fallback>
                <p:oleObj name="Equation" r:id="rId7" imgW="774364" imgH="228501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5715000"/>
                        <a:ext cx="1882775" cy="5540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37B81E9-CB63-4637-A81C-BF69F5380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10400" cy="76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One-Factor ANOVA </a:t>
            </a:r>
          </a:p>
        </p:txBody>
      </p:sp>
      <p:sp>
        <p:nvSpPr>
          <p:cNvPr id="20483" name="Freeform 3">
            <a:extLst>
              <a:ext uri="{FF2B5EF4-FFF2-40B4-BE49-F238E27FC236}">
                <a16:creationId xmlns:a16="http://schemas.microsoft.com/office/drawing/2014/main" id="{7F3B9BDA-68BC-46EF-AE50-1A156999C574}"/>
              </a:ext>
            </a:extLst>
          </p:cNvPr>
          <p:cNvSpPr>
            <a:spLocks/>
          </p:cNvSpPr>
          <p:nvPr/>
        </p:nvSpPr>
        <p:spPr bwMode="auto">
          <a:xfrm>
            <a:off x="1676400" y="4191000"/>
            <a:ext cx="1055688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Freeform 4">
            <a:extLst>
              <a:ext uri="{FF2B5EF4-FFF2-40B4-BE49-F238E27FC236}">
                <a16:creationId xmlns:a16="http://schemas.microsoft.com/office/drawing/2014/main" id="{84BDD620-D496-43E3-888B-E1A135198B59}"/>
              </a:ext>
            </a:extLst>
          </p:cNvPr>
          <p:cNvSpPr>
            <a:spLocks/>
          </p:cNvSpPr>
          <p:nvPr/>
        </p:nvSpPr>
        <p:spPr bwMode="auto">
          <a:xfrm>
            <a:off x="685800" y="4191000"/>
            <a:ext cx="1011238" cy="1446213"/>
          </a:xfrm>
          <a:custGeom>
            <a:avLst/>
            <a:gdLst>
              <a:gd name="T0" fmla="*/ 0 w 1103"/>
              <a:gd name="T1" fmla="*/ 2147483646 h 911"/>
              <a:gd name="T2" fmla="*/ 2147483646 w 1103"/>
              <a:gd name="T3" fmla="*/ 2147483646 h 911"/>
              <a:gd name="T4" fmla="*/ 2147483646 w 1103"/>
              <a:gd name="T5" fmla="*/ 2147483646 h 911"/>
              <a:gd name="T6" fmla="*/ 2147483646 w 1103"/>
              <a:gd name="T7" fmla="*/ 2147483646 h 911"/>
              <a:gd name="T8" fmla="*/ 2147483646 w 1103"/>
              <a:gd name="T9" fmla="*/ 2147483646 h 911"/>
              <a:gd name="T10" fmla="*/ 2147483646 w 1103"/>
              <a:gd name="T11" fmla="*/ 2147483646 h 911"/>
              <a:gd name="T12" fmla="*/ 2147483646 w 1103"/>
              <a:gd name="T13" fmla="*/ 2147483646 h 911"/>
              <a:gd name="T14" fmla="*/ 2147483646 w 1103"/>
              <a:gd name="T15" fmla="*/ 2147483646 h 911"/>
              <a:gd name="T16" fmla="*/ 2147483646 w 1103"/>
              <a:gd name="T17" fmla="*/ 2147483646 h 911"/>
              <a:gd name="T18" fmla="*/ 2147483646 w 1103"/>
              <a:gd name="T19" fmla="*/ 2147483646 h 911"/>
              <a:gd name="T20" fmla="*/ 2147483646 w 1103"/>
              <a:gd name="T21" fmla="*/ 2147483646 h 911"/>
              <a:gd name="T22" fmla="*/ 2147483646 w 1103"/>
              <a:gd name="T23" fmla="*/ 2147483646 h 911"/>
              <a:gd name="T24" fmla="*/ 2147483646 w 1103"/>
              <a:gd name="T25" fmla="*/ 2147483646 h 911"/>
              <a:gd name="T26" fmla="*/ 2147483646 w 1103"/>
              <a:gd name="T27" fmla="*/ 2147483646 h 911"/>
              <a:gd name="T28" fmla="*/ 2147483646 w 1103"/>
              <a:gd name="T29" fmla="*/ 2147483646 h 911"/>
              <a:gd name="T30" fmla="*/ 2147483646 w 1103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03" h="911">
                <a:moveTo>
                  <a:pt x="0" y="910"/>
                </a:moveTo>
                <a:lnTo>
                  <a:pt x="116" y="899"/>
                </a:lnTo>
                <a:lnTo>
                  <a:pt x="174" y="889"/>
                </a:lnTo>
                <a:lnTo>
                  <a:pt x="234" y="872"/>
                </a:lnTo>
                <a:lnTo>
                  <a:pt x="290" y="852"/>
                </a:lnTo>
                <a:lnTo>
                  <a:pt x="349" y="825"/>
                </a:lnTo>
                <a:lnTo>
                  <a:pt x="405" y="787"/>
                </a:lnTo>
                <a:lnTo>
                  <a:pt x="521" y="683"/>
                </a:lnTo>
                <a:lnTo>
                  <a:pt x="637" y="533"/>
                </a:lnTo>
                <a:lnTo>
                  <a:pt x="755" y="356"/>
                </a:lnTo>
                <a:lnTo>
                  <a:pt x="811" y="265"/>
                </a:lnTo>
                <a:lnTo>
                  <a:pt x="870" y="181"/>
                </a:lnTo>
                <a:lnTo>
                  <a:pt x="927" y="107"/>
                </a:lnTo>
                <a:lnTo>
                  <a:pt x="986" y="49"/>
                </a:lnTo>
                <a:lnTo>
                  <a:pt x="1042" y="14"/>
                </a:lnTo>
                <a:lnTo>
                  <a:pt x="1102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Freeform 5">
            <a:extLst>
              <a:ext uri="{FF2B5EF4-FFF2-40B4-BE49-F238E27FC236}">
                <a16:creationId xmlns:a16="http://schemas.microsoft.com/office/drawing/2014/main" id="{AAA6B1B8-9943-4DA6-9759-31FFEE1D4191}"/>
              </a:ext>
            </a:extLst>
          </p:cNvPr>
          <p:cNvSpPr>
            <a:spLocks/>
          </p:cNvSpPr>
          <p:nvPr/>
        </p:nvSpPr>
        <p:spPr bwMode="auto">
          <a:xfrm>
            <a:off x="1676400" y="4114800"/>
            <a:ext cx="1055688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Freeform 6">
            <a:extLst>
              <a:ext uri="{FF2B5EF4-FFF2-40B4-BE49-F238E27FC236}">
                <a16:creationId xmlns:a16="http://schemas.microsoft.com/office/drawing/2014/main" id="{403272EC-A59F-4B15-BBC6-E76641D76D4E}"/>
              </a:ext>
            </a:extLst>
          </p:cNvPr>
          <p:cNvSpPr>
            <a:spLocks/>
          </p:cNvSpPr>
          <p:nvPr/>
        </p:nvSpPr>
        <p:spPr bwMode="auto">
          <a:xfrm>
            <a:off x="609600" y="4114800"/>
            <a:ext cx="1055688" cy="1446213"/>
          </a:xfrm>
          <a:custGeom>
            <a:avLst/>
            <a:gdLst>
              <a:gd name="T0" fmla="*/ 0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2147483646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0" y="910"/>
                </a:moveTo>
                <a:lnTo>
                  <a:pt x="121" y="899"/>
                </a:lnTo>
                <a:lnTo>
                  <a:pt x="181" y="889"/>
                </a:lnTo>
                <a:lnTo>
                  <a:pt x="244" y="872"/>
                </a:lnTo>
                <a:lnTo>
                  <a:pt x="302" y="852"/>
                </a:lnTo>
                <a:lnTo>
                  <a:pt x="365" y="825"/>
                </a:lnTo>
                <a:lnTo>
                  <a:pt x="423" y="787"/>
                </a:lnTo>
                <a:lnTo>
                  <a:pt x="544" y="683"/>
                </a:lnTo>
                <a:lnTo>
                  <a:pt x="665" y="533"/>
                </a:lnTo>
                <a:lnTo>
                  <a:pt x="787" y="356"/>
                </a:lnTo>
                <a:lnTo>
                  <a:pt x="846" y="265"/>
                </a:lnTo>
                <a:lnTo>
                  <a:pt x="908" y="181"/>
                </a:lnTo>
                <a:lnTo>
                  <a:pt x="967" y="107"/>
                </a:lnTo>
                <a:lnTo>
                  <a:pt x="1029" y="49"/>
                </a:lnTo>
                <a:lnTo>
                  <a:pt x="1088" y="14"/>
                </a:lnTo>
                <a:lnTo>
                  <a:pt x="115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Freeform 7">
            <a:extLst>
              <a:ext uri="{FF2B5EF4-FFF2-40B4-BE49-F238E27FC236}">
                <a16:creationId xmlns:a16="http://schemas.microsoft.com/office/drawing/2014/main" id="{FAEE29A8-0001-4DE0-A6C0-AD3D7BA6CA34}"/>
              </a:ext>
            </a:extLst>
          </p:cNvPr>
          <p:cNvSpPr>
            <a:spLocks/>
          </p:cNvSpPr>
          <p:nvPr/>
        </p:nvSpPr>
        <p:spPr bwMode="auto">
          <a:xfrm>
            <a:off x="2819400" y="4191000"/>
            <a:ext cx="1143000" cy="1446213"/>
          </a:xfrm>
          <a:custGeom>
            <a:avLst/>
            <a:gdLst>
              <a:gd name="T0" fmla="*/ 2147483646 w 1247"/>
              <a:gd name="T1" fmla="*/ 2147483646 h 911"/>
              <a:gd name="T2" fmla="*/ 2147483646 w 1247"/>
              <a:gd name="T3" fmla="*/ 2147483646 h 911"/>
              <a:gd name="T4" fmla="*/ 2147483646 w 1247"/>
              <a:gd name="T5" fmla="*/ 2147483646 h 911"/>
              <a:gd name="T6" fmla="*/ 2147483646 w 1247"/>
              <a:gd name="T7" fmla="*/ 2147483646 h 911"/>
              <a:gd name="T8" fmla="*/ 2147483646 w 1247"/>
              <a:gd name="T9" fmla="*/ 2147483646 h 911"/>
              <a:gd name="T10" fmla="*/ 2147483646 w 1247"/>
              <a:gd name="T11" fmla="*/ 2147483646 h 911"/>
              <a:gd name="T12" fmla="*/ 2147483646 w 1247"/>
              <a:gd name="T13" fmla="*/ 2147483646 h 911"/>
              <a:gd name="T14" fmla="*/ 2147483646 w 1247"/>
              <a:gd name="T15" fmla="*/ 2147483646 h 911"/>
              <a:gd name="T16" fmla="*/ 2147483646 w 1247"/>
              <a:gd name="T17" fmla="*/ 2147483646 h 911"/>
              <a:gd name="T18" fmla="*/ 2147483646 w 1247"/>
              <a:gd name="T19" fmla="*/ 2147483646 h 911"/>
              <a:gd name="T20" fmla="*/ 2147483646 w 1247"/>
              <a:gd name="T21" fmla="*/ 2147483646 h 911"/>
              <a:gd name="T22" fmla="*/ 2147483646 w 1247"/>
              <a:gd name="T23" fmla="*/ 2147483646 h 911"/>
              <a:gd name="T24" fmla="*/ 2147483646 w 1247"/>
              <a:gd name="T25" fmla="*/ 2147483646 h 911"/>
              <a:gd name="T26" fmla="*/ 2147483646 w 1247"/>
              <a:gd name="T27" fmla="*/ 2147483646 h 911"/>
              <a:gd name="T28" fmla="*/ 2147483646 w 1247"/>
              <a:gd name="T29" fmla="*/ 2147483646 h 911"/>
              <a:gd name="T30" fmla="*/ 0 w 1247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47" h="911">
                <a:moveTo>
                  <a:pt x="1246" y="910"/>
                </a:moveTo>
                <a:lnTo>
                  <a:pt x="1115" y="899"/>
                </a:lnTo>
                <a:lnTo>
                  <a:pt x="1050" y="889"/>
                </a:lnTo>
                <a:lnTo>
                  <a:pt x="982" y="872"/>
                </a:lnTo>
                <a:lnTo>
                  <a:pt x="919" y="852"/>
                </a:lnTo>
                <a:lnTo>
                  <a:pt x="851" y="825"/>
                </a:lnTo>
                <a:lnTo>
                  <a:pt x="788" y="787"/>
                </a:lnTo>
                <a:lnTo>
                  <a:pt x="655" y="683"/>
                </a:lnTo>
                <a:lnTo>
                  <a:pt x="524" y="533"/>
                </a:lnTo>
                <a:lnTo>
                  <a:pt x="393" y="356"/>
                </a:lnTo>
                <a:lnTo>
                  <a:pt x="327" y="265"/>
                </a:lnTo>
                <a:lnTo>
                  <a:pt x="260" y="181"/>
                </a:lnTo>
                <a:lnTo>
                  <a:pt x="196" y="107"/>
                </a:lnTo>
                <a:lnTo>
                  <a:pt x="129" y="49"/>
                </a:lnTo>
                <a:lnTo>
                  <a:pt x="65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Freeform 8">
            <a:extLst>
              <a:ext uri="{FF2B5EF4-FFF2-40B4-BE49-F238E27FC236}">
                <a16:creationId xmlns:a16="http://schemas.microsoft.com/office/drawing/2014/main" id="{4CAE1978-01E6-49DD-801E-E61F4E226E93}"/>
              </a:ext>
            </a:extLst>
          </p:cNvPr>
          <p:cNvSpPr>
            <a:spLocks/>
          </p:cNvSpPr>
          <p:nvPr/>
        </p:nvSpPr>
        <p:spPr bwMode="auto">
          <a:xfrm>
            <a:off x="1676400" y="4191000"/>
            <a:ext cx="1127125" cy="1444625"/>
          </a:xfrm>
          <a:custGeom>
            <a:avLst/>
            <a:gdLst>
              <a:gd name="T0" fmla="*/ 0 w 710"/>
              <a:gd name="T1" fmla="*/ 2147483646 h 910"/>
              <a:gd name="T2" fmla="*/ 2147483646 w 710"/>
              <a:gd name="T3" fmla="*/ 2147483646 h 910"/>
              <a:gd name="T4" fmla="*/ 2147483646 w 710"/>
              <a:gd name="T5" fmla="*/ 2147483646 h 910"/>
              <a:gd name="T6" fmla="*/ 2147483646 w 710"/>
              <a:gd name="T7" fmla="*/ 2147483646 h 910"/>
              <a:gd name="T8" fmla="*/ 2147483646 w 710"/>
              <a:gd name="T9" fmla="*/ 2147483646 h 910"/>
              <a:gd name="T10" fmla="*/ 2147483646 w 710"/>
              <a:gd name="T11" fmla="*/ 2147483646 h 910"/>
              <a:gd name="T12" fmla="*/ 2147483646 w 710"/>
              <a:gd name="T13" fmla="*/ 2147483646 h 910"/>
              <a:gd name="T14" fmla="*/ 2147483646 w 710"/>
              <a:gd name="T15" fmla="*/ 2147483646 h 910"/>
              <a:gd name="T16" fmla="*/ 2147483646 w 710"/>
              <a:gd name="T17" fmla="*/ 2147483646 h 910"/>
              <a:gd name="T18" fmla="*/ 2147483646 w 710"/>
              <a:gd name="T19" fmla="*/ 2147483646 h 910"/>
              <a:gd name="T20" fmla="*/ 2147483646 w 710"/>
              <a:gd name="T21" fmla="*/ 2147483646 h 910"/>
              <a:gd name="T22" fmla="*/ 2147483646 w 710"/>
              <a:gd name="T23" fmla="*/ 2147483646 h 910"/>
              <a:gd name="T24" fmla="*/ 2147483646 w 710"/>
              <a:gd name="T25" fmla="*/ 2147483646 h 910"/>
              <a:gd name="T26" fmla="*/ 2147483646 w 710"/>
              <a:gd name="T27" fmla="*/ 2147483646 h 910"/>
              <a:gd name="T28" fmla="*/ 2147483646 w 710"/>
              <a:gd name="T29" fmla="*/ 2147483646 h 910"/>
              <a:gd name="T30" fmla="*/ 2147483646 w 710"/>
              <a:gd name="T31" fmla="*/ 0 h 9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10" h="910">
                <a:moveTo>
                  <a:pt x="0" y="910"/>
                </a:moveTo>
                <a:lnTo>
                  <a:pt x="73" y="899"/>
                </a:lnTo>
                <a:lnTo>
                  <a:pt x="109" y="889"/>
                </a:lnTo>
                <a:lnTo>
                  <a:pt x="147" y="872"/>
                </a:lnTo>
                <a:lnTo>
                  <a:pt x="182" y="852"/>
                </a:lnTo>
                <a:lnTo>
                  <a:pt x="219" y="825"/>
                </a:lnTo>
                <a:lnTo>
                  <a:pt x="255" y="787"/>
                </a:lnTo>
                <a:lnTo>
                  <a:pt x="327" y="683"/>
                </a:lnTo>
                <a:lnTo>
                  <a:pt x="399" y="533"/>
                </a:lnTo>
                <a:lnTo>
                  <a:pt x="473" y="356"/>
                </a:lnTo>
                <a:lnTo>
                  <a:pt x="508" y="265"/>
                </a:lnTo>
                <a:lnTo>
                  <a:pt x="546" y="181"/>
                </a:lnTo>
                <a:lnTo>
                  <a:pt x="581" y="107"/>
                </a:lnTo>
                <a:lnTo>
                  <a:pt x="619" y="49"/>
                </a:lnTo>
                <a:lnTo>
                  <a:pt x="654" y="14"/>
                </a:lnTo>
                <a:lnTo>
                  <a:pt x="71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B8ABE89D-9A3B-4EAC-BC77-44751B518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895600"/>
            <a:ext cx="4572000" cy="769938"/>
          </a:xfrm>
          <a:prstGeom prst="rect">
            <a:avLst/>
          </a:prstGeom>
          <a:solidFill>
            <a:srgbClr val="FEEA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At least one mean is different: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The Null Hypothesis is NOT true </a:t>
            </a:r>
          </a:p>
        </p:txBody>
      </p:sp>
      <p:graphicFrame>
        <p:nvGraphicFramePr>
          <p:cNvPr id="20490" name="Object 12">
            <a:extLst>
              <a:ext uri="{FF2B5EF4-FFF2-40B4-BE49-F238E27FC236}">
                <a16:creationId xmlns:a16="http://schemas.microsoft.com/office/drawing/2014/main" id="{A5C91A71-357F-460B-BE5D-587366536E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1524000"/>
          <a:ext cx="39465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3" imgW="1625600" imgH="228600" progId="Equation.3">
                  <p:embed/>
                </p:oleObj>
              </mc:Choice>
              <mc:Fallback>
                <p:oleObj name="Equation" r:id="rId3" imgW="16256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524000"/>
                        <a:ext cx="3946525" cy="554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3">
            <a:extLst>
              <a:ext uri="{FF2B5EF4-FFF2-40B4-BE49-F238E27FC236}">
                <a16:creationId xmlns:a16="http://schemas.microsoft.com/office/drawing/2014/main" id="{84EC7FE5-51B6-400E-81E4-E7BB5D42BA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2688" y="2133600"/>
          <a:ext cx="421163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5" imgW="1790700" imgH="215900" progId="Equation.3">
                  <p:embed/>
                </p:oleObj>
              </mc:Choice>
              <mc:Fallback>
                <p:oleObj name="Equation" r:id="rId5" imgW="1790700" imgH="215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2133600"/>
                        <a:ext cx="4211637" cy="4968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Line 14">
            <a:extLst>
              <a:ext uri="{FF2B5EF4-FFF2-40B4-BE49-F238E27FC236}">
                <a16:creationId xmlns:a16="http://schemas.microsoft.com/office/drawing/2014/main" id="{E1AC0E28-34DD-45C7-A362-C759E895D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715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93" name="Object 15">
            <a:extLst>
              <a:ext uri="{FF2B5EF4-FFF2-40B4-BE49-F238E27FC236}">
                <a16:creationId xmlns:a16="http://schemas.microsoft.com/office/drawing/2014/main" id="{F9EB7B40-3F24-45B1-8D82-1292864A3E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49363" y="5867400"/>
          <a:ext cx="18811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7" imgW="774364" imgH="228501" progId="Equation.3">
                  <p:embed/>
                </p:oleObj>
              </mc:Choice>
              <mc:Fallback>
                <p:oleObj name="Equation" r:id="rId7" imgW="774364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5867400"/>
                        <a:ext cx="1881187" cy="554038"/>
                      </a:xfrm>
                      <a:prstGeom prst="rect">
                        <a:avLst/>
                      </a:prstGeom>
                      <a:solidFill>
                        <a:srgbClr val="FEEAD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Freeform 24">
            <a:extLst>
              <a:ext uri="{FF2B5EF4-FFF2-40B4-BE49-F238E27FC236}">
                <a16:creationId xmlns:a16="http://schemas.microsoft.com/office/drawing/2014/main" id="{06C13970-DDEE-425C-99CB-1ED6C9E6F71D}"/>
              </a:ext>
            </a:extLst>
          </p:cNvPr>
          <p:cNvSpPr>
            <a:spLocks/>
          </p:cNvSpPr>
          <p:nvPr/>
        </p:nvSpPr>
        <p:spPr bwMode="auto">
          <a:xfrm>
            <a:off x="6324600" y="4191000"/>
            <a:ext cx="1055688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Freeform 25">
            <a:extLst>
              <a:ext uri="{FF2B5EF4-FFF2-40B4-BE49-F238E27FC236}">
                <a16:creationId xmlns:a16="http://schemas.microsoft.com/office/drawing/2014/main" id="{7F57DF9D-B3DF-4C34-B4A6-B52A717E6122}"/>
              </a:ext>
            </a:extLst>
          </p:cNvPr>
          <p:cNvSpPr>
            <a:spLocks/>
          </p:cNvSpPr>
          <p:nvPr/>
        </p:nvSpPr>
        <p:spPr bwMode="auto">
          <a:xfrm>
            <a:off x="5334000" y="4191000"/>
            <a:ext cx="1011238" cy="1446213"/>
          </a:xfrm>
          <a:custGeom>
            <a:avLst/>
            <a:gdLst>
              <a:gd name="T0" fmla="*/ 0 w 1103"/>
              <a:gd name="T1" fmla="*/ 2147483646 h 911"/>
              <a:gd name="T2" fmla="*/ 2147483646 w 1103"/>
              <a:gd name="T3" fmla="*/ 2147483646 h 911"/>
              <a:gd name="T4" fmla="*/ 2147483646 w 1103"/>
              <a:gd name="T5" fmla="*/ 2147483646 h 911"/>
              <a:gd name="T6" fmla="*/ 2147483646 w 1103"/>
              <a:gd name="T7" fmla="*/ 2147483646 h 911"/>
              <a:gd name="T8" fmla="*/ 2147483646 w 1103"/>
              <a:gd name="T9" fmla="*/ 2147483646 h 911"/>
              <a:gd name="T10" fmla="*/ 2147483646 w 1103"/>
              <a:gd name="T11" fmla="*/ 2147483646 h 911"/>
              <a:gd name="T12" fmla="*/ 2147483646 w 1103"/>
              <a:gd name="T13" fmla="*/ 2147483646 h 911"/>
              <a:gd name="T14" fmla="*/ 2147483646 w 1103"/>
              <a:gd name="T15" fmla="*/ 2147483646 h 911"/>
              <a:gd name="T16" fmla="*/ 2147483646 w 1103"/>
              <a:gd name="T17" fmla="*/ 2147483646 h 911"/>
              <a:gd name="T18" fmla="*/ 2147483646 w 1103"/>
              <a:gd name="T19" fmla="*/ 2147483646 h 911"/>
              <a:gd name="T20" fmla="*/ 2147483646 w 1103"/>
              <a:gd name="T21" fmla="*/ 2147483646 h 911"/>
              <a:gd name="T22" fmla="*/ 2147483646 w 1103"/>
              <a:gd name="T23" fmla="*/ 2147483646 h 911"/>
              <a:gd name="T24" fmla="*/ 2147483646 w 1103"/>
              <a:gd name="T25" fmla="*/ 2147483646 h 911"/>
              <a:gd name="T26" fmla="*/ 2147483646 w 1103"/>
              <a:gd name="T27" fmla="*/ 2147483646 h 911"/>
              <a:gd name="T28" fmla="*/ 2147483646 w 1103"/>
              <a:gd name="T29" fmla="*/ 2147483646 h 911"/>
              <a:gd name="T30" fmla="*/ 2147483646 w 1103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03" h="911">
                <a:moveTo>
                  <a:pt x="0" y="910"/>
                </a:moveTo>
                <a:lnTo>
                  <a:pt x="116" y="899"/>
                </a:lnTo>
                <a:lnTo>
                  <a:pt x="174" y="889"/>
                </a:lnTo>
                <a:lnTo>
                  <a:pt x="234" y="872"/>
                </a:lnTo>
                <a:lnTo>
                  <a:pt x="290" y="852"/>
                </a:lnTo>
                <a:lnTo>
                  <a:pt x="349" y="825"/>
                </a:lnTo>
                <a:lnTo>
                  <a:pt x="405" y="787"/>
                </a:lnTo>
                <a:lnTo>
                  <a:pt x="521" y="683"/>
                </a:lnTo>
                <a:lnTo>
                  <a:pt x="637" y="533"/>
                </a:lnTo>
                <a:lnTo>
                  <a:pt x="755" y="356"/>
                </a:lnTo>
                <a:lnTo>
                  <a:pt x="811" y="265"/>
                </a:lnTo>
                <a:lnTo>
                  <a:pt x="870" y="181"/>
                </a:lnTo>
                <a:lnTo>
                  <a:pt x="927" y="107"/>
                </a:lnTo>
                <a:lnTo>
                  <a:pt x="986" y="49"/>
                </a:lnTo>
                <a:lnTo>
                  <a:pt x="1042" y="14"/>
                </a:lnTo>
                <a:lnTo>
                  <a:pt x="1102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Freeform 26">
            <a:extLst>
              <a:ext uri="{FF2B5EF4-FFF2-40B4-BE49-F238E27FC236}">
                <a16:creationId xmlns:a16="http://schemas.microsoft.com/office/drawing/2014/main" id="{A5A0AA45-2B39-4F64-8767-82EF0B54D672}"/>
              </a:ext>
            </a:extLst>
          </p:cNvPr>
          <p:cNvSpPr>
            <a:spLocks/>
          </p:cNvSpPr>
          <p:nvPr/>
        </p:nvSpPr>
        <p:spPr bwMode="auto">
          <a:xfrm>
            <a:off x="5715000" y="4191000"/>
            <a:ext cx="1055688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Freeform 27">
            <a:extLst>
              <a:ext uri="{FF2B5EF4-FFF2-40B4-BE49-F238E27FC236}">
                <a16:creationId xmlns:a16="http://schemas.microsoft.com/office/drawing/2014/main" id="{18B84B6F-5882-4978-A172-D4F67E6CFEFA}"/>
              </a:ext>
            </a:extLst>
          </p:cNvPr>
          <p:cNvSpPr>
            <a:spLocks/>
          </p:cNvSpPr>
          <p:nvPr/>
        </p:nvSpPr>
        <p:spPr bwMode="auto">
          <a:xfrm>
            <a:off x="4648200" y="4191000"/>
            <a:ext cx="1055688" cy="1446213"/>
          </a:xfrm>
          <a:custGeom>
            <a:avLst/>
            <a:gdLst>
              <a:gd name="T0" fmla="*/ 0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2147483646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0" y="910"/>
                </a:moveTo>
                <a:lnTo>
                  <a:pt x="121" y="899"/>
                </a:lnTo>
                <a:lnTo>
                  <a:pt x="181" y="889"/>
                </a:lnTo>
                <a:lnTo>
                  <a:pt x="244" y="872"/>
                </a:lnTo>
                <a:lnTo>
                  <a:pt x="302" y="852"/>
                </a:lnTo>
                <a:lnTo>
                  <a:pt x="365" y="825"/>
                </a:lnTo>
                <a:lnTo>
                  <a:pt x="423" y="787"/>
                </a:lnTo>
                <a:lnTo>
                  <a:pt x="544" y="683"/>
                </a:lnTo>
                <a:lnTo>
                  <a:pt x="665" y="533"/>
                </a:lnTo>
                <a:lnTo>
                  <a:pt x="787" y="356"/>
                </a:lnTo>
                <a:lnTo>
                  <a:pt x="846" y="265"/>
                </a:lnTo>
                <a:lnTo>
                  <a:pt x="908" y="181"/>
                </a:lnTo>
                <a:lnTo>
                  <a:pt x="967" y="107"/>
                </a:lnTo>
                <a:lnTo>
                  <a:pt x="1029" y="49"/>
                </a:lnTo>
                <a:lnTo>
                  <a:pt x="1088" y="14"/>
                </a:lnTo>
                <a:lnTo>
                  <a:pt x="115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Freeform 28">
            <a:extLst>
              <a:ext uri="{FF2B5EF4-FFF2-40B4-BE49-F238E27FC236}">
                <a16:creationId xmlns:a16="http://schemas.microsoft.com/office/drawing/2014/main" id="{88553FED-F9DC-4E42-B4DB-780553500538}"/>
              </a:ext>
            </a:extLst>
          </p:cNvPr>
          <p:cNvSpPr>
            <a:spLocks/>
          </p:cNvSpPr>
          <p:nvPr/>
        </p:nvSpPr>
        <p:spPr bwMode="auto">
          <a:xfrm>
            <a:off x="7467600" y="4191000"/>
            <a:ext cx="1143000" cy="1446213"/>
          </a:xfrm>
          <a:custGeom>
            <a:avLst/>
            <a:gdLst>
              <a:gd name="T0" fmla="*/ 2147483646 w 1247"/>
              <a:gd name="T1" fmla="*/ 2147483646 h 911"/>
              <a:gd name="T2" fmla="*/ 2147483646 w 1247"/>
              <a:gd name="T3" fmla="*/ 2147483646 h 911"/>
              <a:gd name="T4" fmla="*/ 2147483646 w 1247"/>
              <a:gd name="T5" fmla="*/ 2147483646 h 911"/>
              <a:gd name="T6" fmla="*/ 2147483646 w 1247"/>
              <a:gd name="T7" fmla="*/ 2147483646 h 911"/>
              <a:gd name="T8" fmla="*/ 2147483646 w 1247"/>
              <a:gd name="T9" fmla="*/ 2147483646 h 911"/>
              <a:gd name="T10" fmla="*/ 2147483646 w 1247"/>
              <a:gd name="T11" fmla="*/ 2147483646 h 911"/>
              <a:gd name="T12" fmla="*/ 2147483646 w 1247"/>
              <a:gd name="T13" fmla="*/ 2147483646 h 911"/>
              <a:gd name="T14" fmla="*/ 2147483646 w 1247"/>
              <a:gd name="T15" fmla="*/ 2147483646 h 911"/>
              <a:gd name="T16" fmla="*/ 2147483646 w 1247"/>
              <a:gd name="T17" fmla="*/ 2147483646 h 911"/>
              <a:gd name="T18" fmla="*/ 2147483646 w 1247"/>
              <a:gd name="T19" fmla="*/ 2147483646 h 911"/>
              <a:gd name="T20" fmla="*/ 2147483646 w 1247"/>
              <a:gd name="T21" fmla="*/ 2147483646 h 911"/>
              <a:gd name="T22" fmla="*/ 2147483646 w 1247"/>
              <a:gd name="T23" fmla="*/ 2147483646 h 911"/>
              <a:gd name="T24" fmla="*/ 2147483646 w 1247"/>
              <a:gd name="T25" fmla="*/ 2147483646 h 911"/>
              <a:gd name="T26" fmla="*/ 2147483646 w 1247"/>
              <a:gd name="T27" fmla="*/ 2147483646 h 911"/>
              <a:gd name="T28" fmla="*/ 2147483646 w 1247"/>
              <a:gd name="T29" fmla="*/ 2147483646 h 911"/>
              <a:gd name="T30" fmla="*/ 0 w 1247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47" h="911">
                <a:moveTo>
                  <a:pt x="1246" y="910"/>
                </a:moveTo>
                <a:lnTo>
                  <a:pt x="1115" y="899"/>
                </a:lnTo>
                <a:lnTo>
                  <a:pt x="1050" y="889"/>
                </a:lnTo>
                <a:lnTo>
                  <a:pt x="982" y="872"/>
                </a:lnTo>
                <a:lnTo>
                  <a:pt x="919" y="852"/>
                </a:lnTo>
                <a:lnTo>
                  <a:pt x="851" y="825"/>
                </a:lnTo>
                <a:lnTo>
                  <a:pt x="788" y="787"/>
                </a:lnTo>
                <a:lnTo>
                  <a:pt x="655" y="683"/>
                </a:lnTo>
                <a:lnTo>
                  <a:pt x="524" y="533"/>
                </a:lnTo>
                <a:lnTo>
                  <a:pt x="393" y="356"/>
                </a:lnTo>
                <a:lnTo>
                  <a:pt x="327" y="265"/>
                </a:lnTo>
                <a:lnTo>
                  <a:pt x="260" y="181"/>
                </a:lnTo>
                <a:lnTo>
                  <a:pt x="196" y="107"/>
                </a:lnTo>
                <a:lnTo>
                  <a:pt x="129" y="49"/>
                </a:lnTo>
                <a:lnTo>
                  <a:pt x="65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Freeform 29">
            <a:extLst>
              <a:ext uri="{FF2B5EF4-FFF2-40B4-BE49-F238E27FC236}">
                <a16:creationId xmlns:a16="http://schemas.microsoft.com/office/drawing/2014/main" id="{D3DBE5A9-03AB-4929-A7D6-8AA1A9EF96D5}"/>
              </a:ext>
            </a:extLst>
          </p:cNvPr>
          <p:cNvSpPr>
            <a:spLocks/>
          </p:cNvSpPr>
          <p:nvPr/>
        </p:nvSpPr>
        <p:spPr bwMode="auto">
          <a:xfrm>
            <a:off x="6324600" y="4191000"/>
            <a:ext cx="1127125" cy="1444625"/>
          </a:xfrm>
          <a:custGeom>
            <a:avLst/>
            <a:gdLst>
              <a:gd name="T0" fmla="*/ 0 w 710"/>
              <a:gd name="T1" fmla="*/ 2147483646 h 910"/>
              <a:gd name="T2" fmla="*/ 2147483646 w 710"/>
              <a:gd name="T3" fmla="*/ 2147483646 h 910"/>
              <a:gd name="T4" fmla="*/ 2147483646 w 710"/>
              <a:gd name="T5" fmla="*/ 2147483646 h 910"/>
              <a:gd name="T6" fmla="*/ 2147483646 w 710"/>
              <a:gd name="T7" fmla="*/ 2147483646 h 910"/>
              <a:gd name="T8" fmla="*/ 2147483646 w 710"/>
              <a:gd name="T9" fmla="*/ 2147483646 h 910"/>
              <a:gd name="T10" fmla="*/ 2147483646 w 710"/>
              <a:gd name="T11" fmla="*/ 2147483646 h 910"/>
              <a:gd name="T12" fmla="*/ 2147483646 w 710"/>
              <a:gd name="T13" fmla="*/ 2147483646 h 910"/>
              <a:gd name="T14" fmla="*/ 2147483646 w 710"/>
              <a:gd name="T15" fmla="*/ 2147483646 h 910"/>
              <a:gd name="T16" fmla="*/ 2147483646 w 710"/>
              <a:gd name="T17" fmla="*/ 2147483646 h 910"/>
              <a:gd name="T18" fmla="*/ 2147483646 w 710"/>
              <a:gd name="T19" fmla="*/ 2147483646 h 910"/>
              <a:gd name="T20" fmla="*/ 2147483646 w 710"/>
              <a:gd name="T21" fmla="*/ 2147483646 h 910"/>
              <a:gd name="T22" fmla="*/ 2147483646 w 710"/>
              <a:gd name="T23" fmla="*/ 2147483646 h 910"/>
              <a:gd name="T24" fmla="*/ 2147483646 w 710"/>
              <a:gd name="T25" fmla="*/ 2147483646 h 910"/>
              <a:gd name="T26" fmla="*/ 2147483646 w 710"/>
              <a:gd name="T27" fmla="*/ 2147483646 h 910"/>
              <a:gd name="T28" fmla="*/ 2147483646 w 710"/>
              <a:gd name="T29" fmla="*/ 2147483646 h 910"/>
              <a:gd name="T30" fmla="*/ 2147483646 w 710"/>
              <a:gd name="T31" fmla="*/ 0 h 9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10" h="910">
                <a:moveTo>
                  <a:pt x="0" y="910"/>
                </a:moveTo>
                <a:lnTo>
                  <a:pt x="73" y="899"/>
                </a:lnTo>
                <a:lnTo>
                  <a:pt x="109" y="889"/>
                </a:lnTo>
                <a:lnTo>
                  <a:pt x="147" y="872"/>
                </a:lnTo>
                <a:lnTo>
                  <a:pt x="182" y="852"/>
                </a:lnTo>
                <a:lnTo>
                  <a:pt x="219" y="825"/>
                </a:lnTo>
                <a:lnTo>
                  <a:pt x="255" y="787"/>
                </a:lnTo>
                <a:lnTo>
                  <a:pt x="327" y="683"/>
                </a:lnTo>
                <a:lnTo>
                  <a:pt x="399" y="533"/>
                </a:lnTo>
                <a:lnTo>
                  <a:pt x="473" y="356"/>
                </a:lnTo>
                <a:lnTo>
                  <a:pt x="508" y="265"/>
                </a:lnTo>
                <a:lnTo>
                  <a:pt x="546" y="181"/>
                </a:lnTo>
                <a:lnTo>
                  <a:pt x="581" y="107"/>
                </a:lnTo>
                <a:lnTo>
                  <a:pt x="619" y="49"/>
                </a:lnTo>
                <a:lnTo>
                  <a:pt x="654" y="14"/>
                </a:lnTo>
                <a:lnTo>
                  <a:pt x="71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30">
            <a:extLst>
              <a:ext uri="{FF2B5EF4-FFF2-40B4-BE49-F238E27FC236}">
                <a16:creationId xmlns:a16="http://schemas.microsoft.com/office/drawing/2014/main" id="{BF4CF7A1-99E4-4994-AC20-642684B3B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715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01" name="Object 31">
            <a:extLst>
              <a:ext uri="{FF2B5EF4-FFF2-40B4-BE49-F238E27FC236}">
                <a16:creationId xmlns:a16="http://schemas.microsoft.com/office/drawing/2014/main" id="{E00F3E5F-380B-4794-8B1A-995A4CA3A5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45163" y="5867400"/>
          <a:ext cx="18811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9" imgW="774364" imgH="228501" progId="Equation.3">
                  <p:embed/>
                </p:oleObj>
              </mc:Choice>
              <mc:Fallback>
                <p:oleObj name="Equation" r:id="rId9" imgW="774364" imgH="228501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5867400"/>
                        <a:ext cx="1881187" cy="554038"/>
                      </a:xfrm>
                      <a:prstGeom prst="rect">
                        <a:avLst/>
                      </a:prstGeom>
                      <a:solidFill>
                        <a:srgbClr val="FEEAD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2" name="Text Box 32">
            <a:extLst>
              <a:ext uri="{FF2B5EF4-FFF2-40B4-BE49-F238E27FC236}">
                <a16:creationId xmlns:a16="http://schemas.microsoft.com/office/drawing/2014/main" id="{B9C5F83D-7182-4C94-93F2-0F3BFF381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or</a:t>
            </a:r>
          </a:p>
        </p:txBody>
      </p:sp>
      <p:sp>
        <p:nvSpPr>
          <p:cNvPr id="20503" name="Text Box 33">
            <a:extLst>
              <a:ext uri="{FF2B5EF4-FFF2-40B4-BE49-F238E27FC236}">
                <a16:creationId xmlns:a16="http://schemas.microsoft.com/office/drawing/2014/main" id="{26BC570E-1BF9-4544-B600-9F9BB61C8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219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2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D8C2825-8A36-497F-9B49-88EC83A78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828800"/>
            <a:ext cx="1143000" cy="2362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DAFA80E-9F6C-4AB9-AE0B-1AA8B7DF9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828800"/>
            <a:ext cx="1295400" cy="2362200"/>
          </a:xfrm>
          <a:prstGeom prst="rect">
            <a:avLst/>
          </a:prstGeom>
          <a:solidFill>
            <a:srgbClr val="FCC98C"/>
          </a:solidFill>
          <a:ln w="9525">
            <a:solidFill>
              <a:srgbClr val="FDDCB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6D7B67D0-0601-4C1C-AD9F-451396A35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828800"/>
            <a:ext cx="1219200" cy="2362200"/>
          </a:xfrm>
          <a:prstGeom prst="rect">
            <a:avLst/>
          </a:prstGeom>
          <a:solidFill>
            <a:srgbClr val="F983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58FD4570-4B38-43E1-835E-DB288D4F6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One-Factor ANOVA </a:t>
            </a:r>
            <a:br>
              <a:rPr lang="en-US" altLang="en-US"/>
            </a:br>
            <a:r>
              <a:rPr lang="en-US" altLang="en-US"/>
              <a:t>F Test Example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6A9D5D37-3921-4D2C-BD5B-EEACEE72032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191000" cy="38576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0" indent="0" defTabSz="914400" eaLnBrk="1" hangingPunct="1">
              <a:buFont typeface="Wingdings" panose="05000000000000000000" pitchFamily="2" charset="2"/>
              <a:buNone/>
              <a:tabLst>
                <a:tab pos="465138" algn="ctr"/>
                <a:tab pos="1595438" algn="ctr"/>
                <a:tab pos="2679700" algn="ctr"/>
              </a:tabLst>
            </a:pPr>
            <a:r>
              <a:rPr lang="en-US" altLang="en-US" sz="2400"/>
              <a:t>You want to see if three different golf clubs yield different distances. You randomly select five measurements from trials on an automated driving machine for each club. </a:t>
            </a:r>
          </a:p>
          <a:p>
            <a:pPr marL="0" indent="0" defTabSz="914400" eaLnBrk="1" hangingPunct="1">
              <a:buFont typeface="Wingdings" panose="05000000000000000000" pitchFamily="2" charset="2"/>
              <a:buNone/>
              <a:tabLst>
                <a:tab pos="465138" algn="ctr"/>
                <a:tab pos="1595438" algn="ctr"/>
                <a:tab pos="2679700" algn="ctr"/>
              </a:tabLst>
            </a:pPr>
            <a:r>
              <a:rPr lang="en-US" altLang="en-US" sz="2400"/>
              <a:t>At the .05 significance level, is there a difference in mean distance?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2DCFAE0C-8E9E-49B2-B73B-E4FC1F2F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9050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15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445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 u="sng"/>
              <a:t>Club 1</a:t>
            </a:r>
            <a:r>
              <a:rPr lang="en-US" altLang="en-US" sz="2400" u="sng"/>
              <a:t>	</a:t>
            </a:r>
            <a:r>
              <a:rPr lang="en-US" altLang="en-US" sz="2400"/>
              <a:t>    </a:t>
            </a:r>
            <a:r>
              <a:rPr lang="en-US" altLang="en-US" sz="2400" b="1" u="sng"/>
              <a:t>Club 2</a:t>
            </a:r>
            <a:r>
              <a:rPr lang="en-US" altLang="en-US" sz="2400" b="1"/>
              <a:t>    </a:t>
            </a:r>
            <a:r>
              <a:rPr lang="en-US" altLang="en-US" sz="2400" b="1" u="sng"/>
              <a:t>Club 3</a:t>
            </a:r>
            <a:br>
              <a:rPr lang="en-US" altLang="en-US" sz="2400"/>
            </a:br>
            <a:r>
              <a:rPr lang="en-US" altLang="en-US" sz="2400"/>
              <a:t>	254	     234	       200</a:t>
            </a:r>
            <a:br>
              <a:rPr lang="en-US" altLang="en-US" sz="2400"/>
            </a:br>
            <a:r>
              <a:rPr lang="en-US" altLang="en-US" sz="2400"/>
              <a:t>	263	     218	       222</a:t>
            </a:r>
            <a:br>
              <a:rPr lang="en-US" altLang="en-US" sz="2400"/>
            </a:br>
            <a:r>
              <a:rPr lang="en-US" altLang="en-US" sz="2400"/>
              <a:t>	241	     235	       197</a:t>
            </a:r>
            <a:br>
              <a:rPr lang="en-US" altLang="en-US" sz="2400"/>
            </a:br>
            <a:r>
              <a:rPr lang="en-US" altLang="en-US" sz="2400"/>
              <a:t>	237	     227	       206</a:t>
            </a:r>
            <a:br>
              <a:rPr lang="en-US" altLang="en-US" sz="2400"/>
            </a:br>
            <a:r>
              <a:rPr lang="en-US" altLang="en-US" sz="2400"/>
              <a:t>	251	     216	       204</a:t>
            </a:r>
          </a:p>
        </p:txBody>
      </p:sp>
      <p:pic>
        <p:nvPicPr>
          <p:cNvPr id="21512" name="Picture 96">
            <a:extLst>
              <a:ext uri="{FF2B5EF4-FFF2-40B4-BE49-F238E27FC236}">
                <a16:creationId xmlns:a16="http://schemas.microsoft.com/office/drawing/2014/main" id="{2EFA2062-F1C9-4087-BAEE-B61FB6419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43400"/>
            <a:ext cx="18748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00">
            <a:extLst>
              <a:ext uri="{FF2B5EF4-FFF2-40B4-BE49-F238E27FC236}">
                <a16:creationId xmlns:a16="http://schemas.microsoft.com/office/drawing/2014/main" id="{94A705FD-044C-4F44-AACE-1AFF13286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867400"/>
            <a:ext cx="406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4" name="Rectangle 102">
            <a:extLst>
              <a:ext uri="{FF2B5EF4-FFF2-40B4-BE49-F238E27FC236}">
                <a16:creationId xmlns:a16="http://schemas.microsoft.com/office/drawing/2014/main" id="{D07AB792-45FB-4394-8CA0-26354DE8D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828800"/>
            <a:ext cx="3657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">
            <a:extLst>
              <a:ext uri="{FF2B5EF4-FFF2-40B4-BE49-F238E27FC236}">
                <a16:creationId xmlns:a16="http://schemas.microsoft.com/office/drawing/2014/main" id="{AB62E3AA-62D7-449F-9A74-983B6AE98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1816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1" name="Rectangle 21">
            <a:extLst>
              <a:ext uri="{FF2B5EF4-FFF2-40B4-BE49-F238E27FC236}">
                <a16:creationId xmlns:a16="http://schemas.microsoft.com/office/drawing/2014/main" id="{DB5B219D-0CF0-46E2-B0A9-EFEAE4E76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0292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BAF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2" name="Rectangle 22">
            <a:extLst>
              <a:ext uri="{FF2B5EF4-FFF2-40B4-BE49-F238E27FC236}">
                <a16:creationId xmlns:a16="http://schemas.microsoft.com/office/drawing/2014/main" id="{841EC917-D361-4AC7-953A-B45DED685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7244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BAF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3" name="Rectangle 23">
            <a:extLst>
              <a:ext uri="{FF2B5EF4-FFF2-40B4-BE49-F238E27FC236}">
                <a16:creationId xmlns:a16="http://schemas.microsoft.com/office/drawing/2014/main" id="{47905C98-896F-47A9-B35B-5D3B5CEFD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006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BAF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4" name="Rectangle 24">
            <a:extLst>
              <a:ext uri="{FF2B5EF4-FFF2-40B4-BE49-F238E27FC236}">
                <a16:creationId xmlns:a16="http://schemas.microsoft.com/office/drawing/2014/main" id="{4B20BE6D-AA75-409F-BE42-B3AC2579C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BAF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5" name="Line 33">
            <a:extLst>
              <a:ext uri="{FF2B5EF4-FFF2-40B4-BE49-F238E27FC236}">
                <a16:creationId xmlns:a16="http://schemas.microsoft.com/office/drawing/2014/main" id="{09CB8E71-871A-41A6-92EB-EB93BB37E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0292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6" name="Rectangle 50">
            <a:extLst>
              <a:ext uri="{FF2B5EF4-FFF2-40B4-BE49-F238E27FC236}">
                <a16:creationId xmlns:a16="http://schemas.microsoft.com/office/drawing/2014/main" id="{6A020EE6-2932-4AEC-B27D-62C493A25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410200"/>
            <a:ext cx="1762125" cy="4857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37" name="Rectangle 48">
            <a:extLst>
              <a:ext uri="{FF2B5EF4-FFF2-40B4-BE49-F238E27FC236}">
                <a16:creationId xmlns:a16="http://schemas.microsoft.com/office/drawing/2014/main" id="{B9E7997F-75E2-4885-92DC-22BDABED4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1541463" cy="485775"/>
          </a:xfrm>
          <a:prstGeom prst="rect">
            <a:avLst/>
          </a:prstGeom>
          <a:solidFill>
            <a:srgbClr val="FCC98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38" name="Rectangle 47">
            <a:extLst>
              <a:ext uri="{FF2B5EF4-FFF2-40B4-BE49-F238E27FC236}">
                <a16:creationId xmlns:a16="http://schemas.microsoft.com/office/drawing/2014/main" id="{46F57405-976B-437F-A64A-8881D1D0C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76800"/>
            <a:ext cx="1395413" cy="485775"/>
          </a:xfrm>
          <a:prstGeom prst="rect">
            <a:avLst/>
          </a:prstGeom>
          <a:solidFill>
            <a:srgbClr val="F983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39" name="Rectangle 49">
            <a:extLst>
              <a:ext uri="{FF2B5EF4-FFF2-40B4-BE49-F238E27FC236}">
                <a16:creationId xmlns:a16="http://schemas.microsoft.com/office/drawing/2014/main" id="{7A61DE46-3C69-4D87-9DB7-917B69E04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1468438" cy="485775"/>
          </a:xfrm>
          <a:prstGeom prst="rect">
            <a:avLst/>
          </a:prstGeom>
          <a:solidFill>
            <a:srgbClr val="C1BA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40" name="Rectangle 5">
            <a:extLst>
              <a:ext uri="{FF2B5EF4-FFF2-40B4-BE49-F238E27FC236}">
                <a16:creationId xmlns:a16="http://schemas.microsoft.com/office/drawing/2014/main" id="{9533A7B2-1CC9-42E5-A7BF-11EC3E1EC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One-Factor ANOVA Example: Scatter Diagram</a:t>
            </a:r>
          </a:p>
        </p:txBody>
      </p:sp>
      <p:sp>
        <p:nvSpPr>
          <p:cNvPr id="22541" name="Line 6">
            <a:extLst>
              <a:ext uri="{FF2B5EF4-FFF2-40B4-BE49-F238E27FC236}">
                <a16:creationId xmlns:a16="http://schemas.microsoft.com/office/drawing/2014/main" id="{78C91CCD-4C9E-4B27-868F-3BDC392D0F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905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7">
            <a:extLst>
              <a:ext uri="{FF2B5EF4-FFF2-40B4-BE49-F238E27FC236}">
                <a16:creationId xmlns:a16="http://schemas.microsoft.com/office/drawing/2014/main" id="{34A71D9E-FDB4-4B7D-B1C8-DB3EB49E1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248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8">
            <a:extLst>
              <a:ext uri="{FF2B5EF4-FFF2-40B4-BE49-F238E27FC236}">
                <a16:creationId xmlns:a16="http://schemas.microsoft.com/office/drawing/2014/main" id="{3253F6E8-968B-4D45-9B06-AFB565A56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828800"/>
            <a:ext cx="835025" cy="40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270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260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250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240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230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220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210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200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190</a:t>
            </a:r>
          </a:p>
        </p:txBody>
      </p:sp>
      <p:sp>
        <p:nvSpPr>
          <p:cNvPr id="22544" name="Rectangle 10">
            <a:extLst>
              <a:ext uri="{FF2B5EF4-FFF2-40B4-BE49-F238E27FC236}">
                <a16:creationId xmlns:a16="http://schemas.microsoft.com/office/drawing/2014/main" id="{7700A5D8-58CC-4A1B-BF96-092B764B2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3354388"/>
            <a:ext cx="45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5" name="Rectangle 11">
            <a:extLst>
              <a:ext uri="{FF2B5EF4-FFF2-40B4-BE49-F238E27FC236}">
                <a16:creationId xmlns:a16="http://schemas.microsoft.com/office/drawing/2014/main" id="{B5F43213-37EE-4E75-B484-DDD71C357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3125788"/>
            <a:ext cx="45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6" name="Rectangle 12">
            <a:extLst>
              <a:ext uri="{FF2B5EF4-FFF2-40B4-BE49-F238E27FC236}">
                <a16:creationId xmlns:a16="http://schemas.microsoft.com/office/drawing/2014/main" id="{6F68260B-1362-4ADC-88EE-9344C241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2668588"/>
            <a:ext cx="45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7" name="Rectangle 13">
            <a:extLst>
              <a:ext uri="{FF2B5EF4-FFF2-40B4-BE49-F238E27FC236}">
                <a16:creationId xmlns:a16="http://schemas.microsoft.com/office/drawing/2014/main" id="{3538E695-E127-404E-BF26-DBA00BBAD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2516188"/>
            <a:ext cx="45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8" name="Rectangle 14">
            <a:extLst>
              <a:ext uri="{FF2B5EF4-FFF2-40B4-BE49-F238E27FC236}">
                <a16:creationId xmlns:a16="http://schemas.microsoft.com/office/drawing/2014/main" id="{5140153C-A743-46A3-A34C-AEA851EB1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21351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9" name="Rectangle 15">
            <a:extLst>
              <a:ext uri="{FF2B5EF4-FFF2-40B4-BE49-F238E27FC236}">
                <a16:creationId xmlns:a16="http://schemas.microsoft.com/office/drawing/2014/main" id="{9E74A09F-54DA-4DCF-96E6-62BFC56BD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42687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0" name="Rectangle 16">
            <a:extLst>
              <a:ext uri="{FF2B5EF4-FFF2-40B4-BE49-F238E27FC236}">
                <a16:creationId xmlns:a16="http://schemas.microsoft.com/office/drawing/2014/main" id="{3A3715F4-5E93-4129-948F-0B0D6E85A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41925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1" name="Rectangle 17">
            <a:extLst>
              <a:ext uri="{FF2B5EF4-FFF2-40B4-BE49-F238E27FC236}">
                <a16:creationId xmlns:a16="http://schemas.microsoft.com/office/drawing/2014/main" id="{0B521CA6-AA6C-4B1F-8A34-F97844277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38115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2" name="Rectangle 18">
            <a:extLst>
              <a:ext uri="{FF2B5EF4-FFF2-40B4-BE49-F238E27FC236}">
                <a16:creationId xmlns:a16="http://schemas.microsoft.com/office/drawing/2014/main" id="{19D0542B-75A9-467C-859B-D023026B5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34305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3" name="Rectangle 19">
            <a:extLst>
              <a:ext uri="{FF2B5EF4-FFF2-40B4-BE49-F238E27FC236}">
                <a16:creationId xmlns:a16="http://schemas.microsoft.com/office/drawing/2014/main" id="{1273A848-2B81-4E56-AC03-AFA195F51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35067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23885A27-59E2-400F-B0E3-B66B0C2700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962400"/>
            <a:ext cx="3068638" cy="0"/>
          </a:xfrm>
          <a:prstGeom prst="line">
            <a:avLst/>
          </a:prstGeom>
          <a:noFill/>
          <a:ln w="25400">
            <a:solidFill>
              <a:srgbClr val="A5EFE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6">
            <a:extLst>
              <a:ext uri="{FF2B5EF4-FFF2-40B4-BE49-F238E27FC236}">
                <a16:creationId xmlns:a16="http://schemas.microsoft.com/office/drawing/2014/main" id="{728D79FF-80B7-4E6E-A6A1-247CC3EDB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0"/>
            <a:ext cx="12604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Distance</a:t>
            </a:r>
          </a:p>
        </p:txBody>
      </p:sp>
      <p:graphicFrame>
        <p:nvGraphicFramePr>
          <p:cNvPr id="22556" name="Object 30">
            <a:extLst>
              <a:ext uri="{FF2B5EF4-FFF2-40B4-BE49-F238E27FC236}">
                <a16:creationId xmlns:a16="http://schemas.microsoft.com/office/drawing/2014/main" id="{517DFC04-D4A7-4FBA-A10F-7DE441DD86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2590800"/>
          <a:ext cx="8382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3" imgW="203112" imgH="228501" progId="Equation.DSMT4">
                  <p:embed/>
                </p:oleObj>
              </mc:Choice>
              <mc:Fallback>
                <p:oleObj name="Equation" r:id="rId3" imgW="203112" imgH="228501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90800"/>
                        <a:ext cx="8382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7" name="Object 31">
            <a:extLst>
              <a:ext uri="{FF2B5EF4-FFF2-40B4-BE49-F238E27FC236}">
                <a16:creationId xmlns:a16="http://schemas.microsoft.com/office/drawing/2014/main" id="{3EBB5E15-20A3-4509-A721-893BBCAFCC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38862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5" imgW="215806" imgH="228501" progId="Equation.DSMT4">
                  <p:embed/>
                </p:oleObj>
              </mc:Choice>
              <mc:Fallback>
                <p:oleObj name="Equation" r:id="rId5" imgW="215806" imgH="228501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86200"/>
                        <a:ext cx="609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8" name="Object 32">
            <a:extLst>
              <a:ext uri="{FF2B5EF4-FFF2-40B4-BE49-F238E27FC236}">
                <a16:creationId xmlns:a16="http://schemas.microsoft.com/office/drawing/2014/main" id="{966299AA-0436-4E43-886A-4CA201FBB5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4800" y="4724400"/>
          <a:ext cx="679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quation" r:id="rId7" imgW="215713" imgH="241091" progId="Equation.DSMT4">
                  <p:embed/>
                </p:oleObj>
              </mc:Choice>
              <mc:Fallback>
                <p:oleObj name="Equation" r:id="rId7" imgW="215713" imgH="241091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724400"/>
                        <a:ext cx="679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9" name="Line 34">
            <a:extLst>
              <a:ext uri="{FF2B5EF4-FFF2-40B4-BE49-F238E27FC236}">
                <a16:creationId xmlns:a16="http://schemas.microsoft.com/office/drawing/2014/main" id="{BA11FA7E-DCFB-4035-AAD9-8B4B79A35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114800"/>
            <a:ext cx="304800" cy="0"/>
          </a:xfrm>
          <a:prstGeom prst="line">
            <a:avLst/>
          </a:prstGeom>
          <a:noFill/>
          <a:ln w="38100">
            <a:solidFill>
              <a:srgbClr val="FCC9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0" name="Line 35">
            <a:extLst>
              <a:ext uri="{FF2B5EF4-FFF2-40B4-BE49-F238E27FC236}">
                <a16:creationId xmlns:a16="http://schemas.microsoft.com/office/drawing/2014/main" id="{F66C733C-9C6F-4CE2-B246-346EA1907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5463" y="2971800"/>
            <a:ext cx="304800" cy="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61" name="Object 36">
            <a:extLst>
              <a:ext uri="{FF2B5EF4-FFF2-40B4-BE49-F238E27FC236}">
                <a16:creationId xmlns:a16="http://schemas.microsoft.com/office/drawing/2014/main" id="{06EA50EA-3FCF-45C6-9524-BEDBFEB015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05800" y="35814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9" imgW="177569" imgH="215619" progId="Equation.DSMT4">
                  <p:embed/>
                </p:oleObj>
              </mc:Choice>
              <mc:Fallback>
                <p:oleObj name="Equation" r:id="rId9" imgW="177569" imgH="21561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3581400"/>
                        <a:ext cx="609600" cy="762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2" name="Line 37">
            <a:extLst>
              <a:ext uri="{FF2B5EF4-FFF2-40B4-BE49-F238E27FC236}">
                <a16:creationId xmlns:a16="http://schemas.microsoft.com/office/drawing/2014/main" id="{C0664D21-4F67-4FD0-968F-6295329C82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5725" y="5791200"/>
            <a:ext cx="92075" cy="76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3" name="Line 38">
            <a:extLst>
              <a:ext uri="{FF2B5EF4-FFF2-40B4-BE49-F238E27FC236}">
                <a16:creationId xmlns:a16="http://schemas.microsoft.com/office/drawing/2014/main" id="{0DE39E5C-69B0-4C35-94A0-00A31CA1C0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59436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4" name="Line 39">
            <a:extLst>
              <a:ext uri="{FF2B5EF4-FFF2-40B4-BE49-F238E27FC236}">
                <a16:creationId xmlns:a16="http://schemas.microsoft.com/office/drawing/2014/main" id="{C2FA42B3-13EF-4013-B3DD-F642F57B22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60960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5" name="Line 40">
            <a:extLst>
              <a:ext uri="{FF2B5EF4-FFF2-40B4-BE49-F238E27FC236}">
                <a16:creationId xmlns:a16="http://schemas.microsoft.com/office/drawing/2014/main" id="{EBC4DB68-1C8C-40DC-BBD7-DE58969AF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7313" y="58674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6" name="Line 41">
            <a:extLst>
              <a:ext uri="{FF2B5EF4-FFF2-40B4-BE49-F238E27FC236}">
                <a16:creationId xmlns:a16="http://schemas.microsoft.com/office/drawing/2014/main" id="{89B0BB1B-2949-468B-8413-0CFE8AD31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6024563"/>
            <a:ext cx="76200" cy="71437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67" name="Object 46">
            <a:extLst>
              <a:ext uri="{FF2B5EF4-FFF2-40B4-BE49-F238E27FC236}">
                <a16:creationId xmlns:a16="http://schemas.microsoft.com/office/drawing/2014/main" id="{DAECB9BB-32D0-4D06-AABA-FDB817F250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4953000"/>
          <a:ext cx="42672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11" imgW="2374900" imgH="508000" progId="Equation.3">
                  <p:embed/>
                </p:oleObj>
              </mc:Choice>
              <mc:Fallback>
                <p:oleObj name="Equation" r:id="rId11" imgW="2374900" imgH="5080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953000"/>
                        <a:ext cx="42672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8" name="AutoShape 52">
            <a:extLst>
              <a:ext uri="{FF2B5EF4-FFF2-40B4-BE49-F238E27FC236}">
                <a16:creationId xmlns:a16="http://schemas.microsoft.com/office/drawing/2014/main" id="{84CE184B-642B-42D7-A3E8-8DEB5BDC7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2672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69" name="Rectangle 53">
            <a:extLst>
              <a:ext uri="{FF2B5EF4-FFF2-40B4-BE49-F238E27FC236}">
                <a16:creationId xmlns:a16="http://schemas.microsoft.com/office/drawing/2014/main" id="{73F3BAD5-6E33-463E-8003-1C1260B49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828800"/>
            <a:ext cx="1143000" cy="2362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70" name="Rectangle 54">
            <a:extLst>
              <a:ext uri="{FF2B5EF4-FFF2-40B4-BE49-F238E27FC236}">
                <a16:creationId xmlns:a16="http://schemas.microsoft.com/office/drawing/2014/main" id="{6D2EF953-E1F6-4959-9E7E-72B4868B3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828800"/>
            <a:ext cx="1295400" cy="2362200"/>
          </a:xfrm>
          <a:prstGeom prst="rect">
            <a:avLst/>
          </a:prstGeom>
          <a:solidFill>
            <a:srgbClr val="FCC98C"/>
          </a:solidFill>
          <a:ln w="9525">
            <a:solidFill>
              <a:srgbClr val="FDDCB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71" name="Rectangle 55">
            <a:extLst>
              <a:ext uri="{FF2B5EF4-FFF2-40B4-BE49-F238E27FC236}">
                <a16:creationId xmlns:a16="http://schemas.microsoft.com/office/drawing/2014/main" id="{9AE7426A-B600-4DE8-929C-CA1221D31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1219200" cy="2362200"/>
          </a:xfrm>
          <a:prstGeom prst="rect">
            <a:avLst/>
          </a:prstGeom>
          <a:solidFill>
            <a:srgbClr val="F983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72" name="Rectangle 56">
            <a:extLst>
              <a:ext uri="{FF2B5EF4-FFF2-40B4-BE49-F238E27FC236}">
                <a16:creationId xmlns:a16="http://schemas.microsoft.com/office/drawing/2014/main" id="{879B7C49-3F0D-4CA4-8759-30A7608A3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15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445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 u="sng"/>
              <a:t>Club 1</a:t>
            </a:r>
            <a:r>
              <a:rPr lang="en-US" altLang="en-US" sz="2400" u="sng"/>
              <a:t>	</a:t>
            </a:r>
            <a:r>
              <a:rPr lang="en-US" altLang="en-US" sz="2400"/>
              <a:t>    </a:t>
            </a:r>
            <a:r>
              <a:rPr lang="en-US" altLang="en-US" sz="2400" b="1" u="sng"/>
              <a:t>Club 2</a:t>
            </a:r>
            <a:r>
              <a:rPr lang="en-US" altLang="en-US" sz="2400" b="1"/>
              <a:t>    </a:t>
            </a:r>
            <a:r>
              <a:rPr lang="en-US" altLang="en-US" sz="2400" b="1" u="sng"/>
              <a:t>Club 3</a:t>
            </a:r>
            <a:br>
              <a:rPr lang="en-US" altLang="en-US" sz="2400"/>
            </a:br>
            <a:r>
              <a:rPr lang="en-US" altLang="en-US" sz="2400"/>
              <a:t>	254	     234	       200</a:t>
            </a:r>
            <a:br>
              <a:rPr lang="en-US" altLang="en-US" sz="2400"/>
            </a:br>
            <a:r>
              <a:rPr lang="en-US" altLang="en-US" sz="2400"/>
              <a:t>	263	     218	       222</a:t>
            </a:r>
            <a:br>
              <a:rPr lang="en-US" altLang="en-US" sz="2400"/>
            </a:br>
            <a:r>
              <a:rPr lang="en-US" altLang="en-US" sz="2400"/>
              <a:t>	241	     235	       197</a:t>
            </a:r>
            <a:br>
              <a:rPr lang="en-US" altLang="en-US" sz="2400"/>
            </a:br>
            <a:r>
              <a:rPr lang="en-US" altLang="en-US" sz="2400"/>
              <a:t>	237	     227	       206</a:t>
            </a:r>
            <a:br>
              <a:rPr lang="en-US" altLang="en-US" sz="2400"/>
            </a:br>
            <a:r>
              <a:rPr lang="en-US" altLang="en-US" sz="2400"/>
              <a:t>	251	     216	       204</a:t>
            </a:r>
          </a:p>
        </p:txBody>
      </p:sp>
      <p:sp>
        <p:nvSpPr>
          <p:cNvPr id="22573" name="Rectangle 57">
            <a:extLst>
              <a:ext uri="{FF2B5EF4-FFF2-40B4-BE49-F238E27FC236}">
                <a16:creationId xmlns:a16="http://schemas.microsoft.com/office/drawing/2014/main" id="{698B237A-8A92-4C27-BC49-C0B1ADA65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464300"/>
            <a:ext cx="990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Club</a:t>
            </a:r>
          </a:p>
        </p:txBody>
      </p:sp>
      <p:sp>
        <p:nvSpPr>
          <p:cNvPr id="22574" name="Rectangle 58">
            <a:extLst>
              <a:ext uri="{FF2B5EF4-FFF2-40B4-BE49-F238E27FC236}">
                <a16:creationId xmlns:a16="http://schemas.microsoft.com/office/drawing/2014/main" id="{4D2C94BF-0153-4286-92A7-E7AC7AE44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6172200"/>
            <a:ext cx="2819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1            2            3</a:t>
            </a:r>
          </a:p>
        </p:txBody>
      </p:sp>
      <p:pic>
        <p:nvPicPr>
          <p:cNvPr id="22575" name="Picture 59">
            <a:extLst>
              <a:ext uri="{FF2B5EF4-FFF2-40B4-BE49-F238E27FC236}">
                <a16:creationId xmlns:a16="http://schemas.microsoft.com/office/drawing/2014/main" id="{690EED6E-1110-4B49-A4D1-97049A6DA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9366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6" name="Picture 60">
            <a:extLst>
              <a:ext uri="{FF2B5EF4-FFF2-40B4-BE49-F238E27FC236}">
                <a16:creationId xmlns:a16="http://schemas.microsoft.com/office/drawing/2014/main" id="{B914A7E4-1808-45D6-8F9F-AE8ADAFF3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6226175"/>
            <a:ext cx="2032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77" name="Rectangle 61">
            <a:extLst>
              <a:ext uri="{FF2B5EF4-FFF2-40B4-BE49-F238E27FC236}">
                <a16:creationId xmlns:a16="http://schemas.microsoft.com/office/drawing/2014/main" id="{BE5C820D-84B6-42C5-8AF7-25DD58333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3657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78" name="Line 62">
            <a:extLst>
              <a:ext uri="{FF2B5EF4-FFF2-40B4-BE49-F238E27FC236}">
                <a16:creationId xmlns:a16="http://schemas.microsoft.com/office/drawing/2014/main" id="{D84F385A-F1DA-479C-983F-EE9A69240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6172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>
            <a:extLst>
              <a:ext uri="{FF2B5EF4-FFF2-40B4-BE49-F238E27FC236}">
                <a16:creationId xmlns:a16="http://schemas.microsoft.com/office/drawing/2014/main" id="{052CBFAE-6500-4B49-B1BF-B9C88D040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One-Factor ANOVA Example Computations</a:t>
            </a:r>
          </a:p>
        </p:txBody>
      </p:sp>
      <p:sp>
        <p:nvSpPr>
          <p:cNvPr id="23555" name="Rectangle 10">
            <a:extLst>
              <a:ext uri="{FF2B5EF4-FFF2-40B4-BE49-F238E27FC236}">
                <a16:creationId xmlns:a16="http://schemas.microsoft.com/office/drawing/2014/main" id="{9BBB3C38-B852-4D11-9C04-F027CAA40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76400"/>
            <a:ext cx="1143000" cy="2362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3556" name="Rectangle 11">
            <a:extLst>
              <a:ext uri="{FF2B5EF4-FFF2-40B4-BE49-F238E27FC236}">
                <a16:creationId xmlns:a16="http://schemas.microsoft.com/office/drawing/2014/main" id="{6DF960AF-CA45-402A-97B5-D7BDFF2A6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76400"/>
            <a:ext cx="1295400" cy="2362200"/>
          </a:xfrm>
          <a:prstGeom prst="rect">
            <a:avLst/>
          </a:prstGeom>
          <a:solidFill>
            <a:srgbClr val="FCC98C"/>
          </a:solidFill>
          <a:ln w="9525">
            <a:solidFill>
              <a:srgbClr val="FDDCB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3557" name="Rectangle 12">
            <a:extLst>
              <a:ext uri="{FF2B5EF4-FFF2-40B4-BE49-F238E27FC236}">
                <a16:creationId xmlns:a16="http://schemas.microsoft.com/office/drawing/2014/main" id="{E6A25685-E3C9-48A5-99DB-B9A552E17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1219200" cy="2362200"/>
          </a:xfrm>
          <a:prstGeom prst="rect">
            <a:avLst/>
          </a:prstGeom>
          <a:solidFill>
            <a:srgbClr val="F983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3558" name="Rectangle 13">
            <a:extLst>
              <a:ext uri="{FF2B5EF4-FFF2-40B4-BE49-F238E27FC236}">
                <a16:creationId xmlns:a16="http://schemas.microsoft.com/office/drawing/2014/main" id="{0596B2DA-91EF-4613-81DB-CF15901B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526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15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445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 u="sng"/>
              <a:t>Club 1</a:t>
            </a:r>
            <a:r>
              <a:rPr lang="en-US" altLang="en-US" sz="2400" u="sng"/>
              <a:t>	</a:t>
            </a:r>
            <a:r>
              <a:rPr lang="en-US" altLang="en-US" sz="2400"/>
              <a:t>    </a:t>
            </a:r>
            <a:r>
              <a:rPr lang="en-US" altLang="en-US" sz="2400" b="1" u="sng"/>
              <a:t>Club 2</a:t>
            </a:r>
            <a:r>
              <a:rPr lang="en-US" altLang="en-US" sz="2400" b="1"/>
              <a:t>    </a:t>
            </a:r>
            <a:r>
              <a:rPr lang="en-US" altLang="en-US" sz="2400" b="1" u="sng"/>
              <a:t>Club 3</a:t>
            </a:r>
            <a:br>
              <a:rPr lang="en-US" altLang="en-US" sz="2400"/>
            </a:br>
            <a:r>
              <a:rPr lang="en-US" altLang="en-US" sz="2400"/>
              <a:t>	254	     234	       200</a:t>
            </a:r>
            <a:br>
              <a:rPr lang="en-US" altLang="en-US" sz="2400"/>
            </a:br>
            <a:r>
              <a:rPr lang="en-US" altLang="en-US" sz="2400"/>
              <a:t>	263	     218	       222</a:t>
            </a:r>
            <a:br>
              <a:rPr lang="en-US" altLang="en-US" sz="2400"/>
            </a:br>
            <a:r>
              <a:rPr lang="en-US" altLang="en-US" sz="2400"/>
              <a:t>	241	     235	       197</a:t>
            </a:r>
            <a:br>
              <a:rPr lang="en-US" altLang="en-US" sz="2400"/>
            </a:br>
            <a:r>
              <a:rPr lang="en-US" altLang="en-US" sz="2400"/>
              <a:t>	237	     227	       206</a:t>
            </a:r>
            <a:br>
              <a:rPr lang="en-US" altLang="en-US" sz="2400"/>
            </a:br>
            <a:r>
              <a:rPr lang="en-US" altLang="en-US" sz="2400"/>
              <a:t>	251	     216	       204</a:t>
            </a:r>
          </a:p>
        </p:txBody>
      </p:sp>
      <p:pic>
        <p:nvPicPr>
          <p:cNvPr id="23559" name="Picture 14">
            <a:extLst>
              <a:ext uri="{FF2B5EF4-FFF2-40B4-BE49-F238E27FC236}">
                <a16:creationId xmlns:a16="http://schemas.microsoft.com/office/drawing/2014/main" id="{92B4951A-DE0F-471C-965A-FD21E28B7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667000"/>
            <a:ext cx="9366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5">
            <a:extLst>
              <a:ext uri="{FF2B5EF4-FFF2-40B4-BE49-F238E27FC236}">
                <a16:creationId xmlns:a16="http://schemas.microsoft.com/office/drawing/2014/main" id="{A91AB97B-B6C8-4F1C-9C97-19EA55F70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388" y="3406775"/>
            <a:ext cx="2032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Text Box 16">
            <a:extLst>
              <a:ext uri="{FF2B5EF4-FFF2-40B4-BE49-F238E27FC236}">
                <a16:creationId xmlns:a16="http://schemas.microsoft.com/office/drawing/2014/main" id="{37027EBB-35A7-4A52-8006-B205A1062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752600"/>
            <a:ext cx="1447800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x</a:t>
            </a:r>
            <a:r>
              <a:rPr lang="en-US" altLang="en-US" sz="2000" baseline="-25000"/>
              <a:t>1</a:t>
            </a:r>
            <a:r>
              <a:rPr lang="en-US" altLang="en-US" sz="2000"/>
              <a:t> = 249.2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x</a:t>
            </a:r>
            <a:r>
              <a:rPr lang="en-US" altLang="en-US" sz="2000" baseline="-25000"/>
              <a:t>2</a:t>
            </a:r>
            <a:r>
              <a:rPr lang="en-US" altLang="en-US" sz="2000"/>
              <a:t> = 226.0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x</a:t>
            </a:r>
            <a:r>
              <a:rPr lang="en-US" altLang="en-US" sz="2000" baseline="-25000"/>
              <a:t>3</a:t>
            </a:r>
            <a:r>
              <a:rPr lang="en-US" altLang="en-US" sz="2000"/>
              <a:t> = 205.8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x = 227.0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23562" name="Line 17">
            <a:extLst>
              <a:ext uri="{FF2B5EF4-FFF2-40B4-BE49-F238E27FC236}">
                <a16:creationId xmlns:a16="http://schemas.microsoft.com/office/drawing/2014/main" id="{C2C5F844-5302-48FB-805A-A2CCAF920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3" name="Line 18">
            <a:extLst>
              <a:ext uri="{FF2B5EF4-FFF2-40B4-BE49-F238E27FC236}">
                <a16:creationId xmlns:a16="http://schemas.microsoft.com/office/drawing/2014/main" id="{ECAC2E33-A808-414C-9323-C95AE4B33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4" name="Line 19">
            <a:extLst>
              <a:ext uri="{FF2B5EF4-FFF2-40B4-BE49-F238E27FC236}">
                <a16:creationId xmlns:a16="http://schemas.microsoft.com/office/drawing/2014/main" id="{889DCF95-2AF5-45BA-B984-A26E4E7E1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5" name="Line 20">
            <a:extLst>
              <a:ext uri="{FF2B5EF4-FFF2-40B4-BE49-F238E27FC236}">
                <a16:creationId xmlns:a16="http://schemas.microsoft.com/office/drawing/2014/main" id="{E4D344AD-2FA2-4CDD-9CFF-0212B3508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6" name="Line 21">
            <a:extLst>
              <a:ext uri="{FF2B5EF4-FFF2-40B4-BE49-F238E27FC236}">
                <a16:creationId xmlns:a16="http://schemas.microsoft.com/office/drawing/2014/main" id="{7E3D9B9E-CD2D-4C0D-977D-9597DBE7B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7" name="Rectangle 31">
            <a:extLst>
              <a:ext uri="{FF2B5EF4-FFF2-40B4-BE49-F238E27FC236}">
                <a16:creationId xmlns:a16="http://schemas.microsoft.com/office/drawing/2014/main" id="{BF02393D-ADAB-4FBD-844E-2700C9D83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3657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cxnSp>
        <p:nvCxnSpPr>
          <p:cNvPr id="23568" name="Straight Arrow Connector 2">
            <a:extLst>
              <a:ext uri="{FF2B5EF4-FFF2-40B4-BE49-F238E27FC236}">
                <a16:creationId xmlns:a16="http://schemas.microsoft.com/office/drawing/2014/main" id="{8B576F12-4511-446E-BB25-7275E0EB937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38600" y="3810000"/>
            <a:ext cx="2514600" cy="2286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9" name="Text Box 22">
            <a:extLst>
              <a:ext uri="{FF2B5EF4-FFF2-40B4-BE49-F238E27FC236}">
                <a16:creationId xmlns:a16="http://schemas.microsoft.com/office/drawing/2014/main" id="{47636C97-0E85-4992-B25F-0C8D4A7E1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2588"/>
            <a:ext cx="2476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n</a:t>
            </a:r>
            <a:r>
              <a:rPr lang="en-US" altLang="en-US" sz="2000" baseline="-25000"/>
              <a:t>1</a:t>
            </a:r>
            <a:r>
              <a:rPr lang="en-US" altLang="en-US" sz="2000"/>
              <a:t> = 5</a:t>
            </a:r>
          </a:p>
        </p:txBody>
      </p:sp>
      <p:sp>
        <p:nvSpPr>
          <p:cNvPr id="23570" name="Text Box 22">
            <a:extLst>
              <a:ext uri="{FF2B5EF4-FFF2-40B4-BE49-F238E27FC236}">
                <a16:creationId xmlns:a16="http://schemas.microsoft.com/office/drawing/2014/main" id="{ACB37CA1-E89F-4901-90F4-671904CDF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192588"/>
            <a:ext cx="2476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n</a:t>
            </a:r>
            <a:r>
              <a:rPr lang="en-US" altLang="en-US" sz="2000" baseline="-25000"/>
              <a:t>2</a:t>
            </a:r>
            <a:r>
              <a:rPr lang="en-US" altLang="en-US" sz="2000"/>
              <a:t> = 5</a:t>
            </a:r>
          </a:p>
        </p:txBody>
      </p:sp>
      <p:sp>
        <p:nvSpPr>
          <p:cNvPr id="23571" name="Text Box 22">
            <a:extLst>
              <a:ext uri="{FF2B5EF4-FFF2-40B4-BE49-F238E27FC236}">
                <a16:creationId xmlns:a16="http://schemas.microsoft.com/office/drawing/2014/main" id="{035162FC-A797-4335-A051-20273196E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4221163"/>
            <a:ext cx="2476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n</a:t>
            </a:r>
            <a:r>
              <a:rPr lang="en-US" altLang="en-US" sz="2000" baseline="-25000"/>
              <a:t>3</a:t>
            </a:r>
            <a:r>
              <a:rPr lang="en-US" altLang="en-US" sz="2000"/>
              <a:t> = 5</a:t>
            </a:r>
          </a:p>
        </p:txBody>
      </p:sp>
      <p:sp>
        <p:nvSpPr>
          <p:cNvPr id="23572" name="Text Box 22">
            <a:extLst>
              <a:ext uri="{FF2B5EF4-FFF2-40B4-BE49-F238E27FC236}">
                <a16:creationId xmlns:a16="http://schemas.microsoft.com/office/drawing/2014/main" id="{A4FAEAE5-85A8-4B2B-866F-CF39B1731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27475"/>
            <a:ext cx="24765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N = 15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00000"/>
                </a:solidFill>
              </a:rPr>
              <a:t>k =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5342" tIns="42672" rIns="85342" bIns="42672" numCol="1" anchor="t" anchorCtr="0" compatLnSpc="1">
        <a:prstTxWarp prst="textNoShape">
          <a:avLst/>
        </a:prstTxWarp>
      </a:bodyPr>
      <a:lstStyle>
        <a:defPPr marL="0" marR="0" indent="0" algn="l" defTabSz="8524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anose="05000000000000000000" pitchFamily="2" charset="2"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5342" tIns="42672" rIns="85342" bIns="42672" numCol="1" anchor="t" anchorCtr="0" compatLnSpc="1">
        <a:prstTxWarp prst="textNoShape">
          <a:avLst/>
        </a:prstTxWarp>
      </a:bodyPr>
      <a:lstStyle>
        <a:defPPr marL="0" marR="0" indent="0" algn="l" defTabSz="8524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anose="05000000000000000000" pitchFamily="2" charset="2"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1638</TotalTime>
  <Pages>20</Pages>
  <Words>622</Words>
  <Application>Microsoft Office PowerPoint</Application>
  <PresentationFormat>On-screen Show (4:3)</PresentationFormat>
  <Paragraphs>160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FrankRuehl</vt:lpstr>
      <vt:lpstr>Times New Roman</vt:lpstr>
      <vt:lpstr>Tahoma</vt:lpstr>
      <vt:lpstr>Symbol</vt:lpstr>
      <vt:lpstr>Arial</vt:lpstr>
      <vt:lpstr>Wingdings</vt:lpstr>
      <vt:lpstr>Lucida Bright</vt:lpstr>
      <vt:lpstr>PrenHall1</vt:lpstr>
      <vt:lpstr>Microsoft Equation 3.0</vt:lpstr>
      <vt:lpstr>MathType 4.0 Equation</vt:lpstr>
      <vt:lpstr>PowerPoint Presentation</vt:lpstr>
      <vt:lpstr>General ANOVA Setting</vt:lpstr>
      <vt:lpstr>One-Way Analysis of Variance</vt:lpstr>
      <vt:lpstr>Hypotheses of One-Way ANOVA</vt:lpstr>
      <vt:lpstr>One-Factor ANOVA </vt:lpstr>
      <vt:lpstr>One-Factor ANOVA </vt:lpstr>
      <vt:lpstr>One-Factor ANOVA  F Test Example</vt:lpstr>
      <vt:lpstr>One-Factor ANOVA Example: Scatter Diagram</vt:lpstr>
      <vt:lpstr>One-Factor ANOVA Example Computations</vt:lpstr>
      <vt:lpstr>PowerPoint Presentation</vt:lpstr>
      <vt:lpstr>One-Factor ANOVA Example Solution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11</dc:subject>
  <dc:creator>Dirk Yandell</dc:creator>
  <cp:keywords/>
  <dc:description/>
  <cp:lastModifiedBy>19498</cp:lastModifiedBy>
  <cp:revision>88</cp:revision>
  <cp:lastPrinted>2020-12-03T17:53:03Z</cp:lastPrinted>
  <dcterms:created xsi:type="dcterms:W3CDTF">2001-01-13T00:04:22Z</dcterms:created>
  <dcterms:modified xsi:type="dcterms:W3CDTF">2021-11-14T03:33:34Z</dcterms:modified>
</cp:coreProperties>
</file>