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trictFirstAndLastChars="0" saveSubsetFonts="1">
  <p:sldMasterIdLst>
    <p:sldMasterId id="2147483648" r:id="rId1"/>
    <p:sldMasterId id="2147483649" r:id="rId2"/>
  </p:sldMasterIdLst>
  <p:notesMasterIdLst>
    <p:notesMasterId r:id="rId32"/>
  </p:notesMasterIdLst>
  <p:handoutMasterIdLst>
    <p:handoutMasterId r:id="rId33"/>
  </p:handoutMasterIdLst>
  <p:sldIdLst>
    <p:sldId id="764" r:id="rId3"/>
    <p:sldId id="750" r:id="rId4"/>
    <p:sldId id="747" r:id="rId5"/>
    <p:sldId id="268" r:id="rId6"/>
    <p:sldId id="700" r:id="rId7"/>
    <p:sldId id="698" r:id="rId8"/>
    <p:sldId id="701" r:id="rId9"/>
    <p:sldId id="702" r:id="rId10"/>
    <p:sldId id="703" r:id="rId11"/>
    <p:sldId id="704" r:id="rId12"/>
    <p:sldId id="705" r:id="rId13"/>
    <p:sldId id="706" r:id="rId14"/>
    <p:sldId id="707" r:id="rId15"/>
    <p:sldId id="708" r:id="rId16"/>
    <p:sldId id="748" r:id="rId17"/>
    <p:sldId id="755" r:id="rId18"/>
    <p:sldId id="709" r:id="rId19"/>
    <p:sldId id="757" r:id="rId20"/>
    <p:sldId id="730" r:id="rId21"/>
    <p:sldId id="718" r:id="rId22"/>
    <p:sldId id="732" r:id="rId23"/>
    <p:sldId id="735" r:id="rId24"/>
    <p:sldId id="733" r:id="rId25"/>
    <p:sldId id="720" r:id="rId26"/>
    <p:sldId id="721" r:id="rId27"/>
    <p:sldId id="763" r:id="rId28"/>
    <p:sldId id="752" r:id="rId29"/>
    <p:sldId id="753" r:id="rId30"/>
    <p:sldId id="765" r:id="rId31"/>
  </p:sldIdLst>
  <p:sldSz cx="9144000" cy="6858000" type="screen4x3"/>
  <p:notesSz cx="6858000" cy="9144000"/>
  <p:defaultTextStyle>
    <a:defPPr>
      <a:defRPr lang="en-AU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00"/>
    <a:srgbClr val="BF0922"/>
    <a:srgbClr val="175097"/>
    <a:srgbClr val="800000"/>
    <a:srgbClr val="6F0D7B"/>
    <a:srgbClr val="7F7F7F"/>
    <a:srgbClr val="92D2CA"/>
    <a:srgbClr val="F9F9F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2787"/>
    <p:restoredTop sz="90929"/>
  </p:normalViewPr>
  <p:slideViewPr>
    <p:cSldViewPr snapToGrid="0">
      <p:cViewPr varScale="1">
        <p:scale>
          <a:sx n="78" d="100"/>
          <a:sy n="78" d="100"/>
        </p:scale>
        <p:origin x="1013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0" d="100"/>
        <a:sy n="70" d="100"/>
      </p:scale>
      <p:origin x="0" y="0"/>
    </p:cViewPr>
  </p:sorterViewPr>
  <p:notesViewPr>
    <p:cSldViewPr snapToGrid="0">
      <p:cViewPr varScale="1">
        <p:scale>
          <a:sx n="76" d="100"/>
          <a:sy n="76" d="100"/>
        </p:scale>
        <p:origin x="-2923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21" Type="http://schemas.openxmlformats.org/officeDocument/2006/relationships/slide" Target="slides/slide19.xml"/><Relationship Id="rId34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viewProps" Target="viewProps.xml"/><Relationship Id="rId8" Type="http://schemas.openxmlformats.org/officeDocument/2006/relationships/slide" Target="slides/slide6.xml"/><Relationship Id="rId3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DA4876E7-97BB-4FE1-8E90-857B6427BC17}" type="datetimeFigureOut">
              <a:rPr lang="en-US"/>
              <a:pPr>
                <a:defRPr/>
              </a:pPr>
              <a:t>11/16/2021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815BB604-B80A-4429-B18D-B7E593F6427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767796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AU" altLang="en-US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AU" altLang="en-US" dirty="0"/>
          </a:p>
        </p:txBody>
      </p:sp>
      <p:sp>
        <p:nvSpPr>
          <p:cNvPr id="1781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 altLang="en-US" noProof="0"/>
              <a:t>Click to edit Master text styles</a:t>
            </a:r>
          </a:p>
          <a:p>
            <a:pPr lvl="1"/>
            <a:r>
              <a:rPr lang="en-AU" altLang="en-US" noProof="0"/>
              <a:t>Second level</a:t>
            </a:r>
          </a:p>
          <a:p>
            <a:pPr lvl="2"/>
            <a:r>
              <a:rPr lang="en-AU" altLang="en-US" noProof="0"/>
              <a:t>Third level</a:t>
            </a:r>
          </a:p>
          <a:p>
            <a:pPr lvl="3"/>
            <a:r>
              <a:rPr lang="en-AU" altLang="en-US" noProof="0"/>
              <a:t>Fourth level</a:t>
            </a:r>
          </a:p>
          <a:p>
            <a:pPr lvl="4"/>
            <a:r>
              <a:rPr lang="en-AU" altLang="en-US" noProof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AU" altLang="en-US" dirty="0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fld id="{7DE5BEB1-DF67-4AB9-84E1-548B2C57F597}" type="slidenum">
              <a:rPr lang="en-AU" altLang="en-US"/>
              <a:pPr>
                <a:defRPr/>
              </a:pPr>
              <a:t>‹#›</a:t>
            </a:fld>
            <a:endParaRPr lang="en-AU" altLang="en-US" dirty="0"/>
          </a:p>
        </p:txBody>
      </p:sp>
    </p:spTree>
    <p:extLst>
      <p:ext uri="{BB962C8B-B14F-4D97-AF65-F5344CB8AC3E}">
        <p14:creationId xmlns:p14="http://schemas.microsoft.com/office/powerpoint/2010/main" val="2188118225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646829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4563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dirty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5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5587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dirty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6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6611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dirty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6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7635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dirty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6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8659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dirty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7395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1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20163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dirty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7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01731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dirty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210" name="Rectangle 2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488" tIns="44450" rIns="90488" bIns="44450"/>
          <a:lstStyle/>
          <a:p>
            <a:pPr eaLnBrk="1" hangingPunct="1"/>
            <a:endParaRPr lang="en-US" altLang="en-US" dirty="0">
              <a:latin typeface="Arial" pitchFamily="34" charset="0"/>
              <a:ea typeface="ＭＳ Ｐゴシック" pitchFamily="34" charset="-128"/>
            </a:endParaRPr>
          </a:p>
        </p:txBody>
      </p:sp>
      <p:sp>
        <p:nvSpPr>
          <p:cNvPr id="222211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ln w="12700" cap="flat">
            <a:solidFill>
              <a:schemeClr val="tx1"/>
            </a:solidFill>
          </a:ln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9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0947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10DE2C-B897-4C13-8C26-C937A51C4654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43096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9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1971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dirty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9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2995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dirty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7091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dirty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401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dirty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5043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dirty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0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6067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dirty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2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23235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dirty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25283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dirty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3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26307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dirty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9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1971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dirty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7395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346" name="Rectangle 2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488" tIns="44450" rIns="90488" bIns="44450"/>
          <a:lstStyle/>
          <a:p>
            <a:pPr eaLnBrk="1" hangingPunct="1"/>
            <a:endParaRPr lang="en-US" altLang="en-US" dirty="0">
              <a:latin typeface="Arial" pitchFamily="34" charset="0"/>
              <a:ea typeface="ＭＳ Ｐゴシック" pitchFamily="34" charset="-128"/>
            </a:endParaRPr>
          </a:p>
        </p:txBody>
      </p:sp>
      <p:sp>
        <p:nvSpPr>
          <p:cNvPr id="185347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ln w="12700" cap="flat">
            <a:solidFill>
              <a:schemeClr val="tx1"/>
            </a:solidFill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4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0467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dirty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4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9443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dirty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4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1491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dirty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5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2515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dirty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5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3539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dirty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Regents Park Publishers</a:t>
            </a:r>
          </a:p>
        </p:txBody>
      </p:sp>
    </p:spTree>
    <p:extLst>
      <p:ext uri="{BB962C8B-B14F-4D97-AF65-F5344CB8AC3E}">
        <p14:creationId xmlns:p14="http://schemas.microsoft.com/office/powerpoint/2010/main" val="19648521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Regents Park Publishers</a:t>
            </a:r>
          </a:p>
        </p:txBody>
      </p:sp>
    </p:spTree>
    <p:extLst>
      <p:ext uri="{BB962C8B-B14F-4D97-AF65-F5344CB8AC3E}">
        <p14:creationId xmlns:p14="http://schemas.microsoft.com/office/powerpoint/2010/main" val="898237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434975"/>
            <a:ext cx="1943100" cy="5597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434975"/>
            <a:ext cx="5676900" cy="5597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Regents Park Publishers</a:t>
            </a:r>
          </a:p>
        </p:txBody>
      </p:sp>
    </p:spTree>
    <p:extLst>
      <p:ext uri="{BB962C8B-B14F-4D97-AF65-F5344CB8AC3E}">
        <p14:creationId xmlns:p14="http://schemas.microsoft.com/office/powerpoint/2010/main" val="280044011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OverObj" preserve="1">
  <p:cSld name="Title and Tex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34975"/>
            <a:ext cx="777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17700"/>
            <a:ext cx="77724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4051300"/>
            <a:ext cx="77724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Regents Park Publishers</a:t>
            </a:r>
          </a:p>
        </p:txBody>
      </p:sp>
    </p:spTree>
    <p:extLst>
      <p:ext uri="{BB962C8B-B14F-4D97-AF65-F5344CB8AC3E}">
        <p14:creationId xmlns:p14="http://schemas.microsoft.com/office/powerpoint/2010/main" val="170032270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93700"/>
            <a:ext cx="7772400" cy="9398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85800" y="1701800"/>
            <a:ext cx="7772400" cy="4394200"/>
          </a:xfrm>
        </p:spPr>
        <p:txBody>
          <a:bodyPr/>
          <a:lstStyle/>
          <a:p>
            <a:pPr lvl="0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81725204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93700"/>
            <a:ext cx="7772400" cy="9398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701800"/>
            <a:ext cx="3810000" cy="4394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01800"/>
            <a:ext cx="3810000" cy="4394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59518706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Regents Park Publishers</a:t>
            </a:r>
          </a:p>
        </p:txBody>
      </p:sp>
    </p:spTree>
    <p:extLst>
      <p:ext uri="{BB962C8B-B14F-4D97-AF65-F5344CB8AC3E}">
        <p14:creationId xmlns:p14="http://schemas.microsoft.com/office/powerpoint/2010/main" val="371606073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Regents Park Publishers</a:t>
            </a:r>
          </a:p>
        </p:txBody>
      </p:sp>
    </p:spTree>
    <p:extLst>
      <p:ext uri="{BB962C8B-B14F-4D97-AF65-F5344CB8AC3E}">
        <p14:creationId xmlns:p14="http://schemas.microsoft.com/office/powerpoint/2010/main" val="246445628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Regents Park Publishers</a:t>
            </a:r>
          </a:p>
        </p:txBody>
      </p:sp>
    </p:spTree>
    <p:extLst>
      <p:ext uri="{BB962C8B-B14F-4D97-AF65-F5344CB8AC3E}">
        <p14:creationId xmlns:p14="http://schemas.microsoft.com/office/powerpoint/2010/main" val="351671664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177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177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Regents Park Publishers</a:t>
            </a:r>
          </a:p>
        </p:txBody>
      </p:sp>
    </p:spTree>
    <p:extLst>
      <p:ext uri="{BB962C8B-B14F-4D97-AF65-F5344CB8AC3E}">
        <p14:creationId xmlns:p14="http://schemas.microsoft.com/office/powerpoint/2010/main" val="152987406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Regents Park Publishers</a:t>
            </a:r>
          </a:p>
        </p:txBody>
      </p:sp>
    </p:spTree>
    <p:extLst>
      <p:ext uri="{BB962C8B-B14F-4D97-AF65-F5344CB8AC3E}">
        <p14:creationId xmlns:p14="http://schemas.microsoft.com/office/powerpoint/2010/main" val="21740977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Regents Park Publishers</a:t>
            </a:r>
          </a:p>
        </p:txBody>
      </p:sp>
    </p:spTree>
    <p:extLst>
      <p:ext uri="{BB962C8B-B14F-4D97-AF65-F5344CB8AC3E}">
        <p14:creationId xmlns:p14="http://schemas.microsoft.com/office/powerpoint/2010/main" val="243057190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Regents Park Publishers</a:t>
            </a:r>
          </a:p>
        </p:txBody>
      </p:sp>
    </p:spTree>
    <p:extLst>
      <p:ext uri="{BB962C8B-B14F-4D97-AF65-F5344CB8AC3E}">
        <p14:creationId xmlns:p14="http://schemas.microsoft.com/office/powerpoint/2010/main" val="77313868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Regents Park Publishers</a:t>
            </a:r>
          </a:p>
        </p:txBody>
      </p:sp>
    </p:spTree>
    <p:extLst>
      <p:ext uri="{BB962C8B-B14F-4D97-AF65-F5344CB8AC3E}">
        <p14:creationId xmlns:p14="http://schemas.microsoft.com/office/powerpoint/2010/main" val="294174342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Regents Park Publishers</a:t>
            </a:r>
          </a:p>
        </p:txBody>
      </p:sp>
    </p:spTree>
    <p:extLst>
      <p:ext uri="{BB962C8B-B14F-4D97-AF65-F5344CB8AC3E}">
        <p14:creationId xmlns:p14="http://schemas.microsoft.com/office/powerpoint/2010/main" val="311564737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Regents Park Publishers</a:t>
            </a:r>
          </a:p>
        </p:txBody>
      </p:sp>
    </p:spTree>
    <p:extLst>
      <p:ext uri="{BB962C8B-B14F-4D97-AF65-F5344CB8AC3E}">
        <p14:creationId xmlns:p14="http://schemas.microsoft.com/office/powerpoint/2010/main" val="392150834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Regents Park Publishers</a:t>
            </a:r>
          </a:p>
        </p:txBody>
      </p:sp>
    </p:spTree>
    <p:extLst>
      <p:ext uri="{BB962C8B-B14F-4D97-AF65-F5344CB8AC3E}">
        <p14:creationId xmlns:p14="http://schemas.microsoft.com/office/powerpoint/2010/main" val="284958789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434975"/>
            <a:ext cx="1943100" cy="5597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434975"/>
            <a:ext cx="5676900" cy="5597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Regents Park Publishers</a:t>
            </a:r>
          </a:p>
        </p:txBody>
      </p:sp>
    </p:spTree>
    <p:extLst>
      <p:ext uri="{BB962C8B-B14F-4D97-AF65-F5344CB8AC3E}">
        <p14:creationId xmlns:p14="http://schemas.microsoft.com/office/powerpoint/2010/main" val="22808687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Regents Park Publishers</a:t>
            </a:r>
          </a:p>
        </p:txBody>
      </p:sp>
    </p:spTree>
    <p:extLst>
      <p:ext uri="{BB962C8B-B14F-4D97-AF65-F5344CB8AC3E}">
        <p14:creationId xmlns:p14="http://schemas.microsoft.com/office/powerpoint/2010/main" val="7285068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177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177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Regents Park Publishers</a:t>
            </a:r>
          </a:p>
        </p:txBody>
      </p:sp>
    </p:spTree>
    <p:extLst>
      <p:ext uri="{BB962C8B-B14F-4D97-AF65-F5344CB8AC3E}">
        <p14:creationId xmlns:p14="http://schemas.microsoft.com/office/powerpoint/2010/main" val="22901403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Regents Park Publishers</a:t>
            </a:r>
          </a:p>
        </p:txBody>
      </p:sp>
    </p:spTree>
    <p:extLst>
      <p:ext uri="{BB962C8B-B14F-4D97-AF65-F5344CB8AC3E}">
        <p14:creationId xmlns:p14="http://schemas.microsoft.com/office/powerpoint/2010/main" val="28464003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7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Regents Park Publishers</a:t>
            </a:r>
          </a:p>
        </p:txBody>
      </p:sp>
    </p:spTree>
    <p:extLst>
      <p:ext uri="{BB962C8B-B14F-4D97-AF65-F5344CB8AC3E}">
        <p14:creationId xmlns:p14="http://schemas.microsoft.com/office/powerpoint/2010/main" val="40658432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Regents Park Publishers</a:t>
            </a:r>
          </a:p>
        </p:txBody>
      </p:sp>
    </p:spTree>
    <p:extLst>
      <p:ext uri="{BB962C8B-B14F-4D97-AF65-F5344CB8AC3E}">
        <p14:creationId xmlns:p14="http://schemas.microsoft.com/office/powerpoint/2010/main" val="33428009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Regents Park Publishers</a:t>
            </a:r>
          </a:p>
        </p:txBody>
      </p:sp>
    </p:spTree>
    <p:extLst>
      <p:ext uri="{BB962C8B-B14F-4D97-AF65-F5344CB8AC3E}">
        <p14:creationId xmlns:p14="http://schemas.microsoft.com/office/powerpoint/2010/main" val="25060383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Regents Park Publishers</a:t>
            </a:r>
          </a:p>
        </p:txBody>
      </p:sp>
    </p:spTree>
    <p:extLst>
      <p:ext uri="{BB962C8B-B14F-4D97-AF65-F5344CB8AC3E}">
        <p14:creationId xmlns:p14="http://schemas.microsoft.com/office/powerpoint/2010/main" val="218336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5" Type="http://schemas.openxmlformats.org/officeDocument/2006/relationships/slideLayout" Target="../slideLayouts/slideLayout19.xml"/><Relationship Id="rId10" Type="http://schemas.openxmlformats.org/officeDocument/2006/relationships/slideLayout" Target="../slideLayouts/slideLayout24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34975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AU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177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 altLang="en-US"/>
              <a:t>Click to edit Master text styles</a:t>
            </a:r>
          </a:p>
          <a:p>
            <a:pPr lvl="1"/>
            <a:r>
              <a:rPr lang="en-AU" altLang="en-US"/>
              <a:t>Second level</a:t>
            </a:r>
          </a:p>
          <a:p>
            <a:pPr lvl="2"/>
            <a:r>
              <a:rPr lang="en-AU" altLang="en-US"/>
              <a:t>Third level</a:t>
            </a:r>
          </a:p>
          <a:p>
            <a:pPr lvl="3"/>
            <a:r>
              <a:rPr lang="en-AU" altLang="en-US"/>
              <a:t>Fourth level</a:t>
            </a:r>
          </a:p>
          <a:p>
            <a:pPr lvl="4"/>
            <a:r>
              <a:rPr lang="en-AU" altLang="en-US"/>
              <a:t>Fifth level</a:t>
            </a:r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03200" y="6473825"/>
            <a:ext cx="3784600" cy="260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 b="1">
                <a:solidFill>
                  <a:srgbClr val="7F7F7F"/>
                </a:solidFill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r>
              <a:rPr lang="en-US" altLang="en-US" dirty="0"/>
              <a:t>Regents Park Publishers</a:t>
            </a:r>
          </a:p>
        </p:txBody>
      </p:sp>
      <p:sp>
        <p:nvSpPr>
          <p:cNvPr id="1029" name="Text Box 9"/>
          <p:cNvSpPr txBox="1">
            <a:spLocks noChangeArrowheads="1"/>
          </p:cNvSpPr>
          <p:nvPr userDrawn="1"/>
        </p:nvSpPr>
        <p:spPr bwMode="auto">
          <a:xfrm>
            <a:off x="8391525" y="6446838"/>
            <a:ext cx="544513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>
              <a:defRPr/>
            </a:pPr>
            <a:r>
              <a:rPr lang="en-US" altLang="en-US" sz="1000" b="1" dirty="0">
                <a:solidFill>
                  <a:srgbClr val="7F7F7F"/>
                </a:solidFill>
              </a:rPr>
              <a:t>A - </a:t>
            </a:r>
            <a:fld id="{29574F51-E7D8-4FBA-AD2D-C651C6D7920E}" type="slidenum">
              <a:rPr lang="en-US" altLang="en-US" sz="1000" b="1" smtClean="0">
                <a:solidFill>
                  <a:srgbClr val="7F7F7F"/>
                </a:solidFill>
              </a:rPr>
              <a:pPr>
                <a:defRPr/>
              </a:pPr>
              <a:t>‹#›</a:t>
            </a:fld>
            <a:endParaRPr lang="en-US" altLang="en-US" sz="1000" b="1" dirty="0">
              <a:solidFill>
                <a:srgbClr val="7F7F7F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  <p:sldLayoutId id="2147483864" r:id="rId12"/>
    <p:sldLayoutId id="2147483877" r:id="rId13"/>
    <p:sldLayoutId id="2147483878" r:id="rId14"/>
  </p:sldLayoutIdLst>
  <p:hf sldNum="0" hdr="0" ftr="0" dt="0"/>
  <p:txStyles>
    <p:titleStyle>
      <a:lvl1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b="1" i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b="1" i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ea typeface="ＭＳ Ｐゴシック" charset="-128"/>
        </a:defRPr>
      </a:lvl2pPr>
      <a:lvl3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b="1" i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ea typeface="ＭＳ Ｐゴシック" charset="-128"/>
        </a:defRPr>
      </a:lvl3pPr>
      <a:lvl4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b="1" i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ea typeface="ＭＳ Ｐゴシック" charset="-128"/>
        </a:defRPr>
      </a:lvl4pPr>
      <a:lvl5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b="1" i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ea typeface="ＭＳ Ｐゴシック" charset="-128"/>
        </a:defRPr>
      </a:lvl5pPr>
      <a:lvl6pPr marL="457200" algn="ctr" rtl="0" fontAlgn="base">
        <a:lnSpc>
          <a:spcPct val="90000"/>
        </a:lnSpc>
        <a:spcBef>
          <a:spcPct val="0"/>
        </a:spcBef>
        <a:spcAft>
          <a:spcPct val="0"/>
        </a:spcAft>
        <a:defRPr sz="4400" b="1" i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ea typeface="ＭＳ Ｐゴシック" charset="-128"/>
        </a:defRPr>
      </a:lvl6pPr>
      <a:lvl7pPr marL="914400" algn="ctr" rtl="0" fontAlgn="base">
        <a:lnSpc>
          <a:spcPct val="90000"/>
        </a:lnSpc>
        <a:spcBef>
          <a:spcPct val="0"/>
        </a:spcBef>
        <a:spcAft>
          <a:spcPct val="0"/>
        </a:spcAft>
        <a:defRPr sz="4400" b="1" i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ea typeface="ＭＳ Ｐゴシック" charset="-128"/>
        </a:defRPr>
      </a:lvl7pPr>
      <a:lvl8pPr marL="1371600" algn="ctr" rtl="0" fontAlgn="base">
        <a:lnSpc>
          <a:spcPct val="90000"/>
        </a:lnSpc>
        <a:spcBef>
          <a:spcPct val="0"/>
        </a:spcBef>
        <a:spcAft>
          <a:spcPct val="0"/>
        </a:spcAft>
        <a:defRPr sz="4400" b="1" i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ea typeface="ＭＳ Ｐゴシック" charset="-128"/>
        </a:defRPr>
      </a:lvl8pPr>
      <a:lvl9pPr marL="1828800" algn="ctr" rtl="0" fontAlgn="base">
        <a:lnSpc>
          <a:spcPct val="90000"/>
        </a:lnSpc>
        <a:spcBef>
          <a:spcPct val="0"/>
        </a:spcBef>
        <a:spcAft>
          <a:spcPct val="0"/>
        </a:spcAft>
        <a:defRPr sz="4400" b="1" i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lnSpc>
          <a:spcPct val="90000"/>
        </a:lnSpc>
        <a:spcBef>
          <a:spcPct val="0"/>
        </a:spcBef>
        <a:spcAft>
          <a:spcPct val="40000"/>
        </a:spcAft>
        <a:buChar char="•"/>
        <a:defRPr sz="32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lnSpc>
          <a:spcPct val="90000"/>
        </a:lnSpc>
        <a:spcBef>
          <a:spcPct val="0"/>
        </a:spcBef>
        <a:spcAft>
          <a:spcPct val="40000"/>
        </a:spcAft>
        <a:buChar char="–"/>
        <a:defRPr sz="2800" b="1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lnSpc>
          <a:spcPct val="90000"/>
        </a:lnSpc>
        <a:spcBef>
          <a:spcPct val="0"/>
        </a:spcBef>
        <a:spcAft>
          <a:spcPct val="40000"/>
        </a:spcAft>
        <a:buChar char="•"/>
        <a:defRPr sz="2400" b="1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lnSpc>
          <a:spcPct val="90000"/>
        </a:lnSpc>
        <a:spcBef>
          <a:spcPct val="0"/>
        </a:spcBef>
        <a:spcAft>
          <a:spcPct val="40000"/>
        </a:spcAft>
        <a:buChar char="–"/>
        <a:defRPr sz="2000" b="1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lnSpc>
          <a:spcPct val="90000"/>
        </a:lnSpc>
        <a:spcBef>
          <a:spcPct val="0"/>
        </a:spcBef>
        <a:spcAft>
          <a:spcPct val="40000"/>
        </a:spcAft>
        <a:buChar char="»"/>
        <a:defRPr sz="2000" b="1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lnSpc>
          <a:spcPct val="90000"/>
        </a:lnSpc>
        <a:spcBef>
          <a:spcPct val="0"/>
        </a:spcBef>
        <a:spcAft>
          <a:spcPct val="40000"/>
        </a:spcAft>
        <a:buChar char="»"/>
        <a:defRPr sz="2000" b="1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lnSpc>
          <a:spcPct val="90000"/>
        </a:lnSpc>
        <a:spcBef>
          <a:spcPct val="0"/>
        </a:spcBef>
        <a:spcAft>
          <a:spcPct val="40000"/>
        </a:spcAft>
        <a:buChar char="»"/>
        <a:defRPr sz="2000" b="1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lnSpc>
          <a:spcPct val="90000"/>
        </a:lnSpc>
        <a:spcBef>
          <a:spcPct val="0"/>
        </a:spcBef>
        <a:spcAft>
          <a:spcPct val="40000"/>
        </a:spcAft>
        <a:buChar char="»"/>
        <a:defRPr sz="2000" b="1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lnSpc>
          <a:spcPct val="90000"/>
        </a:lnSpc>
        <a:spcBef>
          <a:spcPct val="0"/>
        </a:spcBef>
        <a:spcAft>
          <a:spcPct val="40000"/>
        </a:spcAft>
        <a:buChar char="»"/>
        <a:defRPr sz="2000" b="1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34975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AU" altLang="en-US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177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 altLang="en-US"/>
              <a:t>Click to edit Master text styles</a:t>
            </a:r>
          </a:p>
          <a:p>
            <a:pPr lvl="1"/>
            <a:r>
              <a:rPr lang="en-AU" altLang="en-US"/>
              <a:t>Second level</a:t>
            </a:r>
          </a:p>
          <a:p>
            <a:pPr lvl="2"/>
            <a:r>
              <a:rPr lang="en-AU" altLang="en-US"/>
              <a:t>Third level</a:t>
            </a:r>
          </a:p>
          <a:p>
            <a:pPr lvl="3"/>
            <a:r>
              <a:rPr lang="en-AU" altLang="en-US"/>
              <a:t>Fourth level</a:t>
            </a:r>
          </a:p>
          <a:p>
            <a:pPr lvl="4"/>
            <a:r>
              <a:rPr lang="en-AU" altLang="en-US"/>
              <a:t>Fifth level</a:t>
            </a:r>
          </a:p>
        </p:txBody>
      </p:sp>
      <p:sp>
        <p:nvSpPr>
          <p:cNvPr id="64516" name="Rectangle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03200" y="6473825"/>
            <a:ext cx="3784600" cy="260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 b="1">
                <a:solidFill>
                  <a:srgbClr val="7F7F7F"/>
                </a:solidFill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r>
              <a:rPr lang="en-US" altLang="en-US" dirty="0"/>
              <a:t>Regents Park Publishers</a:t>
            </a:r>
          </a:p>
        </p:txBody>
      </p:sp>
      <p:sp>
        <p:nvSpPr>
          <p:cNvPr id="2053" name="Text Box 6"/>
          <p:cNvSpPr txBox="1">
            <a:spLocks noChangeArrowheads="1"/>
          </p:cNvSpPr>
          <p:nvPr userDrawn="1"/>
        </p:nvSpPr>
        <p:spPr bwMode="auto">
          <a:xfrm>
            <a:off x="8391525" y="6473825"/>
            <a:ext cx="544513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>
              <a:defRPr/>
            </a:pPr>
            <a:r>
              <a:rPr lang="en-US" altLang="en-US" sz="1000" b="1" dirty="0">
                <a:solidFill>
                  <a:srgbClr val="7F7F7F"/>
                </a:solidFill>
              </a:rPr>
              <a:t>A - </a:t>
            </a:r>
            <a:fld id="{39A6A91C-ACB4-4248-B75E-29A01D8249E7}" type="slidenum">
              <a:rPr lang="en-US" altLang="en-US" sz="1000" b="1" smtClean="0">
                <a:solidFill>
                  <a:srgbClr val="7F7F7F"/>
                </a:solidFill>
              </a:rPr>
              <a:pPr>
                <a:defRPr/>
              </a:pPr>
              <a:t>‹#›</a:t>
            </a:fld>
            <a:endParaRPr lang="en-US" altLang="en-US" sz="1000" b="1" dirty="0">
              <a:solidFill>
                <a:srgbClr val="7F7F7F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</p:sldLayoutIdLst>
  <p:hf sldNum="0" hdr="0" ftr="0" dt="0"/>
  <p:txStyles>
    <p:titleStyle>
      <a:lvl1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b="1" i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b="1" i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ea typeface="ＭＳ Ｐゴシック" charset="-128"/>
        </a:defRPr>
      </a:lvl2pPr>
      <a:lvl3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b="1" i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ea typeface="ＭＳ Ｐゴシック" charset="-128"/>
        </a:defRPr>
      </a:lvl3pPr>
      <a:lvl4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b="1" i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ea typeface="ＭＳ Ｐゴシック" charset="-128"/>
        </a:defRPr>
      </a:lvl4pPr>
      <a:lvl5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b="1" i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ea typeface="ＭＳ Ｐゴシック" charset="-128"/>
        </a:defRPr>
      </a:lvl5pPr>
      <a:lvl6pPr marL="457200" algn="ctr" rtl="0" fontAlgn="base">
        <a:lnSpc>
          <a:spcPct val="90000"/>
        </a:lnSpc>
        <a:spcBef>
          <a:spcPct val="0"/>
        </a:spcBef>
        <a:spcAft>
          <a:spcPct val="0"/>
        </a:spcAft>
        <a:defRPr sz="4400" b="1" i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ea typeface="ＭＳ Ｐゴシック" charset="-128"/>
        </a:defRPr>
      </a:lvl6pPr>
      <a:lvl7pPr marL="914400" algn="ctr" rtl="0" fontAlgn="base">
        <a:lnSpc>
          <a:spcPct val="90000"/>
        </a:lnSpc>
        <a:spcBef>
          <a:spcPct val="0"/>
        </a:spcBef>
        <a:spcAft>
          <a:spcPct val="0"/>
        </a:spcAft>
        <a:defRPr sz="4400" b="1" i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ea typeface="ＭＳ Ｐゴシック" charset="-128"/>
        </a:defRPr>
      </a:lvl7pPr>
      <a:lvl8pPr marL="1371600" algn="ctr" rtl="0" fontAlgn="base">
        <a:lnSpc>
          <a:spcPct val="90000"/>
        </a:lnSpc>
        <a:spcBef>
          <a:spcPct val="0"/>
        </a:spcBef>
        <a:spcAft>
          <a:spcPct val="0"/>
        </a:spcAft>
        <a:defRPr sz="4400" b="1" i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ea typeface="ＭＳ Ｐゴシック" charset="-128"/>
        </a:defRPr>
      </a:lvl8pPr>
      <a:lvl9pPr marL="1828800" algn="ctr" rtl="0" fontAlgn="base">
        <a:lnSpc>
          <a:spcPct val="90000"/>
        </a:lnSpc>
        <a:spcBef>
          <a:spcPct val="0"/>
        </a:spcBef>
        <a:spcAft>
          <a:spcPct val="0"/>
        </a:spcAft>
        <a:defRPr sz="4400" b="1" i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ea typeface="ＭＳ Ｐゴシック" charset="-128"/>
        </a:defRPr>
      </a:lvl9pPr>
    </p:titleStyle>
    <p:bodyStyle>
      <a:lvl1pPr marL="533400" indent="-533400" algn="l" rtl="0" eaLnBrk="0" fontAlgn="base" hangingPunct="0">
        <a:lnSpc>
          <a:spcPct val="90000"/>
        </a:lnSpc>
        <a:spcBef>
          <a:spcPct val="0"/>
        </a:spcBef>
        <a:spcAft>
          <a:spcPct val="40000"/>
        </a:spcAft>
        <a:buClr>
          <a:srgbClr val="BF0922"/>
        </a:buClr>
        <a:buFont typeface="Wingdings" pitchFamily="2" charset="2"/>
        <a:buChar char="u"/>
        <a:defRPr sz="3200" b="1">
          <a:solidFill>
            <a:schemeClr val="tx1"/>
          </a:solidFill>
          <a:latin typeface="+mn-lt"/>
          <a:ea typeface="+mn-ea"/>
          <a:cs typeface="+mn-cs"/>
        </a:defRPr>
      </a:lvl1pPr>
      <a:lvl2pPr marL="1168400" indent="-455613" algn="l" rtl="0" eaLnBrk="0" fontAlgn="base" hangingPunct="0">
        <a:lnSpc>
          <a:spcPct val="90000"/>
        </a:lnSpc>
        <a:spcBef>
          <a:spcPct val="0"/>
        </a:spcBef>
        <a:spcAft>
          <a:spcPct val="40000"/>
        </a:spcAft>
        <a:buClr>
          <a:srgbClr val="BF0922"/>
        </a:buClr>
        <a:buFont typeface="Wingdings" pitchFamily="2" charset="2"/>
        <a:buChar char="u"/>
        <a:defRPr sz="2800" b="1">
          <a:solidFill>
            <a:schemeClr val="tx1"/>
          </a:solidFill>
          <a:latin typeface="+mn-lt"/>
          <a:ea typeface="+mn-ea"/>
        </a:defRPr>
      </a:lvl2pPr>
      <a:lvl3pPr marL="1790700" indent="-442913" algn="l" rtl="0" eaLnBrk="0" fontAlgn="base" hangingPunct="0">
        <a:lnSpc>
          <a:spcPct val="90000"/>
        </a:lnSpc>
        <a:spcBef>
          <a:spcPct val="0"/>
        </a:spcBef>
        <a:spcAft>
          <a:spcPct val="40000"/>
        </a:spcAft>
        <a:buClr>
          <a:srgbClr val="BF0922"/>
        </a:buClr>
        <a:buFont typeface="Wingdings" pitchFamily="2" charset="2"/>
        <a:buChar char="u"/>
        <a:defRPr sz="2400" b="1">
          <a:solidFill>
            <a:schemeClr val="tx1"/>
          </a:solidFill>
          <a:latin typeface="+mn-lt"/>
          <a:ea typeface="+mn-ea"/>
        </a:defRPr>
      </a:lvl3pPr>
      <a:lvl4pPr marL="2336800" indent="-366713" algn="l" rtl="0" eaLnBrk="0" fontAlgn="base" hangingPunct="0">
        <a:lnSpc>
          <a:spcPct val="90000"/>
        </a:lnSpc>
        <a:spcBef>
          <a:spcPct val="0"/>
        </a:spcBef>
        <a:spcAft>
          <a:spcPct val="40000"/>
        </a:spcAft>
        <a:buClr>
          <a:srgbClr val="BF0922"/>
        </a:buClr>
        <a:buFont typeface="Wingdings" pitchFamily="2" charset="2"/>
        <a:buChar char="u"/>
        <a:defRPr sz="2000" b="1">
          <a:solidFill>
            <a:schemeClr val="tx1"/>
          </a:solidFill>
          <a:latin typeface="+mn-lt"/>
          <a:ea typeface="+mn-ea"/>
        </a:defRPr>
      </a:lvl4pPr>
      <a:lvl5pPr marL="2870200" indent="-354013" algn="l" rtl="0" eaLnBrk="0" fontAlgn="base" hangingPunct="0">
        <a:lnSpc>
          <a:spcPct val="90000"/>
        </a:lnSpc>
        <a:spcBef>
          <a:spcPct val="0"/>
        </a:spcBef>
        <a:spcAft>
          <a:spcPct val="40000"/>
        </a:spcAft>
        <a:buClr>
          <a:srgbClr val="BF0922"/>
        </a:buClr>
        <a:buFont typeface="Wingdings" pitchFamily="2" charset="2"/>
        <a:buChar char="u"/>
        <a:defRPr sz="2000" b="1">
          <a:solidFill>
            <a:schemeClr val="tx1"/>
          </a:solidFill>
          <a:latin typeface="+mn-lt"/>
          <a:ea typeface="+mn-ea"/>
        </a:defRPr>
      </a:lvl5pPr>
      <a:lvl6pPr marL="3327400" indent="-354013" algn="l" rtl="0" fontAlgn="base">
        <a:lnSpc>
          <a:spcPct val="90000"/>
        </a:lnSpc>
        <a:spcBef>
          <a:spcPct val="0"/>
        </a:spcBef>
        <a:spcAft>
          <a:spcPct val="40000"/>
        </a:spcAft>
        <a:buClr>
          <a:srgbClr val="BF0922"/>
        </a:buClr>
        <a:buFont typeface="Wingdings" pitchFamily="2" charset="2"/>
        <a:buChar char="u"/>
        <a:defRPr sz="2000" b="1">
          <a:solidFill>
            <a:schemeClr val="tx1"/>
          </a:solidFill>
          <a:latin typeface="+mn-lt"/>
          <a:ea typeface="+mn-ea"/>
        </a:defRPr>
      </a:lvl6pPr>
      <a:lvl7pPr marL="3784600" indent="-354013" algn="l" rtl="0" fontAlgn="base">
        <a:lnSpc>
          <a:spcPct val="90000"/>
        </a:lnSpc>
        <a:spcBef>
          <a:spcPct val="0"/>
        </a:spcBef>
        <a:spcAft>
          <a:spcPct val="40000"/>
        </a:spcAft>
        <a:buClr>
          <a:srgbClr val="BF0922"/>
        </a:buClr>
        <a:buFont typeface="Wingdings" pitchFamily="2" charset="2"/>
        <a:buChar char="u"/>
        <a:defRPr sz="2000" b="1">
          <a:solidFill>
            <a:schemeClr val="tx1"/>
          </a:solidFill>
          <a:latin typeface="+mn-lt"/>
          <a:ea typeface="+mn-ea"/>
        </a:defRPr>
      </a:lvl7pPr>
      <a:lvl8pPr marL="4241800" indent="-354013" algn="l" rtl="0" fontAlgn="base">
        <a:lnSpc>
          <a:spcPct val="90000"/>
        </a:lnSpc>
        <a:spcBef>
          <a:spcPct val="0"/>
        </a:spcBef>
        <a:spcAft>
          <a:spcPct val="40000"/>
        </a:spcAft>
        <a:buClr>
          <a:srgbClr val="BF0922"/>
        </a:buClr>
        <a:buFont typeface="Wingdings" pitchFamily="2" charset="2"/>
        <a:buChar char="u"/>
        <a:defRPr sz="2000" b="1">
          <a:solidFill>
            <a:schemeClr val="tx1"/>
          </a:solidFill>
          <a:latin typeface="+mn-lt"/>
          <a:ea typeface="+mn-ea"/>
        </a:defRPr>
      </a:lvl8pPr>
      <a:lvl9pPr marL="4699000" indent="-354013" algn="l" rtl="0" fontAlgn="base">
        <a:lnSpc>
          <a:spcPct val="90000"/>
        </a:lnSpc>
        <a:spcBef>
          <a:spcPct val="0"/>
        </a:spcBef>
        <a:spcAft>
          <a:spcPct val="40000"/>
        </a:spcAft>
        <a:buClr>
          <a:srgbClr val="BF0922"/>
        </a:buClr>
        <a:buFont typeface="Wingdings" pitchFamily="2" charset="2"/>
        <a:buChar char="u"/>
        <a:defRPr sz="2000" b="1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19.xml"/><Relationship Id="rId3" Type="http://schemas.openxmlformats.org/officeDocument/2006/relationships/notesSlide" Target="../notesSlides/notesSlide2.xml"/><Relationship Id="rId7" Type="http://schemas.openxmlformats.org/officeDocument/2006/relationships/slide" Target="slide1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Relationship Id="rId6" Type="http://schemas.openxmlformats.org/officeDocument/2006/relationships/slide" Target="slide3.xml"/><Relationship Id="rId5" Type="http://schemas.openxmlformats.org/officeDocument/2006/relationships/image" Target="../media/image2.png"/><Relationship Id="rId4" Type="http://schemas.openxmlformats.org/officeDocument/2006/relationships/slide" Target="slide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" Target="slide15.xml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" Target="slide19.xml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 txBox="1">
            <a:spLocks/>
          </p:cNvSpPr>
          <p:nvPr/>
        </p:nvSpPr>
        <p:spPr>
          <a:xfrm>
            <a:off x="1722438" y="4675188"/>
            <a:ext cx="6156325" cy="808037"/>
          </a:xfrm>
          <a:prstGeom prst="rect">
            <a:avLst/>
          </a:prstGeom>
        </p:spPr>
        <p:txBody>
          <a:bodyPr anchor="b">
            <a:normAutofit fontScale="97500"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/>
          <a:p>
            <a:pPr marL="54864" algn="ctr" eaLnBrk="1" fontAlgn="auto" hangingPunct="1">
              <a:spcAft>
                <a:spcPts val="0"/>
              </a:spcAft>
              <a:defRPr/>
            </a:pPr>
            <a:endParaRPr lang="en-US" sz="3200" b="1" dirty="0">
              <a:solidFill>
                <a:schemeClr val="tx2">
                  <a:tint val="100000"/>
                  <a:shade val="90000"/>
                  <a:satMod val="250000"/>
                  <a:alpha val="100000"/>
                </a:schemeClr>
              </a:solidFill>
              <a:effectLst>
                <a:outerShdw blurRad="38100" dist="25500" dir="5400000" algn="tl" rotWithShape="0">
                  <a:srgbClr val="000000">
                    <a:satMod val="180000"/>
                    <a:alpha val="75000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924560" y="1171279"/>
            <a:ext cx="7388012" cy="774109"/>
          </a:xfrm>
          <a:prstGeom prst="rect">
            <a:avLst/>
          </a:prstGeom>
        </p:spPr>
        <p:txBody>
          <a:bodyPr anchor="b"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/>
          <a:p>
            <a:pPr marL="54864" algn="ctr" eaLnBrk="1" fontAlgn="auto" hangingPunct="1">
              <a:spcAft>
                <a:spcPts val="0"/>
              </a:spcAft>
              <a:defRPr/>
            </a:pPr>
            <a:r>
              <a:rPr lang="en-US" sz="4400" b="1" dirty="0">
                <a:solidFill>
                  <a:srgbClr val="002060"/>
                </a:solidFill>
                <a:latin typeface="Lucida Bright" panose="02040602050505020304" pitchFamily="18" charset="0"/>
                <a:ea typeface="+mj-ea"/>
                <a:cs typeface="FrankRuehl" panose="020E0503060101010101" pitchFamily="34" charset="-79"/>
              </a:rPr>
              <a:t>Data Analytics</a:t>
            </a:r>
          </a:p>
        </p:txBody>
      </p:sp>
      <p:sp>
        <p:nvSpPr>
          <p:cNvPr id="2053" name="TextBox 1"/>
          <p:cNvSpPr txBox="1">
            <a:spLocks noChangeArrowheads="1"/>
          </p:cNvSpPr>
          <p:nvPr/>
        </p:nvSpPr>
        <p:spPr bwMode="auto">
          <a:xfrm>
            <a:off x="1847850" y="501650"/>
            <a:ext cx="576103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Aft>
                <a:spcPct val="40000"/>
              </a:spcAft>
              <a:buChar char="•"/>
              <a:defRPr sz="3200"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lnSpc>
                <a:spcPct val="90000"/>
              </a:lnSpc>
              <a:spcAft>
                <a:spcPct val="40000"/>
              </a:spcAft>
              <a:buChar char="–"/>
              <a:defRPr sz="2800"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lnSpc>
                <a:spcPct val="90000"/>
              </a:lnSpc>
              <a:spcAft>
                <a:spcPct val="40000"/>
              </a:spcAft>
              <a:buChar char="•"/>
              <a:defRPr sz="2400"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lnSpc>
                <a:spcPct val="90000"/>
              </a:lnSpc>
              <a:spcAft>
                <a:spcPct val="40000"/>
              </a:spcAft>
              <a:buChar char="–"/>
              <a:defRPr sz="2000"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lnSpc>
                <a:spcPct val="90000"/>
              </a:lnSpc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>
              <a:lnSpc>
                <a:spcPct val="100000"/>
              </a:lnSpc>
              <a:spcAft>
                <a:spcPct val="0"/>
              </a:spcAft>
              <a:buFontTx/>
              <a:buNone/>
            </a:pPr>
            <a:r>
              <a:rPr lang="en-US" altLang="en-US" sz="2800" dirty="0">
                <a:solidFill>
                  <a:srgbClr val="003300"/>
                </a:solidFill>
              </a:rPr>
              <a:t>        </a:t>
            </a:r>
            <a:r>
              <a:rPr lang="en-US" altLang="en-US" sz="2800" dirty="0">
                <a:solidFill>
                  <a:srgbClr val="003300"/>
                </a:solidFill>
                <a:latin typeface="Lucida Bright" panose="02040602050505020304" pitchFamily="18" charset="0"/>
                <a:cs typeface="FrankRuehl" panose="020E0503060101010101" pitchFamily="34" charset="-79"/>
              </a:rPr>
              <a:t>Regents Park Publishers</a:t>
            </a:r>
          </a:p>
        </p:txBody>
      </p:sp>
      <p:pic>
        <p:nvPicPr>
          <p:cNvPr id="2054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3963" y="2403109"/>
            <a:ext cx="2024856" cy="10139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itle 1"/>
          <p:cNvSpPr txBox="1">
            <a:spLocks noChangeAspect="1"/>
          </p:cNvSpPr>
          <p:nvPr/>
        </p:nvSpPr>
        <p:spPr>
          <a:xfrm>
            <a:off x="4157294" y="2555927"/>
            <a:ext cx="3873924" cy="805417"/>
          </a:xfrm>
          <a:prstGeom prst="rect">
            <a:avLst/>
          </a:prstGeom>
          <a:scene3d>
            <a:camera prst="orthographicFront"/>
            <a:lightRig rig="soft" dir="t">
              <a:rot lat="0" lon="0" rev="2400000"/>
            </a:lightRig>
          </a:scene3d>
          <a:sp3d extrusionH="76200">
            <a:extrusionClr>
              <a:schemeClr val="accent2">
                <a:lumMod val="75000"/>
              </a:schemeClr>
            </a:extrusionClr>
          </a:sp3d>
        </p:spPr>
        <p:txBody>
          <a:bodyPr anchor="b">
            <a:sp3d>
              <a:bevelT w="19050" h="12700"/>
            </a:sp3d>
          </a:bodyPr>
          <a:lstStyle/>
          <a:p>
            <a:pPr marL="54864" algn="ctr" eaLnBrk="1" fontAlgn="auto" hangingPunct="1">
              <a:spcAft>
                <a:spcPts val="0"/>
              </a:spcAft>
              <a:defRPr/>
            </a:pPr>
            <a:r>
              <a:rPr lang="en-US" sz="4400" b="1" dirty="0">
                <a:solidFill>
                  <a:schemeClr val="tx2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  </a:t>
            </a:r>
          </a:p>
          <a:p>
            <a:pPr marL="54864" algn="ctr" eaLnBrk="1" fontAlgn="auto" hangingPunct="1">
              <a:spcAft>
                <a:spcPts val="0"/>
              </a:spcAft>
              <a:defRPr/>
            </a:pPr>
            <a:r>
              <a:rPr lang="en-US" sz="6600" b="1" dirty="0">
                <a:solidFill>
                  <a:srgbClr val="003300"/>
                </a:solidFill>
                <a:latin typeface="Lucida Bright" panose="02040602050505020304" pitchFamily="18" charset="0"/>
                <a:ea typeface="+mj-ea"/>
                <a:cs typeface="FrankRuehl" panose="020E0503060101010101" pitchFamily="34" charset="-79"/>
              </a:rPr>
              <a:t>T4LM4</a:t>
            </a:r>
          </a:p>
        </p:txBody>
      </p:sp>
      <p:sp>
        <p:nvSpPr>
          <p:cNvPr id="9" name="Title 1"/>
          <p:cNvSpPr txBox="1">
            <a:spLocks noChangeAspect="1"/>
          </p:cNvSpPr>
          <p:nvPr/>
        </p:nvSpPr>
        <p:spPr>
          <a:xfrm>
            <a:off x="1210733" y="4289702"/>
            <a:ext cx="7335520" cy="1883807"/>
          </a:xfrm>
          <a:prstGeom prst="rect">
            <a:avLst/>
          </a:prstGeom>
          <a:scene3d>
            <a:camera prst="orthographicFront"/>
            <a:lightRig rig="soft" dir="t">
              <a:rot lat="0" lon="0" rev="2400000"/>
            </a:lightRig>
          </a:scene3d>
          <a:sp3d extrusionH="76200">
            <a:extrusionClr>
              <a:schemeClr val="accent2">
                <a:lumMod val="75000"/>
              </a:schemeClr>
            </a:extrusionClr>
          </a:sp3d>
        </p:spPr>
        <p:txBody>
          <a:bodyPr anchor="ctr">
            <a:sp3d>
              <a:bevelT w="19050" h="12700"/>
            </a:sp3d>
          </a:bodyPr>
          <a:lstStyle/>
          <a:p>
            <a:pPr marL="54864" algn="ctr" eaLnBrk="1" fontAlgn="auto" hangingPunct="1">
              <a:spcAft>
                <a:spcPts val="0"/>
              </a:spcAft>
              <a:defRPr/>
            </a:pPr>
            <a:r>
              <a:rPr lang="en-US" sz="7200" b="1" dirty="0">
                <a:solidFill>
                  <a:srgbClr val="C00000"/>
                </a:solidFill>
                <a:latin typeface="Lucida Bright" panose="02040602050505020304" pitchFamily="18" charset="0"/>
                <a:ea typeface="+mj-ea"/>
                <a:cs typeface="FrankRuehl" panose="020E0503060101010101" pitchFamily="34" charset="-79"/>
              </a:rPr>
              <a:t>Decision Support Tools</a:t>
            </a:r>
          </a:p>
          <a:p>
            <a:pPr marL="54864" algn="ctr" eaLnBrk="1" fontAlgn="auto" hangingPunct="1">
              <a:spcAft>
                <a:spcPts val="0"/>
              </a:spcAft>
              <a:defRPr/>
            </a:pPr>
            <a:r>
              <a:rPr lang="en-US" sz="4800" b="1" dirty="0">
                <a:solidFill>
                  <a:srgbClr val="003300"/>
                </a:solidFill>
                <a:latin typeface="FrankRuehl" panose="020E0503060101010101" pitchFamily="34" charset="-79"/>
                <a:ea typeface="+mj-ea"/>
                <a:cs typeface="FrankRuehl" panose="020E0503060101010101" pitchFamily="34" charset="-79"/>
              </a:rPr>
              <a:t>   </a:t>
            </a:r>
          </a:p>
        </p:txBody>
      </p:sp>
    </p:spTree>
    <p:extLst>
      <p:ext uri="{BB962C8B-B14F-4D97-AF65-F5344CB8AC3E}">
        <p14:creationId xmlns:p14="http://schemas.microsoft.com/office/powerpoint/2010/main" val="17120290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533400"/>
            <a:ext cx="7772400" cy="66040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dirty="0">
                <a:latin typeface="FrankRuehl" panose="020E0503060101010101" pitchFamily="34" charset="-79"/>
                <a:cs typeface="FrankRuehl" panose="020E0503060101010101" pitchFamily="34" charset="-79"/>
              </a:rPr>
              <a:t>Criterion of Realism (Hurwicz)</a:t>
            </a:r>
          </a:p>
        </p:txBody>
      </p:sp>
      <p:sp>
        <p:nvSpPr>
          <p:cNvPr id="159747" name="Rectangle 3"/>
          <p:cNvSpPr>
            <a:spLocks noChangeArrowheads="1"/>
          </p:cNvSpPr>
          <p:nvPr/>
        </p:nvSpPr>
        <p:spPr bwMode="auto">
          <a:xfrm>
            <a:off x="857250" y="1435100"/>
            <a:ext cx="7010400" cy="161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55600" indent="-355600">
              <a:lnSpc>
                <a:spcPct val="90000"/>
              </a:lnSpc>
              <a:spcAft>
                <a:spcPct val="40000"/>
              </a:spcAft>
              <a:buChar char="•"/>
              <a:defRPr sz="32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lnSpc>
                <a:spcPct val="90000"/>
              </a:lnSpc>
              <a:spcAft>
                <a:spcPct val="40000"/>
              </a:spcAft>
              <a:buChar char="–"/>
              <a:defRPr sz="28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lnSpc>
                <a:spcPct val="90000"/>
              </a:lnSpc>
              <a:spcAft>
                <a:spcPct val="40000"/>
              </a:spcAft>
              <a:buChar char="•"/>
              <a:defRPr sz="24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lnSpc>
                <a:spcPct val="90000"/>
              </a:lnSpc>
              <a:spcAft>
                <a:spcPct val="40000"/>
              </a:spcAft>
              <a:buChar char="–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lnSpc>
                <a:spcPct val="90000"/>
              </a:lnSpc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lnSpc>
                <a:spcPct val="110000"/>
              </a:lnSpc>
              <a:spcAft>
                <a:spcPct val="0"/>
              </a:spcAft>
              <a:buClr>
                <a:schemeClr val="accent2"/>
              </a:buClr>
              <a:buSzPct val="85000"/>
              <a:buFont typeface="Wingdings" pitchFamily="2" charset="2"/>
              <a:buChar char="n"/>
            </a:pPr>
            <a:r>
              <a:rPr lang="en-US" altLang="en-US" sz="2400" dirty="0">
                <a:latin typeface="FrankRuehl" panose="020E0503060101010101" pitchFamily="34" charset="-79"/>
                <a:cs typeface="FrankRuehl" panose="020E0503060101010101" pitchFamily="34" charset="-79"/>
              </a:rPr>
              <a:t>For the large plant alternative using </a:t>
            </a:r>
            <a:r>
              <a:rPr lang="en-US" altLang="en-US" sz="2400" i="1" dirty="0">
                <a:latin typeface="FrankRuehl" panose="020E0503060101010101" pitchFamily="34" charset="-79"/>
                <a:cs typeface="FrankRuehl" panose="020E0503060101010101" pitchFamily="34" charset="-79"/>
                <a:sym typeface="Symbol" pitchFamily="18" charset="2"/>
              </a:rPr>
              <a:t></a:t>
            </a:r>
            <a:r>
              <a:rPr lang="en-US" altLang="en-US" sz="2400" dirty="0">
                <a:latin typeface="FrankRuehl" panose="020E0503060101010101" pitchFamily="34" charset="-79"/>
                <a:cs typeface="FrankRuehl" panose="020E0503060101010101" pitchFamily="34" charset="-79"/>
                <a:sym typeface="Symbol" pitchFamily="18" charset="2"/>
              </a:rPr>
              <a:t> = 0.8</a:t>
            </a:r>
            <a:br>
              <a:rPr lang="en-US" altLang="en-US" sz="2400" dirty="0">
                <a:latin typeface="FrankRuehl" panose="020E0503060101010101" pitchFamily="34" charset="-79"/>
                <a:cs typeface="FrankRuehl" panose="020E0503060101010101" pitchFamily="34" charset="-79"/>
                <a:sym typeface="Symbol" pitchFamily="18" charset="2"/>
              </a:rPr>
            </a:br>
            <a:r>
              <a:rPr lang="en-US" altLang="en-US" sz="2400" dirty="0">
                <a:latin typeface="FrankRuehl" panose="020E0503060101010101" pitchFamily="34" charset="-79"/>
                <a:cs typeface="FrankRuehl" panose="020E0503060101010101" pitchFamily="34" charset="-79"/>
              </a:rPr>
              <a:t>(0.8)(200,000) + (1 – 0.8)(–180,000) = 124,000</a:t>
            </a:r>
          </a:p>
          <a:p>
            <a:pPr eaLnBrk="1" hangingPunct="1">
              <a:lnSpc>
                <a:spcPct val="110000"/>
              </a:lnSpc>
              <a:spcAft>
                <a:spcPct val="0"/>
              </a:spcAft>
              <a:buClr>
                <a:schemeClr val="accent2"/>
              </a:buClr>
              <a:buSzPct val="85000"/>
              <a:buFont typeface="Wingdings" pitchFamily="2" charset="2"/>
              <a:buChar char="n"/>
            </a:pPr>
            <a:r>
              <a:rPr lang="en-US" altLang="en-US" sz="2400" dirty="0">
                <a:latin typeface="FrankRuehl" panose="020E0503060101010101" pitchFamily="34" charset="-79"/>
                <a:cs typeface="FrankRuehl" panose="020E0503060101010101" pitchFamily="34" charset="-79"/>
              </a:rPr>
              <a:t>For the small plant alternative using </a:t>
            </a:r>
            <a:r>
              <a:rPr lang="en-US" altLang="en-US" sz="2400" i="1" dirty="0">
                <a:latin typeface="FrankRuehl" panose="020E0503060101010101" pitchFamily="34" charset="-79"/>
                <a:cs typeface="FrankRuehl" panose="020E0503060101010101" pitchFamily="34" charset="-79"/>
                <a:sym typeface="Symbol" pitchFamily="18" charset="2"/>
              </a:rPr>
              <a:t></a:t>
            </a:r>
            <a:r>
              <a:rPr lang="en-US" altLang="en-US" sz="2400" dirty="0">
                <a:latin typeface="FrankRuehl" panose="020E0503060101010101" pitchFamily="34" charset="-79"/>
                <a:cs typeface="FrankRuehl" panose="020E0503060101010101" pitchFamily="34" charset="-79"/>
                <a:sym typeface="Symbol" pitchFamily="18" charset="2"/>
              </a:rPr>
              <a:t> = 0.8 </a:t>
            </a:r>
            <a:br>
              <a:rPr lang="en-US" altLang="en-US" sz="2400" dirty="0">
                <a:latin typeface="FrankRuehl" panose="020E0503060101010101" pitchFamily="34" charset="-79"/>
                <a:cs typeface="FrankRuehl" panose="020E0503060101010101" pitchFamily="34" charset="-79"/>
                <a:sym typeface="Symbol" pitchFamily="18" charset="2"/>
              </a:rPr>
            </a:br>
            <a:r>
              <a:rPr lang="en-US" altLang="en-US" sz="2400" dirty="0">
                <a:latin typeface="FrankRuehl" panose="020E0503060101010101" pitchFamily="34" charset="-79"/>
                <a:cs typeface="FrankRuehl" panose="020E0503060101010101" pitchFamily="34" charset="-79"/>
              </a:rPr>
              <a:t>(0.8)(100,000) + (1 – 0.8)(–20,000) = 76,000</a:t>
            </a:r>
          </a:p>
        </p:txBody>
      </p:sp>
      <p:graphicFrame>
        <p:nvGraphicFramePr>
          <p:cNvPr id="159748" name="Group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18503928"/>
              </p:ext>
            </p:extLst>
          </p:nvPr>
        </p:nvGraphicFramePr>
        <p:xfrm>
          <a:off x="622300" y="3327400"/>
          <a:ext cx="7899400" cy="2801937"/>
        </p:xfrm>
        <a:graphic>
          <a:graphicData uri="http://schemas.openxmlformats.org/drawingml/2006/table">
            <a:tbl>
              <a:tblPr/>
              <a:tblGrid>
                <a:gridCol w="25019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27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939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6834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FrankRuehl" panose="020E0503060101010101" pitchFamily="34" charset="-79"/>
                        <a:ea typeface="ＭＳ Ｐゴシック" pitchFamily="34" charset="-128"/>
                        <a:cs typeface="FrankRuehl" panose="020E0503060101010101" pitchFamily="34" charset="-79"/>
                      </a:endParaRPr>
                    </a:p>
                  </a:txBody>
                  <a:tcPr marT="45725" marB="45725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FrankRuehl" panose="020E0503060101010101" pitchFamily="34" charset="-79"/>
                          <a:ea typeface="ＭＳ Ｐゴシック" pitchFamily="34" charset="-128"/>
                          <a:cs typeface="FrankRuehl" panose="020E0503060101010101" pitchFamily="34" charset="-79"/>
                        </a:rPr>
                        <a:t>STATE OF NATURE</a:t>
                      </a:r>
                    </a:p>
                  </a:txBody>
                  <a:tcPr marT="45725" marB="45725" anchor="ctr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FrankRuehl" panose="020E0503060101010101" pitchFamily="34" charset="-79"/>
                        <a:ea typeface="ＭＳ Ｐゴシック" pitchFamily="34" charset="-128"/>
                        <a:cs typeface="FrankRuehl" panose="020E0503060101010101" pitchFamily="34" charset="-79"/>
                      </a:endParaRPr>
                    </a:p>
                  </a:txBody>
                  <a:tcPr marT="45725" marB="45725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3219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FrankRuehl" panose="020E0503060101010101" pitchFamily="34" charset="-79"/>
                          <a:ea typeface="ＭＳ Ｐゴシック" pitchFamily="34" charset="-128"/>
                          <a:cs typeface="FrankRuehl" panose="020E0503060101010101" pitchFamily="34" charset="-79"/>
                        </a:rPr>
                        <a:t>ALTERNATIVE</a:t>
                      </a:r>
                    </a:p>
                  </a:txBody>
                  <a:tcPr marT="45725" marB="45725"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FrankRuehl" panose="020E0503060101010101" pitchFamily="34" charset="-79"/>
                          <a:ea typeface="ＭＳ Ｐゴシック" pitchFamily="34" charset="-128"/>
                          <a:cs typeface="FrankRuehl" panose="020E0503060101010101" pitchFamily="34" charset="-79"/>
                        </a:rPr>
                        <a:t>FAVORABLE MARKET ($)</a:t>
                      </a:r>
                    </a:p>
                  </a:txBody>
                  <a:tcPr marT="45725" marB="45725" anchor="b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FrankRuehl" panose="020E0503060101010101" pitchFamily="34" charset="-79"/>
                          <a:ea typeface="ＭＳ Ｐゴシック" pitchFamily="34" charset="-128"/>
                          <a:cs typeface="FrankRuehl" panose="020E0503060101010101" pitchFamily="34" charset="-79"/>
                        </a:rPr>
                        <a:t>UNFAVORABLE MARKET ($)</a:t>
                      </a:r>
                    </a:p>
                  </a:txBody>
                  <a:tcPr marT="45725" marB="45725" anchor="b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FrankRuehl" panose="020E0503060101010101" pitchFamily="34" charset="-79"/>
                          <a:ea typeface="ＭＳ Ｐゴシック" pitchFamily="34" charset="-128"/>
                          <a:cs typeface="FrankRuehl" panose="020E0503060101010101" pitchFamily="34" charset="-79"/>
                        </a:rPr>
                        <a:t>CRITERION OF REALISM (</a:t>
                      </a:r>
                      <a:r>
                        <a:rPr kumimoji="0" lang="en-US" sz="18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FrankRuehl" panose="020E0503060101010101" pitchFamily="34" charset="-79"/>
                          <a:ea typeface="ＭＳ Ｐゴシック" pitchFamily="34" charset="-128"/>
                          <a:cs typeface="FrankRuehl" panose="020E0503060101010101" pitchFamily="34" charset="-79"/>
                          <a:sym typeface="Symbol" pitchFamily="18" charset="2"/>
                        </a:rPr>
                        <a:t></a:t>
                      </a: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FrankRuehl" panose="020E0503060101010101" pitchFamily="34" charset="-79"/>
                          <a:ea typeface="ＭＳ Ｐゴシック" pitchFamily="34" charset="-128"/>
                          <a:cs typeface="FrankRuehl" panose="020E0503060101010101" pitchFamily="34" charset="-79"/>
                          <a:sym typeface="Symbol" pitchFamily="18" charset="2"/>
                        </a:rPr>
                        <a:t> = 0.8</a:t>
                      </a: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FrankRuehl" panose="020E0503060101010101" pitchFamily="34" charset="-79"/>
                          <a:ea typeface="ＭＳ Ｐゴシック" pitchFamily="34" charset="-128"/>
                          <a:cs typeface="FrankRuehl" panose="020E0503060101010101" pitchFamily="34" charset="-79"/>
                        </a:rPr>
                        <a:t>)$</a:t>
                      </a:r>
                    </a:p>
                  </a:txBody>
                  <a:tcPr marT="45725" marB="45725"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0966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Ruehl" panose="020E0503060101010101" pitchFamily="34" charset="-79"/>
                          <a:ea typeface="ＭＳ Ｐゴシック" pitchFamily="34" charset="-128"/>
                          <a:cs typeface="FrankRuehl" panose="020E0503060101010101" pitchFamily="34" charset="-79"/>
                        </a:rPr>
                        <a:t>Construct a large plant</a:t>
                      </a:r>
                    </a:p>
                  </a:txBody>
                  <a:tcPr marT="45725" marB="45725" anchor="ctr" horzOverflow="overflow">
                    <a:lnL cap="flat"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>
                          <a:tab pos="1168400" algn="r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Ruehl" panose="020E0503060101010101" pitchFamily="34" charset="-79"/>
                          <a:ea typeface="ＭＳ Ｐゴシック" pitchFamily="34" charset="-128"/>
                          <a:cs typeface="FrankRuehl" panose="020E0503060101010101" pitchFamily="34" charset="-79"/>
                        </a:rPr>
                        <a:t>	200,000</a:t>
                      </a:r>
                    </a:p>
                  </a:txBody>
                  <a:tcPr marT="45725" marB="45725" anchor="ctr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>
                          <a:tab pos="1257300" algn="r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Ruehl" panose="020E0503060101010101" pitchFamily="34" charset="-79"/>
                          <a:ea typeface="ＭＳ Ｐゴシック" pitchFamily="34" charset="-128"/>
                          <a:cs typeface="FrankRuehl" panose="020E0503060101010101" pitchFamily="34" charset="-79"/>
                        </a:rPr>
                        <a:t>	–180,000</a:t>
                      </a:r>
                    </a:p>
                  </a:txBody>
                  <a:tcPr marT="45725" marB="45725" anchor="ctr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>
                          <a:tab pos="1168400" algn="r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Ruehl" panose="020E0503060101010101" pitchFamily="34" charset="-79"/>
                          <a:ea typeface="ＭＳ Ｐゴシック" pitchFamily="34" charset="-128"/>
                          <a:cs typeface="FrankRuehl" panose="020E0503060101010101" pitchFamily="34" charset="-79"/>
                        </a:rPr>
                        <a:t>	124,000</a:t>
                      </a:r>
                    </a:p>
                  </a:txBody>
                  <a:tcPr marT="45725" marB="45725" anchor="ctr" horzOverflow="overflow">
                    <a:lnL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8528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Ruehl" panose="020E0503060101010101" pitchFamily="34" charset="-79"/>
                          <a:ea typeface="ＭＳ Ｐゴシック" pitchFamily="34" charset="-128"/>
                          <a:cs typeface="FrankRuehl" panose="020E0503060101010101" pitchFamily="34" charset="-79"/>
                        </a:rPr>
                        <a:t>Construct a small plant</a:t>
                      </a:r>
                    </a:p>
                  </a:txBody>
                  <a:tcPr marT="45725" marB="45725" anchor="ctr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>
                          <a:tab pos="1168400" algn="r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Ruehl" panose="020E0503060101010101" pitchFamily="34" charset="-79"/>
                          <a:ea typeface="ＭＳ Ｐゴシック" pitchFamily="34" charset="-128"/>
                          <a:cs typeface="FrankRuehl" panose="020E0503060101010101" pitchFamily="34" charset="-79"/>
                        </a:rPr>
                        <a:t>	100,000</a:t>
                      </a:r>
                    </a:p>
                  </a:txBody>
                  <a:tcPr marT="45725" marB="45725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>
                          <a:tab pos="1257300" algn="r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Ruehl" panose="020E0503060101010101" pitchFamily="34" charset="-79"/>
                          <a:ea typeface="ＭＳ Ｐゴシック" pitchFamily="34" charset="-128"/>
                          <a:cs typeface="FrankRuehl" panose="020E0503060101010101" pitchFamily="34" charset="-79"/>
                        </a:rPr>
                        <a:t>	–20,000</a:t>
                      </a:r>
                    </a:p>
                  </a:txBody>
                  <a:tcPr marT="45725" marB="45725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>
                          <a:tab pos="1168400" algn="r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Ruehl" panose="020E0503060101010101" pitchFamily="34" charset="-79"/>
                          <a:ea typeface="ＭＳ Ｐゴシック" pitchFamily="34" charset="-128"/>
                          <a:cs typeface="FrankRuehl" panose="020E0503060101010101" pitchFamily="34" charset="-79"/>
                        </a:rPr>
                        <a:t>	76,000</a:t>
                      </a:r>
                    </a:p>
                  </a:txBody>
                  <a:tcPr marT="45725" marB="45725"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644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Ruehl" panose="020E0503060101010101" pitchFamily="34" charset="-79"/>
                          <a:ea typeface="ＭＳ Ｐゴシック" pitchFamily="34" charset="-128"/>
                          <a:cs typeface="FrankRuehl" panose="020E0503060101010101" pitchFamily="34" charset="-79"/>
                        </a:rPr>
                        <a:t>Do nothing</a:t>
                      </a:r>
                    </a:p>
                  </a:txBody>
                  <a:tcPr marT="45725" marB="45725" anchor="ctr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>
                          <a:tab pos="1168400" algn="r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Ruehl" panose="020E0503060101010101" pitchFamily="34" charset="-79"/>
                          <a:ea typeface="ＭＳ Ｐゴシック" pitchFamily="34" charset="-128"/>
                          <a:cs typeface="FrankRuehl" panose="020E0503060101010101" pitchFamily="34" charset="-79"/>
                        </a:rPr>
                        <a:t>	0</a:t>
                      </a:r>
                    </a:p>
                  </a:txBody>
                  <a:tcPr marT="45725" marB="45725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>
                          <a:tab pos="1257300" algn="r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Ruehl" panose="020E0503060101010101" pitchFamily="34" charset="-79"/>
                          <a:ea typeface="ＭＳ Ｐゴシック" pitchFamily="34" charset="-128"/>
                          <a:cs typeface="FrankRuehl" panose="020E0503060101010101" pitchFamily="34" charset="-79"/>
                        </a:rPr>
                        <a:t>	0</a:t>
                      </a:r>
                    </a:p>
                  </a:txBody>
                  <a:tcPr marT="45725" marB="45725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>
                          <a:tab pos="1168400" algn="r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Ruehl" panose="020E0503060101010101" pitchFamily="34" charset="-79"/>
                          <a:ea typeface="ＭＳ Ｐゴシック" pitchFamily="34" charset="-128"/>
                          <a:cs typeface="FrankRuehl" panose="020E0503060101010101" pitchFamily="34" charset="-79"/>
                        </a:rPr>
                        <a:t>	0</a:t>
                      </a:r>
                    </a:p>
                  </a:txBody>
                  <a:tcPr marT="45725" marB="45725"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pSp>
        <p:nvGrpSpPr>
          <p:cNvPr id="2" name="Group 41"/>
          <p:cNvGrpSpPr>
            <a:grpSpLocks/>
          </p:cNvGrpSpPr>
          <p:nvPr/>
        </p:nvGrpSpPr>
        <p:grpSpPr bwMode="auto">
          <a:xfrm>
            <a:off x="7058025" y="4660900"/>
            <a:ext cx="1476375" cy="674688"/>
            <a:chOff x="4406" y="2984"/>
            <a:chExt cx="930" cy="425"/>
          </a:xfrm>
        </p:grpSpPr>
        <p:sp>
          <p:nvSpPr>
            <p:cNvPr id="159786" name="Text Box 42"/>
            <p:cNvSpPr txBox="1">
              <a:spLocks noChangeArrowheads="1"/>
            </p:cNvSpPr>
            <p:nvPr/>
          </p:nvSpPr>
          <p:spPr bwMode="auto">
            <a:xfrm>
              <a:off x="4406" y="3159"/>
              <a:ext cx="729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2000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charset="0"/>
                </a:rPr>
                <a:t>Realism</a:t>
              </a:r>
            </a:p>
          </p:txBody>
        </p:sp>
        <p:sp>
          <p:nvSpPr>
            <p:cNvPr id="22557" name="Freeform 43"/>
            <p:cNvSpPr>
              <a:spLocks/>
            </p:cNvSpPr>
            <p:nvPr/>
          </p:nvSpPr>
          <p:spPr bwMode="auto">
            <a:xfrm>
              <a:off x="5136" y="3072"/>
              <a:ext cx="200" cy="224"/>
            </a:xfrm>
            <a:custGeom>
              <a:avLst/>
              <a:gdLst>
                <a:gd name="T0" fmla="*/ 48 w 200"/>
                <a:gd name="T1" fmla="*/ 224 h 224"/>
                <a:gd name="T2" fmla="*/ 200 w 200"/>
                <a:gd name="T3" fmla="*/ 224 h 224"/>
                <a:gd name="T4" fmla="*/ 200 w 200"/>
                <a:gd name="T5" fmla="*/ 0 h 224"/>
                <a:gd name="T6" fmla="*/ 0 w 200"/>
                <a:gd name="T7" fmla="*/ 0 h 22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00"/>
                <a:gd name="T13" fmla="*/ 0 h 224"/>
                <a:gd name="T14" fmla="*/ 200 w 200"/>
                <a:gd name="T15" fmla="*/ 224 h 22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00" h="224">
                  <a:moveTo>
                    <a:pt x="48" y="224"/>
                  </a:moveTo>
                  <a:lnTo>
                    <a:pt x="200" y="224"/>
                  </a:lnTo>
                  <a:lnTo>
                    <a:pt x="200" y="0"/>
                  </a:lnTo>
                  <a:lnTo>
                    <a:pt x="0" y="0"/>
                  </a:lnTo>
                </a:path>
              </a:pathLst>
            </a:custGeom>
            <a:noFill/>
            <a:ln w="38100">
              <a:solidFill>
                <a:srgbClr val="FF0000"/>
              </a:solidFill>
              <a:round/>
              <a:headEnd/>
              <a:tailEnd type="triangle" w="sm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2558" name="AutoShape 44"/>
            <p:cNvSpPr>
              <a:spLocks noChangeArrowheads="1"/>
            </p:cNvSpPr>
            <p:nvPr/>
          </p:nvSpPr>
          <p:spPr bwMode="auto">
            <a:xfrm>
              <a:off x="4424" y="2984"/>
              <a:ext cx="720" cy="200"/>
            </a:xfrm>
            <a:prstGeom prst="roundRect">
              <a:avLst>
                <a:gd name="adj" fmla="val 50000"/>
              </a:avLst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lnSpc>
                  <a:spcPct val="90000"/>
                </a:lnSpc>
                <a:spcAft>
                  <a:spcPct val="40000"/>
                </a:spcAft>
                <a:buChar char="•"/>
                <a:defRPr sz="32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742950" indent="-285750">
                <a:lnSpc>
                  <a:spcPct val="90000"/>
                </a:lnSpc>
                <a:spcAft>
                  <a:spcPct val="40000"/>
                </a:spcAft>
                <a:buChar char="–"/>
                <a:defRPr sz="28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marL="1143000" indent="-228600">
                <a:lnSpc>
                  <a:spcPct val="90000"/>
                </a:lnSpc>
                <a:spcAft>
                  <a:spcPct val="40000"/>
                </a:spcAft>
                <a:buChar char="•"/>
                <a:defRPr sz="24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marL="1600200" indent="-228600">
                <a:lnSpc>
                  <a:spcPct val="90000"/>
                </a:lnSpc>
                <a:spcAft>
                  <a:spcPct val="40000"/>
                </a:spcAft>
                <a:buChar char="–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marL="2057400" indent="-228600">
                <a:lnSpc>
                  <a:spcPct val="90000"/>
                </a:lnSpc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pPr>
                <a:lnSpc>
                  <a:spcPct val="100000"/>
                </a:lnSpc>
                <a:spcAft>
                  <a:spcPct val="0"/>
                </a:spcAft>
                <a:buFontTx/>
                <a:buNone/>
              </a:pPr>
              <a:endParaRPr lang="en-US" altLang="en-US" sz="2400" dirty="0"/>
            </a:p>
          </p:txBody>
        </p:sp>
      </p:grpSp>
    </p:spTree>
  </p:cSld>
  <p:clrMapOvr>
    <a:masterClrMapping/>
  </p:clrMapOvr>
  <p:transition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1000"/>
                                        <p:tgtEl>
                                          <p:spTgt spid="1597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6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1000"/>
                                        <p:tgtEl>
                                          <p:spTgt spid="1597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3" presetID="23" presetClass="entr" presetSubtype="272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974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533400"/>
            <a:ext cx="7772400" cy="66040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dirty="0">
                <a:latin typeface="FrankRuehl" panose="020E0503060101010101" pitchFamily="34" charset="-79"/>
                <a:cs typeface="FrankRuehl" panose="020E0503060101010101" pitchFamily="34" charset="-79"/>
              </a:rPr>
              <a:t>4. Equally Likely (Laplace)</a:t>
            </a:r>
          </a:p>
        </p:txBody>
      </p:sp>
      <p:sp>
        <p:nvSpPr>
          <p:cNvPr id="160771" name="Rectangle 3"/>
          <p:cNvSpPr>
            <a:spLocks noChangeArrowheads="1"/>
          </p:cNvSpPr>
          <p:nvPr/>
        </p:nvSpPr>
        <p:spPr bwMode="auto">
          <a:xfrm>
            <a:off x="603250" y="1562100"/>
            <a:ext cx="7937500" cy="1409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Aft>
                <a:spcPct val="40000"/>
              </a:spcAft>
              <a:buChar char="•"/>
              <a:defRPr sz="32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820738" indent="-285750">
              <a:lnSpc>
                <a:spcPct val="90000"/>
              </a:lnSpc>
              <a:spcAft>
                <a:spcPct val="40000"/>
              </a:spcAft>
              <a:buChar char="–"/>
              <a:defRPr sz="28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lnSpc>
                <a:spcPct val="90000"/>
              </a:lnSpc>
              <a:spcAft>
                <a:spcPct val="40000"/>
              </a:spcAft>
              <a:buChar char="•"/>
              <a:defRPr sz="24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lnSpc>
                <a:spcPct val="90000"/>
              </a:lnSpc>
              <a:spcAft>
                <a:spcPct val="40000"/>
              </a:spcAft>
              <a:buChar char="–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lnSpc>
                <a:spcPct val="90000"/>
              </a:lnSpc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20000"/>
              </a:spcBef>
              <a:spcAft>
                <a:spcPct val="0"/>
              </a:spcAft>
              <a:buClr>
                <a:srgbClr val="008000"/>
              </a:buClr>
              <a:buSzPct val="85000"/>
              <a:buFont typeface="Wingdings" pitchFamily="2" charset="2"/>
              <a:buNone/>
            </a:pPr>
            <a:r>
              <a:rPr lang="en-US" altLang="en-US" sz="2800" dirty="0">
                <a:latin typeface="FrankRuehl" panose="020E0503060101010101" pitchFamily="34" charset="-79"/>
                <a:cs typeface="FrankRuehl" panose="020E0503060101010101" pitchFamily="34" charset="-79"/>
              </a:rPr>
              <a:t>Considers all the payoffs for each alternative </a:t>
            </a:r>
          </a:p>
          <a:p>
            <a:pPr lvl="1" eaLnBrk="1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Wingdings" pitchFamily="2" charset="2"/>
              <a:buChar char="n"/>
            </a:pPr>
            <a:r>
              <a:rPr lang="en-US" altLang="en-US" sz="2400" dirty="0">
                <a:latin typeface="FrankRuehl" panose="020E0503060101010101" pitchFamily="34" charset="-79"/>
                <a:cs typeface="FrankRuehl" panose="020E0503060101010101" pitchFamily="34" charset="-79"/>
              </a:rPr>
              <a:t>Find the average payoff for each alternative</a:t>
            </a:r>
          </a:p>
          <a:p>
            <a:pPr lvl="1" eaLnBrk="1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Wingdings" pitchFamily="2" charset="2"/>
              <a:buChar char="n"/>
            </a:pPr>
            <a:r>
              <a:rPr lang="en-US" altLang="en-US" sz="2400" dirty="0">
                <a:latin typeface="FrankRuehl" panose="020E0503060101010101" pitchFamily="34" charset="-79"/>
                <a:cs typeface="FrankRuehl" panose="020E0503060101010101" pitchFamily="34" charset="-79"/>
              </a:rPr>
              <a:t>Select the alternative with the </a:t>
            </a:r>
            <a:r>
              <a:rPr lang="en-US" altLang="en-US" sz="2400" dirty="0">
                <a:solidFill>
                  <a:srgbClr val="BF0922"/>
                </a:solidFill>
                <a:latin typeface="FrankRuehl" panose="020E0503060101010101" pitchFamily="34" charset="-79"/>
                <a:cs typeface="FrankRuehl" panose="020E0503060101010101" pitchFamily="34" charset="-79"/>
              </a:rPr>
              <a:t>highest average</a:t>
            </a:r>
          </a:p>
        </p:txBody>
      </p:sp>
      <p:graphicFrame>
        <p:nvGraphicFramePr>
          <p:cNvPr id="160772" name="Group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03386235"/>
              </p:ext>
            </p:extLst>
          </p:nvPr>
        </p:nvGraphicFramePr>
        <p:xfrm>
          <a:off x="622300" y="3276600"/>
          <a:ext cx="7899400" cy="2579688"/>
        </p:xfrm>
        <a:graphic>
          <a:graphicData uri="http://schemas.openxmlformats.org/drawingml/2006/table">
            <a:tbl>
              <a:tblPr/>
              <a:tblGrid>
                <a:gridCol w="25019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27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939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6838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FrankRuehl" panose="020E0503060101010101" pitchFamily="34" charset="-79"/>
                        <a:ea typeface="ＭＳ Ｐゴシック" pitchFamily="34" charset="-128"/>
                        <a:cs typeface="FrankRuehl" panose="020E0503060101010101" pitchFamily="34" charset="-79"/>
                      </a:endParaRPr>
                    </a:p>
                  </a:txBody>
                  <a:tcPr marT="45730" marB="45730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FrankRuehl" panose="020E0503060101010101" pitchFamily="34" charset="-79"/>
                          <a:ea typeface="ＭＳ Ｐゴシック" pitchFamily="34" charset="-128"/>
                          <a:cs typeface="FrankRuehl" panose="020E0503060101010101" pitchFamily="34" charset="-79"/>
                        </a:rPr>
                        <a:t>STATE OF NATURE</a:t>
                      </a:r>
                    </a:p>
                  </a:txBody>
                  <a:tcPr marT="45730" marB="45730" anchor="ctr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FrankRuehl" panose="020E0503060101010101" pitchFamily="34" charset="-79"/>
                        <a:ea typeface="ＭＳ Ｐゴシック" pitchFamily="34" charset="-128"/>
                        <a:cs typeface="FrankRuehl" panose="020E0503060101010101" pitchFamily="34" charset="-79"/>
                      </a:endParaRPr>
                    </a:p>
                  </a:txBody>
                  <a:tcPr marT="45730" marB="45730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973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FrankRuehl" panose="020E0503060101010101" pitchFamily="34" charset="-79"/>
                          <a:ea typeface="ＭＳ Ｐゴシック" pitchFamily="34" charset="-128"/>
                          <a:cs typeface="FrankRuehl" panose="020E0503060101010101" pitchFamily="34" charset="-79"/>
                        </a:rPr>
                        <a:t>ALTERNATIVE</a:t>
                      </a:r>
                    </a:p>
                  </a:txBody>
                  <a:tcPr marT="45730" marB="45730"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FrankRuehl" panose="020E0503060101010101" pitchFamily="34" charset="-79"/>
                          <a:ea typeface="ＭＳ Ｐゴシック" pitchFamily="34" charset="-128"/>
                          <a:cs typeface="FrankRuehl" panose="020E0503060101010101" pitchFamily="34" charset="-79"/>
                        </a:rPr>
                        <a:t>FAVORABLE MARKET ($)</a:t>
                      </a:r>
                    </a:p>
                  </a:txBody>
                  <a:tcPr marT="45730" marB="45730" anchor="b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FrankRuehl" panose="020E0503060101010101" pitchFamily="34" charset="-79"/>
                          <a:ea typeface="ＭＳ Ｐゴシック" pitchFamily="34" charset="-128"/>
                          <a:cs typeface="FrankRuehl" panose="020E0503060101010101" pitchFamily="34" charset="-79"/>
                        </a:rPr>
                        <a:t>UNFAVORABLE MARKET ($)</a:t>
                      </a:r>
                    </a:p>
                  </a:txBody>
                  <a:tcPr marT="45730" marB="45730" anchor="b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FrankRuehl" panose="020E0503060101010101" pitchFamily="34" charset="-79"/>
                          <a:ea typeface="ＭＳ Ｐゴシック" pitchFamily="34" charset="-128"/>
                          <a:cs typeface="FrankRuehl" panose="020E0503060101010101" pitchFamily="34" charset="-79"/>
                        </a:rPr>
                        <a:t>ROW AVERAGE ($)</a:t>
                      </a:r>
                    </a:p>
                  </a:txBody>
                  <a:tcPr marT="45730" marB="45730"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0973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Ruehl" panose="020E0503060101010101" pitchFamily="34" charset="-79"/>
                          <a:ea typeface="ＭＳ Ｐゴシック" pitchFamily="34" charset="-128"/>
                          <a:cs typeface="FrankRuehl" panose="020E0503060101010101" pitchFamily="34" charset="-79"/>
                        </a:rPr>
                        <a:t>Construct a large plant</a:t>
                      </a:r>
                    </a:p>
                  </a:txBody>
                  <a:tcPr marT="45730" marB="45730" anchor="ctr" horzOverflow="overflow">
                    <a:lnL cap="flat"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>
                          <a:tab pos="1168400" algn="r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Ruehl" panose="020E0503060101010101" pitchFamily="34" charset="-79"/>
                          <a:ea typeface="ＭＳ Ｐゴシック" pitchFamily="34" charset="-128"/>
                          <a:cs typeface="FrankRuehl" panose="020E0503060101010101" pitchFamily="34" charset="-79"/>
                        </a:rPr>
                        <a:t>	200,000</a:t>
                      </a:r>
                    </a:p>
                  </a:txBody>
                  <a:tcPr marT="45730" marB="45730" anchor="ctr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>
                          <a:tab pos="1257300" algn="r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Ruehl" panose="020E0503060101010101" pitchFamily="34" charset="-79"/>
                          <a:ea typeface="ＭＳ Ｐゴシック" pitchFamily="34" charset="-128"/>
                          <a:cs typeface="FrankRuehl" panose="020E0503060101010101" pitchFamily="34" charset="-79"/>
                        </a:rPr>
                        <a:t>	–180,000</a:t>
                      </a:r>
                    </a:p>
                  </a:txBody>
                  <a:tcPr marT="45730" marB="45730" anchor="ctr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>
                          <a:tab pos="1168400" algn="r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Ruehl" panose="020E0503060101010101" pitchFamily="34" charset="-79"/>
                          <a:ea typeface="ＭＳ Ｐゴシック" pitchFamily="34" charset="-128"/>
                          <a:cs typeface="FrankRuehl" panose="020E0503060101010101" pitchFamily="34" charset="-79"/>
                        </a:rPr>
                        <a:t>	10,000</a:t>
                      </a:r>
                    </a:p>
                  </a:txBody>
                  <a:tcPr marT="45730" marB="45730" anchor="ctr" horzOverflow="overflow">
                    <a:lnL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8534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Ruehl" panose="020E0503060101010101" pitchFamily="34" charset="-79"/>
                          <a:ea typeface="ＭＳ Ｐゴシック" pitchFamily="34" charset="-128"/>
                          <a:cs typeface="FrankRuehl" panose="020E0503060101010101" pitchFamily="34" charset="-79"/>
                        </a:rPr>
                        <a:t>Construct a small plant</a:t>
                      </a:r>
                    </a:p>
                  </a:txBody>
                  <a:tcPr marT="45730" marB="45730" anchor="ctr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>
                          <a:tab pos="1168400" algn="r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Ruehl" panose="020E0503060101010101" pitchFamily="34" charset="-79"/>
                          <a:ea typeface="ＭＳ Ｐゴシック" pitchFamily="34" charset="-128"/>
                          <a:cs typeface="FrankRuehl" panose="020E0503060101010101" pitchFamily="34" charset="-79"/>
                        </a:rPr>
                        <a:t>	100,000</a:t>
                      </a:r>
                    </a:p>
                  </a:txBody>
                  <a:tcPr marT="45730" marB="4573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>
                          <a:tab pos="1257300" algn="r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Ruehl" panose="020E0503060101010101" pitchFamily="34" charset="-79"/>
                          <a:ea typeface="ＭＳ Ｐゴシック" pitchFamily="34" charset="-128"/>
                          <a:cs typeface="FrankRuehl" panose="020E0503060101010101" pitchFamily="34" charset="-79"/>
                        </a:rPr>
                        <a:t>	–20,000</a:t>
                      </a:r>
                    </a:p>
                  </a:txBody>
                  <a:tcPr marT="45730" marB="4573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>
                          <a:tab pos="1168400" algn="r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Ruehl" panose="020E0503060101010101" pitchFamily="34" charset="-79"/>
                          <a:ea typeface="ＭＳ Ｐゴシック" pitchFamily="34" charset="-128"/>
                          <a:cs typeface="FrankRuehl" panose="020E0503060101010101" pitchFamily="34" charset="-79"/>
                        </a:rPr>
                        <a:t>	40,000</a:t>
                      </a:r>
                    </a:p>
                  </a:txBody>
                  <a:tcPr marT="45730" marB="45730"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649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Ruehl" panose="020E0503060101010101" pitchFamily="34" charset="-79"/>
                          <a:ea typeface="ＭＳ Ｐゴシック" pitchFamily="34" charset="-128"/>
                          <a:cs typeface="FrankRuehl" panose="020E0503060101010101" pitchFamily="34" charset="-79"/>
                        </a:rPr>
                        <a:t>Do nothing</a:t>
                      </a:r>
                    </a:p>
                  </a:txBody>
                  <a:tcPr marT="45730" marB="45730" anchor="ctr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>
                          <a:tab pos="1168400" algn="r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Ruehl" panose="020E0503060101010101" pitchFamily="34" charset="-79"/>
                          <a:ea typeface="ＭＳ Ｐゴシック" pitchFamily="34" charset="-128"/>
                          <a:cs typeface="FrankRuehl" panose="020E0503060101010101" pitchFamily="34" charset="-79"/>
                        </a:rPr>
                        <a:t>	0</a:t>
                      </a:r>
                    </a:p>
                  </a:txBody>
                  <a:tcPr marT="45730" marB="4573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>
                          <a:tab pos="1257300" algn="r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Ruehl" panose="020E0503060101010101" pitchFamily="34" charset="-79"/>
                          <a:ea typeface="ＭＳ Ｐゴシック" pitchFamily="34" charset="-128"/>
                          <a:cs typeface="FrankRuehl" panose="020E0503060101010101" pitchFamily="34" charset="-79"/>
                        </a:rPr>
                        <a:t>	0</a:t>
                      </a:r>
                    </a:p>
                  </a:txBody>
                  <a:tcPr marT="45730" marB="4573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>
                          <a:tab pos="1168400" algn="r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Ruehl" panose="020E0503060101010101" pitchFamily="34" charset="-79"/>
                          <a:ea typeface="ＭＳ Ｐゴシック" pitchFamily="34" charset="-128"/>
                          <a:cs typeface="FrankRuehl" panose="020E0503060101010101" pitchFamily="34" charset="-79"/>
                        </a:rPr>
                        <a:t>	0</a:t>
                      </a:r>
                    </a:p>
                  </a:txBody>
                  <a:tcPr marT="45730" marB="45730"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pSp>
        <p:nvGrpSpPr>
          <p:cNvPr id="2" name="Group 49"/>
          <p:cNvGrpSpPr>
            <a:grpSpLocks/>
          </p:cNvGrpSpPr>
          <p:nvPr/>
        </p:nvGrpSpPr>
        <p:grpSpPr bwMode="auto">
          <a:xfrm>
            <a:off x="6473825" y="4991100"/>
            <a:ext cx="1997075" cy="674688"/>
            <a:chOff x="4078" y="3144"/>
            <a:chExt cx="1258" cy="425"/>
          </a:xfrm>
        </p:grpSpPr>
        <p:sp>
          <p:nvSpPr>
            <p:cNvPr id="160814" name="Text Box 46"/>
            <p:cNvSpPr txBox="1">
              <a:spLocks noChangeArrowheads="1"/>
            </p:cNvSpPr>
            <p:nvPr/>
          </p:nvSpPr>
          <p:spPr bwMode="auto">
            <a:xfrm>
              <a:off x="4078" y="3319"/>
              <a:ext cx="1128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2000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charset="0"/>
                </a:rPr>
                <a:t>Equally likely</a:t>
              </a:r>
            </a:p>
          </p:txBody>
        </p:sp>
        <p:sp>
          <p:nvSpPr>
            <p:cNvPr id="23582" name="Freeform 47"/>
            <p:cNvSpPr>
              <a:spLocks/>
            </p:cNvSpPr>
            <p:nvPr/>
          </p:nvSpPr>
          <p:spPr bwMode="auto">
            <a:xfrm>
              <a:off x="5136" y="3232"/>
              <a:ext cx="200" cy="224"/>
            </a:xfrm>
            <a:custGeom>
              <a:avLst/>
              <a:gdLst>
                <a:gd name="T0" fmla="*/ 48 w 200"/>
                <a:gd name="T1" fmla="*/ 224 h 224"/>
                <a:gd name="T2" fmla="*/ 200 w 200"/>
                <a:gd name="T3" fmla="*/ 224 h 224"/>
                <a:gd name="T4" fmla="*/ 200 w 200"/>
                <a:gd name="T5" fmla="*/ 0 h 224"/>
                <a:gd name="T6" fmla="*/ 0 w 200"/>
                <a:gd name="T7" fmla="*/ 0 h 22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00"/>
                <a:gd name="T13" fmla="*/ 0 h 224"/>
                <a:gd name="T14" fmla="*/ 200 w 200"/>
                <a:gd name="T15" fmla="*/ 224 h 22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00" h="224">
                  <a:moveTo>
                    <a:pt x="48" y="224"/>
                  </a:moveTo>
                  <a:lnTo>
                    <a:pt x="200" y="224"/>
                  </a:lnTo>
                  <a:lnTo>
                    <a:pt x="200" y="0"/>
                  </a:lnTo>
                  <a:lnTo>
                    <a:pt x="0" y="0"/>
                  </a:lnTo>
                </a:path>
              </a:pathLst>
            </a:custGeom>
            <a:noFill/>
            <a:ln w="38100">
              <a:solidFill>
                <a:srgbClr val="FF0000"/>
              </a:solidFill>
              <a:round/>
              <a:headEnd/>
              <a:tailEnd type="triangle" w="sm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3583" name="AutoShape 48"/>
            <p:cNvSpPr>
              <a:spLocks noChangeArrowheads="1"/>
            </p:cNvSpPr>
            <p:nvPr/>
          </p:nvSpPr>
          <p:spPr bwMode="auto">
            <a:xfrm>
              <a:off x="4568" y="3144"/>
              <a:ext cx="576" cy="200"/>
            </a:xfrm>
            <a:prstGeom prst="roundRect">
              <a:avLst>
                <a:gd name="adj" fmla="val 50000"/>
              </a:avLst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lnSpc>
                  <a:spcPct val="90000"/>
                </a:lnSpc>
                <a:spcAft>
                  <a:spcPct val="40000"/>
                </a:spcAft>
                <a:buChar char="•"/>
                <a:defRPr sz="32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742950" indent="-285750">
                <a:lnSpc>
                  <a:spcPct val="90000"/>
                </a:lnSpc>
                <a:spcAft>
                  <a:spcPct val="40000"/>
                </a:spcAft>
                <a:buChar char="–"/>
                <a:defRPr sz="28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marL="1143000" indent="-228600">
                <a:lnSpc>
                  <a:spcPct val="90000"/>
                </a:lnSpc>
                <a:spcAft>
                  <a:spcPct val="40000"/>
                </a:spcAft>
                <a:buChar char="•"/>
                <a:defRPr sz="24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marL="1600200" indent="-228600">
                <a:lnSpc>
                  <a:spcPct val="90000"/>
                </a:lnSpc>
                <a:spcAft>
                  <a:spcPct val="40000"/>
                </a:spcAft>
                <a:buChar char="–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marL="2057400" indent="-228600">
                <a:lnSpc>
                  <a:spcPct val="90000"/>
                </a:lnSpc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pPr>
                <a:lnSpc>
                  <a:spcPct val="100000"/>
                </a:lnSpc>
                <a:spcAft>
                  <a:spcPct val="0"/>
                </a:spcAft>
                <a:buFontTx/>
                <a:buNone/>
              </a:pPr>
              <a:endParaRPr lang="en-US" altLang="en-US" sz="2400" dirty="0"/>
            </a:p>
          </p:txBody>
        </p:sp>
      </p:grpSp>
      <p:cxnSp>
        <p:nvCxnSpPr>
          <p:cNvPr id="5" name="Elbow Connector 4"/>
          <p:cNvCxnSpPr/>
          <p:nvPr/>
        </p:nvCxnSpPr>
        <p:spPr bwMode="auto">
          <a:xfrm rot="16200000" flipH="1">
            <a:off x="7020560" y="2712720"/>
            <a:ext cx="640080" cy="497840"/>
          </a:xfrm>
          <a:prstGeom prst="bentConnector3">
            <a:avLst>
              <a:gd name="adj1" fmla="val -3968"/>
            </a:avLst>
          </a:prstGeom>
          <a:ln>
            <a:headEnd type="none" w="med" len="med"/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  <p:transition>
    <p:pull dir="l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1000"/>
                                        <p:tgtEl>
                                          <p:spTgt spid="1607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6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1000"/>
                                        <p:tgtEl>
                                          <p:spTgt spid="1607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3" presetID="23" presetClass="entr" presetSubtype="272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077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533400"/>
            <a:ext cx="7772400" cy="66040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dirty="0">
                <a:latin typeface="FrankRuehl" panose="020E0503060101010101" pitchFamily="34" charset="-79"/>
                <a:cs typeface="FrankRuehl" panose="020E0503060101010101" pitchFamily="34" charset="-79"/>
              </a:rPr>
              <a:t>5. Minimax Regret</a:t>
            </a:r>
          </a:p>
        </p:txBody>
      </p:sp>
      <p:sp>
        <p:nvSpPr>
          <p:cNvPr id="9523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47700" y="1574800"/>
            <a:ext cx="7848600" cy="4610100"/>
          </a:xfrm>
        </p:spPr>
        <p:txBody>
          <a:bodyPr/>
          <a:lstStyle/>
          <a:p>
            <a:pPr marL="0" indent="0" eaLnBrk="1" hangingPunct="1">
              <a:buClr>
                <a:srgbClr val="008000"/>
              </a:buClr>
              <a:buFont typeface="Wingdings" pitchFamily="2" charset="2"/>
              <a:buNone/>
              <a:defRPr/>
            </a:pPr>
            <a:r>
              <a:rPr lang="en-US" sz="2800" dirty="0">
                <a:latin typeface="FrankRuehl" panose="020E0503060101010101" pitchFamily="34" charset="-79"/>
                <a:cs typeface="FrankRuehl" panose="020E0503060101010101" pitchFamily="34" charset="-79"/>
              </a:rPr>
              <a:t>Based on </a:t>
            </a:r>
            <a:r>
              <a:rPr lang="en-US" sz="2800" i="1" dirty="0">
                <a:solidFill>
                  <a:srgbClr val="8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FrankRuehl" panose="020E0503060101010101" pitchFamily="34" charset="-79"/>
                <a:cs typeface="FrankRuehl" panose="020E0503060101010101" pitchFamily="34" charset="-79"/>
              </a:rPr>
              <a:t>opportunity loss</a:t>
            </a:r>
            <a:r>
              <a:rPr lang="en-US" sz="2800" dirty="0">
                <a:solidFill>
                  <a:srgbClr val="800000"/>
                </a:solidFill>
                <a:latin typeface="FrankRuehl" panose="020E0503060101010101" pitchFamily="34" charset="-79"/>
                <a:cs typeface="FrankRuehl" panose="020E0503060101010101" pitchFamily="34" charset="-79"/>
              </a:rPr>
              <a:t> </a:t>
            </a:r>
            <a:r>
              <a:rPr lang="en-US" sz="2800" dirty="0">
                <a:latin typeface="FrankRuehl" panose="020E0503060101010101" pitchFamily="34" charset="-79"/>
                <a:cs typeface="FrankRuehl" panose="020E0503060101010101" pitchFamily="34" charset="-79"/>
              </a:rPr>
              <a:t>or</a:t>
            </a:r>
            <a:r>
              <a:rPr lang="en-US" sz="2800" dirty="0">
                <a:solidFill>
                  <a:srgbClr val="800000"/>
                </a:solidFill>
                <a:latin typeface="FrankRuehl" panose="020E0503060101010101" pitchFamily="34" charset="-79"/>
                <a:cs typeface="FrankRuehl" panose="020E0503060101010101" pitchFamily="34" charset="-79"/>
              </a:rPr>
              <a:t> </a:t>
            </a:r>
            <a:r>
              <a:rPr lang="en-US" sz="2800" i="1" dirty="0">
                <a:solidFill>
                  <a:srgbClr val="8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FrankRuehl" panose="020E0503060101010101" pitchFamily="34" charset="-79"/>
                <a:cs typeface="FrankRuehl" panose="020E0503060101010101" pitchFamily="34" charset="-79"/>
              </a:rPr>
              <a:t>regret</a:t>
            </a:r>
            <a:r>
              <a:rPr lang="en-US" sz="2800" dirty="0">
                <a:latin typeface="FrankRuehl" panose="020E0503060101010101" pitchFamily="34" charset="-79"/>
                <a:cs typeface="FrankRuehl" panose="020E0503060101010101" pitchFamily="34" charset="-79"/>
              </a:rPr>
              <a:t>, the difference between the optimal profit and actual payoff for a decision</a:t>
            </a:r>
          </a:p>
          <a:p>
            <a:pPr marL="622300" lvl="1" indent="-266700" eaLnBrk="1" hangingPunct="1">
              <a:defRPr/>
            </a:pPr>
            <a:r>
              <a:rPr lang="en-US" sz="2400" dirty="0">
                <a:latin typeface="FrankRuehl" panose="020E0503060101010101" pitchFamily="34" charset="-79"/>
                <a:cs typeface="FrankRuehl" panose="020E0503060101010101" pitchFamily="34" charset="-79"/>
              </a:rPr>
              <a:t>Create an opportunity loss table by determining the opportunity loss for not choosing the best alternative</a:t>
            </a:r>
          </a:p>
          <a:p>
            <a:pPr marL="622300" lvl="1" indent="-266700" eaLnBrk="1" hangingPunct="1">
              <a:defRPr/>
            </a:pPr>
            <a:r>
              <a:rPr lang="en-US" sz="2400" dirty="0">
                <a:latin typeface="FrankRuehl" panose="020E0503060101010101" pitchFamily="34" charset="-79"/>
                <a:cs typeface="FrankRuehl" panose="020E0503060101010101" pitchFamily="34" charset="-79"/>
              </a:rPr>
              <a:t>The probabilities are not known</a:t>
            </a:r>
          </a:p>
          <a:p>
            <a:pPr marL="622300" lvl="1" indent="-266700" eaLnBrk="1" hangingPunct="1">
              <a:defRPr/>
            </a:pPr>
            <a:r>
              <a:rPr lang="en-US" sz="2400" dirty="0">
                <a:latin typeface="FrankRuehl" panose="020E0503060101010101" pitchFamily="34" charset="-79"/>
                <a:cs typeface="FrankRuehl" panose="020E0503060101010101" pitchFamily="34" charset="-79"/>
              </a:rPr>
              <a:t>Opportunity loss is calculated by subtracting each payoff in the column from the best payoff in the column</a:t>
            </a:r>
          </a:p>
          <a:p>
            <a:pPr marL="622300" lvl="1" indent="-266700" eaLnBrk="1" hangingPunct="1">
              <a:defRPr/>
            </a:pPr>
            <a:r>
              <a:rPr lang="en-US" sz="2400" dirty="0">
                <a:latin typeface="FrankRuehl" panose="020E0503060101010101" pitchFamily="34" charset="-79"/>
                <a:cs typeface="FrankRuehl" panose="020E0503060101010101" pitchFamily="34" charset="-79"/>
              </a:rPr>
              <a:t>Find the maximum opportunity loss for each alternative and </a:t>
            </a:r>
            <a:r>
              <a:rPr lang="en-US" sz="2400" dirty="0">
                <a:solidFill>
                  <a:srgbClr val="800000"/>
                </a:solidFill>
                <a:latin typeface="FrankRuehl" panose="020E0503060101010101" pitchFamily="34" charset="-79"/>
                <a:cs typeface="FrankRuehl" panose="020E0503060101010101" pitchFamily="34" charset="-79"/>
              </a:rPr>
              <a:t>pick the alternative with the minimum number</a:t>
            </a:r>
          </a:p>
        </p:txBody>
      </p:sp>
      <p:sp>
        <p:nvSpPr>
          <p:cNvPr id="4" name="Footer Placeholder 1"/>
          <p:cNvSpPr txBox="1">
            <a:spLocks/>
          </p:cNvSpPr>
          <p:nvPr/>
        </p:nvSpPr>
        <p:spPr bwMode="auto">
          <a:xfrm>
            <a:off x="368300" y="6200775"/>
            <a:ext cx="3784600" cy="260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A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rgbClr val="7F7F7F"/>
                </a:solidFill>
                <a:latin typeface="Arial" charset="0"/>
                <a:ea typeface="ＭＳ Ｐゴシック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9pPr>
          </a:lstStyle>
          <a:p>
            <a:pPr>
              <a:defRPr/>
            </a:pPr>
            <a:r>
              <a:rPr lang="en-US" altLang="en-US" dirty="0"/>
              <a:t>Regents Park Publishers</a:t>
            </a:r>
          </a:p>
        </p:txBody>
      </p:sp>
    </p:spTree>
  </p:cSld>
  <p:clrMapOvr>
    <a:masterClrMapping/>
  </p:clrMapOvr>
  <p:transition>
    <p:pull dir="l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1000"/>
                                        <p:tgtEl>
                                          <p:spTgt spid="95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23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533400"/>
            <a:ext cx="7772400" cy="66040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dirty="0">
                <a:latin typeface="FrankRuehl" panose="020E0503060101010101" pitchFamily="34" charset="-79"/>
                <a:cs typeface="FrankRuehl" panose="020E0503060101010101" pitchFamily="34" charset="-79"/>
              </a:rPr>
              <a:t>Minimax Regret</a:t>
            </a:r>
          </a:p>
        </p:txBody>
      </p:sp>
      <p:graphicFrame>
        <p:nvGraphicFramePr>
          <p:cNvPr id="162028" name="Group 23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46866513"/>
              </p:ext>
            </p:extLst>
          </p:nvPr>
        </p:nvGraphicFramePr>
        <p:xfrm>
          <a:off x="3136900" y="1574800"/>
          <a:ext cx="4673600" cy="2195513"/>
        </p:xfrm>
        <a:graphic>
          <a:graphicData uri="http://schemas.openxmlformats.org/drawingml/2006/table">
            <a:tbl>
              <a:tblPr/>
              <a:tblGrid>
                <a:gridCol w="2336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36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4290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FrankRuehl" panose="020E0503060101010101" pitchFamily="34" charset="-79"/>
                          <a:ea typeface="ＭＳ Ｐゴシック" pitchFamily="34" charset="-128"/>
                          <a:cs typeface="FrankRuehl" panose="020E0503060101010101" pitchFamily="34" charset="-79"/>
                        </a:rPr>
                        <a:t>STATE OF NATURE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334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FrankRuehl" panose="020E0503060101010101" pitchFamily="34" charset="-79"/>
                          <a:ea typeface="ＭＳ Ｐゴシック" pitchFamily="34" charset="-128"/>
                          <a:cs typeface="FrankRuehl" panose="020E0503060101010101" pitchFamily="34" charset="-79"/>
                        </a:rPr>
                        <a:t>FAVORABLE MARKET ($)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FrankRuehl" panose="020E0503060101010101" pitchFamily="34" charset="-79"/>
                          <a:ea typeface="ＭＳ Ｐゴシック" pitchFamily="34" charset="-128"/>
                          <a:cs typeface="FrankRuehl" panose="020E0503060101010101" pitchFamily="34" charset="-79"/>
                        </a:rPr>
                        <a:t>UNFAVORABLE MARKET ($)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6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Ruehl" panose="020E0503060101010101" pitchFamily="34" charset="-79"/>
                          <a:ea typeface="ＭＳ Ｐゴシック" pitchFamily="34" charset="-128"/>
                          <a:cs typeface="FrankRuehl" panose="020E0503060101010101" pitchFamily="34" charset="-79"/>
                        </a:rPr>
                        <a:t>200,000 – 200,000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Ruehl" panose="020E0503060101010101" pitchFamily="34" charset="-79"/>
                          <a:ea typeface="ＭＳ Ｐゴシック" pitchFamily="34" charset="-128"/>
                          <a:cs typeface="FrankRuehl" panose="020E0503060101010101" pitchFamily="34" charset="-79"/>
                        </a:rPr>
                        <a:t>0 – (–180,000)</a:t>
                      </a: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6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Ruehl" panose="020E0503060101010101" pitchFamily="34" charset="-79"/>
                          <a:ea typeface="ＭＳ Ｐゴシック" pitchFamily="34" charset="-128"/>
                          <a:cs typeface="FrankRuehl" panose="020E0503060101010101" pitchFamily="34" charset="-79"/>
                        </a:rPr>
                        <a:t>200,000 – 100,000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Ruehl" panose="020E0503060101010101" pitchFamily="34" charset="-79"/>
                          <a:ea typeface="ＭＳ Ｐゴシック" pitchFamily="34" charset="-128"/>
                          <a:cs typeface="FrankRuehl" panose="020E0503060101010101" pitchFamily="34" charset="-79"/>
                        </a:rPr>
                        <a:t>0 – (–20,000)</a:t>
                      </a: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6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Ruehl" panose="020E0503060101010101" pitchFamily="34" charset="-79"/>
                          <a:ea typeface="ＭＳ Ｐゴシック" pitchFamily="34" charset="-128"/>
                          <a:cs typeface="FrankRuehl" panose="020E0503060101010101" pitchFamily="34" charset="-79"/>
                        </a:rPr>
                        <a:t>200,000 – 0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Ruehl" panose="020E0503060101010101" pitchFamily="34" charset="-79"/>
                          <a:ea typeface="ＭＳ Ｐゴシック" pitchFamily="34" charset="-128"/>
                          <a:cs typeface="FrankRuehl" panose="020E0503060101010101" pitchFamily="34" charset="-79"/>
                        </a:rPr>
                        <a:t>0 – 0</a:t>
                      </a: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162035" name="Group 24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9736487"/>
              </p:ext>
            </p:extLst>
          </p:nvPr>
        </p:nvGraphicFramePr>
        <p:xfrm>
          <a:off x="1117600" y="4178300"/>
          <a:ext cx="6705600" cy="2070724"/>
        </p:xfrm>
        <a:graphic>
          <a:graphicData uri="http://schemas.openxmlformats.org/drawingml/2006/table">
            <a:tbl>
              <a:tblPr/>
              <a:tblGrid>
                <a:gridCol w="2971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27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06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3839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FrankRuehl" panose="020E0503060101010101" pitchFamily="34" charset="-79"/>
                        <a:ea typeface="ＭＳ Ｐゴシック" pitchFamily="34" charset="-128"/>
                        <a:cs typeface="FrankRuehl" panose="020E0503060101010101" pitchFamily="34" charset="-79"/>
                      </a:endParaRPr>
                    </a:p>
                  </a:txBody>
                  <a:tcPr marT="45728" marB="45728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FrankRuehl" panose="020E0503060101010101" pitchFamily="34" charset="-79"/>
                          <a:ea typeface="ＭＳ Ｐゴシック" pitchFamily="34" charset="-128"/>
                          <a:cs typeface="FrankRuehl" panose="020E0503060101010101" pitchFamily="34" charset="-79"/>
                        </a:rPr>
                        <a:t>STATE OF NATURE</a:t>
                      </a:r>
                    </a:p>
                  </a:txBody>
                  <a:tcPr marT="45728" marB="45728" anchor="ctr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8532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FrankRuehl" panose="020E0503060101010101" pitchFamily="34" charset="-79"/>
                          <a:ea typeface="ＭＳ Ｐゴシック" pitchFamily="34" charset="-128"/>
                          <a:cs typeface="FrankRuehl" panose="020E0503060101010101" pitchFamily="34" charset="-79"/>
                        </a:rPr>
                        <a:t>ALTERNATIVE</a:t>
                      </a:r>
                    </a:p>
                  </a:txBody>
                  <a:tcPr marT="45728" marB="45728"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FrankRuehl" panose="020E0503060101010101" pitchFamily="34" charset="-79"/>
                          <a:ea typeface="ＭＳ Ｐゴシック" pitchFamily="34" charset="-128"/>
                          <a:cs typeface="FrankRuehl" panose="020E0503060101010101" pitchFamily="34" charset="-79"/>
                        </a:rPr>
                        <a:t>FAVORABLE MARKET ($)</a:t>
                      </a:r>
                    </a:p>
                  </a:txBody>
                  <a:tcPr marT="45728" marB="45728" anchor="b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FrankRuehl" panose="020E0503060101010101" pitchFamily="34" charset="-79"/>
                          <a:ea typeface="ＭＳ Ｐゴシック" pitchFamily="34" charset="-128"/>
                          <a:cs typeface="FrankRuehl" panose="020E0503060101010101" pitchFamily="34" charset="-79"/>
                        </a:rPr>
                        <a:t>UNFAVORABLE MARKET ($)</a:t>
                      </a:r>
                    </a:p>
                  </a:txBody>
                  <a:tcPr marT="45728" marB="45728" anchor="b" horzOverflow="overflow">
                    <a:lnL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7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Ruehl" panose="020E0503060101010101" pitchFamily="34" charset="-79"/>
                          <a:ea typeface="ＭＳ Ｐゴシック" pitchFamily="34" charset="-128"/>
                          <a:cs typeface="FrankRuehl" panose="020E0503060101010101" pitchFamily="34" charset="-79"/>
                        </a:rPr>
                        <a:t>Construct a large plant</a:t>
                      </a:r>
                    </a:p>
                  </a:txBody>
                  <a:tcPr marT="45728" marB="45728" anchor="ctr" horzOverflow="overflow">
                    <a:lnL cap="flat"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>
                          <a:tab pos="1168400" algn="r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Ruehl" panose="020E0503060101010101" pitchFamily="34" charset="-79"/>
                          <a:ea typeface="ＭＳ Ｐゴシック" pitchFamily="34" charset="-128"/>
                          <a:cs typeface="FrankRuehl" panose="020E0503060101010101" pitchFamily="34" charset="-79"/>
                        </a:rPr>
                        <a:t>	0</a:t>
                      </a:r>
                    </a:p>
                  </a:txBody>
                  <a:tcPr marT="45728" marB="45728" anchor="ctr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>
                          <a:tab pos="1346200" algn="r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Ruehl" panose="020E0503060101010101" pitchFamily="34" charset="-79"/>
                          <a:ea typeface="ＭＳ Ｐゴシック" pitchFamily="34" charset="-128"/>
                          <a:cs typeface="FrankRuehl" panose="020E0503060101010101" pitchFamily="34" charset="-79"/>
                        </a:rPr>
                        <a:t>	180,000</a:t>
                      </a:r>
                    </a:p>
                  </a:txBody>
                  <a:tcPr marT="45728" marB="45728" anchor="ctr" horzOverflow="overflow">
                    <a:lnL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7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Ruehl" panose="020E0503060101010101" pitchFamily="34" charset="-79"/>
                          <a:ea typeface="ＭＳ Ｐゴシック" pitchFamily="34" charset="-128"/>
                          <a:cs typeface="FrankRuehl" panose="020E0503060101010101" pitchFamily="34" charset="-79"/>
                        </a:rPr>
                        <a:t>Construct a small plant</a:t>
                      </a:r>
                    </a:p>
                  </a:txBody>
                  <a:tcPr marT="45728" marB="45728" anchor="ctr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>
                          <a:tab pos="1168400" algn="r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Ruehl" panose="020E0503060101010101" pitchFamily="34" charset="-79"/>
                          <a:ea typeface="ＭＳ Ｐゴシック" pitchFamily="34" charset="-128"/>
                          <a:cs typeface="FrankRuehl" panose="020E0503060101010101" pitchFamily="34" charset="-79"/>
                        </a:rPr>
                        <a:t>	100,000</a:t>
                      </a:r>
                    </a:p>
                  </a:txBody>
                  <a:tcPr marT="45728" marB="45728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>
                          <a:tab pos="1346200" algn="r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Ruehl" panose="020E0503060101010101" pitchFamily="34" charset="-79"/>
                          <a:ea typeface="ＭＳ Ｐゴシック" pitchFamily="34" charset="-128"/>
                          <a:cs typeface="FrankRuehl" panose="020E0503060101010101" pitchFamily="34" charset="-79"/>
                        </a:rPr>
                        <a:t>	20,000</a:t>
                      </a:r>
                    </a:p>
                  </a:txBody>
                  <a:tcPr marT="45728" marB="45728"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107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Ruehl" panose="020E0503060101010101" pitchFamily="34" charset="-79"/>
                          <a:ea typeface="ＭＳ Ｐゴシック" pitchFamily="34" charset="-128"/>
                          <a:cs typeface="FrankRuehl" panose="020E0503060101010101" pitchFamily="34" charset="-79"/>
                        </a:rPr>
                        <a:t>Do nothing</a:t>
                      </a:r>
                    </a:p>
                  </a:txBody>
                  <a:tcPr marT="45728" marB="45728" anchor="ctr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>
                          <a:tab pos="1168400" algn="r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Ruehl" panose="020E0503060101010101" pitchFamily="34" charset="-79"/>
                          <a:ea typeface="ＭＳ Ｐゴシック" pitchFamily="34" charset="-128"/>
                          <a:cs typeface="FrankRuehl" panose="020E0503060101010101" pitchFamily="34" charset="-79"/>
                        </a:rPr>
                        <a:t>	200,000</a:t>
                      </a:r>
                    </a:p>
                  </a:txBody>
                  <a:tcPr marT="45728" marB="45728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>
                          <a:tab pos="1346200" algn="r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Ruehl" panose="020E0503060101010101" pitchFamily="34" charset="-79"/>
                          <a:ea typeface="ＭＳ Ｐゴシック" pitchFamily="34" charset="-128"/>
                          <a:cs typeface="FrankRuehl" panose="020E0503060101010101" pitchFamily="34" charset="-79"/>
                        </a:rPr>
                        <a:t>	0</a:t>
                      </a:r>
                    </a:p>
                  </a:txBody>
                  <a:tcPr marT="45728" marB="45728"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62037" name="Text Box 245"/>
          <p:cNvSpPr txBox="1">
            <a:spLocks noChangeArrowheads="1"/>
          </p:cNvSpPr>
          <p:nvPr/>
        </p:nvSpPr>
        <p:spPr bwMode="auto">
          <a:xfrm>
            <a:off x="530225" y="2185988"/>
            <a:ext cx="2386013" cy="7571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55600" indent="-355600">
              <a:lnSpc>
                <a:spcPct val="90000"/>
              </a:lnSpc>
              <a:spcAft>
                <a:spcPct val="40000"/>
              </a:spcAft>
              <a:buChar char="•"/>
              <a:defRPr sz="32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lnSpc>
                <a:spcPct val="90000"/>
              </a:lnSpc>
              <a:spcAft>
                <a:spcPct val="40000"/>
              </a:spcAft>
              <a:buChar char="–"/>
              <a:defRPr sz="28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lnSpc>
                <a:spcPct val="90000"/>
              </a:lnSpc>
              <a:spcAft>
                <a:spcPct val="40000"/>
              </a:spcAft>
              <a:buChar char="•"/>
              <a:defRPr sz="24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lnSpc>
                <a:spcPct val="90000"/>
              </a:lnSpc>
              <a:spcAft>
                <a:spcPct val="40000"/>
              </a:spcAft>
              <a:buChar char="–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lnSpc>
                <a:spcPct val="90000"/>
              </a:lnSpc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>
              <a:spcAft>
                <a:spcPct val="0"/>
              </a:spcAft>
              <a:buClr>
                <a:schemeClr val="accent2"/>
              </a:buClr>
              <a:buSzPct val="85000"/>
              <a:buFont typeface="Wingdings" pitchFamily="2" charset="2"/>
              <a:buChar char="n"/>
            </a:pPr>
            <a:r>
              <a:rPr lang="en-US" altLang="en-US" sz="2400" dirty="0">
                <a:latin typeface="FrankRuehl" panose="020E0503060101010101" pitchFamily="34" charset="-79"/>
                <a:cs typeface="FrankRuehl" panose="020E0503060101010101" pitchFamily="34" charset="-79"/>
              </a:rPr>
              <a:t>Opportunity Loss Tables</a:t>
            </a:r>
          </a:p>
        </p:txBody>
      </p:sp>
      <p:sp>
        <p:nvSpPr>
          <p:cNvPr id="25635" name="Right Brace 1"/>
          <p:cNvSpPr>
            <a:spLocks/>
          </p:cNvSpPr>
          <p:nvPr/>
        </p:nvSpPr>
        <p:spPr bwMode="auto">
          <a:xfrm flipH="1">
            <a:off x="4988561" y="2660650"/>
            <a:ext cx="194628" cy="2667000"/>
          </a:xfrm>
          <a:prstGeom prst="rightBrace">
            <a:avLst>
              <a:gd name="adj1" fmla="val 8333"/>
              <a:gd name="adj2" fmla="val 50000"/>
            </a:avLst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lnSpc>
                <a:spcPct val="90000"/>
              </a:lnSpc>
              <a:spcAft>
                <a:spcPct val="40000"/>
              </a:spcAft>
              <a:buChar char="•"/>
              <a:defRPr sz="32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lnSpc>
                <a:spcPct val="90000"/>
              </a:lnSpc>
              <a:spcAft>
                <a:spcPct val="40000"/>
              </a:spcAft>
              <a:buChar char="–"/>
              <a:defRPr sz="28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lnSpc>
                <a:spcPct val="90000"/>
              </a:lnSpc>
              <a:spcAft>
                <a:spcPct val="40000"/>
              </a:spcAft>
              <a:buChar char="•"/>
              <a:defRPr sz="24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lnSpc>
                <a:spcPct val="90000"/>
              </a:lnSpc>
              <a:spcAft>
                <a:spcPct val="40000"/>
              </a:spcAft>
              <a:buChar char="–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lnSpc>
                <a:spcPct val="90000"/>
              </a:lnSpc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>
              <a:lnSpc>
                <a:spcPct val="100000"/>
              </a:lnSpc>
              <a:spcAft>
                <a:spcPct val="0"/>
              </a:spcAft>
              <a:buFontTx/>
              <a:buNone/>
            </a:pPr>
            <a:endParaRPr lang="en-US" altLang="en-US" sz="2400" dirty="0"/>
          </a:p>
        </p:txBody>
      </p:sp>
      <p:sp>
        <p:nvSpPr>
          <p:cNvPr id="25636" name="Right Brace 8"/>
          <p:cNvSpPr>
            <a:spLocks/>
          </p:cNvSpPr>
          <p:nvPr/>
        </p:nvSpPr>
        <p:spPr bwMode="auto">
          <a:xfrm>
            <a:off x="5168584" y="3136900"/>
            <a:ext cx="155575" cy="2667000"/>
          </a:xfrm>
          <a:prstGeom prst="rightBrace">
            <a:avLst>
              <a:gd name="adj1" fmla="val 8333"/>
              <a:gd name="adj2" fmla="val 50000"/>
            </a:avLst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lnSpc>
                <a:spcPct val="90000"/>
              </a:lnSpc>
              <a:spcAft>
                <a:spcPct val="40000"/>
              </a:spcAft>
              <a:buChar char="•"/>
              <a:defRPr sz="32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lnSpc>
                <a:spcPct val="90000"/>
              </a:lnSpc>
              <a:spcAft>
                <a:spcPct val="40000"/>
              </a:spcAft>
              <a:buChar char="–"/>
              <a:defRPr sz="28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lnSpc>
                <a:spcPct val="90000"/>
              </a:lnSpc>
              <a:spcAft>
                <a:spcPct val="40000"/>
              </a:spcAft>
              <a:buChar char="•"/>
              <a:defRPr sz="24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lnSpc>
                <a:spcPct val="90000"/>
              </a:lnSpc>
              <a:spcAft>
                <a:spcPct val="40000"/>
              </a:spcAft>
              <a:buChar char="–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lnSpc>
                <a:spcPct val="90000"/>
              </a:lnSpc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>
              <a:lnSpc>
                <a:spcPct val="100000"/>
              </a:lnSpc>
              <a:spcAft>
                <a:spcPct val="0"/>
              </a:spcAft>
              <a:buFontTx/>
              <a:buNone/>
            </a:pPr>
            <a:endParaRPr lang="en-US" altLang="en-US" sz="2400" dirty="0"/>
          </a:p>
        </p:txBody>
      </p:sp>
      <p:sp>
        <p:nvSpPr>
          <p:cNvPr id="25637" name="Right Brace 9"/>
          <p:cNvSpPr>
            <a:spLocks/>
          </p:cNvSpPr>
          <p:nvPr/>
        </p:nvSpPr>
        <p:spPr bwMode="auto">
          <a:xfrm flipH="1">
            <a:off x="4368162" y="3528060"/>
            <a:ext cx="309563" cy="2486660"/>
          </a:xfrm>
          <a:prstGeom prst="rightBrace">
            <a:avLst>
              <a:gd name="adj1" fmla="val 8419"/>
              <a:gd name="adj2" fmla="val 50000"/>
            </a:avLst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lnSpc>
                <a:spcPct val="90000"/>
              </a:lnSpc>
              <a:spcAft>
                <a:spcPct val="40000"/>
              </a:spcAft>
              <a:buChar char="•"/>
              <a:defRPr sz="32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lnSpc>
                <a:spcPct val="90000"/>
              </a:lnSpc>
              <a:spcAft>
                <a:spcPct val="40000"/>
              </a:spcAft>
              <a:buChar char="–"/>
              <a:defRPr sz="28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lnSpc>
                <a:spcPct val="90000"/>
              </a:lnSpc>
              <a:spcAft>
                <a:spcPct val="40000"/>
              </a:spcAft>
              <a:buChar char="•"/>
              <a:defRPr sz="24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lnSpc>
                <a:spcPct val="90000"/>
              </a:lnSpc>
              <a:spcAft>
                <a:spcPct val="40000"/>
              </a:spcAft>
              <a:buChar char="–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lnSpc>
                <a:spcPct val="90000"/>
              </a:lnSpc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>
              <a:lnSpc>
                <a:spcPct val="100000"/>
              </a:lnSpc>
              <a:spcAft>
                <a:spcPct val="0"/>
              </a:spcAft>
              <a:buFontTx/>
              <a:buNone/>
            </a:pPr>
            <a:endParaRPr lang="en-US" altLang="en-US" sz="2400" dirty="0"/>
          </a:p>
        </p:txBody>
      </p:sp>
      <p:sp>
        <p:nvSpPr>
          <p:cNvPr id="4" name="Rectangle 3"/>
          <p:cNvSpPr/>
          <p:nvPr/>
        </p:nvSpPr>
        <p:spPr bwMode="auto">
          <a:xfrm>
            <a:off x="1076960" y="5171440"/>
            <a:ext cx="6776720" cy="1026160"/>
          </a:xfrm>
          <a:prstGeom prst="rect">
            <a:avLst/>
          </a:prstGeom>
          <a:solidFill>
            <a:schemeClr val="bg1">
              <a:alpha val="31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tx2">
                  <a:lumMod val="50000"/>
                </a:schemeClr>
              </a:solidFill>
              <a:effectLst/>
              <a:latin typeface="Arial" charset="0"/>
              <a:ea typeface="ＭＳ Ｐゴシック" charset="-128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853680" y="5422910"/>
            <a:ext cx="9144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/>
              <a:t>On the Next Page</a:t>
            </a:r>
          </a:p>
        </p:txBody>
      </p:sp>
      <p:cxnSp>
        <p:nvCxnSpPr>
          <p:cNvPr id="7" name="Straight Arrow Connector 6"/>
          <p:cNvCxnSpPr/>
          <p:nvPr/>
        </p:nvCxnSpPr>
        <p:spPr bwMode="auto">
          <a:xfrm>
            <a:off x="7579360" y="5792242"/>
            <a:ext cx="447040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2" name="Footer Placeholder 1"/>
          <p:cNvSpPr txBox="1">
            <a:spLocks/>
          </p:cNvSpPr>
          <p:nvPr/>
        </p:nvSpPr>
        <p:spPr bwMode="auto">
          <a:xfrm>
            <a:off x="530225" y="6461125"/>
            <a:ext cx="3784600" cy="260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A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rgbClr val="7F7F7F"/>
                </a:solidFill>
                <a:latin typeface="Arial" charset="0"/>
                <a:ea typeface="ＭＳ Ｐゴシック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9pPr>
          </a:lstStyle>
          <a:p>
            <a:pPr>
              <a:defRPr/>
            </a:pPr>
            <a:r>
              <a:rPr lang="en-US" altLang="en-US" dirty="0"/>
              <a:t>Regents Park Publishers</a:t>
            </a:r>
          </a:p>
        </p:txBody>
      </p:sp>
    </p:spTree>
  </p:cSld>
  <p:clrMapOvr>
    <a:masterClrMapping/>
  </p:clrMapOvr>
  <p:transition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1000"/>
                                        <p:tgtEl>
                                          <p:spTgt spid="1620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6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1000"/>
                                        <p:tgtEl>
                                          <p:spTgt spid="162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6" dur="1000"/>
                                        <p:tgtEl>
                                          <p:spTgt spid="1620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203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533400"/>
            <a:ext cx="7772400" cy="66040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dirty="0">
                <a:latin typeface="FrankRuehl" panose="020E0503060101010101" pitchFamily="34" charset="-79"/>
                <a:cs typeface="FrankRuehl" panose="020E0503060101010101" pitchFamily="34" charset="-79"/>
              </a:rPr>
              <a:t>Minimax Regret</a:t>
            </a:r>
          </a:p>
        </p:txBody>
      </p:sp>
      <p:graphicFrame>
        <p:nvGraphicFramePr>
          <p:cNvPr id="162875" name="Group 5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57320560"/>
              </p:ext>
            </p:extLst>
          </p:nvPr>
        </p:nvGraphicFramePr>
        <p:xfrm>
          <a:off x="622300" y="1739900"/>
          <a:ext cx="7899400" cy="2579688"/>
        </p:xfrm>
        <a:graphic>
          <a:graphicData uri="http://schemas.openxmlformats.org/drawingml/2006/table">
            <a:tbl>
              <a:tblPr/>
              <a:tblGrid>
                <a:gridCol w="25019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27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939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6838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FrankRuehl" panose="020E0503060101010101" pitchFamily="34" charset="-79"/>
                        <a:ea typeface="ＭＳ Ｐゴシック" pitchFamily="34" charset="-128"/>
                        <a:cs typeface="FrankRuehl" panose="020E0503060101010101" pitchFamily="34" charset="-79"/>
                      </a:endParaRPr>
                    </a:p>
                  </a:txBody>
                  <a:tcPr marT="45730" marB="45730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FrankRuehl" panose="020E0503060101010101" pitchFamily="34" charset="-79"/>
                          <a:ea typeface="ＭＳ Ｐゴシック" pitchFamily="34" charset="-128"/>
                          <a:cs typeface="FrankRuehl" panose="020E0503060101010101" pitchFamily="34" charset="-79"/>
                        </a:rPr>
                        <a:t>STATE OF NATURE</a:t>
                      </a:r>
                    </a:p>
                  </a:txBody>
                  <a:tcPr marT="45730" marB="45730" anchor="ctr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FrankRuehl" panose="020E0503060101010101" pitchFamily="34" charset="-79"/>
                        <a:ea typeface="ＭＳ Ｐゴシック" pitchFamily="34" charset="-128"/>
                        <a:cs typeface="FrankRuehl" panose="020E0503060101010101" pitchFamily="34" charset="-79"/>
                      </a:endParaRPr>
                    </a:p>
                  </a:txBody>
                  <a:tcPr marT="45730" marB="45730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973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FrankRuehl" panose="020E0503060101010101" pitchFamily="34" charset="-79"/>
                          <a:ea typeface="ＭＳ Ｐゴシック" pitchFamily="34" charset="-128"/>
                          <a:cs typeface="FrankRuehl" panose="020E0503060101010101" pitchFamily="34" charset="-79"/>
                        </a:rPr>
                        <a:t>ALTERNATIVE</a:t>
                      </a:r>
                    </a:p>
                  </a:txBody>
                  <a:tcPr marT="45730" marB="45730"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FrankRuehl" panose="020E0503060101010101" pitchFamily="34" charset="-79"/>
                          <a:ea typeface="ＭＳ Ｐゴシック" pitchFamily="34" charset="-128"/>
                          <a:cs typeface="FrankRuehl" panose="020E0503060101010101" pitchFamily="34" charset="-79"/>
                        </a:rPr>
                        <a:t>FAVORABLE MARKET ($)</a:t>
                      </a:r>
                    </a:p>
                  </a:txBody>
                  <a:tcPr marT="45730" marB="45730" anchor="b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FrankRuehl" panose="020E0503060101010101" pitchFamily="34" charset="-79"/>
                          <a:ea typeface="ＭＳ Ｐゴシック" pitchFamily="34" charset="-128"/>
                          <a:cs typeface="FrankRuehl" panose="020E0503060101010101" pitchFamily="34" charset="-79"/>
                        </a:rPr>
                        <a:t>UNFAVORABLE MARKET ($)</a:t>
                      </a:r>
                    </a:p>
                  </a:txBody>
                  <a:tcPr marT="45730" marB="45730" anchor="b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FrankRuehl" panose="020E0503060101010101" pitchFamily="34" charset="-79"/>
                          <a:ea typeface="ＭＳ Ｐゴシック" pitchFamily="34" charset="-128"/>
                          <a:cs typeface="FrankRuehl" panose="020E0503060101010101" pitchFamily="34" charset="-79"/>
                        </a:rPr>
                        <a:t>MINIMUM IN A ROW ($)</a:t>
                      </a:r>
                    </a:p>
                  </a:txBody>
                  <a:tcPr marT="45730" marB="45730"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0973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Ruehl" panose="020E0503060101010101" pitchFamily="34" charset="-79"/>
                          <a:ea typeface="ＭＳ Ｐゴシック" pitchFamily="34" charset="-128"/>
                          <a:cs typeface="FrankRuehl" panose="020E0503060101010101" pitchFamily="34" charset="-79"/>
                        </a:rPr>
                        <a:t>Construct a large plant</a:t>
                      </a:r>
                    </a:p>
                  </a:txBody>
                  <a:tcPr marT="45730" marB="45730" anchor="ctr" horzOverflow="overflow">
                    <a:lnL cap="flat"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>
                          <a:tab pos="1168400" algn="r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Ruehl" panose="020E0503060101010101" pitchFamily="34" charset="-79"/>
                          <a:ea typeface="ＭＳ Ｐゴシック" pitchFamily="34" charset="-128"/>
                          <a:cs typeface="FrankRuehl" panose="020E0503060101010101" pitchFamily="34" charset="-79"/>
                        </a:rPr>
                        <a:t>	0</a:t>
                      </a:r>
                    </a:p>
                  </a:txBody>
                  <a:tcPr marT="45730" marB="45730" anchor="ctr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>
                          <a:tab pos="1257300" algn="r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Ruehl" panose="020E0503060101010101" pitchFamily="34" charset="-79"/>
                          <a:ea typeface="ＭＳ Ｐゴシック" pitchFamily="34" charset="-128"/>
                          <a:cs typeface="FrankRuehl" panose="020E0503060101010101" pitchFamily="34" charset="-79"/>
                        </a:rPr>
                        <a:t>	180,000</a:t>
                      </a:r>
                    </a:p>
                  </a:txBody>
                  <a:tcPr marT="45730" marB="45730" anchor="ctr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>
                          <a:tab pos="1079500" algn="r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Ruehl" panose="020E0503060101010101" pitchFamily="34" charset="-79"/>
                          <a:ea typeface="ＭＳ Ｐゴシック" pitchFamily="34" charset="-128"/>
                          <a:cs typeface="FrankRuehl" panose="020E0503060101010101" pitchFamily="34" charset="-79"/>
                        </a:rPr>
                        <a:t>	180,000</a:t>
                      </a:r>
                    </a:p>
                  </a:txBody>
                  <a:tcPr marT="45730" marB="45730" anchor="ctr" horzOverflow="overflow">
                    <a:lnL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8534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Ruehl" panose="020E0503060101010101" pitchFamily="34" charset="-79"/>
                          <a:ea typeface="ＭＳ Ｐゴシック" pitchFamily="34" charset="-128"/>
                          <a:cs typeface="FrankRuehl" panose="020E0503060101010101" pitchFamily="34" charset="-79"/>
                        </a:rPr>
                        <a:t>Construct a small plant</a:t>
                      </a:r>
                    </a:p>
                  </a:txBody>
                  <a:tcPr marT="45730" marB="45730" anchor="ctr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>
                          <a:tab pos="1168400" algn="r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Ruehl" panose="020E0503060101010101" pitchFamily="34" charset="-79"/>
                          <a:ea typeface="ＭＳ Ｐゴシック" pitchFamily="34" charset="-128"/>
                          <a:cs typeface="FrankRuehl" panose="020E0503060101010101" pitchFamily="34" charset="-79"/>
                        </a:rPr>
                        <a:t>	100,000</a:t>
                      </a:r>
                    </a:p>
                  </a:txBody>
                  <a:tcPr marT="45730" marB="4573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>
                          <a:tab pos="1257300" algn="r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Ruehl" panose="020E0503060101010101" pitchFamily="34" charset="-79"/>
                          <a:ea typeface="ＭＳ Ｐゴシック" pitchFamily="34" charset="-128"/>
                          <a:cs typeface="FrankRuehl" panose="020E0503060101010101" pitchFamily="34" charset="-79"/>
                        </a:rPr>
                        <a:t>	20,000</a:t>
                      </a:r>
                    </a:p>
                  </a:txBody>
                  <a:tcPr marT="45730" marB="4573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>
                          <a:tab pos="1079500" algn="r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Ruehl" panose="020E0503060101010101" pitchFamily="34" charset="-79"/>
                          <a:ea typeface="ＭＳ Ｐゴシック" pitchFamily="34" charset="-128"/>
                          <a:cs typeface="FrankRuehl" panose="020E0503060101010101" pitchFamily="34" charset="-79"/>
                        </a:rPr>
                        <a:t>	100,000</a:t>
                      </a:r>
                    </a:p>
                  </a:txBody>
                  <a:tcPr marT="45730" marB="45730"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649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Ruehl" panose="020E0503060101010101" pitchFamily="34" charset="-79"/>
                          <a:ea typeface="ＭＳ Ｐゴシック" pitchFamily="34" charset="-128"/>
                          <a:cs typeface="FrankRuehl" panose="020E0503060101010101" pitchFamily="34" charset="-79"/>
                        </a:rPr>
                        <a:t>Do nothing</a:t>
                      </a:r>
                    </a:p>
                  </a:txBody>
                  <a:tcPr marT="45730" marB="45730" anchor="ctr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>
                          <a:tab pos="1168400" algn="r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Ruehl" panose="020E0503060101010101" pitchFamily="34" charset="-79"/>
                          <a:ea typeface="ＭＳ Ｐゴシック" pitchFamily="34" charset="-128"/>
                          <a:cs typeface="FrankRuehl" panose="020E0503060101010101" pitchFamily="34" charset="-79"/>
                        </a:rPr>
                        <a:t>	200,000</a:t>
                      </a:r>
                    </a:p>
                  </a:txBody>
                  <a:tcPr marT="45730" marB="4573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>
                          <a:tab pos="1257300" algn="r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Ruehl" panose="020E0503060101010101" pitchFamily="34" charset="-79"/>
                          <a:ea typeface="ＭＳ Ｐゴシック" pitchFamily="34" charset="-128"/>
                          <a:cs typeface="FrankRuehl" panose="020E0503060101010101" pitchFamily="34" charset="-79"/>
                        </a:rPr>
                        <a:t>	0</a:t>
                      </a:r>
                    </a:p>
                  </a:txBody>
                  <a:tcPr marT="45730" marB="4573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>
                          <a:tab pos="1079500" algn="r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Ruehl" panose="020E0503060101010101" pitchFamily="34" charset="-79"/>
                          <a:ea typeface="ＭＳ Ｐゴシック" pitchFamily="34" charset="-128"/>
                          <a:cs typeface="FrankRuehl" panose="020E0503060101010101" pitchFamily="34" charset="-79"/>
                        </a:rPr>
                        <a:t>	200,000</a:t>
                      </a:r>
                    </a:p>
                  </a:txBody>
                  <a:tcPr marT="45730" marB="45730"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pSp>
        <p:nvGrpSpPr>
          <p:cNvPr id="2" name="Group 95"/>
          <p:cNvGrpSpPr>
            <a:grpSpLocks/>
          </p:cNvGrpSpPr>
          <p:nvPr/>
        </p:nvGrpSpPr>
        <p:grpSpPr bwMode="auto">
          <a:xfrm>
            <a:off x="7032625" y="3454400"/>
            <a:ext cx="1476375" cy="674688"/>
            <a:chOff x="4406" y="2984"/>
            <a:chExt cx="930" cy="425"/>
          </a:xfrm>
        </p:grpSpPr>
        <p:sp>
          <p:nvSpPr>
            <p:cNvPr id="162912" name="Text Box 96"/>
            <p:cNvSpPr txBox="1">
              <a:spLocks noChangeArrowheads="1"/>
            </p:cNvSpPr>
            <p:nvPr/>
          </p:nvSpPr>
          <p:spPr bwMode="auto">
            <a:xfrm>
              <a:off x="4406" y="3159"/>
              <a:ext cx="755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2000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charset="0"/>
                </a:rPr>
                <a:t>Minimax</a:t>
              </a:r>
            </a:p>
          </p:txBody>
        </p:sp>
        <p:sp>
          <p:nvSpPr>
            <p:cNvPr id="26652" name="Freeform 97"/>
            <p:cNvSpPr>
              <a:spLocks/>
            </p:cNvSpPr>
            <p:nvPr/>
          </p:nvSpPr>
          <p:spPr bwMode="auto">
            <a:xfrm>
              <a:off x="5136" y="3072"/>
              <a:ext cx="200" cy="224"/>
            </a:xfrm>
            <a:custGeom>
              <a:avLst/>
              <a:gdLst>
                <a:gd name="T0" fmla="*/ 48 w 200"/>
                <a:gd name="T1" fmla="*/ 224 h 224"/>
                <a:gd name="T2" fmla="*/ 200 w 200"/>
                <a:gd name="T3" fmla="*/ 224 h 224"/>
                <a:gd name="T4" fmla="*/ 200 w 200"/>
                <a:gd name="T5" fmla="*/ 0 h 224"/>
                <a:gd name="T6" fmla="*/ 0 w 200"/>
                <a:gd name="T7" fmla="*/ 0 h 22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00"/>
                <a:gd name="T13" fmla="*/ 0 h 224"/>
                <a:gd name="T14" fmla="*/ 200 w 200"/>
                <a:gd name="T15" fmla="*/ 224 h 22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00" h="224">
                  <a:moveTo>
                    <a:pt x="48" y="224"/>
                  </a:moveTo>
                  <a:lnTo>
                    <a:pt x="200" y="224"/>
                  </a:lnTo>
                  <a:lnTo>
                    <a:pt x="200" y="0"/>
                  </a:lnTo>
                  <a:lnTo>
                    <a:pt x="0" y="0"/>
                  </a:lnTo>
                </a:path>
              </a:pathLst>
            </a:custGeom>
            <a:noFill/>
            <a:ln w="38100">
              <a:solidFill>
                <a:srgbClr val="FF0000"/>
              </a:solidFill>
              <a:round/>
              <a:headEnd/>
              <a:tailEnd type="triangle" w="sm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6653" name="AutoShape 98"/>
            <p:cNvSpPr>
              <a:spLocks noChangeArrowheads="1"/>
            </p:cNvSpPr>
            <p:nvPr/>
          </p:nvSpPr>
          <p:spPr bwMode="auto">
            <a:xfrm>
              <a:off x="4424" y="2984"/>
              <a:ext cx="720" cy="200"/>
            </a:xfrm>
            <a:prstGeom prst="roundRect">
              <a:avLst>
                <a:gd name="adj" fmla="val 50000"/>
              </a:avLst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lnSpc>
                  <a:spcPct val="90000"/>
                </a:lnSpc>
                <a:spcAft>
                  <a:spcPct val="40000"/>
                </a:spcAft>
                <a:buChar char="•"/>
                <a:defRPr sz="32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742950" indent="-285750">
                <a:lnSpc>
                  <a:spcPct val="90000"/>
                </a:lnSpc>
                <a:spcAft>
                  <a:spcPct val="40000"/>
                </a:spcAft>
                <a:buChar char="–"/>
                <a:defRPr sz="28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marL="1143000" indent="-228600">
                <a:lnSpc>
                  <a:spcPct val="90000"/>
                </a:lnSpc>
                <a:spcAft>
                  <a:spcPct val="40000"/>
                </a:spcAft>
                <a:buChar char="•"/>
                <a:defRPr sz="24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marL="1600200" indent="-228600">
                <a:lnSpc>
                  <a:spcPct val="90000"/>
                </a:lnSpc>
                <a:spcAft>
                  <a:spcPct val="40000"/>
                </a:spcAft>
                <a:buChar char="–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marL="2057400" indent="-228600">
                <a:lnSpc>
                  <a:spcPct val="90000"/>
                </a:lnSpc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pPr>
                <a:lnSpc>
                  <a:spcPct val="100000"/>
                </a:lnSpc>
                <a:spcAft>
                  <a:spcPct val="0"/>
                </a:spcAft>
                <a:buFontTx/>
                <a:buNone/>
              </a:pPr>
              <a:endParaRPr lang="en-US" altLang="en-US" sz="2400" dirty="0"/>
            </a:p>
          </p:txBody>
        </p:sp>
      </p:grpSp>
      <p:sp>
        <p:nvSpPr>
          <p:cNvPr id="8" name="Footer Placeholder 1"/>
          <p:cNvSpPr txBox="1">
            <a:spLocks/>
          </p:cNvSpPr>
          <p:nvPr/>
        </p:nvSpPr>
        <p:spPr bwMode="auto">
          <a:xfrm>
            <a:off x="292100" y="6302375"/>
            <a:ext cx="3784600" cy="260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A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rgbClr val="7F7F7F"/>
                </a:solidFill>
                <a:latin typeface="Arial" charset="0"/>
                <a:ea typeface="ＭＳ Ｐゴシック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9pPr>
          </a:lstStyle>
          <a:p>
            <a:pPr>
              <a:defRPr/>
            </a:pPr>
            <a:r>
              <a:rPr lang="en-US" altLang="en-US" dirty="0"/>
              <a:t>Regents Park Publishers</a:t>
            </a:r>
          </a:p>
        </p:txBody>
      </p:sp>
    </p:spTree>
  </p:cSld>
  <p:clrMapOvr>
    <a:masterClrMapping/>
  </p:clrMapOvr>
  <p:transition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1000"/>
                                        <p:tgtEl>
                                          <p:spTgt spid="1628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23" presetClass="entr" presetSubtype="272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5"/>
          <p:cNvSpPr>
            <a:spLocks noGrp="1" noChangeArrowheads="1"/>
          </p:cNvSpPr>
          <p:nvPr>
            <p:ph type="ctrTitle"/>
          </p:nvPr>
        </p:nvSpPr>
        <p:spPr>
          <a:xfrm>
            <a:off x="675640" y="2212975"/>
            <a:ext cx="7772400" cy="1389063"/>
          </a:xfrm>
        </p:spPr>
        <p:txBody>
          <a:bodyPr/>
          <a:lstStyle/>
          <a:p>
            <a:pPr eaLnBrk="1" hangingPunct="1">
              <a:defRPr/>
            </a:pPr>
            <a:br>
              <a:rPr lang="en-US" altLang="en-US" sz="4800" dirty="0"/>
            </a:br>
            <a:r>
              <a:rPr lang="en-US" altLang="en-US" sz="4800" dirty="0">
                <a:solidFill>
                  <a:srgbClr val="800000"/>
                </a:solidFill>
                <a:latin typeface="FrankRuehl" panose="020E0503060101010101" pitchFamily="34" charset="-79"/>
                <a:cs typeface="FrankRuehl" panose="020E0503060101010101" pitchFamily="34" charset="-79"/>
              </a:rPr>
              <a:t>Decision Making Under Risk</a:t>
            </a:r>
            <a:br>
              <a:rPr lang="en-US" altLang="en-US" sz="4800" dirty="0">
                <a:solidFill>
                  <a:srgbClr val="800000"/>
                </a:solidFill>
                <a:latin typeface="FrankRuehl" panose="020E0503060101010101" pitchFamily="34" charset="-79"/>
                <a:cs typeface="FrankRuehl" panose="020E0503060101010101" pitchFamily="34" charset="-79"/>
              </a:rPr>
            </a:br>
            <a:r>
              <a:rPr lang="en-US" altLang="en-US" sz="4800" dirty="0">
                <a:solidFill>
                  <a:schemeClr val="tx2">
                    <a:lumMod val="50000"/>
                  </a:schemeClr>
                </a:solidFill>
                <a:latin typeface="FrankRuehl" panose="020E0503060101010101" pitchFamily="34" charset="-79"/>
                <a:cs typeface="FrankRuehl" panose="020E0503060101010101" pitchFamily="34" charset="-79"/>
              </a:rPr>
              <a:t>(</a:t>
            </a:r>
            <a:r>
              <a:rPr lang="en-US" altLang="en-US" sz="3200" dirty="0">
                <a:solidFill>
                  <a:schemeClr val="tx2">
                    <a:lumMod val="50000"/>
                  </a:schemeClr>
                </a:solidFill>
                <a:latin typeface="FrankRuehl" panose="020E0503060101010101" pitchFamily="34" charset="-79"/>
                <a:cs typeface="FrankRuehl" panose="020E0503060101010101" pitchFamily="34" charset="-79"/>
              </a:rPr>
              <a:t>Expected Monetary Value</a:t>
            </a:r>
            <a:r>
              <a:rPr lang="en-US" altLang="en-US" dirty="0">
                <a:solidFill>
                  <a:schemeClr val="tx2">
                    <a:lumMod val="50000"/>
                  </a:schemeClr>
                </a:solidFill>
                <a:latin typeface="FrankRuehl" panose="020E0503060101010101" pitchFamily="34" charset="-79"/>
                <a:cs typeface="FrankRuehl" panose="020E0503060101010101" pitchFamily="34" charset="-79"/>
              </a:rPr>
              <a:t>)</a:t>
            </a:r>
            <a:endParaRPr lang="en-AU" altLang="en-US" dirty="0">
              <a:solidFill>
                <a:schemeClr val="tx2">
                  <a:lumMod val="50000"/>
                </a:schemeClr>
              </a:solidFill>
              <a:latin typeface="FrankRuehl" panose="020E0503060101010101" pitchFamily="34" charset="-79"/>
              <a:cs typeface="FrankRuehl" panose="020E0503060101010101" pitchFamily="34" charset="-79"/>
            </a:endParaRPr>
          </a:p>
        </p:txBody>
      </p:sp>
      <p:pic>
        <p:nvPicPr>
          <p:cNvPr id="3" name="Content Placeholder 5" descr="Logo.psd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343892" y="248589"/>
            <a:ext cx="1477792" cy="10214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9644576"/>
      </p:ext>
    </p:extLst>
  </p:cSld>
  <p:clrMapOvr>
    <a:masterClrMapping/>
  </p:clrMapOvr>
  <p:transition>
    <p:fade thruBlk="1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34975"/>
            <a:ext cx="7772400" cy="1003300"/>
          </a:xfrm>
          <a:extLst>
            <a:ext uri="{909E8E84-426E-40DD-AFC4-6F175D3DCCD1}">
              <a14:hiddenFill xmlns:a14="http://schemas.microsoft.com/office/drawing/2010/main">
                <a:solidFill>
                  <a:srgbClr val="2FFF74"/>
                </a:solidFill>
              </a14:hiddenFill>
            </a:ext>
          </a:extLst>
        </p:spPr>
        <p:txBody>
          <a:bodyPr/>
          <a:lstStyle/>
          <a:p>
            <a:pPr eaLnBrk="1" hangingPunct="1">
              <a:defRPr/>
            </a:pPr>
            <a:r>
              <a:rPr lang="en-US" altLang="en-US" dirty="0">
                <a:latin typeface="FrankRuehl" panose="020E0503060101010101" pitchFamily="34" charset="-79"/>
                <a:cs typeface="FrankRuehl" panose="020E0503060101010101" pitchFamily="34" charset="-79"/>
              </a:rPr>
              <a:t>Risk</a:t>
            </a:r>
          </a:p>
        </p:txBody>
      </p:sp>
      <p:sp>
        <p:nvSpPr>
          <p:cNvPr id="39939" name="Rectangle 3"/>
          <p:cNvSpPr>
            <a:spLocks noChangeArrowheads="1"/>
          </p:cNvSpPr>
          <p:nvPr/>
        </p:nvSpPr>
        <p:spPr bwMode="auto">
          <a:xfrm>
            <a:off x="731838" y="2060575"/>
            <a:ext cx="7686675" cy="29392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533400" indent="-5334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1169988" indent="-4572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806575" indent="-4572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2443163" indent="-4572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3079750" indent="-4572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353695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399415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445135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490855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>
              <a:lnSpc>
                <a:spcPct val="90000"/>
              </a:lnSpc>
              <a:spcAft>
                <a:spcPct val="40000"/>
              </a:spcAft>
              <a:buClr>
                <a:srgbClr val="BF0922"/>
              </a:buClr>
              <a:buFont typeface="Wingdings" pitchFamily="2" charset="2"/>
              <a:buChar char="u"/>
            </a:pPr>
            <a:r>
              <a:rPr lang="en-US" altLang="en-US" sz="2800" b="1" dirty="0">
                <a:latin typeface="FrankRuehl" panose="020E0503060101010101" pitchFamily="34" charset="-79"/>
                <a:cs typeface="FrankRuehl" panose="020E0503060101010101" pitchFamily="34" charset="-79"/>
              </a:rPr>
              <a:t>Each possible state of nature has an assumed probability</a:t>
            </a:r>
          </a:p>
          <a:p>
            <a:pPr>
              <a:lnSpc>
                <a:spcPct val="90000"/>
              </a:lnSpc>
              <a:spcAft>
                <a:spcPct val="40000"/>
              </a:spcAft>
              <a:buClr>
                <a:srgbClr val="BF0922"/>
              </a:buClr>
              <a:buFont typeface="Wingdings" pitchFamily="2" charset="2"/>
              <a:buChar char="u"/>
            </a:pPr>
            <a:r>
              <a:rPr lang="en-US" altLang="en-US" sz="2800" b="1" dirty="0">
                <a:latin typeface="FrankRuehl" panose="020E0503060101010101" pitchFamily="34" charset="-79"/>
                <a:cs typeface="FrankRuehl" panose="020E0503060101010101" pitchFamily="34" charset="-79"/>
              </a:rPr>
              <a:t>States of nature are mutually exclusive</a:t>
            </a:r>
          </a:p>
          <a:p>
            <a:pPr>
              <a:lnSpc>
                <a:spcPct val="90000"/>
              </a:lnSpc>
              <a:spcAft>
                <a:spcPct val="40000"/>
              </a:spcAft>
              <a:buClr>
                <a:srgbClr val="BF0922"/>
              </a:buClr>
              <a:buFont typeface="Wingdings" pitchFamily="2" charset="2"/>
              <a:buChar char="u"/>
            </a:pPr>
            <a:r>
              <a:rPr lang="en-US" altLang="en-US" sz="2800" b="1" dirty="0">
                <a:latin typeface="FrankRuehl" panose="020E0503060101010101" pitchFamily="34" charset="-79"/>
                <a:cs typeface="FrankRuehl" panose="020E0503060101010101" pitchFamily="34" charset="-79"/>
              </a:rPr>
              <a:t>Probabilities must sum to 1</a:t>
            </a:r>
          </a:p>
          <a:p>
            <a:pPr>
              <a:lnSpc>
                <a:spcPct val="90000"/>
              </a:lnSpc>
              <a:spcAft>
                <a:spcPct val="40000"/>
              </a:spcAft>
              <a:buClr>
                <a:srgbClr val="BF0922"/>
              </a:buClr>
              <a:buFont typeface="Wingdings" pitchFamily="2" charset="2"/>
              <a:buChar char="u"/>
            </a:pPr>
            <a:r>
              <a:rPr lang="en-US" altLang="en-US" sz="2800" b="1" dirty="0">
                <a:latin typeface="FrankRuehl" panose="020E0503060101010101" pitchFamily="34" charset="-79"/>
                <a:cs typeface="FrankRuehl" panose="020E0503060101010101" pitchFamily="34" charset="-79"/>
              </a:rPr>
              <a:t>Determine the expected monetary value (EMV) for each alternative</a:t>
            </a:r>
          </a:p>
        </p:txBody>
      </p:sp>
    </p:spTree>
    <p:extLst>
      <p:ext uri="{BB962C8B-B14F-4D97-AF65-F5344CB8AC3E}">
        <p14:creationId xmlns:p14="http://schemas.microsoft.com/office/powerpoint/2010/main" val="4165665818"/>
      </p:ext>
    </p:extLst>
  </p:cSld>
  <p:clrMapOvr>
    <a:masterClrMapping/>
  </p:clrMapOvr>
  <p:transition>
    <p:pull dir="l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1000"/>
                                        <p:tgtEl>
                                          <p:spTgt spid="399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39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en-US" dirty="0">
                <a:solidFill>
                  <a:srgbClr val="003300"/>
                </a:solidFill>
                <a:latin typeface="FrankRuehl" panose="020E0503060101010101" pitchFamily="34" charset="-79"/>
                <a:cs typeface="FrankRuehl" panose="020E0503060101010101" pitchFamily="34" charset="-79"/>
              </a:rPr>
              <a:t>Decision Making Under Risk</a:t>
            </a:r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701800"/>
            <a:ext cx="7747000" cy="1981200"/>
          </a:xfrm>
        </p:spPr>
        <p:txBody>
          <a:bodyPr/>
          <a:lstStyle/>
          <a:p>
            <a:pPr marL="355600" indent="-355600" eaLnBrk="1" hangingPunct="1">
              <a:defRPr/>
            </a:pPr>
            <a:r>
              <a:rPr lang="en-US" sz="2400" dirty="0">
                <a:latin typeface="FrankRuehl" panose="020E0503060101010101" pitchFamily="34" charset="-79"/>
                <a:cs typeface="FrankRuehl" panose="020E0503060101010101" pitchFamily="34" charset="-79"/>
              </a:rPr>
              <a:t>Decision making when there are several possible states of nature and we know the probabilities associated with each possible state</a:t>
            </a:r>
          </a:p>
          <a:p>
            <a:pPr marL="355600" indent="-355600" eaLnBrk="1" hangingPunct="1">
              <a:defRPr/>
            </a:pPr>
            <a:r>
              <a:rPr lang="en-US" sz="2400" dirty="0">
                <a:latin typeface="FrankRuehl" panose="020E0503060101010101" pitchFamily="34" charset="-79"/>
                <a:cs typeface="FrankRuehl" panose="020E0503060101010101" pitchFamily="34" charset="-79"/>
              </a:rPr>
              <a:t>Most popular method is to choose the alternative with the highest </a:t>
            </a:r>
            <a:r>
              <a:rPr lang="en-US" sz="2400" i="1" dirty="0">
                <a:solidFill>
                  <a:srgbClr val="8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FrankRuehl" panose="020E0503060101010101" pitchFamily="34" charset="-79"/>
                <a:cs typeface="FrankRuehl" panose="020E0503060101010101" pitchFamily="34" charset="-79"/>
              </a:rPr>
              <a:t>expected monetary value (EMV)</a:t>
            </a:r>
          </a:p>
        </p:txBody>
      </p:sp>
      <p:sp>
        <p:nvSpPr>
          <p:cNvPr id="4" name="Footer Placeholder 1"/>
          <p:cNvSpPr txBox="1">
            <a:spLocks/>
          </p:cNvSpPr>
          <p:nvPr/>
        </p:nvSpPr>
        <p:spPr bwMode="auto">
          <a:xfrm>
            <a:off x="546100" y="6172200"/>
            <a:ext cx="3784600" cy="260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A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rgbClr val="7F7F7F"/>
                </a:solidFill>
                <a:latin typeface="Arial" charset="0"/>
                <a:ea typeface="ＭＳ Ｐゴシック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9pPr>
          </a:lstStyle>
          <a:p>
            <a:pPr>
              <a:defRPr/>
            </a:pPr>
            <a:r>
              <a:rPr lang="en-US" altLang="en-US" dirty="0"/>
              <a:t>Regents Park Publishers</a:t>
            </a:r>
          </a:p>
        </p:txBody>
      </p:sp>
    </p:spTree>
  </p:cSld>
  <p:clrMapOvr>
    <a:masterClrMapping/>
  </p:clrMapOvr>
  <p:transition>
    <p:pull dir="l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1000"/>
                                        <p:tgtEl>
                                          <p:spTgt spid="1024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03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34975"/>
            <a:ext cx="7772400" cy="889000"/>
          </a:xfrm>
          <a:extLst>
            <a:ext uri="{909E8E84-426E-40DD-AFC4-6F175D3DCCD1}">
              <a14:hiddenFill xmlns:a14="http://schemas.microsoft.com/office/drawing/2010/main">
                <a:solidFill>
                  <a:srgbClr val="2FFF74"/>
                </a:solidFill>
              </a14:hiddenFill>
            </a:ext>
          </a:extLst>
        </p:spPr>
        <p:txBody>
          <a:bodyPr/>
          <a:lstStyle/>
          <a:p>
            <a:pPr eaLnBrk="1" hangingPunct="1">
              <a:defRPr/>
            </a:pPr>
            <a:r>
              <a:rPr lang="en-US" altLang="en-US" dirty="0">
                <a:latin typeface="FrankRuehl" panose="020E0503060101010101" pitchFamily="34" charset="-79"/>
                <a:cs typeface="FrankRuehl" panose="020E0503060101010101" pitchFamily="34" charset="-79"/>
              </a:rPr>
              <a:t>EMV Example</a:t>
            </a:r>
          </a:p>
        </p:txBody>
      </p:sp>
      <p:sp>
        <p:nvSpPr>
          <p:cNvPr id="43011" name="Rectangle 3"/>
          <p:cNvSpPr>
            <a:spLocks noChangeArrowheads="1"/>
          </p:cNvSpPr>
          <p:nvPr/>
        </p:nvSpPr>
        <p:spPr bwMode="auto">
          <a:xfrm>
            <a:off x="647700" y="4552950"/>
            <a:ext cx="6704079" cy="14219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457200" indent="-4572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914400" indent="-4572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371600" indent="-4572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828800" indent="-4572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286000" indent="-4572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7432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32004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6576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41148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>
              <a:lnSpc>
                <a:spcPct val="120000"/>
              </a:lnSpc>
              <a:buFont typeface="Times" charset="0"/>
              <a:buAutoNum type="arabicPeriod"/>
            </a:pPr>
            <a:r>
              <a:rPr lang="en-US" altLang="en-US" b="1" dirty="0">
                <a:latin typeface="FrankRuehl" panose="020E0503060101010101" pitchFamily="34" charset="-79"/>
                <a:cs typeface="FrankRuehl" panose="020E0503060101010101" pitchFamily="34" charset="-79"/>
              </a:rPr>
              <a:t>EMV(</a:t>
            </a:r>
            <a:r>
              <a:rPr lang="en-US" altLang="en-US" b="1" i="1" dirty="0">
                <a:latin typeface="FrankRuehl" panose="020E0503060101010101" pitchFamily="34" charset="-79"/>
                <a:cs typeface="FrankRuehl" panose="020E0503060101010101" pitchFamily="34" charset="-79"/>
              </a:rPr>
              <a:t>A</a:t>
            </a:r>
            <a:r>
              <a:rPr lang="en-US" altLang="en-US" b="1" baseline="-25000" dirty="0">
                <a:latin typeface="FrankRuehl" panose="020E0503060101010101" pitchFamily="34" charset="-79"/>
                <a:cs typeface="FrankRuehl" panose="020E0503060101010101" pitchFamily="34" charset="-79"/>
              </a:rPr>
              <a:t>1</a:t>
            </a:r>
            <a:r>
              <a:rPr lang="en-US" altLang="en-US" b="1" dirty="0">
                <a:latin typeface="FrankRuehl" panose="020E0503060101010101" pitchFamily="34" charset="-79"/>
                <a:cs typeface="FrankRuehl" panose="020E0503060101010101" pitchFamily="34" charset="-79"/>
              </a:rPr>
              <a:t>) = (</a:t>
            </a:r>
            <a:r>
              <a:rPr lang="en-US" altLang="en-US" b="1" dirty="0">
                <a:solidFill>
                  <a:srgbClr val="C00000"/>
                </a:solidFill>
                <a:latin typeface="FrankRuehl" panose="020E0503060101010101" pitchFamily="34" charset="-79"/>
                <a:cs typeface="FrankRuehl" panose="020E0503060101010101" pitchFamily="34" charset="-79"/>
              </a:rPr>
              <a:t>.7</a:t>
            </a:r>
            <a:r>
              <a:rPr lang="en-US" altLang="en-US" b="1" dirty="0">
                <a:latin typeface="FrankRuehl" panose="020E0503060101010101" pitchFamily="34" charset="-79"/>
                <a:cs typeface="FrankRuehl" panose="020E0503060101010101" pitchFamily="34" charset="-79"/>
              </a:rPr>
              <a:t>)($200,000) + (</a:t>
            </a:r>
            <a:r>
              <a:rPr lang="en-US" altLang="en-US" b="1" dirty="0">
                <a:solidFill>
                  <a:srgbClr val="C00000"/>
                </a:solidFill>
                <a:latin typeface="FrankRuehl" panose="020E0503060101010101" pitchFamily="34" charset="-79"/>
                <a:cs typeface="FrankRuehl" panose="020E0503060101010101" pitchFamily="34" charset="-79"/>
              </a:rPr>
              <a:t>.3</a:t>
            </a:r>
            <a:r>
              <a:rPr lang="en-US" altLang="en-US" b="1" dirty="0">
                <a:latin typeface="FrankRuehl" panose="020E0503060101010101" pitchFamily="34" charset="-79"/>
                <a:cs typeface="FrankRuehl" panose="020E0503060101010101" pitchFamily="34" charset="-79"/>
              </a:rPr>
              <a:t>)(-$180,000) = $10,000</a:t>
            </a:r>
          </a:p>
          <a:p>
            <a:pPr>
              <a:lnSpc>
                <a:spcPct val="120000"/>
              </a:lnSpc>
              <a:buFont typeface="Times" charset="0"/>
              <a:buAutoNum type="arabicPeriod"/>
            </a:pPr>
            <a:r>
              <a:rPr lang="en-US" altLang="en-US" b="1" dirty="0">
                <a:latin typeface="FrankRuehl" panose="020E0503060101010101" pitchFamily="34" charset="-79"/>
                <a:cs typeface="FrankRuehl" panose="020E0503060101010101" pitchFamily="34" charset="-79"/>
              </a:rPr>
              <a:t>EMV(</a:t>
            </a:r>
            <a:r>
              <a:rPr lang="en-US" altLang="en-US" b="1" i="1" dirty="0">
                <a:latin typeface="FrankRuehl" panose="020E0503060101010101" pitchFamily="34" charset="-79"/>
                <a:cs typeface="FrankRuehl" panose="020E0503060101010101" pitchFamily="34" charset="-79"/>
              </a:rPr>
              <a:t>A</a:t>
            </a:r>
            <a:r>
              <a:rPr lang="en-US" altLang="en-US" b="1" baseline="-25000" dirty="0">
                <a:latin typeface="FrankRuehl" panose="020E0503060101010101" pitchFamily="34" charset="-79"/>
                <a:cs typeface="FrankRuehl" panose="020E0503060101010101" pitchFamily="34" charset="-79"/>
              </a:rPr>
              <a:t>2</a:t>
            </a:r>
            <a:r>
              <a:rPr lang="en-US" altLang="en-US" b="1" dirty="0">
                <a:latin typeface="FrankRuehl" panose="020E0503060101010101" pitchFamily="34" charset="-79"/>
                <a:cs typeface="FrankRuehl" panose="020E0503060101010101" pitchFamily="34" charset="-79"/>
              </a:rPr>
              <a:t>) = (</a:t>
            </a:r>
            <a:r>
              <a:rPr lang="en-US" altLang="en-US" b="1" dirty="0">
                <a:solidFill>
                  <a:srgbClr val="C00000"/>
                </a:solidFill>
                <a:latin typeface="FrankRuehl" panose="020E0503060101010101" pitchFamily="34" charset="-79"/>
                <a:cs typeface="FrankRuehl" panose="020E0503060101010101" pitchFamily="34" charset="-79"/>
              </a:rPr>
              <a:t>.7</a:t>
            </a:r>
            <a:r>
              <a:rPr lang="en-US" altLang="en-US" b="1" dirty="0">
                <a:latin typeface="FrankRuehl" panose="020E0503060101010101" pitchFamily="34" charset="-79"/>
                <a:cs typeface="FrankRuehl" panose="020E0503060101010101" pitchFamily="34" charset="-79"/>
              </a:rPr>
              <a:t>)($100,000) + (</a:t>
            </a:r>
            <a:r>
              <a:rPr lang="en-US" altLang="en-US" b="1" dirty="0">
                <a:solidFill>
                  <a:srgbClr val="C00000"/>
                </a:solidFill>
                <a:latin typeface="FrankRuehl" panose="020E0503060101010101" pitchFamily="34" charset="-79"/>
                <a:cs typeface="FrankRuehl" panose="020E0503060101010101" pitchFamily="34" charset="-79"/>
              </a:rPr>
              <a:t>.3</a:t>
            </a:r>
            <a:r>
              <a:rPr lang="en-US" altLang="en-US" b="1" dirty="0">
                <a:latin typeface="FrankRuehl" panose="020E0503060101010101" pitchFamily="34" charset="-79"/>
                <a:cs typeface="FrankRuehl" panose="020E0503060101010101" pitchFamily="34" charset="-79"/>
              </a:rPr>
              <a:t>)(-$20,000) = </a:t>
            </a:r>
            <a:r>
              <a:rPr lang="en-US" altLang="en-US" b="1" dirty="0">
                <a:solidFill>
                  <a:srgbClr val="BF0922"/>
                </a:solidFill>
                <a:latin typeface="FrankRuehl" panose="020E0503060101010101" pitchFamily="34" charset="-79"/>
                <a:cs typeface="FrankRuehl" panose="020E0503060101010101" pitchFamily="34" charset="-79"/>
              </a:rPr>
              <a:t>$40,000</a:t>
            </a:r>
          </a:p>
          <a:p>
            <a:pPr>
              <a:lnSpc>
                <a:spcPct val="120000"/>
              </a:lnSpc>
              <a:buFont typeface="Times" charset="0"/>
              <a:buAutoNum type="arabicPeriod"/>
            </a:pPr>
            <a:r>
              <a:rPr lang="en-US" altLang="en-US" b="1" dirty="0">
                <a:latin typeface="FrankRuehl" panose="020E0503060101010101" pitchFamily="34" charset="-79"/>
                <a:cs typeface="FrankRuehl" panose="020E0503060101010101" pitchFamily="34" charset="-79"/>
              </a:rPr>
              <a:t>EMV(</a:t>
            </a:r>
            <a:r>
              <a:rPr lang="en-US" altLang="en-US" b="1" i="1" dirty="0">
                <a:latin typeface="FrankRuehl" panose="020E0503060101010101" pitchFamily="34" charset="-79"/>
                <a:cs typeface="FrankRuehl" panose="020E0503060101010101" pitchFamily="34" charset="-79"/>
              </a:rPr>
              <a:t>A</a:t>
            </a:r>
            <a:r>
              <a:rPr lang="en-US" altLang="en-US" b="1" baseline="-25000" dirty="0">
                <a:latin typeface="FrankRuehl" panose="020E0503060101010101" pitchFamily="34" charset="-79"/>
                <a:cs typeface="FrankRuehl" panose="020E0503060101010101" pitchFamily="34" charset="-79"/>
              </a:rPr>
              <a:t>3</a:t>
            </a:r>
            <a:r>
              <a:rPr lang="en-US" altLang="en-US" b="1" dirty="0">
                <a:latin typeface="FrankRuehl" panose="020E0503060101010101" pitchFamily="34" charset="-79"/>
                <a:cs typeface="FrankRuehl" panose="020E0503060101010101" pitchFamily="34" charset="-79"/>
              </a:rPr>
              <a:t>) = (</a:t>
            </a:r>
            <a:r>
              <a:rPr lang="en-US" altLang="en-US" b="1" dirty="0">
                <a:solidFill>
                  <a:srgbClr val="C00000"/>
                </a:solidFill>
                <a:latin typeface="FrankRuehl" panose="020E0503060101010101" pitchFamily="34" charset="-79"/>
                <a:cs typeface="FrankRuehl" panose="020E0503060101010101" pitchFamily="34" charset="-79"/>
              </a:rPr>
              <a:t>.7</a:t>
            </a:r>
            <a:r>
              <a:rPr lang="en-US" altLang="en-US" b="1" dirty="0">
                <a:latin typeface="FrankRuehl" panose="020E0503060101010101" pitchFamily="34" charset="-79"/>
                <a:cs typeface="FrankRuehl" panose="020E0503060101010101" pitchFamily="34" charset="-79"/>
              </a:rPr>
              <a:t>)($0) + (</a:t>
            </a:r>
            <a:r>
              <a:rPr lang="en-US" altLang="en-US" b="1" dirty="0">
                <a:solidFill>
                  <a:srgbClr val="C00000"/>
                </a:solidFill>
                <a:latin typeface="FrankRuehl" panose="020E0503060101010101" pitchFamily="34" charset="-79"/>
                <a:cs typeface="FrankRuehl" panose="020E0503060101010101" pitchFamily="34" charset="-79"/>
              </a:rPr>
              <a:t>.3</a:t>
            </a:r>
            <a:r>
              <a:rPr lang="en-US" altLang="en-US" b="1" dirty="0">
                <a:latin typeface="FrankRuehl" panose="020E0503060101010101" pitchFamily="34" charset="-79"/>
                <a:cs typeface="FrankRuehl" panose="020E0503060101010101" pitchFamily="34" charset="-79"/>
              </a:rPr>
              <a:t>)($0) = $0</a:t>
            </a:r>
          </a:p>
        </p:txBody>
      </p:sp>
      <p:grpSp>
        <p:nvGrpSpPr>
          <p:cNvPr id="43020" name="Group 12"/>
          <p:cNvGrpSpPr>
            <a:grpSpLocks/>
          </p:cNvGrpSpPr>
          <p:nvPr/>
        </p:nvGrpSpPr>
        <p:grpSpPr bwMode="auto">
          <a:xfrm>
            <a:off x="777875" y="1524000"/>
            <a:ext cx="7586663" cy="2970213"/>
            <a:chOff x="490" y="888"/>
            <a:chExt cx="4779" cy="1871"/>
          </a:xfrm>
        </p:grpSpPr>
        <p:grpSp>
          <p:nvGrpSpPr>
            <p:cNvPr id="50181" name="Group 4"/>
            <p:cNvGrpSpPr>
              <a:grpSpLocks/>
            </p:cNvGrpSpPr>
            <p:nvPr/>
          </p:nvGrpSpPr>
          <p:grpSpPr bwMode="auto">
            <a:xfrm>
              <a:off x="490" y="895"/>
              <a:ext cx="4779" cy="1864"/>
              <a:chOff x="486" y="2047"/>
              <a:chExt cx="4779" cy="1864"/>
            </a:xfrm>
          </p:grpSpPr>
          <p:sp>
            <p:nvSpPr>
              <p:cNvPr id="50183" name="Rectangle 5"/>
              <p:cNvSpPr>
                <a:spLocks noChangeArrowheads="1"/>
              </p:cNvSpPr>
              <p:nvPr/>
            </p:nvSpPr>
            <p:spPr bwMode="auto">
              <a:xfrm>
                <a:off x="486" y="2047"/>
                <a:ext cx="4779" cy="186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lnSpc>
                    <a:spcPct val="90000"/>
                  </a:lnSpc>
                  <a:spcAft>
                    <a:spcPct val="40000"/>
                  </a:spcAft>
                  <a:buChar char="•"/>
                  <a:tabLst>
                    <a:tab pos="1054100" algn="ctr"/>
                    <a:tab pos="4572000" algn="ctr"/>
                    <a:tab pos="5626100" algn="ctr"/>
                    <a:tab pos="6667500" algn="ctr"/>
                  </a:tabLst>
                  <a:defRPr sz="32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lnSpc>
                    <a:spcPct val="90000"/>
                  </a:lnSpc>
                  <a:spcAft>
                    <a:spcPct val="40000"/>
                  </a:spcAft>
                  <a:buChar char="–"/>
                  <a:tabLst>
                    <a:tab pos="1054100" algn="ctr"/>
                    <a:tab pos="4572000" algn="ctr"/>
                    <a:tab pos="5626100" algn="ctr"/>
                    <a:tab pos="6667500" algn="ctr"/>
                  </a:tabLst>
                  <a:defRPr sz="28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lnSpc>
                    <a:spcPct val="90000"/>
                  </a:lnSpc>
                  <a:spcAft>
                    <a:spcPct val="40000"/>
                  </a:spcAft>
                  <a:buChar char="•"/>
                  <a:tabLst>
                    <a:tab pos="1054100" algn="ctr"/>
                    <a:tab pos="4572000" algn="ctr"/>
                    <a:tab pos="5626100" algn="ctr"/>
                    <a:tab pos="6667500" algn="ctr"/>
                  </a:tabLst>
                  <a:defRPr sz="24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lnSpc>
                    <a:spcPct val="90000"/>
                  </a:lnSpc>
                  <a:spcAft>
                    <a:spcPct val="40000"/>
                  </a:spcAft>
                  <a:buChar char="–"/>
                  <a:tabLst>
                    <a:tab pos="1054100" algn="ctr"/>
                    <a:tab pos="4572000" algn="ctr"/>
                    <a:tab pos="5626100" algn="ctr"/>
                    <a:tab pos="6667500" algn="ctr"/>
                  </a:tabLst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lnSpc>
                    <a:spcPct val="90000"/>
                  </a:lnSpc>
                  <a:spcAft>
                    <a:spcPct val="40000"/>
                  </a:spcAft>
                  <a:buChar char="»"/>
                  <a:tabLst>
                    <a:tab pos="1054100" algn="ctr"/>
                    <a:tab pos="4572000" algn="ctr"/>
                    <a:tab pos="5626100" algn="ctr"/>
                    <a:tab pos="6667500" algn="ctr"/>
                  </a:tabLst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tabLst>
                    <a:tab pos="1054100" algn="ctr"/>
                    <a:tab pos="4572000" algn="ctr"/>
                    <a:tab pos="5626100" algn="ctr"/>
                    <a:tab pos="6667500" algn="ctr"/>
                  </a:tabLst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tabLst>
                    <a:tab pos="1054100" algn="ctr"/>
                    <a:tab pos="4572000" algn="ctr"/>
                    <a:tab pos="5626100" algn="ctr"/>
                    <a:tab pos="6667500" algn="ctr"/>
                  </a:tabLst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tabLst>
                    <a:tab pos="1054100" algn="ctr"/>
                    <a:tab pos="4572000" algn="ctr"/>
                    <a:tab pos="5626100" algn="ctr"/>
                    <a:tab pos="6667500" algn="ctr"/>
                  </a:tabLst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tabLst>
                    <a:tab pos="1054100" algn="ctr"/>
                    <a:tab pos="4572000" algn="ctr"/>
                    <a:tab pos="5626100" algn="ctr"/>
                    <a:tab pos="6667500" algn="ctr"/>
                  </a:tabLst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lnSpc>
                    <a:spcPct val="100000"/>
                  </a:lnSpc>
                  <a:buFontTx/>
                  <a:buNone/>
                </a:pPr>
                <a:r>
                  <a:rPr lang="en-US" altLang="en-US" sz="2000" dirty="0"/>
                  <a:t>	</a:t>
                </a:r>
                <a:r>
                  <a:rPr lang="en-US" altLang="en-US" sz="2000" dirty="0">
                    <a:latin typeface="FrankRuehl" panose="020E0503060101010101" pitchFamily="34" charset="-79"/>
                    <a:cs typeface="FrankRuehl" panose="020E0503060101010101" pitchFamily="34" charset="-79"/>
                  </a:rPr>
                  <a:t>		States of Nature</a:t>
                </a:r>
              </a:p>
              <a:p>
                <a:pPr>
                  <a:lnSpc>
                    <a:spcPct val="100000"/>
                  </a:lnSpc>
                  <a:buFontTx/>
                  <a:buNone/>
                </a:pPr>
                <a:r>
                  <a:rPr lang="en-US" altLang="en-US" sz="2000" dirty="0">
                    <a:latin typeface="FrankRuehl" panose="020E0503060101010101" pitchFamily="34" charset="-79"/>
                    <a:cs typeface="FrankRuehl" panose="020E0503060101010101" pitchFamily="34" charset="-79"/>
                  </a:rPr>
                  <a:t>		Favorable		Unfavorable</a:t>
                </a:r>
                <a:br>
                  <a:rPr lang="en-US" altLang="en-US" sz="2000" dirty="0">
                    <a:latin typeface="FrankRuehl" panose="020E0503060101010101" pitchFamily="34" charset="-79"/>
                    <a:cs typeface="FrankRuehl" panose="020E0503060101010101" pitchFamily="34" charset="-79"/>
                  </a:rPr>
                </a:br>
                <a:r>
                  <a:rPr lang="en-US" altLang="en-US" sz="2000" dirty="0">
                    <a:latin typeface="FrankRuehl" panose="020E0503060101010101" pitchFamily="34" charset="-79"/>
                    <a:cs typeface="FrankRuehl" panose="020E0503060101010101" pitchFamily="34" charset="-79"/>
                  </a:rPr>
                  <a:t>	 Alternatives 	Market 		Market</a:t>
                </a:r>
              </a:p>
              <a:p>
                <a:pPr>
                  <a:lnSpc>
                    <a:spcPct val="100000"/>
                  </a:lnSpc>
                  <a:buFontTx/>
                  <a:buNone/>
                </a:pPr>
                <a:r>
                  <a:rPr lang="en-US" altLang="en-US" sz="2000" dirty="0">
                    <a:latin typeface="FrankRuehl" panose="020E0503060101010101" pitchFamily="34" charset="-79"/>
                    <a:cs typeface="FrankRuehl" panose="020E0503060101010101" pitchFamily="34" charset="-79"/>
                  </a:rPr>
                  <a:t>Construct large plant (</a:t>
                </a:r>
                <a:r>
                  <a:rPr lang="en-US" altLang="en-US" sz="2000" i="1" dirty="0">
                    <a:latin typeface="FrankRuehl" panose="020E0503060101010101" pitchFamily="34" charset="-79"/>
                    <a:cs typeface="FrankRuehl" panose="020E0503060101010101" pitchFamily="34" charset="-79"/>
                  </a:rPr>
                  <a:t>A</a:t>
                </a:r>
                <a:r>
                  <a:rPr lang="en-US" altLang="en-US" sz="2000" baseline="-25000" dirty="0">
                    <a:latin typeface="FrankRuehl" panose="020E0503060101010101" pitchFamily="34" charset="-79"/>
                    <a:cs typeface="FrankRuehl" panose="020E0503060101010101" pitchFamily="34" charset="-79"/>
                  </a:rPr>
                  <a:t>1</a:t>
                </a:r>
                <a:r>
                  <a:rPr lang="en-US" altLang="en-US" sz="2000" dirty="0">
                    <a:latin typeface="FrankRuehl" panose="020E0503060101010101" pitchFamily="34" charset="-79"/>
                    <a:cs typeface="FrankRuehl" panose="020E0503060101010101" pitchFamily="34" charset="-79"/>
                  </a:rPr>
                  <a:t>)	$200,000		-$180,000</a:t>
                </a:r>
              </a:p>
              <a:p>
                <a:pPr>
                  <a:lnSpc>
                    <a:spcPct val="100000"/>
                  </a:lnSpc>
                  <a:buFontTx/>
                  <a:buNone/>
                </a:pPr>
                <a:r>
                  <a:rPr lang="en-US" altLang="en-US" sz="2000" dirty="0">
                    <a:latin typeface="FrankRuehl" panose="020E0503060101010101" pitchFamily="34" charset="-79"/>
                    <a:cs typeface="FrankRuehl" panose="020E0503060101010101" pitchFamily="34" charset="-79"/>
                  </a:rPr>
                  <a:t>Construct small plant (</a:t>
                </a:r>
                <a:r>
                  <a:rPr lang="en-US" altLang="en-US" sz="2000" i="1" dirty="0">
                    <a:latin typeface="FrankRuehl" panose="020E0503060101010101" pitchFamily="34" charset="-79"/>
                    <a:cs typeface="FrankRuehl" panose="020E0503060101010101" pitchFamily="34" charset="-79"/>
                  </a:rPr>
                  <a:t>A</a:t>
                </a:r>
                <a:r>
                  <a:rPr lang="en-US" altLang="en-US" sz="2000" baseline="-25000" dirty="0">
                    <a:latin typeface="FrankRuehl" panose="020E0503060101010101" pitchFamily="34" charset="-79"/>
                    <a:cs typeface="FrankRuehl" panose="020E0503060101010101" pitchFamily="34" charset="-79"/>
                  </a:rPr>
                  <a:t>2</a:t>
                </a:r>
                <a:r>
                  <a:rPr lang="en-US" altLang="en-US" sz="2000" dirty="0">
                    <a:latin typeface="FrankRuehl" panose="020E0503060101010101" pitchFamily="34" charset="-79"/>
                    <a:cs typeface="FrankRuehl" panose="020E0503060101010101" pitchFamily="34" charset="-79"/>
                  </a:rPr>
                  <a:t>)	$100,000		-$20,000</a:t>
                </a:r>
              </a:p>
              <a:p>
                <a:pPr>
                  <a:lnSpc>
                    <a:spcPct val="100000"/>
                  </a:lnSpc>
                  <a:buFontTx/>
                  <a:buNone/>
                </a:pPr>
                <a:r>
                  <a:rPr lang="en-US" altLang="en-US" sz="2000" dirty="0">
                    <a:latin typeface="FrankRuehl" panose="020E0503060101010101" pitchFamily="34" charset="-79"/>
                    <a:cs typeface="FrankRuehl" panose="020E0503060101010101" pitchFamily="34" charset="-79"/>
                  </a:rPr>
                  <a:t>Do nothing (</a:t>
                </a:r>
                <a:r>
                  <a:rPr lang="en-US" altLang="en-US" sz="2000" i="1" dirty="0">
                    <a:latin typeface="FrankRuehl" panose="020E0503060101010101" pitchFamily="34" charset="-79"/>
                    <a:cs typeface="FrankRuehl" panose="020E0503060101010101" pitchFamily="34" charset="-79"/>
                  </a:rPr>
                  <a:t>A</a:t>
                </a:r>
                <a:r>
                  <a:rPr lang="en-US" altLang="en-US" sz="2000" baseline="-25000" dirty="0">
                    <a:latin typeface="FrankRuehl" panose="020E0503060101010101" pitchFamily="34" charset="-79"/>
                    <a:cs typeface="FrankRuehl" panose="020E0503060101010101" pitchFamily="34" charset="-79"/>
                  </a:rPr>
                  <a:t>3</a:t>
                </a:r>
                <a:r>
                  <a:rPr lang="en-US" altLang="en-US" sz="2000" dirty="0">
                    <a:latin typeface="FrankRuehl" panose="020E0503060101010101" pitchFamily="34" charset="-79"/>
                    <a:cs typeface="FrankRuehl" panose="020E0503060101010101" pitchFamily="34" charset="-79"/>
                  </a:rPr>
                  <a:t>)	$0		$0</a:t>
                </a:r>
              </a:p>
              <a:p>
                <a:pPr>
                  <a:lnSpc>
                    <a:spcPct val="100000"/>
                  </a:lnSpc>
                  <a:buFontTx/>
                  <a:buNone/>
                </a:pPr>
                <a:r>
                  <a:rPr lang="en-US" altLang="en-US" sz="2000" dirty="0">
                    <a:solidFill>
                      <a:srgbClr val="C00000"/>
                    </a:solidFill>
                    <a:latin typeface="FrankRuehl" panose="020E0503060101010101" pitchFamily="34" charset="-79"/>
                    <a:cs typeface="FrankRuehl" panose="020E0503060101010101" pitchFamily="34" charset="-79"/>
                  </a:rPr>
                  <a:t>Probabilities</a:t>
                </a:r>
                <a:r>
                  <a:rPr lang="en-US" altLang="en-US" sz="2000" dirty="0">
                    <a:latin typeface="FrankRuehl" panose="020E0503060101010101" pitchFamily="34" charset="-79"/>
                    <a:cs typeface="FrankRuehl" panose="020E0503060101010101" pitchFamily="34" charset="-79"/>
                  </a:rPr>
                  <a:t>	</a:t>
                </a:r>
                <a:r>
                  <a:rPr lang="en-US" altLang="en-US" sz="2000" dirty="0">
                    <a:solidFill>
                      <a:srgbClr val="C00000"/>
                    </a:solidFill>
                    <a:latin typeface="FrankRuehl" panose="020E0503060101010101" pitchFamily="34" charset="-79"/>
                    <a:cs typeface="FrankRuehl" panose="020E0503060101010101" pitchFamily="34" charset="-79"/>
                  </a:rPr>
                  <a:t>.7		.3</a:t>
                </a:r>
              </a:p>
            </p:txBody>
          </p:sp>
          <p:sp>
            <p:nvSpPr>
              <p:cNvPr id="50184" name="Line 6"/>
              <p:cNvSpPr>
                <a:spLocks noChangeShapeType="1"/>
              </p:cNvSpPr>
              <p:nvPr/>
            </p:nvSpPr>
            <p:spPr bwMode="auto">
              <a:xfrm>
                <a:off x="528" y="2760"/>
                <a:ext cx="4736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50185" name="Line 7"/>
              <p:cNvSpPr>
                <a:spLocks noChangeShapeType="1"/>
              </p:cNvSpPr>
              <p:nvPr/>
            </p:nvSpPr>
            <p:spPr bwMode="auto">
              <a:xfrm>
                <a:off x="528" y="3584"/>
                <a:ext cx="4736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50186" name="Line 8"/>
              <p:cNvSpPr>
                <a:spLocks noChangeShapeType="1"/>
              </p:cNvSpPr>
              <p:nvPr/>
            </p:nvSpPr>
            <p:spPr bwMode="auto">
              <a:xfrm>
                <a:off x="528" y="3856"/>
                <a:ext cx="4736" cy="0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50187" name="Line 9"/>
              <p:cNvSpPr>
                <a:spLocks noChangeShapeType="1"/>
              </p:cNvSpPr>
              <p:nvPr/>
            </p:nvSpPr>
            <p:spPr bwMode="auto">
              <a:xfrm>
                <a:off x="2888" y="2304"/>
                <a:ext cx="2376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sp>
          <p:nvSpPr>
            <p:cNvPr id="50182" name="Line 11"/>
            <p:cNvSpPr>
              <a:spLocks noChangeShapeType="1"/>
            </p:cNvSpPr>
            <p:nvPr/>
          </p:nvSpPr>
          <p:spPr bwMode="auto">
            <a:xfrm>
              <a:off x="528" y="888"/>
              <a:ext cx="4728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3296545382"/>
      </p:ext>
    </p:extLst>
  </p:cSld>
  <p:clrMapOvr>
    <a:masterClrMapping/>
  </p:clrMapOvr>
  <p:transition spd="slow">
    <p:pull dir="l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1000"/>
                                        <p:tgtEl>
                                          <p:spTgt spid="430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430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11" grpId="0" autoUpdateAnimBg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5"/>
          <p:cNvSpPr>
            <a:spLocks noGrp="1" noChangeArrowheads="1"/>
          </p:cNvSpPr>
          <p:nvPr>
            <p:ph type="ctrTitle"/>
          </p:nvPr>
        </p:nvSpPr>
        <p:spPr>
          <a:xfrm>
            <a:off x="685800" y="1755775"/>
            <a:ext cx="7772400" cy="1389063"/>
          </a:xfrm>
        </p:spPr>
        <p:txBody>
          <a:bodyPr/>
          <a:lstStyle/>
          <a:p>
            <a:pPr eaLnBrk="1" hangingPunct="1">
              <a:defRPr/>
            </a:pPr>
            <a:br>
              <a:rPr lang="en-US" altLang="en-US" sz="4800" dirty="0"/>
            </a:br>
            <a:r>
              <a:rPr lang="en-US" altLang="en-US" sz="5400" dirty="0">
                <a:solidFill>
                  <a:srgbClr val="800000"/>
                </a:solidFill>
                <a:latin typeface="FrankRuehl" panose="020E0503060101010101" pitchFamily="34" charset="-79"/>
                <a:cs typeface="FrankRuehl" panose="020E0503060101010101" pitchFamily="34" charset="-79"/>
              </a:rPr>
              <a:t>Decision Trees</a:t>
            </a:r>
            <a:endParaRPr lang="en-AU" altLang="en-US" sz="5400" dirty="0">
              <a:solidFill>
                <a:srgbClr val="800000"/>
              </a:solidFill>
              <a:latin typeface="FrankRuehl" panose="020E0503060101010101" pitchFamily="34" charset="-79"/>
              <a:cs typeface="FrankRuehl" panose="020E0503060101010101" pitchFamily="34" charset="-79"/>
            </a:endParaRPr>
          </a:p>
        </p:txBody>
      </p:sp>
      <p:pic>
        <p:nvPicPr>
          <p:cNvPr id="3" name="Content Placeholder 5" descr="Logo.psd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63172" y="279069"/>
            <a:ext cx="1477792" cy="1021411"/>
          </a:xfrm>
          <a:prstGeom prst="rect">
            <a:avLst/>
          </a:prstGeom>
        </p:spPr>
      </p:pic>
    </p:spTree>
  </p:cSld>
  <p:clrMapOvr>
    <a:masterClrMapping/>
  </p:clrMapOvr>
  <p:transition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5">
                    <a:lumMod val="10000"/>
                  </a:schemeClr>
                </a:solidFill>
                <a:latin typeface="FrankRuehl" panose="020E0503060101010101" pitchFamily="34" charset="-79"/>
                <a:cs typeface="FrankRuehl" panose="020E0503060101010101" pitchFamily="34" charset="-79"/>
              </a:rPr>
              <a:t>  Decision Making Content</a:t>
            </a:r>
          </a:p>
        </p:txBody>
      </p:sp>
      <p:pic>
        <p:nvPicPr>
          <p:cNvPr id="7" name="Content Placeholder 5" descr="Logo.psd">
            <a:hlinkClick r:id="rId4" action="ppaction://hlinksldjump"/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29492" y="248589"/>
            <a:ext cx="1477792" cy="1021411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9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800" dirty="0">
              <a:latin typeface="FrankRuehl" panose="020E0503060101010101" pitchFamily="34" charset="-79"/>
              <a:cs typeface="FrankRuehl" panose="020E0503060101010101" pitchFamily="34" charset="-79"/>
            </a:endParaRPr>
          </a:p>
        </p:txBody>
      </p:sp>
      <p:sp>
        <p:nvSpPr>
          <p:cNvPr id="4" name="Rounded Rectangle 3">
            <a:hlinkClick r:id="rId6" action="ppaction://hlinksldjump"/>
          </p:cNvPr>
          <p:cNvSpPr/>
          <p:nvPr/>
        </p:nvSpPr>
        <p:spPr>
          <a:xfrm>
            <a:off x="2218783" y="2001832"/>
            <a:ext cx="5054428" cy="721048"/>
          </a:xfrm>
          <a:prstGeom prst="roundRect">
            <a:avLst/>
          </a:prstGeom>
          <a:solidFill>
            <a:schemeClr val="bg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2">
                    <a:lumMod val="50000"/>
                  </a:schemeClr>
                </a:solidFill>
                <a:latin typeface="FrankRuehl" panose="020E0503060101010101" pitchFamily="34" charset="-79"/>
                <a:cs typeface="FrankRuehl" panose="020E0503060101010101" pitchFamily="34" charset="-79"/>
              </a:rPr>
              <a:t>Decision Making Under Uncertainty</a:t>
            </a:r>
            <a:endParaRPr lang="en-US" sz="2400" b="1" dirty="0">
              <a:solidFill>
                <a:schemeClr val="tx2">
                  <a:lumMod val="50000"/>
                </a:schemeClr>
              </a:solidFill>
              <a:latin typeface="FrankRuehl" panose="020E0503060101010101" pitchFamily="34" charset="-79"/>
              <a:cs typeface="FrankRuehl" panose="020E0503060101010101" pitchFamily="34" charset="-79"/>
            </a:endParaRPr>
          </a:p>
        </p:txBody>
      </p:sp>
      <p:sp>
        <p:nvSpPr>
          <p:cNvPr id="8" name="Rounded Rectangle 7">
            <a:hlinkClick r:id="rId7" action="ppaction://hlinksldjump"/>
          </p:cNvPr>
          <p:cNvSpPr/>
          <p:nvPr/>
        </p:nvSpPr>
        <p:spPr>
          <a:xfrm>
            <a:off x="2193211" y="3097729"/>
            <a:ext cx="5080000" cy="681791"/>
          </a:xfrm>
          <a:prstGeom prst="roundRect">
            <a:avLst/>
          </a:prstGeom>
          <a:solidFill>
            <a:schemeClr val="bg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2">
                    <a:lumMod val="50000"/>
                  </a:schemeClr>
                </a:solidFill>
                <a:latin typeface="FrankRuehl" panose="020E0503060101010101" pitchFamily="34" charset="-79"/>
                <a:cs typeface="FrankRuehl" panose="020E0503060101010101" pitchFamily="34" charset="-79"/>
              </a:rPr>
              <a:t>Decision Making Under  Risk</a:t>
            </a:r>
            <a:endParaRPr lang="en-US" sz="2400" b="1" dirty="0">
              <a:solidFill>
                <a:schemeClr val="tx2">
                  <a:lumMod val="50000"/>
                </a:schemeClr>
              </a:solidFill>
              <a:latin typeface="FrankRuehl" panose="020E0503060101010101" pitchFamily="34" charset="-79"/>
              <a:cs typeface="FrankRuehl" panose="020E0503060101010101" pitchFamily="34" charset="-79"/>
            </a:endParaRPr>
          </a:p>
        </p:txBody>
      </p:sp>
      <p:sp>
        <p:nvSpPr>
          <p:cNvPr id="9" name="Rounded Rectangle 8">
            <a:hlinkClick r:id="rId8" action="ppaction://hlinksldjump"/>
          </p:cNvPr>
          <p:cNvSpPr/>
          <p:nvPr/>
        </p:nvSpPr>
        <p:spPr>
          <a:xfrm>
            <a:off x="2218783" y="4148512"/>
            <a:ext cx="5080000" cy="789248"/>
          </a:xfrm>
          <a:prstGeom prst="roundRect">
            <a:avLst/>
          </a:prstGeom>
          <a:solidFill>
            <a:schemeClr val="bg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2">
                    <a:lumMod val="50000"/>
                  </a:schemeClr>
                </a:solidFill>
                <a:latin typeface="FrankRuehl" panose="020E0503060101010101" pitchFamily="34" charset="-79"/>
                <a:cs typeface="FrankRuehl" panose="020E0503060101010101" pitchFamily="34" charset="-79"/>
              </a:rPr>
              <a:t>Decision Making Under Certainty</a:t>
            </a:r>
            <a:endParaRPr lang="en-US" sz="2400" b="1" dirty="0">
              <a:solidFill>
                <a:schemeClr val="tx2">
                  <a:lumMod val="50000"/>
                </a:schemeClr>
              </a:solidFill>
              <a:latin typeface="FrankRuehl" panose="020E0503060101010101" pitchFamily="34" charset="-79"/>
              <a:cs typeface="FrankRuehl" panose="020E0503060101010101" pitchFamily="34" charset="-79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9899878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1517650" y="577850"/>
            <a:ext cx="6108700" cy="57785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zh-TW" dirty="0">
                <a:latin typeface="FrankRuehl" panose="020E0503060101010101" pitchFamily="34" charset="-79"/>
                <a:ea typeface="新細明體" pitchFamily="18" charset="-120"/>
                <a:cs typeface="FrankRuehl" panose="020E0503060101010101" pitchFamily="34" charset="-79"/>
              </a:rPr>
              <a:t>Decision Trees</a:t>
            </a:r>
          </a:p>
        </p:txBody>
      </p:sp>
      <p:sp>
        <p:nvSpPr>
          <p:cNvPr id="1208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511300"/>
            <a:ext cx="7772400" cy="496570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zh-TW" sz="2400" dirty="0">
                <a:latin typeface="FrankRuehl" panose="020E0503060101010101" pitchFamily="34" charset="-79"/>
                <a:ea typeface="新細明體" pitchFamily="18" charset="-120"/>
                <a:cs typeface="FrankRuehl" panose="020E0503060101010101" pitchFamily="34" charset="-79"/>
              </a:rPr>
              <a:t>Any problem that can be presented in a decision table can also be graphically represented in a </a:t>
            </a:r>
            <a:r>
              <a:rPr lang="en-US" altLang="zh-TW" sz="2400" i="1" dirty="0">
                <a:solidFill>
                  <a:srgbClr val="8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FrankRuehl" panose="020E0503060101010101" pitchFamily="34" charset="-79"/>
                <a:ea typeface="新細明體" pitchFamily="18" charset="-120"/>
                <a:cs typeface="FrankRuehl" panose="020E0503060101010101" pitchFamily="34" charset="-79"/>
              </a:rPr>
              <a:t>decision tree</a:t>
            </a:r>
          </a:p>
          <a:p>
            <a:pPr eaLnBrk="1" hangingPunct="1">
              <a:defRPr/>
            </a:pPr>
            <a:r>
              <a:rPr lang="en-US" altLang="zh-TW" sz="2400" dirty="0">
                <a:latin typeface="FrankRuehl" panose="020E0503060101010101" pitchFamily="34" charset="-79"/>
                <a:ea typeface="新細明體" pitchFamily="18" charset="-120"/>
                <a:cs typeface="FrankRuehl" panose="020E0503060101010101" pitchFamily="34" charset="-79"/>
              </a:rPr>
              <a:t>Decision trees are most beneficial when a sequence of decisions must be made</a:t>
            </a:r>
          </a:p>
          <a:p>
            <a:pPr eaLnBrk="1" hangingPunct="1">
              <a:defRPr/>
            </a:pPr>
            <a:r>
              <a:rPr lang="en-US" altLang="zh-TW" sz="2400" dirty="0">
                <a:latin typeface="FrankRuehl" panose="020E0503060101010101" pitchFamily="34" charset="-79"/>
                <a:ea typeface="新細明體" pitchFamily="18" charset="-120"/>
                <a:cs typeface="FrankRuehl" panose="020E0503060101010101" pitchFamily="34" charset="-79"/>
              </a:rPr>
              <a:t>All decision trees contain</a:t>
            </a:r>
            <a:r>
              <a:rPr lang="en-US" altLang="zh-TW" sz="2400" dirty="0">
                <a:solidFill>
                  <a:srgbClr val="800000"/>
                </a:solidFill>
                <a:latin typeface="FrankRuehl" panose="020E0503060101010101" pitchFamily="34" charset="-79"/>
                <a:ea typeface="新細明體" pitchFamily="18" charset="-120"/>
                <a:cs typeface="FrankRuehl" panose="020E0503060101010101" pitchFamily="34" charset="-79"/>
              </a:rPr>
              <a:t> </a:t>
            </a:r>
            <a:r>
              <a:rPr lang="en-US" altLang="zh-TW" sz="2400" i="1" dirty="0">
                <a:solidFill>
                  <a:srgbClr val="8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FrankRuehl" panose="020E0503060101010101" pitchFamily="34" charset="-79"/>
                <a:ea typeface="新細明體" pitchFamily="18" charset="-120"/>
                <a:cs typeface="FrankRuehl" panose="020E0503060101010101" pitchFamily="34" charset="-79"/>
              </a:rPr>
              <a:t>decision points</a:t>
            </a:r>
            <a:r>
              <a:rPr lang="en-US" altLang="zh-TW" sz="2400" dirty="0">
                <a:solidFill>
                  <a:srgbClr val="800000"/>
                </a:solidFill>
                <a:latin typeface="FrankRuehl" panose="020E0503060101010101" pitchFamily="34" charset="-79"/>
                <a:ea typeface="新細明體" pitchFamily="18" charset="-120"/>
                <a:cs typeface="FrankRuehl" panose="020E0503060101010101" pitchFamily="34" charset="-79"/>
              </a:rPr>
              <a:t> </a:t>
            </a:r>
            <a:r>
              <a:rPr lang="en-US" altLang="zh-TW" sz="2400" dirty="0">
                <a:latin typeface="FrankRuehl" panose="020E0503060101010101" pitchFamily="34" charset="-79"/>
                <a:ea typeface="新細明體" pitchFamily="18" charset="-120"/>
                <a:cs typeface="FrankRuehl" panose="020E0503060101010101" pitchFamily="34" charset="-79"/>
              </a:rPr>
              <a:t>or </a:t>
            </a:r>
            <a:r>
              <a:rPr lang="en-US" altLang="zh-TW" sz="2400" i="1" dirty="0">
                <a:solidFill>
                  <a:srgbClr val="8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FrankRuehl" panose="020E0503060101010101" pitchFamily="34" charset="-79"/>
                <a:ea typeface="新細明體" pitchFamily="18" charset="-120"/>
                <a:cs typeface="FrankRuehl" panose="020E0503060101010101" pitchFamily="34" charset="-79"/>
              </a:rPr>
              <a:t>nodes</a:t>
            </a:r>
            <a:r>
              <a:rPr lang="en-US" altLang="zh-TW" sz="2400" dirty="0">
                <a:latin typeface="FrankRuehl" panose="020E0503060101010101" pitchFamily="34" charset="-79"/>
                <a:ea typeface="新細明體" pitchFamily="18" charset="-120"/>
                <a:cs typeface="FrankRuehl" panose="020E0503060101010101" pitchFamily="34" charset="-79"/>
              </a:rPr>
              <a:t> and </a:t>
            </a:r>
            <a:r>
              <a:rPr lang="en-US" altLang="zh-TW" sz="2400" i="1" dirty="0">
                <a:solidFill>
                  <a:srgbClr val="8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FrankRuehl" panose="020E0503060101010101" pitchFamily="34" charset="-79"/>
                <a:ea typeface="新細明體" pitchFamily="18" charset="-120"/>
                <a:cs typeface="FrankRuehl" panose="020E0503060101010101" pitchFamily="34" charset="-79"/>
              </a:rPr>
              <a:t>state-of-nature points</a:t>
            </a:r>
            <a:r>
              <a:rPr lang="en-US" altLang="zh-TW" sz="2400" dirty="0">
                <a:solidFill>
                  <a:srgbClr val="800000"/>
                </a:solidFill>
                <a:latin typeface="FrankRuehl" panose="020E0503060101010101" pitchFamily="34" charset="-79"/>
                <a:ea typeface="新細明體" pitchFamily="18" charset="-120"/>
                <a:cs typeface="FrankRuehl" panose="020E0503060101010101" pitchFamily="34" charset="-79"/>
              </a:rPr>
              <a:t> </a:t>
            </a:r>
            <a:r>
              <a:rPr lang="en-US" altLang="zh-TW" sz="2400" dirty="0">
                <a:latin typeface="FrankRuehl" panose="020E0503060101010101" pitchFamily="34" charset="-79"/>
                <a:ea typeface="新細明體" pitchFamily="18" charset="-120"/>
                <a:cs typeface="FrankRuehl" panose="020E0503060101010101" pitchFamily="34" charset="-79"/>
              </a:rPr>
              <a:t>or </a:t>
            </a:r>
            <a:r>
              <a:rPr lang="en-US" altLang="zh-TW" sz="2400" i="1" dirty="0">
                <a:solidFill>
                  <a:srgbClr val="8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FrankRuehl" panose="020E0503060101010101" pitchFamily="34" charset="-79"/>
                <a:ea typeface="新細明體" pitchFamily="18" charset="-120"/>
                <a:cs typeface="FrankRuehl" panose="020E0503060101010101" pitchFamily="34" charset="-79"/>
              </a:rPr>
              <a:t>nodes</a:t>
            </a:r>
          </a:p>
          <a:p>
            <a:pPr lvl="1" eaLnBrk="1" hangingPunct="1">
              <a:defRPr/>
            </a:pPr>
            <a:r>
              <a:rPr lang="en-US" altLang="zh-TW" sz="2400" dirty="0">
                <a:latin typeface="FrankRuehl" panose="020E0503060101010101" pitchFamily="34" charset="-79"/>
                <a:ea typeface="新細明體" pitchFamily="18" charset="-120"/>
                <a:cs typeface="FrankRuehl" panose="020E0503060101010101" pitchFamily="34" charset="-79"/>
              </a:rPr>
              <a:t>A decision node from which one of several alternatives may be chosen</a:t>
            </a:r>
          </a:p>
          <a:p>
            <a:pPr lvl="1" eaLnBrk="1" hangingPunct="1">
              <a:defRPr/>
            </a:pPr>
            <a:r>
              <a:rPr lang="en-US" altLang="zh-TW" sz="2400" dirty="0">
                <a:latin typeface="FrankRuehl" panose="020E0503060101010101" pitchFamily="34" charset="-79"/>
                <a:ea typeface="新細明體" pitchFamily="18" charset="-120"/>
                <a:cs typeface="FrankRuehl" panose="020E0503060101010101" pitchFamily="34" charset="-79"/>
              </a:rPr>
              <a:t>A state-of-nature node out of which one state of nature will occur</a:t>
            </a:r>
          </a:p>
        </p:txBody>
      </p:sp>
    </p:spTree>
  </p:cSld>
  <p:clrMapOvr>
    <a:masterClrMapping/>
  </p:clrMapOvr>
  <p:transition>
    <p:pull dir="l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1000"/>
                                        <p:tgtEl>
                                          <p:spTgt spid="1208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0835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34975"/>
            <a:ext cx="7772400" cy="927100"/>
          </a:xfrm>
          <a:extLst>
            <a:ext uri="{909E8E84-426E-40DD-AFC4-6F175D3DCCD1}">
              <a14:hiddenFill xmlns:a14="http://schemas.microsoft.com/office/drawing/2010/main">
                <a:solidFill>
                  <a:srgbClr val="2FFF74"/>
                </a:solidFill>
              </a14:hiddenFill>
            </a:ext>
          </a:extLst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en-US" altLang="en-US" dirty="0">
                <a:latin typeface="FrankRuehl" panose="020E0503060101010101" pitchFamily="34" charset="-79"/>
                <a:cs typeface="FrankRuehl" panose="020E0503060101010101" pitchFamily="34" charset="-79"/>
              </a:rPr>
              <a:t>Decision Trees</a:t>
            </a:r>
          </a:p>
        </p:txBody>
      </p:sp>
      <p:sp>
        <p:nvSpPr>
          <p:cNvPr id="54275" name="Rectangle 3"/>
          <p:cNvSpPr>
            <a:spLocks noChangeArrowheads="1"/>
          </p:cNvSpPr>
          <p:nvPr/>
        </p:nvSpPr>
        <p:spPr bwMode="auto">
          <a:xfrm>
            <a:off x="768350" y="1447800"/>
            <a:ext cx="7605713" cy="388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82600" indent="-482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1130300" indent="-4572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701800" indent="-4572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892300" indent="-4572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286000" indent="-4572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7432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32004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6576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41148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lnSpc>
                <a:spcPct val="90000"/>
              </a:lnSpc>
              <a:spcAft>
                <a:spcPct val="40000"/>
              </a:spcAft>
              <a:buClr>
                <a:srgbClr val="BF0922"/>
              </a:buClr>
              <a:buFont typeface="Times" charset="0"/>
              <a:buAutoNum type="arabicPeriod"/>
            </a:pPr>
            <a:r>
              <a:rPr lang="en-US" altLang="en-US" sz="2800" b="1" dirty="0">
                <a:latin typeface="FrankRuehl" panose="020E0503060101010101" pitchFamily="34" charset="-79"/>
                <a:cs typeface="FrankRuehl" panose="020E0503060101010101" pitchFamily="34" charset="-79"/>
              </a:rPr>
              <a:t>Define the problem</a:t>
            </a:r>
          </a:p>
          <a:p>
            <a:pPr eaLnBrk="1" hangingPunct="1">
              <a:lnSpc>
                <a:spcPct val="90000"/>
              </a:lnSpc>
              <a:spcAft>
                <a:spcPct val="40000"/>
              </a:spcAft>
              <a:buClr>
                <a:srgbClr val="BF0922"/>
              </a:buClr>
              <a:buFont typeface="Times" charset="0"/>
              <a:buAutoNum type="arabicPeriod"/>
            </a:pPr>
            <a:r>
              <a:rPr lang="en-US" altLang="en-US" sz="2800" b="1" dirty="0">
                <a:latin typeface="FrankRuehl" panose="020E0503060101010101" pitchFamily="34" charset="-79"/>
                <a:cs typeface="FrankRuehl" panose="020E0503060101010101" pitchFamily="34" charset="-79"/>
              </a:rPr>
              <a:t>Structure or draw the decision tree</a:t>
            </a:r>
          </a:p>
          <a:p>
            <a:pPr eaLnBrk="1" hangingPunct="1">
              <a:lnSpc>
                <a:spcPct val="90000"/>
              </a:lnSpc>
              <a:spcAft>
                <a:spcPct val="40000"/>
              </a:spcAft>
              <a:buClr>
                <a:srgbClr val="BF0922"/>
              </a:buClr>
              <a:buFont typeface="Times" charset="0"/>
              <a:buAutoNum type="arabicPeriod"/>
            </a:pPr>
            <a:r>
              <a:rPr lang="en-US" altLang="en-US" sz="2800" b="1" dirty="0">
                <a:latin typeface="FrankRuehl" panose="020E0503060101010101" pitchFamily="34" charset="-79"/>
                <a:cs typeface="FrankRuehl" panose="020E0503060101010101" pitchFamily="34" charset="-79"/>
              </a:rPr>
              <a:t>Assign probabilities to the states of nature</a:t>
            </a:r>
          </a:p>
          <a:p>
            <a:pPr eaLnBrk="1" hangingPunct="1">
              <a:lnSpc>
                <a:spcPct val="90000"/>
              </a:lnSpc>
              <a:spcAft>
                <a:spcPct val="40000"/>
              </a:spcAft>
              <a:buClr>
                <a:srgbClr val="BF0922"/>
              </a:buClr>
              <a:buFont typeface="Times" charset="0"/>
              <a:buAutoNum type="arabicPeriod"/>
            </a:pPr>
            <a:r>
              <a:rPr lang="en-US" altLang="en-US" sz="2800" b="1" dirty="0">
                <a:latin typeface="FrankRuehl" panose="020E0503060101010101" pitchFamily="34" charset="-79"/>
                <a:cs typeface="FrankRuehl" panose="020E0503060101010101" pitchFamily="34" charset="-79"/>
              </a:rPr>
              <a:t>Estimate payoffs for each possible combination of decision alternatives and states of nature</a:t>
            </a:r>
          </a:p>
          <a:p>
            <a:pPr eaLnBrk="1" hangingPunct="1">
              <a:lnSpc>
                <a:spcPct val="90000"/>
              </a:lnSpc>
              <a:spcAft>
                <a:spcPct val="40000"/>
              </a:spcAft>
              <a:buClr>
                <a:srgbClr val="BF0922"/>
              </a:buClr>
              <a:buFont typeface="Times" charset="0"/>
              <a:buAutoNum type="arabicPeriod"/>
            </a:pPr>
            <a:r>
              <a:rPr lang="en-US" altLang="en-US" sz="2800" b="1" dirty="0">
                <a:latin typeface="FrankRuehl" panose="020E0503060101010101" pitchFamily="34" charset="-79"/>
                <a:cs typeface="FrankRuehl" panose="020E0503060101010101" pitchFamily="34" charset="-79"/>
              </a:rPr>
              <a:t>Solve the problem by working backward through the tree computing the EMV for each state-of-nature node</a:t>
            </a:r>
          </a:p>
        </p:txBody>
      </p:sp>
    </p:spTree>
  </p:cSld>
  <p:clrMapOvr>
    <a:masterClrMapping/>
  </p:clrMapOvr>
  <p:transition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54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75" grpId="0" autoUpdateAnimBg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34975"/>
            <a:ext cx="7772400" cy="1003300"/>
          </a:xfrm>
          <a:extLst>
            <a:ext uri="{909E8E84-426E-40DD-AFC4-6F175D3DCCD1}">
              <a14:hiddenFill xmlns:a14="http://schemas.microsoft.com/office/drawing/2010/main">
                <a:solidFill>
                  <a:srgbClr val="2FFF74"/>
                </a:solidFill>
              </a14:hiddenFill>
            </a:ext>
          </a:extLst>
        </p:spPr>
        <p:txBody>
          <a:bodyPr/>
          <a:lstStyle/>
          <a:p>
            <a:pPr eaLnBrk="1" hangingPunct="1">
              <a:defRPr/>
            </a:pPr>
            <a:r>
              <a:rPr lang="en-US" altLang="en-US" dirty="0">
                <a:latin typeface="FrankRuehl" panose="020E0503060101010101" pitchFamily="34" charset="-79"/>
                <a:cs typeface="FrankRuehl" panose="020E0503060101010101" pitchFamily="34" charset="-79"/>
              </a:rPr>
              <a:t>Decision Table Example</a:t>
            </a:r>
          </a:p>
        </p:txBody>
      </p:sp>
      <p:grpSp>
        <p:nvGrpSpPr>
          <p:cNvPr id="33802" name="Group 10"/>
          <p:cNvGrpSpPr>
            <a:grpSpLocks/>
          </p:cNvGrpSpPr>
          <p:nvPr/>
        </p:nvGrpSpPr>
        <p:grpSpPr bwMode="auto">
          <a:xfrm>
            <a:off x="557213" y="2224088"/>
            <a:ext cx="8031162" cy="2017712"/>
            <a:chOff x="351" y="1401"/>
            <a:chExt cx="5059" cy="1271"/>
          </a:xfrm>
        </p:grpSpPr>
        <p:grpSp>
          <p:nvGrpSpPr>
            <p:cNvPr id="45060" name="Group 3"/>
            <p:cNvGrpSpPr>
              <a:grpSpLocks/>
            </p:cNvGrpSpPr>
            <p:nvPr/>
          </p:nvGrpSpPr>
          <p:grpSpPr bwMode="auto">
            <a:xfrm>
              <a:off x="351" y="1401"/>
              <a:ext cx="5059" cy="1271"/>
              <a:chOff x="351" y="1401"/>
              <a:chExt cx="5059" cy="1271"/>
            </a:xfrm>
          </p:grpSpPr>
          <p:sp>
            <p:nvSpPr>
              <p:cNvPr id="45062" name="Rectangle 4"/>
              <p:cNvSpPr>
                <a:spLocks noChangeArrowheads="1"/>
              </p:cNvSpPr>
              <p:nvPr/>
            </p:nvSpPr>
            <p:spPr bwMode="auto">
              <a:xfrm>
                <a:off x="351" y="1401"/>
                <a:ext cx="5059" cy="125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lnSpc>
                    <a:spcPct val="90000"/>
                  </a:lnSpc>
                  <a:spcAft>
                    <a:spcPct val="40000"/>
                  </a:spcAft>
                  <a:buChar char="•"/>
                  <a:tabLst>
                    <a:tab pos="1054100" algn="ctr"/>
                    <a:tab pos="4000500" algn="ctr"/>
                    <a:tab pos="5245100" algn="ctr"/>
                    <a:tab pos="6667500" algn="ctr"/>
                  </a:tabLst>
                  <a:defRPr sz="32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lnSpc>
                    <a:spcPct val="90000"/>
                  </a:lnSpc>
                  <a:spcAft>
                    <a:spcPct val="40000"/>
                  </a:spcAft>
                  <a:buChar char="–"/>
                  <a:tabLst>
                    <a:tab pos="1054100" algn="ctr"/>
                    <a:tab pos="4000500" algn="ctr"/>
                    <a:tab pos="5245100" algn="ctr"/>
                    <a:tab pos="6667500" algn="ctr"/>
                  </a:tabLst>
                  <a:defRPr sz="28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lnSpc>
                    <a:spcPct val="90000"/>
                  </a:lnSpc>
                  <a:spcAft>
                    <a:spcPct val="40000"/>
                  </a:spcAft>
                  <a:buChar char="•"/>
                  <a:tabLst>
                    <a:tab pos="1054100" algn="ctr"/>
                    <a:tab pos="4000500" algn="ctr"/>
                    <a:tab pos="5245100" algn="ctr"/>
                    <a:tab pos="6667500" algn="ctr"/>
                  </a:tabLst>
                  <a:defRPr sz="24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lnSpc>
                    <a:spcPct val="90000"/>
                  </a:lnSpc>
                  <a:spcAft>
                    <a:spcPct val="40000"/>
                  </a:spcAft>
                  <a:buChar char="–"/>
                  <a:tabLst>
                    <a:tab pos="1054100" algn="ctr"/>
                    <a:tab pos="4000500" algn="ctr"/>
                    <a:tab pos="5245100" algn="ctr"/>
                    <a:tab pos="6667500" algn="ctr"/>
                  </a:tabLst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lnSpc>
                    <a:spcPct val="90000"/>
                  </a:lnSpc>
                  <a:spcAft>
                    <a:spcPct val="40000"/>
                  </a:spcAft>
                  <a:buChar char="»"/>
                  <a:tabLst>
                    <a:tab pos="1054100" algn="ctr"/>
                    <a:tab pos="4000500" algn="ctr"/>
                    <a:tab pos="5245100" algn="ctr"/>
                    <a:tab pos="6667500" algn="ctr"/>
                  </a:tabLst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tabLst>
                    <a:tab pos="1054100" algn="ctr"/>
                    <a:tab pos="4000500" algn="ctr"/>
                    <a:tab pos="5245100" algn="ctr"/>
                    <a:tab pos="6667500" algn="ctr"/>
                  </a:tabLst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tabLst>
                    <a:tab pos="1054100" algn="ctr"/>
                    <a:tab pos="4000500" algn="ctr"/>
                    <a:tab pos="5245100" algn="ctr"/>
                    <a:tab pos="6667500" algn="ctr"/>
                  </a:tabLst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tabLst>
                    <a:tab pos="1054100" algn="ctr"/>
                    <a:tab pos="4000500" algn="ctr"/>
                    <a:tab pos="5245100" algn="ctr"/>
                    <a:tab pos="6667500" algn="ctr"/>
                  </a:tabLst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tabLst>
                    <a:tab pos="1054100" algn="ctr"/>
                    <a:tab pos="4000500" algn="ctr"/>
                    <a:tab pos="5245100" algn="ctr"/>
                    <a:tab pos="6667500" algn="ctr"/>
                  </a:tabLst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lnSpc>
                    <a:spcPct val="125000"/>
                  </a:lnSpc>
                  <a:spcAft>
                    <a:spcPct val="0"/>
                  </a:spcAft>
                  <a:buFontTx/>
                  <a:buNone/>
                </a:pPr>
                <a:r>
                  <a:rPr lang="en-US" altLang="en-US" sz="2000" dirty="0"/>
                  <a:t>	</a:t>
                </a:r>
                <a:r>
                  <a:rPr lang="en-US" altLang="en-US" sz="2000" dirty="0">
                    <a:latin typeface="FrankRuehl" panose="020E0503060101010101" pitchFamily="34" charset="-79"/>
                    <a:cs typeface="FrankRuehl" panose="020E0503060101010101" pitchFamily="34" charset="-79"/>
                  </a:rPr>
                  <a:t>		State of Nature</a:t>
                </a:r>
              </a:p>
              <a:p>
                <a:pPr>
                  <a:lnSpc>
                    <a:spcPct val="125000"/>
                  </a:lnSpc>
                  <a:spcAft>
                    <a:spcPct val="0"/>
                  </a:spcAft>
                  <a:buFontTx/>
                  <a:buNone/>
                </a:pPr>
                <a:r>
                  <a:rPr lang="en-US" altLang="en-US" sz="2000" dirty="0">
                    <a:latin typeface="FrankRuehl" panose="020E0503060101010101" pitchFamily="34" charset="-79"/>
                    <a:cs typeface="FrankRuehl" panose="020E0503060101010101" pitchFamily="34" charset="-79"/>
                  </a:rPr>
                  <a:t>	Alternatives	Favorable Market		Unfavorable Market</a:t>
                </a:r>
              </a:p>
              <a:p>
                <a:pPr>
                  <a:lnSpc>
                    <a:spcPct val="125000"/>
                  </a:lnSpc>
                  <a:spcAft>
                    <a:spcPct val="0"/>
                  </a:spcAft>
                  <a:buFontTx/>
                  <a:buNone/>
                </a:pPr>
                <a:r>
                  <a:rPr lang="en-US" altLang="en-US" sz="2000" dirty="0">
                    <a:latin typeface="FrankRuehl" panose="020E0503060101010101" pitchFamily="34" charset="-79"/>
                    <a:cs typeface="FrankRuehl" panose="020E0503060101010101" pitchFamily="34" charset="-79"/>
                  </a:rPr>
                  <a:t>Construct large plant	$200,000		–$180,000</a:t>
                </a:r>
              </a:p>
              <a:p>
                <a:pPr>
                  <a:lnSpc>
                    <a:spcPct val="125000"/>
                  </a:lnSpc>
                  <a:spcAft>
                    <a:spcPct val="0"/>
                  </a:spcAft>
                  <a:buFontTx/>
                  <a:buNone/>
                </a:pPr>
                <a:r>
                  <a:rPr lang="en-US" altLang="en-US" sz="2000" dirty="0">
                    <a:latin typeface="FrankRuehl" panose="020E0503060101010101" pitchFamily="34" charset="-79"/>
                    <a:cs typeface="FrankRuehl" panose="020E0503060101010101" pitchFamily="34" charset="-79"/>
                  </a:rPr>
                  <a:t>Construct small plant	$100,000		–$  20,000</a:t>
                </a:r>
              </a:p>
              <a:p>
                <a:pPr>
                  <a:lnSpc>
                    <a:spcPct val="125000"/>
                  </a:lnSpc>
                  <a:spcAft>
                    <a:spcPct val="0"/>
                  </a:spcAft>
                  <a:buFontTx/>
                  <a:buNone/>
                </a:pPr>
                <a:r>
                  <a:rPr lang="en-US" altLang="en-US" sz="2000" dirty="0">
                    <a:latin typeface="FrankRuehl" panose="020E0503060101010101" pitchFamily="34" charset="-79"/>
                    <a:cs typeface="FrankRuehl" panose="020E0503060101010101" pitchFamily="34" charset="-79"/>
                  </a:rPr>
                  <a:t>Do nothing	$           0		  $           0</a:t>
                </a:r>
              </a:p>
            </p:txBody>
          </p:sp>
          <p:sp>
            <p:nvSpPr>
              <p:cNvPr id="45063" name="Line 5"/>
              <p:cNvSpPr>
                <a:spLocks noChangeShapeType="1"/>
              </p:cNvSpPr>
              <p:nvPr/>
            </p:nvSpPr>
            <p:spPr bwMode="auto">
              <a:xfrm>
                <a:off x="400" y="1912"/>
                <a:ext cx="498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45064" name="Line 6"/>
              <p:cNvSpPr>
                <a:spLocks noChangeShapeType="1"/>
              </p:cNvSpPr>
              <p:nvPr/>
            </p:nvSpPr>
            <p:spPr bwMode="auto">
              <a:xfrm>
                <a:off x="400" y="2672"/>
                <a:ext cx="4984" cy="0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45065" name="Line 7"/>
              <p:cNvSpPr>
                <a:spLocks noChangeShapeType="1"/>
              </p:cNvSpPr>
              <p:nvPr/>
            </p:nvSpPr>
            <p:spPr bwMode="auto">
              <a:xfrm>
                <a:off x="2232" y="1672"/>
                <a:ext cx="3152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sp>
          <p:nvSpPr>
            <p:cNvPr id="45061" name="Line 9"/>
            <p:cNvSpPr>
              <a:spLocks noChangeShapeType="1"/>
            </p:cNvSpPr>
            <p:nvPr/>
          </p:nvSpPr>
          <p:spPr bwMode="auto">
            <a:xfrm>
              <a:off x="392" y="1424"/>
              <a:ext cx="5000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</p:grpSp>
    </p:spTree>
  </p:cSld>
  <p:clrMapOvr>
    <a:masterClrMapping/>
  </p:clrMapOvr>
  <p:transition>
    <p:pull dir="l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1000"/>
                                        <p:tgtEl>
                                          <p:spTgt spid="338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527050" y="447675"/>
            <a:ext cx="8089900" cy="1358900"/>
          </a:xfrm>
          <a:extLst>
            <a:ext uri="{909E8E84-426E-40DD-AFC4-6F175D3DCCD1}">
              <a14:hiddenFill xmlns:a14="http://schemas.microsoft.com/office/drawing/2010/main">
                <a:solidFill>
                  <a:srgbClr val="2FFF74"/>
                </a:solidFill>
              </a14:hiddenFill>
            </a:ext>
          </a:extLst>
        </p:spPr>
        <p:txBody>
          <a:bodyPr/>
          <a:lstStyle/>
          <a:p>
            <a:pPr eaLnBrk="1" hangingPunct="1">
              <a:defRPr/>
            </a:pPr>
            <a:r>
              <a:rPr lang="en-US" altLang="en-US" dirty="0">
                <a:latin typeface="FrankRuehl" panose="020E0503060101010101" pitchFamily="34" charset="-79"/>
                <a:cs typeface="FrankRuehl" panose="020E0503060101010101" pitchFamily="34" charset="-79"/>
              </a:rPr>
              <a:t>Symbols used in</a:t>
            </a:r>
            <a:br>
              <a:rPr lang="en-US" altLang="en-US" dirty="0">
                <a:latin typeface="FrankRuehl" panose="020E0503060101010101" pitchFamily="34" charset="-79"/>
                <a:cs typeface="FrankRuehl" panose="020E0503060101010101" pitchFamily="34" charset="-79"/>
              </a:rPr>
            </a:br>
            <a:r>
              <a:rPr lang="en-US" altLang="en-US" dirty="0">
                <a:latin typeface="FrankRuehl" panose="020E0503060101010101" pitchFamily="34" charset="-79"/>
                <a:cs typeface="FrankRuehl" panose="020E0503060101010101" pitchFamily="34" charset="-79"/>
              </a:rPr>
              <a:t>Decision Making</a:t>
            </a:r>
          </a:p>
        </p:txBody>
      </p:sp>
      <p:sp>
        <p:nvSpPr>
          <p:cNvPr id="30723" name="Rectangle 3"/>
          <p:cNvSpPr>
            <a:spLocks noChangeArrowheads="1"/>
          </p:cNvSpPr>
          <p:nvPr/>
        </p:nvSpPr>
        <p:spPr bwMode="auto">
          <a:xfrm>
            <a:off x="866775" y="2138363"/>
            <a:ext cx="7372350" cy="24560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533400" indent="-5334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1169988" indent="-4572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806575" indent="-4572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2443163" indent="-4572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3079750" indent="-4572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353695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399415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445135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490855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>
              <a:lnSpc>
                <a:spcPct val="90000"/>
              </a:lnSpc>
              <a:spcAft>
                <a:spcPct val="40000"/>
              </a:spcAft>
              <a:buClr>
                <a:srgbClr val="BF0922"/>
              </a:buClr>
              <a:buFont typeface="Times" charset="0"/>
              <a:buAutoNum type="arabicPeriod" startAt="2"/>
            </a:pPr>
            <a:r>
              <a:rPr lang="en-US" altLang="en-US" sz="3200" b="1" dirty="0">
                <a:latin typeface="FrankRuehl" panose="020E0503060101010101" pitchFamily="34" charset="-79"/>
                <a:cs typeface="FrankRuehl" panose="020E0503060101010101" pitchFamily="34" charset="-79"/>
              </a:rPr>
              <a:t>Symbols used in a decision tree:</a:t>
            </a:r>
          </a:p>
          <a:p>
            <a:pPr lvl="1">
              <a:lnSpc>
                <a:spcPct val="90000"/>
              </a:lnSpc>
              <a:spcAft>
                <a:spcPct val="40000"/>
              </a:spcAft>
              <a:buClr>
                <a:srgbClr val="BF0922"/>
              </a:buClr>
              <a:buFont typeface="Times" charset="0"/>
              <a:buAutoNum type="alphaLcPeriod"/>
            </a:pPr>
            <a:r>
              <a:rPr lang="en-US" altLang="en-US" sz="2800" b="1" dirty="0">
                <a:latin typeface="FrankRuehl" panose="020E0503060101010101" pitchFamily="34" charset="-79"/>
                <a:cs typeface="FrankRuehl" panose="020E0503060101010101" pitchFamily="34" charset="-79"/>
                <a:sym typeface="Wingdings" pitchFamily="2" charset="2"/>
              </a:rPr>
              <a:t> </a:t>
            </a:r>
            <a:r>
              <a:rPr lang="en-US" altLang="en-US" sz="2800" b="1" dirty="0">
                <a:latin typeface="FrankRuehl" panose="020E0503060101010101" pitchFamily="34" charset="-79"/>
                <a:cs typeface="FrankRuehl" panose="020E0503060101010101" pitchFamily="34" charset="-79"/>
              </a:rPr>
              <a:t>– </a:t>
            </a:r>
            <a:r>
              <a:rPr lang="en-US" altLang="en-US" sz="2800" b="1" dirty="0">
                <a:latin typeface="FrankRuehl" panose="020E0503060101010101" pitchFamily="34" charset="-79"/>
                <a:cs typeface="FrankRuehl" panose="020E0503060101010101" pitchFamily="34" charset="-79"/>
                <a:sym typeface="Wingdings" pitchFamily="2" charset="2"/>
              </a:rPr>
              <a:t>d</a:t>
            </a:r>
            <a:r>
              <a:rPr lang="en-US" altLang="en-US" sz="2800" b="1" dirty="0">
                <a:latin typeface="FrankRuehl" panose="020E0503060101010101" pitchFamily="34" charset="-79"/>
                <a:cs typeface="FrankRuehl" panose="020E0503060101010101" pitchFamily="34" charset="-79"/>
              </a:rPr>
              <a:t>ecision node from which one of several alternatives may be selected </a:t>
            </a:r>
          </a:p>
          <a:p>
            <a:pPr lvl="1">
              <a:lnSpc>
                <a:spcPct val="90000"/>
              </a:lnSpc>
              <a:spcAft>
                <a:spcPct val="40000"/>
              </a:spcAft>
              <a:buClr>
                <a:srgbClr val="BF0922"/>
              </a:buClr>
              <a:buFont typeface="Times" charset="0"/>
              <a:buAutoNum type="alphaLcPeriod"/>
            </a:pPr>
            <a:r>
              <a:rPr lang="en-US" altLang="en-US" sz="2800" b="1" dirty="0">
                <a:latin typeface="FrankRuehl" panose="020E0503060101010101" pitchFamily="34" charset="-79"/>
                <a:cs typeface="FrankRuehl" panose="020E0503060101010101" pitchFamily="34" charset="-79"/>
                <a:sym typeface="Wingdings" pitchFamily="2" charset="2"/>
              </a:rPr>
              <a:t></a:t>
            </a:r>
            <a:r>
              <a:rPr lang="en-US" altLang="en-US" sz="2800" b="1" dirty="0">
                <a:latin typeface="FrankRuehl" panose="020E0503060101010101" pitchFamily="34" charset="-79"/>
                <a:cs typeface="FrankRuehl" panose="020E0503060101010101" pitchFamily="34" charset="-79"/>
              </a:rPr>
              <a:t> – a state-of-nature node out of which one state of nature will occur</a:t>
            </a:r>
          </a:p>
        </p:txBody>
      </p:sp>
    </p:spTree>
  </p:cSld>
  <p:clrMapOvr>
    <a:masterClrMapping/>
  </p:clrMapOvr>
  <p:transition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307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3" grpId="0" autoUpdateAnimBg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927100" y="508000"/>
            <a:ext cx="7289800" cy="71120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zh-TW" dirty="0">
                <a:latin typeface="FrankRuehl" panose="020E0503060101010101" pitchFamily="34" charset="-79"/>
                <a:ea typeface="新細明體" pitchFamily="18" charset="-120"/>
                <a:cs typeface="FrankRuehl" panose="020E0503060101010101" pitchFamily="34" charset="-79"/>
              </a:rPr>
              <a:t>Structure of Decision Trees</a:t>
            </a:r>
          </a:p>
        </p:txBody>
      </p:sp>
      <p:sp>
        <p:nvSpPr>
          <p:cNvPr id="1228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25500" y="1625600"/>
            <a:ext cx="7493000" cy="3479800"/>
          </a:xfrm>
        </p:spPr>
        <p:txBody>
          <a:bodyPr/>
          <a:lstStyle/>
          <a:p>
            <a:pPr eaLnBrk="1" hangingPunct="1"/>
            <a:r>
              <a:rPr lang="en-US" altLang="zh-TW" sz="2800" dirty="0">
                <a:latin typeface="FrankRuehl" panose="020E0503060101010101" pitchFamily="34" charset="-79"/>
                <a:ea typeface="新細明體" pitchFamily="18" charset="-120"/>
                <a:cs typeface="FrankRuehl" panose="020E0503060101010101" pitchFamily="34" charset="-79"/>
              </a:rPr>
              <a:t>Trees start from left to right</a:t>
            </a:r>
          </a:p>
          <a:p>
            <a:pPr eaLnBrk="1" hangingPunct="1"/>
            <a:r>
              <a:rPr lang="en-US" altLang="zh-TW" sz="2800" dirty="0">
                <a:latin typeface="FrankRuehl" panose="020E0503060101010101" pitchFamily="34" charset="-79"/>
                <a:ea typeface="新細明體" pitchFamily="18" charset="-120"/>
                <a:cs typeface="FrankRuehl" panose="020E0503060101010101" pitchFamily="34" charset="-79"/>
              </a:rPr>
              <a:t>Represent decisions and outcomes in sequential order</a:t>
            </a:r>
          </a:p>
          <a:p>
            <a:pPr eaLnBrk="1" hangingPunct="1"/>
            <a:r>
              <a:rPr lang="en-US" altLang="zh-TW" sz="2800" dirty="0">
                <a:latin typeface="FrankRuehl" panose="020E0503060101010101" pitchFamily="34" charset="-79"/>
                <a:ea typeface="新細明體" pitchFamily="18" charset="-120"/>
                <a:cs typeface="FrankRuehl" panose="020E0503060101010101" pitchFamily="34" charset="-79"/>
              </a:rPr>
              <a:t>Squares represent decision nodes</a:t>
            </a:r>
          </a:p>
          <a:p>
            <a:pPr eaLnBrk="1" hangingPunct="1"/>
            <a:r>
              <a:rPr lang="en-US" altLang="zh-TW" sz="2800" dirty="0">
                <a:latin typeface="FrankRuehl" panose="020E0503060101010101" pitchFamily="34" charset="-79"/>
                <a:ea typeface="新細明體" pitchFamily="18" charset="-120"/>
                <a:cs typeface="FrankRuehl" panose="020E0503060101010101" pitchFamily="34" charset="-79"/>
              </a:rPr>
              <a:t>Circles represent states of nature nodes</a:t>
            </a:r>
          </a:p>
          <a:p>
            <a:pPr eaLnBrk="1" hangingPunct="1"/>
            <a:r>
              <a:rPr lang="en-US" altLang="zh-TW" sz="2800" dirty="0">
                <a:latin typeface="FrankRuehl" panose="020E0503060101010101" pitchFamily="34" charset="-79"/>
                <a:ea typeface="新細明體" pitchFamily="18" charset="-120"/>
                <a:cs typeface="FrankRuehl" panose="020E0503060101010101" pitchFamily="34" charset="-79"/>
              </a:rPr>
              <a:t>Lines or branches connect the decisions nodes and the states of nature</a:t>
            </a:r>
          </a:p>
        </p:txBody>
      </p:sp>
      <p:grpSp>
        <p:nvGrpSpPr>
          <p:cNvPr id="2" name="Group 22"/>
          <p:cNvGrpSpPr>
            <a:grpSpLocks/>
          </p:cNvGrpSpPr>
          <p:nvPr/>
        </p:nvGrpSpPr>
        <p:grpSpPr bwMode="auto">
          <a:xfrm>
            <a:off x="2628900" y="5022850"/>
            <a:ext cx="4038600" cy="1454150"/>
            <a:chOff x="1656" y="3096"/>
            <a:chExt cx="2544" cy="984"/>
          </a:xfrm>
        </p:grpSpPr>
        <p:sp>
          <p:nvSpPr>
            <p:cNvPr id="43013" name="Freeform 16"/>
            <p:cNvSpPr>
              <a:spLocks/>
            </p:cNvSpPr>
            <p:nvPr/>
          </p:nvSpPr>
          <p:spPr bwMode="auto">
            <a:xfrm>
              <a:off x="2872" y="3096"/>
              <a:ext cx="1328" cy="136"/>
            </a:xfrm>
            <a:custGeom>
              <a:avLst/>
              <a:gdLst>
                <a:gd name="T0" fmla="*/ 0 w 1328"/>
                <a:gd name="T1" fmla="*/ 136 h 136"/>
                <a:gd name="T2" fmla="*/ 248 w 1328"/>
                <a:gd name="T3" fmla="*/ 0 h 136"/>
                <a:gd name="T4" fmla="*/ 1328 w 1328"/>
                <a:gd name="T5" fmla="*/ 0 h 136"/>
                <a:gd name="T6" fmla="*/ 0 60000 65536"/>
                <a:gd name="T7" fmla="*/ 0 60000 65536"/>
                <a:gd name="T8" fmla="*/ 0 60000 65536"/>
                <a:gd name="T9" fmla="*/ 0 w 1328"/>
                <a:gd name="T10" fmla="*/ 0 h 136"/>
                <a:gd name="T11" fmla="*/ 1328 w 1328"/>
                <a:gd name="T12" fmla="*/ 136 h 1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328" h="136">
                  <a:moveTo>
                    <a:pt x="0" y="136"/>
                  </a:moveTo>
                  <a:lnTo>
                    <a:pt x="248" y="0"/>
                  </a:lnTo>
                  <a:lnTo>
                    <a:pt x="1328" y="0"/>
                  </a:lnTo>
                </a:path>
              </a:pathLst>
            </a:custGeom>
            <a:noFill/>
            <a:ln w="38100" cmpd="sng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3014" name="Freeform 17"/>
            <p:cNvSpPr>
              <a:spLocks/>
            </p:cNvSpPr>
            <p:nvPr/>
          </p:nvSpPr>
          <p:spPr bwMode="auto">
            <a:xfrm>
              <a:off x="2872" y="3440"/>
              <a:ext cx="1328" cy="136"/>
            </a:xfrm>
            <a:custGeom>
              <a:avLst/>
              <a:gdLst>
                <a:gd name="T0" fmla="*/ 0 w 1328"/>
                <a:gd name="T1" fmla="*/ 136 h 136"/>
                <a:gd name="T2" fmla="*/ 248 w 1328"/>
                <a:gd name="T3" fmla="*/ 0 h 136"/>
                <a:gd name="T4" fmla="*/ 1328 w 1328"/>
                <a:gd name="T5" fmla="*/ 0 h 136"/>
                <a:gd name="T6" fmla="*/ 0 60000 65536"/>
                <a:gd name="T7" fmla="*/ 0 60000 65536"/>
                <a:gd name="T8" fmla="*/ 0 60000 65536"/>
                <a:gd name="T9" fmla="*/ 0 w 1328"/>
                <a:gd name="T10" fmla="*/ 0 h 136"/>
                <a:gd name="T11" fmla="*/ 1328 w 1328"/>
                <a:gd name="T12" fmla="*/ 136 h 1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328" h="136">
                  <a:moveTo>
                    <a:pt x="0" y="136"/>
                  </a:moveTo>
                  <a:lnTo>
                    <a:pt x="248" y="0"/>
                  </a:lnTo>
                  <a:lnTo>
                    <a:pt x="1328" y="0"/>
                  </a:lnTo>
                </a:path>
              </a:pathLst>
            </a:custGeom>
            <a:noFill/>
            <a:ln w="38100" cmpd="sng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3015" name="Freeform 18"/>
            <p:cNvSpPr>
              <a:spLocks/>
            </p:cNvSpPr>
            <p:nvPr/>
          </p:nvSpPr>
          <p:spPr bwMode="auto">
            <a:xfrm>
              <a:off x="2872" y="3792"/>
              <a:ext cx="1328" cy="136"/>
            </a:xfrm>
            <a:custGeom>
              <a:avLst/>
              <a:gdLst>
                <a:gd name="T0" fmla="*/ 0 w 1328"/>
                <a:gd name="T1" fmla="*/ 136 h 136"/>
                <a:gd name="T2" fmla="*/ 248 w 1328"/>
                <a:gd name="T3" fmla="*/ 0 h 136"/>
                <a:gd name="T4" fmla="*/ 1328 w 1328"/>
                <a:gd name="T5" fmla="*/ 0 h 136"/>
                <a:gd name="T6" fmla="*/ 0 60000 65536"/>
                <a:gd name="T7" fmla="*/ 0 60000 65536"/>
                <a:gd name="T8" fmla="*/ 0 60000 65536"/>
                <a:gd name="T9" fmla="*/ 0 w 1328"/>
                <a:gd name="T10" fmla="*/ 0 h 136"/>
                <a:gd name="T11" fmla="*/ 1328 w 1328"/>
                <a:gd name="T12" fmla="*/ 136 h 1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328" h="136">
                  <a:moveTo>
                    <a:pt x="0" y="136"/>
                  </a:moveTo>
                  <a:lnTo>
                    <a:pt x="248" y="0"/>
                  </a:lnTo>
                  <a:lnTo>
                    <a:pt x="1328" y="0"/>
                  </a:lnTo>
                </a:path>
              </a:pathLst>
            </a:custGeom>
            <a:noFill/>
            <a:ln w="38100" cmpd="sng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3016" name="Freeform 19"/>
            <p:cNvSpPr>
              <a:spLocks/>
            </p:cNvSpPr>
            <p:nvPr/>
          </p:nvSpPr>
          <p:spPr bwMode="auto">
            <a:xfrm flipV="1">
              <a:off x="2872" y="3224"/>
              <a:ext cx="1328" cy="136"/>
            </a:xfrm>
            <a:custGeom>
              <a:avLst/>
              <a:gdLst>
                <a:gd name="T0" fmla="*/ 0 w 1328"/>
                <a:gd name="T1" fmla="*/ 136 h 136"/>
                <a:gd name="T2" fmla="*/ 248 w 1328"/>
                <a:gd name="T3" fmla="*/ 0 h 136"/>
                <a:gd name="T4" fmla="*/ 1328 w 1328"/>
                <a:gd name="T5" fmla="*/ 0 h 136"/>
                <a:gd name="T6" fmla="*/ 0 60000 65536"/>
                <a:gd name="T7" fmla="*/ 0 60000 65536"/>
                <a:gd name="T8" fmla="*/ 0 60000 65536"/>
                <a:gd name="T9" fmla="*/ 0 w 1328"/>
                <a:gd name="T10" fmla="*/ 0 h 136"/>
                <a:gd name="T11" fmla="*/ 1328 w 1328"/>
                <a:gd name="T12" fmla="*/ 136 h 1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328" h="136">
                  <a:moveTo>
                    <a:pt x="0" y="136"/>
                  </a:moveTo>
                  <a:lnTo>
                    <a:pt x="248" y="0"/>
                  </a:lnTo>
                  <a:lnTo>
                    <a:pt x="1328" y="0"/>
                  </a:lnTo>
                </a:path>
              </a:pathLst>
            </a:custGeom>
            <a:noFill/>
            <a:ln w="38100" cmpd="sng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3017" name="Freeform 20"/>
            <p:cNvSpPr>
              <a:spLocks/>
            </p:cNvSpPr>
            <p:nvPr/>
          </p:nvSpPr>
          <p:spPr bwMode="auto">
            <a:xfrm flipV="1">
              <a:off x="2872" y="3576"/>
              <a:ext cx="1328" cy="136"/>
            </a:xfrm>
            <a:custGeom>
              <a:avLst/>
              <a:gdLst>
                <a:gd name="T0" fmla="*/ 0 w 1328"/>
                <a:gd name="T1" fmla="*/ 136 h 136"/>
                <a:gd name="T2" fmla="*/ 248 w 1328"/>
                <a:gd name="T3" fmla="*/ 0 h 136"/>
                <a:gd name="T4" fmla="*/ 1328 w 1328"/>
                <a:gd name="T5" fmla="*/ 0 h 136"/>
                <a:gd name="T6" fmla="*/ 0 60000 65536"/>
                <a:gd name="T7" fmla="*/ 0 60000 65536"/>
                <a:gd name="T8" fmla="*/ 0 60000 65536"/>
                <a:gd name="T9" fmla="*/ 0 w 1328"/>
                <a:gd name="T10" fmla="*/ 0 h 136"/>
                <a:gd name="T11" fmla="*/ 1328 w 1328"/>
                <a:gd name="T12" fmla="*/ 136 h 1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328" h="136">
                  <a:moveTo>
                    <a:pt x="0" y="136"/>
                  </a:moveTo>
                  <a:lnTo>
                    <a:pt x="248" y="0"/>
                  </a:lnTo>
                  <a:lnTo>
                    <a:pt x="1328" y="0"/>
                  </a:lnTo>
                </a:path>
              </a:pathLst>
            </a:custGeom>
            <a:noFill/>
            <a:ln w="38100" cmpd="sng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3018" name="Freeform 21"/>
            <p:cNvSpPr>
              <a:spLocks/>
            </p:cNvSpPr>
            <p:nvPr/>
          </p:nvSpPr>
          <p:spPr bwMode="auto">
            <a:xfrm flipV="1">
              <a:off x="2872" y="3944"/>
              <a:ext cx="1328" cy="136"/>
            </a:xfrm>
            <a:custGeom>
              <a:avLst/>
              <a:gdLst>
                <a:gd name="T0" fmla="*/ 0 w 1328"/>
                <a:gd name="T1" fmla="*/ 136 h 136"/>
                <a:gd name="T2" fmla="*/ 248 w 1328"/>
                <a:gd name="T3" fmla="*/ 0 h 136"/>
                <a:gd name="T4" fmla="*/ 1328 w 1328"/>
                <a:gd name="T5" fmla="*/ 0 h 136"/>
                <a:gd name="T6" fmla="*/ 0 60000 65536"/>
                <a:gd name="T7" fmla="*/ 0 60000 65536"/>
                <a:gd name="T8" fmla="*/ 0 60000 65536"/>
                <a:gd name="T9" fmla="*/ 0 w 1328"/>
                <a:gd name="T10" fmla="*/ 0 h 136"/>
                <a:gd name="T11" fmla="*/ 1328 w 1328"/>
                <a:gd name="T12" fmla="*/ 136 h 1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328" h="136">
                  <a:moveTo>
                    <a:pt x="0" y="136"/>
                  </a:moveTo>
                  <a:lnTo>
                    <a:pt x="248" y="0"/>
                  </a:lnTo>
                  <a:lnTo>
                    <a:pt x="1328" y="0"/>
                  </a:lnTo>
                </a:path>
              </a:pathLst>
            </a:custGeom>
            <a:noFill/>
            <a:ln w="38100" cmpd="sng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grpSp>
          <p:nvGrpSpPr>
            <p:cNvPr id="43019" name="Group 15"/>
            <p:cNvGrpSpPr>
              <a:grpSpLocks/>
            </p:cNvGrpSpPr>
            <p:nvPr/>
          </p:nvGrpSpPr>
          <p:grpSpPr bwMode="auto">
            <a:xfrm>
              <a:off x="1656" y="3120"/>
              <a:ext cx="1344" cy="936"/>
              <a:chOff x="1776" y="3120"/>
              <a:chExt cx="1344" cy="936"/>
            </a:xfrm>
          </p:grpSpPr>
          <p:sp>
            <p:nvSpPr>
              <p:cNvPr id="43020" name="Line 10"/>
              <p:cNvSpPr>
                <a:spLocks noChangeShapeType="1"/>
              </p:cNvSpPr>
              <p:nvPr/>
            </p:nvSpPr>
            <p:spPr bwMode="auto">
              <a:xfrm flipV="1">
                <a:off x="1960" y="3256"/>
                <a:ext cx="968" cy="32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43021" name="Line 11"/>
              <p:cNvSpPr>
                <a:spLocks noChangeShapeType="1"/>
              </p:cNvSpPr>
              <p:nvPr/>
            </p:nvSpPr>
            <p:spPr bwMode="auto">
              <a:xfrm flipV="1">
                <a:off x="1968" y="3576"/>
                <a:ext cx="96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43022" name="Line 12"/>
              <p:cNvSpPr>
                <a:spLocks noChangeShapeType="1"/>
              </p:cNvSpPr>
              <p:nvPr/>
            </p:nvSpPr>
            <p:spPr bwMode="auto">
              <a:xfrm>
                <a:off x="1928" y="3576"/>
                <a:ext cx="1016" cy="34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43023" name="Rectangle 6"/>
              <p:cNvSpPr>
                <a:spLocks noChangeArrowheads="1"/>
              </p:cNvSpPr>
              <p:nvPr/>
            </p:nvSpPr>
            <p:spPr bwMode="auto">
              <a:xfrm>
                <a:off x="1776" y="3488"/>
                <a:ext cx="232" cy="200"/>
              </a:xfrm>
              <a:prstGeom prst="rect">
                <a:avLst/>
              </a:prstGeom>
              <a:solidFill>
                <a:schemeClr val="fol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90000"/>
                  </a:lnSpc>
                  <a:spcAft>
                    <a:spcPct val="40000"/>
                  </a:spcAft>
                  <a:buChar char="•"/>
                  <a:defRPr sz="32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lnSpc>
                    <a:spcPct val="90000"/>
                  </a:lnSpc>
                  <a:spcAft>
                    <a:spcPct val="40000"/>
                  </a:spcAft>
                  <a:buChar char="–"/>
                  <a:defRPr sz="28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lnSpc>
                    <a:spcPct val="90000"/>
                  </a:lnSpc>
                  <a:spcAft>
                    <a:spcPct val="40000"/>
                  </a:spcAft>
                  <a:buChar char="•"/>
                  <a:defRPr sz="24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lnSpc>
                    <a:spcPct val="90000"/>
                  </a:lnSpc>
                  <a:spcAft>
                    <a:spcPct val="40000"/>
                  </a:spcAft>
                  <a:buChar char="–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lnSpc>
                    <a:spcPct val="90000"/>
                  </a:lnSpc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lnSpc>
                    <a:spcPct val="100000"/>
                  </a:lnSpc>
                  <a:spcAft>
                    <a:spcPct val="0"/>
                  </a:spcAft>
                  <a:buFontTx/>
                  <a:buNone/>
                </a:pPr>
                <a:endParaRPr lang="en-US" altLang="en-US" sz="2400" dirty="0"/>
              </a:p>
            </p:txBody>
          </p:sp>
          <p:grpSp>
            <p:nvGrpSpPr>
              <p:cNvPr id="43024" name="Group 14"/>
              <p:cNvGrpSpPr>
                <a:grpSpLocks/>
              </p:cNvGrpSpPr>
              <p:nvPr/>
            </p:nvGrpSpPr>
            <p:grpSpPr bwMode="auto">
              <a:xfrm>
                <a:off x="2880" y="3120"/>
                <a:ext cx="240" cy="936"/>
                <a:chOff x="2880" y="3120"/>
                <a:chExt cx="240" cy="936"/>
              </a:xfrm>
            </p:grpSpPr>
            <p:sp>
              <p:nvSpPr>
                <p:cNvPr id="43025" name="Oval 7"/>
                <p:cNvSpPr>
                  <a:spLocks noChangeArrowheads="1"/>
                </p:cNvSpPr>
                <p:nvPr/>
              </p:nvSpPr>
              <p:spPr bwMode="auto">
                <a:xfrm>
                  <a:off x="2880" y="3120"/>
                  <a:ext cx="240" cy="240"/>
                </a:xfrm>
                <a:prstGeom prst="ellipse">
                  <a:avLst/>
                </a:prstGeom>
                <a:solidFill>
                  <a:schemeClr val="hlink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lnSpc>
                      <a:spcPct val="90000"/>
                    </a:lnSpc>
                    <a:spcAft>
                      <a:spcPct val="40000"/>
                    </a:spcAft>
                    <a:buChar char="•"/>
                    <a:defRPr sz="3200" b="1">
                      <a:solidFill>
                        <a:schemeClr val="tx1"/>
                      </a:solidFill>
                      <a:latin typeface="Arial" pitchFamily="34" charset="0"/>
                      <a:ea typeface="ＭＳ Ｐゴシック" pitchFamily="34" charset="-128"/>
                    </a:defRPr>
                  </a:lvl1pPr>
                  <a:lvl2pPr marL="742950" indent="-285750">
                    <a:lnSpc>
                      <a:spcPct val="90000"/>
                    </a:lnSpc>
                    <a:spcAft>
                      <a:spcPct val="40000"/>
                    </a:spcAft>
                    <a:buChar char="–"/>
                    <a:defRPr sz="2800" b="1">
                      <a:solidFill>
                        <a:schemeClr val="tx1"/>
                      </a:solidFill>
                      <a:latin typeface="Arial" pitchFamily="34" charset="0"/>
                      <a:ea typeface="ＭＳ Ｐゴシック" pitchFamily="34" charset="-128"/>
                    </a:defRPr>
                  </a:lvl2pPr>
                  <a:lvl3pPr marL="1143000" indent="-228600">
                    <a:lnSpc>
                      <a:spcPct val="90000"/>
                    </a:lnSpc>
                    <a:spcAft>
                      <a:spcPct val="40000"/>
                    </a:spcAft>
                    <a:buChar char="•"/>
                    <a:defRPr sz="2400" b="1">
                      <a:solidFill>
                        <a:schemeClr val="tx1"/>
                      </a:solidFill>
                      <a:latin typeface="Arial" pitchFamily="34" charset="0"/>
                      <a:ea typeface="ＭＳ Ｐゴシック" pitchFamily="34" charset="-128"/>
                    </a:defRPr>
                  </a:lvl3pPr>
                  <a:lvl4pPr marL="1600200" indent="-228600">
                    <a:lnSpc>
                      <a:spcPct val="90000"/>
                    </a:lnSpc>
                    <a:spcAft>
                      <a:spcPct val="40000"/>
                    </a:spcAft>
                    <a:buChar char="–"/>
                    <a:defRPr sz="2000" b="1">
                      <a:solidFill>
                        <a:schemeClr val="tx1"/>
                      </a:solidFill>
                      <a:latin typeface="Arial" pitchFamily="34" charset="0"/>
                      <a:ea typeface="ＭＳ Ｐゴシック" pitchFamily="34" charset="-128"/>
                    </a:defRPr>
                  </a:lvl4pPr>
                  <a:lvl5pPr marL="2057400" indent="-228600">
                    <a:lnSpc>
                      <a:spcPct val="90000"/>
                    </a:lnSpc>
                    <a:spcAft>
                      <a:spcPct val="40000"/>
                    </a:spcAft>
                    <a:buChar char="»"/>
                    <a:defRPr sz="2000" b="1">
                      <a:solidFill>
                        <a:schemeClr val="tx1"/>
                      </a:solidFill>
                      <a:latin typeface="Arial" pitchFamily="34" charset="0"/>
                      <a:ea typeface="ＭＳ Ｐゴシック" pitchFamily="34" charset="-128"/>
                    </a:defRPr>
                  </a:lvl5pPr>
                  <a:lvl6pPr marL="2514600" indent="-228600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40000"/>
                    </a:spcAft>
                    <a:buChar char="»"/>
                    <a:defRPr sz="2000" b="1">
                      <a:solidFill>
                        <a:schemeClr val="tx1"/>
                      </a:solidFill>
                      <a:latin typeface="Arial" pitchFamily="34" charset="0"/>
                      <a:ea typeface="ＭＳ Ｐゴシック" pitchFamily="34" charset="-128"/>
                    </a:defRPr>
                  </a:lvl6pPr>
                  <a:lvl7pPr marL="2971800" indent="-228600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40000"/>
                    </a:spcAft>
                    <a:buChar char="»"/>
                    <a:defRPr sz="2000" b="1">
                      <a:solidFill>
                        <a:schemeClr val="tx1"/>
                      </a:solidFill>
                      <a:latin typeface="Arial" pitchFamily="34" charset="0"/>
                      <a:ea typeface="ＭＳ Ｐゴシック" pitchFamily="34" charset="-128"/>
                    </a:defRPr>
                  </a:lvl7pPr>
                  <a:lvl8pPr marL="3429000" indent="-228600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40000"/>
                    </a:spcAft>
                    <a:buChar char="»"/>
                    <a:defRPr sz="2000" b="1">
                      <a:solidFill>
                        <a:schemeClr val="tx1"/>
                      </a:solidFill>
                      <a:latin typeface="Arial" pitchFamily="34" charset="0"/>
                      <a:ea typeface="ＭＳ Ｐゴシック" pitchFamily="34" charset="-128"/>
                    </a:defRPr>
                  </a:lvl8pPr>
                  <a:lvl9pPr marL="3886200" indent="-228600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40000"/>
                    </a:spcAft>
                    <a:buChar char="»"/>
                    <a:defRPr sz="2000" b="1">
                      <a:solidFill>
                        <a:schemeClr val="tx1"/>
                      </a:solidFill>
                      <a:latin typeface="Arial" pitchFamily="34" charset="0"/>
                      <a:ea typeface="ＭＳ Ｐゴシック" pitchFamily="34" charset="-128"/>
                    </a:defRPr>
                  </a:lvl9pPr>
                </a:lstStyle>
                <a:p>
                  <a:pPr>
                    <a:lnSpc>
                      <a:spcPct val="100000"/>
                    </a:lnSpc>
                    <a:spcAft>
                      <a:spcPct val="0"/>
                    </a:spcAft>
                    <a:buFontTx/>
                    <a:buNone/>
                  </a:pPr>
                  <a:endParaRPr lang="en-US" altLang="en-US" sz="2400" dirty="0"/>
                </a:p>
              </p:txBody>
            </p:sp>
            <p:sp>
              <p:nvSpPr>
                <p:cNvPr id="43026" name="Oval 8"/>
                <p:cNvSpPr>
                  <a:spLocks noChangeArrowheads="1"/>
                </p:cNvSpPr>
                <p:nvPr/>
              </p:nvSpPr>
              <p:spPr bwMode="auto">
                <a:xfrm>
                  <a:off x="2880" y="3468"/>
                  <a:ext cx="240" cy="240"/>
                </a:xfrm>
                <a:prstGeom prst="ellipse">
                  <a:avLst/>
                </a:prstGeom>
                <a:solidFill>
                  <a:schemeClr val="hlink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lnSpc>
                      <a:spcPct val="90000"/>
                    </a:lnSpc>
                    <a:spcAft>
                      <a:spcPct val="40000"/>
                    </a:spcAft>
                    <a:buChar char="•"/>
                    <a:defRPr sz="3200" b="1">
                      <a:solidFill>
                        <a:schemeClr val="tx1"/>
                      </a:solidFill>
                      <a:latin typeface="Arial" pitchFamily="34" charset="0"/>
                      <a:ea typeface="ＭＳ Ｐゴシック" pitchFamily="34" charset="-128"/>
                    </a:defRPr>
                  </a:lvl1pPr>
                  <a:lvl2pPr marL="742950" indent="-285750">
                    <a:lnSpc>
                      <a:spcPct val="90000"/>
                    </a:lnSpc>
                    <a:spcAft>
                      <a:spcPct val="40000"/>
                    </a:spcAft>
                    <a:buChar char="–"/>
                    <a:defRPr sz="2800" b="1">
                      <a:solidFill>
                        <a:schemeClr val="tx1"/>
                      </a:solidFill>
                      <a:latin typeface="Arial" pitchFamily="34" charset="0"/>
                      <a:ea typeface="ＭＳ Ｐゴシック" pitchFamily="34" charset="-128"/>
                    </a:defRPr>
                  </a:lvl2pPr>
                  <a:lvl3pPr marL="1143000" indent="-228600">
                    <a:lnSpc>
                      <a:spcPct val="90000"/>
                    </a:lnSpc>
                    <a:spcAft>
                      <a:spcPct val="40000"/>
                    </a:spcAft>
                    <a:buChar char="•"/>
                    <a:defRPr sz="2400" b="1">
                      <a:solidFill>
                        <a:schemeClr val="tx1"/>
                      </a:solidFill>
                      <a:latin typeface="Arial" pitchFamily="34" charset="0"/>
                      <a:ea typeface="ＭＳ Ｐゴシック" pitchFamily="34" charset="-128"/>
                    </a:defRPr>
                  </a:lvl3pPr>
                  <a:lvl4pPr marL="1600200" indent="-228600">
                    <a:lnSpc>
                      <a:spcPct val="90000"/>
                    </a:lnSpc>
                    <a:spcAft>
                      <a:spcPct val="40000"/>
                    </a:spcAft>
                    <a:buChar char="–"/>
                    <a:defRPr sz="2000" b="1">
                      <a:solidFill>
                        <a:schemeClr val="tx1"/>
                      </a:solidFill>
                      <a:latin typeface="Arial" pitchFamily="34" charset="0"/>
                      <a:ea typeface="ＭＳ Ｐゴシック" pitchFamily="34" charset="-128"/>
                    </a:defRPr>
                  </a:lvl4pPr>
                  <a:lvl5pPr marL="2057400" indent="-228600">
                    <a:lnSpc>
                      <a:spcPct val="90000"/>
                    </a:lnSpc>
                    <a:spcAft>
                      <a:spcPct val="40000"/>
                    </a:spcAft>
                    <a:buChar char="»"/>
                    <a:defRPr sz="2000" b="1">
                      <a:solidFill>
                        <a:schemeClr val="tx1"/>
                      </a:solidFill>
                      <a:latin typeface="Arial" pitchFamily="34" charset="0"/>
                      <a:ea typeface="ＭＳ Ｐゴシック" pitchFamily="34" charset="-128"/>
                    </a:defRPr>
                  </a:lvl5pPr>
                  <a:lvl6pPr marL="2514600" indent="-228600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40000"/>
                    </a:spcAft>
                    <a:buChar char="»"/>
                    <a:defRPr sz="2000" b="1">
                      <a:solidFill>
                        <a:schemeClr val="tx1"/>
                      </a:solidFill>
                      <a:latin typeface="Arial" pitchFamily="34" charset="0"/>
                      <a:ea typeface="ＭＳ Ｐゴシック" pitchFamily="34" charset="-128"/>
                    </a:defRPr>
                  </a:lvl6pPr>
                  <a:lvl7pPr marL="2971800" indent="-228600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40000"/>
                    </a:spcAft>
                    <a:buChar char="»"/>
                    <a:defRPr sz="2000" b="1">
                      <a:solidFill>
                        <a:schemeClr val="tx1"/>
                      </a:solidFill>
                      <a:latin typeface="Arial" pitchFamily="34" charset="0"/>
                      <a:ea typeface="ＭＳ Ｐゴシック" pitchFamily="34" charset="-128"/>
                    </a:defRPr>
                  </a:lvl7pPr>
                  <a:lvl8pPr marL="3429000" indent="-228600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40000"/>
                    </a:spcAft>
                    <a:buChar char="»"/>
                    <a:defRPr sz="2000" b="1">
                      <a:solidFill>
                        <a:schemeClr val="tx1"/>
                      </a:solidFill>
                      <a:latin typeface="Arial" pitchFamily="34" charset="0"/>
                      <a:ea typeface="ＭＳ Ｐゴシック" pitchFamily="34" charset="-128"/>
                    </a:defRPr>
                  </a:lvl8pPr>
                  <a:lvl9pPr marL="3886200" indent="-228600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40000"/>
                    </a:spcAft>
                    <a:buChar char="»"/>
                    <a:defRPr sz="2000" b="1">
                      <a:solidFill>
                        <a:schemeClr val="tx1"/>
                      </a:solidFill>
                      <a:latin typeface="Arial" pitchFamily="34" charset="0"/>
                      <a:ea typeface="ＭＳ Ｐゴシック" pitchFamily="34" charset="-128"/>
                    </a:defRPr>
                  </a:lvl9pPr>
                </a:lstStyle>
                <a:p>
                  <a:pPr>
                    <a:lnSpc>
                      <a:spcPct val="100000"/>
                    </a:lnSpc>
                    <a:spcAft>
                      <a:spcPct val="0"/>
                    </a:spcAft>
                    <a:buFontTx/>
                    <a:buNone/>
                  </a:pPr>
                  <a:endParaRPr lang="en-US" altLang="en-US" sz="2400" dirty="0"/>
                </a:p>
              </p:txBody>
            </p:sp>
            <p:sp>
              <p:nvSpPr>
                <p:cNvPr id="43027" name="Oval 9"/>
                <p:cNvSpPr>
                  <a:spLocks noChangeArrowheads="1"/>
                </p:cNvSpPr>
                <p:nvPr/>
              </p:nvSpPr>
              <p:spPr bwMode="auto">
                <a:xfrm>
                  <a:off x="2880" y="3816"/>
                  <a:ext cx="240" cy="240"/>
                </a:xfrm>
                <a:prstGeom prst="ellipse">
                  <a:avLst/>
                </a:prstGeom>
                <a:solidFill>
                  <a:schemeClr val="hlink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lnSpc>
                      <a:spcPct val="90000"/>
                    </a:lnSpc>
                    <a:spcAft>
                      <a:spcPct val="40000"/>
                    </a:spcAft>
                    <a:buChar char="•"/>
                    <a:defRPr sz="3200" b="1">
                      <a:solidFill>
                        <a:schemeClr val="tx1"/>
                      </a:solidFill>
                      <a:latin typeface="Arial" pitchFamily="34" charset="0"/>
                      <a:ea typeface="ＭＳ Ｐゴシック" pitchFamily="34" charset="-128"/>
                    </a:defRPr>
                  </a:lvl1pPr>
                  <a:lvl2pPr marL="742950" indent="-285750">
                    <a:lnSpc>
                      <a:spcPct val="90000"/>
                    </a:lnSpc>
                    <a:spcAft>
                      <a:spcPct val="40000"/>
                    </a:spcAft>
                    <a:buChar char="–"/>
                    <a:defRPr sz="2800" b="1">
                      <a:solidFill>
                        <a:schemeClr val="tx1"/>
                      </a:solidFill>
                      <a:latin typeface="Arial" pitchFamily="34" charset="0"/>
                      <a:ea typeface="ＭＳ Ｐゴシック" pitchFamily="34" charset="-128"/>
                    </a:defRPr>
                  </a:lvl2pPr>
                  <a:lvl3pPr marL="1143000" indent="-228600">
                    <a:lnSpc>
                      <a:spcPct val="90000"/>
                    </a:lnSpc>
                    <a:spcAft>
                      <a:spcPct val="40000"/>
                    </a:spcAft>
                    <a:buChar char="•"/>
                    <a:defRPr sz="2400" b="1">
                      <a:solidFill>
                        <a:schemeClr val="tx1"/>
                      </a:solidFill>
                      <a:latin typeface="Arial" pitchFamily="34" charset="0"/>
                      <a:ea typeface="ＭＳ Ｐゴシック" pitchFamily="34" charset="-128"/>
                    </a:defRPr>
                  </a:lvl3pPr>
                  <a:lvl4pPr marL="1600200" indent="-228600">
                    <a:lnSpc>
                      <a:spcPct val="90000"/>
                    </a:lnSpc>
                    <a:spcAft>
                      <a:spcPct val="40000"/>
                    </a:spcAft>
                    <a:buChar char="–"/>
                    <a:defRPr sz="2000" b="1">
                      <a:solidFill>
                        <a:schemeClr val="tx1"/>
                      </a:solidFill>
                      <a:latin typeface="Arial" pitchFamily="34" charset="0"/>
                      <a:ea typeface="ＭＳ Ｐゴシック" pitchFamily="34" charset="-128"/>
                    </a:defRPr>
                  </a:lvl4pPr>
                  <a:lvl5pPr marL="2057400" indent="-228600">
                    <a:lnSpc>
                      <a:spcPct val="90000"/>
                    </a:lnSpc>
                    <a:spcAft>
                      <a:spcPct val="40000"/>
                    </a:spcAft>
                    <a:buChar char="»"/>
                    <a:defRPr sz="2000" b="1">
                      <a:solidFill>
                        <a:schemeClr val="tx1"/>
                      </a:solidFill>
                      <a:latin typeface="Arial" pitchFamily="34" charset="0"/>
                      <a:ea typeface="ＭＳ Ｐゴシック" pitchFamily="34" charset="-128"/>
                    </a:defRPr>
                  </a:lvl5pPr>
                  <a:lvl6pPr marL="2514600" indent="-228600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40000"/>
                    </a:spcAft>
                    <a:buChar char="»"/>
                    <a:defRPr sz="2000" b="1">
                      <a:solidFill>
                        <a:schemeClr val="tx1"/>
                      </a:solidFill>
                      <a:latin typeface="Arial" pitchFamily="34" charset="0"/>
                      <a:ea typeface="ＭＳ Ｐゴシック" pitchFamily="34" charset="-128"/>
                    </a:defRPr>
                  </a:lvl6pPr>
                  <a:lvl7pPr marL="2971800" indent="-228600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40000"/>
                    </a:spcAft>
                    <a:buChar char="»"/>
                    <a:defRPr sz="2000" b="1">
                      <a:solidFill>
                        <a:schemeClr val="tx1"/>
                      </a:solidFill>
                      <a:latin typeface="Arial" pitchFamily="34" charset="0"/>
                      <a:ea typeface="ＭＳ Ｐゴシック" pitchFamily="34" charset="-128"/>
                    </a:defRPr>
                  </a:lvl7pPr>
                  <a:lvl8pPr marL="3429000" indent="-228600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40000"/>
                    </a:spcAft>
                    <a:buChar char="»"/>
                    <a:defRPr sz="2000" b="1">
                      <a:solidFill>
                        <a:schemeClr val="tx1"/>
                      </a:solidFill>
                      <a:latin typeface="Arial" pitchFamily="34" charset="0"/>
                      <a:ea typeface="ＭＳ Ｐゴシック" pitchFamily="34" charset="-128"/>
                    </a:defRPr>
                  </a:lvl8pPr>
                  <a:lvl9pPr marL="3886200" indent="-228600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40000"/>
                    </a:spcAft>
                    <a:buChar char="»"/>
                    <a:defRPr sz="2000" b="1">
                      <a:solidFill>
                        <a:schemeClr val="tx1"/>
                      </a:solidFill>
                      <a:latin typeface="Arial" pitchFamily="34" charset="0"/>
                      <a:ea typeface="ＭＳ Ｐゴシック" pitchFamily="34" charset="-128"/>
                    </a:defRPr>
                  </a:lvl9pPr>
                </a:lstStyle>
                <a:p>
                  <a:pPr>
                    <a:lnSpc>
                      <a:spcPct val="100000"/>
                    </a:lnSpc>
                    <a:spcAft>
                      <a:spcPct val="0"/>
                    </a:spcAft>
                    <a:buFontTx/>
                    <a:buNone/>
                  </a:pPr>
                  <a:endParaRPr lang="en-US" altLang="en-US" sz="2400" dirty="0"/>
                </a:p>
              </p:txBody>
            </p:sp>
          </p:grpSp>
        </p:grpSp>
      </p:grpSp>
    </p:spTree>
  </p:cSld>
  <p:clrMapOvr>
    <a:masterClrMapping/>
  </p:clrMapOvr>
  <p:transition>
    <p:pull dir="l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1000"/>
                                        <p:tgtEl>
                                          <p:spTgt spid="1228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883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14"/>
          <p:cNvSpPr>
            <a:spLocks noGrp="1" noChangeArrowheads="1"/>
          </p:cNvSpPr>
          <p:nvPr>
            <p:ph type="title"/>
          </p:nvPr>
        </p:nvSpPr>
        <p:spPr>
          <a:xfrm>
            <a:off x="685800" y="546100"/>
            <a:ext cx="7772400" cy="6223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en-US" altLang="zh-TW" dirty="0">
                <a:latin typeface="FrankRuehl" panose="020E0503060101010101" pitchFamily="34" charset="-79"/>
                <a:ea typeface="新細明體" pitchFamily="18" charset="-120"/>
                <a:cs typeface="FrankRuehl" panose="020E0503060101010101" pitchFamily="34" charset="-79"/>
              </a:rPr>
              <a:t>Thompson’s Decision Tree</a:t>
            </a:r>
          </a:p>
        </p:txBody>
      </p:sp>
      <p:grpSp>
        <p:nvGrpSpPr>
          <p:cNvPr id="2" name="Group 74"/>
          <p:cNvGrpSpPr>
            <a:grpSpLocks/>
          </p:cNvGrpSpPr>
          <p:nvPr/>
        </p:nvGrpSpPr>
        <p:grpSpPr bwMode="auto">
          <a:xfrm>
            <a:off x="3835400" y="2081213"/>
            <a:ext cx="3441700" cy="2863849"/>
            <a:chOff x="2416" y="1311"/>
            <a:chExt cx="2168" cy="1804"/>
          </a:xfrm>
        </p:grpSpPr>
        <p:sp>
          <p:nvSpPr>
            <p:cNvPr id="44054" name="Text Box 3"/>
            <p:cNvSpPr txBox="1">
              <a:spLocks noChangeArrowheads="1"/>
            </p:cNvSpPr>
            <p:nvPr/>
          </p:nvSpPr>
          <p:spPr bwMode="auto">
            <a:xfrm>
              <a:off x="2825" y="1311"/>
              <a:ext cx="1148" cy="2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Aft>
                  <a:spcPct val="40000"/>
                </a:spcAft>
                <a:buChar char="•"/>
                <a:defRPr sz="32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742950" indent="-285750">
                <a:lnSpc>
                  <a:spcPct val="90000"/>
                </a:lnSpc>
                <a:spcAft>
                  <a:spcPct val="40000"/>
                </a:spcAft>
                <a:buChar char="–"/>
                <a:defRPr sz="28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marL="1143000" indent="-228600">
                <a:lnSpc>
                  <a:spcPct val="90000"/>
                </a:lnSpc>
                <a:spcAft>
                  <a:spcPct val="40000"/>
                </a:spcAft>
                <a:buChar char="•"/>
                <a:defRPr sz="24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marL="1600200" indent="-228600">
                <a:lnSpc>
                  <a:spcPct val="90000"/>
                </a:lnSpc>
                <a:spcAft>
                  <a:spcPct val="40000"/>
                </a:spcAft>
                <a:buChar char="–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marL="2057400" indent="-228600">
                <a:lnSpc>
                  <a:spcPct val="90000"/>
                </a:lnSpc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pPr>
                <a:spcAft>
                  <a:spcPct val="0"/>
                </a:spcAft>
                <a:buFontTx/>
                <a:buNone/>
              </a:pPr>
              <a:r>
                <a:rPr lang="en-US" altLang="en-US" sz="1800" dirty="0">
                  <a:latin typeface="FrankRuehl" panose="020E0503060101010101" pitchFamily="34" charset="-79"/>
                  <a:cs typeface="FrankRuehl" panose="020E0503060101010101" pitchFamily="34" charset="-79"/>
                </a:rPr>
                <a:t>Favorable Market</a:t>
              </a:r>
            </a:p>
          </p:txBody>
        </p:sp>
        <p:sp>
          <p:nvSpPr>
            <p:cNvPr id="44055" name="Text Box 4"/>
            <p:cNvSpPr txBox="1">
              <a:spLocks noChangeArrowheads="1"/>
            </p:cNvSpPr>
            <p:nvPr/>
          </p:nvSpPr>
          <p:spPr bwMode="auto">
            <a:xfrm>
              <a:off x="2825" y="1813"/>
              <a:ext cx="1294" cy="2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Aft>
                  <a:spcPct val="40000"/>
                </a:spcAft>
                <a:buChar char="•"/>
                <a:defRPr sz="32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742950" indent="-285750">
                <a:lnSpc>
                  <a:spcPct val="90000"/>
                </a:lnSpc>
                <a:spcAft>
                  <a:spcPct val="40000"/>
                </a:spcAft>
                <a:buChar char="–"/>
                <a:defRPr sz="28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marL="1143000" indent="-228600">
                <a:lnSpc>
                  <a:spcPct val="90000"/>
                </a:lnSpc>
                <a:spcAft>
                  <a:spcPct val="40000"/>
                </a:spcAft>
                <a:buChar char="•"/>
                <a:defRPr sz="24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marL="1600200" indent="-228600">
                <a:lnSpc>
                  <a:spcPct val="90000"/>
                </a:lnSpc>
                <a:spcAft>
                  <a:spcPct val="40000"/>
                </a:spcAft>
                <a:buChar char="–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marL="2057400" indent="-228600">
                <a:lnSpc>
                  <a:spcPct val="90000"/>
                </a:lnSpc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pPr>
                <a:spcAft>
                  <a:spcPct val="0"/>
                </a:spcAft>
                <a:buFontTx/>
                <a:buNone/>
              </a:pPr>
              <a:r>
                <a:rPr lang="en-US" altLang="en-US" sz="1800" dirty="0">
                  <a:latin typeface="FrankRuehl" panose="020E0503060101010101" pitchFamily="34" charset="-79"/>
                  <a:cs typeface="FrankRuehl" panose="020E0503060101010101" pitchFamily="34" charset="-79"/>
                </a:rPr>
                <a:t>Unfavorable Market</a:t>
              </a:r>
            </a:p>
          </p:txBody>
        </p:sp>
        <p:sp>
          <p:nvSpPr>
            <p:cNvPr id="44056" name="Freeform 6"/>
            <p:cNvSpPr>
              <a:spLocks/>
            </p:cNvSpPr>
            <p:nvPr/>
          </p:nvSpPr>
          <p:spPr bwMode="auto">
            <a:xfrm>
              <a:off x="2416" y="1525"/>
              <a:ext cx="2168" cy="267"/>
            </a:xfrm>
            <a:custGeom>
              <a:avLst/>
              <a:gdLst>
                <a:gd name="T0" fmla="*/ 0 w 2168"/>
                <a:gd name="T1" fmla="*/ 267 h 267"/>
                <a:gd name="T2" fmla="*/ 464 w 2168"/>
                <a:gd name="T3" fmla="*/ 3 h 267"/>
                <a:gd name="T4" fmla="*/ 2168 w 2168"/>
                <a:gd name="T5" fmla="*/ 0 h 267"/>
                <a:gd name="T6" fmla="*/ 0 60000 65536"/>
                <a:gd name="T7" fmla="*/ 0 60000 65536"/>
                <a:gd name="T8" fmla="*/ 0 60000 65536"/>
                <a:gd name="T9" fmla="*/ 0 w 2168"/>
                <a:gd name="T10" fmla="*/ 0 h 267"/>
                <a:gd name="T11" fmla="*/ 2168 w 2168"/>
                <a:gd name="T12" fmla="*/ 267 h 26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8" h="267">
                  <a:moveTo>
                    <a:pt x="0" y="267"/>
                  </a:moveTo>
                  <a:lnTo>
                    <a:pt x="464" y="3"/>
                  </a:lnTo>
                  <a:lnTo>
                    <a:pt x="2168" y="0"/>
                  </a:lnTo>
                </a:path>
              </a:pathLst>
            </a:custGeom>
            <a:noFill/>
            <a:ln w="57150" cmpd="sng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4057" name="Freeform 7"/>
            <p:cNvSpPr>
              <a:spLocks/>
            </p:cNvSpPr>
            <p:nvPr/>
          </p:nvSpPr>
          <p:spPr bwMode="auto">
            <a:xfrm>
              <a:off x="2416" y="1792"/>
              <a:ext cx="2168" cy="232"/>
            </a:xfrm>
            <a:custGeom>
              <a:avLst/>
              <a:gdLst>
                <a:gd name="T0" fmla="*/ 0 w 2168"/>
                <a:gd name="T1" fmla="*/ 0 h 232"/>
                <a:gd name="T2" fmla="*/ 456 w 2168"/>
                <a:gd name="T3" fmla="*/ 232 h 232"/>
                <a:gd name="T4" fmla="*/ 2168 w 2168"/>
                <a:gd name="T5" fmla="*/ 232 h 232"/>
                <a:gd name="T6" fmla="*/ 0 60000 65536"/>
                <a:gd name="T7" fmla="*/ 0 60000 65536"/>
                <a:gd name="T8" fmla="*/ 0 60000 65536"/>
                <a:gd name="T9" fmla="*/ 0 w 2168"/>
                <a:gd name="T10" fmla="*/ 0 h 232"/>
                <a:gd name="T11" fmla="*/ 2168 w 2168"/>
                <a:gd name="T12" fmla="*/ 232 h 23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8" h="232">
                  <a:moveTo>
                    <a:pt x="0" y="0"/>
                  </a:moveTo>
                  <a:lnTo>
                    <a:pt x="456" y="232"/>
                  </a:lnTo>
                  <a:lnTo>
                    <a:pt x="2168" y="232"/>
                  </a:lnTo>
                </a:path>
              </a:pathLst>
            </a:custGeom>
            <a:noFill/>
            <a:ln w="57150" cmpd="sng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4058" name="Freeform 10"/>
            <p:cNvSpPr>
              <a:spLocks/>
            </p:cNvSpPr>
            <p:nvPr/>
          </p:nvSpPr>
          <p:spPr bwMode="auto">
            <a:xfrm>
              <a:off x="2416" y="2656"/>
              <a:ext cx="2168" cy="232"/>
            </a:xfrm>
            <a:custGeom>
              <a:avLst/>
              <a:gdLst>
                <a:gd name="T0" fmla="*/ 0 w 2168"/>
                <a:gd name="T1" fmla="*/ 232 h 232"/>
                <a:gd name="T2" fmla="*/ 456 w 2168"/>
                <a:gd name="T3" fmla="*/ 0 h 232"/>
                <a:gd name="T4" fmla="*/ 2168 w 2168"/>
                <a:gd name="T5" fmla="*/ 3 h 232"/>
                <a:gd name="T6" fmla="*/ 0 60000 65536"/>
                <a:gd name="T7" fmla="*/ 0 60000 65536"/>
                <a:gd name="T8" fmla="*/ 0 60000 65536"/>
                <a:gd name="T9" fmla="*/ 0 w 2168"/>
                <a:gd name="T10" fmla="*/ 0 h 232"/>
                <a:gd name="T11" fmla="*/ 2168 w 2168"/>
                <a:gd name="T12" fmla="*/ 232 h 23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8" h="232">
                  <a:moveTo>
                    <a:pt x="0" y="232"/>
                  </a:moveTo>
                  <a:lnTo>
                    <a:pt x="456" y="0"/>
                  </a:lnTo>
                  <a:lnTo>
                    <a:pt x="2168" y="3"/>
                  </a:lnTo>
                </a:path>
              </a:pathLst>
            </a:custGeom>
            <a:noFill/>
            <a:ln w="57150" cmpd="sng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4059" name="Freeform 11"/>
            <p:cNvSpPr>
              <a:spLocks/>
            </p:cNvSpPr>
            <p:nvPr/>
          </p:nvSpPr>
          <p:spPr bwMode="auto">
            <a:xfrm>
              <a:off x="2416" y="2889"/>
              <a:ext cx="2168" cy="225"/>
            </a:xfrm>
            <a:custGeom>
              <a:avLst/>
              <a:gdLst>
                <a:gd name="T0" fmla="*/ 0 w 2168"/>
                <a:gd name="T1" fmla="*/ 0 h 225"/>
                <a:gd name="T2" fmla="*/ 456 w 2168"/>
                <a:gd name="T3" fmla="*/ 223 h 225"/>
                <a:gd name="T4" fmla="*/ 2168 w 2168"/>
                <a:gd name="T5" fmla="*/ 225 h 225"/>
                <a:gd name="T6" fmla="*/ 0 60000 65536"/>
                <a:gd name="T7" fmla="*/ 0 60000 65536"/>
                <a:gd name="T8" fmla="*/ 0 60000 65536"/>
                <a:gd name="T9" fmla="*/ 0 w 2168"/>
                <a:gd name="T10" fmla="*/ 0 h 225"/>
                <a:gd name="T11" fmla="*/ 2168 w 2168"/>
                <a:gd name="T12" fmla="*/ 225 h 22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8" h="225">
                  <a:moveTo>
                    <a:pt x="0" y="0"/>
                  </a:moveTo>
                  <a:lnTo>
                    <a:pt x="456" y="223"/>
                  </a:lnTo>
                  <a:lnTo>
                    <a:pt x="2168" y="225"/>
                  </a:lnTo>
                </a:path>
              </a:pathLst>
            </a:custGeom>
            <a:noFill/>
            <a:ln w="57150" cmpd="sng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4060" name="Text Box 12"/>
            <p:cNvSpPr txBox="1">
              <a:spLocks noChangeArrowheads="1"/>
            </p:cNvSpPr>
            <p:nvPr/>
          </p:nvSpPr>
          <p:spPr bwMode="auto">
            <a:xfrm>
              <a:off x="2825" y="2442"/>
              <a:ext cx="1148" cy="2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Aft>
                  <a:spcPct val="40000"/>
                </a:spcAft>
                <a:buChar char="•"/>
                <a:defRPr sz="32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742950" indent="-285750">
                <a:lnSpc>
                  <a:spcPct val="90000"/>
                </a:lnSpc>
                <a:spcAft>
                  <a:spcPct val="40000"/>
                </a:spcAft>
                <a:buChar char="–"/>
                <a:defRPr sz="28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marL="1143000" indent="-228600">
                <a:lnSpc>
                  <a:spcPct val="90000"/>
                </a:lnSpc>
                <a:spcAft>
                  <a:spcPct val="40000"/>
                </a:spcAft>
                <a:buChar char="•"/>
                <a:defRPr sz="24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marL="1600200" indent="-228600">
                <a:lnSpc>
                  <a:spcPct val="90000"/>
                </a:lnSpc>
                <a:spcAft>
                  <a:spcPct val="40000"/>
                </a:spcAft>
                <a:buChar char="–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marL="2057400" indent="-228600">
                <a:lnSpc>
                  <a:spcPct val="90000"/>
                </a:lnSpc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pPr>
                <a:spcAft>
                  <a:spcPct val="0"/>
                </a:spcAft>
                <a:buFontTx/>
                <a:buNone/>
              </a:pPr>
              <a:r>
                <a:rPr lang="en-US" altLang="en-US" sz="1800" dirty="0">
                  <a:latin typeface="FrankRuehl" panose="020E0503060101010101" pitchFamily="34" charset="-79"/>
                  <a:cs typeface="FrankRuehl" panose="020E0503060101010101" pitchFamily="34" charset="-79"/>
                </a:rPr>
                <a:t>Favorable Market</a:t>
              </a:r>
            </a:p>
          </p:txBody>
        </p:sp>
        <p:sp>
          <p:nvSpPr>
            <p:cNvPr id="44061" name="Text Box 13"/>
            <p:cNvSpPr txBox="1">
              <a:spLocks noChangeArrowheads="1"/>
            </p:cNvSpPr>
            <p:nvPr/>
          </p:nvSpPr>
          <p:spPr bwMode="auto">
            <a:xfrm>
              <a:off x="2825" y="2900"/>
              <a:ext cx="1294" cy="2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Aft>
                  <a:spcPct val="40000"/>
                </a:spcAft>
                <a:buChar char="•"/>
                <a:defRPr sz="32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742950" indent="-285750">
                <a:lnSpc>
                  <a:spcPct val="90000"/>
                </a:lnSpc>
                <a:spcAft>
                  <a:spcPct val="40000"/>
                </a:spcAft>
                <a:buChar char="–"/>
                <a:defRPr sz="28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marL="1143000" indent="-228600">
                <a:lnSpc>
                  <a:spcPct val="90000"/>
                </a:lnSpc>
                <a:spcAft>
                  <a:spcPct val="40000"/>
                </a:spcAft>
                <a:buChar char="•"/>
                <a:defRPr sz="24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marL="1600200" indent="-228600">
                <a:lnSpc>
                  <a:spcPct val="90000"/>
                </a:lnSpc>
                <a:spcAft>
                  <a:spcPct val="40000"/>
                </a:spcAft>
                <a:buChar char="–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marL="2057400" indent="-228600">
                <a:lnSpc>
                  <a:spcPct val="90000"/>
                </a:lnSpc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pPr>
                <a:spcAft>
                  <a:spcPct val="0"/>
                </a:spcAft>
                <a:buFontTx/>
                <a:buNone/>
              </a:pPr>
              <a:r>
                <a:rPr lang="en-US" altLang="en-US" sz="1800" dirty="0">
                  <a:latin typeface="FrankRuehl" panose="020E0503060101010101" pitchFamily="34" charset="-79"/>
                  <a:cs typeface="FrankRuehl" panose="020E0503060101010101" pitchFamily="34" charset="-79"/>
                </a:rPr>
                <a:t>Unfavorable Market</a:t>
              </a:r>
            </a:p>
          </p:txBody>
        </p:sp>
      </p:grpSp>
      <p:grpSp>
        <p:nvGrpSpPr>
          <p:cNvPr id="3" name="Group 76"/>
          <p:cNvGrpSpPr>
            <a:grpSpLocks/>
          </p:cNvGrpSpPr>
          <p:nvPr/>
        </p:nvGrpSpPr>
        <p:grpSpPr bwMode="auto">
          <a:xfrm>
            <a:off x="1612900" y="4533900"/>
            <a:ext cx="5651500" cy="1689100"/>
            <a:chOff x="1016" y="2856"/>
            <a:chExt cx="3560" cy="1064"/>
          </a:xfrm>
        </p:grpSpPr>
        <p:sp>
          <p:nvSpPr>
            <p:cNvPr id="44052" name="Text Box 16"/>
            <p:cNvSpPr txBox="1">
              <a:spLocks noChangeArrowheads="1"/>
            </p:cNvSpPr>
            <p:nvPr/>
          </p:nvSpPr>
          <p:spPr bwMode="auto">
            <a:xfrm rot="2218071">
              <a:off x="1608" y="3337"/>
              <a:ext cx="727" cy="1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Aft>
                  <a:spcPct val="40000"/>
                </a:spcAft>
                <a:buChar char="•"/>
                <a:defRPr sz="32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742950" indent="-285750">
                <a:lnSpc>
                  <a:spcPct val="90000"/>
                </a:lnSpc>
                <a:spcAft>
                  <a:spcPct val="40000"/>
                </a:spcAft>
                <a:buChar char="–"/>
                <a:defRPr sz="28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marL="1143000" indent="-228600">
                <a:lnSpc>
                  <a:spcPct val="90000"/>
                </a:lnSpc>
                <a:spcAft>
                  <a:spcPct val="40000"/>
                </a:spcAft>
                <a:buChar char="•"/>
                <a:defRPr sz="24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marL="1600200" indent="-228600">
                <a:lnSpc>
                  <a:spcPct val="90000"/>
                </a:lnSpc>
                <a:spcAft>
                  <a:spcPct val="40000"/>
                </a:spcAft>
                <a:buChar char="–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marL="2057400" indent="-228600">
                <a:lnSpc>
                  <a:spcPct val="90000"/>
                </a:lnSpc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pPr>
                <a:spcAft>
                  <a:spcPct val="0"/>
                </a:spcAft>
                <a:buFontTx/>
                <a:buNone/>
              </a:pPr>
              <a:r>
                <a:rPr lang="en-US" altLang="en-US" sz="1600" dirty="0">
                  <a:latin typeface="FrankRuehl" panose="020E0503060101010101" pitchFamily="34" charset="-79"/>
                  <a:cs typeface="FrankRuehl" panose="020E0503060101010101" pitchFamily="34" charset="-79"/>
                </a:rPr>
                <a:t>Do Nothing</a:t>
              </a:r>
            </a:p>
          </p:txBody>
        </p:sp>
        <p:sp>
          <p:nvSpPr>
            <p:cNvPr id="44053" name="Freeform 17"/>
            <p:cNvSpPr>
              <a:spLocks/>
            </p:cNvSpPr>
            <p:nvPr/>
          </p:nvSpPr>
          <p:spPr bwMode="auto">
            <a:xfrm>
              <a:off x="1016" y="2856"/>
              <a:ext cx="3560" cy="1064"/>
            </a:xfrm>
            <a:custGeom>
              <a:avLst/>
              <a:gdLst>
                <a:gd name="T0" fmla="*/ 3560 w 3560"/>
                <a:gd name="T1" fmla="*/ 1064 h 1064"/>
                <a:gd name="T2" fmla="*/ 1424 w 3560"/>
                <a:gd name="T3" fmla="*/ 1064 h 1064"/>
                <a:gd name="T4" fmla="*/ 0 w 3560"/>
                <a:gd name="T5" fmla="*/ 0 h 1064"/>
                <a:gd name="T6" fmla="*/ 0 60000 65536"/>
                <a:gd name="T7" fmla="*/ 0 60000 65536"/>
                <a:gd name="T8" fmla="*/ 0 60000 65536"/>
                <a:gd name="T9" fmla="*/ 0 w 3560"/>
                <a:gd name="T10" fmla="*/ 0 h 1064"/>
                <a:gd name="T11" fmla="*/ 3560 w 3560"/>
                <a:gd name="T12" fmla="*/ 1064 h 106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560" h="1064">
                  <a:moveTo>
                    <a:pt x="3560" y="1064"/>
                  </a:moveTo>
                  <a:lnTo>
                    <a:pt x="1424" y="1064"/>
                  </a:lnTo>
                  <a:lnTo>
                    <a:pt x="0" y="0"/>
                  </a:lnTo>
                </a:path>
              </a:pathLst>
            </a:custGeom>
            <a:noFill/>
            <a:ln w="57150" cmpd="sng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4" name="Group 77"/>
          <p:cNvGrpSpPr>
            <a:grpSpLocks/>
          </p:cNvGrpSpPr>
          <p:nvPr/>
        </p:nvGrpSpPr>
        <p:grpSpPr bwMode="auto">
          <a:xfrm>
            <a:off x="1660525" y="2528888"/>
            <a:ext cx="2544763" cy="2095500"/>
            <a:chOff x="1046" y="1593"/>
            <a:chExt cx="1603" cy="1320"/>
          </a:xfrm>
        </p:grpSpPr>
        <p:sp>
          <p:nvSpPr>
            <p:cNvPr id="44049" name="Line 19"/>
            <p:cNvSpPr>
              <a:spLocks noChangeShapeType="1"/>
            </p:cNvSpPr>
            <p:nvPr/>
          </p:nvSpPr>
          <p:spPr bwMode="auto">
            <a:xfrm flipV="1">
              <a:off x="1046" y="1879"/>
              <a:ext cx="1271" cy="1034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050" name="Text Box 20"/>
            <p:cNvSpPr txBox="1">
              <a:spLocks noChangeArrowheads="1"/>
            </p:cNvSpPr>
            <p:nvPr/>
          </p:nvSpPr>
          <p:spPr bwMode="auto">
            <a:xfrm rot="-2322893">
              <a:off x="1129" y="2063"/>
              <a:ext cx="846" cy="3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lnSpc>
                  <a:spcPct val="90000"/>
                </a:lnSpc>
                <a:spcAft>
                  <a:spcPct val="40000"/>
                </a:spcAft>
                <a:buChar char="•"/>
                <a:defRPr sz="32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742950" indent="-285750">
                <a:lnSpc>
                  <a:spcPct val="90000"/>
                </a:lnSpc>
                <a:spcAft>
                  <a:spcPct val="40000"/>
                </a:spcAft>
                <a:buChar char="–"/>
                <a:defRPr sz="28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marL="1143000" indent="-228600">
                <a:lnSpc>
                  <a:spcPct val="90000"/>
                </a:lnSpc>
                <a:spcAft>
                  <a:spcPct val="40000"/>
                </a:spcAft>
                <a:buChar char="•"/>
                <a:defRPr sz="24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marL="1600200" indent="-228600">
                <a:lnSpc>
                  <a:spcPct val="90000"/>
                </a:lnSpc>
                <a:spcAft>
                  <a:spcPct val="40000"/>
                </a:spcAft>
                <a:buChar char="–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marL="2057400" indent="-228600">
                <a:lnSpc>
                  <a:spcPct val="90000"/>
                </a:lnSpc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pPr>
                <a:spcAft>
                  <a:spcPct val="0"/>
                </a:spcAft>
                <a:buFontTx/>
                <a:buNone/>
              </a:pPr>
              <a:r>
                <a:rPr lang="en-US" altLang="en-US" sz="1600" dirty="0">
                  <a:latin typeface="FrankRuehl" panose="020E0503060101010101" pitchFamily="34" charset="-79"/>
                  <a:cs typeface="FrankRuehl" panose="020E0503060101010101" pitchFamily="34" charset="-79"/>
                </a:rPr>
                <a:t>Construct</a:t>
              </a:r>
              <a:r>
                <a:rPr lang="en-US" altLang="en-US" sz="1600" dirty="0"/>
                <a:t> </a:t>
              </a:r>
              <a:r>
                <a:rPr lang="en-US" altLang="en-US" sz="1600" dirty="0">
                  <a:latin typeface="FrankRuehl" panose="020E0503060101010101" pitchFamily="34" charset="-79"/>
                  <a:cs typeface="FrankRuehl" panose="020E0503060101010101" pitchFamily="34" charset="-79"/>
                </a:rPr>
                <a:t>Large Plant</a:t>
              </a:r>
            </a:p>
          </p:txBody>
        </p:sp>
        <p:sp>
          <p:nvSpPr>
            <p:cNvPr id="44051" name="Oval 21"/>
            <p:cNvSpPr>
              <a:spLocks noChangeArrowheads="1"/>
            </p:cNvSpPr>
            <p:nvPr/>
          </p:nvSpPr>
          <p:spPr bwMode="auto">
            <a:xfrm>
              <a:off x="2229" y="1593"/>
              <a:ext cx="420" cy="416"/>
            </a:xfrm>
            <a:prstGeom prst="ellipse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90000"/>
                </a:lnSpc>
                <a:spcAft>
                  <a:spcPct val="40000"/>
                </a:spcAft>
                <a:buChar char="•"/>
                <a:defRPr sz="32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742950" indent="-285750">
                <a:lnSpc>
                  <a:spcPct val="90000"/>
                </a:lnSpc>
                <a:spcAft>
                  <a:spcPct val="40000"/>
                </a:spcAft>
                <a:buChar char="–"/>
                <a:defRPr sz="28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marL="1143000" indent="-228600">
                <a:lnSpc>
                  <a:spcPct val="90000"/>
                </a:lnSpc>
                <a:spcAft>
                  <a:spcPct val="40000"/>
                </a:spcAft>
                <a:buChar char="•"/>
                <a:defRPr sz="24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marL="1600200" indent="-228600">
                <a:lnSpc>
                  <a:spcPct val="90000"/>
                </a:lnSpc>
                <a:spcAft>
                  <a:spcPct val="40000"/>
                </a:spcAft>
                <a:buChar char="–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marL="2057400" indent="-228600">
                <a:lnSpc>
                  <a:spcPct val="90000"/>
                </a:lnSpc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pPr algn="ctr">
                <a:spcAft>
                  <a:spcPct val="0"/>
                </a:spcAft>
                <a:buFontTx/>
                <a:buNone/>
              </a:pPr>
              <a:r>
                <a:rPr lang="en-US" altLang="en-US" sz="2400" dirty="0"/>
                <a:t>1</a:t>
              </a:r>
            </a:p>
          </p:txBody>
        </p:sp>
      </p:grpSp>
      <p:grpSp>
        <p:nvGrpSpPr>
          <p:cNvPr id="5" name="Group 75"/>
          <p:cNvGrpSpPr>
            <a:grpSpLocks/>
          </p:cNvGrpSpPr>
          <p:nvPr/>
        </p:nvGrpSpPr>
        <p:grpSpPr bwMode="auto">
          <a:xfrm>
            <a:off x="1498600" y="4230688"/>
            <a:ext cx="2706688" cy="704850"/>
            <a:chOff x="944" y="2665"/>
            <a:chExt cx="1705" cy="444"/>
          </a:xfrm>
        </p:grpSpPr>
        <p:sp>
          <p:nvSpPr>
            <p:cNvPr id="44046" name="Text Box 23"/>
            <p:cNvSpPr txBox="1">
              <a:spLocks noChangeArrowheads="1"/>
            </p:cNvSpPr>
            <p:nvPr/>
          </p:nvSpPr>
          <p:spPr bwMode="auto">
            <a:xfrm>
              <a:off x="1315" y="2665"/>
              <a:ext cx="861" cy="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lnSpc>
                  <a:spcPct val="90000"/>
                </a:lnSpc>
                <a:spcAft>
                  <a:spcPct val="40000"/>
                </a:spcAft>
                <a:buChar char="•"/>
                <a:defRPr sz="32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742950" indent="-285750">
                <a:lnSpc>
                  <a:spcPct val="90000"/>
                </a:lnSpc>
                <a:spcAft>
                  <a:spcPct val="40000"/>
                </a:spcAft>
                <a:buChar char="–"/>
                <a:defRPr sz="28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marL="1143000" indent="-228600">
                <a:lnSpc>
                  <a:spcPct val="90000"/>
                </a:lnSpc>
                <a:spcAft>
                  <a:spcPct val="40000"/>
                </a:spcAft>
                <a:buChar char="•"/>
                <a:defRPr sz="24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marL="1600200" indent="-228600">
                <a:lnSpc>
                  <a:spcPct val="90000"/>
                </a:lnSpc>
                <a:spcAft>
                  <a:spcPct val="40000"/>
                </a:spcAft>
                <a:buChar char="–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marL="2057400" indent="-228600">
                <a:lnSpc>
                  <a:spcPct val="90000"/>
                </a:lnSpc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pPr>
                <a:lnSpc>
                  <a:spcPct val="125000"/>
                </a:lnSpc>
                <a:spcAft>
                  <a:spcPct val="0"/>
                </a:spcAft>
                <a:buFontTx/>
                <a:buNone/>
              </a:pPr>
              <a:r>
                <a:rPr lang="en-US" altLang="en-US" sz="1600" dirty="0">
                  <a:latin typeface="FrankRuehl" panose="020E0503060101010101" pitchFamily="34" charset="-79"/>
                  <a:cs typeface="FrankRuehl" panose="020E0503060101010101" pitchFamily="34" charset="-79"/>
                </a:rPr>
                <a:t>Construct Small Plant</a:t>
              </a:r>
            </a:p>
          </p:txBody>
        </p:sp>
        <p:sp>
          <p:nvSpPr>
            <p:cNvPr id="44047" name="Line 24"/>
            <p:cNvSpPr>
              <a:spLocks noChangeShapeType="1"/>
            </p:cNvSpPr>
            <p:nvPr/>
          </p:nvSpPr>
          <p:spPr bwMode="auto">
            <a:xfrm>
              <a:off x="944" y="2892"/>
              <a:ext cx="1480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4048" name="Oval 25"/>
            <p:cNvSpPr>
              <a:spLocks noChangeArrowheads="1"/>
            </p:cNvSpPr>
            <p:nvPr/>
          </p:nvSpPr>
          <p:spPr bwMode="auto">
            <a:xfrm>
              <a:off x="2229" y="2681"/>
              <a:ext cx="420" cy="416"/>
            </a:xfrm>
            <a:prstGeom prst="ellipse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90000"/>
                </a:lnSpc>
                <a:spcAft>
                  <a:spcPct val="40000"/>
                </a:spcAft>
                <a:buChar char="•"/>
                <a:defRPr sz="32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742950" indent="-285750">
                <a:lnSpc>
                  <a:spcPct val="90000"/>
                </a:lnSpc>
                <a:spcAft>
                  <a:spcPct val="40000"/>
                </a:spcAft>
                <a:buChar char="–"/>
                <a:defRPr sz="28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marL="1143000" indent="-228600">
                <a:lnSpc>
                  <a:spcPct val="90000"/>
                </a:lnSpc>
                <a:spcAft>
                  <a:spcPct val="40000"/>
                </a:spcAft>
                <a:buChar char="•"/>
                <a:defRPr sz="24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marL="1600200" indent="-228600">
                <a:lnSpc>
                  <a:spcPct val="90000"/>
                </a:lnSpc>
                <a:spcAft>
                  <a:spcPct val="40000"/>
                </a:spcAft>
                <a:buChar char="–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marL="2057400" indent="-228600">
                <a:lnSpc>
                  <a:spcPct val="90000"/>
                </a:lnSpc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pPr algn="ctr">
                <a:spcAft>
                  <a:spcPct val="0"/>
                </a:spcAft>
                <a:buFontTx/>
                <a:buNone/>
              </a:pPr>
              <a:r>
                <a:rPr lang="en-US" altLang="en-US" sz="2400" dirty="0"/>
                <a:t>2</a:t>
              </a:r>
            </a:p>
          </p:txBody>
        </p:sp>
      </p:grpSp>
      <p:sp>
        <p:nvSpPr>
          <p:cNvPr id="174106" name="Rectangle 26"/>
          <p:cNvSpPr>
            <a:spLocks noChangeArrowheads="1"/>
          </p:cNvSpPr>
          <p:nvPr/>
        </p:nvSpPr>
        <p:spPr bwMode="auto">
          <a:xfrm>
            <a:off x="1084263" y="4260850"/>
            <a:ext cx="665162" cy="661988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90000"/>
              </a:lnSpc>
              <a:spcAft>
                <a:spcPct val="40000"/>
              </a:spcAft>
              <a:buChar char="•"/>
              <a:defRPr sz="32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lnSpc>
                <a:spcPct val="90000"/>
              </a:lnSpc>
              <a:spcAft>
                <a:spcPct val="40000"/>
              </a:spcAft>
              <a:buChar char="–"/>
              <a:defRPr sz="28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lnSpc>
                <a:spcPct val="90000"/>
              </a:lnSpc>
              <a:spcAft>
                <a:spcPct val="40000"/>
              </a:spcAft>
              <a:buChar char="•"/>
              <a:defRPr sz="24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lnSpc>
                <a:spcPct val="90000"/>
              </a:lnSpc>
              <a:spcAft>
                <a:spcPct val="40000"/>
              </a:spcAft>
              <a:buChar char="–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lnSpc>
                <a:spcPct val="90000"/>
              </a:lnSpc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>
              <a:lnSpc>
                <a:spcPct val="100000"/>
              </a:lnSpc>
              <a:spcAft>
                <a:spcPct val="0"/>
              </a:spcAft>
              <a:buFontTx/>
              <a:buNone/>
            </a:pPr>
            <a:endParaRPr lang="en-US" altLang="en-US" sz="2400" dirty="0"/>
          </a:p>
        </p:txBody>
      </p:sp>
      <p:grpSp>
        <p:nvGrpSpPr>
          <p:cNvPr id="6" name="Group 83"/>
          <p:cNvGrpSpPr>
            <a:grpSpLocks/>
          </p:cNvGrpSpPr>
          <p:nvPr/>
        </p:nvGrpSpPr>
        <p:grpSpPr bwMode="auto">
          <a:xfrm>
            <a:off x="568325" y="2474913"/>
            <a:ext cx="1946275" cy="1703387"/>
            <a:chOff x="358" y="1559"/>
            <a:chExt cx="1226" cy="1073"/>
          </a:xfrm>
        </p:grpSpPr>
        <p:sp>
          <p:nvSpPr>
            <p:cNvPr id="44044" name="Text Box 79"/>
            <p:cNvSpPr txBox="1">
              <a:spLocks noChangeArrowheads="1"/>
            </p:cNvSpPr>
            <p:nvPr/>
          </p:nvSpPr>
          <p:spPr bwMode="auto">
            <a:xfrm>
              <a:off x="358" y="1559"/>
              <a:ext cx="1226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Aft>
                  <a:spcPct val="40000"/>
                </a:spcAft>
                <a:buChar char="•"/>
                <a:defRPr sz="32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742950" indent="-285750">
                <a:lnSpc>
                  <a:spcPct val="90000"/>
                </a:lnSpc>
                <a:spcAft>
                  <a:spcPct val="40000"/>
                </a:spcAft>
                <a:buChar char="–"/>
                <a:defRPr sz="28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marL="1143000" indent="-228600">
                <a:lnSpc>
                  <a:spcPct val="90000"/>
                </a:lnSpc>
                <a:spcAft>
                  <a:spcPct val="40000"/>
                </a:spcAft>
                <a:buChar char="•"/>
                <a:defRPr sz="24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marL="1600200" indent="-228600">
                <a:lnSpc>
                  <a:spcPct val="90000"/>
                </a:lnSpc>
                <a:spcAft>
                  <a:spcPct val="40000"/>
                </a:spcAft>
                <a:buChar char="–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marL="2057400" indent="-228600">
                <a:lnSpc>
                  <a:spcPct val="90000"/>
                </a:lnSpc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pPr>
                <a:lnSpc>
                  <a:spcPct val="100000"/>
                </a:lnSpc>
                <a:spcAft>
                  <a:spcPct val="0"/>
                </a:spcAft>
                <a:buFontTx/>
                <a:buNone/>
              </a:pPr>
              <a:r>
                <a:rPr lang="en-US" altLang="en-US" sz="2000" dirty="0">
                  <a:latin typeface="FrankRuehl" panose="020E0503060101010101" pitchFamily="34" charset="-79"/>
                  <a:cs typeface="FrankRuehl" panose="020E0503060101010101" pitchFamily="34" charset="-79"/>
                </a:rPr>
                <a:t>A Decision Node</a:t>
              </a:r>
            </a:p>
          </p:txBody>
        </p:sp>
        <p:sp>
          <p:nvSpPr>
            <p:cNvPr id="44045" name="Line 80"/>
            <p:cNvSpPr>
              <a:spLocks noChangeShapeType="1"/>
            </p:cNvSpPr>
            <p:nvPr/>
          </p:nvSpPr>
          <p:spPr bwMode="auto">
            <a:xfrm flipH="1">
              <a:off x="912" y="1800"/>
              <a:ext cx="64" cy="83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7" name="Group 82"/>
          <p:cNvGrpSpPr>
            <a:grpSpLocks/>
          </p:cNvGrpSpPr>
          <p:nvPr/>
        </p:nvGrpSpPr>
        <p:grpSpPr bwMode="auto">
          <a:xfrm>
            <a:off x="1431925" y="1598613"/>
            <a:ext cx="2628900" cy="966787"/>
            <a:chOff x="902" y="1007"/>
            <a:chExt cx="1656" cy="609"/>
          </a:xfrm>
        </p:grpSpPr>
        <p:sp>
          <p:nvSpPr>
            <p:cNvPr id="44042" name="Text Box 78"/>
            <p:cNvSpPr txBox="1">
              <a:spLocks noChangeArrowheads="1"/>
            </p:cNvSpPr>
            <p:nvPr/>
          </p:nvSpPr>
          <p:spPr bwMode="auto">
            <a:xfrm>
              <a:off x="902" y="1007"/>
              <a:ext cx="1656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Aft>
                  <a:spcPct val="40000"/>
                </a:spcAft>
                <a:buChar char="•"/>
                <a:defRPr sz="32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742950" indent="-285750">
                <a:lnSpc>
                  <a:spcPct val="90000"/>
                </a:lnSpc>
                <a:spcAft>
                  <a:spcPct val="40000"/>
                </a:spcAft>
                <a:buChar char="–"/>
                <a:defRPr sz="28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marL="1143000" indent="-228600">
                <a:lnSpc>
                  <a:spcPct val="90000"/>
                </a:lnSpc>
                <a:spcAft>
                  <a:spcPct val="40000"/>
                </a:spcAft>
                <a:buChar char="•"/>
                <a:defRPr sz="24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marL="1600200" indent="-228600">
                <a:lnSpc>
                  <a:spcPct val="90000"/>
                </a:lnSpc>
                <a:spcAft>
                  <a:spcPct val="40000"/>
                </a:spcAft>
                <a:buChar char="–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marL="2057400" indent="-228600">
                <a:lnSpc>
                  <a:spcPct val="90000"/>
                </a:lnSpc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pPr>
                <a:lnSpc>
                  <a:spcPct val="100000"/>
                </a:lnSpc>
                <a:spcAft>
                  <a:spcPct val="0"/>
                </a:spcAft>
                <a:buFontTx/>
                <a:buNone/>
              </a:pPr>
              <a:r>
                <a:rPr lang="en-US" altLang="en-US" sz="2000" dirty="0">
                  <a:latin typeface="FrankRuehl" panose="020E0503060101010101" pitchFamily="34" charset="-79"/>
                  <a:cs typeface="FrankRuehl" panose="020E0503060101010101" pitchFamily="34" charset="-79"/>
                </a:rPr>
                <a:t>A State-of-Nature Node</a:t>
              </a:r>
            </a:p>
          </p:txBody>
        </p:sp>
        <p:sp>
          <p:nvSpPr>
            <p:cNvPr id="44043" name="Line 81"/>
            <p:cNvSpPr>
              <a:spLocks noChangeShapeType="1"/>
            </p:cNvSpPr>
            <p:nvPr/>
          </p:nvSpPr>
          <p:spPr bwMode="auto">
            <a:xfrm>
              <a:off x="1912" y="1216"/>
              <a:ext cx="360" cy="40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</p:grpSp>
      <p:sp>
        <p:nvSpPr>
          <p:cNvPr id="31" name="Oval 18"/>
          <p:cNvSpPr>
            <a:spLocks noChangeArrowheads="1"/>
          </p:cNvSpPr>
          <p:nvPr/>
        </p:nvSpPr>
        <p:spPr bwMode="auto">
          <a:xfrm>
            <a:off x="3538538" y="5892800"/>
            <a:ext cx="666750" cy="660400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90000"/>
              </a:lnSpc>
              <a:spcAft>
                <a:spcPct val="40000"/>
              </a:spcAft>
              <a:buChar char="•"/>
              <a:defRPr sz="32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lnSpc>
                <a:spcPct val="90000"/>
              </a:lnSpc>
              <a:spcAft>
                <a:spcPct val="40000"/>
              </a:spcAft>
              <a:buChar char="–"/>
              <a:defRPr sz="28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lnSpc>
                <a:spcPct val="90000"/>
              </a:lnSpc>
              <a:spcAft>
                <a:spcPct val="40000"/>
              </a:spcAft>
              <a:buChar char="•"/>
              <a:defRPr sz="24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lnSpc>
                <a:spcPct val="90000"/>
              </a:lnSpc>
              <a:spcAft>
                <a:spcPct val="40000"/>
              </a:spcAft>
              <a:buChar char="–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lnSpc>
                <a:spcPct val="90000"/>
              </a:lnSpc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>
              <a:spcAft>
                <a:spcPct val="0"/>
              </a:spcAft>
              <a:buFontTx/>
              <a:buNone/>
            </a:pPr>
            <a:r>
              <a:rPr lang="en-US" altLang="en-US" sz="2400" dirty="0"/>
              <a:t>3</a:t>
            </a:r>
          </a:p>
        </p:txBody>
      </p:sp>
    </p:spTree>
  </p:cSld>
  <p:clrMapOvr>
    <a:masterClrMapping/>
  </p:clrMapOvr>
  <p:transition>
    <p:pull dir="l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174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6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2" presetID="2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6" presetID="18" presetClass="entr" presetSubtype="6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06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546100"/>
            <a:ext cx="7772400" cy="6223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en-US" altLang="zh-TW" dirty="0">
                <a:latin typeface="FrankRuehl" panose="020E0503060101010101" pitchFamily="34" charset="-79"/>
                <a:ea typeface="新細明體" pitchFamily="18" charset="-120"/>
                <a:cs typeface="FrankRuehl" panose="020E0503060101010101" pitchFamily="34" charset="-79"/>
              </a:rPr>
              <a:t>Decision Tree</a:t>
            </a:r>
          </a:p>
        </p:txBody>
      </p:sp>
      <p:sp>
        <p:nvSpPr>
          <p:cNvPr id="51203" name="Text Box 3"/>
          <p:cNvSpPr txBox="1">
            <a:spLocks noChangeArrowheads="1"/>
          </p:cNvSpPr>
          <p:nvPr/>
        </p:nvSpPr>
        <p:spPr bwMode="auto">
          <a:xfrm>
            <a:off x="4484688" y="2081213"/>
            <a:ext cx="206375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Aft>
                <a:spcPct val="40000"/>
              </a:spcAft>
              <a:buChar char="•"/>
              <a:defRPr sz="32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lnSpc>
                <a:spcPct val="90000"/>
              </a:lnSpc>
              <a:spcAft>
                <a:spcPct val="40000"/>
              </a:spcAft>
              <a:buChar char="–"/>
              <a:defRPr sz="28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lnSpc>
                <a:spcPct val="90000"/>
              </a:lnSpc>
              <a:spcAft>
                <a:spcPct val="40000"/>
              </a:spcAft>
              <a:buChar char="•"/>
              <a:defRPr sz="24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lnSpc>
                <a:spcPct val="90000"/>
              </a:lnSpc>
              <a:spcAft>
                <a:spcPct val="40000"/>
              </a:spcAft>
              <a:buChar char="–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lnSpc>
                <a:spcPct val="90000"/>
              </a:lnSpc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>
              <a:spcAft>
                <a:spcPct val="0"/>
              </a:spcAft>
              <a:buFontTx/>
              <a:buNone/>
            </a:pPr>
            <a:r>
              <a:rPr lang="en-US" altLang="en-US" sz="1800" dirty="0"/>
              <a:t>Favorable Market</a:t>
            </a:r>
          </a:p>
        </p:txBody>
      </p:sp>
      <p:sp>
        <p:nvSpPr>
          <p:cNvPr id="51204" name="Text Box 4"/>
          <p:cNvSpPr txBox="1">
            <a:spLocks noChangeArrowheads="1"/>
          </p:cNvSpPr>
          <p:nvPr/>
        </p:nvSpPr>
        <p:spPr bwMode="auto">
          <a:xfrm>
            <a:off x="4484688" y="2878138"/>
            <a:ext cx="230505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Aft>
                <a:spcPct val="40000"/>
              </a:spcAft>
              <a:buChar char="•"/>
              <a:defRPr sz="32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lnSpc>
                <a:spcPct val="90000"/>
              </a:lnSpc>
              <a:spcAft>
                <a:spcPct val="40000"/>
              </a:spcAft>
              <a:buChar char="–"/>
              <a:defRPr sz="28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lnSpc>
                <a:spcPct val="90000"/>
              </a:lnSpc>
              <a:spcAft>
                <a:spcPct val="40000"/>
              </a:spcAft>
              <a:buChar char="•"/>
              <a:defRPr sz="24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lnSpc>
                <a:spcPct val="90000"/>
              </a:lnSpc>
              <a:spcAft>
                <a:spcPct val="40000"/>
              </a:spcAft>
              <a:buChar char="–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lnSpc>
                <a:spcPct val="90000"/>
              </a:lnSpc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>
              <a:spcAft>
                <a:spcPct val="0"/>
              </a:spcAft>
              <a:buFontTx/>
              <a:buNone/>
            </a:pPr>
            <a:r>
              <a:rPr lang="en-US" altLang="en-US" sz="1800" dirty="0"/>
              <a:t>Unfavorable Market</a:t>
            </a:r>
          </a:p>
        </p:txBody>
      </p:sp>
      <p:sp>
        <p:nvSpPr>
          <p:cNvPr id="51205" name="Freeform 5"/>
          <p:cNvSpPr>
            <a:spLocks/>
          </p:cNvSpPr>
          <p:nvPr/>
        </p:nvSpPr>
        <p:spPr bwMode="auto">
          <a:xfrm>
            <a:off x="3835400" y="2420938"/>
            <a:ext cx="3441700" cy="423862"/>
          </a:xfrm>
          <a:custGeom>
            <a:avLst/>
            <a:gdLst>
              <a:gd name="T0" fmla="*/ 0 w 2168"/>
              <a:gd name="T1" fmla="*/ 2147483647 h 267"/>
              <a:gd name="T2" fmla="*/ 2147483647 w 2168"/>
              <a:gd name="T3" fmla="*/ 2147483647 h 267"/>
              <a:gd name="T4" fmla="*/ 2147483647 w 2168"/>
              <a:gd name="T5" fmla="*/ 0 h 267"/>
              <a:gd name="T6" fmla="*/ 0 60000 65536"/>
              <a:gd name="T7" fmla="*/ 0 60000 65536"/>
              <a:gd name="T8" fmla="*/ 0 60000 65536"/>
              <a:gd name="T9" fmla="*/ 0 w 2168"/>
              <a:gd name="T10" fmla="*/ 0 h 267"/>
              <a:gd name="T11" fmla="*/ 2168 w 2168"/>
              <a:gd name="T12" fmla="*/ 267 h 267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8" h="267">
                <a:moveTo>
                  <a:pt x="0" y="267"/>
                </a:moveTo>
                <a:lnTo>
                  <a:pt x="464" y="3"/>
                </a:lnTo>
                <a:lnTo>
                  <a:pt x="2168" y="0"/>
                </a:lnTo>
              </a:path>
            </a:pathLst>
          </a:custGeom>
          <a:noFill/>
          <a:ln w="57150" cmpd="sng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51206" name="Freeform 6"/>
          <p:cNvSpPr>
            <a:spLocks/>
          </p:cNvSpPr>
          <p:nvPr/>
        </p:nvSpPr>
        <p:spPr bwMode="auto">
          <a:xfrm>
            <a:off x="3835400" y="2844800"/>
            <a:ext cx="3441700" cy="368300"/>
          </a:xfrm>
          <a:custGeom>
            <a:avLst/>
            <a:gdLst>
              <a:gd name="T0" fmla="*/ 0 w 2168"/>
              <a:gd name="T1" fmla="*/ 0 h 232"/>
              <a:gd name="T2" fmla="*/ 2147483647 w 2168"/>
              <a:gd name="T3" fmla="*/ 2147483647 h 232"/>
              <a:gd name="T4" fmla="*/ 2147483647 w 2168"/>
              <a:gd name="T5" fmla="*/ 2147483647 h 232"/>
              <a:gd name="T6" fmla="*/ 0 60000 65536"/>
              <a:gd name="T7" fmla="*/ 0 60000 65536"/>
              <a:gd name="T8" fmla="*/ 0 60000 65536"/>
              <a:gd name="T9" fmla="*/ 0 w 2168"/>
              <a:gd name="T10" fmla="*/ 0 h 232"/>
              <a:gd name="T11" fmla="*/ 2168 w 2168"/>
              <a:gd name="T12" fmla="*/ 232 h 23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8" h="232">
                <a:moveTo>
                  <a:pt x="0" y="0"/>
                </a:moveTo>
                <a:lnTo>
                  <a:pt x="456" y="232"/>
                </a:lnTo>
                <a:lnTo>
                  <a:pt x="2168" y="232"/>
                </a:lnTo>
              </a:path>
            </a:pathLst>
          </a:custGeom>
          <a:noFill/>
          <a:ln w="57150" cmpd="sng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51207" name="Freeform 7"/>
          <p:cNvSpPr>
            <a:spLocks/>
          </p:cNvSpPr>
          <p:nvPr/>
        </p:nvSpPr>
        <p:spPr bwMode="auto">
          <a:xfrm>
            <a:off x="3835400" y="4216400"/>
            <a:ext cx="3441700" cy="368300"/>
          </a:xfrm>
          <a:custGeom>
            <a:avLst/>
            <a:gdLst>
              <a:gd name="T0" fmla="*/ 0 w 2168"/>
              <a:gd name="T1" fmla="*/ 2147483647 h 232"/>
              <a:gd name="T2" fmla="*/ 2147483647 w 2168"/>
              <a:gd name="T3" fmla="*/ 0 h 232"/>
              <a:gd name="T4" fmla="*/ 2147483647 w 2168"/>
              <a:gd name="T5" fmla="*/ 2147483647 h 232"/>
              <a:gd name="T6" fmla="*/ 0 60000 65536"/>
              <a:gd name="T7" fmla="*/ 0 60000 65536"/>
              <a:gd name="T8" fmla="*/ 0 60000 65536"/>
              <a:gd name="T9" fmla="*/ 0 w 2168"/>
              <a:gd name="T10" fmla="*/ 0 h 232"/>
              <a:gd name="T11" fmla="*/ 2168 w 2168"/>
              <a:gd name="T12" fmla="*/ 232 h 23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8" h="232">
                <a:moveTo>
                  <a:pt x="0" y="232"/>
                </a:moveTo>
                <a:lnTo>
                  <a:pt x="456" y="0"/>
                </a:lnTo>
                <a:lnTo>
                  <a:pt x="2168" y="3"/>
                </a:lnTo>
              </a:path>
            </a:pathLst>
          </a:custGeom>
          <a:noFill/>
          <a:ln w="57150" cmpd="sng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51208" name="Freeform 8"/>
          <p:cNvSpPr>
            <a:spLocks/>
          </p:cNvSpPr>
          <p:nvPr/>
        </p:nvSpPr>
        <p:spPr bwMode="auto">
          <a:xfrm>
            <a:off x="3835400" y="4586288"/>
            <a:ext cx="3441700" cy="357187"/>
          </a:xfrm>
          <a:custGeom>
            <a:avLst/>
            <a:gdLst>
              <a:gd name="T0" fmla="*/ 0 w 2168"/>
              <a:gd name="T1" fmla="*/ 0 h 225"/>
              <a:gd name="T2" fmla="*/ 2147483647 w 2168"/>
              <a:gd name="T3" fmla="*/ 2147483647 h 225"/>
              <a:gd name="T4" fmla="*/ 2147483647 w 2168"/>
              <a:gd name="T5" fmla="*/ 2147483647 h 225"/>
              <a:gd name="T6" fmla="*/ 0 60000 65536"/>
              <a:gd name="T7" fmla="*/ 0 60000 65536"/>
              <a:gd name="T8" fmla="*/ 0 60000 65536"/>
              <a:gd name="T9" fmla="*/ 0 w 2168"/>
              <a:gd name="T10" fmla="*/ 0 h 225"/>
              <a:gd name="T11" fmla="*/ 2168 w 2168"/>
              <a:gd name="T12" fmla="*/ 225 h 225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8" h="225">
                <a:moveTo>
                  <a:pt x="0" y="0"/>
                </a:moveTo>
                <a:lnTo>
                  <a:pt x="456" y="223"/>
                </a:lnTo>
                <a:lnTo>
                  <a:pt x="2168" y="225"/>
                </a:lnTo>
              </a:path>
            </a:pathLst>
          </a:custGeom>
          <a:noFill/>
          <a:ln w="57150" cmpd="sng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51209" name="Text Box 9"/>
          <p:cNvSpPr txBox="1">
            <a:spLocks noChangeArrowheads="1"/>
          </p:cNvSpPr>
          <p:nvPr/>
        </p:nvSpPr>
        <p:spPr bwMode="auto">
          <a:xfrm>
            <a:off x="4484688" y="3876675"/>
            <a:ext cx="206375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Aft>
                <a:spcPct val="40000"/>
              </a:spcAft>
              <a:buChar char="•"/>
              <a:defRPr sz="32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lnSpc>
                <a:spcPct val="90000"/>
              </a:lnSpc>
              <a:spcAft>
                <a:spcPct val="40000"/>
              </a:spcAft>
              <a:buChar char="–"/>
              <a:defRPr sz="28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lnSpc>
                <a:spcPct val="90000"/>
              </a:lnSpc>
              <a:spcAft>
                <a:spcPct val="40000"/>
              </a:spcAft>
              <a:buChar char="•"/>
              <a:defRPr sz="24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lnSpc>
                <a:spcPct val="90000"/>
              </a:lnSpc>
              <a:spcAft>
                <a:spcPct val="40000"/>
              </a:spcAft>
              <a:buChar char="–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lnSpc>
                <a:spcPct val="90000"/>
              </a:lnSpc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>
              <a:spcAft>
                <a:spcPct val="0"/>
              </a:spcAft>
              <a:buFontTx/>
              <a:buNone/>
            </a:pPr>
            <a:r>
              <a:rPr lang="en-US" altLang="en-US" sz="1800" dirty="0"/>
              <a:t>Favorable Market</a:t>
            </a:r>
          </a:p>
        </p:txBody>
      </p:sp>
      <p:sp>
        <p:nvSpPr>
          <p:cNvPr id="51210" name="Text Box 10"/>
          <p:cNvSpPr txBox="1">
            <a:spLocks noChangeArrowheads="1"/>
          </p:cNvSpPr>
          <p:nvPr/>
        </p:nvSpPr>
        <p:spPr bwMode="auto">
          <a:xfrm>
            <a:off x="4484688" y="4603750"/>
            <a:ext cx="230505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Aft>
                <a:spcPct val="40000"/>
              </a:spcAft>
              <a:buChar char="•"/>
              <a:defRPr sz="32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lnSpc>
                <a:spcPct val="90000"/>
              </a:lnSpc>
              <a:spcAft>
                <a:spcPct val="40000"/>
              </a:spcAft>
              <a:buChar char="–"/>
              <a:defRPr sz="28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lnSpc>
                <a:spcPct val="90000"/>
              </a:lnSpc>
              <a:spcAft>
                <a:spcPct val="40000"/>
              </a:spcAft>
              <a:buChar char="•"/>
              <a:defRPr sz="24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lnSpc>
                <a:spcPct val="90000"/>
              </a:lnSpc>
              <a:spcAft>
                <a:spcPct val="40000"/>
              </a:spcAft>
              <a:buChar char="–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lnSpc>
                <a:spcPct val="90000"/>
              </a:lnSpc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>
              <a:spcAft>
                <a:spcPct val="0"/>
              </a:spcAft>
              <a:buFontTx/>
              <a:buNone/>
            </a:pPr>
            <a:r>
              <a:rPr lang="en-US" altLang="en-US" sz="1800" dirty="0"/>
              <a:t>Unfavorable Market</a:t>
            </a:r>
          </a:p>
        </p:txBody>
      </p:sp>
      <p:sp>
        <p:nvSpPr>
          <p:cNvPr id="51211" name="Text Box 11"/>
          <p:cNvSpPr txBox="1">
            <a:spLocks noChangeArrowheads="1"/>
          </p:cNvSpPr>
          <p:nvPr/>
        </p:nvSpPr>
        <p:spPr bwMode="auto">
          <a:xfrm rot="2218071">
            <a:off x="2490788" y="5297488"/>
            <a:ext cx="1277937" cy="312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Aft>
                <a:spcPct val="40000"/>
              </a:spcAft>
              <a:buChar char="•"/>
              <a:defRPr sz="32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lnSpc>
                <a:spcPct val="90000"/>
              </a:lnSpc>
              <a:spcAft>
                <a:spcPct val="40000"/>
              </a:spcAft>
              <a:buChar char="–"/>
              <a:defRPr sz="28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lnSpc>
                <a:spcPct val="90000"/>
              </a:lnSpc>
              <a:spcAft>
                <a:spcPct val="40000"/>
              </a:spcAft>
              <a:buChar char="•"/>
              <a:defRPr sz="24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lnSpc>
                <a:spcPct val="90000"/>
              </a:lnSpc>
              <a:spcAft>
                <a:spcPct val="40000"/>
              </a:spcAft>
              <a:buChar char="–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lnSpc>
                <a:spcPct val="90000"/>
              </a:lnSpc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>
              <a:spcAft>
                <a:spcPct val="0"/>
              </a:spcAft>
              <a:buFontTx/>
              <a:buNone/>
            </a:pPr>
            <a:r>
              <a:rPr lang="en-US" altLang="en-US" sz="1600" dirty="0"/>
              <a:t>Do Nothing</a:t>
            </a:r>
          </a:p>
        </p:txBody>
      </p:sp>
      <p:sp>
        <p:nvSpPr>
          <p:cNvPr id="51212" name="Freeform 12"/>
          <p:cNvSpPr>
            <a:spLocks/>
          </p:cNvSpPr>
          <p:nvPr/>
        </p:nvSpPr>
        <p:spPr bwMode="auto">
          <a:xfrm>
            <a:off x="1612900" y="4533900"/>
            <a:ext cx="5651500" cy="1689100"/>
          </a:xfrm>
          <a:custGeom>
            <a:avLst/>
            <a:gdLst>
              <a:gd name="T0" fmla="*/ 2147483647 w 3560"/>
              <a:gd name="T1" fmla="*/ 2147483647 h 1064"/>
              <a:gd name="T2" fmla="*/ 2147483647 w 3560"/>
              <a:gd name="T3" fmla="*/ 2147483647 h 1064"/>
              <a:gd name="T4" fmla="*/ 0 w 3560"/>
              <a:gd name="T5" fmla="*/ 0 h 1064"/>
              <a:gd name="T6" fmla="*/ 0 60000 65536"/>
              <a:gd name="T7" fmla="*/ 0 60000 65536"/>
              <a:gd name="T8" fmla="*/ 0 60000 65536"/>
              <a:gd name="T9" fmla="*/ 0 w 3560"/>
              <a:gd name="T10" fmla="*/ 0 h 1064"/>
              <a:gd name="T11" fmla="*/ 3560 w 3560"/>
              <a:gd name="T12" fmla="*/ 1064 h 106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560" h="1064">
                <a:moveTo>
                  <a:pt x="3560" y="1064"/>
                </a:moveTo>
                <a:lnTo>
                  <a:pt x="1424" y="1064"/>
                </a:lnTo>
                <a:lnTo>
                  <a:pt x="0" y="0"/>
                </a:lnTo>
              </a:path>
            </a:pathLst>
          </a:custGeom>
          <a:noFill/>
          <a:ln w="57150" cmpd="sng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51213" name="Line 13"/>
          <p:cNvSpPr>
            <a:spLocks noChangeShapeType="1"/>
          </p:cNvSpPr>
          <p:nvPr/>
        </p:nvSpPr>
        <p:spPr bwMode="auto">
          <a:xfrm flipV="1">
            <a:off x="1660525" y="2982913"/>
            <a:ext cx="2017713" cy="1641475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51214" name="Text Box 14"/>
          <p:cNvSpPr txBox="1">
            <a:spLocks noChangeArrowheads="1"/>
          </p:cNvSpPr>
          <p:nvPr/>
        </p:nvSpPr>
        <p:spPr bwMode="auto">
          <a:xfrm rot="-2322893">
            <a:off x="1792288" y="3275013"/>
            <a:ext cx="1343025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Aft>
                <a:spcPct val="40000"/>
              </a:spcAft>
              <a:buChar char="•"/>
              <a:defRPr sz="32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lnSpc>
                <a:spcPct val="90000"/>
              </a:lnSpc>
              <a:spcAft>
                <a:spcPct val="40000"/>
              </a:spcAft>
              <a:buChar char="–"/>
              <a:defRPr sz="28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lnSpc>
                <a:spcPct val="90000"/>
              </a:lnSpc>
              <a:spcAft>
                <a:spcPct val="40000"/>
              </a:spcAft>
              <a:buChar char="•"/>
              <a:defRPr sz="24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lnSpc>
                <a:spcPct val="90000"/>
              </a:lnSpc>
              <a:spcAft>
                <a:spcPct val="40000"/>
              </a:spcAft>
              <a:buChar char="–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lnSpc>
                <a:spcPct val="90000"/>
              </a:lnSpc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>
              <a:spcAft>
                <a:spcPct val="0"/>
              </a:spcAft>
              <a:buFontTx/>
              <a:buNone/>
            </a:pPr>
            <a:r>
              <a:rPr lang="en-US" altLang="en-US" sz="1600" dirty="0"/>
              <a:t>Construct Large Plant</a:t>
            </a:r>
          </a:p>
        </p:txBody>
      </p:sp>
      <p:sp>
        <p:nvSpPr>
          <p:cNvPr id="51215" name="Oval 15"/>
          <p:cNvSpPr>
            <a:spLocks noChangeArrowheads="1"/>
          </p:cNvSpPr>
          <p:nvPr/>
        </p:nvSpPr>
        <p:spPr bwMode="auto">
          <a:xfrm>
            <a:off x="3538538" y="2528888"/>
            <a:ext cx="666750" cy="660400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90000"/>
              </a:lnSpc>
              <a:spcAft>
                <a:spcPct val="40000"/>
              </a:spcAft>
              <a:buChar char="•"/>
              <a:defRPr sz="32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lnSpc>
                <a:spcPct val="90000"/>
              </a:lnSpc>
              <a:spcAft>
                <a:spcPct val="40000"/>
              </a:spcAft>
              <a:buChar char="–"/>
              <a:defRPr sz="28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lnSpc>
                <a:spcPct val="90000"/>
              </a:lnSpc>
              <a:spcAft>
                <a:spcPct val="40000"/>
              </a:spcAft>
              <a:buChar char="•"/>
              <a:defRPr sz="24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lnSpc>
                <a:spcPct val="90000"/>
              </a:lnSpc>
              <a:spcAft>
                <a:spcPct val="40000"/>
              </a:spcAft>
              <a:buChar char="–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lnSpc>
                <a:spcPct val="90000"/>
              </a:lnSpc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>
              <a:spcAft>
                <a:spcPct val="0"/>
              </a:spcAft>
              <a:buFontTx/>
              <a:buNone/>
            </a:pPr>
            <a:r>
              <a:rPr lang="en-US" altLang="en-US" sz="2400" dirty="0"/>
              <a:t>1</a:t>
            </a:r>
          </a:p>
        </p:txBody>
      </p:sp>
      <p:sp>
        <p:nvSpPr>
          <p:cNvPr id="51216" name="Text Box 16"/>
          <p:cNvSpPr txBox="1">
            <a:spLocks noChangeArrowheads="1"/>
          </p:cNvSpPr>
          <p:nvPr/>
        </p:nvSpPr>
        <p:spPr bwMode="auto">
          <a:xfrm>
            <a:off x="2087563" y="4230688"/>
            <a:ext cx="1366837" cy="70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Aft>
                <a:spcPct val="40000"/>
              </a:spcAft>
              <a:buChar char="•"/>
              <a:defRPr sz="32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lnSpc>
                <a:spcPct val="90000"/>
              </a:lnSpc>
              <a:spcAft>
                <a:spcPct val="40000"/>
              </a:spcAft>
              <a:buChar char="–"/>
              <a:defRPr sz="28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lnSpc>
                <a:spcPct val="90000"/>
              </a:lnSpc>
              <a:spcAft>
                <a:spcPct val="40000"/>
              </a:spcAft>
              <a:buChar char="•"/>
              <a:defRPr sz="24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lnSpc>
                <a:spcPct val="90000"/>
              </a:lnSpc>
              <a:spcAft>
                <a:spcPct val="40000"/>
              </a:spcAft>
              <a:buChar char="–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lnSpc>
                <a:spcPct val="90000"/>
              </a:lnSpc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>
              <a:lnSpc>
                <a:spcPct val="125000"/>
              </a:lnSpc>
              <a:spcAft>
                <a:spcPct val="0"/>
              </a:spcAft>
              <a:buFontTx/>
              <a:buNone/>
            </a:pPr>
            <a:r>
              <a:rPr lang="en-US" altLang="en-US" sz="1600" dirty="0"/>
              <a:t>Construct Small Plant</a:t>
            </a:r>
          </a:p>
        </p:txBody>
      </p:sp>
      <p:sp>
        <p:nvSpPr>
          <p:cNvPr id="51217" name="Line 17"/>
          <p:cNvSpPr>
            <a:spLocks noChangeShapeType="1"/>
          </p:cNvSpPr>
          <p:nvPr/>
        </p:nvSpPr>
        <p:spPr bwMode="auto">
          <a:xfrm>
            <a:off x="1498600" y="4591050"/>
            <a:ext cx="23495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51218" name="Oval 18"/>
          <p:cNvSpPr>
            <a:spLocks noChangeArrowheads="1"/>
          </p:cNvSpPr>
          <p:nvPr/>
        </p:nvSpPr>
        <p:spPr bwMode="auto">
          <a:xfrm>
            <a:off x="3538538" y="4256088"/>
            <a:ext cx="666750" cy="660400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90000"/>
              </a:lnSpc>
              <a:spcAft>
                <a:spcPct val="40000"/>
              </a:spcAft>
              <a:buChar char="•"/>
              <a:defRPr sz="32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lnSpc>
                <a:spcPct val="90000"/>
              </a:lnSpc>
              <a:spcAft>
                <a:spcPct val="40000"/>
              </a:spcAft>
              <a:buChar char="–"/>
              <a:defRPr sz="28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lnSpc>
                <a:spcPct val="90000"/>
              </a:lnSpc>
              <a:spcAft>
                <a:spcPct val="40000"/>
              </a:spcAft>
              <a:buChar char="•"/>
              <a:defRPr sz="24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lnSpc>
                <a:spcPct val="90000"/>
              </a:lnSpc>
              <a:spcAft>
                <a:spcPct val="40000"/>
              </a:spcAft>
              <a:buChar char="–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lnSpc>
                <a:spcPct val="90000"/>
              </a:lnSpc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>
              <a:spcAft>
                <a:spcPct val="0"/>
              </a:spcAft>
              <a:buFontTx/>
              <a:buNone/>
            </a:pPr>
            <a:r>
              <a:rPr lang="en-US" altLang="en-US" sz="2400" dirty="0"/>
              <a:t>2</a:t>
            </a:r>
          </a:p>
        </p:txBody>
      </p:sp>
      <p:sp>
        <p:nvSpPr>
          <p:cNvPr id="51219" name="Rectangle 19"/>
          <p:cNvSpPr>
            <a:spLocks noChangeArrowheads="1"/>
          </p:cNvSpPr>
          <p:nvPr/>
        </p:nvSpPr>
        <p:spPr bwMode="auto">
          <a:xfrm>
            <a:off x="1084263" y="4260850"/>
            <a:ext cx="665162" cy="661988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90000"/>
              </a:lnSpc>
              <a:spcAft>
                <a:spcPct val="40000"/>
              </a:spcAft>
              <a:buChar char="•"/>
              <a:defRPr sz="32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lnSpc>
                <a:spcPct val="90000"/>
              </a:lnSpc>
              <a:spcAft>
                <a:spcPct val="40000"/>
              </a:spcAft>
              <a:buChar char="–"/>
              <a:defRPr sz="28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lnSpc>
                <a:spcPct val="90000"/>
              </a:lnSpc>
              <a:spcAft>
                <a:spcPct val="40000"/>
              </a:spcAft>
              <a:buChar char="•"/>
              <a:defRPr sz="24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lnSpc>
                <a:spcPct val="90000"/>
              </a:lnSpc>
              <a:spcAft>
                <a:spcPct val="40000"/>
              </a:spcAft>
              <a:buChar char="–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lnSpc>
                <a:spcPct val="90000"/>
              </a:lnSpc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>
              <a:lnSpc>
                <a:spcPct val="100000"/>
              </a:lnSpc>
              <a:spcAft>
                <a:spcPct val="0"/>
              </a:spcAft>
              <a:buFontTx/>
              <a:buNone/>
            </a:pPr>
            <a:endParaRPr lang="en-US" altLang="en-US" sz="2400" dirty="0"/>
          </a:p>
        </p:txBody>
      </p:sp>
      <p:grpSp>
        <p:nvGrpSpPr>
          <p:cNvPr id="2" name="Group 20"/>
          <p:cNvGrpSpPr>
            <a:grpSpLocks/>
          </p:cNvGrpSpPr>
          <p:nvPr/>
        </p:nvGrpSpPr>
        <p:grpSpPr bwMode="auto">
          <a:xfrm>
            <a:off x="344284" y="1839913"/>
            <a:ext cx="2857500" cy="1258888"/>
            <a:chOff x="216" y="1159"/>
            <a:chExt cx="1800" cy="793"/>
          </a:xfrm>
        </p:grpSpPr>
        <p:sp>
          <p:nvSpPr>
            <p:cNvPr id="51247" name="Line 21"/>
            <p:cNvSpPr>
              <a:spLocks noChangeShapeType="1"/>
            </p:cNvSpPr>
            <p:nvPr/>
          </p:nvSpPr>
          <p:spPr bwMode="auto">
            <a:xfrm flipV="1">
              <a:off x="1101" y="1159"/>
              <a:ext cx="74" cy="281"/>
            </a:xfrm>
            <a:prstGeom prst="line">
              <a:avLst/>
            </a:prstGeom>
            <a:ln>
              <a:solidFill>
                <a:srgbClr val="FF0000"/>
              </a:solidFill>
              <a:headEnd/>
              <a:tailEnd type="triangle" w="sm" len="med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  <p:txBody>
            <a:bodyPr/>
            <a:lstStyle/>
            <a:p>
              <a:endParaRPr lang="en-US" dirty="0"/>
            </a:p>
          </p:txBody>
        </p:sp>
        <p:grpSp>
          <p:nvGrpSpPr>
            <p:cNvPr id="51248" name="Group 22"/>
            <p:cNvGrpSpPr>
              <a:grpSpLocks/>
            </p:cNvGrpSpPr>
            <p:nvPr/>
          </p:nvGrpSpPr>
          <p:grpSpPr bwMode="auto">
            <a:xfrm>
              <a:off x="216" y="1432"/>
              <a:ext cx="1800" cy="520"/>
              <a:chOff x="240" y="1400"/>
              <a:chExt cx="1800" cy="520"/>
            </a:xfrm>
          </p:grpSpPr>
          <p:sp>
            <p:nvSpPr>
              <p:cNvPr id="51249" name="Oval 23"/>
              <p:cNvSpPr>
                <a:spLocks noChangeArrowheads="1"/>
              </p:cNvSpPr>
              <p:nvPr/>
            </p:nvSpPr>
            <p:spPr bwMode="auto">
              <a:xfrm>
                <a:off x="240" y="1400"/>
                <a:ext cx="1800" cy="520"/>
              </a:xfrm>
              <a:prstGeom prst="ellipse">
                <a:avLst/>
              </a:prstGeom>
              <a:solidFill>
                <a:srgbClr val="BBE2EE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90000"/>
                  </a:lnSpc>
                  <a:spcAft>
                    <a:spcPct val="40000"/>
                  </a:spcAft>
                  <a:buChar char="•"/>
                  <a:defRPr sz="32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lnSpc>
                    <a:spcPct val="90000"/>
                  </a:lnSpc>
                  <a:spcAft>
                    <a:spcPct val="40000"/>
                  </a:spcAft>
                  <a:buChar char="–"/>
                  <a:defRPr sz="28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lnSpc>
                    <a:spcPct val="90000"/>
                  </a:lnSpc>
                  <a:spcAft>
                    <a:spcPct val="40000"/>
                  </a:spcAft>
                  <a:buChar char="•"/>
                  <a:defRPr sz="24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lnSpc>
                    <a:spcPct val="90000"/>
                  </a:lnSpc>
                  <a:spcAft>
                    <a:spcPct val="40000"/>
                  </a:spcAft>
                  <a:buChar char="–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lnSpc>
                    <a:spcPct val="90000"/>
                  </a:lnSpc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lnSpc>
                    <a:spcPct val="100000"/>
                  </a:lnSpc>
                  <a:spcAft>
                    <a:spcPct val="0"/>
                  </a:spcAft>
                  <a:buFontTx/>
                  <a:buNone/>
                </a:pPr>
                <a:endParaRPr lang="en-US" altLang="en-US" sz="2400" dirty="0"/>
              </a:p>
            </p:txBody>
          </p:sp>
          <p:sp>
            <p:nvSpPr>
              <p:cNvPr id="51250" name="Text Box 24"/>
              <p:cNvSpPr txBox="1">
                <a:spLocks noChangeArrowheads="1"/>
              </p:cNvSpPr>
              <p:nvPr/>
            </p:nvSpPr>
            <p:spPr bwMode="auto">
              <a:xfrm>
                <a:off x="295" y="1494"/>
                <a:ext cx="1689" cy="37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lnSpc>
                    <a:spcPct val="90000"/>
                  </a:lnSpc>
                  <a:spcAft>
                    <a:spcPct val="40000"/>
                  </a:spcAft>
                  <a:buChar char="•"/>
                  <a:defRPr sz="32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lnSpc>
                    <a:spcPct val="90000"/>
                  </a:lnSpc>
                  <a:spcAft>
                    <a:spcPct val="40000"/>
                  </a:spcAft>
                  <a:buChar char="–"/>
                  <a:defRPr sz="28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lnSpc>
                    <a:spcPct val="90000"/>
                  </a:lnSpc>
                  <a:spcAft>
                    <a:spcPct val="40000"/>
                  </a:spcAft>
                  <a:buChar char="•"/>
                  <a:defRPr sz="24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lnSpc>
                    <a:spcPct val="90000"/>
                  </a:lnSpc>
                  <a:spcAft>
                    <a:spcPct val="40000"/>
                  </a:spcAft>
                  <a:buChar char="–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lnSpc>
                    <a:spcPct val="90000"/>
                  </a:lnSpc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 algn="ctr">
                  <a:spcAft>
                    <a:spcPct val="0"/>
                  </a:spcAft>
                  <a:buFontTx/>
                  <a:buNone/>
                </a:pPr>
                <a:r>
                  <a:rPr lang="en-US" altLang="en-US" sz="1800" dirty="0"/>
                  <a:t>Alternative with best </a:t>
                </a:r>
                <a:r>
                  <a:rPr lang="en-US" altLang="en-US" sz="1800" dirty="0">
                    <a:latin typeface="Times New Roman" pitchFamily="18" charset="0"/>
                  </a:rPr>
                  <a:t>EMV</a:t>
                </a:r>
                <a:r>
                  <a:rPr lang="en-US" altLang="en-US" sz="1800" dirty="0"/>
                  <a:t> is selected</a:t>
                </a:r>
              </a:p>
            </p:txBody>
          </p:sp>
        </p:grpSp>
      </p:grpSp>
      <p:grpSp>
        <p:nvGrpSpPr>
          <p:cNvPr id="4" name="Group 26"/>
          <p:cNvGrpSpPr>
            <a:grpSpLocks/>
          </p:cNvGrpSpPr>
          <p:nvPr/>
        </p:nvGrpSpPr>
        <p:grpSpPr bwMode="auto">
          <a:xfrm>
            <a:off x="1918652" y="1597343"/>
            <a:ext cx="6583363" cy="1095375"/>
            <a:chOff x="1176" y="934"/>
            <a:chExt cx="4147" cy="690"/>
          </a:xfrm>
        </p:grpSpPr>
        <p:sp>
          <p:nvSpPr>
            <p:cNvPr id="51243" name="Line 27"/>
            <p:cNvSpPr>
              <a:spLocks noChangeShapeType="1"/>
            </p:cNvSpPr>
            <p:nvPr/>
          </p:nvSpPr>
          <p:spPr bwMode="auto">
            <a:xfrm>
              <a:off x="1968" y="1256"/>
              <a:ext cx="304" cy="36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1245" name="Text Box 29"/>
            <p:cNvSpPr txBox="1">
              <a:spLocks noChangeArrowheads="1"/>
            </p:cNvSpPr>
            <p:nvPr/>
          </p:nvSpPr>
          <p:spPr bwMode="auto">
            <a:xfrm>
              <a:off x="1176" y="934"/>
              <a:ext cx="1305" cy="370"/>
            </a:xfrm>
            <a:prstGeom prst="rect">
              <a:avLst/>
            </a:prstGeom>
            <a:solidFill>
              <a:srgbClr val="FF0000">
                <a:alpha val="68000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lnSpc>
                  <a:spcPct val="90000"/>
                </a:lnSpc>
                <a:spcAft>
                  <a:spcPct val="40000"/>
                </a:spcAft>
                <a:buChar char="•"/>
                <a:defRPr sz="32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742950" indent="-285750">
                <a:lnSpc>
                  <a:spcPct val="90000"/>
                </a:lnSpc>
                <a:spcAft>
                  <a:spcPct val="40000"/>
                </a:spcAft>
                <a:buChar char="–"/>
                <a:defRPr sz="28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marL="1143000" indent="-228600">
                <a:lnSpc>
                  <a:spcPct val="90000"/>
                </a:lnSpc>
                <a:spcAft>
                  <a:spcPct val="40000"/>
                </a:spcAft>
                <a:buChar char="•"/>
                <a:defRPr sz="24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marL="1600200" indent="-228600">
                <a:lnSpc>
                  <a:spcPct val="90000"/>
                </a:lnSpc>
                <a:spcAft>
                  <a:spcPct val="40000"/>
                </a:spcAft>
                <a:buChar char="–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marL="2057400" indent="-228600">
                <a:lnSpc>
                  <a:spcPct val="90000"/>
                </a:lnSpc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pPr algn="ctr">
                <a:spcAft>
                  <a:spcPct val="0"/>
                </a:spcAft>
                <a:buFontTx/>
                <a:buNone/>
              </a:pPr>
              <a:r>
                <a:rPr lang="en-US" altLang="en-US" sz="1800" dirty="0">
                  <a:latin typeface="Times New Roman" pitchFamily="18" charset="0"/>
                </a:rPr>
                <a:t>EMV</a:t>
              </a:r>
              <a:r>
                <a:rPr lang="en-US" altLang="en-US" sz="1800" dirty="0"/>
                <a:t> for Node 1 = $86,000</a:t>
              </a:r>
            </a:p>
          </p:txBody>
        </p:sp>
        <p:sp>
          <p:nvSpPr>
            <p:cNvPr id="51246" name="Text Box 30"/>
            <p:cNvSpPr txBox="1">
              <a:spLocks noChangeArrowheads="1"/>
            </p:cNvSpPr>
            <p:nvPr/>
          </p:nvSpPr>
          <p:spPr bwMode="auto">
            <a:xfrm>
              <a:off x="2598" y="943"/>
              <a:ext cx="272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Aft>
                  <a:spcPct val="40000"/>
                </a:spcAft>
                <a:buChar char="•"/>
                <a:defRPr sz="32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742950" indent="-285750">
                <a:lnSpc>
                  <a:spcPct val="90000"/>
                </a:lnSpc>
                <a:spcAft>
                  <a:spcPct val="40000"/>
                </a:spcAft>
                <a:buChar char="–"/>
                <a:defRPr sz="28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marL="1143000" indent="-228600">
                <a:lnSpc>
                  <a:spcPct val="90000"/>
                </a:lnSpc>
                <a:spcAft>
                  <a:spcPct val="40000"/>
                </a:spcAft>
                <a:buChar char="•"/>
                <a:defRPr sz="24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marL="1600200" indent="-228600">
                <a:lnSpc>
                  <a:spcPct val="90000"/>
                </a:lnSpc>
                <a:spcAft>
                  <a:spcPct val="40000"/>
                </a:spcAft>
                <a:buChar char="–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marL="2057400" indent="-228600">
                <a:lnSpc>
                  <a:spcPct val="90000"/>
                </a:lnSpc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pPr>
                <a:lnSpc>
                  <a:spcPct val="100000"/>
                </a:lnSpc>
                <a:spcAft>
                  <a:spcPct val="0"/>
                </a:spcAft>
                <a:buFontTx/>
                <a:buNone/>
              </a:pPr>
              <a:r>
                <a:rPr lang="en-US" altLang="en-US" sz="2000" dirty="0"/>
                <a:t>= (0.7)($200,000) + (0.3)(</a:t>
              </a:r>
              <a:r>
                <a:rPr lang="en-US" altLang="en-US" sz="2000" dirty="0">
                  <a:cs typeface="Arial" pitchFamily="34" charset="0"/>
                </a:rPr>
                <a:t>–$180,000)</a:t>
              </a:r>
            </a:p>
          </p:txBody>
        </p:sp>
      </p:grpSp>
      <p:grpSp>
        <p:nvGrpSpPr>
          <p:cNvPr id="5" name="Group 31"/>
          <p:cNvGrpSpPr>
            <a:grpSpLocks/>
          </p:cNvGrpSpPr>
          <p:nvPr/>
        </p:nvGrpSpPr>
        <p:grpSpPr bwMode="auto">
          <a:xfrm>
            <a:off x="3632200" y="4927600"/>
            <a:ext cx="4476750" cy="1003300"/>
            <a:chOff x="2288" y="3104"/>
            <a:chExt cx="2820" cy="632"/>
          </a:xfrm>
        </p:grpSpPr>
        <p:sp>
          <p:nvSpPr>
            <p:cNvPr id="51238" name="Line 32"/>
            <p:cNvSpPr>
              <a:spLocks noChangeShapeType="1"/>
            </p:cNvSpPr>
            <p:nvPr/>
          </p:nvSpPr>
          <p:spPr bwMode="auto">
            <a:xfrm flipH="1" flipV="1">
              <a:off x="2520" y="3104"/>
              <a:ext cx="144" cy="26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grpSp>
          <p:nvGrpSpPr>
            <p:cNvPr id="51239" name="Group 33"/>
            <p:cNvGrpSpPr>
              <a:grpSpLocks/>
            </p:cNvGrpSpPr>
            <p:nvPr/>
          </p:nvGrpSpPr>
          <p:grpSpPr bwMode="auto">
            <a:xfrm>
              <a:off x="2288" y="3272"/>
              <a:ext cx="2820" cy="464"/>
              <a:chOff x="2288" y="3216"/>
              <a:chExt cx="2820" cy="464"/>
            </a:xfrm>
          </p:grpSpPr>
          <p:sp>
            <p:nvSpPr>
              <p:cNvPr id="51240" name="Oval 34"/>
              <p:cNvSpPr>
                <a:spLocks noChangeArrowheads="1"/>
              </p:cNvSpPr>
              <p:nvPr/>
            </p:nvSpPr>
            <p:spPr bwMode="auto">
              <a:xfrm>
                <a:off x="2288" y="3216"/>
                <a:ext cx="1424" cy="464"/>
              </a:xfrm>
              <a:prstGeom prst="ellipse">
                <a:avLst/>
              </a:prstGeom>
              <a:solidFill>
                <a:srgbClr val="BBE2EE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90000"/>
                  </a:lnSpc>
                  <a:spcAft>
                    <a:spcPct val="40000"/>
                  </a:spcAft>
                  <a:buChar char="•"/>
                  <a:defRPr sz="32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lnSpc>
                    <a:spcPct val="90000"/>
                  </a:lnSpc>
                  <a:spcAft>
                    <a:spcPct val="40000"/>
                  </a:spcAft>
                  <a:buChar char="–"/>
                  <a:defRPr sz="28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lnSpc>
                    <a:spcPct val="90000"/>
                  </a:lnSpc>
                  <a:spcAft>
                    <a:spcPct val="40000"/>
                  </a:spcAft>
                  <a:buChar char="•"/>
                  <a:defRPr sz="24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lnSpc>
                    <a:spcPct val="90000"/>
                  </a:lnSpc>
                  <a:spcAft>
                    <a:spcPct val="40000"/>
                  </a:spcAft>
                  <a:buChar char="–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lnSpc>
                    <a:spcPct val="90000"/>
                  </a:lnSpc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lnSpc>
                    <a:spcPct val="100000"/>
                  </a:lnSpc>
                  <a:spcAft>
                    <a:spcPct val="0"/>
                  </a:spcAft>
                  <a:buFontTx/>
                  <a:buNone/>
                </a:pPr>
                <a:endParaRPr lang="en-US" altLang="en-US" sz="2400" dirty="0"/>
              </a:p>
            </p:txBody>
          </p:sp>
          <p:sp>
            <p:nvSpPr>
              <p:cNvPr id="51241" name="Text Box 35"/>
              <p:cNvSpPr txBox="1">
                <a:spLocks noChangeArrowheads="1"/>
              </p:cNvSpPr>
              <p:nvPr/>
            </p:nvSpPr>
            <p:spPr bwMode="auto">
              <a:xfrm>
                <a:off x="2407" y="3302"/>
                <a:ext cx="1186" cy="37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lnSpc>
                    <a:spcPct val="90000"/>
                  </a:lnSpc>
                  <a:spcAft>
                    <a:spcPct val="40000"/>
                  </a:spcAft>
                  <a:buChar char="•"/>
                  <a:defRPr sz="32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lnSpc>
                    <a:spcPct val="90000"/>
                  </a:lnSpc>
                  <a:spcAft>
                    <a:spcPct val="40000"/>
                  </a:spcAft>
                  <a:buChar char="–"/>
                  <a:defRPr sz="28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lnSpc>
                    <a:spcPct val="90000"/>
                  </a:lnSpc>
                  <a:spcAft>
                    <a:spcPct val="40000"/>
                  </a:spcAft>
                  <a:buChar char="•"/>
                  <a:defRPr sz="24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lnSpc>
                    <a:spcPct val="90000"/>
                  </a:lnSpc>
                  <a:spcAft>
                    <a:spcPct val="40000"/>
                  </a:spcAft>
                  <a:buChar char="–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lnSpc>
                    <a:spcPct val="90000"/>
                  </a:lnSpc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 algn="ctr">
                  <a:spcAft>
                    <a:spcPct val="0"/>
                  </a:spcAft>
                  <a:buFontTx/>
                  <a:buNone/>
                </a:pPr>
                <a:r>
                  <a:rPr lang="en-US" altLang="en-US" sz="1800" dirty="0">
                    <a:latin typeface="Times New Roman" pitchFamily="18" charset="0"/>
                  </a:rPr>
                  <a:t>EMV</a:t>
                </a:r>
                <a:r>
                  <a:rPr lang="en-US" altLang="en-US" sz="1800" dirty="0"/>
                  <a:t> for Node 2 = $64,000</a:t>
                </a:r>
              </a:p>
            </p:txBody>
          </p:sp>
          <p:sp>
            <p:nvSpPr>
              <p:cNvPr id="51242" name="Text Box 36"/>
              <p:cNvSpPr txBox="1">
                <a:spLocks noChangeArrowheads="1"/>
              </p:cNvSpPr>
              <p:nvPr/>
            </p:nvSpPr>
            <p:spPr bwMode="auto">
              <a:xfrm>
                <a:off x="3710" y="3239"/>
                <a:ext cx="1398" cy="40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lnSpc>
                    <a:spcPct val="90000"/>
                  </a:lnSpc>
                  <a:spcAft>
                    <a:spcPct val="40000"/>
                  </a:spcAft>
                  <a:buChar char="•"/>
                  <a:defRPr sz="32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lnSpc>
                    <a:spcPct val="90000"/>
                  </a:lnSpc>
                  <a:spcAft>
                    <a:spcPct val="40000"/>
                  </a:spcAft>
                  <a:buChar char="–"/>
                  <a:defRPr sz="28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lnSpc>
                    <a:spcPct val="90000"/>
                  </a:lnSpc>
                  <a:spcAft>
                    <a:spcPct val="40000"/>
                  </a:spcAft>
                  <a:buChar char="•"/>
                  <a:defRPr sz="24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lnSpc>
                    <a:spcPct val="90000"/>
                  </a:lnSpc>
                  <a:spcAft>
                    <a:spcPct val="40000"/>
                  </a:spcAft>
                  <a:buChar char="–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lnSpc>
                    <a:spcPct val="90000"/>
                  </a:lnSpc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spcAft>
                    <a:spcPct val="0"/>
                  </a:spcAft>
                  <a:buFontTx/>
                  <a:buNone/>
                </a:pPr>
                <a:r>
                  <a:rPr lang="en-US" altLang="en-US" sz="2000" dirty="0"/>
                  <a:t>= (0.7)($100,000) </a:t>
                </a:r>
                <a:br>
                  <a:rPr lang="en-US" altLang="en-US" sz="2000" dirty="0"/>
                </a:br>
                <a:r>
                  <a:rPr lang="en-US" altLang="en-US" sz="2000" dirty="0"/>
                  <a:t>+ (0.3)(</a:t>
                </a:r>
                <a:r>
                  <a:rPr lang="en-US" altLang="en-US" sz="2000" dirty="0">
                    <a:cs typeface="Arial" pitchFamily="34" charset="0"/>
                  </a:rPr>
                  <a:t>–$20,000)</a:t>
                </a:r>
              </a:p>
            </p:txBody>
          </p:sp>
        </p:grpSp>
      </p:grpSp>
      <p:grpSp>
        <p:nvGrpSpPr>
          <p:cNvPr id="7" name="Group 37"/>
          <p:cNvGrpSpPr>
            <a:grpSpLocks/>
          </p:cNvGrpSpPr>
          <p:nvPr/>
        </p:nvGrpSpPr>
        <p:grpSpPr bwMode="auto">
          <a:xfrm>
            <a:off x="6440488" y="1839913"/>
            <a:ext cx="2198687" cy="4557712"/>
            <a:chOff x="4057" y="1159"/>
            <a:chExt cx="1385" cy="2871"/>
          </a:xfrm>
        </p:grpSpPr>
        <p:grpSp>
          <p:nvGrpSpPr>
            <p:cNvPr id="51227" name="Group 38"/>
            <p:cNvGrpSpPr>
              <a:grpSpLocks/>
            </p:cNvGrpSpPr>
            <p:nvPr/>
          </p:nvGrpSpPr>
          <p:grpSpPr bwMode="auto">
            <a:xfrm>
              <a:off x="4646" y="1159"/>
              <a:ext cx="796" cy="2871"/>
              <a:chOff x="4646" y="1159"/>
              <a:chExt cx="796" cy="2871"/>
            </a:xfrm>
          </p:grpSpPr>
          <p:sp>
            <p:nvSpPr>
              <p:cNvPr id="51232" name="Text Box 39"/>
              <p:cNvSpPr txBox="1">
                <a:spLocks noChangeArrowheads="1"/>
              </p:cNvSpPr>
              <p:nvPr/>
            </p:nvSpPr>
            <p:spPr bwMode="auto">
              <a:xfrm>
                <a:off x="4726" y="1159"/>
                <a:ext cx="636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lnSpc>
                    <a:spcPct val="90000"/>
                  </a:lnSpc>
                  <a:spcAft>
                    <a:spcPct val="40000"/>
                  </a:spcAft>
                  <a:buChar char="•"/>
                  <a:defRPr sz="32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lnSpc>
                    <a:spcPct val="90000"/>
                  </a:lnSpc>
                  <a:spcAft>
                    <a:spcPct val="40000"/>
                  </a:spcAft>
                  <a:buChar char="–"/>
                  <a:defRPr sz="28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lnSpc>
                    <a:spcPct val="90000"/>
                  </a:lnSpc>
                  <a:spcAft>
                    <a:spcPct val="40000"/>
                  </a:spcAft>
                  <a:buChar char="•"/>
                  <a:defRPr sz="24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lnSpc>
                    <a:spcPct val="90000"/>
                  </a:lnSpc>
                  <a:spcAft>
                    <a:spcPct val="40000"/>
                  </a:spcAft>
                  <a:buChar char="–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lnSpc>
                    <a:spcPct val="90000"/>
                  </a:lnSpc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lnSpc>
                    <a:spcPct val="100000"/>
                  </a:lnSpc>
                  <a:spcAft>
                    <a:spcPct val="0"/>
                  </a:spcAft>
                  <a:buFontTx/>
                  <a:buNone/>
                </a:pPr>
                <a:r>
                  <a:rPr lang="en-US" altLang="en-US" sz="1800" dirty="0"/>
                  <a:t>Payoffs</a:t>
                </a:r>
              </a:p>
            </p:txBody>
          </p:sp>
          <p:sp>
            <p:nvSpPr>
              <p:cNvPr id="51233" name="Text Box 40"/>
              <p:cNvSpPr txBox="1">
                <a:spLocks noChangeArrowheads="1"/>
              </p:cNvSpPr>
              <p:nvPr/>
            </p:nvSpPr>
            <p:spPr bwMode="auto">
              <a:xfrm>
                <a:off x="4646" y="1407"/>
                <a:ext cx="716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lnSpc>
                    <a:spcPct val="90000"/>
                  </a:lnSpc>
                  <a:spcAft>
                    <a:spcPct val="40000"/>
                  </a:spcAft>
                  <a:buChar char="•"/>
                  <a:defRPr sz="32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lnSpc>
                    <a:spcPct val="90000"/>
                  </a:lnSpc>
                  <a:spcAft>
                    <a:spcPct val="40000"/>
                  </a:spcAft>
                  <a:buChar char="–"/>
                  <a:defRPr sz="28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lnSpc>
                    <a:spcPct val="90000"/>
                  </a:lnSpc>
                  <a:spcAft>
                    <a:spcPct val="40000"/>
                  </a:spcAft>
                  <a:buChar char="•"/>
                  <a:defRPr sz="24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lnSpc>
                    <a:spcPct val="90000"/>
                  </a:lnSpc>
                  <a:spcAft>
                    <a:spcPct val="40000"/>
                  </a:spcAft>
                  <a:buChar char="–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lnSpc>
                    <a:spcPct val="90000"/>
                  </a:lnSpc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lnSpc>
                    <a:spcPct val="100000"/>
                  </a:lnSpc>
                  <a:spcAft>
                    <a:spcPct val="0"/>
                  </a:spcAft>
                  <a:buFontTx/>
                  <a:buNone/>
                </a:pPr>
                <a:r>
                  <a:rPr lang="en-US" altLang="en-US" sz="1800" dirty="0"/>
                  <a:t>$200,000</a:t>
                </a:r>
              </a:p>
            </p:txBody>
          </p:sp>
          <p:sp>
            <p:nvSpPr>
              <p:cNvPr id="51234" name="Text Box 41"/>
              <p:cNvSpPr txBox="1">
                <a:spLocks noChangeArrowheads="1"/>
              </p:cNvSpPr>
              <p:nvPr/>
            </p:nvSpPr>
            <p:spPr bwMode="auto">
              <a:xfrm>
                <a:off x="4646" y="1905"/>
                <a:ext cx="796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lnSpc>
                    <a:spcPct val="90000"/>
                  </a:lnSpc>
                  <a:spcAft>
                    <a:spcPct val="40000"/>
                  </a:spcAft>
                  <a:buChar char="•"/>
                  <a:defRPr sz="32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lnSpc>
                    <a:spcPct val="90000"/>
                  </a:lnSpc>
                  <a:spcAft>
                    <a:spcPct val="40000"/>
                  </a:spcAft>
                  <a:buChar char="–"/>
                  <a:defRPr sz="28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lnSpc>
                    <a:spcPct val="90000"/>
                  </a:lnSpc>
                  <a:spcAft>
                    <a:spcPct val="40000"/>
                  </a:spcAft>
                  <a:buChar char="•"/>
                  <a:defRPr sz="24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lnSpc>
                    <a:spcPct val="90000"/>
                  </a:lnSpc>
                  <a:spcAft>
                    <a:spcPct val="40000"/>
                  </a:spcAft>
                  <a:buChar char="–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lnSpc>
                    <a:spcPct val="90000"/>
                  </a:lnSpc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lnSpc>
                    <a:spcPct val="100000"/>
                  </a:lnSpc>
                  <a:spcAft>
                    <a:spcPct val="0"/>
                  </a:spcAft>
                  <a:buFontTx/>
                  <a:buNone/>
                </a:pPr>
                <a:r>
                  <a:rPr lang="en-US" altLang="en-US" sz="1800" dirty="0">
                    <a:cs typeface="Arial" pitchFamily="34" charset="0"/>
                  </a:rPr>
                  <a:t>–</a:t>
                </a:r>
                <a:r>
                  <a:rPr lang="en-US" altLang="en-US" sz="1800" dirty="0"/>
                  <a:t>$180,000</a:t>
                </a:r>
              </a:p>
            </p:txBody>
          </p:sp>
          <p:sp>
            <p:nvSpPr>
              <p:cNvPr id="51235" name="Text Box 42"/>
              <p:cNvSpPr txBox="1">
                <a:spLocks noChangeArrowheads="1"/>
              </p:cNvSpPr>
              <p:nvPr/>
            </p:nvSpPr>
            <p:spPr bwMode="auto">
              <a:xfrm>
                <a:off x="4646" y="2543"/>
                <a:ext cx="716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lnSpc>
                    <a:spcPct val="90000"/>
                  </a:lnSpc>
                  <a:spcAft>
                    <a:spcPct val="40000"/>
                  </a:spcAft>
                  <a:buChar char="•"/>
                  <a:defRPr sz="32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lnSpc>
                    <a:spcPct val="90000"/>
                  </a:lnSpc>
                  <a:spcAft>
                    <a:spcPct val="40000"/>
                  </a:spcAft>
                  <a:buChar char="–"/>
                  <a:defRPr sz="28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lnSpc>
                    <a:spcPct val="90000"/>
                  </a:lnSpc>
                  <a:spcAft>
                    <a:spcPct val="40000"/>
                  </a:spcAft>
                  <a:buChar char="•"/>
                  <a:defRPr sz="24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lnSpc>
                    <a:spcPct val="90000"/>
                  </a:lnSpc>
                  <a:spcAft>
                    <a:spcPct val="40000"/>
                  </a:spcAft>
                  <a:buChar char="–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lnSpc>
                    <a:spcPct val="90000"/>
                  </a:lnSpc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lnSpc>
                    <a:spcPct val="100000"/>
                  </a:lnSpc>
                  <a:spcAft>
                    <a:spcPct val="0"/>
                  </a:spcAft>
                  <a:buFontTx/>
                  <a:buNone/>
                </a:pPr>
                <a:r>
                  <a:rPr lang="en-US" altLang="en-US" sz="1800" dirty="0"/>
                  <a:t>$100,000</a:t>
                </a:r>
              </a:p>
            </p:txBody>
          </p:sp>
          <p:sp>
            <p:nvSpPr>
              <p:cNvPr id="51236" name="Text Box 43"/>
              <p:cNvSpPr txBox="1">
                <a:spLocks noChangeArrowheads="1"/>
              </p:cNvSpPr>
              <p:nvPr/>
            </p:nvSpPr>
            <p:spPr bwMode="auto">
              <a:xfrm>
                <a:off x="4646" y="2991"/>
                <a:ext cx="716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lnSpc>
                    <a:spcPct val="90000"/>
                  </a:lnSpc>
                  <a:spcAft>
                    <a:spcPct val="40000"/>
                  </a:spcAft>
                  <a:buChar char="•"/>
                  <a:defRPr sz="32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lnSpc>
                    <a:spcPct val="90000"/>
                  </a:lnSpc>
                  <a:spcAft>
                    <a:spcPct val="40000"/>
                  </a:spcAft>
                  <a:buChar char="–"/>
                  <a:defRPr sz="28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lnSpc>
                    <a:spcPct val="90000"/>
                  </a:lnSpc>
                  <a:spcAft>
                    <a:spcPct val="40000"/>
                  </a:spcAft>
                  <a:buChar char="•"/>
                  <a:defRPr sz="24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lnSpc>
                    <a:spcPct val="90000"/>
                  </a:lnSpc>
                  <a:spcAft>
                    <a:spcPct val="40000"/>
                  </a:spcAft>
                  <a:buChar char="–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lnSpc>
                    <a:spcPct val="90000"/>
                  </a:lnSpc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lnSpc>
                    <a:spcPct val="100000"/>
                  </a:lnSpc>
                  <a:spcAft>
                    <a:spcPct val="0"/>
                  </a:spcAft>
                  <a:buFontTx/>
                  <a:buNone/>
                </a:pPr>
                <a:r>
                  <a:rPr lang="en-US" altLang="en-US" sz="1800" dirty="0">
                    <a:cs typeface="Arial" pitchFamily="34" charset="0"/>
                  </a:rPr>
                  <a:t>–</a:t>
                </a:r>
                <a:r>
                  <a:rPr lang="en-US" altLang="en-US" sz="1800" dirty="0"/>
                  <a:t>$20,000</a:t>
                </a:r>
              </a:p>
            </p:txBody>
          </p:sp>
          <p:sp>
            <p:nvSpPr>
              <p:cNvPr id="51237" name="Text Box 44"/>
              <p:cNvSpPr txBox="1">
                <a:spLocks noChangeArrowheads="1"/>
              </p:cNvSpPr>
              <p:nvPr/>
            </p:nvSpPr>
            <p:spPr bwMode="auto">
              <a:xfrm>
                <a:off x="4646" y="3799"/>
                <a:ext cx="276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lnSpc>
                    <a:spcPct val="90000"/>
                  </a:lnSpc>
                  <a:spcAft>
                    <a:spcPct val="40000"/>
                  </a:spcAft>
                  <a:buChar char="•"/>
                  <a:defRPr sz="32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lnSpc>
                    <a:spcPct val="90000"/>
                  </a:lnSpc>
                  <a:spcAft>
                    <a:spcPct val="40000"/>
                  </a:spcAft>
                  <a:buChar char="–"/>
                  <a:defRPr sz="28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lnSpc>
                    <a:spcPct val="90000"/>
                  </a:lnSpc>
                  <a:spcAft>
                    <a:spcPct val="40000"/>
                  </a:spcAft>
                  <a:buChar char="•"/>
                  <a:defRPr sz="24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lnSpc>
                    <a:spcPct val="90000"/>
                  </a:lnSpc>
                  <a:spcAft>
                    <a:spcPct val="40000"/>
                  </a:spcAft>
                  <a:buChar char="–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lnSpc>
                    <a:spcPct val="90000"/>
                  </a:lnSpc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lnSpc>
                    <a:spcPct val="100000"/>
                  </a:lnSpc>
                  <a:spcAft>
                    <a:spcPct val="0"/>
                  </a:spcAft>
                  <a:buFontTx/>
                  <a:buNone/>
                </a:pPr>
                <a:r>
                  <a:rPr lang="en-US" altLang="en-US" sz="1800" dirty="0"/>
                  <a:t>$0</a:t>
                </a:r>
              </a:p>
            </p:txBody>
          </p:sp>
        </p:grpSp>
        <p:sp>
          <p:nvSpPr>
            <p:cNvPr id="51228" name="Text Box 45"/>
            <p:cNvSpPr txBox="1">
              <a:spLocks noChangeArrowheads="1"/>
            </p:cNvSpPr>
            <p:nvPr/>
          </p:nvSpPr>
          <p:spPr bwMode="auto">
            <a:xfrm>
              <a:off x="4057" y="1311"/>
              <a:ext cx="415" cy="2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Aft>
                  <a:spcPct val="40000"/>
                </a:spcAft>
                <a:buChar char="•"/>
                <a:defRPr sz="32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742950" indent="-285750">
                <a:lnSpc>
                  <a:spcPct val="90000"/>
                </a:lnSpc>
                <a:spcAft>
                  <a:spcPct val="40000"/>
                </a:spcAft>
                <a:buChar char="–"/>
                <a:defRPr sz="28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marL="1143000" indent="-228600">
                <a:lnSpc>
                  <a:spcPct val="90000"/>
                </a:lnSpc>
                <a:spcAft>
                  <a:spcPct val="40000"/>
                </a:spcAft>
                <a:buChar char="•"/>
                <a:defRPr sz="24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marL="1600200" indent="-228600">
                <a:lnSpc>
                  <a:spcPct val="90000"/>
                </a:lnSpc>
                <a:spcAft>
                  <a:spcPct val="40000"/>
                </a:spcAft>
                <a:buChar char="–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marL="2057400" indent="-228600">
                <a:lnSpc>
                  <a:spcPct val="90000"/>
                </a:lnSpc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pPr>
                <a:spcAft>
                  <a:spcPct val="0"/>
                </a:spcAft>
                <a:buFontTx/>
                <a:buNone/>
              </a:pPr>
              <a:r>
                <a:rPr lang="en-US" altLang="en-US" sz="1800" dirty="0"/>
                <a:t>(0.7)</a:t>
              </a:r>
            </a:p>
          </p:txBody>
        </p:sp>
        <p:sp>
          <p:nvSpPr>
            <p:cNvPr id="51229" name="Text Box 46"/>
            <p:cNvSpPr txBox="1">
              <a:spLocks noChangeArrowheads="1"/>
            </p:cNvSpPr>
            <p:nvPr/>
          </p:nvSpPr>
          <p:spPr bwMode="auto">
            <a:xfrm>
              <a:off x="4209" y="1813"/>
              <a:ext cx="415" cy="2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Aft>
                  <a:spcPct val="40000"/>
                </a:spcAft>
                <a:buChar char="•"/>
                <a:defRPr sz="32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742950" indent="-285750">
                <a:lnSpc>
                  <a:spcPct val="90000"/>
                </a:lnSpc>
                <a:spcAft>
                  <a:spcPct val="40000"/>
                </a:spcAft>
                <a:buChar char="–"/>
                <a:defRPr sz="28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marL="1143000" indent="-228600">
                <a:lnSpc>
                  <a:spcPct val="90000"/>
                </a:lnSpc>
                <a:spcAft>
                  <a:spcPct val="40000"/>
                </a:spcAft>
                <a:buChar char="•"/>
                <a:defRPr sz="24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marL="1600200" indent="-228600">
                <a:lnSpc>
                  <a:spcPct val="90000"/>
                </a:lnSpc>
                <a:spcAft>
                  <a:spcPct val="40000"/>
                </a:spcAft>
                <a:buChar char="–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marL="2057400" indent="-228600">
                <a:lnSpc>
                  <a:spcPct val="90000"/>
                </a:lnSpc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pPr>
                <a:spcAft>
                  <a:spcPct val="0"/>
                </a:spcAft>
                <a:buFontTx/>
                <a:buNone/>
              </a:pPr>
              <a:r>
                <a:rPr lang="en-US" altLang="en-US" sz="1800" dirty="0"/>
                <a:t>(0.3)</a:t>
              </a:r>
            </a:p>
          </p:txBody>
        </p:sp>
        <p:sp>
          <p:nvSpPr>
            <p:cNvPr id="51230" name="Text Box 47"/>
            <p:cNvSpPr txBox="1">
              <a:spLocks noChangeArrowheads="1"/>
            </p:cNvSpPr>
            <p:nvPr/>
          </p:nvSpPr>
          <p:spPr bwMode="auto">
            <a:xfrm>
              <a:off x="4057" y="2442"/>
              <a:ext cx="415" cy="2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Aft>
                  <a:spcPct val="40000"/>
                </a:spcAft>
                <a:buChar char="•"/>
                <a:defRPr sz="32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742950" indent="-285750">
                <a:lnSpc>
                  <a:spcPct val="90000"/>
                </a:lnSpc>
                <a:spcAft>
                  <a:spcPct val="40000"/>
                </a:spcAft>
                <a:buChar char="–"/>
                <a:defRPr sz="28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marL="1143000" indent="-228600">
                <a:lnSpc>
                  <a:spcPct val="90000"/>
                </a:lnSpc>
                <a:spcAft>
                  <a:spcPct val="40000"/>
                </a:spcAft>
                <a:buChar char="•"/>
                <a:defRPr sz="24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marL="1600200" indent="-228600">
                <a:lnSpc>
                  <a:spcPct val="90000"/>
                </a:lnSpc>
                <a:spcAft>
                  <a:spcPct val="40000"/>
                </a:spcAft>
                <a:buChar char="–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marL="2057400" indent="-228600">
                <a:lnSpc>
                  <a:spcPct val="90000"/>
                </a:lnSpc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pPr>
                <a:spcAft>
                  <a:spcPct val="0"/>
                </a:spcAft>
                <a:buFontTx/>
                <a:buNone/>
              </a:pPr>
              <a:r>
                <a:rPr lang="en-US" altLang="en-US" sz="1800" dirty="0"/>
                <a:t>(0.7)</a:t>
              </a:r>
            </a:p>
          </p:txBody>
        </p:sp>
        <p:sp>
          <p:nvSpPr>
            <p:cNvPr id="51231" name="Text Box 48"/>
            <p:cNvSpPr txBox="1">
              <a:spLocks noChangeArrowheads="1"/>
            </p:cNvSpPr>
            <p:nvPr/>
          </p:nvSpPr>
          <p:spPr bwMode="auto">
            <a:xfrm>
              <a:off x="4209" y="2900"/>
              <a:ext cx="415" cy="2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Aft>
                  <a:spcPct val="40000"/>
                </a:spcAft>
                <a:buChar char="•"/>
                <a:defRPr sz="32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742950" indent="-285750">
                <a:lnSpc>
                  <a:spcPct val="90000"/>
                </a:lnSpc>
                <a:spcAft>
                  <a:spcPct val="40000"/>
                </a:spcAft>
                <a:buChar char="–"/>
                <a:defRPr sz="28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marL="1143000" indent="-228600">
                <a:lnSpc>
                  <a:spcPct val="90000"/>
                </a:lnSpc>
                <a:spcAft>
                  <a:spcPct val="40000"/>
                </a:spcAft>
                <a:buChar char="•"/>
                <a:defRPr sz="24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marL="1600200" indent="-228600">
                <a:lnSpc>
                  <a:spcPct val="90000"/>
                </a:lnSpc>
                <a:spcAft>
                  <a:spcPct val="40000"/>
                </a:spcAft>
                <a:buChar char="–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marL="2057400" indent="-228600">
                <a:lnSpc>
                  <a:spcPct val="90000"/>
                </a:lnSpc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pPr>
                <a:spcAft>
                  <a:spcPct val="0"/>
                </a:spcAft>
                <a:buFontTx/>
                <a:buNone/>
              </a:pPr>
              <a:r>
                <a:rPr lang="en-US" altLang="en-US" sz="1800" dirty="0"/>
                <a:t>(0.3)</a:t>
              </a:r>
            </a:p>
          </p:txBody>
        </p:sp>
      </p:grpSp>
      <p:cxnSp>
        <p:nvCxnSpPr>
          <p:cNvPr id="6" name="Straight Arrow Connector 5"/>
          <p:cNvCxnSpPr/>
          <p:nvPr/>
        </p:nvCxnSpPr>
        <p:spPr bwMode="auto">
          <a:xfrm flipH="1">
            <a:off x="4327525" y="2738438"/>
            <a:ext cx="3789363" cy="14287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51" name="Straight Arrow Connector 50"/>
          <p:cNvCxnSpPr/>
          <p:nvPr/>
        </p:nvCxnSpPr>
        <p:spPr bwMode="auto">
          <a:xfrm flipH="1">
            <a:off x="4438650" y="4552950"/>
            <a:ext cx="3789363" cy="14288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/>
          <p:nvPr/>
        </p:nvCxnSpPr>
        <p:spPr bwMode="auto">
          <a:xfrm flipH="1">
            <a:off x="4375150" y="6415088"/>
            <a:ext cx="3789363" cy="14287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pic>
        <p:nvPicPr>
          <p:cNvPr id="53" name="Content Placeholder 5" descr="Logo.psd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270000" y="273660"/>
            <a:ext cx="738896" cy="510706"/>
          </a:xfrm>
          <a:prstGeom prst="rect">
            <a:avLst/>
          </a:prstGeom>
        </p:spPr>
      </p:pic>
      <p:sp>
        <p:nvSpPr>
          <p:cNvPr id="54" name="Oval 18"/>
          <p:cNvSpPr>
            <a:spLocks noChangeArrowheads="1"/>
          </p:cNvSpPr>
          <p:nvPr/>
        </p:nvSpPr>
        <p:spPr bwMode="auto">
          <a:xfrm>
            <a:off x="3538538" y="5868910"/>
            <a:ext cx="666750" cy="660400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90000"/>
              </a:lnSpc>
              <a:spcAft>
                <a:spcPct val="40000"/>
              </a:spcAft>
              <a:buChar char="•"/>
              <a:defRPr sz="32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lnSpc>
                <a:spcPct val="90000"/>
              </a:lnSpc>
              <a:spcAft>
                <a:spcPct val="40000"/>
              </a:spcAft>
              <a:buChar char="–"/>
              <a:defRPr sz="28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lnSpc>
                <a:spcPct val="90000"/>
              </a:lnSpc>
              <a:spcAft>
                <a:spcPct val="40000"/>
              </a:spcAft>
              <a:buChar char="•"/>
              <a:defRPr sz="24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lnSpc>
                <a:spcPct val="90000"/>
              </a:lnSpc>
              <a:spcAft>
                <a:spcPct val="40000"/>
              </a:spcAft>
              <a:buChar char="–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lnSpc>
                <a:spcPct val="90000"/>
              </a:lnSpc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>
              <a:spcAft>
                <a:spcPct val="0"/>
              </a:spcAft>
              <a:buFontTx/>
              <a:buNone/>
            </a:pPr>
            <a:r>
              <a:rPr lang="en-US" altLang="en-US" sz="2400" dirty="0"/>
              <a:t>3</a:t>
            </a:r>
          </a:p>
        </p:txBody>
      </p:sp>
      <p:grpSp>
        <p:nvGrpSpPr>
          <p:cNvPr id="55" name="Group 31"/>
          <p:cNvGrpSpPr>
            <a:grpSpLocks/>
          </p:cNvGrpSpPr>
          <p:nvPr/>
        </p:nvGrpSpPr>
        <p:grpSpPr bwMode="auto">
          <a:xfrm>
            <a:off x="658307" y="5712936"/>
            <a:ext cx="2879847" cy="736600"/>
            <a:chOff x="2288" y="3272"/>
            <a:chExt cx="1742" cy="464"/>
          </a:xfrm>
        </p:grpSpPr>
        <p:sp>
          <p:nvSpPr>
            <p:cNvPr id="56" name="Line 32"/>
            <p:cNvSpPr>
              <a:spLocks noChangeShapeType="1"/>
            </p:cNvSpPr>
            <p:nvPr/>
          </p:nvSpPr>
          <p:spPr bwMode="auto">
            <a:xfrm>
              <a:off x="3712" y="3504"/>
              <a:ext cx="318" cy="7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grpSp>
          <p:nvGrpSpPr>
            <p:cNvPr id="57" name="Group 33"/>
            <p:cNvGrpSpPr>
              <a:grpSpLocks/>
            </p:cNvGrpSpPr>
            <p:nvPr/>
          </p:nvGrpSpPr>
          <p:grpSpPr bwMode="auto">
            <a:xfrm>
              <a:off x="2288" y="3272"/>
              <a:ext cx="1424" cy="464"/>
              <a:chOff x="2288" y="3216"/>
              <a:chExt cx="1424" cy="464"/>
            </a:xfrm>
          </p:grpSpPr>
          <p:sp>
            <p:nvSpPr>
              <p:cNvPr id="58" name="Oval 34"/>
              <p:cNvSpPr>
                <a:spLocks noChangeArrowheads="1"/>
              </p:cNvSpPr>
              <p:nvPr/>
            </p:nvSpPr>
            <p:spPr bwMode="auto">
              <a:xfrm>
                <a:off x="2288" y="3216"/>
                <a:ext cx="1424" cy="464"/>
              </a:xfrm>
              <a:prstGeom prst="ellipse">
                <a:avLst/>
              </a:prstGeom>
              <a:solidFill>
                <a:srgbClr val="BBE2EE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90000"/>
                  </a:lnSpc>
                  <a:spcAft>
                    <a:spcPct val="40000"/>
                  </a:spcAft>
                  <a:buChar char="•"/>
                  <a:defRPr sz="32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lnSpc>
                    <a:spcPct val="90000"/>
                  </a:lnSpc>
                  <a:spcAft>
                    <a:spcPct val="40000"/>
                  </a:spcAft>
                  <a:buChar char="–"/>
                  <a:defRPr sz="28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lnSpc>
                    <a:spcPct val="90000"/>
                  </a:lnSpc>
                  <a:spcAft>
                    <a:spcPct val="40000"/>
                  </a:spcAft>
                  <a:buChar char="•"/>
                  <a:defRPr sz="24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lnSpc>
                    <a:spcPct val="90000"/>
                  </a:lnSpc>
                  <a:spcAft>
                    <a:spcPct val="40000"/>
                  </a:spcAft>
                  <a:buChar char="–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lnSpc>
                    <a:spcPct val="90000"/>
                  </a:lnSpc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lnSpc>
                    <a:spcPct val="100000"/>
                  </a:lnSpc>
                  <a:spcAft>
                    <a:spcPct val="0"/>
                  </a:spcAft>
                  <a:buFontTx/>
                  <a:buNone/>
                </a:pPr>
                <a:endParaRPr lang="en-US" altLang="en-US" sz="2400" dirty="0"/>
              </a:p>
            </p:txBody>
          </p:sp>
          <p:sp>
            <p:nvSpPr>
              <p:cNvPr id="59" name="Text Box 35"/>
              <p:cNvSpPr txBox="1">
                <a:spLocks noChangeArrowheads="1"/>
              </p:cNvSpPr>
              <p:nvPr/>
            </p:nvSpPr>
            <p:spPr bwMode="auto">
              <a:xfrm>
                <a:off x="2407" y="3302"/>
                <a:ext cx="1186" cy="37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lnSpc>
                    <a:spcPct val="90000"/>
                  </a:lnSpc>
                  <a:spcAft>
                    <a:spcPct val="40000"/>
                  </a:spcAft>
                  <a:buChar char="•"/>
                  <a:defRPr sz="32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lnSpc>
                    <a:spcPct val="90000"/>
                  </a:lnSpc>
                  <a:spcAft>
                    <a:spcPct val="40000"/>
                  </a:spcAft>
                  <a:buChar char="–"/>
                  <a:defRPr sz="28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lnSpc>
                    <a:spcPct val="90000"/>
                  </a:lnSpc>
                  <a:spcAft>
                    <a:spcPct val="40000"/>
                  </a:spcAft>
                  <a:buChar char="•"/>
                  <a:defRPr sz="24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lnSpc>
                    <a:spcPct val="90000"/>
                  </a:lnSpc>
                  <a:spcAft>
                    <a:spcPct val="40000"/>
                  </a:spcAft>
                  <a:buChar char="–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lnSpc>
                    <a:spcPct val="90000"/>
                  </a:lnSpc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 algn="ctr">
                  <a:spcAft>
                    <a:spcPct val="0"/>
                  </a:spcAft>
                  <a:buFontTx/>
                  <a:buNone/>
                </a:pPr>
                <a:r>
                  <a:rPr lang="en-US" altLang="en-US" sz="1800" dirty="0">
                    <a:latin typeface="Times New Roman" pitchFamily="18" charset="0"/>
                  </a:rPr>
                  <a:t>EMV</a:t>
                </a:r>
                <a:r>
                  <a:rPr lang="en-US" altLang="en-US" sz="1800" dirty="0"/>
                  <a:t> for Node 3 = $0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242004776"/>
      </p:ext>
    </p:extLst>
  </p:cSld>
  <p:clrMapOvr>
    <a:masterClrMapping/>
  </p:clrMapOvr>
  <p:transition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7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1384300"/>
          </a:xfrm>
          <a:extLst>
            <a:ext uri="{909E8E84-426E-40DD-AFC4-6F175D3DCCD1}">
              <a14:hiddenFill xmlns:a14="http://schemas.microsoft.com/office/drawing/2010/main">
                <a:solidFill>
                  <a:srgbClr val="2FFF74"/>
                </a:solidFill>
              </a14:hiddenFill>
            </a:ext>
          </a:extLst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en-US" altLang="en-US" dirty="0">
                <a:latin typeface="FrankRuehl" panose="020E0503060101010101" pitchFamily="34" charset="-79"/>
                <a:cs typeface="FrankRuehl" panose="020E0503060101010101" pitchFamily="34" charset="-79"/>
              </a:rPr>
              <a:t>Decision Trees in Ethical Decision Making</a:t>
            </a:r>
          </a:p>
        </p:txBody>
      </p:sp>
      <p:sp>
        <p:nvSpPr>
          <p:cNvPr id="60419" name="Rectangle 3"/>
          <p:cNvSpPr>
            <a:spLocks noChangeArrowheads="1"/>
          </p:cNvSpPr>
          <p:nvPr/>
        </p:nvSpPr>
        <p:spPr bwMode="auto">
          <a:xfrm>
            <a:off x="793750" y="2408238"/>
            <a:ext cx="7554913" cy="20656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533400" indent="-5334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1169988" indent="-4572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806575" indent="-4572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2443163" indent="-4572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3079750" indent="-4572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353695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399415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445135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490855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lnSpc>
                <a:spcPct val="90000"/>
              </a:lnSpc>
              <a:spcAft>
                <a:spcPct val="40000"/>
              </a:spcAft>
              <a:buClr>
                <a:srgbClr val="BF0922"/>
              </a:buClr>
              <a:buFont typeface="Wingdings" pitchFamily="2" charset="2"/>
              <a:buChar char="u"/>
            </a:pPr>
            <a:r>
              <a:rPr lang="en-US" altLang="en-US" sz="3200" b="1" dirty="0">
                <a:latin typeface="FrankRuehl" panose="020E0503060101010101" pitchFamily="34" charset="-79"/>
                <a:cs typeface="FrankRuehl" panose="020E0503060101010101" pitchFamily="34" charset="-79"/>
              </a:rPr>
              <a:t>Maximize shareholder value and behave ethically</a:t>
            </a:r>
          </a:p>
          <a:p>
            <a:pPr eaLnBrk="1" hangingPunct="1">
              <a:lnSpc>
                <a:spcPct val="90000"/>
              </a:lnSpc>
              <a:spcAft>
                <a:spcPct val="40000"/>
              </a:spcAft>
              <a:buClr>
                <a:srgbClr val="BF0922"/>
              </a:buClr>
              <a:buFont typeface="Wingdings" pitchFamily="2" charset="2"/>
              <a:buChar char="u"/>
            </a:pPr>
            <a:r>
              <a:rPr lang="en-US" altLang="en-US" sz="3200" b="1" dirty="0">
                <a:latin typeface="FrankRuehl" panose="020E0503060101010101" pitchFamily="34" charset="-79"/>
                <a:cs typeface="FrankRuehl" panose="020E0503060101010101" pitchFamily="34" charset="-79"/>
              </a:rPr>
              <a:t>Technique can be applied to any action a company contemplates</a:t>
            </a:r>
          </a:p>
        </p:txBody>
      </p:sp>
    </p:spTree>
    <p:extLst>
      <p:ext uri="{BB962C8B-B14F-4D97-AF65-F5344CB8AC3E}">
        <p14:creationId xmlns:p14="http://schemas.microsoft.com/office/powerpoint/2010/main" val="148843027"/>
      </p:ext>
    </p:extLst>
  </p:cSld>
  <p:clrMapOvr>
    <a:masterClrMapping/>
  </p:clrMapOvr>
  <p:transition>
    <p:pull dir="l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604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19" grpId="0" autoUpdateAnimBg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442" name="Group 2"/>
          <p:cNvGrpSpPr>
            <a:grpSpLocks/>
          </p:cNvGrpSpPr>
          <p:nvPr/>
        </p:nvGrpSpPr>
        <p:grpSpPr bwMode="auto">
          <a:xfrm>
            <a:off x="6613525" y="2095500"/>
            <a:ext cx="739775" cy="3341688"/>
            <a:chOff x="4166" y="1326"/>
            <a:chExt cx="466" cy="2105"/>
          </a:xfrm>
        </p:grpSpPr>
        <p:sp>
          <p:nvSpPr>
            <p:cNvPr id="54300" name="Rectangle 3"/>
            <p:cNvSpPr>
              <a:spLocks noChangeArrowheads="1"/>
            </p:cNvSpPr>
            <p:nvPr/>
          </p:nvSpPr>
          <p:spPr bwMode="auto">
            <a:xfrm>
              <a:off x="4166" y="1326"/>
              <a:ext cx="318" cy="2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Aft>
                  <a:spcPct val="40000"/>
                </a:spcAft>
                <a:buChar char="•"/>
                <a:defRPr sz="32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742950" indent="-285750">
                <a:lnSpc>
                  <a:spcPct val="90000"/>
                </a:lnSpc>
                <a:spcAft>
                  <a:spcPct val="40000"/>
                </a:spcAft>
                <a:buChar char="–"/>
                <a:defRPr sz="28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marL="1143000" indent="-228600">
                <a:lnSpc>
                  <a:spcPct val="90000"/>
                </a:lnSpc>
                <a:spcAft>
                  <a:spcPct val="40000"/>
                </a:spcAft>
                <a:buChar char="•"/>
                <a:defRPr sz="24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marL="1600200" indent="-228600">
                <a:lnSpc>
                  <a:spcPct val="90000"/>
                </a:lnSpc>
                <a:spcAft>
                  <a:spcPct val="40000"/>
                </a:spcAft>
                <a:buChar char="–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marL="2057400" indent="-228600">
                <a:lnSpc>
                  <a:spcPct val="90000"/>
                </a:lnSpc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pPr>
                <a:lnSpc>
                  <a:spcPct val="100000"/>
                </a:lnSpc>
                <a:spcAft>
                  <a:spcPct val="0"/>
                </a:spcAft>
                <a:buFontTx/>
                <a:buNone/>
              </a:pPr>
              <a:r>
                <a:rPr lang="en-US" altLang="en-US" sz="1600" dirty="0">
                  <a:latin typeface="FrankRuehl" panose="020E0503060101010101" pitchFamily="34" charset="-79"/>
                  <a:cs typeface="FrankRuehl" panose="020E0503060101010101" pitchFamily="34" charset="-79"/>
                </a:rPr>
                <a:t>Yes</a:t>
              </a:r>
            </a:p>
          </p:txBody>
        </p:sp>
        <p:sp>
          <p:nvSpPr>
            <p:cNvPr id="54301" name="Rectangle 4"/>
            <p:cNvSpPr>
              <a:spLocks noChangeArrowheads="1"/>
            </p:cNvSpPr>
            <p:nvPr/>
          </p:nvSpPr>
          <p:spPr bwMode="auto">
            <a:xfrm>
              <a:off x="4166" y="3241"/>
              <a:ext cx="275" cy="19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Aft>
                  <a:spcPct val="40000"/>
                </a:spcAft>
                <a:buChar char="•"/>
                <a:defRPr sz="32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742950" indent="-285750">
                <a:lnSpc>
                  <a:spcPct val="90000"/>
                </a:lnSpc>
                <a:spcAft>
                  <a:spcPct val="40000"/>
                </a:spcAft>
                <a:buChar char="–"/>
                <a:defRPr sz="28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marL="1143000" indent="-228600">
                <a:lnSpc>
                  <a:spcPct val="90000"/>
                </a:lnSpc>
                <a:spcAft>
                  <a:spcPct val="40000"/>
                </a:spcAft>
                <a:buChar char="•"/>
                <a:defRPr sz="24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marL="1600200" indent="-228600">
                <a:lnSpc>
                  <a:spcPct val="90000"/>
                </a:lnSpc>
                <a:spcAft>
                  <a:spcPct val="40000"/>
                </a:spcAft>
                <a:buChar char="–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marL="2057400" indent="-228600">
                <a:lnSpc>
                  <a:spcPct val="90000"/>
                </a:lnSpc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pPr>
                <a:lnSpc>
                  <a:spcPct val="85000"/>
                </a:lnSpc>
                <a:spcAft>
                  <a:spcPct val="0"/>
                </a:spcAft>
                <a:buFontTx/>
                <a:buNone/>
              </a:pPr>
              <a:r>
                <a:rPr lang="en-US" altLang="en-US" sz="1600" dirty="0">
                  <a:latin typeface="FrankRuehl" panose="020E0503060101010101" pitchFamily="34" charset="-79"/>
                  <a:cs typeface="FrankRuehl" panose="020E0503060101010101" pitchFamily="34" charset="-79"/>
                </a:rPr>
                <a:t>No</a:t>
              </a:r>
            </a:p>
          </p:txBody>
        </p:sp>
        <p:sp>
          <p:nvSpPr>
            <p:cNvPr id="54302" name="Rectangle 5"/>
            <p:cNvSpPr>
              <a:spLocks noChangeArrowheads="1"/>
            </p:cNvSpPr>
            <p:nvPr/>
          </p:nvSpPr>
          <p:spPr bwMode="auto">
            <a:xfrm>
              <a:off x="4166" y="2582"/>
              <a:ext cx="318" cy="2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Aft>
                  <a:spcPct val="40000"/>
                </a:spcAft>
                <a:buChar char="•"/>
                <a:defRPr sz="32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742950" indent="-285750">
                <a:lnSpc>
                  <a:spcPct val="90000"/>
                </a:lnSpc>
                <a:spcAft>
                  <a:spcPct val="40000"/>
                </a:spcAft>
                <a:buChar char="–"/>
                <a:defRPr sz="28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marL="1143000" indent="-228600">
                <a:lnSpc>
                  <a:spcPct val="90000"/>
                </a:lnSpc>
                <a:spcAft>
                  <a:spcPct val="40000"/>
                </a:spcAft>
                <a:buChar char="•"/>
                <a:defRPr sz="24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marL="1600200" indent="-228600">
                <a:lnSpc>
                  <a:spcPct val="90000"/>
                </a:lnSpc>
                <a:spcAft>
                  <a:spcPct val="40000"/>
                </a:spcAft>
                <a:buChar char="–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marL="2057400" indent="-228600">
                <a:lnSpc>
                  <a:spcPct val="90000"/>
                </a:lnSpc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pPr>
                <a:lnSpc>
                  <a:spcPct val="100000"/>
                </a:lnSpc>
                <a:spcAft>
                  <a:spcPct val="0"/>
                </a:spcAft>
                <a:buFontTx/>
                <a:buNone/>
              </a:pPr>
              <a:r>
                <a:rPr lang="en-US" altLang="en-US" sz="1600" dirty="0">
                  <a:latin typeface="FrankRuehl" panose="020E0503060101010101" pitchFamily="34" charset="-79"/>
                  <a:cs typeface="FrankRuehl" panose="020E0503060101010101" pitchFamily="34" charset="-79"/>
                </a:rPr>
                <a:t>Yes</a:t>
              </a:r>
            </a:p>
          </p:txBody>
        </p:sp>
        <p:sp>
          <p:nvSpPr>
            <p:cNvPr id="54303" name="Rectangle 6"/>
            <p:cNvSpPr>
              <a:spLocks noChangeArrowheads="1"/>
            </p:cNvSpPr>
            <p:nvPr/>
          </p:nvSpPr>
          <p:spPr bwMode="auto">
            <a:xfrm>
              <a:off x="4166" y="1948"/>
              <a:ext cx="275" cy="2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Aft>
                  <a:spcPct val="40000"/>
                </a:spcAft>
                <a:buChar char="•"/>
                <a:defRPr sz="32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742950" indent="-285750">
                <a:lnSpc>
                  <a:spcPct val="90000"/>
                </a:lnSpc>
                <a:spcAft>
                  <a:spcPct val="40000"/>
                </a:spcAft>
                <a:buChar char="–"/>
                <a:defRPr sz="28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marL="1143000" indent="-228600">
                <a:lnSpc>
                  <a:spcPct val="90000"/>
                </a:lnSpc>
                <a:spcAft>
                  <a:spcPct val="40000"/>
                </a:spcAft>
                <a:buChar char="•"/>
                <a:defRPr sz="24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marL="1600200" indent="-228600">
                <a:lnSpc>
                  <a:spcPct val="90000"/>
                </a:lnSpc>
                <a:spcAft>
                  <a:spcPct val="40000"/>
                </a:spcAft>
                <a:buChar char="–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marL="2057400" indent="-228600">
                <a:lnSpc>
                  <a:spcPct val="90000"/>
                </a:lnSpc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pPr>
                <a:lnSpc>
                  <a:spcPct val="100000"/>
                </a:lnSpc>
                <a:spcAft>
                  <a:spcPct val="0"/>
                </a:spcAft>
                <a:buFontTx/>
                <a:buNone/>
              </a:pPr>
              <a:r>
                <a:rPr lang="en-US" altLang="en-US" sz="1600" dirty="0">
                  <a:latin typeface="FrankRuehl" panose="020E0503060101010101" pitchFamily="34" charset="-79"/>
                  <a:cs typeface="FrankRuehl" panose="020E0503060101010101" pitchFamily="34" charset="-79"/>
                </a:rPr>
                <a:t>No</a:t>
              </a:r>
            </a:p>
          </p:txBody>
        </p:sp>
        <p:grpSp>
          <p:nvGrpSpPr>
            <p:cNvPr id="54304" name="Group 7"/>
            <p:cNvGrpSpPr>
              <a:grpSpLocks/>
            </p:cNvGrpSpPr>
            <p:nvPr/>
          </p:nvGrpSpPr>
          <p:grpSpPr bwMode="auto">
            <a:xfrm>
              <a:off x="4168" y="1448"/>
              <a:ext cx="464" cy="656"/>
              <a:chOff x="4168" y="1448"/>
              <a:chExt cx="464" cy="656"/>
            </a:xfrm>
          </p:grpSpPr>
          <p:sp>
            <p:nvSpPr>
              <p:cNvPr id="54308" name="Line 8"/>
              <p:cNvSpPr>
                <a:spLocks noChangeShapeType="1"/>
              </p:cNvSpPr>
              <p:nvPr/>
            </p:nvSpPr>
            <p:spPr bwMode="auto">
              <a:xfrm flipV="1">
                <a:off x="4168" y="1448"/>
                <a:ext cx="464" cy="328"/>
              </a:xfrm>
              <a:prstGeom prst="line">
                <a:avLst/>
              </a:prstGeom>
              <a:noFill/>
              <a:ln w="76200">
                <a:solidFill>
                  <a:srgbClr val="175097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54309" name="Line 9"/>
              <p:cNvSpPr>
                <a:spLocks noChangeShapeType="1"/>
              </p:cNvSpPr>
              <p:nvPr/>
            </p:nvSpPr>
            <p:spPr bwMode="auto">
              <a:xfrm>
                <a:off x="4168" y="1776"/>
                <a:ext cx="464" cy="328"/>
              </a:xfrm>
              <a:prstGeom prst="line">
                <a:avLst/>
              </a:prstGeom>
              <a:noFill/>
              <a:ln w="76200">
                <a:solidFill>
                  <a:srgbClr val="175097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grpSp>
          <p:nvGrpSpPr>
            <p:cNvPr id="54305" name="Group 10"/>
            <p:cNvGrpSpPr>
              <a:grpSpLocks/>
            </p:cNvGrpSpPr>
            <p:nvPr/>
          </p:nvGrpSpPr>
          <p:grpSpPr bwMode="auto">
            <a:xfrm>
              <a:off x="4168" y="2696"/>
              <a:ext cx="464" cy="656"/>
              <a:chOff x="4168" y="1448"/>
              <a:chExt cx="464" cy="656"/>
            </a:xfrm>
          </p:grpSpPr>
          <p:sp>
            <p:nvSpPr>
              <p:cNvPr id="54306" name="Line 11"/>
              <p:cNvSpPr>
                <a:spLocks noChangeShapeType="1"/>
              </p:cNvSpPr>
              <p:nvPr/>
            </p:nvSpPr>
            <p:spPr bwMode="auto">
              <a:xfrm flipV="1">
                <a:off x="4168" y="1448"/>
                <a:ext cx="464" cy="328"/>
              </a:xfrm>
              <a:prstGeom prst="line">
                <a:avLst/>
              </a:prstGeom>
              <a:noFill/>
              <a:ln w="76200">
                <a:solidFill>
                  <a:srgbClr val="175097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54307" name="Line 12"/>
              <p:cNvSpPr>
                <a:spLocks noChangeShapeType="1"/>
              </p:cNvSpPr>
              <p:nvPr/>
            </p:nvSpPr>
            <p:spPr bwMode="auto">
              <a:xfrm>
                <a:off x="4168" y="1776"/>
                <a:ext cx="464" cy="328"/>
              </a:xfrm>
              <a:prstGeom prst="line">
                <a:avLst/>
              </a:prstGeom>
              <a:noFill/>
              <a:ln w="76200">
                <a:solidFill>
                  <a:srgbClr val="175097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</p:grpSp>
      <p:sp>
        <p:nvSpPr>
          <p:cNvPr id="61453" name="Rectangle 13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1384300"/>
          </a:xfrm>
          <a:extLst>
            <a:ext uri="{909E8E84-426E-40DD-AFC4-6F175D3DCCD1}">
              <a14:hiddenFill xmlns:a14="http://schemas.microsoft.com/office/drawing/2010/main">
                <a:solidFill>
                  <a:srgbClr val="2FFF74"/>
                </a:solidFill>
              </a14:hiddenFill>
            </a:ext>
          </a:extLst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en-US" altLang="en-US" dirty="0">
                <a:latin typeface="FrankRuehl" panose="020E0503060101010101" pitchFamily="34" charset="-79"/>
                <a:cs typeface="FrankRuehl" panose="020E0503060101010101" pitchFamily="34" charset="-79"/>
              </a:rPr>
              <a:t>Decision Trees in Ethical Decision Making</a:t>
            </a:r>
          </a:p>
        </p:txBody>
      </p:sp>
      <p:grpSp>
        <p:nvGrpSpPr>
          <p:cNvPr id="61454" name="Group 14"/>
          <p:cNvGrpSpPr>
            <a:grpSpLocks/>
          </p:cNvGrpSpPr>
          <p:nvPr/>
        </p:nvGrpSpPr>
        <p:grpSpPr bwMode="auto">
          <a:xfrm>
            <a:off x="3379787" y="2160588"/>
            <a:ext cx="3270250" cy="3043237"/>
            <a:chOff x="2129" y="1367"/>
            <a:chExt cx="2060" cy="1917"/>
          </a:xfrm>
        </p:grpSpPr>
        <p:sp>
          <p:nvSpPr>
            <p:cNvPr id="54297" name="Rectangle 15"/>
            <p:cNvSpPr>
              <a:spLocks noChangeArrowheads="1"/>
            </p:cNvSpPr>
            <p:nvPr/>
          </p:nvSpPr>
          <p:spPr bwMode="auto">
            <a:xfrm>
              <a:off x="2129" y="1793"/>
              <a:ext cx="318" cy="19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Aft>
                  <a:spcPct val="40000"/>
                </a:spcAft>
                <a:buChar char="•"/>
                <a:defRPr sz="32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742950" indent="-285750">
                <a:lnSpc>
                  <a:spcPct val="90000"/>
                </a:lnSpc>
                <a:spcAft>
                  <a:spcPct val="40000"/>
                </a:spcAft>
                <a:buChar char="–"/>
                <a:defRPr sz="28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marL="1143000" indent="-228600">
                <a:lnSpc>
                  <a:spcPct val="90000"/>
                </a:lnSpc>
                <a:spcAft>
                  <a:spcPct val="40000"/>
                </a:spcAft>
                <a:buChar char="•"/>
                <a:defRPr sz="24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marL="1600200" indent="-228600">
                <a:lnSpc>
                  <a:spcPct val="90000"/>
                </a:lnSpc>
                <a:spcAft>
                  <a:spcPct val="40000"/>
                </a:spcAft>
                <a:buChar char="–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marL="2057400" indent="-228600">
                <a:lnSpc>
                  <a:spcPct val="90000"/>
                </a:lnSpc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pPr algn="ctr">
                <a:lnSpc>
                  <a:spcPct val="85000"/>
                </a:lnSpc>
                <a:spcAft>
                  <a:spcPct val="0"/>
                </a:spcAft>
                <a:buFontTx/>
                <a:buNone/>
              </a:pPr>
              <a:r>
                <a:rPr lang="en-US" altLang="en-US" sz="1600" dirty="0">
                  <a:latin typeface="FrankRuehl" panose="020E0503060101010101" pitchFamily="34" charset="-79"/>
                  <a:cs typeface="FrankRuehl" panose="020E0503060101010101" pitchFamily="34" charset="-79"/>
                </a:rPr>
                <a:t>Yes</a:t>
              </a:r>
            </a:p>
          </p:txBody>
        </p:sp>
        <p:sp>
          <p:nvSpPr>
            <p:cNvPr id="54298" name="Line 16"/>
            <p:cNvSpPr>
              <a:spLocks noChangeShapeType="1"/>
            </p:cNvSpPr>
            <p:nvPr/>
          </p:nvSpPr>
          <p:spPr bwMode="auto">
            <a:xfrm flipV="1">
              <a:off x="2224" y="1792"/>
              <a:ext cx="320" cy="576"/>
            </a:xfrm>
            <a:prstGeom prst="line">
              <a:avLst/>
            </a:prstGeom>
            <a:noFill/>
            <a:ln w="76200">
              <a:solidFill>
                <a:srgbClr val="175097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54299" name="Rectangle 17"/>
            <p:cNvSpPr>
              <a:spLocks noChangeArrowheads="1"/>
            </p:cNvSpPr>
            <p:nvPr/>
          </p:nvSpPr>
          <p:spPr bwMode="auto">
            <a:xfrm>
              <a:off x="2526" y="1367"/>
              <a:ext cx="1647" cy="464"/>
            </a:xfrm>
            <a:prstGeom prst="rect">
              <a:avLst/>
            </a:prstGeom>
            <a:solidFill>
              <a:srgbClr val="92D2CA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162000" tIns="154800" rIns="162000" bIns="154800">
              <a:spAutoFit/>
            </a:bodyPr>
            <a:lstStyle>
              <a:lvl1pPr>
                <a:lnSpc>
                  <a:spcPct val="90000"/>
                </a:lnSpc>
                <a:spcAft>
                  <a:spcPct val="40000"/>
                </a:spcAft>
                <a:buChar char="•"/>
                <a:defRPr sz="32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742950" indent="-285750">
                <a:lnSpc>
                  <a:spcPct val="90000"/>
                </a:lnSpc>
                <a:spcAft>
                  <a:spcPct val="40000"/>
                </a:spcAft>
                <a:buChar char="–"/>
                <a:defRPr sz="28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marL="1143000" indent="-228600">
                <a:lnSpc>
                  <a:spcPct val="90000"/>
                </a:lnSpc>
                <a:spcAft>
                  <a:spcPct val="40000"/>
                </a:spcAft>
                <a:buChar char="•"/>
                <a:defRPr sz="24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marL="1600200" indent="-228600">
                <a:lnSpc>
                  <a:spcPct val="90000"/>
                </a:lnSpc>
                <a:spcAft>
                  <a:spcPct val="40000"/>
                </a:spcAft>
                <a:buChar char="–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marL="2057400" indent="-228600">
                <a:lnSpc>
                  <a:spcPct val="90000"/>
                </a:lnSpc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pPr algn="ctr">
                <a:lnSpc>
                  <a:spcPct val="85000"/>
                </a:lnSpc>
                <a:spcAft>
                  <a:spcPct val="0"/>
                </a:spcAft>
                <a:buFontTx/>
                <a:buNone/>
              </a:pPr>
              <a:r>
                <a:rPr lang="en-US" altLang="en-US" sz="1600" dirty="0">
                  <a:latin typeface="FrankRuehl" panose="020E0503060101010101" pitchFamily="34" charset="-79"/>
                  <a:cs typeface="FrankRuehl" panose="020E0503060101010101" pitchFamily="34" charset="-79"/>
                </a:rPr>
                <a:t>Is it ethical? Consider the effects of externalities.</a:t>
              </a:r>
            </a:p>
          </p:txBody>
        </p:sp>
        <p:sp>
          <p:nvSpPr>
            <p:cNvPr id="44" name="Rectangle 17">
              <a:extLst>
                <a:ext uri="{FF2B5EF4-FFF2-40B4-BE49-F238E27FC236}">
                  <a16:creationId xmlns:a16="http://schemas.microsoft.com/office/drawing/2014/main" id="{58D4BA23-9A6E-426B-BABE-79D7F235EF7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42" y="2820"/>
              <a:ext cx="1647" cy="464"/>
            </a:xfrm>
            <a:prstGeom prst="rect">
              <a:avLst/>
            </a:prstGeom>
            <a:solidFill>
              <a:srgbClr val="92D2CA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162000" tIns="154800" rIns="162000" bIns="154800">
              <a:spAutoFit/>
            </a:bodyPr>
            <a:lstStyle>
              <a:lvl1pPr>
                <a:lnSpc>
                  <a:spcPct val="90000"/>
                </a:lnSpc>
                <a:spcAft>
                  <a:spcPct val="40000"/>
                </a:spcAft>
                <a:buChar char="•"/>
                <a:defRPr sz="32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742950" indent="-285750">
                <a:lnSpc>
                  <a:spcPct val="90000"/>
                </a:lnSpc>
                <a:spcAft>
                  <a:spcPct val="40000"/>
                </a:spcAft>
                <a:buChar char="–"/>
                <a:defRPr sz="28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marL="1143000" indent="-228600">
                <a:lnSpc>
                  <a:spcPct val="90000"/>
                </a:lnSpc>
                <a:spcAft>
                  <a:spcPct val="40000"/>
                </a:spcAft>
                <a:buChar char="•"/>
                <a:defRPr sz="24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marL="1600200" indent="-228600">
                <a:lnSpc>
                  <a:spcPct val="90000"/>
                </a:lnSpc>
                <a:spcAft>
                  <a:spcPct val="40000"/>
                </a:spcAft>
                <a:buChar char="–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marL="2057400" indent="-228600">
                <a:lnSpc>
                  <a:spcPct val="90000"/>
                </a:lnSpc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pPr algn="ctr">
                <a:lnSpc>
                  <a:spcPct val="85000"/>
                </a:lnSpc>
                <a:spcAft>
                  <a:spcPct val="0"/>
                </a:spcAft>
                <a:buFontTx/>
                <a:buNone/>
              </a:pPr>
              <a:r>
                <a:rPr lang="en-US" altLang="en-US" sz="1600" dirty="0">
                  <a:latin typeface="FrankRuehl" panose="020E0503060101010101" pitchFamily="34" charset="-79"/>
                  <a:cs typeface="FrankRuehl" panose="020E0503060101010101" pitchFamily="34" charset="-79"/>
                </a:rPr>
                <a:t>Are there long term goodwill benefits?</a:t>
              </a:r>
            </a:p>
          </p:txBody>
        </p:sp>
      </p:grpSp>
      <p:grpSp>
        <p:nvGrpSpPr>
          <p:cNvPr id="61458" name="Group 18"/>
          <p:cNvGrpSpPr>
            <a:grpSpLocks/>
          </p:cNvGrpSpPr>
          <p:nvPr/>
        </p:nvGrpSpPr>
        <p:grpSpPr bwMode="auto">
          <a:xfrm>
            <a:off x="3460749" y="3775077"/>
            <a:ext cx="615950" cy="1033463"/>
            <a:chOff x="2180" y="2384"/>
            <a:chExt cx="388" cy="651"/>
          </a:xfrm>
        </p:grpSpPr>
        <p:sp>
          <p:nvSpPr>
            <p:cNvPr id="54294" name="Rectangle 19"/>
            <p:cNvSpPr>
              <a:spLocks noChangeArrowheads="1"/>
            </p:cNvSpPr>
            <p:nvPr/>
          </p:nvSpPr>
          <p:spPr bwMode="auto">
            <a:xfrm>
              <a:off x="2180" y="2822"/>
              <a:ext cx="275" cy="2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Aft>
                  <a:spcPct val="40000"/>
                </a:spcAft>
                <a:buChar char="•"/>
                <a:defRPr sz="32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742950" indent="-285750">
                <a:lnSpc>
                  <a:spcPct val="90000"/>
                </a:lnSpc>
                <a:spcAft>
                  <a:spcPct val="40000"/>
                </a:spcAft>
                <a:buChar char="–"/>
                <a:defRPr sz="28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marL="1143000" indent="-228600">
                <a:lnSpc>
                  <a:spcPct val="90000"/>
                </a:lnSpc>
                <a:spcAft>
                  <a:spcPct val="40000"/>
                </a:spcAft>
                <a:buChar char="•"/>
                <a:defRPr sz="24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marL="1600200" indent="-228600">
                <a:lnSpc>
                  <a:spcPct val="90000"/>
                </a:lnSpc>
                <a:spcAft>
                  <a:spcPct val="40000"/>
                </a:spcAft>
                <a:buChar char="–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marL="2057400" indent="-228600">
                <a:lnSpc>
                  <a:spcPct val="90000"/>
                </a:lnSpc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pPr>
                <a:lnSpc>
                  <a:spcPct val="100000"/>
                </a:lnSpc>
                <a:spcAft>
                  <a:spcPct val="0"/>
                </a:spcAft>
                <a:buFontTx/>
                <a:buNone/>
              </a:pPr>
              <a:r>
                <a:rPr lang="en-US" altLang="en-US" sz="1600" dirty="0">
                  <a:latin typeface="FrankRuehl" panose="020E0503060101010101" pitchFamily="34" charset="-79"/>
                  <a:cs typeface="FrankRuehl" panose="020E0503060101010101" pitchFamily="34" charset="-79"/>
                </a:rPr>
                <a:t>No</a:t>
              </a:r>
            </a:p>
          </p:txBody>
        </p:sp>
        <p:sp>
          <p:nvSpPr>
            <p:cNvPr id="54295" name="Line 20"/>
            <p:cNvSpPr>
              <a:spLocks noChangeShapeType="1"/>
            </p:cNvSpPr>
            <p:nvPr/>
          </p:nvSpPr>
          <p:spPr bwMode="auto">
            <a:xfrm>
              <a:off x="2224" y="2384"/>
              <a:ext cx="344" cy="648"/>
            </a:xfrm>
            <a:prstGeom prst="line">
              <a:avLst/>
            </a:prstGeom>
            <a:noFill/>
            <a:ln w="76200">
              <a:solidFill>
                <a:srgbClr val="175097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</p:grpSp>
      <p:grpSp>
        <p:nvGrpSpPr>
          <p:cNvPr id="61462" name="Group 22"/>
          <p:cNvGrpSpPr>
            <a:grpSpLocks/>
          </p:cNvGrpSpPr>
          <p:nvPr/>
        </p:nvGrpSpPr>
        <p:grpSpPr bwMode="auto">
          <a:xfrm>
            <a:off x="1587500" y="4445000"/>
            <a:ext cx="5740400" cy="1752600"/>
            <a:chOff x="1000" y="2896"/>
            <a:chExt cx="3616" cy="1104"/>
          </a:xfrm>
        </p:grpSpPr>
        <p:sp>
          <p:nvSpPr>
            <p:cNvPr id="54292" name="Rectangle 23"/>
            <p:cNvSpPr>
              <a:spLocks noChangeArrowheads="1"/>
            </p:cNvSpPr>
            <p:nvPr/>
          </p:nvSpPr>
          <p:spPr bwMode="auto">
            <a:xfrm>
              <a:off x="1172" y="3206"/>
              <a:ext cx="275" cy="2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Aft>
                  <a:spcPct val="40000"/>
                </a:spcAft>
                <a:buChar char="•"/>
                <a:defRPr sz="32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742950" indent="-285750">
                <a:lnSpc>
                  <a:spcPct val="90000"/>
                </a:lnSpc>
                <a:spcAft>
                  <a:spcPct val="40000"/>
                </a:spcAft>
                <a:buChar char="–"/>
                <a:defRPr sz="28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marL="1143000" indent="-228600">
                <a:lnSpc>
                  <a:spcPct val="90000"/>
                </a:lnSpc>
                <a:spcAft>
                  <a:spcPct val="40000"/>
                </a:spcAft>
                <a:buChar char="•"/>
                <a:defRPr sz="24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marL="1600200" indent="-228600">
                <a:lnSpc>
                  <a:spcPct val="90000"/>
                </a:lnSpc>
                <a:spcAft>
                  <a:spcPct val="40000"/>
                </a:spcAft>
                <a:buChar char="–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marL="2057400" indent="-228600">
                <a:lnSpc>
                  <a:spcPct val="90000"/>
                </a:lnSpc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pPr>
                <a:lnSpc>
                  <a:spcPct val="100000"/>
                </a:lnSpc>
                <a:spcAft>
                  <a:spcPct val="0"/>
                </a:spcAft>
                <a:buFontTx/>
                <a:buNone/>
              </a:pPr>
              <a:r>
                <a:rPr lang="en-US" altLang="en-US" sz="1600" dirty="0">
                  <a:latin typeface="FrankRuehl" panose="020E0503060101010101" pitchFamily="34" charset="-79"/>
                  <a:cs typeface="FrankRuehl" panose="020E0503060101010101" pitchFamily="34" charset="-79"/>
                </a:rPr>
                <a:t>No</a:t>
              </a:r>
            </a:p>
          </p:txBody>
        </p:sp>
        <p:sp>
          <p:nvSpPr>
            <p:cNvPr id="54293" name="Freeform 24"/>
            <p:cNvSpPr>
              <a:spLocks/>
            </p:cNvSpPr>
            <p:nvPr/>
          </p:nvSpPr>
          <p:spPr bwMode="auto">
            <a:xfrm>
              <a:off x="1000" y="2896"/>
              <a:ext cx="3616" cy="1104"/>
            </a:xfrm>
            <a:custGeom>
              <a:avLst/>
              <a:gdLst>
                <a:gd name="T0" fmla="*/ 0 w 3616"/>
                <a:gd name="T1" fmla="*/ 0 h 1104"/>
                <a:gd name="T2" fmla="*/ 448 w 3616"/>
                <a:gd name="T3" fmla="*/ 1104 h 1104"/>
                <a:gd name="T4" fmla="*/ 3616 w 3616"/>
                <a:gd name="T5" fmla="*/ 1104 h 1104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616" h="1104">
                  <a:moveTo>
                    <a:pt x="0" y="0"/>
                  </a:moveTo>
                  <a:lnTo>
                    <a:pt x="448" y="1104"/>
                  </a:lnTo>
                  <a:lnTo>
                    <a:pt x="3616" y="1104"/>
                  </a:lnTo>
                </a:path>
              </a:pathLst>
            </a:custGeom>
            <a:noFill/>
            <a:ln w="76200" cmpd="sng">
              <a:solidFill>
                <a:srgbClr val="175097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</p:grpSp>
      <p:grpSp>
        <p:nvGrpSpPr>
          <p:cNvPr id="61465" name="Group 25"/>
          <p:cNvGrpSpPr>
            <a:grpSpLocks/>
          </p:cNvGrpSpPr>
          <p:nvPr/>
        </p:nvGrpSpPr>
        <p:grpSpPr bwMode="auto">
          <a:xfrm>
            <a:off x="1462087" y="3224213"/>
            <a:ext cx="2089150" cy="1260475"/>
            <a:chOff x="921" y="2127"/>
            <a:chExt cx="1316" cy="794"/>
          </a:xfrm>
        </p:grpSpPr>
        <p:sp>
          <p:nvSpPr>
            <p:cNvPr id="54289" name="Rectangle 26"/>
            <p:cNvSpPr>
              <a:spLocks noChangeArrowheads="1"/>
            </p:cNvSpPr>
            <p:nvPr/>
          </p:nvSpPr>
          <p:spPr bwMode="auto">
            <a:xfrm>
              <a:off x="921" y="2410"/>
              <a:ext cx="318" cy="19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Aft>
                  <a:spcPct val="40000"/>
                </a:spcAft>
                <a:buChar char="•"/>
                <a:defRPr sz="32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742950" indent="-285750">
                <a:lnSpc>
                  <a:spcPct val="90000"/>
                </a:lnSpc>
                <a:spcAft>
                  <a:spcPct val="40000"/>
                </a:spcAft>
                <a:buChar char="–"/>
                <a:defRPr sz="28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marL="1143000" indent="-228600">
                <a:lnSpc>
                  <a:spcPct val="90000"/>
                </a:lnSpc>
                <a:spcAft>
                  <a:spcPct val="40000"/>
                </a:spcAft>
                <a:buChar char="•"/>
                <a:defRPr sz="24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marL="1600200" indent="-228600">
                <a:lnSpc>
                  <a:spcPct val="90000"/>
                </a:lnSpc>
                <a:spcAft>
                  <a:spcPct val="40000"/>
                </a:spcAft>
                <a:buChar char="–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marL="2057400" indent="-228600">
                <a:lnSpc>
                  <a:spcPct val="90000"/>
                </a:lnSpc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pPr algn="ctr">
                <a:lnSpc>
                  <a:spcPct val="85000"/>
                </a:lnSpc>
                <a:spcAft>
                  <a:spcPct val="0"/>
                </a:spcAft>
                <a:buFontTx/>
                <a:buNone/>
              </a:pPr>
              <a:r>
                <a:rPr lang="en-US" altLang="en-US" sz="1600" dirty="0">
                  <a:latin typeface="FrankRuehl" panose="020E0503060101010101" pitchFamily="34" charset="-79"/>
                  <a:cs typeface="FrankRuehl" panose="020E0503060101010101" pitchFamily="34" charset="-79"/>
                </a:rPr>
                <a:t>Yes</a:t>
              </a:r>
            </a:p>
          </p:txBody>
        </p:sp>
        <p:sp>
          <p:nvSpPr>
            <p:cNvPr id="54290" name="Line 27"/>
            <p:cNvSpPr>
              <a:spLocks noChangeShapeType="1"/>
            </p:cNvSpPr>
            <p:nvPr/>
          </p:nvSpPr>
          <p:spPr bwMode="auto">
            <a:xfrm flipV="1">
              <a:off x="989" y="2442"/>
              <a:ext cx="339" cy="479"/>
            </a:xfrm>
            <a:prstGeom prst="line">
              <a:avLst/>
            </a:prstGeom>
            <a:noFill/>
            <a:ln w="76200">
              <a:solidFill>
                <a:srgbClr val="175097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54291" name="Rectangle 28"/>
            <p:cNvSpPr>
              <a:spLocks noChangeArrowheads="1"/>
            </p:cNvSpPr>
            <p:nvPr/>
          </p:nvSpPr>
          <p:spPr bwMode="auto">
            <a:xfrm>
              <a:off x="1291" y="2127"/>
              <a:ext cx="946" cy="726"/>
            </a:xfrm>
            <a:prstGeom prst="rect">
              <a:avLst/>
            </a:prstGeom>
            <a:solidFill>
              <a:srgbClr val="92D2CA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162000" tIns="154800" rIns="162000" bIns="154800">
              <a:spAutoFit/>
            </a:bodyPr>
            <a:lstStyle>
              <a:lvl1pPr>
                <a:lnSpc>
                  <a:spcPct val="90000"/>
                </a:lnSpc>
                <a:spcAft>
                  <a:spcPct val="40000"/>
                </a:spcAft>
                <a:buChar char="•"/>
                <a:defRPr sz="32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742950" indent="-285750">
                <a:lnSpc>
                  <a:spcPct val="90000"/>
                </a:lnSpc>
                <a:spcAft>
                  <a:spcPct val="40000"/>
                </a:spcAft>
                <a:buChar char="–"/>
                <a:defRPr sz="28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marL="1143000" indent="-228600">
                <a:lnSpc>
                  <a:spcPct val="90000"/>
                </a:lnSpc>
                <a:spcAft>
                  <a:spcPct val="40000"/>
                </a:spcAft>
                <a:buChar char="•"/>
                <a:defRPr sz="24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marL="1600200" indent="-228600">
                <a:lnSpc>
                  <a:spcPct val="90000"/>
                </a:lnSpc>
                <a:spcAft>
                  <a:spcPct val="40000"/>
                </a:spcAft>
                <a:buChar char="–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marL="2057400" indent="-228600">
                <a:lnSpc>
                  <a:spcPct val="90000"/>
                </a:lnSpc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pPr algn="ctr">
                <a:lnSpc>
                  <a:spcPct val="85000"/>
                </a:lnSpc>
                <a:spcAft>
                  <a:spcPct val="0"/>
                </a:spcAft>
                <a:buFontTx/>
                <a:buNone/>
              </a:pPr>
              <a:r>
                <a:rPr lang="en-US" altLang="en-US" sz="1600" dirty="0">
                  <a:latin typeface="FrankRuehl" panose="020E0503060101010101" pitchFamily="34" charset="-79"/>
                  <a:cs typeface="FrankRuehl" panose="020E0503060101010101" pitchFamily="34" charset="-79"/>
                </a:rPr>
                <a:t>Does action maximize company returns?</a:t>
              </a:r>
            </a:p>
          </p:txBody>
        </p:sp>
      </p:grpSp>
      <p:sp>
        <p:nvSpPr>
          <p:cNvPr id="61469" name="Rectangle 29"/>
          <p:cNvSpPr>
            <a:spLocks noChangeArrowheads="1"/>
          </p:cNvSpPr>
          <p:nvPr/>
        </p:nvSpPr>
        <p:spPr bwMode="auto">
          <a:xfrm>
            <a:off x="619125" y="4011613"/>
            <a:ext cx="971550" cy="944562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62000" tIns="154800" rIns="162000" bIns="154800">
            <a:spAutoFit/>
          </a:bodyPr>
          <a:lstStyle>
            <a:lvl1pPr>
              <a:lnSpc>
                <a:spcPct val="90000"/>
              </a:lnSpc>
              <a:spcAft>
                <a:spcPct val="40000"/>
              </a:spcAft>
              <a:buChar char="•"/>
              <a:defRPr sz="32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lnSpc>
                <a:spcPct val="90000"/>
              </a:lnSpc>
              <a:spcAft>
                <a:spcPct val="40000"/>
              </a:spcAft>
              <a:buChar char="–"/>
              <a:defRPr sz="28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lnSpc>
                <a:spcPct val="90000"/>
              </a:lnSpc>
              <a:spcAft>
                <a:spcPct val="40000"/>
              </a:spcAft>
              <a:buChar char="•"/>
              <a:defRPr sz="24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lnSpc>
                <a:spcPct val="90000"/>
              </a:lnSpc>
              <a:spcAft>
                <a:spcPct val="40000"/>
              </a:spcAft>
              <a:buChar char="–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lnSpc>
                <a:spcPct val="90000"/>
              </a:lnSpc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>
              <a:lnSpc>
                <a:spcPct val="85000"/>
              </a:lnSpc>
              <a:spcAft>
                <a:spcPct val="0"/>
              </a:spcAft>
              <a:buFontTx/>
              <a:buNone/>
            </a:pPr>
            <a:r>
              <a:rPr lang="en-US" altLang="en-US" sz="1600" dirty="0">
                <a:latin typeface="FrankRuehl" panose="020E0503060101010101" pitchFamily="34" charset="-79"/>
                <a:cs typeface="FrankRuehl" panose="020E0503060101010101" pitchFamily="34" charset="-79"/>
              </a:rPr>
              <a:t>Is action legal?</a:t>
            </a:r>
          </a:p>
        </p:txBody>
      </p:sp>
      <p:grpSp>
        <p:nvGrpSpPr>
          <p:cNvPr id="61471" name="Group 31"/>
          <p:cNvGrpSpPr>
            <a:grpSpLocks/>
          </p:cNvGrpSpPr>
          <p:nvPr/>
        </p:nvGrpSpPr>
        <p:grpSpPr bwMode="auto">
          <a:xfrm>
            <a:off x="6846886" y="1822450"/>
            <a:ext cx="1889124" cy="4560888"/>
            <a:chOff x="4313" y="1235"/>
            <a:chExt cx="1190" cy="2873"/>
          </a:xfrm>
        </p:grpSpPr>
        <p:grpSp>
          <p:nvGrpSpPr>
            <p:cNvPr id="54282" name="Group 32"/>
            <p:cNvGrpSpPr>
              <a:grpSpLocks/>
            </p:cNvGrpSpPr>
            <p:nvPr/>
          </p:nvGrpSpPr>
          <p:grpSpPr bwMode="auto">
            <a:xfrm>
              <a:off x="4646" y="1441"/>
              <a:ext cx="857" cy="2667"/>
              <a:chOff x="4646" y="1441"/>
              <a:chExt cx="857" cy="2667"/>
            </a:xfrm>
          </p:grpSpPr>
          <p:sp>
            <p:nvSpPr>
              <p:cNvPr id="54284" name="Rectangle 33"/>
              <p:cNvSpPr>
                <a:spLocks noChangeArrowheads="1"/>
              </p:cNvSpPr>
              <p:nvPr/>
            </p:nvSpPr>
            <p:spPr bwMode="auto">
              <a:xfrm>
                <a:off x="4646" y="1441"/>
                <a:ext cx="375" cy="21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lnSpc>
                    <a:spcPct val="90000"/>
                  </a:lnSpc>
                  <a:spcAft>
                    <a:spcPct val="40000"/>
                  </a:spcAft>
                  <a:buChar char="•"/>
                  <a:defRPr sz="32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lnSpc>
                    <a:spcPct val="90000"/>
                  </a:lnSpc>
                  <a:spcAft>
                    <a:spcPct val="40000"/>
                  </a:spcAft>
                  <a:buChar char="–"/>
                  <a:defRPr sz="28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lnSpc>
                    <a:spcPct val="90000"/>
                  </a:lnSpc>
                  <a:spcAft>
                    <a:spcPct val="40000"/>
                  </a:spcAft>
                  <a:buChar char="•"/>
                  <a:defRPr sz="24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lnSpc>
                    <a:spcPct val="90000"/>
                  </a:lnSpc>
                  <a:spcAft>
                    <a:spcPct val="40000"/>
                  </a:spcAft>
                  <a:buChar char="–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lnSpc>
                    <a:spcPct val="90000"/>
                  </a:lnSpc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lnSpc>
                    <a:spcPct val="100000"/>
                  </a:lnSpc>
                  <a:spcAft>
                    <a:spcPct val="0"/>
                  </a:spcAft>
                  <a:buFontTx/>
                  <a:buNone/>
                </a:pPr>
                <a:r>
                  <a:rPr lang="en-US" altLang="en-US" sz="1600" dirty="0">
                    <a:latin typeface="FrankRuehl" panose="020E0503060101010101" pitchFamily="34" charset="-79"/>
                    <a:cs typeface="FrankRuehl" panose="020E0503060101010101" pitchFamily="34" charset="-79"/>
                  </a:rPr>
                  <a:t>Do it</a:t>
                </a:r>
              </a:p>
            </p:txBody>
          </p:sp>
          <p:sp>
            <p:nvSpPr>
              <p:cNvPr id="54285" name="Rectangle 34"/>
              <p:cNvSpPr>
                <a:spLocks noChangeArrowheads="1"/>
              </p:cNvSpPr>
              <p:nvPr/>
            </p:nvSpPr>
            <p:spPr bwMode="auto">
              <a:xfrm>
                <a:off x="4646" y="3788"/>
                <a:ext cx="588" cy="32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lnSpc>
                    <a:spcPct val="90000"/>
                  </a:lnSpc>
                  <a:spcAft>
                    <a:spcPct val="40000"/>
                  </a:spcAft>
                  <a:buChar char="•"/>
                  <a:defRPr sz="32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lnSpc>
                    <a:spcPct val="90000"/>
                  </a:lnSpc>
                  <a:spcAft>
                    <a:spcPct val="40000"/>
                  </a:spcAft>
                  <a:buChar char="–"/>
                  <a:defRPr sz="28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lnSpc>
                    <a:spcPct val="90000"/>
                  </a:lnSpc>
                  <a:spcAft>
                    <a:spcPct val="40000"/>
                  </a:spcAft>
                  <a:buChar char="•"/>
                  <a:defRPr sz="24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lnSpc>
                    <a:spcPct val="90000"/>
                  </a:lnSpc>
                  <a:spcAft>
                    <a:spcPct val="40000"/>
                  </a:spcAft>
                  <a:buChar char="–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lnSpc>
                    <a:spcPct val="90000"/>
                  </a:lnSpc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lnSpc>
                    <a:spcPct val="85000"/>
                  </a:lnSpc>
                  <a:spcAft>
                    <a:spcPct val="0"/>
                  </a:spcAft>
                  <a:buFontTx/>
                  <a:buNone/>
                </a:pPr>
                <a:r>
                  <a:rPr lang="en-US" altLang="en-US" sz="1600" dirty="0">
                    <a:latin typeface="FrankRuehl" panose="020E0503060101010101" pitchFamily="34" charset="-79"/>
                    <a:cs typeface="FrankRuehl" panose="020E0503060101010101" pitchFamily="34" charset="-79"/>
                  </a:rPr>
                  <a:t>Don’t do it</a:t>
                </a:r>
              </a:p>
            </p:txBody>
          </p:sp>
          <p:sp>
            <p:nvSpPr>
              <p:cNvPr id="54286" name="Rectangle 35"/>
              <p:cNvSpPr>
                <a:spLocks noChangeArrowheads="1"/>
              </p:cNvSpPr>
              <p:nvPr/>
            </p:nvSpPr>
            <p:spPr bwMode="auto">
              <a:xfrm>
                <a:off x="4646" y="2628"/>
                <a:ext cx="580" cy="19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lnSpc>
                    <a:spcPct val="90000"/>
                  </a:lnSpc>
                  <a:spcAft>
                    <a:spcPct val="40000"/>
                  </a:spcAft>
                  <a:buChar char="•"/>
                  <a:defRPr sz="32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lnSpc>
                    <a:spcPct val="90000"/>
                  </a:lnSpc>
                  <a:spcAft>
                    <a:spcPct val="40000"/>
                  </a:spcAft>
                  <a:buChar char="–"/>
                  <a:defRPr sz="28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lnSpc>
                    <a:spcPct val="90000"/>
                  </a:lnSpc>
                  <a:spcAft>
                    <a:spcPct val="40000"/>
                  </a:spcAft>
                  <a:buChar char="•"/>
                  <a:defRPr sz="24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lnSpc>
                    <a:spcPct val="90000"/>
                  </a:lnSpc>
                  <a:spcAft>
                    <a:spcPct val="40000"/>
                  </a:spcAft>
                  <a:buChar char="–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lnSpc>
                    <a:spcPct val="90000"/>
                  </a:lnSpc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lnSpc>
                    <a:spcPct val="85000"/>
                  </a:lnSpc>
                  <a:spcAft>
                    <a:spcPct val="0"/>
                  </a:spcAft>
                  <a:buFontTx/>
                  <a:buNone/>
                </a:pPr>
                <a:r>
                  <a:rPr lang="en-US" altLang="en-US" sz="1600" dirty="0">
                    <a:latin typeface="FrankRuehl" panose="020E0503060101010101" pitchFamily="34" charset="-79"/>
                    <a:cs typeface="FrankRuehl" panose="020E0503060101010101" pitchFamily="34" charset="-79"/>
                  </a:rPr>
                  <a:t>Do it</a:t>
                </a:r>
              </a:p>
            </p:txBody>
          </p:sp>
          <p:sp>
            <p:nvSpPr>
              <p:cNvPr id="54287" name="Rectangle 36"/>
              <p:cNvSpPr>
                <a:spLocks noChangeArrowheads="1"/>
              </p:cNvSpPr>
              <p:nvPr/>
            </p:nvSpPr>
            <p:spPr bwMode="auto">
              <a:xfrm>
                <a:off x="4659" y="3334"/>
                <a:ext cx="844" cy="19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lnSpc>
                    <a:spcPct val="90000"/>
                  </a:lnSpc>
                  <a:spcAft>
                    <a:spcPct val="40000"/>
                  </a:spcAft>
                  <a:buChar char="•"/>
                  <a:defRPr sz="32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lnSpc>
                    <a:spcPct val="90000"/>
                  </a:lnSpc>
                  <a:spcAft>
                    <a:spcPct val="40000"/>
                  </a:spcAft>
                  <a:buChar char="–"/>
                  <a:defRPr sz="28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lnSpc>
                    <a:spcPct val="90000"/>
                  </a:lnSpc>
                  <a:spcAft>
                    <a:spcPct val="40000"/>
                  </a:spcAft>
                  <a:buChar char="•"/>
                  <a:defRPr sz="24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lnSpc>
                    <a:spcPct val="90000"/>
                  </a:lnSpc>
                  <a:spcAft>
                    <a:spcPct val="40000"/>
                  </a:spcAft>
                  <a:buChar char="–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lnSpc>
                    <a:spcPct val="90000"/>
                  </a:lnSpc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lnSpc>
                    <a:spcPct val="85000"/>
                  </a:lnSpc>
                  <a:spcAft>
                    <a:spcPct val="0"/>
                  </a:spcAft>
                  <a:buFontTx/>
                  <a:buNone/>
                </a:pPr>
                <a:r>
                  <a:rPr lang="en-US" altLang="en-US" sz="1600" dirty="0">
                    <a:latin typeface="FrankRuehl" panose="020E0503060101010101" pitchFamily="34" charset="-79"/>
                    <a:cs typeface="FrankRuehl" panose="020E0503060101010101" pitchFamily="34" charset="-79"/>
                  </a:rPr>
                  <a:t>Do no do it, </a:t>
                </a:r>
              </a:p>
            </p:txBody>
          </p:sp>
          <p:sp>
            <p:nvSpPr>
              <p:cNvPr id="54288" name="Rectangle 37"/>
              <p:cNvSpPr>
                <a:spLocks noChangeArrowheads="1"/>
              </p:cNvSpPr>
              <p:nvPr/>
            </p:nvSpPr>
            <p:spPr bwMode="auto">
              <a:xfrm>
                <a:off x="4646" y="2027"/>
                <a:ext cx="556" cy="32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lnSpc>
                    <a:spcPct val="90000"/>
                  </a:lnSpc>
                  <a:spcAft>
                    <a:spcPct val="40000"/>
                  </a:spcAft>
                  <a:buChar char="•"/>
                  <a:defRPr sz="32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lnSpc>
                    <a:spcPct val="90000"/>
                  </a:lnSpc>
                  <a:spcAft>
                    <a:spcPct val="40000"/>
                  </a:spcAft>
                  <a:buChar char="–"/>
                  <a:defRPr sz="28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lnSpc>
                    <a:spcPct val="90000"/>
                  </a:lnSpc>
                  <a:spcAft>
                    <a:spcPct val="40000"/>
                  </a:spcAft>
                  <a:buChar char="•"/>
                  <a:defRPr sz="24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lnSpc>
                    <a:spcPct val="90000"/>
                  </a:lnSpc>
                  <a:spcAft>
                    <a:spcPct val="40000"/>
                  </a:spcAft>
                  <a:buChar char="–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lnSpc>
                    <a:spcPct val="90000"/>
                  </a:lnSpc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lnSpc>
                    <a:spcPct val="85000"/>
                  </a:lnSpc>
                  <a:spcAft>
                    <a:spcPct val="0"/>
                  </a:spcAft>
                  <a:buFontTx/>
                  <a:buNone/>
                </a:pPr>
                <a:r>
                  <a:rPr lang="en-US" altLang="en-US" sz="1600" dirty="0">
                    <a:latin typeface="FrankRuehl" panose="020E0503060101010101" pitchFamily="34" charset="-79"/>
                    <a:cs typeface="FrankRuehl" panose="020E0503060101010101" pitchFamily="34" charset="-79"/>
                  </a:rPr>
                  <a:t>Don’t do it</a:t>
                </a:r>
              </a:p>
            </p:txBody>
          </p:sp>
        </p:grpSp>
        <p:sp>
          <p:nvSpPr>
            <p:cNvPr id="54283" name="Text Box 38"/>
            <p:cNvSpPr txBox="1">
              <a:spLocks noChangeArrowheads="1"/>
            </p:cNvSpPr>
            <p:nvPr/>
          </p:nvSpPr>
          <p:spPr bwMode="auto">
            <a:xfrm>
              <a:off x="4313" y="1235"/>
              <a:ext cx="943" cy="2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Aft>
                  <a:spcPct val="40000"/>
                </a:spcAft>
                <a:buChar char="•"/>
                <a:defRPr sz="32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742950" indent="-285750">
                <a:lnSpc>
                  <a:spcPct val="90000"/>
                </a:lnSpc>
                <a:spcAft>
                  <a:spcPct val="40000"/>
                </a:spcAft>
                <a:buChar char="–"/>
                <a:defRPr sz="28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marL="1143000" indent="-228600">
                <a:lnSpc>
                  <a:spcPct val="90000"/>
                </a:lnSpc>
                <a:spcAft>
                  <a:spcPct val="40000"/>
                </a:spcAft>
                <a:buChar char="•"/>
                <a:defRPr sz="24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marL="1600200" indent="-228600">
                <a:lnSpc>
                  <a:spcPct val="90000"/>
                </a:lnSpc>
                <a:spcAft>
                  <a:spcPct val="40000"/>
                </a:spcAft>
                <a:buChar char="–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marL="2057400" indent="-228600">
                <a:lnSpc>
                  <a:spcPct val="90000"/>
                </a:lnSpc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pPr>
                <a:lnSpc>
                  <a:spcPct val="100000"/>
                </a:lnSpc>
                <a:spcAft>
                  <a:spcPct val="0"/>
                </a:spcAft>
                <a:buFontTx/>
                <a:buNone/>
              </a:pPr>
              <a:r>
                <a:rPr lang="en-US" altLang="en-US" sz="1600" dirty="0">
                  <a:latin typeface="FrankRuehl" panose="020E0503060101010101" pitchFamily="34" charset="-79"/>
                  <a:cs typeface="FrankRuehl" panose="020E0503060101010101" pitchFamily="34" charset="-79"/>
                </a:rPr>
                <a:t>Action outcome</a:t>
              </a:r>
            </a:p>
          </p:txBody>
        </p:sp>
      </p:grpSp>
      <p:pic>
        <p:nvPicPr>
          <p:cNvPr id="39" name="Content Placeholder 5" descr="Logo.psd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91734" y="172060"/>
            <a:ext cx="738896" cy="5107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5211263"/>
      </p:ext>
    </p:extLst>
  </p:cSld>
  <p:clrMapOvr>
    <a:masterClrMapping/>
  </p:clrMapOvr>
  <p:transition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14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614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614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614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61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25" presetID="2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614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9500"/>
                            </p:stCondLst>
                            <p:childTnLst>
                              <p:par>
                                <p:cTn id="29" presetID="2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1000"/>
                                        <p:tgtEl>
                                          <p:spTgt spid="614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9" grpId="0" animBg="1" autoUpdateAnimBg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 txBox="1">
            <a:spLocks/>
          </p:cNvSpPr>
          <p:nvPr/>
        </p:nvSpPr>
        <p:spPr>
          <a:xfrm>
            <a:off x="1722438" y="4675188"/>
            <a:ext cx="6156325" cy="808037"/>
          </a:xfrm>
          <a:prstGeom prst="rect">
            <a:avLst/>
          </a:prstGeom>
        </p:spPr>
        <p:txBody>
          <a:bodyPr anchor="b">
            <a:normAutofit fontScale="97500"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/>
          <a:p>
            <a:pPr marL="54864" algn="ctr" eaLnBrk="1" fontAlgn="auto" hangingPunct="1">
              <a:spcAft>
                <a:spcPts val="0"/>
              </a:spcAft>
              <a:defRPr/>
            </a:pPr>
            <a:endParaRPr lang="en-US" sz="3200" b="1" dirty="0">
              <a:solidFill>
                <a:schemeClr val="tx2">
                  <a:tint val="100000"/>
                  <a:shade val="90000"/>
                  <a:satMod val="250000"/>
                  <a:alpha val="100000"/>
                </a:schemeClr>
              </a:solidFill>
              <a:effectLst>
                <a:outerShdw blurRad="38100" dist="25500" dir="5400000" algn="tl" rotWithShape="0">
                  <a:srgbClr val="000000">
                    <a:satMod val="180000"/>
                    <a:alpha val="75000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1812849" y="1167765"/>
            <a:ext cx="5830185" cy="774109"/>
          </a:xfrm>
          <a:prstGeom prst="rect">
            <a:avLst/>
          </a:prstGeom>
        </p:spPr>
        <p:txBody>
          <a:bodyPr anchor="b"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/>
          <a:p>
            <a:pPr marL="54864" algn="ctr" eaLnBrk="1" fontAlgn="auto" hangingPunct="1">
              <a:spcAft>
                <a:spcPts val="0"/>
              </a:spcAft>
              <a:defRPr/>
            </a:pPr>
            <a:endParaRPr lang="en-US" sz="4800" b="1" dirty="0">
              <a:solidFill>
                <a:srgbClr val="003300"/>
              </a:solidFill>
              <a:latin typeface="+mj-lt"/>
              <a:ea typeface="+mj-ea"/>
              <a:cs typeface="+mj-cs"/>
            </a:endParaRPr>
          </a:p>
          <a:p>
            <a:pPr marL="54864" algn="ctr" eaLnBrk="1" fontAlgn="auto" hangingPunct="1">
              <a:spcAft>
                <a:spcPts val="0"/>
              </a:spcAft>
              <a:defRPr/>
            </a:pPr>
            <a:r>
              <a:rPr lang="en-US" sz="4800" b="1" dirty="0">
                <a:solidFill>
                  <a:srgbClr val="003300"/>
                </a:solidFill>
                <a:latin typeface="FrankRuehl" panose="020E0503060101010101" pitchFamily="34" charset="-79"/>
                <a:ea typeface="+mj-ea"/>
                <a:cs typeface="FrankRuehl" panose="020E0503060101010101" pitchFamily="34" charset="-79"/>
              </a:rPr>
              <a:t>T4LM4</a:t>
            </a:r>
          </a:p>
        </p:txBody>
      </p:sp>
      <p:sp>
        <p:nvSpPr>
          <p:cNvPr id="15" name="Title 1"/>
          <p:cNvSpPr txBox="1">
            <a:spLocks noChangeAspect="1"/>
          </p:cNvSpPr>
          <p:nvPr/>
        </p:nvSpPr>
        <p:spPr>
          <a:xfrm>
            <a:off x="1577161" y="4568338"/>
            <a:ext cx="6301564" cy="805417"/>
          </a:xfrm>
          <a:prstGeom prst="rect">
            <a:avLst/>
          </a:prstGeom>
          <a:scene3d>
            <a:camera prst="orthographicFront"/>
            <a:lightRig rig="soft" dir="t">
              <a:rot lat="0" lon="0" rev="2400000"/>
            </a:lightRig>
          </a:scene3d>
          <a:sp3d extrusionH="76200">
            <a:extrusionClr>
              <a:schemeClr val="accent2">
                <a:lumMod val="75000"/>
              </a:schemeClr>
            </a:extrusionClr>
          </a:sp3d>
        </p:spPr>
        <p:txBody>
          <a:bodyPr anchor="ctr">
            <a:sp3d>
              <a:bevelT w="19050" h="12700"/>
            </a:sp3d>
          </a:bodyPr>
          <a:lstStyle/>
          <a:p>
            <a:pPr marL="54864" algn="ctr" eaLnBrk="1" fontAlgn="auto" hangingPunct="1">
              <a:spcAft>
                <a:spcPts val="0"/>
              </a:spcAft>
              <a:defRPr/>
            </a:pPr>
            <a:r>
              <a:rPr lang="en-US" sz="4400" b="1" dirty="0">
                <a:solidFill>
                  <a:schemeClr val="tx2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  </a:t>
            </a:r>
          </a:p>
          <a:p>
            <a:pPr marL="54864" algn="ctr" eaLnBrk="1" fontAlgn="auto" hangingPunct="1">
              <a:spcAft>
                <a:spcPts val="0"/>
              </a:spcAft>
              <a:defRPr/>
            </a:pPr>
            <a:r>
              <a:rPr lang="en-US" sz="4400" b="1" dirty="0">
                <a:solidFill>
                  <a:schemeClr val="tx2">
                    <a:lumMod val="50000"/>
                  </a:schemeClr>
                </a:solidFill>
                <a:latin typeface="FrankRuehl" panose="020E0503060101010101" pitchFamily="34" charset="-79"/>
                <a:ea typeface="+mj-ea"/>
                <a:cs typeface="FrankRuehl" panose="020E0503060101010101" pitchFamily="34" charset="-79"/>
              </a:rPr>
              <a:t>End</a:t>
            </a:r>
          </a:p>
        </p:txBody>
      </p:sp>
      <p:sp>
        <p:nvSpPr>
          <p:cNvPr id="120837" name="TextBox 1"/>
          <p:cNvSpPr txBox="1">
            <a:spLocks noChangeArrowheads="1"/>
          </p:cNvSpPr>
          <p:nvPr/>
        </p:nvSpPr>
        <p:spPr bwMode="auto">
          <a:xfrm>
            <a:off x="1847850" y="501650"/>
            <a:ext cx="576103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Aft>
                <a:spcPct val="40000"/>
              </a:spcAft>
              <a:buChar char="•"/>
              <a:defRPr sz="3200"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lnSpc>
                <a:spcPct val="90000"/>
              </a:lnSpc>
              <a:spcAft>
                <a:spcPct val="40000"/>
              </a:spcAft>
              <a:buChar char="–"/>
              <a:defRPr sz="2800"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lnSpc>
                <a:spcPct val="90000"/>
              </a:lnSpc>
              <a:spcAft>
                <a:spcPct val="40000"/>
              </a:spcAft>
              <a:buChar char="•"/>
              <a:defRPr sz="2400"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lnSpc>
                <a:spcPct val="90000"/>
              </a:lnSpc>
              <a:spcAft>
                <a:spcPct val="40000"/>
              </a:spcAft>
              <a:buChar char="–"/>
              <a:defRPr sz="2000"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lnSpc>
                <a:spcPct val="90000"/>
              </a:lnSpc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>
              <a:lnSpc>
                <a:spcPct val="100000"/>
              </a:lnSpc>
              <a:spcAft>
                <a:spcPct val="0"/>
              </a:spcAft>
              <a:buFontTx/>
              <a:buNone/>
            </a:pPr>
            <a:r>
              <a:rPr lang="en-US" altLang="en-US" sz="2800" dirty="0">
                <a:solidFill>
                  <a:srgbClr val="800000"/>
                </a:solidFill>
              </a:rPr>
              <a:t>        </a:t>
            </a:r>
            <a:r>
              <a:rPr lang="en-US" altLang="en-US" sz="2800" dirty="0">
                <a:solidFill>
                  <a:schemeClr val="tx2">
                    <a:lumMod val="50000"/>
                  </a:schemeClr>
                </a:solidFill>
                <a:latin typeface="FrankRuehl" panose="020E0503060101010101" pitchFamily="34" charset="-79"/>
                <a:cs typeface="FrankRuehl" panose="020E0503060101010101" pitchFamily="34" charset="-79"/>
              </a:rPr>
              <a:t>Regents Park Publishers</a:t>
            </a:r>
          </a:p>
        </p:txBody>
      </p:sp>
      <p:pic>
        <p:nvPicPr>
          <p:cNvPr id="120838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19388" y="2465218"/>
            <a:ext cx="4162425" cy="2084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Footer Placeholder 1"/>
          <p:cNvSpPr txBox="1">
            <a:spLocks/>
          </p:cNvSpPr>
          <p:nvPr/>
        </p:nvSpPr>
        <p:spPr bwMode="auto">
          <a:xfrm>
            <a:off x="419100" y="6200775"/>
            <a:ext cx="3784600" cy="260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A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rgbClr val="7F7F7F"/>
                </a:solidFill>
                <a:latin typeface="Arial" charset="0"/>
                <a:ea typeface="ＭＳ Ｐゴシック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9pPr>
          </a:lstStyle>
          <a:p>
            <a:pPr>
              <a:defRPr/>
            </a:pPr>
            <a:r>
              <a:rPr lang="en-US" altLang="en-US" dirty="0"/>
              <a:t>Regents Park Publishers</a:t>
            </a:r>
          </a:p>
        </p:txBody>
      </p:sp>
    </p:spTree>
    <p:extLst>
      <p:ext uri="{BB962C8B-B14F-4D97-AF65-F5344CB8AC3E}">
        <p14:creationId xmlns:p14="http://schemas.microsoft.com/office/powerpoint/2010/main" val="13553884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5"/>
          <p:cNvSpPr>
            <a:spLocks noGrp="1" noChangeArrowheads="1"/>
          </p:cNvSpPr>
          <p:nvPr>
            <p:ph type="ctrTitle"/>
          </p:nvPr>
        </p:nvSpPr>
        <p:spPr>
          <a:xfrm>
            <a:off x="645160" y="2294255"/>
            <a:ext cx="7772400" cy="1389063"/>
          </a:xfrm>
        </p:spPr>
        <p:txBody>
          <a:bodyPr/>
          <a:lstStyle/>
          <a:p>
            <a:pPr eaLnBrk="1" hangingPunct="1">
              <a:defRPr/>
            </a:pPr>
            <a:br>
              <a:rPr lang="en-US" altLang="en-US" sz="4800" dirty="0"/>
            </a:br>
            <a:r>
              <a:rPr lang="en-US" altLang="en-US" sz="4800" dirty="0">
                <a:solidFill>
                  <a:srgbClr val="800000"/>
                </a:solidFill>
                <a:latin typeface="FrankRuehl" panose="020E0503060101010101" pitchFamily="34" charset="-79"/>
                <a:cs typeface="FrankRuehl" panose="020E0503060101010101" pitchFamily="34" charset="-79"/>
              </a:rPr>
              <a:t>Decision Making Under Uncertainty</a:t>
            </a:r>
            <a:endParaRPr lang="en-AU" altLang="en-US" sz="4800" dirty="0">
              <a:solidFill>
                <a:srgbClr val="800000"/>
              </a:solidFill>
              <a:latin typeface="FrankRuehl" panose="020E0503060101010101" pitchFamily="34" charset="-79"/>
              <a:cs typeface="FrankRuehl" panose="020E0503060101010101" pitchFamily="34" charset="-79"/>
            </a:endParaRPr>
          </a:p>
        </p:txBody>
      </p:sp>
      <p:pic>
        <p:nvPicPr>
          <p:cNvPr id="3" name="Content Placeholder 5" descr="Logo.psd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29492" y="248589"/>
            <a:ext cx="1477792" cy="10214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6355073"/>
      </p:ext>
    </p:extLst>
  </p:cSld>
  <p:clrMapOvr>
    <a:masterClrMapping/>
  </p:clrMapOvr>
  <p:transition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17500"/>
            <a:ext cx="7772400" cy="1422400"/>
          </a:xfrm>
          <a:extLst>
            <a:ext uri="{909E8E84-426E-40DD-AFC4-6F175D3DCCD1}">
              <a14:hiddenFill xmlns:a14="http://schemas.microsoft.com/office/drawing/2010/main">
                <a:solidFill>
                  <a:srgbClr val="2FFF74"/>
                </a:solidFill>
              </a14:hiddenFill>
            </a:ext>
          </a:extLst>
        </p:spPr>
        <p:txBody>
          <a:bodyPr/>
          <a:lstStyle/>
          <a:p>
            <a:pPr eaLnBrk="1" hangingPunct="1">
              <a:defRPr/>
            </a:pPr>
            <a:r>
              <a:rPr lang="en-US" altLang="en-US" dirty="0">
                <a:latin typeface="FrankRuehl" panose="020E0503060101010101" pitchFamily="34" charset="-79"/>
                <a:cs typeface="FrankRuehl" panose="020E0503060101010101" pitchFamily="34" charset="-79"/>
              </a:rPr>
              <a:t>The Decision Process in Operations</a:t>
            </a:r>
          </a:p>
        </p:txBody>
      </p:sp>
      <p:sp>
        <p:nvSpPr>
          <p:cNvPr id="26627" name="Rectangle 3"/>
          <p:cNvSpPr>
            <a:spLocks noChangeArrowheads="1"/>
          </p:cNvSpPr>
          <p:nvPr/>
        </p:nvSpPr>
        <p:spPr bwMode="auto">
          <a:xfrm>
            <a:off x="1093788" y="1754188"/>
            <a:ext cx="6956425" cy="50044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82600" indent="-482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1130300" indent="-4572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371600" indent="-4572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828800" indent="-4572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286000" indent="-4572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7432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32004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6576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41148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>
              <a:lnSpc>
                <a:spcPct val="90000"/>
              </a:lnSpc>
              <a:spcAft>
                <a:spcPct val="40000"/>
              </a:spcAft>
              <a:buClr>
                <a:srgbClr val="BF0922"/>
              </a:buClr>
              <a:buFont typeface="Times" charset="0"/>
              <a:buAutoNum type="arabicPeriod"/>
            </a:pPr>
            <a:r>
              <a:rPr lang="en-US" altLang="en-US" sz="2800" b="1" dirty="0">
                <a:latin typeface="FrankRuehl" panose="020E0503060101010101" pitchFamily="34" charset="-79"/>
                <a:cs typeface="FrankRuehl" panose="020E0503060101010101" pitchFamily="34" charset="-79"/>
              </a:rPr>
              <a:t>Clearly define the problem and the factors that influence it.</a:t>
            </a:r>
          </a:p>
          <a:p>
            <a:pPr>
              <a:lnSpc>
                <a:spcPct val="90000"/>
              </a:lnSpc>
              <a:spcAft>
                <a:spcPct val="40000"/>
              </a:spcAft>
              <a:buClr>
                <a:srgbClr val="BF0922"/>
              </a:buClr>
              <a:buFont typeface="Times" charset="0"/>
              <a:buAutoNum type="arabicPeriod"/>
            </a:pPr>
            <a:r>
              <a:rPr lang="en-US" altLang="en-US" sz="2800" b="1" dirty="0">
                <a:latin typeface="FrankRuehl" panose="020E0503060101010101" pitchFamily="34" charset="-79"/>
                <a:cs typeface="FrankRuehl" panose="020E0503060101010101" pitchFamily="34" charset="-79"/>
              </a:rPr>
              <a:t>Develop specific and measurable objectives. To be achieved.</a:t>
            </a:r>
          </a:p>
          <a:p>
            <a:pPr>
              <a:lnSpc>
                <a:spcPct val="90000"/>
              </a:lnSpc>
              <a:spcAft>
                <a:spcPct val="40000"/>
              </a:spcAft>
              <a:buClr>
                <a:srgbClr val="BF0922"/>
              </a:buClr>
              <a:buFont typeface="Times" charset="0"/>
              <a:buAutoNum type="arabicPeriod"/>
            </a:pPr>
            <a:r>
              <a:rPr lang="en-US" altLang="en-US" sz="2800" b="1" dirty="0">
                <a:latin typeface="FrankRuehl" panose="020E0503060101010101" pitchFamily="34" charset="-79"/>
                <a:cs typeface="FrankRuehl" panose="020E0503060101010101" pitchFamily="34" charset="-79"/>
              </a:rPr>
              <a:t>Develop a model and identify outcome alternatives.</a:t>
            </a:r>
          </a:p>
          <a:p>
            <a:pPr>
              <a:lnSpc>
                <a:spcPct val="90000"/>
              </a:lnSpc>
              <a:spcAft>
                <a:spcPct val="40000"/>
              </a:spcAft>
              <a:buClr>
                <a:srgbClr val="BF0922"/>
              </a:buClr>
              <a:buFont typeface="Times" charset="0"/>
              <a:buAutoNum type="arabicPeriod"/>
            </a:pPr>
            <a:r>
              <a:rPr lang="en-US" altLang="en-US" sz="2800" b="1" dirty="0">
                <a:latin typeface="FrankRuehl" panose="020E0503060101010101" pitchFamily="34" charset="-79"/>
                <a:cs typeface="FrankRuehl" panose="020E0503060101010101" pitchFamily="34" charset="-79"/>
              </a:rPr>
              <a:t>Evaluate each alternative .</a:t>
            </a:r>
          </a:p>
          <a:p>
            <a:pPr>
              <a:lnSpc>
                <a:spcPct val="90000"/>
              </a:lnSpc>
              <a:spcAft>
                <a:spcPct val="40000"/>
              </a:spcAft>
              <a:buClr>
                <a:srgbClr val="BF0922"/>
              </a:buClr>
              <a:buFont typeface="Times" charset="0"/>
              <a:buAutoNum type="arabicPeriod"/>
            </a:pPr>
            <a:r>
              <a:rPr lang="en-US" altLang="en-US" sz="2800" b="1" dirty="0">
                <a:latin typeface="FrankRuehl" panose="020E0503060101010101" pitchFamily="34" charset="-79"/>
                <a:cs typeface="FrankRuehl" panose="020E0503060101010101" pitchFamily="34" charset="-79"/>
              </a:rPr>
              <a:t>Select the best alternative based on predetermined criterion.</a:t>
            </a:r>
          </a:p>
          <a:p>
            <a:pPr>
              <a:lnSpc>
                <a:spcPct val="90000"/>
              </a:lnSpc>
              <a:spcAft>
                <a:spcPct val="40000"/>
              </a:spcAft>
              <a:buClr>
                <a:srgbClr val="BF0922"/>
              </a:buClr>
              <a:buFont typeface="Times" charset="0"/>
              <a:buAutoNum type="arabicPeriod"/>
            </a:pPr>
            <a:r>
              <a:rPr lang="en-US" altLang="en-US" sz="2800" b="1" dirty="0">
                <a:latin typeface="FrankRuehl" panose="020E0503060101010101" pitchFamily="34" charset="-79"/>
                <a:cs typeface="FrankRuehl" panose="020E0503060101010101" pitchFamily="34" charset="-79"/>
              </a:rPr>
              <a:t>Implement the decision.</a:t>
            </a:r>
          </a:p>
        </p:txBody>
      </p:sp>
    </p:spTree>
  </p:cSld>
  <p:clrMapOvr>
    <a:masterClrMapping/>
  </p:clrMapOvr>
  <p:transition>
    <p:pull dir="l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266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7" grpId="0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19100"/>
            <a:ext cx="7772400" cy="8763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en-US" altLang="en-US" sz="3600" dirty="0">
                <a:solidFill>
                  <a:srgbClr val="003300"/>
                </a:solidFill>
                <a:latin typeface="FrankRuehl" panose="020E0503060101010101" pitchFamily="34" charset="-79"/>
                <a:cs typeface="FrankRuehl" panose="020E0503060101010101" pitchFamily="34" charset="-79"/>
              </a:rPr>
              <a:t>Decision Making Under Uncertainty</a:t>
            </a:r>
          </a:p>
        </p:txBody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28700" y="2825750"/>
            <a:ext cx="5981700" cy="3098800"/>
          </a:xfrm>
        </p:spPr>
        <p:txBody>
          <a:bodyPr/>
          <a:lstStyle/>
          <a:p>
            <a:pPr marL="609600" indent="-609600" eaLnBrk="1" hangingPunct="1">
              <a:lnSpc>
                <a:spcPct val="100000"/>
              </a:lnSpc>
              <a:buFont typeface="Wingdings" pitchFamily="2" charset="2"/>
              <a:buAutoNum type="arabicPeriod"/>
            </a:pPr>
            <a:r>
              <a:rPr lang="en-US" altLang="en-US" sz="2800" dirty="0">
                <a:latin typeface="FrankRuehl" panose="020E0503060101010101" pitchFamily="34" charset="-79"/>
                <a:cs typeface="FrankRuehl" panose="020E0503060101010101" pitchFamily="34" charset="-79"/>
              </a:rPr>
              <a:t>Maximax (optimistic)</a:t>
            </a:r>
          </a:p>
          <a:p>
            <a:pPr marL="609600" indent="-609600" eaLnBrk="1" hangingPunct="1">
              <a:lnSpc>
                <a:spcPct val="100000"/>
              </a:lnSpc>
              <a:buFont typeface="Wingdings" pitchFamily="2" charset="2"/>
              <a:buAutoNum type="arabicPeriod"/>
            </a:pPr>
            <a:r>
              <a:rPr lang="en-US" altLang="en-US" sz="2800" dirty="0">
                <a:latin typeface="FrankRuehl" panose="020E0503060101010101" pitchFamily="34" charset="-79"/>
                <a:cs typeface="FrankRuehl" panose="020E0503060101010101" pitchFamily="34" charset="-79"/>
              </a:rPr>
              <a:t>Maximin (pessimistic)</a:t>
            </a:r>
          </a:p>
          <a:p>
            <a:pPr marL="609600" indent="-609600" eaLnBrk="1" hangingPunct="1">
              <a:lnSpc>
                <a:spcPct val="100000"/>
              </a:lnSpc>
              <a:buFont typeface="Wingdings" pitchFamily="2" charset="2"/>
              <a:buAutoNum type="arabicPeriod"/>
            </a:pPr>
            <a:r>
              <a:rPr lang="en-US" altLang="en-US" sz="2800" dirty="0">
                <a:latin typeface="FrankRuehl" panose="020E0503060101010101" pitchFamily="34" charset="-79"/>
                <a:cs typeface="FrankRuehl" panose="020E0503060101010101" pitchFamily="34" charset="-79"/>
              </a:rPr>
              <a:t>Criterion of realism (Hurwicz)</a:t>
            </a:r>
          </a:p>
          <a:p>
            <a:pPr marL="609600" indent="-609600" eaLnBrk="1" hangingPunct="1">
              <a:lnSpc>
                <a:spcPct val="100000"/>
              </a:lnSpc>
              <a:buFont typeface="Wingdings" pitchFamily="2" charset="2"/>
              <a:buAutoNum type="arabicPeriod"/>
            </a:pPr>
            <a:r>
              <a:rPr lang="en-US" altLang="en-US" sz="2800" dirty="0">
                <a:latin typeface="FrankRuehl" panose="020E0503060101010101" pitchFamily="34" charset="-79"/>
                <a:cs typeface="FrankRuehl" panose="020E0503060101010101" pitchFamily="34" charset="-79"/>
              </a:rPr>
              <a:t>Equally likely (Laplace) </a:t>
            </a:r>
          </a:p>
          <a:p>
            <a:pPr marL="609600" indent="-609600" eaLnBrk="1" hangingPunct="1">
              <a:lnSpc>
                <a:spcPct val="100000"/>
              </a:lnSpc>
              <a:buFont typeface="Wingdings" pitchFamily="2" charset="2"/>
              <a:buAutoNum type="arabicPeriod"/>
            </a:pPr>
            <a:r>
              <a:rPr lang="en-US" altLang="en-US" sz="2800" dirty="0">
                <a:latin typeface="FrankRuehl" panose="020E0503060101010101" pitchFamily="34" charset="-79"/>
                <a:cs typeface="FrankRuehl" panose="020E0503060101010101" pitchFamily="34" charset="-79"/>
              </a:rPr>
              <a:t>Minimax regret</a:t>
            </a:r>
          </a:p>
        </p:txBody>
      </p:sp>
      <p:sp>
        <p:nvSpPr>
          <p:cNvPr id="86020" name="Text Box 4"/>
          <p:cNvSpPr txBox="1">
            <a:spLocks noChangeArrowheads="1"/>
          </p:cNvSpPr>
          <p:nvPr/>
        </p:nvSpPr>
        <p:spPr bwMode="auto">
          <a:xfrm>
            <a:off x="542925" y="1690688"/>
            <a:ext cx="8199438" cy="8710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Aft>
                <a:spcPct val="40000"/>
              </a:spcAft>
              <a:buChar char="•"/>
              <a:defRPr sz="32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lnSpc>
                <a:spcPct val="90000"/>
              </a:lnSpc>
              <a:spcAft>
                <a:spcPct val="40000"/>
              </a:spcAft>
              <a:buChar char="–"/>
              <a:defRPr sz="28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lnSpc>
                <a:spcPct val="90000"/>
              </a:lnSpc>
              <a:spcAft>
                <a:spcPct val="40000"/>
              </a:spcAft>
              <a:buChar char="•"/>
              <a:defRPr sz="24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lnSpc>
                <a:spcPct val="90000"/>
              </a:lnSpc>
              <a:spcAft>
                <a:spcPct val="40000"/>
              </a:spcAft>
              <a:buChar char="–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lnSpc>
                <a:spcPct val="90000"/>
              </a:lnSpc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>
              <a:spcAft>
                <a:spcPct val="0"/>
              </a:spcAft>
              <a:buFontTx/>
              <a:buNone/>
            </a:pPr>
            <a:r>
              <a:rPr lang="en-US" altLang="en-US" sz="2800" dirty="0">
                <a:latin typeface="FrankRuehl" panose="020E0503060101010101" pitchFamily="34" charset="-79"/>
                <a:cs typeface="FrankRuehl" panose="020E0503060101010101" pitchFamily="34" charset="-79"/>
              </a:rPr>
              <a:t>There are several criteria for making decisions under uncertainty</a:t>
            </a:r>
          </a:p>
        </p:txBody>
      </p:sp>
    </p:spTree>
  </p:cSld>
  <p:clrMapOvr>
    <a:masterClrMapping/>
  </p:clrMapOvr>
  <p:transition>
    <p:pull dir="l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1000"/>
                                        <p:tgtEl>
                                          <p:spTgt spid="860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1000"/>
                                        <p:tgtEl>
                                          <p:spTgt spid="860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6019" grpId="0"/>
      <p:bldP spid="8602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673100" y="520700"/>
            <a:ext cx="7772400" cy="68580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sz="3600" dirty="0">
                <a:latin typeface="FrankRuehl" panose="020E0503060101010101" pitchFamily="34" charset="-79"/>
                <a:cs typeface="FrankRuehl" panose="020E0503060101010101" pitchFamily="34" charset="-79"/>
              </a:rPr>
              <a:t>Example:</a:t>
            </a:r>
            <a:br>
              <a:rPr lang="en-US" altLang="en-US" sz="3600" dirty="0">
                <a:latin typeface="FrankRuehl" panose="020E0503060101010101" pitchFamily="34" charset="-79"/>
                <a:cs typeface="FrankRuehl" panose="020E0503060101010101" pitchFamily="34" charset="-79"/>
              </a:rPr>
            </a:br>
            <a:r>
              <a:rPr lang="en-US" altLang="en-US" sz="3600" dirty="0">
                <a:latin typeface="FrankRuehl" panose="020E0503060101010101" pitchFamily="34" charset="-79"/>
                <a:cs typeface="FrankRuehl" panose="020E0503060101010101" pitchFamily="34" charset="-79"/>
              </a:rPr>
              <a:t>Thompson Lumber Company</a:t>
            </a:r>
          </a:p>
        </p:txBody>
      </p:sp>
      <p:graphicFrame>
        <p:nvGraphicFramePr>
          <p:cNvPr id="155803" name="Group 15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4594266"/>
              </p:ext>
            </p:extLst>
          </p:nvPr>
        </p:nvGraphicFramePr>
        <p:xfrm>
          <a:off x="647700" y="1917700"/>
          <a:ext cx="7848600" cy="2879725"/>
        </p:xfrm>
        <a:graphic>
          <a:graphicData uri="http://schemas.openxmlformats.org/drawingml/2006/table">
            <a:tbl>
              <a:tblPr/>
              <a:tblGrid>
                <a:gridCol w="30861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812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812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82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FrankRuehl" panose="020E0503060101010101" pitchFamily="34" charset="-79"/>
                          <a:ea typeface="ＭＳ Ｐゴシック" pitchFamily="34" charset="-128"/>
                          <a:cs typeface="FrankRuehl" panose="020E0503060101010101" pitchFamily="34" charset="-79"/>
                        </a:rPr>
                        <a:t>STATE OF NATURE</a:t>
                      </a: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49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FrankRuehl" panose="020E0503060101010101" pitchFamily="34" charset="-79"/>
                          <a:ea typeface="ＭＳ Ｐゴシック" pitchFamily="34" charset="-128"/>
                          <a:cs typeface="FrankRuehl" panose="020E0503060101010101" pitchFamily="34" charset="-79"/>
                        </a:rPr>
                        <a:t>ALTERNATIVE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FrankRuehl" panose="020E0503060101010101" pitchFamily="34" charset="-79"/>
                          <a:ea typeface="ＭＳ Ｐゴシック" pitchFamily="34" charset="-128"/>
                          <a:cs typeface="FrankRuehl" panose="020E0503060101010101" pitchFamily="34" charset="-79"/>
                        </a:rPr>
                        <a:t>FAVORABLE MARKET ($)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FrankRuehl" panose="020E0503060101010101" pitchFamily="34" charset="-79"/>
                          <a:ea typeface="ＭＳ Ｐゴシック" pitchFamily="34" charset="-128"/>
                          <a:cs typeface="FrankRuehl" panose="020E0503060101010101" pitchFamily="34" charset="-79"/>
                        </a:rPr>
                        <a:t>UNFAVORABLE MARKET ($)</a:t>
                      </a: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49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Ruehl" panose="020E0503060101010101" pitchFamily="34" charset="-79"/>
                          <a:ea typeface="ＭＳ Ｐゴシック" pitchFamily="34" charset="-128"/>
                          <a:cs typeface="FrankRuehl" panose="020E0503060101010101" pitchFamily="34" charset="-79"/>
                        </a:rPr>
                        <a:t>Construct a large plant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>
                          <a:tab pos="1524000" algn="r"/>
                        </a:tabLst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Ruehl" panose="020E0503060101010101" pitchFamily="34" charset="-79"/>
                          <a:ea typeface="ＭＳ Ｐゴシック" pitchFamily="34" charset="-128"/>
                          <a:cs typeface="FrankRuehl" panose="020E0503060101010101" pitchFamily="34" charset="-79"/>
                        </a:rPr>
                        <a:t>	200,000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>
                          <a:tab pos="1524000" algn="r"/>
                        </a:tabLst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Ruehl" panose="020E0503060101010101" pitchFamily="34" charset="-79"/>
                          <a:ea typeface="ＭＳ Ｐゴシック" pitchFamily="34" charset="-128"/>
                          <a:cs typeface="FrankRuehl" panose="020E0503060101010101" pitchFamily="34" charset="-79"/>
                        </a:rPr>
                        <a:t>	–180,000</a:t>
                      </a: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49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Ruehl" panose="020E0503060101010101" pitchFamily="34" charset="-79"/>
                          <a:ea typeface="ＭＳ Ｐゴシック" pitchFamily="34" charset="-128"/>
                          <a:cs typeface="FrankRuehl" panose="020E0503060101010101" pitchFamily="34" charset="-79"/>
                        </a:rPr>
                        <a:t>Construct a small plant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>
                          <a:tab pos="1524000" algn="r"/>
                        </a:tabLst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Ruehl" panose="020E0503060101010101" pitchFamily="34" charset="-79"/>
                          <a:ea typeface="ＭＳ Ｐゴシック" pitchFamily="34" charset="-128"/>
                          <a:cs typeface="FrankRuehl" panose="020E0503060101010101" pitchFamily="34" charset="-79"/>
                        </a:rPr>
                        <a:t>	100,000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>
                          <a:tab pos="1524000" algn="r"/>
                        </a:tabLst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Ruehl" panose="020E0503060101010101" pitchFamily="34" charset="-79"/>
                          <a:ea typeface="ＭＳ Ｐゴシック" pitchFamily="34" charset="-128"/>
                          <a:cs typeface="FrankRuehl" panose="020E0503060101010101" pitchFamily="34" charset="-79"/>
                        </a:rPr>
                        <a:t>	–20,000</a:t>
                      </a: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49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Ruehl" panose="020E0503060101010101" pitchFamily="34" charset="-79"/>
                          <a:ea typeface="ＭＳ Ｐゴシック" pitchFamily="34" charset="-128"/>
                          <a:cs typeface="FrankRuehl" panose="020E0503060101010101" pitchFamily="34" charset="-79"/>
                        </a:rPr>
                        <a:t>Do nothing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>
                          <a:tab pos="1524000" algn="r"/>
                        </a:tabLst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Ruehl" panose="020E0503060101010101" pitchFamily="34" charset="-79"/>
                          <a:ea typeface="ＭＳ Ｐゴシック" pitchFamily="34" charset="-128"/>
                          <a:cs typeface="FrankRuehl" panose="020E0503060101010101" pitchFamily="34" charset="-79"/>
                        </a:rPr>
                        <a:t>	0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>
                          <a:tab pos="1524000" algn="r"/>
                        </a:tabLst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Ruehl" panose="020E0503060101010101" pitchFamily="34" charset="-79"/>
                          <a:ea typeface="ＭＳ Ｐゴシック" pitchFamily="34" charset="-128"/>
                          <a:cs typeface="FrankRuehl" panose="020E0503060101010101" pitchFamily="34" charset="-79"/>
                        </a:rPr>
                        <a:t>	0</a:t>
                      </a: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4" name="Footer Placeholder 1"/>
          <p:cNvSpPr txBox="1">
            <a:spLocks/>
          </p:cNvSpPr>
          <p:nvPr/>
        </p:nvSpPr>
        <p:spPr bwMode="auto">
          <a:xfrm>
            <a:off x="215900" y="6337300"/>
            <a:ext cx="3784600" cy="260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A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rgbClr val="7F7F7F"/>
                </a:solidFill>
                <a:latin typeface="Arial" charset="0"/>
                <a:ea typeface="ＭＳ Ｐゴシック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9pPr>
          </a:lstStyle>
          <a:p>
            <a:pPr>
              <a:defRPr/>
            </a:pPr>
            <a:r>
              <a:rPr lang="en-US" altLang="en-US" dirty="0"/>
              <a:t>Regents Park Publishers</a:t>
            </a:r>
          </a:p>
        </p:txBody>
      </p:sp>
    </p:spTree>
  </p:cSld>
  <p:clrMapOvr>
    <a:masterClrMapping/>
  </p:clrMapOvr>
  <p:transition advClick="0">
    <p:pull dir="l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1558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533400"/>
            <a:ext cx="7772400" cy="66040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dirty="0">
                <a:latin typeface="FrankRuehl" panose="020E0503060101010101" pitchFamily="34" charset="-79"/>
                <a:cs typeface="FrankRuehl" panose="020E0503060101010101" pitchFamily="34" charset="-79"/>
              </a:rPr>
              <a:t>1. Maximax</a:t>
            </a:r>
          </a:p>
        </p:txBody>
      </p:sp>
      <p:sp>
        <p:nvSpPr>
          <p:cNvPr id="87071" name="Rectangle 31"/>
          <p:cNvSpPr>
            <a:spLocks noChangeArrowheads="1"/>
          </p:cNvSpPr>
          <p:nvPr/>
        </p:nvSpPr>
        <p:spPr bwMode="auto">
          <a:xfrm>
            <a:off x="603250" y="1473200"/>
            <a:ext cx="7937500" cy="200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Aft>
                <a:spcPct val="40000"/>
              </a:spcAft>
              <a:buChar char="•"/>
              <a:defRPr sz="32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820738" indent="-285750">
              <a:lnSpc>
                <a:spcPct val="90000"/>
              </a:lnSpc>
              <a:spcAft>
                <a:spcPct val="40000"/>
              </a:spcAft>
              <a:buChar char="–"/>
              <a:defRPr sz="28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lnSpc>
                <a:spcPct val="90000"/>
              </a:lnSpc>
              <a:spcAft>
                <a:spcPct val="40000"/>
              </a:spcAft>
              <a:buChar char="•"/>
              <a:defRPr sz="24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lnSpc>
                <a:spcPct val="90000"/>
              </a:lnSpc>
              <a:spcAft>
                <a:spcPct val="40000"/>
              </a:spcAft>
              <a:buChar char="–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lnSpc>
                <a:spcPct val="90000"/>
              </a:lnSpc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20000"/>
              </a:spcBef>
              <a:spcAft>
                <a:spcPct val="0"/>
              </a:spcAft>
              <a:buClr>
                <a:srgbClr val="008000"/>
              </a:buClr>
              <a:buSzPct val="85000"/>
              <a:buFont typeface="Wingdings" pitchFamily="2" charset="2"/>
              <a:buNone/>
            </a:pPr>
            <a:r>
              <a:rPr lang="en-US" altLang="en-US" sz="2800" dirty="0">
                <a:latin typeface="FrankRuehl" panose="020E0503060101010101" pitchFamily="34" charset="-79"/>
                <a:cs typeface="FrankRuehl" panose="020E0503060101010101" pitchFamily="34" charset="-79"/>
              </a:rPr>
              <a:t>Used to find the alternative that maximizes the maximum payoff</a:t>
            </a:r>
          </a:p>
          <a:p>
            <a:pPr lvl="1" eaLnBrk="1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Wingdings" pitchFamily="2" charset="2"/>
              <a:buChar char="n"/>
            </a:pPr>
            <a:r>
              <a:rPr lang="en-US" altLang="en-US" sz="2400" dirty="0">
                <a:latin typeface="FrankRuehl" panose="020E0503060101010101" pitchFamily="34" charset="-79"/>
                <a:cs typeface="FrankRuehl" panose="020E0503060101010101" pitchFamily="34" charset="-79"/>
              </a:rPr>
              <a:t>Locate the maximum payoff for each alternative</a:t>
            </a:r>
          </a:p>
          <a:p>
            <a:pPr lvl="1" eaLnBrk="1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Wingdings" pitchFamily="2" charset="2"/>
              <a:buChar char="n"/>
            </a:pPr>
            <a:r>
              <a:rPr lang="en-US" altLang="en-US" sz="2400" dirty="0">
                <a:latin typeface="FrankRuehl" panose="020E0503060101010101" pitchFamily="34" charset="-79"/>
                <a:cs typeface="FrankRuehl" panose="020E0503060101010101" pitchFamily="34" charset="-79"/>
              </a:rPr>
              <a:t>Select the alternative with the maximum number</a:t>
            </a:r>
          </a:p>
        </p:txBody>
      </p:sp>
      <p:graphicFrame>
        <p:nvGraphicFramePr>
          <p:cNvPr id="87226" name="Group 18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32192239"/>
              </p:ext>
            </p:extLst>
          </p:nvPr>
        </p:nvGraphicFramePr>
        <p:xfrm>
          <a:off x="622300" y="3632200"/>
          <a:ext cx="7899400" cy="2579688"/>
        </p:xfrm>
        <a:graphic>
          <a:graphicData uri="http://schemas.openxmlformats.org/drawingml/2006/table">
            <a:tbl>
              <a:tblPr/>
              <a:tblGrid>
                <a:gridCol w="25019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27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939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6838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FrankRuehl" panose="020E0503060101010101" pitchFamily="34" charset="-79"/>
                        <a:ea typeface="ＭＳ Ｐゴシック" pitchFamily="34" charset="-128"/>
                        <a:cs typeface="FrankRuehl" panose="020E0503060101010101" pitchFamily="34" charset="-79"/>
                      </a:endParaRPr>
                    </a:p>
                  </a:txBody>
                  <a:tcPr marT="45730" marB="45730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FrankRuehl" panose="020E0503060101010101" pitchFamily="34" charset="-79"/>
                          <a:ea typeface="ＭＳ Ｐゴシック" pitchFamily="34" charset="-128"/>
                          <a:cs typeface="FrankRuehl" panose="020E0503060101010101" pitchFamily="34" charset="-79"/>
                        </a:rPr>
                        <a:t>STATE OF NATURE</a:t>
                      </a:r>
                    </a:p>
                  </a:txBody>
                  <a:tcPr marT="45730" marB="45730" anchor="ctr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FrankRuehl" panose="020E0503060101010101" pitchFamily="34" charset="-79"/>
                        <a:ea typeface="ＭＳ Ｐゴシック" pitchFamily="34" charset="-128"/>
                        <a:cs typeface="FrankRuehl" panose="020E0503060101010101" pitchFamily="34" charset="-79"/>
                      </a:endParaRPr>
                    </a:p>
                  </a:txBody>
                  <a:tcPr marT="45730" marB="45730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973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FrankRuehl" panose="020E0503060101010101" pitchFamily="34" charset="-79"/>
                          <a:ea typeface="ＭＳ Ｐゴシック" pitchFamily="34" charset="-128"/>
                          <a:cs typeface="FrankRuehl" panose="020E0503060101010101" pitchFamily="34" charset="-79"/>
                        </a:rPr>
                        <a:t>ALTERNATIVE</a:t>
                      </a:r>
                    </a:p>
                  </a:txBody>
                  <a:tcPr marT="45730" marB="45730"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FrankRuehl" panose="020E0503060101010101" pitchFamily="34" charset="-79"/>
                          <a:ea typeface="ＭＳ Ｐゴシック" pitchFamily="34" charset="-128"/>
                          <a:cs typeface="FrankRuehl" panose="020E0503060101010101" pitchFamily="34" charset="-79"/>
                        </a:rPr>
                        <a:t>FAVORABLE MARKET ($)</a:t>
                      </a:r>
                    </a:p>
                  </a:txBody>
                  <a:tcPr marT="45730" marB="45730" anchor="b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FrankRuehl" panose="020E0503060101010101" pitchFamily="34" charset="-79"/>
                          <a:ea typeface="ＭＳ Ｐゴシック" pitchFamily="34" charset="-128"/>
                          <a:cs typeface="FrankRuehl" panose="020E0503060101010101" pitchFamily="34" charset="-79"/>
                        </a:rPr>
                        <a:t>UNFAVORABLE MARKET ($)</a:t>
                      </a:r>
                    </a:p>
                  </a:txBody>
                  <a:tcPr marT="45730" marB="45730" anchor="b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FrankRuehl" panose="020E0503060101010101" pitchFamily="34" charset="-79"/>
                          <a:ea typeface="ＭＳ Ｐゴシック" pitchFamily="34" charset="-128"/>
                          <a:cs typeface="FrankRuehl" panose="020E0503060101010101" pitchFamily="34" charset="-79"/>
                        </a:rPr>
                        <a:t>MAXIMUM IN A ROW ($)</a:t>
                      </a:r>
                    </a:p>
                  </a:txBody>
                  <a:tcPr marT="45730" marB="45730"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0973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Ruehl" panose="020E0503060101010101" pitchFamily="34" charset="-79"/>
                          <a:ea typeface="ＭＳ Ｐゴシック" pitchFamily="34" charset="-128"/>
                          <a:cs typeface="FrankRuehl" panose="020E0503060101010101" pitchFamily="34" charset="-79"/>
                        </a:rPr>
                        <a:t>Construct a large plant</a:t>
                      </a:r>
                    </a:p>
                  </a:txBody>
                  <a:tcPr marT="45730" marB="45730" anchor="ctr" horzOverflow="overflow">
                    <a:lnL cap="flat"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>
                          <a:tab pos="1168400" algn="r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Ruehl" panose="020E0503060101010101" pitchFamily="34" charset="-79"/>
                          <a:ea typeface="ＭＳ Ｐゴシック" pitchFamily="34" charset="-128"/>
                          <a:cs typeface="FrankRuehl" panose="020E0503060101010101" pitchFamily="34" charset="-79"/>
                        </a:rPr>
                        <a:t>	200,000</a:t>
                      </a:r>
                    </a:p>
                  </a:txBody>
                  <a:tcPr marT="45730" marB="45730" anchor="ctr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>
                          <a:tab pos="1257300" algn="r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Ruehl" panose="020E0503060101010101" pitchFamily="34" charset="-79"/>
                          <a:ea typeface="ＭＳ Ｐゴシック" pitchFamily="34" charset="-128"/>
                          <a:cs typeface="FrankRuehl" panose="020E0503060101010101" pitchFamily="34" charset="-79"/>
                        </a:rPr>
                        <a:t>	–180,000</a:t>
                      </a:r>
                    </a:p>
                  </a:txBody>
                  <a:tcPr marT="45730" marB="45730" anchor="ctr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>
                          <a:tab pos="1079500" algn="r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Ruehl" panose="020E0503060101010101" pitchFamily="34" charset="-79"/>
                          <a:ea typeface="ＭＳ Ｐゴシック" pitchFamily="34" charset="-128"/>
                          <a:cs typeface="FrankRuehl" panose="020E0503060101010101" pitchFamily="34" charset="-79"/>
                        </a:rPr>
                        <a:t>	200,000</a:t>
                      </a:r>
                    </a:p>
                  </a:txBody>
                  <a:tcPr marT="45730" marB="45730" anchor="ctr" horzOverflow="overflow">
                    <a:lnL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8534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Ruehl" panose="020E0503060101010101" pitchFamily="34" charset="-79"/>
                          <a:ea typeface="ＭＳ Ｐゴシック" pitchFamily="34" charset="-128"/>
                          <a:cs typeface="FrankRuehl" panose="020E0503060101010101" pitchFamily="34" charset="-79"/>
                        </a:rPr>
                        <a:t>Construct a small plant</a:t>
                      </a:r>
                    </a:p>
                  </a:txBody>
                  <a:tcPr marT="45730" marB="45730" anchor="ctr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>
                          <a:tab pos="1168400" algn="r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Ruehl" panose="020E0503060101010101" pitchFamily="34" charset="-79"/>
                          <a:ea typeface="ＭＳ Ｐゴシック" pitchFamily="34" charset="-128"/>
                          <a:cs typeface="FrankRuehl" panose="020E0503060101010101" pitchFamily="34" charset="-79"/>
                        </a:rPr>
                        <a:t>	100,000</a:t>
                      </a:r>
                    </a:p>
                  </a:txBody>
                  <a:tcPr marT="45730" marB="4573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>
                          <a:tab pos="1257300" algn="r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Ruehl" panose="020E0503060101010101" pitchFamily="34" charset="-79"/>
                          <a:ea typeface="ＭＳ Ｐゴシック" pitchFamily="34" charset="-128"/>
                          <a:cs typeface="FrankRuehl" panose="020E0503060101010101" pitchFamily="34" charset="-79"/>
                        </a:rPr>
                        <a:t>	–20,000</a:t>
                      </a:r>
                    </a:p>
                  </a:txBody>
                  <a:tcPr marT="45730" marB="4573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>
                          <a:tab pos="1079500" algn="r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Ruehl" panose="020E0503060101010101" pitchFamily="34" charset="-79"/>
                          <a:ea typeface="ＭＳ Ｐゴシック" pitchFamily="34" charset="-128"/>
                          <a:cs typeface="FrankRuehl" panose="020E0503060101010101" pitchFamily="34" charset="-79"/>
                        </a:rPr>
                        <a:t>	100,000</a:t>
                      </a:r>
                    </a:p>
                  </a:txBody>
                  <a:tcPr marT="45730" marB="45730"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649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Ruehl" panose="020E0503060101010101" pitchFamily="34" charset="-79"/>
                          <a:ea typeface="ＭＳ Ｐゴシック" pitchFamily="34" charset="-128"/>
                          <a:cs typeface="FrankRuehl" panose="020E0503060101010101" pitchFamily="34" charset="-79"/>
                        </a:rPr>
                        <a:t>Do nothing</a:t>
                      </a:r>
                    </a:p>
                  </a:txBody>
                  <a:tcPr marT="45730" marB="45730" anchor="ctr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>
                          <a:tab pos="1168400" algn="r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Ruehl" panose="020E0503060101010101" pitchFamily="34" charset="-79"/>
                          <a:ea typeface="ＭＳ Ｐゴシック" pitchFamily="34" charset="-128"/>
                          <a:cs typeface="FrankRuehl" panose="020E0503060101010101" pitchFamily="34" charset="-79"/>
                        </a:rPr>
                        <a:t>	0</a:t>
                      </a:r>
                    </a:p>
                  </a:txBody>
                  <a:tcPr marT="45730" marB="4573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>
                          <a:tab pos="1257300" algn="r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Ruehl" panose="020E0503060101010101" pitchFamily="34" charset="-79"/>
                          <a:ea typeface="ＭＳ Ｐゴシック" pitchFamily="34" charset="-128"/>
                          <a:cs typeface="FrankRuehl" panose="020E0503060101010101" pitchFamily="34" charset="-79"/>
                        </a:rPr>
                        <a:t>	0</a:t>
                      </a:r>
                    </a:p>
                  </a:txBody>
                  <a:tcPr marT="45730" marB="4573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>
                          <a:tab pos="1079500" algn="r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Ruehl" panose="020E0503060101010101" pitchFamily="34" charset="-79"/>
                          <a:ea typeface="ＭＳ Ｐゴシック" pitchFamily="34" charset="-128"/>
                          <a:cs typeface="FrankRuehl" panose="020E0503060101010101" pitchFamily="34" charset="-79"/>
                        </a:rPr>
                        <a:t>	0</a:t>
                      </a:r>
                    </a:p>
                  </a:txBody>
                  <a:tcPr marT="45730" marB="45730"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pSp>
        <p:nvGrpSpPr>
          <p:cNvPr id="2" name="Group 191"/>
          <p:cNvGrpSpPr>
            <a:grpSpLocks/>
          </p:cNvGrpSpPr>
          <p:nvPr/>
        </p:nvGrpSpPr>
        <p:grpSpPr bwMode="auto">
          <a:xfrm>
            <a:off x="6994525" y="4737100"/>
            <a:ext cx="1476375" cy="674688"/>
            <a:chOff x="4406" y="2984"/>
            <a:chExt cx="930" cy="425"/>
          </a:xfrm>
        </p:grpSpPr>
        <p:sp>
          <p:nvSpPr>
            <p:cNvPr id="87228" name="Text Box 188"/>
            <p:cNvSpPr txBox="1">
              <a:spLocks noChangeArrowheads="1"/>
            </p:cNvSpPr>
            <p:nvPr/>
          </p:nvSpPr>
          <p:spPr bwMode="auto">
            <a:xfrm>
              <a:off x="4406" y="3159"/>
              <a:ext cx="791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2000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charset="0"/>
                </a:rPr>
                <a:t>Maximax</a:t>
              </a:r>
            </a:p>
          </p:txBody>
        </p:sp>
        <p:sp>
          <p:nvSpPr>
            <p:cNvPr id="19485" name="Freeform 189"/>
            <p:cNvSpPr>
              <a:spLocks/>
            </p:cNvSpPr>
            <p:nvPr/>
          </p:nvSpPr>
          <p:spPr bwMode="auto">
            <a:xfrm>
              <a:off x="5136" y="3072"/>
              <a:ext cx="200" cy="224"/>
            </a:xfrm>
            <a:custGeom>
              <a:avLst/>
              <a:gdLst>
                <a:gd name="T0" fmla="*/ 48 w 200"/>
                <a:gd name="T1" fmla="*/ 224 h 224"/>
                <a:gd name="T2" fmla="*/ 200 w 200"/>
                <a:gd name="T3" fmla="*/ 224 h 224"/>
                <a:gd name="T4" fmla="*/ 200 w 200"/>
                <a:gd name="T5" fmla="*/ 0 h 224"/>
                <a:gd name="T6" fmla="*/ 0 w 200"/>
                <a:gd name="T7" fmla="*/ 0 h 22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00"/>
                <a:gd name="T13" fmla="*/ 0 h 224"/>
                <a:gd name="T14" fmla="*/ 200 w 200"/>
                <a:gd name="T15" fmla="*/ 224 h 22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00" h="224">
                  <a:moveTo>
                    <a:pt x="48" y="224"/>
                  </a:moveTo>
                  <a:lnTo>
                    <a:pt x="200" y="224"/>
                  </a:lnTo>
                  <a:lnTo>
                    <a:pt x="200" y="0"/>
                  </a:lnTo>
                  <a:lnTo>
                    <a:pt x="0" y="0"/>
                  </a:lnTo>
                </a:path>
              </a:pathLst>
            </a:custGeom>
            <a:noFill/>
            <a:ln w="38100">
              <a:solidFill>
                <a:srgbClr val="FF0000"/>
              </a:solidFill>
              <a:round/>
              <a:headEnd/>
              <a:tailEnd type="triangle" w="sm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9486" name="AutoShape 190"/>
            <p:cNvSpPr>
              <a:spLocks noChangeArrowheads="1"/>
            </p:cNvSpPr>
            <p:nvPr/>
          </p:nvSpPr>
          <p:spPr bwMode="auto">
            <a:xfrm>
              <a:off x="4424" y="2984"/>
              <a:ext cx="720" cy="200"/>
            </a:xfrm>
            <a:prstGeom prst="roundRect">
              <a:avLst>
                <a:gd name="adj" fmla="val 50000"/>
              </a:avLst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lnSpc>
                  <a:spcPct val="90000"/>
                </a:lnSpc>
                <a:spcAft>
                  <a:spcPct val="40000"/>
                </a:spcAft>
                <a:buChar char="•"/>
                <a:defRPr sz="32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742950" indent="-285750">
                <a:lnSpc>
                  <a:spcPct val="90000"/>
                </a:lnSpc>
                <a:spcAft>
                  <a:spcPct val="40000"/>
                </a:spcAft>
                <a:buChar char="–"/>
                <a:defRPr sz="28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marL="1143000" indent="-228600">
                <a:lnSpc>
                  <a:spcPct val="90000"/>
                </a:lnSpc>
                <a:spcAft>
                  <a:spcPct val="40000"/>
                </a:spcAft>
                <a:buChar char="•"/>
                <a:defRPr sz="24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marL="1600200" indent="-228600">
                <a:lnSpc>
                  <a:spcPct val="90000"/>
                </a:lnSpc>
                <a:spcAft>
                  <a:spcPct val="40000"/>
                </a:spcAft>
                <a:buChar char="–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marL="2057400" indent="-228600">
                <a:lnSpc>
                  <a:spcPct val="90000"/>
                </a:lnSpc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pPr>
                <a:lnSpc>
                  <a:spcPct val="100000"/>
                </a:lnSpc>
                <a:spcAft>
                  <a:spcPct val="0"/>
                </a:spcAft>
                <a:buFontTx/>
                <a:buNone/>
              </a:pPr>
              <a:endParaRPr lang="en-US" altLang="en-US" sz="2400" dirty="0"/>
            </a:p>
          </p:txBody>
        </p:sp>
      </p:grpSp>
    </p:spTree>
  </p:cSld>
  <p:clrMapOvr>
    <a:masterClrMapping/>
  </p:clrMapOvr>
  <p:transition>
    <p:pull dir="l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1000"/>
                                        <p:tgtEl>
                                          <p:spTgt spid="870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6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1000"/>
                                        <p:tgtEl>
                                          <p:spTgt spid="87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3" presetID="23" presetClass="entr" presetSubtype="272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707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533400"/>
            <a:ext cx="7772400" cy="66040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dirty="0">
                <a:latin typeface="FrankRuehl" panose="020E0503060101010101" pitchFamily="34" charset="-79"/>
                <a:cs typeface="FrankRuehl" panose="020E0503060101010101" pitchFamily="34" charset="-79"/>
              </a:rPr>
              <a:t>2. Maximin</a:t>
            </a:r>
          </a:p>
        </p:txBody>
      </p:sp>
      <p:sp>
        <p:nvSpPr>
          <p:cNvPr id="157699" name="Rectangle 3"/>
          <p:cNvSpPr>
            <a:spLocks noChangeArrowheads="1"/>
          </p:cNvSpPr>
          <p:nvPr/>
        </p:nvSpPr>
        <p:spPr bwMode="auto">
          <a:xfrm>
            <a:off x="603250" y="1473200"/>
            <a:ext cx="7937500" cy="200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Aft>
                <a:spcPct val="40000"/>
              </a:spcAft>
              <a:buChar char="•"/>
              <a:defRPr sz="32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820738" indent="-285750">
              <a:lnSpc>
                <a:spcPct val="90000"/>
              </a:lnSpc>
              <a:spcAft>
                <a:spcPct val="40000"/>
              </a:spcAft>
              <a:buChar char="–"/>
              <a:defRPr sz="28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lnSpc>
                <a:spcPct val="90000"/>
              </a:lnSpc>
              <a:spcAft>
                <a:spcPct val="40000"/>
              </a:spcAft>
              <a:buChar char="•"/>
              <a:defRPr sz="24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lnSpc>
                <a:spcPct val="90000"/>
              </a:lnSpc>
              <a:spcAft>
                <a:spcPct val="40000"/>
              </a:spcAft>
              <a:buChar char="–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lnSpc>
                <a:spcPct val="90000"/>
              </a:lnSpc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20000"/>
              </a:spcBef>
              <a:spcAft>
                <a:spcPct val="0"/>
              </a:spcAft>
              <a:buClr>
                <a:srgbClr val="008000"/>
              </a:buClr>
              <a:buSzPct val="85000"/>
              <a:buFont typeface="Wingdings" pitchFamily="2" charset="2"/>
              <a:buNone/>
            </a:pPr>
            <a:r>
              <a:rPr lang="en-US" altLang="en-US" sz="2800" dirty="0">
                <a:latin typeface="FrankRuehl" panose="020E0503060101010101" pitchFamily="34" charset="-79"/>
                <a:cs typeface="FrankRuehl" panose="020E0503060101010101" pitchFamily="34" charset="-79"/>
              </a:rPr>
              <a:t>Used to find the alternative that maximizes the minimum payoff</a:t>
            </a:r>
          </a:p>
          <a:p>
            <a:pPr lvl="1" eaLnBrk="1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Wingdings" pitchFamily="2" charset="2"/>
              <a:buChar char="n"/>
            </a:pPr>
            <a:r>
              <a:rPr lang="en-US" altLang="en-US" sz="2400" dirty="0">
                <a:latin typeface="FrankRuehl" panose="020E0503060101010101" pitchFamily="34" charset="-79"/>
                <a:cs typeface="FrankRuehl" panose="020E0503060101010101" pitchFamily="34" charset="-79"/>
              </a:rPr>
              <a:t>Locate the minimum payoff for each alternative</a:t>
            </a:r>
          </a:p>
          <a:p>
            <a:pPr lvl="1" eaLnBrk="1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Wingdings" pitchFamily="2" charset="2"/>
              <a:buChar char="n"/>
            </a:pPr>
            <a:r>
              <a:rPr lang="en-US" altLang="en-US" sz="2400" dirty="0">
                <a:latin typeface="FrankRuehl" panose="020E0503060101010101" pitchFamily="34" charset="-79"/>
                <a:cs typeface="FrankRuehl" panose="020E0503060101010101" pitchFamily="34" charset="-79"/>
              </a:rPr>
              <a:t>Select the alternative with the maximum number</a:t>
            </a:r>
          </a:p>
        </p:txBody>
      </p:sp>
      <p:graphicFrame>
        <p:nvGraphicFramePr>
          <p:cNvPr id="157700" name="Group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4617144"/>
              </p:ext>
            </p:extLst>
          </p:nvPr>
        </p:nvGraphicFramePr>
        <p:xfrm>
          <a:off x="622300" y="3632200"/>
          <a:ext cx="7899400" cy="2579688"/>
        </p:xfrm>
        <a:graphic>
          <a:graphicData uri="http://schemas.openxmlformats.org/drawingml/2006/table">
            <a:tbl>
              <a:tblPr/>
              <a:tblGrid>
                <a:gridCol w="25019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27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939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6838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FrankRuehl" panose="020E0503060101010101" pitchFamily="34" charset="-79"/>
                        <a:ea typeface="ＭＳ Ｐゴシック" pitchFamily="34" charset="-128"/>
                        <a:cs typeface="FrankRuehl" panose="020E0503060101010101" pitchFamily="34" charset="-79"/>
                      </a:endParaRPr>
                    </a:p>
                  </a:txBody>
                  <a:tcPr marT="45730" marB="45730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FrankRuehl" panose="020E0503060101010101" pitchFamily="34" charset="-79"/>
                          <a:ea typeface="ＭＳ Ｐゴシック" pitchFamily="34" charset="-128"/>
                          <a:cs typeface="FrankRuehl" panose="020E0503060101010101" pitchFamily="34" charset="-79"/>
                        </a:rPr>
                        <a:t>STATE OF NATURE</a:t>
                      </a:r>
                    </a:p>
                  </a:txBody>
                  <a:tcPr marT="45730" marB="45730" anchor="ctr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FrankRuehl" panose="020E0503060101010101" pitchFamily="34" charset="-79"/>
                        <a:ea typeface="ＭＳ Ｐゴシック" pitchFamily="34" charset="-128"/>
                        <a:cs typeface="FrankRuehl" panose="020E0503060101010101" pitchFamily="34" charset="-79"/>
                      </a:endParaRPr>
                    </a:p>
                  </a:txBody>
                  <a:tcPr marT="45730" marB="45730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973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FrankRuehl" panose="020E0503060101010101" pitchFamily="34" charset="-79"/>
                          <a:ea typeface="ＭＳ Ｐゴシック" pitchFamily="34" charset="-128"/>
                          <a:cs typeface="FrankRuehl" panose="020E0503060101010101" pitchFamily="34" charset="-79"/>
                        </a:rPr>
                        <a:t>ALTERNATIVE</a:t>
                      </a:r>
                    </a:p>
                  </a:txBody>
                  <a:tcPr marT="45730" marB="45730"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FrankRuehl" panose="020E0503060101010101" pitchFamily="34" charset="-79"/>
                          <a:ea typeface="ＭＳ Ｐゴシック" pitchFamily="34" charset="-128"/>
                          <a:cs typeface="FrankRuehl" panose="020E0503060101010101" pitchFamily="34" charset="-79"/>
                        </a:rPr>
                        <a:t>FAVORABLE MARKET ($)</a:t>
                      </a:r>
                    </a:p>
                  </a:txBody>
                  <a:tcPr marT="45730" marB="45730" anchor="b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FrankRuehl" panose="020E0503060101010101" pitchFamily="34" charset="-79"/>
                          <a:ea typeface="ＭＳ Ｐゴシック" pitchFamily="34" charset="-128"/>
                          <a:cs typeface="FrankRuehl" panose="020E0503060101010101" pitchFamily="34" charset="-79"/>
                        </a:rPr>
                        <a:t>UNFAVORABLE MARKET ($)</a:t>
                      </a:r>
                    </a:p>
                  </a:txBody>
                  <a:tcPr marT="45730" marB="45730" anchor="b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FrankRuehl" panose="020E0503060101010101" pitchFamily="34" charset="-79"/>
                          <a:ea typeface="ＭＳ Ｐゴシック" pitchFamily="34" charset="-128"/>
                          <a:cs typeface="FrankRuehl" panose="020E0503060101010101" pitchFamily="34" charset="-79"/>
                        </a:rPr>
                        <a:t>MINIMUM IN A ROW ($)</a:t>
                      </a:r>
                    </a:p>
                  </a:txBody>
                  <a:tcPr marT="45730" marB="45730"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0973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Ruehl" panose="020E0503060101010101" pitchFamily="34" charset="-79"/>
                          <a:ea typeface="ＭＳ Ｐゴシック" pitchFamily="34" charset="-128"/>
                          <a:cs typeface="FrankRuehl" panose="020E0503060101010101" pitchFamily="34" charset="-79"/>
                        </a:rPr>
                        <a:t>Construct a large plant</a:t>
                      </a:r>
                    </a:p>
                  </a:txBody>
                  <a:tcPr marT="45730" marB="45730" anchor="ctr" horzOverflow="overflow">
                    <a:lnL cap="flat"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>
                          <a:tab pos="1168400" algn="r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Ruehl" panose="020E0503060101010101" pitchFamily="34" charset="-79"/>
                          <a:ea typeface="ＭＳ Ｐゴシック" pitchFamily="34" charset="-128"/>
                          <a:cs typeface="FrankRuehl" panose="020E0503060101010101" pitchFamily="34" charset="-79"/>
                        </a:rPr>
                        <a:t>	200,000</a:t>
                      </a:r>
                    </a:p>
                  </a:txBody>
                  <a:tcPr marT="45730" marB="45730" anchor="ctr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>
                          <a:tab pos="1257300" algn="r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Ruehl" panose="020E0503060101010101" pitchFamily="34" charset="-79"/>
                          <a:ea typeface="ＭＳ Ｐゴシック" pitchFamily="34" charset="-128"/>
                          <a:cs typeface="FrankRuehl" panose="020E0503060101010101" pitchFamily="34" charset="-79"/>
                        </a:rPr>
                        <a:t>	–180,000</a:t>
                      </a:r>
                    </a:p>
                  </a:txBody>
                  <a:tcPr marT="45730" marB="45730" anchor="ctr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>
                          <a:tab pos="1168400" algn="r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Ruehl" panose="020E0503060101010101" pitchFamily="34" charset="-79"/>
                          <a:ea typeface="ＭＳ Ｐゴシック" pitchFamily="34" charset="-128"/>
                          <a:cs typeface="FrankRuehl" panose="020E0503060101010101" pitchFamily="34" charset="-79"/>
                        </a:rPr>
                        <a:t>	–180,000</a:t>
                      </a:r>
                    </a:p>
                  </a:txBody>
                  <a:tcPr marT="45730" marB="45730" anchor="ctr" horzOverflow="overflow">
                    <a:lnL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8534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Ruehl" panose="020E0503060101010101" pitchFamily="34" charset="-79"/>
                          <a:ea typeface="ＭＳ Ｐゴシック" pitchFamily="34" charset="-128"/>
                          <a:cs typeface="FrankRuehl" panose="020E0503060101010101" pitchFamily="34" charset="-79"/>
                        </a:rPr>
                        <a:t>Construct a small plant</a:t>
                      </a:r>
                    </a:p>
                  </a:txBody>
                  <a:tcPr marT="45730" marB="45730" anchor="ctr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>
                          <a:tab pos="1168400" algn="r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Ruehl" panose="020E0503060101010101" pitchFamily="34" charset="-79"/>
                          <a:ea typeface="ＭＳ Ｐゴシック" pitchFamily="34" charset="-128"/>
                          <a:cs typeface="FrankRuehl" panose="020E0503060101010101" pitchFamily="34" charset="-79"/>
                        </a:rPr>
                        <a:t>	100,000</a:t>
                      </a:r>
                    </a:p>
                  </a:txBody>
                  <a:tcPr marT="45730" marB="4573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>
                          <a:tab pos="1257300" algn="r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Ruehl" panose="020E0503060101010101" pitchFamily="34" charset="-79"/>
                          <a:ea typeface="ＭＳ Ｐゴシック" pitchFamily="34" charset="-128"/>
                          <a:cs typeface="FrankRuehl" panose="020E0503060101010101" pitchFamily="34" charset="-79"/>
                        </a:rPr>
                        <a:t>	–20,000</a:t>
                      </a:r>
                    </a:p>
                  </a:txBody>
                  <a:tcPr marT="45730" marB="4573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>
                          <a:tab pos="1168400" algn="r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Ruehl" panose="020E0503060101010101" pitchFamily="34" charset="-79"/>
                          <a:ea typeface="ＭＳ Ｐゴシック" pitchFamily="34" charset="-128"/>
                          <a:cs typeface="FrankRuehl" panose="020E0503060101010101" pitchFamily="34" charset="-79"/>
                        </a:rPr>
                        <a:t>	–20,000</a:t>
                      </a:r>
                    </a:p>
                  </a:txBody>
                  <a:tcPr marT="45730" marB="45730"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649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Ruehl" panose="020E0503060101010101" pitchFamily="34" charset="-79"/>
                          <a:ea typeface="ＭＳ Ｐゴシック" pitchFamily="34" charset="-128"/>
                          <a:cs typeface="FrankRuehl" panose="020E0503060101010101" pitchFamily="34" charset="-79"/>
                        </a:rPr>
                        <a:t>Do nothing</a:t>
                      </a:r>
                    </a:p>
                  </a:txBody>
                  <a:tcPr marT="45730" marB="45730" anchor="ctr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>
                          <a:tab pos="1168400" algn="r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Ruehl" panose="020E0503060101010101" pitchFamily="34" charset="-79"/>
                          <a:ea typeface="ＭＳ Ｐゴシック" pitchFamily="34" charset="-128"/>
                          <a:cs typeface="FrankRuehl" panose="020E0503060101010101" pitchFamily="34" charset="-79"/>
                        </a:rPr>
                        <a:t>	0</a:t>
                      </a:r>
                    </a:p>
                  </a:txBody>
                  <a:tcPr marT="45730" marB="4573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>
                          <a:tab pos="1257300" algn="r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Ruehl" panose="020E0503060101010101" pitchFamily="34" charset="-79"/>
                          <a:ea typeface="ＭＳ Ｐゴシック" pitchFamily="34" charset="-128"/>
                          <a:cs typeface="FrankRuehl" panose="020E0503060101010101" pitchFamily="34" charset="-79"/>
                        </a:rPr>
                        <a:t>	0</a:t>
                      </a:r>
                    </a:p>
                  </a:txBody>
                  <a:tcPr marT="45730" marB="4573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>
                          <a:tab pos="1168400" algn="r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Ruehl" panose="020E0503060101010101" pitchFamily="34" charset="-79"/>
                          <a:ea typeface="ＭＳ Ｐゴシック" pitchFamily="34" charset="-128"/>
                          <a:cs typeface="FrankRuehl" panose="020E0503060101010101" pitchFamily="34" charset="-79"/>
                        </a:rPr>
                        <a:t>	0</a:t>
                      </a:r>
                    </a:p>
                  </a:txBody>
                  <a:tcPr marT="45730" marB="45730"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pSp>
        <p:nvGrpSpPr>
          <p:cNvPr id="2" name="Group 45"/>
          <p:cNvGrpSpPr>
            <a:grpSpLocks/>
          </p:cNvGrpSpPr>
          <p:nvPr/>
        </p:nvGrpSpPr>
        <p:grpSpPr bwMode="auto">
          <a:xfrm>
            <a:off x="7070725" y="5854700"/>
            <a:ext cx="1476375" cy="677863"/>
            <a:chOff x="4406" y="3688"/>
            <a:chExt cx="930" cy="427"/>
          </a:xfrm>
        </p:grpSpPr>
        <p:sp>
          <p:nvSpPr>
            <p:cNvPr id="157738" name="Text Box 42"/>
            <p:cNvSpPr txBox="1">
              <a:spLocks noChangeArrowheads="1"/>
            </p:cNvSpPr>
            <p:nvPr/>
          </p:nvSpPr>
          <p:spPr bwMode="auto">
            <a:xfrm>
              <a:off x="4406" y="3863"/>
              <a:ext cx="718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2000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FrankRuehl" panose="020E0503060101010101" pitchFamily="34" charset="-79"/>
                  <a:cs typeface="FrankRuehl" panose="020E0503060101010101" pitchFamily="34" charset="-79"/>
                </a:rPr>
                <a:t>Maximin</a:t>
              </a:r>
            </a:p>
          </p:txBody>
        </p:sp>
        <p:sp>
          <p:nvSpPr>
            <p:cNvPr id="20510" name="Freeform 43"/>
            <p:cNvSpPr>
              <a:spLocks/>
            </p:cNvSpPr>
            <p:nvPr/>
          </p:nvSpPr>
          <p:spPr bwMode="auto">
            <a:xfrm>
              <a:off x="5136" y="3776"/>
              <a:ext cx="200" cy="224"/>
            </a:xfrm>
            <a:custGeom>
              <a:avLst/>
              <a:gdLst>
                <a:gd name="T0" fmla="*/ 48 w 200"/>
                <a:gd name="T1" fmla="*/ 224 h 224"/>
                <a:gd name="T2" fmla="*/ 200 w 200"/>
                <a:gd name="T3" fmla="*/ 224 h 224"/>
                <a:gd name="T4" fmla="*/ 200 w 200"/>
                <a:gd name="T5" fmla="*/ 0 h 224"/>
                <a:gd name="T6" fmla="*/ 0 w 200"/>
                <a:gd name="T7" fmla="*/ 0 h 22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00"/>
                <a:gd name="T13" fmla="*/ 0 h 224"/>
                <a:gd name="T14" fmla="*/ 200 w 200"/>
                <a:gd name="T15" fmla="*/ 224 h 22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00" h="224">
                  <a:moveTo>
                    <a:pt x="48" y="224"/>
                  </a:moveTo>
                  <a:lnTo>
                    <a:pt x="200" y="224"/>
                  </a:lnTo>
                  <a:lnTo>
                    <a:pt x="200" y="0"/>
                  </a:lnTo>
                  <a:lnTo>
                    <a:pt x="0" y="0"/>
                  </a:lnTo>
                </a:path>
              </a:pathLst>
            </a:custGeom>
            <a:noFill/>
            <a:ln w="38100">
              <a:solidFill>
                <a:srgbClr val="FF0000"/>
              </a:solidFill>
              <a:round/>
              <a:headEnd/>
              <a:tailEnd type="triangle" w="sm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0511" name="AutoShape 44"/>
            <p:cNvSpPr>
              <a:spLocks noChangeArrowheads="1"/>
            </p:cNvSpPr>
            <p:nvPr/>
          </p:nvSpPr>
          <p:spPr bwMode="auto">
            <a:xfrm>
              <a:off x="4888" y="3688"/>
              <a:ext cx="256" cy="200"/>
            </a:xfrm>
            <a:prstGeom prst="roundRect">
              <a:avLst>
                <a:gd name="adj" fmla="val 50000"/>
              </a:avLst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lnSpc>
                  <a:spcPct val="90000"/>
                </a:lnSpc>
                <a:spcAft>
                  <a:spcPct val="40000"/>
                </a:spcAft>
                <a:buChar char="•"/>
                <a:defRPr sz="32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742950" indent="-285750">
                <a:lnSpc>
                  <a:spcPct val="90000"/>
                </a:lnSpc>
                <a:spcAft>
                  <a:spcPct val="40000"/>
                </a:spcAft>
                <a:buChar char="–"/>
                <a:defRPr sz="28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marL="1143000" indent="-228600">
                <a:lnSpc>
                  <a:spcPct val="90000"/>
                </a:lnSpc>
                <a:spcAft>
                  <a:spcPct val="40000"/>
                </a:spcAft>
                <a:buChar char="•"/>
                <a:defRPr sz="24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marL="1600200" indent="-228600">
                <a:lnSpc>
                  <a:spcPct val="90000"/>
                </a:lnSpc>
                <a:spcAft>
                  <a:spcPct val="40000"/>
                </a:spcAft>
                <a:buChar char="–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marL="2057400" indent="-228600">
                <a:lnSpc>
                  <a:spcPct val="90000"/>
                </a:lnSpc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pPr>
                <a:lnSpc>
                  <a:spcPct val="100000"/>
                </a:lnSpc>
                <a:spcAft>
                  <a:spcPct val="0"/>
                </a:spcAft>
                <a:buFontTx/>
                <a:buNone/>
              </a:pPr>
              <a:endParaRPr lang="en-US" altLang="en-US" sz="2400" dirty="0"/>
            </a:p>
          </p:txBody>
        </p:sp>
      </p:grpSp>
    </p:spTree>
  </p:cSld>
  <p:clrMapOvr>
    <a:masterClrMapping/>
  </p:clrMapOvr>
  <p:transition>
    <p:pull dir="l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1000"/>
                                        <p:tgtEl>
                                          <p:spTgt spid="1576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6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1000"/>
                                        <p:tgtEl>
                                          <p:spTgt spid="1577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3" presetID="23" presetClass="entr" presetSubtype="272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769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533400"/>
            <a:ext cx="7772400" cy="66040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dirty="0">
                <a:latin typeface="FrankRuehl" panose="020E0503060101010101" pitchFamily="34" charset="-79"/>
                <a:cs typeface="FrankRuehl" panose="020E0503060101010101" pitchFamily="34" charset="-79"/>
              </a:rPr>
              <a:t>3. Criterion of Realism (Hurwicz)</a:t>
            </a:r>
          </a:p>
        </p:txBody>
      </p:sp>
      <p:sp>
        <p:nvSpPr>
          <p:cNvPr id="158723" name="Rectangle 3"/>
          <p:cNvSpPr>
            <a:spLocks noChangeArrowheads="1"/>
          </p:cNvSpPr>
          <p:nvPr/>
        </p:nvSpPr>
        <p:spPr bwMode="auto">
          <a:xfrm>
            <a:off x="603250" y="1473200"/>
            <a:ext cx="7937500" cy="32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rgbClr val="008000"/>
              </a:buClr>
              <a:buSzPct val="85000"/>
              <a:buFont typeface="Wingdings" pitchFamily="2" charset="2"/>
              <a:buNone/>
              <a:defRPr/>
            </a:pPr>
            <a:r>
              <a:rPr lang="en-US" sz="2800" dirty="0">
                <a:latin typeface="FrankRuehl" panose="020E0503060101010101" pitchFamily="34" charset="-79"/>
                <a:cs typeface="FrankRuehl" panose="020E0503060101010101" pitchFamily="34" charset="-79"/>
              </a:rPr>
              <a:t>A </a:t>
            </a:r>
            <a:r>
              <a:rPr lang="en-US" sz="2800" i="1" dirty="0">
                <a:solidFill>
                  <a:srgbClr val="8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FrankRuehl" panose="020E0503060101010101" pitchFamily="34" charset="-79"/>
                <a:cs typeface="FrankRuehl" panose="020E0503060101010101" pitchFamily="34" charset="-79"/>
              </a:rPr>
              <a:t>weighted average</a:t>
            </a:r>
            <a:r>
              <a:rPr lang="en-US" sz="2800" dirty="0">
                <a:solidFill>
                  <a:srgbClr val="800000"/>
                </a:solidFill>
                <a:latin typeface="FrankRuehl" panose="020E0503060101010101" pitchFamily="34" charset="-79"/>
                <a:cs typeface="FrankRuehl" panose="020E0503060101010101" pitchFamily="34" charset="-79"/>
              </a:rPr>
              <a:t> </a:t>
            </a:r>
            <a:r>
              <a:rPr lang="en-US" sz="2800" dirty="0">
                <a:latin typeface="FrankRuehl" panose="020E0503060101010101" pitchFamily="34" charset="-79"/>
                <a:cs typeface="FrankRuehl" panose="020E0503060101010101" pitchFamily="34" charset="-79"/>
              </a:rPr>
              <a:t>compromise between optimistic and pessimistic</a:t>
            </a:r>
          </a:p>
          <a:p>
            <a:pPr marL="820738" lvl="1" indent="-285750" eaLnBrk="1" hangingPunct="1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n"/>
              <a:defRPr/>
            </a:pPr>
            <a:r>
              <a:rPr lang="en-US" dirty="0">
                <a:latin typeface="FrankRuehl" panose="020E0503060101010101" pitchFamily="34" charset="-79"/>
                <a:cs typeface="FrankRuehl" panose="020E0503060101010101" pitchFamily="34" charset="-79"/>
              </a:rPr>
              <a:t>Select a coefficient of realism </a:t>
            </a:r>
            <a:r>
              <a:rPr lang="en-US" i="1" dirty="0">
                <a:latin typeface="FrankRuehl" panose="020E0503060101010101" pitchFamily="34" charset="-79"/>
                <a:cs typeface="FrankRuehl" panose="020E0503060101010101" pitchFamily="34" charset="-79"/>
                <a:sym typeface="Symbol" pitchFamily="18" charset="2"/>
              </a:rPr>
              <a:t></a:t>
            </a:r>
            <a:endParaRPr lang="en-US" dirty="0">
              <a:latin typeface="FrankRuehl" panose="020E0503060101010101" pitchFamily="34" charset="-79"/>
              <a:cs typeface="FrankRuehl" panose="020E0503060101010101" pitchFamily="34" charset="-79"/>
              <a:sym typeface="Symbol" pitchFamily="18" charset="2"/>
            </a:endParaRPr>
          </a:p>
          <a:p>
            <a:pPr marL="820738" lvl="1" indent="-285750" eaLnBrk="1" hangingPunct="1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n"/>
              <a:defRPr/>
            </a:pPr>
            <a:r>
              <a:rPr lang="en-US" dirty="0">
                <a:latin typeface="FrankRuehl" panose="020E0503060101010101" pitchFamily="34" charset="-79"/>
                <a:cs typeface="FrankRuehl" panose="020E0503060101010101" pitchFamily="34" charset="-79"/>
                <a:sym typeface="Symbol" pitchFamily="18" charset="2"/>
              </a:rPr>
              <a:t>Coefficient is between 0 and 1</a:t>
            </a:r>
          </a:p>
          <a:p>
            <a:pPr marL="820738" lvl="1" indent="-285750" eaLnBrk="1" hangingPunct="1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n"/>
              <a:defRPr/>
            </a:pPr>
            <a:r>
              <a:rPr lang="en-US" dirty="0">
                <a:latin typeface="FrankRuehl" panose="020E0503060101010101" pitchFamily="34" charset="-79"/>
                <a:cs typeface="FrankRuehl" panose="020E0503060101010101" pitchFamily="34" charset="-79"/>
                <a:sym typeface="Symbol" pitchFamily="18" charset="2"/>
              </a:rPr>
              <a:t>A value of 1 is 100% optimistic </a:t>
            </a:r>
            <a:endParaRPr lang="en-US" i="1" dirty="0">
              <a:latin typeface="FrankRuehl" panose="020E0503060101010101" pitchFamily="34" charset="-79"/>
              <a:cs typeface="FrankRuehl" panose="020E0503060101010101" pitchFamily="34" charset="-79"/>
              <a:sym typeface="Symbol" pitchFamily="18" charset="2"/>
            </a:endParaRPr>
          </a:p>
          <a:p>
            <a:pPr marL="820738" lvl="1" indent="-285750" eaLnBrk="1" hangingPunct="1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n"/>
              <a:defRPr/>
            </a:pPr>
            <a:r>
              <a:rPr lang="en-US" dirty="0">
                <a:latin typeface="FrankRuehl" panose="020E0503060101010101" pitchFamily="34" charset="-79"/>
                <a:cs typeface="FrankRuehl" panose="020E0503060101010101" pitchFamily="34" charset="-79"/>
              </a:rPr>
              <a:t>Compute the weighted averages for each alternative</a:t>
            </a:r>
          </a:p>
          <a:p>
            <a:pPr marL="820738" lvl="1" indent="-285750" eaLnBrk="1" hangingPunct="1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n"/>
              <a:defRPr/>
            </a:pPr>
            <a:r>
              <a:rPr lang="en-US" dirty="0">
                <a:latin typeface="FrankRuehl" panose="020E0503060101010101" pitchFamily="34" charset="-79"/>
                <a:cs typeface="FrankRuehl" panose="020E0503060101010101" pitchFamily="34" charset="-79"/>
              </a:rPr>
              <a:t>Select the alternative with the highest value</a:t>
            </a:r>
          </a:p>
        </p:txBody>
      </p:sp>
      <p:sp>
        <p:nvSpPr>
          <p:cNvPr id="158770" name="Text Box 50"/>
          <p:cNvSpPr txBox="1">
            <a:spLocks noChangeArrowheads="1"/>
          </p:cNvSpPr>
          <p:nvPr/>
        </p:nvSpPr>
        <p:spPr bwMode="auto">
          <a:xfrm>
            <a:off x="1149350" y="4987925"/>
            <a:ext cx="6553397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Aft>
                <a:spcPct val="40000"/>
              </a:spcAft>
              <a:buChar char="•"/>
              <a:tabLst>
                <a:tab pos="2959100" algn="l"/>
              </a:tabLst>
              <a:defRPr sz="32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lnSpc>
                <a:spcPct val="90000"/>
              </a:lnSpc>
              <a:spcAft>
                <a:spcPct val="40000"/>
              </a:spcAft>
              <a:buChar char="–"/>
              <a:tabLst>
                <a:tab pos="2959100" algn="l"/>
              </a:tabLst>
              <a:defRPr sz="28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lnSpc>
                <a:spcPct val="90000"/>
              </a:lnSpc>
              <a:spcAft>
                <a:spcPct val="40000"/>
              </a:spcAft>
              <a:buChar char="•"/>
              <a:tabLst>
                <a:tab pos="2959100" algn="l"/>
              </a:tabLst>
              <a:defRPr sz="24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lnSpc>
                <a:spcPct val="90000"/>
              </a:lnSpc>
              <a:spcAft>
                <a:spcPct val="40000"/>
              </a:spcAft>
              <a:buChar char="–"/>
              <a:tabLst>
                <a:tab pos="2959100" algn="l"/>
              </a:tabLst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lnSpc>
                <a:spcPct val="90000"/>
              </a:lnSpc>
              <a:spcAft>
                <a:spcPct val="40000"/>
              </a:spcAft>
              <a:buChar char="»"/>
              <a:tabLst>
                <a:tab pos="2959100" algn="l"/>
              </a:tabLst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tabLst>
                <a:tab pos="2959100" algn="l"/>
              </a:tabLst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tabLst>
                <a:tab pos="2959100" algn="l"/>
              </a:tabLst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tabLst>
                <a:tab pos="2959100" algn="l"/>
              </a:tabLst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tabLst>
                <a:tab pos="2959100" algn="l"/>
              </a:tabLst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>
              <a:lnSpc>
                <a:spcPct val="100000"/>
              </a:lnSpc>
              <a:spcAft>
                <a:spcPct val="0"/>
              </a:spcAft>
              <a:buFontTx/>
              <a:buNone/>
            </a:pPr>
            <a:r>
              <a:rPr lang="en-US" altLang="en-US" sz="2400" dirty="0">
                <a:latin typeface="FrankRuehl" panose="020E0503060101010101" pitchFamily="34" charset="-79"/>
                <a:cs typeface="FrankRuehl" panose="020E0503060101010101" pitchFamily="34" charset="-79"/>
              </a:rPr>
              <a:t>Weighted average =</a:t>
            </a:r>
            <a:r>
              <a:rPr lang="en-US" altLang="en-US" sz="2400" i="1" dirty="0">
                <a:latin typeface="FrankRuehl" panose="020E0503060101010101" pitchFamily="34" charset="-79"/>
                <a:cs typeface="FrankRuehl" panose="020E0503060101010101" pitchFamily="34" charset="-79"/>
                <a:sym typeface="Symbol" pitchFamily="18" charset="2"/>
              </a:rPr>
              <a:t>* </a:t>
            </a:r>
            <a:r>
              <a:rPr lang="en-US" altLang="en-US" sz="2400" dirty="0">
                <a:latin typeface="FrankRuehl" panose="020E0503060101010101" pitchFamily="34" charset="-79"/>
                <a:cs typeface="FrankRuehl" panose="020E0503060101010101" pitchFamily="34" charset="-79"/>
                <a:sym typeface="Symbol" pitchFamily="18" charset="2"/>
              </a:rPr>
              <a:t>(maximum in row) </a:t>
            </a:r>
          </a:p>
          <a:p>
            <a:pPr>
              <a:lnSpc>
                <a:spcPct val="100000"/>
              </a:lnSpc>
              <a:spcAft>
                <a:spcPct val="0"/>
              </a:spcAft>
              <a:buFontTx/>
              <a:buNone/>
            </a:pPr>
            <a:r>
              <a:rPr lang="en-US" altLang="en-US" sz="2400" dirty="0">
                <a:latin typeface="FrankRuehl" panose="020E0503060101010101" pitchFamily="34" charset="-79"/>
                <a:cs typeface="FrankRuehl" panose="020E0503060101010101" pitchFamily="34" charset="-79"/>
                <a:sym typeface="Symbol" pitchFamily="18" charset="2"/>
              </a:rPr>
              <a:t>	+ (1 – </a:t>
            </a:r>
            <a:r>
              <a:rPr lang="en-US" altLang="en-US" sz="2400" i="1" dirty="0">
                <a:latin typeface="FrankRuehl" panose="020E0503060101010101" pitchFamily="34" charset="-79"/>
                <a:cs typeface="FrankRuehl" panose="020E0503060101010101" pitchFamily="34" charset="-79"/>
                <a:sym typeface="Symbol" pitchFamily="18" charset="2"/>
              </a:rPr>
              <a:t></a:t>
            </a:r>
            <a:r>
              <a:rPr lang="en-US" altLang="en-US" sz="2400" dirty="0">
                <a:latin typeface="FrankRuehl" panose="020E0503060101010101" pitchFamily="34" charset="-79"/>
                <a:cs typeface="FrankRuehl" panose="020E0503060101010101" pitchFamily="34" charset="-79"/>
                <a:sym typeface="Symbol" pitchFamily="18" charset="2"/>
              </a:rPr>
              <a:t>)*(minimum in row)</a:t>
            </a:r>
          </a:p>
        </p:txBody>
      </p:sp>
    </p:spTree>
  </p:cSld>
  <p:clrMapOvr>
    <a:masterClrMapping/>
  </p:clrMapOvr>
  <p:transition>
    <p:pull dir="l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1000"/>
                                        <p:tgtEl>
                                          <p:spTgt spid="1587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1587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8723" grpId="0"/>
      <p:bldP spid="158770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Blank Presentation">
  <a:themeElements>
    <a:clrScheme name="">
      <a:dk1>
        <a:srgbClr val="000000"/>
      </a:dk1>
      <a:lt1>
        <a:srgbClr val="FFFFFF"/>
      </a:lt1>
      <a:dk2>
        <a:srgbClr val="3A2C76"/>
      </a:dk2>
      <a:lt2>
        <a:srgbClr val="E1E2E3"/>
      </a:lt2>
      <a:accent1>
        <a:srgbClr val="93B3DD"/>
      </a:accent1>
      <a:accent2>
        <a:srgbClr val="F9AD78"/>
      </a:accent2>
      <a:accent3>
        <a:srgbClr val="FFFFFF"/>
      </a:accent3>
      <a:accent4>
        <a:srgbClr val="000000"/>
      </a:accent4>
      <a:accent5>
        <a:srgbClr val="C8D6EB"/>
      </a:accent5>
      <a:accent6>
        <a:srgbClr val="E29C6C"/>
      </a:accent6>
      <a:hlink>
        <a:srgbClr val="86B87D"/>
      </a:hlink>
      <a:folHlink>
        <a:srgbClr val="C9BBDB"/>
      </a:folHlink>
    </a:clrScheme>
    <a:fontScheme name="Blank Presentation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AU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AU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Blank Presentation">
  <a:themeElements>
    <a:clrScheme name="">
      <a:dk1>
        <a:srgbClr val="000000"/>
      </a:dk1>
      <a:lt1>
        <a:srgbClr val="FFFFFF"/>
      </a:lt1>
      <a:dk2>
        <a:srgbClr val="3A2C76"/>
      </a:dk2>
      <a:lt2>
        <a:srgbClr val="E1E2E3"/>
      </a:lt2>
      <a:accent1>
        <a:srgbClr val="93B3DD"/>
      </a:accent1>
      <a:accent2>
        <a:srgbClr val="F9AD78"/>
      </a:accent2>
      <a:accent3>
        <a:srgbClr val="FFFFFF"/>
      </a:accent3>
      <a:accent4>
        <a:srgbClr val="000000"/>
      </a:accent4>
      <a:accent5>
        <a:srgbClr val="C8D6EB"/>
      </a:accent5>
      <a:accent6>
        <a:srgbClr val="E29C6C"/>
      </a:accent6>
      <a:hlink>
        <a:srgbClr val="86B87D"/>
      </a:hlink>
      <a:folHlink>
        <a:srgbClr val="C9BBDB"/>
      </a:folHlink>
    </a:clrScheme>
    <a:fontScheme name="1_Blank Presentation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AU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AU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</a:defRPr>
        </a:defPPr>
      </a:lstStyle>
    </a:lnDef>
  </a:objectDefaults>
  <a:extraClrSchemeLst>
    <a:extraClrScheme>
      <a:clrScheme name="1_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1439</Words>
  <Application>Microsoft Office PowerPoint</Application>
  <PresentationFormat>On-screen Show (4:3)</PresentationFormat>
  <Paragraphs>307</Paragraphs>
  <Slides>29</Slides>
  <Notes>29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29</vt:i4>
      </vt:variant>
    </vt:vector>
  </HeadingPairs>
  <TitlesOfParts>
    <vt:vector size="37" baseType="lpstr">
      <vt:lpstr>Arial</vt:lpstr>
      <vt:lpstr>FrankRuehl</vt:lpstr>
      <vt:lpstr>Lucida Bright</vt:lpstr>
      <vt:lpstr>Times</vt:lpstr>
      <vt:lpstr>Times New Roman</vt:lpstr>
      <vt:lpstr>Wingdings</vt:lpstr>
      <vt:lpstr>Blank Presentation</vt:lpstr>
      <vt:lpstr>1_Blank Presentation</vt:lpstr>
      <vt:lpstr>PowerPoint Presentation</vt:lpstr>
      <vt:lpstr>  Decision Making Content</vt:lpstr>
      <vt:lpstr> Decision Making Under Uncertainty</vt:lpstr>
      <vt:lpstr>The Decision Process in Operations</vt:lpstr>
      <vt:lpstr>Decision Making Under Uncertainty</vt:lpstr>
      <vt:lpstr>Example: Thompson Lumber Company</vt:lpstr>
      <vt:lpstr>1. Maximax</vt:lpstr>
      <vt:lpstr>2. Maximin</vt:lpstr>
      <vt:lpstr>3. Criterion of Realism (Hurwicz)</vt:lpstr>
      <vt:lpstr>Criterion of Realism (Hurwicz)</vt:lpstr>
      <vt:lpstr>4. Equally Likely (Laplace)</vt:lpstr>
      <vt:lpstr>5. Minimax Regret</vt:lpstr>
      <vt:lpstr>Minimax Regret</vt:lpstr>
      <vt:lpstr>Minimax Regret</vt:lpstr>
      <vt:lpstr> Decision Making Under Risk (Expected Monetary Value)</vt:lpstr>
      <vt:lpstr>Risk</vt:lpstr>
      <vt:lpstr>Decision Making Under Risk</vt:lpstr>
      <vt:lpstr>EMV Example</vt:lpstr>
      <vt:lpstr> Decision Trees</vt:lpstr>
      <vt:lpstr>Decision Trees</vt:lpstr>
      <vt:lpstr>Decision Trees</vt:lpstr>
      <vt:lpstr>Decision Table Example</vt:lpstr>
      <vt:lpstr>Symbols used in Decision Making</vt:lpstr>
      <vt:lpstr>Structure of Decision Trees</vt:lpstr>
      <vt:lpstr>Thompson’s Decision Tree</vt:lpstr>
      <vt:lpstr>Decision Tree</vt:lpstr>
      <vt:lpstr>Decision Trees in Ethical Decision Making</vt:lpstr>
      <vt:lpstr>Decision Trees in Ethical Decision Making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2015-09-14T22:00:00Z</dcterms:created>
  <dcterms:modified xsi:type="dcterms:W3CDTF">2021-11-16T17:28:50Z</dcterms:modified>
</cp:coreProperties>
</file>