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5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746" r:id="rId2"/>
    <p:sldId id="403" r:id="rId3"/>
    <p:sldId id="402" r:id="rId4"/>
    <p:sldId id="401" r:id="rId5"/>
    <p:sldId id="295" r:id="rId6"/>
    <p:sldId id="333" r:id="rId7"/>
    <p:sldId id="334" r:id="rId8"/>
    <p:sldId id="335" r:id="rId9"/>
    <p:sldId id="337" r:id="rId10"/>
    <p:sldId id="398" r:id="rId11"/>
    <p:sldId id="341" r:id="rId12"/>
    <p:sldId id="338" r:id="rId13"/>
    <p:sldId id="339" r:id="rId14"/>
    <p:sldId id="342" r:id="rId15"/>
    <p:sldId id="343" r:id="rId16"/>
    <p:sldId id="356" r:id="rId17"/>
    <p:sldId id="340" r:id="rId18"/>
    <p:sldId id="345" r:id="rId19"/>
    <p:sldId id="346" r:id="rId20"/>
    <p:sldId id="347" r:id="rId21"/>
    <p:sldId id="348" r:id="rId22"/>
    <p:sldId id="349" r:id="rId23"/>
    <p:sldId id="350" r:id="rId24"/>
    <p:sldId id="351" r:id="rId25"/>
    <p:sldId id="400" r:id="rId26"/>
  </p:sldIdLst>
  <p:sldSz cx="9144000" cy="6858000" type="letter"/>
  <p:notesSz cx="7010400" cy="9296400"/>
  <p:custDataLst>
    <p:tags r:id="rId29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003300"/>
    <a:srgbClr val="FEC3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5" autoAdjust="0"/>
    <p:restoredTop sz="99241" autoAdjust="0"/>
  </p:normalViewPr>
  <p:slideViewPr>
    <p:cSldViewPr snapToGrid="0" snapToObjects="1">
      <p:cViewPr varScale="1">
        <p:scale>
          <a:sx n="84" d="100"/>
          <a:sy n="84" d="100"/>
        </p:scale>
        <p:origin x="99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495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8FC0F3B-59A5-486E-9302-E72F238B86CE}" type="datetimeFigureOut">
              <a:rPr lang="en-US" smtClean="0"/>
              <a:t>2/2/2020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883828A-7B41-4A9B-8752-C04479A807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9897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BABDC5-AE9B-4FED-98C7-57C47F62B805}" type="datetimeFigureOut">
              <a:rPr lang="en-US" smtClean="0"/>
              <a:t>2/2/2020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10DE2C-B897-4C13-8C26-C937A51C46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739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10DE2C-B897-4C13-8C26-C937A51C465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7446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19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2" y="2130428"/>
            <a:ext cx="7772400" cy="1470025"/>
          </a:xfrm>
        </p:spPr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BF119-7C52-4C5E-A8B6-9F925310132A}" type="datetime1">
              <a:rPr lang="en-US" smtClean="0"/>
              <a:t>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Copyrights@RegentsParkPublishers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7789E-82BD-324B-AEA0-5E88639A60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919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18FDC-6B9D-4065-B3FF-1E3BCCD73126}" type="datetime1">
              <a:rPr lang="en-US" smtClean="0"/>
              <a:t>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Copyrights@RegentsParkPublishers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7789E-82BD-324B-AEA0-5E88639A60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266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4"/>
            <a:ext cx="2057401" cy="4387851"/>
          </a:xfrm>
        </p:spPr>
        <p:txBody>
          <a:bodyPr vert="eaVert"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4"/>
            <a:ext cx="6019801" cy="4387851"/>
          </a:xfrm>
        </p:spPr>
        <p:txBody>
          <a:bodyPr vert="eaVert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33CBC-C3A7-464B-9574-E318A6F91D41}" type="datetime1">
              <a:rPr lang="en-US" smtClean="0"/>
              <a:t>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Copyrights@RegentsParkPublishers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7789E-82BD-324B-AEA0-5E88639A60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7603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D8233B-34FA-4F91-98E8-50F74B518C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401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7571-F952-4FCB-A66F-C95B46D856D9}" type="datetime1">
              <a:rPr lang="en-US" smtClean="0"/>
              <a:t>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Copyrights@RegentsParkPublishers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7789E-82BD-324B-AEA0-5E88639A60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927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53F46-F76A-4D0C-8D15-6C8FC794A489}" type="datetime1">
              <a:rPr lang="en-US" smtClean="0"/>
              <a:t>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Copyrights@RegentsParkPublishers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7789E-82BD-324B-AEA0-5E88639A60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555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2" y="1200151"/>
            <a:ext cx="4038601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1" y="1200151"/>
            <a:ext cx="4038601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ACDF5-49E9-4A22-A4BE-FD3D33DD9E92}" type="datetime1">
              <a:rPr lang="en-US" smtClean="0"/>
              <a:t>2/2/2020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Copyrights@RegentsParkPublishers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7789E-82BD-324B-AEA0-5E88639A60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729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4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DF1BE-D2F8-430C-A4B5-C9FE858F21AF}" type="datetime1">
              <a:rPr lang="en-US" smtClean="0"/>
              <a:t>2/2/2020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Copyrights@RegentsParkPublishers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7789E-82BD-324B-AEA0-5E88639A60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051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AFD37-9B03-45DB-800D-D084FCACE643}" type="datetime1">
              <a:rPr lang="en-US" smtClean="0"/>
              <a:t>2/2/2020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Copyrights@RegentsParkPublishers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7789E-82BD-324B-AEA0-5E88639A60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216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5009F-2518-4E9F-8A80-19701E7C70D3}" type="datetime1">
              <a:rPr lang="en-US" smtClean="0"/>
              <a:t>2/2/2020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Copyrights@RegentsParkPublishers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7789E-82BD-324B-AEA0-5E88639A60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216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3" y="273053"/>
            <a:ext cx="511174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8C41C-4B1C-4587-9121-FD030ACB8CE5}" type="datetime1">
              <a:rPr lang="en-US" smtClean="0"/>
              <a:t>2/2/2020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Copyrights@RegentsParkPublishers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7789E-82BD-324B-AEA0-5E88639A60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671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3BF0E-C43A-4CE0-91A7-0758E091AE5B}" type="datetime1">
              <a:rPr lang="en-US" smtClean="0"/>
              <a:t>2/2/2020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Copyrights@RegentsParkPublishers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7789E-82BD-324B-AEA0-5E88639A60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691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09E88-B9EC-4B1F-A8E4-7AF66BEC3119}" type="datetime1">
              <a:rPr lang="en-US" smtClean="0"/>
              <a:t>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2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Copyrights@RegentsParkPublishers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7789E-82BD-324B-AEA0-5E88639A60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09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1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openxmlformats.org/officeDocument/2006/relationships/notesSlide" Target="../notesSlides/notesSlide1.xml"/><Relationship Id="rId7" Type="http://schemas.openxmlformats.org/officeDocument/2006/relationships/slide" Target="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slide" Target="slide16.xml"/><Relationship Id="rId5" Type="http://schemas.openxmlformats.org/officeDocument/2006/relationships/image" Target="../media/image2.png"/><Relationship Id="rId4" Type="http://schemas.openxmlformats.org/officeDocument/2006/relationships/slide" Target="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722438" y="4675188"/>
            <a:ext cx="6156325" cy="808037"/>
          </a:xfrm>
          <a:prstGeom prst="rect">
            <a:avLst/>
          </a:prstGeom>
        </p:spPr>
        <p:txBody>
          <a:bodyPr anchor="b">
            <a:normAutofit fontScale="97500"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endParaRPr lang="en-US" sz="3200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812850" y="1025525"/>
            <a:ext cx="5830185" cy="774109"/>
          </a:xfrm>
          <a:prstGeom prst="rect">
            <a:avLst/>
          </a:prstGeom>
        </p:spPr>
        <p:txBody>
          <a:bodyPr anchor="b"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3200" b="1">
                <a:solidFill>
                  <a:srgbClr val="003300"/>
                </a:solidFill>
                <a:latin typeface="Lucida Bright" panose="02040602050505020304" pitchFamily="18" charset="0"/>
                <a:ea typeface="+mj-ea"/>
                <a:cs typeface="FrankRuehl" panose="020E0503060101010101" pitchFamily="34" charset="-79"/>
              </a:rPr>
              <a:t>Data Analytics</a:t>
            </a:r>
            <a:endParaRPr lang="en-US" sz="3200" b="1" dirty="0">
              <a:solidFill>
                <a:srgbClr val="003300"/>
              </a:solidFill>
              <a:latin typeface="Lucida Bright" panose="02040602050505020304" pitchFamily="18" charset="0"/>
              <a:ea typeface="+mj-ea"/>
              <a:cs typeface="FrankRuehl" panose="020E0503060101010101" pitchFamily="34" charset="-79"/>
            </a:endParaRPr>
          </a:p>
        </p:txBody>
      </p:sp>
      <p:sp>
        <p:nvSpPr>
          <p:cNvPr id="15" name="Title 1"/>
          <p:cNvSpPr txBox="1">
            <a:spLocks noChangeAspect="1"/>
          </p:cNvSpPr>
          <p:nvPr/>
        </p:nvSpPr>
        <p:spPr>
          <a:xfrm>
            <a:off x="1513841" y="4045783"/>
            <a:ext cx="6886574" cy="805417"/>
          </a:xfrm>
          <a:prstGeom prst="rect">
            <a:avLst/>
          </a:prstGeom>
          <a:scene3d>
            <a:camera prst="orthographicFront"/>
            <a:lightRig rig="soft" dir="t">
              <a:rot lat="0" lon="0" rev="2400000"/>
            </a:lightRig>
          </a:scene3d>
          <a:sp3d extrusionH="76200">
            <a:extrusionClr>
              <a:schemeClr val="accent2">
                <a:lumMod val="75000"/>
              </a:schemeClr>
            </a:extrusionClr>
          </a:sp3d>
        </p:spPr>
        <p:txBody>
          <a:bodyPr anchor="ctr"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 </a:t>
            </a:r>
          </a:p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6600" b="1" dirty="0">
                <a:solidFill>
                  <a:srgbClr val="C00000"/>
                </a:solidFill>
                <a:latin typeface="Lucida Bright" panose="02040602050505020304" pitchFamily="18" charset="0"/>
                <a:ea typeface="+mj-ea"/>
                <a:cs typeface="FrankRuehl" panose="020E0503060101010101" pitchFamily="34" charset="-79"/>
              </a:rPr>
              <a:t>Excel Tutorials</a:t>
            </a:r>
          </a:p>
        </p:txBody>
      </p:sp>
      <p:sp>
        <p:nvSpPr>
          <p:cNvPr id="4101" name="TextBox 1"/>
          <p:cNvSpPr txBox="1">
            <a:spLocks noChangeArrowheads="1"/>
          </p:cNvSpPr>
          <p:nvPr/>
        </p:nvSpPr>
        <p:spPr bwMode="auto">
          <a:xfrm>
            <a:off x="1847850" y="501650"/>
            <a:ext cx="57610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>
                <a:solidFill>
                  <a:srgbClr val="800000"/>
                </a:solidFill>
                <a:latin typeface="Lucida Bright" panose="02040602050505020304" pitchFamily="18" charset="0"/>
              </a:rPr>
              <a:t>           </a:t>
            </a:r>
            <a:r>
              <a:rPr lang="en-US" altLang="en-US" sz="2800" dirty="0">
                <a:solidFill>
                  <a:srgbClr val="800000"/>
                </a:solidFill>
                <a:latin typeface="Lucida Bright" panose="02040602050505020304" pitchFamily="18" charset="0"/>
                <a:cs typeface="FrankRuehl" panose="020E0503060101010101" pitchFamily="34" charset="-79"/>
              </a:rPr>
              <a:t>Regents Park Publishers</a:t>
            </a:r>
          </a:p>
        </p:txBody>
      </p:sp>
      <p:pic>
        <p:nvPicPr>
          <p:cNvPr id="4102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888" y="2235200"/>
            <a:ext cx="2345921" cy="117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4021262" y="2360910"/>
            <a:ext cx="3158878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6600" b="1" dirty="0">
                <a:solidFill>
                  <a:schemeClr val="accent5">
                    <a:lumMod val="25000"/>
                  </a:schemeClr>
                </a:solidFill>
                <a:latin typeface="Lucida Bright" panose="02040602050505020304" pitchFamily="18" charset="0"/>
                <a:cs typeface="FrankRuehl" panose="020E0503060101010101" pitchFamily="34" charset="-79"/>
              </a:rPr>
              <a:t>T1LM3</a:t>
            </a:r>
          </a:p>
        </p:txBody>
      </p:sp>
    </p:spTree>
    <p:extLst>
      <p:ext uri="{BB962C8B-B14F-4D97-AF65-F5344CB8AC3E}">
        <p14:creationId xmlns:p14="http://schemas.microsoft.com/office/powerpoint/2010/main" val="32287747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93038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n-US" dirty="0">
                <a:solidFill>
                  <a:srgbClr val="8000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Excel Function</a:t>
            </a:r>
            <a:br>
              <a:rPr lang="en-US" altLang="en-US" dirty="0">
                <a:solidFill>
                  <a:srgbClr val="8000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</a:br>
            <a:r>
              <a:rPr lang="en-US" altLang="en-US" dirty="0">
                <a:solidFill>
                  <a:srgbClr val="8000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(Not Standardized)</a:t>
            </a:r>
          </a:p>
        </p:txBody>
      </p:sp>
      <p:pic>
        <p:nvPicPr>
          <p:cNvPr id="12291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7" t="2419" r="1387" b="2419"/>
          <a:stretch>
            <a:fillRect/>
          </a:stretch>
        </p:blipFill>
        <p:spPr>
          <a:xfrm>
            <a:off x="2438400" y="1905000"/>
            <a:ext cx="4806950" cy="2698750"/>
          </a:xfrm>
          <a:noFill/>
        </p:spPr>
      </p:pic>
      <p:sp>
        <p:nvSpPr>
          <p:cNvPr id="12292" name="Text Box 7"/>
          <p:cNvSpPr txBox="1">
            <a:spLocks noChangeArrowheads="1"/>
          </p:cNvSpPr>
          <p:nvPr/>
        </p:nvSpPr>
        <p:spPr bwMode="auto">
          <a:xfrm>
            <a:off x="4379949" y="3276600"/>
            <a:ext cx="94448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latin typeface="FrankRuehl" panose="020E0503060101010101" pitchFamily="34" charset="-79"/>
                <a:cs typeface="FrankRuehl" panose="020E0503060101010101" pitchFamily="34" charset="-79"/>
              </a:rPr>
              <a:t>Area=1</a:t>
            </a:r>
          </a:p>
        </p:txBody>
      </p:sp>
      <p:sp>
        <p:nvSpPr>
          <p:cNvPr id="12293" name="Text Box 8"/>
          <p:cNvSpPr txBox="1">
            <a:spLocks noChangeArrowheads="1"/>
          </p:cNvSpPr>
          <p:nvPr/>
        </p:nvSpPr>
        <p:spPr bwMode="auto">
          <a:xfrm>
            <a:off x="986154" y="4951413"/>
            <a:ext cx="712406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The area under  the normal distribution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from </a:t>
            </a:r>
            <a: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  <a:sym typeface="Symbol" pitchFamily="18" charset="2"/>
              </a:rPr>
              <a:t>x to </a:t>
            </a:r>
            <a: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-</a:t>
            </a:r>
            <a: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  <a:sym typeface="Symbol" pitchFamily="18" charset="2"/>
              </a:rPr>
              <a:t> can be computed using the EXCEL function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  <a:sym typeface="Symbol" pitchFamily="18" charset="2"/>
              </a:rPr>
              <a:t> </a:t>
            </a:r>
            <a:r>
              <a:rPr lang="en-US" altLang="en-US" sz="2400" b="1" dirty="0">
                <a:solidFill>
                  <a:srgbClr val="C00000"/>
                </a:solidFill>
                <a:latin typeface="FrankRuehl" panose="020E0503060101010101" pitchFamily="34" charset="-79"/>
                <a:cs typeface="FrankRuehl" panose="020E0503060101010101" pitchFamily="34" charset="-79"/>
                <a:sym typeface="Symbol" pitchFamily="18" charset="2"/>
              </a:rPr>
              <a:t>NORMDIST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5418667" y="3191933"/>
            <a:ext cx="16933" cy="115993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2438400" y="4365625"/>
            <a:ext cx="4806949" cy="2518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l-G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is not equal to zero and </a:t>
            </a:r>
            <a:r>
              <a:rPr lang="el-GR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σ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is not equal to 1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2785533" y="3920067"/>
            <a:ext cx="2633134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16495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93038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n-US" dirty="0">
                <a:solidFill>
                  <a:srgbClr val="8000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Excel Function</a:t>
            </a:r>
            <a:br>
              <a:rPr lang="en-US" altLang="en-US" dirty="0">
                <a:solidFill>
                  <a:srgbClr val="8000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</a:br>
            <a:r>
              <a:rPr lang="en-US" altLang="en-US" dirty="0">
                <a:solidFill>
                  <a:srgbClr val="8000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(Standardized)</a:t>
            </a:r>
          </a:p>
        </p:txBody>
      </p:sp>
      <p:pic>
        <p:nvPicPr>
          <p:cNvPr id="12291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7" t="2419" r="1387" b="2419"/>
          <a:stretch>
            <a:fillRect/>
          </a:stretch>
        </p:blipFill>
        <p:spPr>
          <a:xfrm>
            <a:off x="2438400" y="1905000"/>
            <a:ext cx="4806950" cy="2698750"/>
          </a:xfrm>
          <a:noFill/>
        </p:spPr>
      </p:pic>
      <p:sp>
        <p:nvSpPr>
          <p:cNvPr id="12292" name="Text Box 7"/>
          <p:cNvSpPr txBox="1">
            <a:spLocks noChangeArrowheads="1"/>
          </p:cNvSpPr>
          <p:nvPr/>
        </p:nvSpPr>
        <p:spPr bwMode="auto">
          <a:xfrm>
            <a:off x="4379949" y="3276600"/>
            <a:ext cx="94448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latin typeface="FrankRuehl" panose="020E0503060101010101" pitchFamily="34" charset="-79"/>
                <a:cs typeface="FrankRuehl" panose="020E0503060101010101" pitchFamily="34" charset="-79"/>
              </a:rPr>
              <a:t>Area=1</a:t>
            </a:r>
          </a:p>
        </p:txBody>
      </p:sp>
      <p:sp>
        <p:nvSpPr>
          <p:cNvPr id="12293" name="Text Box 8"/>
          <p:cNvSpPr txBox="1">
            <a:spLocks noChangeArrowheads="1"/>
          </p:cNvSpPr>
          <p:nvPr/>
        </p:nvSpPr>
        <p:spPr bwMode="auto">
          <a:xfrm>
            <a:off x="986154" y="4951413"/>
            <a:ext cx="712406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The area under  the </a:t>
            </a:r>
            <a:r>
              <a:rPr lang="en-US" altLang="en-US" sz="2400" dirty="0">
                <a:solidFill>
                  <a:srgbClr val="8000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standard</a:t>
            </a:r>
            <a: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 normal distribution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from </a:t>
            </a:r>
            <a: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  <a:sym typeface="Symbol" pitchFamily="18" charset="2"/>
              </a:rPr>
              <a:t>x to </a:t>
            </a:r>
            <a: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-</a:t>
            </a:r>
            <a: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  <a:sym typeface="Symbol" pitchFamily="18" charset="2"/>
              </a:rPr>
              <a:t> can be computed using the EXCEL function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  <a:sym typeface="Symbol" pitchFamily="18" charset="2"/>
              </a:rPr>
              <a:t> </a:t>
            </a:r>
            <a:r>
              <a:rPr lang="en-US" altLang="en-US" sz="2400" b="1" dirty="0">
                <a:solidFill>
                  <a:srgbClr val="C00000"/>
                </a:solidFill>
                <a:latin typeface="FrankRuehl" panose="020E0503060101010101" pitchFamily="34" charset="-79"/>
                <a:cs typeface="FrankRuehl" panose="020E0503060101010101" pitchFamily="34" charset="-79"/>
                <a:sym typeface="Symbol" pitchFamily="18" charset="2"/>
              </a:rPr>
              <a:t>NORMSDIST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5418667" y="3191933"/>
            <a:ext cx="16933" cy="115993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 flipV="1">
            <a:off x="2802466" y="3920067"/>
            <a:ext cx="2633134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22328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2"/>
          <p:cNvSpPr>
            <a:spLocks noGrp="1"/>
          </p:cNvSpPr>
          <p:nvPr>
            <p:ph idx="1"/>
          </p:nvPr>
        </p:nvSpPr>
        <p:spPr>
          <a:xfrm>
            <a:off x="762000" y="381000"/>
            <a:ext cx="7772400" cy="5791200"/>
          </a:xfrm>
        </p:spPr>
        <p:txBody>
          <a:bodyPr anchor="ctr">
            <a:normAutofit/>
          </a:bodyPr>
          <a:lstStyle/>
          <a:p>
            <a:pPr marL="0" indent="0" algn="ctr">
              <a:buFont typeface="Wingdings" pitchFamily="2" charset="2"/>
              <a:buNone/>
            </a:pPr>
            <a:r>
              <a:rPr lang="en-US" altLang="en-US" sz="5400" b="1" dirty="0">
                <a:solidFill>
                  <a:srgbClr val="0033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Examples 1-3</a:t>
            </a:r>
          </a:p>
        </p:txBody>
      </p:sp>
    </p:spTree>
    <p:extLst>
      <p:ext uri="{BB962C8B-B14F-4D97-AF65-F5344CB8AC3E}">
        <p14:creationId xmlns:p14="http://schemas.microsoft.com/office/powerpoint/2010/main" val="36745208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7793038" cy="1143000"/>
          </a:xfrm>
        </p:spPr>
        <p:txBody>
          <a:bodyPr anchor="ctr"/>
          <a:lstStyle/>
          <a:p>
            <a:pPr algn="ctr" eaLnBrk="1" hangingPunct="1"/>
            <a:r>
              <a:rPr lang="en-US" altLang="en-US" dirty="0">
                <a:solidFill>
                  <a:srgbClr val="8000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Example 1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828800"/>
            <a:ext cx="7580313" cy="41148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The mean length of a fish is 40cm and the standard deviation is 4 cm. What is the probability that the length of a randomly selected fish is less than 48cm?</a:t>
            </a:r>
          </a:p>
          <a:p>
            <a:pPr eaLnBrk="1" hangingPunct="1"/>
            <a: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48cm is two standard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	deviations above the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	mean so the area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	to the left of 48cm is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	</a:t>
            </a:r>
            <a:r>
              <a:rPr lang="en-US" altLang="en-US" sz="2000" b="1" dirty="0">
                <a:solidFill>
                  <a:srgbClr val="8000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NORMDIST (48,40,4,1)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000" b="1" dirty="0">
                <a:solidFill>
                  <a:srgbClr val="8000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        = </a:t>
            </a:r>
            <a:r>
              <a:rPr lang="en-US" altLang="en-US" b="1" dirty="0">
                <a:solidFill>
                  <a:srgbClr val="8000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0.9772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2000" dirty="0"/>
          </a:p>
        </p:txBody>
      </p:sp>
      <p:pic>
        <p:nvPicPr>
          <p:cNvPr id="10244" name="Picture 14" descr="Normal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43400" y="3200400"/>
            <a:ext cx="4343400" cy="2493963"/>
          </a:xfrm>
          <a:noFill/>
        </p:spPr>
      </p:pic>
      <p:cxnSp>
        <p:nvCxnSpPr>
          <p:cNvPr id="3" name="Straight Connector 2"/>
          <p:cNvCxnSpPr/>
          <p:nvPr/>
        </p:nvCxnSpPr>
        <p:spPr>
          <a:xfrm>
            <a:off x="6519335" y="3412066"/>
            <a:ext cx="0" cy="20235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6307668" y="5555863"/>
            <a:ext cx="4233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40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83400" y="5555863"/>
            <a:ext cx="4233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44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06732" y="5555862"/>
            <a:ext cx="4233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48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7518398" y="4809067"/>
            <a:ext cx="0" cy="626531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H="1" flipV="1">
            <a:off x="4699000" y="4809067"/>
            <a:ext cx="2819398" cy="169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5966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93038" cy="1143000"/>
          </a:xfrm>
        </p:spPr>
        <p:txBody>
          <a:bodyPr anchor="ctr"/>
          <a:lstStyle/>
          <a:p>
            <a:pPr algn="ctr" eaLnBrk="1" hangingPunct="1"/>
            <a:r>
              <a:rPr lang="en-US" altLang="en-US" dirty="0">
                <a:solidFill>
                  <a:srgbClr val="8000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Example-2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8800"/>
            <a:ext cx="77724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latin typeface="FrankRuehl" panose="020E0503060101010101" pitchFamily="34" charset="-79"/>
                <a:cs typeface="FrankRuehl" panose="020E0503060101010101" pitchFamily="34" charset="-79"/>
              </a:rPr>
              <a:t>Find the area under the normal distribution curve between -0.12 and 1.23. </a:t>
            </a:r>
          </a:p>
          <a:p>
            <a:pPr lvl="1" eaLnBrk="1" hangingPunct="1">
              <a:defRPr/>
            </a:pPr>
            <a:r>
              <a:rPr lang="en-US" altLang="en-US" dirty="0">
                <a:latin typeface="FrankRuehl" panose="020E0503060101010101" pitchFamily="34" charset="-79"/>
                <a:cs typeface="FrankRuehl" panose="020E0503060101010101" pitchFamily="34" charset="-79"/>
              </a:rPr>
              <a:t>In EXCEL: </a:t>
            </a:r>
          </a:p>
          <a:p>
            <a:pPr lvl="2" eaLnBrk="1" hangingPunct="1">
              <a:defRPr/>
            </a:pPr>
            <a:r>
              <a:rPr lang="en-US" altLang="en-US" sz="1800" dirty="0">
                <a:latin typeface="FrankRuehl" panose="020E0503060101010101" pitchFamily="34" charset="-79"/>
                <a:cs typeface="FrankRuehl" panose="020E0503060101010101" pitchFamily="34" charset="-79"/>
              </a:rPr>
              <a:t>NORMDIST(1.23,0,1,1)-NORMDIST(-0.12,0,1,1)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en-US" altLang="en-US" b="1" dirty="0">
                <a:solidFill>
                  <a:srgbClr val="C000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NORMDIST</a:t>
            </a:r>
            <a:r>
              <a:rPr lang="en-US" altLang="en-US" dirty="0">
                <a:solidFill>
                  <a:srgbClr val="C000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(</a:t>
            </a:r>
            <a:r>
              <a:rPr lang="en-US" altLang="en-US" b="1" dirty="0">
                <a:solidFill>
                  <a:srgbClr val="C000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x</a:t>
            </a:r>
            <a:r>
              <a:rPr lang="en-US" altLang="en-US" dirty="0">
                <a:solidFill>
                  <a:srgbClr val="C000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,</a:t>
            </a:r>
            <a:r>
              <a:rPr lang="en-US" altLang="en-US" b="1" dirty="0">
                <a:solidFill>
                  <a:srgbClr val="C00000"/>
                </a:solidFill>
                <a:latin typeface="FrankRuehl" panose="020E0503060101010101" pitchFamily="34" charset="-79"/>
                <a:cs typeface="FrankRuehl" panose="020E0503060101010101" pitchFamily="34" charset="-79"/>
                <a:sym typeface="Symbol" pitchFamily="18" charset="2"/>
              </a:rPr>
              <a:t></a:t>
            </a:r>
            <a:r>
              <a:rPr lang="en-US" altLang="en-US" dirty="0">
                <a:solidFill>
                  <a:srgbClr val="C000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,</a:t>
            </a:r>
            <a:r>
              <a:rPr lang="en-US" altLang="en-US" b="1" dirty="0">
                <a:solidFill>
                  <a:srgbClr val="C00000"/>
                </a:solidFill>
                <a:latin typeface="FrankRuehl" panose="020E0503060101010101" pitchFamily="34" charset="-79"/>
                <a:cs typeface="FrankRuehl" panose="020E0503060101010101" pitchFamily="34" charset="-79"/>
                <a:sym typeface="Symbol" pitchFamily="18" charset="2"/>
              </a:rPr>
              <a:t></a:t>
            </a:r>
            <a:r>
              <a:rPr lang="en-US" altLang="en-US" dirty="0">
                <a:solidFill>
                  <a:srgbClr val="C000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,</a:t>
            </a:r>
            <a:r>
              <a:rPr lang="en-US" altLang="en-US" b="1" dirty="0">
                <a:solidFill>
                  <a:srgbClr val="C000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1</a:t>
            </a:r>
            <a:r>
              <a:rPr lang="en-US" altLang="en-US" dirty="0">
                <a:solidFill>
                  <a:srgbClr val="C000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849868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93038" cy="1143000"/>
          </a:xfrm>
        </p:spPr>
        <p:txBody>
          <a:bodyPr/>
          <a:lstStyle/>
          <a:p>
            <a:pPr algn="ctr" eaLnBrk="1" hangingPunct="1"/>
            <a:r>
              <a:rPr lang="en-US" altLang="en-US" dirty="0">
                <a:solidFill>
                  <a:srgbClr val="8000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Example-2</a:t>
            </a:r>
          </a:p>
        </p:txBody>
      </p:sp>
      <p:pic>
        <p:nvPicPr>
          <p:cNvPr id="14339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95400" y="1905000"/>
            <a:ext cx="6051550" cy="4676775"/>
          </a:xfrm>
          <a:noFill/>
        </p:spPr>
      </p:pic>
      <p:sp>
        <p:nvSpPr>
          <p:cNvPr id="14340" name="Text Box 6"/>
          <p:cNvSpPr txBox="1">
            <a:spLocks noChangeArrowheads="1"/>
          </p:cNvSpPr>
          <p:nvPr/>
        </p:nvSpPr>
        <p:spPr bwMode="auto">
          <a:xfrm>
            <a:off x="1633538" y="1870075"/>
            <a:ext cx="24812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FrankRuehl" panose="020E0503060101010101" pitchFamily="34" charset="-79"/>
                <a:cs typeface="FrankRuehl" panose="020E0503060101010101" pitchFamily="34" charset="-79"/>
              </a:rPr>
              <a:t>P[X</a:t>
            </a:r>
            <a:r>
              <a:rPr lang="en-US" altLang="en-US" sz="1800" dirty="0">
                <a:latin typeface="FrankRuehl" panose="020E0503060101010101" pitchFamily="34" charset="-79"/>
                <a:cs typeface="FrankRuehl" panose="020E0503060101010101" pitchFamily="34" charset="-79"/>
                <a:sym typeface="Symbol" pitchFamily="18" charset="2"/>
              </a:rPr>
              <a:t></a:t>
            </a:r>
            <a:r>
              <a:rPr lang="en-US" altLang="en-US" sz="1800" dirty="0">
                <a:latin typeface="FrankRuehl" panose="020E0503060101010101" pitchFamily="34" charset="-79"/>
                <a:cs typeface="FrankRuehl" panose="020E0503060101010101" pitchFamily="34" charset="-79"/>
              </a:rPr>
              <a:t>1.23]= </a:t>
            </a:r>
            <a:r>
              <a:rPr lang="en-US" altLang="en-US" sz="1800" b="1" dirty="0">
                <a:solidFill>
                  <a:srgbClr val="8000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0.8907</a:t>
            </a:r>
          </a:p>
        </p:txBody>
      </p:sp>
      <p:sp>
        <p:nvSpPr>
          <p:cNvPr id="14341" name="Text Box 7"/>
          <p:cNvSpPr txBox="1">
            <a:spLocks noChangeArrowheads="1"/>
          </p:cNvSpPr>
          <p:nvPr/>
        </p:nvSpPr>
        <p:spPr bwMode="auto">
          <a:xfrm>
            <a:off x="4724399" y="1870075"/>
            <a:ext cx="237913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FrankRuehl" panose="020E0503060101010101" pitchFamily="34" charset="-79"/>
                <a:cs typeface="FrankRuehl" panose="020E0503060101010101" pitchFamily="34" charset="-79"/>
              </a:rPr>
              <a:t>P[X</a:t>
            </a:r>
            <a:r>
              <a:rPr lang="en-US" altLang="en-US" sz="1800" dirty="0">
                <a:latin typeface="FrankRuehl" panose="020E0503060101010101" pitchFamily="34" charset="-79"/>
                <a:cs typeface="FrankRuehl" panose="020E0503060101010101" pitchFamily="34" charset="-79"/>
                <a:sym typeface="Symbol" pitchFamily="18" charset="2"/>
              </a:rPr>
              <a:t></a:t>
            </a:r>
            <a:r>
              <a:rPr lang="en-US" altLang="en-US" sz="1800" dirty="0">
                <a:latin typeface="FrankRuehl" panose="020E0503060101010101" pitchFamily="34" charset="-79"/>
                <a:cs typeface="FrankRuehl" panose="020E0503060101010101" pitchFamily="34" charset="-79"/>
              </a:rPr>
              <a:t>-0.12]= </a:t>
            </a:r>
            <a:r>
              <a:rPr lang="en-US" altLang="en-US" sz="1800" b="1" dirty="0">
                <a:solidFill>
                  <a:srgbClr val="8000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0.4522</a:t>
            </a:r>
          </a:p>
        </p:txBody>
      </p:sp>
      <p:sp>
        <p:nvSpPr>
          <p:cNvPr id="14342" name="Text Box 8"/>
          <p:cNvSpPr txBox="1">
            <a:spLocks noChangeArrowheads="1"/>
          </p:cNvSpPr>
          <p:nvPr/>
        </p:nvSpPr>
        <p:spPr bwMode="auto">
          <a:xfrm>
            <a:off x="4182533" y="4923599"/>
            <a:ext cx="4267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8000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0.8907-0.4522 = 0.4384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3378200" y="2054741"/>
            <a:ext cx="1236133" cy="298292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5469467" y="2054741"/>
            <a:ext cx="846666" cy="30996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1794933" y="4207934"/>
            <a:ext cx="2387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FrankRuehl" panose="020E0503060101010101" pitchFamily="34" charset="-79"/>
                <a:cs typeface="FrankRuehl" panose="020E0503060101010101" pitchFamily="34" charset="-79"/>
              </a:rPr>
              <a:t>P[X</a:t>
            </a:r>
            <a:r>
              <a:rPr lang="en-US" altLang="en-US" sz="1800" dirty="0">
                <a:latin typeface="FrankRuehl" panose="020E0503060101010101" pitchFamily="34" charset="-79"/>
                <a:cs typeface="FrankRuehl" panose="020E0503060101010101" pitchFamily="34" charset="-79"/>
                <a:sym typeface="Symbol" pitchFamily="18" charset="2"/>
              </a:rPr>
              <a:t></a:t>
            </a:r>
            <a:r>
              <a:rPr lang="en-US" altLang="en-US" sz="1800" dirty="0">
                <a:latin typeface="FrankRuehl" panose="020E0503060101010101" pitchFamily="34" charset="-79"/>
                <a:cs typeface="FrankRuehl" panose="020E0503060101010101" pitchFamily="34" charset="-79"/>
              </a:rPr>
              <a:t>1.23]-P[X</a:t>
            </a:r>
            <a:r>
              <a:rPr lang="en-US" altLang="en-US" sz="1800" dirty="0">
                <a:latin typeface="FrankRuehl" panose="020E0503060101010101" pitchFamily="34" charset="-79"/>
                <a:cs typeface="FrankRuehl" panose="020E0503060101010101" pitchFamily="34" charset="-79"/>
                <a:sym typeface="Symbol" pitchFamily="18" charset="2"/>
              </a:rPr>
              <a:t></a:t>
            </a:r>
            <a:r>
              <a:rPr lang="en-US" altLang="en-US" sz="1800" dirty="0">
                <a:latin typeface="FrankRuehl" panose="020E0503060101010101" pitchFamily="34" charset="-79"/>
                <a:cs typeface="FrankRuehl" panose="020E0503060101010101" pitchFamily="34" charset="-79"/>
              </a:rPr>
              <a:t>-0.12]=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FrankRuehl" panose="020E0503060101010101" pitchFamily="34" charset="-79"/>
                <a:cs typeface="FrankRuehl" panose="020E0503060101010101" pitchFamily="34" charset="-79"/>
              </a:rPr>
              <a:t> </a:t>
            </a:r>
            <a:endParaRPr lang="en-US" altLang="en-US" sz="2400" b="1" dirty="0">
              <a:solidFill>
                <a:srgbClr val="800000"/>
              </a:solidFill>
              <a:latin typeface="FrankRuehl" panose="020E0503060101010101" pitchFamily="34" charset="-79"/>
              <a:cs typeface="FrankRuehl" panose="020E05030601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51891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52" y="2659445"/>
            <a:ext cx="8229600" cy="1143000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tx2">
                    <a:lumMod val="50000"/>
                  </a:schemeClr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Standardized Normal Probability Distribution</a:t>
            </a:r>
          </a:p>
        </p:txBody>
      </p:sp>
      <p:pic>
        <p:nvPicPr>
          <p:cNvPr id="6" name="Content Placeholder 5" descr="Logo.psd">
            <a:hlinkClick r:id="rId3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7091" y="96189"/>
            <a:ext cx="1755081" cy="1213066"/>
          </a:xfr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Copyrights@RegentsParkPublishers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00984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710143" y="617538"/>
            <a:ext cx="7793037" cy="1143000"/>
          </a:xfrm>
        </p:spPr>
        <p:txBody>
          <a:bodyPr anchor="t">
            <a:noAutofit/>
          </a:bodyPr>
          <a:lstStyle/>
          <a:p>
            <a:pPr algn="ctr" eaLnBrk="1" hangingPunct="1"/>
            <a:r>
              <a:rPr lang="en-US" altLang="en-US" dirty="0">
                <a:solidFill>
                  <a:srgbClr val="8000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The Standard Normal</a:t>
            </a:r>
            <a:br>
              <a:rPr lang="en-US" altLang="en-US" dirty="0">
                <a:solidFill>
                  <a:srgbClr val="8000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</a:br>
            <a:r>
              <a:rPr lang="en-US" altLang="en-US" dirty="0">
                <a:solidFill>
                  <a:srgbClr val="8000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 Distribution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43000" y="2057400"/>
            <a:ext cx="7275513" cy="3970867"/>
          </a:xfrm>
        </p:spPr>
        <p:txBody>
          <a:bodyPr anchor="ctr"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altLang="en-US" sz="2800" dirty="0">
                <a:latin typeface="FrankRuehl" panose="020E0503060101010101" pitchFamily="34" charset="-79"/>
                <a:cs typeface="FrankRuehl" panose="020E0503060101010101" pitchFamily="34" charset="-79"/>
              </a:rPr>
              <a:t>The normal distribution with a mean of 0 and a standard deviation of 1 is called the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en-US" altLang="en-US" sz="2800" b="1" dirty="0">
                <a:solidFill>
                  <a:srgbClr val="C000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Standard Normal Distribution</a:t>
            </a:r>
            <a:endParaRPr lang="en-US" altLang="en-US" sz="2800" b="1" dirty="0">
              <a:latin typeface="FrankRuehl" panose="020E0503060101010101" pitchFamily="34" charset="-79"/>
              <a:cs typeface="FrankRuehl" panose="020E0503060101010101" pitchFamily="34" charset="-79"/>
            </a:endParaRPr>
          </a:p>
          <a:p>
            <a:pPr eaLnBrk="1" hangingPunct="1">
              <a:defRPr/>
            </a:pPr>
            <a:r>
              <a:rPr lang="en-US" altLang="en-US" sz="2800" dirty="0">
                <a:latin typeface="FrankRuehl" panose="020E0503060101010101" pitchFamily="34" charset="-79"/>
                <a:cs typeface="FrankRuehl" panose="020E0503060101010101" pitchFamily="34" charset="-79"/>
              </a:rPr>
              <a:t>The standard normal distribution and the z-score:</a:t>
            </a:r>
          </a:p>
          <a:p>
            <a:pPr eaLnBrk="1" hangingPunct="1">
              <a:defRPr/>
            </a:pPr>
            <a:endParaRPr lang="en-US" altLang="en-US" sz="2800" dirty="0"/>
          </a:p>
        </p:txBody>
      </p:sp>
      <p:graphicFrame>
        <p:nvGraphicFramePr>
          <p:cNvPr id="11268" name="Object 5"/>
          <p:cNvGraphicFramePr>
            <a:graphicFrameLocks noGrp="1" noChangeAspect="1"/>
          </p:cNvGraphicFramePr>
          <p:nvPr>
            <p:ph sz="half" idx="2"/>
          </p:nvPr>
        </p:nvGraphicFramePr>
        <p:xfrm>
          <a:off x="2362200" y="4800600"/>
          <a:ext cx="4724400" cy="1077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" name="Equation" r:id="rId4" imgW="1892300" imgH="431800" progId="Equation.DSMT4">
                  <p:embed/>
                </p:oleObj>
              </mc:Choice>
              <mc:Fallback>
                <p:oleObj name="Equation" r:id="rId4" imgW="1892300" imgH="431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4800600"/>
                        <a:ext cx="4724400" cy="1077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798672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15421" y="381000"/>
            <a:ext cx="7793037" cy="1143000"/>
          </a:xfrm>
        </p:spPr>
        <p:txBody>
          <a:bodyPr anchor="ctr"/>
          <a:lstStyle/>
          <a:p>
            <a:pPr algn="ctr" eaLnBrk="1" hangingPunct="1"/>
            <a:r>
              <a:rPr lang="en-US" altLang="en-US" dirty="0">
                <a:solidFill>
                  <a:srgbClr val="8000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Standardization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87438" y="1676400"/>
            <a:ext cx="7121525" cy="4114800"/>
          </a:xfrm>
        </p:spPr>
        <p:txBody>
          <a:bodyPr/>
          <a:lstStyle/>
          <a:p>
            <a:pPr eaLnBrk="1" hangingPunct="1"/>
            <a: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We can transform any normal distribution into a standard normal distribution by subtracting the mean and dividing by the standard deviation.</a:t>
            </a:r>
          </a:p>
        </p:txBody>
      </p:sp>
      <p:pic>
        <p:nvPicPr>
          <p:cNvPr id="16388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058"/>
          <a:stretch>
            <a:fillRect/>
          </a:stretch>
        </p:blipFill>
        <p:spPr>
          <a:xfrm>
            <a:off x="1828800" y="3810000"/>
            <a:ext cx="5715000" cy="2338388"/>
          </a:xfrm>
          <a:noFill/>
        </p:spPr>
      </p:pic>
      <p:sp>
        <p:nvSpPr>
          <p:cNvPr id="16389" name="Text Box 6"/>
          <p:cNvSpPr txBox="1">
            <a:spLocks noChangeArrowheads="1"/>
          </p:cNvSpPr>
          <p:nvPr/>
        </p:nvSpPr>
        <p:spPr bwMode="auto">
          <a:xfrm>
            <a:off x="1864679" y="3692525"/>
            <a:ext cx="25603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  <a:sym typeface="Symbol" pitchFamily="18" charset="2"/>
              </a:rPr>
              <a:t>=300; =20;</a:t>
            </a:r>
            <a:r>
              <a:rPr lang="en-US" altLang="en-US" sz="2400" i="1" dirty="0">
                <a:latin typeface="FrankRuehl" panose="020E0503060101010101" pitchFamily="34" charset="-79"/>
                <a:cs typeface="FrankRuehl" panose="020E0503060101010101" pitchFamily="34" charset="-79"/>
                <a:sym typeface="Symbol" pitchFamily="18" charset="2"/>
              </a:rPr>
              <a:t>x</a:t>
            </a:r>
            <a: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  <a:sym typeface="Symbol" pitchFamily="18" charset="2"/>
              </a:rPr>
              <a:t>=330</a:t>
            </a:r>
          </a:p>
        </p:txBody>
      </p:sp>
      <p:sp>
        <p:nvSpPr>
          <p:cNvPr id="16390" name="Text Box 7"/>
          <p:cNvSpPr txBox="1">
            <a:spLocks noChangeArrowheads="1"/>
          </p:cNvSpPr>
          <p:nvPr/>
        </p:nvSpPr>
        <p:spPr bwMode="auto">
          <a:xfrm>
            <a:off x="5120501" y="3733800"/>
            <a:ext cx="20970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  <a:sym typeface="Symbol" pitchFamily="18" charset="2"/>
              </a:rPr>
              <a:t>=0; =1;z=1.5</a:t>
            </a:r>
          </a:p>
        </p:txBody>
      </p:sp>
      <p:sp>
        <p:nvSpPr>
          <p:cNvPr id="16391" name="Text Box 8"/>
          <p:cNvSpPr txBox="1">
            <a:spLocks noChangeArrowheads="1"/>
          </p:cNvSpPr>
          <p:nvPr/>
        </p:nvSpPr>
        <p:spPr bwMode="auto">
          <a:xfrm>
            <a:off x="1950597" y="6019800"/>
            <a:ext cx="366959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dirty="0">
                <a:latin typeface="FrankRuehl" panose="020E0503060101010101" pitchFamily="34" charset="-79"/>
                <a:cs typeface="FrankRuehl" panose="020E0503060101010101" pitchFamily="34" charset="-79"/>
              </a:rPr>
              <a:t>Area=0.933 in both cases</a:t>
            </a:r>
          </a:p>
        </p:txBody>
      </p:sp>
      <p:sp>
        <p:nvSpPr>
          <p:cNvPr id="16392" name="Text Box 9"/>
          <p:cNvSpPr txBox="1">
            <a:spLocks noChangeArrowheads="1"/>
          </p:cNvSpPr>
          <p:nvPr/>
        </p:nvSpPr>
        <p:spPr bwMode="auto">
          <a:xfrm>
            <a:off x="6486484" y="6019800"/>
            <a:ext cx="17812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C000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z = (x-300)/20</a:t>
            </a:r>
          </a:p>
        </p:txBody>
      </p:sp>
      <p:sp>
        <p:nvSpPr>
          <p:cNvPr id="16393" name="Line 10"/>
          <p:cNvSpPr>
            <a:spLocks noChangeShapeType="1"/>
          </p:cNvSpPr>
          <p:nvPr/>
        </p:nvSpPr>
        <p:spPr bwMode="auto">
          <a:xfrm flipH="1" flipV="1">
            <a:off x="6629400" y="5562600"/>
            <a:ext cx="685800" cy="4572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6843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793038" cy="1143000"/>
          </a:xfrm>
        </p:spPr>
        <p:txBody>
          <a:bodyPr anchor="t"/>
          <a:lstStyle/>
          <a:p>
            <a:pPr algn="ctr" eaLnBrk="1" hangingPunct="1"/>
            <a:r>
              <a:rPr lang="en-US" altLang="en-US" dirty="0">
                <a:solidFill>
                  <a:srgbClr val="8000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Standardization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371600"/>
            <a:ext cx="7772400" cy="4114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>
                <a:latin typeface="FrankRuehl" panose="020E0503060101010101" pitchFamily="34" charset="-79"/>
                <a:cs typeface="FrankRuehl" panose="020E0503060101010101" pitchFamily="34" charset="-79"/>
              </a:rPr>
              <a:t>To find the probability that </a:t>
            </a:r>
            <a:r>
              <a:rPr lang="en-US" altLang="en-US" sz="2800" i="1" dirty="0">
                <a:latin typeface="FrankRuehl" panose="020E0503060101010101" pitchFamily="34" charset="-79"/>
                <a:cs typeface="FrankRuehl" panose="020E0503060101010101" pitchFamily="34" charset="-79"/>
              </a:rPr>
              <a:t>X </a:t>
            </a:r>
            <a:r>
              <a:rPr lang="en-US" altLang="en-US" sz="2800" dirty="0">
                <a:latin typeface="FrankRuehl" panose="020E0503060101010101" pitchFamily="34" charset="-79"/>
                <a:cs typeface="FrankRuehl" panose="020E0503060101010101" pitchFamily="34" charset="-79"/>
                <a:sym typeface="Symbol" pitchFamily="18" charset="2"/>
              </a:rPr>
              <a:t></a:t>
            </a:r>
            <a:r>
              <a:rPr lang="en-US" altLang="en-US" sz="2800" i="1" dirty="0">
                <a:latin typeface="FrankRuehl" panose="020E0503060101010101" pitchFamily="34" charset="-79"/>
                <a:cs typeface="FrankRuehl" panose="020E0503060101010101" pitchFamily="34" charset="-79"/>
                <a:sym typeface="Symbol" pitchFamily="18" charset="2"/>
              </a:rPr>
              <a:t>Y</a:t>
            </a:r>
            <a:r>
              <a:rPr lang="en-US" altLang="en-US" sz="2800" dirty="0">
                <a:latin typeface="FrankRuehl" panose="020E0503060101010101" pitchFamily="34" charset="-79"/>
                <a:cs typeface="FrankRuehl" panose="020E0503060101010101" pitchFamily="34" charset="-79"/>
                <a:sym typeface="Symbol" pitchFamily="18" charset="2"/>
              </a:rPr>
              <a:t> if </a:t>
            </a:r>
            <a:r>
              <a:rPr lang="en-US" altLang="en-US" sz="2800" i="1" dirty="0">
                <a:latin typeface="FrankRuehl" panose="020E0503060101010101" pitchFamily="34" charset="-79"/>
                <a:cs typeface="FrankRuehl" panose="020E0503060101010101" pitchFamily="34" charset="-79"/>
                <a:sym typeface="Symbol" pitchFamily="18" charset="2"/>
              </a:rPr>
              <a:t>X</a:t>
            </a:r>
            <a:r>
              <a:rPr lang="en-US" altLang="en-US" sz="2800" dirty="0">
                <a:latin typeface="FrankRuehl" panose="020E0503060101010101" pitchFamily="34" charset="-79"/>
                <a:cs typeface="FrankRuehl" panose="020E0503060101010101" pitchFamily="34" charset="-79"/>
                <a:sym typeface="Symbol" pitchFamily="18" charset="2"/>
              </a:rPr>
              <a:t> is normally distributed with mean  and standard deviation .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en-US" sz="2800" dirty="0">
              <a:latin typeface="FrankRuehl" panose="020E0503060101010101" pitchFamily="34" charset="-79"/>
              <a:cs typeface="FrankRuehl" panose="020E0503060101010101" pitchFamily="34" charset="-79"/>
              <a:sym typeface="Symbol" pitchFamily="18" charset="2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dirty="0">
                <a:latin typeface="FrankRuehl" panose="020E0503060101010101" pitchFamily="34" charset="-79"/>
                <a:cs typeface="FrankRuehl" panose="020E0503060101010101" pitchFamily="34" charset="-79"/>
                <a:sym typeface="Symbol" pitchFamily="18" charset="2"/>
              </a:rPr>
              <a:t>Compute the z-score:  </a:t>
            </a:r>
            <a:r>
              <a:rPr lang="en-US" altLang="en-US" i="1" dirty="0">
                <a:latin typeface="FrankRuehl" panose="020E0503060101010101" pitchFamily="34" charset="-79"/>
                <a:cs typeface="FrankRuehl" panose="020E0503060101010101" pitchFamily="34" charset="-79"/>
                <a:sym typeface="Symbol" pitchFamily="18" charset="2"/>
              </a:rPr>
              <a:t>z </a:t>
            </a:r>
            <a:r>
              <a:rPr lang="en-US" altLang="en-US" dirty="0">
                <a:latin typeface="FrankRuehl" panose="020E0503060101010101" pitchFamily="34" charset="-79"/>
                <a:cs typeface="FrankRuehl" panose="020E0503060101010101" pitchFamily="34" charset="-79"/>
                <a:sym typeface="Symbol" pitchFamily="18" charset="2"/>
              </a:rPr>
              <a:t>=(</a:t>
            </a:r>
            <a:r>
              <a:rPr lang="en-US" altLang="en-US" i="1" dirty="0">
                <a:latin typeface="FrankRuehl" panose="020E0503060101010101" pitchFamily="34" charset="-79"/>
                <a:cs typeface="FrankRuehl" panose="020E0503060101010101" pitchFamily="34" charset="-79"/>
                <a:sym typeface="Symbol" pitchFamily="18" charset="2"/>
              </a:rPr>
              <a:t>y</a:t>
            </a:r>
            <a:r>
              <a:rPr lang="en-US" altLang="en-US" dirty="0">
                <a:latin typeface="FrankRuehl" panose="020E0503060101010101" pitchFamily="34" charset="-79"/>
                <a:cs typeface="FrankRuehl" panose="020E0503060101010101" pitchFamily="34" charset="-79"/>
                <a:sym typeface="Symbol" pitchFamily="18" charset="2"/>
              </a:rPr>
              <a:t>- )/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dirty="0">
                <a:latin typeface="FrankRuehl" panose="020E0503060101010101" pitchFamily="34" charset="-79"/>
                <a:cs typeface="FrankRuehl" panose="020E0503060101010101" pitchFamily="34" charset="-79"/>
                <a:sym typeface="Symbol" pitchFamily="18" charset="2"/>
              </a:rPr>
              <a:t>Calculate the area under the normal curve between - and </a:t>
            </a:r>
            <a:r>
              <a:rPr lang="en-US" altLang="en-US" i="1" dirty="0">
                <a:latin typeface="FrankRuehl" panose="020E0503060101010101" pitchFamily="34" charset="-79"/>
                <a:cs typeface="FrankRuehl" panose="020E0503060101010101" pitchFamily="34" charset="-79"/>
                <a:sym typeface="Symbol" pitchFamily="18" charset="2"/>
              </a:rPr>
              <a:t>z</a:t>
            </a:r>
            <a:endParaRPr lang="en-US" altLang="en-US" dirty="0">
              <a:latin typeface="FrankRuehl" panose="020E0503060101010101" pitchFamily="34" charset="-79"/>
              <a:cs typeface="FrankRuehl" panose="020E0503060101010101" pitchFamily="34" charset="-79"/>
              <a:sym typeface="Symbol" pitchFamily="18" charset="2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dirty="0">
                <a:latin typeface="FrankRuehl" panose="020E0503060101010101" pitchFamily="34" charset="-79"/>
                <a:cs typeface="FrankRuehl" panose="020E0503060101010101" pitchFamily="34" charset="-79"/>
                <a:sym typeface="Symbol" pitchFamily="18" charset="2"/>
              </a:rPr>
              <a:t>We could calculate this area directly using the EXCEL function:</a:t>
            </a:r>
          </a:p>
          <a:p>
            <a:pPr marL="457200" lvl="1" indent="0"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en-US" dirty="0">
                <a:latin typeface="FrankRuehl" panose="020E0503060101010101" pitchFamily="34" charset="-79"/>
                <a:cs typeface="FrankRuehl" panose="020E0503060101010101" pitchFamily="34" charset="-79"/>
                <a:sym typeface="Symbol" pitchFamily="18" charset="2"/>
              </a:rPr>
              <a:t> </a:t>
            </a:r>
            <a:r>
              <a:rPr lang="en-US" altLang="en-US" sz="3900" b="1" dirty="0">
                <a:solidFill>
                  <a:srgbClr val="C00000"/>
                </a:solidFill>
                <a:latin typeface="FrankRuehl" panose="020E0503060101010101" pitchFamily="34" charset="-79"/>
                <a:cs typeface="FrankRuehl" panose="020E0503060101010101" pitchFamily="34" charset="-79"/>
                <a:sym typeface="Symbol" pitchFamily="18" charset="2"/>
              </a:rPr>
              <a:t>Standardize</a:t>
            </a:r>
          </a:p>
        </p:txBody>
      </p:sp>
    </p:spTree>
    <p:extLst>
      <p:ext uri="{BB962C8B-B14F-4D97-AF65-F5344CB8AC3E}">
        <p14:creationId xmlns:p14="http://schemas.microsoft.com/office/powerpoint/2010/main" val="3159997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Content</a:t>
            </a:r>
          </a:p>
        </p:txBody>
      </p:sp>
      <p:pic>
        <p:nvPicPr>
          <p:cNvPr id="7" name="Content Placeholder 5" descr="Logo.psd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9491" y="248589"/>
            <a:ext cx="1755081" cy="1213066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9"/>
            <a:ext cx="8229600" cy="4525963"/>
          </a:xfrm>
        </p:spPr>
        <p:txBody>
          <a:bodyPr>
            <a:normAutofit/>
          </a:bodyPr>
          <a:lstStyle/>
          <a:p>
            <a:endParaRPr lang="en-US" sz="800" dirty="0">
              <a:latin typeface="FrankRuehl" panose="020E0503060101010101" pitchFamily="34" charset="-79"/>
              <a:cs typeface="FrankRuehl" panose="020E0503060101010101" pitchFamily="34" charset="-79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Copyrights@RegentsParkPublishers</a:t>
            </a:r>
          </a:p>
        </p:txBody>
      </p:sp>
      <p:sp>
        <p:nvSpPr>
          <p:cNvPr id="9" name="Rounded Rectangle 8">
            <a:hlinkClick r:id="rId6" action="ppaction://hlinksldjump"/>
          </p:cNvPr>
          <p:cNvSpPr/>
          <p:nvPr/>
        </p:nvSpPr>
        <p:spPr>
          <a:xfrm>
            <a:off x="1183845" y="4028030"/>
            <a:ext cx="6776309" cy="650650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FrankRuehl" panose="020E0503060101010101" pitchFamily="34" charset="-79"/>
                <a:cs typeface="FrankRuehl" panose="020E0503060101010101" pitchFamily="34" charset="-79"/>
                <a:hlinkClick r:id="rId6" action="ppaction://hlinksldjump"/>
              </a:rPr>
              <a:t>Standardized Probability Distribution</a:t>
            </a:r>
            <a:endParaRPr lang="en-US" sz="2400" b="1" dirty="0">
              <a:solidFill>
                <a:schemeClr val="tx2">
                  <a:lumMod val="50000"/>
                </a:schemeClr>
              </a:solidFill>
              <a:latin typeface="FrankRuehl" panose="020E0503060101010101" pitchFamily="34" charset="-79"/>
              <a:cs typeface="FrankRuehl" panose="020E0503060101010101" pitchFamily="34" charset="-79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153040" y="5190611"/>
            <a:ext cx="65786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>
            <a:hlinkClick r:id="rId7" action="ppaction://hlinksldjump"/>
          </p:cNvPr>
          <p:cNvSpPr/>
          <p:nvPr/>
        </p:nvSpPr>
        <p:spPr>
          <a:xfrm>
            <a:off x="1183844" y="2735290"/>
            <a:ext cx="6653869" cy="800390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FrankRuehl" panose="020E0503060101010101" pitchFamily="34" charset="-79"/>
                <a:cs typeface="FrankRuehl" panose="020E0503060101010101" pitchFamily="34" charset="-79"/>
                <a:hlinkClick r:id="rId7" action="ppaction://hlinksldjump"/>
              </a:rPr>
              <a:t>Normal Probability Distribution</a:t>
            </a:r>
            <a:endParaRPr lang="en-US" sz="2400" b="1" dirty="0">
              <a:solidFill>
                <a:schemeClr val="tx2">
                  <a:lumMod val="50000"/>
                </a:schemeClr>
              </a:solidFill>
              <a:latin typeface="FrankRuehl" panose="020E0503060101010101" pitchFamily="34" charset="-79"/>
              <a:cs typeface="FrankRuehl" panose="020E0503060101010101" pitchFamily="34" charset="-79"/>
            </a:endParaRPr>
          </a:p>
        </p:txBody>
      </p:sp>
      <p:sp>
        <p:nvSpPr>
          <p:cNvPr id="13" name="Rounded Rectangle 12">
            <a:hlinkClick r:id="rId7" action="ppaction://hlinksldjump"/>
          </p:cNvPr>
          <p:cNvSpPr/>
          <p:nvPr/>
        </p:nvSpPr>
        <p:spPr>
          <a:xfrm>
            <a:off x="1153040" y="1647827"/>
            <a:ext cx="6684673" cy="674713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FrankRuehl" panose="020E0503060101010101" pitchFamily="34" charset="-79"/>
                <a:cs typeface="FrankRuehl" panose="020E0503060101010101" pitchFamily="34" charset="-79"/>
                <a:hlinkClick r:id="rId8" action="ppaction://hlinksldjump"/>
              </a:rPr>
              <a:t>Axioms</a:t>
            </a:r>
            <a:endParaRPr lang="en-US" sz="2400" b="1" dirty="0">
              <a:solidFill>
                <a:schemeClr val="tx2">
                  <a:lumMod val="50000"/>
                </a:schemeClr>
              </a:solidFill>
              <a:latin typeface="FrankRuehl" panose="020E0503060101010101" pitchFamily="34" charset="-79"/>
              <a:cs typeface="FrankRuehl" panose="020E0503060101010101" pitchFamily="34" charset="-79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62921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762000" y="381000"/>
            <a:ext cx="7772400" cy="5791200"/>
          </a:xfrm>
        </p:spPr>
        <p:txBody>
          <a:bodyPr anchor="ctr"/>
          <a:lstStyle/>
          <a:p>
            <a:pPr marL="0" indent="0" algn="ctr">
              <a:buFont typeface="Wingdings" pitchFamily="2" charset="2"/>
              <a:buNone/>
            </a:pPr>
            <a:r>
              <a:rPr lang="en-US" altLang="en-US" sz="4800" dirty="0">
                <a:solidFill>
                  <a:srgbClr val="0033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Examples </a:t>
            </a:r>
            <a:r>
              <a:rPr lang="en-US" altLang="en-US" sz="6000" dirty="0">
                <a:solidFill>
                  <a:srgbClr val="0033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4-6</a:t>
            </a:r>
          </a:p>
        </p:txBody>
      </p:sp>
    </p:spTree>
    <p:extLst>
      <p:ext uri="{BB962C8B-B14F-4D97-AF65-F5344CB8AC3E}">
        <p14:creationId xmlns:p14="http://schemas.microsoft.com/office/powerpoint/2010/main" val="24201346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7793038" cy="1143000"/>
          </a:xfrm>
        </p:spPr>
        <p:txBody>
          <a:bodyPr anchor="ctr"/>
          <a:lstStyle/>
          <a:p>
            <a:pPr algn="ctr" eaLnBrk="1" hangingPunct="1"/>
            <a:r>
              <a:rPr lang="en-US" altLang="en-US" dirty="0">
                <a:solidFill>
                  <a:srgbClr val="8000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Examples </a:t>
            </a:r>
            <a:r>
              <a:rPr lang="en-US" altLang="en-US" sz="5400" dirty="0">
                <a:solidFill>
                  <a:srgbClr val="8000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4-6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526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 sz="2400" dirty="0">
                <a:latin typeface="Lucida Bright" panose="02040602050505020304" pitchFamily="18" charset="0"/>
                <a:cs typeface="FrankRuehl" panose="020E0503060101010101" pitchFamily="34" charset="-79"/>
              </a:rPr>
              <a:t>The average swimming speed of a fish population is 2 m/s. (standard deviation 0.5). You select a fish at random. What is the probability that:</a:t>
            </a:r>
          </a:p>
          <a:p>
            <a:pPr eaLnBrk="1" hangingPunct="1"/>
            <a:endParaRPr lang="en-US" altLang="en-US" sz="2800" dirty="0">
              <a:latin typeface="FrankRuehl" panose="020E0503060101010101" pitchFamily="34" charset="-79"/>
              <a:cs typeface="FrankRuehl" panose="020E0503060101010101" pitchFamily="34" charset="-79"/>
            </a:endParaRPr>
          </a:p>
          <a:p>
            <a:pPr lvl="1" eaLnBrk="1" hangingPunct="1"/>
            <a:r>
              <a:rPr lang="en-US" altLang="en-US" sz="2400" dirty="0">
                <a:latin typeface="Lucida Bright" panose="02040602050505020304" pitchFamily="18" charset="0"/>
                <a:cs typeface="FrankRuehl" panose="020E0503060101010101" pitchFamily="34" charset="-79"/>
              </a:rPr>
              <a:t>Its swimming speed is less than 1 m/s.</a:t>
            </a:r>
          </a:p>
          <a:p>
            <a:pPr lvl="1" eaLnBrk="1" hangingPunct="1"/>
            <a:r>
              <a:rPr lang="en-US" altLang="en-US" sz="2400" dirty="0">
                <a:latin typeface="Lucida Bright" panose="02040602050505020304" pitchFamily="18" charset="0"/>
                <a:cs typeface="FrankRuehl" panose="020E0503060101010101" pitchFamily="34" charset="-79"/>
              </a:rPr>
              <a:t>Its swimming speed is greater than 2.5 m/s.</a:t>
            </a:r>
          </a:p>
          <a:p>
            <a:pPr lvl="1" eaLnBrk="1" hangingPunct="1"/>
            <a:r>
              <a:rPr lang="en-US" altLang="en-US" sz="2400" dirty="0">
                <a:latin typeface="Lucida Bright" panose="02040602050505020304" pitchFamily="18" charset="0"/>
                <a:cs typeface="FrankRuehl" panose="020E0503060101010101" pitchFamily="34" charset="-79"/>
              </a:rPr>
              <a:t>Its swimming speed is between 2 and 3 m/s.</a:t>
            </a:r>
          </a:p>
        </p:txBody>
      </p:sp>
    </p:spTree>
    <p:extLst>
      <p:ext uri="{BB962C8B-B14F-4D97-AF65-F5344CB8AC3E}">
        <p14:creationId xmlns:p14="http://schemas.microsoft.com/office/powerpoint/2010/main" val="17525825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558800" y="245533"/>
            <a:ext cx="7793038" cy="1143000"/>
          </a:xfrm>
        </p:spPr>
        <p:txBody>
          <a:bodyPr anchor="ctr"/>
          <a:lstStyle/>
          <a:p>
            <a:pPr algn="ctr" eaLnBrk="1" hangingPunct="1"/>
            <a:r>
              <a:rPr lang="en-US" altLang="en-US" dirty="0">
                <a:solidFill>
                  <a:srgbClr val="8000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Example -</a:t>
            </a:r>
            <a:r>
              <a:rPr lang="en-US" altLang="en-US" sz="5400" dirty="0">
                <a:solidFill>
                  <a:srgbClr val="8000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4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altLang="en-US" sz="2800" dirty="0">
                <a:latin typeface="Lucida Bright" panose="02040602050505020304" pitchFamily="18" charset="0"/>
                <a:cs typeface="FrankRuehl" panose="020E0503060101010101" pitchFamily="34" charset="-79"/>
              </a:rPr>
              <a:t>The average swimming speed of a fish population is</a:t>
            </a:r>
          </a:p>
          <a:p>
            <a:pPr marL="0" indent="0" eaLnBrk="1" hangingPunct="1">
              <a:buNone/>
              <a:defRPr/>
            </a:pPr>
            <a:r>
              <a:rPr lang="en-US" altLang="en-US" sz="2800" dirty="0">
                <a:latin typeface="Lucida Bright" panose="02040602050505020304" pitchFamily="18" charset="0"/>
                <a:cs typeface="FrankRuehl" panose="020E0503060101010101" pitchFamily="34" charset="-79"/>
              </a:rPr>
              <a:t>     2 m/s. (standard deviation 0.5). </a:t>
            </a:r>
          </a:p>
          <a:p>
            <a:pPr marL="0" indent="0" eaLnBrk="1" hangingPunct="1">
              <a:buNone/>
              <a:defRPr/>
            </a:pPr>
            <a:r>
              <a:rPr lang="en-US" altLang="en-US" sz="2800" dirty="0">
                <a:latin typeface="Lucida Bright" panose="02040602050505020304" pitchFamily="18" charset="0"/>
                <a:cs typeface="FrankRuehl" panose="020E0503060101010101" pitchFamily="34" charset="-79"/>
              </a:rPr>
              <a:t>     You select a fish at random. </a:t>
            </a:r>
          </a:p>
          <a:p>
            <a:pPr marL="0" indent="0" eaLnBrk="1" hangingPunct="1">
              <a:buNone/>
              <a:defRPr/>
            </a:pPr>
            <a:r>
              <a:rPr lang="en-US" altLang="en-US" sz="2800" dirty="0">
                <a:latin typeface="Lucida Bright" panose="02040602050505020304" pitchFamily="18" charset="0"/>
                <a:cs typeface="FrankRuehl" panose="020E0503060101010101" pitchFamily="34" charset="-79"/>
              </a:rPr>
              <a:t>     What is the probability that:</a:t>
            </a:r>
          </a:p>
          <a:p>
            <a:pPr eaLnBrk="1" hangingPunct="1">
              <a:defRPr/>
            </a:pPr>
            <a:endParaRPr lang="en-US" altLang="en-US" sz="2800" dirty="0">
              <a:latin typeface="Lucida Bright" panose="02040602050505020304" pitchFamily="18" charset="0"/>
            </a:endParaRPr>
          </a:p>
          <a:p>
            <a:pPr lvl="1" eaLnBrk="1" hangingPunct="1">
              <a:buFont typeface="Wingdings" panose="05000000000000000000" pitchFamily="2" charset="2"/>
              <a:buChar char="§"/>
              <a:defRPr/>
            </a:pPr>
            <a:r>
              <a:rPr lang="en-US" altLang="en-US" sz="2400" dirty="0">
                <a:latin typeface="Lucida Bright" panose="02040602050505020304" pitchFamily="18" charset="0"/>
                <a:cs typeface="FrankRuehl" panose="020E0503060101010101" pitchFamily="34" charset="-79"/>
              </a:rPr>
              <a:t>It’s swimming speed is less than 1 m/s.</a:t>
            </a:r>
            <a:endParaRPr lang="en-US" altLang="en-US" sz="2400" dirty="0">
              <a:solidFill>
                <a:srgbClr val="B2B2B2"/>
              </a:solidFill>
              <a:latin typeface="Lucida Bright" panose="02040602050505020304" pitchFamily="18" charset="0"/>
              <a:cs typeface="FrankRuehl" panose="020E0503060101010101" pitchFamily="34" charset="-79"/>
            </a:endParaRPr>
          </a:p>
          <a:p>
            <a:pPr marL="457200" lvl="1" indent="0" eaLnBrk="1" hangingPunct="1">
              <a:buFont typeface="Wingdings" pitchFamily="2" charset="2"/>
              <a:buNone/>
              <a:defRPr/>
            </a:pPr>
            <a:r>
              <a:rPr lang="en-US" altLang="en-US" sz="2400" dirty="0">
                <a:latin typeface="Lucida Bright" panose="02040602050505020304" pitchFamily="18" charset="0"/>
                <a:cs typeface="FrankRuehl" panose="020E0503060101010101" pitchFamily="34" charset="-79"/>
              </a:rPr>
              <a:t>    = P(z &lt; (1-2)/.5) = P(z &lt; -2) </a:t>
            </a:r>
          </a:p>
          <a:p>
            <a:pPr marL="457200" lvl="1" indent="0" eaLnBrk="1" hangingPunct="1">
              <a:buFont typeface="Wingdings" pitchFamily="2" charset="2"/>
              <a:buNone/>
              <a:defRPr/>
            </a:pPr>
            <a:endParaRPr lang="en-US" altLang="en-US" sz="2400" dirty="0">
              <a:latin typeface="Lucida Bright" panose="02040602050505020304" pitchFamily="18" charset="0"/>
              <a:cs typeface="FrankRuehl" panose="020E0503060101010101" pitchFamily="34" charset="-79"/>
            </a:endParaRPr>
          </a:p>
          <a:p>
            <a:pPr marL="457200" lvl="1" indent="0" eaLnBrk="1" hangingPunct="1">
              <a:buFont typeface="Wingdings" pitchFamily="2" charset="2"/>
              <a:buNone/>
              <a:defRPr/>
            </a:pPr>
            <a:r>
              <a:rPr lang="en-US" altLang="en-US" sz="2400" b="1" dirty="0">
                <a:latin typeface="Lucida Bright" panose="02040602050505020304" pitchFamily="18" charset="0"/>
                <a:cs typeface="FrankRuehl" panose="020E0503060101010101" pitchFamily="34" charset="-79"/>
              </a:rPr>
              <a:t>NORMSDIST (-2,1) </a:t>
            </a:r>
            <a:r>
              <a:rPr lang="en-US" altLang="en-US" sz="2400" b="1" dirty="0">
                <a:solidFill>
                  <a:srgbClr val="C00000"/>
                </a:solidFill>
                <a:latin typeface="Lucida Bright" panose="02040602050505020304" pitchFamily="18" charset="0"/>
                <a:cs typeface="FrankRuehl" panose="020E0503060101010101" pitchFamily="34" charset="-79"/>
              </a:rPr>
              <a:t>= 0.0228</a:t>
            </a:r>
          </a:p>
        </p:txBody>
      </p:sp>
    </p:spTree>
    <p:extLst>
      <p:ext uri="{BB962C8B-B14F-4D97-AF65-F5344CB8AC3E}">
        <p14:creationId xmlns:p14="http://schemas.microsoft.com/office/powerpoint/2010/main" val="25663820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93038" cy="1143000"/>
          </a:xfrm>
        </p:spPr>
        <p:txBody>
          <a:bodyPr anchor="ctr"/>
          <a:lstStyle/>
          <a:p>
            <a:pPr algn="ctr" eaLnBrk="1" hangingPunct="1"/>
            <a:r>
              <a:rPr lang="en-US" altLang="en-US" dirty="0">
                <a:solidFill>
                  <a:srgbClr val="8000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Examples-</a:t>
            </a:r>
            <a:r>
              <a:rPr lang="en-US" altLang="en-US" sz="5400" dirty="0">
                <a:solidFill>
                  <a:srgbClr val="8000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5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>
                <a:latin typeface="Lucida Bright" panose="02040602050505020304" pitchFamily="18" charset="0"/>
                <a:cs typeface="FrankRuehl" panose="020E0503060101010101" pitchFamily="34" charset="-79"/>
              </a:rPr>
              <a:t>The average swimming speed of a fish population is 2 m/s. (standard deviation 0.5). You select a fish at random. What is the probability that: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400" dirty="0">
                <a:latin typeface="Lucida Bright" panose="02040602050505020304" pitchFamily="18" charset="0"/>
                <a:cs typeface="FrankRuehl" panose="020E0503060101010101" pitchFamily="34" charset="-79"/>
              </a:rPr>
              <a:t>Is swimming speed is greater than 2.5 m/s.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altLang="en-US" sz="2400" dirty="0">
              <a:solidFill>
                <a:srgbClr val="B2B2B2"/>
              </a:solidFill>
              <a:latin typeface="Lucida Bright" panose="02040602050505020304" pitchFamily="18" charset="0"/>
              <a:cs typeface="FrankRuehl" panose="020E0503060101010101" pitchFamily="34" charset="-79"/>
            </a:endParaRPr>
          </a:p>
          <a:p>
            <a:pPr marL="457200" lvl="1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en-US" sz="2400" dirty="0">
                <a:latin typeface="Lucida Bright" panose="02040602050505020304" pitchFamily="18" charset="0"/>
                <a:cs typeface="FrankRuehl" panose="020E0503060101010101" pitchFamily="34" charset="-79"/>
              </a:rPr>
              <a:t>= P(z &gt; (2.5-2)/.5) = P(z &gt; 1) = 1 - P(z ≤ 1)</a:t>
            </a:r>
          </a:p>
          <a:p>
            <a:pPr marL="457200" lvl="1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en-US" sz="2400" dirty="0">
              <a:latin typeface="Lucida Bright" panose="02040602050505020304" pitchFamily="18" charset="0"/>
              <a:cs typeface="FrankRuehl" panose="020E0503060101010101" pitchFamily="34" charset="-79"/>
            </a:endParaRPr>
          </a:p>
          <a:p>
            <a:pPr marL="457200" lvl="1" indent="0">
              <a:lnSpc>
                <a:spcPct val="90000"/>
              </a:lnSpc>
              <a:buNone/>
              <a:defRPr/>
            </a:pPr>
            <a:r>
              <a:rPr lang="en-US" altLang="en-US" sz="2400" b="1" dirty="0">
                <a:latin typeface="Lucida Bright" panose="02040602050505020304" pitchFamily="18" charset="0"/>
                <a:cs typeface="FrankRuehl" panose="020E0503060101010101" pitchFamily="34" charset="-79"/>
              </a:rPr>
              <a:t>NORMSDIST (1,1) </a:t>
            </a:r>
            <a:r>
              <a:rPr lang="en-US" altLang="en-US" sz="2400" b="1" dirty="0">
                <a:solidFill>
                  <a:srgbClr val="002060"/>
                </a:solidFill>
                <a:latin typeface="Lucida Bright" panose="02040602050505020304" pitchFamily="18" charset="0"/>
                <a:cs typeface="FrankRuehl" panose="020E0503060101010101" pitchFamily="34" charset="-79"/>
              </a:rPr>
              <a:t>=</a:t>
            </a:r>
            <a:r>
              <a:rPr lang="en-US" altLang="en-US" sz="2400" b="1" dirty="0">
                <a:solidFill>
                  <a:srgbClr val="C00000"/>
                </a:solidFill>
                <a:latin typeface="Lucida Bright" panose="02040602050505020304" pitchFamily="18" charset="0"/>
                <a:cs typeface="FrankRuehl" panose="020E0503060101010101" pitchFamily="34" charset="-79"/>
              </a:rPr>
              <a:t> </a:t>
            </a:r>
            <a:r>
              <a:rPr lang="en-US" altLang="en-US" sz="2400" b="1" dirty="0">
                <a:solidFill>
                  <a:srgbClr val="0070C0"/>
                </a:solidFill>
                <a:latin typeface="Lucida Bright" panose="02040602050505020304" pitchFamily="18" charset="0"/>
                <a:cs typeface="FrankRuehl" panose="020E0503060101010101" pitchFamily="34" charset="-79"/>
              </a:rPr>
              <a:t>0.8413</a:t>
            </a:r>
          </a:p>
          <a:p>
            <a:pPr marL="457200" lvl="1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en-US" sz="2400" dirty="0">
              <a:latin typeface="Lucida Bright" panose="02040602050505020304" pitchFamily="18" charset="0"/>
              <a:cs typeface="FrankRuehl" panose="020E0503060101010101" pitchFamily="34" charset="-79"/>
            </a:endParaRPr>
          </a:p>
          <a:p>
            <a:pPr marL="457200" lvl="1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en-US" sz="2400" b="1" dirty="0">
                <a:solidFill>
                  <a:srgbClr val="C00000"/>
                </a:solidFill>
                <a:latin typeface="Lucida Bright" panose="02040602050505020304" pitchFamily="18" charset="0"/>
                <a:cs typeface="FrankRuehl" panose="020E0503060101010101" pitchFamily="34" charset="-79"/>
              </a:rPr>
              <a:t> </a:t>
            </a:r>
            <a:r>
              <a:rPr lang="en-US" altLang="en-US" sz="2400" b="1" dirty="0">
                <a:latin typeface="Lucida Bright" panose="02040602050505020304" pitchFamily="18" charset="0"/>
                <a:cs typeface="FrankRuehl" panose="020E0503060101010101" pitchFamily="34" charset="-79"/>
              </a:rPr>
              <a:t>1- </a:t>
            </a:r>
            <a:r>
              <a:rPr lang="en-US" altLang="en-US" sz="2400" b="1" dirty="0">
                <a:solidFill>
                  <a:srgbClr val="0070C0"/>
                </a:solidFill>
                <a:latin typeface="Lucida Bright" panose="02040602050505020304" pitchFamily="18" charset="0"/>
                <a:cs typeface="FrankRuehl" panose="020E0503060101010101" pitchFamily="34" charset="-79"/>
              </a:rPr>
              <a:t>0.8413</a:t>
            </a:r>
            <a:r>
              <a:rPr lang="en-US" altLang="en-US" sz="2400" b="1" dirty="0">
                <a:latin typeface="Lucida Bright" panose="02040602050505020304" pitchFamily="18" charset="0"/>
                <a:cs typeface="FrankRuehl" panose="020E0503060101010101" pitchFamily="34" charset="-79"/>
              </a:rPr>
              <a:t> </a:t>
            </a:r>
            <a:r>
              <a:rPr lang="en-US" altLang="en-US" sz="2400" b="1" dirty="0">
                <a:solidFill>
                  <a:srgbClr val="C00000"/>
                </a:solidFill>
                <a:latin typeface="Lucida Bright" panose="02040602050505020304" pitchFamily="18" charset="0"/>
                <a:cs typeface="FrankRuehl" panose="020E0503060101010101" pitchFamily="34" charset="-79"/>
              </a:rPr>
              <a:t>= 0.1586</a:t>
            </a:r>
          </a:p>
        </p:txBody>
      </p:sp>
    </p:spTree>
    <p:extLst>
      <p:ext uri="{BB962C8B-B14F-4D97-AF65-F5344CB8AC3E}">
        <p14:creationId xmlns:p14="http://schemas.microsoft.com/office/powerpoint/2010/main" val="16488816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592667" y="414866"/>
            <a:ext cx="7793038" cy="1143000"/>
          </a:xfrm>
        </p:spPr>
        <p:txBody>
          <a:bodyPr anchor="ctr"/>
          <a:lstStyle/>
          <a:p>
            <a:pPr algn="ctr" eaLnBrk="1" hangingPunct="1"/>
            <a:r>
              <a:rPr lang="en-US" altLang="en-US" dirty="0">
                <a:solidFill>
                  <a:srgbClr val="8000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Example-</a:t>
            </a:r>
            <a:r>
              <a:rPr lang="en-US" altLang="en-US" sz="5400" dirty="0">
                <a:solidFill>
                  <a:srgbClr val="8000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6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4267" y="1557866"/>
            <a:ext cx="7772400" cy="5037244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>
                <a:latin typeface="Lucida Bright" panose="02040602050505020304" pitchFamily="18" charset="0"/>
                <a:cs typeface="FrankRuehl" panose="020E0503060101010101" pitchFamily="34" charset="-79"/>
              </a:rPr>
              <a:t>The average swimming speed of a fish population is 2 m/s. (standard deviation 0.5). You select a fish at random. What is the probability that: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n-US" altLang="en-US" sz="2400" dirty="0">
                <a:latin typeface="Lucida Bright" panose="02040602050505020304" pitchFamily="18" charset="0"/>
                <a:cs typeface="FrankRuehl" panose="020E0503060101010101" pitchFamily="34" charset="-79"/>
              </a:rPr>
              <a:t>Its swimming speed is between 2 and 3 m/s.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altLang="en-US" sz="2400" dirty="0">
              <a:solidFill>
                <a:srgbClr val="B2B2B2"/>
              </a:solidFill>
              <a:latin typeface="Lucida Bright" panose="02040602050505020304" pitchFamily="18" charset="0"/>
              <a:cs typeface="FrankRuehl" panose="020E0503060101010101" pitchFamily="34" charset="-79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n-US" altLang="en-US" sz="2400" dirty="0">
                <a:latin typeface="Lucida Bright" panose="02040602050505020304" pitchFamily="18" charset="0"/>
                <a:cs typeface="FrankRuehl" panose="020E0503060101010101" pitchFamily="34" charset="-79"/>
              </a:rPr>
              <a:t> P (2-2)/0.5) = P (z = 0)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n-US" altLang="en-US" sz="2400" dirty="0">
                <a:latin typeface="Lucida Bright" panose="02040602050505020304" pitchFamily="18" charset="0"/>
                <a:cs typeface="FrankRuehl" panose="020E0503060101010101" pitchFamily="34" charset="-79"/>
              </a:rPr>
              <a:t> P (3-2)/0.5) = P (z = 2)</a:t>
            </a:r>
          </a:p>
          <a:p>
            <a:pPr marL="457200" lvl="1" indent="0" eaLnBrk="1" hangingPunct="1">
              <a:lnSpc>
                <a:spcPct val="90000"/>
              </a:lnSpc>
              <a:buNone/>
              <a:defRPr/>
            </a:pPr>
            <a:br>
              <a:rPr lang="en-US" altLang="en-US" sz="2400" dirty="0">
                <a:latin typeface="Lucida Bright" panose="02040602050505020304" pitchFamily="18" charset="0"/>
                <a:cs typeface="FrankRuehl" panose="020E0503060101010101" pitchFamily="34" charset="-79"/>
              </a:rPr>
            </a:br>
            <a:r>
              <a:rPr lang="en-US" altLang="en-US" sz="2400" dirty="0">
                <a:latin typeface="Lucida Bright" panose="02040602050505020304" pitchFamily="18" charset="0"/>
                <a:cs typeface="FrankRuehl" panose="020E0503060101010101" pitchFamily="34" charset="-79"/>
              </a:rPr>
              <a:t>= P(0 ≤ z ≤ 2) = P(z ≤ 2) – P(z ≤ 0) </a:t>
            </a:r>
          </a:p>
          <a:p>
            <a:pPr marL="457200" lvl="1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en-US" sz="2400" b="1" dirty="0">
                <a:solidFill>
                  <a:srgbClr val="C00000"/>
                </a:solidFill>
                <a:latin typeface="Lucida Bright" panose="02040602050505020304" pitchFamily="18" charset="0"/>
                <a:cs typeface="FrankRuehl" panose="020E0503060101010101" pitchFamily="34" charset="-79"/>
              </a:rPr>
              <a:t>= NORMSDIST(2,1) – NORMSDIST(0,1)</a:t>
            </a:r>
          </a:p>
          <a:p>
            <a:pPr marL="457200" lvl="1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en-US" sz="2400" b="1" dirty="0">
                <a:solidFill>
                  <a:srgbClr val="C00000"/>
                </a:solidFill>
                <a:latin typeface="Lucida Bright" panose="02040602050505020304" pitchFamily="18" charset="0"/>
                <a:cs typeface="FrankRuehl" panose="020E0503060101010101" pitchFamily="34" charset="-79"/>
              </a:rPr>
              <a:t>= 0.9773 – 0.5 = 0. 4773</a:t>
            </a:r>
          </a:p>
          <a:p>
            <a:pPr marL="457200" lvl="1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en-US" sz="2400" b="1" dirty="0">
                <a:solidFill>
                  <a:srgbClr val="C00000"/>
                </a:solidFill>
                <a:latin typeface="Lucida Bright" panose="02040602050505020304" pitchFamily="18" charset="0"/>
                <a:cs typeface="FrankRuehl" panose="020E0503060101010101" pitchFamily="34" charset="-79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238859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722438" y="4675188"/>
            <a:ext cx="6156325" cy="808037"/>
          </a:xfrm>
          <a:prstGeom prst="rect">
            <a:avLst/>
          </a:prstGeom>
        </p:spPr>
        <p:txBody>
          <a:bodyPr anchor="b">
            <a:normAutofit fontScale="97500"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endParaRPr lang="en-US" sz="3200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812849" y="1167765"/>
            <a:ext cx="5830185" cy="774109"/>
          </a:xfrm>
          <a:prstGeom prst="rect">
            <a:avLst/>
          </a:prstGeom>
        </p:spPr>
        <p:txBody>
          <a:bodyPr anchor="b"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endParaRPr lang="en-US" sz="4800" b="1" dirty="0">
              <a:solidFill>
                <a:srgbClr val="003300"/>
              </a:solidFill>
              <a:latin typeface="+mj-lt"/>
              <a:ea typeface="+mj-ea"/>
              <a:cs typeface="+mj-cs"/>
            </a:endParaRPr>
          </a:p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4800" b="1">
                <a:solidFill>
                  <a:srgbClr val="003300"/>
                </a:solidFill>
                <a:latin typeface="FrankRuehl" panose="020E0503060101010101" pitchFamily="34" charset="-79"/>
                <a:ea typeface="+mj-ea"/>
                <a:cs typeface="FrankRuehl" panose="020E0503060101010101" pitchFamily="34" charset="-79"/>
              </a:rPr>
              <a:t>T1LM3</a:t>
            </a:r>
            <a:endParaRPr lang="en-US" sz="4800" b="1" dirty="0">
              <a:solidFill>
                <a:srgbClr val="003300"/>
              </a:solidFill>
              <a:latin typeface="FrankRuehl" panose="020E0503060101010101" pitchFamily="34" charset="-79"/>
              <a:ea typeface="+mj-ea"/>
              <a:cs typeface="FrankRuehl" panose="020E0503060101010101" pitchFamily="34" charset="-79"/>
            </a:endParaRPr>
          </a:p>
        </p:txBody>
      </p:sp>
      <p:sp>
        <p:nvSpPr>
          <p:cNvPr id="15" name="Title 1"/>
          <p:cNvSpPr txBox="1">
            <a:spLocks noChangeAspect="1"/>
          </p:cNvSpPr>
          <p:nvPr/>
        </p:nvSpPr>
        <p:spPr>
          <a:xfrm>
            <a:off x="1577161" y="4568338"/>
            <a:ext cx="6301564" cy="805417"/>
          </a:xfrm>
          <a:prstGeom prst="rect">
            <a:avLst/>
          </a:prstGeom>
          <a:scene3d>
            <a:camera prst="orthographicFront"/>
            <a:lightRig rig="soft" dir="t">
              <a:rot lat="0" lon="0" rev="2400000"/>
            </a:lightRig>
          </a:scene3d>
          <a:sp3d extrusionH="76200">
            <a:extrusionClr>
              <a:schemeClr val="accent2">
                <a:lumMod val="75000"/>
              </a:schemeClr>
            </a:extrusionClr>
          </a:sp3d>
        </p:spPr>
        <p:txBody>
          <a:bodyPr anchor="ctr"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 </a:t>
            </a:r>
          </a:p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tx2">
                    <a:lumMod val="50000"/>
                  </a:schemeClr>
                </a:solidFill>
                <a:latin typeface="FrankRuehl" panose="020E0503060101010101" pitchFamily="34" charset="-79"/>
                <a:ea typeface="+mj-ea"/>
                <a:cs typeface="FrankRuehl" panose="020E0503060101010101" pitchFamily="34" charset="-79"/>
              </a:rPr>
              <a:t>End</a:t>
            </a:r>
          </a:p>
        </p:txBody>
      </p:sp>
      <p:sp>
        <p:nvSpPr>
          <p:cNvPr id="120837" name="TextBox 1"/>
          <p:cNvSpPr txBox="1">
            <a:spLocks noChangeArrowheads="1"/>
          </p:cNvSpPr>
          <p:nvPr/>
        </p:nvSpPr>
        <p:spPr bwMode="auto">
          <a:xfrm>
            <a:off x="1847850" y="501650"/>
            <a:ext cx="57610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>
                <a:solidFill>
                  <a:srgbClr val="800000"/>
                </a:solidFill>
              </a:rPr>
              <a:t>        </a:t>
            </a:r>
            <a:r>
              <a:rPr lang="en-US" altLang="en-US" sz="2800" dirty="0">
                <a:solidFill>
                  <a:schemeClr val="tx2">
                    <a:lumMod val="50000"/>
                  </a:schemeClr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Regents Park Publishers</a:t>
            </a:r>
          </a:p>
        </p:txBody>
      </p:sp>
      <p:pic>
        <p:nvPicPr>
          <p:cNvPr id="120838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9388" y="2465218"/>
            <a:ext cx="4162425" cy="208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0049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52" y="2651890"/>
            <a:ext cx="8229600" cy="1143000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tx2">
                    <a:lumMod val="50000"/>
                  </a:schemeClr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Axioms</a:t>
            </a:r>
          </a:p>
        </p:txBody>
      </p:sp>
      <p:pic>
        <p:nvPicPr>
          <p:cNvPr id="6" name="Content Placeholder 5" descr="Logo.psd">
            <a:hlinkClick r:id="rId3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7091" y="96189"/>
            <a:ext cx="1755081" cy="1213066"/>
          </a:xfr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Copyrights@RegentsParkPublishers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45172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793038" cy="1143000"/>
          </a:xfrm>
        </p:spPr>
        <p:txBody>
          <a:bodyPr anchor="ctr"/>
          <a:lstStyle/>
          <a:p>
            <a:pPr algn="ctr" eaLnBrk="1" hangingPunct="1"/>
            <a:r>
              <a:rPr lang="en-US" altLang="en-US" dirty="0">
                <a:solidFill>
                  <a:srgbClr val="8000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Axioms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altLang="en-US" sz="2800" dirty="0"/>
              <a:t>An </a:t>
            </a:r>
            <a:r>
              <a:rPr lang="en-US" altLang="en-US" sz="2800" b="1" dirty="0">
                <a:solidFill>
                  <a:srgbClr val="800000"/>
                </a:solidFill>
              </a:rPr>
              <a:t>Axiom</a:t>
            </a:r>
            <a:r>
              <a:rPr lang="en-US" altLang="en-US" sz="2800" dirty="0"/>
              <a:t> is a mathematical statement that is </a:t>
            </a:r>
            <a:r>
              <a:rPr lang="en-US" altLang="en-US" sz="2800" b="1" dirty="0">
                <a:solidFill>
                  <a:srgbClr val="800000"/>
                </a:solidFill>
              </a:rPr>
              <a:t>assumed</a:t>
            </a:r>
            <a:r>
              <a:rPr lang="en-US" altLang="en-US" sz="2800" dirty="0"/>
              <a:t> to be true.</a:t>
            </a:r>
          </a:p>
          <a:p>
            <a:pPr marL="0" indent="0" algn="ctr">
              <a:buNone/>
            </a:pPr>
            <a:endParaRPr lang="en-US" altLang="en-US" sz="2800" dirty="0"/>
          </a:p>
          <a:p>
            <a:r>
              <a:rPr lang="en-US" sz="2400" dirty="0"/>
              <a:t>a self-evident truth that requires no proof</a:t>
            </a:r>
          </a:p>
          <a:p>
            <a:r>
              <a:rPr lang="en-US" sz="2400" dirty="0"/>
              <a:t>a universally accepted principle or rule</a:t>
            </a:r>
          </a:p>
          <a:p>
            <a:r>
              <a:rPr lang="en-US" sz="2400" dirty="0"/>
              <a:t>a proposition that is assumed without proof for the sake of studying the consequences that follow from it </a:t>
            </a:r>
          </a:p>
          <a:p>
            <a:r>
              <a:rPr lang="en-US" sz="2400" dirty="0"/>
              <a:t>Formulas that we use are based on axioms</a:t>
            </a:r>
          </a:p>
          <a:p>
            <a:pPr marL="0" indent="0" algn="ctr">
              <a:buNone/>
            </a:pPr>
            <a:r>
              <a:rPr lang="en-US" altLang="en-US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08811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52" y="2651890"/>
            <a:ext cx="8229600" cy="1143000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tx2">
                    <a:lumMod val="50000"/>
                  </a:schemeClr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Normal Probability Distribution</a:t>
            </a:r>
          </a:p>
        </p:txBody>
      </p:sp>
      <p:pic>
        <p:nvPicPr>
          <p:cNvPr id="6" name="Content Placeholder 5" descr="Logo.psd">
            <a:hlinkClick r:id="rId3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7091" y="96189"/>
            <a:ext cx="1755081" cy="1213066"/>
          </a:xfr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Copyrights@RegentsParkPublishers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26185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793038" cy="1143000"/>
          </a:xfrm>
        </p:spPr>
        <p:txBody>
          <a:bodyPr anchor="ctr"/>
          <a:lstStyle/>
          <a:p>
            <a:pPr algn="ctr" eaLnBrk="1" hangingPunct="1"/>
            <a:r>
              <a:rPr lang="en-US" altLang="en-US" dirty="0">
                <a:solidFill>
                  <a:srgbClr val="8000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Introduction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The Normal (or Gaussian) distribution is probably the most used (and abused) distribution in statistics.</a:t>
            </a:r>
          </a:p>
          <a:p>
            <a:pPr eaLnBrk="1" hangingPunct="1"/>
            <a:endParaRPr lang="en-US" altLang="en-US" sz="2800" dirty="0"/>
          </a:p>
          <a:p>
            <a:pPr eaLnBrk="1" hangingPunct="1"/>
            <a:r>
              <a:rPr lang="en-US" altLang="en-US" sz="2800" dirty="0"/>
              <a:t>Normal random variables are </a:t>
            </a:r>
            <a:r>
              <a:rPr lang="en-US" altLang="en-US" sz="2800" b="1" dirty="0">
                <a:solidFill>
                  <a:srgbClr val="800000"/>
                </a:solidFill>
              </a:rPr>
              <a:t>continuous</a:t>
            </a:r>
            <a:r>
              <a:rPr lang="en-US" altLang="en-US" sz="2800" dirty="0"/>
              <a:t> (they can take any value on the real line) so the Normal distribution is an example of a </a:t>
            </a:r>
            <a:r>
              <a:rPr lang="en-US" altLang="en-US" sz="2800" b="1" dirty="0">
                <a:solidFill>
                  <a:srgbClr val="800000"/>
                </a:solidFill>
              </a:rPr>
              <a:t>continuous probability distribution.</a:t>
            </a:r>
          </a:p>
        </p:txBody>
      </p:sp>
    </p:spTree>
    <p:extLst>
      <p:ext uri="{BB962C8B-B14F-4D97-AF65-F5344CB8AC3E}">
        <p14:creationId xmlns:p14="http://schemas.microsoft.com/office/powerpoint/2010/main" val="2342739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Grp="1" noChangeArrowheads="1"/>
          </p:cNvSpPr>
          <p:nvPr>
            <p:ph type="title"/>
          </p:nvPr>
        </p:nvSpPr>
        <p:spPr>
          <a:xfrm>
            <a:off x="838200" y="609600"/>
            <a:ext cx="7793038" cy="1143000"/>
          </a:xfrm>
        </p:spPr>
        <p:txBody>
          <a:bodyPr anchor="ctr"/>
          <a:lstStyle/>
          <a:p>
            <a:pPr algn="ctr" eaLnBrk="1" hangingPunct="1"/>
            <a:r>
              <a:rPr lang="en-US" altLang="en-US" dirty="0">
                <a:solidFill>
                  <a:srgbClr val="8000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The Normal Distribution</a:t>
            </a:r>
          </a:p>
        </p:txBody>
      </p:sp>
      <p:pic>
        <p:nvPicPr>
          <p:cNvPr id="5123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7" t="2419" r="1387" b="2419"/>
          <a:stretch>
            <a:fillRect/>
          </a:stretch>
        </p:blipFill>
        <p:spPr>
          <a:xfrm>
            <a:off x="1333500" y="2117725"/>
            <a:ext cx="6407150" cy="3597275"/>
          </a:xfrm>
          <a:noFill/>
        </p:spPr>
      </p:pic>
      <p:sp>
        <p:nvSpPr>
          <p:cNvPr id="5124" name="Rectangle 9"/>
          <p:cNvSpPr>
            <a:spLocks noChangeArrowheads="1"/>
          </p:cNvSpPr>
          <p:nvPr/>
        </p:nvSpPr>
        <p:spPr bwMode="auto">
          <a:xfrm>
            <a:off x="1905000" y="5562600"/>
            <a:ext cx="63246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dirty="0"/>
          </a:p>
        </p:txBody>
      </p:sp>
      <p:sp>
        <p:nvSpPr>
          <p:cNvPr id="5125" name="Text Box 11"/>
          <p:cNvSpPr txBox="1">
            <a:spLocks noChangeArrowheads="1"/>
          </p:cNvSpPr>
          <p:nvPr/>
        </p:nvSpPr>
        <p:spPr bwMode="auto">
          <a:xfrm>
            <a:off x="4953000" y="5486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ym typeface="Symbol" pitchFamily="18" charset="2"/>
              </a:rPr>
              <a:t></a:t>
            </a:r>
          </a:p>
        </p:txBody>
      </p:sp>
      <p:sp>
        <p:nvSpPr>
          <p:cNvPr id="5126" name="Text Box 12"/>
          <p:cNvSpPr txBox="1">
            <a:spLocks noChangeArrowheads="1"/>
          </p:cNvSpPr>
          <p:nvPr/>
        </p:nvSpPr>
        <p:spPr bwMode="auto">
          <a:xfrm>
            <a:off x="3962400" y="5486400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ym typeface="Symbol" pitchFamily="18" charset="2"/>
              </a:rPr>
              <a:t>-</a:t>
            </a:r>
          </a:p>
        </p:txBody>
      </p:sp>
      <p:sp>
        <p:nvSpPr>
          <p:cNvPr id="5127" name="Text Box 13"/>
          <p:cNvSpPr txBox="1">
            <a:spLocks noChangeArrowheads="1"/>
          </p:cNvSpPr>
          <p:nvPr/>
        </p:nvSpPr>
        <p:spPr bwMode="auto">
          <a:xfrm>
            <a:off x="3200400" y="5486400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ym typeface="Symbol" pitchFamily="18" charset="2"/>
              </a:rPr>
              <a:t>-2</a:t>
            </a:r>
          </a:p>
        </p:txBody>
      </p:sp>
      <p:sp>
        <p:nvSpPr>
          <p:cNvPr id="5128" name="Text Box 14"/>
          <p:cNvSpPr txBox="1">
            <a:spLocks noChangeArrowheads="1"/>
          </p:cNvSpPr>
          <p:nvPr/>
        </p:nvSpPr>
        <p:spPr bwMode="auto">
          <a:xfrm>
            <a:off x="2514600" y="5486400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ym typeface="Symbol" pitchFamily="18" charset="2"/>
              </a:rPr>
              <a:t>-3</a:t>
            </a:r>
          </a:p>
        </p:txBody>
      </p:sp>
      <p:sp>
        <p:nvSpPr>
          <p:cNvPr id="5129" name="Text Box 15"/>
          <p:cNvSpPr txBox="1">
            <a:spLocks noChangeArrowheads="1"/>
          </p:cNvSpPr>
          <p:nvPr/>
        </p:nvSpPr>
        <p:spPr bwMode="auto">
          <a:xfrm>
            <a:off x="7162800" y="5486400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ym typeface="Symbol" pitchFamily="18" charset="2"/>
              </a:rPr>
              <a:t>+3</a:t>
            </a:r>
          </a:p>
        </p:txBody>
      </p:sp>
      <p:sp>
        <p:nvSpPr>
          <p:cNvPr id="5130" name="Text Box 16"/>
          <p:cNvSpPr txBox="1">
            <a:spLocks noChangeArrowheads="1"/>
          </p:cNvSpPr>
          <p:nvPr/>
        </p:nvSpPr>
        <p:spPr bwMode="auto">
          <a:xfrm>
            <a:off x="6248400" y="5486400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ym typeface="Symbol" pitchFamily="18" charset="2"/>
              </a:rPr>
              <a:t>+2</a:t>
            </a:r>
          </a:p>
        </p:txBody>
      </p:sp>
      <p:sp>
        <p:nvSpPr>
          <p:cNvPr id="5131" name="Text Box 17"/>
          <p:cNvSpPr txBox="1">
            <a:spLocks noChangeArrowheads="1"/>
          </p:cNvSpPr>
          <p:nvPr/>
        </p:nvSpPr>
        <p:spPr bwMode="auto">
          <a:xfrm>
            <a:off x="5562600" y="5486400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ym typeface="Symbol" pitchFamily="18" charset="2"/>
              </a:rPr>
              <a:t>+</a:t>
            </a:r>
          </a:p>
        </p:txBody>
      </p:sp>
      <p:sp>
        <p:nvSpPr>
          <p:cNvPr id="5132" name="Text Box 18"/>
          <p:cNvSpPr txBox="1">
            <a:spLocks noChangeArrowheads="1"/>
          </p:cNvSpPr>
          <p:nvPr/>
        </p:nvSpPr>
        <p:spPr bwMode="auto">
          <a:xfrm>
            <a:off x="2207713" y="5867400"/>
            <a:ext cx="466666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The graph of the normal distribution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is called the normal (or bell) curve.</a:t>
            </a:r>
          </a:p>
        </p:txBody>
      </p:sp>
      <p:sp>
        <p:nvSpPr>
          <p:cNvPr id="5133" name="Text Box 19"/>
          <p:cNvSpPr txBox="1">
            <a:spLocks noChangeArrowheads="1"/>
          </p:cNvSpPr>
          <p:nvPr/>
        </p:nvSpPr>
        <p:spPr bwMode="auto">
          <a:xfrm>
            <a:off x="3710226" y="4637088"/>
            <a:ext cx="17235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Total area=1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4541044" y="2260600"/>
            <a:ext cx="0" cy="31326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0258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93038" cy="1143000"/>
          </a:xfrm>
        </p:spPr>
        <p:txBody>
          <a:bodyPr anchor="ctr"/>
          <a:lstStyle/>
          <a:p>
            <a:pPr algn="ctr" eaLnBrk="1" hangingPunct="1"/>
            <a:r>
              <a:rPr lang="en-US" altLang="en-US" dirty="0">
                <a:solidFill>
                  <a:srgbClr val="8000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The Normal Distribution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pPr eaLnBrk="1" hangingPunct="1"/>
            <a:endParaRPr lang="en-US" altLang="en-US" sz="2800" dirty="0"/>
          </a:p>
          <a:p>
            <a:pPr eaLnBrk="1" hangingPunct="1"/>
            <a:r>
              <a:rPr lang="en-US" altLang="en-US" sz="2800" dirty="0">
                <a:latin typeface="FrankRuehl" panose="020E0503060101010101" pitchFamily="34" charset="-79"/>
                <a:cs typeface="FrankRuehl" panose="020E0503060101010101" pitchFamily="34" charset="-79"/>
              </a:rPr>
              <a:t>The mean, median, and mode are the same.</a:t>
            </a:r>
          </a:p>
          <a:p>
            <a:pPr eaLnBrk="1" hangingPunct="1"/>
            <a:r>
              <a:rPr lang="en-US" altLang="en-US" sz="2800" dirty="0">
                <a:latin typeface="FrankRuehl" panose="020E0503060101010101" pitchFamily="34" charset="-79"/>
                <a:cs typeface="FrankRuehl" panose="020E0503060101010101" pitchFamily="34" charset="-79"/>
              </a:rPr>
              <a:t>The normal curve is symmetric about its mean.</a:t>
            </a:r>
          </a:p>
          <a:p>
            <a:pPr eaLnBrk="1" hangingPunct="1"/>
            <a:r>
              <a:rPr lang="en-US" altLang="en-US" sz="2800" dirty="0">
                <a:latin typeface="FrankRuehl" panose="020E0503060101010101" pitchFamily="34" charset="-79"/>
                <a:cs typeface="FrankRuehl" panose="020E0503060101010101" pitchFamily="34" charset="-79"/>
              </a:rPr>
              <a:t>The total area under the normal curve is one.</a:t>
            </a:r>
          </a:p>
          <a:p>
            <a:pPr eaLnBrk="1" hangingPunct="1"/>
            <a:r>
              <a:rPr lang="en-US" altLang="en-US" sz="2800" dirty="0">
                <a:latin typeface="FrankRuehl" panose="020E0503060101010101" pitchFamily="34" charset="-79"/>
                <a:cs typeface="FrankRuehl" panose="020E0503060101010101" pitchFamily="34" charset="-79"/>
              </a:rPr>
              <a:t>The normal curve approaches, but never touches, the x-axis.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3449365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71600" y="1295400"/>
            <a:ext cx="6858000" cy="5300663"/>
          </a:xfrm>
          <a:noFill/>
        </p:spPr>
      </p:pic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>
          <a:xfrm>
            <a:off x="589756" y="372534"/>
            <a:ext cx="7793037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n-US" dirty="0">
                <a:solidFill>
                  <a:srgbClr val="8000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Normal Distributions and Probability</a:t>
            </a:r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4191000" y="3657600"/>
            <a:ext cx="15240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 dirty="0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3429000" y="5257800"/>
            <a:ext cx="30480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 dirty="0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2667000" y="5791200"/>
            <a:ext cx="45720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 dirty="0"/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4191000" y="5416550"/>
            <a:ext cx="84189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latin typeface="FrankRuehl" panose="020E0503060101010101" pitchFamily="34" charset="-79"/>
                <a:cs typeface="FrankRuehl" panose="020E0503060101010101" pitchFamily="34" charset="-79"/>
              </a:rPr>
              <a:t>99.72%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4840027" y="4876800"/>
            <a:ext cx="84189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latin typeface="FrankRuehl" panose="020E0503060101010101" pitchFamily="34" charset="-79"/>
                <a:cs typeface="FrankRuehl" panose="020E0503060101010101" pitchFamily="34" charset="-79"/>
              </a:rPr>
              <a:t>95.44%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4191000" y="3276600"/>
            <a:ext cx="84189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latin typeface="FrankRuehl" panose="020E0503060101010101" pitchFamily="34" charset="-79"/>
                <a:cs typeface="FrankRuehl" panose="020E0503060101010101" pitchFamily="34" charset="-79"/>
              </a:rPr>
              <a:t>68.26%</a:t>
            </a:r>
          </a:p>
        </p:txBody>
      </p:sp>
      <p:sp>
        <p:nvSpPr>
          <p:cNvPr id="8206" name="Text Box 16"/>
          <p:cNvSpPr txBox="1">
            <a:spLocks noChangeArrowheads="1"/>
          </p:cNvSpPr>
          <p:nvPr/>
        </p:nvSpPr>
        <p:spPr bwMode="auto">
          <a:xfrm>
            <a:off x="0" y="1981200"/>
            <a:ext cx="3793026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latin typeface="FrankRuehl" panose="020E0503060101010101" pitchFamily="34" charset="-79"/>
                <a:cs typeface="FrankRuehl" panose="020E0503060101010101" pitchFamily="34" charset="-79"/>
              </a:rPr>
              <a:t>The areas under the curve: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latin typeface="FrankRuehl" panose="020E0503060101010101" pitchFamily="34" charset="-79"/>
                <a:cs typeface="FrankRuehl" panose="020E0503060101010101" pitchFamily="34" charset="-79"/>
              </a:rPr>
              <a:t>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latin typeface="FrankRuehl" panose="020E0503060101010101" pitchFamily="34" charset="-79"/>
                <a:cs typeface="FrankRuehl" panose="020E0503060101010101" pitchFamily="34" charset="-79"/>
              </a:rPr>
              <a:t> 68.26% lies between </a:t>
            </a:r>
            <a:r>
              <a:rPr lang="en-US" altLang="en-US" sz="2000" dirty="0">
                <a:latin typeface="FrankRuehl" panose="020E0503060101010101" pitchFamily="34" charset="-79"/>
                <a:cs typeface="FrankRuehl" panose="020E0503060101010101" pitchFamily="34" charset="-79"/>
                <a:sym typeface="Symbol" pitchFamily="18" charset="2"/>
              </a:rPr>
              <a:t>- and +</a:t>
            </a:r>
            <a:r>
              <a:rPr lang="en-US" altLang="en-US" sz="2000" dirty="0">
                <a:latin typeface="FrankRuehl" panose="020E0503060101010101" pitchFamily="34" charset="-79"/>
                <a:cs typeface="FrankRuehl" panose="020E0503060101010101" pitchFamily="34" charset="-79"/>
              </a:rPr>
              <a:t>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latin typeface="FrankRuehl" panose="020E0503060101010101" pitchFamily="34" charset="-79"/>
                <a:cs typeface="FrankRuehl" panose="020E0503060101010101" pitchFamily="34" charset="-79"/>
              </a:rPr>
              <a:t> 95.44% lies between </a:t>
            </a:r>
            <a:r>
              <a:rPr lang="en-US" altLang="en-US" sz="2000" dirty="0">
                <a:latin typeface="FrankRuehl" panose="020E0503060101010101" pitchFamily="34" charset="-79"/>
                <a:cs typeface="FrankRuehl" panose="020E0503060101010101" pitchFamily="34" charset="-79"/>
                <a:sym typeface="Symbol" pitchFamily="18" charset="2"/>
              </a:rPr>
              <a:t>-2 and +2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latin typeface="FrankRuehl" panose="020E0503060101010101" pitchFamily="34" charset="-79"/>
                <a:cs typeface="FrankRuehl" panose="020E0503060101010101" pitchFamily="34" charset="-79"/>
                <a:sym typeface="Symbol" pitchFamily="18" charset="2"/>
              </a:rPr>
              <a:t> 99.72% </a:t>
            </a:r>
            <a:r>
              <a:rPr lang="en-US" altLang="en-US" sz="2000" dirty="0">
                <a:latin typeface="FrankRuehl" panose="020E0503060101010101" pitchFamily="34" charset="-79"/>
                <a:cs typeface="FrankRuehl" panose="020E0503060101010101" pitchFamily="34" charset="-79"/>
              </a:rPr>
              <a:t>lies between </a:t>
            </a:r>
            <a:r>
              <a:rPr lang="en-US" altLang="en-US" sz="2000" dirty="0">
                <a:latin typeface="FrankRuehl" panose="020E0503060101010101" pitchFamily="34" charset="-79"/>
                <a:cs typeface="FrankRuehl" panose="020E0503060101010101" pitchFamily="34" charset="-79"/>
                <a:sym typeface="Symbol" pitchFamily="18" charset="2"/>
              </a:rPr>
              <a:t>-3 and +3</a:t>
            </a:r>
            <a:endParaRPr lang="en-US" altLang="en-US" sz="2000" dirty="0">
              <a:latin typeface="FrankRuehl" panose="020E0503060101010101" pitchFamily="34" charset="-79"/>
              <a:cs typeface="FrankRuehl" panose="020E0503060101010101" pitchFamily="34" charset="-79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>
                <a:latin typeface="FrankRuehl" panose="020E0503060101010101" pitchFamily="34" charset="-79"/>
                <a:cs typeface="FrankRuehl" panose="020E0503060101010101" pitchFamily="34" charset="-79"/>
              </a:rPr>
              <a:t> </a:t>
            </a:r>
          </a:p>
        </p:txBody>
      </p:sp>
      <p:sp>
        <p:nvSpPr>
          <p:cNvPr id="8207" name="Text Box 17"/>
          <p:cNvSpPr txBox="1">
            <a:spLocks noChangeArrowheads="1"/>
          </p:cNvSpPr>
          <p:nvPr/>
        </p:nvSpPr>
        <p:spPr bwMode="auto">
          <a:xfrm>
            <a:off x="4267200" y="5867400"/>
            <a:ext cx="1371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l-GR" altLang="en-US" sz="1400">
                <a:cs typeface="Tahoma" pitchFamily="34" charset="0"/>
              </a:rPr>
              <a:t>μ</a:t>
            </a:r>
          </a:p>
        </p:txBody>
      </p:sp>
    </p:spTree>
    <p:extLst>
      <p:ext uri="{BB962C8B-B14F-4D97-AF65-F5344CB8AC3E}">
        <p14:creationId xmlns:p14="http://schemas.microsoft.com/office/powerpoint/2010/main" val="417759804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15"/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1000</Words>
  <Application>Microsoft Office PowerPoint</Application>
  <PresentationFormat>Letter Paper (8.5x11 in)</PresentationFormat>
  <Paragraphs>149</Paragraphs>
  <Slides>25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4" baseType="lpstr">
      <vt:lpstr>Arial</vt:lpstr>
      <vt:lpstr>Calibri</vt:lpstr>
      <vt:lpstr>FrankRuehl</vt:lpstr>
      <vt:lpstr>Lucida Bright</vt:lpstr>
      <vt:lpstr>Tahoma</vt:lpstr>
      <vt:lpstr>Times New Roman</vt:lpstr>
      <vt:lpstr>Wingdings</vt:lpstr>
      <vt:lpstr>Office Theme</vt:lpstr>
      <vt:lpstr>Equation</vt:lpstr>
      <vt:lpstr>PowerPoint Presentation</vt:lpstr>
      <vt:lpstr>Content</vt:lpstr>
      <vt:lpstr>Axioms</vt:lpstr>
      <vt:lpstr>Axioms</vt:lpstr>
      <vt:lpstr>Normal Probability Distribution</vt:lpstr>
      <vt:lpstr>Introduction</vt:lpstr>
      <vt:lpstr>The Normal Distribution</vt:lpstr>
      <vt:lpstr>The Normal Distribution</vt:lpstr>
      <vt:lpstr>Normal Distributions and Probability</vt:lpstr>
      <vt:lpstr>Excel Function (Not Standardized)</vt:lpstr>
      <vt:lpstr>Excel Function (Standardized)</vt:lpstr>
      <vt:lpstr>PowerPoint Presentation</vt:lpstr>
      <vt:lpstr>Example 1</vt:lpstr>
      <vt:lpstr>Example-2</vt:lpstr>
      <vt:lpstr>Example-2</vt:lpstr>
      <vt:lpstr>Standardized Normal Probability Distribution</vt:lpstr>
      <vt:lpstr>The Standard Normal  Distribution</vt:lpstr>
      <vt:lpstr>Standardization </vt:lpstr>
      <vt:lpstr>Standardization</vt:lpstr>
      <vt:lpstr>PowerPoint Presentation</vt:lpstr>
      <vt:lpstr>Examples 4-6</vt:lpstr>
      <vt:lpstr>Example -4</vt:lpstr>
      <vt:lpstr>Examples-5</vt:lpstr>
      <vt:lpstr>Example-6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2016-01-27T18:55:39Z</dcterms:created>
  <dcterms:modified xsi:type="dcterms:W3CDTF">2020-02-03T06:08:49Z</dcterms:modified>
</cp:coreProperties>
</file>