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89" r:id="rId4"/>
  </p:sldMasterIdLst>
  <p:notesMasterIdLst>
    <p:notesMasterId r:id="rId35"/>
  </p:notesMasterIdLst>
  <p:handoutMasterIdLst>
    <p:handoutMasterId r:id="rId36"/>
  </p:handoutMasterIdLst>
  <p:sldIdLst>
    <p:sldId id="410" r:id="rId5"/>
    <p:sldId id="281" r:id="rId6"/>
    <p:sldId id="329" r:id="rId7"/>
    <p:sldId id="398" r:id="rId8"/>
    <p:sldId id="414" r:id="rId9"/>
    <p:sldId id="399" r:id="rId10"/>
    <p:sldId id="382" r:id="rId11"/>
    <p:sldId id="396" r:id="rId12"/>
    <p:sldId id="383" r:id="rId13"/>
    <p:sldId id="403" r:id="rId14"/>
    <p:sldId id="397" r:id="rId15"/>
    <p:sldId id="411" r:id="rId16"/>
    <p:sldId id="384" r:id="rId17"/>
    <p:sldId id="395" r:id="rId18"/>
    <p:sldId id="412" r:id="rId19"/>
    <p:sldId id="406" r:id="rId20"/>
    <p:sldId id="407" r:id="rId21"/>
    <p:sldId id="386" r:id="rId22"/>
    <p:sldId id="387" r:id="rId23"/>
    <p:sldId id="388" r:id="rId24"/>
    <p:sldId id="408" r:id="rId25"/>
    <p:sldId id="413" r:id="rId26"/>
    <p:sldId id="389" r:id="rId27"/>
    <p:sldId id="400" r:id="rId28"/>
    <p:sldId id="402" r:id="rId29"/>
    <p:sldId id="390" r:id="rId30"/>
    <p:sldId id="392" r:id="rId31"/>
    <p:sldId id="393" r:id="rId32"/>
    <p:sldId id="391" r:id="rId33"/>
    <p:sldId id="380" r:id="rId3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tami Devi" initials="AD" lastIdx="39" clrIdx="0">
    <p:extLst>
      <p:ext uri="{19B8F6BF-5375-455C-9EA6-DF929625EA0E}">
        <p15:presenceInfo xmlns:p15="http://schemas.microsoft.com/office/powerpoint/2012/main" userId="S-1-5-21-3361151005-2080053223-3394076701-16130" providerId="AD"/>
      </p:ext>
    </p:extLst>
  </p:cmAuthor>
  <p:cmAuthor id="2" name="Anisha Maria Fernandes" initials="AMF" lastIdx="38" clrIdx="1">
    <p:extLst>
      <p:ext uri="{19B8F6BF-5375-455C-9EA6-DF929625EA0E}">
        <p15:presenceInfo xmlns:p15="http://schemas.microsoft.com/office/powerpoint/2012/main" userId="S-1-5-21-3361151005-2080053223-3394076701-18836" providerId="AD"/>
      </p:ext>
    </p:extLst>
  </p:cmAuthor>
  <p:cmAuthor id="3" name="Bhavana Balaji" initials="BB" lastIdx="31" clrIdx="2">
    <p:extLst>
      <p:ext uri="{19B8F6BF-5375-455C-9EA6-DF929625EA0E}">
        <p15:presenceInfo xmlns:p15="http://schemas.microsoft.com/office/powerpoint/2012/main" userId="S-1-5-21-3361151005-2080053223-3394076701-4818" providerId="AD"/>
      </p:ext>
    </p:extLst>
  </p:cmAuthor>
  <p:cmAuthor id="4" name="Anusha Ravi" initials="AR" lastIdx="20" clrIdx="3">
    <p:extLst>
      <p:ext uri="{19B8F6BF-5375-455C-9EA6-DF929625EA0E}">
        <p15:presenceInfo xmlns:p15="http://schemas.microsoft.com/office/powerpoint/2012/main" userId="S-1-5-21-3361151005-2080053223-3394076701-18969" providerId="AD"/>
      </p:ext>
    </p:extLst>
  </p:cmAuthor>
  <p:cmAuthor id="5" name="QA" initials="QA" lastIdx="11" clrIdx="4">
    <p:extLst>
      <p:ext uri="{19B8F6BF-5375-455C-9EA6-DF929625EA0E}">
        <p15:presenceInfo xmlns:p15="http://schemas.microsoft.com/office/powerpoint/2012/main" userId="Q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AB0"/>
    <a:srgbClr val="00A7C1"/>
    <a:srgbClr val="E41B23"/>
    <a:srgbClr val="CC0033"/>
    <a:srgbClr val="F6C700"/>
    <a:srgbClr val="006699"/>
    <a:srgbClr val="999900"/>
    <a:srgbClr val="BC421D"/>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66607" autoAdjust="0"/>
  </p:normalViewPr>
  <p:slideViewPr>
    <p:cSldViewPr snapToGrid="0">
      <p:cViewPr varScale="1">
        <p:scale>
          <a:sx n="46" d="100"/>
          <a:sy n="46" d="100"/>
        </p:scale>
        <p:origin x="2082" y="42"/>
      </p:cViewPr>
      <p:guideLst>
        <p:guide orient="horz" pos="2160"/>
        <p:guide pos="2880"/>
      </p:guideLst>
    </p:cSldViewPr>
  </p:slideViewPr>
  <p:outlineViewPr>
    <p:cViewPr>
      <p:scale>
        <a:sx n="66" d="100"/>
        <a:sy n="66" d="100"/>
      </p:scale>
      <p:origin x="0" y="0"/>
    </p:cViewPr>
    <p:sldLst>
      <p:sld r:id="rId1" collapse="1"/>
    </p:sldLst>
  </p:outlineViewPr>
  <p:notesTextViewPr>
    <p:cViewPr>
      <p:scale>
        <a:sx n="75" d="100"/>
        <a:sy n="75" d="100"/>
      </p:scale>
      <p:origin x="0" y="0"/>
    </p:cViewPr>
  </p:notesTextViewPr>
  <p:sorterViewPr>
    <p:cViewPr>
      <p:scale>
        <a:sx n="200" d="100"/>
        <a:sy n="200" d="100"/>
      </p:scale>
      <p:origin x="0" y="10968"/>
    </p:cViewPr>
  </p:sorterViewPr>
  <p:notesViewPr>
    <p:cSldViewPr snapToGrid="0">
      <p:cViewPr varScale="1">
        <p:scale>
          <a:sx n="54" d="100"/>
          <a:sy n="54" d="100"/>
        </p:scale>
        <p:origin x="-177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1720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17203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17203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a:cs typeface="Arial" panose="020B0604020202020204" pitchFamily="34" charset="0"/>
              </a:defRPr>
            </a:lvl1pPr>
          </a:lstStyle>
          <a:p>
            <a:fld id="{73207D61-F86F-4981-A6D9-41F2E7C081E6}" type="slidenum">
              <a:rPr lang="en-US" altLang="en-US"/>
              <a:pPr/>
              <a:t>‹#›</a:t>
            </a:fld>
            <a:endParaRPr lang="en-US" altLang="en-US" dirty="0"/>
          </a:p>
        </p:txBody>
      </p:sp>
    </p:spTree>
    <p:extLst>
      <p:ext uri="{BB962C8B-B14F-4D97-AF65-F5344CB8AC3E}">
        <p14:creationId xmlns:p14="http://schemas.microsoft.com/office/powerpoint/2010/main" val="3619328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286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08" charset="0"/>
                <a:ea typeface="ＭＳ Ｐゴシック" pitchFamily="-108" charset="-128"/>
                <a:cs typeface="+mn-cs"/>
              </a:defRPr>
            </a:lvl1pPr>
          </a:lstStyle>
          <a:p>
            <a:pPr>
              <a:defRPr/>
            </a:pPr>
            <a:endParaRPr lang="en-US" dirty="0"/>
          </a:p>
        </p:txBody>
      </p:sp>
      <p:sp>
        <p:nvSpPr>
          <p:cNvPr id="286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eaLnBrk="1" hangingPunct="1">
              <a:defRPr sz="1300">
                <a:cs typeface="Arial" panose="020B0604020202020204" pitchFamily="34" charset="0"/>
              </a:defRPr>
            </a:lvl1pPr>
          </a:lstStyle>
          <a:p>
            <a:fld id="{ED612F48-2FBC-4E20-9127-EFDA73B58DBC}" type="slidenum">
              <a:rPr lang="en-US" altLang="en-US"/>
              <a:pPr/>
              <a:t>‹#›</a:t>
            </a:fld>
            <a:endParaRPr lang="en-US" altLang="en-US" dirty="0"/>
          </a:p>
        </p:txBody>
      </p:sp>
    </p:spTree>
    <p:extLst>
      <p:ext uri="{BB962C8B-B14F-4D97-AF65-F5344CB8AC3E}">
        <p14:creationId xmlns:p14="http://schemas.microsoft.com/office/powerpoint/2010/main" val="355501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ＭＳ Ｐゴシック" pitchFamily="-108"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678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678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678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678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78DB07E-0CB9-4989-9FBD-9EA0B1416034}" type="slidenum">
              <a:rPr lang="en-US" altLang="en-US" sz="1300"/>
              <a:pPr/>
              <a:t>1</a:t>
            </a:fld>
            <a:endParaRPr lang="en-US" altLang="en-US" sz="13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007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MS PGothic" panose="020B0600070205080204" pitchFamily="34" charset="-128"/>
              </a:defRPr>
            </a:lvl1pPr>
            <a:lvl2pPr marL="742950" indent="-285750" defTabSz="966788">
              <a:defRPr sz="2400">
                <a:solidFill>
                  <a:schemeClr val="tx1"/>
                </a:solidFill>
                <a:latin typeface="Times New Roman" panose="02020603050405020304" pitchFamily="18" charset="0"/>
                <a:ea typeface="MS PGothic" panose="020B0600070205080204" pitchFamily="34" charset="-128"/>
              </a:defRPr>
            </a:lvl2pPr>
            <a:lvl3pPr marL="1143000" indent="-228600" defTabSz="966788">
              <a:defRPr sz="2400">
                <a:solidFill>
                  <a:schemeClr val="tx1"/>
                </a:solidFill>
                <a:latin typeface="Times New Roman" panose="02020603050405020304" pitchFamily="18" charset="0"/>
                <a:ea typeface="MS PGothic" panose="020B0600070205080204" pitchFamily="34" charset="-128"/>
              </a:defRPr>
            </a:lvl3pPr>
            <a:lvl4pPr marL="1600200" indent="-228600" defTabSz="966788">
              <a:defRPr sz="2400">
                <a:solidFill>
                  <a:schemeClr val="tx1"/>
                </a:solidFill>
                <a:latin typeface="Times New Roman" panose="02020603050405020304" pitchFamily="18" charset="0"/>
                <a:ea typeface="MS PGothic" panose="020B0600070205080204" pitchFamily="34" charset="-128"/>
              </a:defRPr>
            </a:lvl4pPr>
            <a:lvl5pPr marL="2057400" indent="-228600" defTabSz="966788">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EB66DED-C8DF-4D57-BBBE-0EC584263F0F}" type="slidenum">
              <a:rPr lang="en-US" altLang="en-US" sz="1300"/>
              <a:pPr/>
              <a:t>2</a:t>
            </a:fld>
            <a:endParaRPr lang="en-US" altLang="en-US" sz="13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21821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MS PGothic" panose="020B0600070205080204" pitchFamily="34" charset="-128"/>
              </a:defRPr>
            </a:lvl1pPr>
            <a:lvl2pPr marL="742950" indent="-285750" defTabSz="966788">
              <a:defRPr sz="2400">
                <a:solidFill>
                  <a:schemeClr val="tx1"/>
                </a:solidFill>
                <a:latin typeface="Times New Roman" panose="02020603050405020304" pitchFamily="18" charset="0"/>
                <a:ea typeface="MS PGothic" panose="020B0600070205080204" pitchFamily="34" charset="-128"/>
              </a:defRPr>
            </a:lvl2pPr>
            <a:lvl3pPr marL="1143000" indent="-228600" defTabSz="966788">
              <a:defRPr sz="2400">
                <a:solidFill>
                  <a:schemeClr val="tx1"/>
                </a:solidFill>
                <a:latin typeface="Times New Roman" panose="02020603050405020304" pitchFamily="18" charset="0"/>
                <a:ea typeface="MS PGothic" panose="020B0600070205080204" pitchFamily="34" charset="-128"/>
              </a:defRPr>
            </a:lvl3pPr>
            <a:lvl4pPr marL="1600200" indent="-228600" defTabSz="966788">
              <a:defRPr sz="2400">
                <a:solidFill>
                  <a:schemeClr val="tx1"/>
                </a:solidFill>
                <a:latin typeface="Times New Roman" panose="02020603050405020304" pitchFamily="18" charset="0"/>
                <a:ea typeface="MS PGothic" panose="020B0600070205080204" pitchFamily="34" charset="-128"/>
              </a:defRPr>
            </a:lvl4pPr>
            <a:lvl5pPr marL="2057400" indent="-228600" defTabSz="966788">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4C3ACF0-79C6-4326-B85D-B8B6C2255EBF}" type="slidenum">
              <a:rPr lang="en-US" altLang="en-US" sz="1300"/>
              <a:pPr/>
              <a:t>3</a:t>
            </a:fld>
            <a:endParaRPr lang="en-US" altLang="en-US" sz="13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944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12F48-2FBC-4E20-9127-EFDA73B58DBC}" type="slidenum">
              <a:rPr lang="en-US" altLang="en-US" smtClean="0"/>
              <a:pPr/>
              <a:t>4</a:t>
            </a:fld>
            <a:endParaRPr lang="en-US" altLang="en-US" dirty="0"/>
          </a:p>
        </p:txBody>
      </p:sp>
    </p:spTree>
    <p:extLst>
      <p:ext uri="{BB962C8B-B14F-4D97-AF65-F5344CB8AC3E}">
        <p14:creationId xmlns:p14="http://schemas.microsoft.com/office/powerpoint/2010/main" val="254244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anose="02020603050405020304" pitchFamily="18" charset="0"/>
                <a:ea typeface="MS PGothic" panose="020B0600070205080204" pitchFamily="34" charset="-128"/>
              </a:defRPr>
            </a:lvl1pPr>
            <a:lvl2pPr marL="742950" indent="-285750" defTabSz="966788">
              <a:defRPr sz="2400">
                <a:solidFill>
                  <a:schemeClr val="tx1"/>
                </a:solidFill>
                <a:latin typeface="Times New Roman" panose="02020603050405020304" pitchFamily="18" charset="0"/>
                <a:ea typeface="MS PGothic" panose="020B0600070205080204" pitchFamily="34" charset="-128"/>
              </a:defRPr>
            </a:lvl2pPr>
            <a:lvl3pPr marL="1143000" indent="-228600" defTabSz="966788">
              <a:defRPr sz="2400">
                <a:solidFill>
                  <a:schemeClr val="tx1"/>
                </a:solidFill>
                <a:latin typeface="Times New Roman" panose="02020603050405020304" pitchFamily="18" charset="0"/>
                <a:ea typeface="MS PGothic" panose="020B0600070205080204" pitchFamily="34" charset="-128"/>
              </a:defRPr>
            </a:lvl3pPr>
            <a:lvl4pPr marL="1600200" indent="-228600" defTabSz="966788">
              <a:defRPr sz="2400">
                <a:solidFill>
                  <a:schemeClr val="tx1"/>
                </a:solidFill>
                <a:latin typeface="Times New Roman" panose="02020603050405020304" pitchFamily="18" charset="0"/>
                <a:ea typeface="MS PGothic" panose="020B0600070205080204" pitchFamily="34" charset="-128"/>
              </a:defRPr>
            </a:lvl4pPr>
            <a:lvl5pPr marL="2057400" indent="-228600" defTabSz="966788">
              <a:defRPr sz="24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DF32849-C514-4AB7-96B0-19B0EBE7EDA0}" type="slidenum">
              <a:rPr lang="en-US" altLang="en-US" sz="1300"/>
              <a:pPr/>
              <a:t>6</a:t>
            </a:fld>
            <a:endParaRPr lang="en-US" altLang="en-US" sz="1300" dirty="0"/>
          </a:p>
        </p:txBody>
      </p:sp>
    </p:spTree>
    <p:extLst>
      <p:ext uri="{BB962C8B-B14F-4D97-AF65-F5344CB8AC3E}">
        <p14:creationId xmlns:p14="http://schemas.microsoft.com/office/powerpoint/2010/main" val="282120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12F48-2FBC-4E20-9127-EFDA73B58DBC}" type="slidenum">
              <a:rPr lang="en-US" altLang="en-US" smtClean="0"/>
              <a:pPr/>
              <a:t>16</a:t>
            </a:fld>
            <a:endParaRPr lang="en-US" altLang="en-US" dirty="0"/>
          </a:p>
        </p:txBody>
      </p:sp>
    </p:spTree>
    <p:extLst>
      <p:ext uri="{BB962C8B-B14F-4D97-AF65-F5344CB8AC3E}">
        <p14:creationId xmlns:p14="http://schemas.microsoft.com/office/powerpoint/2010/main" val="106126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12F48-2FBC-4E20-9127-EFDA73B58DBC}" type="slidenum">
              <a:rPr lang="en-US" altLang="en-US" smtClean="0"/>
              <a:pPr/>
              <a:t>17</a:t>
            </a:fld>
            <a:endParaRPr lang="en-US" altLang="en-US" dirty="0"/>
          </a:p>
        </p:txBody>
      </p:sp>
    </p:spTree>
    <p:extLst>
      <p:ext uri="{BB962C8B-B14F-4D97-AF65-F5344CB8AC3E}">
        <p14:creationId xmlns:p14="http://schemas.microsoft.com/office/powerpoint/2010/main" val="2753086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3" name="Rectangle 2"/>
          <p:cNvSpPr/>
          <p:nvPr userDrawn="1"/>
        </p:nvSpPr>
        <p:spPr>
          <a:xfrm>
            <a:off x="-9939" y="1600200"/>
            <a:ext cx="9144000" cy="11430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TextBox 3"/>
          <p:cNvSpPr txBox="1">
            <a:spLocks noChangeArrowheads="1"/>
          </p:cNvSpPr>
          <p:nvPr userDrawn="1"/>
        </p:nvSpPr>
        <p:spPr bwMode="auto">
          <a:xfrm>
            <a:off x="5230811" y="3102114"/>
            <a:ext cx="368458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sz="4000" baseline="0" dirty="0" smtClean="0">
                <a:solidFill>
                  <a:schemeClr val="tx2"/>
                </a:solidFill>
                <a:latin typeface="Folio Std Medium" charset="0"/>
                <a:cs typeface="Arial" panose="020B0604020202020204" pitchFamily="34" charset="0"/>
              </a:rPr>
              <a:t>Economics: The Framework for Business</a:t>
            </a:r>
            <a:endParaRPr lang="en-IN" altLang="en-US" sz="4000" baseline="0" dirty="0" smtClean="0">
              <a:solidFill>
                <a:schemeClr val="tx2"/>
              </a:solidFill>
              <a:latin typeface="Folio Std Medium" charset="0"/>
              <a:cs typeface="Arial" panose="020B0604020202020204" pitchFamily="34" charset="0"/>
            </a:endParaRPr>
          </a:p>
        </p:txBody>
      </p:sp>
      <p:sp>
        <p:nvSpPr>
          <p:cNvPr id="5" name="TextBox 4"/>
          <p:cNvSpPr txBox="1">
            <a:spLocks noChangeArrowheads="1"/>
          </p:cNvSpPr>
          <p:nvPr userDrawn="1"/>
        </p:nvSpPr>
        <p:spPr bwMode="auto">
          <a:xfrm>
            <a:off x="5230810" y="1600200"/>
            <a:ext cx="33035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baseline="0" dirty="0" smtClean="0">
                <a:solidFill>
                  <a:schemeClr val="bg1"/>
                </a:solidFill>
                <a:latin typeface="Folio Std Medium" charset="0"/>
                <a:ea typeface="DINPro-CondBlack"/>
                <a:cs typeface="DINPro-CondBlack"/>
              </a:rPr>
              <a:t>2</a:t>
            </a:r>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1000" kern="700" spc="50">
                <a:solidFill>
                  <a:schemeClr val="tx2"/>
                </a:solidFill>
                <a:latin typeface="Arial Narrow"/>
                <a:cs typeface="Arial Narrow"/>
              </a:defRPr>
            </a:lvl1pPr>
          </a:lstStyle>
          <a:p>
            <a:pPr>
              <a:defRPr/>
            </a:pPr>
            <a:r>
              <a:rPr lang="en-US" dirty="0" smtClean="0"/>
              <a:t>Copyright ©2019 Cengage Learning. All Rights Reserved. May not be scanned, copied or duplicated, or posted to a publicly accessible website, in whole or in part. </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36" y="660325"/>
            <a:ext cx="4517136" cy="5780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28993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CH2</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 </a:t>
            </a:r>
            <a:r>
              <a:rPr lang="en-US" b="0" i="1" baseline="0" dirty="0" smtClean="0"/>
              <a:t>(continued)</a:t>
            </a:r>
            <a:endParaRPr lang="en-US" b="0" i="1" baseline="0"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7"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8"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Tree>
    <p:extLst>
      <p:ext uri="{BB962C8B-B14F-4D97-AF65-F5344CB8AC3E}">
        <p14:creationId xmlns:p14="http://schemas.microsoft.com/office/powerpoint/2010/main" val="26893908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CH2</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 </a:t>
            </a:r>
            <a:r>
              <a:rPr lang="en-US" b="0" i="1" baseline="0" dirty="0" smtClean="0"/>
              <a:t>(continued 1)</a:t>
            </a:r>
            <a:endParaRPr lang="en-US" b="0" i="1" baseline="0"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7"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8"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Tree>
    <p:extLst>
      <p:ext uri="{BB962C8B-B14F-4D97-AF65-F5344CB8AC3E}">
        <p14:creationId xmlns:p14="http://schemas.microsoft.com/office/powerpoint/2010/main" val="1288693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CH2</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 </a:t>
            </a:r>
            <a:r>
              <a:rPr lang="en-US" b="0" i="1" baseline="0" dirty="0" smtClean="0"/>
              <a:t>(continued 2)</a:t>
            </a:r>
            <a:endParaRPr lang="en-US" b="0" i="1" baseline="0"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7"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8"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Tree>
    <p:extLst>
      <p:ext uri="{BB962C8B-B14F-4D97-AF65-F5344CB8AC3E}">
        <p14:creationId xmlns:p14="http://schemas.microsoft.com/office/powerpoint/2010/main" val="26916802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CH2</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 </a:t>
            </a:r>
            <a:r>
              <a:rPr lang="en-US" b="0" i="1" baseline="0" dirty="0" smtClean="0"/>
              <a:t>(continued 3)</a:t>
            </a:r>
            <a:endParaRPr lang="en-US" b="0" i="1" baseline="0"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7"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8"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Tree>
    <p:extLst>
      <p:ext uri="{BB962C8B-B14F-4D97-AF65-F5344CB8AC3E}">
        <p14:creationId xmlns:p14="http://schemas.microsoft.com/office/powerpoint/2010/main" val="27249276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CH2</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SUMMARY</a:t>
            </a:r>
            <a:endParaRPr lang="en-US" b="0" i="1" baseline="0" dirty="0"/>
          </a:p>
        </p:txBody>
      </p:sp>
      <p:sp>
        <p:nvSpPr>
          <p:cNvPr id="31" name="Content Placeholder 2"/>
          <p:cNvSpPr>
            <a:spLocks noGrp="1"/>
          </p:cNvSpPr>
          <p:nvPr>
            <p:ph idx="1"/>
          </p:nvPr>
        </p:nvSpPr>
        <p:spPr>
          <a:xfrm>
            <a:off x="994500" y="1532988"/>
            <a:ext cx="7681188" cy="4227731"/>
          </a:xfrm>
        </p:spPr>
        <p:txBody>
          <a:bodyPr/>
          <a:lstStyle>
            <a:lvl1pPr marL="342900" indent="-342900">
              <a:lnSpc>
                <a:spcPct val="90000"/>
              </a:lnSpc>
              <a:buClr>
                <a:schemeClr val="tx2"/>
              </a:buClr>
              <a:buFont typeface="Lucida Grande"/>
              <a:buChar char="•"/>
              <a:defRPr>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smtClean="0"/>
          </a:p>
          <a:p>
            <a:pPr lvl="1"/>
            <a:endParaRPr lang="en-US"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63986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83FA080-7EC3-4AB1-9972-F7D16DE30438}"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HIST4 | CH6</a:t>
            </a:r>
            <a:endParaRPr lang="en-US"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a:lvl1pPr>
          </a:lstStyle>
          <a:p>
            <a:pPr>
              <a:defRPr/>
            </a:pPr>
            <a:endParaRPr lang="en-US"/>
          </a:p>
        </p:txBody>
      </p:sp>
      <p:sp>
        <p:nvSpPr>
          <p:cNvPr id="16" name="Footer Placeholder 4"/>
          <p:cNvSpPr>
            <a:spLocks noGrp="1"/>
          </p:cNvSpPr>
          <p:nvPr>
            <p:ph type="ftr" sz="quarter" idx="14"/>
          </p:nvPr>
        </p:nvSpPr>
        <p:spPr/>
        <p:txBody>
          <a:bodyPr/>
          <a:lstStyle>
            <a:lvl1pPr>
              <a:defRPr/>
            </a:lvl1pPr>
          </a:lstStyle>
          <a:p>
            <a:pPr>
              <a:defRPr/>
            </a:pPr>
            <a:endParaRPr lang="en-US"/>
          </a:p>
        </p:txBody>
      </p:sp>
      <p:sp>
        <p:nvSpPr>
          <p:cNvPr id="17" name="Rectangle 16"/>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CH2</a:t>
            </a:r>
            <a:endParaRPr lang="en-US" sz="1000" b="1" dirty="0">
              <a:solidFill>
                <a:schemeClr val="bg1"/>
              </a:solidFill>
            </a:endParaRPr>
          </a:p>
        </p:txBody>
      </p:sp>
      <p:sp>
        <p:nvSpPr>
          <p:cNvPr id="21" name="Rectangle 20"/>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4" name="Rectangle 23"/>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5" name="Rectangle 24"/>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Rectangle 25"/>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7" name="Rectangle 26"/>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30"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b="0" i="0" baseline="0" dirty="0" smtClean="0"/>
              <a:t>SUMMARY </a:t>
            </a:r>
            <a:r>
              <a:rPr lang="en-US" b="0" i="1" baseline="0" dirty="0" smtClean="0"/>
              <a:t>(continued)</a:t>
            </a:r>
          </a:p>
        </p:txBody>
      </p:sp>
      <p:sp>
        <p:nvSpPr>
          <p:cNvPr id="31" name="Content Placeholder 2"/>
          <p:cNvSpPr>
            <a:spLocks noGrp="1"/>
          </p:cNvSpPr>
          <p:nvPr>
            <p:ph idx="1"/>
          </p:nvPr>
        </p:nvSpPr>
        <p:spPr>
          <a:xfrm>
            <a:off x="994500" y="1532988"/>
            <a:ext cx="7681188" cy="4227731"/>
          </a:xfrm>
        </p:spPr>
        <p:txBody>
          <a:bodyPr/>
          <a:lstStyle>
            <a:lvl1pPr marL="342900" indent="-342900">
              <a:lnSpc>
                <a:spcPct val="90000"/>
              </a:lnSpc>
              <a:buClr>
                <a:schemeClr val="tx2"/>
              </a:buClr>
              <a:buFont typeface="Lucida Grande"/>
              <a:buChar char="•"/>
              <a:defRPr>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33"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4"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44447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3" y="-1175608"/>
            <a:ext cx="6968333" cy="9144001"/>
          </a:xfrm>
          <a:prstGeom prst="rect">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CDB79E-AF13-4367-934A-573ED3A09D7F}"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6"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tx2"/>
                </a:solidFill>
              </a:rPr>
              <a:t>BUSN11 | CH2</a:t>
            </a:r>
            <a:endParaRPr lang="en-US" sz="1000" b="1" dirty="0">
              <a:solidFill>
                <a:schemeClr val="tx2"/>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1488338"/>
            <a:ext cx="3252724" cy="3391020"/>
          </a:xfrm>
          <a:prstGeom prst="rect">
            <a:avLst/>
          </a:prstGeom>
        </p:spPr>
      </p:pic>
    </p:spTree>
    <p:extLst>
      <p:ext uri="{BB962C8B-B14F-4D97-AF65-F5344CB8AC3E}">
        <p14:creationId xmlns:p14="http://schemas.microsoft.com/office/powerpoint/2010/main" val="34465238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B13B93-2556-420B-A0A4-76A34F3B1D18}" type="slidenum">
              <a:rPr lang="en-US" altLang="en-US"/>
              <a:pPr>
                <a:defRPr/>
              </a:pPr>
              <a:t>‹#›</a:t>
            </a:fld>
            <a:endParaRPr lang="en-US" altLang="en-US" dirty="0"/>
          </a:p>
        </p:txBody>
      </p:sp>
    </p:spTree>
    <p:extLst>
      <p:ext uri="{BB962C8B-B14F-4D97-AF65-F5344CB8AC3E}">
        <p14:creationId xmlns:p14="http://schemas.microsoft.com/office/powerpoint/2010/main" val="27473806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170FCB-CD6B-4C53-901F-18CEA27C2F63}" type="slidenum">
              <a:rPr lang="en-US" altLang="en-US"/>
              <a:pPr>
                <a:defRPr/>
              </a:pPr>
              <a:t>‹#›</a:t>
            </a:fld>
            <a:endParaRPr lang="en-US" altLang="en-US" dirty="0"/>
          </a:p>
        </p:txBody>
      </p:sp>
    </p:spTree>
    <p:extLst>
      <p:ext uri="{BB962C8B-B14F-4D97-AF65-F5344CB8AC3E}">
        <p14:creationId xmlns:p14="http://schemas.microsoft.com/office/powerpoint/2010/main" val="2166471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12A52E-291D-4D8F-8820-03E8CEAAD77C}" type="slidenum">
              <a:rPr lang="en-US" altLang="en-US"/>
              <a:pPr>
                <a:defRPr/>
              </a:pPr>
              <a:t>‹#›</a:t>
            </a:fld>
            <a:endParaRPr lang="en-US" altLang="en-US" dirty="0"/>
          </a:p>
        </p:txBody>
      </p:sp>
    </p:spTree>
    <p:extLst>
      <p:ext uri="{BB962C8B-B14F-4D97-AF65-F5344CB8AC3E}">
        <p14:creationId xmlns:p14="http://schemas.microsoft.com/office/powerpoint/2010/main" val="31468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40404C-CF35-49D9-BBDB-E18FFDF7B960}"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CH2</a:t>
            </a:r>
            <a:endParaRPr lang="en-US" b="1" dirty="0">
              <a:solidFill>
                <a:srgbClr val="000000"/>
              </a:solidFill>
            </a:endParaRPr>
          </a:p>
        </p:txBody>
      </p:sp>
      <p:sp>
        <p:nvSpPr>
          <p:cNvPr id="8"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4" name="Rectangle 13"/>
          <p:cNvSpPr/>
          <p:nvPr userDrawn="1"/>
        </p:nvSpPr>
        <p:spPr>
          <a:xfrm>
            <a:off x="-15123" y="271240"/>
            <a:ext cx="9144000" cy="11430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457201"/>
            <a:ext cx="8229600" cy="881752"/>
          </a:xfrm>
        </p:spPr>
        <p:txBody>
          <a:bodyPr>
            <a:normAutofit/>
          </a:bodyPr>
          <a:lstStyle>
            <a:lvl1pPr algn="l">
              <a:defRPr sz="3200" b="1" baseline="0">
                <a:solidFill>
                  <a:schemeClr val="bg1"/>
                </a:solidFill>
                <a:latin typeface="Folio Std Medium" charset="0"/>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738303"/>
            <a:ext cx="7821824" cy="4022416"/>
          </a:xfrm>
        </p:spPr>
        <p:txBody>
          <a:bodyPr/>
          <a:lstStyle>
            <a:lvl1pPr marL="342900" indent="-342900">
              <a:lnSpc>
                <a:spcPct val="90000"/>
              </a:lnSpc>
              <a:buClr>
                <a:schemeClr val="tx2"/>
              </a:buClr>
              <a:buFont typeface="Arial" charset="0"/>
              <a:buChar char="•"/>
              <a:defRPr baseline="0">
                <a:solidFill>
                  <a:schemeClr val="tx2"/>
                </a:solidFill>
                <a:latin typeface="Folio Std Medium" charset="0"/>
              </a:defRPr>
            </a:lvl1pPr>
            <a:lvl2pPr marL="640080" indent="-274320">
              <a:lnSpc>
                <a:spcPct val="90000"/>
              </a:lnSpc>
              <a:buClr>
                <a:schemeClr val="tx2"/>
              </a:buClr>
              <a:buFont typeface="Arial" charset="0"/>
              <a:buChar char="•"/>
              <a:defRPr b="0" i="1" baseline="0">
                <a:solidFill>
                  <a:schemeClr val="tx2"/>
                </a:solidFill>
                <a:latin typeface="Folio Std Light" charset="0"/>
              </a:defRPr>
            </a:lvl2pPr>
            <a:lvl3pPr marL="960120" indent="-320040">
              <a:lnSpc>
                <a:spcPct val="90000"/>
              </a:lnSpc>
              <a:buClr>
                <a:schemeClr val="tx2"/>
              </a:buClr>
              <a:buSzPct val="100000"/>
              <a:buFont typeface="AppleColorEmoji" charset="0"/>
              <a:buChar char="➖"/>
              <a:defRPr sz="2800" baseline="0">
                <a:solidFill>
                  <a:schemeClr val="tx2"/>
                </a:solidFill>
                <a:latin typeface="Folio Std Light" charset="0"/>
              </a:defRPr>
            </a:lvl3pPr>
            <a:lvl4pPr marL="1234440" indent="-228600">
              <a:lnSpc>
                <a:spcPct val="90000"/>
              </a:lnSpc>
              <a:buClr>
                <a:schemeClr val="tx2"/>
              </a:buClr>
              <a:buSzPct val="79000"/>
              <a:buFont typeface="AppleColorEmoji" charset="0"/>
              <a:buChar char="➖"/>
              <a:defRPr sz="2400" baseline="0">
                <a:solidFill>
                  <a:schemeClr val="tx2"/>
                </a:solidFill>
                <a:latin typeface="Folio Std Light" charset="0"/>
              </a:defRPr>
            </a:lvl4pPr>
            <a:lvl5pPr marL="1508760" indent="-228600">
              <a:buClr>
                <a:schemeClr val="tx2"/>
              </a:buClr>
              <a:buSzPct val="79000"/>
              <a:buFont typeface="AppleColorEmoji" charset="0"/>
              <a:buChar char="➖"/>
              <a:defRPr baseline="0">
                <a:solidFill>
                  <a:schemeClr val="tx2"/>
                </a:solidFill>
                <a:latin typeface="Folio Std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smtClean="0"/>
              <a:t>level</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0711BE30-F6B7-41BA-9B5E-8D0952562DE9}" type="slidenum">
              <a:rPr lang="en-US" altLang="en-US"/>
              <a:pPr>
                <a:defRPr/>
              </a:pPr>
              <a:t>‹#›</a:t>
            </a:fld>
            <a:endParaRPr lang="en-US" altLang="en-US" dirty="0"/>
          </a:p>
        </p:txBody>
      </p:sp>
    </p:spTree>
    <p:extLst>
      <p:ext uri="{BB962C8B-B14F-4D97-AF65-F5344CB8AC3E}">
        <p14:creationId xmlns:p14="http://schemas.microsoft.com/office/powerpoint/2010/main" val="8492448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ABA2E7-5AC2-47C1-B127-D5F72B5F756E}" type="slidenum">
              <a:rPr lang="en-US" altLang="en-US"/>
              <a:pPr>
                <a:defRPr/>
              </a:pPr>
              <a:t>‹#›</a:t>
            </a:fld>
            <a:endParaRPr lang="en-US" altLang="en-US" dirty="0"/>
          </a:p>
        </p:txBody>
      </p:sp>
    </p:spTree>
    <p:extLst>
      <p:ext uri="{BB962C8B-B14F-4D97-AF65-F5344CB8AC3E}">
        <p14:creationId xmlns:p14="http://schemas.microsoft.com/office/powerpoint/2010/main" val="190885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5A9B4F-6A49-4B64-A9F2-30FA50DC5213}" type="slidenum">
              <a:rPr lang="en-US" altLang="en-US"/>
              <a:pPr>
                <a:defRPr/>
              </a:pPr>
              <a:t>‹#›</a:t>
            </a:fld>
            <a:endParaRPr lang="en-US" altLang="en-US" dirty="0"/>
          </a:p>
        </p:txBody>
      </p:sp>
    </p:spTree>
    <p:extLst>
      <p:ext uri="{BB962C8B-B14F-4D97-AF65-F5344CB8AC3E}">
        <p14:creationId xmlns:p14="http://schemas.microsoft.com/office/powerpoint/2010/main" val="2472390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D032F9-7617-4027-8BD9-F713D4C57323}" type="slidenum">
              <a:rPr lang="en-US" altLang="en-US"/>
              <a:pPr>
                <a:defRPr/>
              </a:pPr>
              <a:t>‹#›</a:t>
            </a:fld>
            <a:endParaRPr lang="en-US" altLang="en-US" dirty="0"/>
          </a:p>
        </p:txBody>
      </p:sp>
    </p:spTree>
    <p:extLst>
      <p:ext uri="{BB962C8B-B14F-4D97-AF65-F5344CB8AC3E}">
        <p14:creationId xmlns:p14="http://schemas.microsoft.com/office/powerpoint/2010/main" val="2746329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007400-3126-476A-8BC5-62858115A4B9}" type="slidenum">
              <a:rPr lang="en-US" altLang="en-US"/>
              <a:pPr>
                <a:defRPr/>
              </a:pPr>
              <a:t>‹#›</a:t>
            </a:fld>
            <a:endParaRPr lang="en-US" altLang="en-US" dirty="0"/>
          </a:p>
        </p:txBody>
      </p:sp>
    </p:spTree>
    <p:extLst>
      <p:ext uri="{BB962C8B-B14F-4D97-AF65-F5344CB8AC3E}">
        <p14:creationId xmlns:p14="http://schemas.microsoft.com/office/powerpoint/2010/main" val="2055840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4D1B19-E8FC-4B8F-A7E2-B9735A448B46}" type="slidenum">
              <a:rPr lang="en-US" altLang="en-US"/>
              <a:pPr>
                <a:defRPr/>
              </a:pPr>
              <a:t>‹#›</a:t>
            </a:fld>
            <a:endParaRPr lang="en-US" altLang="en-US" dirty="0"/>
          </a:p>
        </p:txBody>
      </p:sp>
    </p:spTree>
    <p:extLst>
      <p:ext uri="{BB962C8B-B14F-4D97-AF65-F5344CB8AC3E}">
        <p14:creationId xmlns:p14="http://schemas.microsoft.com/office/powerpoint/2010/main" val="3193574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A7B568-3F16-4DD2-9475-570190943F97}" type="slidenum">
              <a:rPr lang="en-US" altLang="en-US"/>
              <a:pPr>
                <a:defRPr/>
              </a:pPr>
              <a:t>‹#›</a:t>
            </a:fld>
            <a:endParaRPr lang="en-US" altLang="en-US" dirty="0"/>
          </a:p>
        </p:txBody>
      </p:sp>
    </p:spTree>
    <p:extLst>
      <p:ext uri="{BB962C8B-B14F-4D97-AF65-F5344CB8AC3E}">
        <p14:creationId xmlns:p14="http://schemas.microsoft.com/office/powerpoint/2010/main" val="501953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834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1376362"/>
          </a:xfrm>
          <a:prstGeom prst="rect">
            <a:avLst/>
          </a:prstGeom>
          <a:solidFill>
            <a:srgbClr val="00A7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3" name="TextBox 2"/>
          <p:cNvSpPr txBox="1">
            <a:spLocks noChangeArrowheads="1"/>
          </p:cNvSpPr>
          <p:nvPr userDrawn="1"/>
        </p:nvSpPr>
        <p:spPr bwMode="auto">
          <a:xfrm>
            <a:off x="5508625" y="3165475"/>
            <a:ext cx="35036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US" altLang="en-US" sz="4000" dirty="0" smtClean="0">
                <a:solidFill>
                  <a:schemeClr val="tx2"/>
                </a:solidFill>
                <a:latin typeface="Arial" panose="020B0604020202020204" pitchFamily="34" charset="0"/>
                <a:cs typeface="Arial" panose="020B0604020202020204" pitchFamily="34" charset="0"/>
              </a:rPr>
              <a:t>Economics: The Framework for Business</a:t>
            </a:r>
          </a:p>
        </p:txBody>
      </p:sp>
      <p:sp>
        <p:nvSpPr>
          <p:cNvPr id="4" name="TextBox 3"/>
          <p:cNvSpPr txBox="1">
            <a:spLocks noChangeArrowheads="1"/>
          </p:cNvSpPr>
          <p:nvPr userDrawn="1"/>
        </p:nvSpPr>
        <p:spPr bwMode="auto">
          <a:xfrm>
            <a:off x="5627688" y="1778000"/>
            <a:ext cx="1328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2</a:t>
            </a:r>
          </a:p>
        </p:txBody>
      </p:sp>
      <p:cxnSp>
        <p:nvCxnSpPr>
          <p:cNvPr id="5" name="Straight Connector 4"/>
          <p:cNvCxnSpPr/>
          <p:nvPr userDrawn="1"/>
        </p:nvCxnSpPr>
        <p:spPr>
          <a:xfrm>
            <a:off x="4832350" y="2987675"/>
            <a:ext cx="4311650" cy="0"/>
          </a:xfrm>
          <a:prstGeom prst="line">
            <a:avLst/>
          </a:prstGeom>
          <a:ln w="38100" cmpd="sng">
            <a:solidFill>
              <a:srgbClr val="00A7C1"/>
            </a:solidFill>
          </a:ln>
          <a:effectLst/>
        </p:spPr>
        <p:style>
          <a:lnRef idx="2">
            <a:schemeClr val="accent1"/>
          </a:lnRef>
          <a:fillRef idx="0">
            <a:schemeClr val="accent1"/>
          </a:fillRef>
          <a:effectRef idx="1">
            <a:schemeClr val="accent1"/>
          </a:effectRef>
          <a:fontRef idx="minor">
            <a:schemeClr val="tx1"/>
          </a:fontRef>
        </p:style>
      </p:cxnSp>
      <p:sp>
        <p:nvSpPr>
          <p:cNvPr id="7" name="Footer Placeholder 1"/>
          <p:cNvSpPr>
            <a:spLocks noGrp="1"/>
          </p:cNvSpPr>
          <p:nvPr>
            <p:ph type="ftr" sz="quarter" idx="10"/>
          </p:nvPr>
        </p:nvSpPr>
        <p:spPr>
          <a:xfrm>
            <a:off x="5508625" y="6373813"/>
            <a:ext cx="3503613" cy="484187"/>
          </a:xfrm>
        </p:spPr>
        <p:txBody>
          <a:bodyPr anchor="b"/>
          <a:lstStyle>
            <a:lvl1pPr algn="ctr">
              <a:defRPr sz="900" kern="700" spc="50">
                <a:solidFill>
                  <a:schemeClr val="tx2"/>
                </a:solidFill>
                <a:latin typeface="Arial Narrow"/>
                <a:cs typeface="Arial Narrow"/>
              </a:defRPr>
            </a:lvl1pPr>
          </a:lstStyle>
          <a:p>
            <a:pPr>
              <a:defRPr/>
            </a:pPr>
            <a:r>
              <a:rPr lang="en-US" dirty="0" smtClean="0"/>
              <a:t>Copyright ©2017 Cengage Learning. All Rights Reserved. May not be scanned, copied or duplicated, or posted to a publicly accessible website, in whole or in part. </a:t>
            </a:r>
            <a:endParaRPr lang="en-US" dirty="0"/>
          </a:p>
        </p:txBody>
      </p:sp>
      <p:sp>
        <p:nvSpPr>
          <p:cNvPr id="8"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219701" cy="6858000"/>
          </a:xfrm>
          <a:prstGeom prst="rect">
            <a:avLst/>
          </a:prstGeom>
        </p:spPr>
      </p:pic>
    </p:spTree>
    <p:extLst>
      <p:ext uri="{BB962C8B-B14F-4D97-AF65-F5344CB8AC3E}">
        <p14:creationId xmlns:p14="http://schemas.microsoft.com/office/powerpoint/2010/main" val="5985037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EDFF0FAD-1D94-409E-B4C0-D1C0DA99EAF3}" type="slidenum">
              <a:rPr lang="en-US" altLang="en-US" sz="1200" b="1">
                <a:solidFill>
                  <a:srgbClr val="000000"/>
                </a:solidFill>
                <a:latin typeface="Calibri" panose="020F0502020204030204" pitchFamily="34" charset="0"/>
                <a:cs typeface="Arial" panose="020B0604020202020204" pitchFamily="34" charset="0"/>
              </a:rPr>
              <a:pPr algn="r" eaLnBrk="1" hangingPunct="1"/>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8" name="TextBox 7"/>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BUSN10 | CH2</a:t>
            </a:r>
            <a:endParaRPr lang="en-US"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dirty="0"/>
          </a:p>
        </p:txBody>
      </p:sp>
      <p:sp>
        <p:nvSpPr>
          <p:cNvPr id="13"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900" kern="700" spc="50" dirty="0">
              <a:solidFill>
                <a:schemeClr val="tx2"/>
              </a:solidFill>
              <a:latin typeface="Arial Narrow"/>
              <a:cs typeface="Arial Narrow"/>
            </a:endParaRPr>
          </a:p>
        </p:txBody>
      </p:sp>
    </p:spTree>
    <p:extLst>
      <p:ext uri="{BB962C8B-B14F-4D97-AF65-F5344CB8AC3E}">
        <p14:creationId xmlns:p14="http://schemas.microsoft.com/office/powerpoint/2010/main" val="323470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001713" y="250825"/>
            <a:ext cx="890587" cy="890588"/>
          </a:xfrm>
          <a:prstGeom prst="ellipse">
            <a:avLst/>
          </a:prstGeom>
          <a:solidFill>
            <a:srgbClr val="00A7C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rtl="0" eaLnBrk="1" fontAlgn="base" hangingPunct="1">
              <a:spcBef>
                <a:spcPct val="0"/>
              </a:spcBef>
              <a:spcAft>
                <a:spcPct val="0"/>
              </a:spcAft>
              <a:defRPr/>
            </a:pPr>
            <a:r>
              <a:rPr lang="en-US" altLang="en-US" sz="3200" kern="1200" dirty="0" smtClean="0">
                <a:solidFill>
                  <a:srgbClr val="B00027"/>
                </a:solidFill>
                <a:latin typeface="Arial Narrow" pitchFamily="34" charset="0"/>
                <a:ea typeface="ＭＳ Ｐゴシック" pitchFamily="34" charset="-128"/>
                <a:cs typeface="+mn-cs"/>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F4F91F77-A4ED-4408-9E28-B1BECCC7EADB}" type="slidenum">
              <a:rPr lang="en-US" altLang="en-US" sz="1200" b="1">
                <a:solidFill>
                  <a:srgbClr val="000000"/>
                </a:solidFill>
                <a:latin typeface="Calibri" panose="020F0502020204030204" pitchFamily="34" charset="0"/>
                <a:cs typeface="Arial" panose="020B0604020202020204" pitchFamily="34" charset="0"/>
              </a:rPr>
              <a:pPr algn="r" eaLnBrk="1" hangingPunct="1"/>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BUSN10 | CH2</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3"/>
          </p:nvPr>
        </p:nvSpPr>
        <p:spPr/>
        <p:txBody>
          <a:bodyPr/>
          <a:lstStyle>
            <a:lvl1pPr>
              <a:defRPr/>
            </a:lvl1pPr>
          </a:lstStyle>
          <a:p>
            <a:pPr>
              <a:defRPr/>
            </a:pPr>
            <a:endParaRPr lang="en-US" dirty="0"/>
          </a:p>
        </p:txBody>
      </p:sp>
      <p:sp>
        <p:nvSpPr>
          <p:cNvPr id="12" name="Footer Placeholder 4"/>
          <p:cNvSpPr>
            <a:spLocks noGrp="1"/>
          </p:cNvSpPr>
          <p:nvPr>
            <p:ph type="ftr" sz="quarter" idx="14"/>
          </p:nvPr>
        </p:nvSpPr>
        <p:spPr/>
        <p:txBody>
          <a:bodyPr/>
          <a:lstStyle>
            <a:lvl1pPr>
              <a:defRPr/>
            </a:lvl1pPr>
          </a:lstStyle>
          <a:p>
            <a:pPr>
              <a:defRPr/>
            </a:pPr>
            <a:endParaRPr lang="en-US" dirty="0"/>
          </a:p>
        </p:txBody>
      </p:sp>
      <p:sp>
        <p:nvSpPr>
          <p:cNvPr id="18"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900" kern="700" spc="50" dirty="0">
              <a:solidFill>
                <a:schemeClr val="tx2"/>
              </a:solidFill>
              <a:latin typeface="Arial Narrow"/>
              <a:cs typeface="Arial Narrow"/>
            </a:endParaRPr>
          </a:p>
        </p:txBody>
      </p:sp>
      <p:sp>
        <p:nvSpPr>
          <p:cNvPr id="15"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Tree>
    <p:extLst>
      <p:ext uri="{BB962C8B-B14F-4D97-AF65-F5344CB8AC3E}">
        <p14:creationId xmlns:p14="http://schemas.microsoft.com/office/powerpoint/2010/main" val="39555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5" name="Rectangle 14"/>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978DDAE-2766-49A2-9001-5630E84F2A5B}"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CH2</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6D4676F9-E84E-4676-B12B-6991BF6EA452}" type="slidenum">
              <a:rPr lang="en-US" altLang="en-US"/>
              <a:pPr>
                <a:defRPr/>
              </a:pPr>
              <a:t>‹#›</a:t>
            </a:fld>
            <a:endParaRPr lang="en-US" altLang="en-US" dirty="0"/>
          </a:p>
        </p:txBody>
      </p:sp>
      <p:sp>
        <p:nvSpPr>
          <p:cNvPr id="12" name="Rectangle 11"/>
          <p:cNvSpPr/>
          <p:nvPr userDrawn="1"/>
        </p:nvSpPr>
        <p:spPr>
          <a:xfrm>
            <a:off x="-15123" y="381000"/>
            <a:ext cx="18439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bwMode="auto">
          <a:xfrm>
            <a:off x="152400" y="439199"/>
            <a:ext cx="2438400"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Table</a:t>
            </a:r>
            <a:endParaRPr lang="en-US" dirty="0"/>
          </a:p>
        </p:txBody>
      </p:sp>
      <p:graphicFrame>
        <p:nvGraphicFramePr>
          <p:cNvPr id="3" name="Table 2"/>
          <p:cNvGraphicFramePr>
            <a:graphicFrameLocks noGrp="1"/>
          </p:cNvGraphicFramePr>
          <p:nvPr userDrawn="1">
            <p:extLst/>
          </p:nvPr>
        </p:nvGraphicFramePr>
        <p:xfrm>
          <a:off x="839786" y="1537369"/>
          <a:ext cx="7464424" cy="3114047"/>
        </p:xfrm>
        <a:graphic>
          <a:graphicData uri="http://schemas.openxmlformats.org/drawingml/2006/table">
            <a:tbl>
              <a:tblPr firstRow="1" bandRow="1">
                <a:tableStyleId>{91EBBBCC-DAD2-459C-BE2E-F6DE35CF9A28}</a:tableStyleId>
              </a:tblPr>
              <a:tblGrid>
                <a:gridCol w="1866106"/>
                <a:gridCol w="1866106"/>
                <a:gridCol w="1866106"/>
                <a:gridCol w="1866106"/>
              </a:tblGrid>
              <a:tr h="459149">
                <a:tc>
                  <a:txBody>
                    <a:bodyPr/>
                    <a:lstStyle/>
                    <a:p>
                      <a:r>
                        <a:rPr lang="en-US" sz="1400" baseline="0" dirty="0" smtClean="0"/>
                        <a:t>Column Header</a:t>
                      </a:r>
                      <a:endParaRPr lang="en-US" sz="1400" baseline="0" dirty="0"/>
                    </a:p>
                  </a:txBody>
                  <a:tcPr anchor="ctr" anchorCtr="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ABA7"/>
                    </a:solidFill>
                  </a:tcPr>
                </a:tc>
              </a:tr>
              <a:tr h="349877">
                <a:tc>
                  <a:txBody>
                    <a:bodyPr/>
                    <a:lstStyle/>
                    <a:p>
                      <a:r>
                        <a:rPr lang="en-US" sz="1200" baseline="0" dirty="0" smtClean="0">
                          <a:solidFill>
                            <a:schemeClr val="tx2"/>
                          </a:solidFill>
                        </a:rPr>
                        <a:t>Column text</a:t>
                      </a:r>
                      <a:endParaRPr lang="en-US" sz="1200" baseline="0" dirty="0">
                        <a:solidFill>
                          <a:schemeClr val="tx2"/>
                        </a:solidFill>
                      </a:endParaRPr>
                    </a:p>
                  </a:txBody>
                  <a:tcPr anchor="ctr" anchorCtr="1">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49877">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366949">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r h="459149">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endParaRPr lang="en-US"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r>
            </a:tbl>
          </a:graphicData>
        </a:graphic>
      </p:graphicFrame>
      <p:sp>
        <p:nvSpPr>
          <p:cNvPr id="2" name="Title 1"/>
          <p:cNvSpPr>
            <a:spLocks noGrp="1"/>
          </p:cNvSpPr>
          <p:nvPr>
            <p:ph type="title" hasCustomPrompt="1"/>
          </p:nvPr>
        </p:nvSpPr>
        <p:spPr>
          <a:xfrm>
            <a:off x="1143000" y="464599"/>
            <a:ext cx="7693863"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6.1  Click to edit Master title style</a:t>
            </a:r>
            <a:endParaRPr lang="en-US" dirty="0"/>
          </a:p>
        </p:txBody>
      </p:sp>
    </p:spTree>
    <p:extLst>
      <p:ext uri="{BB962C8B-B14F-4D97-AF65-F5344CB8AC3E}">
        <p14:creationId xmlns:p14="http://schemas.microsoft.com/office/powerpoint/2010/main" val="19142891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7C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MS PGothic" panose="020B0600070205080204" pitchFamily="34" charset="-128"/>
              </a:defRPr>
            </a:lvl1pPr>
            <a:lvl2pPr marL="742950" indent="-285750" defTabSz="457200">
              <a:defRPr sz="2400">
                <a:solidFill>
                  <a:schemeClr val="tx1"/>
                </a:solidFill>
                <a:latin typeface="Times New Roman" panose="02020603050405020304" pitchFamily="18" charset="0"/>
                <a:ea typeface="MS PGothic" panose="020B0600070205080204" pitchFamily="34" charset="-128"/>
              </a:defRPr>
            </a:lvl2pPr>
            <a:lvl3pPr marL="1143000" indent="-228600" defTabSz="457200">
              <a:defRPr sz="2400">
                <a:solidFill>
                  <a:schemeClr val="tx1"/>
                </a:solidFill>
                <a:latin typeface="Times New Roman" panose="02020603050405020304" pitchFamily="18" charset="0"/>
                <a:ea typeface="MS PGothic" panose="020B0600070205080204" pitchFamily="34" charset="-128"/>
              </a:defRPr>
            </a:lvl3pPr>
            <a:lvl4pPr marL="1600200" indent="-228600" defTabSz="457200">
              <a:defRPr sz="2400">
                <a:solidFill>
                  <a:schemeClr val="tx1"/>
                </a:solidFill>
                <a:latin typeface="Times New Roman" panose="02020603050405020304" pitchFamily="18" charset="0"/>
                <a:ea typeface="MS PGothic" panose="020B0600070205080204" pitchFamily="34" charset="-128"/>
              </a:defRPr>
            </a:lvl4pPr>
            <a:lvl5pPr marL="2057400" indent="-228600" defTabSz="457200">
              <a:defRPr sz="2400">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F896DF6B-DA95-4B18-80EA-8F3D8D536641}" type="slidenum">
              <a:rPr lang="en-US" altLang="en-US" sz="1200" b="1">
                <a:solidFill>
                  <a:srgbClr val="000000"/>
                </a:solidFill>
                <a:latin typeface="Calibri" panose="020F0502020204030204" pitchFamily="34" charset="0"/>
                <a:cs typeface="Arial" panose="020B0604020202020204" pitchFamily="34" charset="0"/>
              </a:rPr>
              <a:pPr algn="r" eaLnBrk="1" hangingPunct="1"/>
              <a:t>‹#›</a:t>
            </a:fld>
            <a:endParaRPr lang="en-US" altLang="en-US" sz="1200" b="1" dirty="0">
              <a:solidFill>
                <a:srgbClr val="000000"/>
              </a:solidFill>
              <a:latin typeface="Calibri" panose="020F0502020204030204" pitchFamily="34" charset="0"/>
              <a:cs typeface="Arial" panose="020B060402020202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BUSN10 | CH2</a:t>
            </a:r>
            <a:endParaRPr lang="en-US" b="1" dirty="0">
              <a:solidFill>
                <a:srgbClr val="000000"/>
              </a:solidFill>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10" name="Footer Placeholder 1"/>
          <p:cNvSpPr txBox="1">
            <a:spLocks/>
          </p:cNvSpPr>
          <p:nvPr userDrawn="1"/>
        </p:nvSpPr>
        <p:spPr>
          <a:xfrm>
            <a:off x="857733" y="6605519"/>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900" kern="700" spc="50" dirty="0" smtClean="0">
                <a:solidFill>
                  <a:schemeClr val="tx2"/>
                </a:solidFill>
                <a:latin typeface="Arial Narrow"/>
                <a:cs typeface="Arial Narrow"/>
              </a:rPr>
              <a:t>Copyright ©2017 Cengage Learning. All Rights Reserved. May not be scanned, copied or duplicated, or posted to a publicly accessible website, in whole or in part. </a:t>
            </a:r>
            <a:endParaRPr lang="en-US" sz="900" kern="700" spc="50" dirty="0">
              <a:solidFill>
                <a:schemeClr val="tx2"/>
              </a:solidFill>
              <a:latin typeface="Arial Narrow"/>
              <a:cs typeface="Arial Narrow"/>
            </a:endParaRPr>
          </a:p>
        </p:txBody>
      </p:sp>
    </p:spTree>
    <p:extLst>
      <p:ext uri="{BB962C8B-B14F-4D97-AF65-F5344CB8AC3E}">
        <p14:creationId xmlns:p14="http://schemas.microsoft.com/office/powerpoint/2010/main" val="3680194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4" name="Rectangle 13"/>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5" name="Rectangle 14"/>
          <p:cNvSpPr/>
          <p:nvPr userDrawn="1"/>
        </p:nvSpPr>
        <p:spPr>
          <a:xfrm>
            <a:off x="-15123" y="381000"/>
            <a:ext cx="18439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Map</a:t>
            </a: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B213C69-D312-419A-A999-696D3C3364C2}"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CH2</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51F46A02-5E75-4C48-8D4F-C9D06E623B32}" type="slidenum">
              <a:rPr lang="en-US" altLang="en-US"/>
              <a:pPr>
                <a:defRPr/>
              </a:pPr>
              <a:t>‹#›</a:t>
            </a:fld>
            <a:endParaRPr lang="en-US" altLang="en-US" dirty="0"/>
          </a:p>
        </p:txBody>
      </p:sp>
      <p:sp>
        <p:nvSpPr>
          <p:cNvPr id="12" name="Content Placeholder 2" descr="The image shows George Washington on a horse. Surrounding him are soldiers on  horses. And there are soldiers, walking, on the right side of the image. There is snow all over the ground. &#10;"/>
          <p:cNvSpPr>
            <a:spLocks noGrp="1"/>
          </p:cNvSpPr>
          <p:nvPr>
            <p:ph idx="1"/>
          </p:nvPr>
        </p:nvSpPr>
        <p:spPr>
          <a:xfrm>
            <a:off x="993775" y="1533525"/>
            <a:ext cx="7823200" cy="4227513"/>
          </a:xfrm>
        </p:spPr>
        <p:txBody>
          <a:bodyPr/>
          <a:lstStyle>
            <a:lvl1pPr marL="0" marR="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baseline="0">
                <a:solidFill>
                  <a:schemeClr val="tx2"/>
                </a:solidFill>
                <a:latin typeface="Folio Std Medium" charset="0"/>
              </a:defRPr>
            </a:lvl1pPr>
          </a:lstStyle>
          <a:p>
            <a:endParaRPr lang="en-US" altLang="en-US" dirty="0" smtClean="0"/>
          </a:p>
        </p:txBody>
      </p:sp>
      <p:sp>
        <p:nvSpPr>
          <p:cNvPr id="17" name="Title 1"/>
          <p:cNvSpPr>
            <a:spLocks noGrp="1"/>
          </p:cNvSpPr>
          <p:nvPr>
            <p:ph type="title"/>
          </p:nvPr>
        </p:nvSpPr>
        <p:spPr>
          <a:xfrm>
            <a:off x="1843921" y="464599"/>
            <a:ext cx="69929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11110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2BFF8F-891D-47D5-9129-313482CFE526}"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CH2</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6C0AF5B-E16F-46C5-8988-DDAC7BD46335}" type="slidenum">
              <a:rPr lang="en-US" altLang="en-US"/>
              <a:pPr>
                <a:defRPr/>
              </a:pPr>
              <a:t>‹#›</a:t>
            </a:fld>
            <a:endParaRPr lang="en-US" altLang="en-US" dirty="0"/>
          </a:p>
        </p:txBody>
      </p:sp>
      <p:sp>
        <p:nvSpPr>
          <p:cNvPr id="13" name="Rectangle 12"/>
          <p:cNvSpPr/>
          <p:nvPr userDrawn="1"/>
        </p:nvSpPr>
        <p:spPr>
          <a:xfrm>
            <a:off x="-15123" y="381000"/>
            <a:ext cx="9144000" cy="58420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15123" y="381000"/>
            <a:ext cx="2072523" cy="584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Exhibit</a:t>
            </a:r>
            <a:endParaRPr lang="en-US" dirty="0"/>
          </a:p>
        </p:txBody>
      </p:sp>
      <p:sp>
        <p:nvSpPr>
          <p:cNvPr id="15" name="Title 1"/>
          <p:cNvSpPr>
            <a:spLocks noGrp="1"/>
          </p:cNvSpPr>
          <p:nvPr>
            <p:ph type="title"/>
          </p:nvPr>
        </p:nvSpPr>
        <p:spPr>
          <a:xfrm>
            <a:off x="1504122" y="429674"/>
            <a:ext cx="69167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49914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D12BFF8F-891D-47D5-9129-313482CFE526}"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CH2</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06C0AF5B-E16F-46C5-8988-DDAC7BD46335}" type="slidenum">
              <a:rPr lang="en-US" altLang="en-US"/>
              <a:pPr>
                <a:defRPr/>
              </a:pPr>
              <a:t>‹#›</a:t>
            </a:fld>
            <a:endParaRPr lang="en-US" altLang="en-US" dirty="0"/>
          </a:p>
        </p:txBody>
      </p:sp>
      <p:sp>
        <p:nvSpPr>
          <p:cNvPr id="13" name="Rectangle 12"/>
          <p:cNvSpPr/>
          <p:nvPr userDrawn="1"/>
        </p:nvSpPr>
        <p:spPr>
          <a:xfrm>
            <a:off x="-15124" y="381000"/>
            <a:ext cx="9159123" cy="996536"/>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6" name="Rectangle 15"/>
          <p:cNvSpPr/>
          <p:nvPr userDrawn="1"/>
        </p:nvSpPr>
        <p:spPr>
          <a:xfrm>
            <a:off x="-15123" y="381000"/>
            <a:ext cx="2072523" cy="99653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userDrawn="1"/>
        </p:nvSpPr>
        <p:spPr bwMode="auto">
          <a:xfrm>
            <a:off x="228600" y="439199"/>
            <a:ext cx="7008063" cy="9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280160" indent="-1280160" algn="l" defTabSz="457200" rtl="0" eaLnBrk="0" fontAlgn="base" hangingPunct="0">
              <a:spcBef>
                <a:spcPct val="0"/>
              </a:spcBef>
              <a:spcAft>
                <a:spcPct val="0"/>
              </a:spcAft>
              <a:defRPr sz="2800" b="0" kern="1200" cap="none" spc="0" baseline="0">
                <a:ln w="0"/>
                <a:solidFill>
                  <a:schemeClr val="bg1"/>
                </a:solidFill>
                <a:effectLst>
                  <a:outerShdw blurRad="38100" dist="19050" dir="2700000" algn="tl" rotWithShape="0">
                    <a:schemeClr val="dk1">
                      <a:alpha val="40000"/>
                    </a:schemeClr>
                  </a:outerShdw>
                </a:effectLst>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smtClean="0"/>
              <a:t>Exhibit</a:t>
            </a:r>
            <a:endParaRPr lang="en-US" dirty="0"/>
          </a:p>
        </p:txBody>
      </p:sp>
      <p:sp>
        <p:nvSpPr>
          <p:cNvPr id="15" name="Title 1"/>
          <p:cNvSpPr>
            <a:spLocks noGrp="1"/>
          </p:cNvSpPr>
          <p:nvPr>
            <p:ph type="title"/>
          </p:nvPr>
        </p:nvSpPr>
        <p:spPr>
          <a:xfrm>
            <a:off x="1524000" y="460595"/>
            <a:ext cx="6916742" cy="983201"/>
          </a:xfrm>
        </p:spPr>
        <p:txBody>
          <a:bodyPr anchor="t">
            <a:normAutofit/>
          </a:bodyPr>
          <a:lstStyle>
            <a:lvl1pPr marL="1280160" indent="-1280160" algn="l">
              <a:defRPr sz="2800" b="0" cap="none" spc="0" baseline="0">
                <a:ln w="0"/>
                <a:solidFill>
                  <a:schemeClr val="bg1"/>
                </a:solidFill>
                <a:effectLst>
                  <a:outerShdw blurRad="38100" dist="19050" dir="2700000" algn="tl" rotWithShape="0">
                    <a:schemeClr val="dk1">
                      <a:alpha val="40000"/>
                    </a:schemeClr>
                  </a:outerShdw>
                </a:effectLst>
                <a:latin typeface="Folio Std Medium" charset="0"/>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8209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5" name="Oval 4"/>
          <p:cNvSpPr/>
          <p:nvPr userDrawn="1"/>
        </p:nvSpPr>
        <p:spPr>
          <a:xfrm>
            <a:off x="-350520" y="-838200"/>
            <a:ext cx="9601200" cy="9603487"/>
          </a:xfrm>
          <a:prstGeom prst="ellipse">
            <a:avLst/>
          </a:prstGeom>
          <a:solidFill>
            <a:schemeClr val="bg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3" name="Rectangle 22"/>
          <p:cNvSpPr/>
          <p:nvPr userDrawn="1"/>
        </p:nvSpPr>
        <p:spPr>
          <a:xfrm>
            <a:off x="-15123" y="228600"/>
            <a:ext cx="9144000" cy="71256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15073" y="356385"/>
            <a:ext cx="57191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baseline="0" dirty="0" smtClean="0">
                <a:solidFill>
                  <a:schemeClr val="bg1"/>
                </a:solidFill>
                <a:latin typeface="Folio Std Medium" charset="0"/>
              </a:rPr>
              <a:t>LEARNING OUTCOMES</a:t>
            </a:r>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8D7C50E8-254C-432D-B9FE-DBD605A35DF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0"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CH2</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
                <a:schemeClr val="tx2"/>
              </a:buClr>
              <a:buFont typeface="+mj-lt"/>
              <a:buAutoNum type="arabicPeriod"/>
              <a:defRPr sz="2600" baseline="0">
                <a:solidFill>
                  <a:schemeClr val="tx2"/>
                </a:solidFill>
                <a:latin typeface="Folio Std Medium" charset="0"/>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a:lvl1pPr>
          </a:lstStyle>
          <a:p>
            <a:pPr>
              <a:defRPr/>
            </a:pPr>
            <a:endParaRPr lang="en-US" dirty="0"/>
          </a:p>
        </p:txBody>
      </p:sp>
      <p:sp>
        <p:nvSpPr>
          <p:cNvPr id="15" name="Footer Placeholder 4"/>
          <p:cNvSpPr>
            <a:spLocks noGrp="1"/>
          </p:cNvSpPr>
          <p:nvPr>
            <p:ph type="ftr" sz="quarter" idx="11"/>
          </p:nvPr>
        </p:nvSpPr>
        <p:spPr/>
        <p:txBody>
          <a:bodyPr/>
          <a:lstStyle>
            <a:lvl1pPr>
              <a:defRPr/>
            </a:lvl1pPr>
          </a:lstStyle>
          <a:p>
            <a:pPr>
              <a:defRPr/>
            </a:pPr>
            <a:endParaRPr lang="en-US"/>
          </a:p>
        </p:txBody>
      </p:sp>
      <p:cxnSp>
        <p:nvCxnSpPr>
          <p:cNvPr id="17" name="Straight Connector 16"/>
          <p:cNvCxnSpPr/>
          <p:nvPr userDrawn="1"/>
        </p:nvCxnSpPr>
        <p:spPr>
          <a:xfrm>
            <a:off x="-76200" y="609600"/>
            <a:ext cx="1215073" cy="0"/>
          </a:xfrm>
          <a:prstGeom prst="line">
            <a:avLst/>
          </a:prstGeom>
          <a:ln>
            <a:solidFill>
              <a:schemeClr val="bg1"/>
            </a:solidFill>
            <a:tailEnd type="triangle"/>
          </a:ln>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userDrawn="1"/>
        </p:nvCxnSpPr>
        <p:spPr>
          <a:xfrm flipH="1">
            <a:off x="5954712" y="609600"/>
            <a:ext cx="3265488" cy="0"/>
          </a:xfrm>
          <a:prstGeom prst="line">
            <a:avLst/>
          </a:prstGeom>
          <a:ln>
            <a:solidFill>
              <a:schemeClr val="bg1"/>
            </a:solidFill>
            <a:headEnd type="none"/>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82939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rot="5400000">
            <a:off x="1087832" y="-1140657"/>
            <a:ext cx="6968333" cy="9144001"/>
          </a:xfrm>
          <a:prstGeom prst="rect">
            <a:avLst/>
          </a:prstGeom>
        </p:spPr>
      </p:pic>
      <p:sp>
        <p:nvSpPr>
          <p:cNvPr id="16" name="Oval 15"/>
          <p:cNvSpPr/>
          <p:nvPr userDrawn="1"/>
        </p:nvSpPr>
        <p:spPr>
          <a:xfrm>
            <a:off x="-304800" y="-1175045"/>
            <a:ext cx="9601200" cy="9603487"/>
          </a:xfrm>
          <a:prstGeom prst="ellipse">
            <a:avLst/>
          </a:prstGeom>
          <a:solidFill>
            <a:schemeClr val="bg1">
              <a:alpha val="24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1" name="Rectangle 20"/>
          <p:cNvSpPr/>
          <p:nvPr userDrawn="1"/>
        </p:nvSpPr>
        <p:spPr>
          <a:xfrm>
            <a:off x="-15123" y="228600"/>
            <a:ext cx="9144000" cy="712560"/>
          </a:xfrm>
          <a:prstGeom prst="rect">
            <a:avLst/>
          </a:prstGeom>
          <a:solidFill>
            <a:srgbClr val="5D6AB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7" name="TextBox 16"/>
          <p:cNvSpPr txBox="1">
            <a:spLocks noChangeArrowheads="1"/>
          </p:cNvSpPr>
          <p:nvPr userDrawn="1"/>
        </p:nvSpPr>
        <p:spPr bwMode="auto">
          <a:xfrm>
            <a:off x="1138873" y="433329"/>
            <a:ext cx="57191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2400" baseline="0" dirty="0" smtClean="0">
                <a:solidFill>
                  <a:schemeClr val="bg1"/>
                </a:solidFill>
                <a:latin typeface="Folio Std Medium" charset="0"/>
              </a:rPr>
              <a:t>LEARNING OUTCOMES </a:t>
            </a:r>
            <a:r>
              <a:rPr lang="en-US" altLang="en-US" sz="2400" b="0" i="1" baseline="0" dirty="0" smtClean="0">
                <a:solidFill>
                  <a:schemeClr val="bg1"/>
                </a:solidFill>
                <a:latin typeface="Folio Std Medium" charset="0"/>
              </a:rPr>
              <a:t>(continued)</a:t>
            </a:r>
          </a:p>
        </p:txBody>
      </p:sp>
      <p:cxnSp>
        <p:nvCxnSpPr>
          <p:cNvPr id="18" name="Straight Connector 17"/>
          <p:cNvCxnSpPr/>
          <p:nvPr userDrawn="1"/>
        </p:nvCxnSpPr>
        <p:spPr>
          <a:xfrm>
            <a:off x="-76200" y="609600"/>
            <a:ext cx="1215073" cy="0"/>
          </a:xfrm>
          <a:prstGeom prst="line">
            <a:avLst/>
          </a:prstGeom>
          <a:ln>
            <a:solidFill>
              <a:schemeClr val="bg1"/>
            </a:solidFill>
            <a:tailEnd type="triangle"/>
          </a:ln>
        </p:spPr>
        <p:style>
          <a:lnRef idx="2">
            <a:schemeClr val="accent4"/>
          </a:lnRef>
          <a:fillRef idx="0">
            <a:schemeClr val="accent4"/>
          </a:fillRef>
          <a:effectRef idx="1">
            <a:schemeClr val="accent4"/>
          </a:effectRef>
          <a:fontRef idx="minor">
            <a:schemeClr val="tx1"/>
          </a:fontRef>
        </p:style>
      </p:cxnSp>
      <p:cxnSp>
        <p:nvCxnSpPr>
          <p:cNvPr id="19" name="Straight Connector 18"/>
          <p:cNvCxnSpPr/>
          <p:nvPr userDrawn="1"/>
        </p:nvCxnSpPr>
        <p:spPr>
          <a:xfrm flipH="1">
            <a:off x="6324600" y="609600"/>
            <a:ext cx="3265488" cy="0"/>
          </a:xfrm>
          <a:prstGeom prst="line">
            <a:avLst/>
          </a:prstGeom>
          <a:ln>
            <a:solidFill>
              <a:schemeClr val="bg1"/>
            </a:solidFill>
            <a:headEnd type="none"/>
            <a:tailEnd type="triangle"/>
          </a:ln>
        </p:spPr>
        <p:style>
          <a:lnRef idx="2">
            <a:schemeClr val="accent4"/>
          </a:lnRef>
          <a:fillRef idx="0">
            <a:schemeClr val="accent4"/>
          </a:fillRef>
          <a:effectRef idx="1">
            <a:schemeClr val="accent4"/>
          </a:effectRef>
          <a:fontRef idx="minor">
            <a:schemeClr val="tx1"/>
          </a:fontRef>
        </p:style>
      </p:cxnSp>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9"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tx2"/>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tx2"/>
              </a:solidFill>
              <a:latin typeface="Arial Narrow"/>
              <a:cs typeface="Arial Narrow"/>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BUSN11 | CH2</a:t>
            </a:r>
            <a:endParaRPr lang="en-US" sz="1000" b="1" dirty="0">
              <a:solidFill>
                <a:srgbClr val="000000"/>
              </a:solidFill>
            </a:endParaRP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20"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
                <a:schemeClr val="tx2"/>
              </a:buClr>
              <a:buFont typeface="+mj-lt"/>
              <a:buAutoNum type="arabicPeriod"/>
              <a:defRPr sz="2600" baseline="0">
                <a:solidFill>
                  <a:schemeClr val="tx2"/>
                </a:solidFill>
                <a:latin typeface="Folio Std Medium" charset="0"/>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Tree>
    <p:extLst>
      <p:ext uri="{BB962C8B-B14F-4D97-AF65-F5344CB8AC3E}">
        <p14:creationId xmlns:p14="http://schemas.microsoft.com/office/powerpoint/2010/main" val="24896752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8" name="Rectangle 27"/>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322D24CB-6855-41E9-929B-E1525142729A}"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chemeClr val="bg1"/>
                </a:solidFill>
              </a:rPr>
              <a:t>BUSN11 | CH2</a:t>
            </a:r>
            <a:endParaRPr lang="en-US" sz="1000" b="1" dirty="0">
              <a:solidFill>
                <a:schemeClr val="bg1"/>
              </a:solidFill>
            </a:endParaRP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6" name="Rectangle 15"/>
          <p:cNvSpPr/>
          <p:nvPr userDrawn="1"/>
        </p:nvSpPr>
        <p:spPr>
          <a:xfrm>
            <a:off x="8447088" y="6858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7" name="Rectangle 16"/>
          <p:cNvSpPr/>
          <p:nvPr userDrawn="1"/>
        </p:nvSpPr>
        <p:spPr>
          <a:xfrm>
            <a:off x="8447088" y="9906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8" name="Rectangle 17"/>
          <p:cNvSpPr/>
          <p:nvPr userDrawn="1"/>
        </p:nvSpPr>
        <p:spPr>
          <a:xfrm>
            <a:off x="8447088" y="12954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9" name="Rectangle 18"/>
          <p:cNvSpPr/>
          <p:nvPr userDrawn="1"/>
        </p:nvSpPr>
        <p:spPr>
          <a:xfrm>
            <a:off x="0" y="2743200"/>
            <a:ext cx="685800" cy="304800"/>
          </a:xfrm>
          <a:prstGeom prst="rect">
            <a:avLst/>
          </a:prstGeom>
          <a:solidFill>
            <a:srgbClr val="5D6A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0" name="Rectangle 19"/>
          <p:cNvSpPr/>
          <p:nvPr userDrawn="1"/>
        </p:nvSpPr>
        <p:spPr>
          <a:xfrm>
            <a:off x="0" y="3048000"/>
            <a:ext cx="685800" cy="304800"/>
          </a:xfrm>
          <a:prstGeom prst="rect">
            <a:avLst/>
          </a:prstGeom>
          <a:solidFill>
            <a:srgbClr val="EADC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1" name="Rectangle 20"/>
          <p:cNvSpPr/>
          <p:nvPr userDrawn="1"/>
        </p:nvSpPr>
        <p:spPr>
          <a:xfrm>
            <a:off x="0" y="3352800"/>
            <a:ext cx="685800" cy="3048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2" name="Rectangle 21"/>
          <p:cNvSpPr/>
          <p:nvPr userDrawn="1"/>
        </p:nvSpPr>
        <p:spPr>
          <a:xfrm>
            <a:off x="457200" y="381000"/>
            <a:ext cx="8298164" cy="5975350"/>
          </a:xfrm>
          <a:prstGeom prst="rect">
            <a:avLst/>
          </a:prstGeom>
          <a:solidFill>
            <a:srgbClr val="DFEEE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B7344C52-5D9B-490E-AA6B-CCF6913FB041}" type="slidenum">
              <a:rPr lang="en-US" altLang="en-US" sz="1200" b="1" smtClean="0">
                <a:solidFill>
                  <a:srgbClr val="000000"/>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rgbClr val="000000"/>
              </a:solidFill>
              <a:latin typeface="Calibri" panose="020F0502020204030204" pitchFamily="34" charset="0"/>
              <a:cs typeface="Arial" panose="020B0604020202020204" pitchFamily="34" charset="0"/>
            </a:endParaRPr>
          </a:p>
        </p:txBody>
      </p:sp>
      <p:sp>
        <p:nvSpPr>
          <p:cNvPr id="25" name="Title 1"/>
          <p:cNvSpPr txBox="1">
            <a:spLocks/>
          </p:cNvSpPr>
          <p:nvPr userDrawn="1"/>
        </p:nvSpPr>
        <p:spPr bwMode="auto">
          <a:xfrm>
            <a:off x="525764" y="625475"/>
            <a:ext cx="8229600" cy="5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defTabSz="457200" rtl="0" eaLnBrk="0" fontAlgn="base" hangingPunct="0">
              <a:spcBef>
                <a:spcPct val="0"/>
              </a:spcBef>
              <a:spcAft>
                <a:spcPct val="0"/>
              </a:spcAft>
              <a:defRPr sz="3200" b="1" kern="1200" baseline="0">
                <a:solidFill>
                  <a:schemeClr val="tx2"/>
                </a:solidFill>
                <a:latin typeface="Folio Std Medium" charset="0"/>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b="0" i="0" baseline="0" dirty="0" smtClean="0"/>
              <a:t>KEY TERMS</a:t>
            </a:r>
            <a:endParaRPr lang="en-US" b="0" i="0" baseline="0" dirty="0"/>
          </a:p>
        </p:txBody>
      </p:sp>
      <p:sp>
        <p:nvSpPr>
          <p:cNvPr id="26" name="Content Placeholder 2"/>
          <p:cNvSpPr>
            <a:spLocks noGrp="1"/>
          </p:cNvSpPr>
          <p:nvPr>
            <p:ph idx="1"/>
          </p:nvPr>
        </p:nvSpPr>
        <p:spPr>
          <a:xfrm>
            <a:off x="994500" y="1532989"/>
            <a:ext cx="3569864"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text </a:t>
            </a:r>
            <a:r>
              <a:rPr lang="en-US" dirty="0" smtClean="0"/>
              <a:t>styles</a:t>
            </a:r>
          </a:p>
          <a:p>
            <a:pPr lvl="1"/>
            <a:endParaRPr lang="en-US" dirty="0"/>
          </a:p>
        </p:txBody>
      </p:sp>
      <p:sp>
        <p:nvSpPr>
          <p:cNvPr id="29" name="Footer Placeholder 1"/>
          <p:cNvSpPr txBox="1">
            <a:spLocks/>
          </p:cNvSpPr>
          <p:nvPr userDrawn="1"/>
        </p:nvSpPr>
        <p:spPr>
          <a:xfrm>
            <a:off x="1470577" y="648335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kern="700" spc="50" dirty="0" smtClean="0">
                <a:solidFill>
                  <a:schemeClr val="bg1"/>
                </a:solidFill>
                <a:latin typeface="Arial Narrow"/>
                <a:cs typeface="Arial Narrow"/>
              </a:rPr>
              <a:t>Copyright ©2019 Cengage Learning. All Rights Reserved. May not be scanned, copied or duplicated, or posted to a publicly accessible website, in whole or in part. </a:t>
            </a:r>
            <a:endParaRPr lang="en-US" sz="1000" kern="700" spc="50" dirty="0">
              <a:solidFill>
                <a:schemeClr val="bg1"/>
              </a:solidFill>
              <a:latin typeface="Arial Narrow"/>
              <a:cs typeface="Arial Narrow"/>
            </a:endParaRPr>
          </a:p>
        </p:txBody>
      </p:sp>
      <p:sp>
        <p:nvSpPr>
          <p:cNvPr id="30" name="Slide Number Placeholder 2"/>
          <p:cNvSpPr txBox="1">
            <a:spLocks/>
          </p:cNvSpPr>
          <p:nvPr userDrawn="1"/>
        </p:nvSpPr>
        <p:spPr>
          <a:xfrm>
            <a:off x="6710363" y="6488112"/>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E3898E59-DB05-45E4-87E7-1465BD0916A7}" type="slidenum">
              <a:rPr lang="en-US" altLang="en-US" sz="1200" b="1" smtClean="0">
                <a:solidFill>
                  <a:schemeClr val="bg1"/>
                </a:solidFill>
                <a:latin typeface="Calibri" panose="020F0502020204030204" pitchFamily="34" charset="0"/>
                <a:cs typeface="Arial" panose="020B0604020202020204" pitchFamily="34" charset="0"/>
              </a:rPr>
              <a:pPr algn="r" eaLnBrk="1" hangingPunct="1">
                <a:defRPr/>
              </a:pPr>
              <a:t>‹#›</a:t>
            </a:fld>
            <a:endParaRPr lang="en-US" altLang="en-US" sz="1200" b="1" dirty="0" smtClean="0">
              <a:solidFill>
                <a:schemeClr val="bg1"/>
              </a:solidFill>
              <a:latin typeface="Calibri" panose="020F0502020204030204" pitchFamily="34" charset="0"/>
              <a:cs typeface="Arial" panose="020B0604020202020204" pitchFamily="34" charset="0"/>
            </a:endParaRPr>
          </a:p>
        </p:txBody>
      </p:sp>
      <p:sp>
        <p:nvSpPr>
          <p:cNvPr id="32" name="Content Placeholder 2"/>
          <p:cNvSpPr>
            <a:spLocks noGrp="1"/>
          </p:cNvSpPr>
          <p:nvPr>
            <p:ph idx="11"/>
          </p:nvPr>
        </p:nvSpPr>
        <p:spPr>
          <a:xfrm>
            <a:off x="4717188" y="1560601"/>
            <a:ext cx="3729900" cy="4407902"/>
          </a:xfrm>
        </p:spPr>
        <p:txBody>
          <a:bodyPr/>
          <a:lstStyle>
            <a:lvl1pPr marL="342900" indent="-342900">
              <a:lnSpc>
                <a:spcPct val="90000"/>
              </a:lnSpc>
              <a:buClr>
                <a:schemeClr val="tx2"/>
              </a:buClr>
              <a:buFont typeface="Lucida Grande"/>
              <a:buChar char="•"/>
              <a:defRPr sz="2800">
                <a:solidFill>
                  <a:schemeClr val="tx2"/>
                </a:solidFill>
              </a:defRPr>
            </a:lvl1pPr>
            <a:lvl2pPr marL="640080" indent="-274320">
              <a:lnSpc>
                <a:spcPct val="90000"/>
              </a:lnSpc>
              <a:buClr>
                <a:schemeClr val="tx2"/>
              </a:buClr>
              <a:buFont typeface="Arial"/>
              <a:buChar char="•"/>
              <a:defRPr b="0" i="1">
                <a:solidFill>
                  <a:schemeClr val="tx2"/>
                </a:solidFill>
              </a:defRPr>
            </a:lvl2pPr>
            <a:lvl3pPr marL="960120" indent="-320040">
              <a:lnSpc>
                <a:spcPct val="90000"/>
              </a:lnSpc>
              <a:buClr>
                <a:srgbClr val="00ABA7"/>
              </a:buClr>
              <a:buSzPct val="100000"/>
              <a:buFont typeface="Lucida Grande"/>
              <a:buChar char="-"/>
              <a:defRPr sz="2800"/>
            </a:lvl3pPr>
            <a:lvl4pPr marL="1234440" indent="-228600">
              <a:lnSpc>
                <a:spcPct val="90000"/>
              </a:lnSpc>
              <a:buClr>
                <a:srgbClr val="00ABA7"/>
              </a:buClr>
              <a:buFont typeface="Arial"/>
              <a:buChar char="▸"/>
              <a:defRPr sz="2400"/>
            </a:lvl4pPr>
            <a:lvl5pPr marL="1508760" indent="-228600">
              <a:buClr>
                <a:srgbClr val="00ABA7"/>
              </a:buClr>
              <a:defRPr/>
            </a:lvl5pPr>
          </a:lstStyle>
          <a:p>
            <a:pPr lvl="0"/>
            <a:r>
              <a:rPr lang="en-US" dirty="0"/>
              <a:t>Click to edit Master </a:t>
            </a:r>
            <a:r>
              <a:rPr lang="en-US" dirty="0" smtClean="0"/>
              <a:t>text styles</a:t>
            </a:r>
          </a:p>
          <a:p>
            <a:pPr lvl="1"/>
            <a:endParaRPr lang="en-US" dirty="0"/>
          </a:p>
        </p:txBody>
      </p:sp>
    </p:spTree>
    <p:extLst>
      <p:ext uri="{BB962C8B-B14F-4D97-AF65-F5344CB8AC3E}">
        <p14:creationId xmlns:p14="http://schemas.microsoft.com/office/powerpoint/2010/main" val="2628139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A9D8B14E-E5F5-4BA9-9544-0E43EE23F623}" type="slidenum">
              <a:rPr lang="en-US" altLang="en-US"/>
              <a:pPr>
                <a:defRPr/>
              </a:pPr>
              <a:t>‹#›</a:t>
            </a:fld>
            <a:endParaRPr lang="en-US" altLang="en-US" dirty="0"/>
          </a:p>
        </p:txBody>
      </p:sp>
    </p:spTree>
    <p:extLst>
      <p:ext uri="{BB962C8B-B14F-4D97-AF65-F5344CB8AC3E}">
        <p14:creationId xmlns:p14="http://schemas.microsoft.com/office/powerpoint/2010/main" val="1368640258"/>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17" r:id="rId11"/>
    <p:sldLayoutId id="2147485018" r:id="rId12"/>
    <p:sldLayoutId id="2147485019" r:id="rId13"/>
    <p:sldLayoutId id="2147485000" r:id="rId14"/>
    <p:sldLayoutId id="2147485001" r:id="rId15"/>
    <p:sldLayoutId id="2147485002" r:id="rId16"/>
    <p:sldLayoutId id="2147485003" r:id="rId17"/>
    <p:sldLayoutId id="2147485004" r:id="rId18"/>
    <p:sldLayoutId id="2147485005" r:id="rId19"/>
    <p:sldLayoutId id="2147485006" r:id="rId20"/>
    <p:sldLayoutId id="2147485007" r:id="rId21"/>
    <p:sldLayoutId id="2147485008" r:id="rId22"/>
    <p:sldLayoutId id="2147485009" r:id="rId23"/>
    <p:sldLayoutId id="2147485010" r:id="rId24"/>
    <p:sldLayoutId id="2147485011" r:id="rId25"/>
    <p:sldLayoutId id="2147485012" r:id="rId26"/>
    <p:sldLayoutId id="2147485013" r:id="rId27"/>
    <p:sldLayoutId id="2147485014" r:id="rId28"/>
    <p:sldLayoutId id="2147485015" r:id="rId29"/>
    <p:sldLayoutId id="2147485016" r:id="rId30"/>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Chapter 2 – Economics: The Framework for Business</a:t>
            </a:r>
            <a:endParaRPr lang="en-IN" dirty="0"/>
          </a:p>
        </p:txBody>
      </p:sp>
      <p:sp>
        <p:nvSpPr>
          <p:cNvPr id="2" name="Footer Placeholder 1"/>
          <p:cNvSpPr>
            <a:spLocks noGrp="1"/>
          </p:cNvSpPr>
          <p:nvPr>
            <p:ph type="ftr" sz="quarter" idx="10"/>
          </p:nvPr>
        </p:nvSpPr>
        <p:spPr/>
        <p:txBody>
          <a:bodyPr/>
          <a:lstStyle/>
          <a:p>
            <a:pPr>
              <a:defRPr/>
            </a:pPr>
            <a:r>
              <a:rPr lang="en-US" dirty="0"/>
              <a:t>Copyright ©</a:t>
            </a:r>
            <a:r>
              <a:rPr lang="en-US" dirty="0" smtClean="0"/>
              <a:t>2019 </a:t>
            </a:r>
            <a:r>
              <a:rPr lang="en-US" dirty="0"/>
              <a:t>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2341306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IN" altLang="en-US" dirty="0">
                <a:latin typeface="Folio Std Medium"/>
                <a:ea typeface="Franklin Gothic Medium" panose="020B0603020102020204" pitchFamily="34" charset="0"/>
                <a:cs typeface="Franklin Gothic Medium" panose="020B0603020102020204" pitchFamily="34" charset="0"/>
              </a:rPr>
              <a:t>Purpose of the Federal Reserve</a:t>
            </a:r>
            <a:endParaRPr lang="en-US" altLang="en-US" dirty="0" smtClean="0">
              <a:latin typeface="Folio Std Medium"/>
              <a:ea typeface="Franklin Gothic Medium" panose="020B0603020102020204" pitchFamily="34" charset="0"/>
              <a:cs typeface="Franklin Gothic Medium" panose="020B0603020102020204" pitchFamily="34" charset="0"/>
            </a:endParaRPr>
          </a:p>
        </p:txBody>
      </p:sp>
      <p:sp>
        <p:nvSpPr>
          <p:cNvPr id="21507" name="Content Placeholder 2"/>
          <p:cNvSpPr>
            <a:spLocks noGrp="1"/>
          </p:cNvSpPr>
          <p:nvPr>
            <p:ph idx="1"/>
          </p:nvPr>
        </p:nvSpPr>
        <p:spPr/>
        <p:txBody>
          <a:bodyPr/>
          <a:lstStyle/>
          <a:p>
            <a:r>
              <a:rPr lang="en-IN" altLang="en-US" dirty="0" smtClean="0"/>
              <a:t>To </a:t>
            </a:r>
            <a:r>
              <a:rPr lang="en-IN" altLang="en-US" dirty="0"/>
              <a:t>i</a:t>
            </a:r>
            <a:r>
              <a:rPr lang="en-IN" altLang="en-US" dirty="0" smtClean="0"/>
              <a:t>nfluence </a:t>
            </a:r>
            <a:r>
              <a:rPr lang="en-IN" altLang="en-US" dirty="0"/>
              <a:t>the size of the </a:t>
            </a:r>
            <a:r>
              <a:rPr lang="en-IN" altLang="en-US" b="1" dirty="0"/>
              <a:t>money </a:t>
            </a:r>
            <a:r>
              <a:rPr lang="en-IN" altLang="en-US" b="1" dirty="0" smtClean="0"/>
              <a:t>supply</a:t>
            </a:r>
          </a:p>
          <a:p>
            <a:pPr lvl="1"/>
            <a:r>
              <a:rPr lang="en-US" altLang="en-US" b="1" dirty="0" smtClean="0"/>
              <a:t>M1 money supply</a:t>
            </a:r>
            <a:r>
              <a:rPr lang="en-US" altLang="en-US" i="0" dirty="0" smtClean="0"/>
              <a:t>:</a:t>
            </a:r>
            <a:r>
              <a:rPr lang="en-US" altLang="en-US" dirty="0" smtClean="0"/>
              <a:t> Includes all currency plus checking accounts and traveler’s checks</a:t>
            </a:r>
            <a:endParaRPr lang="en-US" altLang="en-US" b="1" dirty="0" smtClean="0"/>
          </a:p>
          <a:p>
            <a:pPr marL="639763" lvl="1" indent="-273050">
              <a:buFont typeface="Arial" panose="020B0604020202020204" pitchFamily="34" charset="0"/>
              <a:buChar char="•"/>
            </a:pPr>
            <a:r>
              <a:rPr lang="en-IN" altLang="en-US" b="1" dirty="0" smtClean="0"/>
              <a:t>M2 money supply</a:t>
            </a:r>
            <a:r>
              <a:rPr lang="en-IN" altLang="en-US" dirty="0" smtClean="0"/>
              <a:t>: Includes all M1 money supply plus most saving accounts, money market accounts, and certificates of deposit</a:t>
            </a:r>
            <a:endParaRPr lang="en-IN" altLang="en-US" b="1" dirty="0" smtClean="0"/>
          </a:p>
        </p:txBody>
      </p:sp>
      <p:sp>
        <p:nvSpPr>
          <p:cNvPr id="5" name="TextBox 4"/>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2</a:t>
            </a:r>
            <a:endParaRPr lang="en-IN" sz="2000" dirty="0">
              <a:solidFill>
                <a:schemeClr val="tx2"/>
              </a:solidFill>
              <a:latin typeface="Folio Std Medium"/>
            </a:endParaRPr>
          </a:p>
        </p:txBody>
      </p:sp>
    </p:spTree>
    <p:extLst>
      <p:ext uri="{BB962C8B-B14F-4D97-AF65-F5344CB8AC3E}">
        <p14:creationId xmlns:p14="http://schemas.microsoft.com/office/powerpoint/2010/main" val="1158319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IN" altLang="en-US" dirty="0" smtClean="0">
                <a:latin typeface="Folio Std Medium"/>
                <a:ea typeface="Franklin Gothic Medium" panose="020B0603020102020204" pitchFamily="34" charset="0"/>
                <a:cs typeface="Franklin Gothic Medium" panose="020B0603020102020204" pitchFamily="34" charset="0"/>
              </a:rPr>
              <a:t>Tools Used by the Federal Reserve to </a:t>
            </a:r>
            <a:br>
              <a:rPr lang="en-IN" altLang="en-US" dirty="0" smtClean="0">
                <a:latin typeface="Folio Std Medium"/>
                <a:ea typeface="Franklin Gothic Medium" panose="020B0603020102020204" pitchFamily="34" charset="0"/>
                <a:cs typeface="Franklin Gothic Medium" panose="020B0603020102020204" pitchFamily="34" charset="0"/>
              </a:rPr>
            </a:br>
            <a:r>
              <a:rPr lang="en-US" altLang="en-US" dirty="0" smtClean="0">
                <a:latin typeface="Folio Std Medium"/>
                <a:ea typeface="Franklin Gothic Medium" panose="020B0603020102020204" pitchFamily="34" charset="0"/>
                <a:cs typeface="Franklin Gothic Medium" panose="020B0603020102020204" pitchFamily="34" charset="0"/>
              </a:rPr>
              <a:t>Expand and Contract Money Supply</a:t>
            </a:r>
          </a:p>
        </p:txBody>
      </p:sp>
      <p:grpSp>
        <p:nvGrpSpPr>
          <p:cNvPr id="10" name="Group 9" descr="There are three small rectangular boxes partially overlapping three large rectangular boxes. Each pair of small and large boxes is placed one below the other. The content in the larger box explains the term provided in the smaller box. &#10;In the first pair of boxes, the small box is labeled open market operations. The content in the large box reads Federal Reserve function of buying and selling government securities.&#10;" title="Tools Used by the Federal Reserve to Expand and Contract the Money Supply"/>
          <p:cNvGrpSpPr/>
          <p:nvPr/>
        </p:nvGrpSpPr>
        <p:grpSpPr>
          <a:xfrm>
            <a:off x="667657" y="1504052"/>
            <a:ext cx="8113486" cy="1572120"/>
            <a:chOff x="667657" y="1340276"/>
            <a:chExt cx="8113486" cy="1572120"/>
          </a:xfrm>
        </p:grpSpPr>
        <p:sp>
          <p:nvSpPr>
            <p:cNvPr id="4" name="Freeform 3"/>
            <p:cNvSpPr/>
            <p:nvPr/>
          </p:nvSpPr>
          <p:spPr>
            <a:xfrm>
              <a:off x="667657" y="1664996"/>
              <a:ext cx="8113486" cy="1247400"/>
            </a:xfrm>
            <a:custGeom>
              <a:avLst/>
              <a:gdLst>
                <a:gd name="connsiteX0" fmla="*/ 0 w 8113486"/>
                <a:gd name="connsiteY0" fmla="*/ 0 h 1247400"/>
                <a:gd name="connsiteX1" fmla="*/ 8113486 w 8113486"/>
                <a:gd name="connsiteY1" fmla="*/ 0 h 1247400"/>
                <a:gd name="connsiteX2" fmla="*/ 8113486 w 8113486"/>
                <a:gd name="connsiteY2" fmla="*/ 1247400 h 1247400"/>
                <a:gd name="connsiteX3" fmla="*/ 0 w 8113486"/>
                <a:gd name="connsiteY3" fmla="*/ 1247400 h 1247400"/>
                <a:gd name="connsiteX4" fmla="*/ 0 w 8113486"/>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486" h="1247400">
                  <a:moveTo>
                    <a:pt x="0" y="0"/>
                  </a:moveTo>
                  <a:lnTo>
                    <a:pt x="8113486" y="0"/>
                  </a:lnTo>
                  <a:lnTo>
                    <a:pt x="8113486" y="1247400"/>
                  </a:lnTo>
                  <a:lnTo>
                    <a:pt x="0" y="12474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697" tIns="458216" rIns="629697" bIns="156464" numCol="1" spcCol="1270" anchor="t" anchorCtr="0">
              <a:noAutofit/>
            </a:bodyPr>
            <a:lstStyle/>
            <a:p>
              <a:pPr marL="228600" lvl="1" indent="-228600" algn="l" defTabSz="977900" rtl="0">
                <a:lnSpc>
                  <a:spcPct val="90000"/>
                </a:lnSpc>
                <a:spcBef>
                  <a:spcPct val="0"/>
                </a:spcBef>
                <a:spcAft>
                  <a:spcPct val="15000"/>
                </a:spcAft>
                <a:buChar char="••"/>
              </a:pPr>
              <a:r>
                <a:rPr lang="en-IN" sz="2200" b="0" i="0" kern="1200" dirty="0" smtClean="0">
                  <a:solidFill>
                    <a:schemeClr val="tx2"/>
                  </a:solidFill>
                </a:rPr>
                <a:t>Federal Reserve function of buying and selling government securities</a:t>
              </a:r>
              <a:endParaRPr lang="en-IN" sz="2200" kern="1200" dirty="0">
                <a:solidFill>
                  <a:schemeClr val="tx2"/>
                </a:solidFill>
              </a:endParaRPr>
            </a:p>
          </p:txBody>
        </p:sp>
        <p:sp>
          <p:nvSpPr>
            <p:cNvPr id="5" name="Freeform 4"/>
            <p:cNvSpPr/>
            <p:nvPr/>
          </p:nvSpPr>
          <p:spPr>
            <a:xfrm>
              <a:off x="1073331" y="1340276"/>
              <a:ext cx="5679440" cy="649440"/>
            </a:xfrm>
            <a:custGeom>
              <a:avLst/>
              <a:gdLst>
                <a:gd name="connsiteX0" fmla="*/ 0 w 5679440"/>
                <a:gd name="connsiteY0" fmla="*/ 108242 h 649440"/>
                <a:gd name="connsiteX1" fmla="*/ 108242 w 5679440"/>
                <a:gd name="connsiteY1" fmla="*/ 0 h 649440"/>
                <a:gd name="connsiteX2" fmla="*/ 5571198 w 5679440"/>
                <a:gd name="connsiteY2" fmla="*/ 0 h 649440"/>
                <a:gd name="connsiteX3" fmla="*/ 5679440 w 5679440"/>
                <a:gd name="connsiteY3" fmla="*/ 108242 h 649440"/>
                <a:gd name="connsiteX4" fmla="*/ 5679440 w 5679440"/>
                <a:gd name="connsiteY4" fmla="*/ 541198 h 649440"/>
                <a:gd name="connsiteX5" fmla="*/ 5571198 w 5679440"/>
                <a:gd name="connsiteY5" fmla="*/ 649440 h 649440"/>
                <a:gd name="connsiteX6" fmla="*/ 108242 w 5679440"/>
                <a:gd name="connsiteY6" fmla="*/ 649440 h 649440"/>
                <a:gd name="connsiteX7" fmla="*/ 0 w 5679440"/>
                <a:gd name="connsiteY7" fmla="*/ 541198 h 649440"/>
                <a:gd name="connsiteX8" fmla="*/ 0 w 567944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9440" h="649440">
                  <a:moveTo>
                    <a:pt x="0" y="108242"/>
                  </a:moveTo>
                  <a:cubicBezTo>
                    <a:pt x="0" y="48462"/>
                    <a:pt x="48462" y="0"/>
                    <a:pt x="108242" y="0"/>
                  </a:cubicBezTo>
                  <a:lnTo>
                    <a:pt x="5571198" y="0"/>
                  </a:lnTo>
                  <a:cubicBezTo>
                    <a:pt x="5630978" y="0"/>
                    <a:pt x="5679440" y="48462"/>
                    <a:pt x="5679440" y="108242"/>
                  </a:cubicBezTo>
                  <a:lnTo>
                    <a:pt x="5679440" y="541198"/>
                  </a:lnTo>
                  <a:cubicBezTo>
                    <a:pt x="5679440" y="600978"/>
                    <a:pt x="5630978" y="649440"/>
                    <a:pt x="5571198" y="649440"/>
                  </a:cubicBezTo>
                  <a:lnTo>
                    <a:pt x="108242" y="649440"/>
                  </a:lnTo>
                  <a:cubicBezTo>
                    <a:pt x="48462" y="649440"/>
                    <a:pt x="0" y="600978"/>
                    <a:pt x="0" y="541198"/>
                  </a:cubicBezTo>
                  <a:lnTo>
                    <a:pt x="0" y="108242"/>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6372" tIns="31703" rIns="246372" bIns="31703" numCol="1" spcCol="1270" anchor="ctr" anchorCtr="0">
              <a:noAutofit/>
            </a:bodyPr>
            <a:lstStyle/>
            <a:p>
              <a:pPr lvl="0" algn="l" defTabSz="1066800" rtl="0">
                <a:lnSpc>
                  <a:spcPct val="90000"/>
                </a:lnSpc>
                <a:spcBef>
                  <a:spcPct val="0"/>
                </a:spcBef>
                <a:spcAft>
                  <a:spcPct val="35000"/>
                </a:spcAft>
              </a:pPr>
              <a:r>
                <a:rPr lang="en-IN" sz="2400" b="1" kern="1200" dirty="0" smtClean="0"/>
                <a:t>Open market operations</a:t>
              </a:r>
              <a:endParaRPr lang="en-IN" sz="2400" kern="1200" dirty="0"/>
            </a:p>
          </p:txBody>
        </p:sp>
      </p:grpSp>
      <p:grpSp>
        <p:nvGrpSpPr>
          <p:cNvPr id="11" name="Group 10" descr="In the second pair of boxes, the small box is labeled discount rate. The content in the large box reads rate of interest that the Federal Reserve charges when it loans funds to banks.&#10;" title="Tools Used by the Federal Reserve to Expand and Contract the Money Supply"/>
          <p:cNvGrpSpPr/>
          <p:nvPr/>
        </p:nvGrpSpPr>
        <p:grpSpPr>
          <a:xfrm>
            <a:off x="667657" y="3154028"/>
            <a:ext cx="8113486" cy="1572120"/>
            <a:chOff x="667657" y="3031196"/>
            <a:chExt cx="8113486" cy="1572120"/>
          </a:xfrm>
        </p:grpSpPr>
        <p:sp>
          <p:nvSpPr>
            <p:cNvPr id="6" name="Freeform 5"/>
            <p:cNvSpPr/>
            <p:nvPr/>
          </p:nvSpPr>
          <p:spPr>
            <a:xfrm>
              <a:off x="667657" y="3355916"/>
              <a:ext cx="8113486" cy="1247400"/>
            </a:xfrm>
            <a:custGeom>
              <a:avLst/>
              <a:gdLst>
                <a:gd name="connsiteX0" fmla="*/ 0 w 8113486"/>
                <a:gd name="connsiteY0" fmla="*/ 0 h 1247400"/>
                <a:gd name="connsiteX1" fmla="*/ 8113486 w 8113486"/>
                <a:gd name="connsiteY1" fmla="*/ 0 h 1247400"/>
                <a:gd name="connsiteX2" fmla="*/ 8113486 w 8113486"/>
                <a:gd name="connsiteY2" fmla="*/ 1247400 h 1247400"/>
                <a:gd name="connsiteX3" fmla="*/ 0 w 8113486"/>
                <a:gd name="connsiteY3" fmla="*/ 1247400 h 1247400"/>
                <a:gd name="connsiteX4" fmla="*/ 0 w 8113486"/>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486" h="1247400">
                  <a:moveTo>
                    <a:pt x="0" y="0"/>
                  </a:moveTo>
                  <a:lnTo>
                    <a:pt x="8113486" y="0"/>
                  </a:lnTo>
                  <a:lnTo>
                    <a:pt x="8113486" y="1247400"/>
                  </a:lnTo>
                  <a:lnTo>
                    <a:pt x="0" y="12474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697" tIns="458216" rIns="629697" bIns="156464" numCol="1" spcCol="1270" anchor="t" anchorCtr="0">
              <a:noAutofit/>
            </a:bodyPr>
            <a:lstStyle/>
            <a:p>
              <a:pPr marL="228600" lvl="1" indent="-228600" algn="l" defTabSz="977900" rtl="0">
                <a:lnSpc>
                  <a:spcPct val="90000"/>
                </a:lnSpc>
                <a:spcBef>
                  <a:spcPct val="0"/>
                </a:spcBef>
                <a:spcAft>
                  <a:spcPct val="15000"/>
                </a:spcAft>
                <a:buChar char="••"/>
              </a:pPr>
              <a:r>
                <a:rPr lang="en-IN" sz="2200" b="0" i="0" kern="1200" dirty="0" smtClean="0">
                  <a:solidFill>
                    <a:schemeClr val="tx2"/>
                  </a:solidFill>
                </a:rPr>
                <a:t>Rate of interest that the Federal Reserve charges when it loans funds to banks</a:t>
              </a:r>
              <a:endParaRPr lang="en-IN" sz="2200" kern="1200" dirty="0">
                <a:solidFill>
                  <a:schemeClr val="tx2"/>
                </a:solidFill>
              </a:endParaRPr>
            </a:p>
          </p:txBody>
        </p:sp>
        <p:sp>
          <p:nvSpPr>
            <p:cNvPr id="7" name="Freeform 6"/>
            <p:cNvSpPr/>
            <p:nvPr/>
          </p:nvSpPr>
          <p:spPr>
            <a:xfrm>
              <a:off x="1073331" y="3031196"/>
              <a:ext cx="5679440" cy="649440"/>
            </a:xfrm>
            <a:custGeom>
              <a:avLst/>
              <a:gdLst>
                <a:gd name="connsiteX0" fmla="*/ 0 w 5679440"/>
                <a:gd name="connsiteY0" fmla="*/ 108242 h 649440"/>
                <a:gd name="connsiteX1" fmla="*/ 108242 w 5679440"/>
                <a:gd name="connsiteY1" fmla="*/ 0 h 649440"/>
                <a:gd name="connsiteX2" fmla="*/ 5571198 w 5679440"/>
                <a:gd name="connsiteY2" fmla="*/ 0 h 649440"/>
                <a:gd name="connsiteX3" fmla="*/ 5679440 w 5679440"/>
                <a:gd name="connsiteY3" fmla="*/ 108242 h 649440"/>
                <a:gd name="connsiteX4" fmla="*/ 5679440 w 5679440"/>
                <a:gd name="connsiteY4" fmla="*/ 541198 h 649440"/>
                <a:gd name="connsiteX5" fmla="*/ 5571198 w 5679440"/>
                <a:gd name="connsiteY5" fmla="*/ 649440 h 649440"/>
                <a:gd name="connsiteX6" fmla="*/ 108242 w 5679440"/>
                <a:gd name="connsiteY6" fmla="*/ 649440 h 649440"/>
                <a:gd name="connsiteX7" fmla="*/ 0 w 5679440"/>
                <a:gd name="connsiteY7" fmla="*/ 541198 h 649440"/>
                <a:gd name="connsiteX8" fmla="*/ 0 w 567944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9440" h="649440">
                  <a:moveTo>
                    <a:pt x="0" y="108242"/>
                  </a:moveTo>
                  <a:cubicBezTo>
                    <a:pt x="0" y="48462"/>
                    <a:pt x="48462" y="0"/>
                    <a:pt x="108242" y="0"/>
                  </a:cubicBezTo>
                  <a:lnTo>
                    <a:pt x="5571198" y="0"/>
                  </a:lnTo>
                  <a:cubicBezTo>
                    <a:pt x="5630978" y="0"/>
                    <a:pt x="5679440" y="48462"/>
                    <a:pt x="5679440" y="108242"/>
                  </a:cubicBezTo>
                  <a:lnTo>
                    <a:pt x="5679440" y="541198"/>
                  </a:lnTo>
                  <a:cubicBezTo>
                    <a:pt x="5679440" y="600978"/>
                    <a:pt x="5630978" y="649440"/>
                    <a:pt x="5571198" y="649440"/>
                  </a:cubicBezTo>
                  <a:lnTo>
                    <a:pt x="108242" y="649440"/>
                  </a:lnTo>
                  <a:cubicBezTo>
                    <a:pt x="48462" y="649440"/>
                    <a:pt x="0" y="600978"/>
                    <a:pt x="0" y="541198"/>
                  </a:cubicBezTo>
                  <a:lnTo>
                    <a:pt x="0" y="108242"/>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6372" tIns="31703" rIns="246372" bIns="31703" numCol="1" spcCol="1270" anchor="ctr" anchorCtr="0">
              <a:noAutofit/>
            </a:bodyPr>
            <a:lstStyle/>
            <a:p>
              <a:pPr lvl="0" algn="l" defTabSz="1066800" rtl="0">
                <a:lnSpc>
                  <a:spcPct val="90000"/>
                </a:lnSpc>
                <a:spcBef>
                  <a:spcPct val="0"/>
                </a:spcBef>
                <a:spcAft>
                  <a:spcPct val="35000"/>
                </a:spcAft>
              </a:pPr>
              <a:r>
                <a:rPr lang="en-IN" sz="2400" b="1" kern="1200" dirty="0" smtClean="0"/>
                <a:t>Discount rate</a:t>
              </a:r>
              <a:endParaRPr lang="en-IN" sz="2400" kern="1200" dirty="0"/>
            </a:p>
          </p:txBody>
        </p:sp>
      </p:grpSp>
      <p:grpSp>
        <p:nvGrpSpPr>
          <p:cNvPr id="12" name="Group 11" descr="In the third pair of boxes, the small box is labeled reserve requirement. The content in the large box reads rule set by the Federal Reserve, which specifies the minimum amount of reserves a bank is required to hold.&#10;" title="Tools Used by the Federal Reserve to Expand and Contract the Money Supply"/>
          <p:cNvGrpSpPr/>
          <p:nvPr/>
        </p:nvGrpSpPr>
        <p:grpSpPr>
          <a:xfrm>
            <a:off x="667657" y="4790356"/>
            <a:ext cx="8113486" cy="1572120"/>
            <a:chOff x="667657" y="4722116"/>
            <a:chExt cx="8113486" cy="1572120"/>
          </a:xfrm>
        </p:grpSpPr>
        <p:sp>
          <p:nvSpPr>
            <p:cNvPr id="8" name="Freeform 7"/>
            <p:cNvSpPr/>
            <p:nvPr/>
          </p:nvSpPr>
          <p:spPr>
            <a:xfrm>
              <a:off x="667657" y="5046836"/>
              <a:ext cx="8113486" cy="1247400"/>
            </a:xfrm>
            <a:custGeom>
              <a:avLst/>
              <a:gdLst>
                <a:gd name="connsiteX0" fmla="*/ 0 w 8113486"/>
                <a:gd name="connsiteY0" fmla="*/ 0 h 1247400"/>
                <a:gd name="connsiteX1" fmla="*/ 8113486 w 8113486"/>
                <a:gd name="connsiteY1" fmla="*/ 0 h 1247400"/>
                <a:gd name="connsiteX2" fmla="*/ 8113486 w 8113486"/>
                <a:gd name="connsiteY2" fmla="*/ 1247400 h 1247400"/>
                <a:gd name="connsiteX3" fmla="*/ 0 w 8113486"/>
                <a:gd name="connsiteY3" fmla="*/ 1247400 h 1247400"/>
                <a:gd name="connsiteX4" fmla="*/ 0 w 8113486"/>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3486" h="1247400">
                  <a:moveTo>
                    <a:pt x="0" y="0"/>
                  </a:moveTo>
                  <a:lnTo>
                    <a:pt x="8113486" y="0"/>
                  </a:lnTo>
                  <a:lnTo>
                    <a:pt x="8113486" y="1247400"/>
                  </a:lnTo>
                  <a:lnTo>
                    <a:pt x="0" y="12474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697" tIns="458216" rIns="629697" bIns="156464" numCol="1" spcCol="1270" anchor="t" anchorCtr="0">
              <a:noAutofit/>
            </a:bodyPr>
            <a:lstStyle/>
            <a:p>
              <a:pPr marL="228600" lvl="1" indent="-228600" algn="l" defTabSz="977900" rtl="0">
                <a:lnSpc>
                  <a:spcPct val="90000"/>
                </a:lnSpc>
                <a:spcBef>
                  <a:spcPct val="0"/>
                </a:spcBef>
                <a:spcAft>
                  <a:spcPct val="15000"/>
                </a:spcAft>
                <a:buChar char="••"/>
              </a:pPr>
              <a:r>
                <a:rPr lang="en-IN" sz="2200" b="0" i="0" kern="1200" dirty="0" smtClean="0">
                  <a:solidFill>
                    <a:schemeClr val="tx2"/>
                  </a:solidFill>
                </a:rPr>
                <a:t>Rule set by the Federal Reserve, which specifies the minimum amount of reserves a bank is required to hold</a:t>
              </a:r>
              <a:endParaRPr lang="en-IN" sz="2200" kern="1200" dirty="0">
                <a:solidFill>
                  <a:schemeClr val="tx2"/>
                </a:solidFill>
              </a:endParaRPr>
            </a:p>
          </p:txBody>
        </p:sp>
        <p:sp>
          <p:nvSpPr>
            <p:cNvPr id="9" name="Freeform 8"/>
            <p:cNvSpPr/>
            <p:nvPr/>
          </p:nvSpPr>
          <p:spPr>
            <a:xfrm>
              <a:off x="1073331" y="4722116"/>
              <a:ext cx="5679440" cy="649440"/>
            </a:xfrm>
            <a:custGeom>
              <a:avLst/>
              <a:gdLst>
                <a:gd name="connsiteX0" fmla="*/ 0 w 5679440"/>
                <a:gd name="connsiteY0" fmla="*/ 108242 h 649440"/>
                <a:gd name="connsiteX1" fmla="*/ 108242 w 5679440"/>
                <a:gd name="connsiteY1" fmla="*/ 0 h 649440"/>
                <a:gd name="connsiteX2" fmla="*/ 5571198 w 5679440"/>
                <a:gd name="connsiteY2" fmla="*/ 0 h 649440"/>
                <a:gd name="connsiteX3" fmla="*/ 5679440 w 5679440"/>
                <a:gd name="connsiteY3" fmla="*/ 108242 h 649440"/>
                <a:gd name="connsiteX4" fmla="*/ 5679440 w 5679440"/>
                <a:gd name="connsiteY4" fmla="*/ 541198 h 649440"/>
                <a:gd name="connsiteX5" fmla="*/ 5571198 w 5679440"/>
                <a:gd name="connsiteY5" fmla="*/ 649440 h 649440"/>
                <a:gd name="connsiteX6" fmla="*/ 108242 w 5679440"/>
                <a:gd name="connsiteY6" fmla="*/ 649440 h 649440"/>
                <a:gd name="connsiteX7" fmla="*/ 0 w 5679440"/>
                <a:gd name="connsiteY7" fmla="*/ 541198 h 649440"/>
                <a:gd name="connsiteX8" fmla="*/ 0 w 567944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9440" h="649440">
                  <a:moveTo>
                    <a:pt x="0" y="108242"/>
                  </a:moveTo>
                  <a:cubicBezTo>
                    <a:pt x="0" y="48462"/>
                    <a:pt x="48462" y="0"/>
                    <a:pt x="108242" y="0"/>
                  </a:cubicBezTo>
                  <a:lnTo>
                    <a:pt x="5571198" y="0"/>
                  </a:lnTo>
                  <a:cubicBezTo>
                    <a:pt x="5630978" y="0"/>
                    <a:pt x="5679440" y="48462"/>
                    <a:pt x="5679440" y="108242"/>
                  </a:cubicBezTo>
                  <a:lnTo>
                    <a:pt x="5679440" y="541198"/>
                  </a:lnTo>
                  <a:cubicBezTo>
                    <a:pt x="5679440" y="600978"/>
                    <a:pt x="5630978" y="649440"/>
                    <a:pt x="5571198" y="649440"/>
                  </a:cubicBezTo>
                  <a:lnTo>
                    <a:pt x="108242" y="649440"/>
                  </a:lnTo>
                  <a:cubicBezTo>
                    <a:pt x="48462" y="649440"/>
                    <a:pt x="0" y="600978"/>
                    <a:pt x="0" y="541198"/>
                  </a:cubicBezTo>
                  <a:lnTo>
                    <a:pt x="0" y="108242"/>
                  </a:lnTo>
                  <a:close/>
                </a:path>
              </a:pathLst>
            </a:custGeom>
            <a:solidFill>
              <a:schemeClr val="accent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6372" tIns="31703" rIns="246372" bIns="31703" numCol="1" spcCol="1270" anchor="ctr" anchorCtr="0">
              <a:noAutofit/>
            </a:bodyPr>
            <a:lstStyle/>
            <a:p>
              <a:pPr lvl="0" algn="l" defTabSz="1066800" rtl="0">
                <a:lnSpc>
                  <a:spcPct val="90000"/>
                </a:lnSpc>
                <a:spcBef>
                  <a:spcPct val="0"/>
                </a:spcBef>
                <a:spcAft>
                  <a:spcPct val="35000"/>
                </a:spcAft>
              </a:pPr>
              <a:r>
                <a:rPr lang="en-IN" sz="2400" b="1" kern="1200" dirty="0" smtClean="0"/>
                <a:t>Reserve requirement</a:t>
              </a:r>
              <a:endParaRPr lang="en-IN" sz="2400" kern="1200" dirty="0"/>
            </a:p>
          </p:txBody>
        </p:sp>
      </p:grpSp>
      <p:sp>
        <p:nvSpPr>
          <p:cNvPr id="13" name="TextBox 12"/>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2</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Capitalism</a:t>
            </a:r>
            <a:endParaRPr lang="en-IN" dirty="0"/>
          </a:p>
        </p:txBody>
      </p:sp>
      <p:sp>
        <p:nvSpPr>
          <p:cNvPr id="3" name="Content Placeholder 2"/>
          <p:cNvSpPr>
            <a:spLocks noGrp="1"/>
          </p:cNvSpPr>
          <p:nvPr>
            <p:ph idx="1"/>
          </p:nvPr>
        </p:nvSpPr>
        <p:spPr/>
        <p:txBody>
          <a:bodyPr/>
          <a:lstStyle/>
          <a:p>
            <a:r>
              <a:rPr lang="en-IN" b="1" dirty="0"/>
              <a:t>Economic </a:t>
            </a:r>
            <a:r>
              <a:rPr lang="en-IN" b="1" dirty="0" smtClean="0"/>
              <a:t>system</a:t>
            </a:r>
            <a:r>
              <a:rPr lang="en-IN" dirty="0" smtClean="0"/>
              <a:t> based </a:t>
            </a:r>
            <a:r>
              <a:rPr lang="en-IN" dirty="0"/>
              <a:t>on private </a:t>
            </a:r>
            <a:r>
              <a:rPr lang="en-IN" dirty="0" smtClean="0"/>
              <a:t>ownership, economic </a:t>
            </a:r>
            <a:r>
              <a:rPr lang="en-IN" dirty="0"/>
              <a:t>freedom, and fair </a:t>
            </a:r>
            <a:r>
              <a:rPr lang="en-IN" dirty="0" smtClean="0"/>
              <a:t>competition</a:t>
            </a:r>
          </a:p>
          <a:p>
            <a:pPr lvl="1"/>
            <a:r>
              <a:rPr lang="en-IN" dirty="0" smtClean="0"/>
              <a:t>Paramount </a:t>
            </a:r>
            <a:r>
              <a:rPr lang="en-IN" dirty="0"/>
              <a:t>importance </a:t>
            </a:r>
            <a:r>
              <a:rPr lang="en-IN" dirty="0" smtClean="0"/>
              <a:t>is given to </a:t>
            </a:r>
            <a:r>
              <a:rPr lang="en-IN" dirty="0"/>
              <a:t>individuals, </a:t>
            </a:r>
            <a:r>
              <a:rPr lang="en-IN" dirty="0" smtClean="0"/>
              <a:t>innovation, and </a:t>
            </a:r>
            <a:r>
              <a:rPr lang="en-IN" dirty="0"/>
              <a:t>hard </a:t>
            </a:r>
            <a:r>
              <a:rPr lang="en-IN" dirty="0" smtClean="0"/>
              <a:t>work</a:t>
            </a:r>
          </a:p>
          <a:p>
            <a:pPr lvl="1"/>
            <a:r>
              <a:rPr lang="en-IN" dirty="0" smtClean="0"/>
              <a:t>Individuals, businesses</a:t>
            </a:r>
            <a:r>
              <a:rPr lang="en-IN" dirty="0"/>
              <a:t>, or </a:t>
            </a:r>
            <a:r>
              <a:rPr lang="en-IN" dirty="0" smtClean="0"/>
              <a:t>non-profit organizations privately own </a:t>
            </a:r>
            <a:r>
              <a:rPr lang="en-IN" dirty="0"/>
              <a:t>the vast majority </a:t>
            </a:r>
            <a:r>
              <a:rPr lang="en-IN" dirty="0" smtClean="0"/>
              <a:t>of enterprises </a:t>
            </a:r>
            <a:r>
              <a:rPr lang="en-IN" dirty="0"/>
              <a:t>(with only </a:t>
            </a:r>
            <a:r>
              <a:rPr lang="en-IN" dirty="0" smtClean="0"/>
              <a:t>a small </a:t>
            </a:r>
            <a:r>
              <a:rPr lang="en-IN" dirty="0"/>
              <a:t>fraction owned </a:t>
            </a:r>
            <a:r>
              <a:rPr lang="en-IN" dirty="0" smtClean="0"/>
              <a:t>by the </a:t>
            </a:r>
            <a:r>
              <a:rPr lang="en-IN" dirty="0"/>
              <a:t>government</a:t>
            </a:r>
            <a:r>
              <a:rPr lang="en-IN" dirty="0" smtClean="0"/>
              <a:t>)</a:t>
            </a:r>
          </a:p>
        </p:txBody>
      </p:sp>
      <p:sp>
        <p:nvSpPr>
          <p:cNvPr id="4" name="TextBox 3"/>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a:t>
            </a:r>
            <a:r>
              <a:rPr lang="en-IN" sz="2000" dirty="0">
                <a:solidFill>
                  <a:schemeClr val="tx2"/>
                </a:solidFill>
                <a:latin typeface="Folio Std Medium"/>
              </a:rPr>
              <a:t>3</a:t>
            </a:r>
          </a:p>
        </p:txBody>
      </p:sp>
    </p:spTree>
    <p:extLst>
      <p:ext uri="{BB962C8B-B14F-4D97-AF65-F5344CB8AC3E}">
        <p14:creationId xmlns:p14="http://schemas.microsoft.com/office/powerpoint/2010/main" val="25118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IN" altLang="en-US" dirty="0">
                <a:latin typeface="Folio Std Medium"/>
                <a:ea typeface="Franklin Gothic Medium" panose="020B0603020102020204" pitchFamily="34" charset="0"/>
                <a:cs typeface="Franklin Gothic Medium" panose="020B0603020102020204" pitchFamily="34" charset="0"/>
              </a:rPr>
              <a:t>Fundamental Rights of Capitalism</a:t>
            </a:r>
            <a:endParaRPr lang="en-US" altLang="en-US" dirty="0" smtClean="0">
              <a:latin typeface="Folio Std Medium"/>
              <a:ea typeface="Franklin Gothic Medium" panose="020B0603020102020204" pitchFamily="34" charset="0"/>
              <a:cs typeface="Franklin Gothic Medium" panose="020B0603020102020204" pitchFamily="34" charset="0"/>
            </a:endParaRPr>
          </a:p>
        </p:txBody>
      </p:sp>
      <p:sp>
        <p:nvSpPr>
          <p:cNvPr id="23555" name="Content Placeholder 2"/>
          <p:cNvSpPr>
            <a:spLocks noGrp="1"/>
          </p:cNvSpPr>
          <p:nvPr>
            <p:ph idx="1"/>
          </p:nvPr>
        </p:nvSpPr>
        <p:spPr/>
        <p:txBody>
          <a:bodyPr/>
          <a:lstStyle/>
          <a:p>
            <a:r>
              <a:rPr lang="en-IN" altLang="en-US" dirty="0"/>
              <a:t>R</a:t>
            </a:r>
            <a:r>
              <a:rPr lang="en-IN" altLang="en-US" dirty="0" smtClean="0"/>
              <a:t>ight </a:t>
            </a:r>
            <a:r>
              <a:rPr lang="en-IN" altLang="en-US" dirty="0"/>
              <a:t>to own a business and keep after-tax </a:t>
            </a:r>
            <a:r>
              <a:rPr lang="en-IN" altLang="en-US" dirty="0" smtClean="0"/>
              <a:t>profits</a:t>
            </a:r>
          </a:p>
          <a:p>
            <a:r>
              <a:rPr lang="en-IN" altLang="en-US" dirty="0" smtClean="0"/>
              <a:t>Right to </a:t>
            </a:r>
            <a:r>
              <a:rPr lang="en-IN" altLang="en-US" dirty="0"/>
              <a:t>private </a:t>
            </a:r>
            <a:r>
              <a:rPr lang="en-IN" altLang="en-US" dirty="0" smtClean="0"/>
              <a:t>property</a:t>
            </a:r>
          </a:p>
          <a:p>
            <a:r>
              <a:rPr lang="en-IN" altLang="en-US" dirty="0" smtClean="0"/>
              <a:t>Right to </a:t>
            </a:r>
            <a:r>
              <a:rPr lang="en-IN" altLang="en-US" dirty="0"/>
              <a:t>free </a:t>
            </a:r>
            <a:r>
              <a:rPr lang="en-IN" altLang="en-US" dirty="0" smtClean="0"/>
              <a:t>choice</a:t>
            </a:r>
          </a:p>
          <a:p>
            <a:r>
              <a:rPr lang="en-IN" altLang="en-US" dirty="0" smtClean="0"/>
              <a:t>Right to </a:t>
            </a:r>
            <a:r>
              <a:rPr lang="en-IN" altLang="en-US" dirty="0"/>
              <a:t>fair competition</a:t>
            </a:r>
            <a:endParaRPr lang="en-IN" altLang="en-US" dirty="0" smtClean="0"/>
          </a:p>
        </p:txBody>
      </p:sp>
      <p:sp>
        <p:nvSpPr>
          <p:cNvPr id="6" name="TextBox 5"/>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a:t>
            </a:r>
            <a:r>
              <a:rPr lang="en-IN" sz="2000" dirty="0">
                <a:solidFill>
                  <a:schemeClr val="tx2"/>
                </a:solidFill>
                <a:latin typeface="Folio Std Medium"/>
              </a:rPr>
              <a:t>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IN" altLang="en-US" dirty="0" smtClean="0">
                <a:latin typeface="Folio Std Medium"/>
                <a:ea typeface="Franklin Gothic Medium" panose="020B0603020102020204" pitchFamily="34" charset="0"/>
                <a:cs typeface="Franklin Gothic Medium" panose="020B0603020102020204" pitchFamily="34" charset="0"/>
              </a:rPr>
              <a:t>Degrees of Competition</a:t>
            </a:r>
            <a:endParaRPr lang="en-US" altLang="en-US" dirty="0" smtClean="0">
              <a:latin typeface="Folio Std Medium"/>
              <a:ea typeface="Franklin Gothic Medium" panose="020B0603020102020204" pitchFamily="34" charset="0"/>
              <a:cs typeface="Franklin Gothic Medium" panose="020B0603020102020204" pitchFamily="34" charset="0"/>
            </a:endParaRPr>
          </a:p>
        </p:txBody>
      </p:sp>
      <p:sp>
        <p:nvSpPr>
          <p:cNvPr id="24579" name="Content Placeholder 2"/>
          <p:cNvSpPr>
            <a:spLocks noGrp="1"/>
          </p:cNvSpPr>
          <p:nvPr>
            <p:ph idx="1"/>
          </p:nvPr>
        </p:nvSpPr>
        <p:spPr/>
        <p:txBody>
          <a:bodyPr/>
          <a:lstStyle/>
          <a:p>
            <a:pPr marL="341313" indent="-273050">
              <a:buFont typeface="Arial" panose="020B0604020202020204" pitchFamily="34" charset="0"/>
              <a:buChar char="•"/>
            </a:pPr>
            <a:r>
              <a:rPr lang="en-IN" altLang="en-US" b="1" dirty="0"/>
              <a:t>Pure competition</a:t>
            </a:r>
            <a:r>
              <a:rPr lang="en-IN" altLang="en-US" dirty="0" smtClean="0"/>
              <a:t>: Many competitors selling virtually identical products </a:t>
            </a:r>
            <a:endParaRPr lang="en-IN" altLang="en-US" b="1" dirty="0" smtClean="0"/>
          </a:p>
          <a:p>
            <a:pPr marL="341313" indent="-273050">
              <a:buFont typeface="Arial" panose="020B0604020202020204" pitchFamily="34" charset="0"/>
              <a:buChar char="•"/>
            </a:pPr>
            <a:r>
              <a:rPr lang="en-IN" altLang="en-US" b="1" dirty="0" smtClean="0"/>
              <a:t>Monopolistic competition</a:t>
            </a:r>
            <a:r>
              <a:rPr lang="en-IN" altLang="en-US" dirty="0" smtClean="0"/>
              <a:t>: Many competitors selling differentiated products</a:t>
            </a:r>
          </a:p>
          <a:p>
            <a:pPr marL="341313" indent="-273050">
              <a:buFont typeface="Arial" panose="020B0604020202020204" pitchFamily="34" charset="0"/>
              <a:buChar char="•"/>
            </a:pPr>
            <a:r>
              <a:rPr lang="en-IN" altLang="en-US" b="1" dirty="0" smtClean="0"/>
              <a:t>Oligopoly</a:t>
            </a:r>
            <a:r>
              <a:rPr lang="en-IN" altLang="en-US" dirty="0" smtClean="0"/>
              <a:t>: Handful of competitors selling products that can be similar or different</a:t>
            </a:r>
            <a:endParaRPr lang="en-IN" altLang="en-US" b="1" dirty="0" smtClean="0"/>
          </a:p>
          <a:p>
            <a:pPr marL="341313" indent="-273050">
              <a:buFont typeface="Arial" panose="020B0604020202020204" pitchFamily="34" charset="0"/>
              <a:buChar char="•"/>
            </a:pPr>
            <a:endParaRPr lang="en-IN" altLang="en-US" dirty="0" smtClean="0"/>
          </a:p>
        </p:txBody>
      </p:sp>
      <p:sp>
        <p:nvSpPr>
          <p:cNvPr id="6" name="TextBox 5"/>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a:t>
            </a:r>
            <a:r>
              <a:rPr lang="en-IN" sz="2000" dirty="0">
                <a:solidFill>
                  <a:schemeClr val="tx2"/>
                </a:solidFill>
                <a:latin typeface="Folio Std Medium"/>
              </a:rPr>
              <a:t>3</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Degrees of Competition </a:t>
            </a:r>
            <a:r>
              <a:rPr lang="en-IN" sz="2000" b="0" dirty="0" smtClean="0"/>
              <a:t>(continued)</a:t>
            </a:r>
            <a:r>
              <a:rPr lang="en-IN" dirty="0" smtClean="0"/>
              <a:t> </a:t>
            </a:r>
            <a:endParaRPr lang="en-IN" dirty="0"/>
          </a:p>
        </p:txBody>
      </p:sp>
      <p:sp>
        <p:nvSpPr>
          <p:cNvPr id="3" name="Content Placeholder 2"/>
          <p:cNvSpPr>
            <a:spLocks noGrp="1"/>
          </p:cNvSpPr>
          <p:nvPr>
            <p:ph idx="1"/>
          </p:nvPr>
        </p:nvSpPr>
        <p:spPr/>
        <p:txBody>
          <a:bodyPr/>
          <a:lstStyle/>
          <a:p>
            <a:pPr marL="341313" indent="-273050">
              <a:buFont typeface="Arial" panose="020B0604020202020204" pitchFamily="34" charset="0"/>
              <a:buChar char="•"/>
            </a:pPr>
            <a:r>
              <a:rPr lang="en-IN" altLang="en-US" b="1" dirty="0"/>
              <a:t>Monopoly</a:t>
            </a:r>
            <a:r>
              <a:rPr lang="en-IN" altLang="en-US" dirty="0"/>
              <a:t>: Single producer dominating the industry, leaving no room for competitors</a:t>
            </a:r>
          </a:p>
          <a:p>
            <a:pPr marL="638493" lvl="1" indent="-273050">
              <a:buFont typeface="Arial" panose="020B0604020202020204" pitchFamily="34" charset="0"/>
              <a:buChar char="•"/>
            </a:pPr>
            <a:r>
              <a:rPr lang="en-IN" altLang="en-US" b="1" dirty="0"/>
              <a:t>Natural monopoly </a:t>
            </a:r>
            <a:r>
              <a:rPr lang="en-IN" altLang="en-US" dirty="0"/>
              <a:t>arises when a single supplier is more efficient than multiple, competing ones</a:t>
            </a:r>
          </a:p>
          <a:p>
            <a:endParaRPr lang="en-IN" dirty="0"/>
          </a:p>
        </p:txBody>
      </p:sp>
      <p:sp>
        <p:nvSpPr>
          <p:cNvPr id="4" name="TextBox 3"/>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a:t>
            </a:r>
            <a:r>
              <a:rPr lang="en-IN" sz="2000" dirty="0">
                <a:solidFill>
                  <a:schemeClr val="tx2"/>
                </a:solidFill>
                <a:latin typeface="Folio Std Medium"/>
              </a:rPr>
              <a:t>3</a:t>
            </a:r>
          </a:p>
        </p:txBody>
      </p:sp>
    </p:spTree>
    <p:extLst>
      <p:ext uri="{BB962C8B-B14F-4D97-AF65-F5344CB8AC3E}">
        <p14:creationId xmlns:p14="http://schemas.microsoft.com/office/powerpoint/2010/main" val="156286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53012" y="403890"/>
            <a:ext cx="7536700" cy="983201"/>
          </a:xfrm>
        </p:spPr>
        <p:txBody>
          <a:bodyPr/>
          <a:lstStyle/>
          <a:p>
            <a:r>
              <a:rPr lang="en-US" altLang="en-US" dirty="0" smtClean="0">
                <a:solidFill>
                  <a:schemeClr val="bg1"/>
                </a:solidFill>
                <a:latin typeface="Folio Std Medium"/>
                <a:ea typeface="Franklin Gothic Medium" panose="020B0603020102020204" pitchFamily="34" charset="0"/>
                <a:cs typeface="Franklin Gothic Medium" panose="020B0603020102020204" pitchFamily="34" charset="0"/>
              </a:rPr>
              <a:t>2.3  </a:t>
            </a:r>
            <a:r>
              <a:rPr lang="en-US" altLang="en-US" dirty="0" smtClean="0">
                <a:latin typeface="Folio Std Medium"/>
                <a:ea typeface="Franklin Gothic Medium" panose="020B0603020102020204" pitchFamily="34" charset="0"/>
                <a:cs typeface="Franklin Gothic Medium" panose="020B0603020102020204" pitchFamily="34" charset="0"/>
              </a:rPr>
              <a:t>     Supply Curve and Demand Curve</a:t>
            </a:r>
          </a:p>
        </p:txBody>
      </p:sp>
      <p:pic>
        <p:nvPicPr>
          <p:cNvPr id="3" name="Picture 2" descr="This exhibit illustrates two graphs. The first graph is of a supply curve. It shows the relationship between the price per pizza in dollars and the quantity of pizza supplied per day in thousands at a restaurant. As the price rises, the quantity of the pizzas supplied also rises. This makes the curve move upward toward the right corner of the graph.&#10;The second graph is of a demand curve. It shows the relationship between the price per pizza in dollars and the quantity of pizza demanded per day in thousands at a restaurant. As the price rises, the quantity of the pizzas demanded reduces. This makes the curve move downward toward the right corner of the graph.&#10;" title="Exhibit 2.3 - Supply Curve and Demand Cur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50" y="1645988"/>
            <a:ext cx="8807562" cy="4249845"/>
          </a:xfrm>
          <a:prstGeom prst="rect">
            <a:avLst/>
          </a:prstGeom>
        </p:spPr>
      </p:pic>
      <p:sp>
        <p:nvSpPr>
          <p:cNvPr id="6" name="TextBox 5"/>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a:t>
            </a:r>
            <a:r>
              <a:rPr lang="en-IN" sz="2000" dirty="0">
                <a:solidFill>
                  <a:schemeClr val="tx2"/>
                </a:solidFill>
                <a:latin typeface="Folio Std Medium"/>
              </a:rPr>
              <a:t>3</a:t>
            </a:r>
          </a:p>
        </p:txBody>
      </p:sp>
    </p:spTree>
    <p:extLst>
      <p:ext uri="{BB962C8B-B14F-4D97-AF65-F5344CB8AC3E}">
        <p14:creationId xmlns:p14="http://schemas.microsoft.com/office/powerpoint/2010/main" val="3623174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0" y="417053"/>
            <a:ext cx="6916742" cy="983201"/>
          </a:xfrm>
        </p:spPr>
        <p:txBody>
          <a:bodyPr/>
          <a:lstStyle/>
          <a:p>
            <a:r>
              <a:rPr lang="en-IN" dirty="0">
                <a:solidFill>
                  <a:schemeClr val="bg1"/>
                </a:solidFill>
                <a:latin typeface="Folio Std Medium"/>
              </a:rPr>
              <a:t>2.4       </a:t>
            </a:r>
            <a:r>
              <a:rPr lang="en-IN" dirty="0">
                <a:latin typeface="Folio Std Medium"/>
              </a:rPr>
              <a:t>Equilibrium </a:t>
            </a:r>
            <a:r>
              <a:rPr lang="en-IN" dirty="0" smtClean="0">
                <a:latin typeface="Folio Std Medium"/>
              </a:rPr>
              <a:t>Price</a:t>
            </a:r>
            <a:endParaRPr lang="en-US" dirty="0">
              <a:latin typeface="Folio Std Medium"/>
            </a:endParaRPr>
          </a:p>
        </p:txBody>
      </p:sp>
      <p:pic>
        <p:nvPicPr>
          <p:cNvPr id="6" name="Picture 5" descr="This exhibit illustrates a graph denoting equilibrium price. The x axis of the graph is labeled quantity of pizza per day in thousands, and the y-axis of the graph is labeled price per pizza in dollars. The markings on the x-axis are labeled 0, 20, 40, 60, 80, 100, and 120. The markings on the y-axis are labeled 0, 2, 4, 6, 8, 10, 12, 14, 16, 18, 20, and 22. The supply curve slopes from the bottom-left side of the graph to the top-right. The demand curve slopes from the top-left side of the graph to the bottom-right. The point at which the two curves meet is called the equilibrium point. At this point, the quantity of pizza supplied equals the price per pizza. In this graph, the equilibrium price is 10 dollars and the equilibrium quantity of pizza is 80,000.&#10;" title="Exhibit 2.4 - Equilibrium Pri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183" y="1443796"/>
            <a:ext cx="5097635" cy="4919492"/>
          </a:xfrm>
          <a:prstGeom prst="rect">
            <a:avLst/>
          </a:prstGeom>
        </p:spPr>
      </p:pic>
      <p:sp>
        <p:nvSpPr>
          <p:cNvPr id="5" name="TextBox 4"/>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a:t>
            </a:r>
            <a:r>
              <a:rPr lang="en-IN" sz="2000" dirty="0">
                <a:solidFill>
                  <a:schemeClr val="tx2"/>
                </a:solidFill>
                <a:latin typeface="Folio Std Medium"/>
              </a:rPr>
              <a:t>3</a:t>
            </a:r>
          </a:p>
        </p:txBody>
      </p:sp>
    </p:spTree>
    <p:extLst>
      <p:ext uri="{BB962C8B-B14F-4D97-AF65-F5344CB8AC3E}">
        <p14:creationId xmlns:p14="http://schemas.microsoft.com/office/powerpoint/2010/main" val="3828522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IN" altLang="en-US" dirty="0" smtClean="0">
                <a:latin typeface="Folio Std Medium"/>
                <a:ea typeface="Franklin Gothic Medium" panose="020B0603020102020204" pitchFamily="34" charset="0"/>
                <a:cs typeface="Franklin Gothic Medium" panose="020B0603020102020204" pitchFamily="34" charset="0"/>
              </a:rPr>
              <a:t>Planned Economies</a:t>
            </a:r>
            <a:endParaRPr lang="en-US" altLang="en-US" dirty="0" smtClean="0">
              <a:latin typeface="Folio Std Medium"/>
              <a:ea typeface="Franklin Gothic Medium" panose="020B0603020102020204" pitchFamily="34" charset="0"/>
              <a:cs typeface="Franklin Gothic Medium" panose="020B0603020102020204" pitchFamily="34" charset="0"/>
            </a:endParaRPr>
          </a:p>
        </p:txBody>
      </p:sp>
      <p:sp>
        <p:nvSpPr>
          <p:cNvPr id="26627" name="Content Placeholder 2"/>
          <p:cNvSpPr>
            <a:spLocks noGrp="1"/>
          </p:cNvSpPr>
          <p:nvPr>
            <p:ph idx="1"/>
          </p:nvPr>
        </p:nvSpPr>
        <p:spPr/>
        <p:txBody>
          <a:bodyPr/>
          <a:lstStyle/>
          <a:p>
            <a:r>
              <a:rPr lang="en-IN" altLang="en-US" b="1" dirty="0" smtClean="0"/>
              <a:t>Socialism</a:t>
            </a:r>
            <a:r>
              <a:rPr lang="en-IN" altLang="en-US" dirty="0" smtClean="0"/>
              <a:t>: Government owns and operates key enterprises that directly affect public welfare</a:t>
            </a:r>
          </a:p>
          <a:p>
            <a:r>
              <a:rPr lang="en-IN" altLang="en-US" b="1" dirty="0" smtClean="0"/>
              <a:t>Communism</a:t>
            </a:r>
            <a:r>
              <a:rPr lang="en-IN" altLang="en-US" dirty="0"/>
              <a:t>: Calls for public ownership of all enterprises under the direction of a strong central government</a:t>
            </a:r>
            <a:endParaRPr lang="en-US" altLang="en-US" dirty="0" smtClean="0"/>
          </a:p>
        </p:txBody>
      </p:sp>
      <p:sp>
        <p:nvSpPr>
          <p:cNvPr id="5" name="TextBox 4"/>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4</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IN" altLang="en-US" dirty="0" smtClean="0">
                <a:latin typeface="Folio Std Medium"/>
                <a:ea typeface="Franklin Gothic Medium" panose="020B0603020102020204" pitchFamily="34" charset="0"/>
                <a:cs typeface="Franklin Gothic Medium" panose="020B0603020102020204" pitchFamily="34" charset="0"/>
              </a:rPr>
              <a:t>Mixed Economies</a:t>
            </a:r>
            <a:endParaRPr lang="en-US" altLang="en-US" dirty="0" smtClean="0">
              <a:latin typeface="Folio Std Medium"/>
              <a:ea typeface="Franklin Gothic Medium" panose="020B0603020102020204" pitchFamily="34" charset="0"/>
              <a:cs typeface="Franklin Gothic Medium" panose="020B0603020102020204" pitchFamily="34" charset="0"/>
            </a:endParaRPr>
          </a:p>
        </p:txBody>
      </p:sp>
      <p:sp>
        <p:nvSpPr>
          <p:cNvPr id="27651" name="Content Placeholder 2"/>
          <p:cNvSpPr>
            <a:spLocks noGrp="1"/>
          </p:cNvSpPr>
          <p:nvPr>
            <p:ph idx="1"/>
          </p:nvPr>
        </p:nvSpPr>
        <p:spPr/>
        <p:txBody>
          <a:bodyPr/>
          <a:lstStyle/>
          <a:p>
            <a:r>
              <a:rPr lang="en-IN" altLang="en-US" dirty="0" smtClean="0"/>
              <a:t>Embody elements of planned and market-based economic systems</a:t>
            </a:r>
          </a:p>
          <a:p>
            <a:pPr marL="639763" lvl="1" indent="-273050">
              <a:buFont typeface="Arial" panose="020B0604020202020204" pitchFamily="34" charset="0"/>
              <a:buChar char="•"/>
            </a:pPr>
            <a:r>
              <a:rPr lang="en-IN" altLang="en-US" dirty="0" smtClean="0"/>
              <a:t>Help in meeting the needs of the citizens</a:t>
            </a:r>
          </a:p>
          <a:p>
            <a:r>
              <a:rPr lang="en-IN" altLang="en-US" dirty="0" smtClean="0"/>
              <a:t>Government-owned </a:t>
            </a:r>
            <a:r>
              <a:rPr lang="en-IN" altLang="en-US" dirty="0"/>
              <a:t>businesses have turned to privatization</a:t>
            </a:r>
          </a:p>
          <a:p>
            <a:pPr lvl="1"/>
            <a:r>
              <a:rPr lang="en-IN" altLang="en-US" b="1" dirty="0" smtClean="0"/>
              <a:t>Privatization</a:t>
            </a:r>
            <a:r>
              <a:rPr lang="en-IN" altLang="en-US" dirty="0" smtClean="0"/>
              <a:t>: Process of converting government-owned businesses to private ownership</a:t>
            </a:r>
            <a:endParaRPr lang="en-US" altLang="en-US" dirty="0" smtClean="0"/>
          </a:p>
        </p:txBody>
      </p:sp>
      <p:sp>
        <p:nvSpPr>
          <p:cNvPr id="5" name="TextBox 4"/>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a:t>
            </a:r>
            <a:r>
              <a:rPr lang="en-IN" sz="2000" dirty="0">
                <a:solidFill>
                  <a:schemeClr val="tx2"/>
                </a:solidFill>
                <a:latin typeface="Folio Std Medium"/>
              </a:rPr>
              <a:t>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hidden="1"/>
          <p:cNvSpPr>
            <a:spLocks noGrp="1"/>
          </p:cNvSpPr>
          <p:nvPr>
            <p:ph type="title"/>
          </p:nvPr>
        </p:nvSpPr>
        <p:spPr/>
        <p:txBody>
          <a:bodyPr/>
          <a:lstStyle/>
          <a:p>
            <a:r>
              <a:rPr lang="en-IN"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rPr>
              <a:t>Learning Outcomes</a:t>
            </a:r>
            <a:endPar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15362" name="Content Placeholder 2"/>
          <p:cNvSpPr>
            <a:spLocks noGrp="1"/>
          </p:cNvSpPr>
          <p:nvPr>
            <p:ph idx="1"/>
          </p:nvPr>
        </p:nvSpPr>
        <p:spPr/>
        <p:txBody>
          <a:bodyPr>
            <a:noAutofit/>
          </a:bodyPr>
          <a:lstStyle/>
          <a:p>
            <a:pPr eaLnBrk="1" hangingPunct="1">
              <a:spcAft>
                <a:spcPts val="600"/>
              </a:spcAft>
              <a:buFont typeface="+mj-lt"/>
              <a:buAutoNum type="arabicPeriod"/>
            </a:pPr>
            <a:r>
              <a:rPr lang="en-IN" altLang="en-US" dirty="0" smtClean="0">
                <a:latin typeface="Folio Std Medium"/>
                <a:ea typeface="Rockwell" panose="02060603020205020403" pitchFamily="18" charset="0"/>
                <a:cs typeface="Rockwell" panose="02060603020205020403" pitchFamily="18" charset="0"/>
              </a:rPr>
              <a:t>Define economics and discuss the evolving global economic crisis</a:t>
            </a:r>
          </a:p>
          <a:p>
            <a:pPr eaLnBrk="1" hangingPunct="1">
              <a:spcAft>
                <a:spcPts val="600"/>
              </a:spcAft>
              <a:buFont typeface="+mj-lt"/>
              <a:buAutoNum type="arabicPeriod"/>
            </a:pPr>
            <a:r>
              <a:rPr lang="en-US" altLang="en-US" dirty="0" smtClean="0">
                <a:latin typeface="Folio Std Medium"/>
                <a:ea typeface="Rockwell" panose="02060603020205020403" pitchFamily="18" charset="0"/>
                <a:cs typeface="Rockwell" panose="02060603020205020403" pitchFamily="18" charset="0"/>
              </a:rPr>
              <a:t>Analyze</a:t>
            </a:r>
            <a:r>
              <a:rPr lang="en-IN" altLang="en-US" dirty="0" smtClean="0">
                <a:latin typeface="Folio Std Medium"/>
                <a:ea typeface="Rockwell" panose="02060603020205020403" pitchFamily="18" charset="0"/>
                <a:cs typeface="Rockwell" panose="02060603020205020403" pitchFamily="18" charset="0"/>
              </a:rPr>
              <a:t> the impact of fiscal and monetary policy on the economy</a:t>
            </a:r>
          </a:p>
          <a:p>
            <a:pPr eaLnBrk="1" hangingPunct="1">
              <a:spcAft>
                <a:spcPts val="600"/>
              </a:spcAft>
              <a:buFont typeface="+mj-lt"/>
              <a:buAutoNum type="arabicPeriod"/>
            </a:pPr>
            <a:r>
              <a:rPr lang="en-IN" altLang="en-US" dirty="0" smtClean="0">
                <a:latin typeface="Folio Std Medium"/>
                <a:ea typeface="Rockwell" panose="02060603020205020403" pitchFamily="18" charset="0"/>
                <a:cs typeface="Rockwell" panose="02060603020205020403" pitchFamily="18" charset="0"/>
              </a:rPr>
              <a:t>Explain and evaluate the free market system and supply and demand</a:t>
            </a:r>
          </a:p>
          <a:p>
            <a:pPr eaLnBrk="1" hangingPunct="1">
              <a:spcAft>
                <a:spcPts val="600"/>
              </a:spcAft>
              <a:buFont typeface="+mj-lt"/>
              <a:buAutoNum type="arabicPeriod" startAt="4"/>
            </a:pPr>
            <a:r>
              <a:rPr lang="en-IN" altLang="en-US" dirty="0">
                <a:latin typeface="Folio Std Medium"/>
                <a:ea typeface="Rockwell" panose="02060603020205020403" pitchFamily="18" charset="0"/>
                <a:cs typeface="Rockwell" panose="02060603020205020403" pitchFamily="18" charset="0"/>
              </a:rPr>
              <a:t>Explain and evaluate planned market systems</a:t>
            </a:r>
          </a:p>
          <a:p>
            <a:pPr eaLnBrk="1" hangingPunct="1">
              <a:spcAft>
                <a:spcPts val="600"/>
              </a:spcAft>
              <a:buFont typeface="+mj-lt"/>
              <a:buAutoNum type="arabicPeriod" startAt="4"/>
            </a:pPr>
            <a:r>
              <a:rPr lang="en-IN" altLang="en-US" dirty="0">
                <a:latin typeface="Folio Std Medium"/>
                <a:ea typeface="Rockwell" panose="02060603020205020403" pitchFamily="18" charset="0"/>
                <a:cs typeface="Rockwell" panose="02060603020205020403" pitchFamily="18" charset="0"/>
              </a:rPr>
              <a:t>Describe the trend toward mixed market systems</a:t>
            </a:r>
          </a:p>
          <a:p>
            <a:pPr eaLnBrk="1" hangingPunct="1">
              <a:spcAft>
                <a:spcPts val="600"/>
              </a:spcAft>
              <a:buFont typeface="+mj-lt"/>
              <a:buAutoNum type="arabicPeriod" startAt="4"/>
            </a:pPr>
            <a:r>
              <a:rPr lang="en-IN" altLang="en-US" dirty="0">
                <a:latin typeface="Folio Std Medium"/>
                <a:ea typeface="Rockwell" panose="02060603020205020403" pitchFamily="18" charset="0"/>
                <a:cs typeface="Rockwell" panose="02060603020205020403" pitchFamily="18" charset="0"/>
              </a:rPr>
              <a:t>Discuss key terms and tools to evaluate economic performance</a:t>
            </a:r>
            <a:endParaRPr lang="en-US" altLang="en-US" dirty="0">
              <a:latin typeface="Folio Std Medium"/>
              <a:ea typeface="Rockwell" panose="02060603020205020403" pitchFamily="18" charset="0"/>
              <a:cs typeface="Rockwell" panose="02060603020205020403" pitchFamily="18" charset="0"/>
            </a:endParaRPr>
          </a:p>
          <a:p>
            <a:pPr eaLnBrk="1" hangingPunct="1">
              <a:spcAft>
                <a:spcPts val="600"/>
              </a:spcAft>
              <a:buFont typeface="+mj-lt"/>
              <a:buAutoNum type="arabicPeriod"/>
            </a:pPr>
            <a:endParaRPr lang="en-IN" altLang="en-US" dirty="0" smtClean="0">
              <a:latin typeface="Folio Std Medium"/>
              <a:ea typeface="Rockwell" panose="02060603020205020403" pitchFamily="18" charset="0"/>
              <a:cs typeface="Rockwell" panose="02060603020205020403"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Autofit/>
          </a:bodyPr>
          <a:lstStyle/>
          <a:p>
            <a:r>
              <a:rPr lang="en-IN" altLang="en-US" sz="3000" dirty="0" smtClean="0">
                <a:latin typeface="Folio Std Medium"/>
                <a:ea typeface="Franklin Gothic Medium" panose="020B0603020102020204" pitchFamily="34" charset="0"/>
                <a:cs typeface="Franklin Gothic Medium" panose="020B0603020102020204" pitchFamily="34" charset="0"/>
              </a:rPr>
              <a:t>Evaluating Economic Performance - Gross </a:t>
            </a:r>
            <a:r>
              <a:rPr lang="en-IN" altLang="en-US" sz="3000" dirty="0">
                <a:latin typeface="Folio Std Medium"/>
                <a:ea typeface="Franklin Gothic Medium" panose="020B0603020102020204" pitchFamily="34" charset="0"/>
                <a:cs typeface="Franklin Gothic Medium" panose="020B0603020102020204" pitchFamily="34" charset="0"/>
              </a:rPr>
              <a:t>Domestic Product (GDP)</a:t>
            </a:r>
            <a:endParaRPr lang="en-US" altLang="en-US" sz="3000" dirty="0" smtClean="0">
              <a:latin typeface="Folio Std Medium"/>
              <a:ea typeface="Franklin Gothic Medium" panose="020B0603020102020204" pitchFamily="34" charset="0"/>
              <a:cs typeface="Franklin Gothic Medium" panose="020B0603020102020204" pitchFamily="34" charset="0"/>
            </a:endParaRPr>
          </a:p>
        </p:txBody>
      </p:sp>
      <p:sp>
        <p:nvSpPr>
          <p:cNvPr id="28675" name="Content Placeholder 2"/>
          <p:cNvSpPr>
            <a:spLocks noGrp="1"/>
          </p:cNvSpPr>
          <p:nvPr>
            <p:ph idx="1"/>
          </p:nvPr>
        </p:nvSpPr>
        <p:spPr/>
        <p:txBody>
          <a:bodyPr/>
          <a:lstStyle/>
          <a:p>
            <a:pPr marL="342583" indent="-273050">
              <a:buFont typeface="Arial" panose="020B0604020202020204" pitchFamily="34" charset="0"/>
              <a:buChar char="•"/>
            </a:pPr>
            <a:r>
              <a:rPr lang="en-IN" altLang="en-US" dirty="0" smtClean="0"/>
              <a:t>Total </a:t>
            </a:r>
            <a:r>
              <a:rPr lang="en-IN" altLang="en-US" dirty="0"/>
              <a:t>value of all final goods and services produced within a nation’s physical boundaries over a given period of time</a:t>
            </a:r>
          </a:p>
          <a:p>
            <a:pPr marL="342583" indent="-273050">
              <a:buFont typeface="Arial" panose="020B0604020202020204" pitchFamily="34" charset="0"/>
              <a:buChar char="•"/>
            </a:pPr>
            <a:r>
              <a:rPr lang="en-IN" altLang="en-US" dirty="0" smtClean="0"/>
              <a:t>Vital </a:t>
            </a:r>
            <a:r>
              <a:rPr lang="en-IN" altLang="en-US" dirty="0"/>
              <a:t>measure of economic health</a:t>
            </a:r>
          </a:p>
          <a:p>
            <a:pPr marL="639763" lvl="1" indent="-273050">
              <a:buFont typeface="Arial" panose="020B0604020202020204" pitchFamily="34" charset="0"/>
              <a:buChar char="•"/>
            </a:pPr>
            <a:r>
              <a:rPr lang="en-IN" altLang="en-US" dirty="0" smtClean="0"/>
              <a:t>Measures </a:t>
            </a:r>
            <a:r>
              <a:rPr lang="en-IN" altLang="en-US" dirty="0"/>
              <a:t>the economic performance of individual nations</a:t>
            </a:r>
          </a:p>
          <a:p>
            <a:pPr marL="639763" lvl="1" indent="-273050">
              <a:buFont typeface="Arial" panose="020B0604020202020204" pitchFamily="34" charset="0"/>
              <a:buChar char="•"/>
            </a:pPr>
            <a:r>
              <a:rPr lang="en-IN" altLang="en-US" dirty="0" smtClean="0"/>
              <a:t>Compares </a:t>
            </a:r>
            <a:r>
              <a:rPr lang="en-IN" altLang="en-US" dirty="0"/>
              <a:t>the growth among nations</a:t>
            </a:r>
          </a:p>
        </p:txBody>
      </p:sp>
      <p:sp>
        <p:nvSpPr>
          <p:cNvPr id="5" name="TextBox 4"/>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6</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altLang="en-US" sz="3000" dirty="0">
                <a:latin typeface="Folio Std Medium"/>
                <a:ea typeface="Franklin Gothic Medium" panose="020B0603020102020204" pitchFamily="34" charset="0"/>
                <a:cs typeface="Franklin Gothic Medium" panose="020B0603020102020204" pitchFamily="34" charset="0"/>
              </a:rPr>
              <a:t>Evaluating Economic Performance - </a:t>
            </a:r>
            <a:r>
              <a:rPr lang="en-US" sz="3000" dirty="0" smtClean="0"/>
              <a:t>Employment </a:t>
            </a:r>
            <a:r>
              <a:rPr lang="en-US" sz="3000" dirty="0"/>
              <a:t>L</a:t>
            </a:r>
            <a:r>
              <a:rPr lang="en-US" sz="3000" dirty="0" smtClean="0"/>
              <a:t>evel</a:t>
            </a:r>
            <a:endParaRPr lang="en-US" sz="3000" dirty="0"/>
          </a:p>
        </p:txBody>
      </p:sp>
      <p:sp>
        <p:nvSpPr>
          <p:cNvPr id="3" name="Content Placeholder 2"/>
          <p:cNvSpPr>
            <a:spLocks noGrp="1"/>
          </p:cNvSpPr>
          <p:nvPr>
            <p:ph idx="1"/>
          </p:nvPr>
        </p:nvSpPr>
        <p:spPr/>
        <p:txBody>
          <a:bodyPr/>
          <a:lstStyle/>
          <a:p>
            <a:r>
              <a:rPr lang="en-IN" b="1" dirty="0" smtClean="0"/>
              <a:t>Unemployment rate</a:t>
            </a:r>
            <a:r>
              <a:rPr lang="en-IN" dirty="0" smtClean="0"/>
              <a:t>: Percentage of people in the labor force over age 16 who do not have jobs and are seeking employment</a:t>
            </a:r>
          </a:p>
          <a:p>
            <a:pPr lvl="1"/>
            <a:r>
              <a:rPr lang="en-IN" dirty="0" smtClean="0"/>
              <a:t>Frictional unemployment - When it is possible to find better jobs</a:t>
            </a:r>
          </a:p>
          <a:p>
            <a:pPr lvl="1"/>
            <a:r>
              <a:rPr lang="en-IN" dirty="0" smtClean="0"/>
              <a:t>Structural unemployment - Unemployment for a longer term as skills are no longer relevant</a:t>
            </a:r>
          </a:p>
          <a:p>
            <a:pPr lvl="2"/>
            <a:endParaRPr lang="en-US" dirty="0"/>
          </a:p>
        </p:txBody>
      </p:sp>
      <p:sp>
        <p:nvSpPr>
          <p:cNvPr id="5" name="TextBox 4"/>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6</a:t>
            </a:r>
            <a:endParaRPr lang="en-IN" sz="2000" dirty="0">
              <a:solidFill>
                <a:schemeClr val="tx2"/>
              </a:solidFill>
              <a:latin typeface="Folio Std Medium"/>
            </a:endParaRPr>
          </a:p>
        </p:txBody>
      </p:sp>
    </p:spTree>
    <p:extLst>
      <p:ext uri="{BB962C8B-B14F-4D97-AF65-F5344CB8AC3E}">
        <p14:creationId xmlns:p14="http://schemas.microsoft.com/office/powerpoint/2010/main" val="32233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sz="3300" dirty="0">
                <a:latin typeface="Folio Std Medium"/>
                <a:ea typeface="Franklin Gothic Medium" panose="020B0603020102020204" pitchFamily="34" charset="0"/>
                <a:cs typeface="Franklin Gothic Medium" panose="020B0603020102020204" pitchFamily="34" charset="0"/>
              </a:rPr>
              <a:t>Evaluating Economic Performance - </a:t>
            </a:r>
            <a:r>
              <a:rPr lang="en-US" sz="3300" dirty="0" smtClean="0"/>
              <a:t>Employment Level </a:t>
            </a:r>
            <a:r>
              <a:rPr lang="en-US" sz="2000" b="0" dirty="0" smtClean="0"/>
              <a:t>(continued)</a:t>
            </a:r>
            <a:endParaRPr lang="en-IN" b="0" dirty="0"/>
          </a:p>
        </p:txBody>
      </p:sp>
      <p:sp>
        <p:nvSpPr>
          <p:cNvPr id="3" name="Content Placeholder 2"/>
          <p:cNvSpPr>
            <a:spLocks noGrp="1"/>
          </p:cNvSpPr>
          <p:nvPr>
            <p:ph idx="1"/>
          </p:nvPr>
        </p:nvSpPr>
        <p:spPr/>
        <p:txBody>
          <a:bodyPr/>
          <a:lstStyle/>
          <a:p>
            <a:pPr lvl="1"/>
            <a:r>
              <a:rPr lang="en-IN" dirty="0"/>
              <a:t>Cyclical unemployment - Layoffs during recessions</a:t>
            </a:r>
          </a:p>
          <a:p>
            <a:pPr lvl="1"/>
            <a:r>
              <a:rPr lang="en-IN" dirty="0"/>
              <a:t>Seasonal unemployment - Job loss related to the time of year</a:t>
            </a:r>
          </a:p>
          <a:p>
            <a:endParaRPr lang="en-IN" dirty="0"/>
          </a:p>
        </p:txBody>
      </p:sp>
      <p:sp>
        <p:nvSpPr>
          <p:cNvPr id="4" name="TextBox 3"/>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6</a:t>
            </a:r>
            <a:endParaRPr lang="en-IN" sz="2000" dirty="0">
              <a:solidFill>
                <a:schemeClr val="tx2"/>
              </a:solidFill>
              <a:latin typeface="Folio Std Medium"/>
            </a:endParaRPr>
          </a:p>
        </p:txBody>
      </p:sp>
    </p:spTree>
    <p:extLst>
      <p:ext uri="{BB962C8B-B14F-4D97-AF65-F5344CB8AC3E}">
        <p14:creationId xmlns:p14="http://schemas.microsoft.com/office/powerpoint/2010/main" val="21527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IN" altLang="en-US" dirty="0">
                <a:latin typeface="Folio Std Medium"/>
                <a:ea typeface="Franklin Gothic Medium" panose="020B0603020102020204" pitchFamily="34" charset="0"/>
                <a:cs typeface="Franklin Gothic Medium" panose="020B0603020102020204" pitchFamily="34" charset="0"/>
              </a:rPr>
              <a:t>Evaluating Economic Performance - Business </a:t>
            </a:r>
            <a:r>
              <a:rPr lang="en-IN" altLang="en-US" dirty="0" smtClean="0">
                <a:latin typeface="Folio Std Medium"/>
                <a:ea typeface="Franklin Gothic Medium" panose="020B0603020102020204" pitchFamily="34" charset="0"/>
                <a:cs typeface="Franklin Gothic Medium" panose="020B0603020102020204" pitchFamily="34" charset="0"/>
              </a:rPr>
              <a:t>Cycle</a:t>
            </a:r>
            <a:endParaRPr lang="en-US" altLang="en-US" sz="2000" dirty="0" smtClean="0">
              <a:latin typeface="Folio Std Medium"/>
              <a:ea typeface="Franklin Gothic Medium" panose="020B0603020102020204" pitchFamily="34" charset="0"/>
              <a:cs typeface="Franklin Gothic Medium" panose="020B0603020102020204" pitchFamily="34" charset="0"/>
            </a:endParaRPr>
          </a:p>
        </p:txBody>
      </p:sp>
      <p:sp>
        <p:nvSpPr>
          <p:cNvPr id="29699" name="Content Placeholder 2"/>
          <p:cNvSpPr>
            <a:spLocks noGrp="1"/>
          </p:cNvSpPr>
          <p:nvPr>
            <p:ph idx="1"/>
          </p:nvPr>
        </p:nvSpPr>
        <p:spPr/>
        <p:txBody>
          <a:bodyPr/>
          <a:lstStyle/>
          <a:p>
            <a:r>
              <a:rPr lang="en-IN" altLang="en-US" dirty="0" smtClean="0"/>
              <a:t>Periodic contraction and expansion of the economy</a:t>
            </a:r>
          </a:p>
          <a:p>
            <a:pPr marL="639763" lvl="1" indent="-273050">
              <a:buFont typeface="Arial" panose="020B0604020202020204" pitchFamily="34" charset="0"/>
              <a:buChar char="•"/>
            </a:pPr>
            <a:r>
              <a:rPr lang="en-IN" altLang="en-US" b="1" dirty="0" smtClean="0"/>
              <a:t>Contraction</a:t>
            </a:r>
            <a:r>
              <a:rPr lang="en-IN" altLang="en-US" dirty="0" smtClean="0"/>
              <a:t>: Period of economic downturn marked by rising unemployment</a:t>
            </a:r>
          </a:p>
          <a:p>
            <a:pPr marL="958850" lvl="2" indent="-319088">
              <a:buSzTx/>
            </a:pPr>
            <a:r>
              <a:rPr lang="en-IN" altLang="en-US" b="1" dirty="0" smtClean="0"/>
              <a:t>Recession</a:t>
            </a:r>
            <a:r>
              <a:rPr lang="en-IN" altLang="en-US" dirty="0" smtClean="0"/>
              <a:t>: </a:t>
            </a:r>
            <a:r>
              <a:rPr lang="en-US" altLang="en-US" dirty="0" smtClean="0"/>
              <a:t>Marked by a decrease in the GDP for two consecutive quarters</a:t>
            </a:r>
          </a:p>
          <a:p>
            <a:pPr marL="1233170" lvl="3" indent="-319088"/>
            <a:r>
              <a:rPr lang="en-IN" altLang="en-US" b="1" dirty="0" smtClean="0"/>
              <a:t>Depression</a:t>
            </a:r>
            <a:r>
              <a:rPr lang="en-IN" altLang="en-US" dirty="0" smtClean="0"/>
              <a:t>: Long-lasting recession</a:t>
            </a:r>
          </a:p>
          <a:p>
            <a:pPr marL="639763" lvl="1" indent="-273050">
              <a:buFont typeface="Arial" panose="020B0604020202020204" pitchFamily="34" charset="0"/>
              <a:buChar char="•"/>
            </a:pPr>
            <a:r>
              <a:rPr lang="en-IN" altLang="en-US" b="1" dirty="0" smtClean="0"/>
              <a:t>Recovery</a:t>
            </a:r>
            <a:r>
              <a:rPr lang="en-IN" altLang="en-US" dirty="0" smtClean="0"/>
              <a:t>: </a:t>
            </a:r>
            <a:r>
              <a:rPr lang="en-US" altLang="en-US" dirty="0" smtClean="0"/>
              <a:t>Period of rising economic growth and employment</a:t>
            </a:r>
          </a:p>
          <a:p>
            <a:pPr marL="639763" lvl="1" indent="-273050">
              <a:buFont typeface="Arial" panose="020B0604020202020204" pitchFamily="34" charset="0"/>
              <a:buChar char="•"/>
            </a:pPr>
            <a:r>
              <a:rPr lang="en-US" altLang="en-US" b="1" dirty="0" smtClean="0"/>
              <a:t>Expansion</a:t>
            </a:r>
            <a:r>
              <a:rPr lang="en-US" altLang="en-US" dirty="0" smtClean="0"/>
              <a:t>: Period of strong economic growth and high employment</a:t>
            </a:r>
            <a:endParaRPr lang="en-IN" altLang="en-US" dirty="0" smtClean="0"/>
          </a:p>
          <a:p>
            <a:pPr marL="639763" lvl="1" indent="-273050">
              <a:buFont typeface="Arial" panose="020B0604020202020204" pitchFamily="34" charset="0"/>
              <a:buChar char="•"/>
            </a:pPr>
            <a:endParaRPr lang="en-IN" altLang="en-US" dirty="0" smtClean="0"/>
          </a:p>
        </p:txBody>
      </p:sp>
      <p:sp>
        <p:nvSpPr>
          <p:cNvPr id="6" name="TextBox 5"/>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6</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r>
              <a:rPr lang="en-IN" altLang="en-US" dirty="0">
                <a:latin typeface="Folio Std Medium"/>
                <a:ea typeface="Franklin Gothic Medium" panose="020B0603020102020204" pitchFamily="34" charset="0"/>
                <a:cs typeface="Franklin Gothic Medium" panose="020B0603020102020204" pitchFamily="34" charset="0"/>
              </a:rPr>
              <a:t>Evaluating Economic Performance - Price </a:t>
            </a:r>
            <a:r>
              <a:rPr lang="en-IN" altLang="en-US" dirty="0" smtClean="0">
                <a:latin typeface="Folio Std Medium"/>
                <a:ea typeface="Franklin Gothic Medium" panose="020B0603020102020204" pitchFamily="34" charset="0"/>
                <a:cs typeface="Franklin Gothic Medium" panose="020B0603020102020204" pitchFamily="34" charset="0"/>
              </a:rPr>
              <a:t>Levels</a:t>
            </a:r>
            <a:endParaRPr lang="en-US" altLang="en-US" sz="2000" dirty="0" smtClean="0">
              <a:latin typeface="Folio Std Medium"/>
              <a:ea typeface="Franklin Gothic Medium" panose="020B0603020102020204" pitchFamily="34" charset="0"/>
              <a:cs typeface="Franklin Gothic Medium" panose="020B0603020102020204" pitchFamily="34" charset="0"/>
            </a:endParaRPr>
          </a:p>
        </p:txBody>
      </p:sp>
      <p:sp>
        <p:nvSpPr>
          <p:cNvPr id="30723" name="Content Placeholder 2"/>
          <p:cNvSpPr>
            <a:spLocks noGrp="1"/>
          </p:cNvSpPr>
          <p:nvPr>
            <p:ph idx="1"/>
          </p:nvPr>
        </p:nvSpPr>
        <p:spPr/>
        <p:txBody>
          <a:bodyPr/>
          <a:lstStyle/>
          <a:p>
            <a:r>
              <a:rPr lang="en-IN" altLang="en-US" dirty="0" smtClean="0"/>
              <a:t>Measure used to evaluate economic well-being</a:t>
            </a:r>
          </a:p>
          <a:p>
            <a:pPr marL="639763" lvl="1" indent="-273050">
              <a:buFont typeface="Arial" panose="020B0604020202020204" pitchFamily="34" charset="0"/>
              <a:buChar char="•"/>
            </a:pPr>
            <a:r>
              <a:rPr lang="en-IN" altLang="en-US" b="1" dirty="0" smtClean="0"/>
              <a:t>Inflation</a:t>
            </a:r>
            <a:r>
              <a:rPr lang="en-IN" altLang="en-US" dirty="0" smtClean="0"/>
              <a:t>: </a:t>
            </a:r>
            <a:r>
              <a:rPr lang="en-US" altLang="en-US" dirty="0" smtClean="0"/>
              <a:t>Period of rising average prices across the economy</a:t>
            </a:r>
          </a:p>
          <a:p>
            <a:pPr marL="958850" lvl="2" indent="-319088">
              <a:buSzTx/>
            </a:pPr>
            <a:r>
              <a:rPr lang="en-US" altLang="en-US" b="1" dirty="0" smtClean="0"/>
              <a:t>Hyperinflation</a:t>
            </a:r>
            <a:r>
              <a:rPr lang="en-US" altLang="en-US" dirty="0" smtClean="0"/>
              <a:t>: Average monthly inflation rate of more than 50 percent</a:t>
            </a:r>
          </a:p>
          <a:p>
            <a:pPr marL="958850" lvl="2" indent="-319088">
              <a:buSzTx/>
            </a:pPr>
            <a:r>
              <a:rPr lang="en-IN" altLang="en-US" b="1" dirty="0" smtClean="0"/>
              <a:t>Disinflation</a:t>
            </a:r>
            <a:r>
              <a:rPr lang="en-IN" altLang="en-US" dirty="0" smtClean="0"/>
              <a:t>: </a:t>
            </a:r>
            <a:r>
              <a:rPr lang="en-US" altLang="en-US" dirty="0" smtClean="0"/>
              <a:t>Period of slowing average price increases</a:t>
            </a:r>
          </a:p>
          <a:p>
            <a:pPr marL="638810" lvl="1" indent="-319088"/>
            <a:r>
              <a:rPr lang="en-US" altLang="en-US" b="1" dirty="0" smtClean="0"/>
              <a:t>Deflation</a:t>
            </a:r>
            <a:r>
              <a:rPr lang="en-US" altLang="en-US" dirty="0" smtClean="0"/>
              <a:t>: Period of falling average prices</a:t>
            </a:r>
            <a:endParaRPr lang="en-IN" altLang="en-US" dirty="0" smtClean="0"/>
          </a:p>
        </p:txBody>
      </p:sp>
      <p:sp>
        <p:nvSpPr>
          <p:cNvPr id="6" name="TextBox 5"/>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6</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Autofit/>
          </a:bodyPr>
          <a:lstStyle/>
          <a:p>
            <a:r>
              <a:rPr lang="en-IN" altLang="en-US" dirty="0">
                <a:latin typeface="Folio Std Medium"/>
                <a:ea typeface="Franklin Gothic Medium" panose="020B0603020102020204" pitchFamily="34" charset="0"/>
                <a:cs typeface="Franklin Gothic Medium" panose="020B0603020102020204" pitchFamily="34" charset="0"/>
              </a:rPr>
              <a:t>Evaluating Economic Performance - Inflation and Productivity</a:t>
            </a:r>
            <a:endParaRPr lang="en-US" altLang="en-US" sz="2000" dirty="0" smtClean="0">
              <a:latin typeface="Folio Std Medium"/>
              <a:ea typeface="Franklin Gothic Medium" panose="020B0603020102020204" pitchFamily="34" charset="0"/>
              <a:cs typeface="Franklin Gothic Medium" panose="020B0603020102020204" pitchFamily="34" charset="0"/>
            </a:endParaRPr>
          </a:p>
        </p:txBody>
      </p:sp>
      <p:sp>
        <p:nvSpPr>
          <p:cNvPr id="31747" name="Content Placeholder 2"/>
          <p:cNvSpPr>
            <a:spLocks noGrp="1"/>
          </p:cNvSpPr>
          <p:nvPr>
            <p:ph idx="1"/>
          </p:nvPr>
        </p:nvSpPr>
        <p:spPr/>
        <p:txBody>
          <a:bodyPr/>
          <a:lstStyle/>
          <a:p>
            <a:pPr marL="341630" indent="-319088">
              <a:spcBef>
                <a:spcPts val="500"/>
              </a:spcBef>
            </a:pPr>
            <a:r>
              <a:rPr lang="en-IN" altLang="en-US" dirty="0" smtClean="0"/>
              <a:t>Price indexes used to </a:t>
            </a:r>
            <a:r>
              <a:rPr lang="en-IN" altLang="en-US" dirty="0"/>
              <a:t>evaluate inflation</a:t>
            </a:r>
          </a:p>
          <a:p>
            <a:pPr marL="638810" lvl="1" indent="-319088">
              <a:spcBef>
                <a:spcPts val="500"/>
              </a:spcBef>
            </a:pPr>
            <a:r>
              <a:rPr lang="en-IN" altLang="en-US" b="1" dirty="0" smtClean="0"/>
              <a:t>Consumer </a:t>
            </a:r>
            <a:r>
              <a:rPr lang="en-IN" altLang="en-US" b="1" dirty="0"/>
              <a:t>price index (CPI)</a:t>
            </a:r>
            <a:r>
              <a:rPr lang="en-IN" altLang="en-US" dirty="0"/>
              <a:t>: </a:t>
            </a:r>
            <a:r>
              <a:rPr lang="en-US" altLang="en-US" dirty="0"/>
              <a:t>Evaluates the change in the weighted-average price of goods and services that </a:t>
            </a:r>
            <a:r>
              <a:rPr lang="en-US" altLang="en-US" dirty="0" smtClean="0"/>
              <a:t>an </a:t>
            </a:r>
            <a:r>
              <a:rPr lang="en-US" altLang="en-US" dirty="0"/>
              <a:t>average consumer buys each month</a:t>
            </a:r>
            <a:endParaRPr lang="en-IN" altLang="en-US" dirty="0"/>
          </a:p>
          <a:p>
            <a:pPr marL="638810" lvl="1" indent="-319088">
              <a:spcBef>
                <a:spcPts val="500"/>
              </a:spcBef>
            </a:pPr>
            <a:r>
              <a:rPr lang="en-IN" altLang="en-US" b="1" dirty="0"/>
              <a:t>Producer price index (PPI)</a:t>
            </a:r>
            <a:r>
              <a:rPr lang="en-IN" altLang="en-US" dirty="0"/>
              <a:t>: </a:t>
            </a:r>
            <a:r>
              <a:rPr lang="en-US" altLang="en-US" dirty="0"/>
              <a:t>Evaluates the change over time in the weighted-average wholesale prices</a:t>
            </a:r>
          </a:p>
          <a:p>
            <a:pPr marL="341313" indent="-273050">
              <a:spcBef>
                <a:spcPts val="500"/>
              </a:spcBef>
              <a:buFont typeface="Arial" panose="020B0604020202020204" pitchFamily="34" charset="0"/>
              <a:buChar char="•"/>
            </a:pPr>
            <a:r>
              <a:rPr lang="en-IN" altLang="en-US" b="1" dirty="0" smtClean="0"/>
              <a:t>Productivity</a:t>
            </a:r>
            <a:r>
              <a:rPr lang="en-IN" altLang="en-US" dirty="0" smtClean="0"/>
              <a:t>: Relationship between the production of goods and services and the resources required to produce them</a:t>
            </a:r>
            <a:endParaRPr lang="en-US" altLang="en-US" b="1" dirty="0" smtClean="0"/>
          </a:p>
        </p:txBody>
      </p:sp>
      <p:sp>
        <p:nvSpPr>
          <p:cNvPr id="6" name="TextBox 5"/>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6</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Key terms</a:t>
            </a:r>
            <a:endParaRPr lang="en-US" dirty="0"/>
          </a:p>
        </p:txBody>
      </p:sp>
      <p:sp>
        <p:nvSpPr>
          <p:cNvPr id="34818" name="Content Placeholder 4"/>
          <p:cNvSpPr>
            <a:spLocks noGrp="1"/>
          </p:cNvSpPr>
          <p:nvPr>
            <p:ph idx="1"/>
          </p:nvPr>
        </p:nvSpPr>
        <p:spPr/>
        <p:txBody>
          <a:bodyPr/>
          <a:lstStyle/>
          <a:p>
            <a:r>
              <a:rPr lang="en-US" altLang="en-US" sz="2800" b="0" dirty="0" smtClean="0">
                <a:latin typeface="+mj-lt"/>
              </a:rPr>
              <a:t>Economy</a:t>
            </a:r>
          </a:p>
          <a:p>
            <a:r>
              <a:rPr lang="en-US" altLang="en-US" sz="2800" b="0" dirty="0" smtClean="0">
                <a:latin typeface="+mj-lt"/>
              </a:rPr>
              <a:t>Economics</a:t>
            </a:r>
          </a:p>
          <a:p>
            <a:r>
              <a:rPr lang="en-US" altLang="en-US" sz="2800" b="0" dirty="0" smtClean="0">
                <a:latin typeface="+mj-lt"/>
              </a:rPr>
              <a:t>Macroeconomics</a:t>
            </a:r>
          </a:p>
          <a:p>
            <a:r>
              <a:rPr lang="en-US" altLang="en-US" sz="2800" b="0" dirty="0" smtClean="0">
                <a:latin typeface="+mj-lt"/>
              </a:rPr>
              <a:t>Microeconomics</a:t>
            </a:r>
          </a:p>
          <a:p>
            <a:r>
              <a:rPr lang="en-US" altLang="en-US" sz="2800" b="0" dirty="0" smtClean="0">
                <a:latin typeface="+mj-lt"/>
              </a:rPr>
              <a:t>Fiscal policy</a:t>
            </a:r>
          </a:p>
          <a:p>
            <a:r>
              <a:rPr lang="en-US" altLang="en-US" sz="2800" b="0" dirty="0" smtClean="0">
                <a:latin typeface="+mj-lt"/>
              </a:rPr>
              <a:t>Budget surplus</a:t>
            </a:r>
          </a:p>
          <a:p>
            <a:r>
              <a:rPr lang="en-US" altLang="en-US" sz="2800" b="0" dirty="0" smtClean="0">
                <a:latin typeface="+mj-lt"/>
              </a:rPr>
              <a:t>Budget deficit</a:t>
            </a:r>
          </a:p>
          <a:p>
            <a:r>
              <a:rPr lang="en-US" altLang="en-US" sz="2800" b="0" dirty="0" smtClean="0">
                <a:latin typeface="+mj-lt"/>
              </a:rPr>
              <a:t>Federal debt</a:t>
            </a:r>
          </a:p>
          <a:p>
            <a:r>
              <a:rPr lang="en-US" altLang="en-US" sz="2800" b="0" dirty="0" smtClean="0">
                <a:latin typeface="+mj-lt"/>
              </a:rPr>
              <a:t>Monetary policy</a:t>
            </a:r>
          </a:p>
        </p:txBody>
      </p:sp>
      <p:sp>
        <p:nvSpPr>
          <p:cNvPr id="34819" name="Content Placeholder 5"/>
          <p:cNvSpPr>
            <a:spLocks noGrp="1"/>
          </p:cNvSpPr>
          <p:nvPr>
            <p:ph idx="11"/>
          </p:nvPr>
        </p:nvSpPr>
        <p:spPr/>
        <p:txBody>
          <a:bodyPr/>
          <a:lstStyle/>
          <a:p>
            <a:r>
              <a:rPr lang="en-US" altLang="en-US" sz="2800" b="0" dirty="0" smtClean="0">
                <a:latin typeface="+mj-lt"/>
              </a:rPr>
              <a:t>Commercial banks</a:t>
            </a:r>
          </a:p>
          <a:p>
            <a:r>
              <a:rPr lang="en-US" altLang="en-US" sz="2800" b="0" dirty="0" smtClean="0">
                <a:latin typeface="+mj-lt"/>
              </a:rPr>
              <a:t>Money supply</a:t>
            </a:r>
          </a:p>
          <a:p>
            <a:r>
              <a:rPr lang="en-US" altLang="en-US" sz="2800" b="0" dirty="0" smtClean="0">
                <a:latin typeface="+mj-lt"/>
              </a:rPr>
              <a:t>Money</a:t>
            </a:r>
          </a:p>
          <a:p>
            <a:r>
              <a:rPr lang="en-US" altLang="en-US" sz="2800" b="0" dirty="0" smtClean="0">
                <a:latin typeface="+mj-lt"/>
              </a:rPr>
              <a:t>M1 money supply</a:t>
            </a:r>
          </a:p>
          <a:p>
            <a:r>
              <a:rPr lang="en-US" altLang="en-US" sz="2800" b="0" dirty="0" smtClean="0">
                <a:latin typeface="+mj-lt"/>
              </a:rPr>
              <a:t>M2 money supply</a:t>
            </a:r>
          </a:p>
          <a:p>
            <a:r>
              <a:rPr lang="en-US" altLang="en-US" sz="2800" b="0" dirty="0" smtClean="0">
                <a:latin typeface="+mj-lt"/>
              </a:rPr>
              <a:t>Open market operations</a:t>
            </a:r>
          </a:p>
          <a:p>
            <a:r>
              <a:rPr lang="en-US" altLang="en-US" sz="2800" b="0" dirty="0" smtClean="0">
                <a:latin typeface="+mj-lt"/>
              </a:rPr>
              <a:t>Federal Deposit Insurance Corporation (FDIC)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81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Key terms (continued 1)</a:t>
            </a:r>
            <a:endParaRPr lang="en-US" dirty="0"/>
          </a:p>
        </p:txBody>
      </p:sp>
      <p:sp>
        <p:nvSpPr>
          <p:cNvPr id="35842" name="Content Placeholder 1"/>
          <p:cNvSpPr>
            <a:spLocks noGrp="1"/>
          </p:cNvSpPr>
          <p:nvPr>
            <p:ph idx="1"/>
          </p:nvPr>
        </p:nvSpPr>
        <p:spPr/>
        <p:txBody>
          <a:bodyPr/>
          <a:lstStyle/>
          <a:p>
            <a:r>
              <a:rPr lang="en-US" altLang="en-US" sz="2800" b="0" dirty="0">
                <a:latin typeface="+mj-lt"/>
              </a:rPr>
              <a:t>Discount </a:t>
            </a:r>
            <a:r>
              <a:rPr lang="en-US" altLang="en-US" sz="2800" b="0" dirty="0" smtClean="0">
                <a:latin typeface="+mj-lt"/>
              </a:rPr>
              <a:t>rate</a:t>
            </a:r>
          </a:p>
          <a:p>
            <a:r>
              <a:rPr lang="en-US" altLang="en-US" sz="2800" b="0" dirty="0" smtClean="0">
                <a:latin typeface="+mj-lt"/>
              </a:rPr>
              <a:t>Reserve requirement</a:t>
            </a:r>
          </a:p>
          <a:p>
            <a:r>
              <a:rPr lang="en-US" altLang="en-US" sz="2800" b="0" dirty="0" smtClean="0">
                <a:latin typeface="+mj-lt"/>
              </a:rPr>
              <a:t>Economic system</a:t>
            </a:r>
          </a:p>
          <a:p>
            <a:r>
              <a:rPr lang="en-US" altLang="en-US" sz="2800" b="0" dirty="0" smtClean="0">
                <a:latin typeface="+mj-lt"/>
              </a:rPr>
              <a:t>Capitalism</a:t>
            </a:r>
          </a:p>
          <a:p>
            <a:r>
              <a:rPr lang="en-US" altLang="en-US" sz="2800" b="0" dirty="0" smtClean="0">
                <a:latin typeface="+mj-lt"/>
              </a:rPr>
              <a:t>Pure competition</a:t>
            </a:r>
          </a:p>
          <a:p>
            <a:r>
              <a:rPr lang="en-US" altLang="en-US" sz="2800" b="0" dirty="0" smtClean="0">
                <a:latin typeface="+mj-lt"/>
              </a:rPr>
              <a:t>Monopolistic competition</a:t>
            </a:r>
          </a:p>
          <a:p>
            <a:r>
              <a:rPr lang="en-US" altLang="en-US" sz="2800" b="0" dirty="0" smtClean="0">
                <a:latin typeface="+mj-lt"/>
              </a:rPr>
              <a:t>Oligopoly</a:t>
            </a:r>
          </a:p>
          <a:p>
            <a:r>
              <a:rPr lang="en-US" altLang="en-US" sz="2800" b="0" dirty="0" smtClean="0">
                <a:latin typeface="+mj-lt"/>
              </a:rPr>
              <a:t>Monopoly</a:t>
            </a:r>
          </a:p>
        </p:txBody>
      </p:sp>
      <p:sp>
        <p:nvSpPr>
          <p:cNvPr id="35843" name="Content Placeholder 5"/>
          <p:cNvSpPr>
            <a:spLocks noGrp="1"/>
          </p:cNvSpPr>
          <p:nvPr>
            <p:ph idx="11"/>
          </p:nvPr>
        </p:nvSpPr>
        <p:spPr/>
        <p:txBody>
          <a:bodyPr/>
          <a:lstStyle/>
          <a:p>
            <a:r>
              <a:rPr lang="en-US" altLang="en-US" sz="2800" b="0" dirty="0">
                <a:latin typeface="+mj-lt"/>
              </a:rPr>
              <a:t>Natural </a:t>
            </a:r>
            <a:r>
              <a:rPr lang="en-US" altLang="en-US" sz="2800" b="0" dirty="0" smtClean="0">
                <a:latin typeface="+mj-lt"/>
              </a:rPr>
              <a:t>monopoly</a:t>
            </a:r>
          </a:p>
          <a:p>
            <a:r>
              <a:rPr lang="en-US" altLang="en-US" sz="2800" b="0" dirty="0" smtClean="0">
                <a:latin typeface="+mj-lt"/>
              </a:rPr>
              <a:t>Supply</a:t>
            </a:r>
          </a:p>
          <a:p>
            <a:r>
              <a:rPr lang="en-US" altLang="en-US" sz="2800" b="0" dirty="0" smtClean="0">
                <a:latin typeface="+mj-lt"/>
              </a:rPr>
              <a:t>Supply curve</a:t>
            </a:r>
          </a:p>
          <a:p>
            <a:r>
              <a:rPr lang="en-US" altLang="en-US" sz="2800" b="0" dirty="0" smtClean="0">
                <a:latin typeface="+mj-lt"/>
              </a:rPr>
              <a:t>Demand</a:t>
            </a:r>
          </a:p>
          <a:p>
            <a:r>
              <a:rPr lang="en-US" altLang="en-US" sz="2800" b="0" dirty="0" smtClean="0">
                <a:latin typeface="+mj-lt"/>
              </a:rPr>
              <a:t>Demand curve</a:t>
            </a:r>
          </a:p>
          <a:p>
            <a:r>
              <a:rPr lang="en-US" altLang="en-US" sz="2800" b="0" dirty="0" smtClean="0">
                <a:latin typeface="+mj-lt"/>
              </a:rPr>
              <a:t>Equilibrium price</a:t>
            </a:r>
          </a:p>
          <a:p>
            <a:r>
              <a:rPr lang="en-US" altLang="en-US" sz="2800" b="0" dirty="0" smtClean="0">
                <a:latin typeface="+mj-lt"/>
              </a:rPr>
              <a:t>Socialism</a:t>
            </a:r>
          </a:p>
          <a:p>
            <a:r>
              <a:rPr lang="en-US" altLang="en-US" sz="2800" b="0" dirty="0" smtClean="0">
                <a:latin typeface="+mj-lt"/>
              </a:rPr>
              <a:t>Communism</a:t>
            </a:r>
          </a:p>
          <a:p>
            <a:r>
              <a:rPr lang="en-US" altLang="en-US" sz="2800" b="0" dirty="0" smtClean="0">
                <a:latin typeface="+mj-lt"/>
              </a:rPr>
              <a:t>Mixed economies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84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Key terms (continued 2)</a:t>
            </a:r>
            <a:endParaRPr lang="en-US" dirty="0"/>
          </a:p>
        </p:txBody>
      </p:sp>
      <p:sp>
        <p:nvSpPr>
          <p:cNvPr id="36866" name="Content Placeholder 1"/>
          <p:cNvSpPr>
            <a:spLocks noGrp="1"/>
          </p:cNvSpPr>
          <p:nvPr>
            <p:ph idx="1"/>
          </p:nvPr>
        </p:nvSpPr>
        <p:spPr/>
        <p:txBody>
          <a:bodyPr/>
          <a:lstStyle/>
          <a:p>
            <a:r>
              <a:rPr lang="en-US" altLang="en-US" sz="2800" b="0" dirty="0" smtClean="0">
                <a:latin typeface="+mj-lt"/>
              </a:rPr>
              <a:t>Privatization</a:t>
            </a:r>
          </a:p>
          <a:p>
            <a:r>
              <a:rPr lang="en-US" altLang="en-US" sz="2800" b="0" dirty="0" smtClean="0">
                <a:latin typeface="+mj-lt"/>
              </a:rPr>
              <a:t>Gross domestic product</a:t>
            </a:r>
          </a:p>
          <a:p>
            <a:r>
              <a:rPr lang="en-US" altLang="en-US" sz="2800" b="0" dirty="0" smtClean="0">
                <a:latin typeface="+mj-lt"/>
              </a:rPr>
              <a:t>Unemployment rate</a:t>
            </a:r>
          </a:p>
          <a:p>
            <a:r>
              <a:rPr lang="en-US" altLang="en-US" sz="2800" b="0" dirty="0" smtClean="0">
                <a:latin typeface="+mj-lt"/>
              </a:rPr>
              <a:t>Business cycle</a:t>
            </a:r>
          </a:p>
          <a:p>
            <a:r>
              <a:rPr lang="en-US" altLang="en-US" sz="2800" b="0" dirty="0" smtClean="0">
                <a:latin typeface="+mj-lt"/>
              </a:rPr>
              <a:t>Contraction</a:t>
            </a:r>
          </a:p>
          <a:p>
            <a:r>
              <a:rPr lang="en-US" altLang="en-US" sz="2800" b="0" dirty="0" smtClean="0">
                <a:latin typeface="+mj-lt"/>
              </a:rPr>
              <a:t>Recession</a:t>
            </a:r>
          </a:p>
          <a:p>
            <a:r>
              <a:rPr lang="en-US" altLang="en-US" sz="2800" b="0" dirty="0" smtClean="0">
                <a:latin typeface="+mj-lt"/>
              </a:rPr>
              <a:t>Depression</a:t>
            </a:r>
          </a:p>
          <a:p>
            <a:r>
              <a:rPr lang="en-US" altLang="en-US" sz="2800" b="0" dirty="0" smtClean="0">
                <a:latin typeface="+mj-lt"/>
              </a:rPr>
              <a:t>Recovery</a:t>
            </a:r>
          </a:p>
        </p:txBody>
      </p:sp>
      <p:sp>
        <p:nvSpPr>
          <p:cNvPr id="36867" name="Content Placeholder 2"/>
          <p:cNvSpPr>
            <a:spLocks noGrp="1"/>
          </p:cNvSpPr>
          <p:nvPr>
            <p:ph idx="11"/>
          </p:nvPr>
        </p:nvSpPr>
        <p:spPr/>
        <p:txBody>
          <a:bodyPr/>
          <a:lstStyle/>
          <a:p>
            <a:r>
              <a:rPr lang="en-US" altLang="en-US" dirty="0">
                <a:latin typeface="+mj-lt"/>
              </a:rPr>
              <a:t>Expansion</a:t>
            </a:r>
          </a:p>
          <a:p>
            <a:r>
              <a:rPr lang="en-US" altLang="en-US" sz="2800" b="0" dirty="0" smtClean="0">
                <a:latin typeface="+mj-lt"/>
              </a:rPr>
              <a:t>Inflation</a:t>
            </a:r>
          </a:p>
          <a:p>
            <a:r>
              <a:rPr lang="en-US" altLang="en-US" sz="2800" b="0" dirty="0" smtClean="0">
                <a:latin typeface="+mj-lt"/>
              </a:rPr>
              <a:t>Hyperinflation</a:t>
            </a:r>
          </a:p>
          <a:p>
            <a:r>
              <a:rPr lang="en-US" altLang="en-US" sz="2800" b="0" dirty="0" smtClean="0">
                <a:latin typeface="+mj-lt"/>
              </a:rPr>
              <a:t>Disinflation</a:t>
            </a:r>
          </a:p>
          <a:p>
            <a:r>
              <a:rPr lang="en-US" altLang="en-US" sz="2800" b="0" dirty="0" smtClean="0">
                <a:latin typeface="+mj-lt"/>
              </a:rPr>
              <a:t>Deflation</a:t>
            </a:r>
          </a:p>
          <a:p>
            <a:r>
              <a:rPr lang="en-US" altLang="en-US" sz="2800" b="0" dirty="0" smtClean="0">
                <a:latin typeface="+mj-lt"/>
              </a:rPr>
              <a:t>Consumer price index (CPI)</a:t>
            </a:r>
          </a:p>
          <a:p>
            <a:r>
              <a:rPr lang="en-US" altLang="en-US" sz="2800" b="0" dirty="0" smtClean="0">
                <a:latin typeface="+mj-lt"/>
              </a:rPr>
              <a:t>Producer price index (PPI)</a:t>
            </a:r>
          </a:p>
          <a:p>
            <a:r>
              <a:rPr lang="en-US" altLang="en-US" sz="2800" b="0" dirty="0" smtClean="0">
                <a:latin typeface="+mj-lt"/>
              </a:rPr>
              <a:t>Productivity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86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IN" dirty="0" smtClean="0"/>
              <a:t>Summary</a:t>
            </a:r>
            <a:endParaRPr lang="en-US" dirty="0"/>
          </a:p>
        </p:txBody>
      </p:sp>
      <p:sp>
        <p:nvSpPr>
          <p:cNvPr id="32770" name="Content Placeholder 2"/>
          <p:cNvSpPr>
            <a:spLocks noGrp="1"/>
          </p:cNvSpPr>
          <p:nvPr>
            <p:ph idx="1"/>
          </p:nvPr>
        </p:nvSpPr>
        <p:spPr/>
        <p:txBody>
          <a:bodyPr/>
          <a:lstStyle/>
          <a:p>
            <a:r>
              <a:rPr lang="en-IN" altLang="en-US" dirty="0" smtClean="0">
                <a:latin typeface="+mj-lt"/>
              </a:rPr>
              <a:t>Economics is the study of choices made to allocate society’s resources</a:t>
            </a:r>
          </a:p>
          <a:p>
            <a:r>
              <a:rPr lang="en-IN" altLang="en-US" dirty="0" smtClean="0">
                <a:latin typeface="+mj-lt"/>
              </a:rPr>
              <a:t>Fiscal and monetary policies are used to improve economic performance</a:t>
            </a:r>
          </a:p>
          <a:p>
            <a:r>
              <a:rPr lang="en-IN" altLang="en-US" dirty="0" smtClean="0">
                <a:latin typeface="+mj-lt"/>
              </a:rPr>
              <a:t>Socialism </a:t>
            </a:r>
            <a:r>
              <a:rPr lang="en-IN" altLang="en-US" dirty="0">
                <a:latin typeface="+mj-lt"/>
              </a:rPr>
              <a:t>and communism are two categories of planned economies</a:t>
            </a:r>
            <a:endParaRPr lang="en-IN" altLang="en-US" dirty="0" smtClean="0">
              <a:latin typeface="+mj-lt"/>
            </a:endParaRPr>
          </a:p>
          <a:p>
            <a:r>
              <a:rPr lang="en-IN" altLang="en-US" dirty="0">
                <a:latin typeface="+mj-lt"/>
              </a:rPr>
              <a:t>Economies of the world are </a:t>
            </a:r>
            <a:r>
              <a:rPr lang="en-IN" altLang="en-US" dirty="0" smtClean="0">
                <a:latin typeface="+mj-lt"/>
              </a:rPr>
              <a:t>adopting </a:t>
            </a:r>
            <a:r>
              <a:rPr lang="en-IN" altLang="en-US" dirty="0">
                <a:latin typeface="+mj-lt"/>
              </a:rPr>
              <a:t>mixed market systems to meet the needs of its </a:t>
            </a:r>
            <a:r>
              <a:rPr lang="en-IN" altLang="en-US" dirty="0" smtClean="0">
                <a:latin typeface="+mj-lt"/>
              </a:rPr>
              <a:t>citizens</a:t>
            </a:r>
            <a:endParaRPr lang="en-IN" altLang="en-US"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dirty="0" smtClean="0">
                <a:latin typeface="Folio Std Medium"/>
                <a:ea typeface="Franklin Gothic Medium" panose="020B0603020102020204" pitchFamily="34" charset="0"/>
                <a:cs typeface="Franklin Gothic Medium" panose="020B0603020102020204" pitchFamily="34" charset="0"/>
              </a:rPr>
              <a:t>Understanding Economics</a:t>
            </a:r>
          </a:p>
        </p:txBody>
      </p:sp>
      <p:sp>
        <p:nvSpPr>
          <p:cNvPr id="16387" name="Content Placeholder 2"/>
          <p:cNvSpPr>
            <a:spLocks noGrp="1"/>
          </p:cNvSpPr>
          <p:nvPr>
            <p:ph idx="1"/>
          </p:nvPr>
        </p:nvSpPr>
        <p:spPr/>
        <p:txBody>
          <a:bodyPr/>
          <a:lstStyle/>
          <a:p>
            <a:pPr eaLnBrk="1" hangingPunct="1">
              <a:buFont typeface="Arial" panose="020B0604020202020204" pitchFamily="34" charset="0"/>
              <a:buChar char="•"/>
            </a:pPr>
            <a:r>
              <a:rPr lang="en-IN" altLang="en-US" b="1" dirty="0" smtClean="0"/>
              <a:t>Economy</a:t>
            </a:r>
            <a:r>
              <a:rPr lang="en-IN" altLang="en-US" dirty="0" smtClean="0"/>
              <a:t>: Financial and social system of how resources flow through society</a:t>
            </a:r>
          </a:p>
          <a:p>
            <a:pPr eaLnBrk="1" hangingPunct="1">
              <a:buFont typeface="Arial" panose="020B0604020202020204" pitchFamily="34" charset="0"/>
              <a:buChar char="•"/>
            </a:pPr>
            <a:r>
              <a:rPr lang="en-IN" altLang="en-US" b="1" dirty="0" smtClean="0"/>
              <a:t>Economics</a:t>
            </a:r>
            <a:r>
              <a:rPr lang="en-IN" altLang="en-US" dirty="0" smtClean="0"/>
              <a:t>: Study of the choices made by </a:t>
            </a:r>
            <a:r>
              <a:rPr lang="en-IN" altLang="en-US" dirty="0"/>
              <a:t>people, </a:t>
            </a:r>
            <a:r>
              <a:rPr lang="en-IN" altLang="en-US" dirty="0" smtClean="0"/>
              <a:t>companies</a:t>
            </a:r>
            <a:r>
              <a:rPr lang="en-IN" altLang="en-US" dirty="0"/>
              <a:t>, and </a:t>
            </a:r>
            <a:r>
              <a:rPr lang="en-IN" altLang="en-US" dirty="0" smtClean="0"/>
              <a:t>governments to allocate society’s resources</a:t>
            </a:r>
          </a:p>
          <a:p>
            <a:pPr marL="639763" lvl="1" indent="-273050" eaLnBrk="1" hangingPunct="1">
              <a:buFont typeface="Arial" panose="020B0604020202020204" pitchFamily="34" charset="0"/>
              <a:buChar char="•"/>
            </a:pPr>
            <a:r>
              <a:rPr lang="en-IN" altLang="en-US" b="1" dirty="0" smtClean="0"/>
              <a:t>Macroeconomics</a:t>
            </a:r>
            <a:r>
              <a:rPr lang="en-IN" altLang="en-US" dirty="0" smtClean="0"/>
              <a:t>: Study of a country’s overall economic dynamics</a:t>
            </a:r>
          </a:p>
          <a:p>
            <a:pPr marL="639763" lvl="1" indent="-273050" eaLnBrk="1" hangingPunct="1">
              <a:buFont typeface="Arial" panose="020B0604020202020204" pitchFamily="34" charset="0"/>
              <a:buChar char="•"/>
            </a:pPr>
            <a:r>
              <a:rPr lang="en-IN" altLang="en-US" b="1" dirty="0" smtClean="0"/>
              <a:t>Microeconomics</a:t>
            </a:r>
            <a:r>
              <a:rPr lang="en-IN" altLang="en-US" dirty="0" smtClean="0"/>
              <a:t>: Study of smaller economic units</a:t>
            </a:r>
          </a:p>
        </p:txBody>
      </p:sp>
      <p:sp>
        <p:nvSpPr>
          <p:cNvPr id="7" name="TextBox 6"/>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1</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Chapter 02</a:t>
            </a:r>
            <a:endParaRPr lang="en-IN"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Global Economic Crisis</a:t>
            </a:r>
          </a:p>
        </p:txBody>
      </p:sp>
      <p:sp>
        <p:nvSpPr>
          <p:cNvPr id="17411" name="Content Placeholder 2"/>
          <p:cNvSpPr>
            <a:spLocks noGrp="1"/>
          </p:cNvSpPr>
          <p:nvPr>
            <p:ph idx="1"/>
          </p:nvPr>
        </p:nvSpPr>
        <p:spPr/>
        <p:txBody>
          <a:bodyPr/>
          <a:lstStyle/>
          <a:p>
            <a:r>
              <a:rPr lang="en-US" altLang="en-US" dirty="0" smtClean="0"/>
              <a:t>Began when the dot-com bubble burst in 2000, followed by the 9/11 terrorist attacks in 2001</a:t>
            </a:r>
          </a:p>
          <a:p>
            <a:pPr lvl="1"/>
            <a:r>
              <a:rPr lang="en-IN" altLang="en-US" dirty="0"/>
              <a:t>Stock market dropped, unemployment rate increased, and </a:t>
            </a:r>
            <a:r>
              <a:rPr lang="en-IN" altLang="en-US" dirty="0" smtClean="0"/>
              <a:t>the economy </a:t>
            </a:r>
            <a:r>
              <a:rPr lang="en-IN" altLang="en-US" dirty="0"/>
              <a:t>was on the brink of recession</a:t>
            </a:r>
            <a:endParaRPr lang="en-US" altLang="en-US" dirty="0" smtClean="0"/>
          </a:p>
          <a:p>
            <a:r>
              <a:rPr lang="en-US" altLang="en-US" dirty="0" smtClean="0"/>
              <a:t>Subprime mortgage loans - Granted to borrowers with low credit scores</a:t>
            </a:r>
          </a:p>
          <a:p>
            <a:pPr marL="639763" lvl="1" indent="-273050">
              <a:buFont typeface="Arial" panose="020B0604020202020204" pitchFamily="34" charset="0"/>
              <a:buChar char="•"/>
            </a:pPr>
            <a:r>
              <a:rPr lang="en-IN" altLang="en-US" dirty="0" smtClean="0"/>
              <a:t>Provided lenders higher return than many other investments</a:t>
            </a:r>
            <a:endParaRPr lang="en-US" altLang="en-US" dirty="0" smtClean="0"/>
          </a:p>
        </p:txBody>
      </p:sp>
      <p:sp>
        <p:nvSpPr>
          <p:cNvPr id="6" name="TextBox 5"/>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1</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Folio Std Medium"/>
                <a:ea typeface="Franklin Gothic Medium" panose="020B0603020102020204" pitchFamily="34" charset="0"/>
                <a:cs typeface="Franklin Gothic Medium" panose="020B0603020102020204" pitchFamily="34" charset="0"/>
              </a:rPr>
              <a:t>Global Economic </a:t>
            </a:r>
            <a:r>
              <a:rPr lang="en-US" altLang="en-US" dirty="0" smtClean="0">
                <a:latin typeface="Folio Std Medium"/>
                <a:ea typeface="Franklin Gothic Medium" panose="020B0603020102020204" pitchFamily="34" charset="0"/>
                <a:cs typeface="Franklin Gothic Medium" panose="020B0603020102020204" pitchFamily="34" charset="0"/>
              </a:rPr>
              <a:t>Crisis </a:t>
            </a:r>
            <a:r>
              <a:rPr lang="en-US" altLang="en-US" sz="2000" b="0" dirty="0" smtClean="0">
                <a:latin typeface="Folio Std Medium"/>
                <a:ea typeface="Franklin Gothic Medium" panose="020B0603020102020204" pitchFamily="34" charset="0"/>
                <a:cs typeface="Franklin Gothic Medium" panose="020B0603020102020204" pitchFamily="34" charset="0"/>
              </a:rPr>
              <a:t>(continued)</a:t>
            </a:r>
            <a:endParaRPr lang="en-IN" b="0" dirty="0"/>
          </a:p>
        </p:txBody>
      </p:sp>
      <p:sp>
        <p:nvSpPr>
          <p:cNvPr id="3" name="Content Placeholder 2"/>
          <p:cNvSpPr>
            <a:spLocks noGrp="1"/>
          </p:cNvSpPr>
          <p:nvPr>
            <p:ph idx="1"/>
          </p:nvPr>
        </p:nvSpPr>
        <p:spPr/>
        <p:txBody>
          <a:bodyPr/>
          <a:lstStyle/>
          <a:p>
            <a:r>
              <a:rPr lang="en-IN" dirty="0"/>
              <a:t>As housing prices peaked in 2006, borrowers owed their lenders more than the value of their </a:t>
            </a:r>
            <a:r>
              <a:rPr lang="en-IN" dirty="0" smtClean="0"/>
              <a:t>homes</a:t>
            </a:r>
            <a:endParaRPr lang="en-IN" dirty="0"/>
          </a:p>
          <a:p>
            <a:pPr lvl="1"/>
            <a:r>
              <a:rPr lang="en-IN" dirty="0" smtClean="0"/>
              <a:t>Eventually </a:t>
            </a:r>
            <a:r>
              <a:rPr lang="en-IN" dirty="0"/>
              <a:t>led to the collapse of financial institutions</a:t>
            </a:r>
          </a:p>
        </p:txBody>
      </p:sp>
      <p:sp>
        <p:nvSpPr>
          <p:cNvPr id="4" name="TextBox 3"/>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1</a:t>
            </a:r>
            <a:endParaRPr lang="en-IN" sz="2000" dirty="0">
              <a:solidFill>
                <a:schemeClr val="tx2"/>
              </a:solidFill>
              <a:latin typeface="Folio Std Medium"/>
            </a:endParaRPr>
          </a:p>
        </p:txBody>
      </p:sp>
    </p:spTree>
    <p:extLst>
      <p:ext uri="{BB962C8B-B14F-4D97-AF65-F5344CB8AC3E}">
        <p14:creationId xmlns:p14="http://schemas.microsoft.com/office/powerpoint/2010/main" val="322005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Autofit/>
          </a:bodyPr>
          <a:lstStyle/>
          <a:p>
            <a:r>
              <a:rPr lang="en-US" altLang="en-US" dirty="0">
                <a:latin typeface="Folio Std Medium"/>
                <a:ea typeface="Franklin Gothic Medium" panose="020B0603020102020204" pitchFamily="34" charset="0"/>
                <a:cs typeface="Franklin Gothic Medium" panose="020B0603020102020204" pitchFamily="34" charset="0"/>
              </a:rPr>
              <a:t>Global Economic </a:t>
            </a:r>
            <a:r>
              <a:rPr lang="en-US" altLang="en-US" dirty="0" smtClean="0">
                <a:latin typeface="Folio Std Medium"/>
                <a:ea typeface="Franklin Gothic Medium" panose="020B0603020102020204" pitchFamily="34" charset="0"/>
                <a:cs typeface="Franklin Gothic Medium" panose="020B0603020102020204" pitchFamily="34" charset="0"/>
              </a:rPr>
              <a:t>Crisis - Economic Relief</a:t>
            </a:r>
          </a:p>
        </p:txBody>
      </p:sp>
      <p:sp>
        <p:nvSpPr>
          <p:cNvPr id="18435" name="Content Placeholder 2"/>
          <p:cNvSpPr>
            <a:spLocks noGrp="1"/>
          </p:cNvSpPr>
          <p:nvPr>
            <p:ph idx="1"/>
          </p:nvPr>
        </p:nvSpPr>
        <p:spPr/>
        <p:txBody>
          <a:bodyPr/>
          <a:lstStyle/>
          <a:p>
            <a:r>
              <a:rPr lang="en-US" altLang="en-US" dirty="0" smtClean="0"/>
              <a:t>Troubled Assets Relief Program (TARP)</a:t>
            </a:r>
          </a:p>
          <a:p>
            <a:pPr marL="639763" lvl="1" indent="-273050">
              <a:buFont typeface="Arial" panose="020B0604020202020204" pitchFamily="34" charset="0"/>
              <a:buChar char="•"/>
            </a:pPr>
            <a:r>
              <a:rPr lang="en-US" altLang="en-US" dirty="0" smtClean="0"/>
              <a:t>Introduced as an economic bailout plan</a:t>
            </a:r>
          </a:p>
          <a:p>
            <a:r>
              <a:rPr lang="en-US" altLang="en-US" dirty="0" smtClean="0">
                <a:ea typeface="MS PGothic" panose="020B0600070205080204" pitchFamily="34" charset="-128"/>
              </a:rPr>
              <a:t>Government passed the American Recovery and Reinvestment Act to help the nation recover from a financial disaster</a:t>
            </a:r>
          </a:p>
          <a:p>
            <a:pPr marL="639763" lvl="1" indent="-273050">
              <a:buFont typeface="Arial" panose="020B0604020202020204" pitchFamily="34" charset="0"/>
              <a:buChar char="•"/>
            </a:pPr>
            <a:r>
              <a:rPr lang="en-US" altLang="en-US" dirty="0" smtClean="0"/>
              <a:t>Included cutting taxes, building infrastructure, and investing in green energy</a:t>
            </a:r>
          </a:p>
          <a:p>
            <a:endParaRPr lang="en-US" altLang="en-US" dirty="0" smtClean="0"/>
          </a:p>
        </p:txBody>
      </p:sp>
      <p:sp>
        <p:nvSpPr>
          <p:cNvPr id="6" name="TextBox 5"/>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1</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Fiscal Policy</a:t>
            </a:r>
          </a:p>
        </p:txBody>
      </p:sp>
      <p:sp>
        <p:nvSpPr>
          <p:cNvPr id="19459" name="Content Placeholder 2"/>
          <p:cNvSpPr>
            <a:spLocks noGrp="1"/>
          </p:cNvSpPr>
          <p:nvPr>
            <p:ph idx="1"/>
          </p:nvPr>
        </p:nvSpPr>
        <p:spPr/>
        <p:txBody>
          <a:bodyPr/>
          <a:lstStyle/>
          <a:p>
            <a:r>
              <a:rPr lang="en-US" altLang="en-US" dirty="0" smtClean="0"/>
              <a:t>Government efforts to influence the economy through taxation and spending</a:t>
            </a:r>
          </a:p>
          <a:p>
            <a:pPr lvl="1"/>
            <a:r>
              <a:rPr lang="en-IN" altLang="en-US" dirty="0"/>
              <a:t>Designed to encourage growth, boost employment, and curb </a:t>
            </a:r>
            <a:r>
              <a:rPr lang="en-IN" altLang="en-US" dirty="0" smtClean="0"/>
              <a:t>inflation</a:t>
            </a:r>
          </a:p>
          <a:p>
            <a:pPr lvl="1"/>
            <a:r>
              <a:rPr lang="en-IN" altLang="en-US" dirty="0"/>
              <a:t>Increasing the debt ceiling </a:t>
            </a:r>
            <a:r>
              <a:rPr lang="en-IN" altLang="en-US" dirty="0" smtClean="0"/>
              <a:t>in 2011 created </a:t>
            </a:r>
            <a:r>
              <a:rPr lang="en-IN" altLang="en-US" dirty="0"/>
              <a:t>the fiscal cliff</a:t>
            </a:r>
            <a:endParaRPr lang="en-US" altLang="en-US" dirty="0" smtClean="0"/>
          </a:p>
          <a:p>
            <a:pPr marL="958850" lvl="2" indent="-319088">
              <a:buSzTx/>
            </a:pPr>
            <a:r>
              <a:rPr lang="en-US" altLang="en-US" dirty="0"/>
              <a:t>Debt ceiling - Maximum amount Congress lets the government borrow</a:t>
            </a:r>
          </a:p>
          <a:p>
            <a:pPr marL="958850" lvl="2" indent="-319088">
              <a:buSzTx/>
            </a:pPr>
            <a:r>
              <a:rPr lang="en-US" altLang="en-US" dirty="0"/>
              <a:t>Fiscal cliff - A</a:t>
            </a:r>
            <a:r>
              <a:rPr lang="en-IN" altLang="en-US" dirty="0"/>
              <a:t>cross-the-board spending cuts and sharp tax hikes</a:t>
            </a:r>
            <a:r>
              <a:rPr lang="en-US" altLang="en-US" dirty="0"/>
              <a:t> </a:t>
            </a:r>
            <a:r>
              <a:rPr lang="en-IN" altLang="en-US" dirty="0"/>
              <a:t>to decrease the </a:t>
            </a:r>
            <a:r>
              <a:rPr lang="en-IN" altLang="en-US" dirty="0" smtClean="0"/>
              <a:t>U.S. </a:t>
            </a:r>
            <a:r>
              <a:rPr lang="en-IN" altLang="en-US" dirty="0"/>
              <a:t>budget deficit</a:t>
            </a:r>
            <a:endParaRPr lang="en-US" altLang="en-US" dirty="0"/>
          </a:p>
        </p:txBody>
      </p:sp>
      <p:sp>
        <p:nvSpPr>
          <p:cNvPr id="5" name="TextBox 4"/>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2</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Outcomes of Budget</a:t>
            </a:r>
          </a:p>
        </p:txBody>
      </p:sp>
      <p:grpSp>
        <p:nvGrpSpPr>
          <p:cNvPr id="10" name="Group 9" descr="There are three small rectangular boxes partially overlapping three large rectangular boxes. Each pair of small and large boxes is placed one below the other. The content in the larger box explains the term provided in the smaller box. &#10;In the first pair of boxes, the small box is labeled budget surplus. The content in the large box reads overage that occurs when revenue is higher than expenses over a given period of time.&#10;" title="Outcomes of Budget"/>
          <p:cNvGrpSpPr/>
          <p:nvPr/>
        </p:nvGrpSpPr>
        <p:grpSpPr>
          <a:xfrm>
            <a:off x="493486" y="1469195"/>
            <a:ext cx="8258628" cy="1591597"/>
            <a:chOff x="493486" y="1291771"/>
            <a:chExt cx="8258628" cy="1591597"/>
          </a:xfrm>
        </p:grpSpPr>
        <p:sp>
          <p:nvSpPr>
            <p:cNvPr id="4" name="Freeform 3"/>
            <p:cNvSpPr/>
            <p:nvPr/>
          </p:nvSpPr>
          <p:spPr>
            <a:xfrm>
              <a:off x="493486" y="1635968"/>
              <a:ext cx="8258628" cy="1247400"/>
            </a:xfrm>
            <a:custGeom>
              <a:avLst/>
              <a:gdLst>
                <a:gd name="connsiteX0" fmla="*/ 0 w 8258628"/>
                <a:gd name="connsiteY0" fmla="*/ 0 h 1247400"/>
                <a:gd name="connsiteX1" fmla="*/ 8258628 w 8258628"/>
                <a:gd name="connsiteY1" fmla="*/ 0 h 1247400"/>
                <a:gd name="connsiteX2" fmla="*/ 8258628 w 8258628"/>
                <a:gd name="connsiteY2" fmla="*/ 1247400 h 1247400"/>
                <a:gd name="connsiteX3" fmla="*/ 0 w 8258628"/>
                <a:gd name="connsiteY3" fmla="*/ 1247400 h 1247400"/>
                <a:gd name="connsiteX4" fmla="*/ 0 w 825862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8628" h="1247400">
                  <a:moveTo>
                    <a:pt x="0" y="0"/>
                  </a:moveTo>
                  <a:lnTo>
                    <a:pt x="8258628" y="0"/>
                  </a:lnTo>
                  <a:lnTo>
                    <a:pt x="8258628" y="1247400"/>
                  </a:lnTo>
                  <a:lnTo>
                    <a:pt x="0" y="12474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961" tIns="458216" rIns="640961"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i="0" kern="1200" dirty="0" smtClean="0">
                  <a:solidFill>
                    <a:schemeClr val="tx2"/>
                  </a:solidFill>
                </a:rPr>
                <a:t>Overage that occurs when revenue is higher than expenses over a given period of time</a:t>
              </a:r>
              <a:endParaRPr lang="en-IN" sz="2200" i="0" kern="1200" dirty="0">
                <a:solidFill>
                  <a:schemeClr val="tx2"/>
                </a:solidFill>
              </a:endParaRPr>
            </a:p>
          </p:txBody>
        </p:sp>
        <p:sp>
          <p:nvSpPr>
            <p:cNvPr id="5" name="Freeform 4"/>
            <p:cNvSpPr/>
            <p:nvPr/>
          </p:nvSpPr>
          <p:spPr>
            <a:xfrm>
              <a:off x="906417" y="1291771"/>
              <a:ext cx="5781039" cy="649440"/>
            </a:xfrm>
            <a:custGeom>
              <a:avLst/>
              <a:gdLst>
                <a:gd name="connsiteX0" fmla="*/ 0 w 5781039"/>
                <a:gd name="connsiteY0" fmla="*/ 108242 h 649440"/>
                <a:gd name="connsiteX1" fmla="*/ 108242 w 5781039"/>
                <a:gd name="connsiteY1" fmla="*/ 0 h 649440"/>
                <a:gd name="connsiteX2" fmla="*/ 5672797 w 5781039"/>
                <a:gd name="connsiteY2" fmla="*/ 0 h 649440"/>
                <a:gd name="connsiteX3" fmla="*/ 5781039 w 5781039"/>
                <a:gd name="connsiteY3" fmla="*/ 108242 h 649440"/>
                <a:gd name="connsiteX4" fmla="*/ 5781039 w 5781039"/>
                <a:gd name="connsiteY4" fmla="*/ 541198 h 649440"/>
                <a:gd name="connsiteX5" fmla="*/ 5672797 w 5781039"/>
                <a:gd name="connsiteY5" fmla="*/ 649440 h 649440"/>
                <a:gd name="connsiteX6" fmla="*/ 108242 w 5781039"/>
                <a:gd name="connsiteY6" fmla="*/ 649440 h 649440"/>
                <a:gd name="connsiteX7" fmla="*/ 0 w 5781039"/>
                <a:gd name="connsiteY7" fmla="*/ 541198 h 649440"/>
                <a:gd name="connsiteX8" fmla="*/ 0 w 5781039"/>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1039" h="649440">
                  <a:moveTo>
                    <a:pt x="0" y="108242"/>
                  </a:moveTo>
                  <a:cubicBezTo>
                    <a:pt x="0" y="48462"/>
                    <a:pt x="48462" y="0"/>
                    <a:pt x="108242" y="0"/>
                  </a:cubicBezTo>
                  <a:lnTo>
                    <a:pt x="5672797" y="0"/>
                  </a:lnTo>
                  <a:cubicBezTo>
                    <a:pt x="5732577" y="0"/>
                    <a:pt x="5781039" y="48462"/>
                    <a:pt x="5781039" y="108242"/>
                  </a:cubicBezTo>
                  <a:lnTo>
                    <a:pt x="5781039" y="541198"/>
                  </a:lnTo>
                  <a:cubicBezTo>
                    <a:pt x="5781039" y="600978"/>
                    <a:pt x="5732577" y="649440"/>
                    <a:pt x="5672797" y="649440"/>
                  </a:cubicBezTo>
                  <a:lnTo>
                    <a:pt x="108242" y="649440"/>
                  </a:lnTo>
                  <a:cubicBezTo>
                    <a:pt x="48462" y="649440"/>
                    <a:pt x="0" y="600978"/>
                    <a:pt x="0" y="541198"/>
                  </a:cubicBezTo>
                  <a:lnTo>
                    <a:pt x="0" y="108242"/>
                  </a:lnTo>
                  <a:close/>
                </a:path>
              </a:pathLst>
            </a:custGeom>
            <a:solidFill>
              <a:schemeClr val="accent1"/>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13" tIns="31703" rIns="250213" bIns="31703" numCol="1" spcCol="1270" anchor="ctr" anchorCtr="0">
              <a:noAutofit/>
            </a:bodyPr>
            <a:lstStyle/>
            <a:p>
              <a:pPr lvl="0" algn="l" defTabSz="1066800" rtl="0">
                <a:lnSpc>
                  <a:spcPct val="90000"/>
                </a:lnSpc>
                <a:spcBef>
                  <a:spcPct val="0"/>
                </a:spcBef>
                <a:spcAft>
                  <a:spcPct val="35000"/>
                </a:spcAft>
              </a:pPr>
              <a:r>
                <a:rPr lang="en-US" sz="2400" b="1" kern="1200" dirty="0" smtClean="0"/>
                <a:t>Budget surplus</a:t>
              </a:r>
              <a:endParaRPr lang="en-IN" sz="2400" kern="1200" dirty="0"/>
            </a:p>
          </p:txBody>
        </p:sp>
      </p:grpSp>
      <p:grpSp>
        <p:nvGrpSpPr>
          <p:cNvPr id="11" name="Group 10" descr="In the second pair of boxes, the small box is labeled budget deficit. The content in the large box reads shortfall that occurs when expenses are higher than revenue over a given period of time.&#10;" title="Outcomes of Budget"/>
          <p:cNvGrpSpPr/>
          <p:nvPr/>
        </p:nvGrpSpPr>
        <p:grpSpPr>
          <a:xfrm>
            <a:off x="493486" y="3152296"/>
            <a:ext cx="8258628" cy="1572120"/>
            <a:chOff x="493486" y="3002168"/>
            <a:chExt cx="8258628" cy="1572120"/>
          </a:xfrm>
        </p:grpSpPr>
        <p:sp>
          <p:nvSpPr>
            <p:cNvPr id="6" name="Freeform 5"/>
            <p:cNvSpPr/>
            <p:nvPr/>
          </p:nvSpPr>
          <p:spPr>
            <a:xfrm>
              <a:off x="493486" y="3326888"/>
              <a:ext cx="8258628" cy="1247400"/>
            </a:xfrm>
            <a:custGeom>
              <a:avLst/>
              <a:gdLst>
                <a:gd name="connsiteX0" fmla="*/ 0 w 8258628"/>
                <a:gd name="connsiteY0" fmla="*/ 0 h 1247400"/>
                <a:gd name="connsiteX1" fmla="*/ 8258628 w 8258628"/>
                <a:gd name="connsiteY1" fmla="*/ 0 h 1247400"/>
                <a:gd name="connsiteX2" fmla="*/ 8258628 w 8258628"/>
                <a:gd name="connsiteY2" fmla="*/ 1247400 h 1247400"/>
                <a:gd name="connsiteX3" fmla="*/ 0 w 8258628"/>
                <a:gd name="connsiteY3" fmla="*/ 1247400 h 1247400"/>
                <a:gd name="connsiteX4" fmla="*/ 0 w 825862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8628" h="1247400">
                  <a:moveTo>
                    <a:pt x="0" y="0"/>
                  </a:moveTo>
                  <a:lnTo>
                    <a:pt x="8258628" y="0"/>
                  </a:lnTo>
                  <a:lnTo>
                    <a:pt x="8258628" y="1247400"/>
                  </a:lnTo>
                  <a:lnTo>
                    <a:pt x="0" y="12474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961" tIns="458216" rIns="640961"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i="0" kern="1200" dirty="0" smtClean="0">
                  <a:solidFill>
                    <a:schemeClr val="tx2"/>
                  </a:solidFill>
                </a:rPr>
                <a:t>Shortfall that occurs when expenses are higher than revenue over a given period of time</a:t>
              </a:r>
              <a:endParaRPr lang="en-IN" sz="2200" i="0" kern="1200" dirty="0">
                <a:solidFill>
                  <a:schemeClr val="tx2"/>
                </a:solidFill>
              </a:endParaRPr>
            </a:p>
          </p:txBody>
        </p:sp>
        <p:sp>
          <p:nvSpPr>
            <p:cNvPr id="7" name="Freeform 6"/>
            <p:cNvSpPr/>
            <p:nvPr/>
          </p:nvSpPr>
          <p:spPr>
            <a:xfrm>
              <a:off x="906417" y="3002168"/>
              <a:ext cx="5781039" cy="649440"/>
            </a:xfrm>
            <a:custGeom>
              <a:avLst/>
              <a:gdLst>
                <a:gd name="connsiteX0" fmla="*/ 0 w 5781039"/>
                <a:gd name="connsiteY0" fmla="*/ 108242 h 649440"/>
                <a:gd name="connsiteX1" fmla="*/ 108242 w 5781039"/>
                <a:gd name="connsiteY1" fmla="*/ 0 h 649440"/>
                <a:gd name="connsiteX2" fmla="*/ 5672797 w 5781039"/>
                <a:gd name="connsiteY2" fmla="*/ 0 h 649440"/>
                <a:gd name="connsiteX3" fmla="*/ 5781039 w 5781039"/>
                <a:gd name="connsiteY3" fmla="*/ 108242 h 649440"/>
                <a:gd name="connsiteX4" fmla="*/ 5781039 w 5781039"/>
                <a:gd name="connsiteY4" fmla="*/ 541198 h 649440"/>
                <a:gd name="connsiteX5" fmla="*/ 5672797 w 5781039"/>
                <a:gd name="connsiteY5" fmla="*/ 649440 h 649440"/>
                <a:gd name="connsiteX6" fmla="*/ 108242 w 5781039"/>
                <a:gd name="connsiteY6" fmla="*/ 649440 h 649440"/>
                <a:gd name="connsiteX7" fmla="*/ 0 w 5781039"/>
                <a:gd name="connsiteY7" fmla="*/ 541198 h 649440"/>
                <a:gd name="connsiteX8" fmla="*/ 0 w 5781039"/>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1039" h="649440">
                  <a:moveTo>
                    <a:pt x="0" y="108242"/>
                  </a:moveTo>
                  <a:cubicBezTo>
                    <a:pt x="0" y="48462"/>
                    <a:pt x="48462" y="0"/>
                    <a:pt x="108242" y="0"/>
                  </a:cubicBezTo>
                  <a:lnTo>
                    <a:pt x="5672797" y="0"/>
                  </a:lnTo>
                  <a:cubicBezTo>
                    <a:pt x="5732577" y="0"/>
                    <a:pt x="5781039" y="48462"/>
                    <a:pt x="5781039" y="108242"/>
                  </a:cubicBezTo>
                  <a:lnTo>
                    <a:pt x="5781039" y="541198"/>
                  </a:lnTo>
                  <a:cubicBezTo>
                    <a:pt x="5781039" y="600978"/>
                    <a:pt x="5732577" y="649440"/>
                    <a:pt x="5672797" y="649440"/>
                  </a:cubicBezTo>
                  <a:lnTo>
                    <a:pt x="108242" y="649440"/>
                  </a:lnTo>
                  <a:cubicBezTo>
                    <a:pt x="48462" y="649440"/>
                    <a:pt x="0" y="600978"/>
                    <a:pt x="0" y="541198"/>
                  </a:cubicBezTo>
                  <a:lnTo>
                    <a:pt x="0" y="108242"/>
                  </a:lnTo>
                  <a:close/>
                </a:path>
              </a:pathLst>
            </a:custGeom>
            <a:solidFill>
              <a:schemeClr val="accent1"/>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13" tIns="31703" rIns="250213" bIns="31703" numCol="1" spcCol="1270" anchor="ctr" anchorCtr="0">
              <a:noAutofit/>
            </a:bodyPr>
            <a:lstStyle/>
            <a:p>
              <a:pPr lvl="0" algn="l" defTabSz="1066800" rtl="0">
                <a:lnSpc>
                  <a:spcPct val="90000"/>
                </a:lnSpc>
                <a:spcBef>
                  <a:spcPct val="0"/>
                </a:spcBef>
                <a:spcAft>
                  <a:spcPct val="35000"/>
                </a:spcAft>
              </a:pPr>
              <a:r>
                <a:rPr lang="en-US" sz="2400" b="1" kern="1200" dirty="0" smtClean="0"/>
                <a:t>Budget deficit</a:t>
              </a:r>
              <a:endParaRPr lang="en-IN" sz="2400" kern="1200" dirty="0"/>
            </a:p>
          </p:txBody>
        </p:sp>
      </p:grpSp>
      <p:grpSp>
        <p:nvGrpSpPr>
          <p:cNvPr id="12" name="Group 11" descr="In the third pair of boxes, the small box is labeled federal debt. The content in the large box reads sum of all the money that the federal government has borrowed over the years and not yet repaid." title="Outcomes of Budget"/>
          <p:cNvGrpSpPr/>
          <p:nvPr/>
        </p:nvGrpSpPr>
        <p:grpSpPr>
          <a:xfrm>
            <a:off x="493486" y="4815920"/>
            <a:ext cx="8258628" cy="1572120"/>
            <a:chOff x="493486" y="4693088"/>
            <a:chExt cx="8258628" cy="1572120"/>
          </a:xfrm>
        </p:grpSpPr>
        <p:sp>
          <p:nvSpPr>
            <p:cNvPr id="8" name="Freeform 7"/>
            <p:cNvSpPr/>
            <p:nvPr/>
          </p:nvSpPr>
          <p:spPr>
            <a:xfrm>
              <a:off x="493486" y="5017808"/>
              <a:ext cx="8258628" cy="1247400"/>
            </a:xfrm>
            <a:custGeom>
              <a:avLst/>
              <a:gdLst>
                <a:gd name="connsiteX0" fmla="*/ 0 w 8258628"/>
                <a:gd name="connsiteY0" fmla="*/ 0 h 1247400"/>
                <a:gd name="connsiteX1" fmla="*/ 8258628 w 8258628"/>
                <a:gd name="connsiteY1" fmla="*/ 0 h 1247400"/>
                <a:gd name="connsiteX2" fmla="*/ 8258628 w 8258628"/>
                <a:gd name="connsiteY2" fmla="*/ 1247400 h 1247400"/>
                <a:gd name="connsiteX3" fmla="*/ 0 w 8258628"/>
                <a:gd name="connsiteY3" fmla="*/ 1247400 h 1247400"/>
                <a:gd name="connsiteX4" fmla="*/ 0 w 8258628"/>
                <a:gd name="connsiteY4" fmla="*/ 0 h 124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8628" h="1247400">
                  <a:moveTo>
                    <a:pt x="0" y="0"/>
                  </a:moveTo>
                  <a:lnTo>
                    <a:pt x="8258628" y="0"/>
                  </a:lnTo>
                  <a:lnTo>
                    <a:pt x="8258628" y="1247400"/>
                  </a:lnTo>
                  <a:lnTo>
                    <a:pt x="0" y="124740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0961" tIns="458216" rIns="640961"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i="0" kern="1200" dirty="0" smtClean="0">
                  <a:solidFill>
                    <a:schemeClr val="tx2"/>
                  </a:solidFill>
                </a:rPr>
                <a:t>Sum of all the money that the federal government has borrowed over the years and not yet repaid</a:t>
              </a:r>
              <a:endParaRPr lang="en-IN" sz="2200" i="0" kern="1200" dirty="0">
                <a:solidFill>
                  <a:schemeClr val="tx2"/>
                </a:solidFill>
              </a:endParaRPr>
            </a:p>
          </p:txBody>
        </p:sp>
        <p:sp>
          <p:nvSpPr>
            <p:cNvPr id="9" name="Freeform 8"/>
            <p:cNvSpPr/>
            <p:nvPr/>
          </p:nvSpPr>
          <p:spPr>
            <a:xfrm>
              <a:off x="906417" y="4693088"/>
              <a:ext cx="5781039" cy="649440"/>
            </a:xfrm>
            <a:custGeom>
              <a:avLst/>
              <a:gdLst>
                <a:gd name="connsiteX0" fmla="*/ 0 w 5781039"/>
                <a:gd name="connsiteY0" fmla="*/ 108242 h 649440"/>
                <a:gd name="connsiteX1" fmla="*/ 108242 w 5781039"/>
                <a:gd name="connsiteY1" fmla="*/ 0 h 649440"/>
                <a:gd name="connsiteX2" fmla="*/ 5672797 w 5781039"/>
                <a:gd name="connsiteY2" fmla="*/ 0 h 649440"/>
                <a:gd name="connsiteX3" fmla="*/ 5781039 w 5781039"/>
                <a:gd name="connsiteY3" fmla="*/ 108242 h 649440"/>
                <a:gd name="connsiteX4" fmla="*/ 5781039 w 5781039"/>
                <a:gd name="connsiteY4" fmla="*/ 541198 h 649440"/>
                <a:gd name="connsiteX5" fmla="*/ 5672797 w 5781039"/>
                <a:gd name="connsiteY5" fmla="*/ 649440 h 649440"/>
                <a:gd name="connsiteX6" fmla="*/ 108242 w 5781039"/>
                <a:gd name="connsiteY6" fmla="*/ 649440 h 649440"/>
                <a:gd name="connsiteX7" fmla="*/ 0 w 5781039"/>
                <a:gd name="connsiteY7" fmla="*/ 541198 h 649440"/>
                <a:gd name="connsiteX8" fmla="*/ 0 w 5781039"/>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1039" h="649440">
                  <a:moveTo>
                    <a:pt x="0" y="108242"/>
                  </a:moveTo>
                  <a:cubicBezTo>
                    <a:pt x="0" y="48462"/>
                    <a:pt x="48462" y="0"/>
                    <a:pt x="108242" y="0"/>
                  </a:cubicBezTo>
                  <a:lnTo>
                    <a:pt x="5672797" y="0"/>
                  </a:lnTo>
                  <a:cubicBezTo>
                    <a:pt x="5732577" y="0"/>
                    <a:pt x="5781039" y="48462"/>
                    <a:pt x="5781039" y="108242"/>
                  </a:cubicBezTo>
                  <a:lnTo>
                    <a:pt x="5781039" y="541198"/>
                  </a:lnTo>
                  <a:cubicBezTo>
                    <a:pt x="5781039" y="600978"/>
                    <a:pt x="5732577" y="649440"/>
                    <a:pt x="5672797" y="649440"/>
                  </a:cubicBezTo>
                  <a:lnTo>
                    <a:pt x="108242" y="649440"/>
                  </a:lnTo>
                  <a:cubicBezTo>
                    <a:pt x="48462" y="649440"/>
                    <a:pt x="0" y="600978"/>
                    <a:pt x="0" y="541198"/>
                  </a:cubicBezTo>
                  <a:lnTo>
                    <a:pt x="0" y="108242"/>
                  </a:lnTo>
                  <a:close/>
                </a:path>
              </a:pathLst>
            </a:custGeom>
            <a:solidFill>
              <a:schemeClr val="accent1"/>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213" tIns="31703" rIns="250213" bIns="31703" numCol="1" spcCol="1270" anchor="ctr" anchorCtr="0">
              <a:noAutofit/>
            </a:bodyPr>
            <a:lstStyle/>
            <a:p>
              <a:pPr lvl="0" algn="l" defTabSz="1066800" rtl="0">
                <a:lnSpc>
                  <a:spcPct val="90000"/>
                </a:lnSpc>
                <a:spcBef>
                  <a:spcPct val="0"/>
                </a:spcBef>
                <a:spcAft>
                  <a:spcPct val="35000"/>
                </a:spcAft>
              </a:pPr>
              <a:r>
                <a:rPr lang="en-US" sz="2400" b="1" kern="1200" dirty="0" smtClean="0"/>
                <a:t>Federal debt</a:t>
              </a:r>
              <a:endParaRPr lang="en-IN" sz="2400" kern="1200" dirty="0"/>
            </a:p>
          </p:txBody>
        </p:sp>
      </p:grpSp>
      <p:sp>
        <p:nvSpPr>
          <p:cNvPr id="13" name="TextBox 12"/>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2</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latin typeface="Folio Std Medium"/>
                <a:ea typeface="Franklin Gothic Medium" panose="020B0603020102020204" pitchFamily="34" charset="0"/>
                <a:cs typeface="Franklin Gothic Medium" panose="020B0603020102020204" pitchFamily="34" charset="0"/>
              </a:rPr>
              <a:t>Monetary Policy</a:t>
            </a:r>
          </a:p>
        </p:txBody>
      </p:sp>
      <p:sp>
        <p:nvSpPr>
          <p:cNvPr id="21507" name="Content Placeholder 2"/>
          <p:cNvSpPr>
            <a:spLocks noGrp="1"/>
          </p:cNvSpPr>
          <p:nvPr>
            <p:ph idx="1"/>
          </p:nvPr>
        </p:nvSpPr>
        <p:spPr/>
        <p:txBody>
          <a:bodyPr/>
          <a:lstStyle/>
          <a:p>
            <a:r>
              <a:rPr lang="en-IN" altLang="en-US" dirty="0"/>
              <a:t>Federal Reserve decisions that shape the economy by influencing interest rates and the supply of money</a:t>
            </a:r>
          </a:p>
          <a:p>
            <a:r>
              <a:rPr lang="en-IN" altLang="en-US" dirty="0" smtClean="0"/>
              <a:t>Functions </a:t>
            </a:r>
            <a:r>
              <a:rPr lang="en-IN" altLang="en-US" dirty="0"/>
              <a:t>of the Federal Reserve</a:t>
            </a:r>
          </a:p>
          <a:p>
            <a:pPr lvl="1"/>
            <a:r>
              <a:rPr lang="en-IN" altLang="en-US" dirty="0" smtClean="0"/>
              <a:t>Bailing </a:t>
            </a:r>
            <a:r>
              <a:rPr lang="en-IN" altLang="en-US" dirty="0"/>
              <a:t>out shaky firms during a financial crisis</a:t>
            </a:r>
          </a:p>
          <a:p>
            <a:pPr lvl="1"/>
            <a:r>
              <a:rPr lang="en-IN" altLang="en-US" dirty="0" smtClean="0"/>
              <a:t>Providing </a:t>
            </a:r>
            <a:r>
              <a:rPr lang="en-IN" altLang="en-US" dirty="0"/>
              <a:t>banking services for member banks and the federal </a:t>
            </a:r>
            <a:r>
              <a:rPr lang="en-IN" altLang="en-US" dirty="0" smtClean="0"/>
              <a:t>government</a:t>
            </a:r>
          </a:p>
          <a:p>
            <a:pPr lvl="1"/>
            <a:r>
              <a:rPr lang="en-IN" altLang="en-US" dirty="0"/>
              <a:t>Managing the U.S. monetary policy</a:t>
            </a:r>
          </a:p>
        </p:txBody>
      </p:sp>
      <p:sp>
        <p:nvSpPr>
          <p:cNvPr id="5" name="TextBox 4"/>
          <p:cNvSpPr txBox="1"/>
          <p:nvPr/>
        </p:nvSpPr>
        <p:spPr>
          <a:xfrm>
            <a:off x="8366078" y="-31618"/>
            <a:ext cx="777922" cy="400110"/>
          </a:xfrm>
          <a:prstGeom prst="rect">
            <a:avLst/>
          </a:prstGeom>
          <a:noFill/>
        </p:spPr>
        <p:txBody>
          <a:bodyPr wrap="square" rtlCol="0">
            <a:spAutoFit/>
          </a:bodyPr>
          <a:lstStyle/>
          <a:p>
            <a:r>
              <a:rPr lang="en-IN" sz="2000" dirty="0" smtClean="0">
                <a:solidFill>
                  <a:schemeClr val="tx2"/>
                </a:solidFill>
                <a:latin typeface="Folio Std Medium"/>
              </a:rPr>
              <a:t>LO 2</a:t>
            </a:r>
            <a:endParaRPr lang="en-IN" sz="2000" dirty="0">
              <a:solidFill>
                <a:schemeClr val="tx2"/>
              </a:solidFill>
              <a:latin typeface="Folio Std Medium"/>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5934DC7BD95242BE6BA2F7EBB887A7" ma:contentTypeVersion="7" ma:contentTypeDescription="Create a new document." ma:contentTypeScope="" ma:versionID="b502482696701f57dee8b51a511759b6">
  <xsd:schema xmlns:xsd="http://www.w3.org/2001/XMLSchema" xmlns:xs="http://www.w3.org/2001/XMLSchema" xmlns:p="http://schemas.microsoft.com/office/2006/metadata/properties" xmlns:ns2="5b47f0fb-e24d-44b9-89a4-ff46b5ce035f" xmlns:ns3="0e13c682-55bc-4eac-8c72-cb1c29354c87" targetNamespace="http://schemas.microsoft.com/office/2006/metadata/properties" ma:root="true" ma:fieldsID="47bfffb8bcbec2f48a78b0c1e25db6fa" ns2:_="" ns3:_="">
    <xsd:import namespace="5b47f0fb-e24d-44b9-89a4-ff46b5ce035f"/>
    <xsd:import namespace="0e13c682-55bc-4eac-8c72-cb1c29354c87"/>
    <xsd:element name="properties">
      <xsd:complexType>
        <xsd:sequence>
          <xsd:element name="documentManagement">
            <xsd:complexType>
              <xsd:all>
                <xsd:element ref="ns2:SharedWithUsers" minOccurs="0"/>
                <xsd:element ref="ns2:SharedWithDetails" minOccurs="0"/>
                <xsd:element ref="ns3:Check_x002d_in_x0020_Comment"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7f0fb-e24d-44b9-89a4-ff46b5ce03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13c682-55bc-4eac-8c72-cb1c29354c87" elementFormDefault="qualified">
    <xsd:import namespace="http://schemas.microsoft.com/office/2006/documentManagement/types"/>
    <xsd:import namespace="http://schemas.microsoft.com/office/infopath/2007/PartnerControls"/>
    <xsd:element name="Check_x002d_in_x0020_Comment" ma:index="10" nillable="true" ma:displayName="Check-in Comment" ma:internalName="Check_x002d_in_x0020_Comment">
      <xsd:simpleType>
        <xsd:restriction base="dms:Text">
          <xsd:maxLength value="255"/>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heck_x002d_in_x0020_Comment xmlns="0e13c682-55bc-4eac-8c72-cb1c29354c87" xsi:nil="true"/>
  </documentManagement>
</p:properties>
</file>

<file path=customXml/itemProps1.xml><?xml version="1.0" encoding="utf-8"?>
<ds:datastoreItem xmlns:ds="http://schemas.openxmlformats.org/officeDocument/2006/customXml" ds:itemID="{E1D0FC12-3B5B-4F13-8FFD-FF7A606F99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47f0fb-e24d-44b9-89a4-ff46b5ce035f"/>
    <ds:schemaRef ds:uri="0e13c682-55bc-4eac-8c72-cb1c29354c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DCE0FF-41D6-4DEC-8535-82289506A3C6}">
  <ds:schemaRefs>
    <ds:schemaRef ds:uri="http://schemas.microsoft.com/sharepoint/v3/contenttype/forms"/>
  </ds:schemaRefs>
</ds:datastoreItem>
</file>

<file path=customXml/itemProps3.xml><?xml version="1.0" encoding="utf-8"?>
<ds:datastoreItem xmlns:ds="http://schemas.openxmlformats.org/officeDocument/2006/customXml" ds:itemID="{ACE3931A-2489-4BAF-8040-EDD0BF3C8D41}">
  <ds:schemaRefs>
    <ds:schemaRef ds:uri="http://purl.org/dc/terms/"/>
    <ds:schemaRef ds:uri="http://schemas.openxmlformats.org/package/2006/metadata/core-properties"/>
    <ds:schemaRef ds:uri="http://schemas.microsoft.com/office/2006/documentManagement/types"/>
    <ds:schemaRef ds:uri="5b47f0fb-e24d-44b9-89a4-ff46b5ce035f"/>
    <ds:schemaRef ds:uri="http://purl.org/dc/elements/1.1/"/>
    <ds:schemaRef ds:uri="http://schemas.microsoft.com/office/2006/metadata/properties"/>
    <ds:schemaRef ds:uri="0e13c682-55bc-4eac-8c72-cb1c29354c87"/>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7418</TotalTime>
  <Words>1280</Words>
  <Application>Microsoft Office PowerPoint</Application>
  <PresentationFormat>On-screen Show (4:3)</PresentationFormat>
  <Paragraphs>201</Paragraphs>
  <Slides>30</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MS PGothic</vt:lpstr>
      <vt:lpstr>MS PGothic</vt:lpstr>
      <vt:lpstr>AppleColorEmoji</vt:lpstr>
      <vt:lpstr>Arial</vt:lpstr>
      <vt:lpstr>Arial Narrow</vt:lpstr>
      <vt:lpstr>Calibri</vt:lpstr>
      <vt:lpstr>DINPro-CondBlack</vt:lpstr>
      <vt:lpstr>Folio Std Light</vt:lpstr>
      <vt:lpstr>Folio Std Medium</vt:lpstr>
      <vt:lpstr>Franklin Gothic Medium</vt:lpstr>
      <vt:lpstr>Lucida Grande</vt:lpstr>
      <vt:lpstr>Rockwell</vt:lpstr>
      <vt:lpstr>Times New Roman</vt:lpstr>
      <vt:lpstr>Wingdings</vt:lpstr>
      <vt:lpstr>2_Office Theme</vt:lpstr>
      <vt:lpstr>Chapter 2 – Economics: The Framework for Business</vt:lpstr>
      <vt:lpstr>Learning Outcomes</vt:lpstr>
      <vt:lpstr>Understanding Economics</vt:lpstr>
      <vt:lpstr>Global Economic Crisis</vt:lpstr>
      <vt:lpstr>Global Economic Crisis (continued)</vt:lpstr>
      <vt:lpstr>Global Economic Crisis - Economic Relief</vt:lpstr>
      <vt:lpstr>Fiscal Policy</vt:lpstr>
      <vt:lpstr>Outcomes of Budget</vt:lpstr>
      <vt:lpstr>Monetary Policy</vt:lpstr>
      <vt:lpstr>Purpose of the Federal Reserve</vt:lpstr>
      <vt:lpstr>Tools Used by the Federal Reserve to  Expand and Contract Money Supply</vt:lpstr>
      <vt:lpstr>Capitalism</vt:lpstr>
      <vt:lpstr>Fundamental Rights of Capitalism</vt:lpstr>
      <vt:lpstr>Degrees of Competition</vt:lpstr>
      <vt:lpstr>Degrees of Competition (continued) </vt:lpstr>
      <vt:lpstr>2.3       Supply Curve and Demand Curve</vt:lpstr>
      <vt:lpstr>2.4       Equilibrium Price</vt:lpstr>
      <vt:lpstr>Planned Economies</vt:lpstr>
      <vt:lpstr>Mixed Economies</vt:lpstr>
      <vt:lpstr>Evaluating Economic Performance - Gross Domestic Product (GDP)</vt:lpstr>
      <vt:lpstr>Evaluating Economic Performance - Employment Level</vt:lpstr>
      <vt:lpstr>Evaluating Economic Performance - Employment Level (continued)</vt:lpstr>
      <vt:lpstr>Evaluating Economic Performance - Business Cycle</vt:lpstr>
      <vt:lpstr>Evaluating Economic Performance - Price Levels</vt:lpstr>
      <vt:lpstr>Evaluating Economic Performance - Inflation and Productivity</vt:lpstr>
      <vt:lpstr>Key terms</vt:lpstr>
      <vt:lpstr>Key terms (continued 1)</vt:lpstr>
      <vt:lpstr>Key terms (continued 2)</vt:lpstr>
      <vt:lpstr>Summary</vt:lpstr>
      <vt:lpstr>Chapter 02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DPS</dc:creator>
  <cp:lastModifiedBy>Bhavana Balaji</cp:lastModifiedBy>
  <cp:revision>777</cp:revision>
  <cp:lastPrinted>1601-01-01T00:00:00Z</cp:lastPrinted>
  <dcterms:created xsi:type="dcterms:W3CDTF">2012-09-15T01:24:58Z</dcterms:created>
  <dcterms:modified xsi:type="dcterms:W3CDTF">2017-10-11T04:28:32Z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0x010100EA5934DC7BD95242BE6BA2F7EBB887A7</vt:lpwstr>
  </property>
</Properties>
</file>