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8"/>
  </p:notesMasterIdLst>
  <p:sldIdLst>
    <p:sldId id="409" r:id="rId2"/>
    <p:sldId id="280" r:id="rId3"/>
    <p:sldId id="371" r:id="rId4"/>
    <p:sldId id="378" r:id="rId5"/>
    <p:sldId id="398" r:id="rId6"/>
    <p:sldId id="384" r:id="rId7"/>
    <p:sldId id="402" r:id="rId8"/>
    <p:sldId id="410" r:id="rId9"/>
    <p:sldId id="417" r:id="rId10"/>
    <p:sldId id="385" r:id="rId11"/>
    <p:sldId id="403" r:id="rId12"/>
    <p:sldId id="412" r:id="rId13"/>
    <p:sldId id="386" r:id="rId14"/>
    <p:sldId id="388" r:id="rId15"/>
    <p:sldId id="413" r:id="rId16"/>
    <p:sldId id="389" r:id="rId17"/>
    <p:sldId id="415" r:id="rId18"/>
    <p:sldId id="391" r:id="rId19"/>
    <p:sldId id="418" r:id="rId20"/>
    <p:sldId id="420" r:id="rId21"/>
    <p:sldId id="419" r:id="rId22"/>
    <p:sldId id="414" r:id="rId23"/>
    <p:sldId id="393" r:id="rId24"/>
    <p:sldId id="395" r:id="rId25"/>
    <p:sldId id="396" r:id="rId26"/>
    <p:sldId id="408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B1"/>
    <a:srgbClr val="24BDB2"/>
    <a:srgbClr val="3D9A3A"/>
    <a:srgbClr val="8AAAD3"/>
    <a:srgbClr val="3F5B2E"/>
    <a:srgbClr val="D9F8FF"/>
    <a:srgbClr val="92D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538" autoAdjust="0"/>
    <p:restoredTop sz="97962" autoAdjust="0"/>
  </p:normalViewPr>
  <p:slideViewPr>
    <p:cSldViewPr snapToGrid="0" snapToObjects="1">
      <p:cViewPr varScale="1">
        <p:scale>
          <a:sx n="92" d="100"/>
          <a:sy n="92" d="100"/>
        </p:scale>
        <p:origin x="1790" y="62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2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912C87-66B0-42CC-A67D-860EFC9E5315}" type="datetimeFigureOut">
              <a:rPr lang="en-US"/>
              <a:pPr>
                <a:defRPr/>
              </a:pPr>
              <a:t>11/8/2022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F4E239-48A2-4AD9-9916-E51D6E123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14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F82DCD-80F1-4F63-BA51-6DF339E16347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1DAE0-8F05-4DF5-A7F0-AF398AE9DE49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A059-4AD9-4554-BE4F-228B45DCAF5D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312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A7448D-2806-4510-9C17-1822791C892A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0591B-A1DF-42E0-8CD8-20325BD41EF5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A059-4AD9-4554-BE4F-228B45DCAF5D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8548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39506-03FD-44D6-994F-3D925A471E07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2BABF9-3125-4C75-B905-57A1EB76FC02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6904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E917D5-D84E-4D06-9B17-5310AAABC7EA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E6A01-E10D-43FB-9FE8-628EF6D5250C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1416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2BABF9-3125-4C75-B905-57A1EB76FC02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39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6D6B3-F412-436D-983C-0576585BF6A2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E6A01-E10D-43FB-9FE8-628EF6D5250C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7931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A059-4AD9-4554-BE4F-228B45DCAF5D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7094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D7-1B83-4473-BF11-1958A80388AE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93D554-2C7E-4AFA-AAB4-1745D18D3F40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C50E5-7F87-4D87-A0D9-1754A7E5EDF2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92CA3F-A1FC-4B31-808F-8A7E1BFC83A8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3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3FED2-F8EC-48E6-BB46-A57FB627C50A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CC732F-CE3A-4662-9604-A49924410F9B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598606-8CAE-4135-B93A-758521B78A71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A059-4AD9-4554-BE4F-228B45DCAF5D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457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A059-4AD9-4554-BE4F-228B45DCAF5D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6179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A059-4AD9-4554-BE4F-228B45DCAF5D}" type="slidenum">
              <a:rPr lang="en-A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 dirty="0"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FC0DD50E-1DE7-4984-959E-E72E1BDD88B6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06D050-A332-467E-B215-6E2BADE27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8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A1EB4077-8311-4165-955C-520A4AD17B9F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364701-ABA1-4792-8695-D83B09E3F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5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4C455ADE-1174-4A11-9190-9AE9C6854028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BFC841-F4E8-4CA3-86D5-ED329EED6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66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F9B97755-68E1-4787-A465-D6C6D377B5E5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513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61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E9946654-99F8-47F6-94BD-831F50ADEC2E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54EC76-5980-4915-95D9-7F50DF49B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0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B87B380F-C808-4ADE-9B7E-96DB28B76BC2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E502D6-3F11-4A3F-819E-116751803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1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964E9216-D63B-4FAE-BD9B-9DCDFA39C456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9EA139-CC2A-4F7A-AEED-11FDC410D9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2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7005BBC8-4567-4755-8EF6-2FA591A87BDB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874A91-B603-4ABB-B2AE-1F60A428E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2559D660-E995-4F21-948A-C0CC9323EA57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FACA15-C734-42AC-BF31-431C86E20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8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E2D16416-87CF-4C30-AC11-EF011152E3DA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A174F2-1B18-456F-87B3-8A9612440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D114E0EF-A117-43B2-AD05-3E8CF485D982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46F447B-6125-45A3-BD38-F3BC065B6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59131E4D-AB64-4831-B33C-E77B525A35F8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F7D513-79CA-4F1F-9940-F764256C4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2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2333625" cy="274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1200" dirty="0">
                <a:solidFill>
                  <a:srgbClr val="A6A6A6"/>
                </a:solidFill>
              </a:rPr>
              <a:t>© 2014 Pearson Education, Inc.</a:t>
            </a:r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50200" y="6384925"/>
            <a:ext cx="739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A6A6A6"/>
                </a:solidFill>
                <a:latin typeface="Arial"/>
                <a:cs typeface="Arial"/>
              </a:rPr>
              <a:t>ME - </a:t>
            </a:r>
            <a:fld id="{981D539B-8F52-4111-894A-BD1101658BFE}" type="slidenum">
              <a:rPr lang="en-US" sz="1200">
                <a:solidFill>
                  <a:srgbClr val="A6A6A6"/>
                </a:solidFill>
                <a:latin typeface="Arial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A6A6A6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+mj-ea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pitchFamily="34" charset="-128"/>
        <a:buChar char="▶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pitchFamily="34" charset="-128"/>
        <a:buChar char="▶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pitchFamily="34" charset="-128"/>
        <a:buChar char="▶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pitchFamily="34" charset="-128"/>
        <a:buChar char="▶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pitchFamily="34" charset="-128"/>
        <a:buChar char="▶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63543" y="2870301"/>
            <a:ext cx="9016913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80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Learning Curves</a:t>
            </a:r>
          </a:p>
        </p:txBody>
      </p:sp>
    </p:spTree>
    <p:extLst>
      <p:ext uri="{BB962C8B-B14F-4D97-AF65-F5344CB8AC3E}">
        <p14:creationId xmlns:p14="http://schemas.microsoft.com/office/powerpoint/2010/main" val="211986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Applying the Learning Curve</a:t>
            </a:r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711200" y="1854200"/>
            <a:ext cx="7721600" cy="3479800"/>
          </a:xfrm>
        </p:spPr>
        <p:txBody>
          <a:bodyPr/>
          <a:lstStyle/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Doubling approach</a:t>
            </a:r>
          </a:p>
          <a:p>
            <a:pPr lvl="1"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Simplest approach</a:t>
            </a:r>
          </a:p>
          <a:p>
            <a:pPr lvl="1"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Labor cost declines at a constant rate, the learning curve rate, as production doubles</a:t>
            </a:r>
          </a:p>
          <a:p>
            <a:pPr lvl="1"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Does not work for other production quantities</a:t>
            </a:r>
          </a:p>
        </p:txBody>
      </p:sp>
    </p:spTree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Applying the Learning Curve</a:t>
            </a:r>
          </a:p>
        </p:txBody>
      </p:sp>
      <p:graphicFrame>
        <p:nvGraphicFramePr>
          <p:cNvPr id="35980" name="Group 140"/>
          <p:cNvGraphicFramePr>
            <a:graphicFrameLocks noGrp="1"/>
          </p:cNvGraphicFramePr>
          <p:nvPr/>
        </p:nvGraphicFramePr>
        <p:xfrm>
          <a:off x="1028700" y="2533650"/>
          <a:ext cx="7089776" cy="23780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42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1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TH UNIT PRODUCED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HOURS FOR 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TH UNIT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9738" algn="r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dec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100.0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9738" algn="r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2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dec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80.0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(.8 x 100)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9738" algn="r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4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dec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64.0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(.8 x 80)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9738" algn="r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8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dec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51.2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(.8 x 64)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09738" algn="r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16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62000" algn="dec"/>
                        </a:tabLst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41.0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(.8 x 51.2)</a:t>
                      </a:r>
                      <a:endParaRPr kumimoji="0" lang="en-A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6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74700"/>
          </a:xfrm>
        </p:spPr>
        <p:txBody>
          <a:bodyPr/>
          <a:lstStyle/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For an 80% learning rate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309" y="2565351"/>
            <a:ext cx="8229600" cy="1345167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LN Approach</a:t>
            </a:r>
          </a:p>
        </p:txBody>
      </p:sp>
    </p:spTree>
    <p:extLst>
      <p:ext uri="{BB962C8B-B14F-4D97-AF65-F5344CB8AC3E}">
        <p14:creationId xmlns:p14="http://schemas.microsoft.com/office/powerpoint/2010/main" val="1944937950"/>
      </p:ext>
    </p:extLst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Formula Approach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31825" y="1766888"/>
            <a:ext cx="64960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800" dirty="0"/>
              <a:t>Determine labor for any unit,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baseline="-25000" dirty="0"/>
              <a:t> </a:t>
            </a:r>
            <a:r>
              <a:rPr lang="en-US" altLang="en-US" sz="2800" dirty="0"/>
              <a:t>, by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502025" y="2605088"/>
            <a:ext cx="2116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dirty="0"/>
              <a:t>  = 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dirty="0"/>
              <a:t>(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dirty="0"/>
              <a:t>)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987425" y="3557588"/>
            <a:ext cx="74342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87600" indent="-2387600" eaLnBrk="0" hangingPunct="0"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16100" algn="r"/>
                <a:tab pos="2006600" algn="l"/>
                <a:tab pos="2387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where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400" dirty="0"/>
              <a:t>	=	time for the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unit</a:t>
            </a:r>
          </a:p>
          <a:p>
            <a:pPr eaLnBrk="1" hangingPunct="1"/>
            <a:r>
              <a:rPr lang="en-US" altLang="en-US" sz="2400" dirty="0"/>
              <a:t>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	=	time to produce the first unit</a:t>
            </a:r>
          </a:p>
          <a:p>
            <a:pPr eaLnBrk="1" hangingPunct="1"/>
            <a:r>
              <a:rPr lang="en-US" altLang="en-US" sz="2400" dirty="0"/>
              <a:t>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400" dirty="0"/>
              <a:t>	=	(LN of the learning rate)/(LN 2)  </a:t>
            </a:r>
          </a:p>
          <a:p>
            <a:pPr eaLnBrk="1" hangingPunct="1"/>
            <a:r>
              <a:rPr lang="en-US" altLang="en-US" sz="2400" dirty="0"/>
              <a:t>		=	slope of the learning curve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utoUpdateAnimBg="0"/>
      <p:bldP spid="378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Using Logs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41350" y="1804988"/>
            <a:ext cx="40430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Learning rate = 80%</a:t>
            </a:r>
          </a:p>
          <a:p>
            <a:pPr eaLnBrk="1" hangingPunct="1"/>
            <a:r>
              <a:rPr lang="en-US" altLang="en-US" sz="2800" dirty="0"/>
              <a:t>First unit took 100 hours</a:t>
            </a:r>
          </a:p>
          <a:p>
            <a:pPr eaLnBrk="1" hangingPunct="1"/>
            <a:r>
              <a:rPr lang="en-US" altLang="en-US" sz="2800" dirty="0"/>
              <a:t>N=3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33650" y="3073400"/>
            <a:ext cx="4073525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r"/>
                <a:tab pos="762000" algn="l"/>
                <a:tab pos="114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	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dirty="0"/>
              <a:t>	=	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(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dirty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	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	=	(100 hours)(3</a:t>
            </a:r>
            <a:r>
              <a:rPr lang="en-US" altLang="en-US" sz="2800" i="1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dirty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		=	(100)(3</a:t>
            </a:r>
            <a:r>
              <a:rPr lang="en-US" altLang="en-US" sz="2800" baseline="30000" dirty="0"/>
              <a:t>LN .8/LN 2</a:t>
            </a:r>
            <a:r>
              <a:rPr lang="en-US" altLang="en-US" sz="2800" dirty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		=	(100)(3</a:t>
            </a:r>
            <a:r>
              <a:rPr lang="en-US" altLang="en-US" sz="2800" baseline="30000" dirty="0"/>
              <a:t>–.322</a:t>
            </a:r>
            <a:r>
              <a:rPr lang="en-US" altLang="en-US" sz="2800" dirty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		=	70.2 labor hours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5DC98-A5B0-4D2F-8CF4-C2C4C88A91FF}"/>
              </a:ext>
            </a:extLst>
          </p:cNvPr>
          <p:cNvSpPr txBox="1"/>
          <p:nvPr/>
        </p:nvSpPr>
        <p:spPr>
          <a:xfrm>
            <a:off x="4927664" y="2519265"/>
            <a:ext cx="375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Formulas to Math&amp;Trig to Log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198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309" y="2565351"/>
            <a:ext cx="8229600" cy="1345167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Coefficient Approach</a:t>
            </a:r>
          </a:p>
        </p:txBody>
      </p:sp>
    </p:spTree>
    <p:extLst>
      <p:ext uri="{BB962C8B-B14F-4D97-AF65-F5344CB8AC3E}">
        <p14:creationId xmlns:p14="http://schemas.microsoft.com/office/powerpoint/2010/main" val="388126658"/>
      </p:ext>
    </p:extLst>
  </p:cSld>
  <p:clrMapOvr>
    <a:masterClrMapping/>
  </p:clrMapOvr>
  <p:transition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49275"/>
            <a:ext cx="8089900" cy="952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Learning Curve Table Approach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698875" y="2046288"/>
            <a:ext cx="185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 dirty="0"/>
              <a:t>	=	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aseline="-25000" dirty="0"/>
              <a:t>1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022350" y="2973388"/>
            <a:ext cx="70977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97100" indent="-2197100" eaLnBrk="0" hangingPunct="0"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25600" algn="r"/>
                <a:tab pos="1816100" algn="l"/>
                <a:tab pos="2197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altLang="en-US" sz="2400" dirty="0"/>
              <a:t>where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400" dirty="0"/>
              <a:t>	=	number of labor-hours required to produce the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unit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altLang="en-US" sz="2400" dirty="0"/>
              <a:t>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	=	number of labor-hours required to produce the first unit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en-US" altLang="en-US" sz="2400" dirty="0"/>
              <a:t>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dirty="0"/>
              <a:t>	=	learning-curve coefficient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Learning-Curve Coefficients</a:t>
            </a:r>
          </a:p>
        </p:txBody>
      </p:sp>
      <p:graphicFrame>
        <p:nvGraphicFramePr>
          <p:cNvPr id="4642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51135"/>
              </p:ext>
            </p:extLst>
          </p:nvPr>
        </p:nvGraphicFramePr>
        <p:xfrm>
          <a:off x="205272" y="1417638"/>
          <a:ext cx="8962092" cy="471849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0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1976">
                  <a:extLst>
                    <a:ext uri="{9D8B030D-6E8A-4147-A177-3AD203B41FA5}">
                      <a16:colId xmlns:a16="http://schemas.microsoft.com/office/drawing/2014/main" val="2901492095"/>
                    </a:ext>
                  </a:extLst>
                </a:gridCol>
                <a:gridCol w="230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6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85% Learning Curve Example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85%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UNIT NUMBER (N)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UNIT TIME COEFFICIENT (T1)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TOTAL TIME COEFFICIENT (TN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.850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</a:rPr>
                        <a:t>.773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.723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.686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.583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.530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.495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1.000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1.850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</a:rPr>
                        <a:t>2.623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3.345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4.031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7.116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9.861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12.402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5530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075"/>
            <a:ext cx="8089900" cy="9271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Coefficient Example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038225" y="1370995"/>
            <a:ext cx="60515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Times" pitchFamily="18" charset="0"/>
              <a:buNone/>
            </a:pPr>
            <a:r>
              <a:rPr lang="en-US" altLang="en-US" sz="2400" dirty="0"/>
              <a:t>First boat required 125,000 hours</a:t>
            </a:r>
          </a:p>
          <a:p>
            <a:pPr eaLnBrk="1" hangingPunct="1">
              <a:buFont typeface="Times" pitchFamily="18" charset="0"/>
              <a:buNone/>
            </a:pPr>
            <a:r>
              <a:rPr lang="en-US" altLang="en-US" sz="2400" dirty="0"/>
              <a:t>Labor cost = $40/hour</a:t>
            </a:r>
          </a:p>
          <a:p>
            <a:pPr eaLnBrk="1" hangingPunct="1">
              <a:buFont typeface="Times" pitchFamily="18" charset="0"/>
              <a:buNone/>
            </a:pPr>
            <a:r>
              <a:rPr lang="en-US" altLang="en-US" sz="2400" dirty="0"/>
              <a:t>Learning factor = </a:t>
            </a:r>
            <a:r>
              <a:rPr lang="en-US" altLang="en-US" sz="2400" b="1" dirty="0">
                <a:solidFill>
                  <a:srgbClr val="C00000"/>
                </a:solidFill>
              </a:rPr>
              <a:t>85%</a:t>
            </a:r>
          </a:p>
          <a:p>
            <a:pPr eaLnBrk="1" hangingPunct="1">
              <a:buFont typeface="Times" pitchFamily="18" charset="0"/>
              <a:buNone/>
            </a:pPr>
            <a:r>
              <a:rPr lang="en-US" altLang="en-US" sz="2400" b="1" dirty="0">
                <a:solidFill>
                  <a:srgbClr val="00B050"/>
                </a:solidFill>
              </a:rPr>
              <a:t>The 4</a:t>
            </a:r>
            <a:r>
              <a:rPr lang="en-US" altLang="en-US" sz="2400" b="1" baseline="30000" dirty="0">
                <a:solidFill>
                  <a:srgbClr val="00B050"/>
                </a:solidFill>
              </a:rPr>
              <a:t>th</a:t>
            </a:r>
            <a:r>
              <a:rPr lang="en-US" altLang="en-US" sz="2400" b="1" dirty="0">
                <a:solidFill>
                  <a:srgbClr val="00B050"/>
                </a:solidFill>
              </a:rPr>
              <a:t> boat</a:t>
            </a:r>
          </a:p>
          <a:p>
            <a:pPr eaLnBrk="1" hangingPunct="1">
              <a:buFont typeface="Times" pitchFamily="18" charset="0"/>
              <a:buNone/>
            </a:pPr>
            <a:endParaRPr lang="en-US" altLang="en-US" sz="2400" dirty="0"/>
          </a:p>
          <a:p>
            <a:pPr eaLnBrk="1" hangingPunct="1">
              <a:buFont typeface="Times" pitchFamily="18" charset="0"/>
              <a:buNone/>
            </a:pPr>
            <a:endParaRPr lang="en-US" altLang="en-US" sz="2400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38225" y="3009356"/>
            <a:ext cx="504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400" dirty="0"/>
              <a:t>	=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eaLnBrk="1" hangingPunct="1"/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	=	(125,000 hours)(.723)</a:t>
            </a:r>
          </a:p>
          <a:p>
            <a:pPr eaLnBrk="1" hangingPunct="1"/>
            <a:r>
              <a:rPr lang="en-US" altLang="en-US" sz="2400" dirty="0"/>
              <a:t>	=	90,375 hours for the </a:t>
            </a:r>
            <a:r>
              <a:rPr lang="en-US" altLang="en-US" sz="2400" dirty="0">
                <a:solidFill>
                  <a:srgbClr val="FF0000"/>
                </a:solidFill>
              </a:rPr>
              <a:t>4</a:t>
            </a:r>
            <a:r>
              <a:rPr lang="en-US" altLang="en-US" sz="2400" baseline="30000" dirty="0">
                <a:solidFill>
                  <a:srgbClr val="FF0000"/>
                </a:solidFill>
              </a:rPr>
              <a:t>th</a:t>
            </a:r>
            <a:r>
              <a:rPr lang="en-US" altLang="en-US" sz="2400" dirty="0"/>
              <a:t> boat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701488" y="4202016"/>
            <a:ext cx="6388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Cost: </a:t>
            </a:r>
            <a:r>
              <a:rPr lang="en-US" altLang="en-US" sz="2400" dirty="0"/>
              <a:t>90,375 hours x $40/hour  =  $3,615,000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175441" y="5130085"/>
            <a:ext cx="69303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952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400" dirty="0"/>
              <a:t>	=	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 dirty="0"/>
              <a:t>1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eaLnBrk="1" hangingPunct="1"/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	=	(125,000 hours)(3.345)</a:t>
            </a:r>
          </a:p>
          <a:p>
            <a:pPr eaLnBrk="1" hangingPunct="1"/>
            <a:r>
              <a:rPr lang="en-US" altLang="en-US" sz="2400" dirty="0"/>
              <a:t>	=	418,125 hours for all four boats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CEDC61F-AB3B-5960-8895-5BE370772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" y="4670863"/>
            <a:ext cx="2286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B050"/>
                </a:solidFill>
              </a:rPr>
              <a:t>All Four Boats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CE8341-DCFD-DEDA-C242-EF1657D56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88" y="6317074"/>
            <a:ext cx="771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Cost: </a:t>
            </a:r>
            <a:r>
              <a:rPr lang="en-US" altLang="en-US" sz="2400" dirty="0"/>
              <a:t>418,125 hours x $40/hour  =  $16,725,000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autoUpdateAnimBg="0"/>
      <p:bldP spid="48134" grpId="0" autoUpdateAnimBg="0"/>
      <p:bldP spid="2" grpId="0" autoUpdateAnimBg="0"/>
      <p:bldP spid="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075"/>
            <a:ext cx="8089900" cy="9271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Coefficient Exercise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72217" y="1671057"/>
            <a:ext cx="6051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Times" pitchFamily="18" charset="0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Third boat </a:t>
            </a:r>
            <a:r>
              <a:rPr lang="en-US" altLang="en-US" sz="2400" dirty="0"/>
              <a:t>required 100,000 hours</a:t>
            </a:r>
          </a:p>
          <a:p>
            <a:pPr eaLnBrk="1" hangingPunct="1">
              <a:buFont typeface="Times" pitchFamily="18" charset="0"/>
              <a:buNone/>
            </a:pPr>
            <a:r>
              <a:rPr lang="en-US" altLang="en-US" sz="2400" dirty="0"/>
              <a:t>Learning factor = 85%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772217" y="2759638"/>
            <a:ext cx="781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Estimate the time that is required to make the first boat.</a:t>
            </a:r>
          </a:p>
        </p:txBody>
      </p:sp>
    </p:spTree>
    <p:extLst>
      <p:ext uri="{BB962C8B-B14F-4D97-AF65-F5344CB8AC3E}">
        <p14:creationId xmlns:p14="http://schemas.microsoft.com/office/powerpoint/2010/main" val="177413618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Ctr="1"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1646238"/>
            <a:ext cx="7404100" cy="3903662"/>
          </a:xfrm>
        </p:spPr>
        <p:txBody>
          <a:bodyPr rtlCol="0">
            <a:normAutofit lnSpcReduction="10000"/>
          </a:bodyPr>
          <a:lstStyle/>
          <a:p>
            <a:pPr marL="444500" indent="-444500" defTabSz="836613" eaLnBrk="1" fontAlgn="auto" hangingPunct="1">
              <a:spcBef>
                <a:spcPts val="0"/>
              </a:spcBef>
              <a:buClr>
                <a:srgbClr val="BF0922"/>
              </a:buClr>
              <a:buSzPct val="60000"/>
              <a:buFont typeface="Lucida Grande"/>
              <a:buChar char="►"/>
              <a:defRPr/>
            </a:pPr>
            <a:r>
              <a:rPr lang="en-US" dirty="0">
                <a:solidFill>
                  <a:srgbClr val="000000"/>
                </a:solidFill>
              </a:rPr>
              <a:t>What Is a Learning Curve?</a:t>
            </a:r>
          </a:p>
          <a:p>
            <a:pPr marL="444500" indent="-444500" defTabSz="836613" eaLnBrk="1" fontAlgn="auto" hangingPunct="1">
              <a:spcBef>
                <a:spcPts val="0"/>
              </a:spcBef>
              <a:buClr>
                <a:srgbClr val="BF0922"/>
              </a:buClr>
              <a:buSzPct val="60000"/>
              <a:buFont typeface="Lucida Grande"/>
              <a:buChar char="►"/>
              <a:defRPr/>
            </a:pPr>
            <a:r>
              <a:rPr lang="en-US" dirty="0">
                <a:solidFill>
                  <a:srgbClr val="000000"/>
                </a:solidFill>
              </a:rPr>
              <a:t>Learning Curves in Services and Manufacturing</a:t>
            </a:r>
          </a:p>
          <a:p>
            <a:pPr marL="444500" indent="-444500" defTabSz="836613" eaLnBrk="1" fontAlgn="auto" hangingPunct="1">
              <a:spcBef>
                <a:spcPts val="0"/>
              </a:spcBef>
              <a:buClr>
                <a:srgbClr val="BF0922"/>
              </a:buClr>
              <a:buSzPct val="60000"/>
              <a:buFont typeface="Lucida Grande"/>
              <a:buChar char="►"/>
              <a:defRPr/>
            </a:pPr>
            <a:r>
              <a:rPr lang="en-US" dirty="0">
                <a:solidFill>
                  <a:srgbClr val="000000"/>
                </a:solidFill>
              </a:rPr>
              <a:t>Applying the Learning Curve</a:t>
            </a:r>
          </a:p>
          <a:p>
            <a:pPr marL="444500" indent="-444500" defTabSz="836613" eaLnBrk="1" fontAlgn="auto" hangingPunct="1">
              <a:spcBef>
                <a:spcPts val="0"/>
              </a:spcBef>
              <a:buClr>
                <a:srgbClr val="BF0922"/>
              </a:buClr>
              <a:buSzPct val="60000"/>
              <a:buFont typeface="Lucida Grande"/>
              <a:buChar char="►"/>
              <a:defRPr/>
            </a:pPr>
            <a:r>
              <a:rPr lang="en-US" dirty="0">
                <a:solidFill>
                  <a:srgbClr val="000000"/>
                </a:solidFill>
              </a:rPr>
              <a:t>Strategic Implications of Learning Curves</a:t>
            </a:r>
          </a:p>
          <a:p>
            <a:pPr marL="444500" indent="-444500" defTabSz="836613" eaLnBrk="1" fontAlgn="auto" hangingPunct="1">
              <a:spcBef>
                <a:spcPts val="0"/>
              </a:spcBef>
              <a:buClr>
                <a:srgbClr val="BF0922"/>
              </a:buClr>
              <a:buSzPct val="60000"/>
              <a:buFont typeface="Lucida Grande"/>
              <a:buChar char="►"/>
              <a:defRPr/>
            </a:pPr>
            <a:r>
              <a:rPr lang="en-US" dirty="0">
                <a:solidFill>
                  <a:srgbClr val="000000"/>
                </a:solidFill>
              </a:rPr>
              <a:t>Limitations of Learning Curves</a:t>
            </a:r>
          </a:p>
          <a:p>
            <a:pPr marL="444500" indent="-444500" defTabSz="836613" eaLnBrk="1" fontAlgn="auto" hangingPunct="1">
              <a:spcBef>
                <a:spcPts val="0"/>
              </a:spcBef>
              <a:buClr>
                <a:srgbClr val="BF0922"/>
              </a:buClr>
              <a:buSzPct val="60000"/>
              <a:buFont typeface="Lucida Grande"/>
              <a:buChar char="►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Learning-Curve Coefficients</a:t>
            </a:r>
          </a:p>
        </p:txBody>
      </p:sp>
      <p:graphicFrame>
        <p:nvGraphicFramePr>
          <p:cNvPr id="46425" name="Group 345"/>
          <p:cNvGraphicFramePr>
            <a:graphicFrameLocks noGrp="1"/>
          </p:cNvGraphicFramePr>
          <p:nvPr/>
        </p:nvGraphicFramePr>
        <p:xfrm>
          <a:off x="205272" y="1417638"/>
          <a:ext cx="8962092" cy="471849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0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1976">
                  <a:extLst>
                    <a:ext uri="{9D8B030D-6E8A-4147-A177-3AD203B41FA5}">
                      <a16:colId xmlns:a16="http://schemas.microsoft.com/office/drawing/2014/main" val="2901492095"/>
                    </a:ext>
                  </a:extLst>
                </a:gridCol>
                <a:gridCol w="230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6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85% Learning Curve Example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85%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UNIT NUMBER (N)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UNIT TIME COEFFICIENT (T1)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</a:rPr>
                        <a:t>TOTAL TIME COEFFICIENT (TN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.850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</a:rPr>
                        <a:t>.773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.723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.686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.583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.530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.495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1.000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1.850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</a:rPr>
                        <a:t>2.623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</a:t>
                      </a: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3.345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4.031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7.116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9.861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	12.402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Tx/>
                        <a:buNone/>
                        <a:tabLst>
                          <a:tab pos="533400" algn="dec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01096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73075"/>
            <a:ext cx="8089900" cy="9271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Coefficient Exercise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5963" y="1833563"/>
            <a:ext cx="6051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Times" pitchFamily="18" charset="0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Third boat </a:t>
            </a:r>
            <a:r>
              <a:rPr lang="en-US" altLang="en-US" sz="2400" dirty="0"/>
              <a:t>required 100,000 hours</a:t>
            </a:r>
          </a:p>
          <a:p>
            <a:pPr eaLnBrk="1" hangingPunct="1">
              <a:buFont typeface="Times" pitchFamily="18" charset="0"/>
              <a:buNone/>
            </a:pPr>
            <a:r>
              <a:rPr lang="en-US" altLang="en-US" sz="2400" dirty="0"/>
              <a:t>Learning factor = 85%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64652" y="3671977"/>
            <a:ext cx="3856038" cy="1218903"/>
            <a:chOff x="1695" y="1855"/>
            <a:chExt cx="2429" cy="609"/>
          </a:xfrm>
        </p:grpSpPr>
        <p:grpSp>
          <p:nvGrpSpPr>
            <p:cNvPr id="34822" name="Group 5"/>
            <p:cNvGrpSpPr>
              <a:grpSpLocks/>
            </p:cNvGrpSpPr>
            <p:nvPr/>
          </p:nvGrpSpPr>
          <p:grpSpPr bwMode="auto">
            <a:xfrm>
              <a:off x="1695" y="1855"/>
              <a:ext cx="817" cy="609"/>
              <a:chOff x="1695" y="1855"/>
              <a:chExt cx="817" cy="609"/>
            </a:xfrm>
          </p:grpSpPr>
          <p:sp>
            <p:nvSpPr>
              <p:cNvPr id="34824" name="Rectangle 6"/>
              <p:cNvSpPr>
                <a:spLocks noChangeArrowheads="1"/>
              </p:cNvSpPr>
              <p:nvPr/>
            </p:nvSpPr>
            <p:spPr bwMode="auto">
              <a:xfrm>
                <a:off x="1695" y="1855"/>
                <a:ext cx="817" cy="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</a:pPr>
                <a:r>
                  <a:rPr lang="en-US" altLang="en-US" sz="2400" dirty="0"/>
                  <a:t>100,000</a:t>
                </a:r>
              </a:p>
              <a:p>
                <a:pPr algn="ctr" eaLnBrk="1" hangingPunct="1">
                  <a:lnSpc>
                    <a:spcPct val="120000"/>
                  </a:lnSpc>
                </a:pPr>
                <a:r>
                  <a:rPr lang="en-US" altLang="en-US" sz="2400" dirty="0"/>
                  <a:t>.773</a:t>
                </a:r>
              </a:p>
            </p:txBody>
          </p:sp>
          <p:sp>
            <p:nvSpPr>
              <p:cNvPr id="34825" name="Line 7"/>
              <p:cNvSpPr>
                <a:spLocks noChangeShapeType="1"/>
              </p:cNvSpPr>
              <p:nvPr/>
            </p:nvSpPr>
            <p:spPr bwMode="auto">
              <a:xfrm>
                <a:off x="1768" y="2089"/>
                <a:ext cx="7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823" name="Rectangle 8"/>
                <p:cNvSpPr>
                  <a:spLocks noChangeArrowheads="1"/>
                </p:cNvSpPr>
                <p:nvPr/>
              </p:nvSpPr>
              <p:spPr bwMode="auto">
                <a:xfrm>
                  <a:off x="2517" y="1883"/>
                  <a:ext cx="160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14:m>
                    <m:oMath xmlns:m="http://schemas.openxmlformats.org/officeDocument/2006/math">
                      <m:r>
                        <a:rPr lang="en-US" altLang="en-US" sz="2400" dirty="0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en-US" altLang="en-US" sz="2400" dirty="0"/>
                    <a:t>  129,366 hours</a:t>
                  </a:r>
                </a:p>
              </p:txBody>
            </p:sp>
          </mc:Choice>
          <mc:Fallback xmlns="">
            <p:sp>
              <p:nvSpPr>
                <p:cNvPr id="34823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17" y="1883"/>
                  <a:ext cx="1607" cy="291"/>
                </a:xfrm>
                <a:prstGeom prst="rect">
                  <a:avLst/>
                </a:prstGeom>
                <a:blipFill>
                  <a:blip r:embed="rId3"/>
                  <a:stretch>
                    <a:fillRect t="-7368" r="-2871" b="-421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Rectangle 9">
            <a:extLst>
              <a:ext uri="{FF2B5EF4-FFF2-40B4-BE49-F238E27FC236}">
                <a16:creationId xmlns:a16="http://schemas.microsoft.com/office/drawing/2014/main" id="{DBC2092B-4890-609F-ED0F-018B7F533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144" y="3047145"/>
            <a:ext cx="7813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Estimate the time that is required to make the first boat.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8">
                <a:extLst>
                  <a:ext uri="{FF2B5EF4-FFF2-40B4-BE49-F238E27FC236}">
                    <a16:creationId xmlns:a16="http://schemas.microsoft.com/office/drawing/2014/main" id="{4A486667-F51A-73E7-8648-24D6E9060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7128" y="4147169"/>
                <a:ext cx="281038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2400" dirty="0"/>
                  <a:t>  129,366.1 hours</a:t>
                </a:r>
              </a:p>
            </p:txBody>
          </p:sp>
        </mc:Choice>
        <mc:Fallback xmlns="">
          <p:sp>
            <p:nvSpPr>
              <p:cNvPr id="4" name="Rectangle 8">
                <a:extLst>
                  <a:ext uri="{FF2B5EF4-FFF2-40B4-BE49-F238E27FC236}">
                    <a16:creationId xmlns:a16="http://schemas.microsoft.com/office/drawing/2014/main" id="{4A486667-F51A-73E7-8648-24D6E90601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7128" y="4147169"/>
                <a:ext cx="2810385" cy="461665"/>
              </a:xfrm>
              <a:prstGeom prst="rect">
                <a:avLst/>
              </a:prstGeom>
              <a:blipFill>
                <a:blip r:embed="rId4"/>
                <a:stretch>
                  <a:fillRect t="-9211" r="-2603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359924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309" y="2565351"/>
            <a:ext cx="8229600" cy="1345167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Strategic Implications</a:t>
            </a:r>
          </a:p>
        </p:txBody>
      </p:sp>
    </p:spTree>
    <p:extLst>
      <p:ext uri="{BB962C8B-B14F-4D97-AF65-F5344CB8AC3E}">
        <p14:creationId xmlns:p14="http://schemas.microsoft.com/office/powerpoint/2010/main" val="2058342624"/>
      </p:ext>
    </p:extLst>
  </p:cSld>
  <p:clrMapOvr>
    <a:masterClrMapping/>
  </p:clrMapOvr>
  <p:transition>
    <p:pull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74675"/>
            <a:ext cx="8089900" cy="9525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Strategic Implications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962025" y="1820863"/>
            <a:ext cx="7372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Font typeface="Times" pitchFamily="18" charset="0"/>
              <a:buNone/>
            </a:pPr>
            <a:r>
              <a:rPr lang="en-US" altLang="en-US" sz="2800" dirty="0"/>
              <a:t>If a firm’s strategy is to follow a steeper curve than the rest of the industry, they can do this by: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962025" y="3192463"/>
            <a:ext cx="7372350" cy="198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itchFamily="18" charset="0"/>
              <a:buAutoNum type="arabicPeriod"/>
            </a:pPr>
            <a:r>
              <a:rPr lang="en-US" altLang="en-US" sz="2800" dirty="0"/>
              <a:t>Following an aggressive pricing policy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itchFamily="18" charset="0"/>
              <a:buAutoNum type="arabicPeriod"/>
            </a:pPr>
            <a:r>
              <a:rPr lang="en-US" altLang="en-US" sz="2800" dirty="0"/>
              <a:t>Focusing on continuing cost reduction and productivity improvement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pitchFamily="18" charset="0"/>
              <a:buAutoNum type="arabicPeriod"/>
            </a:pPr>
            <a:r>
              <a:rPr lang="en-US" altLang="en-US" sz="2800" dirty="0"/>
              <a:t>Keeping capacity ahead of demand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Limitations of Learning Curves</a:t>
            </a:r>
          </a:p>
        </p:txBody>
      </p:sp>
      <p:sp>
        <p:nvSpPr>
          <p:cNvPr id="37891" name="Content Placeholder 1"/>
          <p:cNvSpPr>
            <a:spLocks noGrp="1"/>
          </p:cNvSpPr>
          <p:nvPr>
            <p:ph idx="1"/>
          </p:nvPr>
        </p:nvSpPr>
        <p:spPr>
          <a:xfrm>
            <a:off x="885825" y="1600200"/>
            <a:ext cx="7302500" cy="4525963"/>
          </a:xfrm>
        </p:spPr>
        <p:txBody>
          <a:bodyPr/>
          <a:lstStyle/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Learning curves differ from company to company as well as industry to industry so estimates should be developed for each organization</a:t>
            </a:r>
          </a:p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Learning curves are often based on time estimates which must be accurate and should be reevaluated when appropriate</a:t>
            </a:r>
          </a:p>
        </p:txBody>
      </p:sp>
    </p:spTree>
  </p:cSld>
  <p:clrMapOvr>
    <a:masterClrMapping/>
  </p:clrMapOvr>
  <p:transition>
    <p:pull dir="l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Limitations of Learning Curves</a:t>
            </a:r>
          </a:p>
        </p:txBody>
      </p:sp>
      <p:sp>
        <p:nvSpPr>
          <p:cNvPr id="38915" name="Content Placeholder 1"/>
          <p:cNvSpPr>
            <a:spLocks noGrp="1"/>
          </p:cNvSpPr>
          <p:nvPr>
            <p:ph idx="1"/>
          </p:nvPr>
        </p:nvSpPr>
        <p:spPr>
          <a:xfrm>
            <a:off x="787400" y="1600200"/>
            <a:ext cx="7581900" cy="4525963"/>
          </a:xfrm>
        </p:spPr>
        <p:txBody>
          <a:bodyPr/>
          <a:lstStyle/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Any changes in personnel, design, or procedure can be expected to alter the learning curve</a:t>
            </a:r>
          </a:p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Learning curves do not always apply to indirect labor or material</a:t>
            </a:r>
          </a:p>
          <a:p>
            <a:pPr eaLnBrk="1" hangingPunct="1">
              <a:buFont typeface="Arial Unicode MS" pitchFamily="34" charset="-128"/>
              <a:buChar char="▶"/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The culture of the workplace, resource availability, and changes in the process may alter the learning curve</a:t>
            </a:r>
          </a:p>
        </p:txBody>
      </p:sp>
    </p:spTree>
  </p:cSld>
  <p:clrMapOvr>
    <a:masterClrMapping/>
  </p:clrMapOvr>
  <p:transition>
    <p:strip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244444" y="2709255"/>
            <a:ext cx="8469085" cy="1248555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80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4048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034338" cy="11128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When you complete this Module you should be able to: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00138" y="2603500"/>
            <a:ext cx="6942137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  <a:buFont typeface="Arial" pitchFamily="34" charset="0"/>
              <a:buAutoNum type="arabicPeriod"/>
            </a:pPr>
            <a:r>
              <a:rPr lang="en-US" altLang="en-US" sz="2800" b="1" dirty="0"/>
              <a:t>Define</a:t>
            </a:r>
            <a:r>
              <a:rPr lang="en-US" altLang="en-US" sz="2800" dirty="0"/>
              <a:t> learning curve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  <a:buFont typeface="Arial" pitchFamily="34" charset="0"/>
              <a:buAutoNum type="arabicPeriod"/>
            </a:pPr>
            <a:r>
              <a:rPr lang="en-US" altLang="en-US" sz="2800" b="1" dirty="0"/>
              <a:t>Use</a:t>
            </a:r>
            <a:r>
              <a:rPr lang="en-US" altLang="en-US" sz="2800" dirty="0"/>
              <a:t> the doubling concept to estimate times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  <a:buFont typeface="Arial" pitchFamily="34" charset="0"/>
              <a:buAutoNum type="arabicPeriod"/>
            </a:pPr>
            <a:r>
              <a:rPr lang="en-US" altLang="en-US" sz="2800" b="1" dirty="0"/>
              <a:t>Compute</a:t>
            </a:r>
            <a:r>
              <a:rPr lang="en-US" altLang="en-US" sz="2800" dirty="0"/>
              <a:t> learning-curve effects with the formula and learning-curve table approaches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  <a:buFont typeface="Arial" pitchFamily="34" charset="0"/>
              <a:buAutoNum type="arabicPeriod"/>
            </a:pPr>
            <a:r>
              <a:rPr lang="en-US" altLang="en-US" sz="2800" b="1" dirty="0"/>
              <a:t>Describe</a:t>
            </a:r>
            <a:r>
              <a:rPr lang="en-US" altLang="en-US" sz="2800" dirty="0"/>
              <a:t> the strategic implications of learning curves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What Is a Learning Curves</a:t>
            </a: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5575" cy="4525963"/>
          </a:xfrm>
        </p:spPr>
        <p:txBody>
          <a:bodyPr/>
          <a:lstStyle/>
          <a:p>
            <a:pPr eaLnBrk="1" hangingPunct="1">
              <a:buFont typeface="Arial Unicode MS" pitchFamily="34" charset="-128"/>
              <a:buChar char="▶"/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Based on the premise that people and organizations become better at their tasks as the tasks are repeated</a:t>
            </a:r>
          </a:p>
          <a:p>
            <a:pPr eaLnBrk="1" hangingPunct="1">
              <a:buFont typeface="Arial Unicode MS" pitchFamily="34" charset="-128"/>
              <a:buChar char="▶"/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Time to produce a unit decreases as more units are produced</a:t>
            </a:r>
          </a:p>
          <a:p>
            <a:pPr eaLnBrk="1" hangingPunct="1">
              <a:buFont typeface="Arial Unicode MS" pitchFamily="34" charset="-128"/>
              <a:buChar char="▶"/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Learning curves typically follow a negative exponential distribution</a:t>
            </a:r>
          </a:p>
          <a:p>
            <a:pPr eaLnBrk="1" hangingPunct="1">
              <a:buFont typeface="Arial Unicode MS" pitchFamily="34" charset="-128"/>
              <a:buChar char="▶"/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Time savings per unit decreases over time</a:t>
            </a:r>
          </a:p>
        </p:txBody>
      </p:sp>
    </p:spTree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9525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Learning Curve Effect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108075" y="1479550"/>
            <a:ext cx="7446963" cy="4768850"/>
            <a:chOff x="1108075" y="1479550"/>
            <a:chExt cx="7446963" cy="4768295"/>
          </a:xfrm>
        </p:grpSpPr>
        <p:sp>
          <p:nvSpPr>
            <p:cNvPr id="18437" name="Freeform 6"/>
            <p:cNvSpPr>
              <a:spLocks/>
            </p:cNvSpPr>
            <p:nvPr/>
          </p:nvSpPr>
          <p:spPr bwMode="auto">
            <a:xfrm>
              <a:off x="1905000" y="1803400"/>
              <a:ext cx="5575300" cy="3873500"/>
            </a:xfrm>
            <a:custGeom>
              <a:avLst/>
              <a:gdLst>
                <a:gd name="T0" fmla="*/ 0 w 3512"/>
                <a:gd name="T1" fmla="*/ 0 h 2440"/>
                <a:gd name="T2" fmla="*/ 0 w 3512"/>
                <a:gd name="T3" fmla="*/ 2147483647 h 2440"/>
                <a:gd name="T4" fmla="*/ 2147483647 w 3512"/>
                <a:gd name="T5" fmla="*/ 2147483647 h 2440"/>
                <a:gd name="T6" fmla="*/ 0 60000 65536"/>
                <a:gd name="T7" fmla="*/ 0 60000 65536"/>
                <a:gd name="T8" fmla="*/ 0 60000 65536"/>
                <a:gd name="T9" fmla="*/ 0 w 3512"/>
                <a:gd name="T10" fmla="*/ 0 h 2440"/>
                <a:gd name="T11" fmla="*/ 3512 w 3512"/>
                <a:gd name="T12" fmla="*/ 2440 h 2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12" h="2440">
                  <a:moveTo>
                    <a:pt x="0" y="0"/>
                  </a:moveTo>
                  <a:lnTo>
                    <a:pt x="0" y="2440"/>
                  </a:lnTo>
                  <a:lnTo>
                    <a:pt x="3512" y="244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38" name="Rectangle 7"/>
            <p:cNvSpPr>
              <a:spLocks noChangeArrowheads="1"/>
            </p:cNvSpPr>
            <p:nvPr/>
          </p:nvSpPr>
          <p:spPr bwMode="auto">
            <a:xfrm rot="-5400000">
              <a:off x="-127000" y="3556000"/>
              <a:ext cx="28400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Cost or time per repetition</a:t>
              </a:r>
            </a:p>
          </p:txBody>
        </p:sp>
        <p:sp>
          <p:nvSpPr>
            <p:cNvPr id="18439" name="Rectangle 8"/>
            <p:cNvSpPr>
              <a:spLocks noChangeArrowheads="1"/>
            </p:cNvSpPr>
            <p:nvPr/>
          </p:nvSpPr>
          <p:spPr bwMode="auto">
            <a:xfrm>
              <a:off x="2765425" y="5878513"/>
              <a:ext cx="34304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Cumulative repetitions (volume)</a:t>
              </a:r>
            </a:p>
          </p:txBody>
        </p:sp>
        <p:sp>
          <p:nvSpPr>
            <p:cNvPr id="18440" name="TextBox 1"/>
            <p:cNvSpPr txBox="1">
              <a:spLocks noChangeArrowheads="1"/>
            </p:cNvSpPr>
            <p:nvPr/>
          </p:nvSpPr>
          <p:spPr bwMode="auto">
            <a:xfrm>
              <a:off x="2946400" y="1542534"/>
              <a:ext cx="31876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Exponential graph of learning</a:t>
              </a:r>
            </a:p>
          </p:txBody>
        </p:sp>
        <p:sp>
          <p:nvSpPr>
            <p:cNvPr id="18441" name="TextBox 23"/>
            <p:cNvSpPr txBox="1">
              <a:spLocks noChangeArrowheads="1"/>
            </p:cNvSpPr>
            <p:nvPr/>
          </p:nvSpPr>
          <p:spPr bwMode="auto">
            <a:xfrm>
              <a:off x="1760538" y="5453063"/>
              <a:ext cx="6794500" cy="56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ctr"/>
                  <a:tab pos="2603500" algn="ctr"/>
                  <a:tab pos="3949700" algn="ctr"/>
                  <a:tab pos="5200650" algn="ctr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Aft>
                  <a:spcPts val="300"/>
                </a:spcAft>
              </a:pPr>
              <a:r>
                <a:rPr lang="en-US" altLang="en-US" sz="1200" dirty="0"/>
                <a:t>	|	|	|	|</a:t>
              </a:r>
            </a:p>
            <a:p>
              <a:pPr eaLnBrk="1" hangingPunct="1">
                <a:spcAft>
                  <a:spcPts val="300"/>
                </a:spcAft>
              </a:pPr>
              <a:r>
                <a:rPr lang="en-US" altLang="en-US" sz="1600" dirty="0"/>
                <a:t>0	25	50	75	100</a:t>
              </a:r>
            </a:p>
          </p:txBody>
        </p:sp>
        <p:sp>
          <p:nvSpPr>
            <p:cNvPr id="18442" name="TextBox 24"/>
            <p:cNvSpPr txBox="1">
              <a:spLocks noChangeArrowheads="1"/>
            </p:cNvSpPr>
            <p:nvPr/>
          </p:nvSpPr>
          <p:spPr bwMode="auto">
            <a:xfrm>
              <a:off x="1403822" y="1479550"/>
              <a:ext cx="699430" cy="2886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lnSpc>
                  <a:spcPct val="610000"/>
                </a:lnSpc>
              </a:pPr>
              <a:r>
                <a:rPr lang="en-US" altLang="en-US" sz="1600" dirty="0"/>
                <a:t>100 –</a:t>
              </a:r>
            </a:p>
            <a:p>
              <a:pPr algn="r" eaLnBrk="1" hangingPunct="1">
                <a:lnSpc>
                  <a:spcPct val="610000"/>
                </a:lnSpc>
              </a:pPr>
              <a:r>
                <a:rPr lang="en-US" altLang="en-US" sz="1600" dirty="0"/>
                <a:t>50 –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1905000" y="2793847"/>
              <a:ext cx="4972050" cy="2184146"/>
            </a:xfrm>
            <a:custGeom>
              <a:avLst/>
              <a:gdLst>
                <a:gd name="connsiteX0" fmla="*/ 0 w 4972050"/>
                <a:gd name="connsiteY0" fmla="*/ 0 h 2184400"/>
                <a:gd name="connsiteX1" fmla="*/ 425450 w 4972050"/>
                <a:gd name="connsiteY1" fmla="*/ 698500 h 2184400"/>
                <a:gd name="connsiteX2" fmla="*/ 1136650 w 4972050"/>
                <a:gd name="connsiteY2" fmla="*/ 1308100 h 2184400"/>
                <a:gd name="connsiteX3" fmla="*/ 1943100 w 4972050"/>
                <a:gd name="connsiteY3" fmla="*/ 1714500 h 2184400"/>
                <a:gd name="connsiteX4" fmla="*/ 2800350 w 4972050"/>
                <a:gd name="connsiteY4" fmla="*/ 1968500 h 2184400"/>
                <a:gd name="connsiteX5" fmla="*/ 3848100 w 4972050"/>
                <a:gd name="connsiteY5" fmla="*/ 2139950 h 2184400"/>
                <a:gd name="connsiteX6" fmla="*/ 4972050 w 4972050"/>
                <a:gd name="connsiteY6" fmla="*/ 2184400 h 218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72050" h="2184400">
                  <a:moveTo>
                    <a:pt x="0" y="0"/>
                  </a:moveTo>
                  <a:cubicBezTo>
                    <a:pt x="118004" y="240241"/>
                    <a:pt x="236008" y="480483"/>
                    <a:pt x="425450" y="698500"/>
                  </a:cubicBezTo>
                  <a:cubicBezTo>
                    <a:pt x="614892" y="916517"/>
                    <a:pt x="883708" y="1138767"/>
                    <a:pt x="1136650" y="1308100"/>
                  </a:cubicBezTo>
                  <a:cubicBezTo>
                    <a:pt x="1389592" y="1477433"/>
                    <a:pt x="1665817" y="1604433"/>
                    <a:pt x="1943100" y="1714500"/>
                  </a:cubicBezTo>
                  <a:cubicBezTo>
                    <a:pt x="2220383" y="1824567"/>
                    <a:pt x="2482850" y="1897592"/>
                    <a:pt x="2800350" y="1968500"/>
                  </a:cubicBezTo>
                  <a:cubicBezTo>
                    <a:pt x="3117850" y="2039408"/>
                    <a:pt x="3486150" y="2103967"/>
                    <a:pt x="3848100" y="2139950"/>
                  </a:cubicBezTo>
                  <a:cubicBezTo>
                    <a:pt x="4210050" y="2175933"/>
                    <a:pt x="4972050" y="2184400"/>
                    <a:pt x="4972050" y="2184400"/>
                  </a:cubicBezTo>
                </a:path>
              </a:pathLst>
            </a:custGeom>
            <a:ln w="76200" cmpd="sng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7885113" cy="15922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Learning Curves in Services and Manufacturing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74700" y="2209800"/>
            <a:ext cx="7567613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chemeClr val="accent1"/>
              </a:buClr>
              <a:buSzPct val="60000"/>
              <a:buFont typeface="Lucida Grande"/>
              <a:buChar char="►"/>
            </a:pPr>
            <a:r>
              <a:rPr lang="en-US" altLang="en-US" sz="3200" dirty="0"/>
              <a:t>Different organizations have different learning curves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chemeClr val="accent1"/>
              </a:buClr>
              <a:buSzPct val="60000"/>
              <a:buFont typeface="Lucida Grande"/>
              <a:buChar char="►"/>
            </a:pPr>
            <a:r>
              <a:rPr lang="en-US" altLang="en-US" sz="3200" dirty="0"/>
              <a:t>Any change in process, product, or personnel disrupts the learning curve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274638"/>
            <a:ext cx="7885113" cy="15922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Learning Curves in Services and Manufacturing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74700" y="2209800"/>
            <a:ext cx="7567613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95500" indent="-2095500" eaLnBrk="0" hangingPunct="0"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altLang="en-US" sz="3200" b="1" dirty="0">
                <a:solidFill>
                  <a:schemeClr val="tx2"/>
                </a:solidFill>
              </a:rPr>
              <a:t>Internal</a:t>
            </a:r>
            <a:r>
              <a:rPr lang="en-US" altLang="en-US" sz="3200" dirty="0"/>
              <a:t>:	Labor forecasting, scheduling, establishing costs and budgets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altLang="en-US" sz="3200" b="1" dirty="0">
                <a:solidFill>
                  <a:srgbClr val="255898"/>
                </a:solidFill>
              </a:rPr>
              <a:t>External</a:t>
            </a:r>
            <a:r>
              <a:rPr lang="en-US" altLang="en-US" sz="3200" dirty="0"/>
              <a:t>:	Supply-chain negotiations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altLang="en-US" sz="3200" b="1" dirty="0">
                <a:solidFill>
                  <a:srgbClr val="255898"/>
                </a:solidFill>
              </a:rPr>
              <a:t>Strategic</a:t>
            </a:r>
            <a:r>
              <a:rPr lang="en-US" altLang="en-US" sz="3200" dirty="0"/>
              <a:t>:	Evaluation of company and industry performance, including costs and pricing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2187"/>
            <a:ext cx="8229600" cy="3078991"/>
          </a:xfrm>
        </p:spPr>
        <p:txBody>
          <a:bodyPr/>
          <a:lstStyle/>
          <a:p>
            <a:pPr algn="l" eaLnBrk="1" hangingPunct="1"/>
            <a:r>
              <a:rPr lang="en-US" altLang="en-US" sz="2800" dirty="0">
                <a:solidFill>
                  <a:srgbClr val="002060"/>
                </a:solidFill>
                <a:latin typeface="Lucida Bright" panose="02040602050505020304" pitchFamily="18" charset="0"/>
                <a:cs typeface="Arial" pitchFamily="34" charset="0"/>
              </a:rPr>
              <a:t>                            Approaches</a:t>
            </a:r>
            <a:b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</a:br>
            <a:b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</a:br>
            <a: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  <a:t>Doubling Production</a:t>
            </a:r>
            <a:b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</a:br>
            <a: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  <a:t>LN Approach</a:t>
            </a:r>
            <a:b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</a:br>
            <a:r>
              <a:rPr lang="en-US" altLang="en-US" sz="2800" dirty="0">
                <a:latin typeface="Lucida Bright" panose="02040602050505020304" pitchFamily="18" charset="0"/>
                <a:cs typeface="Arial" pitchFamily="34" charset="0"/>
              </a:rPr>
              <a:t>Coefficient Approach</a:t>
            </a:r>
          </a:p>
        </p:txBody>
      </p:sp>
    </p:spTree>
    <p:extLst>
      <p:ext uri="{BB962C8B-B14F-4D97-AF65-F5344CB8AC3E}">
        <p14:creationId xmlns:p14="http://schemas.microsoft.com/office/powerpoint/2010/main" val="95828015"/>
      </p:ext>
    </p:extLst>
  </p:cSld>
  <p:clrMapOvr>
    <a:masterClrMapping/>
  </p:clrMapOvr>
  <p:transition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309" y="2565351"/>
            <a:ext cx="8229600" cy="1345167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itchFamily="34" charset="0"/>
                <a:cs typeface="Arial" pitchFamily="34" charset="0"/>
              </a:rPr>
              <a:t>Doubling Production Approach</a:t>
            </a:r>
          </a:p>
        </p:txBody>
      </p:sp>
    </p:spTree>
    <p:extLst>
      <p:ext uri="{BB962C8B-B14F-4D97-AF65-F5344CB8AC3E}">
        <p14:creationId xmlns:p14="http://schemas.microsoft.com/office/powerpoint/2010/main" val="178648796"/>
      </p:ext>
    </p:extLst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On-screen Show (4:3)</PresentationFormat>
  <Paragraphs>204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Unicode MS</vt:lpstr>
      <vt:lpstr>Calibri</vt:lpstr>
      <vt:lpstr>Cambria Math</vt:lpstr>
      <vt:lpstr>Lucida Bright</vt:lpstr>
      <vt:lpstr>Lucida Grande</vt:lpstr>
      <vt:lpstr>Times</vt:lpstr>
      <vt:lpstr>Times New Roman</vt:lpstr>
      <vt:lpstr>Wingdings</vt:lpstr>
      <vt:lpstr>Office Theme</vt:lpstr>
      <vt:lpstr>PowerPoint Presentation</vt:lpstr>
      <vt:lpstr>Outline</vt:lpstr>
      <vt:lpstr>Learning Objectives</vt:lpstr>
      <vt:lpstr>What Is a Learning Curves</vt:lpstr>
      <vt:lpstr>Learning Curve Effect</vt:lpstr>
      <vt:lpstr>Learning Curves in Services and Manufacturing</vt:lpstr>
      <vt:lpstr>Learning Curves in Services and Manufacturing</vt:lpstr>
      <vt:lpstr>                            Approaches  Doubling Production LN Approach Coefficient Approach</vt:lpstr>
      <vt:lpstr>Doubling Production Approach</vt:lpstr>
      <vt:lpstr>Applying the Learning Curve</vt:lpstr>
      <vt:lpstr>Applying the Learning Curve</vt:lpstr>
      <vt:lpstr>LN Approach</vt:lpstr>
      <vt:lpstr>Formula Approach</vt:lpstr>
      <vt:lpstr>Using Logs</vt:lpstr>
      <vt:lpstr>Coefficient Approach</vt:lpstr>
      <vt:lpstr>Learning Curve Table Approach</vt:lpstr>
      <vt:lpstr>Learning-Curve Coefficients</vt:lpstr>
      <vt:lpstr>Coefficient Example</vt:lpstr>
      <vt:lpstr>Coefficient Exercise </vt:lpstr>
      <vt:lpstr>Learning-Curve Coefficients</vt:lpstr>
      <vt:lpstr>Coefficient Exercise</vt:lpstr>
      <vt:lpstr>Strategic Implications</vt:lpstr>
      <vt:lpstr>Strategic Implications</vt:lpstr>
      <vt:lpstr>Limitations of Learning Curves</vt:lpstr>
      <vt:lpstr>Limitations of Learning Curves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2015-12-07T00:04:09Z</dcterms:created>
  <dcterms:modified xsi:type="dcterms:W3CDTF">2022-11-08T16:56:20Z</dcterms:modified>
</cp:coreProperties>
</file>