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</p:sldMasterIdLst>
  <p:notesMasterIdLst>
    <p:notesMasterId r:id="rId25"/>
  </p:notesMasterIdLst>
  <p:handoutMasterIdLst>
    <p:handoutMasterId r:id="rId26"/>
  </p:handoutMasterIdLst>
  <p:sldIdLst>
    <p:sldId id="409" r:id="rId3"/>
    <p:sldId id="271" r:id="rId4"/>
    <p:sldId id="294" r:id="rId5"/>
    <p:sldId id="281" r:id="rId6"/>
    <p:sldId id="287" r:id="rId7"/>
    <p:sldId id="306" r:id="rId8"/>
    <p:sldId id="272" r:id="rId9"/>
    <p:sldId id="273" r:id="rId10"/>
    <p:sldId id="274" r:id="rId11"/>
    <p:sldId id="295" r:id="rId12"/>
    <p:sldId id="296" r:id="rId13"/>
    <p:sldId id="275" r:id="rId14"/>
    <p:sldId id="276" r:id="rId15"/>
    <p:sldId id="277" r:id="rId16"/>
    <p:sldId id="278" r:id="rId17"/>
    <p:sldId id="279" r:id="rId18"/>
    <p:sldId id="280" r:id="rId19"/>
    <p:sldId id="412" r:id="rId20"/>
    <p:sldId id="282" r:id="rId21"/>
    <p:sldId id="288" r:id="rId22"/>
    <p:sldId id="307" r:id="rId23"/>
    <p:sldId id="411" r:id="rId24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D1"/>
    <a:srgbClr val="63BDE0"/>
    <a:srgbClr val="FF0000"/>
    <a:srgbClr val="BBE2EE"/>
    <a:srgbClr val="D100CE"/>
    <a:srgbClr val="00D119"/>
    <a:srgbClr val="00B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2787"/>
    <p:restoredTop sz="97826" autoAdjust="0"/>
  </p:normalViewPr>
  <p:slideViewPr>
    <p:cSldViewPr snapToGrid="0">
      <p:cViewPr varScale="1">
        <p:scale>
          <a:sx n="117" d="100"/>
          <a:sy n="117" d="100"/>
        </p:scale>
        <p:origin x="96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4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16.xml"/><Relationship Id="rId1" Type="http://schemas.openxmlformats.org/officeDocument/2006/relationships/slide" Target="slides/slide15.xml"/><Relationship Id="rId5" Type="http://schemas.openxmlformats.org/officeDocument/2006/relationships/slide" Target="slides/slide19.xml"/><Relationship Id="rId4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BE1D231-C0E7-422D-AE1D-EBBB4EFF42E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ABAB138-0690-4C41-9421-414E8AB46C7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0A6F0E6-7D2F-45EE-9899-7249C65022AF}" type="datetimeFigureOut">
              <a:rPr lang="en-GB"/>
              <a:pPr>
                <a:defRPr/>
              </a:pPr>
              <a:t>01/12/2021</a:t>
            </a:fld>
            <a:endParaRPr lang="en-GB" dirty="0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0F64A02E-C9AB-42FD-8228-0A362DAE79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E3B21D1F-F678-45AD-9CB5-EF6D306FD1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3D7DC7-5A2E-4AEB-AD59-C9BCA755BB6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08A015-B00B-4735-9A25-FACD2F120E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243A701-C924-4F2A-B123-1B5A542830C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304AC0F0-5C48-4D42-BDB1-4FC7755E722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C9EC76E-6575-4256-9311-F0F343555C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399E98CF-04E3-4147-BF38-48A72BD7C5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A5CAEC66-DE8A-4664-8A36-61CCBB58CD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2D61789-E5D9-4EE1-9390-4073046DFED0}" type="slidenum">
              <a:rPr lang="en-AU" altLang="en-US"/>
              <a:pPr/>
              <a:t>‹#›</a:t>
            </a:fld>
            <a:endParaRPr lang="en-A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827FB4F3-F56E-4527-A6FB-D0286E26F2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C1AFC166-0247-4C68-AB95-00B3DA494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DB74A284-56F6-4A23-BF34-C32B2E1CDF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5AD3ABB-503A-4F5F-8949-DED76A3147B7}" type="slidenum">
              <a:rPr lang="en-AU" altLang="en-US" sz="1200" b="0"/>
              <a:pPr/>
              <a:t>10</a:t>
            </a:fld>
            <a:endParaRPr lang="en-AU" altLang="en-US" sz="1200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53737FC3-6112-479E-AC8B-05CC909B44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87FBB7A7-2E4F-4B9F-B982-5BBA14819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56570BA7-533F-48D8-AD6B-EBD235DF87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2121F40C-8901-47B7-80A8-9D24D7C9DC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4D3EC1F9-571F-48E3-BE25-A7F46D4144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02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69576FFE-55B3-4E84-A8CA-107C0BAD51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6C31443A-4417-4E7D-B35B-9B0F325DE8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486904DC-C6CC-4754-9FCD-9A2AC2381D0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4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34D78F52-ADC5-4345-83D6-0342D6CDED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9E984E8E-2B2B-441E-9C6D-D700D44182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A3FC7DA5-4C07-44EF-B085-02AED19602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6927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013C7DA2-F84A-4AF2-8E52-DC960D7738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22F5723C-94C1-4076-9111-4417006021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EA908B93-DC86-43A4-84AC-9BDC0ADBC9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9424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93700"/>
            <a:ext cx="1943100" cy="570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93700"/>
            <a:ext cx="5676900" cy="570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149C2743-870A-413F-9697-AE048B9E09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031FEAA3-ED91-4995-9AE2-0A7EF30A9A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3B6241AC-3BA6-47C4-A5C8-BB78DC8D47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30037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66282-9418-45BF-AEDB-0E126DE6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A595B-CD73-4220-8DDA-67AD68BC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21099-AE65-4F92-B564-94426D07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176A2-341A-4D48-9716-EC96EBEBCBF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927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EB33E-07A7-4922-9388-BDB90A213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8F292-1D5F-4DD2-96B8-10CF0E91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14AD3-51D2-434C-8FC1-6F0083FE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D1ACA-AADA-4169-A7A6-B0BED4987E8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2711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94198-75FC-4C99-8350-28895557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B3271-0BAE-438D-AB86-AA18317EA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07714-CEE8-44C0-8A1E-33F446F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A5933-E95A-4F94-B25D-E581528DFD9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7652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EF01E3-A478-4715-989F-4740D970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3D249E-DA92-47B5-A61E-94EF0C10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F80A0F-2BAB-4B36-928E-74B85EB22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36222-9D0D-46B1-8DA0-600BCD76EE2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6597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CB86EB0-6B8E-4E28-9AA4-F344E96E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95B4EC-1CF6-4B88-8043-CAD944A41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723CD4F-008E-4455-8641-5F2E5450A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DF7F-D008-42FB-8345-134CC2EB7FB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3481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AEE00E-9840-4C85-A729-1911E0EE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641F667-8C4B-4DF3-9C7A-4B3494F90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B4019D-F38E-4D15-997B-8866AE39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A61F4-C6A4-43DB-B8C2-ED67DB85F19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471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35D7D3C1-A15F-40DE-BC24-E7C3FCF783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AB06F2A5-0F43-4A1D-BDA3-2E36B86FADA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4E1DDDD6-48F3-4D6E-98E8-A3592EC875C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0009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4475976-1BBB-453E-915C-737A5C3CA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53E915-DE5F-49E0-8165-BE4D75E3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39E459-7ACD-44B4-BF89-8B260B9D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AD98C-B7A6-493E-B1EF-E2CC0446A4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1817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E2763C-7F8F-41A0-B724-128C22E4C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819DF1-FBEF-485F-826B-C43E1A60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983381-1D4D-4C3D-9C1E-34299275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BDB6D-06D7-4192-9410-2BAC9E2B109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7442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2E6559-C9ED-4584-93BB-3C1670E6E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F58E53-91A5-48C3-95E9-FAF1A6BEE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B31EB1-8463-40D7-8192-3B65CEDD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130C8-D4EF-4343-85DF-8069C0013D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8173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12CF3-1C8D-4202-A9AB-66D4CC7E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BC6EE-C420-45FF-BF09-8DC1BEBD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51C81-57AE-4CA6-97E1-581BFF52A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00B98-DFEA-4805-8D9E-1320112C996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9876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0FB48-DA99-4D64-B1E7-22D68D01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091DA-0313-471A-935D-EEEDA39E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C7AF0-10B1-487E-9B63-E974329FE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77BA3-0012-4531-A2A3-2B98F939B6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547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2D74FA26-4E14-4182-96F6-D8E5A55F5E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F42EC020-5D0E-48B0-8956-FD7E041DB85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1DB4283C-44D9-4FAC-9382-ABB47E8B22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34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508FAE84-938E-4999-B315-FFF2F893DB4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57E4ECF4-81FC-4A3C-A221-5C9FDA503E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9C44D350-F9F6-4485-9BE6-84C3EC31C04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077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9">
            <a:extLst>
              <a:ext uri="{FF2B5EF4-FFF2-40B4-BE49-F238E27FC236}">
                <a16:creationId xmlns:a16="http://schemas.microsoft.com/office/drawing/2014/main" id="{20A43367-D1C1-4099-A7E6-7A01F85DC82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5" name="Rectangle 60">
            <a:extLst>
              <a:ext uri="{FF2B5EF4-FFF2-40B4-BE49-F238E27FC236}">
                <a16:creationId xmlns:a16="http://schemas.microsoft.com/office/drawing/2014/main" id="{1F0F4611-21C3-43B8-9FAC-E6E81107833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90981507-5DA0-4FB8-8D63-2A1E266864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379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01800"/>
            <a:ext cx="3810000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1800"/>
            <a:ext cx="3810000" cy="439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9">
            <a:extLst>
              <a:ext uri="{FF2B5EF4-FFF2-40B4-BE49-F238E27FC236}">
                <a16:creationId xmlns:a16="http://schemas.microsoft.com/office/drawing/2014/main" id="{3ED83841-B057-4EC2-BDA4-6E18025E4E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Rectangle 60">
            <a:extLst>
              <a:ext uri="{FF2B5EF4-FFF2-40B4-BE49-F238E27FC236}">
                <a16:creationId xmlns:a16="http://schemas.microsoft.com/office/drawing/2014/main" id="{00073290-C5BB-47BE-BB52-C7B9402694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2BDFA9F6-04A3-4BB2-B659-0AC4F3E78A8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588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9">
            <a:extLst>
              <a:ext uri="{FF2B5EF4-FFF2-40B4-BE49-F238E27FC236}">
                <a16:creationId xmlns:a16="http://schemas.microsoft.com/office/drawing/2014/main" id="{BE4D72B5-B495-4ECC-A32F-1D86BEC1BF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8" name="Rectangle 60">
            <a:extLst>
              <a:ext uri="{FF2B5EF4-FFF2-40B4-BE49-F238E27FC236}">
                <a16:creationId xmlns:a16="http://schemas.microsoft.com/office/drawing/2014/main" id="{90166E14-7CDB-4AA7-AE44-BC4474EE8E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8278459E-1001-4B27-B919-FA319F5488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635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9">
            <a:extLst>
              <a:ext uri="{FF2B5EF4-FFF2-40B4-BE49-F238E27FC236}">
                <a16:creationId xmlns:a16="http://schemas.microsoft.com/office/drawing/2014/main" id="{A8DAE361-E694-4109-9897-D12A408C23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4" name="Rectangle 60">
            <a:extLst>
              <a:ext uri="{FF2B5EF4-FFF2-40B4-BE49-F238E27FC236}">
                <a16:creationId xmlns:a16="http://schemas.microsoft.com/office/drawing/2014/main" id="{E70C16BF-8275-45B7-A34A-02C4BE8155C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E136C80F-391E-4EB4-B67B-59F96CF9E4C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414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>
            <a:extLst>
              <a:ext uri="{FF2B5EF4-FFF2-40B4-BE49-F238E27FC236}">
                <a16:creationId xmlns:a16="http://schemas.microsoft.com/office/drawing/2014/main" id="{300CDEDF-9389-43C1-A34D-06EAA27FE0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3" name="Rectangle 60">
            <a:extLst>
              <a:ext uri="{FF2B5EF4-FFF2-40B4-BE49-F238E27FC236}">
                <a16:creationId xmlns:a16="http://schemas.microsoft.com/office/drawing/2014/main" id="{57BFF43A-E306-4D00-B089-35749DC75D6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1-</a:t>
            </a:r>
            <a:fld id="{7175AD06-3853-40ED-9FFD-5A069712DB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1497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3">
            <a:extLst>
              <a:ext uri="{FF2B5EF4-FFF2-40B4-BE49-F238E27FC236}">
                <a16:creationId xmlns:a16="http://schemas.microsoft.com/office/drawing/2014/main" id="{7F4C3980-28C9-4C46-9C93-72965FB33F6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61">
              <a:extLst>
                <a:ext uri="{FF2B5EF4-FFF2-40B4-BE49-F238E27FC236}">
                  <a16:creationId xmlns:a16="http://schemas.microsoft.com/office/drawing/2014/main" id="{B05D8BE7-02B7-45FE-A58F-486FA0B5B79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54" name="Line 7">
                <a:extLst>
                  <a:ext uri="{FF2B5EF4-FFF2-40B4-BE49-F238E27FC236}">
                    <a16:creationId xmlns:a16="http://schemas.microsoft.com/office/drawing/2014/main" id="{847C0063-BD04-4936-82F4-7B9E0B54FB7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55" name="Line 8">
                <a:extLst>
                  <a:ext uri="{FF2B5EF4-FFF2-40B4-BE49-F238E27FC236}">
                    <a16:creationId xmlns:a16="http://schemas.microsoft.com/office/drawing/2014/main" id="{F818CC98-65D6-4A01-8849-3750950F403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56" name="Line 9">
                <a:extLst>
                  <a:ext uri="{FF2B5EF4-FFF2-40B4-BE49-F238E27FC236}">
                    <a16:creationId xmlns:a16="http://schemas.microsoft.com/office/drawing/2014/main" id="{D7F186E1-B67C-4F63-B6EC-840C8D9D6FA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57" name="Line 10">
                <a:extLst>
                  <a:ext uri="{FF2B5EF4-FFF2-40B4-BE49-F238E27FC236}">
                    <a16:creationId xmlns:a16="http://schemas.microsoft.com/office/drawing/2014/main" id="{2A6E1514-B372-44CD-B3AA-15FACCAE00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9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58" name="Line 11">
                <a:extLst>
                  <a:ext uri="{FF2B5EF4-FFF2-40B4-BE49-F238E27FC236}">
                    <a16:creationId xmlns:a16="http://schemas.microsoft.com/office/drawing/2014/main" id="{901F6C53-C2B4-4C26-91B5-B00C0D9CB12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58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59" name="Line 12">
                <a:extLst>
                  <a:ext uri="{FF2B5EF4-FFF2-40B4-BE49-F238E27FC236}">
                    <a16:creationId xmlns:a16="http://schemas.microsoft.com/office/drawing/2014/main" id="{99BFA05F-5ACE-4840-8E0A-408E9FD5A67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0" name="Line 13">
                <a:extLst>
                  <a:ext uri="{FF2B5EF4-FFF2-40B4-BE49-F238E27FC236}">
                    <a16:creationId xmlns:a16="http://schemas.microsoft.com/office/drawing/2014/main" id="{DEA62196-24EC-4868-96C8-A19CFF1397A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8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1" name="Line 14">
                <a:extLst>
                  <a:ext uri="{FF2B5EF4-FFF2-40B4-BE49-F238E27FC236}">
                    <a16:creationId xmlns:a16="http://schemas.microsoft.com/office/drawing/2014/main" id="{4B2C74A9-EB65-4D08-BFD3-E8B6C38284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8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2" name="Line 15">
                <a:extLst>
                  <a:ext uri="{FF2B5EF4-FFF2-40B4-BE49-F238E27FC236}">
                    <a16:creationId xmlns:a16="http://schemas.microsoft.com/office/drawing/2014/main" id="{1AC50DDD-7DDE-4FD8-8A4E-892FA7DB328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17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3" name="Line 16">
                <a:extLst>
                  <a:ext uri="{FF2B5EF4-FFF2-40B4-BE49-F238E27FC236}">
                    <a16:creationId xmlns:a16="http://schemas.microsoft.com/office/drawing/2014/main" id="{FA80B4DE-595B-40A6-BB2D-62BAB07065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57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4" name="Line 17">
                <a:extLst>
                  <a:ext uri="{FF2B5EF4-FFF2-40B4-BE49-F238E27FC236}">
                    <a16:creationId xmlns:a16="http://schemas.microsoft.com/office/drawing/2014/main" id="{AC7BC18B-3A6A-487B-B27E-A1A1CBC450F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7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5" name="Line 18">
                <a:extLst>
                  <a:ext uri="{FF2B5EF4-FFF2-40B4-BE49-F238E27FC236}">
                    <a16:creationId xmlns:a16="http://schemas.microsoft.com/office/drawing/2014/main" id="{553E8CF5-EB89-40F9-AECD-25C1A4582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17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6" name="Line 19">
                <a:extLst>
                  <a:ext uri="{FF2B5EF4-FFF2-40B4-BE49-F238E27FC236}">
                    <a16:creationId xmlns:a16="http://schemas.microsoft.com/office/drawing/2014/main" id="{1C0A09A7-A9D0-4507-A44A-BC2AA6445C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6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7" name="Line 20">
                <a:extLst>
                  <a:ext uri="{FF2B5EF4-FFF2-40B4-BE49-F238E27FC236}">
                    <a16:creationId xmlns:a16="http://schemas.microsoft.com/office/drawing/2014/main" id="{98B6FA74-964D-44D8-82BD-ACBFDFB811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56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8" name="Line 21">
                <a:extLst>
                  <a:ext uri="{FF2B5EF4-FFF2-40B4-BE49-F238E27FC236}">
                    <a16:creationId xmlns:a16="http://schemas.microsoft.com/office/drawing/2014/main" id="{7CD7486C-F797-4D40-A434-6150D1C7F3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6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69" name="Line 22">
                <a:extLst>
                  <a:ext uri="{FF2B5EF4-FFF2-40B4-BE49-F238E27FC236}">
                    <a16:creationId xmlns:a16="http://schemas.microsoft.com/office/drawing/2014/main" id="{EBC859B0-B9F6-48C9-8860-13C81C023C5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6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0" name="Line 23">
                <a:extLst>
                  <a:ext uri="{FF2B5EF4-FFF2-40B4-BE49-F238E27FC236}">
                    <a16:creationId xmlns:a16="http://schemas.microsoft.com/office/drawing/2014/main" id="{2B5BE019-6C7A-4EBD-9158-5F592CEC7D7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16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1" name="Line 24">
                <a:extLst>
                  <a:ext uri="{FF2B5EF4-FFF2-40B4-BE49-F238E27FC236}">
                    <a16:creationId xmlns:a16="http://schemas.microsoft.com/office/drawing/2014/main" id="{0B59B6C5-DF93-4653-B4EF-58AE234482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2" name="Line 25">
                <a:extLst>
                  <a:ext uri="{FF2B5EF4-FFF2-40B4-BE49-F238E27FC236}">
                    <a16:creationId xmlns:a16="http://schemas.microsoft.com/office/drawing/2014/main" id="{DA10A6B6-C392-4A41-A0EB-820983F3254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61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3" name="Line 26">
                <a:extLst>
                  <a:ext uri="{FF2B5EF4-FFF2-40B4-BE49-F238E27FC236}">
                    <a16:creationId xmlns:a16="http://schemas.microsoft.com/office/drawing/2014/main" id="{74A6BB65-F326-47C0-ADCD-E6AD48749D2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6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4" name="Line 27">
                <a:extLst>
                  <a:ext uri="{FF2B5EF4-FFF2-40B4-BE49-F238E27FC236}">
                    <a16:creationId xmlns:a16="http://schemas.microsoft.com/office/drawing/2014/main" id="{83D1E115-A68F-4CA1-B666-7512E1BA704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8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5" name="Line 28">
                <a:extLst>
                  <a:ext uri="{FF2B5EF4-FFF2-40B4-BE49-F238E27FC236}">
                    <a16:creationId xmlns:a16="http://schemas.microsoft.com/office/drawing/2014/main" id="{DF0C4486-CC40-4436-833E-4CB415F853B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5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6" name="Line 29">
                <a:extLst>
                  <a:ext uri="{FF2B5EF4-FFF2-40B4-BE49-F238E27FC236}">
                    <a16:creationId xmlns:a16="http://schemas.microsoft.com/office/drawing/2014/main" id="{CD76302E-2156-48F5-BC95-371802B10BF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7" name="Line 30">
                <a:extLst>
                  <a:ext uri="{FF2B5EF4-FFF2-40B4-BE49-F238E27FC236}">
                    <a16:creationId xmlns:a16="http://schemas.microsoft.com/office/drawing/2014/main" id="{30A3515E-2482-4D57-91AF-CEEB3363DC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90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8" name="Line 31">
                <a:extLst>
                  <a:ext uri="{FF2B5EF4-FFF2-40B4-BE49-F238E27FC236}">
                    <a16:creationId xmlns:a16="http://schemas.microsoft.com/office/drawing/2014/main" id="{79976D78-EB73-4DDF-9EE5-6B0CF814215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7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79" name="Line 32">
                <a:extLst>
                  <a:ext uri="{FF2B5EF4-FFF2-40B4-BE49-F238E27FC236}">
                    <a16:creationId xmlns:a16="http://schemas.microsoft.com/office/drawing/2014/main" id="{992F1D2E-B327-487E-AA8D-AF47DAF5BD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84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80" name="Line 33">
                <a:extLst>
                  <a:ext uri="{FF2B5EF4-FFF2-40B4-BE49-F238E27FC236}">
                    <a16:creationId xmlns:a16="http://schemas.microsoft.com/office/drawing/2014/main" id="{C6A4DEF9-8480-46DF-9ACA-D3BC5548DB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582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81" name="Line 34">
                <a:extLst>
                  <a:ext uri="{FF2B5EF4-FFF2-40B4-BE49-F238E27FC236}">
                    <a16:creationId xmlns:a16="http://schemas.microsoft.com/office/drawing/2014/main" id="{985652FD-7377-4145-A33B-40D1C119E8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79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1082" name="Line 35">
                <a:extLst>
                  <a:ext uri="{FF2B5EF4-FFF2-40B4-BE49-F238E27FC236}">
                    <a16:creationId xmlns:a16="http://schemas.microsoft.com/office/drawing/2014/main" id="{5F670DC9-A66F-4C66-A1A7-3708ADE0C2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76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  <p:sp>
            <p:nvSpPr>
              <p:cNvPr id="2" name="Line 36">
                <a:extLst>
                  <a:ext uri="{FF2B5EF4-FFF2-40B4-BE49-F238E27FC236}">
                    <a16:creationId xmlns:a16="http://schemas.microsoft.com/office/drawing/2014/main" id="{B07888A3-B2D9-4801-AF4E-44042DE8B9D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3" y="0"/>
                <a:ext cx="0" cy="4320"/>
              </a:xfrm>
              <a:prstGeom prst="line">
                <a:avLst/>
              </a:prstGeom>
              <a:noFill/>
              <a:ln w="9525">
                <a:solidFill>
                  <a:srgbClr val="BBE2EE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id-ID">
                  <a:latin typeface="Arial" charset="0"/>
                  <a:ea typeface="ＭＳ Ｐゴシック" pitchFamily="48" charset="-128"/>
                </a:endParaRPr>
              </a:p>
            </p:txBody>
          </p:sp>
        </p:grpSp>
        <p:sp>
          <p:nvSpPr>
            <p:cNvPr id="1033" name="Line 38">
              <a:extLst>
                <a:ext uri="{FF2B5EF4-FFF2-40B4-BE49-F238E27FC236}">
                  <a16:creationId xmlns:a16="http://schemas.microsoft.com/office/drawing/2014/main" id="{11E84467-8E38-4824-A755-D778E6F2977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34" name="Line 39">
              <a:extLst>
                <a:ext uri="{FF2B5EF4-FFF2-40B4-BE49-F238E27FC236}">
                  <a16:creationId xmlns:a16="http://schemas.microsoft.com/office/drawing/2014/main" id="{B8073074-18F7-4285-B1A8-42EA6C86C2C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35" name="Line 40">
              <a:extLst>
                <a:ext uri="{FF2B5EF4-FFF2-40B4-BE49-F238E27FC236}">
                  <a16:creationId xmlns:a16="http://schemas.microsoft.com/office/drawing/2014/main" id="{70177E4E-3316-41FA-BD58-3BC17EFE43A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36" name="Line 41">
              <a:extLst>
                <a:ext uri="{FF2B5EF4-FFF2-40B4-BE49-F238E27FC236}">
                  <a16:creationId xmlns:a16="http://schemas.microsoft.com/office/drawing/2014/main" id="{658A1537-81BB-4E4F-85BE-5388C0D1F8A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64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37" name="Line 42">
              <a:extLst>
                <a:ext uri="{FF2B5EF4-FFF2-40B4-BE49-F238E27FC236}">
                  <a16:creationId xmlns:a16="http://schemas.microsoft.com/office/drawing/2014/main" id="{096A1CC3-C445-4C41-9489-29100909ED3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86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38" name="Line 43">
              <a:extLst>
                <a:ext uri="{FF2B5EF4-FFF2-40B4-BE49-F238E27FC236}">
                  <a16:creationId xmlns:a16="http://schemas.microsoft.com/office/drawing/2014/main" id="{A9AF7289-286D-4FFE-A8E0-189A86FBDD9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51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39" name="Line 44">
              <a:extLst>
                <a:ext uri="{FF2B5EF4-FFF2-40B4-BE49-F238E27FC236}">
                  <a16:creationId xmlns:a16="http://schemas.microsoft.com/office/drawing/2014/main" id="{8D237974-3B6B-4381-B291-776E12E99E5C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72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0" name="Line 45">
              <a:extLst>
                <a:ext uri="{FF2B5EF4-FFF2-40B4-BE49-F238E27FC236}">
                  <a16:creationId xmlns:a16="http://schemas.microsoft.com/office/drawing/2014/main" id="{5F9205F8-9EF8-4AC8-ABE4-FFF310F51CF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4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1" name="Line 46">
              <a:extLst>
                <a:ext uri="{FF2B5EF4-FFF2-40B4-BE49-F238E27FC236}">
                  <a16:creationId xmlns:a16="http://schemas.microsoft.com/office/drawing/2014/main" id="{CE38412C-2603-4A07-89EF-875009B67C2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2" name="Line 47">
              <a:extLst>
                <a:ext uri="{FF2B5EF4-FFF2-40B4-BE49-F238E27FC236}">
                  <a16:creationId xmlns:a16="http://schemas.microsoft.com/office/drawing/2014/main" id="{23E4E092-BBCA-469B-9A51-08431488B82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37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3" name="Line 48">
              <a:extLst>
                <a:ext uri="{FF2B5EF4-FFF2-40B4-BE49-F238E27FC236}">
                  <a16:creationId xmlns:a16="http://schemas.microsoft.com/office/drawing/2014/main" id="{2BCBC31E-14A1-4A5D-A428-7BAB6A087F1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59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4" name="Line 49">
              <a:extLst>
                <a:ext uri="{FF2B5EF4-FFF2-40B4-BE49-F238E27FC236}">
                  <a16:creationId xmlns:a16="http://schemas.microsoft.com/office/drawing/2014/main" id="{08F34957-B5F4-4896-836F-FAB44DAEA40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280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5" name="Line 50">
              <a:extLst>
                <a:ext uri="{FF2B5EF4-FFF2-40B4-BE49-F238E27FC236}">
                  <a16:creationId xmlns:a16="http://schemas.microsoft.com/office/drawing/2014/main" id="{C9C26084-4A0B-48E6-8378-3E6E49711A6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02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6" name="Line 51">
              <a:extLst>
                <a:ext uri="{FF2B5EF4-FFF2-40B4-BE49-F238E27FC236}">
                  <a16:creationId xmlns:a16="http://schemas.microsoft.com/office/drawing/2014/main" id="{96BD7F09-56CC-4BBB-A265-3044765000A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24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7" name="Line 52">
              <a:extLst>
                <a:ext uri="{FF2B5EF4-FFF2-40B4-BE49-F238E27FC236}">
                  <a16:creationId xmlns:a16="http://schemas.microsoft.com/office/drawing/2014/main" id="{707367FB-9846-4E9B-92AD-69A592E6469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8" name="Line 53">
              <a:extLst>
                <a:ext uri="{FF2B5EF4-FFF2-40B4-BE49-F238E27FC236}">
                  <a16:creationId xmlns:a16="http://schemas.microsoft.com/office/drawing/2014/main" id="{02879E41-F11B-4982-B952-BD3C4F73226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672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49" name="Line 54">
              <a:extLst>
                <a:ext uri="{FF2B5EF4-FFF2-40B4-BE49-F238E27FC236}">
                  <a16:creationId xmlns:a16="http://schemas.microsoft.com/office/drawing/2014/main" id="{B3C8E0FB-F0AB-4606-8B5B-26ED30AE0B1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3888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50" name="Line 55">
              <a:extLst>
                <a:ext uri="{FF2B5EF4-FFF2-40B4-BE49-F238E27FC236}">
                  <a16:creationId xmlns:a16="http://schemas.microsoft.com/office/drawing/2014/main" id="{07613A83-B086-4793-9B53-4E7BACAB2EE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104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51" name="Line 56">
              <a:extLst>
                <a:ext uri="{FF2B5EF4-FFF2-40B4-BE49-F238E27FC236}">
                  <a16:creationId xmlns:a16="http://schemas.microsoft.com/office/drawing/2014/main" id="{C6D6F751-8709-4290-BEB9-612A534FB78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432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52" name="Line 59">
              <a:extLst>
                <a:ext uri="{FF2B5EF4-FFF2-40B4-BE49-F238E27FC236}">
                  <a16:creationId xmlns:a16="http://schemas.microsoft.com/office/drawing/2014/main" id="{FA01482E-0AF6-4F66-B1D0-CB67303E296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080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  <p:sp>
          <p:nvSpPr>
            <p:cNvPr id="1053" name="Line 60">
              <a:extLst>
                <a:ext uri="{FF2B5EF4-FFF2-40B4-BE49-F238E27FC236}">
                  <a16:creationId xmlns:a16="http://schemas.microsoft.com/office/drawing/2014/main" id="{F3BDFF9F-0015-4C98-BD5E-5F76BADA469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296"/>
              <a:ext cx="5760" cy="0"/>
            </a:xfrm>
            <a:prstGeom prst="line">
              <a:avLst/>
            </a:prstGeom>
            <a:noFill/>
            <a:ln w="9525">
              <a:solidFill>
                <a:srgbClr val="BBE2E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id-ID">
                <a:latin typeface="Arial" charset="0"/>
                <a:ea typeface="ＭＳ Ｐゴシック" pitchFamily="48" charset="-128"/>
              </a:endParaRPr>
            </a:p>
          </p:txBody>
        </p:sp>
      </p:grpSp>
      <p:sp>
        <p:nvSpPr>
          <p:cNvPr id="1027" name="Rectangle 62">
            <a:extLst>
              <a:ext uri="{FF2B5EF4-FFF2-40B4-BE49-F238E27FC236}">
                <a16:creationId xmlns:a16="http://schemas.microsoft.com/office/drawing/2014/main" id="{AAF50A78-1847-4790-AFD6-9CA90CB6AF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5000" y="342900"/>
            <a:ext cx="7874000" cy="1041400"/>
          </a:xfrm>
          <a:prstGeom prst="rect">
            <a:avLst/>
          </a:prstGeom>
          <a:solidFill>
            <a:srgbClr val="63BDE0"/>
          </a:solidFill>
          <a:ln w="38100">
            <a:solidFill>
              <a:srgbClr val="BBE2EE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  <a:ea typeface="ＭＳ Ｐゴシック" pitchFamily="48" charset="-128"/>
            </a:endParaRPr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B82845FF-C197-42DD-8552-6F64EBEB0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93700"/>
            <a:ext cx="77724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4F8848FB-8081-4AFF-9FD6-64B93A7C5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1800"/>
            <a:ext cx="77724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83" name="Rectangle 59">
            <a:extLst>
              <a:ext uri="{FF2B5EF4-FFF2-40B4-BE49-F238E27FC236}">
                <a16:creationId xmlns:a16="http://schemas.microsoft.com/office/drawing/2014/main" id="{168A5167-B5F5-49F9-805F-C93AEBF09B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08750"/>
            <a:ext cx="6324600" cy="349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1084" name="Rectangle 60">
            <a:extLst>
              <a:ext uri="{FF2B5EF4-FFF2-40B4-BE49-F238E27FC236}">
                <a16:creationId xmlns:a16="http://schemas.microsoft.com/office/drawing/2014/main" id="{7012BAFE-D1C1-4622-89A0-7C3ED40E22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21450"/>
            <a:ext cx="213360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/>
            </a:lvl1pPr>
          </a:lstStyle>
          <a:p>
            <a:r>
              <a:rPr lang="en-US" altLang="en-US" dirty="0"/>
              <a:t>1-</a:t>
            </a:r>
            <a:fld id="{BBCEA73C-A777-48EC-BF32-B3E6DCA77A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lnSpc>
          <a:spcPct val="90000"/>
        </a:lnSpc>
        <a:spcBef>
          <a:spcPct val="20000"/>
        </a:spcBef>
        <a:spcAft>
          <a:spcPct val="0"/>
        </a:spcAft>
        <a:defRPr sz="4000" b="1" i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B27A7C58-8D2B-4B0F-B30B-8727820725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EB8A750-8E41-4AA2-B52C-6972833B82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1A55F-ECB0-43C4-90EE-D71CD40AD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6AC01-6551-45CC-870A-8BD7E691E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US" dirty="0"/>
              <a:t>Copyright © 2012 Pearson Education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DE746-C724-4DDC-8CF6-9FA305B59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39A8485-2F2B-478A-9255-6B206BBF5B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F236F8D-CD5B-40D3-93B8-5A659F3156AA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5FD2933-2503-49BD-A42D-8ED8DA221FF1}"/>
              </a:ext>
            </a:extLst>
          </p:cNvPr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EACBCD-2265-4C87-B866-7F7B893EA155}"/>
              </a:ext>
            </a:extLst>
          </p:cNvPr>
          <p:cNvSpPr txBox="1">
            <a:spLocks noChangeAspect="1"/>
          </p:cNvSpPr>
          <p:nvPr/>
        </p:nvSpPr>
        <p:spPr>
          <a:xfrm>
            <a:off x="807110" y="4059671"/>
            <a:ext cx="7877174" cy="1107996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Model Building</a:t>
            </a:r>
          </a:p>
        </p:txBody>
      </p:sp>
      <p:sp>
        <p:nvSpPr>
          <p:cNvPr id="4101" name="TextBox 1">
            <a:extLst>
              <a:ext uri="{FF2B5EF4-FFF2-40B4-BE49-F238E27FC236}">
                <a16:creationId xmlns:a16="http://schemas.microsoft.com/office/drawing/2014/main" id="{0764DC10-664B-4DE2-8F2A-6584553B7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225" y="384175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800000"/>
                </a:solidFill>
              </a:rPr>
              <a:t>           </a:t>
            </a: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Regents Park Publishers</a:t>
            </a:r>
          </a:p>
        </p:txBody>
      </p:sp>
      <p:pic>
        <p:nvPicPr>
          <p:cNvPr id="4102" name="Picture 2">
            <a:extLst>
              <a:ext uri="{FF2B5EF4-FFF2-40B4-BE49-F238E27FC236}">
                <a16:creationId xmlns:a16="http://schemas.microsoft.com/office/drawing/2014/main" id="{589834A0-44BF-4FB1-9B61-51462BDF8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2235200"/>
            <a:ext cx="234632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2FE4A63-33C1-4C1B-81F5-1DFA48C43E28}"/>
              </a:ext>
            </a:extLst>
          </p:cNvPr>
          <p:cNvSpPr/>
          <p:nvPr/>
        </p:nvSpPr>
        <p:spPr>
          <a:xfrm>
            <a:off x="3719420" y="2705436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chemeClr val="accent5">
                    <a:lumMod val="25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T4LM1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>
            <a:extLst>
              <a:ext uri="{FF2B5EF4-FFF2-40B4-BE49-F238E27FC236}">
                <a16:creationId xmlns:a16="http://schemas.microsoft.com/office/drawing/2014/main" id="{DC6692AA-33BE-4E23-ACCA-C4D137F89B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7525"/>
            <a:ext cx="7772400" cy="688975"/>
          </a:xfrm>
        </p:spPr>
        <p:txBody>
          <a:bodyPr/>
          <a:lstStyle/>
          <a:p>
            <a:pPr eaLnBrk="1" hangingPunct="1"/>
            <a:r>
              <a:rPr lang="en-US" altLang="en-US" dirty="0"/>
              <a:t>Developing a Model</a:t>
            </a:r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A8130809-C00E-4CF9-A13F-55DC14C05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581900" cy="40513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800" dirty="0"/>
              <a:t>Models generally contain variables (controllable and uncontrollable) and parameters.</a:t>
            </a:r>
          </a:p>
          <a:p>
            <a:pPr marL="844550" lvl="1" indent="-444500"/>
            <a:r>
              <a:rPr lang="en-US" altLang="en-US" sz="2400" dirty="0"/>
              <a:t>Controllable variables are the decision variables and are generally unknown.</a:t>
            </a:r>
          </a:p>
          <a:p>
            <a:pPr marL="1244600" lvl="2" indent="-444500"/>
            <a:r>
              <a:rPr lang="en-US" altLang="en-US" sz="2000" dirty="0"/>
              <a:t>How many items should be ordered for inventory?</a:t>
            </a:r>
          </a:p>
          <a:p>
            <a:pPr marL="844550" lvl="1" indent="-444500"/>
            <a:endParaRPr lang="en-US" altLang="en-US" sz="2400" dirty="0"/>
          </a:p>
          <a:p>
            <a:pPr marL="844550" lvl="1" indent="-444500"/>
            <a:r>
              <a:rPr lang="en-US" altLang="en-US" sz="2400" dirty="0"/>
              <a:t>Parameters are known quantities that are a part of the model.</a:t>
            </a:r>
          </a:p>
          <a:p>
            <a:pPr marL="1244600" lvl="2" indent="-444500"/>
            <a:r>
              <a:rPr lang="en-US" altLang="en-US" sz="2000" dirty="0"/>
              <a:t>What is the holding cost of the inventory?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>
            <a:extLst>
              <a:ext uri="{FF2B5EF4-FFF2-40B4-BE49-F238E27FC236}">
                <a16:creationId xmlns:a16="http://schemas.microsoft.com/office/drawing/2014/main" id="{0A50487B-85F6-47FA-9392-8EC67D63C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How To Develop a Quantitative Analysis Model</a:t>
            </a: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EC289A56-A18E-434D-81AB-300C7A648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359025"/>
            <a:ext cx="5548313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altLang="en-US" sz="2800" dirty="0"/>
              <a:t>A mathematical model of profit:</a:t>
            </a: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429E6734-D014-48DB-8F0A-E5CA09FEF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25" y="3481388"/>
            <a:ext cx="5160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Profit = Revenue – Expenses 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>
            <a:extLst>
              <a:ext uri="{FF2B5EF4-FFF2-40B4-BE49-F238E27FC236}">
                <a16:creationId xmlns:a16="http://schemas.microsoft.com/office/drawing/2014/main" id="{84DC486B-4993-4899-8BBF-22046D770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7525"/>
            <a:ext cx="7772400" cy="688975"/>
          </a:xfrm>
        </p:spPr>
        <p:txBody>
          <a:bodyPr/>
          <a:lstStyle/>
          <a:p>
            <a:pPr eaLnBrk="1" hangingPunct="1"/>
            <a:r>
              <a:rPr lang="en-US" altLang="en-US" dirty="0"/>
              <a:t>Acquiring Input Data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F7176CC-75CF-43BF-B2BE-3B3BFEBDDD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400" y="1771650"/>
            <a:ext cx="7747000" cy="5524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Input data must be accurate – GIGO rule:</a:t>
            </a:r>
          </a:p>
        </p:txBody>
      </p:sp>
      <p:grpSp>
        <p:nvGrpSpPr>
          <p:cNvPr id="2" name="Group 19">
            <a:extLst>
              <a:ext uri="{FF2B5EF4-FFF2-40B4-BE49-F238E27FC236}">
                <a16:creationId xmlns:a16="http://schemas.microsoft.com/office/drawing/2014/main" id="{7AEB101F-1C50-44F9-BE98-87D71D0C5ECC}"/>
              </a:ext>
            </a:extLst>
          </p:cNvPr>
          <p:cNvGrpSpPr>
            <a:grpSpLocks/>
          </p:cNvGrpSpPr>
          <p:nvPr/>
        </p:nvGrpSpPr>
        <p:grpSpPr bwMode="auto">
          <a:xfrm>
            <a:off x="1282700" y="2501900"/>
            <a:ext cx="4210050" cy="1803400"/>
            <a:chOff x="808" y="1576"/>
            <a:chExt cx="2652" cy="1136"/>
          </a:xfrm>
        </p:grpSpPr>
        <p:grpSp>
          <p:nvGrpSpPr>
            <p:cNvPr id="11276" name="Group 14">
              <a:extLst>
                <a:ext uri="{FF2B5EF4-FFF2-40B4-BE49-F238E27FC236}">
                  <a16:creationId xmlns:a16="http://schemas.microsoft.com/office/drawing/2014/main" id="{1BE3E403-8A3D-48A4-8E91-23EB5D04D0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8" y="1576"/>
              <a:ext cx="1216" cy="720"/>
              <a:chOff x="808" y="1576"/>
              <a:chExt cx="1216" cy="720"/>
            </a:xfrm>
          </p:grpSpPr>
          <p:sp>
            <p:nvSpPr>
              <p:cNvPr id="11281" name="Rectangle 10">
                <a:extLst>
                  <a:ext uri="{FF2B5EF4-FFF2-40B4-BE49-F238E27FC236}">
                    <a16:creationId xmlns:a16="http://schemas.microsoft.com/office/drawing/2014/main" id="{611E33D6-1FE2-4C09-889E-DB6763796E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" y="1576"/>
                <a:ext cx="1216" cy="72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1282" name="Text Box 8">
                <a:extLst>
                  <a:ext uri="{FF2B5EF4-FFF2-40B4-BE49-F238E27FC236}">
                    <a16:creationId xmlns:a16="http://schemas.microsoft.com/office/drawing/2014/main" id="{094802D6-F491-47A0-BB11-D2A9377C327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5" y="1700"/>
                <a:ext cx="982" cy="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altLang="en-US" dirty="0"/>
                  <a:t>Garbage In</a:t>
                </a:r>
              </a:p>
            </p:txBody>
          </p:sp>
        </p:grpSp>
        <p:grpSp>
          <p:nvGrpSpPr>
            <p:cNvPr id="11277" name="Group 15">
              <a:extLst>
                <a:ext uri="{FF2B5EF4-FFF2-40B4-BE49-F238E27FC236}">
                  <a16:creationId xmlns:a16="http://schemas.microsoft.com/office/drawing/2014/main" id="{EDB88665-51C9-4F25-BBC1-6E7B2976C0B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44" y="1992"/>
              <a:ext cx="1216" cy="720"/>
              <a:chOff x="2048" y="1904"/>
              <a:chExt cx="1216" cy="720"/>
            </a:xfrm>
          </p:grpSpPr>
          <p:sp>
            <p:nvSpPr>
              <p:cNvPr id="11279" name="Rectangle 11">
                <a:extLst>
                  <a:ext uri="{FF2B5EF4-FFF2-40B4-BE49-F238E27FC236}">
                    <a16:creationId xmlns:a16="http://schemas.microsoft.com/office/drawing/2014/main" id="{441EFCB3-D382-4E00-8A9C-9AD312FAE7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8" y="1904"/>
                <a:ext cx="1216" cy="72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1280" name="Text Box 13">
                <a:extLst>
                  <a:ext uri="{FF2B5EF4-FFF2-40B4-BE49-F238E27FC236}">
                    <a16:creationId xmlns:a16="http://schemas.microsoft.com/office/drawing/2014/main" id="{1ADFA69B-4CF5-4762-B899-8ACEED997D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24" y="2120"/>
                <a:ext cx="86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 dirty="0"/>
                  <a:t>Process</a:t>
                </a:r>
              </a:p>
            </p:txBody>
          </p:sp>
        </p:grpSp>
        <p:sp>
          <p:nvSpPr>
            <p:cNvPr id="11278" name="AutoShape 17">
              <a:extLst>
                <a:ext uri="{FF2B5EF4-FFF2-40B4-BE49-F238E27FC236}">
                  <a16:creationId xmlns:a16="http://schemas.microsoft.com/office/drawing/2014/main" id="{DB755BBA-B15C-4070-A701-9C657EB775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1632"/>
              <a:ext cx="696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76 h 21600"/>
                <a:gd name="T20" fmla="*/ 18434 w 21600"/>
                <a:gd name="T21" fmla="*/ 1842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9924" y="5399"/>
                    <a:pt x="9062" y="5612"/>
                    <a:pt x="8287" y="6020"/>
                  </a:cubicBezTo>
                  <a:lnTo>
                    <a:pt x="5774" y="1240"/>
                  </a:lnTo>
                  <a:cubicBezTo>
                    <a:pt x="7324" y="425"/>
                    <a:pt x="9049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5" name="Group 20">
            <a:extLst>
              <a:ext uri="{FF2B5EF4-FFF2-40B4-BE49-F238E27FC236}">
                <a16:creationId xmlns:a16="http://schemas.microsoft.com/office/drawing/2014/main" id="{D77A81D4-72DF-47AF-A502-58C1FB4628CD}"/>
              </a:ext>
            </a:extLst>
          </p:cNvPr>
          <p:cNvGrpSpPr>
            <a:grpSpLocks/>
          </p:cNvGrpSpPr>
          <p:nvPr/>
        </p:nvGrpSpPr>
        <p:grpSpPr bwMode="auto">
          <a:xfrm>
            <a:off x="5232400" y="3276600"/>
            <a:ext cx="2540000" cy="1689100"/>
            <a:chOff x="3296" y="2064"/>
            <a:chExt cx="1600" cy="1064"/>
          </a:xfrm>
        </p:grpSpPr>
        <p:grpSp>
          <p:nvGrpSpPr>
            <p:cNvPr id="11272" name="Group 16">
              <a:extLst>
                <a:ext uri="{FF2B5EF4-FFF2-40B4-BE49-F238E27FC236}">
                  <a16:creationId xmlns:a16="http://schemas.microsoft.com/office/drawing/2014/main" id="{9D8A8027-8585-4062-8F38-FE6A45974C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80" y="2408"/>
              <a:ext cx="1216" cy="720"/>
              <a:chOff x="3392" y="2160"/>
              <a:chExt cx="1216" cy="720"/>
            </a:xfrm>
          </p:grpSpPr>
          <p:sp>
            <p:nvSpPr>
              <p:cNvPr id="11274" name="Rectangle 12">
                <a:extLst>
                  <a:ext uri="{FF2B5EF4-FFF2-40B4-BE49-F238E27FC236}">
                    <a16:creationId xmlns:a16="http://schemas.microsoft.com/office/drawing/2014/main" id="{C29A40E7-BB2A-419F-AB1C-37603AD6D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2" y="2160"/>
                <a:ext cx="1216" cy="720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11275" name="Text Box 9">
                <a:extLst>
                  <a:ext uri="{FF2B5EF4-FFF2-40B4-BE49-F238E27FC236}">
                    <a16:creationId xmlns:a16="http://schemas.microsoft.com/office/drawing/2014/main" id="{E2811BA9-5F59-4FF0-8229-5D14F2B7CA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9" y="2284"/>
                <a:ext cx="982" cy="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altLang="en-US" dirty="0"/>
                  <a:t>Garbage Out</a:t>
                </a:r>
              </a:p>
            </p:txBody>
          </p:sp>
        </p:grpSp>
        <p:sp>
          <p:nvSpPr>
            <p:cNvPr id="11273" name="AutoShape 18">
              <a:extLst>
                <a:ext uri="{FF2B5EF4-FFF2-40B4-BE49-F238E27FC236}">
                  <a16:creationId xmlns:a16="http://schemas.microsoft.com/office/drawing/2014/main" id="{5C1FFAD3-7B59-4F46-8A7D-6537B2CED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2064"/>
              <a:ext cx="696" cy="4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6 w 21600"/>
                <a:gd name="T19" fmla="*/ 3176 h 21600"/>
                <a:gd name="T20" fmla="*/ 18434 w 21600"/>
                <a:gd name="T21" fmla="*/ 18424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9924" y="5399"/>
                    <a:pt x="9062" y="5612"/>
                    <a:pt x="8287" y="6020"/>
                  </a:cubicBezTo>
                  <a:lnTo>
                    <a:pt x="5774" y="1240"/>
                  </a:lnTo>
                  <a:cubicBezTo>
                    <a:pt x="7324" y="425"/>
                    <a:pt x="9049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>
            <a:extLst>
              <a:ext uri="{FF2B5EF4-FFF2-40B4-BE49-F238E27FC236}">
                <a16:creationId xmlns:a16="http://schemas.microsoft.com/office/drawing/2014/main" id="{1E8B40D9-EB3D-41E0-A565-15EA152C5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7525"/>
            <a:ext cx="7772400" cy="688975"/>
          </a:xfrm>
        </p:spPr>
        <p:txBody>
          <a:bodyPr/>
          <a:lstStyle/>
          <a:p>
            <a:pPr eaLnBrk="1" hangingPunct="1"/>
            <a:r>
              <a:rPr lang="en-US" altLang="en-US" dirty="0"/>
              <a:t>Developing a Solution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368CAD8-3531-4352-8C0F-A8A2F4222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5500" y="1752600"/>
            <a:ext cx="7493000" cy="4699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The best (optimal) solution to a problem is found by manipulating the model variables until a solution is found that is </a:t>
            </a:r>
            <a:r>
              <a:rPr lang="en-US" sz="2800" u="sng" dirty="0">
                <a:solidFill>
                  <a:srgbClr val="FF0000"/>
                </a:solidFill>
              </a:rPr>
              <a:t>practical and can be implemented.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800" dirty="0"/>
              <a:t>Common techniques 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Solving</a:t>
            </a:r>
            <a:r>
              <a:rPr lang="en-US" sz="2400" dirty="0"/>
              <a:t> equations.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Trial and error</a:t>
            </a:r>
            <a:r>
              <a:rPr lang="en-US" sz="2400" dirty="0"/>
              <a:t> – trying various approaches and picking the best result.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enumeration</a:t>
            </a:r>
            <a:r>
              <a:rPr lang="en-US" sz="2400" dirty="0"/>
              <a:t> – trying all possible values.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/>
              <a:t>Using an </a:t>
            </a:r>
            <a:r>
              <a:rPr lang="en-US" sz="2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algorithm</a:t>
            </a:r>
            <a:r>
              <a:rPr lang="en-US" sz="2400" dirty="0"/>
              <a:t> – a series of repeating steps to reach a solution.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>
            <a:extLst>
              <a:ext uri="{FF2B5EF4-FFF2-40B4-BE49-F238E27FC236}">
                <a16:creationId xmlns:a16="http://schemas.microsoft.com/office/drawing/2014/main" id="{CEB3958C-6334-4E7C-A884-4C37D79D05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28638"/>
            <a:ext cx="7772400" cy="677862"/>
          </a:xfrm>
        </p:spPr>
        <p:txBody>
          <a:bodyPr/>
          <a:lstStyle/>
          <a:p>
            <a:pPr eaLnBrk="1" hangingPunct="1"/>
            <a:r>
              <a:rPr lang="en-US" altLang="en-US" dirty="0"/>
              <a:t>Testing the Solution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C0F4813-3769-4F7E-A4B6-8E9DFBFDE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3100" y="1790700"/>
            <a:ext cx="7797800" cy="33813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Both input data and the model should be tested for accuracy before analysis and implementation.</a:t>
            </a:r>
          </a:p>
          <a:p>
            <a:pPr marL="723900" lvl="1" indent="-368300" eaLnBrk="1" hangingPunct="1"/>
            <a:endParaRPr lang="en-US" altLang="en-US" sz="2400" dirty="0"/>
          </a:p>
          <a:p>
            <a:pPr marL="723900" lvl="1" indent="-368300" eaLnBrk="1" hangingPunct="1"/>
            <a:r>
              <a:rPr lang="en-US" altLang="en-US" sz="2400" dirty="0"/>
              <a:t>New data can be collected to test the model.</a:t>
            </a:r>
          </a:p>
          <a:p>
            <a:pPr marL="723900" lvl="1" indent="-368300" eaLnBrk="1" hangingPunct="1"/>
            <a:endParaRPr lang="en-US" altLang="en-US" sz="2400" dirty="0"/>
          </a:p>
          <a:p>
            <a:pPr marL="723900" lvl="1" indent="-368300" eaLnBrk="1" hangingPunct="1"/>
            <a:r>
              <a:rPr lang="en-US" altLang="en-US" sz="2400" dirty="0"/>
              <a:t>Results should be logical, consistent, and represent the real situation.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>
            <a:extLst>
              <a:ext uri="{FF2B5EF4-FFF2-40B4-BE49-F238E27FC236}">
                <a16:creationId xmlns:a16="http://schemas.microsoft.com/office/drawing/2014/main" id="{195B2DC2-A0BA-4E5E-B191-761599FE3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7525"/>
            <a:ext cx="7772400" cy="688975"/>
          </a:xfrm>
        </p:spPr>
        <p:txBody>
          <a:bodyPr/>
          <a:lstStyle/>
          <a:p>
            <a:pPr eaLnBrk="1" hangingPunct="1"/>
            <a:r>
              <a:rPr lang="en-US" altLang="en-US" dirty="0"/>
              <a:t>Analyzing the Results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E6FEF7A-86D3-4AF1-8D59-81F629CE92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2950" y="1651000"/>
            <a:ext cx="7658100" cy="24130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Determine the implications of the solution:</a:t>
            </a:r>
          </a:p>
          <a:p>
            <a:pPr marL="723900" lvl="1" indent="-368300" eaLnBrk="1" hangingPunct="1"/>
            <a:r>
              <a:rPr lang="en-US" altLang="en-US" sz="2400" dirty="0"/>
              <a:t>Implementing results often requires change in an organization.</a:t>
            </a:r>
          </a:p>
          <a:p>
            <a:pPr marL="723900" lvl="1" indent="-368300" eaLnBrk="1" hangingPunct="1"/>
            <a:r>
              <a:rPr lang="en-US" altLang="en-US" sz="2400" dirty="0"/>
              <a:t>The impact of actions or changes needs to be studied and understood before implementation.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24AFE901-3E71-41A6-AC92-D4D574AE1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4216400"/>
            <a:ext cx="7391400" cy="20955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  <a:defRPr/>
            </a:pPr>
            <a:r>
              <a:rPr lang="en-US" sz="2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Sensitivity analysis</a:t>
            </a:r>
            <a:r>
              <a:rPr lang="en-US" sz="2800" dirty="0">
                <a:latin typeface="Arial" charset="0"/>
              </a:rPr>
              <a:t> determines how much the results will change if the model or input data changes.</a:t>
            </a:r>
          </a:p>
          <a:p>
            <a:pPr marL="723900" lvl="1" indent="-36830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n"/>
              <a:defRPr/>
            </a:pPr>
            <a:r>
              <a:rPr lang="en-US" dirty="0">
                <a:latin typeface="Arial" charset="0"/>
              </a:rPr>
              <a:t>Sensitive models should be very thoroughly tested.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>
            <a:extLst>
              <a:ext uri="{FF2B5EF4-FFF2-40B4-BE49-F238E27FC236}">
                <a16:creationId xmlns:a16="http://schemas.microsoft.com/office/drawing/2014/main" id="{333C1F41-851E-43BB-A6AD-815220607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7525"/>
            <a:ext cx="7772400" cy="688975"/>
          </a:xfrm>
        </p:spPr>
        <p:txBody>
          <a:bodyPr/>
          <a:lstStyle/>
          <a:p>
            <a:pPr eaLnBrk="1" hangingPunct="1"/>
            <a:r>
              <a:rPr lang="en-US" altLang="en-US" dirty="0"/>
              <a:t>Implementing the Results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8F51515-F131-4930-91CB-9CFA2F86B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6450" y="1676400"/>
            <a:ext cx="7531100" cy="47371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Implementation incorporates the solution into the company.</a:t>
            </a:r>
          </a:p>
          <a:p>
            <a:pPr marL="723900" lvl="1" indent="-368300" eaLnBrk="1" hangingPunct="1">
              <a:defRPr/>
            </a:pPr>
            <a:r>
              <a:rPr lang="en-US" sz="2400" dirty="0"/>
              <a:t>Implementation can be very difficult.</a:t>
            </a:r>
          </a:p>
          <a:p>
            <a:pPr marL="723900" lvl="1" indent="-368300" eaLnBrk="1" hangingPunct="1">
              <a:defRPr/>
            </a:pPr>
            <a:r>
              <a:rPr lang="en-US" sz="2400" dirty="0"/>
              <a:t>People may be resistant to changes.</a:t>
            </a:r>
          </a:p>
          <a:p>
            <a:pPr marL="723900" lvl="1" indent="-368300" eaLnBrk="1" hangingPunct="1">
              <a:defRPr/>
            </a:pPr>
            <a:r>
              <a:rPr lang="en-US" sz="2400" dirty="0"/>
              <a:t>Many quantitative analysis efforts have failed because a good, workable solution was not properly implemented.</a:t>
            </a:r>
          </a:p>
          <a:p>
            <a:pPr marL="355600" lvl="1" indent="0"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dirty="0"/>
              <a:t>Changes occur over time, so even successful implementations must be monitored to determine if modifications are necessary.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0E55CE4F-FA0D-4219-A9B7-F9DCF60B0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6429" y="2878138"/>
            <a:ext cx="7772400" cy="704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Modeling in the Real World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>
            <a:extLst>
              <a:ext uri="{FF2B5EF4-FFF2-40B4-BE49-F238E27FC236}">
                <a16:creationId xmlns:a16="http://schemas.microsoft.com/office/drawing/2014/main" id="{0E55CE4F-FA0D-4219-A9B7-F9DCF60B0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4988"/>
            <a:ext cx="7772400" cy="704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Modeling in the Real World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8F83876-25AE-45D0-BDB3-79E8DD110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8850" y="1765300"/>
            <a:ext cx="7226300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Quantitative analysis models are used extensively by real organizations to solve real problems.</a:t>
            </a:r>
          </a:p>
          <a:p>
            <a:pPr lvl="1" eaLnBrk="1" hangingPunct="1"/>
            <a:r>
              <a:rPr lang="en-US" altLang="en-US" sz="2400" dirty="0"/>
              <a:t>In the real world, quantitative analysis  models can be complex, expensive, and difficult to sell.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Following the steps in the process is an important component of success.</a:t>
            </a:r>
          </a:p>
        </p:txBody>
      </p:sp>
    </p:spTree>
    <p:extLst>
      <p:ext uri="{BB962C8B-B14F-4D97-AF65-F5344CB8AC3E}">
        <p14:creationId xmlns:p14="http://schemas.microsoft.com/office/powerpoint/2010/main" val="1119565751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>
            <a:extLst>
              <a:ext uri="{FF2B5EF4-FFF2-40B4-BE49-F238E27FC236}">
                <a16:creationId xmlns:a16="http://schemas.microsoft.com/office/drawing/2014/main" id="{77C6812B-C46F-4FDD-A75C-DF5C815C93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88950"/>
            <a:ext cx="7772400" cy="7985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dirty="0"/>
              <a:t>Models Categorized by Risk</a:t>
            </a:r>
            <a:endParaRPr lang="en-US" altLang="en-US" sz="3600" b="0" i="0" dirty="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BD4A29A-0D49-4914-ACC0-B16841438FA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25500" y="2012950"/>
            <a:ext cx="7493000" cy="4183063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Mathematical models that do not involve risk - </a:t>
            </a:r>
            <a:r>
              <a:rPr lang="en-US" altLang="en-US" i="1" dirty="0">
                <a:solidFill>
                  <a:schemeClr val="accent2"/>
                </a:solidFill>
              </a:rPr>
              <a:t>deterministic</a:t>
            </a:r>
            <a:r>
              <a:rPr lang="en-US" altLang="en-US" dirty="0"/>
              <a:t> models.</a:t>
            </a:r>
          </a:p>
          <a:p>
            <a:pPr marL="788988" lvl="1" indent="-331788" eaLnBrk="1" hangingPunct="1"/>
            <a:r>
              <a:rPr lang="en-US" altLang="en-US" dirty="0"/>
              <a:t>All of the values used in the model are known with complete certainty.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Mathematical models that involve risk, chance, or uncertainty - </a:t>
            </a:r>
            <a:r>
              <a:rPr lang="en-US" altLang="en-US" i="1" dirty="0">
                <a:solidFill>
                  <a:schemeClr val="accent2"/>
                </a:solidFill>
              </a:rPr>
              <a:t>probabilistic</a:t>
            </a:r>
            <a:r>
              <a:rPr lang="en-US" altLang="en-US" dirty="0"/>
              <a:t> models.</a:t>
            </a:r>
          </a:p>
          <a:p>
            <a:pPr marL="788988" lvl="1" indent="-331788" eaLnBrk="1" hangingPunct="1"/>
            <a:r>
              <a:rPr lang="en-US" altLang="en-US" dirty="0"/>
              <a:t>Values used in the model are estimates based on probabilities.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>
            <a:extLst>
              <a:ext uri="{FF2B5EF4-FFF2-40B4-BE49-F238E27FC236}">
                <a16:creationId xmlns:a16="http://schemas.microsoft.com/office/drawing/2014/main" id="{8F0B87CE-009D-4F09-BDA6-7F9BF593680C}"/>
              </a:ext>
            </a:extLst>
          </p:cNvPr>
          <p:cNvGrpSpPr>
            <a:grpSpLocks/>
          </p:cNvGrpSpPr>
          <p:nvPr/>
        </p:nvGrpSpPr>
        <p:grpSpPr bwMode="auto">
          <a:xfrm>
            <a:off x="5397500" y="4241800"/>
            <a:ext cx="2927350" cy="990600"/>
            <a:chOff x="3392" y="2016"/>
            <a:chExt cx="1844" cy="624"/>
          </a:xfrm>
        </p:grpSpPr>
        <p:sp>
          <p:nvSpPr>
            <p:cNvPr id="5133" name="Line 10">
              <a:extLst>
                <a:ext uri="{FF2B5EF4-FFF2-40B4-BE49-F238E27FC236}">
                  <a16:creationId xmlns:a16="http://schemas.microsoft.com/office/drawing/2014/main" id="{5F037EA8-3F32-4E23-A1D1-355A94BF87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2" y="2328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134" name="Rectangle 7">
              <a:extLst>
                <a:ext uri="{FF2B5EF4-FFF2-40B4-BE49-F238E27FC236}">
                  <a16:creationId xmlns:a16="http://schemas.microsoft.com/office/drawing/2014/main" id="{355FC33A-F36A-485C-A91A-02E52E459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" y="2016"/>
              <a:ext cx="1460" cy="624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5135" name="Rectangle 8">
              <a:extLst>
                <a:ext uri="{FF2B5EF4-FFF2-40B4-BE49-F238E27FC236}">
                  <a16:creationId xmlns:a16="http://schemas.microsoft.com/office/drawing/2014/main" id="{8538623C-E06B-47F4-BBE6-C6B7AF0CB6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5" y="2093"/>
              <a:ext cx="1223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en-US" dirty="0"/>
                <a:t>Meaningful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en-US" dirty="0"/>
                <a:t>Information</a:t>
              </a:r>
            </a:p>
          </p:txBody>
        </p:sp>
      </p:grpSp>
      <p:grpSp>
        <p:nvGrpSpPr>
          <p:cNvPr id="4" name="Group 22">
            <a:extLst>
              <a:ext uri="{FF2B5EF4-FFF2-40B4-BE49-F238E27FC236}">
                <a16:creationId xmlns:a16="http://schemas.microsoft.com/office/drawing/2014/main" id="{27DE08DE-921F-4423-9E70-BF6F60A59130}"/>
              </a:ext>
            </a:extLst>
          </p:cNvPr>
          <p:cNvGrpSpPr>
            <a:grpSpLocks/>
          </p:cNvGrpSpPr>
          <p:nvPr/>
        </p:nvGrpSpPr>
        <p:grpSpPr bwMode="auto">
          <a:xfrm>
            <a:off x="2628900" y="4241800"/>
            <a:ext cx="2919413" cy="990600"/>
            <a:chOff x="1648" y="2016"/>
            <a:chExt cx="1839" cy="624"/>
          </a:xfrm>
        </p:grpSpPr>
        <p:sp>
          <p:nvSpPr>
            <p:cNvPr id="5129" name="Line 9">
              <a:extLst>
                <a:ext uri="{FF2B5EF4-FFF2-40B4-BE49-F238E27FC236}">
                  <a16:creationId xmlns:a16="http://schemas.microsoft.com/office/drawing/2014/main" id="{6E173DE5-D92C-4FF3-ABCF-9B2A172F4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48" y="2328"/>
              <a:ext cx="38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5130" name="Group 21">
              <a:extLst>
                <a:ext uri="{FF2B5EF4-FFF2-40B4-BE49-F238E27FC236}">
                  <a16:creationId xmlns:a16="http://schemas.microsoft.com/office/drawing/2014/main" id="{415C6364-F3C4-4CA6-9679-2F71B0B12B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33" y="2016"/>
              <a:ext cx="1454" cy="624"/>
              <a:chOff x="2033" y="2016"/>
              <a:chExt cx="1454" cy="624"/>
            </a:xfrm>
          </p:grpSpPr>
          <p:sp>
            <p:nvSpPr>
              <p:cNvPr id="5131" name="Rectangle 5">
                <a:extLst>
                  <a:ext uri="{FF2B5EF4-FFF2-40B4-BE49-F238E27FC236}">
                    <a16:creationId xmlns:a16="http://schemas.microsoft.com/office/drawing/2014/main" id="{D5715E60-E68B-4DD8-AFDD-AD54852D9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3" y="2016"/>
                <a:ext cx="1454" cy="624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5132" name="Rectangle 6">
                <a:extLst>
                  <a:ext uri="{FF2B5EF4-FFF2-40B4-BE49-F238E27FC236}">
                    <a16:creationId xmlns:a16="http://schemas.microsoft.com/office/drawing/2014/main" id="{45CC01C0-755A-4BD1-A484-336CE25443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24" y="2093"/>
                <a:ext cx="1271" cy="4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altLang="en-US" dirty="0"/>
                  <a:t>Quantitative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altLang="en-US" dirty="0"/>
                  <a:t>Analysis</a:t>
                </a:r>
              </a:p>
            </p:txBody>
          </p:sp>
        </p:grpSp>
      </p:grp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F2410AA-C246-4FDD-87CD-2E136BD31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1350" y="1835150"/>
            <a:ext cx="7861300" cy="1746250"/>
          </a:xfrm>
        </p:spPr>
        <p:txBody>
          <a:bodyPr lIns="90488" tIns="44450" rIns="90488" bIns="44450"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sz="2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analysis</a:t>
            </a:r>
            <a:r>
              <a:rPr lang="en-US" sz="2800" dirty="0"/>
              <a:t> is a scientific approach to managerial decision – where raw data are processed and manipulated to produce meaningful information.</a:t>
            </a:r>
          </a:p>
        </p:txBody>
      </p:sp>
      <p:sp>
        <p:nvSpPr>
          <p:cNvPr id="5127" name="Rectangle 11">
            <a:extLst>
              <a:ext uri="{FF2B5EF4-FFF2-40B4-BE49-F238E27FC236}">
                <a16:creationId xmlns:a16="http://schemas.microsoft.com/office/drawing/2014/main" id="{5C698301-D2E2-4B99-B896-C295F4ED6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92125"/>
            <a:ext cx="7772400" cy="714375"/>
          </a:xfrm>
          <a:noFill/>
        </p:spPr>
        <p:txBody>
          <a:bodyPr/>
          <a:lstStyle/>
          <a:p>
            <a:pPr eaLnBrk="1" hangingPunct="1"/>
            <a:r>
              <a:rPr lang="en-US" altLang="en-US" sz="3600" dirty="0"/>
              <a:t>  What is Quantitative Analysis?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AB1A4B-7DC7-40DC-9E95-CA468C31B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4262438"/>
            <a:ext cx="212090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en-US" dirty="0"/>
              <a:t>Raw Data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>
            <a:extLst>
              <a:ext uri="{FF2B5EF4-FFF2-40B4-BE49-F238E27FC236}">
                <a16:creationId xmlns:a16="http://schemas.microsoft.com/office/drawing/2014/main" id="{90171A51-9BE4-4D97-B160-6FC69DA97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700" y="520700"/>
            <a:ext cx="6832600" cy="66675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Implementation – </a:t>
            </a:r>
            <a:br>
              <a:rPr lang="en-US" altLang="en-US" sz="3600" dirty="0"/>
            </a:br>
            <a:r>
              <a:rPr lang="en-US" altLang="en-US" sz="3600" dirty="0"/>
              <a:t>Not Just the Final Step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B42A16B-6110-41E1-AF47-C32816BBD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9900" y="1708150"/>
            <a:ext cx="8153400" cy="4432300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There may be an institutional lack of commitment and resistance to change.</a:t>
            </a:r>
          </a:p>
          <a:p>
            <a:pPr marL="812800" lvl="1" indent="-355600" eaLnBrk="1" hangingPunct="1"/>
            <a:r>
              <a:rPr lang="en-US" altLang="en-US" dirty="0"/>
              <a:t>Management may fear the use of formal analysis processes will reduce their decision-making power.</a:t>
            </a:r>
          </a:p>
          <a:p>
            <a:pPr marL="812800" lvl="1" indent="-355600" eaLnBrk="1" hangingPunct="1"/>
            <a:r>
              <a:rPr lang="en-US" altLang="en-US" dirty="0"/>
              <a:t>Action-oriented managers may want “quick and dirty” techniques.</a:t>
            </a:r>
          </a:p>
          <a:p>
            <a:pPr marL="812800" lvl="1" indent="-355600" eaLnBrk="1" hangingPunct="1"/>
            <a:r>
              <a:rPr lang="en-US" altLang="en-US" dirty="0"/>
              <a:t>Management support and user involvement are important.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>
            <a:extLst>
              <a:ext uri="{FF2B5EF4-FFF2-40B4-BE49-F238E27FC236}">
                <a16:creationId xmlns:a16="http://schemas.microsoft.com/office/drawing/2014/main" id="{D3D23D66-C276-4AAB-8D87-D0B112A44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5700" y="520700"/>
            <a:ext cx="6832600" cy="66675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Implementation – </a:t>
            </a:r>
            <a:br>
              <a:rPr lang="en-US" altLang="en-US" sz="3600" dirty="0"/>
            </a:br>
            <a:r>
              <a:rPr lang="en-US" altLang="en-US" sz="3600" dirty="0"/>
              <a:t>Not Just the Final Step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D028B519-D463-44E8-AFBB-CD4262E93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1700" y="1708150"/>
            <a:ext cx="7340600" cy="4432300"/>
          </a:xfrm>
          <a:noFill/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There may be a lack of commitment by quantitative analysts.</a:t>
            </a:r>
          </a:p>
          <a:p>
            <a:pPr marL="812800" lvl="1" indent="-355600" eaLnBrk="1" hangingPunct="1"/>
            <a:r>
              <a:rPr lang="en-US" altLang="en-US" dirty="0"/>
              <a:t>Analysts should be involved with the problem and care about the solution.</a:t>
            </a:r>
          </a:p>
          <a:p>
            <a:pPr marL="812800" lvl="1" indent="-355600" eaLnBrk="1" hangingPunct="1"/>
            <a:r>
              <a:rPr lang="en-US" altLang="en-US" dirty="0"/>
              <a:t>Analysts should work with users and take their feelings into account.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27CA000-7A1C-4674-9D5E-B42D9057837F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352ACC5-135D-4793-BE98-E6B2C6FE2963}"/>
              </a:ext>
            </a:extLst>
          </p:cNvPr>
          <p:cNvSpPr txBox="1">
            <a:spLocks/>
          </p:cNvSpPr>
          <p:nvPr/>
        </p:nvSpPr>
        <p:spPr>
          <a:xfrm>
            <a:off x="1812849" y="116776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endParaRPr lang="en-US" sz="4800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+mj-cs"/>
              </a:rPr>
              <a:t>T4LM1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B0B9AF6-05EF-40F2-B15A-AB7C5016F158}"/>
              </a:ext>
            </a:extLst>
          </p:cNvPr>
          <p:cNvSpPr txBox="1">
            <a:spLocks noChangeAspect="1"/>
          </p:cNvSpPr>
          <p:nvPr/>
        </p:nvSpPr>
        <p:spPr>
          <a:xfrm>
            <a:off x="1577161" y="4568338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+mj-cs"/>
              </a:rPr>
              <a:t>End</a:t>
            </a:r>
          </a:p>
        </p:txBody>
      </p:sp>
      <p:sp>
        <p:nvSpPr>
          <p:cNvPr id="20485" name="TextBox 1">
            <a:extLst>
              <a:ext uri="{FF2B5EF4-FFF2-40B4-BE49-F238E27FC236}">
                <a16:creationId xmlns:a16="http://schemas.microsoft.com/office/drawing/2014/main" id="{7B45D5D5-596D-468C-B8CC-F9E1B3ED2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238" y="644071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" panose="05000000000000000000" pitchFamily="2" charset="2"/>
              <a:buChar char="n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solidFill>
                  <a:srgbClr val="800000"/>
                </a:solidFill>
                <a:latin typeface="Lucida Bright" panose="02040602050505020304" pitchFamily="18" charset="0"/>
              </a:rPr>
              <a:t>        Regents Park Publishers</a:t>
            </a:r>
          </a:p>
        </p:txBody>
      </p:sp>
      <p:pic>
        <p:nvPicPr>
          <p:cNvPr id="20486" name="Picture 2">
            <a:extLst>
              <a:ext uri="{FF2B5EF4-FFF2-40B4-BE49-F238E27FC236}">
                <a16:creationId xmlns:a16="http://schemas.microsoft.com/office/drawing/2014/main" id="{9058531E-0BE3-46A0-852D-5F0A3F8B8E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88" y="2465388"/>
            <a:ext cx="4162425" cy="208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9" name="Rectangle 11">
            <a:extLst>
              <a:ext uri="{FF2B5EF4-FFF2-40B4-BE49-F238E27FC236}">
                <a16:creationId xmlns:a16="http://schemas.microsoft.com/office/drawing/2014/main" id="{9A6745F7-3490-4AE1-8270-8E6ACD5F1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6450" y="1638300"/>
            <a:ext cx="7766050" cy="4787900"/>
          </a:xfrm>
        </p:spPr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z="2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Quantitative factors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are data that can be accurately calculated. </a:t>
            </a:r>
          </a:p>
          <a:p>
            <a:pPr eaLnBrk="1" hangingPunct="1">
              <a:defRPr/>
            </a:pPr>
            <a:endParaRPr lang="en-US" sz="28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Qualitative factors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are more difficult to quantify but affect the decision process.</a:t>
            </a:r>
            <a:endParaRPr lang="en-US" sz="2000" dirty="0"/>
          </a:p>
        </p:txBody>
      </p:sp>
      <p:sp>
        <p:nvSpPr>
          <p:cNvPr id="6149" name="Rectangle 15">
            <a:extLst>
              <a:ext uri="{FF2B5EF4-FFF2-40B4-BE49-F238E27FC236}">
                <a16:creationId xmlns:a16="http://schemas.microsoft.com/office/drawing/2014/main" id="{7860DC39-6950-4F5E-B7EE-7461B5A28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92125"/>
            <a:ext cx="7772400" cy="714375"/>
          </a:xfrm>
          <a:noFill/>
        </p:spPr>
        <p:txBody>
          <a:bodyPr/>
          <a:lstStyle/>
          <a:p>
            <a:pPr eaLnBrk="1" hangingPunct="1"/>
            <a:r>
              <a:rPr lang="en-US" altLang="en-US" sz="3600" dirty="0"/>
              <a:t>  What is Quantitative Analysis?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0F16F855-881A-4DDF-BB06-9D22077EC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63550"/>
            <a:ext cx="7772400" cy="7985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dirty="0"/>
              <a:t>Advantages of Mathematical Modeling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29190ED-881F-4182-8CE0-3AFFF8C4F7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77850" y="1765300"/>
            <a:ext cx="8096250" cy="4559300"/>
          </a:xfrm>
        </p:spPr>
        <p:txBody>
          <a:bodyPr/>
          <a:lstStyle/>
          <a:p>
            <a:pPr marL="0" indent="0" eaLnBrk="1" hangingPunct="1">
              <a:buSzTx/>
              <a:buFont typeface="Wingdings" panose="05000000000000000000" pitchFamily="2" charset="2"/>
              <a:buNone/>
              <a:defRPr/>
            </a:pPr>
            <a:r>
              <a:rPr lang="en-US" dirty="0"/>
              <a:t>Models can </a:t>
            </a:r>
          </a:p>
          <a:p>
            <a:pPr marL="844550" lvl="1" indent="-444500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accurately represent reality.</a:t>
            </a:r>
          </a:p>
          <a:p>
            <a:pPr marL="844550" lvl="1" indent="-444500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help a decision maker formulate problems.</a:t>
            </a:r>
          </a:p>
          <a:p>
            <a:pPr marL="844550" lvl="1" indent="-444500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give us insight and information.</a:t>
            </a:r>
          </a:p>
          <a:p>
            <a:pPr marL="844550" lvl="1" indent="-444500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save time and money in decision making and problem solving.</a:t>
            </a:r>
          </a:p>
          <a:p>
            <a:pPr marL="844550" lvl="1" indent="-444500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communicate problems and solutions to others.</a:t>
            </a:r>
          </a:p>
          <a:p>
            <a:pPr marL="844550" lvl="1" indent="-444500" eaLnBrk="1" hangingPunct="1">
              <a:buSzTx/>
              <a:buFont typeface="Wingdings" panose="05000000000000000000" pitchFamily="2" charset="2"/>
              <a:buAutoNum type="arabicPeriod"/>
              <a:defRPr/>
            </a:pPr>
            <a:endParaRPr lang="en-US" dirty="0"/>
          </a:p>
          <a:p>
            <a:pPr marL="444500" indent="-444500" eaLnBrk="1" hangingPunct="1">
              <a:buSzTx/>
              <a:buFont typeface="Wingdings" panose="05000000000000000000" pitchFamily="2" charset="2"/>
              <a:buAutoNum type="arabicPeriod"/>
              <a:defRPr/>
            </a:pPr>
            <a:r>
              <a:rPr lang="en-US" dirty="0"/>
              <a:t>A model may be the only way to solve large or complex problems in a timely fashion.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>
            <a:extLst>
              <a:ext uri="{FF2B5EF4-FFF2-40B4-BE49-F238E27FC236}">
                <a16:creationId xmlns:a16="http://schemas.microsoft.com/office/drawing/2014/main" id="{857BBA1E-659D-43B3-BDBB-0BEDEF0698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1200" y="558800"/>
            <a:ext cx="7708900" cy="6096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Possible Problems in the Quantitative Analysis Approach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2A0B37D-FEAC-4798-9FF5-6133FB5A1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6600" y="1492250"/>
            <a:ext cx="7670800" cy="51625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Defining the problem</a:t>
            </a:r>
          </a:p>
          <a:p>
            <a:pPr lvl="1" eaLnBrk="1" hangingPunct="1"/>
            <a:r>
              <a:rPr lang="en-US" altLang="en-US" sz="2400" dirty="0"/>
              <a:t>Problems may not be easily identified.</a:t>
            </a:r>
          </a:p>
          <a:p>
            <a:pPr lvl="1" eaLnBrk="1" hangingPunct="1"/>
            <a:r>
              <a:rPr lang="en-US" altLang="en-US" sz="2400" dirty="0"/>
              <a:t>There may be conflicting viewpoints or impact on other departments.</a:t>
            </a:r>
          </a:p>
          <a:p>
            <a:pPr lvl="1" eaLnBrk="1" hangingPunct="1"/>
            <a:r>
              <a:rPr lang="en-US" altLang="en-US" sz="2400" dirty="0"/>
              <a:t>Beginning assumptions may lead to a particular conclusion.</a:t>
            </a:r>
          </a:p>
          <a:p>
            <a:pPr lvl="1" eaLnBrk="1" hangingPunct="1"/>
            <a:r>
              <a:rPr lang="en-US" altLang="en-US" sz="2400" dirty="0"/>
              <a:t>The solution may be outdated.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Developing a model</a:t>
            </a:r>
          </a:p>
          <a:p>
            <a:pPr lvl="1" eaLnBrk="1" hangingPunct="1"/>
            <a:r>
              <a:rPr lang="en-US" altLang="en-US" sz="2400" dirty="0"/>
              <a:t>There is a trade-off between complexity and ease of understanding.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>
            <a:extLst>
              <a:ext uri="{FF2B5EF4-FFF2-40B4-BE49-F238E27FC236}">
                <a16:creationId xmlns:a16="http://schemas.microsoft.com/office/drawing/2014/main" id="{A5F0D7A0-43CD-42C2-9958-106C15BDF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1200" y="558800"/>
            <a:ext cx="7708900" cy="6096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Possible Problems in the Quantitative Analysis Approach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11B8DFED-AE30-48C6-9E43-2695AE562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000" y="1670050"/>
            <a:ext cx="8712200" cy="4819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Acquiring accurate input data</a:t>
            </a:r>
          </a:p>
          <a:p>
            <a:pPr lvl="1" eaLnBrk="1" hangingPunct="1"/>
            <a:r>
              <a:rPr lang="en-US" altLang="en-US" dirty="0"/>
              <a:t>The validity of the data may be suspect.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Developing an appropriate solution</a:t>
            </a:r>
          </a:p>
          <a:p>
            <a:pPr lvl="1" eaLnBrk="1" hangingPunct="1"/>
            <a:r>
              <a:rPr lang="en-US" altLang="en-US" dirty="0"/>
              <a:t>The mathematics may be hard to understand.</a:t>
            </a:r>
          </a:p>
          <a:p>
            <a:pPr lvl="1" eaLnBrk="1" hangingPunct="1"/>
            <a:r>
              <a:rPr lang="en-US" altLang="en-US" dirty="0"/>
              <a:t>Having only one answer may be limiting.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Testing the solution for validity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Analyzing the results in terms of the whole organization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97" name="Freeform 57">
            <a:extLst>
              <a:ext uri="{FF2B5EF4-FFF2-40B4-BE49-F238E27FC236}">
                <a16:creationId xmlns:a16="http://schemas.microsoft.com/office/drawing/2014/main" id="{50C9EB8D-A3E8-4A75-8D9D-ACD19FB5FAF7}"/>
              </a:ext>
            </a:extLst>
          </p:cNvPr>
          <p:cNvSpPr>
            <a:spLocks/>
          </p:cNvSpPr>
          <p:nvPr/>
        </p:nvSpPr>
        <p:spPr bwMode="auto">
          <a:xfrm flipH="1">
            <a:off x="6362700" y="2540000"/>
            <a:ext cx="749300" cy="2997200"/>
          </a:xfrm>
          <a:custGeom>
            <a:avLst/>
            <a:gdLst>
              <a:gd name="T0" fmla="*/ 2147483647 w 472"/>
              <a:gd name="T1" fmla="*/ 2147483647 h 1416"/>
              <a:gd name="T2" fmla="*/ 0 w 472"/>
              <a:gd name="T3" fmla="*/ 2147483647 h 1416"/>
              <a:gd name="T4" fmla="*/ 0 w 472"/>
              <a:gd name="T5" fmla="*/ 0 h 1416"/>
              <a:gd name="T6" fmla="*/ 2147483647 w 472"/>
              <a:gd name="T7" fmla="*/ 0 h 1416"/>
              <a:gd name="T8" fmla="*/ 0 60000 65536"/>
              <a:gd name="T9" fmla="*/ 0 60000 65536"/>
              <a:gd name="T10" fmla="*/ 0 60000 65536"/>
              <a:gd name="T11" fmla="*/ 0 60000 65536"/>
              <a:gd name="T12" fmla="*/ 0 w 472"/>
              <a:gd name="T13" fmla="*/ 0 h 1416"/>
              <a:gd name="T14" fmla="*/ 472 w 472"/>
              <a:gd name="T15" fmla="*/ 1416 h 1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2" h="1416">
                <a:moveTo>
                  <a:pt x="472" y="1416"/>
                </a:moveTo>
                <a:lnTo>
                  <a:pt x="0" y="1416"/>
                </a:lnTo>
                <a:lnTo>
                  <a:pt x="0" y="0"/>
                </a:lnTo>
                <a:lnTo>
                  <a:pt x="408" y="0"/>
                </a:lnTo>
              </a:path>
            </a:pathLst>
          </a:custGeom>
          <a:noFill/>
          <a:ln w="57150" cap="flat">
            <a:solidFill>
              <a:schemeClr val="tx1"/>
            </a:solidFill>
            <a:prstDash val="sysDot"/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896" name="Freeform 56">
            <a:extLst>
              <a:ext uri="{FF2B5EF4-FFF2-40B4-BE49-F238E27FC236}">
                <a16:creationId xmlns:a16="http://schemas.microsoft.com/office/drawing/2014/main" id="{07E52032-28E8-4F70-B142-6E1EC2A472AB}"/>
              </a:ext>
            </a:extLst>
          </p:cNvPr>
          <p:cNvSpPr>
            <a:spLocks/>
          </p:cNvSpPr>
          <p:nvPr/>
        </p:nvSpPr>
        <p:spPr bwMode="auto">
          <a:xfrm>
            <a:off x="2032000" y="2540000"/>
            <a:ext cx="749300" cy="2247900"/>
          </a:xfrm>
          <a:custGeom>
            <a:avLst/>
            <a:gdLst>
              <a:gd name="T0" fmla="*/ 2147483647 w 472"/>
              <a:gd name="T1" fmla="*/ 2147483647 h 1416"/>
              <a:gd name="T2" fmla="*/ 0 w 472"/>
              <a:gd name="T3" fmla="*/ 2147483647 h 1416"/>
              <a:gd name="T4" fmla="*/ 0 w 472"/>
              <a:gd name="T5" fmla="*/ 0 h 1416"/>
              <a:gd name="T6" fmla="*/ 2147483647 w 472"/>
              <a:gd name="T7" fmla="*/ 0 h 1416"/>
              <a:gd name="T8" fmla="*/ 0 60000 65536"/>
              <a:gd name="T9" fmla="*/ 0 60000 65536"/>
              <a:gd name="T10" fmla="*/ 0 60000 65536"/>
              <a:gd name="T11" fmla="*/ 0 60000 65536"/>
              <a:gd name="T12" fmla="*/ 0 w 472"/>
              <a:gd name="T13" fmla="*/ 0 h 1416"/>
              <a:gd name="T14" fmla="*/ 472 w 472"/>
              <a:gd name="T15" fmla="*/ 1416 h 14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2" h="1416">
                <a:moveTo>
                  <a:pt x="472" y="1416"/>
                </a:moveTo>
                <a:lnTo>
                  <a:pt x="0" y="1416"/>
                </a:lnTo>
                <a:lnTo>
                  <a:pt x="0" y="0"/>
                </a:lnTo>
                <a:lnTo>
                  <a:pt x="408" y="0"/>
                </a:lnTo>
              </a:path>
            </a:pathLst>
          </a:custGeom>
          <a:noFill/>
          <a:ln w="57150" cap="flat">
            <a:solidFill>
              <a:schemeClr val="tx1"/>
            </a:solidFill>
            <a:prstDash val="sysDot"/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2" name="Group 55">
            <a:extLst>
              <a:ext uri="{FF2B5EF4-FFF2-40B4-BE49-F238E27FC236}">
                <a16:creationId xmlns:a16="http://schemas.microsoft.com/office/drawing/2014/main" id="{3DF6AC6D-0334-400D-A6B8-39BCDC8C5C63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5651500"/>
            <a:ext cx="3784600" cy="850900"/>
            <a:chOff x="1678" y="3560"/>
            <a:chExt cx="2384" cy="536"/>
          </a:xfrm>
        </p:grpSpPr>
        <p:sp>
          <p:nvSpPr>
            <p:cNvPr id="7205" name="Line 28">
              <a:extLst>
                <a:ext uri="{FF2B5EF4-FFF2-40B4-BE49-F238E27FC236}">
                  <a16:creationId xmlns:a16="http://schemas.microsoft.com/office/drawing/2014/main" id="{1BBD6736-768B-4167-9645-D0FE9E897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0" y="3560"/>
              <a:ext cx="0" cy="2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206" name="Group 44">
              <a:extLst>
                <a:ext uri="{FF2B5EF4-FFF2-40B4-BE49-F238E27FC236}">
                  <a16:creationId xmlns:a16="http://schemas.microsoft.com/office/drawing/2014/main" id="{037D8181-F9F3-4E10-A559-BC1ADB85C1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8" y="3816"/>
              <a:ext cx="2384" cy="280"/>
              <a:chOff x="1630" y="3632"/>
              <a:chExt cx="2384" cy="280"/>
            </a:xfrm>
          </p:grpSpPr>
          <p:sp>
            <p:nvSpPr>
              <p:cNvPr id="7207" name="Rectangle 35">
                <a:extLst>
                  <a:ext uri="{FF2B5EF4-FFF2-40B4-BE49-F238E27FC236}">
                    <a16:creationId xmlns:a16="http://schemas.microsoft.com/office/drawing/2014/main" id="{9A7C501F-24E3-4238-81E6-E0255A69B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3632"/>
                <a:ext cx="2384" cy="280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7208" name="Rectangle 16">
                <a:extLst>
                  <a:ext uri="{FF2B5EF4-FFF2-40B4-BE49-F238E27FC236}">
                    <a16:creationId xmlns:a16="http://schemas.microsoft.com/office/drawing/2014/main" id="{647CD11A-4BFE-48AE-8DE9-AA87124513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92" y="3659"/>
                <a:ext cx="2260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altLang="en-US" sz="2200" dirty="0"/>
                  <a:t>Implementing the Results</a:t>
                </a:r>
              </a:p>
            </p:txBody>
          </p:sp>
        </p:grpSp>
      </p:grpSp>
      <p:grpSp>
        <p:nvGrpSpPr>
          <p:cNvPr id="4" name="Group 54">
            <a:extLst>
              <a:ext uri="{FF2B5EF4-FFF2-40B4-BE49-F238E27FC236}">
                <a16:creationId xmlns:a16="http://schemas.microsoft.com/office/drawing/2014/main" id="{ADA73546-A7D3-444D-9FAF-39BBAD19BEB0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4864100"/>
            <a:ext cx="3784600" cy="890588"/>
            <a:chOff x="1678" y="3064"/>
            <a:chExt cx="2384" cy="561"/>
          </a:xfrm>
        </p:grpSpPr>
        <p:sp>
          <p:nvSpPr>
            <p:cNvPr id="7201" name="Line 27">
              <a:extLst>
                <a:ext uri="{FF2B5EF4-FFF2-40B4-BE49-F238E27FC236}">
                  <a16:creationId xmlns:a16="http://schemas.microsoft.com/office/drawing/2014/main" id="{D50A6072-5558-4C79-AE28-EF42C07CFD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0" y="3064"/>
              <a:ext cx="0" cy="2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202" name="Group 43">
              <a:extLst>
                <a:ext uri="{FF2B5EF4-FFF2-40B4-BE49-F238E27FC236}">
                  <a16:creationId xmlns:a16="http://schemas.microsoft.com/office/drawing/2014/main" id="{D536D32A-1EB4-473F-B0C4-AB7755EF1D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8" y="3345"/>
              <a:ext cx="2384" cy="280"/>
              <a:chOff x="1630" y="3050"/>
              <a:chExt cx="2384" cy="280"/>
            </a:xfrm>
          </p:grpSpPr>
          <p:sp>
            <p:nvSpPr>
              <p:cNvPr id="7203" name="Rectangle 34">
                <a:extLst>
                  <a:ext uri="{FF2B5EF4-FFF2-40B4-BE49-F238E27FC236}">
                    <a16:creationId xmlns:a16="http://schemas.microsoft.com/office/drawing/2014/main" id="{3B2C2712-5EA6-46AA-8238-E86BDC0FD7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3050"/>
                <a:ext cx="2384" cy="2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7204" name="Rectangle 14">
                <a:extLst>
                  <a:ext uri="{FF2B5EF4-FFF2-40B4-BE49-F238E27FC236}">
                    <a16:creationId xmlns:a16="http://schemas.microsoft.com/office/drawing/2014/main" id="{3E1AE7D9-6D2B-4EE2-AF12-188775CD02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49" y="3078"/>
                <a:ext cx="1947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altLang="en-US" sz="2200" dirty="0"/>
                  <a:t>Analyzing the Results</a:t>
                </a:r>
              </a:p>
            </p:txBody>
          </p:sp>
        </p:grpSp>
      </p:grpSp>
      <p:grpSp>
        <p:nvGrpSpPr>
          <p:cNvPr id="6" name="Group 53">
            <a:extLst>
              <a:ext uri="{FF2B5EF4-FFF2-40B4-BE49-F238E27FC236}">
                <a16:creationId xmlns:a16="http://schemas.microsoft.com/office/drawing/2014/main" id="{0195FD3B-55DA-4564-9EBE-8D8C8C21DD69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4191000"/>
            <a:ext cx="3784600" cy="815975"/>
            <a:chOff x="1678" y="2640"/>
            <a:chExt cx="2384" cy="514"/>
          </a:xfrm>
        </p:grpSpPr>
        <p:sp>
          <p:nvSpPr>
            <p:cNvPr id="7197" name="Line 26">
              <a:extLst>
                <a:ext uri="{FF2B5EF4-FFF2-40B4-BE49-F238E27FC236}">
                  <a16:creationId xmlns:a16="http://schemas.microsoft.com/office/drawing/2014/main" id="{57B9773C-2A33-4125-8791-7B4D92BBB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0" y="2640"/>
              <a:ext cx="0" cy="2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198" name="Group 42">
              <a:extLst>
                <a:ext uri="{FF2B5EF4-FFF2-40B4-BE49-F238E27FC236}">
                  <a16:creationId xmlns:a16="http://schemas.microsoft.com/office/drawing/2014/main" id="{92D94B43-857C-4A13-8CFC-3F1476A807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8" y="2874"/>
              <a:ext cx="2384" cy="280"/>
              <a:chOff x="1630" y="2594"/>
              <a:chExt cx="2384" cy="280"/>
            </a:xfrm>
          </p:grpSpPr>
          <p:sp>
            <p:nvSpPr>
              <p:cNvPr id="7199" name="Rectangle 33">
                <a:extLst>
                  <a:ext uri="{FF2B5EF4-FFF2-40B4-BE49-F238E27FC236}">
                    <a16:creationId xmlns:a16="http://schemas.microsoft.com/office/drawing/2014/main" id="{F0695DE0-8D7B-4548-8F1F-3985D0DA1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2594"/>
                <a:ext cx="2384" cy="2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7200" name="Rectangle 12">
                <a:extLst>
                  <a:ext uri="{FF2B5EF4-FFF2-40B4-BE49-F238E27FC236}">
                    <a16:creationId xmlns:a16="http://schemas.microsoft.com/office/drawing/2014/main" id="{C50793B9-00A6-4352-BC5B-4847D113A7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7" y="2622"/>
                <a:ext cx="1811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altLang="en-US" sz="2200" dirty="0"/>
                  <a:t>Testing the Solution</a:t>
                </a:r>
              </a:p>
            </p:txBody>
          </p:sp>
        </p:grpSp>
      </p:grpSp>
      <p:grpSp>
        <p:nvGrpSpPr>
          <p:cNvPr id="8" name="Group 52">
            <a:extLst>
              <a:ext uri="{FF2B5EF4-FFF2-40B4-BE49-F238E27FC236}">
                <a16:creationId xmlns:a16="http://schemas.microsoft.com/office/drawing/2014/main" id="{DB764955-3AC9-4C75-9514-3B51F5700032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3429000"/>
            <a:ext cx="3784600" cy="831850"/>
            <a:chOff x="1678" y="2160"/>
            <a:chExt cx="2384" cy="524"/>
          </a:xfrm>
        </p:grpSpPr>
        <p:sp>
          <p:nvSpPr>
            <p:cNvPr id="7193" name="Line 29">
              <a:extLst>
                <a:ext uri="{FF2B5EF4-FFF2-40B4-BE49-F238E27FC236}">
                  <a16:creationId xmlns:a16="http://schemas.microsoft.com/office/drawing/2014/main" id="{EBB52E1F-0BFF-43B5-BF3C-5A80B86F7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0" y="2160"/>
              <a:ext cx="0" cy="2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194" name="Group 41">
              <a:extLst>
                <a:ext uri="{FF2B5EF4-FFF2-40B4-BE49-F238E27FC236}">
                  <a16:creationId xmlns:a16="http://schemas.microsoft.com/office/drawing/2014/main" id="{EFFA57EA-9D87-4192-9BA9-E643D4DBBFE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8" y="2404"/>
              <a:ext cx="2384" cy="280"/>
              <a:chOff x="1630" y="2160"/>
              <a:chExt cx="2384" cy="280"/>
            </a:xfrm>
          </p:grpSpPr>
          <p:sp>
            <p:nvSpPr>
              <p:cNvPr id="7195" name="Rectangle 32">
                <a:extLst>
                  <a:ext uri="{FF2B5EF4-FFF2-40B4-BE49-F238E27FC236}">
                    <a16:creationId xmlns:a16="http://schemas.microsoft.com/office/drawing/2014/main" id="{74A56AC3-7311-4206-B946-677D1783C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2160"/>
                <a:ext cx="2384" cy="28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7196" name="Rectangle 10">
                <a:extLst>
                  <a:ext uri="{FF2B5EF4-FFF2-40B4-BE49-F238E27FC236}">
                    <a16:creationId xmlns:a16="http://schemas.microsoft.com/office/drawing/2014/main" id="{BC6F0C77-C972-47BB-9673-C89311CF73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39" y="2188"/>
                <a:ext cx="1967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altLang="en-US" sz="2200" dirty="0"/>
                  <a:t>Developing a Solution</a:t>
                </a:r>
              </a:p>
            </p:txBody>
          </p:sp>
        </p:grpSp>
      </p:grpSp>
      <p:grpSp>
        <p:nvGrpSpPr>
          <p:cNvPr id="10" name="Group 51">
            <a:extLst>
              <a:ext uri="{FF2B5EF4-FFF2-40B4-BE49-F238E27FC236}">
                <a16:creationId xmlns:a16="http://schemas.microsoft.com/office/drawing/2014/main" id="{1DA82B02-C28B-44C5-800B-1B1D47410D77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2659063"/>
            <a:ext cx="3784600" cy="854075"/>
            <a:chOff x="1678" y="1675"/>
            <a:chExt cx="2384" cy="538"/>
          </a:xfrm>
        </p:grpSpPr>
        <p:grpSp>
          <p:nvGrpSpPr>
            <p:cNvPr id="7189" name="Group 40">
              <a:extLst>
                <a:ext uri="{FF2B5EF4-FFF2-40B4-BE49-F238E27FC236}">
                  <a16:creationId xmlns:a16="http://schemas.microsoft.com/office/drawing/2014/main" id="{D932D86C-7C5F-4655-9F9B-CD3D1D70DA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8" y="1933"/>
              <a:ext cx="2384" cy="280"/>
              <a:chOff x="1630" y="1605"/>
              <a:chExt cx="2384" cy="280"/>
            </a:xfrm>
          </p:grpSpPr>
          <p:sp>
            <p:nvSpPr>
              <p:cNvPr id="7191" name="Rectangle 31">
                <a:extLst>
                  <a:ext uri="{FF2B5EF4-FFF2-40B4-BE49-F238E27FC236}">
                    <a16:creationId xmlns:a16="http://schemas.microsoft.com/office/drawing/2014/main" id="{584A2F86-4FB8-4DB0-A1A8-FA17DA45A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1605"/>
                <a:ext cx="2384" cy="28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7192" name="Rectangle 8">
                <a:extLst>
                  <a:ext uri="{FF2B5EF4-FFF2-40B4-BE49-F238E27FC236}">
                    <a16:creationId xmlns:a16="http://schemas.microsoft.com/office/drawing/2014/main" id="{3EC881B9-6422-4072-A1ED-7D8DD8A3AC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8" y="1622"/>
                <a:ext cx="1849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90000"/>
                  </a:lnSpc>
                </a:pPr>
                <a:r>
                  <a:rPr lang="en-US" altLang="en-US" sz="2200" dirty="0"/>
                  <a:t>Acquiring Input Data</a:t>
                </a:r>
              </a:p>
            </p:txBody>
          </p:sp>
        </p:grpSp>
        <p:sp>
          <p:nvSpPr>
            <p:cNvPr id="7190" name="Line 25">
              <a:extLst>
                <a:ext uri="{FF2B5EF4-FFF2-40B4-BE49-F238E27FC236}">
                  <a16:creationId xmlns:a16="http://schemas.microsoft.com/office/drawing/2014/main" id="{5EC59867-1FCF-46DA-A177-0ED2C8F140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0" y="1675"/>
              <a:ext cx="0" cy="2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2" name="Group 45">
            <a:extLst>
              <a:ext uri="{FF2B5EF4-FFF2-40B4-BE49-F238E27FC236}">
                <a16:creationId xmlns:a16="http://schemas.microsoft.com/office/drawing/2014/main" id="{2A6DFD95-30C7-4CF7-BC47-CA51FEC15C7E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1885950"/>
            <a:ext cx="3784600" cy="879475"/>
            <a:chOff x="1678" y="1188"/>
            <a:chExt cx="2384" cy="554"/>
          </a:xfrm>
        </p:grpSpPr>
        <p:sp>
          <p:nvSpPr>
            <p:cNvPr id="7185" name="Line 24">
              <a:extLst>
                <a:ext uri="{FF2B5EF4-FFF2-40B4-BE49-F238E27FC236}">
                  <a16:creationId xmlns:a16="http://schemas.microsoft.com/office/drawing/2014/main" id="{B725B261-B27B-4CCE-AE9D-32782028E2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0" y="1188"/>
              <a:ext cx="0" cy="26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7186" name="Group 39">
              <a:extLst>
                <a:ext uri="{FF2B5EF4-FFF2-40B4-BE49-F238E27FC236}">
                  <a16:creationId xmlns:a16="http://schemas.microsoft.com/office/drawing/2014/main" id="{681C37E2-B968-4025-93E7-87C42C82CA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78" y="1462"/>
              <a:ext cx="2384" cy="280"/>
              <a:chOff x="1630" y="1189"/>
              <a:chExt cx="2384" cy="280"/>
            </a:xfrm>
          </p:grpSpPr>
          <p:sp>
            <p:nvSpPr>
              <p:cNvPr id="7187" name="Rectangle 30">
                <a:extLst>
                  <a:ext uri="{FF2B5EF4-FFF2-40B4-BE49-F238E27FC236}">
                    <a16:creationId xmlns:a16="http://schemas.microsoft.com/office/drawing/2014/main" id="{A2C93C82-9E5D-447E-97A3-9CFD2FD77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" y="1189"/>
                <a:ext cx="2384" cy="28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endParaRPr lang="en-US" altLang="en-US" dirty="0"/>
              </a:p>
            </p:txBody>
          </p:sp>
          <p:sp>
            <p:nvSpPr>
              <p:cNvPr id="7188" name="Rectangle 6">
                <a:extLst>
                  <a:ext uri="{FF2B5EF4-FFF2-40B4-BE49-F238E27FC236}">
                    <a16:creationId xmlns:a16="http://schemas.microsoft.com/office/drawing/2014/main" id="{7F4D1564-9FB2-4330-9E46-DA7652B54B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7" y="1217"/>
                <a:ext cx="1771" cy="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lnSpc>
                    <a:spcPct val="80000"/>
                  </a:lnSpc>
                </a:pPr>
                <a:r>
                  <a:rPr lang="en-US" altLang="en-US" sz="2200" dirty="0"/>
                  <a:t>Developing a Model</a:t>
                </a:r>
              </a:p>
            </p:txBody>
          </p:sp>
        </p:grpSp>
      </p:grpSp>
      <p:sp>
        <p:nvSpPr>
          <p:cNvPr id="7180" name="Rectangle 2">
            <a:extLst>
              <a:ext uri="{FF2B5EF4-FFF2-40B4-BE49-F238E27FC236}">
                <a16:creationId xmlns:a16="http://schemas.microsoft.com/office/drawing/2014/main" id="{6F05E899-29D7-449A-92A2-822BC99E5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552450"/>
            <a:ext cx="7632700" cy="59055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The Quantitative Analysis Approach</a:t>
            </a:r>
          </a:p>
        </p:txBody>
      </p:sp>
      <p:grpSp>
        <p:nvGrpSpPr>
          <p:cNvPr id="14" name="Group 38">
            <a:extLst>
              <a:ext uri="{FF2B5EF4-FFF2-40B4-BE49-F238E27FC236}">
                <a16:creationId xmlns:a16="http://schemas.microsoft.com/office/drawing/2014/main" id="{1DA6AFE5-7FB3-4DB4-9471-901D5C351BAA}"/>
              </a:ext>
            </a:extLst>
          </p:cNvPr>
          <p:cNvGrpSpPr>
            <a:grpSpLocks/>
          </p:cNvGrpSpPr>
          <p:nvPr/>
        </p:nvGrpSpPr>
        <p:grpSpPr bwMode="auto">
          <a:xfrm>
            <a:off x="2663825" y="1574800"/>
            <a:ext cx="3784600" cy="444500"/>
            <a:chOff x="1630" y="768"/>
            <a:chExt cx="2384" cy="280"/>
          </a:xfrm>
        </p:grpSpPr>
        <p:sp>
          <p:nvSpPr>
            <p:cNvPr id="7183" name="Rectangle 3">
              <a:extLst>
                <a:ext uri="{FF2B5EF4-FFF2-40B4-BE49-F238E27FC236}">
                  <a16:creationId xmlns:a16="http://schemas.microsoft.com/office/drawing/2014/main" id="{E6D50CA3-DCA0-42C8-8932-3E11E9FB3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768"/>
              <a:ext cx="2384" cy="28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dirty="0"/>
            </a:p>
          </p:txBody>
        </p:sp>
        <p:sp>
          <p:nvSpPr>
            <p:cNvPr id="7184" name="Rectangle 4">
              <a:extLst>
                <a:ext uri="{FF2B5EF4-FFF2-40B4-BE49-F238E27FC236}">
                  <a16:creationId xmlns:a16="http://schemas.microsoft.com/office/drawing/2014/main" id="{7DC2D560-37C4-4A14-B5B0-66352F2E15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9" y="796"/>
              <a:ext cx="188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200" dirty="0"/>
                <a:t>Defining the Problem</a:t>
              </a:r>
            </a:p>
          </p:txBody>
        </p:sp>
      </p:grp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5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>
            <a:extLst>
              <a:ext uri="{FF2B5EF4-FFF2-40B4-BE49-F238E27FC236}">
                <a16:creationId xmlns:a16="http://schemas.microsoft.com/office/drawing/2014/main" id="{AF359AAA-D025-4F78-8115-32DBD7B7A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7525"/>
            <a:ext cx="7772400" cy="688975"/>
          </a:xfrm>
        </p:spPr>
        <p:txBody>
          <a:bodyPr/>
          <a:lstStyle/>
          <a:p>
            <a:pPr eaLnBrk="1" hangingPunct="1"/>
            <a:r>
              <a:rPr lang="en-US" altLang="en-US" dirty="0"/>
              <a:t>Defining the Problem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1038EF7-48F7-4003-BD9A-B74018F51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2300" y="1638300"/>
            <a:ext cx="7899400" cy="45720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Develop a clear and concise statement -direction and meaning to subsequent steps.</a:t>
            </a:r>
          </a:p>
          <a:p>
            <a:pPr marL="723900" lvl="1" indent="-368300" eaLnBrk="1" hangingPunct="1"/>
            <a:r>
              <a:rPr lang="en-US" altLang="en-US" sz="2400" dirty="0"/>
              <a:t>This may be the most important and difficult step.</a:t>
            </a:r>
          </a:p>
          <a:p>
            <a:pPr marL="723900" lvl="1" indent="-368300" eaLnBrk="1" hangingPunct="1"/>
            <a:endParaRPr lang="en-US" altLang="en-US" sz="2400" dirty="0"/>
          </a:p>
          <a:p>
            <a:pPr marL="723900" lvl="1" indent="-368300" eaLnBrk="1" hangingPunct="1"/>
            <a:r>
              <a:rPr lang="en-US" altLang="en-US" sz="2400" dirty="0"/>
              <a:t>beyond symptoms and identify true causes.</a:t>
            </a:r>
          </a:p>
          <a:p>
            <a:pPr marL="723900" lvl="1" indent="-368300" eaLnBrk="1" hangingPunct="1"/>
            <a:endParaRPr lang="en-US" altLang="en-US" sz="2400" dirty="0"/>
          </a:p>
          <a:p>
            <a:pPr marL="723900" lvl="1" indent="-368300" eaLnBrk="1" hangingPunct="1"/>
            <a:r>
              <a:rPr lang="en-US" altLang="en-US" sz="2400" dirty="0"/>
              <a:t>concentrate on only a few of the problems – selecting the right problems is very important</a:t>
            </a:r>
          </a:p>
          <a:p>
            <a:pPr marL="723900" lvl="1" indent="-368300" eaLnBrk="1" hangingPunct="1"/>
            <a:endParaRPr lang="en-US" altLang="en-US" sz="2400" dirty="0"/>
          </a:p>
          <a:p>
            <a:pPr marL="723900" lvl="1" indent="-368300" eaLnBrk="1" hangingPunct="1"/>
            <a:r>
              <a:rPr lang="en-US" altLang="en-US" sz="2400" dirty="0"/>
              <a:t>Specific and measurable objectives may have to be developed.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>
            <a:extLst>
              <a:ext uri="{FF2B5EF4-FFF2-40B4-BE49-F238E27FC236}">
                <a16:creationId xmlns:a16="http://schemas.microsoft.com/office/drawing/2014/main" id="{ED3F6A13-5495-4472-A935-F386A9A11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7525"/>
            <a:ext cx="7772400" cy="688975"/>
          </a:xfrm>
        </p:spPr>
        <p:txBody>
          <a:bodyPr/>
          <a:lstStyle/>
          <a:p>
            <a:pPr eaLnBrk="1" hangingPunct="1"/>
            <a:r>
              <a:rPr lang="en-US" altLang="en-US" dirty="0"/>
              <a:t>Developing a Model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F810263-4C60-44BC-9633-175AD2F80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0400" y="1536700"/>
            <a:ext cx="7785100" cy="289877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Quantitative analysis models are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800" dirty="0"/>
              <a:t>realistic, </a:t>
            </a:r>
            <a:r>
              <a:rPr lang="en-US" altLang="en-US" sz="2800" dirty="0" smtClean="0"/>
              <a:t>solvable</a:t>
            </a:r>
            <a:r>
              <a:rPr lang="en-US" altLang="en-US" sz="2800" dirty="0"/>
              <a:t>, and </a:t>
            </a:r>
            <a:r>
              <a:rPr lang="en-US" altLang="en-US" sz="2800" dirty="0" smtClean="0"/>
              <a:t>understandable </a:t>
            </a:r>
            <a:r>
              <a:rPr lang="en-US" altLang="en-US" sz="2800" dirty="0"/>
              <a:t>mathematical representations of a situation.</a:t>
            </a: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696969"/>
      </a:lt2>
      <a:accent1>
        <a:srgbClr val="0092D3"/>
      </a:accent1>
      <a:accent2>
        <a:srgbClr val="D300D0"/>
      </a:accent2>
      <a:accent3>
        <a:srgbClr val="FFFFFF"/>
      </a:accent3>
      <a:accent4>
        <a:srgbClr val="000000"/>
      </a:accent4>
      <a:accent5>
        <a:srgbClr val="AAC7E6"/>
      </a:accent5>
      <a:accent6>
        <a:srgbClr val="BF00BC"/>
      </a:accent6>
      <a:hlink>
        <a:srgbClr val="00D211"/>
      </a:hlink>
      <a:folHlink>
        <a:srgbClr val="D38B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2D3"/>
        </a:accent1>
        <a:accent2>
          <a:srgbClr val="D300D0"/>
        </a:accent2>
        <a:accent3>
          <a:srgbClr val="FFFFFF"/>
        </a:accent3>
        <a:accent4>
          <a:srgbClr val="000000"/>
        </a:accent4>
        <a:accent5>
          <a:srgbClr val="AAC7E6"/>
        </a:accent5>
        <a:accent6>
          <a:srgbClr val="BF00BC"/>
        </a:accent6>
        <a:hlink>
          <a:srgbClr val="00D211"/>
        </a:hlink>
        <a:folHlink>
          <a:srgbClr val="D38B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889</Words>
  <Application>Microsoft Office PowerPoint</Application>
  <PresentationFormat>On-screen Show (4:3)</PresentationFormat>
  <Paragraphs>130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Calibri</vt:lpstr>
      <vt:lpstr>FrankRuehl</vt:lpstr>
      <vt:lpstr>Lucida Bright</vt:lpstr>
      <vt:lpstr>Wingdings</vt:lpstr>
      <vt:lpstr>Blank Presentation</vt:lpstr>
      <vt:lpstr>Custom Design</vt:lpstr>
      <vt:lpstr>PowerPoint Presentation</vt:lpstr>
      <vt:lpstr>  What is Quantitative Analysis?</vt:lpstr>
      <vt:lpstr>  What is Quantitative Analysis?</vt:lpstr>
      <vt:lpstr>Advantages of Mathematical Modeling</vt:lpstr>
      <vt:lpstr>Possible Problems in the Quantitative Analysis Approach</vt:lpstr>
      <vt:lpstr>Possible Problems in the Quantitative Analysis Approach</vt:lpstr>
      <vt:lpstr>The Quantitative Analysis Approach</vt:lpstr>
      <vt:lpstr>Defining the Problem</vt:lpstr>
      <vt:lpstr>Developing a Model</vt:lpstr>
      <vt:lpstr>Developing a Model</vt:lpstr>
      <vt:lpstr>How To Develop a Quantitative Analysis Model</vt:lpstr>
      <vt:lpstr>Acquiring Input Data</vt:lpstr>
      <vt:lpstr>Developing a Solution</vt:lpstr>
      <vt:lpstr>Testing the Solution</vt:lpstr>
      <vt:lpstr>Analyzing the Results</vt:lpstr>
      <vt:lpstr>Implementing the Results</vt:lpstr>
      <vt:lpstr>Modeling in the Real World</vt:lpstr>
      <vt:lpstr>Modeling in the Real World</vt:lpstr>
      <vt:lpstr>Models Categorized by Risk</vt:lpstr>
      <vt:lpstr>Implementation –  Not Just the Final Step</vt:lpstr>
      <vt:lpstr>Implementation –  Not Just the Final Step</vt:lpstr>
      <vt:lpstr>PowerPoint Presentation</vt:lpstr>
    </vt:vector>
  </TitlesOfParts>
  <Company>Lincoln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Render/Stair/Hanna Chapter 1</dc:title>
  <dc:subject>Introduction to Quantitative Analysis</dc:subject>
  <dc:creator>Jeff Heyl</dc:creator>
  <cp:lastModifiedBy>Derek Podobas</cp:lastModifiedBy>
  <cp:revision>110</cp:revision>
  <dcterms:created xsi:type="dcterms:W3CDTF">2007-11-06T03:55:10Z</dcterms:created>
  <dcterms:modified xsi:type="dcterms:W3CDTF">2021-12-01T19:26:40Z</dcterms:modified>
</cp:coreProperties>
</file>