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8" r:id="rId2"/>
    <p:sldId id="312" r:id="rId3"/>
    <p:sldId id="347" r:id="rId4"/>
    <p:sldId id="313" r:id="rId5"/>
    <p:sldId id="314" r:id="rId6"/>
    <p:sldId id="315" r:id="rId7"/>
    <p:sldId id="327" r:id="rId8"/>
    <p:sldId id="308" r:id="rId9"/>
  </p:sldIdLst>
  <p:sldSz cx="9144000" cy="6858000" type="letter"/>
  <p:notesSz cx="7010400" cy="9296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00000"/>
    <a:srgbClr val="FEC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5" autoAdjust="0"/>
    <p:restoredTop sz="99241" autoAdjust="0"/>
  </p:normalViewPr>
  <p:slideViewPr>
    <p:cSldViewPr snapToGrid="0" snapToObjects="1">
      <p:cViewPr varScale="1">
        <p:scale>
          <a:sx n="110" d="100"/>
          <a:sy n="110" d="100"/>
        </p:scale>
        <p:origin x="7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FC0F3B-59A5-486E-9302-E72F238B86CE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83828A-7B41-4A9B-8752-C04479A807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8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ABDC5-AE9B-4FED-98C7-57C47F62B805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DE2C-B897-4C13-8C26-C937A51C4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3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6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F119-7C52-4C5E-A8B6-9F925310132A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1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8FDC-6B9D-4065-B3FF-1E3BCCD73126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1" cy="4387851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1" cy="4387851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3CBC-C3A7-464B-9574-E318A6F91D41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6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7571-F952-4FCB-A66F-C95B46D856D9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3F46-F76A-4D0C-8D15-6C8FC794A489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5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200151"/>
            <a:ext cx="4038601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CDF5-49E9-4A22-A4BE-FD3D33DD9E92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2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F1BE-D2F8-430C-A4B5-C9FE858F21AF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5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FD37-9B03-45DB-800D-D084FCACE643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1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09F-2518-4E9F-8A80-19701E7C70D3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41C-4B1C-4587-9121-FD030ACB8CE5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7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BF0E-C43A-4CE0-91A7-0758E091AE5B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9E88-B9EC-4B1F-A8E4-7AF66BEC3119}" type="datetime1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3m5lq9FHDo" TargetMode="External"/><Relationship Id="rId3" Type="http://schemas.openxmlformats.org/officeDocument/2006/relationships/slide" Target="slide2.xml"/><Relationship Id="rId7" Type="http://schemas.openxmlformats.org/officeDocument/2006/relationships/hyperlink" Target="https://www.youtube.com/watch?v=mkfAnQtIUC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https://www.youtube.com/watch?v=dd_ZttK3PuM" TargetMode="External"/><Relationship Id="rId5" Type="http://schemas.openxmlformats.org/officeDocument/2006/relationships/hyperlink" Target="https://www.youtube.com/watch?v=xO7g6Ynz9no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youtube.com/watch?v=gqkkEGY4jb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24560" y="1171279"/>
            <a:ext cx="7388012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</a:t>
            </a:r>
            <a:r>
              <a:rPr lang="en-US" altLang="en-US" sz="2800" dirty="0">
                <a:solidFill>
                  <a:srgbClr val="0033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205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963" y="2403109"/>
            <a:ext cx="2024856" cy="101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 noChangeAspect="1"/>
          </p:cNvSpPr>
          <p:nvPr/>
        </p:nvSpPr>
        <p:spPr>
          <a:xfrm>
            <a:off x="4049486" y="2403109"/>
            <a:ext cx="3727268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b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T1LM2</a:t>
            </a:r>
          </a:p>
        </p:txBody>
      </p:sp>
      <p:sp>
        <p:nvSpPr>
          <p:cNvPr id="9" name="Title 1"/>
          <p:cNvSpPr txBox="1">
            <a:spLocks noChangeAspect="1"/>
          </p:cNvSpPr>
          <p:nvPr/>
        </p:nvSpPr>
        <p:spPr>
          <a:xfrm>
            <a:off x="977053" y="4137302"/>
            <a:ext cx="7335520" cy="188380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Ethics Sustainability Externalities   </a:t>
            </a:r>
          </a:p>
        </p:txBody>
      </p:sp>
    </p:spTree>
    <p:extLst>
      <p:ext uri="{BB962C8B-B14F-4D97-AF65-F5344CB8AC3E}">
        <p14:creationId xmlns:p14="http://schemas.microsoft.com/office/powerpoint/2010/main" val="7486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accent5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Ethics, Sustainability, and Externalities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1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152525" y="1307498"/>
            <a:ext cx="6889750" cy="487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Management must deliver healthy, safe, honest quality products and services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Dishonesty risks injuries, lawsuits, recalls, and increased oversight and regulations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judged based on the degree of externalities they create (positive and negative)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also judged by how they respond to problems (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i.e.:Tylenol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, Ford Pinto, Deep Water Horizon, VW, Toyota Prius, Lehman Bros.)</a:t>
            </a: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Ethics and Operations Management</a:t>
            </a:r>
          </a:p>
        </p:txBody>
      </p:sp>
    </p:spTree>
    <p:extLst>
      <p:ext uri="{BB962C8B-B14F-4D97-AF65-F5344CB8AC3E}">
        <p14:creationId xmlns:p14="http://schemas.microsoft.com/office/powerpoint/2010/main" val="21635622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95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 consequence of an economic activity that is experienced by unrelated third parties. An externality can be either positive or negative.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Pollution emitted by a factory that spoils the surrounding environment and affects the health of nearby residents is an example of a negative externality. 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An example of a positive externality is the effect of a well-educated labor force on the productivity of a company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86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Perspective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" y="2096668"/>
            <a:ext cx="5599007" cy="395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5600" y="2854802"/>
            <a:ext cx="23622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5600" y="1597134"/>
            <a:ext cx="4250266" cy="9990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3372" y="282444"/>
            <a:ext cx="1755081" cy="12130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8535" y="2048931"/>
            <a:ext cx="6222998" cy="19727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2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54" y="2294467"/>
            <a:ext cx="5019854" cy="354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Perspective Two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pic>
        <p:nvPicPr>
          <p:cNvPr id="5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772" y="319282"/>
            <a:ext cx="1755081" cy="1213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9599" y="2108201"/>
            <a:ext cx="53594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In complex systems, cause and effect are often distance in time and space.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E8C03A-AA71-4C68-B7BD-25F754F8C8DB}"/>
              </a:ext>
            </a:extLst>
          </p:cNvPr>
          <p:cNvSpPr/>
          <p:nvPr/>
        </p:nvSpPr>
        <p:spPr>
          <a:xfrm>
            <a:off x="6078583" y="2846065"/>
            <a:ext cx="243840" cy="1862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Video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4" name="Rounded Rectangle 3">
            <a:hlinkClick r:id="rId5"/>
          </p:cNvPr>
          <p:cNvSpPr/>
          <p:nvPr/>
        </p:nvSpPr>
        <p:spPr>
          <a:xfrm>
            <a:off x="2184572" y="1845733"/>
            <a:ext cx="5304799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Milton Friedman</a:t>
            </a:r>
          </a:p>
        </p:txBody>
      </p:sp>
      <p:sp>
        <p:nvSpPr>
          <p:cNvPr id="9" name="Rounded Rectangle 8">
            <a:hlinkClick r:id="rId6"/>
          </p:cNvPr>
          <p:cNvSpPr/>
          <p:nvPr/>
        </p:nvSpPr>
        <p:spPr>
          <a:xfrm>
            <a:off x="2184569" y="2726265"/>
            <a:ext cx="5304802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E-waste Hell</a:t>
            </a:r>
          </a:p>
        </p:txBody>
      </p:sp>
      <p:sp>
        <p:nvSpPr>
          <p:cNvPr id="10" name="Rounded Rectangle 9">
            <a:hlinkClick r:id="rId7"/>
          </p:cNvPr>
          <p:cNvSpPr/>
          <p:nvPr/>
        </p:nvSpPr>
        <p:spPr>
          <a:xfrm>
            <a:off x="2184570" y="3589867"/>
            <a:ext cx="5304801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Pacific Trash Vortex</a:t>
            </a:r>
          </a:p>
        </p:txBody>
      </p:sp>
      <p:sp>
        <p:nvSpPr>
          <p:cNvPr id="11" name="Rounded Rectangle 10">
            <a:hlinkClick r:id="rId8"/>
          </p:cNvPr>
          <p:cNvSpPr/>
          <p:nvPr/>
        </p:nvSpPr>
        <p:spPr>
          <a:xfrm>
            <a:off x="2184572" y="4495799"/>
            <a:ext cx="5304799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Unintended Consequences</a:t>
            </a:r>
          </a:p>
        </p:txBody>
      </p:sp>
      <p:sp>
        <p:nvSpPr>
          <p:cNvPr id="12" name="Rounded Rectangle 11">
            <a:hlinkClick r:id="rId9"/>
          </p:cNvPr>
          <p:cNvSpPr/>
          <p:nvPr/>
        </p:nvSpPr>
        <p:spPr>
          <a:xfrm>
            <a:off x="2184572" y="5357647"/>
            <a:ext cx="5304799" cy="57573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Externalities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29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T1LM2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</a:t>
            </a: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330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Letter Paper (8.5x11 in)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FrankRuehl</vt:lpstr>
      <vt:lpstr>Lucida Bright</vt:lpstr>
      <vt:lpstr>Wingdings</vt:lpstr>
      <vt:lpstr>Office Theme</vt:lpstr>
      <vt:lpstr>PowerPoint Presentation</vt:lpstr>
      <vt:lpstr>Ethics, Sustainability, and Externalities</vt:lpstr>
      <vt:lpstr>Ethics and Operations Management</vt:lpstr>
      <vt:lpstr>Definition</vt:lpstr>
      <vt:lpstr>Perspective One</vt:lpstr>
      <vt:lpstr>Perspective Two</vt:lpstr>
      <vt:lpstr>Video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2016-01-27T18:55:39Z</dcterms:created>
  <dcterms:modified xsi:type="dcterms:W3CDTF">2017-09-17T02:34:48Z</dcterms:modified>
</cp:coreProperties>
</file>