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96" r:id="rId2"/>
    <p:sldId id="264" r:id="rId3"/>
    <p:sldId id="265" r:id="rId4"/>
    <p:sldId id="266" r:id="rId5"/>
    <p:sldId id="268" r:id="rId6"/>
    <p:sldId id="293" r:id="rId7"/>
    <p:sldId id="269" r:id="rId8"/>
    <p:sldId id="270" r:id="rId9"/>
    <p:sldId id="271" r:id="rId10"/>
    <p:sldId id="272" r:id="rId11"/>
    <p:sldId id="273" r:id="rId12"/>
    <p:sldId id="292" r:id="rId13"/>
    <p:sldId id="274" r:id="rId14"/>
    <p:sldId id="275" r:id="rId15"/>
    <p:sldId id="276" r:id="rId16"/>
    <p:sldId id="277" r:id="rId17"/>
    <p:sldId id="297" r:id="rId18"/>
  </p:sldIdLst>
  <p:sldSz cx="9144000" cy="6858000" type="screen4x3"/>
  <p:notesSz cx="6858000" cy="9144000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0D7B"/>
    <a:srgbClr val="BF0922"/>
    <a:srgbClr val="7F7F7F"/>
    <a:srgbClr val="175097"/>
    <a:srgbClr val="92D2CA"/>
    <a:srgbClr val="F9F9F9"/>
    <a:srgbClr val="3A2C76"/>
    <a:srgbClr val="C9B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493" autoAdjust="0"/>
    <p:restoredTop sz="90929"/>
  </p:normalViewPr>
  <p:slideViewPr>
    <p:cSldViewPr snapToGrid="0">
      <p:cViewPr varScale="1">
        <p:scale>
          <a:sx n="90" d="100"/>
          <a:sy n="90" d="100"/>
        </p:scale>
        <p:origin x="183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A1A4D9C-E202-4DFB-A1F2-6499CD05E407}" type="datetimeFigureOut">
              <a:rPr lang="en-US"/>
              <a:pPr>
                <a:defRPr/>
              </a:pPr>
              <a:t>5/3/2022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1A28115-79A3-4F1D-BB7B-278B5E8BAE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50466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noProof="0"/>
              <a:t>Click to edit Master text styles</a:t>
            </a:r>
          </a:p>
          <a:p>
            <a:pPr lvl="1"/>
            <a:r>
              <a:rPr lang="en-AU" altLang="en-US" noProof="0"/>
              <a:t>Second level</a:t>
            </a:r>
          </a:p>
          <a:p>
            <a:pPr lvl="2"/>
            <a:r>
              <a:rPr lang="en-AU" altLang="en-US" noProof="0"/>
              <a:t>Third level</a:t>
            </a:r>
          </a:p>
          <a:p>
            <a:pPr lvl="3"/>
            <a:r>
              <a:rPr lang="en-AU" altLang="en-US" noProof="0"/>
              <a:t>Fourth level</a:t>
            </a:r>
          </a:p>
          <a:p>
            <a:pPr lvl="4"/>
            <a:r>
              <a:rPr lang="en-AU" alt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BFEE4D3-5289-4BDE-B67B-94FAA5953A32}" type="slidenum">
              <a:rPr lang="en-AU" altLang="en-US"/>
              <a:pPr>
                <a:defRPr/>
              </a:pPr>
              <a:t>‹#›</a:t>
            </a:fld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198792736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/>
          </a:p>
        </p:txBody>
      </p:sp>
      <p:sp>
        <p:nvSpPr>
          <p:cNvPr id="3584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/>
              <a:t>© 2011 Pearson Education, Inc. publishing as Prentice Hall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1944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/>
              <a:t>© 2011 Pearson Education, Inc. publishing as Prentice Hall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2148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34975"/>
            <a:ext cx="1943100" cy="559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34975"/>
            <a:ext cx="5676900" cy="559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/>
              <a:t>© 2011 Pearson Education, Inc. publishing as Prentice Hall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6838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/>
              <a:t>© 2011 Pearson Education, Inc. publishing as Prentice Hall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4923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/>
              <a:t>© 2011 Pearson Education, Inc. publishing as Prentice Hall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7848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177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177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/>
              <a:t>© 2011 Pearson Education, Inc. publishing as Prentice Hall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9880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/>
              <a:t>© 2011 Pearson Education, Inc. publishing as Prentice Hall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489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/>
              <a:t>© 2011 Pearson Education, Inc. publishing as Prentice Hall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504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/>
              <a:t>© 2011 Pearson Education, Inc. publishing as Prentice Hall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5467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/>
              <a:t>© 2011 Pearson Education, Inc. publishing as Prentice Hall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95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/>
              <a:t>© 2011 Pearson Education, Inc. publishing as Prentice Hall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4844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34975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177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3200" y="6473825"/>
            <a:ext cx="3784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r>
              <a:rPr lang="en-AU" altLang="en-US"/>
              <a:t>© 2011 Pearson Education, Inc. publishing as Prentice Hall</a:t>
            </a:r>
            <a:endParaRPr lang="en-US" altLang="en-US"/>
          </a:p>
        </p:txBody>
      </p:sp>
      <p:sp>
        <p:nvSpPr>
          <p:cNvPr id="1029" name="Text Box 8"/>
          <p:cNvSpPr txBox="1">
            <a:spLocks noChangeArrowheads="1"/>
          </p:cNvSpPr>
          <p:nvPr userDrawn="1"/>
        </p:nvSpPr>
        <p:spPr bwMode="auto">
          <a:xfrm>
            <a:off x="8315325" y="6408738"/>
            <a:ext cx="5302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altLang="en-US" sz="1000" b="1" dirty="0">
                <a:solidFill>
                  <a:srgbClr val="7F7F7F"/>
                </a:solidFill>
              </a:rPr>
              <a:t>F - </a:t>
            </a:r>
            <a:fld id="{5027D136-67BC-4F3F-B7BD-9952EC2F47CB}" type="slidenum">
              <a:rPr lang="en-US" altLang="en-US" sz="1000" b="1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US" altLang="en-US" sz="1000" b="1" dirty="0">
              <a:solidFill>
                <a:srgbClr val="7F7F7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har char="–"/>
        <a:defRPr sz="28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har char="•"/>
        <a:defRPr sz="2400" b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har char="–"/>
        <a:defRPr sz="2000" b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ct val="0"/>
        </a:spcBef>
        <a:spcAft>
          <a:spcPct val="4000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0"/>
        </a:spcBef>
        <a:spcAft>
          <a:spcPct val="4000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0"/>
        </a:spcBef>
        <a:spcAft>
          <a:spcPct val="4000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0"/>
        </a:spcBef>
        <a:spcAft>
          <a:spcPct val="4000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722438" y="4675188"/>
            <a:ext cx="6156325" cy="808037"/>
          </a:xfrm>
          <a:prstGeom prst="rect">
            <a:avLst/>
          </a:prstGeom>
        </p:spPr>
        <p:txBody>
          <a:bodyPr anchor="b">
            <a:normAutofit fontScale="975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endParaRPr lang="en-US" sz="32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885507" y="1042245"/>
            <a:ext cx="5830185" cy="774109"/>
          </a:xfrm>
          <a:prstGeom prst="rect">
            <a:avLst/>
          </a:prstGeom>
        </p:spPr>
        <p:txBody>
          <a:bodyPr anchor="b"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3300"/>
                </a:solidFill>
                <a:latin typeface="Lucida Bright" panose="02040602050505020304" pitchFamily="18" charset="0"/>
                <a:ea typeface="+mj-ea"/>
                <a:cs typeface="FrankRuehl" panose="020E0503060101010101" pitchFamily="34" charset="-79"/>
              </a:rPr>
              <a:t>BUS 324</a:t>
            </a:r>
          </a:p>
        </p:txBody>
      </p:sp>
      <p:sp>
        <p:nvSpPr>
          <p:cNvPr id="15" name="Title 1"/>
          <p:cNvSpPr txBox="1">
            <a:spLocks noChangeAspect="1"/>
          </p:cNvSpPr>
          <p:nvPr/>
        </p:nvSpPr>
        <p:spPr>
          <a:xfrm>
            <a:off x="789355" y="4213523"/>
            <a:ext cx="7877174" cy="805417"/>
          </a:xfrm>
          <a:prstGeom prst="rect">
            <a:avLst/>
          </a:prstGeom>
          <a:scene3d>
            <a:camera prst="orthographicFront"/>
            <a:lightRig rig="soft" dir="t">
              <a:rot lat="0" lon="0" rev="2400000"/>
            </a:lightRig>
          </a:scene3d>
          <a:sp3d extrusionH="76200">
            <a:extrusionClr>
              <a:schemeClr val="accent2">
                <a:lumMod val="75000"/>
              </a:schemeClr>
            </a:extrusionClr>
          </a:sp3d>
        </p:spPr>
        <p:txBody>
          <a:bodyPr anchor="ctr"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</a:t>
            </a:r>
          </a:p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7200" b="1" dirty="0">
                <a:solidFill>
                  <a:srgbClr val="BF0922"/>
                </a:solidFill>
                <a:latin typeface="Lucida Bright" panose="02040602050505020304" pitchFamily="18" charset="0"/>
                <a:ea typeface="+mj-ea"/>
                <a:cs typeface="FrankRuehl" panose="020E0503060101010101" pitchFamily="34" charset="-79"/>
              </a:rPr>
              <a:t>Simulations</a:t>
            </a:r>
          </a:p>
        </p:txBody>
      </p:sp>
      <p:sp>
        <p:nvSpPr>
          <p:cNvPr id="4101" name="TextBox 1"/>
          <p:cNvSpPr txBox="1">
            <a:spLocks noChangeArrowheads="1"/>
          </p:cNvSpPr>
          <p:nvPr/>
        </p:nvSpPr>
        <p:spPr bwMode="auto">
          <a:xfrm>
            <a:off x="2338917" y="443760"/>
            <a:ext cx="5761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800000"/>
                </a:solidFill>
              </a:rPr>
              <a:t>           Data Analysis</a:t>
            </a:r>
            <a:endParaRPr lang="en-US" altLang="en-US" sz="2800" dirty="0">
              <a:solidFill>
                <a:srgbClr val="800000"/>
              </a:solidFill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20595" y="2439289"/>
            <a:ext cx="315887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6600" b="1" dirty="0">
                <a:solidFill>
                  <a:schemeClr val="accent5">
                    <a:lumMod val="25000"/>
                  </a:schemeClr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T4LM5</a:t>
            </a:r>
          </a:p>
        </p:txBody>
      </p:sp>
    </p:spTree>
    <p:extLst>
      <p:ext uri="{BB962C8B-B14F-4D97-AF65-F5344CB8AC3E}">
        <p14:creationId xmlns:p14="http://schemas.microsoft.com/office/powerpoint/2010/main" val="3381594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527050" y="549275"/>
            <a:ext cx="8089900" cy="9525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Disadvantages of Simulation</a:t>
            </a: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936625" y="1906588"/>
            <a:ext cx="7272338" cy="423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/>
              <a:t>Can be very expensive and may take months to develop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/>
              <a:t>It is a trial-and-error approach that may produce different solutions in repeated runs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/>
              <a:t>Managers must generate all of the conditions and constraints for solutions they want to examine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/>
              <a:t>Each simulation model is unique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269875"/>
            <a:ext cx="8089900" cy="9525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Monte Carlo Simulation</a:t>
            </a: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787400" y="1447800"/>
            <a:ext cx="7567613" cy="477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28448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30353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32258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34163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38735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43307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47879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52451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800" b="1"/>
              <a:t>The Monte Carlo method may be used </a:t>
            </a:r>
          </a:p>
          <a:p>
            <a:pPr>
              <a:lnSpc>
                <a:spcPct val="90000"/>
              </a:lnSpc>
            </a:pPr>
            <a:r>
              <a:rPr lang="en-US" altLang="en-US" sz="2800" b="1"/>
              <a:t>when the model contains elements that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2800" b="1"/>
              <a:t>exhibit chance in their behavior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b="1"/>
              <a:t>Set up probability distributions for important variables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b="1"/>
              <a:t>Build a cumulative probability distribution for each variable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b="1"/>
              <a:t>Establish an interval of random numbers for each variable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b="1"/>
              <a:t>Generate random numbers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b="1"/>
              <a:t>Simulate a series of trials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527050" y="2818342"/>
            <a:ext cx="8089900" cy="9525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Simulation Example</a:t>
            </a:r>
          </a:p>
        </p:txBody>
      </p:sp>
    </p:spTree>
  </p:cSld>
  <p:clrMapOvr>
    <a:masterClrMapping/>
  </p:clrMapOvr>
  <p:transition>
    <p:strips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527050" y="549275"/>
            <a:ext cx="8089900" cy="9525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Probability of Demand</a:t>
            </a:r>
          </a:p>
        </p:txBody>
      </p:sp>
      <p:graphicFrame>
        <p:nvGraphicFramePr>
          <p:cNvPr id="40009" name="Group 73"/>
          <p:cNvGraphicFramePr>
            <a:graphicFrameLocks noGrp="1"/>
          </p:cNvGraphicFramePr>
          <p:nvPr/>
        </p:nvGraphicFramePr>
        <p:xfrm>
          <a:off x="533400" y="1663700"/>
          <a:ext cx="8089900" cy="4214814"/>
        </p:xfrm>
        <a:graphic>
          <a:graphicData uri="http://schemas.openxmlformats.org/drawingml/2006/table">
            <a:tbl>
              <a:tblPr/>
              <a:tblGrid>
                <a:gridCol w="1511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(1)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(2)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(3)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(4)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31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Demand for Tires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Frequency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Probability of Occurrence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Cumulative Probability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7620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10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20955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10/200 =   .05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11430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.05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43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7620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20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20955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20/200 =   .10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11430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.15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7620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40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20955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40/200 =   .20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11430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.35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43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7620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60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20955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60/200 =   .30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11430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.65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85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7620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40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20955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40/200 =   .20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11430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.85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43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762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762000" algn="r"/>
                        </a:tabLst>
                      </a:pPr>
                      <a:r>
                        <a:rPr kumimoji="0" lang="en-US" altLang="en-US" sz="20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30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20955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</a:t>
                      </a:r>
                      <a:r>
                        <a:rPr kumimoji="0" lang="en-US" altLang="en-US" sz="20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30/ 200 =   .15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1430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11430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1.00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085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4351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4351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4351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435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435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435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435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435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435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14351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200 days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2095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20955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200/200 = 1.00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0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27050" y="473075"/>
            <a:ext cx="8089900" cy="13462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Assignment of Random Numbers</a:t>
            </a:r>
          </a:p>
        </p:txBody>
      </p:sp>
      <p:graphicFrame>
        <p:nvGraphicFramePr>
          <p:cNvPr id="42049" name="Group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663222"/>
              </p:ext>
            </p:extLst>
          </p:nvPr>
        </p:nvGraphicFramePr>
        <p:xfrm>
          <a:off x="1128713" y="2000250"/>
          <a:ext cx="6858000" cy="3927476"/>
        </p:xfrm>
        <a:graphic>
          <a:graphicData uri="http://schemas.openxmlformats.org/drawingml/2006/table">
            <a:tbl>
              <a:tblPr/>
              <a:tblGrid>
                <a:gridCol w="13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44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b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</a:b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Daily Demand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b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</a:br>
                      <a:b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</a:b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Probability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b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</a:b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Cumulative Probability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Interval of Random Numbers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23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.05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9525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.05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 through 5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.10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9525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.15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 through 15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1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.20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9525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.35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16 through 35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165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.30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9525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.65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36 through 65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82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.20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9525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.85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66 through 85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41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.15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9525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952500" algn="r"/>
                        </a:tabLst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1.00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86 through 100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27050" y="422275"/>
            <a:ext cx="8089900" cy="9525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Table of Random Numbers</a:t>
            </a:r>
          </a:p>
        </p:txBody>
      </p:sp>
      <p:graphicFrame>
        <p:nvGraphicFramePr>
          <p:cNvPr id="44118" name="Group 86"/>
          <p:cNvGraphicFramePr>
            <a:graphicFrameLocks noGrp="1"/>
          </p:cNvGraphicFramePr>
          <p:nvPr/>
        </p:nvGraphicFramePr>
        <p:xfrm>
          <a:off x="1143000" y="1701800"/>
          <a:ext cx="6858000" cy="420688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06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52</a:t>
                      </a:r>
                    </a:p>
                  </a:txBody>
                  <a:tcPr marT="45727" marB="45727" anchor="ctr" horzOverflow="overflow">
                    <a:lnL cap="flat"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50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60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52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05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 cap="flat">
                      <a:noFill/>
                    </a:lnR>
                    <a:lnT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6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37</a:t>
                      </a:r>
                    </a:p>
                  </a:txBody>
                  <a:tcPr marT="45727" marB="45727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27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80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69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34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6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82</a:t>
                      </a:r>
                    </a:p>
                  </a:txBody>
                  <a:tcPr marT="45727" marB="45727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45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53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33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55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6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69</a:t>
                      </a:r>
                    </a:p>
                  </a:txBody>
                  <a:tcPr marT="45727" marB="45727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81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69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32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09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6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98</a:t>
                      </a:r>
                    </a:p>
                  </a:txBody>
                  <a:tcPr marT="45727" marB="45727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66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37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30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77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6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96</a:t>
                      </a:r>
                    </a:p>
                  </a:txBody>
                  <a:tcPr marT="45727" marB="45727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74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06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48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08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6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33</a:t>
                      </a:r>
                    </a:p>
                  </a:txBody>
                  <a:tcPr marT="45727" marB="45727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30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63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88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45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6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50</a:t>
                      </a:r>
                    </a:p>
                  </a:txBody>
                  <a:tcPr marT="45727" marB="45727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59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57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14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84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06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88</a:t>
                      </a:r>
                    </a:p>
                  </a:txBody>
                  <a:tcPr marT="45727" marB="45727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67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02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02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84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06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90</a:t>
                      </a:r>
                    </a:p>
                  </a:txBody>
                  <a:tcPr marT="45727" marB="45727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60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94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83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77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527050" y="422275"/>
            <a:ext cx="8089900" cy="9525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Simulation Example 1</a:t>
            </a: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6178550" y="2645305"/>
            <a:ext cx="2438400" cy="1713758"/>
          </a:xfrm>
          <a:prstGeom prst="rect">
            <a:avLst/>
          </a:prstGeom>
          <a:solidFill>
            <a:schemeClr val="hlink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62000" tIns="226800" rIns="162000" bIns="226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11303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6764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23241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9718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34290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886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4343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800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lnSpc>
                <a:spcPct val="85000"/>
              </a:lnSpc>
              <a:buFont typeface="Wingdings" pitchFamily="2" charset="2"/>
              <a:buNone/>
            </a:pPr>
            <a:r>
              <a:rPr lang="en-US" altLang="en-US" b="1" dirty="0"/>
              <a:t>Select random numbers and match to the interval.</a:t>
            </a:r>
          </a:p>
        </p:txBody>
      </p:sp>
      <p:graphicFrame>
        <p:nvGraphicFramePr>
          <p:cNvPr id="46168" name="Group 88"/>
          <p:cNvGraphicFramePr>
            <a:graphicFrameLocks noGrp="1"/>
          </p:cNvGraphicFramePr>
          <p:nvPr/>
        </p:nvGraphicFramePr>
        <p:xfrm>
          <a:off x="584200" y="1498600"/>
          <a:ext cx="6858000" cy="4727574"/>
        </p:xfrm>
        <a:graphic>
          <a:graphicData uri="http://schemas.openxmlformats.org/drawingml/2006/table">
            <a:tbl>
              <a:tblPr/>
              <a:tblGrid>
                <a:gridCol w="161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2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753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Number</a:t>
                      </a:r>
                    </a:p>
                  </a:txBody>
                  <a:tcPr marT="45721" marB="45721" anchor="b" horzOverflow="overflow">
                    <a:lnL cap="flat"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Random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Number</a:t>
                      </a:r>
                    </a:p>
                  </a:txBody>
                  <a:tcPr marT="45721" marB="45721" anchor="b" horzOverflow="overflow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ct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ct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ct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ct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ct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ct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ct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ct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ct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1054100" algn="ctr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Simulated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1054100" algn="ctr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Daily Demand</a:t>
                      </a:r>
                    </a:p>
                  </a:txBody>
                  <a:tcPr marT="45721" marB="45721" anchor="b" horzOverflow="overflow">
                    <a:lnL>
                      <a:noFill/>
                    </a:lnL>
                    <a:lnR cap="flat">
                      <a:noFill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337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863600" algn="r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1</a:t>
                      </a:r>
                    </a:p>
                  </a:txBody>
                  <a:tcPr marT="45721" marB="45721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52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1054100" algn="r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3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337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863600" algn="r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2</a:t>
                      </a:r>
                    </a:p>
                  </a:txBody>
                  <a:tcPr marT="45721" marB="4572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37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1054100" algn="r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3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337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863600" algn="r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3</a:t>
                      </a:r>
                    </a:p>
                  </a:txBody>
                  <a:tcPr marT="45721" marB="4572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82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1054100" algn="r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4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8337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863600" algn="r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4</a:t>
                      </a:r>
                    </a:p>
                  </a:txBody>
                  <a:tcPr marT="45721" marB="4572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69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1054100" algn="r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4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8337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863600" algn="r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5</a:t>
                      </a:r>
                    </a:p>
                  </a:txBody>
                  <a:tcPr marT="45721" marB="4572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98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1054100" algn="r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5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337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863600" algn="r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6</a:t>
                      </a:r>
                    </a:p>
                  </a:txBody>
                  <a:tcPr marT="45721" marB="4572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96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1054100" algn="r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5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8337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863600" algn="r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7</a:t>
                      </a:r>
                    </a:p>
                  </a:txBody>
                  <a:tcPr marT="45721" marB="4572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33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1054100" algn="r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2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8337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863600" algn="r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8</a:t>
                      </a:r>
                    </a:p>
                  </a:txBody>
                  <a:tcPr marT="45721" marB="4572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50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1054100" algn="r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3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8337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863600" algn="r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9</a:t>
                      </a:r>
                    </a:p>
                  </a:txBody>
                  <a:tcPr marT="45721" marB="4572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88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1054100" algn="r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5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8337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8636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863600" algn="r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10</a:t>
                      </a:r>
                    </a:p>
                  </a:txBody>
                  <a:tcPr marT="45721" marB="4572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90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1054100" algn="r"/>
                        </a:tabLst>
                      </a:pPr>
                      <a:r>
                        <a:rPr kumimoji="0" lang="en-US" altLang="en-US" sz="18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5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8337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T="45721" marB="4572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  <a:tab pos="1333500" algn="l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  <a:tab pos="133350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  <a:tab pos="1333500" algn="l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  <a:tab pos="1333500" algn="l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  <a:tab pos="1333500" algn="l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  <a:tab pos="1333500" algn="l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  <a:tab pos="1333500" algn="l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  <a:tab pos="1333500" algn="l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  <a:tab pos="1333500" algn="l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1054100" algn="r"/>
                          <a:tab pos="1333500" algn="l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39	Total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8337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T="45721" marB="4572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  <a:tab pos="1244600" algn="l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  <a:tab pos="124460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  <a:tab pos="1244600" algn="l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  <a:tab pos="1244600" algn="l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tabLst>
                          <a:tab pos="1054100" algn="r"/>
                          <a:tab pos="1244600" algn="l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  <a:tab pos="1244600" algn="l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  <a:tab pos="1244600" algn="l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  <a:tab pos="1244600" algn="l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tabLst>
                          <a:tab pos="1054100" algn="r"/>
                          <a:tab pos="1244600" algn="l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>
                          <a:tab pos="1054100" algn="r"/>
                          <a:tab pos="1244600" algn="l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	3.9	 Average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722438" y="4675188"/>
            <a:ext cx="6156325" cy="808037"/>
          </a:xfrm>
          <a:prstGeom prst="rect">
            <a:avLst/>
          </a:prstGeom>
        </p:spPr>
        <p:txBody>
          <a:bodyPr anchor="b">
            <a:normAutofit fontScale="975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endParaRPr lang="en-US" sz="32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048578" y="1007848"/>
            <a:ext cx="5830185" cy="774109"/>
          </a:xfrm>
          <a:prstGeom prst="rect">
            <a:avLst/>
          </a:prstGeom>
        </p:spPr>
        <p:txBody>
          <a:bodyPr anchor="b"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3300"/>
                </a:solidFill>
                <a:latin typeface="Lucida Bright" panose="02040602050505020304" pitchFamily="18" charset="0"/>
                <a:ea typeface="+mj-ea"/>
                <a:cs typeface="FrankRuehl" panose="020E0503060101010101" pitchFamily="34" charset="-79"/>
              </a:rPr>
              <a:t>BUS 324</a:t>
            </a:r>
          </a:p>
        </p:txBody>
      </p:sp>
      <p:sp>
        <p:nvSpPr>
          <p:cNvPr id="15" name="Title 1"/>
          <p:cNvSpPr txBox="1">
            <a:spLocks noChangeAspect="1"/>
          </p:cNvSpPr>
          <p:nvPr/>
        </p:nvSpPr>
        <p:spPr>
          <a:xfrm>
            <a:off x="789355" y="4213523"/>
            <a:ext cx="7877174" cy="805417"/>
          </a:xfrm>
          <a:prstGeom prst="rect">
            <a:avLst/>
          </a:prstGeom>
          <a:scene3d>
            <a:camera prst="orthographicFront"/>
            <a:lightRig rig="soft" dir="t">
              <a:rot lat="0" lon="0" rev="2400000"/>
            </a:lightRig>
          </a:scene3d>
          <a:sp3d extrusionH="76200">
            <a:extrusionClr>
              <a:schemeClr val="accent2">
                <a:lumMod val="75000"/>
              </a:schemeClr>
            </a:extrusionClr>
          </a:sp3d>
        </p:spPr>
        <p:txBody>
          <a:bodyPr anchor="ctr"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</a:t>
            </a:r>
          </a:p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7200" b="1" dirty="0">
                <a:solidFill>
                  <a:srgbClr val="BF0922"/>
                </a:solidFill>
                <a:latin typeface="Lucida Bright" panose="02040602050505020304" pitchFamily="18" charset="0"/>
                <a:ea typeface="+mj-ea"/>
                <a:cs typeface="FrankRuehl" panose="020E0503060101010101" pitchFamily="34" charset="-79"/>
              </a:rPr>
              <a:t>End</a:t>
            </a:r>
          </a:p>
        </p:txBody>
      </p:sp>
      <p:sp>
        <p:nvSpPr>
          <p:cNvPr id="4101" name="TextBox 1"/>
          <p:cNvSpPr txBox="1">
            <a:spLocks noChangeArrowheads="1"/>
          </p:cNvSpPr>
          <p:nvPr/>
        </p:nvSpPr>
        <p:spPr bwMode="auto">
          <a:xfrm>
            <a:off x="2117725" y="545805"/>
            <a:ext cx="5761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800000"/>
                </a:solidFill>
              </a:rPr>
              <a:t>Data Analytics</a:t>
            </a:r>
            <a:endParaRPr lang="en-US" altLang="en-US" sz="2800" dirty="0">
              <a:solidFill>
                <a:srgbClr val="800000"/>
              </a:solidFill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  <p:pic>
        <p:nvPicPr>
          <p:cNvPr id="410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8" y="2235200"/>
            <a:ext cx="2345921" cy="117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77329" y="2268577"/>
            <a:ext cx="315887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6600" b="1" dirty="0">
                <a:solidFill>
                  <a:schemeClr val="accent5">
                    <a:lumMod val="25000"/>
                  </a:schemeClr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T4LM5</a:t>
            </a:r>
          </a:p>
        </p:txBody>
      </p:sp>
    </p:spTree>
    <p:extLst>
      <p:ext uri="{BB962C8B-B14F-4D97-AF65-F5344CB8AC3E}">
        <p14:creationId xmlns:p14="http://schemas.microsoft.com/office/powerpoint/2010/main" val="3212960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7620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Outline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857250" y="2490788"/>
            <a:ext cx="7429500" cy="2259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33400" indent="-533400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1093788" indent="-38100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/>
              <a:t>What Is Simulation?</a:t>
            </a:r>
          </a:p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/>
              <a:t>Advantages and Disadvantages of Simulation</a:t>
            </a:r>
          </a:p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/>
              <a:t>Monte Carlo Simulation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8382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Learning Objectives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2800" y="1273175"/>
            <a:ext cx="7526338" cy="1055688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altLang="en-US" dirty="0">
                <a:solidFill>
                  <a:srgbClr val="BF092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When you complete this module you should be able to: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769938" y="2393950"/>
            <a:ext cx="7604125" cy="293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82600" indent="-482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11303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Arial" charset="0"/>
              <a:buAutoNum type="arabicPeriod"/>
            </a:pPr>
            <a:r>
              <a:rPr lang="en-US" altLang="en-US" sz="2800" b="1"/>
              <a:t>List the advantages and disadvantages of modeling with simulation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Arial" charset="0"/>
              <a:buAutoNum type="arabicPeriod"/>
            </a:pPr>
            <a:r>
              <a:rPr lang="en-US" altLang="en-US" sz="2800" b="1"/>
              <a:t>Perform the five steps in a Monte Carlo simulation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Arial" charset="0"/>
              <a:buAutoNum type="arabicPeriod"/>
            </a:pPr>
            <a:r>
              <a:rPr lang="en-US" altLang="en-US" sz="2800" b="1"/>
              <a:t>Simulate a queuing problem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Arial" charset="0"/>
              <a:buAutoNum type="arabicPeriod"/>
            </a:pPr>
            <a:r>
              <a:rPr lang="en-US" altLang="en-US" sz="2800" b="1"/>
              <a:t>Simulate an inventory problem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autoUpdateAnimBg="0"/>
      <p:bldP spid="2150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9906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What is Simulation?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57225" y="1474788"/>
            <a:ext cx="7778750" cy="480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82600" indent="-482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11303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9431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5908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30480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505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962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419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3200" b="1"/>
              <a:t>An attempt to duplicate the features, appearance, and characteristics of a real system</a:t>
            </a:r>
            <a:endParaRPr lang="en-US" altLang="en-US" sz="2800" b="1"/>
          </a:p>
          <a:p>
            <a:pPr lvl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/>
              <a:t>To imitate a real-world situation mathematically</a:t>
            </a:r>
          </a:p>
          <a:p>
            <a:pPr lvl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/>
              <a:t>To study its properties and operating characteristics</a:t>
            </a:r>
          </a:p>
          <a:p>
            <a:pPr lvl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/>
              <a:t>To draw conclusions and make action decisions based on the results of the simulation</a:t>
            </a:r>
            <a:endParaRPr lang="en-US" altLang="en-US" b="1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527050" y="549275"/>
            <a:ext cx="8089900" cy="9525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Simulation Applications</a:t>
            </a:r>
          </a:p>
        </p:txBody>
      </p:sp>
      <p:graphicFrame>
        <p:nvGraphicFramePr>
          <p:cNvPr id="27662" name="Group 14"/>
          <p:cNvGraphicFramePr>
            <a:graphicFrameLocks noGrp="1"/>
          </p:cNvGraphicFramePr>
          <p:nvPr/>
        </p:nvGraphicFramePr>
        <p:xfrm>
          <a:off x="527050" y="1905000"/>
          <a:ext cx="8089900" cy="3708400"/>
        </p:xfrm>
        <a:graphic>
          <a:graphicData uri="http://schemas.openxmlformats.org/drawingml/2006/table">
            <a:tbl>
              <a:tblPr/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0">
                <a:tc>
                  <a:txBody>
                    <a:bodyPr/>
                    <a:lstStyle>
                      <a:lvl1pPr marL="174625" indent="-174625"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174625" marR="0" lvl="0" indent="-17462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Ambulance location and dispatching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Assembly-line balancing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Parking lot and harbor design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Distribution system design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Scheduling aircraft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Labor-hiring decisions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Personnel scheduling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Traffic-light timing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Voting pattern prediction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74625" indent="-174625"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lnSpc>
                          <a:spcPct val="90000"/>
                        </a:lnSpc>
                        <a:spcAft>
                          <a:spcPct val="40000"/>
                        </a:spcAf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lnSpc>
                          <a:spcPct val="90000"/>
                        </a:lnSpc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174625" marR="0" lvl="0" indent="-17462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Bus scheduling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Design of library operations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Taxi, truck, and railroad dispatching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Production facility scheduling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Plant layout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Capital investments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Production scheduling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Sales forecasting</a:t>
                      </a: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Inventory planning and control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BF09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/>
              <a:t>What Is Simulation?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12900"/>
            <a:ext cx="7772400" cy="4432300"/>
          </a:xfrm>
        </p:spPr>
        <p:txBody>
          <a:bodyPr/>
          <a:lstStyle/>
          <a:p>
            <a:pPr marL="533400" indent="-533400" eaLnBrk="1" hangingPunct="1">
              <a:buClr>
                <a:srgbClr val="BF0922"/>
              </a:buClr>
              <a:buFontTx/>
              <a:buAutoNum type="arabicPeriod"/>
            </a:pPr>
            <a:r>
              <a:rPr lang="en-US" altLang="en-US" sz="2400"/>
              <a:t>Define the problem</a:t>
            </a:r>
          </a:p>
          <a:p>
            <a:pPr marL="533400" indent="-533400" eaLnBrk="1" hangingPunct="1">
              <a:buClr>
                <a:srgbClr val="BF0922"/>
              </a:buClr>
              <a:buFontTx/>
              <a:buAutoNum type="arabicPeriod"/>
            </a:pPr>
            <a:r>
              <a:rPr lang="en-US" altLang="en-US" sz="2400"/>
              <a:t>Introduce the important variables associated with the problem</a:t>
            </a:r>
          </a:p>
          <a:p>
            <a:pPr marL="533400" indent="-533400" eaLnBrk="1" hangingPunct="1">
              <a:buClr>
                <a:srgbClr val="BF0922"/>
              </a:buClr>
              <a:buFontTx/>
              <a:buAutoNum type="arabicPeriod"/>
            </a:pPr>
            <a:r>
              <a:rPr lang="en-US" altLang="en-US" sz="2400"/>
              <a:t>Construct a numerical model</a:t>
            </a:r>
          </a:p>
          <a:p>
            <a:pPr marL="533400" indent="-533400" eaLnBrk="1" hangingPunct="1">
              <a:buClr>
                <a:srgbClr val="BF0922"/>
              </a:buClr>
              <a:buFontTx/>
              <a:buAutoNum type="arabicPeriod"/>
            </a:pPr>
            <a:r>
              <a:rPr lang="en-US" altLang="en-US" sz="2400"/>
              <a:t>Set up possible courses of action for testing by specifying values of variables</a:t>
            </a:r>
          </a:p>
          <a:p>
            <a:pPr marL="533400" indent="-533400" eaLnBrk="1" hangingPunct="1">
              <a:buClr>
                <a:srgbClr val="BF0922"/>
              </a:buClr>
              <a:buFontTx/>
              <a:buAutoNum type="arabicPeriod"/>
            </a:pPr>
            <a:r>
              <a:rPr lang="en-US" altLang="en-US" sz="2400"/>
              <a:t>Run the experiment</a:t>
            </a:r>
          </a:p>
          <a:p>
            <a:pPr marL="533400" indent="-533400" eaLnBrk="1" hangingPunct="1">
              <a:buClr>
                <a:srgbClr val="BF0922"/>
              </a:buClr>
              <a:buFontTx/>
              <a:buAutoNum type="arabicPeriod"/>
            </a:pPr>
            <a:r>
              <a:rPr lang="en-US" altLang="en-US" sz="2400"/>
              <a:t>Consider the results (possibly modifying the model or changing data inputs)</a:t>
            </a:r>
          </a:p>
          <a:p>
            <a:pPr marL="533400" indent="-533400" eaLnBrk="1" hangingPunct="1">
              <a:buClr>
                <a:srgbClr val="BF0922"/>
              </a:buClr>
              <a:buFontTx/>
              <a:buAutoNum type="arabicPeriod"/>
            </a:pPr>
            <a:r>
              <a:rPr lang="en-US" altLang="en-US" sz="2400"/>
              <a:t>Decide what course of action to take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8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4635500" y="2552700"/>
            <a:ext cx="3340100" cy="2667000"/>
            <a:chOff x="2920" y="1608"/>
            <a:chExt cx="2104" cy="1680"/>
          </a:xfrm>
        </p:grpSpPr>
        <p:sp>
          <p:nvSpPr>
            <p:cNvPr id="8229" name="Freeform 3"/>
            <p:cNvSpPr>
              <a:spLocks/>
            </p:cNvSpPr>
            <p:nvPr/>
          </p:nvSpPr>
          <p:spPr bwMode="auto">
            <a:xfrm flipH="1">
              <a:off x="4704" y="2168"/>
              <a:ext cx="320" cy="1120"/>
            </a:xfrm>
            <a:custGeom>
              <a:avLst/>
              <a:gdLst>
                <a:gd name="T0" fmla="*/ 320 w 320"/>
                <a:gd name="T1" fmla="*/ 225 h 1672"/>
                <a:gd name="T2" fmla="*/ 0 w 320"/>
                <a:gd name="T3" fmla="*/ 225 h 1672"/>
                <a:gd name="T4" fmla="*/ 0 w 320"/>
                <a:gd name="T5" fmla="*/ 0 h 1672"/>
                <a:gd name="T6" fmla="*/ 248 w 320"/>
                <a:gd name="T7" fmla="*/ 0 h 167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20" h="1672">
                  <a:moveTo>
                    <a:pt x="320" y="1672"/>
                  </a:moveTo>
                  <a:lnTo>
                    <a:pt x="0" y="1672"/>
                  </a:lnTo>
                  <a:lnTo>
                    <a:pt x="0" y="0"/>
                  </a:lnTo>
                  <a:lnTo>
                    <a:pt x="248" y="0"/>
                  </a:lnTo>
                </a:path>
              </a:pathLst>
            </a:custGeom>
            <a:noFill/>
            <a:ln w="57150" cap="flat" cmpd="sng">
              <a:solidFill>
                <a:srgbClr val="175097"/>
              </a:solidFill>
              <a:prstDash val="sysDot"/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0" name="Freeform 4"/>
            <p:cNvSpPr>
              <a:spLocks/>
            </p:cNvSpPr>
            <p:nvPr/>
          </p:nvSpPr>
          <p:spPr bwMode="auto">
            <a:xfrm>
              <a:off x="2920" y="1608"/>
              <a:ext cx="320" cy="1672"/>
            </a:xfrm>
            <a:custGeom>
              <a:avLst/>
              <a:gdLst>
                <a:gd name="T0" fmla="*/ 320 w 320"/>
                <a:gd name="T1" fmla="*/ 1672 h 1672"/>
                <a:gd name="T2" fmla="*/ 0 w 320"/>
                <a:gd name="T3" fmla="*/ 1672 h 1672"/>
                <a:gd name="T4" fmla="*/ 0 w 320"/>
                <a:gd name="T5" fmla="*/ 0 h 1672"/>
                <a:gd name="T6" fmla="*/ 248 w 320"/>
                <a:gd name="T7" fmla="*/ 0 h 167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20" h="1672">
                  <a:moveTo>
                    <a:pt x="320" y="1672"/>
                  </a:moveTo>
                  <a:lnTo>
                    <a:pt x="0" y="1672"/>
                  </a:lnTo>
                  <a:lnTo>
                    <a:pt x="0" y="0"/>
                  </a:lnTo>
                  <a:lnTo>
                    <a:pt x="248" y="0"/>
                  </a:lnTo>
                </a:path>
              </a:pathLst>
            </a:custGeom>
            <a:noFill/>
            <a:ln w="57150" cap="flat" cmpd="sng">
              <a:solidFill>
                <a:srgbClr val="175097"/>
              </a:solidFill>
              <a:prstDash val="sysDot"/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701" name="Group 5"/>
          <p:cNvGrpSpPr>
            <a:grpSpLocks/>
          </p:cNvGrpSpPr>
          <p:nvPr/>
        </p:nvGrpSpPr>
        <p:grpSpPr bwMode="auto">
          <a:xfrm>
            <a:off x="5054600" y="5359400"/>
            <a:ext cx="2527300" cy="1041400"/>
            <a:chOff x="3184" y="3376"/>
            <a:chExt cx="1592" cy="656"/>
          </a:xfrm>
        </p:grpSpPr>
        <p:sp>
          <p:nvSpPr>
            <p:cNvPr id="8225" name="Line 6"/>
            <p:cNvSpPr>
              <a:spLocks noChangeShapeType="1"/>
            </p:cNvSpPr>
            <p:nvPr/>
          </p:nvSpPr>
          <p:spPr bwMode="auto">
            <a:xfrm>
              <a:off x="3980" y="3376"/>
              <a:ext cx="0" cy="240"/>
            </a:xfrm>
            <a:prstGeom prst="line">
              <a:avLst/>
            </a:prstGeom>
            <a:noFill/>
            <a:ln w="57150">
              <a:solidFill>
                <a:srgbClr val="175097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26" name="Group 7"/>
            <p:cNvGrpSpPr>
              <a:grpSpLocks/>
            </p:cNvGrpSpPr>
            <p:nvPr/>
          </p:nvGrpSpPr>
          <p:grpSpPr bwMode="auto">
            <a:xfrm>
              <a:off x="3184" y="3624"/>
              <a:ext cx="1592" cy="408"/>
              <a:chOff x="3208" y="3624"/>
              <a:chExt cx="1592" cy="408"/>
            </a:xfrm>
          </p:grpSpPr>
          <p:sp>
            <p:nvSpPr>
              <p:cNvPr id="8227" name="Rectangle 8"/>
              <p:cNvSpPr>
                <a:spLocks noChangeArrowheads="1"/>
              </p:cNvSpPr>
              <p:nvPr/>
            </p:nvSpPr>
            <p:spPr bwMode="auto">
              <a:xfrm>
                <a:off x="3208" y="3624"/>
                <a:ext cx="1592" cy="408"/>
              </a:xfrm>
              <a:prstGeom prst="rect">
                <a:avLst/>
              </a:prstGeom>
              <a:solidFill>
                <a:srgbClr val="FFD98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b="0"/>
              </a:p>
            </p:txBody>
          </p:sp>
          <p:sp>
            <p:nvSpPr>
              <p:cNvPr id="8228" name="Rectangle 9"/>
              <p:cNvSpPr>
                <a:spLocks noChangeArrowheads="1"/>
              </p:cNvSpPr>
              <p:nvPr/>
            </p:nvSpPr>
            <p:spPr bwMode="auto">
              <a:xfrm>
                <a:off x="3310" y="3726"/>
                <a:ext cx="1389" cy="2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/>
                  <a:t>Select best course</a:t>
                </a:r>
              </a:p>
            </p:txBody>
          </p:sp>
        </p:grpSp>
      </p:grpSp>
      <p:grpSp>
        <p:nvGrpSpPr>
          <p:cNvPr id="29706" name="Group 10"/>
          <p:cNvGrpSpPr>
            <a:grpSpLocks/>
          </p:cNvGrpSpPr>
          <p:nvPr/>
        </p:nvGrpSpPr>
        <p:grpSpPr bwMode="auto">
          <a:xfrm>
            <a:off x="5054600" y="4483100"/>
            <a:ext cx="2527300" cy="1041400"/>
            <a:chOff x="3184" y="2824"/>
            <a:chExt cx="1592" cy="656"/>
          </a:xfrm>
        </p:grpSpPr>
        <p:sp>
          <p:nvSpPr>
            <p:cNvPr id="8221" name="Line 11"/>
            <p:cNvSpPr>
              <a:spLocks noChangeShapeType="1"/>
            </p:cNvSpPr>
            <p:nvPr/>
          </p:nvSpPr>
          <p:spPr bwMode="auto">
            <a:xfrm>
              <a:off x="3980" y="2824"/>
              <a:ext cx="0" cy="240"/>
            </a:xfrm>
            <a:prstGeom prst="line">
              <a:avLst/>
            </a:prstGeom>
            <a:noFill/>
            <a:ln w="57150">
              <a:solidFill>
                <a:srgbClr val="175097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22" name="Group 12"/>
            <p:cNvGrpSpPr>
              <a:grpSpLocks/>
            </p:cNvGrpSpPr>
            <p:nvPr/>
          </p:nvGrpSpPr>
          <p:grpSpPr bwMode="auto">
            <a:xfrm>
              <a:off x="3184" y="3072"/>
              <a:ext cx="1592" cy="408"/>
              <a:chOff x="3200" y="3088"/>
              <a:chExt cx="1592" cy="408"/>
            </a:xfrm>
          </p:grpSpPr>
          <p:sp>
            <p:nvSpPr>
              <p:cNvPr id="8223" name="Rectangle 13"/>
              <p:cNvSpPr>
                <a:spLocks noChangeArrowheads="1"/>
              </p:cNvSpPr>
              <p:nvPr/>
            </p:nvSpPr>
            <p:spPr bwMode="auto">
              <a:xfrm>
                <a:off x="3200" y="3088"/>
                <a:ext cx="1592" cy="408"/>
              </a:xfrm>
              <a:prstGeom prst="rect">
                <a:avLst/>
              </a:prstGeom>
              <a:solidFill>
                <a:srgbClr val="FFD98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b="0"/>
              </a:p>
            </p:txBody>
          </p:sp>
          <p:sp>
            <p:nvSpPr>
              <p:cNvPr id="8224" name="Rectangle 14"/>
              <p:cNvSpPr>
                <a:spLocks noChangeArrowheads="1"/>
              </p:cNvSpPr>
              <p:nvPr/>
            </p:nvSpPr>
            <p:spPr bwMode="auto">
              <a:xfrm>
                <a:off x="3386" y="3189"/>
                <a:ext cx="1221" cy="2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/>
                  <a:t>Examine results</a:t>
                </a:r>
              </a:p>
            </p:txBody>
          </p:sp>
        </p:grpSp>
      </p:grpSp>
      <p:grpSp>
        <p:nvGrpSpPr>
          <p:cNvPr id="29711" name="Group 15"/>
          <p:cNvGrpSpPr>
            <a:grpSpLocks/>
          </p:cNvGrpSpPr>
          <p:nvPr/>
        </p:nvGrpSpPr>
        <p:grpSpPr bwMode="auto">
          <a:xfrm>
            <a:off x="5054600" y="3606800"/>
            <a:ext cx="2527300" cy="1041400"/>
            <a:chOff x="3184" y="2272"/>
            <a:chExt cx="1592" cy="656"/>
          </a:xfrm>
        </p:grpSpPr>
        <p:sp>
          <p:nvSpPr>
            <p:cNvPr id="8217" name="Line 16"/>
            <p:cNvSpPr>
              <a:spLocks noChangeShapeType="1"/>
            </p:cNvSpPr>
            <p:nvPr/>
          </p:nvSpPr>
          <p:spPr bwMode="auto">
            <a:xfrm>
              <a:off x="3980" y="2272"/>
              <a:ext cx="0" cy="240"/>
            </a:xfrm>
            <a:prstGeom prst="line">
              <a:avLst/>
            </a:prstGeom>
            <a:noFill/>
            <a:ln w="57150">
              <a:solidFill>
                <a:srgbClr val="175097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18" name="Group 17"/>
            <p:cNvGrpSpPr>
              <a:grpSpLocks/>
            </p:cNvGrpSpPr>
            <p:nvPr/>
          </p:nvGrpSpPr>
          <p:grpSpPr bwMode="auto">
            <a:xfrm>
              <a:off x="3184" y="2520"/>
              <a:ext cx="1592" cy="408"/>
              <a:chOff x="3160" y="2520"/>
              <a:chExt cx="1592" cy="408"/>
            </a:xfrm>
          </p:grpSpPr>
          <p:sp>
            <p:nvSpPr>
              <p:cNvPr id="8219" name="Rectangle 18"/>
              <p:cNvSpPr>
                <a:spLocks noChangeArrowheads="1"/>
              </p:cNvSpPr>
              <p:nvPr/>
            </p:nvSpPr>
            <p:spPr bwMode="auto">
              <a:xfrm>
                <a:off x="3160" y="2520"/>
                <a:ext cx="1592" cy="408"/>
              </a:xfrm>
              <a:prstGeom prst="rect">
                <a:avLst/>
              </a:prstGeom>
              <a:solidFill>
                <a:srgbClr val="FFD98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b="0"/>
              </a:p>
            </p:txBody>
          </p:sp>
          <p:sp>
            <p:nvSpPr>
              <p:cNvPr id="8220" name="Rectangle 19"/>
              <p:cNvSpPr>
                <a:spLocks noChangeArrowheads="1"/>
              </p:cNvSpPr>
              <p:nvPr/>
            </p:nvSpPr>
            <p:spPr bwMode="auto">
              <a:xfrm>
                <a:off x="3226" y="2622"/>
                <a:ext cx="1460" cy="2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/>
                  <a:t>Conduct simulation</a:t>
                </a:r>
              </a:p>
            </p:txBody>
          </p:sp>
        </p:grpSp>
      </p:grpSp>
      <p:grpSp>
        <p:nvGrpSpPr>
          <p:cNvPr id="29716" name="Group 20"/>
          <p:cNvGrpSpPr>
            <a:grpSpLocks/>
          </p:cNvGrpSpPr>
          <p:nvPr/>
        </p:nvGrpSpPr>
        <p:grpSpPr bwMode="auto">
          <a:xfrm>
            <a:off x="5054600" y="2717800"/>
            <a:ext cx="2527300" cy="1035050"/>
            <a:chOff x="3184" y="1712"/>
            <a:chExt cx="1592" cy="652"/>
          </a:xfrm>
        </p:grpSpPr>
        <p:sp>
          <p:nvSpPr>
            <p:cNvPr id="8213" name="Line 21"/>
            <p:cNvSpPr>
              <a:spLocks noChangeShapeType="1"/>
            </p:cNvSpPr>
            <p:nvPr/>
          </p:nvSpPr>
          <p:spPr bwMode="auto">
            <a:xfrm>
              <a:off x="3980" y="1712"/>
              <a:ext cx="0" cy="240"/>
            </a:xfrm>
            <a:prstGeom prst="line">
              <a:avLst/>
            </a:prstGeom>
            <a:noFill/>
            <a:ln w="57150">
              <a:solidFill>
                <a:srgbClr val="175097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14" name="Group 22"/>
            <p:cNvGrpSpPr>
              <a:grpSpLocks/>
            </p:cNvGrpSpPr>
            <p:nvPr/>
          </p:nvGrpSpPr>
          <p:grpSpPr bwMode="auto">
            <a:xfrm>
              <a:off x="3184" y="1956"/>
              <a:ext cx="1592" cy="408"/>
              <a:chOff x="3176" y="1956"/>
              <a:chExt cx="1592" cy="408"/>
            </a:xfrm>
          </p:grpSpPr>
          <p:sp>
            <p:nvSpPr>
              <p:cNvPr id="8215" name="Rectangle 23"/>
              <p:cNvSpPr>
                <a:spLocks noChangeArrowheads="1"/>
              </p:cNvSpPr>
              <p:nvPr/>
            </p:nvSpPr>
            <p:spPr bwMode="auto">
              <a:xfrm>
                <a:off x="3176" y="1956"/>
                <a:ext cx="1592" cy="408"/>
              </a:xfrm>
              <a:prstGeom prst="rect">
                <a:avLst/>
              </a:prstGeom>
              <a:solidFill>
                <a:srgbClr val="FFD98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b="0"/>
              </a:p>
            </p:txBody>
          </p:sp>
          <p:sp>
            <p:nvSpPr>
              <p:cNvPr id="8216" name="Rectangle 24"/>
              <p:cNvSpPr>
                <a:spLocks noChangeArrowheads="1"/>
              </p:cNvSpPr>
              <p:nvPr/>
            </p:nvSpPr>
            <p:spPr bwMode="auto">
              <a:xfrm>
                <a:off x="3414" y="1984"/>
                <a:ext cx="1117" cy="3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/>
                  <a:t>Specify values</a:t>
                </a:r>
              </a:p>
              <a:p>
                <a:pPr algn="ctr"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/>
                  <a:t>of variables</a:t>
                </a:r>
              </a:p>
            </p:txBody>
          </p:sp>
        </p:grpSp>
      </p:grpSp>
      <p:grpSp>
        <p:nvGrpSpPr>
          <p:cNvPr id="29721" name="Group 25"/>
          <p:cNvGrpSpPr>
            <a:grpSpLocks/>
          </p:cNvGrpSpPr>
          <p:nvPr/>
        </p:nvGrpSpPr>
        <p:grpSpPr bwMode="auto">
          <a:xfrm>
            <a:off x="5054600" y="1828800"/>
            <a:ext cx="2527300" cy="1041400"/>
            <a:chOff x="3184" y="1152"/>
            <a:chExt cx="1592" cy="656"/>
          </a:xfrm>
        </p:grpSpPr>
        <p:sp>
          <p:nvSpPr>
            <p:cNvPr id="8209" name="Line 26"/>
            <p:cNvSpPr>
              <a:spLocks noChangeShapeType="1"/>
            </p:cNvSpPr>
            <p:nvPr/>
          </p:nvSpPr>
          <p:spPr bwMode="auto">
            <a:xfrm>
              <a:off x="3980" y="1152"/>
              <a:ext cx="0" cy="240"/>
            </a:xfrm>
            <a:prstGeom prst="line">
              <a:avLst/>
            </a:prstGeom>
            <a:noFill/>
            <a:ln w="57150">
              <a:solidFill>
                <a:srgbClr val="175097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10" name="Group 27"/>
            <p:cNvGrpSpPr>
              <a:grpSpLocks/>
            </p:cNvGrpSpPr>
            <p:nvPr/>
          </p:nvGrpSpPr>
          <p:grpSpPr bwMode="auto">
            <a:xfrm>
              <a:off x="3184" y="1400"/>
              <a:ext cx="1592" cy="408"/>
              <a:chOff x="3184" y="1408"/>
              <a:chExt cx="1592" cy="408"/>
            </a:xfrm>
          </p:grpSpPr>
          <p:sp>
            <p:nvSpPr>
              <p:cNvPr id="8211" name="Rectangle 28"/>
              <p:cNvSpPr>
                <a:spLocks noChangeArrowheads="1"/>
              </p:cNvSpPr>
              <p:nvPr/>
            </p:nvSpPr>
            <p:spPr bwMode="auto">
              <a:xfrm>
                <a:off x="3184" y="1408"/>
                <a:ext cx="1592" cy="408"/>
              </a:xfrm>
              <a:prstGeom prst="rect">
                <a:avLst/>
              </a:prstGeom>
              <a:solidFill>
                <a:srgbClr val="FFD98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b="0"/>
              </a:p>
            </p:txBody>
          </p:sp>
          <p:sp>
            <p:nvSpPr>
              <p:cNvPr id="8212" name="Rectangle 29"/>
              <p:cNvSpPr>
                <a:spLocks noChangeArrowheads="1"/>
              </p:cNvSpPr>
              <p:nvPr/>
            </p:nvSpPr>
            <p:spPr bwMode="auto">
              <a:xfrm>
                <a:off x="3350" y="1510"/>
                <a:ext cx="1260" cy="2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/>
                  <a:t>Construct model</a:t>
                </a:r>
              </a:p>
            </p:txBody>
          </p:sp>
        </p:grpSp>
      </p:grpSp>
      <p:grpSp>
        <p:nvGrpSpPr>
          <p:cNvPr id="29726" name="Group 30"/>
          <p:cNvGrpSpPr>
            <a:grpSpLocks/>
          </p:cNvGrpSpPr>
          <p:nvPr/>
        </p:nvGrpSpPr>
        <p:grpSpPr bwMode="auto">
          <a:xfrm>
            <a:off x="5054600" y="952500"/>
            <a:ext cx="2527300" cy="1041400"/>
            <a:chOff x="3184" y="600"/>
            <a:chExt cx="1592" cy="656"/>
          </a:xfrm>
        </p:grpSpPr>
        <p:sp>
          <p:nvSpPr>
            <p:cNvPr id="8205" name="Line 31"/>
            <p:cNvSpPr>
              <a:spLocks noChangeShapeType="1"/>
            </p:cNvSpPr>
            <p:nvPr/>
          </p:nvSpPr>
          <p:spPr bwMode="auto">
            <a:xfrm>
              <a:off x="3980" y="600"/>
              <a:ext cx="0" cy="240"/>
            </a:xfrm>
            <a:prstGeom prst="line">
              <a:avLst/>
            </a:prstGeom>
            <a:noFill/>
            <a:ln w="57150">
              <a:solidFill>
                <a:srgbClr val="175097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06" name="Group 32"/>
            <p:cNvGrpSpPr>
              <a:grpSpLocks/>
            </p:cNvGrpSpPr>
            <p:nvPr/>
          </p:nvGrpSpPr>
          <p:grpSpPr bwMode="auto">
            <a:xfrm>
              <a:off x="3184" y="848"/>
              <a:ext cx="1592" cy="408"/>
              <a:chOff x="3168" y="848"/>
              <a:chExt cx="1592" cy="408"/>
            </a:xfrm>
          </p:grpSpPr>
          <p:sp>
            <p:nvSpPr>
              <p:cNvPr id="8207" name="Rectangle 33"/>
              <p:cNvSpPr>
                <a:spLocks noChangeArrowheads="1"/>
              </p:cNvSpPr>
              <p:nvPr/>
            </p:nvSpPr>
            <p:spPr bwMode="auto">
              <a:xfrm>
                <a:off x="3168" y="848"/>
                <a:ext cx="1592" cy="408"/>
              </a:xfrm>
              <a:prstGeom prst="rect">
                <a:avLst/>
              </a:prstGeom>
              <a:solidFill>
                <a:srgbClr val="FFD98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b="0"/>
              </a:p>
            </p:txBody>
          </p:sp>
          <p:sp>
            <p:nvSpPr>
              <p:cNvPr id="8208" name="Rectangle 34"/>
              <p:cNvSpPr>
                <a:spLocks noChangeArrowheads="1"/>
              </p:cNvSpPr>
              <p:nvPr/>
            </p:nvSpPr>
            <p:spPr bwMode="auto">
              <a:xfrm>
                <a:off x="3246" y="949"/>
                <a:ext cx="1436" cy="2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/>
                  <a:t>Introduce variables</a:t>
                </a:r>
              </a:p>
            </p:txBody>
          </p:sp>
        </p:grpSp>
      </p:grpSp>
      <p:sp>
        <p:nvSpPr>
          <p:cNvPr id="29731" name="Rectangle 35"/>
          <p:cNvSpPr>
            <a:spLocks noGrp="1" noChangeArrowheads="1"/>
          </p:cNvSpPr>
          <p:nvPr>
            <p:ph type="title"/>
          </p:nvPr>
        </p:nvSpPr>
        <p:spPr>
          <a:xfrm>
            <a:off x="628650" y="574675"/>
            <a:ext cx="3587750" cy="24384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 lIns="198000" tIns="226800" bIns="226800"/>
          <a:lstStyle/>
          <a:p>
            <a:pPr algn="l" eaLnBrk="1" hangingPunct="1">
              <a:defRPr/>
            </a:pPr>
            <a:r>
              <a:rPr lang="en-US" altLang="en-US" dirty="0"/>
              <a:t>The </a:t>
            </a:r>
            <a:br>
              <a:rPr lang="en-US" altLang="en-US" dirty="0"/>
            </a:br>
            <a:r>
              <a:rPr lang="en-US" altLang="en-US" dirty="0"/>
              <a:t>Process of Simulation</a:t>
            </a:r>
          </a:p>
        </p:txBody>
      </p:sp>
      <p:grpSp>
        <p:nvGrpSpPr>
          <p:cNvPr id="29733" name="Group 37"/>
          <p:cNvGrpSpPr>
            <a:grpSpLocks/>
          </p:cNvGrpSpPr>
          <p:nvPr/>
        </p:nvGrpSpPr>
        <p:grpSpPr bwMode="auto">
          <a:xfrm>
            <a:off x="5054600" y="469900"/>
            <a:ext cx="2527300" cy="647700"/>
            <a:chOff x="3168" y="312"/>
            <a:chExt cx="1592" cy="408"/>
          </a:xfrm>
        </p:grpSpPr>
        <p:sp>
          <p:nvSpPr>
            <p:cNvPr id="8203" name="Rectangle 38"/>
            <p:cNvSpPr>
              <a:spLocks noChangeArrowheads="1"/>
            </p:cNvSpPr>
            <p:nvPr/>
          </p:nvSpPr>
          <p:spPr bwMode="auto">
            <a:xfrm>
              <a:off x="3168" y="312"/>
              <a:ext cx="1592" cy="408"/>
            </a:xfrm>
            <a:prstGeom prst="rect">
              <a:avLst/>
            </a:prstGeom>
            <a:solidFill>
              <a:srgbClr val="FFD98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b="0"/>
            </a:p>
          </p:txBody>
        </p:sp>
        <p:sp>
          <p:nvSpPr>
            <p:cNvPr id="8204" name="Rectangle 39"/>
            <p:cNvSpPr>
              <a:spLocks noChangeArrowheads="1"/>
            </p:cNvSpPr>
            <p:nvPr/>
          </p:nvSpPr>
          <p:spPr bwMode="auto">
            <a:xfrm>
              <a:off x="3382" y="413"/>
              <a:ext cx="1164" cy="2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800"/>
                <a:t>Define problem</a:t>
              </a:r>
            </a:p>
          </p:txBody>
        </p:sp>
      </p:grp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9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27050" y="549275"/>
            <a:ext cx="8089900" cy="9525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Advantages of Simulation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936625" y="1906588"/>
            <a:ext cx="7272338" cy="423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/>
              <a:t>Relatively straightforward and flexible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/>
              <a:t>Can be used to analyze large and complex real-world situations that cannot be solved by conventional models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/>
              <a:t>Real-world complications can be included that most OM models cannot permit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/>
              <a:t>“Time compression” is possible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527050" y="549275"/>
            <a:ext cx="8089900" cy="9525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Advantages of Simulation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936625" y="1906588"/>
            <a:ext cx="7272338" cy="329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 startAt="5"/>
            </a:pPr>
            <a:r>
              <a:rPr lang="en-US" altLang="en-US" sz="2800" b="1"/>
              <a:t>Allows “what-if” types of questions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 startAt="5"/>
            </a:pPr>
            <a:r>
              <a:rPr lang="en-US" altLang="en-US" sz="2800" b="1"/>
              <a:t>Does not interfere with real-world systems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 startAt="5"/>
            </a:pPr>
            <a:r>
              <a:rPr lang="en-US" altLang="en-US" sz="2800" b="1"/>
              <a:t>Can study the interactive effects of individual components or variables in order to determine which ones are important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3A2C76"/>
      </a:dk2>
      <a:lt2>
        <a:srgbClr val="E1E2E3"/>
      </a:lt2>
      <a:accent1>
        <a:srgbClr val="93B3DD"/>
      </a:accent1>
      <a:accent2>
        <a:srgbClr val="F9AD78"/>
      </a:accent2>
      <a:accent3>
        <a:srgbClr val="FFFFFF"/>
      </a:accent3>
      <a:accent4>
        <a:srgbClr val="000000"/>
      </a:accent4>
      <a:accent5>
        <a:srgbClr val="C8D6EB"/>
      </a:accent5>
      <a:accent6>
        <a:srgbClr val="E29C6C"/>
      </a:accent6>
      <a:hlink>
        <a:srgbClr val="86B87D"/>
      </a:hlink>
      <a:folHlink>
        <a:srgbClr val="C9BBDB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723</Words>
  <Application>Microsoft Office PowerPoint</Application>
  <PresentationFormat>On-screen Show (4:3)</PresentationFormat>
  <Paragraphs>240</Paragraphs>
  <Slides>17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FrankRuehl</vt:lpstr>
      <vt:lpstr>Lucida Bright</vt:lpstr>
      <vt:lpstr>Times</vt:lpstr>
      <vt:lpstr>Wingdings</vt:lpstr>
      <vt:lpstr>Blank Presentation</vt:lpstr>
      <vt:lpstr>PowerPoint Presentation</vt:lpstr>
      <vt:lpstr>Outline</vt:lpstr>
      <vt:lpstr>Learning Objectives</vt:lpstr>
      <vt:lpstr>What is Simulation?</vt:lpstr>
      <vt:lpstr>Simulation Applications</vt:lpstr>
      <vt:lpstr>What Is Simulation?</vt:lpstr>
      <vt:lpstr>The  Process of Simulation</vt:lpstr>
      <vt:lpstr>Advantages of Simulation</vt:lpstr>
      <vt:lpstr>Advantages of Simulation</vt:lpstr>
      <vt:lpstr>Disadvantages of Simulation</vt:lpstr>
      <vt:lpstr>Monte Carlo Simulation</vt:lpstr>
      <vt:lpstr>Simulation Example</vt:lpstr>
      <vt:lpstr>Probability of Demand</vt:lpstr>
      <vt:lpstr>Assignment of Random Numbers</vt:lpstr>
      <vt:lpstr>Table of Random Numbers</vt:lpstr>
      <vt:lpstr>Simulation Example 1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2015-11-22T22:38:47Z</dcterms:created>
  <dcterms:modified xsi:type="dcterms:W3CDTF">2022-05-03T16:24:55Z</dcterms:modified>
</cp:coreProperties>
</file>