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48" r:id="rId1"/>
  </p:sldMasterIdLst>
  <p:notesMasterIdLst>
    <p:notesMasterId r:id="rId80"/>
  </p:notesMasterIdLst>
  <p:sldIdLst>
    <p:sldId id="782" r:id="rId2"/>
    <p:sldId id="784" r:id="rId3"/>
    <p:sldId id="478" r:id="rId4"/>
    <p:sldId id="479" r:id="rId5"/>
    <p:sldId id="604" r:id="rId6"/>
    <p:sldId id="695" r:id="rId7"/>
    <p:sldId id="723" r:id="rId8"/>
    <p:sldId id="763" r:id="rId9"/>
    <p:sldId id="764" r:id="rId10"/>
    <p:sldId id="786" r:id="rId11"/>
    <p:sldId id="605" r:id="rId12"/>
    <p:sldId id="781" r:id="rId13"/>
    <p:sldId id="606" r:id="rId14"/>
    <p:sldId id="765" r:id="rId15"/>
    <p:sldId id="480" r:id="rId16"/>
    <p:sldId id="787" r:id="rId17"/>
    <p:sldId id="516" r:id="rId18"/>
    <p:sldId id="766" r:id="rId19"/>
    <p:sldId id="768" r:id="rId20"/>
    <p:sldId id="769" r:id="rId21"/>
    <p:sldId id="789" r:id="rId22"/>
    <p:sldId id="518" r:id="rId23"/>
    <p:sldId id="519" r:id="rId24"/>
    <p:sldId id="517" r:id="rId25"/>
    <p:sldId id="658" r:id="rId26"/>
    <p:sldId id="521" r:id="rId27"/>
    <p:sldId id="696" r:id="rId28"/>
    <p:sldId id="490" r:id="rId29"/>
    <p:sldId id="486" r:id="rId30"/>
    <p:sldId id="609" r:id="rId31"/>
    <p:sldId id="610" r:id="rId32"/>
    <p:sldId id="770" r:id="rId33"/>
    <p:sldId id="708" r:id="rId34"/>
    <p:sldId id="790" r:id="rId35"/>
    <p:sldId id="780" r:id="rId36"/>
    <p:sldId id="776" r:id="rId37"/>
    <p:sldId id="493" r:id="rId38"/>
    <p:sldId id="791" r:id="rId39"/>
    <p:sldId id="499" r:id="rId40"/>
    <p:sldId id="707" r:id="rId41"/>
    <p:sldId id="777" r:id="rId42"/>
    <p:sldId id="778" r:id="rId43"/>
    <p:sldId id="792" r:id="rId44"/>
    <p:sldId id="709" r:id="rId45"/>
    <p:sldId id="779" r:id="rId46"/>
    <p:sldId id="500" r:id="rId47"/>
    <p:sldId id="710" r:id="rId48"/>
    <p:sldId id="793" r:id="rId49"/>
    <p:sldId id="268" r:id="rId50"/>
    <p:sldId id="269" r:id="rId51"/>
    <p:sldId id="270" r:id="rId52"/>
    <p:sldId id="271" r:id="rId53"/>
    <p:sldId id="272" r:id="rId54"/>
    <p:sldId id="298" r:id="rId55"/>
    <p:sldId id="273" r:id="rId56"/>
    <p:sldId id="274" r:id="rId57"/>
    <p:sldId id="275" r:id="rId58"/>
    <p:sldId id="276" r:id="rId59"/>
    <p:sldId id="277" r:id="rId60"/>
    <p:sldId id="278" r:id="rId61"/>
    <p:sldId id="301" r:id="rId62"/>
    <p:sldId id="302" r:id="rId63"/>
    <p:sldId id="279" r:id="rId64"/>
    <p:sldId id="280" r:id="rId65"/>
    <p:sldId id="281" r:id="rId66"/>
    <p:sldId id="282" r:id="rId67"/>
    <p:sldId id="283" r:id="rId68"/>
    <p:sldId id="284" r:id="rId69"/>
    <p:sldId id="285" r:id="rId70"/>
    <p:sldId id="286" r:id="rId71"/>
    <p:sldId id="287" r:id="rId72"/>
    <p:sldId id="288" r:id="rId73"/>
    <p:sldId id="292" r:id="rId74"/>
    <p:sldId id="293" r:id="rId75"/>
    <p:sldId id="294" r:id="rId76"/>
    <p:sldId id="295" r:id="rId77"/>
    <p:sldId id="296" r:id="rId78"/>
    <p:sldId id="783" r:id="rId79"/>
  </p:sldIdLst>
  <p:sldSz cx="9144000" cy="6858000" type="screen4x3"/>
  <p:notesSz cx="6858000" cy="9144000"/>
  <p:defaultTextStyle>
    <a:defPPr>
      <a:defRPr lang="en-US"/>
    </a:defPPr>
    <a:lvl1pPr algn="l" rtl="0" eaLnBrk="0" fontAlgn="base" hangingPunct="0">
      <a:spcBef>
        <a:spcPct val="0"/>
      </a:spcBef>
      <a:spcAft>
        <a:spcPct val="0"/>
      </a:spcAft>
      <a:defRPr sz="2400" b="1" i="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i="1" kern="1200">
        <a:solidFill>
          <a:schemeClr val="tx1"/>
        </a:solidFill>
        <a:latin typeface="Arial" panose="020B0604020202020204" pitchFamily="34" charset="0"/>
        <a:ea typeface="+mn-ea"/>
        <a:cs typeface="+mn-cs"/>
      </a:defRPr>
    </a:lvl5pPr>
    <a:lvl6pPr marL="2286000" algn="l" defTabSz="914400" rtl="0" eaLnBrk="1" latinLnBrk="0" hangingPunct="1">
      <a:defRPr sz="2400" b="1" i="1" kern="1200">
        <a:solidFill>
          <a:schemeClr val="tx1"/>
        </a:solidFill>
        <a:latin typeface="Arial" panose="020B0604020202020204" pitchFamily="34" charset="0"/>
        <a:ea typeface="+mn-ea"/>
        <a:cs typeface="+mn-cs"/>
      </a:defRPr>
    </a:lvl6pPr>
    <a:lvl7pPr marL="2743200" algn="l" defTabSz="914400" rtl="0" eaLnBrk="1" latinLnBrk="0" hangingPunct="1">
      <a:defRPr sz="2400" b="1" i="1" kern="1200">
        <a:solidFill>
          <a:schemeClr val="tx1"/>
        </a:solidFill>
        <a:latin typeface="Arial" panose="020B0604020202020204" pitchFamily="34" charset="0"/>
        <a:ea typeface="+mn-ea"/>
        <a:cs typeface="+mn-cs"/>
      </a:defRPr>
    </a:lvl7pPr>
    <a:lvl8pPr marL="3200400" algn="l" defTabSz="914400" rtl="0" eaLnBrk="1" latinLnBrk="0" hangingPunct="1">
      <a:defRPr sz="2400" b="1" i="1" kern="1200">
        <a:solidFill>
          <a:schemeClr val="tx1"/>
        </a:solidFill>
        <a:latin typeface="Arial" panose="020B0604020202020204" pitchFamily="34" charset="0"/>
        <a:ea typeface="+mn-ea"/>
        <a:cs typeface="+mn-cs"/>
      </a:defRPr>
    </a:lvl8pPr>
    <a:lvl9pPr marL="3657600" algn="l" defTabSz="914400" rtl="0" eaLnBrk="1" latinLnBrk="0" hangingPunct="1">
      <a:defRPr sz="2400" b="1"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80"/>
    <a:srgbClr val="D1EBEB"/>
    <a:srgbClr val="FDB109"/>
    <a:srgbClr val="CA8C02"/>
    <a:srgbClr val="FED880"/>
    <a:srgbClr val="1D2A4B"/>
    <a:srgbClr val="2FFF74"/>
    <a:srgbClr val="FFB2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71639" autoAdjust="0"/>
  </p:normalViewPr>
  <p:slideViewPr>
    <p:cSldViewPr snapToGrid="0">
      <p:cViewPr varScale="1">
        <p:scale>
          <a:sx n="61" d="100"/>
          <a:sy n="61" d="100"/>
        </p:scale>
        <p:origin x="1493"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61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i="0">
                <a:effectLst/>
                <a:latin typeface="Times" pitchFamily="18" charset="0"/>
              </a:defRPr>
            </a:lvl1pPr>
          </a:lstStyle>
          <a:p>
            <a:pPr>
              <a:defRPr/>
            </a:pPr>
            <a:endParaRPr lang="en-AU" altLang="en-US" dirty="0"/>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i="0">
                <a:effectLst/>
                <a:latin typeface="Times" pitchFamily="18" charset="0"/>
              </a:defRPr>
            </a:lvl1pPr>
          </a:lstStyle>
          <a:p>
            <a:pPr>
              <a:defRPr/>
            </a:pPr>
            <a:endParaRPr lang="en-AU" altLang="en-US" dirty="0"/>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noProof="0"/>
              <a:t>Click to edit Master text styles</a:t>
            </a:r>
          </a:p>
          <a:p>
            <a:pPr lvl="1"/>
            <a:r>
              <a:rPr lang="en-AU" altLang="en-US" noProof="0"/>
              <a:t>Second level</a:t>
            </a:r>
          </a:p>
          <a:p>
            <a:pPr lvl="2"/>
            <a:r>
              <a:rPr lang="en-AU" altLang="en-US" noProof="0"/>
              <a:t>Third level</a:t>
            </a:r>
          </a:p>
          <a:p>
            <a:pPr lvl="3"/>
            <a:r>
              <a:rPr lang="en-AU" altLang="en-US" noProof="0"/>
              <a:t>Fourth level</a:t>
            </a:r>
          </a:p>
          <a:p>
            <a:pPr lvl="4"/>
            <a:r>
              <a:rPr lang="en-AU" altLang="en-US" noProof="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i="0">
                <a:effectLst/>
                <a:latin typeface="Times" pitchFamily="18" charset="0"/>
              </a:defRPr>
            </a:lvl1pPr>
          </a:lstStyle>
          <a:p>
            <a:pPr>
              <a:defRPr/>
            </a:pPr>
            <a:endParaRPr lang="en-AU" altLang="en-US" dirty="0"/>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i="0">
                <a:latin typeface="Times" panose="02020603050405020304" pitchFamily="18" charset="0"/>
              </a:defRPr>
            </a:lvl1pPr>
          </a:lstStyle>
          <a:p>
            <a:fld id="{EFAA5A2F-FEBE-4BBE-AACF-8E6FAEC0D75D}" type="slidenum">
              <a:rPr lang="en-AU" altLang="en-US"/>
              <a:pPr/>
              <a:t>‹#›</a:t>
            </a:fld>
            <a:endParaRPr lang="en-AU"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5163763B-451E-4018-996C-1A77F2C5ECD9}" type="slidenum">
              <a:rPr lang="en-AU" altLang="en-US" sz="1200" b="0" i="0">
                <a:latin typeface="Times" panose="02020603050405020304" pitchFamily="18" charset="0"/>
              </a:rPr>
              <a:pPr/>
              <a:t>3</a:t>
            </a:fld>
            <a:endParaRPr lang="en-AU" altLang="en-US" sz="1200" b="0" i="0" dirty="0">
              <a:latin typeface="Times" panose="02020603050405020304" pitchFamily="18" charset="0"/>
            </a:endParaRPr>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AU"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173407E5-5710-42B3-9AD0-5EC67A603B96}" type="slidenum">
              <a:rPr lang="en-AU" altLang="en-US" sz="1200" b="0" i="0">
                <a:latin typeface="Times" panose="02020603050405020304" pitchFamily="18" charset="0"/>
              </a:rPr>
              <a:pPr/>
              <a:t>13</a:t>
            </a:fld>
            <a:endParaRPr lang="en-AU" altLang="en-US" sz="1200" b="0" i="0" dirty="0">
              <a:latin typeface="Times" panose="02020603050405020304" pitchFamily="18" charset="0"/>
            </a:endParaRPr>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AU"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44849C71-AE85-4878-9AF8-FCE9EB2B1AC8}" type="slidenum">
              <a:rPr lang="en-AU" altLang="en-US" sz="1200" b="0" i="0">
                <a:latin typeface="Times" panose="02020603050405020304" pitchFamily="18" charset="0"/>
              </a:rPr>
              <a:pPr/>
              <a:t>14</a:t>
            </a:fld>
            <a:endParaRPr lang="en-AU" altLang="en-US" sz="1200" b="0" i="0" dirty="0">
              <a:latin typeface="Times" panose="02020603050405020304" pitchFamily="18" charset="0"/>
            </a:endParaRPr>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AU"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F53FF07B-A8F1-4656-9E26-4DD361C5E2F9}" type="slidenum">
              <a:rPr lang="en-AU" altLang="en-US" sz="1200" b="0" i="0">
                <a:latin typeface="Times" panose="02020603050405020304" pitchFamily="18" charset="0"/>
              </a:rPr>
              <a:pPr/>
              <a:t>15</a:t>
            </a:fld>
            <a:endParaRPr lang="en-AU" altLang="en-US" sz="1200" b="0" i="0" dirty="0">
              <a:latin typeface="Times" panose="02020603050405020304" pitchFamily="18" charset="0"/>
            </a:endParaRPr>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49B4F74C-815C-4572-837F-6A474FF7986C}" type="slidenum">
              <a:rPr lang="en-AU" altLang="en-US" sz="1200" b="0" i="0">
                <a:latin typeface="Times" panose="02020603050405020304" pitchFamily="18" charset="0"/>
              </a:rPr>
              <a:pPr/>
              <a:t>17</a:t>
            </a:fld>
            <a:endParaRPr lang="en-AU" altLang="en-US" sz="1200" b="0" i="0" dirty="0">
              <a:latin typeface="Times" panose="02020603050405020304" pitchFamily="18" charset="0"/>
            </a:endParaRPr>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B1486153-4185-41DB-8836-88F7755058A2}" type="slidenum">
              <a:rPr lang="en-AU" altLang="en-US" sz="1200" b="0" i="0">
                <a:latin typeface="Times" panose="02020603050405020304" pitchFamily="18" charset="0"/>
              </a:rPr>
              <a:pPr/>
              <a:t>18</a:t>
            </a:fld>
            <a:endParaRPr lang="en-AU" altLang="en-US" sz="1200" b="0" i="0" dirty="0">
              <a:latin typeface="Times" panose="02020603050405020304" pitchFamily="18"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DAF085A9-7DA1-4E2B-9973-D67155B4BC6B}" type="slidenum">
              <a:rPr lang="en-AU" altLang="en-US" sz="1200" b="0" i="0">
                <a:latin typeface="Times" panose="02020603050405020304" pitchFamily="18" charset="0"/>
              </a:rPr>
              <a:pPr/>
              <a:t>19</a:t>
            </a:fld>
            <a:endParaRPr lang="en-AU" altLang="en-US" sz="1200" b="0" i="0" dirty="0">
              <a:latin typeface="Times" panose="02020603050405020304" pitchFamily="18" charset="0"/>
            </a:endParaRPr>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6A7D1AC6-0662-4C58-9573-DB952AC87ECB}" type="slidenum">
              <a:rPr lang="en-AU" altLang="en-US" sz="1200" b="0" i="0">
                <a:latin typeface="Times" panose="02020603050405020304" pitchFamily="18" charset="0"/>
              </a:rPr>
              <a:pPr/>
              <a:t>20</a:t>
            </a:fld>
            <a:endParaRPr lang="en-AU" altLang="en-US" sz="1200" b="0" i="0" dirty="0">
              <a:latin typeface="Times" panose="02020603050405020304" pitchFamily="18" charset="0"/>
            </a:endParaRPr>
          </a:p>
        </p:txBody>
      </p:sp>
      <p:sp>
        <p:nvSpPr>
          <p:cNvPr id="87043" name="Rectangle 2"/>
          <p:cNvSpPr>
            <a:spLocks noGrp="1" noRot="1" noChangeAspect="1" noChangeArrowheads="1" noTextEdit="1"/>
          </p:cNvSpPr>
          <p:nvPr>
            <p:ph type="sldImg"/>
          </p:nvPr>
        </p:nvSpPr>
        <p:spPr>
          <a:solidFill>
            <a:srgbClr val="FFFFFF"/>
          </a:solidFill>
          <a:ln/>
        </p:spPr>
      </p:sp>
      <p:sp>
        <p:nvSpPr>
          <p:cNvPr id="87044"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10F03770-C6E4-485F-B204-DF1FA1742043}" type="slidenum">
              <a:rPr lang="en-AU" altLang="en-US" sz="1200" b="0" i="0">
                <a:latin typeface="Times" panose="02020603050405020304" pitchFamily="18" charset="0"/>
              </a:rPr>
              <a:pPr/>
              <a:t>22</a:t>
            </a:fld>
            <a:endParaRPr lang="en-AU" altLang="en-US" sz="1200" b="0" i="0" dirty="0">
              <a:latin typeface="Times" panose="02020603050405020304"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5DC356D1-A1F6-4E50-BFD6-44B9BA6EC4A8}" type="slidenum">
              <a:rPr lang="en-AU" altLang="en-US" sz="1200" b="0" i="0">
                <a:latin typeface="Times" panose="02020603050405020304" pitchFamily="18" charset="0"/>
              </a:rPr>
              <a:pPr/>
              <a:t>23</a:t>
            </a:fld>
            <a:endParaRPr lang="en-AU" altLang="en-US" sz="1200" b="0" i="0" dirty="0">
              <a:latin typeface="Times" panose="02020603050405020304"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0FB8D3F1-551F-4552-876E-8B3707BE33DC}" type="slidenum">
              <a:rPr lang="en-AU" altLang="en-US" sz="1200" b="0" i="0">
                <a:latin typeface="Times" panose="02020603050405020304" pitchFamily="18" charset="0"/>
              </a:rPr>
              <a:pPr/>
              <a:t>24</a:t>
            </a:fld>
            <a:endParaRPr lang="en-AU" altLang="en-US" sz="1200" b="0" i="0" dirty="0">
              <a:latin typeface="Times" panose="02020603050405020304" pitchFamily="18" charset="0"/>
            </a:endParaRPr>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4013BA6C-D6A9-4F66-B571-FDC17AB59D6B}" type="slidenum">
              <a:rPr lang="en-AU" altLang="en-US" sz="1200" b="0" i="0">
                <a:latin typeface="Times" panose="02020603050405020304" pitchFamily="18" charset="0"/>
              </a:rPr>
              <a:pPr/>
              <a:t>4</a:t>
            </a:fld>
            <a:endParaRPr lang="en-AU" altLang="en-US" sz="1200" b="0" i="0" dirty="0">
              <a:latin typeface="Times" panose="02020603050405020304" pitchFamily="18" charset="0"/>
            </a:endParaRPr>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AU"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520FCD22-391C-4856-BDF5-EECE63E2672C}" type="slidenum">
              <a:rPr lang="en-AU" altLang="en-US" sz="1200" b="0" i="0">
                <a:latin typeface="Times" panose="02020603050405020304" pitchFamily="18" charset="0"/>
              </a:rPr>
              <a:pPr/>
              <a:t>25</a:t>
            </a:fld>
            <a:endParaRPr lang="en-AU" altLang="en-US" sz="1200" b="0" i="0" dirty="0">
              <a:latin typeface="Times" panose="02020603050405020304" pitchFamily="18" charset="0"/>
            </a:endParaRPr>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E5DFA8D4-81B2-4048-9A68-501F9D89BFEE}" type="slidenum">
              <a:rPr lang="en-AU" altLang="en-US" sz="1200" b="0" i="0">
                <a:latin typeface="Times" panose="02020603050405020304" pitchFamily="18" charset="0"/>
              </a:rPr>
              <a:pPr/>
              <a:t>26</a:t>
            </a:fld>
            <a:endParaRPr lang="en-AU" altLang="en-US" sz="1200" b="0" i="0" dirty="0">
              <a:latin typeface="Times" panose="02020603050405020304"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92F9437D-3154-4452-8AB1-81CF7F4D94BB}" type="slidenum">
              <a:rPr lang="en-AU" altLang="en-US" sz="1200" b="0" i="0">
                <a:latin typeface="Times" panose="02020603050405020304" pitchFamily="18" charset="0"/>
              </a:rPr>
              <a:pPr/>
              <a:t>27</a:t>
            </a:fld>
            <a:endParaRPr lang="en-AU" altLang="en-US" sz="1200" b="0" i="0" dirty="0">
              <a:latin typeface="Times" panose="02020603050405020304"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87EBB2B6-B745-4DF8-A9ED-96EB867198E5}" type="slidenum">
              <a:rPr lang="en-AU" altLang="en-US" sz="1200" b="0" i="0">
                <a:latin typeface="Times" panose="02020603050405020304" pitchFamily="18" charset="0"/>
              </a:rPr>
              <a:pPr/>
              <a:t>28</a:t>
            </a:fld>
            <a:endParaRPr lang="en-AU" altLang="en-US" sz="1200" b="0" i="0" dirty="0">
              <a:latin typeface="Times" panose="02020603050405020304" pitchFamily="18" charset="0"/>
            </a:endParaRPr>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9088EA55-AB7D-4BFC-B127-377EA68A1AD9}" type="slidenum">
              <a:rPr lang="en-AU" altLang="en-US" sz="1200" b="0" i="0">
                <a:latin typeface="Times" panose="02020603050405020304" pitchFamily="18" charset="0"/>
              </a:rPr>
              <a:pPr/>
              <a:t>29</a:t>
            </a:fld>
            <a:endParaRPr lang="en-AU" altLang="en-US" sz="1200" b="0" i="0" dirty="0">
              <a:latin typeface="Times" panose="02020603050405020304" pitchFamily="18" charset="0"/>
            </a:endParaRPr>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AU"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6A52016A-7887-4D10-B483-3D8E2DBA3A9A}" type="slidenum">
              <a:rPr lang="en-AU" altLang="en-US" sz="1200" b="0" i="0">
                <a:latin typeface="Times" panose="02020603050405020304" pitchFamily="18" charset="0"/>
              </a:rPr>
              <a:pPr/>
              <a:t>30</a:t>
            </a:fld>
            <a:endParaRPr lang="en-AU" altLang="en-US" sz="1200" b="0" i="0" dirty="0">
              <a:latin typeface="Times" panose="02020603050405020304" pitchFamily="18" charset="0"/>
            </a:endParaRPr>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AU"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FAFFE0EF-EABA-41B1-A59C-082290A77566}" type="slidenum">
              <a:rPr lang="en-AU" altLang="en-US" sz="1200" b="0" i="0">
                <a:latin typeface="Times" panose="02020603050405020304" pitchFamily="18" charset="0"/>
              </a:rPr>
              <a:pPr/>
              <a:t>31</a:t>
            </a:fld>
            <a:endParaRPr lang="en-AU" altLang="en-US" sz="1200" b="0" i="0" dirty="0">
              <a:latin typeface="Times" panose="02020603050405020304" pitchFamily="18" charset="0"/>
            </a:endParaRPr>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AU"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42B00DC0-A9DE-433F-888B-D14D87320E0A}" type="slidenum">
              <a:rPr lang="en-AU" altLang="en-US" sz="1200" b="0" i="0">
                <a:latin typeface="Times" panose="02020603050405020304" pitchFamily="18" charset="0"/>
              </a:rPr>
              <a:pPr/>
              <a:t>32</a:t>
            </a:fld>
            <a:endParaRPr lang="en-AU" altLang="en-US" sz="1200" b="0" i="0" dirty="0">
              <a:latin typeface="Times" panose="02020603050405020304" pitchFamily="18" charset="0"/>
            </a:endParaRPr>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AU"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B61EA99A-EFA7-449E-92B8-4847071723C6}" type="slidenum">
              <a:rPr lang="en-AU" altLang="en-US" sz="1200" b="0" i="0">
                <a:latin typeface="Times" panose="02020603050405020304" pitchFamily="18" charset="0"/>
              </a:rPr>
              <a:pPr/>
              <a:t>33</a:t>
            </a:fld>
            <a:endParaRPr lang="en-AU" altLang="en-US" sz="1200" b="0" i="0" dirty="0">
              <a:latin typeface="Times" panose="02020603050405020304" pitchFamily="18" charset="0"/>
            </a:endParaRPr>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3A81E515-7C90-4961-AF72-A94BBD2AE5A8}" type="slidenum">
              <a:rPr lang="en-AU" altLang="en-US" sz="1200" b="0" i="0">
                <a:latin typeface="Times" panose="02020603050405020304" pitchFamily="18" charset="0"/>
              </a:rPr>
              <a:pPr/>
              <a:t>35</a:t>
            </a:fld>
            <a:endParaRPr lang="en-AU" altLang="en-US" sz="1200" b="0" i="0" dirty="0">
              <a:latin typeface="Times" panose="02020603050405020304" pitchFamily="18" charset="0"/>
            </a:endParaRPr>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38DF14E4-8C3C-4FCA-9193-15E0CD46AB72}" type="slidenum">
              <a:rPr lang="en-AU" altLang="en-US" sz="1200" b="0" i="0">
                <a:latin typeface="Times" panose="02020603050405020304" pitchFamily="18" charset="0"/>
              </a:rPr>
              <a:pPr/>
              <a:t>5</a:t>
            </a:fld>
            <a:endParaRPr lang="en-AU" altLang="en-US" sz="1200" b="0" i="0" dirty="0">
              <a:latin typeface="Times" panose="02020603050405020304" pitchFamily="18" charset="0"/>
            </a:endParaRPr>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AU"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38D2D648-355E-4298-BBC6-4A1DC2747499}" type="slidenum">
              <a:rPr lang="en-AU" altLang="en-US" sz="1200" b="0" i="0">
                <a:latin typeface="Times" panose="02020603050405020304" pitchFamily="18" charset="0"/>
              </a:rPr>
              <a:pPr/>
              <a:t>36</a:t>
            </a:fld>
            <a:endParaRPr lang="en-AU" altLang="en-US" sz="1200" b="0" i="0" dirty="0">
              <a:latin typeface="Times" panose="02020603050405020304" pitchFamily="18" charset="0"/>
            </a:endParaRPr>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BF410CA1-C02D-4C25-BAFA-0103BFE9382C}" type="slidenum">
              <a:rPr lang="en-AU" altLang="en-US" sz="1200" b="0" i="0">
                <a:latin typeface="Times" panose="02020603050405020304" pitchFamily="18" charset="0"/>
              </a:rPr>
              <a:pPr/>
              <a:t>37</a:t>
            </a:fld>
            <a:endParaRPr lang="en-AU" altLang="en-US" sz="1200" b="0" i="0" dirty="0">
              <a:latin typeface="Times" panose="02020603050405020304" pitchFamily="18" charset="0"/>
            </a:endParaRPr>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815EC4AD-8F03-449D-8D9E-DCAA7657623E}" type="slidenum">
              <a:rPr lang="en-AU" altLang="en-US" sz="1200" b="0" i="0">
                <a:latin typeface="Times" panose="02020603050405020304" pitchFamily="18" charset="0"/>
              </a:rPr>
              <a:pPr/>
              <a:t>39</a:t>
            </a:fld>
            <a:endParaRPr lang="en-AU" altLang="en-US" sz="1200" b="0" i="0" dirty="0">
              <a:latin typeface="Times" panose="02020603050405020304" pitchFamily="18" charset="0"/>
            </a:endParaRPr>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76883B58-DF30-4669-B42C-1241303F9A83}" type="slidenum">
              <a:rPr lang="en-AU" altLang="en-US" sz="1200" b="0" i="0">
                <a:latin typeface="Times" panose="02020603050405020304" pitchFamily="18" charset="0"/>
              </a:rPr>
              <a:pPr/>
              <a:t>40</a:t>
            </a:fld>
            <a:endParaRPr lang="en-AU" altLang="en-US" sz="1200" b="0" i="0" dirty="0">
              <a:latin typeface="Times" panose="02020603050405020304" pitchFamily="18" charset="0"/>
            </a:endParaRPr>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8BA165DD-F642-4C78-8F9C-C413A33A5B10}" type="slidenum">
              <a:rPr lang="en-AU" altLang="en-US" sz="1200" b="0" i="0">
                <a:latin typeface="Times" panose="02020603050405020304" pitchFamily="18" charset="0"/>
              </a:rPr>
              <a:pPr/>
              <a:t>41</a:t>
            </a:fld>
            <a:endParaRPr lang="en-AU" altLang="en-US" sz="1200" b="0" i="0" dirty="0">
              <a:latin typeface="Times" panose="02020603050405020304" pitchFamily="18" charset="0"/>
            </a:endParaRPr>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9BA73AE9-D5AC-422E-AEF9-2EE40C7EFC63}" type="slidenum">
              <a:rPr lang="en-AU" altLang="en-US" sz="1200" b="0" i="0">
                <a:latin typeface="Times" panose="02020603050405020304" pitchFamily="18" charset="0"/>
              </a:rPr>
              <a:pPr/>
              <a:t>42</a:t>
            </a:fld>
            <a:endParaRPr lang="en-AU" altLang="en-US" sz="1200" b="0" i="0" dirty="0">
              <a:latin typeface="Times" panose="02020603050405020304" pitchFamily="18" charset="0"/>
            </a:endParaRPr>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C51F0F62-20C1-4104-82F8-55B3CBF80BAB}" type="slidenum">
              <a:rPr lang="en-AU" altLang="en-US" sz="1200" b="0" i="0">
                <a:latin typeface="Times" panose="02020603050405020304" pitchFamily="18" charset="0"/>
              </a:rPr>
              <a:pPr/>
              <a:t>44</a:t>
            </a:fld>
            <a:endParaRPr lang="en-AU" altLang="en-US" sz="1200" b="0" i="0" dirty="0">
              <a:latin typeface="Times" panose="02020603050405020304" pitchFamily="18" charset="0"/>
            </a:endParaRPr>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8AD7241B-9EC2-4AB3-8774-B3B185A7CADF}" type="slidenum">
              <a:rPr lang="en-AU" altLang="en-US" sz="1200" b="0" i="0">
                <a:latin typeface="Times" panose="02020603050405020304" pitchFamily="18" charset="0"/>
              </a:rPr>
              <a:pPr/>
              <a:t>45</a:t>
            </a:fld>
            <a:endParaRPr lang="en-AU" altLang="en-US" sz="1200" b="0" i="0" dirty="0">
              <a:latin typeface="Times" panose="02020603050405020304" pitchFamily="18" charset="0"/>
            </a:endParaRPr>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08B0E791-6987-4455-96CE-A1F3343BC6E8}" type="slidenum">
              <a:rPr lang="en-AU" altLang="en-US" sz="1200" b="0" i="0">
                <a:latin typeface="Times" panose="02020603050405020304" pitchFamily="18" charset="0"/>
              </a:rPr>
              <a:pPr/>
              <a:t>46</a:t>
            </a:fld>
            <a:endParaRPr lang="en-AU" altLang="en-US" sz="1200" b="0" i="0" dirty="0">
              <a:latin typeface="Times" panose="02020603050405020304" pitchFamily="18" charset="0"/>
            </a:endParaRPr>
          </a:p>
        </p:txBody>
      </p:sp>
      <p:sp>
        <p:nvSpPr>
          <p:cNvPr id="115715" name="Rectangle 2"/>
          <p:cNvSpPr>
            <a:spLocks noGrp="1" noRot="1" noChangeAspect="1" noChangeArrowheads="1" noTextEdit="1"/>
          </p:cNvSpPr>
          <p:nvPr>
            <p:ph type="sldImg"/>
          </p:nvPr>
        </p:nvSpPr>
        <p:spPr>
          <a:solidFill>
            <a:srgbClr val="FFFFFF"/>
          </a:solidFill>
          <a:ln/>
        </p:spPr>
      </p:sp>
      <p:sp>
        <p:nvSpPr>
          <p:cNvPr id="115716"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CDEF7305-9E5B-47C2-ACDF-223E36917EE6}" type="slidenum">
              <a:rPr lang="en-AU" altLang="en-US" sz="1200" b="0" i="0">
                <a:latin typeface="Times" panose="02020603050405020304" pitchFamily="18" charset="0"/>
              </a:rPr>
              <a:pPr/>
              <a:t>47</a:t>
            </a:fld>
            <a:endParaRPr lang="en-AU" altLang="en-US" sz="1200" b="0" i="0" dirty="0">
              <a:latin typeface="Times" panose="02020603050405020304" pitchFamily="18" charset="0"/>
            </a:endParaRPr>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08C697DC-247C-4057-876D-872B91B7F7D3}" type="slidenum">
              <a:rPr lang="en-AU" altLang="en-US" sz="1200" b="0" i="0">
                <a:latin typeface="Times" panose="02020603050405020304" pitchFamily="18" charset="0"/>
              </a:rPr>
              <a:pPr/>
              <a:t>6</a:t>
            </a:fld>
            <a:endParaRPr lang="en-AU" altLang="en-US" sz="1200" b="0" i="0" dirty="0">
              <a:latin typeface="Times" panose="02020603050405020304" pitchFamily="18" charset="0"/>
            </a:endParaRPr>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AU"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10A8BA0-F148-46BE-82EB-81DAE1725CB3}"/>
              </a:ext>
            </a:extLst>
          </p:cNvPr>
          <p:cNvSpPr>
            <a:spLocks noChangeArrowheads="1" noTextEdit="1"/>
          </p:cNvSpPr>
          <p:nvPr>
            <p:ph type="sldImg"/>
          </p:nvPr>
        </p:nvSpPr>
        <p:spPr>
          <a:ln/>
        </p:spPr>
      </p:sp>
      <p:sp>
        <p:nvSpPr>
          <p:cNvPr id="32771" name="Rectangle 3">
            <a:extLst>
              <a:ext uri="{FF2B5EF4-FFF2-40B4-BE49-F238E27FC236}">
                <a16:creationId xmlns:a16="http://schemas.microsoft.com/office/drawing/2014/main" id="{E0FA323C-60C5-4407-A3CF-8614598190B3}"/>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ea typeface="ＭＳ Ｐゴシック" panose="020B0600070205080204" pitchFamily="34" charset="-128"/>
              </a:rPr>
              <a:t>Points which might be emphasized include:</a:t>
            </a:r>
          </a:p>
          <a:p>
            <a:pPr eaLnBrk="1" hangingPunct="1"/>
            <a:r>
              <a:rPr lang="en-US" altLang="en-US" dirty="0">
                <a:latin typeface="Arial" panose="020B0604020202020204" pitchFamily="34" charset="0"/>
                <a:ea typeface="ＭＳ Ｐゴシック" panose="020B0600070205080204" pitchFamily="34" charset="-128"/>
              </a:rPr>
              <a:t>     - Statistical process control measures the performance of a process, it does not help to identify a particular specimen produced as being “good” or “bad,” in or out of tolerance.</a:t>
            </a:r>
          </a:p>
          <a:p>
            <a:pPr eaLnBrk="1" hangingPunct="1"/>
            <a:r>
              <a:rPr lang="en-US" altLang="en-US" dirty="0">
                <a:latin typeface="Arial" panose="020B0604020202020204" pitchFamily="34" charset="0"/>
                <a:ea typeface="ＭＳ Ｐゴシック" panose="020B0600070205080204" pitchFamily="34" charset="-128"/>
              </a:rPr>
              <a:t>     - Statistical process control requires the collection and analysis of data - therefore it is not helpful when total production consists of a small number of units</a:t>
            </a:r>
          </a:p>
          <a:p>
            <a:pPr eaLnBrk="1" hangingPunct="1"/>
            <a:r>
              <a:rPr lang="en-US" altLang="en-US" dirty="0">
                <a:latin typeface="Arial" panose="020B0604020202020204" pitchFamily="34" charset="0"/>
                <a:ea typeface="ＭＳ Ｐゴシック" panose="020B0600070205080204" pitchFamily="34" charset="-128"/>
              </a:rPr>
              <a:t>     - While statistical process control can not help identify a “good” or “bad” unit, it can enable one to decide whether or not to accept an entire production  lot.  If a sample of a production lot contains more than a specified number of defective items, statistical process control can give us a basis for rejecting the entire lot.  The issue of rejecting a lot which was actually good can be raised here, but is probably better left to later.</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9C640DC-8F07-4162-BE07-3EF759711918}"/>
              </a:ext>
            </a:extLst>
          </p:cNvPr>
          <p:cNvSpPr>
            <a:spLocks noChangeArrowheads="1" noTextEdit="1"/>
          </p:cNvSpPr>
          <p:nvPr>
            <p:ph type="sldImg"/>
          </p:nvPr>
        </p:nvSpPr>
        <p:spPr>
          <a:ln/>
        </p:spPr>
      </p:sp>
      <p:sp>
        <p:nvSpPr>
          <p:cNvPr id="33795" name="Rectangle 3">
            <a:extLst>
              <a:ext uri="{FF2B5EF4-FFF2-40B4-BE49-F238E27FC236}">
                <a16:creationId xmlns:a16="http://schemas.microsoft.com/office/drawing/2014/main" id="{AC31BEF1-09D6-4E8B-A825-09C4E5D16694}"/>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ea typeface="ＭＳ Ｐゴシック" panose="020B0600070205080204" pitchFamily="34" charset="-128"/>
              </a:rPr>
              <a:t>Points which might be emphasized include:</a:t>
            </a:r>
          </a:p>
          <a:p>
            <a:pPr eaLnBrk="1" hangingPunct="1"/>
            <a:r>
              <a:rPr lang="en-US" altLang="en-US" dirty="0">
                <a:latin typeface="Arial" panose="020B0604020202020204" pitchFamily="34" charset="0"/>
                <a:ea typeface="ＭＳ Ｐゴシック" panose="020B0600070205080204" pitchFamily="34" charset="-128"/>
              </a:rPr>
              <a:t>     - Statistical process control measures the performance of a process, it does not help to identify a particular specimen produced as being “good” or “bad,” in or out of tolerance.</a:t>
            </a:r>
          </a:p>
          <a:p>
            <a:pPr eaLnBrk="1" hangingPunct="1"/>
            <a:r>
              <a:rPr lang="en-US" altLang="en-US" dirty="0">
                <a:latin typeface="Arial" panose="020B0604020202020204" pitchFamily="34" charset="0"/>
                <a:ea typeface="ＭＳ Ｐゴシック" panose="020B0600070205080204" pitchFamily="34" charset="-128"/>
              </a:rPr>
              <a:t>     - Statistical process control requires the collection and analysis of data - therefore it is not helpful when total production consists of a small number of units</a:t>
            </a:r>
          </a:p>
          <a:p>
            <a:pPr eaLnBrk="1" hangingPunct="1"/>
            <a:r>
              <a:rPr lang="en-US" altLang="en-US" dirty="0">
                <a:latin typeface="Arial" panose="020B0604020202020204" pitchFamily="34" charset="0"/>
                <a:ea typeface="ＭＳ Ｐゴシック" panose="020B0600070205080204" pitchFamily="34" charset="-128"/>
              </a:rPr>
              <a:t>     - While statistical process control can not help identify a “good” or “bad” unit, it can enable one to decide whether or not to accept an entire production  lot.  If a sample of a production lot contains more than a specified number of defective items, statistical process control can give us a basis for rejecting the entire lot.  The issue of rejecting a lot which was actually good can be raised here, but is probably better left to later.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06F42D0F-DEA0-402C-99E4-2E58854D80EA}"/>
              </a:ext>
            </a:extLst>
          </p:cNvPr>
          <p:cNvSpPr>
            <a:spLocks noChangeArrowheads="1" noTextEdit="1"/>
          </p:cNvSpPr>
          <p:nvPr>
            <p:ph type="sldImg"/>
          </p:nvPr>
        </p:nvSpPr>
        <p:spPr>
          <a:ln/>
        </p:spPr>
      </p:sp>
      <p:sp>
        <p:nvSpPr>
          <p:cNvPr id="34819" name="Rectangle 3">
            <a:extLst>
              <a:ext uri="{FF2B5EF4-FFF2-40B4-BE49-F238E27FC236}">
                <a16:creationId xmlns:a16="http://schemas.microsoft.com/office/drawing/2014/main" id="{A1BD4D20-BC28-41BE-AD74-3305C03FF4A1}"/>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ea typeface="ＭＳ Ｐゴシック" panose="020B0600070205080204" pitchFamily="34" charset="-128"/>
              </a:rPr>
              <a:t>Points which might be emphasized include:</a:t>
            </a:r>
          </a:p>
          <a:p>
            <a:pPr eaLnBrk="1" hangingPunct="1"/>
            <a:r>
              <a:rPr lang="en-US" altLang="en-US" dirty="0">
                <a:latin typeface="Arial" panose="020B0604020202020204" pitchFamily="34" charset="0"/>
                <a:ea typeface="ＭＳ Ｐゴシック" panose="020B0600070205080204" pitchFamily="34" charset="-128"/>
              </a:rPr>
              <a:t>     - Statistical process control measures the performance of a process, it does not help to identify a particular specimen produced as being “good” or “bad,” in or out of tolerance.</a:t>
            </a:r>
          </a:p>
          <a:p>
            <a:pPr eaLnBrk="1" hangingPunct="1"/>
            <a:r>
              <a:rPr lang="en-US" altLang="en-US" dirty="0">
                <a:latin typeface="Arial" panose="020B0604020202020204" pitchFamily="34" charset="0"/>
                <a:ea typeface="ＭＳ Ｐゴシック" panose="020B0600070205080204" pitchFamily="34" charset="-128"/>
              </a:rPr>
              <a:t>     - Statistical process control requires the collection and analysis of data - therefore it is not helpful when total production consists of a small number of units</a:t>
            </a:r>
          </a:p>
          <a:p>
            <a:pPr eaLnBrk="1" hangingPunct="1"/>
            <a:r>
              <a:rPr lang="en-US" altLang="en-US" dirty="0">
                <a:latin typeface="Arial" panose="020B0604020202020204" pitchFamily="34" charset="0"/>
                <a:ea typeface="ＭＳ Ｐゴシック" panose="020B0600070205080204" pitchFamily="34" charset="-128"/>
              </a:rPr>
              <a:t>     - While statistical process control can not help identify a “good” or “bad” unit, it can enable one to decide whether or not to accept an entire production  lot.  If a sample of a production lot contains more than a specified number of defective items, statistical process control can give us a basis for rejecting the entire lot.  The issue of rejecting a lot which was actually good can be raised here, but is probably better left to later.</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D9D6420-A81B-437A-818F-7E40EA383A8E}"/>
              </a:ext>
            </a:extLst>
          </p:cNvPr>
          <p:cNvSpPr>
            <a:spLocks noChangeArrowheads="1" noTextEdit="1"/>
          </p:cNvSpPr>
          <p:nvPr>
            <p:ph type="sldImg"/>
          </p:nvPr>
        </p:nvSpPr>
        <p:spPr>
          <a:ln/>
        </p:spPr>
      </p:sp>
      <p:sp>
        <p:nvSpPr>
          <p:cNvPr id="35843" name="Rectangle 3">
            <a:extLst>
              <a:ext uri="{FF2B5EF4-FFF2-40B4-BE49-F238E27FC236}">
                <a16:creationId xmlns:a16="http://schemas.microsoft.com/office/drawing/2014/main" id="{A3B23EB3-64FA-4E19-BCF3-2403805C7817}"/>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ea typeface="ＭＳ Ｐゴシック" panose="020B0600070205080204" pitchFamily="34" charset="-128"/>
              </a:rPr>
              <a:t>Students should understand both the concepts of natural and assignable variation, and the nature of the efforts required to deal with them.</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81B8ACB-E879-4C87-AF52-DD8F23A8057C}"/>
              </a:ext>
            </a:extLst>
          </p:cNvPr>
          <p:cNvSpPr>
            <a:spLocks noChangeArrowheads="1" noTextEdit="1"/>
          </p:cNvSpPr>
          <p:nvPr>
            <p:ph type="sldImg"/>
          </p:nvPr>
        </p:nvSpPr>
        <p:spPr>
          <a:ln/>
        </p:spPr>
      </p:sp>
      <p:sp>
        <p:nvSpPr>
          <p:cNvPr id="36867" name="Rectangle 3">
            <a:extLst>
              <a:ext uri="{FF2B5EF4-FFF2-40B4-BE49-F238E27FC236}">
                <a16:creationId xmlns:a16="http://schemas.microsoft.com/office/drawing/2014/main" id="{C50FA8C9-787C-42D8-A90E-E61708EE4411}"/>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ea typeface="ＭＳ Ｐゴシック" panose="020B0600070205080204" pitchFamily="34" charset="-128"/>
              </a:rPr>
              <a:t>Students should understand both the concepts of natural and assignable variation, and the nature of the efforts required to deal with them.</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AA5A2F-FEBE-4BBE-AACF-8E6FAEC0D75D}" type="slidenum">
              <a:rPr lang="en-AU" altLang="en-US" smtClean="0"/>
              <a:pPr/>
              <a:t>78</a:t>
            </a:fld>
            <a:endParaRPr lang="en-AU" altLang="en-US" dirty="0"/>
          </a:p>
        </p:txBody>
      </p:sp>
    </p:spTree>
    <p:extLst>
      <p:ext uri="{BB962C8B-B14F-4D97-AF65-F5344CB8AC3E}">
        <p14:creationId xmlns:p14="http://schemas.microsoft.com/office/powerpoint/2010/main" val="1166542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6C378793-0987-453F-8916-A2957E4678D9}" type="slidenum">
              <a:rPr lang="en-AU" altLang="en-US" sz="1200" b="0" i="0">
                <a:latin typeface="Times" panose="02020603050405020304" pitchFamily="18" charset="0"/>
              </a:rPr>
              <a:pPr/>
              <a:t>7</a:t>
            </a:fld>
            <a:endParaRPr lang="en-AU" altLang="en-US" sz="1200" b="0" i="0" dirty="0">
              <a:latin typeface="Times" panose="02020603050405020304" pitchFamily="18" charset="0"/>
            </a:endParaRPr>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2072C987-039A-430A-925E-1D174E125FC3}" type="slidenum">
              <a:rPr lang="en-AU" altLang="en-US" sz="1200" b="0" i="0">
                <a:latin typeface="Times" panose="02020603050405020304" pitchFamily="18" charset="0"/>
              </a:rPr>
              <a:pPr/>
              <a:t>8</a:t>
            </a:fld>
            <a:endParaRPr lang="en-AU" altLang="en-US" sz="1200" b="0" i="0" dirty="0">
              <a:latin typeface="Times" panose="02020603050405020304" pitchFamily="18" charset="0"/>
            </a:endParaRPr>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4664C957-8070-449B-9920-2F7B1295CAA5}" type="slidenum">
              <a:rPr lang="en-AU" altLang="en-US" sz="1200" b="0" i="0">
                <a:latin typeface="Times" panose="02020603050405020304" pitchFamily="18" charset="0"/>
              </a:rPr>
              <a:pPr/>
              <a:t>9</a:t>
            </a:fld>
            <a:endParaRPr lang="en-AU" altLang="en-US" sz="1200" b="0" i="0" dirty="0">
              <a:latin typeface="Times" panose="02020603050405020304" pitchFamily="18" charset="0"/>
            </a:endParaRPr>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38BC80C0-FF20-4437-8159-573D46BA4DD2}" type="slidenum">
              <a:rPr lang="en-AU" altLang="en-US" sz="1200" b="0" i="0">
                <a:latin typeface="Times" panose="02020603050405020304" pitchFamily="18" charset="0"/>
              </a:rPr>
              <a:pPr/>
              <a:t>11</a:t>
            </a:fld>
            <a:endParaRPr lang="en-AU" altLang="en-US" sz="1200" b="0" i="0" dirty="0">
              <a:latin typeface="Times" panose="02020603050405020304" pitchFamily="18" charset="0"/>
            </a:endParaRPr>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AU"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fld id="{C6840542-9BB6-4CDD-B456-0DF6A4D4F08D}" type="slidenum">
              <a:rPr lang="en-AU" altLang="en-US" sz="1200" b="0" i="0">
                <a:latin typeface="Times" panose="02020603050405020304" pitchFamily="18" charset="0"/>
              </a:rPr>
              <a:pPr/>
              <a:t>12</a:t>
            </a:fld>
            <a:endParaRPr lang="en-AU" altLang="en-US" sz="1200" b="0" i="0" dirty="0">
              <a:latin typeface="Times" panose="02020603050405020304" pitchFamily="18" charset="0"/>
            </a:endParaRPr>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AU"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70266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6772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8388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0358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33918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644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4760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9187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63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98097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22833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Text Box 7"/>
          <p:cNvSpPr txBox="1">
            <a:spLocks noChangeArrowheads="1"/>
          </p:cNvSpPr>
          <p:nvPr userDrawn="1"/>
        </p:nvSpPr>
        <p:spPr bwMode="auto">
          <a:xfrm>
            <a:off x="34925" y="6584950"/>
            <a:ext cx="148113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pPr>
              <a:defRPr/>
            </a:pPr>
            <a:r>
              <a:rPr lang="en-US" altLang="en-US" sz="900" b="0" i="0" dirty="0">
                <a:solidFill>
                  <a:schemeClr val="hlink"/>
                </a:solidFill>
                <a:cs typeface="Arial" charset="0"/>
              </a:rPr>
              <a:t>© 2006 Prentice Hall, Inc.</a:t>
            </a:r>
          </a:p>
        </p:txBody>
      </p:sp>
      <p:sp>
        <p:nvSpPr>
          <p:cNvPr id="1029" name="Text Box 8"/>
          <p:cNvSpPr txBox="1">
            <a:spLocks noChangeArrowheads="1"/>
          </p:cNvSpPr>
          <p:nvPr userDrawn="1"/>
        </p:nvSpPr>
        <p:spPr bwMode="auto">
          <a:xfrm>
            <a:off x="8488363" y="6584950"/>
            <a:ext cx="5778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panose="020B0604020202020204" pitchFamily="34" charset="0"/>
              </a:defRPr>
            </a:lvl1pPr>
            <a:lvl2pPr marL="742950" indent="-285750">
              <a:defRPr sz="2400" b="1" i="1">
                <a:solidFill>
                  <a:schemeClr val="tx1"/>
                </a:solidFill>
                <a:latin typeface="Arial" panose="020B0604020202020204" pitchFamily="34" charset="0"/>
              </a:defRPr>
            </a:lvl2pPr>
            <a:lvl3pPr marL="1143000" indent="-228600">
              <a:defRPr sz="2400" b="1" i="1">
                <a:solidFill>
                  <a:schemeClr val="tx1"/>
                </a:solidFill>
                <a:latin typeface="Arial" panose="020B0604020202020204" pitchFamily="34" charset="0"/>
              </a:defRPr>
            </a:lvl3pPr>
            <a:lvl4pPr marL="1600200" indent="-228600">
              <a:defRPr sz="2400" b="1" i="1">
                <a:solidFill>
                  <a:schemeClr val="tx1"/>
                </a:solidFill>
                <a:latin typeface="Arial" panose="020B0604020202020204" pitchFamily="34" charset="0"/>
              </a:defRPr>
            </a:lvl4pPr>
            <a:lvl5pPr marL="2057400" indent="-228600">
              <a:defRPr sz="2400" b="1" i="1">
                <a:solidFill>
                  <a:schemeClr val="tx1"/>
                </a:solidFill>
                <a:latin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defRPr>
            </a:lvl9pPr>
          </a:lstStyle>
          <a:p>
            <a:r>
              <a:rPr lang="en-AU" altLang="en-US" sz="900" i="0" dirty="0">
                <a:solidFill>
                  <a:schemeClr val="hlink"/>
                </a:solidFill>
              </a:rPr>
              <a:t>11 </a:t>
            </a:r>
            <a:r>
              <a:rPr lang="en-AU" altLang="en-US" sz="900" i="0" dirty="0">
                <a:solidFill>
                  <a:schemeClr val="hlink"/>
                </a:solidFill>
                <a:cs typeface="Arial" panose="020B0604020202020204" pitchFamily="34" charset="0"/>
              </a:rPr>
              <a:t>–</a:t>
            </a:r>
            <a:r>
              <a:rPr lang="en-AU" altLang="en-US" sz="900" i="0" dirty="0">
                <a:solidFill>
                  <a:schemeClr val="hlink"/>
                </a:solidFill>
              </a:rPr>
              <a:t> </a:t>
            </a:r>
            <a:fld id="{83D70B94-6DF5-4094-8631-5ACA4FD68DC0}" type="slidenum">
              <a:rPr lang="en-AU" altLang="en-US" sz="900" i="0">
                <a:solidFill>
                  <a:schemeClr val="hlink"/>
                </a:solidFill>
              </a:rPr>
              <a:pPr/>
              <a:t>‹#›</a:t>
            </a:fld>
            <a:endParaRPr lang="en-AU" altLang="en-US" sz="900" i="0" dirty="0">
              <a:solidFill>
                <a:schemeClr val="hlink"/>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lnSpc>
          <a:spcPct val="85000"/>
        </a:lnSpc>
        <a:spcBef>
          <a:spcPct val="0"/>
        </a:spcBef>
        <a:spcAft>
          <a:spcPct val="0"/>
        </a:spcAft>
        <a:defRPr sz="4400" b="1" i="1">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85000"/>
        </a:lnSpc>
        <a:spcBef>
          <a:spcPct val="0"/>
        </a:spcBef>
        <a:spcAft>
          <a:spcPct val="0"/>
        </a:spcAft>
        <a:defRPr sz="4400" b="1" i="1">
          <a:solidFill>
            <a:schemeClr val="tx2"/>
          </a:solidFill>
          <a:effectLst>
            <a:outerShdw blurRad="38100" dist="38100" dir="2700000" algn="tl">
              <a:srgbClr val="C0C0C0"/>
            </a:outerShdw>
          </a:effectLst>
          <a:latin typeface="Arial" charset="0"/>
        </a:defRPr>
      </a:lvl2pPr>
      <a:lvl3pPr algn="ctr" rtl="0" eaLnBrk="0" fontAlgn="base" hangingPunct="0">
        <a:lnSpc>
          <a:spcPct val="85000"/>
        </a:lnSpc>
        <a:spcBef>
          <a:spcPct val="0"/>
        </a:spcBef>
        <a:spcAft>
          <a:spcPct val="0"/>
        </a:spcAft>
        <a:defRPr sz="4400" b="1" i="1">
          <a:solidFill>
            <a:schemeClr val="tx2"/>
          </a:solidFill>
          <a:effectLst>
            <a:outerShdw blurRad="38100" dist="38100" dir="2700000" algn="tl">
              <a:srgbClr val="C0C0C0"/>
            </a:outerShdw>
          </a:effectLst>
          <a:latin typeface="Arial" charset="0"/>
        </a:defRPr>
      </a:lvl3pPr>
      <a:lvl4pPr algn="ctr" rtl="0" eaLnBrk="0" fontAlgn="base" hangingPunct="0">
        <a:lnSpc>
          <a:spcPct val="85000"/>
        </a:lnSpc>
        <a:spcBef>
          <a:spcPct val="0"/>
        </a:spcBef>
        <a:spcAft>
          <a:spcPct val="0"/>
        </a:spcAft>
        <a:defRPr sz="4400" b="1" i="1">
          <a:solidFill>
            <a:schemeClr val="tx2"/>
          </a:solidFill>
          <a:effectLst>
            <a:outerShdw blurRad="38100" dist="38100" dir="2700000" algn="tl">
              <a:srgbClr val="C0C0C0"/>
            </a:outerShdw>
          </a:effectLst>
          <a:latin typeface="Arial" charset="0"/>
        </a:defRPr>
      </a:lvl4pPr>
      <a:lvl5pPr algn="ctr" rtl="0" eaLnBrk="0" fontAlgn="base" hangingPunct="0">
        <a:lnSpc>
          <a:spcPct val="85000"/>
        </a:lnSpc>
        <a:spcBef>
          <a:spcPct val="0"/>
        </a:spcBef>
        <a:spcAft>
          <a:spcPct val="0"/>
        </a:spcAft>
        <a:defRPr sz="4400" b="1" i="1">
          <a:solidFill>
            <a:schemeClr val="tx2"/>
          </a:solidFill>
          <a:effectLst>
            <a:outerShdw blurRad="38100" dist="38100" dir="2700000" algn="tl">
              <a:srgbClr val="C0C0C0"/>
            </a:outerShdw>
          </a:effectLst>
          <a:latin typeface="Arial" charset="0"/>
        </a:defRPr>
      </a:lvl5pPr>
      <a:lvl6pPr marL="457200" algn="ctr" rtl="0" fontAlgn="base">
        <a:lnSpc>
          <a:spcPct val="85000"/>
        </a:lnSpc>
        <a:spcBef>
          <a:spcPct val="0"/>
        </a:spcBef>
        <a:spcAft>
          <a:spcPct val="0"/>
        </a:spcAft>
        <a:defRPr sz="4400" b="1" i="1">
          <a:solidFill>
            <a:schemeClr val="tx2"/>
          </a:solidFill>
          <a:effectLst>
            <a:outerShdw blurRad="38100" dist="38100" dir="2700000" algn="tl">
              <a:srgbClr val="C0C0C0"/>
            </a:outerShdw>
          </a:effectLst>
          <a:latin typeface="Arial" charset="0"/>
        </a:defRPr>
      </a:lvl6pPr>
      <a:lvl7pPr marL="914400" algn="ctr" rtl="0" fontAlgn="base">
        <a:lnSpc>
          <a:spcPct val="85000"/>
        </a:lnSpc>
        <a:spcBef>
          <a:spcPct val="0"/>
        </a:spcBef>
        <a:spcAft>
          <a:spcPct val="0"/>
        </a:spcAft>
        <a:defRPr sz="4400" b="1" i="1">
          <a:solidFill>
            <a:schemeClr val="tx2"/>
          </a:solidFill>
          <a:effectLst>
            <a:outerShdw blurRad="38100" dist="38100" dir="2700000" algn="tl">
              <a:srgbClr val="C0C0C0"/>
            </a:outerShdw>
          </a:effectLst>
          <a:latin typeface="Arial" charset="0"/>
        </a:defRPr>
      </a:lvl7pPr>
      <a:lvl8pPr marL="1371600" algn="ctr" rtl="0" fontAlgn="base">
        <a:lnSpc>
          <a:spcPct val="85000"/>
        </a:lnSpc>
        <a:spcBef>
          <a:spcPct val="0"/>
        </a:spcBef>
        <a:spcAft>
          <a:spcPct val="0"/>
        </a:spcAft>
        <a:defRPr sz="4400" b="1" i="1">
          <a:solidFill>
            <a:schemeClr val="tx2"/>
          </a:solidFill>
          <a:effectLst>
            <a:outerShdw blurRad="38100" dist="38100" dir="2700000" algn="tl">
              <a:srgbClr val="C0C0C0"/>
            </a:outerShdw>
          </a:effectLst>
          <a:latin typeface="Arial" charset="0"/>
        </a:defRPr>
      </a:lvl8pPr>
      <a:lvl9pPr marL="1828800" algn="ctr" rtl="0" fontAlgn="base">
        <a:lnSpc>
          <a:spcPct val="85000"/>
        </a:lnSpc>
        <a:spcBef>
          <a:spcPct val="0"/>
        </a:spcBef>
        <a:spcAft>
          <a:spcPct val="0"/>
        </a:spcAft>
        <a:defRPr sz="4400" b="1" i="1">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lnSpc>
          <a:spcPct val="90000"/>
        </a:lnSpc>
        <a:spcBef>
          <a:spcPct val="40000"/>
        </a:spcBef>
        <a:spcAft>
          <a:spcPct val="0"/>
        </a:spcAft>
        <a:buChar char="•"/>
        <a:defRPr sz="3200" b="1" i="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lnSpc>
          <a:spcPct val="90000"/>
        </a:lnSpc>
        <a:spcBef>
          <a:spcPct val="40000"/>
        </a:spcBef>
        <a:spcAft>
          <a:spcPct val="0"/>
        </a:spcAft>
        <a:buChar char="–"/>
        <a:defRPr sz="2800" b="1" i="1">
          <a:solidFill>
            <a:schemeClr val="tx1"/>
          </a:solidFill>
          <a:effectLst>
            <a:outerShdw blurRad="38100" dist="38100" dir="2700000" algn="tl">
              <a:srgbClr val="C0C0C0"/>
            </a:outerShdw>
          </a:effectLst>
          <a:latin typeface="+mn-lt"/>
        </a:defRPr>
      </a:lvl2pPr>
      <a:lvl3pPr marL="1143000" indent="-228600" algn="l" rtl="0" eaLnBrk="0" fontAlgn="base" hangingPunct="0">
        <a:lnSpc>
          <a:spcPct val="90000"/>
        </a:lnSpc>
        <a:spcBef>
          <a:spcPct val="40000"/>
        </a:spcBef>
        <a:spcAft>
          <a:spcPct val="0"/>
        </a:spcAft>
        <a:buChar char="•"/>
        <a:defRPr sz="2400" b="1" i="1">
          <a:solidFill>
            <a:schemeClr val="tx1"/>
          </a:solidFill>
          <a:effectLst>
            <a:outerShdw blurRad="38100" dist="38100" dir="2700000" algn="tl">
              <a:srgbClr val="C0C0C0"/>
            </a:outerShdw>
          </a:effectLst>
          <a:latin typeface="+mn-lt"/>
        </a:defRPr>
      </a:lvl3pPr>
      <a:lvl4pPr marL="1600200" indent="-228600" algn="l" rtl="0" eaLnBrk="0" fontAlgn="base" hangingPunct="0">
        <a:lnSpc>
          <a:spcPct val="90000"/>
        </a:lnSpc>
        <a:spcBef>
          <a:spcPct val="40000"/>
        </a:spcBef>
        <a:spcAft>
          <a:spcPct val="0"/>
        </a:spcAft>
        <a:buChar char="–"/>
        <a:defRPr sz="2000" b="1" i="1">
          <a:solidFill>
            <a:schemeClr val="tx1"/>
          </a:solidFill>
          <a:effectLst>
            <a:outerShdw blurRad="38100" dist="38100" dir="2700000" algn="tl">
              <a:srgbClr val="C0C0C0"/>
            </a:outerShdw>
          </a:effectLst>
          <a:latin typeface="+mn-lt"/>
        </a:defRPr>
      </a:lvl4pPr>
      <a:lvl5pPr marL="2057400" indent="-228600" algn="l" rtl="0" eaLnBrk="0" fontAlgn="base" hangingPunct="0">
        <a:lnSpc>
          <a:spcPct val="90000"/>
        </a:lnSpc>
        <a:spcBef>
          <a:spcPct val="40000"/>
        </a:spcBef>
        <a:spcAft>
          <a:spcPct val="0"/>
        </a:spcAft>
        <a:buChar char="»"/>
        <a:defRPr sz="2000" b="1" i="1">
          <a:solidFill>
            <a:schemeClr val="tx1"/>
          </a:solidFill>
          <a:effectLst>
            <a:outerShdw blurRad="38100" dist="38100" dir="2700000" algn="tl">
              <a:srgbClr val="C0C0C0"/>
            </a:outerShdw>
          </a:effectLst>
          <a:latin typeface="+mn-lt"/>
        </a:defRPr>
      </a:lvl5pPr>
      <a:lvl6pPr marL="2514600" indent="-228600" algn="l" rtl="0" fontAlgn="base">
        <a:lnSpc>
          <a:spcPct val="90000"/>
        </a:lnSpc>
        <a:spcBef>
          <a:spcPct val="40000"/>
        </a:spcBef>
        <a:spcAft>
          <a:spcPct val="0"/>
        </a:spcAft>
        <a:buChar char="»"/>
        <a:defRPr sz="2000" b="1" i="1">
          <a:solidFill>
            <a:schemeClr val="tx1"/>
          </a:solidFill>
          <a:effectLst>
            <a:outerShdw blurRad="38100" dist="38100" dir="2700000" algn="tl">
              <a:srgbClr val="C0C0C0"/>
            </a:outerShdw>
          </a:effectLst>
          <a:latin typeface="+mn-lt"/>
        </a:defRPr>
      </a:lvl6pPr>
      <a:lvl7pPr marL="2971800" indent="-228600" algn="l" rtl="0" fontAlgn="base">
        <a:lnSpc>
          <a:spcPct val="90000"/>
        </a:lnSpc>
        <a:spcBef>
          <a:spcPct val="40000"/>
        </a:spcBef>
        <a:spcAft>
          <a:spcPct val="0"/>
        </a:spcAft>
        <a:buChar char="»"/>
        <a:defRPr sz="2000" b="1" i="1">
          <a:solidFill>
            <a:schemeClr val="tx1"/>
          </a:solidFill>
          <a:effectLst>
            <a:outerShdw blurRad="38100" dist="38100" dir="2700000" algn="tl">
              <a:srgbClr val="C0C0C0"/>
            </a:outerShdw>
          </a:effectLst>
          <a:latin typeface="+mn-lt"/>
        </a:defRPr>
      </a:lvl7pPr>
      <a:lvl8pPr marL="3429000" indent="-228600" algn="l" rtl="0" fontAlgn="base">
        <a:lnSpc>
          <a:spcPct val="90000"/>
        </a:lnSpc>
        <a:spcBef>
          <a:spcPct val="40000"/>
        </a:spcBef>
        <a:spcAft>
          <a:spcPct val="0"/>
        </a:spcAft>
        <a:buChar char="»"/>
        <a:defRPr sz="2000" b="1" i="1">
          <a:solidFill>
            <a:schemeClr val="tx1"/>
          </a:solidFill>
          <a:effectLst>
            <a:outerShdw blurRad="38100" dist="38100" dir="2700000" algn="tl">
              <a:srgbClr val="C0C0C0"/>
            </a:outerShdw>
          </a:effectLst>
          <a:latin typeface="+mn-lt"/>
        </a:defRPr>
      </a:lvl8pPr>
      <a:lvl9pPr marL="3886200" indent="-228600" algn="l" rtl="0" fontAlgn="base">
        <a:lnSpc>
          <a:spcPct val="90000"/>
        </a:lnSpc>
        <a:spcBef>
          <a:spcPct val="40000"/>
        </a:spcBef>
        <a:spcAft>
          <a:spcPct val="0"/>
        </a:spcAft>
        <a:buChar char="»"/>
        <a:defRPr sz="2000" b="1" i="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a:xfrm>
            <a:off x="1722438" y="4675188"/>
            <a:ext cx="6156325" cy="808037"/>
          </a:xfrm>
          <a:prstGeom prst="rect">
            <a:avLst/>
          </a:prstGeom>
        </p:spPr>
        <p:txBody>
          <a:bodyPr anchor="b">
            <a:normAutofit fontScale="97500"/>
            <a:scene3d>
              <a:camera prst="orthographicFront"/>
              <a:lightRig rig="soft" dir="t">
                <a:rot lat="0" lon="0" rev="2400000"/>
              </a:lightRig>
            </a:scene3d>
            <a:sp3d>
              <a:bevelT w="19050" h="12700"/>
            </a:sp3d>
          </a:bodyPr>
          <a:lstStyle/>
          <a:p>
            <a:pPr marL="54864" algn="ctr" eaLnBrk="1" fontAlgn="auto" hangingPunct="1">
              <a:spcAft>
                <a:spcPts val="0"/>
              </a:spcAft>
              <a:defRPr/>
            </a:pPr>
            <a:endParaRPr lang="en-US" sz="32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endParaRPr>
          </a:p>
        </p:txBody>
      </p:sp>
      <p:sp>
        <p:nvSpPr>
          <p:cNvPr id="10" name="Title 1"/>
          <p:cNvSpPr txBox="1">
            <a:spLocks/>
          </p:cNvSpPr>
          <p:nvPr/>
        </p:nvSpPr>
        <p:spPr>
          <a:xfrm>
            <a:off x="682752" y="1105549"/>
            <a:ext cx="7985760" cy="774109"/>
          </a:xfrm>
          <a:prstGeom prst="rect">
            <a:avLst/>
          </a:prstGeom>
        </p:spPr>
        <p:txBody>
          <a:bodyPr anchor="b">
            <a:scene3d>
              <a:camera prst="orthographicFront"/>
              <a:lightRig rig="soft" dir="t">
                <a:rot lat="0" lon="0" rev="2400000"/>
              </a:lightRig>
            </a:scene3d>
            <a:sp3d>
              <a:bevelT w="19050" h="12700"/>
            </a:sp3d>
          </a:bodyPr>
          <a:lstStyle/>
          <a:p>
            <a:pPr marL="54864" algn="ctr" eaLnBrk="1" fontAlgn="auto" hangingPunct="1">
              <a:spcAft>
                <a:spcPts val="0"/>
              </a:spcAft>
              <a:defRPr/>
            </a:pPr>
            <a:r>
              <a:rPr lang="en-US" sz="4000" i="0" dirty="0">
                <a:solidFill>
                  <a:srgbClr val="003300"/>
                </a:solidFill>
                <a:latin typeface="Lucida Bright" panose="02040602050505020304" pitchFamily="18" charset="0"/>
                <a:ea typeface="+mj-ea"/>
                <a:cs typeface="FrankRuehl" panose="020E0503060101010101" pitchFamily="34" charset="-79"/>
              </a:rPr>
              <a:t>Operations Managemen</a:t>
            </a:r>
            <a:r>
              <a:rPr lang="en-US" sz="4000" b="0" i="0" dirty="0">
                <a:solidFill>
                  <a:srgbClr val="003300"/>
                </a:solidFill>
                <a:latin typeface="Lucida Bright" panose="02040602050505020304" pitchFamily="18" charset="0"/>
                <a:ea typeface="+mj-ea"/>
                <a:cs typeface="+mj-cs"/>
              </a:rPr>
              <a:t>t</a:t>
            </a:r>
          </a:p>
        </p:txBody>
      </p:sp>
      <p:sp>
        <p:nvSpPr>
          <p:cNvPr id="15" name="Title 1"/>
          <p:cNvSpPr txBox="1">
            <a:spLocks noChangeAspect="1"/>
          </p:cNvSpPr>
          <p:nvPr/>
        </p:nvSpPr>
        <p:spPr>
          <a:xfrm>
            <a:off x="596675" y="4858947"/>
            <a:ext cx="8469085" cy="1248555"/>
          </a:xfrm>
          <a:prstGeom prst="rect">
            <a:avLst/>
          </a:prstGeom>
          <a:scene3d>
            <a:camera prst="orthographicFront"/>
            <a:lightRig rig="soft" dir="t">
              <a:rot lat="0" lon="0" rev="2400000"/>
            </a:lightRig>
          </a:scene3d>
          <a:sp3d extrusionH="76200">
            <a:extrusionClr>
              <a:schemeClr val="accent2">
                <a:lumMod val="75000"/>
              </a:schemeClr>
            </a:extrusionClr>
          </a:sp3d>
        </p:spPr>
        <p:txBody>
          <a:bodyPr anchor="ctr">
            <a:sp3d>
              <a:bevelT w="19050" h="12700"/>
            </a:sp3d>
          </a:bodyPr>
          <a:lstStyle/>
          <a:p>
            <a:pPr marL="54864" algn="ctr" eaLnBrk="1" fontAlgn="auto" hangingPunct="1">
              <a:spcAft>
                <a:spcPts val="0"/>
              </a:spcAft>
              <a:defRPr/>
            </a:pPr>
            <a:r>
              <a:rPr lang="en-US" sz="8000" b="1" i="0" dirty="0">
                <a:solidFill>
                  <a:srgbClr val="BF0922"/>
                </a:solidFill>
                <a:latin typeface="Lucida Bright" panose="02040602050505020304" pitchFamily="18" charset="0"/>
                <a:ea typeface="+mj-ea"/>
                <a:cs typeface="+mj-cs"/>
              </a:rPr>
              <a:t>Supply Chain   Analytics</a:t>
            </a:r>
          </a:p>
        </p:txBody>
      </p:sp>
      <p:sp>
        <p:nvSpPr>
          <p:cNvPr id="3078" name="TextBox 1"/>
          <p:cNvSpPr txBox="1">
            <a:spLocks noChangeArrowheads="1"/>
          </p:cNvSpPr>
          <p:nvPr/>
        </p:nvSpPr>
        <p:spPr bwMode="auto">
          <a:xfrm>
            <a:off x="1722438" y="468591"/>
            <a:ext cx="5761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r>
              <a:rPr lang="en-US" altLang="en-US" sz="2800" dirty="0">
                <a:solidFill>
                  <a:srgbClr val="800000"/>
                </a:solidFill>
              </a:rPr>
              <a:t>        </a:t>
            </a:r>
            <a:r>
              <a:rPr lang="en-US" altLang="en-US" sz="2800" i="0" dirty="0">
                <a:solidFill>
                  <a:srgbClr val="800000"/>
                </a:solidFill>
                <a:latin typeface="Lucida Bright" panose="02040602050505020304" pitchFamily="18" charset="0"/>
              </a:rPr>
              <a:t>Regents Park Publishers</a:t>
            </a:r>
          </a:p>
        </p:txBody>
      </p:sp>
      <p:pic>
        <p:nvPicPr>
          <p:cNvPr id="307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675" y="2128293"/>
            <a:ext cx="3306585" cy="165581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5884" y="2294480"/>
            <a:ext cx="4229135" cy="1446550"/>
          </a:xfrm>
          <a:prstGeom prst="rect">
            <a:avLst/>
          </a:prstGeom>
          <a:noFill/>
        </p:spPr>
        <p:txBody>
          <a:bodyPr wrap="square" rtlCol="0">
            <a:spAutoFit/>
          </a:bodyPr>
          <a:lstStyle/>
          <a:p>
            <a:pPr marL="54864" lvl="0" algn="ctr" eaLnBrk="1" fontAlgn="auto" hangingPunct="1">
              <a:spcAft>
                <a:spcPts val="0"/>
              </a:spcAft>
              <a:defRPr/>
            </a:pPr>
            <a:r>
              <a:rPr lang="en-US" sz="8800" b="1" i="0" dirty="0">
                <a:solidFill>
                  <a:srgbClr val="00003A"/>
                </a:solidFill>
                <a:latin typeface="Lucida Bright" panose="02040602050505020304" pitchFamily="18" charset="0"/>
                <a:ea typeface="ＭＳ Ｐゴシック"/>
                <a:cs typeface="FrankRuehl" panose="020E0503060101010101" pitchFamily="34" charset="-79"/>
              </a:rPr>
              <a:t>T</a:t>
            </a:r>
            <a:r>
              <a:rPr lang="en-US" sz="8800" b="1" i="0" dirty="0">
                <a:solidFill>
                  <a:srgbClr val="BF0922"/>
                </a:solidFill>
                <a:latin typeface="Lucida Bright" panose="02040602050505020304" pitchFamily="18" charset="0"/>
                <a:ea typeface="ＭＳ Ｐゴシック"/>
                <a:cs typeface="FrankRuehl" panose="020E0503060101010101" pitchFamily="34" charset="-79"/>
              </a:rPr>
              <a:t>3</a:t>
            </a:r>
            <a:r>
              <a:rPr lang="en-US" sz="8800" b="1" i="0" dirty="0">
                <a:solidFill>
                  <a:srgbClr val="00003A"/>
                </a:solidFill>
                <a:latin typeface="Lucida Bright" panose="02040602050505020304" pitchFamily="18" charset="0"/>
                <a:ea typeface="ＭＳ Ｐゴシック"/>
                <a:cs typeface="FrankRuehl" panose="020E0503060101010101" pitchFamily="34" charset="-79"/>
              </a:rPr>
              <a:t>LM</a:t>
            </a:r>
            <a:r>
              <a:rPr lang="en-US" sz="8800" b="1" i="0" dirty="0">
                <a:solidFill>
                  <a:srgbClr val="BF0922"/>
                </a:solidFill>
                <a:latin typeface="Lucida Bright" panose="02040602050505020304" pitchFamily="18" charset="0"/>
                <a:ea typeface="ＭＳ Ｐゴシック"/>
                <a:cs typeface="FrankRuehl" panose="020E0503060101010101" pitchFamily="34" charset="-79"/>
              </a:rPr>
              <a:t>3</a:t>
            </a:r>
            <a:r>
              <a:rPr lang="en-US" sz="8000" dirty="0">
                <a:solidFill>
                  <a:srgbClr val="00003A"/>
                </a:solidFill>
                <a:latin typeface="Arial"/>
                <a:ea typeface="ＭＳ Ｐゴシック"/>
              </a:rPr>
              <a:t> </a:t>
            </a:r>
          </a:p>
        </p:txBody>
      </p:sp>
    </p:spTree>
    <p:extLst>
      <p:ext uri="{BB962C8B-B14F-4D97-AF65-F5344CB8AC3E}">
        <p14:creationId xmlns:p14="http://schemas.microsoft.com/office/powerpoint/2010/main" val="3481135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b="0" i="0" dirty="0">
              <a:effectLst/>
            </a:endParaRPr>
          </a:p>
          <a:p>
            <a:pPr marL="0" indent="0" algn="ctr">
              <a:buNone/>
            </a:pPr>
            <a:endParaRPr lang="en-US" b="0" i="0" dirty="0">
              <a:effectLst/>
            </a:endParaRPr>
          </a:p>
          <a:p>
            <a:pPr marL="0" indent="0" algn="ctr">
              <a:buNone/>
            </a:pPr>
            <a:r>
              <a:rPr lang="en-US" sz="4000" b="0" i="0" dirty="0">
                <a:solidFill>
                  <a:schemeClr val="accent5">
                    <a:lumMod val="10000"/>
                  </a:schemeClr>
                </a:solidFill>
                <a:effectLst/>
                <a:latin typeface="Lucida Bright" panose="02040602050505020304" pitchFamily="18" charset="0"/>
              </a:rPr>
              <a:t>Supply Chain Economics</a:t>
            </a:r>
          </a:p>
        </p:txBody>
      </p:sp>
    </p:spTree>
    <p:extLst>
      <p:ext uri="{BB962C8B-B14F-4D97-AF65-F5344CB8AC3E}">
        <p14:creationId xmlns:p14="http://schemas.microsoft.com/office/powerpoint/2010/main" val="2894527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8418" name="Rectangle 2"/>
          <p:cNvSpPr>
            <a:spLocks noGrp="1" noChangeArrowheads="1"/>
          </p:cNvSpPr>
          <p:nvPr>
            <p:ph type="title"/>
          </p:nvPr>
        </p:nvSpPr>
        <p:spPr>
          <a:xfrm>
            <a:off x="685800" y="584200"/>
            <a:ext cx="7772400" cy="8890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Supply-Chain Econom</a:t>
            </a:r>
            <a:r>
              <a:rPr lang="en-US" altLang="en-US" b="0" i="0" dirty="0">
                <a:effectLst>
                  <a:outerShdw blurRad="38100" dist="38100" dir="2700000" algn="tl">
                    <a:srgbClr val="FFFFFF"/>
                  </a:outerShdw>
                </a:effectLst>
                <a:latin typeface="Lucida Bright" panose="02040602050505020304" pitchFamily="18" charset="0"/>
              </a:rPr>
              <a:t>ics</a:t>
            </a:r>
          </a:p>
        </p:txBody>
      </p:sp>
      <p:sp>
        <p:nvSpPr>
          <p:cNvPr id="828692" name="Rectangle 276"/>
          <p:cNvSpPr>
            <a:spLocks noChangeArrowheads="1"/>
          </p:cNvSpPr>
          <p:nvPr/>
        </p:nvSpPr>
        <p:spPr bwMode="auto">
          <a:xfrm>
            <a:off x="1326356" y="1726406"/>
            <a:ext cx="6491287"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defRPr/>
            </a:pPr>
            <a:r>
              <a:rPr lang="en-US" altLang="en-US" b="0" i="0" dirty="0">
                <a:solidFill>
                  <a:schemeClr val="hlink"/>
                </a:solidFill>
                <a:latin typeface="Lucida Bright" panose="02040602050505020304" pitchFamily="18" charset="0"/>
              </a:rPr>
              <a:t>Supply Chain Costs as a Percent of Sales</a:t>
            </a:r>
          </a:p>
        </p:txBody>
      </p:sp>
      <p:graphicFrame>
        <p:nvGraphicFramePr>
          <p:cNvPr id="828779" name="Group 363"/>
          <p:cNvGraphicFramePr>
            <a:graphicFrameLocks noGrp="1"/>
          </p:cNvGraphicFramePr>
          <p:nvPr>
            <p:extLst>
              <p:ext uri="{D42A27DB-BD31-4B8C-83A1-F6EECF244321}">
                <p14:modId xmlns:p14="http://schemas.microsoft.com/office/powerpoint/2010/main" val="3896251760"/>
              </p:ext>
            </p:extLst>
          </p:nvPr>
        </p:nvGraphicFramePr>
        <p:xfrm>
          <a:off x="1574800" y="2400300"/>
          <a:ext cx="5994400" cy="3530600"/>
        </p:xfrm>
        <a:graphic>
          <a:graphicData uri="http://schemas.openxmlformats.org/drawingml/2006/table">
            <a:tbl>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1"/>
                    </a:ext>
                  </a:extLst>
                </a:gridCol>
              </a:tblGrid>
              <a:tr h="444500">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charset="0"/>
                        </a:rPr>
                        <a:t>Industry</a:t>
                      </a:r>
                    </a:p>
                  </a:txBody>
                  <a:tcPr horzOverflow="overflow">
                    <a:lnL cap="flat">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charset="0"/>
                        </a:rPr>
                        <a:t>% Purchased</a:t>
                      </a:r>
                    </a:p>
                  </a:txBody>
                  <a:tcPr horzOverflow="overflow">
                    <a:lnL>
                      <a:noFill/>
                    </a:lnL>
                    <a:lnR cap="flat">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4500">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Lucida Bright" panose="02040602050505020304" pitchFamily="18" charset="0"/>
                        </a:rPr>
                        <a:t>All industry</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Lucida Bright" panose="02040602050505020304" pitchFamily="18" charset="0"/>
                        </a:rPr>
                        <a:t>52</a:t>
                      </a:r>
                    </a:p>
                  </a:txBody>
                  <a:tcP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44500">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Lucida Bright" panose="02040602050505020304" pitchFamily="18" charset="0"/>
                        </a:rPr>
                        <a:t>Automobile</a:t>
                      </a:r>
                    </a:p>
                  </a:txBody>
                  <a:tcPr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Lucida Bright" panose="02040602050505020304" pitchFamily="18" charset="0"/>
                        </a:rPr>
                        <a:t>67</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44500">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Lucida Bright" panose="02040602050505020304" pitchFamily="18" charset="0"/>
                        </a:rPr>
                        <a:t>Food</a:t>
                      </a:r>
                    </a:p>
                  </a:txBody>
                  <a:tcPr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Lucida Bright" panose="02040602050505020304" pitchFamily="18" charset="0"/>
                        </a:rPr>
                        <a:t>60</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44500">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Lucida Bright" panose="02040602050505020304" pitchFamily="18" charset="0"/>
                        </a:rPr>
                        <a:t>Lumber</a:t>
                      </a:r>
                    </a:p>
                  </a:txBody>
                  <a:tcPr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Lucida Bright" panose="02040602050505020304" pitchFamily="18" charset="0"/>
                        </a:rPr>
                        <a:t>61</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431800">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Lucida Bright" panose="02040602050505020304" pitchFamily="18" charset="0"/>
                        </a:rPr>
                        <a:t>Paper</a:t>
                      </a:r>
                    </a:p>
                  </a:txBody>
                  <a:tcPr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Lucida Bright" panose="02040602050505020304" pitchFamily="18" charset="0"/>
                        </a:rPr>
                        <a:t>55</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431800">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Lucida Bright" panose="02040602050505020304" pitchFamily="18" charset="0"/>
                        </a:rPr>
                        <a:t>Petroleum</a:t>
                      </a:r>
                    </a:p>
                  </a:txBody>
                  <a:tcPr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Lucida Bright" panose="02040602050505020304" pitchFamily="18" charset="0"/>
                        </a:rPr>
                        <a:t>79</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444500">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Lucida Bright" panose="02040602050505020304" pitchFamily="18" charset="0"/>
                        </a:rPr>
                        <a:t>Transportation</a:t>
                      </a:r>
                    </a:p>
                  </a:txBody>
                  <a:tcPr horzOverflow="overflow">
                    <a:lnL cap="flat">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Lucida Bright" panose="02040602050505020304" pitchFamily="18" charset="0"/>
                        </a:rPr>
                        <a:t>62</a:t>
                      </a:r>
                    </a:p>
                  </a:txBody>
                  <a:tcPr horzOverflow="overflow">
                    <a:lnL>
                      <a:noFill/>
                    </a:lnL>
                    <a:lnR cap="flat">
                      <a:noFill/>
                    </a:lnR>
                    <a:lnT>
                      <a:noFill/>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28692"/>
                                        </p:tgtEl>
                                        <p:attrNameLst>
                                          <p:attrName>style.visibility</p:attrName>
                                        </p:attrNameLst>
                                      </p:cBhvr>
                                      <p:to>
                                        <p:strVal val="visible"/>
                                      </p:to>
                                    </p:set>
                                    <p:animEffect transition="in" filter="wipe(left)">
                                      <p:cBhvr>
                                        <p:cTn id="7" dur="500"/>
                                        <p:tgtEl>
                                          <p:spTgt spid="828692"/>
                                        </p:tgtEl>
                                      </p:cBhvr>
                                    </p:animEffect>
                                  </p:childTnLst>
                                </p:cTn>
                              </p:par>
                            </p:childTnLst>
                          </p:cTn>
                        </p:par>
                        <p:par>
                          <p:cTn id="8" fill="hold" nodeType="afterGroup">
                            <p:stCondLst>
                              <p:cond delay="1500"/>
                            </p:stCondLst>
                            <p:childTnLst>
                              <p:par>
                                <p:cTn id="9" presetID="18" presetClass="entr" presetSubtype="6" fill="hold" nodeType="afterEffect">
                                  <p:stCondLst>
                                    <p:cond delay="1000"/>
                                  </p:stCondLst>
                                  <p:childTnLst>
                                    <p:set>
                                      <p:cBhvr>
                                        <p:cTn id="10" dur="1" fill="hold">
                                          <p:stCondLst>
                                            <p:cond delay="0"/>
                                          </p:stCondLst>
                                        </p:cTn>
                                        <p:tgtEl>
                                          <p:spTgt spid="828779"/>
                                        </p:tgtEl>
                                        <p:attrNameLst>
                                          <p:attrName>style.visibility</p:attrName>
                                        </p:attrNameLst>
                                      </p:cBhvr>
                                      <p:to>
                                        <p:strVal val="visible"/>
                                      </p:to>
                                    </p:set>
                                    <p:animEffect transition="in" filter="strips(downRight)">
                                      <p:cBhvr>
                                        <p:cTn id="11" dur="500"/>
                                        <p:tgtEl>
                                          <p:spTgt spid="828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69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7298" name="Rectangle 2"/>
          <p:cNvSpPr>
            <a:spLocks noGrp="1" noChangeArrowheads="1"/>
          </p:cNvSpPr>
          <p:nvPr>
            <p:ph type="title"/>
          </p:nvPr>
        </p:nvSpPr>
        <p:spPr>
          <a:xfrm>
            <a:off x="685800" y="584200"/>
            <a:ext cx="7772400" cy="889000"/>
          </a:xfrm>
          <a:noFill/>
          <a:ln>
            <a:noFill/>
            <a:miter lim="800000"/>
            <a:headEnd/>
            <a:tailEnd/>
          </a:ln>
        </p:spPr>
        <p:txBody>
          <a:bodyPr/>
          <a:lstStyle/>
          <a:p>
            <a:pPr eaLnBrk="1" hangingPunct="1">
              <a:defRPr/>
            </a:pPr>
            <a:r>
              <a:rPr lang="en-US" altLang="en-US" b="0" i="0" dirty="0">
                <a:solidFill>
                  <a:schemeClr val="accent5">
                    <a:lumMod val="10000"/>
                  </a:schemeClr>
                </a:solidFill>
                <a:effectLst/>
                <a:latin typeface="Lucida Bright" panose="02040602050505020304" pitchFamily="18" charset="0"/>
              </a:rPr>
              <a:t>Supply-Chain Economics</a:t>
            </a:r>
          </a:p>
        </p:txBody>
      </p:sp>
      <p:sp>
        <p:nvSpPr>
          <p:cNvPr id="1207299" name="Rectangle 3"/>
          <p:cNvSpPr>
            <a:spLocks noChangeArrowheads="1"/>
          </p:cNvSpPr>
          <p:nvPr/>
        </p:nvSpPr>
        <p:spPr bwMode="auto">
          <a:xfrm>
            <a:off x="862013" y="1779588"/>
            <a:ext cx="7418387"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defRPr/>
            </a:pPr>
            <a:r>
              <a:rPr lang="en-US" altLang="en-US" b="0" i="0" dirty="0">
                <a:solidFill>
                  <a:schemeClr val="hlink"/>
                </a:solidFill>
                <a:latin typeface="Lucida Bright" panose="02040602050505020304" pitchFamily="18" charset="0"/>
              </a:rPr>
              <a:t>Dollars of additional sales needed to equal $1 saved through the supply chain</a:t>
            </a:r>
          </a:p>
        </p:txBody>
      </p:sp>
      <p:grpSp>
        <p:nvGrpSpPr>
          <p:cNvPr id="1207300" name="Group 4"/>
          <p:cNvGrpSpPr>
            <a:grpSpLocks/>
          </p:cNvGrpSpPr>
          <p:nvPr/>
        </p:nvGrpSpPr>
        <p:grpSpPr bwMode="auto">
          <a:xfrm>
            <a:off x="876300" y="3073400"/>
            <a:ext cx="7493000" cy="2590800"/>
            <a:chOff x="552" y="1904"/>
            <a:chExt cx="4720" cy="1632"/>
          </a:xfrm>
        </p:grpSpPr>
        <p:sp>
          <p:nvSpPr>
            <p:cNvPr id="1207301" name="Rectangle 5"/>
            <p:cNvSpPr>
              <a:spLocks noChangeArrowheads="1"/>
            </p:cNvSpPr>
            <p:nvPr/>
          </p:nvSpPr>
          <p:spPr bwMode="auto">
            <a:xfrm>
              <a:off x="1982" y="1943"/>
              <a:ext cx="320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defRPr/>
              </a:pPr>
              <a:r>
                <a:rPr lang="en-US" altLang="en-US" sz="1800" b="0" i="0" dirty="0">
                  <a:effectLst>
                    <a:outerShdw blurRad="38100" dist="38100" dir="2700000" algn="tl">
                      <a:srgbClr val="C0C0C0"/>
                    </a:outerShdw>
                  </a:effectLst>
                  <a:latin typeface="Lucida Bright" panose="02040602050505020304" pitchFamily="18" charset="0"/>
                </a:rPr>
                <a:t>Percent of Sales Spent in the Supply Chain</a:t>
              </a:r>
            </a:p>
          </p:txBody>
        </p:sp>
        <p:sp>
          <p:nvSpPr>
            <p:cNvPr id="1207302" name="Rectangle 6"/>
            <p:cNvSpPr>
              <a:spLocks noChangeArrowheads="1"/>
            </p:cNvSpPr>
            <p:nvPr/>
          </p:nvSpPr>
          <p:spPr bwMode="auto">
            <a:xfrm>
              <a:off x="552" y="2160"/>
              <a:ext cx="4720" cy="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1054100" algn="ctr"/>
                  <a:tab pos="2578100" algn="ctr"/>
                  <a:tab pos="3429000" algn="ctr"/>
                  <a:tab pos="4292600" algn="ctr"/>
                  <a:tab pos="5143500" algn="ctr"/>
                  <a:tab pos="6007100" algn="ctr"/>
                  <a:tab pos="6858000" algn="ctr"/>
                </a:tabLst>
                <a:defRPr sz="2400">
                  <a:solidFill>
                    <a:schemeClr val="tx1"/>
                  </a:solidFill>
                  <a:latin typeface="Times" pitchFamily="18" charset="0"/>
                </a:defRPr>
              </a:lvl1pPr>
              <a:lvl2pPr>
                <a:tabLst>
                  <a:tab pos="1054100" algn="ctr"/>
                  <a:tab pos="2578100" algn="ctr"/>
                  <a:tab pos="3429000" algn="ctr"/>
                  <a:tab pos="4292600" algn="ctr"/>
                  <a:tab pos="5143500" algn="ctr"/>
                  <a:tab pos="6007100" algn="ctr"/>
                  <a:tab pos="6858000" algn="ctr"/>
                </a:tabLst>
                <a:defRPr sz="2400">
                  <a:solidFill>
                    <a:schemeClr val="tx1"/>
                  </a:solidFill>
                  <a:latin typeface="Times" pitchFamily="18" charset="0"/>
                </a:defRPr>
              </a:lvl2pPr>
              <a:lvl3pPr>
                <a:tabLst>
                  <a:tab pos="1054100" algn="ctr"/>
                  <a:tab pos="2578100" algn="ctr"/>
                  <a:tab pos="3429000" algn="ctr"/>
                  <a:tab pos="4292600" algn="ctr"/>
                  <a:tab pos="5143500" algn="ctr"/>
                  <a:tab pos="6007100" algn="ctr"/>
                  <a:tab pos="6858000" algn="ctr"/>
                </a:tabLst>
                <a:defRPr sz="2400">
                  <a:solidFill>
                    <a:schemeClr val="tx1"/>
                  </a:solidFill>
                  <a:latin typeface="Times" pitchFamily="18" charset="0"/>
                </a:defRPr>
              </a:lvl3pPr>
              <a:lvl4pPr>
                <a:tabLst>
                  <a:tab pos="1054100" algn="ctr"/>
                  <a:tab pos="2578100" algn="ctr"/>
                  <a:tab pos="3429000" algn="ctr"/>
                  <a:tab pos="4292600" algn="ctr"/>
                  <a:tab pos="5143500" algn="ctr"/>
                  <a:tab pos="6007100" algn="ctr"/>
                  <a:tab pos="6858000" algn="ctr"/>
                </a:tabLst>
                <a:defRPr sz="2400">
                  <a:solidFill>
                    <a:schemeClr val="tx1"/>
                  </a:solidFill>
                  <a:latin typeface="Times" pitchFamily="18" charset="0"/>
                </a:defRPr>
              </a:lvl4pPr>
              <a:lvl5pPr>
                <a:tabLst>
                  <a:tab pos="1054100" algn="ctr"/>
                  <a:tab pos="2578100" algn="ctr"/>
                  <a:tab pos="3429000" algn="ctr"/>
                  <a:tab pos="4292600" algn="ctr"/>
                  <a:tab pos="5143500" algn="ctr"/>
                  <a:tab pos="6007100" algn="ctr"/>
                  <a:tab pos="6858000" algn="ctr"/>
                </a:tabLst>
                <a:defRPr sz="2400">
                  <a:solidFill>
                    <a:schemeClr val="tx1"/>
                  </a:solidFill>
                  <a:latin typeface="Times" pitchFamily="18" charset="0"/>
                </a:defRPr>
              </a:lvl5pPr>
              <a:lvl6pPr eaLnBrk="0" fontAlgn="base" hangingPunct="0">
                <a:spcBef>
                  <a:spcPct val="0"/>
                </a:spcBef>
                <a:spcAft>
                  <a:spcPct val="0"/>
                </a:spcAft>
                <a:tabLst>
                  <a:tab pos="1054100" algn="ctr"/>
                  <a:tab pos="2578100" algn="ctr"/>
                  <a:tab pos="3429000" algn="ctr"/>
                  <a:tab pos="4292600" algn="ctr"/>
                  <a:tab pos="5143500" algn="ctr"/>
                  <a:tab pos="6007100" algn="ctr"/>
                  <a:tab pos="6858000" algn="ctr"/>
                </a:tabLst>
                <a:defRPr sz="2400">
                  <a:solidFill>
                    <a:schemeClr val="tx1"/>
                  </a:solidFill>
                  <a:latin typeface="Times" pitchFamily="18" charset="0"/>
                </a:defRPr>
              </a:lvl6pPr>
              <a:lvl7pPr eaLnBrk="0" fontAlgn="base" hangingPunct="0">
                <a:spcBef>
                  <a:spcPct val="0"/>
                </a:spcBef>
                <a:spcAft>
                  <a:spcPct val="0"/>
                </a:spcAft>
                <a:tabLst>
                  <a:tab pos="1054100" algn="ctr"/>
                  <a:tab pos="2578100" algn="ctr"/>
                  <a:tab pos="3429000" algn="ctr"/>
                  <a:tab pos="4292600" algn="ctr"/>
                  <a:tab pos="5143500" algn="ctr"/>
                  <a:tab pos="6007100" algn="ctr"/>
                  <a:tab pos="6858000" algn="ctr"/>
                </a:tabLst>
                <a:defRPr sz="2400">
                  <a:solidFill>
                    <a:schemeClr val="tx1"/>
                  </a:solidFill>
                  <a:latin typeface="Times" pitchFamily="18" charset="0"/>
                </a:defRPr>
              </a:lvl7pPr>
              <a:lvl8pPr eaLnBrk="0" fontAlgn="base" hangingPunct="0">
                <a:spcBef>
                  <a:spcPct val="0"/>
                </a:spcBef>
                <a:spcAft>
                  <a:spcPct val="0"/>
                </a:spcAft>
                <a:tabLst>
                  <a:tab pos="1054100" algn="ctr"/>
                  <a:tab pos="2578100" algn="ctr"/>
                  <a:tab pos="3429000" algn="ctr"/>
                  <a:tab pos="4292600" algn="ctr"/>
                  <a:tab pos="5143500" algn="ctr"/>
                  <a:tab pos="6007100" algn="ctr"/>
                  <a:tab pos="6858000" algn="ctr"/>
                </a:tabLst>
                <a:defRPr sz="2400">
                  <a:solidFill>
                    <a:schemeClr val="tx1"/>
                  </a:solidFill>
                  <a:latin typeface="Times" pitchFamily="18" charset="0"/>
                </a:defRPr>
              </a:lvl8pPr>
              <a:lvl9pPr eaLnBrk="0" fontAlgn="base" hangingPunct="0">
                <a:spcBef>
                  <a:spcPct val="0"/>
                </a:spcBef>
                <a:spcAft>
                  <a:spcPct val="0"/>
                </a:spcAft>
                <a:tabLst>
                  <a:tab pos="1054100" algn="ctr"/>
                  <a:tab pos="2578100" algn="ctr"/>
                  <a:tab pos="3429000" algn="ctr"/>
                  <a:tab pos="4292600" algn="ctr"/>
                  <a:tab pos="5143500" algn="ctr"/>
                  <a:tab pos="6007100" algn="ctr"/>
                  <a:tab pos="6858000" algn="ctr"/>
                </a:tabLst>
                <a:defRPr sz="2400">
                  <a:solidFill>
                    <a:schemeClr val="tx1"/>
                  </a:solidFill>
                  <a:latin typeface="Times" pitchFamily="18" charset="0"/>
                </a:defRPr>
              </a:lvl9pPr>
            </a:lstStyle>
            <a:p>
              <a:pPr>
                <a:lnSpc>
                  <a:spcPct val="90000"/>
                </a:lnSpc>
                <a:defRPr/>
              </a:pPr>
              <a:r>
                <a:rPr lang="en-US" altLang="en-US" sz="1800" b="0" i="0" dirty="0">
                  <a:latin typeface="Lucida Bright" panose="02040602050505020304" pitchFamily="18" charset="0"/>
                </a:rPr>
                <a:t>	Percent Net Profit</a:t>
              </a:r>
            </a:p>
            <a:p>
              <a:pPr>
                <a:lnSpc>
                  <a:spcPct val="90000"/>
                </a:lnSpc>
                <a:defRPr/>
              </a:pPr>
              <a:r>
                <a:rPr lang="en-US" altLang="en-US" sz="1800" b="0" i="0" dirty="0">
                  <a:latin typeface="Lucida Bright" panose="02040602050505020304" pitchFamily="18" charset="0"/>
                </a:rPr>
                <a:t>	of Firm	40%	50%	60%	70%	80%	90%</a:t>
              </a:r>
            </a:p>
            <a:p>
              <a:pPr>
                <a:lnSpc>
                  <a:spcPct val="90000"/>
                </a:lnSpc>
                <a:spcBef>
                  <a:spcPct val="25000"/>
                </a:spcBef>
                <a:defRPr/>
              </a:pPr>
              <a:r>
                <a:rPr lang="en-US" altLang="en-US" sz="1800" b="0" i="0" dirty="0">
                  <a:latin typeface="Lucida Bright" panose="02040602050505020304" pitchFamily="18" charset="0"/>
                </a:rPr>
                <a:t>	2	$3.23	$3.85	$4.76	$6.25	$9.09	$16.67</a:t>
              </a:r>
            </a:p>
            <a:p>
              <a:pPr>
                <a:lnSpc>
                  <a:spcPct val="90000"/>
                </a:lnSpc>
                <a:spcBef>
                  <a:spcPct val="25000"/>
                </a:spcBef>
                <a:defRPr/>
              </a:pPr>
              <a:r>
                <a:rPr lang="en-US" altLang="en-US" sz="1800" b="0" i="0" dirty="0">
                  <a:latin typeface="Lucida Bright" panose="02040602050505020304" pitchFamily="18" charset="0"/>
                </a:rPr>
                <a:t>	4	$3.13	$3.70	$4.55	$5.88	$8.33	$14.29</a:t>
              </a:r>
            </a:p>
            <a:p>
              <a:pPr>
                <a:lnSpc>
                  <a:spcPct val="90000"/>
                </a:lnSpc>
                <a:spcBef>
                  <a:spcPct val="25000"/>
                </a:spcBef>
                <a:defRPr/>
              </a:pPr>
              <a:r>
                <a:rPr lang="en-US" altLang="en-US" sz="1800" b="0" i="0" dirty="0">
                  <a:latin typeface="Lucida Bright" panose="02040602050505020304" pitchFamily="18" charset="0"/>
                </a:rPr>
                <a:t>	6	$3.03	$3.57	$4.35	$5.56	$7.69	$12.50</a:t>
              </a:r>
            </a:p>
            <a:p>
              <a:pPr>
                <a:lnSpc>
                  <a:spcPct val="90000"/>
                </a:lnSpc>
                <a:spcBef>
                  <a:spcPct val="25000"/>
                </a:spcBef>
                <a:defRPr/>
              </a:pPr>
              <a:r>
                <a:rPr lang="en-US" altLang="en-US" sz="1800" b="0" i="0" dirty="0">
                  <a:latin typeface="Lucida Bright" panose="02040602050505020304" pitchFamily="18" charset="0"/>
                </a:rPr>
                <a:t>	8	$2.94	$3.45	$4.17	$5.26	$7.14	$11.11</a:t>
              </a:r>
            </a:p>
            <a:p>
              <a:pPr>
                <a:lnSpc>
                  <a:spcPct val="90000"/>
                </a:lnSpc>
                <a:spcBef>
                  <a:spcPct val="25000"/>
                </a:spcBef>
                <a:defRPr/>
              </a:pPr>
              <a:r>
                <a:rPr lang="en-US" altLang="en-US" sz="1800" b="0" i="0" dirty="0">
                  <a:latin typeface="Lucida Bright" panose="02040602050505020304" pitchFamily="18" charset="0"/>
                </a:rPr>
                <a:t>	10	$2.86	$3.33	$4.00	$5.00	$6.67	$10.00</a:t>
              </a:r>
            </a:p>
          </p:txBody>
        </p:sp>
        <p:sp>
          <p:nvSpPr>
            <p:cNvPr id="1207303" name="Line 7"/>
            <p:cNvSpPr>
              <a:spLocks noChangeShapeType="1"/>
            </p:cNvSpPr>
            <p:nvPr/>
          </p:nvSpPr>
          <p:spPr bwMode="auto">
            <a:xfrm>
              <a:off x="632" y="2528"/>
              <a:ext cx="456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b="0" i="0" dirty="0">
                <a:effectLst>
                  <a:outerShdw blurRad="38100" dist="38100" dir="2700000" algn="tl">
                    <a:srgbClr val="000000">
                      <a:alpha val="43137"/>
                    </a:srgbClr>
                  </a:outerShdw>
                </a:effectLst>
                <a:latin typeface="Lucida Bright" panose="02040602050505020304" pitchFamily="18" charset="0"/>
              </a:endParaRPr>
            </a:p>
          </p:txBody>
        </p:sp>
        <p:sp>
          <p:nvSpPr>
            <p:cNvPr id="1207304" name="Line 8"/>
            <p:cNvSpPr>
              <a:spLocks noChangeShapeType="1"/>
            </p:cNvSpPr>
            <p:nvPr/>
          </p:nvSpPr>
          <p:spPr bwMode="auto">
            <a:xfrm>
              <a:off x="632" y="1904"/>
              <a:ext cx="456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b="0" i="0" dirty="0">
                <a:effectLst>
                  <a:outerShdw blurRad="38100" dist="38100" dir="2700000" algn="tl">
                    <a:srgbClr val="000000">
                      <a:alpha val="43137"/>
                    </a:srgbClr>
                  </a:outerShdw>
                </a:effectLst>
                <a:latin typeface="Lucida Bright" panose="02040602050505020304" pitchFamily="18" charset="0"/>
              </a:endParaRPr>
            </a:p>
          </p:txBody>
        </p:sp>
        <p:sp>
          <p:nvSpPr>
            <p:cNvPr id="1207305" name="Line 9"/>
            <p:cNvSpPr>
              <a:spLocks noChangeShapeType="1"/>
            </p:cNvSpPr>
            <p:nvPr/>
          </p:nvSpPr>
          <p:spPr bwMode="auto">
            <a:xfrm>
              <a:off x="632" y="3536"/>
              <a:ext cx="456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b="0" i="0" dirty="0">
                <a:effectLst>
                  <a:outerShdw blurRad="38100" dist="38100" dir="2700000" algn="tl">
                    <a:srgbClr val="000000">
                      <a:alpha val="43137"/>
                    </a:srgbClr>
                  </a:outerShdw>
                </a:effectLst>
                <a:latin typeface="Lucida Bright" panose="02040602050505020304" pitchFamily="18" charset="0"/>
              </a:endParaRPr>
            </a:p>
          </p:txBody>
        </p:sp>
        <p:sp>
          <p:nvSpPr>
            <p:cNvPr id="1207306" name="Line 10"/>
            <p:cNvSpPr>
              <a:spLocks noChangeShapeType="1"/>
            </p:cNvSpPr>
            <p:nvPr/>
          </p:nvSpPr>
          <p:spPr bwMode="auto">
            <a:xfrm>
              <a:off x="2008" y="2144"/>
              <a:ext cx="318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b="0" i="0" dirty="0">
                <a:effectLst>
                  <a:outerShdw blurRad="38100" dist="38100" dir="2700000" algn="tl">
                    <a:srgbClr val="000000">
                      <a:alpha val="43137"/>
                    </a:srgbClr>
                  </a:outerShdw>
                </a:effectLst>
                <a:latin typeface="Lucida Bright" panose="02040602050505020304" pitchFamily="18" charset="0"/>
              </a:endParaRPr>
            </a:p>
          </p:txBody>
        </p:sp>
      </p:gr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207299"/>
                                        </p:tgtEl>
                                        <p:attrNameLst>
                                          <p:attrName>style.visibility</p:attrName>
                                        </p:attrNameLst>
                                      </p:cBhvr>
                                      <p:to>
                                        <p:strVal val="visible"/>
                                      </p:to>
                                    </p:set>
                                    <p:animEffect transition="in" filter="wipe(left)">
                                      <p:cBhvr>
                                        <p:cTn id="7" dur="500"/>
                                        <p:tgtEl>
                                          <p:spTgt spid="1207299"/>
                                        </p:tgtEl>
                                      </p:cBhvr>
                                    </p:animEffect>
                                  </p:childTnLst>
                                </p:cTn>
                              </p:par>
                            </p:childTnLst>
                          </p:cTn>
                        </p:par>
                        <p:par>
                          <p:cTn id="8" fill="hold" nodeType="afterGroup">
                            <p:stCondLst>
                              <p:cond delay="1500"/>
                            </p:stCondLst>
                            <p:childTnLst>
                              <p:par>
                                <p:cTn id="9" presetID="18" presetClass="entr" presetSubtype="6" fill="hold" nodeType="afterEffect">
                                  <p:stCondLst>
                                    <p:cond delay="1000"/>
                                  </p:stCondLst>
                                  <p:childTnLst>
                                    <p:set>
                                      <p:cBhvr>
                                        <p:cTn id="10" dur="1" fill="hold">
                                          <p:stCondLst>
                                            <p:cond delay="0"/>
                                          </p:stCondLst>
                                        </p:cTn>
                                        <p:tgtEl>
                                          <p:spTgt spid="1207300"/>
                                        </p:tgtEl>
                                        <p:attrNameLst>
                                          <p:attrName>style.visibility</p:attrName>
                                        </p:attrNameLst>
                                      </p:cBhvr>
                                      <p:to>
                                        <p:strVal val="visible"/>
                                      </p:to>
                                    </p:set>
                                    <p:animEffect transition="in" filter="strips(downRight)">
                                      <p:cBhvr>
                                        <p:cTn id="11" dur="500"/>
                                        <p:tgtEl>
                                          <p:spTgt spid="1207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729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a:xfrm>
            <a:off x="685800" y="558800"/>
            <a:ext cx="7772400" cy="9017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Make-or-Buy Decisions</a:t>
            </a:r>
          </a:p>
        </p:txBody>
      </p:sp>
      <p:grpSp>
        <p:nvGrpSpPr>
          <p:cNvPr id="830474" name="Group 10"/>
          <p:cNvGrpSpPr>
            <a:grpSpLocks/>
          </p:cNvGrpSpPr>
          <p:nvPr/>
        </p:nvGrpSpPr>
        <p:grpSpPr bwMode="auto">
          <a:xfrm>
            <a:off x="1203325" y="1627188"/>
            <a:ext cx="6737350" cy="4760912"/>
            <a:chOff x="758" y="1025"/>
            <a:chExt cx="4244" cy="2999"/>
          </a:xfrm>
        </p:grpSpPr>
        <p:sp>
          <p:nvSpPr>
            <p:cNvPr id="830467" name="Rectangle 3"/>
            <p:cNvSpPr>
              <a:spLocks noChangeArrowheads="1"/>
            </p:cNvSpPr>
            <p:nvPr/>
          </p:nvSpPr>
          <p:spPr bwMode="auto">
            <a:xfrm>
              <a:off x="758" y="1360"/>
              <a:ext cx="4244" cy="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130300" indent="-457200">
                <a:defRPr sz="2400">
                  <a:solidFill>
                    <a:schemeClr val="tx1"/>
                  </a:solidFill>
                  <a:latin typeface="Times" pitchFamily="18" charset="0"/>
                </a:defRPr>
              </a:lvl2pPr>
              <a:lvl3pPr marL="1701800" indent="-457200">
                <a:defRPr sz="2400">
                  <a:solidFill>
                    <a:schemeClr val="tx1"/>
                  </a:solidFill>
                  <a:latin typeface="Times" pitchFamily="18" charset="0"/>
                </a:defRPr>
              </a:lvl3pPr>
              <a:lvl4pPr marL="18923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Maintain core competence</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Lower production cost</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Unsuitable suppliers</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Assure adequate supply (quantity or delivery)</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Utilize surplus labor or facilities</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Obtain desired quality</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Remove supplier collusion</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Obtain unique item that would entail a prohibitive commitment for a supplier</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Protect personnel from a layoff</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Protect proprietary design or quality</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Increase or maintain size of company</a:t>
              </a:r>
            </a:p>
          </p:txBody>
        </p:sp>
        <p:sp>
          <p:nvSpPr>
            <p:cNvPr id="830470" name="Rectangle 6"/>
            <p:cNvSpPr>
              <a:spLocks noChangeArrowheads="1"/>
            </p:cNvSpPr>
            <p:nvPr/>
          </p:nvSpPr>
          <p:spPr bwMode="auto">
            <a:xfrm>
              <a:off x="1910" y="1025"/>
              <a:ext cx="196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b="0" i="0" dirty="0">
                  <a:effectLst>
                    <a:outerShdw blurRad="38100" dist="38100" dir="2700000" algn="tl">
                      <a:srgbClr val="C0C0C0"/>
                    </a:outerShdw>
                  </a:effectLst>
                  <a:latin typeface="Lucida Bright" panose="02040602050505020304" pitchFamily="18" charset="0"/>
                </a:rPr>
                <a:t>Reasons for Making</a:t>
              </a:r>
            </a:p>
          </p:txBody>
        </p:sp>
        <p:sp>
          <p:nvSpPr>
            <p:cNvPr id="830471" name="Line 7"/>
            <p:cNvSpPr>
              <a:spLocks noChangeShapeType="1"/>
            </p:cNvSpPr>
            <p:nvPr/>
          </p:nvSpPr>
          <p:spPr bwMode="auto">
            <a:xfrm>
              <a:off x="808" y="1336"/>
              <a:ext cx="41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830472" name="Line 8"/>
            <p:cNvSpPr>
              <a:spLocks noChangeShapeType="1"/>
            </p:cNvSpPr>
            <p:nvPr/>
          </p:nvSpPr>
          <p:spPr bwMode="auto">
            <a:xfrm>
              <a:off x="808" y="1032"/>
              <a:ext cx="41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830473" name="Line 9"/>
            <p:cNvSpPr>
              <a:spLocks noChangeShapeType="1"/>
            </p:cNvSpPr>
            <p:nvPr/>
          </p:nvSpPr>
          <p:spPr bwMode="auto">
            <a:xfrm>
              <a:off x="808" y="4024"/>
              <a:ext cx="41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gr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830474"/>
                                        </p:tgtEl>
                                        <p:attrNameLst>
                                          <p:attrName>style.visibility</p:attrName>
                                        </p:attrNameLst>
                                      </p:cBhvr>
                                      <p:to>
                                        <p:strVal val="visible"/>
                                      </p:to>
                                    </p:set>
                                    <p:animEffect transition="in" filter="strips(downRight)">
                                      <p:cBhvr>
                                        <p:cTn id="7" dur="500"/>
                                        <p:tgtEl>
                                          <p:spTgt spid="830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2482" name="Rectangle 2"/>
          <p:cNvSpPr>
            <a:spLocks noGrp="1" noChangeArrowheads="1"/>
          </p:cNvSpPr>
          <p:nvPr>
            <p:ph type="title"/>
          </p:nvPr>
        </p:nvSpPr>
        <p:spPr>
          <a:xfrm>
            <a:off x="685800" y="558800"/>
            <a:ext cx="7772400" cy="9017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Make-or-Buy Decisions</a:t>
            </a:r>
          </a:p>
        </p:txBody>
      </p:sp>
      <p:grpSp>
        <p:nvGrpSpPr>
          <p:cNvPr id="1172489" name="Group 9"/>
          <p:cNvGrpSpPr>
            <a:grpSpLocks/>
          </p:cNvGrpSpPr>
          <p:nvPr/>
        </p:nvGrpSpPr>
        <p:grpSpPr bwMode="auto">
          <a:xfrm>
            <a:off x="1203325" y="1779588"/>
            <a:ext cx="6737350" cy="4405312"/>
            <a:chOff x="758" y="1025"/>
            <a:chExt cx="4244" cy="2775"/>
          </a:xfrm>
        </p:grpSpPr>
        <p:sp>
          <p:nvSpPr>
            <p:cNvPr id="1172484" name="Rectangle 4"/>
            <p:cNvSpPr>
              <a:spLocks noChangeArrowheads="1"/>
            </p:cNvSpPr>
            <p:nvPr/>
          </p:nvSpPr>
          <p:spPr bwMode="auto">
            <a:xfrm>
              <a:off x="758" y="1360"/>
              <a:ext cx="4244" cy="2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130300" indent="-457200">
                <a:defRPr sz="2400">
                  <a:solidFill>
                    <a:schemeClr val="tx1"/>
                  </a:solidFill>
                  <a:latin typeface="Times" pitchFamily="18" charset="0"/>
                </a:defRPr>
              </a:lvl2pPr>
              <a:lvl3pPr marL="1701800" indent="-457200">
                <a:defRPr sz="2400">
                  <a:solidFill>
                    <a:schemeClr val="tx1"/>
                  </a:solidFill>
                  <a:latin typeface="Times" pitchFamily="18" charset="0"/>
                </a:defRPr>
              </a:lvl3pPr>
              <a:lvl4pPr marL="18923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Frees management to deal with its primary business</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Lower acquisition cost</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Preserve supplier commitment</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Obtain technical or management ability</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Inadequate capacity</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Reduce inventory costs</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Ensure alternative sources</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Inadequate managerial or technical resources</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Reciprocity</a:t>
              </a:r>
            </a:p>
            <a:p>
              <a:pPr eaLnBrk="1" hangingPunct="1">
                <a:lnSpc>
                  <a:spcPct val="90000"/>
                </a:lnSpc>
                <a:spcBef>
                  <a:spcPct val="25000"/>
                </a:spcBef>
                <a:buFont typeface="Times" pitchFamily="18" charset="0"/>
                <a:buAutoNum type="arabicPeriod"/>
                <a:defRPr/>
              </a:pPr>
              <a:r>
                <a:rPr lang="en-US" altLang="en-US" sz="2000" b="0" i="0" dirty="0">
                  <a:latin typeface="Lucida Bright" panose="02040602050505020304" pitchFamily="18" charset="0"/>
                </a:rPr>
                <a:t>Item is protected by a patent or trade secret</a:t>
              </a:r>
            </a:p>
          </p:txBody>
        </p:sp>
        <p:sp>
          <p:nvSpPr>
            <p:cNvPr id="1172485" name="Rectangle 5"/>
            <p:cNvSpPr>
              <a:spLocks noChangeArrowheads="1"/>
            </p:cNvSpPr>
            <p:nvPr/>
          </p:nvSpPr>
          <p:spPr bwMode="auto">
            <a:xfrm>
              <a:off x="1910" y="1025"/>
              <a:ext cx="19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b="0" i="0" dirty="0">
                  <a:latin typeface="Lucida Bright" panose="02040602050505020304" pitchFamily="18" charset="0"/>
                </a:rPr>
                <a:t>Reasons for Buying</a:t>
              </a:r>
            </a:p>
          </p:txBody>
        </p:sp>
        <p:sp>
          <p:nvSpPr>
            <p:cNvPr id="1172486" name="Line 6"/>
            <p:cNvSpPr>
              <a:spLocks noChangeShapeType="1"/>
            </p:cNvSpPr>
            <p:nvPr/>
          </p:nvSpPr>
          <p:spPr bwMode="auto">
            <a:xfrm>
              <a:off x="808" y="1336"/>
              <a:ext cx="41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1172487" name="Line 7"/>
            <p:cNvSpPr>
              <a:spLocks noChangeShapeType="1"/>
            </p:cNvSpPr>
            <p:nvPr/>
          </p:nvSpPr>
          <p:spPr bwMode="auto">
            <a:xfrm>
              <a:off x="808" y="1032"/>
              <a:ext cx="41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1172488" name="Line 8"/>
            <p:cNvSpPr>
              <a:spLocks noChangeShapeType="1"/>
            </p:cNvSpPr>
            <p:nvPr/>
          </p:nvSpPr>
          <p:spPr bwMode="auto">
            <a:xfrm>
              <a:off x="808" y="3800"/>
              <a:ext cx="41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gr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1172489"/>
                                        </p:tgtEl>
                                        <p:attrNameLst>
                                          <p:attrName>style.visibility</p:attrName>
                                        </p:attrNameLst>
                                      </p:cBhvr>
                                      <p:to>
                                        <p:strVal val="visible"/>
                                      </p:to>
                                    </p:set>
                                    <p:animEffect transition="in" filter="strips(downRight)">
                                      <p:cBhvr>
                                        <p:cTn id="7" dur="500"/>
                                        <p:tgtEl>
                                          <p:spTgt spid="1172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a:xfrm>
            <a:off x="685800" y="685800"/>
            <a:ext cx="7772400" cy="8636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Outsourcing</a:t>
            </a:r>
          </a:p>
        </p:txBody>
      </p:sp>
      <p:sp>
        <p:nvSpPr>
          <p:cNvPr id="581686" name="Rectangle 54"/>
          <p:cNvSpPr>
            <a:spLocks noChangeArrowheads="1"/>
          </p:cNvSpPr>
          <p:nvPr/>
        </p:nvSpPr>
        <p:spPr bwMode="auto">
          <a:xfrm>
            <a:off x="747713" y="1901825"/>
            <a:ext cx="7646987"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pitchFamily="18" charset="0"/>
              </a:defRPr>
            </a:lvl1pPr>
            <a:lvl2pPr marL="914400" indent="-457200">
              <a:defRPr sz="2400">
                <a:solidFill>
                  <a:schemeClr val="tx1"/>
                </a:solidFill>
                <a:latin typeface="Times" pitchFamily="18" charset="0"/>
              </a:defRPr>
            </a:lvl2pPr>
            <a:lvl3pPr marL="1371600" indent="-457200">
              <a:defRPr sz="2400">
                <a:solidFill>
                  <a:schemeClr val="tx1"/>
                </a:solidFill>
                <a:latin typeface="Times" pitchFamily="18" charset="0"/>
              </a:defRPr>
            </a:lvl3pPr>
            <a:lvl4pPr marL="18288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Transfers traditional internal activities and resources of a firm to outside vendors</a:t>
            </a:r>
          </a:p>
          <a:p>
            <a:pPr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Utilizes the efficiency that comes with specialization</a:t>
            </a:r>
          </a:p>
          <a:p>
            <a:pPr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Firms outsource information technology, accounting, legal, logistics, and production</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81686"/>
                                        </p:tgtEl>
                                        <p:attrNameLst>
                                          <p:attrName>style.visibility</p:attrName>
                                        </p:attrNameLst>
                                      </p:cBhvr>
                                      <p:to>
                                        <p:strVal val="visible"/>
                                      </p:to>
                                    </p:set>
                                    <p:animEffect transition="in" filter="strips(downRight)">
                                      <p:cBhvr>
                                        <p:cTn id="7" dur="500"/>
                                        <p:tgtEl>
                                          <p:spTgt spid="581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8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80309"/>
            <a:ext cx="7772400" cy="4114800"/>
          </a:xfrm>
        </p:spPr>
        <p:txBody>
          <a:bodyPr/>
          <a:lstStyle/>
          <a:p>
            <a:pPr marL="0" indent="0" algn="ctr">
              <a:buNone/>
            </a:pPr>
            <a:endParaRPr lang="en-US" b="0" i="0" dirty="0">
              <a:effectLst/>
            </a:endParaRPr>
          </a:p>
          <a:p>
            <a:pPr marL="0" indent="0" algn="ctr">
              <a:buNone/>
            </a:pPr>
            <a:endParaRPr lang="en-US" b="0" i="0" dirty="0">
              <a:effectLst/>
            </a:endParaRPr>
          </a:p>
          <a:p>
            <a:pPr marL="0" indent="0" algn="ctr">
              <a:buNone/>
            </a:pPr>
            <a:r>
              <a:rPr lang="en-US" sz="4000" b="0" i="0" dirty="0">
                <a:solidFill>
                  <a:schemeClr val="accent5">
                    <a:lumMod val="10000"/>
                  </a:schemeClr>
                </a:solidFill>
                <a:effectLst/>
                <a:latin typeface="Lucida Bright" panose="02040602050505020304" pitchFamily="18" charset="0"/>
              </a:rPr>
              <a:t>Ethics in Supply Chain</a:t>
            </a:r>
          </a:p>
        </p:txBody>
      </p:sp>
    </p:spTree>
    <p:extLst>
      <p:ext uri="{BB962C8B-B14F-4D97-AF65-F5344CB8AC3E}">
        <p14:creationId xmlns:p14="http://schemas.microsoft.com/office/powerpoint/2010/main" val="4211008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3314" name="Rectangle 2"/>
          <p:cNvSpPr>
            <a:spLocks noGrp="1" noChangeArrowheads="1"/>
          </p:cNvSpPr>
          <p:nvPr>
            <p:ph type="title"/>
          </p:nvPr>
        </p:nvSpPr>
        <p:spPr>
          <a:xfrm>
            <a:off x="685800" y="609600"/>
            <a:ext cx="7772400" cy="8636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Ethics in the Supply Chain</a:t>
            </a:r>
          </a:p>
        </p:txBody>
      </p:sp>
      <p:sp>
        <p:nvSpPr>
          <p:cNvPr id="653515" name="Rectangle 203"/>
          <p:cNvSpPr>
            <a:spLocks noChangeArrowheads="1"/>
          </p:cNvSpPr>
          <p:nvPr/>
        </p:nvSpPr>
        <p:spPr bwMode="auto">
          <a:xfrm>
            <a:off x="862013" y="1973263"/>
            <a:ext cx="7419975" cy="392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130300" indent="-457200">
              <a:defRPr sz="2400">
                <a:solidFill>
                  <a:schemeClr val="tx1"/>
                </a:solidFill>
                <a:latin typeface="Times" pitchFamily="18" charset="0"/>
              </a:defRPr>
            </a:lvl2pPr>
            <a:lvl3pPr marL="1371600" indent="-457200">
              <a:defRPr sz="2400">
                <a:solidFill>
                  <a:schemeClr val="tx1"/>
                </a:solidFill>
                <a:latin typeface="Times" pitchFamily="18" charset="0"/>
              </a:defRPr>
            </a:lvl3pPr>
            <a:lvl4pPr marL="18288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Opportunities for unethical behavior are enormous and temptations are high</a:t>
            </a:r>
          </a:p>
          <a:p>
            <a:pPr>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Many companies have strict rules and codes of conduct that define acceptable behavior</a:t>
            </a:r>
          </a:p>
          <a:p>
            <a:pPr>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Institute for Supply Management has developed a detailed set of principles and standards for ethical behavior</a:t>
            </a:r>
            <a:endParaRPr lang="en-US" altLang="en-US" b="0" i="0" dirty="0">
              <a:latin typeface="Lucida Bright" panose="02040602050505020304" pitchFamily="18"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53515"/>
                                        </p:tgtEl>
                                        <p:attrNameLst>
                                          <p:attrName>style.visibility</p:attrName>
                                        </p:attrNameLst>
                                      </p:cBhvr>
                                      <p:to>
                                        <p:strVal val="visible"/>
                                      </p:to>
                                    </p:set>
                                    <p:animEffect transition="in" filter="strips(downRight)">
                                      <p:cBhvr>
                                        <p:cTn id="7" dur="500"/>
                                        <p:tgtEl>
                                          <p:spTgt spid="653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51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4530" name="Rectangle 1026"/>
          <p:cNvSpPr>
            <a:spLocks noGrp="1" noChangeArrowheads="1"/>
          </p:cNvSpPr>
          <p:nvPr>
            <p:ph type="title"/>
          </p:nvPr>
        </p:nvSpPr>
        <p:spPr>
          <a:xfrm>
            <a:off x="685800" y="520700"/>
            <a:ext cx="7772400" cy="1816100"/>
          </a:xfrm>
          <a:noFill/>
          <a:ln>
            <a:noFill/>
            <a:miter lim="800000"/>
            <a:headEnd/>
            <a:tailEnd/>
          </a:ln>
        </p:spPr>
        <p:txBody>
          <a:bodyPr/>
          <a:lstStyle/>
          <a:p>
            <a:pPr eaLnBrk="1" hangingPunct="1">
              <a:defRPr/>
            </a:pPr>
            <a:r>
              <a:rPr lang="en-US" altLang="en-US" sz="4000" b="0" i="0" dirty="0">
                <a:solidFill>
                  <a:schemeClr val="accent5">
                    <a:lumMod val="10000"/>
                  </a:schemeClr>
                </a:solidFill>
                <a:effectLst>
                  <a:outerShdw blurRad="38100" dist="38100" dir="2700000" algn="tl">
                    <a:srgbClr val="FFFFFF"/>
                  </a:outerShdw>
                </a:effectLst>
                <a:latin typeface="Lucida Bright" panose="02040602050505020304" pitchFamily="18" charset="0"/>
              </a:rPr>
              <a:t>Ethical Supply Management</a:t>
            </a:r>
          </a:p>
        </p:txBody>
      </p:sp>
      <p:sp>
        <p:nvSpPr>
          <p:cNvPr id="1174531" name="Rectangle 1027"/>
          <p:cNvSpPr>
            <a:spLocks noChangeArrowheads="1"/>
          </p:cNvSpPr>
          <p:nvPr/>
        </p:nvSpPr>
        <p:spPr bwMode="auto">
          <a:xfrm>
            <a:off x="733425" y="2813050"/>
            <a:ext cx="7677150"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130300" indent="-457200">
              <a:defRPr sz="2400">
                <a:solidFill>
                  <a:schemeClr val="tx1"/>
                </a:solidFill>
                <a:latin typeface="Times" pitchFamily="18" charset="0"/>
              </a:defRPr>
            </a:lvl2pPr>
            <a:lvl3pPr marL="1701800" indent="-457200">
              <a:defRPr sz="2400">
                <a:solidFill>
                  <a:schemeClr val="tx1"/>
                </a:solidFill>
                <a:latin typeface="Times" pitchFamily="18" charset="0"/>
              </a:defRPr>
            </a:lvl3pPr>
            <a:lvl4pPr marL="18923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90000"/>
              </a:lnSpc>
              <a:spcBef>
                <a:spcPct val="40000"/>
              </a:spcBef>
              <a:buFont typeface="Times" pitchFamily="18" charset="0"/>
              <a:buAutoNum type="arabicPeriod"/>
              <a:defRPr/>
            </a:pPr>
            <a:r>
              <a:rPr lang="en-US" altLang="en-US" sz="2000" b="0" i="0" dirty="0">
                <a:latin typeface="Lucida Bright" panose="02040602050505020304" pitchFamily="18" charset="0"/>
              </a:rPr>
              <a:t>Avoid the intent and appearance of unethical or compromising practice in relationships, actions, and communications</a:t>
            </a:r>
          </a:p>
          <a:p>
            <a:pPr eaLnBrk="1" hangingPunct="1">
              <a:lnSpc>
                <a:spcPct val="90000"/>
              </a:lnSpc>
              <a:spcBef>
                <a:spcPct val="40000"/>
              </a:spcBef>
              <a:buFont typeface="Times" pitchFamily="18" charset="0"/>
              <a:buAutoNum type="arabicPeriod"/>
              <a:defRPr/>
            </a:pPr>
            <a:r>
              <a:rPr lang="en-US" altLang="en-US" sz="2000" b="0" i="0" dirty="0">
                <a:latin typeface="Lucida Bright" panose="02040602050505020304" pitchFamily="18" charset="0"/>
              </a:rPr>
              <a:t>Demonstrate loyalty to the employer by diligently following the lawful instructions of the employer, using reasonable care and granted authority</a:t>
            </a:r>
          </a:p>
          <a:p>
            <a:pPr eaLnBrk="1" hangingPunct="1">
              <a:lnSpc>
                <a:spcPct val="90000"/>
              </a:lnSpc>
              <a:spcBef>
                <a:spcPct val="40000"/>
              </a:spcBef>
              <a:buFont typeface="Times" pitchFamily="18" charset="0"/>
              <a:buAutoNum type="arabicPeriod"/>
              <a:defRPr/>
            </a:pPr>
            <a:r>
              <a:rPr lang="en-US" altLang="en-US" sz="2000" b="0" i="0" dirty="0">
                <a:latin typeface="Lucida Bright" panose="02040602050505020304" pitchFamily="18" charset="0"/>
              </a:rPr>
              <a:t>Avoid any personal business or professional activity that would create a conflict between personal interests and the interests of the employer</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174531"/>
                                        </p:tgtEl>
                                        <p:attrNameLst>
                                          <p:attrName>style.visibility</p:attrName>
                                        </p:attrNameLst>
                                      </p:cBhvr>
                                      <p:to>
                                        <p:strVal val="visible"/>
                                      </p:to>
                                    </p:set>
                                    <p:animEffect transition="in" filter="strips(downRight)">
                                      <p:cBhvr>
                                        <p:cTn id="7" dur="500"/>
                                        <p:tgtEl>
                                          <p:spTgt spid="1174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453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8626" name="Rectangle 1026"/>
          <p:cNvSpPr>
            <a:spLocks noGrp="1" noChangeArrowheads="1"/>
          </p:cNvSpPr>
          <p:nvPr>
            <p:ph type="title"/>
          </p:nvPr>
        </p:nvSpPr>
        <p:spPr>
          <a:xfrm>
            <a:off x="685800" y="520700"/>
            <a:ext cx="7772400" cy="1816100"/>
          </a:xfrm>
          <a:noFill/>
          <a:ln>
            <a:noFill/>
            <a:miter lim="800000"/>
            <a:headEnd/>
            <a:tailEnd/>
          </a:ln>
        </p:spPr>
        <p:txBody>
          <a:bodyPr/>
          <a:lstStyle/>
          <a:p>
            <a:pPr eaLnBrk="1" hangingPunct="1">
              <a:defRPr/>
            </a:pPr>
            <a:r>
              <a:rPr lang="en-US" altLang="en-US" sz="4000" b="0" i="0" dirty="0">
                <a:solidFill>
                  <a:schemeClr val="accent5">
                    <a:lumMod val="10000"/>
                  </a:schemeClr>
                </a:solidFill>
                <a:effectLst>
                  <a:outerShdw blurRad="38100" dist="38100" dir="2700000" algn="tl">
                    <a:srgbClr val="FFFFFF"/>
                  </a:outerShdw>
                </a:effectLst>
                <a:latin typeface="Lucida Bright" panose="02040602050505020304" pitchFamily="18" charset="0"/>
              </a:rPr>
              <a:t>Ethical Supply Management</a:t>
            </a:r>
          </a:p>
        </p:txBody>
      </p:sp>
      <p:sp>
        <p:nvSpPr>
          <p:cNvPr id="1178627" name="Rectangle 1027"/>
          <p:cNvSpPr>
            <a:spLocks noChangeArrowheads="1"/>
          </p:cNvSpPr>
          <p:nvPr/>
        </p:nvSpPr>
        <p:spPr bwMode="auto">
          <a:xfrm>
            <a:off x="733425" y="2762250"/>
            <a:ext cx="7677150" cy="347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130300" indent="-457200">
              <a:defRPr sz="2400">
                <a:solidFill>
                  <a:schemeClr val="tx1"/>
                </a:solidFill>
                <a:latin typeface="Times" pitchFamily="18" charset="0"/>
              </a:defRPr>
            </a:lvl2pPr>
            <a:lvl3pPr marL="1701800" indent="-457200">
              <a:defRPr sz="2400">
                <a:solidFill>
                  <a:schemeClr val="tx1"/>
                </a:solidFill>
                <a:latin typeface="Times" pitchFamily="18" charset="0"/>
              </a:defRPr>
            </a:lvl3pPr>
            <a:lvl4pPr marL="18923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90000"/>
              </a:lnSpc>
              <a:spcBef>
                <a:spcPct val="40000"/>
              </a:spcBef>
              <a:buFont typeface="Times" pitchFamily="18" charset="0"/>
              <a:buAutoNum type="arabicPeriod" startAt="4"/>
              <a:defRPr/>
            </a:pPr>
            <a:r>
              <a:rPr lang="en-US" altLang="en-US" sz="2000" b="0" i="0" dirty="0">
                <a:latin typeface="Lucida Bright" panose="02040602050505020304" pitchFamily="18" charset="0"/>
              </a:rPr>
              <a:t>Avoid soliciting or accepting money, loans, credits, or preferential discounts, and the acceptance of gifts, entertainment, favors, or services from present or potential suppliers that might influence, or appear to influence, supply management decisions</a:t>
            </a:r>
          </a:p>
          <a:p>
            <a:pPr eaLnBrk="1" hangingPunct="1">
              <a:lnSpc>
                <a:spcPct val="90000"/>
              </a:lnSpc>
              <a:spcBef>
                <a:spcPct val="40000"/>
              </a:spcBef>
              <a:buFont typeface="Times" pitchFamily="18" charset="0"/>
              <a:buAutoNum type="arabicPeriod" startAt="4"/>
              <a:defRPr/>
            </a:pPr>
            <a:r>
              <a:rPr lang="en-US" altLang="en-US" sz="2000" b="0" i="0" dirty="0">
                <a:latin typeface="Lucida Bright" panose="02040602050505020304" pitchFamily="18" charset="0"/>
              </a:rPr>
              <a:t>Handle confidential or proprietary information with due care and proper consideration of ethical and legal ramifications and government regulations</a:t>
            </a:r>
          </a:p>
          <a:p>
            <a:pPr eaLnBrk="1" hangingPunct="1">
              <a:lnSpc>
                <a:spcPct val="90000"/>
              </a:lnSpc>
              <a:spcBef>
                <a:spcPct val="40000"/>
              </a:spcBef>
              <a:buFont typeface="Times" pitchFamily="18" charset="0"/>
              <a:buAutoNum type="arabicPeriod" startAt="4"/>
              <a:defRPr/>
            </a:pPr>
            <a:r>
              <a:rPr lang="en-US" altLang="en-US" sz="2000" b="0" i="0" dirty="0">
                <a:latin typeface="Lucida Bright" panose="02040602050505020304" pitchFamily="18" charset="0"/>
              </a:rPr>
              <a:t>Promote positive supplier relationships through courtesy and impartiality</a:t>
            </a:r>
          </a:p>
          <a:p>
            <a:pPr eaLnBrk="1" hangingPunct="1">
              <a:lnSpc>
                <a:spcPct val="90000"/>
              </a:lnSpc>
              <a:spcBef>
                <a:spcPct val="40000"/>
              </a:spcBef>
              <a:buFont typeface="Times" pitchFamily="18" charset="0"/>
              <a:buAutoNum type="arabicPeriod" startAt="4"/>
              <a:defRPr/>
            </a:pPr>
            <a:r>
              <a:rPr lang="en-US" altLang="en-US" sz="2000" b="0" i="0" dirty="0">
                <a:latin typeface="Lucida Bright" panose="02040602050505020304" pitchFamily="18" charset="0"/>
              </a:rPr>
              <a:t>Avoid improper reciprocal agreements</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178627"/>
                                        </p:tgtEl>
                                        <p:attrNameLst>
                                          <p:attrName>style.visibility</p:attrName>
                                        </p:attrNameLst>
                                      </p:cBhvr>
                                      <p:to>
                                        <p:strVal val="visible"/>
                                      </p:to>
                                    </p:set>
                                    <p:animEffect transition="in" filter="strips(downRight)">
                                      <p:cBhvr>
                                        <p:cTn id="7" dur="500"/>
                                        <p:tgtEl>
                                          <p:spTgt spid="1178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62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b="0" i="0" dirty="0">
              <a:effectLst/>
            </a:endParaRPr>
          </a:p>
          <a:p>
            <a:pPr marL="0" indent="0" algn="ctr">
              <a:buNone/>
            </a:pPr>
            <a:endParaRPr lang="en-US" b="0" i="0" dirty="0">
              <a:effectLst/>
            </a:endParaRPr>
          </a:p>
          <a:p>
            <a:pPr marL="0" indent="0" algn="ctr">
              <a:buNone/>
            </a:pPr>
            <a:r>
              <a:rPr lang="en-US" sz="4000" b="0" i="0" dirty="0">
                <a:solidFill>
                  <a:schemeClr val="accent5">
                    <a:lumMod val="10000"/>
                  </a:schemeClr>
                </a:solidFill>
                <a:effectLst/>
                <a:latin typeface="Lucida Bright" panose="02040602050505020304" pitchFamily="18" charset="0"/>
              </a:rPr>
              <a:t>Supply Chain Management</a:t>
            </a:r>
          </a:p>
        </p:txBody>
      </p:sp>
    </p:spTree>
    <p:extLst>
      <p:ext uri="{BB962C8B-B14F-4D97-AF65-F5344CB8AC3E}">
        <p14:creationId xmlns:p14="http://schemas.microsoft.com/office/powerpoint/2010/main" val="2191281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0674" name="Rectangle 1026"/>
          <p:cNvSpPr>
            <a:spLocks noGrp="1" noChangeArrowheads="1"/>
          </p:cNvSpPr>
          <p:nvPr>
            <p:ph type="title"/>
          </p:nvPr>
        </p:nvSpPr>
        <p:spPr>
          <a:xfrm>
            <a:off x="685800" y="520700"/>
            <a:ext cx="7772400" cy="1816100"/>
          </a:xfrm>
          <a:noFill/>
          <a:ln>
            <a:noFill/>
            <a:miter lim="800000"/>
            <a:headEnd/>
            <a:tailEnd/>
          </a:ln>
        </p:spPr>
        <p:txBody>
          <a:bodyPr/>
          <a:lstStyle/>
          <a:p>
            <a:pPr eaLnBrk="1" hangingPunct="1">
              <a:defRPr/>
            </a:pPr>
            <a:r>
              <a:rPr lang="en-US" altLang="en-US" sz="4000" b="0" i="0" dirty="0">
                <a:solidFill>
                  <a:schemeClr val="accent5">
                    <a:lumMod val="10000"/>
                  </a:schemeClr>
                </a:solidFill>
                <a:effectLst>
                  <a:outerShdw blurRad="38100" dist="38100" dir="2700000" algn="tl">
                    <a:srgbClr val="FFFFFF"/>
                  </a:outerShdw>
                </a:effectLst>
                <a:latin typeface="Lucida Bright" panose="02040602050505020304" pitchFamily="18" charset="0"/>
              </a:rPr>
              <a:t>Ethical Supply Management</a:t>
            </a:r>
          </a:p>
        </p:txBody>
      </p:sp>
      <p:sp>
        <p:nvSpPr>
          <p:cNvPr id="1180675" name="Rectangle 1027"/>
          <p:cNvSpPr>
            <a:spLocks noChangeArrowheads="1"/>
          </p:cNvSpPr>
          <p:nvPr/>
        </p:nvSpPr>
        <p:spPr bwMode="auto">
          <a:xfrm>
            <a:off x="733425" y="2762250"/>
            <a:ext cx="7677150" cy="360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130300" indent="-457200">
              <a:defRPr sz="2400">
                <a:solidFill>
                  <a:schemeClr val="tx1"/>
                </a:solidFill>
                <a:latin typeface="Times" pitchFamily="18" charset="0"/>
              </a:defRPr>
            </a:lvl2pPr>
            <a:lvl3pPr marL="1701800" indent="-457200">
              <a:defRPr sz="2400">
                <a:solidFill>
                  <a:schemeClr val="tx1"/>
                </a:solidFill>
                <a:latin typeface="Times" pitchFamily="18" charset="0"/>
              </a:defRPr>
            </a:lvl3pPr>
            <a:lvl4pPr marL="18923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90000"/>
              </a:lnSpc>
              <a:spcBef>
                <a:spcPct val="40000"/>
              </a:spcBef>
              <a:buFont typeface="Times" pitchFamily="18" charset="0"/>
              <a:buAutoNum type="arabicPeriod" startAt="8"/>
              <a:defRPr/>
            </a:pPr>
            <a:r>
              <a:rPr lang="en-US" altLang="en-US" sz="2000" b="0" i="0" dirty="0">
                <a:latin typeface="Lucida Bright" panose="02040602050505020304" pitchFamily="18" charset="0"/>
              </a:rPr>
              <a:t>Know and obey the letter and spirit of laws applicable to supply management</a:t>
            </a:r>
          </a:p>
          <a:p>
            <a:pPr eaLnBrk="1" hangingPunct="1">
              <a:lnSpc>
                <a:spcPct val="90000"/>
              </a:lnSpc>
              <a:spcBef>
                <a:spcPct val="40000"/>
              </a:spcBef>
              <a:buFont typeface="Times" pitchFamily="18" charset="0"/>
              <a:buAutoNum type="arabicPeriod" startAt="8"/>
              <a:defRPr/>
            </a:pPr>
            <a:r>
              <a:rPr lang="en-US" altLang="en-US" sz="2000" b="0" i="0" dirty="0">
                <a:latin typeface="Lucida Bright" panose="02040602050505020304" pitchFamily="18" charset="0"/>
              </a:rPr>
              <a:t>Encourage support for small, disadvantaged, and minority-owned businesses</a:t>
            </a:r>
          </a:p>
          <a:p>
            <a:pPr eaLnBrk="1" hangingPunct="1">
              <a:lnSpc>
                <a:spcPct val="90000"/>
              </a:lnSpc>
              <a:spcBef>
                <a:spcPct val="40000"/>
              </a:spcBef>
              <a:buFont typeface="Times" pitchFamily="18" charset="0"/>
              <a:buAutoNum type="arabicPeriod" startAt="8"/>
              <a:defRPr/>
            </a:pPr>
            <a:r>
              <a:rPr lang="en-US" altLang="en-US" sz="2000" b="0" i="0" dirty="0">
                <a:latin typeface="Lucida Bright" panose="02040602050505020304" pitchFamily="18" charset="0"/>
              </a:rPr>
              <a:t>Acquire and maintain professional competence</a:t>
            </a:r>
          </a:p>
          <a:p>
            <a:pPr eaLnBrk="1" hangingPunct="1">
              <a:lnSpc>
                <a:spcPct val="90000"/>
              </a:lnSpc>
              <a:spcBef>
                <a:spcPct val="40000"/>
              </a:spcBef>
              <a:buFont typeface="Times" pitchFamily="18" charset="0"/>
              <a:buAutoNum type="arabicPeriod" startAt="8"/>
              <a:defRPr/>
            </a:pPr>
            <a:r>
              <a:rPr lang="en-US" altLang="en-US" sz="2000" b="0" i="0" dirty="0">
                <a:latin typeface="Lucida Bright" panose="02040602050505020304" pitchFamily="18" charset="0"/>
              </a:rPr>
              <a:t>Conduct supply management activities in accordance with national and international laws, customs, and practices, your organization’s policies, and these ethical principles and standards of conduct</a:t>
            </a:r>
          </a:p>
          <a:p>
            <a:pPr eaLnBrk="1" hangingPunct="1">
              <a:lnSpc>
                <a:spcPct val="90000"/>
              </a:lnSpc>
              <a:spcBef>
                <a:spcPct val="40000"/>
              </a:spcBef>
              <a:buFont typeface="Times" pitchFamily="18" charset="0"/>
              <a:buAutoNum type="arabicPeriod" startAt="8"/>
              <a:defRPr/>
            </a:pPr>
            <a:r>
              <a:rPr lang="en-US" altLang="en-US" sz="2000" b="0" i="0" dirty="0">
                <a:latin typeface="Lucida Bright" panose="02040602050505020304" pitchFamily="18" charset="0"/>
              </a:rPr>
              <a:t>Enhance the stature of the supply management profession</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180675"/>
                                        </p:tgtEl>
                                        <p:attrNameLst>
                                          <p:attrName>style.visibility</p:attrName>
                                        </p:attrNameLst>
                                      </p:cBhvr>
                                      <p:to>
                                        <p:strVal val="visible"/>
                                      </p:to>
                                    </p:set>
                                    <p:animEffect transition="in" filter="strips(downRight)">
                                      <p:cBhvr>
                                        <p:cTn id="7" dur="500"/>
                                        <p:tgtEl>
                                          <p:spTgt spid="1180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067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b="0" i="0" dirty="0">
              <a:effectLst/>
            </a:endParaRPr>
          </a:p>
          <a:p>
            <a:pPr marL="0" indent="0" algn="ctr">
              <a:buNone/>
            </a:pPr>
            <a:endParaRPr lang="en-US" b="0" i="0" dirty="0">
              <a:effectLst/>
            </a:endParaRPr>
          </a:p>
          <a:p>
            <a:pPr marL="0" indent="0" algn="ctr">
              <a:buNone/>
            </a:pPr>
            <a:r>
              <a:rPr lang="en-US" sz="4000" b="0" i="0" dirty="0">
                <a:solidFill>
                  <a:schemeClr val="accent5">
                    <a:lumMod val="10000"/>
                  </a:schemeClr>
                </a:solidFill>
                <a:effectLst/>
                <a:latin typeface="Lucida Bright" panose="02040602050505020304" pitchFamily="18" charset="0"/>
              </a:rPr>
              <a:t>Supply Chain Strategies</a:t>
            </a:r>
          </a:p>
        </p:txBody>
      </p:sp>
    </p:spTree>
    <p:extLst>
      <p:ext uri="{BB962C8B-B14F-4D97-AF65-F5344CB8AC3E}">
        <p14:creationId xmlns:p14="http://schemas.microsoft.com/office/powerpoint/2010/main" val="128696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547688" y="709613"/>
            <a:ext cx="8048625" cy="1039812"/>
          </a:xfrm>
          <a:noFill/>
          <a:ln>
            <a:noFill/>
            <a:miter lim="800000"/>
            <a:headEnd/>
            <a:tailEnd/>
          </a:ln>
        </p:spPr>
        <p:txBody>
          <a:bodyPr/>
          <a:lstStyle/>
          <a:p>
            <a:pPr eaLnBrk="1" hangingPunct="1">
              <a:lnSpc>
                <a:spcPct val="90000"/>
              </a:lnSpc>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Supply-Chain Strategies</a:t>
            </a:r>
          </a:p>
        </p:txBody>
      </p:sp>
      <p:sp>
        <p:nvSpPr>
          <p:cNvPr id="657411" name="Rectangle 3"/>
          <p:cNvSpPr>
            <a:spLocks noChangeArrowheads="1"/>
          </p:cNvSpPr>
          <p:nvPr/>
        </p:nvSpPr>
        <p:spPr bwMode="auto">
          <a:xfrm>
            <a:off x="1033463" y="2162175"/>
            <a:ext cx="7075487" cy="398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054100" indent="-381000">
              <a:defRPr sz="2400">
                <a:solidFill>
                  <a:schemeClr val="tx1"/>
                </a:solidFill>
                <a:latin typeface="Times" pitchFamily="18" charset="0"/>
              </a:defRPr>
            </a:lvl2pPr>
            <a:lvl3pPr marL="1244600">
              <a:defRPr sz="2400">
                <a:solidFill>
                  <a:schemeClr val="tx1"/>
                </a:solidFill>
                <a:latin typeface="Times" pitchFamily="18" charset="0"/>
              </a:defRPr>
            </a:lvl3pPr>
            <a:lvl4pPr marL="1435100">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Negotiating with many suppliers</a:t>
            </a:r>
          </a:p>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Long-term partnering with few suppliers</a:t>
            </a:r>
          </a:p>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Vertical integration</a:t>
            </a:r>
          </a:p>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Keiretsu</a:t>
            </a:r>
          </a:p>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Virtual companies that use suppliers on an as needed basis</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57411"/>
                                        </p:tgtEl>
                                        <p:attrNameLst>
                                          <p:attrName>style.visibility</p:attrName>
                                        </p:attrNameLst>
                                      </p:cBhvr>
                                      <p:to>
                                        <p:strVal val="visible"/>
                                      </p:to>
                                    </p:set>
                                    <p:animEffect transition="in" filter="strips(downRight)">
                                      <p:cBhvr>
                                        <p:cTn id="7" dur="500"/>
                                        <p:tgtEl>
                                          <p:spTgt spid="65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1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8434" name="Rectangle 2"/>
          <p:cNvSpPr>
            <a:spLocks noGrp="1" noChangeArrowheads="1"/>
          </p:cNvSpPr>
          <p:nvPr>
            <p:ph type="title"/>
          </p:nvPr>
        </p:nvSpPr>
        <p:spPr>
          <a:xfrm>
            <a:off x="547688" y="531813"/>
            <a:ext cx="8048625" cy="950912"/>
          </a:xfrm>
          <a:noFill/>
          <a:ln>
            <a:noFill/>
            <a:miter lim="800000"/>
            <a:headEnd/>
            <a:tailEnd/>
          </a:ln>
        </p:spPr>
        <p:txBody>
          <a:bodyPr/>
          <a:lstStyle/>
          <a:p>
            <a:pPr eaLnBrk="1" hangingPunct="1">
              <a:lnSpc>
                <a:spcPct val="90000"/>
              </a:lnSpc>
              <a:defRPr/>
            </a:pPr>
            <a:r>
              <a:rPr lang="en-US" altLang="en-US" b="0" i="0" dirty="0">
                <a:solidFill>
                  <a:schemeClr val="accent5">
                    <a:lumMod val="10000"/>
                  </a:schemeClr>
                </a:solidFill>
                <a:effectLst/>
                <a:latin typeface="Lucida Bright" panose="02040602050505020304" pitchFamily="18" charset="0"/>
              </a:rPr>
              <a:t>Many Suppliers</a:t>
            </a:r>
          </a:p>
        </p:txBody>
      </p:sp>
      <p:sp>
        <p:nvSpPr>
          <p:cNvPr id="658435" name="Rectangle 3"/>
          <p:cNvSpPr>
            <a:spLocks noChangeArrowheads="1"/>
          </p:cNvSpPr>
          <p:nvPr/>
        </p:nvSpPr>
        <p:spPr bwMode="auto">
          <a:xfrm>
            <a:off x="862013" y="1766888"/>
            <a:ext cx="7418387" cy="467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130300" indent="-457200">
              <a:defRPr sz="2400">
                <a:solidFill>
                  <a:schemeClr val="tx1"/>
                </a:solidFill>
                <a:latin typeface="Times" pitchFamily="18" charset="0"/>
              </a:defRPr>
            </a:lvl2pPr>
            <a:lvl3pPr marL="1701800" indent="-457200">
              <a:defRPr sz="2400">
                <a:solidFill>
                  <a:schemeClr val="tx1"/>
                </a:solidFill>
                <a:latin typeface="Times" pitchFamily="18" charset="0"/>
              </a:defRPr>
            </a:lvl3pPr>
            <a:lvl4pPr marL="18923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Commonly used for commodity products</a:t>
            </a:r>
          </a:p>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Purchasing is typically based on price</a:t>
            </a:r>
          </a:p>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Suppliers are pitted against one another</a:t>
            </a:r>
          </a:p>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Supplier is responsible for technology, expertise, forecasting, cost, quality, and delivery</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58435"/>
                                        </p:tgtEl>
                                        <p:attrNameLst>
                                          <p:attrName>style.visibility</p:attrName>
                                        </p:attrNameLst>
                                      </p:cBhvr>
                                      <p:to>
                                        <p:strVal val="visible"/>
                                      </p:to>
                                    </p:set>
                                    <p:animEffect transition="in" filter="strips(downRight)">
                                      <p:cBhvr>
                                        <p:cTn id="7" dur="500"/>
                                        <p:tgtEl>
                                          <p:spTgt spid="65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62" name="Rectangle 2"/>
          <p:cNvSpPr>
            <a:spLocks noGrp="1" noChangeArrowheads="1"/>
          </p:cNvSpPr>
          <p:nvPr>
            <p:ph type="title"/>
          </p:nvPr>
        </p:nvSpPr>
        <p:spPr>
          <a:xfrm>
            <a:off x="851053" y="400280"/>
            <a:ext cx="7772400" cy="8636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Few Suppliers</a:t>
            </a:r>
          </a:p>
        </p:txBody>
      </p:sp>
      <p:sp>
        <p:nvSpPr>
          <p:cNvPr id="655391" name="Rectangle 31"/>
          <p:cNvSpPr>
            <a:spLocks noChangeArrowheads="1"/>
          </p:cNvSpPr>
          <p:nvPr/>
        </p:nvSpPr>
        <p:spPr bwMode="auto">
          <a:xfrm>
            <a:off x="735013" y="1735138"/>
            <a:ext cx="7672387" cy="5115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pitchFamily="18" charset="0"/>
              </a:defRPr>
            </a:lvl1pPr>
            <a:lvl2pPr marL="914400" indent="-457200">
              <a:defRPr sz="2400">
                <a:solidFill>
                  <a:schemeClr val="tx1"/>
                </a:solidFill>
                <a:latin typeface="Times" pitchFamily="18" charset="0"/>
              </a:defRPr>
            </a:lvl2pPr>
            <a:lvl3pPr marL="1371600" indent="-457200">
              <a:defRPr sz="2400">
                <a:solidFill>
                  <a:schemeClr val="tx1"/>
                </a:solidFill>
                <a:latin typeface="Times" pitchFamily="18" charset="0"/>
              </a:defRPr>
            </a:lvl3pPr>
            <a:lvl4pPr marL="18288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Buyer forms longer term relationships with fewer suppliers</a:t>
            </a:r>
          </a:p>
          <a:p>
            <a:pPr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Create value through economies of scale and learning curve improvements</a:t>
            </a:r>
          </a:p>
          <a:p>
            <a:pPr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Suppliers more willing to participate in JIT programs and contribute design and technological expertise</a:t>
            </a:r>
          </a:p>
          <a:p>
            <a:pPr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Cost of changing suppliers is huge</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55391"/>
                                        </p:tgtEl>
                                        <p:attrNameLst>
                                          <p:attrName>style.visibility</p:attrName>
                                        </p:attrNameLst>
                                      </p:cBhvr>
                                      <p:to>
                                        <p:strVal val="visible"/>
                                      </p:to>
                                    </p:set>
                                    <p:animEffect transition="in" filter="strips(downRight)">
                                      <p:cBhvr>
                                        <p:cTn id="7" dur="500"/>
                                        <p:tgtEl>
                                          <p:spTgt spid="655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39288" name="Group 280"/>
          <p:cNvGrpSpPr>
            <a:grpSpLocks/>
          </p:cNvGrpSpPr>
          <p:nvPr/>
        </p:nvGrpSpPr>
        <p:grpSpPr bwMode="auto">
          <a:xfrm>
            <a:off x="1525588" y="2400300"/>
            <a:ext cx="5995987" cy="3187700"/>
            <a:chOff x="961" y="1512"/>
            <a:chExt cx="3777" cy="2008"/>
          </a:xfrm>
        </p:grpSpPr>
        <p:sp>
          <p:nvSpPr>
            <p:cNvPr id="939269" name="Line 261"/>
            <p:cNvSpPr>
              <a:spLocks noChangeShapeType="1"/>
            </p:cNvSpPr>
            <p:nvPr/>
          </p:nvSpPr>
          <p:spPr bwMode="auto">
            <a:xfrm>
              <a:off x="4738" y="1512"/>
              <a:ext cx="0" cy="816"/>
            </a:xfrm>
            <a:prstGeom prst="line">
              <a:avLst/>
            </a:prstGeom>
            <a:noFill/>
            <a:ln w="76200">
              <a:solidFill>
                <a:schemeClr val="folHlink"/>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939270" name="Line 262"/>
            <p:cNvSpPr>
              <a:spLocks noChangeShapeType="1"/>
            </p:cNvSpPr>
            <p:nvPr/>
          </p:nvSpPr>
          <p:spPr bwMode="auto">
            <a:xfrm>
              <a:off x="3534" y="1512"/>
              <a:ext cx="0" cy="792"/>
            </a:xfrm>
            <a:prstGeom prst="line">
              <a:avLst/>
            </a:prstGeom>
            <a:noFill/>
            <a:ln w="76200">
              <a:solidFill>
                <a:schemeClr val="folHlink"/>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939277" name="Line 269"/>
            <p:cNvSpPr>
              <a:spLocks noChangeShapeType="1"/>
            </p:cNvSpPr>
            <p:nvPr/>
          </p:nvSpPr>
          <p:spPr bwMode="auto">
            <a:xfrm flipV="1">
              <a:off x="3534" y="2600"/>
              <a:ext cx="0" cy="272"/>
            </a:xfrm>
            <a:prstGeom prst="line">
              <a:avLst/>
            </a:prstGeom>
            <a:noFill/>
            <a:ln w="76200">
              <a:solidFill>
                <a:schemeClr val="folHlink"/>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939272" name="Line 264"/>
            <p:cNvSpPr>
              <a:spLocks noChangeShapeType="1"/>
            </p:cNvSpPr>
            <p:nvPr/>
          </p:nvSpPr>
          <p:spPr bwMode="auto">
            <a:xfrm>
              <a:off x="2384" y="1992"/>
              <a:ext cx="0" cy="376"/>
            </a:xfrm>
            <a:prstGeom prst="line">
              <a:avLst/>
            </a:prstGeom>
            <a:noFill/>
            <a:ln w="76200">
              <a:solidFill>
                <a:schemeClr val="folHlink"/>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939271" name="Line 263"/>
            <p:cNvSpPr>
              <a:spLocks noChangeShapeType="1"/>
            </p:cNvSpPr>
            <p:nvPr/>
          </p:nvSpPr>
          <p:spPr bwMode="auto">
            <a:xfrm>
              <a:off x="2384" y="1512"/>
              <a:ext cx="0" cy="296"/>
            </a:xfrm>
            <a:prstGeom prst="line">
              <a:avLst/>
            </a:prstGeom>
            <a:noFill/>
            <a:ln w="76200">
              <a:solidFill>
                <a:schemeClr val="folHlink"/>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939279" name="Line 271"/>
            <p:cNvSpPr>
              <a:spLocks noChangeShapeType="1"/>
            </p:cNvSpPr>
            <p:nvPr/>
          </p:nvSpPr>
          <p:spPr bwMode="auto">
            <a:xfrm flipV="1">
              <a:off x="2384" y="3152"/>
              <a:ext cx="0" cy="368"/>
            </a:xfrm>
            <a:prstGeom prst="line">
              <a:avLst/>
            </a:prstGeom>
            <a:noFill/>
            <a:ln w="76200">
              <a:solidFill>
                <a:schemeClr val="folHlink"/>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939280" name="Line 272"/>
            <p:cNvSpPr>
              <a:spLocks noChangeShapeType="1"/>
            </p:cNvSpPr>
            <p:nvPr/>
          </p:nvSpPr>
          <p:spPr bwMode="auto">
            <a:xfrm flipV="1">
              <a:off x="2384" y="2616"/>
              <a:ext cx="0" cy="224"/>
            </a:xfrm>
            <a:prstGeom prst="line">
              <a:avLst/>
            </a:prstGeom>
            <a:noFill/>
            <a:ln w="76200">
              <a:solidFill>
                <a:schemeClr val="folHlink"/>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939267" name="Line 259"/>
            <p:cNvSpPr>
              <a:spLocks noChangeShapeType="1"/>
            </p:cNvSpPr>
            <p:nvPr/>
          </p:nvSpPr>
          <p:spPr bwMode="auto">
            <a:xfrm>
              <a:off x="961" y="1552"/>
              <a:ext cx="0" cy="224"/>
            </a:xfrm>
            <a:prstGeom prst="line">
              <a:avLst/>
            </a:prstGeom>
            <a:noFill/>
            <a:ln w="76200">
              <a:solidFill>
                <a:schemeClr val="folHlink"/>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939268" name="Line 260"/>
            <p:cNvSpPr>
              <a:spLocks noChangeShapeType="1"/>
            </p:cNvSpPr>
            <p:nvPr/>
          </p:nvSpPr>
          <p:spPr bwMode="auto">
            <a:xfrm>
              <a:off x="961" y="2072"/>
              <a:ext cx="0" cy="224"/>
            </a:xfrm>
            <a:prstGeom prst="line">
              <a:avLst/>
            </a:prstGeom>
            <a:noFill/>
            <a:ln w="76200">
              <a:solidFill>
                <a:schemeClr val="folHlink"/>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939274" name="Line 266"/>
            <p:cNvSpPr>
              <a:spLocks noChangeShapeType="1"/>
            </p:cNvSpPr>
            <p:nvPr/>
          </p:nvSpPr>
          <p:spPr bwMode="auto">
            <a:xfrm flipV="1">
              <a:off x="961" y="2592"/>
              <a:ext cx="0" cy="224"/>
            </a:xfrm>
            <a:prstGeom prst="line">
              <a:avLst/>
            </a:prstGeom>
            <a:noFill/>
            <a:ln w="76200">
              <a:solidFill>
                <a:schemeClr val="folHlink"/>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939275" name="Line 267"/>
            <p:cNvSpPr>
              <a:spLocks noChangeShapeType="1"/>
            </p:cNvSpPr>
            <p:nvPr/>
          </p:nvSpPr>
          <p:spPr bwMode="auto">
            <a:xfrm flipV="1">
              <a:off x="961" y="3144"/>
              <a:ext cx="0" cy="224"/>
            </a:xfrm>
            <a:prstGeom prst="line">
              <a:avLst/>
            </a:prstGeom>
            <a:noFill/>
            <a:ln w="76200">
              <a:solidFill>
                <a:schemeClr val="folHlink"/>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939276" name="Line 268"/>
            <p:cNvSpPr>
              <a:spLocks noChangeShapeType="1"/>
            </p:cNvSpPr>
            <p:nvPr/>
          </p:nvSpPr>
          <p:spPr bwMode="auto">
            <a:xfrm flipV="1">
              <a:off x="4738" y="2632"/>
              <a:ext cx="0" cy="832"/>
            </a:xfrm>
            <a:prstGeom prst="line">
              <a:avLst/>
            </a:prstGeom>
            <a:noFill/>
            <a:ln w="76200">
              <a:solidFill>
                <a:schemeClr val="folHlink"/>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sp>
          <p:nvSpPr>
            <p:cNvPr id="939278" name="Line 270"/>
            <p:cNvSpPr>
              <a:spLocks noChangeShapeType="1"/>
            </p:cNvSpPr>
            <p:nvPr/>
          </p:nvSpPr>
          <p:spPr bwMode="auto">
            <a:xfrm flipV="1">
              <a:off x="3534" y="3096"/>
              <a:ext cx="0" cy="280"/>
            </a:xfrm>
            <a:prstGeom prst="line">
              <a:avLst/>
            </a:prstGeom>
            <a:noFill/>
            <a:ln w="76200">
              <a:solidFill>
                <a:schemeClr val="folHlink"/>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grpSp>
      <p:sp>
        <p:nvSpPr>
          <p:cNvPr id="939010" name="Rectangle 2"/>
          <p:cNvSpPr>
            <a:spLocks noGrp="1" noChangeArrowheads="1"/>
          </p:cNvSpPr>
          <p:nvPr>
            <p:ph type="title"/>
          </p:nvPr>
        </p:nvSpPr>
        <p:spPr>
          <a:xfrm>
            <a:off x="685800" y="406400"/>
            <a:ext cx="7772400" cy="939800"/>
          </a:xfrm>
          <a:noFill/>
          <a:ln>
            <a:noFill/>
            <a:miter lim="800000"/>
            <a:headEnd/>
            <a:tailEnd/>
          </a:ln>
        </p:spPr>
        <p:txBody>
          <a:bodyPr/>
          <a:lstStyle/>
          <a:p>
            <a:pPr eaLnBrk="1" hangingPunct="1">
              <a:lnSpc>
                <a:spcPct val="80000"/>
              </a:lnSpc>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Vertical Integration</a:t>
            </a:r>
          </a:p>
        </p:txBody>
      </p:sp>
      <p:graphicFrame>
        <p:nvGraphicFramePr>
          <p:cNvPr id="939287" name="Group 279"/>
          <p:cNvGraphicFramePr>
            <a:graphicFrameLocks noGrp="1"/>
          </p:cNvGraphicFramePr>
          <p:nvPr>
            <p:extLst>
              <p:ext uri="{D42A27DB-BD31-4B8C-83A1-F6EECF244321}">
                <p14:modId xmlns:p14="http://schemas.microsoft.com/office/powerpoint/2010/main" val="4110044419"/>
              </p:ext>
            </p:extLst>
          </p:nvPr>
        </p:nvGraphicFramePr>
        <p:xfrm>
          <a:off x="685800" y="1955800"/>
          <a:ext cx="7772400" cy="4219577"/>
        </p:xfrm>
        <a:graphic>
          <a:graphicData uri="http://schemas.openxmlformats.org/drawingml/2006/table">
            <a:tbl>
              <a:tblPr/>
              <a:tblGrid>
                <a:gridCol w="2159000">
                  <a:extLst>
                    <a:ext uri="{9D8B030D-6E8A-4147-A177-3AD203B41FA5}">
                      <a16:colId xmlns:a16="http://schemas.microsoft.com/office/drawing/2014/main" val="20000"/>
                    </a:ext>
                  </a:extLst>
                </a:gridCol>
                <a:gridCol w="18542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854200">
                  <a:extLst>
                    <a:ext uri="{9D8B030D-6E8A-4147-A177-3AD203B41FA5}">
                      <a16:colId xmlns:a16="http://schemas.microsoft.com/office/drawing/2014/main" val="20003"/>
                    </a:ext>
                  </a:extLst>
                </a:gridCol>
              </a:tblGrid>
              <a:tr h="530432">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defRPr/>
                      </a:pPr>
                      <a:r>
                        <a:rPr kumimoji="0" lang="en-US"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Raw Material</a:t>
                      </a:r>
                      <a:endParaRPr kumimoji="0" lang="en-US" altLang="en-US" sz="1600" b="0" i="0" u="none" strike="sngStrike" cap="none" normalizeH="0" baseline="0" dirty="0">
                        <a:ln>
                          <a:noFill/>
                        </a:ln>
                        <a:solidFill>
                          <a:schemeClr val="tx1"/>
                        </a:solidFill>
                        <a:effectLst/>
                        <a:latin typeface="Lucida Bright" panose="02040602050505020304" pitchFamily="18" charset="0"/>
                      </a:endParaRPr>
                    </a:p>
                  </a:txBody>
                  <a:tcPr marT="45727" marB="45727" horzOverflow="overflow">
                    <a:lnL cap="flat">
                      <a:noFill/>
                    </a:lnL>
                    <a:lnR>
                      <a:noFill/>
                    </a:lnR>
                    <a:lnT cap="fla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Iron ore</a:t>
                      </a:r>
                    </a:p>
                  </a:txBody>
                  <a:tcPr marT="45727" marB="45727" anchor="ctr" anchorCtr="1" horzOverflow="overflow">
                    <a:lnL>
                      <a:noFill/>
                    </a:lnL>
                    <a:lnR>
                      <a:noFill/>
                    </a:lnR>
                    <a:lnT cap="fla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Silicon</a:t>
                      </a:r>
                    </a:p>
                  </a:txBody>
                  <a:tcPr marT="45727" marB="45727" anchor="ctr" anchorCtr="1" horzOverflow="overflow">
                    <a:lnL>
                      <a:noFill/>
                    </a:lnL>
                    <a:lnR>
                      <a:noFill/>
                    </a:lnR>
                    <a:lnT cap="fla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Farming</a:t>
                      </a:r>
                    </a:p>
                  </a:txBody>
                  <a:tcPr marT="45727" marB="45727" anchor="ctr" anchorCtr="1"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10943">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anchor="ctr" anchorCtr="1"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anchor="ctr" anchorCtr="1"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anchor="ctr" anchorCtr="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30432">
                <a:tc>
                  <a:txBody>
                    <a:bodyPr/>
                    <a:lstStyle>
                      <a:lvl1pPr>
                        <a:lnSpc>
                          <a:spcPct val="90000"/>
                        </a:lnSpc>
                        <a:spcBef>
                          <a:spcPct val="40000"/>
                        </a:spcBef>
                        <a:defRPr sz="2800" b="1" i="1">
                          <a:solidFill>
                            <a:schemeClr val="tx1"/>
                          </a:solidFill>
                          <a:effectLst>
                            <a:outerShdw blurRad="38100" dist="38100" dir="2700000" algn="tl">
                              <a:srgbClr val="FFFFFF"/>
                            </a:outerShdw>
                          </a:effectLst>
                          <a:latin typeface="Arial" charset="0"/>
                        </a:defRPr>
                      </a:lvl1pPr>
                      <a:lvl2pPr>
                        <a:lnSpc>
                          <a:spcPct val="90000"/>
                        </a:lnSpc>
                        <a:spcBef>
                          <a:spcPct val="40000"/>
                        </a:spcBef>
                        <a:defRPr sz="2400" b="1" i="1">
                          <a:solidFill>
                            <a:schemeClr val="tx1"/>
                          </a:solidFill>
                          <a:effectLst>
                            <a:outerShdw blurRad="38100" dist="38100" dir="2700000" algn="tl">
                              <a:srgbClr val="FFFFFF"/>
                            </a:outerShdw>
                          </a:effectLst>
                          <a:latin typeface="Arial" charset="0"/>
                        </a:defRPr>
                      </a:lvl2pPr>
                      <a:lvl3pPr>
                        <a:lnSpc>
                          <a:spcPct val="90000"/>
                        </a:lnSpc>
                        <a:spcBef>
                          <a:spcPct val="40000"/>
                        </a:spcBef>
                        <a:defRPr sz="2000" b="1" i="1">
                          <a:solidFill>
                            <a:schemeClr val="tx1"/>
                          </a:solidFill>
                          <a:effectLst>
                            <a:outerShdw blurRad="38100" dist="38100" dir="2700000" algn="tl">
                              <a:srgbClr val="FFFFFF"/>
                            </a:outerShdw>
                          </a:effectLst>
                          <a:latin typeface="Arial" charset="0"/>
                        </a:defRPr>
                      </a:lvl3pPr>
                      <a:lvl4pPr>
                        <a:lnSpc>
                          <a:spcPct val="90000"/>
                        </a:lnSpc>
                        <a:spcBef>
                          <a:spcPct val="40000"/>
                        </a:spcBef>
                        <a:defRPr b="1" i="1">
                          <a:solidFill>
                            <a:schemeClr val="tx1"/>
                          </a:solidFill>
                          <a:effectLst>
                            <a:outerShdw blurRad="38100" dist="38100" dir="2700000" algn="tl">
                              <a:srgbClr val="FFFFFF"/>
                            </a:outerShdw>
                          </a:effectLst>
                          <a:latin typeface="Arial" charset="0"/>
                        </a:defRPr>
                      </a:lvl4pPr>
                      <a:lvl5pPr>
                        <a:lnSpc>
                          <a:spcPct val="90000"/>
                        </a:lnSpc>
                        <a:spcBef>
                          <a:spcPct val="40000"/>
                        </a:spcBef>
                        <a:defRPr b="1" i="1">
                          <a:solidFill>
                            <a:schemeClr val="tx1"/>
                          </a:solidFill>
                          <a:effectLst>
                            <a:outerShdw blurRad="38100" dist="38100" dir="2700000" algn="tl">
                              <a:srgbClr val="FFFFFF"/>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Lucida Bright" panose="02040602050505020304" pitchFamily="18" charset="0"/>
                        </a:rPr>
                        <a:t>Backward integration</a:t>
                      </a:r>
                    </a:p>
                  </a:txBody>
                  <a:tcPr marT="45727" marB="45727" horzOverflow="overflow">
                    <a:lnL cap="flat">
                      <a:noFill/>
                    </a:lnL>
                    <a:lnR>
                      <a:noFill/>
                    </a:lnR>
                    <a:lnT>
                      <a:noFill/>
                    </a:lnT>
                    <a:lnB>
                      <a:noFill/>
                    </a:lnB>
                    <a:lnTlToBr>
                      <a:noFill/>
                    </a:lnTlToBr>
                    <a:lnBlToTr>
                      <a:noFill/>
                    </a:lnBlToTr>
                    <a:solidFill>
                      <a:schemeClr val="accent2"/>
                    </a:solid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Steel</a:t>
                      </a:r>
                    </a:p>
                  </a:txBody>
                  <a:tcPr marT="45727" marB="45727" anchor="ctr" anchorCtr="1"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anchor="ctr" anchorCtr="1"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anchor="ctr" anchorCtr="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10943">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anchor="ctr" anchorCtr="1"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anchor="ctr" anchorCtr="1"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anchor="ctr" anchorCtr="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30432">
                <a:tc>
                  <a:txBody>
                    <a:bodyPr/>
                    <a:lstStyle>
                      <a:lvl1pPr>
                        <a:lnSpc>
                          <a:spcPct val="90000"/>
                        </a:lnSpc>
                        <a:spcBef>
                          <a:spcPct val="40000"/>
                        </a:spcBef>
                        <a:defRPr sz="2800" b="1" i="1">
                          <a:solidFill>
                            <a:schemeClr val="tx1"/>
                          </a:solidFill>
                          <a:effectLst>
                            <a:outerShdw blurRad="38100" dist="38100" dir="2700000" algn="tl">
                              <a:srgbClr val="FFFFFF"/>
                            </a:outerShdw>
                          </a:effectLst>
                          <a:latin typeface="Arial" charset="0"/>
                        </a:defRPr>
                      </a:lvl1pPr>
                      <a:lvl2pPr>
                        <a:lnSpc>
                          <a:spcPct val="90000"/>
                        </a:lnSpc>
                        <a:spcBef>
                          <a:spcPct val="40000"/>
                        </a:spcBef>
                        <a:defRPr sz="2400" b="1" i="1">
                          <a:solidFill>
                            <a:schemeClr val="tx1"/>
                          </a:solidFill>
                          <a:effectLst>
                            <a:outerShdw blurRad="38100" dist="38100" dir="2700000" algn="tl">
                              <a:srgbClr val="FFFFFF"/>
                            </a:outerShdw>
                          </a:effectLst>
                          <a:latin typeface="Arial" charset="0"/>
                        </a:defRPr>
                      </a:lvl2pPr>
                      <a:lvl3pPr>
                        <a:lnSpc>
                          <a:spcPct val="90000"/>
                        </a:lnSpc>
                        <a:spcBef>
                          <a:spcPct val="40000"/>
                        </a:spcBef>
                        <a:defRPr sz="2000" b="1" i="1">
                          <a:solidFill>
                            <a:schemeClr val="tx1"/>
                          </a:solidFill>
                          <a:effectLst>
                            <a:outerShdw blurRad="38100" dist="38100" dir="2700000" algn="tl">
                              <a:srgbClr val="FFFFFF"/>
                            </a:outerShdw>
                          </a:effectLst>
                          <a:latin typeface="Arial" charset="0"/>
                        </a:defRPr>
                      </a:lvl3pPr>
                      <a:lvl4pPr>
                        <a:lnSpc>
                          <a:spcPct val="90000"/>
                        </a:lnSpc>
                        <a:spcBef>
                          <a:spcPct val="40000"/>
                        </a:spcBef>
                        <a:defRPr b="1" i="1">
                          <a:solidFill>
                            <a:schemeClr val="tx1"/>
                          </a:solidFill>
                          <a:effectLst>
                            <a:outerShdw blurRad="38100" dist="38100" dir="2700000" algn="tl">
                              <a:srgbClr val="FFFFFF"/>
                            </a:outerShdw>
                          </a:effectLst>
                          <a:latin typeface="Arial" charset="0"/>
                        </a:defRPr>
                      </a:lvl4pPr>
                      <a:lvl5pPr>
                        <a:lnSpc>
                          <a:spcPct val="90000"/>
                        </a:lnSpc>
                        <a:spcBef>
                          <a:spcPct val="40000"/>
                        </a:spcBef>
                        <a:defRPr b="1" i="1">
                          <a:solidFill>
                            <a:schemeClr val="tx1"/>
                          </a:solidFill>
                          <a:effectLst>
                            <a:outerShdw blurRad="38100" dist="38100" dir="2700000" algn="tl">
                              <a:srgbClr val="FFFFFF"/>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Lucida Bright" panose="02040602050505020304" pitchFamily="18" charset="0"/>
                        </a:rPr>
                        <a:t>Current transformation</a:t>
                      </a:r>
                    </a:p>
                  </a:txBody>
                  <a:tcPr marT="45727" marB="45727" horzOverflow="overflow">
                    <a:lnL cap="flat">
                      <a:noFill/>
                    </a:lnL>
                    <a:lnR>
                      <a:noFill/>
                    </a:lnR>
                    <a:lnT>
                      <a:noFill/>
                    </a:lnT>
                    <a:lnB>
                      <a:noFill/>
                    </a:lnB>
                    <a:lnTlToBr>
                      <a:noFill/>
                    </a:lnTlToBr>
                    <a:lnBlToTr>
                      <a:noFill/>
                    </a:lnBlToTr>
                    <a:solidFill>
                      <a:srgbClr val="FFB280"/>
                    </a:solidFill>
                  </a:tcPr>
                </a:tc>
                <a:tc>
                  <a:txBody>
                    <a:bodyPr/>
                    <a:lstStyle>
                      <a:lvl1pPr>
                        <a:lnSpc>
                          <a:spcPct val="90000"/>
                        </a:lnSpc>
                        <a:spcBef>
                          <a:spcPct val="40000"/>
                        </a:spcBef>
                        <a:defRPr sz="2800" b="1" i="1">
                          <a:solidFill>
                            <a:schemeClr val="tx1"/>
                          </a:solidFill>
                          <a:effectLst>
                            <a:outerShdw blurRad="38100" dist="38100" dir="2700000" algn="tl">
                              <a:srgbClr val="FFFFFF"/>
                            </a:outerShdw>
                          </a:effectLst>
                          <a:latin typeface="Arial" charset="0"/>
                        </a:defRPr>
                      </a:lvl1pPr>
                      <a:lvl2pPr>
                        <a:lnSpc>
                          <a:spcPct val="90000"/>
                        </a:lnSpc>
                        <a:spcBef>
                          <a:spcPct val="40000"/>
                        </a:spcBef>
                        <a:defRPr sz="2400" b="1" i="1">
                          <a:solidFill>
                            <a:schemeClr val="tx1"/>
                          </a:solidFill>
                          <a:effectLst>
                            <a:outerShdw blurRad="38100" dist="38100" dir="2700000" algn="tl">
                              <a:srgbClr val="FFFFFF"/>
                            </a:outerShdw>
                          </a:effectLst>
                          <a:latin typeface="Arial" charset="0"/>
                        </a:defRPr>
                      </a:lvl2pPr>
                      <a:lvl3pPr>
                        <a:lnSpc>
                          <a:spcPct val="90000"/>
                        </a:lnSpc>
                        <a:spcBef>
                          <a:spcPct val="40000"/>
                        </a:spcBef>
                        <a:defRPr sz="2000" b="1" i="1">
                          <a:solidFill>
                            <a:schemeClr val="tx1"/>
                          </a:solidFill>
                          <a:effectLst>
                            <a:outerShdw blurRad="38100" dist="38100" dir="2700000" algn="tl">
                              <a:srgbClr val="FFFFFF"/>
                            </a:outerShdw>
                          </a:effectLst>
                          <a:latin typeface="Arial" charset="0"/>
                        </a:defRPr>
                      </a:lvl3pPr>
                      <a:lvl4pPr>
                        <a:lnSpc>
                          <a:spcPct val="90000"/>
                        </a:lnSpc>
                        <a:spcBef>
                          <a:spcPct val="40000"/>
                        </a:spcBef>
                        <a:defRPr b="1" i="1">
                          <a:solidFill>
                            <a:schemeClr val="tx1"/>
                          </a:solidFill>
                          <a:effectLst>
                            <a:outerShdw blurRad="38100" dist="38100" dir="2700000" algn="tl">
                              <a:srgbClr val="FFFFFF"/>
                            </a:outerShdw>
                          </a:effectLst>
                          <a:latin typeface="Arial" charset="0"/>
                        </a:defRPr>
                      </a:lvl4pPr>
                      <a:lvl5pPr>
                        <a:lnSpc>
                          <a:spcPct val="90000"/>
                        </a:lnSpc>
                        <a:spcBef>
                          <a:spcPct val="40000"/>
                        </a:spcBef>
                        <a:defRPr b="1" i="1">
                          <a:solidFill>
                            <a:schemeClr val="tx1"/>
                          </a:solidFill>
                          <a:effectLst>
                            <a:outerShdw blurRad="38100" dist="38100" dir="2700000" algn="tl">
                              <a:srgbClr val="FFFFFF"/>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Lucida Bright" panose="02040602050505020304" pitchFamily="18" charset="0"/>
                        </a:rPr>
                        <a:t>Automobiles</a:t>
                      </a:r>
                    </a:p>
                  </a:txBody>
                  <a:tcPr marT="45727" marB="45727" anchor="ctr" anchorCtr="1" horzOverflow="overflow">
                    <a:lnL>
                      <a:noFill/>
                    </a:lnL>
                    <a:lnR>
                      <a:noFill/>
                    </a:lnR>
                    <a:lnT>
                      <a:noFill/>
                    </a:lnT>
                    <a:lnB>
                      <a:noFill/>
                    </a:lnB>
                    <a:lnTlToBr>
                      <a:noFill/>
                    </a:lnTlToBr>
                    <a:lnBlToTr>
                      <a:noFill/>
                    </a:lnBlToTr>
                    <a:solidFill>
                      <a:srgbClr val="FFB280"/>
                    </a:solidFill>
                  </a:tcPr>
                </a:tc>
                <a:tc>
                  <a:txBody>
                    <a:bodyPr/>
                    <a:lstStyle>
                      <a:lvl1pPr>
                        <a:lnSpc>
                          <a:spcPct val="90000"/>
                        </a:lnSpc>
                        <a:spcBef>
                          <a:spcPct val="40000"/>
                        </a:spcBef>
                        <a:defRPr sz="2800" b="1" i="1">
                          <a:solidFill>
                            <a:schemeClr val="tx1"/>
                          </a:solidFill>
                          <a:effectLst>
                            <a:outerShdw blurRad="38100" dist="38100" dir="2700000" algn="tl">
                              <a:srgbClr val="FFFFFF"/>
                            </a:outerShdw>
                          </a:effectLst>
                          <a:latin typeface="Arial" charset="0"/>
                        </a:defRPr>
                      </a:lvl1pPr>
                      <a:lvl2pPr>
                        <a:lnSpc>
                          <a:spcPct val="90000"/>
                        </a:lnSpc>
                        <a:spcBef>
                          <a:spcPct val="40000"/>
                        </a:spcBef>
                        <a:defRPr sz="2400" b="1" i="1">
                          <a:solidFill>
                            <a:schemeClr val="tx1"/>
                          </a:solidFill>
                          <a:effectLst>
                            <a:outerShdw blurRad="38100" dist="38100" dir="2700000" algn="tl">
                              <a:srgbClr val="FFFFFF"/>
                            </a:outerShdw>
                          </a:effectLst>
                          <a:latin typeface="Arial" charset="0"/>
                        </a:defRPr>
                      </a:lvl2pPr>
                      <a:lvl3pPr>
                        <a:lnSpc>
                          <a:spcPct val="90000"/>
                        </a:lnSpc>
                        <a:spcBef>
                          <a:spcPct val="40000"/>
                        </a:spcBef>
                        <a:defRPr sz="2000" b="1" i="1">
                          <a:solidFill>
                            <a:schemeClr val="tx1"/>
                          </a:solidFill>
                          <a:effectLst>
                            <a:outerShdw blurRad="38100" dist="38100" dir="2700000" algn="tl">
                              <a:srgbClr val="FFFFFF"/>
                            </a:outerShdw>
                          </a:effectLst>
                          <a:latin typeface="Arial" charset="0"/>
                        </a:defRPr>
                      </a:lvl3pPr>
                      <a:lvl4pPr>
                        <a:lnSpc>
                          <a:spcPct val="90000"/>
                        </a:lnSpc>
                        <a:spcBef>
                          <a:spcPct val="40000"/>
                        </a:spcBef>
                        <a:defRPr b="1" i="1">
                          <a:solidFill>
                            <a:schemeClr val="tx1"/>
                          </a:solidFill>
                          <a:effectLst>
                            <a:outerShdw blurRad="38100" dist="38100" dir="2700000" algn="tl">
                              <a:srgbClr val="FFFFFF"/>
                            </a:outerShdw>
                          </a:effectLst>
                          <a:latin typeface="Arial" charset="0"/>
                        </a:defRPr>
                      </a:lvl4pPr>
                      <a:lvl5pPr>
                        <a:lnSpc>
                          <a:spcPct val="90000"/>
                        </a:lnSpc>
                        <a:spcBef>
                          <a:spcPct val="40000"/>
                        </a:spcBef>
                        <a:defRPr b="1" i="1">
                          <a:solidFill>
                            <a:schemeClr val="tx1"/>
                          </a:solidFill>
                          <a:effectLst>
                            <a:outerShdw blurRad="38100" dist="38100" dir="2700000" algn="tl">
                              <a:srgbClr val="FFFFFF"/>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Lucida Bright" panose="02040602050505020304" pitchFamily="18" charset="0"/>
                        </a:rPr>
                        <a:t>Integrated circuits</a:t>
                      </a:r>
                    </a:p>
                  </a:txBody>
                  <a:tcPr marT="45727" marB="45727" anchor="ctr" anchorCtr="1" horzOverflow="overflow">
                    <a:lnL>
                      <a:noFill/>
                    </a:lnL>
                    <a:lnR>
                      <a:noFill/>
                    </a:lnR>
                    <a:lnT>
                      <a:noFill/>
                    </a:lnT>
                    <a:lnB>
                      <a:noFill/>
                    </a:lnB>
                    <a:lnTlToBr>
                      <a:noFill/>
                    </a:lnTlToBr>
                    <a:lnBlToTr>
                      <a:noFill/>
                    </a:lnBlToTr>
                    <a:solidFill>
                      <a:srgbClr val="FFB280"/>
                    </a:solidFill>
                  </a:tcPr>
                </a:tc>
                <a:tc>
                  <a:txBody>
                    <a:bodyPr/>
                    <a:lstStyle>
                      <a:lvl1pPr>
                        <a:lnSpc>
                          <a:spcPct val="90000"/>
                        </a:lnSpc>
                        <a:spcBef>
                          <a:spcPct val="40000"/>
                        </a:spcBef>
                        <a:defRPr sz="2800" b="1" i="1">
                          <a:solidFill>
                            <a:schemeClr val="tx1"/>
                          </a:solidFill>
                          <a:effectLst>
                            <a:outerShdw blurRad="38100" dist="38100" dir="2700000" algn="tl">
                              <a:srgbClr val="FFFFFF"/>
                            </a:outerShdw>
                          </a:effectLst>
                          <a:latin typeface="Arial" charset="0"/>
                        </a:defRPr>
                      </a:lvl1pPr>
                      <a:lvl2pPr>
                        <a:lnSpc>
                          <a:spcPct val="90000"/>
                        </a:lnSpc>
                        <a:spcBef>
                          <a:spcPct val="40000"/>
                        </a:spcBef>
                        <a:defRPr sz="2400" b="1" i="1">
                          <a:solidFill>
                            <a:schemeClr val="tx1"/>
                          </a:solidFill>
                          <a:effectLst>
                            <a:outerShdw blurRad="38100" dist="38100" dir="2700000" algn="tl">
                              <a:srgbClr val="FFFFFF"/>
                            </a:outerShdw>
                          </a:effectLst>
                          <a:latin typeface="Arial" charset="0"/>
                        </a:defRPr>
                      </a:lvl2pPr>
                      <a:lvl3pPr>
                        <a:lnSpc>
                          <a:spcPct val="90000"/>
                        </a:lnSpc>
                        <a:spcBef>
                          <a:spcPct val="40000"/>
                        </a:spcBef>
                        <a:defRPr sz="2000" b="1" i="1">
                          <a:solidFill>
                            <a:schemeClr val="tx1"/>
                          </a:solidFill>
                          <a:effectLst>
                            <a:outerShdw blurRad="38100" dist="38100" dir="2700000" algn="tl">
                              <a:srgbClr val="FFFFFF"/>
                            </a:outerShdw>
                          </a:effectLst>
                          <a:latin typeface="Arial" charset="0"/>
                        </a:defRPr>
                      </a:lvl3pPr>
                      <a:lvl4pPr>
                        <a:lnSpc>
                          <a:spcPct val="90000"/>
                        </a:lnSpc>
                        <a:spcBef>
                          <a:spcPct val="40000"/>
                        </a:spcBef>
                        <a:defRPr b="1" i="1">
                          <a:solidFill>
                            <a:schemeClr val="tx1"/>
                          </a:solidFill>
                          <a:effectLst>
                            <a:outerShdw blurRad="38100" dist="38100" dir="2700000" algn="tl">
                              <a:srgbClr val="FFFFFF"/>
                            </a:outerShdw>
                          </a:effectLst>
                          <a:latin typeface="Arial" charset="0"/>
                        </a:defRPr>
                      </a:lvl4pPr>
                      <a:lvl5pPr>
                        <a:lnSpc>
                          <a:spcPct val="90000"/>
                        </a:lnSpc>
                        <a:spcBef>
                          <a:spcPct val="40000"/>
                        </a:spcBef>
                        <a:defRPr b="1" i="1">
                          <a:solidFill>
                            <a:schemeClr val="tx1"/>
                          </a:solidFill>
                          <a:effectLst>
                            <a:outerShdw blurRad="38100" dist="38100" dir="2700000" algn="tl">
                              <a:srgbClr val="FFFFFF"/>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Lucida Bright" panose="02040602050505020304" pitchFamily="18" charset="0"/>
                        </a:rPr>
                        <a:t>Flour milling</a:t>
                      </a:r>
                    </a:p>
                  </a:txBody>
                  <a:tcPr marT="45727" marB="45727" anchor="ctr" anchorCtr="1" horzOverflow="overflow">
                    <a:lnL>
                      <a:noFill/>
                    </a:lnL>
                    <a:lnR cap="flat">
                      <a:noFill/>
                    </a:lnR>
                    <a:lnT>
                      <a:noFill/>
                    </a:lnT>
                    <a:lnB>
                      <a:noFill/>
                    </a:lnB>
                    <a:lnTlToBr>
                      <a:noFill/>
                    </a:lnTlToBr>
                    <a:lnBlToTr>
                      <a:noFill/>
                    </a:lnBlToTr>
                    <a:solidFill>
                      <a:srgbClr val="FFB280"/>
                    </a:solidFill>
                  </a:tcPr>
                </a:tc>
                <a:extLst>
                  <a:ext uri="{0D108BD9-81ED-4DB2-BD59-A6C34878D82A}">
                    <a16:rowId xmlns:a16="http://schemas.microsoft.com/office/drawing/2014/main" val="10004"/>
                  </a:ext>
                </a:extLst>
              </a:tr>
              <a:tr h="310943">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anchor="ctr" anchorCtr="1"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anchor="ctr" anchorCtr="1"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anchor="ctr" anchorCtr="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530432">
                <a:tc>
                  <a:txBody>
                    <a:bodyPr/>
                    <a:lstStyle>
                      <a:lvl1pPr>
                        <a:lnSpc>
                          <a:spcPct val="90000"/>
                        </a:lnSpc>
                        <a:spcBef>
                          <a:spcPct val="40000"/>
                        </a:spcBef>
                        <a:defRPr sz="2800" b="1" i="1">
                          <a:solidFill>
                            <a:schemeClr val="tx1"/>
                          </a:solidFill>
                          <a:effectLst>
                            <a:outerShdw blurRad="38100" dist="38100" dir="2700000" algn="tl">
                              <a:srgbClr val="FFFFFF"/>
                            </a:outerShdw>
                          </a:effectLst>
                          <a:latin typeface="Arial" charset="0"/>
                        </a:defRPr>
                      </a:lvl1pPr>
                      <a:lvl2pPr>
                        <a:lnSpc>
                          <a:spcPct val="90000"/>
                        </a:lnSpc>
                        <a:spcBef>
                          <a:spcPct val="40000"/>
                        </a:spcBef>
                        <a:defRPr sz="2400" b="1" i="1">
                          <a:solidFill>
                            <a:schemeClr val="tx1"/>
                          </a:solidFill>
                          <a:effectLst>
                            <a:outerShdw blurRad="38100" dist="38100" dir="2700000" algn="tl">
                              <a:srgbClr val="FFFFFF"/>
                            </a:outerShdw>
                          </a:effectLst>
                          <a:latin typeface="Arial" charset="0"/>
                        </a:defRPr>
                      </a:lvl2pPr>
                      <a:lvl3pPr>
                        <a:lnSpc>
                          <a:spcPct val="90000"/>
                        </a:lnSpc>
                        <a:spcBef>
                          <a:spcPct val="40000"/>
                        </a:spcBef>
                        <a:defRPr sz="2000" b="1" i="1">
                          <a:solidFill>
                            <a:schemeClr val="tx1"/>
                          </a:solidFill>
                          <a:effectLst>
                            <a:outerShdw blurRad="38100" dist="38100" dir="2700000" algn="tl">
                              <a:srgbClr val="FFFFFF"/>
                            </a:outerShdw>
                          </a:effectLst>
                          <a:latin typeface="Arial" charset="0"/>
                        </a:defRPr>
                      </a:lvl3pPr>
                      <a:lvl4pPr>
                        <a:lnSpc>
                          <a:spcPct val="90000"/>
                        </a:lnSpc>
                        <a:spcBef>
                          <a:spcPct val="40000"/>
                        </a:spcBef>
                        <a:defRPr b="1" i="1">
                          <a:solidFill>
                            <a:schemeClr val="tx1"/>
                          </a:solidFill>
                          <a:effectLst>
                            <a:outerShdw blurRad="38100" dist="38100" dir="2700000" algn="tl">
                              <a:srgbClr val="FFFFFF"/>
                            </a:outerShdw>
                          </a:effectLst>
                          <a:latin typeface="Arial" charset="0"/>
                        </a:defRPr>
                      </a:lvl4pPr>
                      <a:lvl5pPr>
                        <a:lnSpc>
                          <a:spcPct val="90000"/>
                        </a:lnSpc>
                        <a:spcBef>
                          <a:spcPct val="40000"/>
                        </a:spcBef>
                        <a:defRPr b="1" i="1">
                          <a:solidFill>
                            <a:schemeClr val="tx1"/>
                          </a:solidFill>
                          <a:effectLst>
                            <a:outerShdw blurRad="38100" dist="38100" dir="2700000" algn="tl">
                              <a:srgbClr val="FFFFFF"/>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FFFFFF"/>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Lucida Bright" panose="02040602050505020304" pitchFamily="18" charset="0"/>
                        </a:rPr>
                        <a:t>Forward integration</a:t>
                      </a:r>
                    </a:p>
                  </a:txBody>
                  <a:tcPr marT="45727" marB="45727" anchor="ctr" horzOverflow="overflow">
                    <a:lnL cap="flat">
                      <a:noFill/>
                    </a:lnL>
                    <a:lnR>
                      <a:noFill/>
                    </a:lnR>
                    <a:lnT>
                      <a:noFill/>
                    </a:lnT>
                    <a:lnB>
                      <a:noFill/>
                    </a:lnB>
                    <a:lnTlToBr>
                      <a:noFill/>
                    </a:lnTlToBr>
                    <a:lnBlToTr>
                      <a:noFill/>
                    </a:lnBlToTr>
                    <a:solidFill>
                      <a:schemeClr val="accent2"/>
                    </a:solid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Distribution systems</a:t>
                      </a:r>
                    </a:p>
                  </a:txBody>
                  <a:tcPr marT="45727" marB="45727" anchor="ctr" anchorCtr="1"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Circuit boards</a:t>
                      </a:r>
                    </a:p>
                  </a:txBody>
                  <a:tcPr marT="45727" marB="45727" anchor="ctr" anchorCtr="1"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anchor="ctr" anchorCtr="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17548">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anchor="ctr" anchorCtr="1"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anchor="ctr" anchorCtr="1"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anchor="ctr" anchorCtr="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847472">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Finished goods (customers)</a:t>
                      </a:r>
                    </a:p>
                    <a:p>
                      <a:pPr marL="0" marR="0" lvl="0" indent="0" algn="l" defTabSz="914400" rtl="0" eaLnBrk="1" fontAlgn="base" latinLnBrk="0" hangingPunct="1">
                        <a:lnSpc>
                          <a:spcPct val="90000"/>
                        </a:lnSpc>
                        <a:spcBef>
                          <a:spcPct val="40000"/>
                        </a:spcBef>
                        <a:spcAft>
                          <a:spcPct val="0"/>
                        </a:spcAft>
                        <a:buClrTx/>
                        <a:buSzTx/>
                        <a:buFontTx/>
                        <a:buNone/>
                        <a:tabLst/>
                      </a:pPr>
                      <a:endParaRPr kumimoji="0" lang="en-US"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45727" marB="45727" horzOverflow="overflow">
                    <a:lnL cap="flat">
                      <a:noFill/>
                    </a:lnL>
                    <a:lnR>
                      <a:noFill/>
                    </a:lnR>
                    <a:lnT>
                      <a:noFill/>
                    </a:lnT>
                    <a:lnB cap="flat">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Dealers</a:t>
                      </a:r>
                    </a:p>
                  </a:txBody>
                  <a:tcPr marT="45727" marB="45727" anchor="ctr" anchorCtr="1" horzOverflow="overflow">
                    <a:lnL>
                      <a:noFill/>
                    </a:lnL>
                    <a:lnR>
                      <a:noFill/>
                    </a:lnR>
                    <a:lnT>
                      <a:noFill/>
                    </a:lnT>
                    <a:lnB cap="flat">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Computers Watches Calculators</a:t>
                      </a:r>
                    </a:p>
                  </a:txBody>
                  <a:tcPr marT="45727" marB="45727" anchor="ctr" anchorCtr="1" horzOverflow="overflow">
                    <a:lnL>
                      <a:noFill/>
                    </a:lnL>
                    <a:lnR>
                      <a:noFill/>
                    </a:lnR>
                    <a:lnT>
                      <a:noFill/>
                    </a:lnT>
                    <a:lnB cap="flat">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6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Baked goods</a:t>
                      </a:r>
                    </a:p>
                  </a:txBody>
                  <a:tcPr marT="45727" marB="45727" anchor="ctr" anchorCtr="1"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8"/>
                  </a:ext>
                </a:extLst>
              </a:tr>
            </a:tbl>
          </a:graphicData>
        </a:graphic>
      </p:graphicFrame>
      <p:grpSp>
        <p:nvGrpSpPr>
          <p:cNvPr id="939282" name="Group 274"/>
          <p:cNvGrpSpPr>
            <a:grpSpLocks/>
          </p:cNvGrpSpPr>
          <p:nvPr/>
        </p:nvGrpSpPr>
        <p:grpSpPr bwMode="auto">
          <a:xfrm>
            <a:off x="445265" y="1562100"/>
            <a:ext cx="7785100" cy="382587"/>
            <a:chOff x="336" y="991"/>
            <a:chExt cx="4904" cy="241"/>
          </a:xfrm>
        </p:grpSpPr>
        <p:sp>
          <p:nvSpPr>
            <p:cNvPr id="939037" name="Rectangle 29"/>
            <p:cNvSpPr>
              <a:spLocks noChangeArrowheads="1"/>
            </p:cNvSpPr>
            <p:nvPr/>
          </p:nvSpPr>
          <p:spPr bwMode="auto">
            <a:xfrm>
              <a:off x="390" y="991"/>
              <a:ext cx="440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4953000" algn="ctr"/>
                </a:tabLst>
                <a:defRPr sz="2400">
                  <a:solidFill>
                    <a:schemeClr val="tx1"/>
                  </a:solidFill>
                  <a:latin typeface="Times" pitchFamily="18" charset="0"/>
                </a:defRPr>
              </a:lvl1pPr>
              <a:lvl2pPr>
                <a:tabLst>
                  <a:tab pos="4953000" algn="ctr"/>
                </a:tabLst>
                <a:defRPr sz="2400">
                  <a:solidFill>
                    <a:schemeClr val="tx1"/>
                  </a:solidFill>
                  <a:latin typeface="Times" pitchFamily="18" charset="0"/>
                </a:defRPr>
              </a:lvl2pPr>
              <a:lvl3pPr>
                <a:tabLst>
                  <a:tab pos="4953000" algn="ctr"/>
                </a:tabLst>
                <a:defRPr sz="2400">
                  <a:solidFill>
                    <a:schemeClr val="tx1"/>
                  </a:solidFill>
                  <a:latin typeface="Times" pitchFamily="18" charset="0"/>
                </a:defRPr>
              </a:lvl3pPr>
              <a:lvl4pPr>
                <a:tabLst>
                  <a:tab pos="4953000" algn="ctr"/>
                </a:tabLst>
                <a:defRPr sz="2400">
                  <a:solidFill>
                    <a:schemeClr val="tx1"/>
                  </a:solidFill>
                  <a:latin typeface="Times" pitchFamily="18" charset="0"/>
                </a:defRPr>
              </a:lvl4pPr>
              <a:lvl5pPr>
                <a:tabLst>
                  <a:tab pos="4953000" algn="ctr"/>
                </a:tabLst>
                <a:defRPr sz="2400">
                  <a:solidFill>
                    <a:schemeClr val="tx1"/>
                  </a:solidFill>
                  <a:latin typeface="Times" pitchFamily="18" charset="0"/>
                </a:defRPr>
              </a:lvl5pPr>
              <a:lvl6pPr eaLnBrk="0" fontAlgn="base" hangingPunct="0">
                <a:spcBef>
                  <a:spcPct val="0"/>
                </a:spcBef>
                <a:spcAft>
                  <a:spcPct val="0"/>
                </a:spcAft>
                <a:tabLst>
                  <a:tab pos="4953000" algn="ctr"/>
                </a:tabLst>
                <a:defRPr sz="2400">
                  <a:solidFill>
                    <a:schemeClr val="tx1"/>
                  </a:solidFill>
                  <a:latin typeface="Times" pitchFamily="18" charset="0"/>
                </a:defRPr>
              </a:lvl6pPr>
              <a:lvl7pPr eaLnBrk="0" fontAlgn="base" hangingPunct="0">
                <a:spcBef>
                  <a:spcPct val="0"/>
                </a:spcBef>
                <a:spcAft>
                  <a:spcPct val="0"/>
                </a:spcAft>
                <a:tabLst>
                  <a:tab pos="4953000" algn="ctr"/>
                </a:tabLst>
                <a:defRPr sz="2400">
                  <a:solidFill>
                    <a:schemeClr val="tx1"/>
                  </a:solidFill>
                  <a:latin typeface="Times" pitchFamily="18" charset="0"/>
                </a:defRPr>
              </a:lvl7pPr>
              <a:lvl8pPr eaLnBrk="0" fontAlgn="base" hangingPunct="0">
                <a:spcBef>
                  <a:spcPct val="0"/>
                </a:spcBef>
                <a:spcAft>
                  <a:spcPct val="0"/>
                </a:spcAft>
                <a:tabLst>
                  <a:tab pos="4953000" algn="ctr"/>
                </a:tabLst>
                <a:defRPr sz="2400">
                  <a:solidFill>
                    <a:schemeClr val="tx1"/>
                  </a:solidFill>
                  <a:latin typeface="Times" pitchFamily="18" charset="0"/>
                </a:defRPr>
              </a:lvl8pPr>
              <a:lvl9pPr eaLnBrk="0" fontAlgn="base" hangingPunct="0">
                <a:spcBef>
                  <a:spcPct val="0"/>
                </a:spcBef>
                <a:spcAft>
                  <a:spcPct val="0"/>
                </a:spcAft>
                <a:tabLst>
                  <a:tab pos="4953000" algn="ctr"/>
                </a:tabLst>
                <a:defRPr sz="2400">
                  <a:solidFill>
                    <a:schemeClr val="tx1"/>
                  </a:solidFill>
                  <a:latin typeface="Times" pitchFamily="18" charset="0"/>
                </a:defRPr>
              </a:lvl9pPr>
            </a:lstStyle>
            <a:p>
              <a:pPr>
                <a:defRPr/>
              </a:pPr>
              <a:r>
                <a:rPr lang="en-US" altLang="en-US" sz="1800" b="0" i="0" dirty="0">
                  <a:effectLst>
                    <a:outerShdw blurRad="38100" dist="38100" dir="2700000" algn="tl">
                      <a:srgbClr val="C0C0C0"/>
                    </a:outerShdw>
                  </a:effectLst>
                  <a:latin typeface="Lucida Bright" panose="02040602050505020304" pitchFamily="18" charset="0"/>
                </a:rPr>
                <a:t>Vertical Integration</a:t>
              </a:r>
              <a:r>
                <a:rPr lang="en-US" altLang="en-US" sz="1800" i="0" dirty="0">
                  <a:effectLst>
                    <a:outerShdw blurRad="38100" dist="38100" dir="2700000" algn="tl">
                      <a:srgbClr val="C0C0C0"/>
                    </a:outerShdw>
                  </a:effectLst>
                  <a:latin typeface="Arial" charset="0"/>
                </a:rPr>
                <a:t>	</a:t>
              </a:r>
              <a:r>
                <a:rPr lang="en-US" altLang="en-US" sz="1800" b="0" i="0" dirty="0">
                  <a:effectLst>
                    <a:outerShdw blurRad="38100" dist="38100" dir="2700000" algn="tl">
                      <a:srgbClr val="C0C0C0"/>
                    </a:outerShdw>
                  </a:effectLst>
                  <a:latin typeface="Lucida Bright" panose="02040602050505020304" pitchFamily="18" charset="0"/>
                </a:rPr>
                <a:t>Examples of Vertical Integration</a:t>
              </a:r>
            </a:p>
          </p:txBody>
        </p:sp>
        <p:sp>
          <p:nvSpPr>
            <p:cNvPr id="939259" name="Line 251"/>
            <p:cNvSpPr>
              <a:spLocks noChangeShapeType="1"/>
            </p:cNvSpPr>
            <p:nvPr/>
          </p:nvSpPr>
          <p:spPr bwMode="auto">
            <a:xfrm>
              <a:off x="336" y="1232"/>
              <a:ext cx="15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i="0" dirty="0">
                <a:effectLst>
                  <a:outerShdw blurRad="38100" dist="38100" dir="2700000" algn="tl">
                    <a:srgbClr val="000000">
                      <a:alpha val="43137"/>
                    </a:srgbClr>
                  </a:outerShdw>
                </a:effectLst>
                <a:latin typeface="Arial" charset="0"/>
              </a:endParaRPr>
            </a:p>
          </p:txBody>
        </p:sp>
        <p:sp>
          <p:nvSpPr>
            <p:cNvPr id="939260" name="Line 252"/>
            <p:cNvSpPr>
              <a:spLocks noChangeShapeType="1"/>
            </p:cNvSpPr>
            <p:nvPr/>
          </p:nvSpPr>
          <p:spPr bwMode="auto">
            <a:xfrm>
              <a:off x="2032" y="1232"/>
              <a:ext cx="320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i="0" dirty="0">
                <a:effectLst>
                  <a:outerShdw blurRad="38100" dist="38100" dir="2700000" algn="tl">
                    <a:srgbClr val="000000">
                      <a:alpha val="43137"/>
                    </a:srgbClr>
                  </a:outerShdw>
                </a:effectLst>
                <a:latin typeface="Arial" charset="0"/>
              </a:endParaRPr>
            </a:p>
          </p:txBody>
        </p:sp>
      </p:gr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939282"/>
                                        </p:tgtEl>
                                        <p:attrNameLst>
                                          <p:attrName>style.visibility</p:attrName>
                                        </p:attrNameLst>
                                      </p:cBhvr>
                                      <p:to>
                                        <p:strVal val="visible"/>
                                      </p:to>
                                    </p:set>
                                    <p:animEffect transition="in" filter="wipe(left)">
                                      <p:cBhvr>
                                        <p:cTn id="7" dur="500"/>
                                        <p:tgtEl>
                                          <p:spTgt spid="939282"/>
                                        </p:tgtEl>
                                      </p:cBhvr>
                                    </p:animEffect>
                                  </p:childTnLst>
                                </p:cTn>
                              </p:par>
                            </p:childTnLst>
                          </p:cTn>
                        </p:par>
                        <p:par>
                          <p:cTn id="8" fill="hold" nodeType="afterGroup">
                            <p:stCondLst>
                              <p:cond delay="1500"/>
                            </p:stCondLst>
                            <p:childTnLst>
                              <p:par>
                                <p:cTn id="9" presetID="22" presetClass="entr" presetSubtype="8" fill="hold" nodeType="afterEffect">
                                  <p:stCondLst>
                                    <p:cond delay="1000"/>
                                  </p:stCondLst>
                                  <p:childTnLst>
                                    <p:set>
                                      <p:cBhvr>
                                        <p:cTn id="10" dur="1" fill="hold">
                                          <p:stCondLst>
                                            <p:cond delay="0"/>
                                          </p:stCondLst>
                                        </p:cTn>
                                        <p:tgtEl>
                                          <p:spTgt spid="939287"/>
                                        </p:tgtEl>
                                        <p:attrNameLst>
                                          <p:attrName>style.visibility</p:attrName>
                                        </p:attrNameLst>
                                      </p:cBhvr>
                                      <p:to>
                                        <p:strVal val="visible"/>
                                      </p:to>
                                    </p:set>
                                    <p:animEffect transition="in" filter="wipe(left)">
                                      <p:cBhvr>
                                        <p:cTn id="11" dur="500"/>
                                        <p:tgtEl>
                                          <p:spTgt spid="939287"/>
                                        </p:tgtEl>
                                      </p:cBhvr>
                                    </p:animEffect>
                                  </p:childTnLst>
                                </p:cTn>
                              </p:par>
                            </p:childTnLst>
                          </p:cTn>
                        </p:par>
                        <p:par>
                          <p:cTn id="12" fill="hold" nodeType="afterGroup">
                            <p:stCondLst>
                              <p:cond delay="3000"/>
                            </p:stCondLst>
                            <p:childTnLst>
                              <p:par>
                                <p:cTn id="13" presetID="16" presetClass="entr" presetSubtype="42" fill="hold" nodeType="afterEffect">
                                  <p:stCondLst>
                                    <p:cond delay="1000"/>
                                  </p:stCondLst>
                                  <p:childTnLst>
                                    <p:set>
                                      <p:cBhvr>
                                        <p:cTn id="14" dur="1" fill="hold">
                                          <p:stCondLst>
                                            <p:cond delay="0"/>
                                          </p:stCondLst>
                                        </p:cTn>
                                        <p:tgtEl>
                                          <p:spTgt spid="939288"/>
                                        </p:tgtEl>
                                        <p:attrNameLst>
                                          <p:attrName>style.visibility</p:attrName>
                                        </p:attrNameLst>
                                      </p:cBhvr>
                                      <p:to>
                                        <p:strVal val="visible"/>
                                      </p:to>
                                    </p:set>
                                    <p:animEffect transition="in" filter="barn(outHorizontal)">
                                      <p:cBhvr>
                                        <p:cTn id="15" dur="500"/>
                                        <p:tgtEl>
                                          <p:spTgt spid="939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0482" name="Rectangle 2"/>
          <p:cNvSpPr>
            <a:spLocks noGrp="1" noChangeArrowheads="1"/>
          </p:cNvSpPr>
          <p:nvPr>
            <p:ph type="title"/>
          </p:nvPr>
        </p:nvSpPr>
        <p:spPr>
          <a:xfrm>
            <a:off x="547688" y="608013"/>
            <a:ext cx="8048625" cy="1001712"/>
          </a:xfrm>
          <a:noFill/>
          <a:ln>
            <a:noFill/>
            <a:miter lim="800000"/>
            <a:headEnd/>
            <a:tailEnd/>
          </a:ln>
        </p:spPr>
        <p:txBody>
          <a:bodyPr/>
          <a:lstStyle/>
          <a:p>
            <a:pPr eaLnBrk="1" hangingPunct="1">
              <a:lnSpc>
                <a:spcPct val="90000"/>
              </a:lnSpc>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Vertical Integration</a:t>
            </a:r>
          </a:p>
        </p:txBody>
      </p:sp>
      <p:sp>
        <p:nvSpPr>
          <p:cNvPr id="660483" name="Rectangle 3"/>
          <p:cNvSpPr>
            <a:spLocks noChangeArrowheads="1"/>
          </p:cNvSpPr>
          <p:nvPr/>
        </p:nvSpPr>
        <p:spPr bwMode="auto">
          <a:xfrm>
            <a:off x="563563" y="2084388"/>
            <a:ext cx="8015287"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054100" indent="-381000">
              <a:defRPr sz="2400">
                <a:solidFill>
                  <a:schemeClr val="tx1"/>
                </a:solidFill>
                <a:latin typeface="Times" pitchFamily="18" charset="0"/>
              </a:defRPr>
            </a:lvl2pPr>
            <a:lvl3pPr marL="1244600">
              <a:defRPr sz="2400">
                <a:solidFill>
                  <a:schemeClr val="tx1"/>
                </a:solidFill>
                <a:latin typeface="Times" pitchFamily="18" charset="0"/>
              </a:defRPr>
            </a:lvl3pPr>
            <a:lvl4pPr marL="1435100">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Developing the ability to produce goods or service previously purchased</a:t>
            </a:r>
          </a:p>
          <a:p>
            <a:pPr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Integration may be forward, towards the customer, or backward, towards suppliers</a:t>
            </a:r>
          </a:p>
          <a:p>
            <a:pPr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Can improve cost, quality, and inventory but requires capital, managerial skills, and demand</a:t>
            </a:r>
          </a:p>
          <a:p>
            <a:pPr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Risky in industries with rapid technological change</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60483"/>
                                        </p:tgtEl>
                                        <p:attrNameLst>
                                          <p:attrName>style.visibility</p:attrName>
                                        </p:attrNameLst>
                                      </p:cBhvr>
                                      <p:to>
                                        <p:strVal val="visible"/>
                                      </p:to>
                                    </p:set>
                                    <p:animEffect transition="in" filter="strips(downRight)">
                                      <p:cBhvr>
                                        <p:cTn id="7" dur="500"/>
                                        <p:tgtEl>
                                          <p:spTgt spid="66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48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9362" name="Rectangle 2"/>
          <p:cNvSpPr>
            <a:spLocks noGrp="1" noChangeArrowheads="1"/>
          </p:cNvSpPr>
          <p:nvPr>
            <p:ph type="title"/>
          </p:nvPr>
        </p:nvSpPr>
        <p:spPr>
          <a:xfrm>
            <a:off x="547688" y="417513"/>
            <a:ext cx="8048625" cy="1001712"/>
          </a:xfrm>
          <a:noFill/>
          <a:ln>
            <a:noFill/>
            <a:miter lim="800000"/>
            <a:headEnd/>
            <a:tailEnd/>
          </a:ln>
        </p:spPr>
        <p:txBody>
          <a:bodyPr/>
          <a:lstStyle/>
          <a:p>
            <a:pPr eaLnBrk="1" hangingPunct="1">
              <a:lnSpc>
                <a:spcPct val="90000"/>
              </a:lnSpc>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Keiretsu Networks</a:t>
            </a:r>
          </a:p>
        </p:txBody>
      </p:sp>
      <p:sp>
        <p:nvSpPr>
          <p:cNvPr id="1039363" name="Rectangle 3"/>
          <p:cNvSpPr>
            <a:spLocks noChangeArrowheads="1"/>
          </p:cNvSpPr>
          <p:nvPr/>
        </p:nvSpPr>
        <p:spPr bwMode="auto">
          <a:xfrm>
            <a:off x="627063" y="1549400"/>
            <a:ext cx="7888287"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054100" indent="-381000">
              <a:defRPr sz="2400">
                <a:solidFill>
                  <a:schemeClr val="tx1"/>
                </a:solidFill>
                <a:latin typeface="Times" pitchFamily="18" charset="0"/>
              </a:defRPr>
            </a:lvl2pPr>
            <a:lvl3pPr marL="1244600">
              <a:defRPr sz="2400">
                <a:solidFill>
                  <a:schemeClr val="tx1"/>
                </a:solidFill>
                <a:latin typeface="Times" pitchFamily="18" charset="0"/>
              </a:defRPr>
            </a:lvl3pPr>
            <a:lvl4pPr marL="1435100">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marL="457200" indent="-457200"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A middle ground between few suppliers and vertical integration</a:t>
            </a:r>
          </a:p>
          <a:p>
            <a:pPr marL="457200" indent="-457200"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Supplier becomes part of the company coalition</a:t>
            </a:r>
          </a:p>
          <a:p>
            <a:pPr marL="457200" indent="-457200"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Often provide financial support for suppliers through ownership or loans</a:t>
            </a:r>
          </a:p>
          <a:p>
            <a:pPr marL="457200" indent="-457200"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Members expect long-term relationships and provide technical expertise and stable deliveries</a:t>
            </a:r>
          </a:p>
          <a:p>
            <a:pPr marL="457200" indent="-457200"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May extend through several levels of the supply chain</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039363"/>
                                        </p:tgtEl>
                                        <p:attrNameLst>
                                          <p:attrName>style.visibility</p:attrName>
                                        </p:attrNameLst>
                                      </p:cBhvr>
                                      <p:to>
                                        <p:strVal val="visible"/>
                                      </p:to>
                                    </p:set>
                                    <p:animEffect transition="in" filter="strips(downRight)">
                                      <p:cBhvr>
                                        <p:cTn id="7" dur="500"/>
                                        <p:tgtEl>
                                          <p:spTgt spid="1039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36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a:xfrm>
            <a:off x="685800" y="546100"/>
            <a:ext cx="7772400" cy="8890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Virtual Companies</a:t>
            </a:r>
          </a:p>
        </p:txBody>
      </p:sp>
      <p:sp>
        <p:nvSpPr>
          <p:cNvPr id="601100" name="Rectangle 12"/>
          <p:cNvSpPr>
            <a:spLocks noChangeArrowheads="1"/>
          </p:cNvSpPr>
          <p:nvPr/>
        </p:nvSpPr>
        <p:spPr bwMode="auto">
          <a:xfrm>
            <a:off x="738188" y="1993900"/>
            <a:ext cx="766762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054100" indent="-381000">
              <a:defRPr sz="2400">
                <a:solidFill>
                  <a:schemeClr val="tx1"/>
                </a:solidFill>
                <a:latin typeface="Times" pitchFamily="18" charset="0"/>
              </a:defRPr>
            </a:lvl2pPr>
            <a:lvl3pPr marL="1244600">
              <a:defRPr sz="2400">
                <a:solidFill>
                  <a:schemeClr val="tx1"/>
                </a:solidFill>
                <a:latin typeface="Times" pitchFamily="18" charset="0"/>
              </a:defRPr>
            </a:lvl3pPr>
            <a:lvl4pPr marL="1435100">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marL="457200" indent="-457200">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Rely on a variety of supplier relationships to provide services on demand</a:t>
            </a:r>
          </a:p>
          <a:p>
            <a:pPr marL="457200" indent="-457200">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Fluid organizational boundaries that allow the creation of unique enterprises to meet changing market demands</a:t>
            </a:r>
          </a:p>
          <a:p>
            <a:pPr marL="457200" indent="-457200">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Exceptionally lean performance, low capital investment, flexibility, and speed</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01100"/>
                                        </p:tgtEl>
                                        <p:attrNameLst>
                                          <p:attrName>style.visibility</p:attrName>
                                        </p:attrNameLst>
                                      </p:cBhvr>
                                      <p:to>
                                        <p:strVal val="visible"/>
                                      </p:to>
                                    </p:set>
                                    <p:animEffect transition="in" filter="strips(downRight)">
                                      <p:cBhvr>
                                        <p:cTn id="7" dur="500"/>
                                        <p:tgtEl>
                                          <p:spTgt spid="601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10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685800" y="571500"/>
            <a:ext cx="7772400" cy="952500"/>
          </a:xfrm>
          <a:noFill/>
          <a:ln w="12700">
            <a:noFill/>
            <a:miter lim="800000"/>
            <a:headEnd/>
            <a:tailEnd/>
          </a:ln>
        </p:spPr>
        <p:txBody>
          <a:bodyPr lIns="91427" tIns="45713" rIns="91427" bIns="45713"/>
          <a:lstStyle/>
          <a:p>
            <a:pPr marL="342900" indent="-342900"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Managing the Supply Chain</a:t>
            </a:r>
          </a:p>
        </p:txBody>
      </p:sp>
      <p:sp>
        <p:nvSpPr>
          <p:cNvPr id="592973" name="Rectangle 77"/>
          <p:cNvSpPr>
            <a:spLocks noChangeArrowheads="1"/>
          </p:cNvSpPr>
          <p:nvPr/>
        </p:nvSpPr>
        <p:spPr bwMode="auto">
          <a:xfrm>
            <a:off x="1106488" y="3632200"/>
            <a:ext cx="6929437"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130300" indent="-457200">
              <a:defRPr sz="2400">
                <a:solidFill>
                  <a:schemeClr val="tx1"/>
                </a:solidFill>
                <a:latin typeface="Times" pitchFamily="18" charset="0"/>
              </a:defRPr>
            </a:lvl2pPr>
            <a:lvl3pPr marL="1371600" indent="-457200">
              <a:defRPr sz="2400">
                <a:solidFill>
                  <a:schemeClr val="tx1"/>
                </a:solidFill>
                <a:latin typeface="Times" pitchFamily="18" charset="0"/>
              </a:defRPr>
            </a:lvl3pPr>
            <a:lvl4pPr marL="18288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90000"/>
              </a:lnSpc>
              <a:spcBef>
                <a:spcPct val="40000"/>
              </a:spcBef>
              <a:buFont typeface="Wingdings" pitchFamily="2" charset="2"/>
              <a:buChar char="þ"/>
              <a:defRPr/>
            </a:pPr>
            <a:r>
              <a:rPr lang="en-US" altLang="en-US" sz="2800" b="0" i="0" dirty="0">
                <a:latin typeface="Lucida Bright" panose="02040602050505020304" pitchFamily="18" charset="0"/>
              </a:rPr>
              <a:t>Mutual agreement on goals</a:t>
            </a:r>
          </a:p>
          <a:p>
            <a:pPr eaLnBrk="1" hangingPunct="1">
              <a:lnSpc>
                <a:spcPct val="90000"/>
              </a:lnSpc>
              <a:spcBef>
                <a:spcPct val="40000"/>
              </a:spcBef>
              <a:buFont typeface="Wingdings" pitchFamily="2" charset="2"/>
              <a:buChar char="þ"/>
              <a:defRPr/>
            </a:pPr>
            <a:r>
              <a:rPr lang="en-US" altLang="en-US" sz="2800" b="0" i="0" dirty="0">
                <a:latin typeface="Lucida Bright" panose="02040602050505020304" pitchFamily="18" charset="0"/>
              </a:rPr>
              <a:t>Trust</a:t>
            </a:r>
          </a:p>
          <a:p>
            <a:pPr eaLnBrk="1" hangingPunct="1">
              <a:lnSpc>
                <a:spcPct val="90000"/>
              </a:lnSpc>
              <a:spcBef>
                <a:spcPct val="40000"/>
              </a:spcBef>
              <a:buFont typeface="Wingdings" pitchFamily="2" charset="2"/>
              <a:buChar char="þ"/>
              <a:defRPr/>
            </a:pPr>
            <a:r>
              <a:rPr lang="en-US" altLang="en-US" sz="2800" b="0" i="0" dirty="0">
                <a:latin typeface="Lucida Bright" panose="02040602050505020304" pitchFamily="18" charset="0"/>
              </a:rPr>
              <a:t>Compatible organizational cultures</a:t>
            </a:r>
          </a:p>
        </p:txBody>
      </p:sp>
      <p:sp>
        <p:nvSpPr>
          <p:cNvPr id="592974" name="Rectangle 78"/>
          <p:cNvSpPr>
            <a:spLocks noChangeArrowheads="1"/>
          </p:cNvSpPr>
          <p:nvPr/>
        </p:nvSpPr>
        <p:spPr bwMode="auto">
          <a:xfrm>
            <a:off x="722313" y="1984375"/>
            <a:ext cx="7723187"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defRPr/>
            </a:pPr>
            <a:r>
              <a:rPr lang="en-US" altLang="en-US" sz="2800" b="0" i="0" dirty="0">
                <a:latin typeface="Lucida Bright" panose="02040602050505020304" pitchFamily="18" charset="0"/>
              </a:rPr>
              <a:t>There are significant management issues in controlling a supply chain involving many independent organizations</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592974"/>
                                        </p:tgtEl>
                                        <p:attrNameLst>
                                          <p:attrName>style.visibility</p:attrName>
                                        </p:attrNameLst>
                                      </p:cBhvr>
                                      <p:to>
                                        <p:strVal val="visible"/>
                                      </p:to>
                                    </p:set>
                                    <p:animEffect transition="in" filter="wipe(left)">
                                      <p:cBhvr>
                                        <p:cTn id="7" dur="500"/>
                                        <p:tgtEl>
                                          <p:spTgt spid="592974"/>
                                        </p:tgtEl>
                                      </p:cBhvr>
                                    </p:animEffect>
                                  </p:childTnLst>
                                </p:cTn>
                              </p:par>
                            </p:childTnLst>
                          </p:cTn>
                        </p:par>
                        <p:par>
                          <p:cTn id="8" fill="hold" nodeType="afterGroup">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592973"/>
                                        </p:tgtEl>
                                        <p:attrNameLst>
                                          <p:attrName>style.visibility</p:attrName>
                                        </p:attrNameLst>
                                      </p:cBhvr>
                                      <p:to>
                                        <p:strVal val="visible"/>
                                      </p:to>
                                    </p:set>
                                    <p:animEffect transition="in" filter="strips(downRight)">
                                      <p:cBhvr>
                                        <p:cTn id="11" dur="500"/>
                                        <p:tgtEl>
                                          <p:spTgt spid="592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973" grpId="0" autoUpdateAnimBg="0"/>
      <p:bldP spid="59297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a:xfrm>
            <a:off x="685800" y="508000"/>
            <a:ext cx="7772400" cy="1447800"/>
          </a:xfrm>
          <a:noFill/>
          <a:ln>
            <a:noFill/>
            <a:miter lim="800000"/>
            <a:headEnd/>
            <a:tailEnd/>
          </a:ln>
        </p:spPr>
        <p:txBody>
          <a:bodyPr/>
          <a:lstStyle/>
          <a:p>
            <a:pPr eaLnBrk="1" hangingPunct="1">
              <a:defRPr/>
            </a:pPr>
            <a:r>
              <a:rPr lang="en-US" altLang="en-US" b="0" i="0" dirty="0">
                <a:solidFill>
                  <a:schemeClr val="accent5">
                    <a:lumMod val="10000"/>
                  </a:schemeClr>
                </a:solidFill>
                <a:effectLst/>
                <a:latin typeface="Lucida Bright" panose="02040602050505020304" pitchFamily="18" charset="0"/>
              </a:rPr>
              <a:t>The Strategic Importance </a:t>
            </a:r>
            <a:br>
              <a:rPr lang="en-US" altLang="en-US" b="0" i="0" dirty="0">
                <a:solidFill>
                  <a:schemeClr val="accent5">
                    <a:lumMod val="10000"/>
                  </a:schemeClr>
                </a:solidFill>
                <a:effectLst/>
                <a:latin typeface="Lucida Bright" panose="02040602050505020304" pitchFamily="18" charset="0"/>
              </a:rPr>
            </a:br>
            <a:r>
              <a:rPr lang="en-US" altLang="en-US" b="0" i="0" dirty="0">
                <a:solidFill>
                  <a:schemeClr val="accent5">
                    <a:lumMod val="10000"/>
                  </a:schemeClr>
                </a:solidFill>
                <a:effectLst/>
                <a:latin typeface="Lucida Bright" panose="02040602050505020304" pitchFamily="18" charset="0"/>
              </a:rPr>
              <a:t>of the Supply Chain</a:t>
            </a:r>
          </a:p>
        </p:txBody>
      </p:sp>
      <p:sp>
        <p:nvSpPr>
          <p:cNvPr id="577542" name="Rectangle 6"/>
          <p:cNvSpPr>
            <a:spLocks noChangeArrowheads="1"/>
          </p:cNvSpPr>
          <p:nvPr/>
        </p:nvSpPr>
        <p:spPr bwMode="auto">
          <a:xfrm>
            <a:off x="723900" y="2233613"/>
            <a:ext cx="7694613" cy="275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1054100" indent="-381000">
              <a:defRPr sz="2400">
                <a:solidFill>
                  <a:schemeClr val="tx1"/>
                </a:solidFill>
                <a:latin typeface="Times" pitchFamily="18" charset="0"/>
              </a:defRPr>
            </a:lvl2pPr>
            <a:lvl3pPr marL="1244600">
              <a:defRPr sz="2400">
                <a:solidFill>
                  <a:schemeClr val="tx1"/>
                </a:solidFill>
                <a:latin typeface="Times" pitchFamily="18" charset="0"/>
              </a:defRPr>
            </a:lvl3pPr>
            <a:lvl4pPr marL="1435100">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algn="ctr">
              <a:lnSpc>
                <a:spcPct val="90000"/>
              </a:lnSpc>
              <a:spcBef>
                <a:spcPct val="40000"/>
              </a:spcBef>
              <a:defRPr/>
            </a:pPr>
            <a:r>
              <a:rPr lang="en-US" altLang="en-US" sz="3200" b="0" i="0" dirty="0">
                <a:latin typeface="Lucida Bright" panose="02040602050505020304" pitchFamily="18" charset="0"/>
              </a:rPr>
              <a:t>Supply-chain management is the integration of the activities that procure materials and services, transform them into intermediate goods and the final product, and deliver them to customers</a:t>
            </a:r>
          </a:p>
        </p:txBody>
      </p:sp>
      <p:sp>
        <p:nvSpPr>
          <p:cNvPr id="577544" name="Rectangle 8"/>
          <p:cNvSpPr>
            <a:spLocks noChangeArrowheads="1"/>
          </p:cNvSpPr>
          <p:nvPr/>
        </p:nvSpPr>
        <p:spPr bwMode="auto">
          <a:xfrm>
            <a:off x="622300" y="5186363"/>
            <a:ext cx="7897813"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1054100" indent="-381000">
              <a:defRPr sz="2400">
                <a:solidFill>
                  <a:schemeClr val="tx1"/>
                </a:solidFill>
                <a:latin typeface="Times" pitchFamily="18" charset="0"/>
              </a:defRPr>
            </a:lvl2pPr>
            <a:lvl3pPr marL="1244600">
              <a:defRPr sz="2400">
                <a:solidFill>
                  <a:schemeClr val="tx1"/>
                </a:solidFill>
                <a:latin typeface="Times" pitchFamily="18" charset="0"/>
              </a:defRPr>
            </a:lvl3pPr>
            <a:lvl4pPr marL="1435100">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algn="ctr">
              <a:lnSpc>
                <a:spcPct val="90000"/>
              </a:lnSpc>
              <a:spcBef>
                <a:spcPct val="40000"/>
              </a:spcBef>
              <a:defRPr/>
            </a:pPr>
            <a:r>
              <a:rPr lang="en-US" altLang="en-US" sz="3200" b="0" i="0" dirty="0">
                <a:solidFill>
                  <a:schemeClr val="hlink"/>
                </a:solidFill>
                <a:latin typeface="Lucida Bright" panose="02040602050505020304" pitchFamily="18" charset="0"/>
              </a:rPr>
              <a:t>Competition is no longer between companies; it is between supply chains</a:t>
            </a:r>
            <a:endParaRPr lang="en-US" altLang="en-US" sz="3200" b="0" i="0" dirty="0">
              <a:latin typeface="Lucida Bright" panose="02040602050505020304" pitchFamily="18"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77542"/>
                                        </p:tgtEl>
                                        <p:attrNameLst>
                                          <p:attrName>style.visibility</p:attrName>
                                        </p:attrNameLst>
                                      </p:cBhvr>
                                      <p:to>
                                        <p:strVal val="visible"/>
                                      </p:to>
                                    </p:set>
                                    <p:animEffect transition="in" filter="strips(downRight)">
                                      <p:cBhvr>
                                        <p:cTn id="7" dur="500"/>
                                        <p:tgtEl>
                                          <p:spTgt spid="577542"/>
                                        </p:tgtEl>
                                      </p:cBhvr>
                                    </p:animEffect>
                                  </p:childTnLst>
                                </p:cTn>
                              </p:par>
                            </p:childTnLst>
                          </p:cTn>
                        </p:par>
                        <p:par>
                          <p:cTn id="8" fill="hold" nodeType="afterGroup">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577544"/>
                                        </p:tgtEl>
                                        <p:attrNameLst>
                                          <p:attrName>style.visibility</p:attrName>
                                        </p:attrNameLst>
                                      </p:cBhvr>
                                      <p:to>
                                        <p:strVal val="visible"/>
                                      </p:to>
                                    </p:set>
                                    <p:animEffect transition="in" filter="strips(downRight)">
                                      <p:cBhvr>
                                        <p:cTn id="11" dur="500"/>
                                        <p:tgtEl>
                                          <p:spTgt spid="577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42" grpId="0" autoUpdateAnimBg="0"/>
      <p:bldP spid="57754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38658" name="Rectangle 2"/>
          <p:cNvSpPr>
            <a:spLocks noGrp="1" noChangeArrowheads="1"/>
          </p:cNvSpPr>
          <p:nvPr>
            <p:ph type="title"/>
          </p:nvPr>
        </p:nvSpPr>
        <p:spPr>
          <a:xfrm>
            <a:off x="685800" y="431800"/>
            <a:ext cx="7772400" cy="1422400"/>
          </a:xfrm>
          <a:noFill/>
          <a:ln w="12700">
            <a:noFill/>
            <a:miter lim="800000"/>
            <a:headEnd/>
            <a:tailEnd/>
          </a:ln>
        </p:spPr>
        <p:txBody>
          <a:bodyPr lIns="91427" tIns="45713" rIns="91427" bIns="45713"/>
          <a:lstStyle/>
          <a:p>
            <a:pPr marL="342900" indent="-342900"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Issues in an Integrated Supply Chain</a:t>
            </a:r>
          </a:p>
        </p:txBody>
      </p:sp>
      <p:sp>
        <p:nvSpPr>
          <p:cNvPr id="838659" name="Rectangle 3"/>
          <p:cNvSpPr>
            <a:spLocks noChangeArrowheads="1"/>
          </p:cNvSpPr>
          <p:nvPr/>
        </p:nvSpPr>
        <p:spPr bwMode="auto">
          <a:xfrm>
            <a:off x="700088" y="2000250"/>
            <a:ext cx="7742237" cy="4875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054100" indent="-381000">
              <a:defRPr sz="2400">
                <a:solidFill>
                  <a:schemeClr val="tx1"/>
                </a:solidFill>
                <a:latin typeface="Times" pitchFamily="18" charset="0"/>
              </a:defRPr>
            </a:lvl2pPr>
            <a:lvl3pPr marL="1244600">
              <a:defRPr sz="2400">
                <a:solidFill>
                  <a:schemeClr val="tx1"/>
                </a:solidFill>
                <a:latin typeface="Times" pitchFamily="18" charset="0"/>
              </a:defRPr>
            </a:lvl3pPr>
            <a:lvl4pPr marL="1435100">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Local optimization - focusing on local profit or cost minimization based on limited knowledge</a:t>
            </a:r>
          </a:p>
          <a:p>
            <a:pPr>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Incentives (sales incentives, quantity discounts, quotas, and promotions) - push merchandise prior to sale</a:t>
            </a:r>
          </a:p>
          <a:p>
            <a:pPr>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Large lots - low unit cost but do not reflect sales</a:t>
            </a:r>
          </a:p>
          <a:p>
            <a:pPr>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Bullwhip effect - stable demand becomes lumpy orders through the supply chain</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838659"/>
                                        </p:tgtEl>
                                        <p:attrNameLst>
                                          <p:attrName>style.visibility</p:attrName>
                                        </p:attrNameLst>
                                      </p:cBhvr>
                                      <p:to>
                                        <p:strVal val="visible"/>
                                      </p:to>
                                    </p:set>
                                    <p:animEffect transition="in" filter="strips(downRight)">
                                      <p:cBhvr>
                                        <p:cTn id="7" dur="500"/>
                                        <p:tgtEl>
                                          <p:spTgt spid="838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659"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a:xfrm>
            <a:off x="685800" y="571500"/>
            <a:ext cx="7772400" cy="1422400"/>
          </a:xfrm>
          <a:noFill/>
          <a:ln w="12700">
            <a:noFill/>
            <a:miter lim="800000"/>
            <a:headEnd/>
            <a:tailEnd/>
          </a:ln>
        </p:spPr>
        <p:txBody>
          <a:bodyPr lIns="91427" tIns="45713" rIns="91427" bIns="45713"/>
          <a:lstStyle/>
          <a:p>
            <a:pPr marL="342900" indent="-342900"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Opportunities in an Integrated Supply Chain</a:t>
            </a:r>
          </a:p>
        </p:txBody>
      </p:sp>
      <p:sp>
        <p:nvSpPr>
          <p:cNvPr id="840707" name="Rectangle 3"/>
          <p:cNvSpPr>
            <a:spLocks noChangeArrowheads="1"/>
          </p:cNvSpPr>
          <p:nvPr/>
        </p:nvSpPr>
        <p:spPr bwMode="auto">
          <a:xfrm>
            <a:off x="1487488" y="2508250"/>
            <a:ext cx="6167437"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054100" indent="-381000">
              <a:defRPr sz="2400">
                <a:solidFill>
                  <a:schemeClr val="tx1"/>
                </a:solidFill>
                <a:latin typeface="Times" pitchFamily="18" charset="0"/>
              </a:defRPr>
            </a:lvl2pPr>
            <a:lvl3pPr marL="1244600">
              <a:defRPr sz="2400">
                <a:solidFill>
                  <a:schemeClr val="tx1"/>
                </a:solidFill>
                <a:latin typeface="Times" pitchFamily="18" charset="0"/>
              </a:defRPr>
            </a:lvl3pPr>
            <a:lvl4pPr marL="1435100">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Accurate “pull” data</a:t>
            </a:r>
          </a:p>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Lot size reduction</a:t>
            </a:r>
          </a:p>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Single stage control of replenishment</a:t>
            </a:r>
          </a:p>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Vendor managed inventory</a:t>
            </a:r>
          </a:p>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Postponement</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840707"/>
                                        </p:tgtEl>
                                        <p:attrNameLst>
                                          <p:attrName>style.visibility</p:attrName>
                                        </p:attrNameLst>
                                      </p:cBhvr>
                                      <p:to>
                                        <p:strVal val="visible"/>
                                      </p:to>
                                    </p:set>
                                    <p:animEffect transition="in" filter="strips(downRight)">
                                      <p:cBhvr>
                                        <p:cTn id="7" dur="500"/>
                                        <p:tgtEl>
                                          <p:spTgt spid="840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707"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84770" name="Rectangle 2"/>
          <p:cNvSpPr>
            <a:spLocks noGrp="1" noChangeArrowheads="1"/>
          </p:cNvSpPr>
          <p:nvPr>
            <p:ph type="title"/>
          </p:nvPr>
        </p:nvSpPr>
        <p:spPr>
          <a:xfrm>
            <a:off x="685800" y="571500"/>
            <a:ext cx="7772400" cy="1422400"/>
          </a:xfrm>
          <a:noFill/>
          <a:ln w="12700">
            <a:noFill/>
            <a:miter lim="800000"/>
            <a:headEnd/>
            <a:tailEnd/>
          </a:ln>
        </p:spPr>
        <p:txBody>
          <a:bodyPr lIns="91427" tIns="45713" rIns="91427" bIns="45713"/>
          <a:lstStyle/>
          <a:p>
            <a:pPr marL="342900" indent="-342900"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Opportunities in an Integrated Supply Chain</a:t>
            </a:r>
          </a:p>
        </p:txBody>
      </p:sp>
      <p:sp>
        <p:nvSpPr>
          <p:cNvPr id="1184771" name="Rectangle 3"/>
          <p:cNvSpPr>
            <a:spLocks noChangeArrowheads="1"/>
          </p:cNvSpPr>
          <p:nvPr/>
        </p:nvSpPr>
        <p:spPr bwMode="auto">
          <a:xfrm>
            <a:off x="1487488" y="2508250"/>
            <a:ext cx="6167437" cy="398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054100" indent="-381000">
              <a:defRPr sz="2400">
                <a:solidFill>
                  <a:schemeClr val="tx1"/>
                </a:solidFill>
                <a:latin typeface="Times" pitchFamily="18" charset="0"/>
              </a:defRPr>
            </a:lvl2pPr>
            <a:lvl3pPr marL="1244600">
              <a:defRPr sz="2400">
                <a:solidFill>
                  <a:schemeClr val="tx1"/>
                </a:solidFill>
                <a:latin typeface="Times" pitchFamily="18" charset="0"/>
              </a:defRPr>
            </a:lvl3pPr>
            <a:lvl4pPr marL="1435100">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Channel assembly</a:t>
            </a:r>
          </a:p>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Drop shipping and special packaging</a:t>
            </a:r>
          </a:p>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Blanket orders</a:t>
            </a:r>
          </a:p>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Standardization</a:t>
            </a:r>
          </a:p>
          <a:p>
            <a:pPr marL="457200" indent="-457200">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Electronic ordering and funds transfer</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184771"/>
                                        </p:tgtEl>
                                        <p:attrNameLst>
                                          <p:attrName>style.visibility</p:attrName>
                                        </p:attrNameLst>
                                      </p:cBhvr>
                                      <p:to>
                                        <p:strVal val="visible"/>
                                      </p:to>
                                    </p:set>
                                    <p:animEffect transition="in" filter="strips(downRight)">
                                      <p:cBhvr>
                                        <p:cTn id="7" dur="500"/>
                                        <p:tgtEl>
                                          <p:spTgt spid="1184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477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1890" name="Rectangle 2"/>
          <p:cNvSpPr>
            <a:spLocks noGrp="1" noChangeArrowheads="1"/>
          </p:cNvSpPr>
          <p:nvPr>
            <p:ph type="title"/>
          </p:nvPr>
        </p:nvSpPr>
        <p:spPr>
          <a:xfrm>
            <a:off x="723900" y="523875"/>
            <a:ext cx="7721600" cy="9652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Radio Frequency Tags</a:t>
            </a:r>
          </a:p>
        </p:txBody>
      </p:sp>
      <p:grpSp>
        <p:nvGrpSpPr>
          <p:cNvPr id="1061901" name="Group 13"/>
          <p:cNvGrpSpPr>
            <a:grpSpLocks/>
          </p:cNvGrpSpPr>
          <p:nvPr/>
        </p:nvGrpSpPr>
        <p:grpSpPr bwMode="auto">
          <a:xfrm>
            <a:off x="414338" y="1600200"/>
            <a:ext cx="8335962" cy="4826000"/>
            <a:chOff x="261" y="1008"/>
            <a:chExt cx="5251" cy="3040"/>
          </a:xfrm>
        </p:grpSpPr>
        <p:pic>
          <p:nvPicPr>
            <p:cNvPr id="4096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 y="1016"/>
              <a:ext cx="5248" cy="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1900" name="Rectangle 12"/>
            <p:cNvSpPr>
              <a:spLocks noChangeArrowheads="1"/>
            </p:cNvSpPr>
            <p:nvPr/>
          </p:nvSpPr>
          <p:spPr bwMode="auto">
            <a:xfrm>
              <a:off x="261" y="1008"/>
              <a:ext cx="5245" cy="303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gr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061901"/>
                                        </p:tgtEl>
                                        <p:attrNameLst>
                                          <p:attrName>style.visibility</p:attrName>
                                        </p:attrNameLst>
                                      </p:cBhvr>
                                      <p:to>
                                        <p:strVal val="visible"/>
                                      </p:to>
                                    </p:set>
                                    <p:animEffect transition="in" filter="dissolve">
                                      <p:cBhvr>
                                        <p:cTn id="7" dur="500"/>
                                        <p:tgtEl>
                                          <p:spTgt spid="1061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3366" y="1236617"/>
            <a:ext cx="7772400" cy="4114800"/>
          </a:xfrm>
        </p:spPr>
        <p:txBody>
          <a:bodyPr/>
          <a:lstStyle/>
          <a:p>
            <a:pPr marL="0" indent="0" algn="ctr">
              <a:buNone/>
            </a:pPr>
            <a:endParaRPr lang="en-US" b="0" i="0" dirty="0">
              <a:effectLst/>
            </a:endParaRPr>
          </a:p>
          <a:p>
            <a:pPr marL="0" indent="0" algn="ctr">
              <a:buNone/>
            </a:pPr>
            <a:endParaRPr lang="en-US" b="0" i="0" dirty="0">
              <a:effectLst/>
            </a:endParaRPr>
          </a:p>
          <a:p>
            <a:pPr marL="0" indent="0" algn="ctr">
              <a:buNone/>
            </a:pPr>
            <a:r>
              <a:rPr lang="en-US" sz="4000" b="0" i="0" dirty="0">
                <a:solidFill>
                  <a:schemeClr val="accent5">
                    <a:lumMod val="10000"/>
                  </a:schemeClr>
                </a:solidFill>
                <a:effectLst/>
                <a:latin typeface="Lucida Bright" panose="02040602050505020304" pitchFamily="18" charset="0"/>
              </a:rPr>
              <a:t>Vendor Selection</a:t>
            </a:r>
          </a:p>
        </p:txBody>
      </p:sp>
    </p:spTree>
    <p:extLst>
      <p:ext uri="{BB962C8B-B14F-4D97-AF65-F5344CB8AC3E}">
        <p14:creationId xmlns:p14="http://schemas.microsoft.com/office/powerpoint/2010/main" val="2879988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5250" name="Rectangle 2"/>
          <p:cNvSpPr>
            <a:spLocks noGrp="1" noChangeArrowheads="1"/>
          </p:cNvSpPr>
          <p:nvPr>
            <p:ph type="title"/>
          </p:nvPr>
        </p:nvSpPr>
        <p:spPr>
          <a:xfrm>
            <a:off x="685800" y="419100"/>
            <a:ext cx="7772400" cy="9525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Vendor Selection</a:t>
            </a:r>
          </a:p>
        </p:txBody>
      </p:sp>
      <p:sp>
        <p:nvSpPr>
          <p:cNvPr id="1205251" name="Rectangle 3"/>
          <p:cNvSpPr>
            <a:spLocks noChangeArrowheads="1"/>
          </p:cNvSpPr>
          <p:nvPr/>
        </p:nvSpPr>
        <p:spPr bwMode="auto">
          <a:xfrm>
            <a:off x="782638" y="1619250"/>
            <a:ext cx="7578725" cy="480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pitchFamily="18" charset="0"/>
              </a:defRPr>
            </a:lvl1pPr>
            <a:lvl2pPr marL="914400" indent="-457200">
              <a:defRPr sz="2400">
                <a:solidFill>
                  <a:schemeClr val="tx1"/>
                </a:solidFill>
                <a:latin typeface="Times" pitchFamily="18" charset="0"/>
              </a:defRPr>
            </a:lvl2pPr>
            <a:lvl3pPr marL="1371600" indent="-457200">
              <a:defRPr sz="2400">
                <a:solidFill>
                  <a:schemeClr val="tx1"/>
                </a:solidFill>
                <a:latin typeface="Times" pitchFamily="18" charset="0"/>
              </a:defRPr>
            </a:lvl3pPr>
            <a:lvl4pPr marL="18288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Vendor evaluation</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Critical decision</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Find potential vendors</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Determine the likelihood of them becoming good suppliers</a:t>
            </a:r>
          </a:p>
          <a:p>
            <a:pPr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Vendor Development</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Training</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Engineering and production help</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Establish policies and procedures</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205251"/>
                                        </p:tgtEl>
                                        <p:attrNameLst>
                                          <p:attrName>style.visibility</p:attrName>
                                        </p:attrNameLst>
                                      </p:cBhvr>
                                      <p:to>
                                        <p:strVal val="visible"/>
                                      </p:to>
                                    </p:set>
                                    <p:animEffect transition="in" filter="strips(downRight)">
                                      <p:cBhvr>
                                        <p:cTn id="7" dur="500"/>
                                        <p:tgtEl>
                                          <p:spTgt spid="1205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5251"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7058" name="Rectangle 2"/>
          <p:cNvSpPr>
            <a:spLocks noGrp="1" noChangeArrowheads="1"/>
          </p:cNvSpPr>
          <p:nvPr>
            <p:ph type="title"/>
          </p:nvPr>
        </p:nvSpPr>
        <p:spPr>
          <a:xfrm>
            <a:off x="685800" y="419100"/>
            <a:ext cx="7772400" cy="9525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Vendor Selection</a:t>
            </a:r>
          </a:p>
        </p:txBody>
      </p:sp>
      <p:sp>
        <p:nvSpPr>
          <p:cNvPr id="1197059" name="Rectangle 3"/>
          <p:cNvSpPr>
            <a:spLocks noChangeArrowheads="1"/>
          </p:cNvSpPr>
          <p:nvPr/>
        </p:nvSpPr>
        <p:spPr bwMode="auto">
          <a:xfrm>
            <a:off x="782638" y="1619250"/>
            <a:ext cx="7578725"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pitchFamily="18" charset="0"/>
              </a:defRPr>
            </a:lvl1pPr>
            <a:lvl2pPr marL="914400" indent="-457200">
              <a:defRPr sz="2400">
                <a:solidFill>
                  <a:schemeClr val="tx1"/>
                </a:solidFill>
                <a:latin typeface="Times" pitchFamily="18" charset="0"/>
              </a:defRPr>
            </a:lvl2pPr>
            <a:lvl3pPr marL="1371600" indent="-457200">
              <a:defRPr sz="2400">
                <a:solidFill>
                  <a:schemeClr val="tx1"/>
                </a:solidFill>
                <a:latin typeface="Times" pitchFamily="18" charset="0"/>
              </a:defRPr>
            </a:lvl3pPr>
            <a:lvl4pPr marL="18288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Negotiations</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Cost-Based Price Model - supplier opens books to purchaser</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Market-Based Price Model - price based on published, auction, or indexed price</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Competitive Bidding - used for infrequent purchases but may make establishing long-term relationships difficult</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197059"/>
                                        </p:tgtEl>
                                        <p:attrNameLst>
                                          <p:attrName>style.visibility</p:attrName>
                                        </p:attrNameLst>
                                      </p:cBhvr>
                                      <p:to>
                                        <p:strVal val="visible"/>
                                      </p:to>
                                    </p:set>
                                    <p:animEffect transition="in" filter="strips(downRight)">
                                      <p:cBhvr>
                                        <p:cTn id="7" dur="500"/>
                                        <p:tgtEl>
                                          <p:spTgt spid="1197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7059"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a:xfrm>
            <a:off x="685800" y="419100"/>
            <a:ext cx="7772400" cy="9525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Vendor Evaluation</a:t>
            </a:r>
          </a:p>
        </p:txBody>
      </p:sp>
      <p:graphicFrame>
        <p:nvGraphicFramePr>
          <p:cNvPr id="606475" name="Group 267"/>
          <p:cNvGraphicFramePr>
            <a:graphicFrameLocks noGrp="1"/>
          </p:cNvGraphicFramePr>
          <p:nvPr>
            <p:extLst>
              <p:ext uri="{D42A27DB-BD31-4B8C-83A1-F6EECF244321}">
                <p14:modId xmlns:p14="http://schemas.microsoft.com/office/powerpoint/2010/main" val="2138043973"/>
              </p:ext>
            </p:extLst>
          </p:nvPr>
        </p:nvGraphicFramePr>
        <p:xfrm>
          <a:off x="685800" y="1511300"/>
          <a:ext cx="7772400" cy="5245912"/>
        </p:xfrm>
        <a:graphic>
          <a:graphicData uri="http://schemas.openxmlformats.org/drawingml/2006/table">
            <a:tbl>
              <a:tblPr/>
              <a:tblGrid>
                <a:gridCol w="44069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gridCol w="1130300">
                  <a:extLst>
                    <a:ext uri="{9D8B030D-6E8A-4147-A177-3AD203B41FA5}">
                      <a16:colId xmlns:a16="http://schemas.microsoft.com/office/drawing/2014/main" val="20003"/>
                    </a:ext>
                  </a:extLst>
                </a:gridCol>
              </a:tblGrid>
              <a:tr h="623356">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Criteria</a:t>
                      </a:r>
                    </a:p>
                  </a:txBody>
                  <a:tcPr marT="64774" marB="64774" anchor="b" horzOverflow="overflow">
                    <a:lnL cap="flat">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Weights</a:t>
                      </a:r>
                    </a:p>
                  </a:txBody>
                  <a:tcPr marT="64774" marB="64774" anchor="b" horzOverflow="overflow">
                    <a:lnL>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Scores (1-5)</a:t>
                      </a:r>
                    </a:p>
                  </a:txBody>
                  <a:tcPr marT="64774" marB="64774" anchor="b" horzOverflow="overflow">
                    <a:lnL>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Weight x Score</a:t>
                      </a:r>
                    </a:p>
                  </a:txBody>
                  <a:tcPr marT="64774" marB="64774" anchor="b" horzOverflow="overflow">
                    <a:lnL>
                      <a:noFill/>
                    </a:lnL>
                    <a:lnR cap="flat">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6452">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Engineering/research/innovation skills</a:t>
                      </a:r>
                    </a:p>
                  </a:txBody>
                  <a:tcPr marT="64774" marB="64774"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.20</a:t>
                      </a:r>
                    </a:p>
                  </a:txBody>
                  <a:tcPr marT="64774" marB="64774"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5</a:t>
                      </a:r>
                    </a:p>
                  </a:txBody>
                  <a:tcPr marT="64774" marB="64774"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1.0</a:t>
                      </a:r>
                    </a:p>
                  </a:txBody>
                  <a:tcPr marT="64774" marB="64774"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23356">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Production process capability (flexibility/technical assistance)</a:t>
                      </a:r>
                    </a:p>
                  </a:txBody>
                  <a:tcPr marT="64774" marB="64774"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.15</a:t>
                      </a:r>
                    </a:p>
                  </a:txBody>
                  <a:tcPr marT="64774" marB="64774"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4</a:t>
                      </a:r>
                    </a:p>
                  </a:txBody>
                  <a:tcPr marT="64774" marB="64774" horzOverflow="overflow">
                    <a:lnL>
                      <a:noFill/>
                    </a:lnL>
                    <a:lnR>
                      <a:noFill/>
                    </a:lnR>
                    <a:lnT>
                      <a:noFill/>
                    </a:lnT>
                    <a:lnB>
                      <a:noFill/>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.6</a:t>
                      </a:r>
                    </a:p>
                  </a:txBody>
                  <a:tcPr marT="64774" marB="6477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76452">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Distribution/delivery capability</a:t>
                      </a:r>
                    </a:p>
                  </a:txBody>
                  <a:tcPr marT="64774" marB="64774"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.05</a:t>
                      </a:r>
                    </a:p>
                  </a:txBody>
                  <a:tcPr marT="64774" marB="64774"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4</a:t>
                      </a:r>
                    </a:p>
                  </a:txBody>
                  <a:tcPr marT="64774" marB="64774" horzOverflow="overflow">
                    <a:lnL>
                      <a:noFill/>
                    </a:lnL>
                    <a:lnR>
                      <a:noFill/>
                    </a:lnR>
                    <a:lnT>
                      <a:noFill/>
                    </a:lnT>
                    <a:lnB>
                      <a:noFill/>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.2</a:t>
                      </a:r>
                    </a:p>
                  </a:txBody>
                  <a:tcPr marT="64774" marB="6477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76452">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Quality systems and performance</a:t>
                      </a:r>
                    </a:p>
                  </a:txBody>
                  <a:tcPr marT="64774" marB="64774"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.10</a:t>
                      </a:r>
                    </a:p>
                  </a:txBody>
                  <a:tcPr marT="64774" marB="64774"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2</a:t>
                      </a:r>
                    </a:p>
                  </a:txBody>
                  <a:tcPr marT="64774" marB="64774" horzOverflow="overflow">
                    <a:lnL>
                      <a:noFill/>
                    </a:lnL>
                    <a:lnR>
                      <a:noFill/>
                    </a:lnR>
                    <a:lnT>
                      <a:noFill/>
                    </a:lnT>
                    <a:lnB>
                      <a:noFill/>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.2</a:t>
                      </a:r>
                    </a:p>
                  </a:txBody>
                  <a:tcPr marT="64774" marB="6477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76452">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Facilities/location</a:t>
                      </a:r>
                    </a:p>
                  </a:txBody>
                  <a:tcPr marT="64774" marB="64774"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.05</a:t>
                      </a:r>
                    </a:p>
                  </a:txBody>
                  <a:tcPr marT="64774" marB="64774"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2</a:t>
                      </a:r>
                    </a:p>
                  </a:txBody>
                  <a:tcPr marT="64774" marB="64774" horzOverflow="overflow">
                    <a:lnL>
                      <a:noFill/>
                    </a:lnL>
                    <a:lnR>
                      <a:noFill/>
                    </a:lnR>
                    <a:lnT>
                      <a:noFill/>
                    </a:lnT>
                    <a:lnB>
                      <a:noFill/>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.1</a:t>
                      </a:r>
                    </a:p>
                  </a:txBody>
                  <a:tcPr marT="64774" marB="6477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623356">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Financial and managerial strength (stability and cost structure)</a:t>
                      </a:r>
                    </a:p>
                  </a:txBody>
                  <a:tcPr marT="64774" marB="64774"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.15</a:t>
                      </a:r>
                    </a:p>
                  </a:txBody>
                  <a:tcPr marT="64774" marB="64774"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4</a:t>
                      </a:r>
                    </a:p>
                  </a:txBody>
                  <a:tcPr marT="64774" marB="64774" horzOverflow="overflow">
                    <a:lnL>
                      <a:noFill/>
                    </a:lnL>
                    <a:lnR>
                      <a:noFill/>
                    </a:lnR>
                    <a:lnT>
                      <a:noFill/>
                    </a:lnT>
                    <a:lnB>
                      <a:noFill/>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.6</a:t>
                      </a:r>
                    </a:p>
                  </a:txBody>
                  <a:tcPr marT="64774" marB="6477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623356">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Information systems capability (e-commerce, Internet)</a:t>
                      </a:r>
                    </a:p>
                  </a:txBody>
                  <a:tcPr marT="64774" marB="64774"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.10</a:t>
                      </a:r>
                    </a:p>
                  </a:txBody>
                  <a:tcPr marT="64774" marB="64774"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2</a:t>
                      </a:r>
                    </a:p>
                  </a:txBody>
                  <a:tcPr marT="64774" marB="64774" horzOverflow="overflow">
                    <a:lnL>
                      <a:noFill/>
                    </a:lnL>
                    <a:lnR>
                      <a:noFill/>
                    </a:lnR>
                    <a:lnT>
                      <a:noFill/>
                    </a:lnT>
                    <a:lnB>
                      <a:noFill/>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.2</a:t>
                      </a:r>
                    </a:p>
                  </a:txBody>
                  <a:tcPr marT="64774" marB="6477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623356">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Integrity (environmental compliance/ ethics)</a:t>
                      </a:r>
                    </a:p>
                  </a:txBody>
                  <a:tcPr marT="64774" marB="64774"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.20</a:t>
                      </a:r>
                    </a:p>
                  </a:txBody>
                  <a:tcPr marT="64774" marB="64774"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5</a:t>
                      </a:r>
                    </a:p>
                  </a:txBody>
                  <a:tcPr marT="64774" marB="64774" horzOverflow="overflow">
                    <a:lnL>
                      <a:noFill/>
                    </a:lnL>
                    <a:lnR>
                      <a:noFill/>
                    </a:lnR>
                    <a:lnT>
                      <a:noFill/>
                    </a:lnT>
                    <a:lnB>
                      <a:noFill/>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1.0</a:t>
                      </a:r>
                    </a:p>
                  </a:txBody>
                  <a:tcPr marT="64774" marB="64774"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6452">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Total</a:t>
                      </a:r>
                    </a:p>
                  </a:txBody>
                  <a:tcPr marT="64774" marB="64774" horzOverflow="overflow">
                    <a:lnL cap="flat">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1.00</a:t>
                      </a:r>
                    </a:p>
                  </a:txBody>
                  <a:tcPr marT="64774" marB="64774" horzOverflow="overflow">
                    <a:lnL>
                      <a:noFill/>
                    </a:lnL>
                    <a:lnR>
                      <a:noFill/>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endParaRPr kumimoji="0" lang="en-AU" altLang="en-US" sz="1800" b="0" i="0" u="none" strike="noStrike" cap="none" normalizeH="0" baseline="0" dirty="0">
                        <a:ln>
                          <a:noFill/>
                        </a:ln>
                        <a:solidFill>
                          <a:schemeClr val="tx1"/>
                        </a:solidFill>
                        <a:effectLst/>
                        <a:latin typeface="Lucida Bright" panose="02040602050505020304" pitchFamily="18" charset="0"/>
                      </a:endParaRPr>
                    </a:p>
                  </a:txBody>
                  <a:tcPr marT="64774" marB="64774"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tabLst>
                          <a:tab pos="381000" algn="dec"/>
                        </a:tabLst>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tabLst>
                          <a:tab pos="381000" algn="dec"/>
                        </a:tabLst>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tabLst>
                          <a:tab pos="381000" algn="dec"/>
                        </a:tabLst>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tabLst>
                          <a:tab pos="381000" algn="dec"/>
                        </a:tabLst>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tabLst>
                          <a:tab pos="381000" algn="dec"/>
                        </a:tabLs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tab pos="381000" algn="dec"/>
                        </a:tabLst>
                      </a:pPr>
                      <a:r>
                        <a:rPr kumimoji="0" lang="en-US" altLang="en-US" sz="1800" b="0" i="0" u="none" strike="noStrike" cap="none" normalizeH="0" baseline="0" dirty="0">
                          <a:ln>
                            <a:noFill/>
                          </a:ln>
                          <a:solidFill>
                            <a:schemeClr val="tx1"/>
                          </a:solidFill>
                          <a:effectLst/>
                          <a:latin typeface="Lucida Bright" panose="02040602050505020304" pitchFamily="18" charset="0"/>
                        </a:rPr>
                        <a:t>	3.9</a:t>
                      </a:r>
                    </a:p>
                  </a:txBody>
                  <a:tcPr marT="64774" marB="64774" horzOverflow="overflow">
                    <a:lnL>
                      <a:noFill/>
                    </a:lnL>
                    <a:lnR cap="flat">
                      <a:noFill/>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606475"/>
                                        </p:tgtEl>
                                        <p:attrNameLst>
                                          <p:attrName>style.visibility</p:attrName>
                                        </p:attrNameLst>
                                      </p:cBhvr>
                                      <p:to>
                                        <p:strVal val="visible"/>
                                      </p:to>
                                    </p:set>
                                    <p:animEffect transition="in" filter="strips(downRight)">
                                      <p:cBhvr>
                                        <p:cTn id="7" dur="500"/>
                                        <p:tgtEl>
                                          <p:spTgt spid="606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611" y="1314994"/>
            <a:ext cx="7772400" cy="4114800"/>
          </a:xfrm>
        </p:spPr>
        <p:txBody>
          <a:bodyPr/>
          <a:lstStyle/>
          <a:p>
            <a:pPr marL="0" indent="0" algn="ctr">
              <a:buNone/>
            </a:pPr>
            <a:endParaRPr lang="en-US" b="0" i="0" dirty="0">
              <a:effectLst/>
            </a:endParaRPr>
          </a:p>
          <a:p>
            <a:pPr marL="0" indent="0" algn="ctr">
              <a:buNone/>
            </a:pPr>
            <a:endParaRPr lang="en-US" b="0" i="0" dirty="0">
              <a:effectLst/>
            </a:endParaRPr>
          </a:p>
          <a:p>
            <a:pPr marL="0" indent="0" algn="ctr">
              <a:buNone/>
            </a:pPr>
            <a:r>
              <a:rPr lang="en-US" sz="4000" b="0" i="0" dirty="0">
                <a:solidFill>
                  <a:schemeClr val="accent5">
                    <a:lumMod val="10000"/>
                  </a:schemeClr>
                </a:solidFill>
                <a:effectLst/>
                <a:latin typeface="Lucida Bright" panose="02040602050505020304" pitchFamily="18" charset="0"/>
              </a:rPr>
              <a:t>Logistics &amp; Distribution Management</a:t>
            </a:r>
          </a:p>
        </p:txBody>
      </p:sp>
    </p:spTree>
    <p:extLst>
      <p:ext uri="{BB962C8B-B14F-4D97-AF65-F5344CB8AC3E}">
        <p14:creationId xmlns:p14="http://schemas.microsoft.com/office/powerpoint/2010/main" val="3906958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8499" name="Rectangle 3"/>
          <p:cNvSpPr>
            <a:spLocks noGrp="1" noChangeArrowheads="1"/>
          </p:cNvSpPr>
          <p:nvPr>
            <p:ph type="title"/>
          </p:nvPr>
        </p:nvSpPr>
        <p:spPr>
          <a:xfrm>
            <a:off x="723900" y="523875"/>
            <a:ext cx="7721600" cy="9652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Logistics Management</a:t>
            </a:r>
          </a:p>
        </p:txBody>
      </p:sp>
      <p:sp>
        <p:nvSpPr>
          <p:cNvPr id="618500" name="Rectangle 4"/>
          <p:cNvSpPr>
            <a:spLocks noChangeArrowheads="1"/>
          </p:cNvSpPr>
          <p:nvPr/>
        </p:nvSpPr>
        <p:spPr bwMode="auto">
          <a:xfrm>
            <a:off x="928688" y="1762125"/>
            <a:ext cx="7362825" cy="491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130300" indent="-457200">
              <a:defRPr sz="2400">
                <a:solidFill>
                  <a:schemeClr val="tx1"/>
                </a:solidFill>
                <a:latin typeface="Times" pitchFamily="18" charset="0"/>
              </a:defRPr>
            </a:lvl2pPr>
            <a:lvl3pPr marL="1701800" indent="-457200">
              <a:defRPr sz="2400">
                <a:solidFill>
                  <a:schemeClr val="tx1"/>
                </a:solidFill>
                <a:latin typeface="Times" pitchFamily="18" charset="0"/>
              </a:defRPr>
            </a:lvl3pPr>
            <a:lvl4pPr marL="18923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Objective is to obtain efficient operations through the integration of all material acquisition, movement, and storage activities</a:t>
            </a:r>
          </a:p>
          <a:p>
            <a:pPr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A frequent candidate for outsourcing</a:t>
            </a:r>
          </a:p>
          <a:p>
            <a:pPr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Gain competitive advantage through reduced costs and improved customer service</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18500"/>
                                        </p:tgtEl>
                                        <p:attrNameLst>
                                          <p:attrName>style.visibility</p:attrName>
                                        </p:attrNameLst>
                                      </p:cBhvr>
                                      <p:to>
                                        <p:strVal val="visible"/>
                                      </p:to>
                                    </p:set>
                                    <p:animEffect transition="in" filter="strips(downRight)">
                                      <p:cBhvr>
                                        <p:cTn id="7" dur="500"/>
                                        <p:tgtEl>
                                          <p:spTgt spid="618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50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a:xfrm>
            <a:off x="685800" y="609600"/>
            <a:ext cx="7772400" cy="889000"/>
          </a:xfrm>
          <a:noFill/>
          <a:ln>
            <a:noFill/>
            <a:miter lim="800000"/>
            <a:headEnd/>
            <a:tailEnd/>
          </a:ln>
        </p:spPr>
        <p:txBody>
          <a:bodyPr/>
          <a:lstStyle/>
          <a:p>
            <a:pPr eaLnBrk="1" hangingPunct="1">
              <a:defRPr/>
            </a:pPr>
            <a:r>
              <a:rPr lang="en-US" altLang="en-US" b="0" i="0" dirty="0">
                <a:solidFill>
                  <a:schemeClr val="accent5">
                    <a:lumMod val="10000"/>
                  </a:schemeClr>
                </a:solidFill>
                <a:effectLst/>
                <a:latin typeface="Lucida Bright" panose="02040602050505020304" pitchFamily="18" charset="0"/>
              </a:rPr>
              <a:t>Supply-Chain Manageme</a:t>
            </a: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nt</a:t>
            </a:r>
          </a:p>
        </p:txBody>
      </p:sp>
      <p:sp>
        <p:nvSpPr>
          <p:cNvPr id="579589" name="Rectangle 5"/>
          <p:cNvSpPr>
            <a:spLocks noChangeArrowheads="1"/>
          </p:cNvSpPr>
          <p:nvPr/>
        </p:nvSpPr>
        <p:spPr bwMode="auto">
          <a:xfrm>
            <a:off x="1495425" y="2392363"/>
            <a:ext cx="6153150" cy="41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130300" indent="-457200">
              <a:defRPr sz="2400">
                <a:solidFill>
                  <a:schemeClr val="tx1"/>
                </a:solidFill>
                <a:latin typeface="Times" pitchFamily="18" charset="0"/>
              </a:defRPr>
            </a:lvl2pPr>
            <a:lvl3pPr marL="1701800" indent="-457200">
              <a:defRPr sz="2400">
                <a:solidFill>
                  <a:schemeClr val="tx1"/>
                </a:solidFill>
                <a:latin typeface="Times" pitchFamily="18" charset="0"/>
              </a:defRPr>
            </a:lvl3pPr>
            <a:lvl4pPr marL="18923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90000"/>
              </a:lnSpc>
              <a:spcBef>
                <a:spcPct val="40000"/>
              </a:spcBef>
              <a:buFont typeface="Times" pitchFamily="18" charset="0"/>
              <a:buAutoNum type="arabicPeriod"/>
              <a:defRPr/>
            </a:pPr>
            <a:r>
              <a:rPr lang="en-US" altLang="en-US" b="0" i="0" dirty="0">
                <a:latin typeface="Lucida Bright" panose="02040602050505020304" pitchFamily="18" charset="0"/>
              </a:rPr>
              <a:t>Transportation vendors</a:t>
            </a:r>
          </a:p>
          <a:p>
            <a:pPr eaLnBrk="1" hangingPunct="1">
              <a:lnSpc>
                <a:spcPct val="90000"/>
              </a:lnSpc>
              <a:spcBef>
                <a:spcPct val="40000"/>
              </a:spcBef>
              <a:buFont typeface="Times" pitchFamily="18" charset="0"/>
              <a:buAutoNum type="arabicPeriod"/>
              <a:defRPr/>
            </a:pPr>
            <a:r>
              <a:rPr lang="en-US" altLang="en-US" b="0" i="0" dirty="0">
                <a:latin typeface="Lucida Bright" panose="02040602050505020304" pitchFamily="18" charset="0"/>
              </a:rPr>
              <a:t>Credit and cash transfers</a:t>
            </a:r>
          </a:p>
          <a:p>
            <a:pPr eaLnBrk="1" hangingPunct="1">
              <a:lnSpc>
                <a:spcPct val="90000"/>
              </a:lnSpc>
              <a:spcBef>
                <a:spcPct val="40000"/>
              </a:spcBef>
              <a:buFont typeface="Times" pitchFamily="18" charset="0"/>
              <a:buAutoNum type="arabicPeriod"/>
              <a:defRPr/>
            </a:pPr>
            <a:r>
              <a:rPr lang="en-US" altLang="en-US" b="0" i="0" dirty="0">
                <a:latin typeface="Lucida Bright" panose="02040602050505020304" pitchFamily="18" charset="0"/>
              </a:rPr>
              <a:t>Suppliers</a:t>
            </a:r>
          </a:p>
          <a:p>
            <a:pPr eaLnBrk="1" hangingPunct="1">
              <a:lnSpc>
                <a:spcPct val="90000"/>
              </a:lnSpc>
              <a:spcBef>
                <a:spcPct val="40000"/>
              </a:spcBef>
              <a:buFont typeface="Times" pitchFamily="18" charset="0"/>
              <a:buAutoNum type="arabicPeriod"/>
              <a:defRPr/>
            </a:pPr>
            <a:r>
              <a:rPr lang="en-US" altLang="en-US" b="0" i="0" dirty="0">
                <a:latin typeface="Lucida Bright" panose="02040602050505020304" pitchFamily="18" charset="0"/>
              </a:rPr>
              <a:t>Distributors and banks</a:t>
            </a:r>
          </a:p>
          <a:p>
            <a:pPr eaLnBrk="1" hangingPunct="1">
              <a:lnSpc>
                <a:spcPct val="90000"/>
              </a:lnSpc>
              <a:spcBef>
                <a:spcPct val="40000"/>
              </a:spcBef>
              <a:buFont typeface="Times" pitchFamily="18" charset="0"/>
              <a:buAutoNum type="arabicPeriod"/>
              <a:defRPr/>
            </a:pPr>
            <a:r>
              <a:rPr lang="en-US" altLang="en-US" b="0" i="0" dirty="0">
                <a:latin typeface="Lucida Bright" panose="02040602050505020304" pitchFamily="18" charset="0"/>
              </a:rPr>
              <a:t>Accounts payable and receivable</a:t>
            </a:r>
          </a:p>
          <a:p>
            <a:pPr eaLnBrk="1" hangingPunct="1">
              <a:lnSpc>
                <a:spcPct val="90000"/>
              </a:lnSpc>
              <a:spcBef>
                <a:spcPct val="40000"/>
              </a:spcBef>
              <a:buFont typeface="Times" pitchFamily="18" charset="0"/>
              <a:buAutoNum type="arabicPeriod"/>
              <a:defRPr/>
            </a:pPr>
            <a:r>
              <a:rPr lang="en-US" altLang="en-US" b="0" i="0" dirty="0">
                <a:latin typeface="Lucida Bright" panose="02040602050505020304" pitchFamily="18" charset="0"/>
              </a:rPr>
              <a:t>Warehousing and inventory</a:t>
            </a:r>
          </a:p>
          <a:p>
            <a:pPr eaLnBrk="1" hangingPunct="1">
              <a:lnSpc>
                <a:spcPct val="90000"/>
              </a:lnSpc>
              <a:spcBef>
                <a:spcPct val="40000"/>
              </a:spcBef>
              <a:buFont typeface="Times" pitchFamily="18" charset="0"/>
              <a:buAutoNum type="arabicPeriod"/>
              <a:defRPr/>
            </a:pPr>
            <a:r>
              <a:rPr lang="en-US" altLang="en-US" b="0" i="0" dirty="0">
                <a:latin typeface="Lucida Bright" panose="02040602050505020304" pitchFamily="18" charset="0"/>
              </a:rPr>
              <a:t>Order fulfillment</a:t>
            </a:r>
          </a:p>
          <a:p>
            <a:pPr eaLnBrk="1" hangingPunct="1">
              <a:lnSpc>
                <a:spcPct val="90000"/>
              </a:lnSpc>
              <a:spcBef>
                <a:spcPct val="40000"/>
              </a:spcBef>
              <a:buFont typeface="Times" pitchFamily="18" charset="0"/>
              <a:buAutoNum type="arabicPeriod"/>
              <a:defRPr/>
            </a:pPr>
            <a:r>
              <a:rPr lang="en-US" altLang="en-US" b="0" i="0" dirty="0">
                <a:latin typeface="Lucida Bright" panose="02040602050505020304" pitchFamily="18" charset="0"/>
              </a:rPr>
              <a:t>Sharing customer, forecasting, and production information</a:t>
            </a:r>
          </a:p>
        </p:txBody>
      </p:sp>
      <p:sp>
        <p:nvSpPr>
          <p:cNvPr id="579592" name="Rectangle 8"/>
          <p:cNvSpPr>
            <a:spLocks noChangeArrowheads="1"/>
          </p:cNvSpPr>
          <p:nvPr/>
        </p:nvSpPr>
        <p:spPr bwMode="auto">
          <a:xfrm>
            <a:off x="695325" y="1703388"/>
            <a:ext cx="72555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800" b="0" i="0" dirty="0">
                <a:latin typeface="Lucida Bright" panose="02040602050505020304" pitchFamily="18" charset="0"/>
              </a:rPr>
              <a:t>Important activities include determining</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579592"/>
                                        </p:tgtEl>
                                        <p:attrNameLst>
                                          <p:attrName>style.visibility</p:attrName>
                                        </p:attrNameLst>
                                      </p:cBhvr>
                                      <p:to>
                                        <p:strVal val="visible"/>
                                      </p:to>
                                    </p:set>
                                    <p:animEffect transition="in" filter="wipe(left)">
                                      <p:cBhvr>
                                        <p:cTn id="7" dur="500"/>
                                        <p:tgtEl>
                                          <p:spTgt spid="579592"/>
                                        </p:tgtEl>
                                      </p:cBhvr>
                                    </p:animEffect>
                                  </p:childTnLst>
                                </p:cTn>
                              </p:par>
                            </p:childTnLst>
                          </p:cTn>
                        </p:par>
                        <p:par>
                          <p:cTn id="8" fill="hold" nodeType="afterGroup">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579589"/>
                                        </p:tgtEl>
                                        <p:attrNameLst>
                                          <p:attrName>style.visibility</p:attrName>
                                        </p:attrNameLst>
                                      </p:cBhvr>
                                      <p:to>
                                        <p:strVal val="visible"/>
                                      </p:to>
                                    </p:set>
                                    <p:animEffect transition="in" filter="strips(downRight)">
                                      <p:cBhvr>
                                        <p:cTn id="11" dur="500"/>
                                        <p:tgtEl>
                                          <p:spTgt spid="579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9" grpId="0" autoUpdateAnimBg="0"/>
      <p:bldP spid="579592"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9842" name="Rectangle 2"/>
          <p:cNvSpPr>
            <a:spLocks noGrp="1" noChangeArrowheads="1"/>
          </p:cNvSpPr>
          <p:nvPr>
            <p:ph type="title"/>
          </p:nvPr>
        </p:nvSpPr>
        <p:spPr>
          <a:xfrm>
            <a:off x="723900" y="523875"/>
            <a:ext cx="7721600" cy="9652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Distribution Systems</a:t>
            </a:r>
          </a:p>
        </p:txBody>
      </p:sp>
      <p:sp>
        <p:nvSpPr>
          <p:cNvPr id="1059843" name="Rectangle 3"/>
          <p:cNvSpPr>
            <a:spLocks noChangeArrowheads="1"/>
          </p:cNvSpPr>
          <p:nvPr/>
        </p:nvSpPr>
        <p:spPr bwMode="auto">
          <a:xfrm>
            <a:off x="1189038" y="1876425"/>
            <a:ext cx="6765925" cy="453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130300" indent="-457200">
              <a:defRPr sz="2400">
                <a:solidFill>
                  <a:schemeClr val="tx1"/>
                </a:solidFill>
                <a:latin typeface="Times" pitchFamily="18" charset="0"/>
              </a:defRPr>
            </a:lvl2pPr>
            <a:lvl3pPr marL="1701800" indent="-457200">
              <a:defRPr sz="2400">
                <a:solidFill>
                  <a:schemeClr val="tx1"/>
                </a:solidFill>
                <a:latin typeface="Times" pitchFamily="18" charset="0"/>
              </a:defRPr>
            </a:lvl3pPr>
            <a:lvl4pPr marL="18923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marL="457200" indent="-457200"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Trucking</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Moves the vast majority of manufactured goods</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Chief advantage is flexibility</a:t>
            </a:r>
          </a:p>
          <a:p>
            <a:pPr marL="457200" indent="-457200"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Railroads</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Capable of carrying large loads</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Little flexibility though containers and piggybacking have helped with this</a:t>
            </a:r>
            <a:endParaRPr lang="en-US" altLang="en-US" sz="3200" b="0" i="0" dirty="0">
              <a:latin typeface="Lucida Bright" panose="02040602050505020304" pitchFamily="18"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059843"/>
                                        </p:tgtEl>
                                        <p:attrNameLst>
                                          <p:attrName>style.visibility</p:attrName>
                                        </p:attrNameLst>
                                      </p:cBhvr>
                                      <p:to>
                                        <p:strVal val="visible"/>
                                      </p:to>
                                    </p:set>
                                    <p:animEffect transition="in" filter="strips(downRight)">
                                      <p:cBhvr>
                                        <p:cTn id="7" dur="500"/>
                                        <p:tgtEl>
                                          <p:spTgt spid="1059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9843"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a:xfrm>
            <a:off x="723900" y="523875"/>
            <a:ext cx="7721600" cy="9652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Distribution Systems</a:t>
            </a:r>
          </a:p>
        </p:txBody>
      </p:sp>
      <p:sp>
        <p:nvSpPr>
          <p:cNvPr id="1199107" name="Rectangle 3"/>
          <p:cNvSpPr>
            <a:spLocks noChangeArrowheads="1"/>
          </p:cNvSpPr>
          <p:nvPr/>
        </p:nvSpPr>
        <p:spPr bwMode="auto">
          <a:xfrm>
            <a:off x="1189038" y="1876425"/>
            <a:ext cx="676592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130300" indent="-457200">
              <a:defRPr sz="2400">
                <a:solidFill>
                  <a:schemeClr val="tx1"/>
                </a:solidFill>
                <a:latin typeface="Times" pitchFamily="18" charset="0"/>
              </a:defRPr>
            </a:lvl2pPr>
            <a:lvl3pPr marL="1701800" indent="-457200">
              <a:defRPr sz="2400">
                <a:solidFill>
                  <a:schemeClr val="tx1"/>
                </a:solidFill>
                <a:latin typeface="Times" pitchFamily="18" charset="0"/>
              </a:defRPr>
            </a:lvl3pPr>
            <a:lvl4pPr marL="18923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marL="457200" indent="-457200"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Airfreight</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Fast and flexible for light loads</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May be expensive</a:t>
            </a:r>
            <a:endParaRPr lang="en-US" altLang="en-US" sz="3200" b="0" i="0" dirty="0">
              <a:latin typeface="Lucida Bright" panose="02040602050505020304" pitchFamily="18" charset="0"/>
            </a:endParaRPr>
          </a:p>
          <a:p>
            <a:pPr marL="457200" indent="-457200"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Waterways</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Typically used for bulky, low-value cargo</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Used when shipping cost is more important than speed</a:t>
            </a:r>
            <a:endParaRPr lang="en-US" altLang="en-US" sz="3200" b="0" i="0" dirty="0">
              <a:latin typeface="Lucida Bright" panose="02040602050505020304" pitchFamily="18"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199107"/>
                                        </p:tgtEl>
                                        <p:attrNameLst>
                                          <p:attrName>style.visibility</p:attrName>
                                        </p:attrNameLst>
                                      </p:cBhvr>
                                      <p:to>
                                        <p:strVal val="visible"/>
                                      </p:to>
                                    </p:set>
                                    <p:animEffect transition="in" filter="strips(downRight)">
                                      <p:cBhvr>
                                        <p:cTn id="7" dur="500"/>
                                        <p:tgtEl>
                                          <p:spTgt spid="1199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9107"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1154" name="Rectangle 2"/>
          <p:cNvSpPr>
            <a:spLocks noGrp="1" noChangeArrowheads="1"/>
          </p:cNvSpPr>
          <p:nvPr>
            <p:ph type="title"/>
          </p:nvPr>
        </p:nvSpPr>
        <p:spPr>
          <a:xfrm>
            <a:off x="723900" y="523875"/>
            <a:ext cx="7721600" cy="9652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Distribution Systems</a:t>
            </a:r>
          </a:p>
        </p:txBody>
      </p:sp>
      <p:sp>
        <p:nvSpPr>
          <p:cNvPr id="1201155" name="Rectangle 3"/>
          <p:cNvSpPr>
            <a:spLocks noChangeArrowheads="1"/>
          </p:cNvSpPr>
          <p:nvPr/>
        </p:nvSpPr>
        <p:spPr bwMode="auto">
          <a:xfrm>
            <a:off x="1189038" y="1876425"/>
            <a:ext cx="6765925"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130300" indent="-457200">
              <a:defRPr sz="2400">
                <a:solidFill>
                  <a:schemeClr val="tx1"/>
                </a:solidFill>
                <a:latin typeface="Times" pitchFamily="18" charset="0"/>
              </a:defRPr>
            </a:lvl2pPr>
            <a:lvl3pPr marL="1701800" indent="-457200">
              <a:defRPr sz="2400">
                <a:solidFill>
                  <a:schemeClr val="tx1"/>
                </a:solidFill>
                <a:latin typeface="Times" pitchFamily="18" charset="0"/>
              </a:defRPr>
            </a:lvl3pPr>
            <a:lvl4pPr marL="18923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Pipelines</a:t>
            </a:r>
          </a:p>
          <a:p>
            <a:pPr lvl="1" eaLnBrk="1" hangingPunct="1">
              <a:lnSpc>
                <a:spcPct val="90000"/>
              </a:lnSpc>
              <a:spcBef>
                <a:spcPct val="40000"/>
              </a:spcBef>
              <a:buFont typeface="Arial" panose="020B0604020202020204" pitchFamily="34" charset="0"/>
              <a:buChar char="•"/>
              <a:defRPr/>
            </a:pPr>
            <a:r>
              <a:rPr lang="en-US" altLang="en-US" sz="2800" b="0" i="0" dirty="0">
                <a:latin typeface="Lucida Bright" panose="02040602050505020304" pitchFamily="18" charset="0"/>
              </a:rPr>
              <a:t>Used for transporting oil, gas, and other chemical products</a:t>
            </a:r>
            <a:endParaRPr lang="en-US" altLang="en-US" sz="3200" b="0" i="0" dirty="0">
              <a:latin typeface="Lucida Bright" panose="02040602050505020304" pitchFamily="18"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201155"/>
                                        </p:tgtEl>
                                        <p:attrNameLst>
                                          <p:attrName>style.visibility</p:attrName>
                                        </p:attrNameLst>
                                      </p:cBhvr>
                                      <p:to>
                                        <p:strVal val="visible"/>
                                      </p:to>
                                    </p:set>
                                    <p:animEffect transition="in" filter="strips(downRight)">
                                      <p:cBhvr>
                                        <p:cTn id="7" dur="500"/>
                                        <p:tgtEl>
                                          <p:spTgt spid="1201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1155"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9674" y="975359"/>
            <a:ext cx="7772400" cy="4114800"/>
          </a:xfrm>
        </p:spPr>
        <p:txBody>
          <a:bodyPr/>
          <a:lstStyle/>
          <a:p>
            <a:pPr marL="0" indent="0" algn="ctr">
              <a:buNone/>
            </a:pPr>
            <a:endParaRPr lang="en-US" b="0" i="0" dirty="0">
              <a:effectLst/>
            </a:endParaRPr>
          </a:p>
          <a:p>
            <a:pPr marL="0" indent="0" algn="ctr">
              <a:buNone/>
            </a:pPr>
            <a:endParaRPr lang="en-US" b="0" i="0" dirty="0">
              <a:effectLst/>
            </a:endParaRPr>
          </a:p>
          <a:p>
            <a:pPr marL="0" indent="0" algn="ctr">
              <a:buNone/>
            </a:pPr>
            <a:r>
              <a:rPr lang="en-US" sz="4000" b="0" i="0" dirty="0">
                <a:solidFill>
                  <a:schemeClr val="accent5">
                    <a:lumMod val="10000"/>
                  </a:schemeClr>
                </a:solidFill>
                <a:effectLst/>
                <a:latin typeface="Lucida Bright" panose="02040602050505020304" pitchFamily="18" charset="0"/>
              </a:rPr>
              <a:t>Analytics of </a:t>
            </a:r>
          </a:p>
          <a:p>
            <a:pPr marL="0" indent="0" algn="ctr">
              <a:buNone/>
            </a:pPr>
            <a:r>
              <a:rPr lang="en-US" sz="4000" b="0" i="0" dirty="0">
                <a:solidFill>
                  <a:schemeClr val="accent5">
                    <a:lumMod val="10000"/>
                  </a:schemeClr>
                </a:solidFill>
                <a:effectLst/>
                <a:latin typeface="Lucida Bright" panose="02040602050505020304" pitchFamily="18" charset="0"/>
              </a:rPr>
              <a:t>Supply Chain Management</a:t>
            </a:r>
          </a:p>
        </p:txBody>
      </p:sp>
    </p:spTree>
    <p:extLst>
      <p:ext uri="{BB962C8B-B14F-4D97-AF65-F5344CB8AC3E}">
        <p14:creationId xmlns:p14="http://schemas.microsoft.com/office/powerpoint/2010/main" val="1698159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3938" name="Rectangle 2"/>
          <p:cNvSpPr>
            <a:spLocks noGrp="1" noChangeArrowheads="1"/>
          </p:cNvSpPr>
          <p:nvPr>
            <p:ph type="title"/>
          </p:nvPr>
        </p:nvSpPr>
        <p:spPr>
          <a:xfrm>
            <a:off x="723900" y="447675"/>
            <a:ext cx="7721600" cy="13716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Cost of Shipping Alternatives</a:t>
            </a:r>
          </a:p>
        </p:txBody>
      </p:sp>
      <p:sp>
        <p:nvSpPr>
          <p:cNvPr id="1063941" name="Rectangle 5"/>
          <p:cNvSpPr>
            <a:spLocks noChangeArrowheads="1"/>
          </p:cNvSpPr>
          <p:nvPr/>
        </p:nvSpPr>
        <p:spPr bwMode="auto">
          <a:xfrm>
            <a:off x="914400" y="2286000"/>
            <a:ext cx="7313613" cy="2997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130300" indent="-457200">
              <a:defRPr sz="2400">
                <a:solidFill>
                  <a:schemeClr val="tx1"/>
                </a:solidFill>
                <a:latin typeface="Times" pitchFamily="18" charset="0"/>
              </a:defRPr>
            </a:lvl2pPr>
            <a:lvl3pPr marL="1778000" indent="-457200">
              <a:defRPr sz="2400">
                <a:solidFill>
                  <a:schemeClr val="tx1"/>
                </a:solidFill>
                <a:latin typeface="Times" pitchFamily="18" charset="0"/>
              </a:defRPr>
            </a:lvl3pPr>
            <a:lvl4pPr marL="2425700" indent="-457200">
              <a:defRPr sz="2400">
                <a:solidFill>
                  <a:schemeClr val="tx1"/>
                </a:solidFill>
                <a:latin typeface="Times" pitchFamily="18" charset="0"/>
              </a:defRPr>
            </a:lvl4pPr>
            <a:lvl5pPr marL="3073400" indent="-457200">
              <a:defRPr sz="2400">
                <a:solidFill>
                  <a:schemeClr val="tx1"/>
                </a:solidFill>
                <a:latin typeface="Times" pitchFamily="18" charset="0"/>
              </a:defRPr>
            </a:lvl5pPr>
            <a:lvl6pPr marL="3530600" indent="-457200" eaLnBrk="0" fontAlgn="base" hangingPunct="0">
              <a:spcBef>
                <a:spcPct val="0"/>
              </a:spcBef>
              <a:spcAft>
                <a:spcPct val="0"/>
              </a:spcAft>
              <a:defRPr sz="2400">
                <a:solidFill>
                  <a:schemeClr val="tx1"/>
                </a:solidFill>
                <a:latin typeface="Times" pitchFamily="18" charset="0"/>
              </a:defRPr>
            </a:lvl6pPr>
            <a:lvl7pPr marL="3987800" indent="-457200" eaLnBrk="0" fontAlgn="base" hangingPunct="0">
              <a:spcBef>
                <a:spcPct val="0"/>
              </a:spcBef>
              <a:spcAft>
                <a:spcPct val="0"/>
              </a:spcAft>
              <a:defRPr sz="2400">
                <a:solidFill>
                  <a:schemeClr val="tx1"/>
                </a:solidFill>
                <a:latin typeface="Times" pitchFamily="18" charset="0"/>
              </a:defRPr>
            </a:lvl7pPr>
            <a:lvl8pPr marL="4445000" indent="-457200" eaLnBrk="0" fontAlgn="base" hangingPunct="0">
              <a:spcBef>
                <a:spcPct val="0"/>
              </a:spcBef>
              <a:spcAft>
                <a:spcPct val="0"/>
              </a:spcAft>
              <a:defRPr sz="2400">
                <a:solidFill>
                  <a:schemeClr val="tx1"/>
                </a:solidFill>
                <a:latin typeface="Times" pitchFamily="18" charset="0"/>
              </a:defRPr>
            </a:lvl8pPr>
            <a:lvl9pPr marL="49022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85000"/>
              </a:lnSpc>
              <a:spcBef>
                <a:spcPct val="40000"/>
              </a:spcBef>
              <a:buFont typeface="Arial" panose="020B0604020202020204" pitchFamily="34" charset="0"/>
              <a:buChar char="•"/>
              <a:defRPr/>
            </a:pPr>
            <a:r>
              <a:rPr lang="en-US" altLang="en-US" sz="3200" b="0" i="0" dirty="0">
                <a:latin typeface="Lucida Bright" panose="02040602050505020304" pitchFamily="18" charset="0"/>
              </a:rPr>
              <a:t>Product in transit is a form of inventory and has a carrying cost</a:t>
            </a:r>
          </a:p>
          <a:p>
            <a:pPr eaLnBrk="1" hangingPunct="1">
              <a:lnSpc>
                <a:spcPct val="85000"/>
              </a:lnSpc>
              <a:spcBef>
                <a:spcPct val="40000"/>
              </a:spcBef>
              <a:buFont typeface="Arial" panose="020B0604020202020204" pitchFamily="34" charset="0"/>
              <a:buChar char="•"/>
              <a:defRPr/>
            </a:pPr>
            <a:r>
              <a:rPr lang="en-US" altLang="en-US" sz="3200" b="0" i="0" dirty="0">
                <a:latin typeface="Lucida Bright" panose="02040602050505020304" pitchFamily="18" charset="0"/>
              </a:rPr>
              <a:t>Faster shipping is generally more expensive than slower shipping</a:t>
            </a:r>
          </a:p>
          <a:p>
            <a:pPr eaLnBrk="1" hangingPunct="1">
              <a:lnSpc>
                <a:spcPct val="85000"/>
              </a:lnSpc>
              <a:spcBef>
                <a:spcPct val="40000"/>
              </a:spcBef>
              <a:buFont typeface="Arial" panose="020B0604020202020204" pitchFamily="34" charset="0"/>
              <a:buChar char="•"/>
              <a:defRPr/>
            </a:pPr>
            <a:r>
              <a:rPr lang="en-US" altLang="en-US" sz="3200" b="0" i="0" dirty="0">
                <a:latin typeface="Lucida Bright" panose="02040602050505020304" pitchFamily="18" charset="0"/>
              </a:rPr>
              <a:t>We can evaluate the two costs to better understand the trade-off</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063941"/>
                                        </p:tgtEl>
                                        <p:attrNameLst>
                                          <p:attrName>style.visibility</p:attrName>
                                        </p:attrNameLst>
                                      </p:cBhvr>
                                      <p:to>
                                        <p:strVal val="visible"/>
                                      </p:to>
                                    </p:set>
                                    <p:animEffect transition="in" filter="strips(downRight)">
                                      <p:cBhvr>
                                        <p:cTn id="7" dur="500"/>
                                        <p:tgtEl>
                                          <p:spTgt spid="1063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41"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3202" name="Rectangle 2"/>
          <p:cNvSpPr>
            <a:spLocks noGrp="1" noChangeArrowheads="1"/>
          </p:cNvSpPr>
          <p:nvPr>
            <p:ph type="title"/>
          </p:nvPr>
        </p:nvSpPr>
        <p:spPr>
          <a:xfrm>
            <a:off x="723900" y="447675"/>
            <a:ext cx="7721600" cy="13716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Cost of Shipping Alternatives</a:t>
            </a:r>
          </a:p>
        </p:txBody>
      </p:sp>
      <p:sp>
        <p:nvSpPr>
          <p:cNvPr id="1203204" name="Rectangle 4"/>
          <p:cNvSpPr>
            <a:spLocks noChangeArrowheads="1"/>
          </p:cNvSpPr>
          <p:nvPr/>
        </p:nvSpPr>
        <p:spPr bwMode="auto">
          <a:xfrm>
            <a:off x="755650" y="2019300"/>
            <a:ext cx="7021513" cy="153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1130300" indent="-457200">
              <a:defRPr sz="2400">
                <a:solidFill>
                  <a:schemeClr val="tx1"/>
                </a:solidFill>
                <a:latin typeface="Times" pitchFamily="18" charset="0"/>
              </a:defRPr>
            </a:lvl2pPr>
            <a:lvl3pPr marL="1701800" indent="-457200">
              <a:defRPr sz="2400">
                <a:solidFill>
                  <a:schemeClr val="tx1"/>
                </a:solidFill>
                <a:latin typeface="Times" pitchFamily="18" charset="0"/>
              </a:defRPr>
            </a:lvl3pPr>
            <a:lvl4pPr marL="2324100" indent="-457200">
              <a:defRPr sz="2400">
                <a:solidFill>
                  <a:schemeClr val="tx1"/>
                </a:solidFill>
                <a:latin typeface="Times" pitchFamily="18" charset="0"/>
              </a:defRPr>
            </a:lvl4pPr>
            <a:lvl5pPr marL="2971800" indent="-457200">
              <a:defRPr sz="2400">
                <a:solidFill>
                  <a:schemeClr val="tx1"/>
                </a:solidFill>
                <a:latin typeface="Times" pitchFamily="18" charset="0"/>
              </a:defRPr>
            </a:lvl5pPr>
            <a:lvl6pPr marL="3429000" indent="-457200" eaLnBrk="0" fontAlgn="base" hangingPunct="0">
              <a:spcBef>
                <a:spcPct val="0"/>
              </a:spcBef>
              <a:spcAft>
                <a:spcPct val="0"/>
              </a:spcAft>
              <a:defRPr sz="2400">
                <a:solidFill>
                  <a:schemeClr val="tx1"/>
                </a:solidFill>
                <a:latin typeface="Times" pitchFamily="18" charset="0"/>
              </a:defRPr>
            </a:lvl6pPr>
            <a:lvl7pPr marL="3886200" indent="-457200" eaLnBrk="0" fontAlgn="base" hangingPunct="0">
              <a:spcBef>
                <a:spcPct val="0"/>
              </a:spcBef>
              <a:spcAft>
                <a:spcPct val="0"/>
              </a:spcAft>
              <a:defRPr sz="2400">
                <a:solidFill>
                  <a:schemeClr val="tx1"/>
                </a:solidFill>
                <a:latin typeface="Times" pitchFamily="18" charset="0"/>
              </a:defRPr>
            </a:lvl7pPr>
            <a:lvl8pPr marL="4343400" indent="-457200" eaLnBrk="0" fontAlgn="base" hangingPunct="0">
              <a:spcBef>
                <a:spcPct val="0"/>
              </a:spcBef>
              <a:spcAft>
                <a:spcPct val="0"/>
              </a:spcAft>
              <a:defRPr sz="2400">
                <a:solidFill>
                  <a:schemeClr val="tx1"/>
                </a:solidFill>
                <a:latin typeface="Times" pitchFamily="18" charset="0"/>
              </a:defRPr>
            </a:lvl8pPr>
            <a:lvl9pPr marL="4800600" indent="-457200" eaLnBrk="0" fontAlgn="base" hangingPunct="0">
              <a:spcBef>
                <a:spcPct val="0"/>
              </a:spcBef>
              <a:spcAft>
                <a:spcPct val="0"/>
              </a:spcAft>
              <a:defRPr sz="2400">
                <a:solidFill>
                  <a:schemeClr val="tx1"/>
                </a:solidFill>
                <a:latin typeface="Times" pitchFamily="18" charset="0"/>
              </a:defRPr>
            </a:lvl9pPr>
          </a:lstStyle>
          <a:p>
            <a:pPr eaLnBrk="1" hangingPunct="1">
              <a:lnSpc>
                <a:spcPct val="90000"/>
              </a:lnSpc>
              <a:spcBef>
                <a:spcPct val="15000"/>
              </a:spcBef>
              <a:defRPr/>
            </a:pPr>
            <a:r>
              <a:rPr lang="en-US" altLang="en-US" b="0" i="0" dirty="0">
                <a:latin typeface="Lucida Bright" panose="02040602050505020304" pitchFamily="18" charset="0"/>
              </a:rPr>
              <a:t>Value of connectors = $1,750.00</a:t>
            </a:r>
          </a:p>
          <a:p>
            <a:pPr eaLnBrk="1" hangingPunct="1">
              <a:lnSpc>
                <a:spcPct val="90000"/>
              </a:lnSpc>
              <a:spcBef>
                <a:spcPct val="15000"/>
              </a:spcBef>
              <a:defRPr/>
            </a:pPr>
            <a:r>
              <a:rPr lang="en-US" altLang="en-US" b="0" i="0" dirty="0">
                <a:latin typeface="Lucida Bright" panose="02040602050505020304" pitchFamily="18" charset="0"/>
              </a:rPr>
              <a:t>Holding cost = 40% per year</a:t>
            </a:r>
          </a:p>
          <a:p>
            <a:pPr eaLnBrk="1" hangingPunct="1">
              <a:lnSpc>
                <a:spcPct val="90000"/>
              </a:lnSpc>
              <a:spcBef>
                <a:spcPct val="15000"/>
              </a:spcBef>
              <a:defRPr/>
            </a:pPr>
            <a:r>
              <a:rPr lang="en-US" altLang="en-US" b="0" i="0" dirty="0">
                <a:latin typeface="Lucida Bright" panose="02040602050505020304" pitchFamily="18" charset="0"/>
              </a:rPr>
              <a:t>Second carrier is 1 day faster and $20 more expensive</a:t>
            </a:r>
          </a:p>
        </p:txBody>
      </p:sp>
      <p:grpSp>
        <p:nvGrpSpPr>
          <p:cNvPr id="1203216" name="Group 16"/>
          <p:cNvGrpSpPr>
            <a:grpSpLocks/>
          </p:cNvGrpSpPr>
          <p:nvPr/>
        </p:nvGrpSpPr>
        <p:grpSpPr bwMode="auto">
          <a:xfrm>
            <a:off x="1152525" y="3594100"/>
            <a:ext cx="7500938" cy="1054100"/>
            <a:chOff x="462" y="2424"/>
            <a:chExt cx="4725" cy="664"/>
          </a:xfrm>
        </p:grpSpPr>
        <p:sp>
          <p:nvSpPr>
            <p:cNvPr id="1203205" name="Rectangle 5"/>
            <p:cNvSpPr>
              <a:spLocks noChangeArrowheads="1"/>
            </p:cNvSpPr>
            <p:nvPr/>
          </p:nvSpPr>
          <p:spPr bwMode="auto">
            <a:xfrm>
              <a:off x="462" y="2537"/>
              <a:ext cx="1664" cy="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defRPr/>
              </a:pPr>
              <a:r>
                <a:rPr lang="en-US" altLang="en-US" b="0" i="0" dirty="0">
                  <a:latin typeface="Lucida Bright" panose="02040602050505020304" pitchFamily="18" charset="0"/>
                </a:rPr>
                <a:t>Daily cost of holding product</a:t>
              </a:r>
            </a:p>
          </p:txBody>
        </p:sp>
        <p:sp>
          <p:nvSpPr>
            <p:cNvPr id="1203206" name="Rectangle 6"/>
            <p:cNvSpPr>
              <a:spLocks noChangeArrowheads="1"/>
            </p:cNvSpPr>
            <p:nvPr/>
          </p:nvSpPr>
          <p:spPr bwMode="auto">
            <a:xfrm>
              <a:off x="2076" y="2632"/>
              <a:ext cx="3111"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16100" algn="ctr"/>
                  <a:tab pos="3530600" algn="l"/>
                </a:tabLst>
                <a:defRPr sz="2400">
                  <a:solidFill>
                    <a:schemeClr val="tx1"/>
                  </a:solidFill>
                  <a:latin typeface="Times" pitchFamily="18" charset="0"/>
                </a:defRPr>
              </a:lvl1pPr>
              <a:lvl2pPr>
                <a:tabLst>
                  <a:tab pos="1816100" algn="ctr"/>
                  <a:tab pos="3530600" algn="l"/>
                </a:tabLst>
                <a:defRPr sz="2400">
                  <a:solidFill>
                    <a:schemeClr val="tx1"/>
                  </a:solidFill>
                  <a:latin typeface="Times" pitchFamily="18" charset="0"/>
                </a:defRPr>
              </a:lvl2pPr>
              <a:lvl3pPr>
                <a:tabLst>
                  <a:tab pos="1816100" algn="ctr"/>
                  <a:tab pos="3530600" algn="l"/>
                </a:tabLst>
                <a:defRPr sz="2400">
                  <a:solidFill>
                    <a:schemeClr val="tx1"/>
                  </a:solidFill>
                  <a:latin typeface="Times" pitchFamily="18" charset="0"/>
                </a:defRPr>
              </a:lvl3pPr>
              <a:lvl4pPr>
                <a:tabLst>
                  <a:tab pos="1816100" algn="ctr"/>
                  <a:tab pos="3530600" algn="l"/>
                </a:tabLst>
                <a:defRPr sz="2400">
                  <a:solidFill>
                    <a:schemeClr val="tx1"/>
                  </a:solidFill>
                  <a:latin typeface="Times" pitchFamily="18" charset="0"/>
                </a:defRPr>
              </a:lvl4pPr>
              <a:lvl5pPr>
                <a:tabLst>
                  <a:tab pos="1816100" algn="ctr"/>
                  <a:tab pos="3530600" algn="l"/>
                </a:tabLst>
                <a:defRPr sz="2400">
                  <a:solidFill>
                    <a:schemeClr val="tx1"/>
                  </a:solidFill>
                  <a:latin typeface="Times" pitchFamily="18" charset="0"/>
                </a:defRPr>
              </a:lvl5pPr>
              <a:lvl6pPr eaLnBrk="0" fontAlgn="base" hangingPunct="0">
                <a:spcBef>
                  <a:spcPct val="0"/>
                </a:spcBef>
                <a:spcAft>
                  <a:spcPct val="0"/>
                </a:spcAft>
                <a:tabLst>
                  <a:tab pos="1816100" algn="ctr"/>
                  <a:tab pos="3530600" algn="l"/>
                </a:tabLst>
                <a:defRPr sz="2400">
                  <a:solidFill>
                    <a:schemeClr val="tx1"/>
                  </a:solidFill>
                  <a:latin typeface="Times" pitchFamily="18" charset="0"/>
                </a:defRPr>
              </a:lvl6pPr>
              <a:lvl7pPr eaLnBrk="0" fontAlgn="base" hangingPunct="0">
                <a:spcBef>
                  <a:spcPct val="0"/>
                </a:spcBef>
                <a:spcAft>
                  <a:spcPct val="0"/>
                </a:spcAft>
                <a:tabLst>
                  <a:tab pos="1816100" algn="ctr"/>
                  <a:tab pos="3530600" algn="l"/>
                </a:tabLst>
                <a:defRPr sz="2400">
                  <a:solidFill>
                    <a:schemeClr val="tx1"/>
                  </a:solidFill>
                  <a:latin typeface="Times" pitchFamily="18" charset="0"/>
                </a:defRPr>
              </a:lvl7pPr>
              <a:lvl8pPr eaLnBrk="0" fontAlgn="base" hangingPunct="0">
                <a:spcBef>
                  <a:spcPct val="0"/>
                </a:spcBef>
                <a:spcAft>
                  <a:spcPct val="0"/>
                </a:spcAft>
                <a:tabLst>
                  <a:tab pos="1816100" algn="ctr"/>
                  <a:tab pos="3530600" algn="l"/>
                </a:tabLst>
                <a:defRPr sz="2400">
                  <a:solidFill>
                    <a:schemeClr val="tx1"/>
                  </a:solidFill>
                  <a:latin typeface="Times" pitchFamily="18" charset="0"/>
                </a:defRPr>
              </a:lvl8pPr>
              <a:lvl9pPr eaLnBrk="0" fontAlgn="base" hangingPunct="0">
                <a:spcBef>
                  <a:spcPct val="0"/>
                </a:spcBef>
                <a:spcAft>
                  <a:spcPct val="0"/>
                </a:spcAft>
                <a:tabLst>
                  <a:tab pos="1816100" algn="ctr"/>
                  <a:tab pos="3530600" algn="l"/>
                </a:tabLst>
                <a:defRPr sz="2400">
                  <a:solidFill>
                    <a:schemeClr val="tx1"/>
                  </a:solidFill>
                  <a:latin typeface="Times" pitchFamily="18" charset="0"/>
                </a:defRPr>
              </a:lvl9pPr>
            </a:lstStyle>
            <a:p>
              <a:pPr>
                <a:lnSpc>
                  <a:spcPct val="85000"/>
                </a:lnSpc>
                <a:defRPr/>
              </a:pPr>
              <a:r>
                <a:rPr lang="en-US" altLang="en-US" b="0" i="0" dirty="0">
                  <a:latin typeface="Lucida Bright" panose="02040602050505020304" pitchFamily="18" charset="0"/>
                </a:rPr>
                <a:t>=</a:t>
              </a:r>
              <a:r>
                <a:rPr lang="en-US" altLang="en-US" b="0" i="0" dirty="0">
                  <a:effectLst>
                    <a:outerShdw blurRad="38100" dist="38100" dir="2700000" algn="tl">
                      <a:srgbClr val="C0C0C0"/>
                    </a:outerShdw>
                  </a:effectLst>
                  <a:latin typeface="Lucida Bright" panose="02040602050505020304" pitchFamily="18" charset="0"/>
                </a:rPr>
                <a:t>	</a:t>
              </a:r>
              <a:r>
                <a:rPr lang="en-US" altLang="en-US" b="0" i="0" dirty="0">
                  <a:latin typeface="Lucida Bright" panose="02040602050505020304" pitchFamily="18" charset="0"/>
                </a:rPr>
                <a:t>x</a:t>
              </a:r>
              <a:r>
                <a:rPr lang="en-US" altLang="en-US" b="0" i="0" dirty="0">
                  <a:effectLst>
                    <a:outerShdw blurRad="38100" dist="38100" dir="2700000" algn="tl">
                      <a:srgbClr val="C0C0C0"/>
                    </a:outerShdw>
                  </a:effectLst>
                  <a:latin typeface="Lucida Bright" panose="02040602050505020304" pitchFamily="18" charset="0"/>
                </a:rPr>
                <a:t>	</a:t>
              </a:r>
              <a:r>
                <a:rPr lang="en-US" altLang="en-US" b="0" i="0" dirty="0">
                  <a:latin typeface="Lucida Bright" panose="02040602050505020304" pitchFamily="18" charset="0"/>
                </a:rPr>
                <a:t>/365</a:t>
              </a:r>
            </a:p>
          </p:txBody>
        </p:sp>
        <p:grpSp>
          <p:nvGrpSpPr>
            <p:cNvPr id="56329" name="Group 13"/>
            <p:cNvGrpSpPr>
              <a:grpSpLocks/>
            </p:cNvGrpSpPr>
            <p:nvPr/>
          </p:nvGrpSpPr>
          <p:grpSpPr bwMode="auto">
            <a:xfrm>
              <a:off x="2315" y="2424"/>
              <a:ext cx="1994" cy="664"/>
              <a:chOff x="2339" y="2176"/>
              <a:chExt cx="1994" cy="664"/>
            </a:xfrm>
          </p:grpSpPr>
          <p:sp>
            <p:nvSpPr>
              <p:cNvPr id="1203207" name="Rectangle 7"/>
              <p:cNvSpPr>
                <a:spLocks noChangeArrowheads="1"/>
              </p:cNvSpPr>
              <p:nvPr/>
            </p:nvSpPr>
            <p:spPr bwMode="auto">
              <a:xfrm>
                <a:off x="2339" y="2193"/>
                <a:ext cx="905" cy="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defRPr/>
                </a:pPr>
                <a:r>
                  <a:rPr lang="en-US" altLang="en-US" b="0" i="0" dirty="0">
                    <a:latin typeface="Lucida Bright" panose="02040602050505020304" pitchFamily="18" charset="0"/>
                  </a:rPr>
                  <a:t>annual holding cost</a:t>
                </a:r>
              </a:p>
            </p:txBody>
          </p:sp>
          <p:sp>
            <p:nvSpPr>
              <p:cNvPr id="1203208" name="Rectangle 8"/>
              <p:cNvSpPr>
                <a:spLocks noChangeArrowheads="1"/>
              </p:cNvSpPr>
              <p:nvPr/>
            </p:nvSpPr>
            <p:spPr bwMode="auto">
              <a:xfrm>
                <a:off x="3406" y="2291"/>
                <a:ext cx="927" cy="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defRPr/>
                </a:pPr>
                <a:r>
                  <a:rPr lang="en-US" altLang="en-US" b="0" i="0" dirty="0">
                    <a:latin typeface="Lucida Bright" panose="02040602050505020304" pitchFamily="18" charset="0"/>
                  </a:rPr>
                  <a:t>product value</a:t>
                </a:r>
              </a:p>
            </p:txBody>
          </p:sp>
          <p:sp>
            <p:nvSpPr>
              <p:cNvPr id="1203210" name="AutoShape 10"/>
              <p:cNvSpPr>
                <a:spLocks noChangeArrowheads="1"/>
              </p:cNvSpPr>
              <p:nvPr/>
            </p:nvSpPr>
            <p:spPr bwMode="auto">
              <a:xfrm>
                <a:off x="2400" y="2176"/>
                <a:ext cx="1896" cy="664"/>
              </a:xfrm>
              <a:prstGeom prst="bracketPair">
                <a:avLst>
                  <a:gd name="adj" fmla="val 16667"/>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Arial" charset="0"/>
                </a:endParaRPr>
              </a:p>
            </p:txBody>
          </p:sp>
        </p:grpSp>
      </p:grpSp>
      <p:sp>
        <p:nvSpPr>
          <p:cNvPr id="1203217" name="Rectangle 17"/>
          <p:cNvSpPr>
            <a:spLocks noChangeArrowheads="1"/>
          </p:cNvSpPr>
          <p:nvPr/>
        </p:nvSpPr>
        <p:spPr bwMode="auto">
          <a:xfrm>
            <a:off x="3717925" y="4738688"/>
            <a:ext cx="45127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b="0" i="0" dirty="0">
                <a:latin typeface="Lucida Bright" panose="02040602050505020304" pitchFamily="18" charset="0"/>
              </a:rPr>
              <a:t>= (.40 x $1,750)/ 365 = $1.92</a:t>
            </a:r>
          </a:p>
        </p:txBody>
      </p:sp>
      <p:sp>
        <p:nvSpPr>
          <p:cNvPr id="1203218" name="Rectangle 18"/>
          <p:cNvSpPr>
            <a:spLocks noChangeArrowheads="1"/>
          </p:cNvSpPr>
          <p:nvPr/>
        </p:nvSpPr>
        <p:spPr bwMode="auto">
          <a:xfrm>
            <a:off x="581025" y="5246688"/>
            <a:ext cx="8301718" cy="12541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62000" tIns="154800" rIns="162000" bIns="154800">
            <a:spAutoFit/>
          </a:bodyPr>
          <a:lstStyle>
            <a:lvl1pPr>
              <a:lnSpc>
                <a:spcPct val="90000"/>
              </a:lnSpc>
              <a:spcBef>
                <a:spcPct val="40000"/>
              </a:spcBef>
              <a:buChar char="•"/>
              <a:defRPr sz="3200" b="1" i="1">
                <a:solidFill>
                  <a:schemeClr val="tx1"/>
                </a:solidFill>
                <a:latin typeface="Arial" panose="020B0604020202020204" pitchFamily="34" charset="0"/>
              </a:defRPr>
            </a:lvl1pPr>
            <a:lvl2pPr marL="742950" indent="-285750">
              <a:lnSpc>
                <a:spcPct val="90000"/>
              </a:lnSpc>
              <a:spcBef>
                <a:spcPct val="40000"/>
              </a:spcBef>
              <a:buChar char="–"/>
              <a:defRPr sz="2800" b="1" i="1">
                <a:solidFill>
                  <a:schemeClr val="tx1"/>
                </a:solidFill>
                <a:latin typeface="Arial" panose="020B0604020202020204" pitchFamily="34" charset="0"/>
              </a:defRPr>
            </a:lvl2pPr>
            <a:lvl3pPr marL="1143000" indent="-228600">
              <a:lnSpc>
                <a:spcPct val="90000"/>
              </a:lnSpc>
              <a:spcBef>
                <a:spcPct val="40000"/>
              </a:spcBef>
              <a:buChar char="•"/>
              <a:defRPr sz="2400" b="1" i="1">
                <a:solidFill>
                  <a:schemeClr val="tx1"/>
                </a:solidFill>
                <a:latin typeface="Arial" panose="020B0604020202020204" pitchFamily="34" charset="0"/>
              </a:defRPr>
            </a:lvl3pPr>
            <a:lvl4pPr marL="1600200" indent="-228600">
              <a:lnSpc>
                <a:spcPct val="90000"/>
              </a:lnSpc>
              <a:spcBef>
                <a:spcPct val="40000"/>
              </a:spcBef>
              <a:buChar char="–"/>
              <a:defRPr sz="2000" b="1" i="1">
                <a:solidFill>
                  <a:schemeClr val="tx1"/>
                </a:solidFill>
                <a:latin typeface="Arial" panose="020B0604020202020204" pitchFamily="34" charset="0"/>
              </a:defRPr>
            </a:lvl4pPr>
            <a:lvl5pPr marL="2057400" indent="-228600">
              <a:lnSpc>
                <a:spcPct val="90000"/>
              </a:lnSpc>
              <a:spcBef>
                <a:spcPct val="40000"/>
              </a:spcBef>
              <a:buChar char="»"/>
              <a:defRPr sz="2000" b="1" i="1">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buChar char="»"/>
              <a:defRPr sz="2000" b="1" i="1">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buChar char="»"/>
              <a:defRPr sz="2000" b="1" i="1">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buChar char="»"/>
              <a:defRPr sz="2000" b="1" i="1">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buChar char="»"/>
              <a:defRPr sz="2000" b="1" i="1">
                <a:solidFill>
                  <a:schemeClr val="tx1"/>
                </a:solidFill>
                <a:latin typeface="Arial" panose="020B0604020202020204" pitchFamily="34" charset="0"/>
              </a:defRPr>
            </a:lvl9pPr>
          </a:lstStyle>
          <a:p>
            <a:pPr algn="ctr">
              <a:lnSpc>
                <a:spcPct val="85000"/>
              </a:lnSpc>
              <a:spcBef>
                <a:spcPct val="0"/>
              </a:spcBef>
              <a:buFontTx/>
              <a:buNone/>
            </a:pPr>
            <a:r>
              <a:rPr lang="en-US" altLang="en-US" sz="2400" b="0" i="0" dirty="0">
                <a:latin typeface="Lucida Bright" panose="02040602050505020304" pitchFamily="18" charset="0"/>
              </a:rPr>
              <a:t>Since it costs less to hold the product one day longer than it does for the faster shipping ($1.92 &lt; $20), we should use the cheaper, slower shipper</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203204"/>
                                        </p:tgtEl>
                                        <p:attrNameLst>
                                          <p:attrName>style.visibility</p:attrName>
                                        </p:attrNameLst>
                                      </p:cBhvr>
                                      <p:to>
                                        <p:strVal val="visible"/>
                                      </p:to>
                                    </p:set>
                                    <p:animEffect transition="in" filter="strips(downRight)">
                                      <p:cBhvr>
                                        <p:cTn id="7" dur="500"/>
                                        <p:tgtEl>
                                          <p:spTgt spid="1203204"/>
                                        </p:tgtEl>
                                      </p:cBhvr>
                                    </p:animEffect>
                                  </p:childTnLst>
                                </p:cTn>
                              </p:par>
                            </p:childTnLst>
                          </p:cTn>
                        </p:par>
                        <p:par>
                          <p:cTn id="8" fill="hold" nodeType="afterGroup">
                            <p:stCondLst>
                              <p:cond delay="1500"/>
                            </p:stCondLst>
                            <p:childTnLst>
                              <p:par>
                                <p:cTn id="9" presetID="22" presetClass="entr" presetSubtype="8" fill="hold" nodeType="afterEffect">
                                  <p:stCondLst>
                                    <p:cond delay="1000"/>
                                  </p:stCondLst>
                                  <p:childTnLst>
                                    <p:set>
                                      <p:cBhvr>
                                        <p:cTn id="10" dur="1" fill="hold">
                                          <p:stCondLst>
                                            <p:cond delay="0"/>
                                          </p:stCondLst>
                                        </p:cTn>
                                        <p:tgtEl>
                                          <p:spTgt spid="1203216"/>
                                        </p:tgtEl>
                                        <p:attrNameLst>
                                          <p:attrName>style.visibility</p:attrName>
                                        </p:attrNameLst>
                                      </p:cBhvr>
                                      <p:to>
                                        <p:strVal val="visible"/>
                                      </p:to>
                                    </p:set>
                                    <p:animEffect transition="in" filter="wipe(left)">
                                      <p:cBhvr>
                                        <p:cTn id="11" dur="500"/>
                                        <p:tgtEl>
                                          <p:spTgt spid="1203216"/>
                                        </p:tgtEl>
                                      </p:cBhvr>
                                    </p:animEffect>
                                  </p:childTnLst>
                                </p:cTn>
                              </p:par>
                            </p:childTnLst>
                          </p:cTn>
                        </p:par>
                        <p:par>
                          <p:cTn id="12" fill="hold" nodeType="afterGroup">
                            <p:stCondLst>
                              <p:cond delay="3000"/>
                            </p:stCondLst>
                            <p:childTnLst>
                              <p:par>
                                <p:cTn id="13" presetID="22" presetClass="entr" presetSubtype="8" fill="hold" grpId="0" nodeType="afterEffect">
                                  <p:stCondLst>
                                    <p:cond delay="1000"/>
                                  </p:stCondLst>
                                  <p:childTnLst>
                                    <p:set>
                                      <p:cBhvr>
                                        <p:cTn id="14" dur="1" fill="hold">
                                          <p:stCondLst>
                                            <p:cond delay="0"/>
                                          </p:stCondLst>
                                        </p:cTn>
                                        <p:tgtEl>
                                          <p:spTgt spid="1203217"/>
                                        </p:tgtEl>
                                        <p:attrNameLst>
                                          <p:attrName>style.visibility</p:attrName>
                                        </p:attrNameLst>
                                      </p:cBhvr>
                                      <p:to>
                                        <p:strVal val="visible"/>
                                      </p:to>
                                    </p:set>
                                    <p:animEffect transition="in" filter="wipe(left)">
                                      <p:cBhvr>
                                        <p:cTn id="15" dur="500"/>
                                        <p:tgtEl>
                                          <p:spTgt spid="1203217"/>
                                        </p:tgtEl>
                                      </p:cBhvr>
                                    </p:animEffect>
                                  </p:childTnLst>
                                </p:cTn>
                              </p:par>
                            </p:childTnLst>
                          </p:cTn>
                        </p:par>
                        <p:par>
                          <p:cTn id="16" fill="hold" nodeType="afterGroup">
                            <p:stCondLst>
                              <p:cond delay="4500"/>
                            </p:stCondLst>
                            <p:childTnLst>
                              <p:par>
                                <p:cTn id="17" presetID="22" presetClass="entr" presetSubtype="8" fill="hold" grpId="0" nodeType="afterEffect">
                                  <p:stCondLst>
                                    <p:cond delay="1000"/>
                                  </p:stCondLst>
                                  <p:childTnLst>
                                    <p:set>
                                      <p:cBhvr>
                                        <p:cTn id="18" dur="1" fill="hold">
                                          <p:stCondLst>
                                            <p:cond delay="0"/>
                                          </p:stCondLst>
                                        </p:cTn>
                                        <p:tgtEl>
                                          <p:spTgt spid="1203218"/>
                                        </p:tgtEl>
                                        <p:attrNameLst>
                                          <p:attrName>style.visibility</p:attrName>
                                        </p:attrNameLst>
                                      </p:cBhvr>
                                      <p:to>
                                        <p:strVal val="visible"/>
                                      </p:to>
                                    </p:set>
                                    <p:animEffect transition="in" filter="wipe(left)">
                                      <p:cBhvr>
                                        <p:cTn id="19" dur="500"/>
                                        <p:tgtEl>
                                          <p:spTgt spid="1203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204" grpId="0" autoUpdateAnimBg="0"/>
      <p:bldP spid="1203217" grpId="0" autoUpdateAnimBg="0"/>
      <p:bldP spid="1203218"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a:xfrm>
            <a:off x="654050" y="403072"/>
            <a:ext cx="7770812" cy="990600"/>
          </a:xfrm>
          <a:noFill/>
          <a:ln>
            <a:noFill/>
            <a:miter lim="800000"/>
            <a:headEnd/>
            <a:tailEnd/>
          </a:ln>
        </p:spPr>
        <p:txBody>
          <a:bodyPr/>
          <a:lstStyle/>
          <a:p>
            <a:pPr eaLnBrk="1" hangingPunct="1">
              <a:lnSpc>
                <a:spcPct val="80000"/>
              </a:lnSpc>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Logistics, Security, and JIT</a:t>
            </a:r>
          </a:p>
        </p:txBody>
      </p:sp>
      <p:sp>
        <p:nvSpPr>
          <p:cNvPr id="620553" name="Rectangle 9"/>
          <p:cNvSpPr>
            <a:spLocks noChangeArrowheads="1"/>
          </p:cNvSpPr>
          <p:nvPr/>
        </p:nvSpPr>
        <p:spPr bwMode="auto">
          <a:xfrm>
            <a:off x="654050" y="1927225"/>
            <a:ext cx="7835900" cy="447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054100" indent="-381000">
              <a:defRPr sz="2400">
                <a:solidFill>
                  <a:schemeClr val="tx1"/>
                </a:solidFill>
                <a:latin typeface="Times" pitchFamily="18" charset="0"/>
              </a:defRPr>
            </a:lvl2pPr>
            <a:lvl3pPr marL="1333500">
              <a:defRPr sz="2400">
                <a:solidFill>
                  <a:schemeClr val="tx1"/>
                </a:solidFill>
                <a:latin typeface="Times" pitchFamily="18" charset="0"/>
              </a:defRPr>
            </a:lvl3pPr>
            <a:lvl4pPr marL="1524000">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Borders are becoming more open in the U.S. and around the world</a:t>
            </a:r>
          </a:p>
          <a:p>
            <a:pPr>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Monitoring and controlling stock moving through supply chains is more important than ever</a:t>
            </a:r>
          </a:p>
          <a:p>
            <a:pPr>
              <a:lnSpc>
                <a:spcPct val="90000"/>
              </a:lnSpc>
              <a:spcBef>
                <a:spcPct val="40000"/>
              </a:spcBef>
              <a:buFont typeface="Arial" panose="020B0604020202020204" pitchFamily="34" charset="0"/>
              <a:buChar char="•"/>
              <a:defRPr/>
            </a:pPr>
            <a:r>
              <a:rPr lang="en-US" altLang="en-US" sz="3200" b="0" i="0" dirty="0">
                <a:latin typeface="Lucida Bright" panose="02040602050505020304" pitchFamily="18" charset="0"/>
              </a:rPr>
              <a:t>New technologies are being developed to allow close monitoring  of location, storage conditions, and movement</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20553"/>
                                        </p:tgtEl>
                                        <p:attrNameLst>
                                          <p:attrName>style.visibility</p:attrName>
                                        </p:attrNameLst>
                                      </p:cBhvr>
                                      <p:to>
                                        <p:strVal val="visible"/>
                                      </p:to>
                                    </p:set>
                                    <p:animEffect transition="in" filter="strips(downRight)">
                                      <p:cBhvr>
                                        <p:cTn id="7" dur="500"/>
                                        <p:tgtEl>
                                          <p:spTgt spid="620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53"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5986" name="Rectangle 2"/>
          <p:cNvSpPr>
            <a:spLocks noGrp="1" noChangeArrowheads="1"/>
          </p:cNvSpPr>
          <p:nvPr>
            <p:ph type="title"/>
          </p:nvPr>
        </p:nvSpPr>
        <p:spPr>
          <a:xfrm>
            <a:off x="711200" y="327932"/>
            <a:ext cx="7721600" cy="13208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Benchmarking Supply-Chain Management</a:t>
            </a:r>
          </a:p>
        </p:txBody>
      </p:sp>
      <p:graphicFrame>
        <p:nvGraphicFramePr>
          <p:cNvPr id="1066107" name="Group 123"/>
          <p:cNvGraphicFramePr>
            <a:graphicFrameLocks noGrp="1"/>
          </p:cNvGraphicFramePr>
          <p:nvPr>
            <p:extLst>
              <p:ext uri="{D42A27DB-BD31-4B8C-83A1-F6EECF244321}">
                <p14:modId xmlns:p14="http://schemas.microsoft.com/office/powerpoint/2010/main" val="2790984056"/>
              </p:ext>
            </p:extLst>
          </p:nvPr>
        </p:nvGraphicFramePr>
        <p:xfrm>
          <a:off x="711200" y="2070100"/>
          <a:ext cx="7721600" cy="4073526"/>
        </p:xfrm>
        <a:graphic>
          <a:graphicData uri="http://schemas.openxmlformats.org/drawingml/2006/table">
            <a:tbl>
              <a:tblPr/>
              <a:tblGrid>
                <a:gridCol w="4267200">
                  <a:extLst>
                    <a:ext uri="{9D8B030D-6E8A-4147-A177-3AD203B41FA5}">
                      <a16:colId xmlns:a16="http://schemas.microsoft.com/office/drawing/2014/main" val="20000"/>
                    </a:ext>
                  </a:extLst>
                </a:gridCol>
                <a:gridCol w="17399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tblGrid>
              <a:tr h="585203">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800" b="1" i="1" u="none" strike="noStrike" cap="none" normalizeH="0" baseline="0" dirty="0">
                        <a:ln>
                          <a:noFill/>
                        </a:ln>
                        <a:solidFill>
                          <a:schemeClr val="tx1"/>
                        </a:solidFill>
                        <a:effectLst>
                          <a:outerShdw blurRad="38100" dist="38100" dir="2700000" algn="tl">
                            <a:srgbClr val="C0C0C0"/>
                          </a:outerShdw>
                        </a:effectLst>
                        <a:latin typeface="Arial" charset="0"/>
                      </a:endParaRPr>
                    </a:p>
                  </a:txBody>
                  <a:tcPr marT="45714" marB="45714" anchor="b" anchorCtr="1" horzOverflow="overflow">
                    <a:lnL cap="flat">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Typical Firms</a:t>
                      </a:r>
                    </a:p>
                  </a:txBody>
                  <a:tcPr marT="45714" marB="45714" anchor="b" anchorCtr="1" horzOverflow="overflow">
                    <a:lnL>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Benchmark Firms</a:t>
                      </a:r>
                    </a:p>
                  </a:txBody>
                  <a:tcPr marT="45714" marB="45714" anchor="b" anchorCtr="1" horzOverflow="overflow">
                    <a:lnL>
                      <a:noFill/>
                    </a:lnL>
                    <a:lnR cap="flat">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5203">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Administrative costs as a percent of purchases</a:t>
                      </a:r>
                    </a:p>
                  </a:txBody>
                  <a:tcPr marT="45714" marB="45714" anchor="ct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3.3%</a:t>
                      </a:r>
                    </a:p>
                  </a:txBody>
                  <a:tcPr marT="45714" marB="45714"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.8%</a:t>
                      </a:r>
                    </a:p>
                  </a:txBody>
                  <a:tcPr marT="45714" marB="45714" anchor="ct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80941">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Lead time (weeks)</a:t>
                      </a:r>
                    </a:p>
                  </a:txBody>
                  <a:tcPr marT="45714" marB="45714" anchor="ctr"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15</a:t>
                      </a:r>
                    </a:p>
                  </a:txBody>
                  <a:tcPr marT="45714" marB="45714" anchor="ctr"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8</a:t>
                      </a:r>
                    </a:p>
                  </a:txBody>
                  <a:tcPr marT="45714" marB="4571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80941">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Time spent placing an order</a:t>
                      </a:r>
                    </a:p>
                  </a:txBody>
                  <a:tcPr marT="45714" marB="45714" anchor="ctr"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42 minutes</a:t>
                      </a:r>
                    </a:p>
                  </a:txBody>
                  <a:tcPr marT="45714" marB="45714" anchor="ctr"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15 minutes</a:t>
                      </a:r>
                    </a:p>
                  </a:txBody>
                  <a:tcPr marT="45714" marB="4571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80941">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Percentage of late deliveries</a:t>
                      </a:r>
                    </a:p>
                  </a:txBody>
                  <a:tcPr marT="45714" marB="45714" anchor="ctr"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33%</a:t>
                      </a:r>
                    </a:p>
                  </a:txBody>
                  <a:tcPr marT="45714" marB="45714" anchor="ctr"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2%</a:t>
                      </a:r>
                    </a:p>
                  </a:txBody>
                  <a:tcPr marT="45714" marB="4571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79354">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Percentage of rejected material</a:t>
                      </a:r>
                    </a:p>
                  </a:txBody>
                  <a:tcPr marT="45714" marB="45714" anchor="ctr" horzOverflow="overflow">
                    <a:lnL cap="flat">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1.5%</a:t>
                      </a:r>
                    </a:p>
                  </a:txBody>
                  <a:tcPr marT="45714" marB="45714" anchor="ctr" horzOverflow="overflow">
                    <a:lnL>
                      <a:noFill/>
                    </a:lnL>
                    <a:lnR>
                      <a:noFill/>
                    </a:lnR>
                    <a:lnT>
                      <a:noFill/>
                    </a:lnT>
                    <a:lnB>
                      <a:noFill/>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.0001%</a:t>
                      </a:r>
                    </a:p>
                  </a:txBody>
                  <a:tcPr marT="45714" marB="4571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580941">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Number of shortages per year</a:t>
                      </a:r>
                    </a:p>
                  </a:txBody>
                  <a:tcPr marT="45714" marB="45714" anchor="ctr" horzOverflow="overflow">
                    <a:lnL cap="flat">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400</a:t>
                      </a:r>
                    </a:p>
                  </a:txBody>
                  <a:tcPr marT="45714" marB="45714"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rPr>
                        <a:t>4</a:t>
                      </a:r>
                    </a:p>
                  </a:txBody>
                  <a:tcPr marT="45714" marB="45714" anchor="ctr" horzOverflow="overflow">
                    <a:lnL>
                      <a:noFill/>
                    </a:lnL>
                    <a:lnR cap="flat">
                      <a:noFill/>
                    </a:lnR>
                    <a:lnT>
                      <a:noFill/>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1066107"/>
                                        </p:tgtEl>
                                        <p:attrNameLst>
                                          <p:attrName>style.visibility</p:attrName>
                                        </p:attrNameLst>
                                      </p:cBhvr>
                                      <p:to>
                                        <p:strVal val="visible"/>
                                      </p:to>
                                    </p:set>
                                    <p:animEffect transition="in" filter="strips(downRight)">
                                      <p:cBhvr>
                                        <p:cTn id="7" dur="500"/>
                                        <p:tgtEl>
                                          <p:spTgt spid="1066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9674" y="975359"/>
            <a:ext cx="7772400" cy="4114800"/>
          </a:xfrm>
        </p:spPr>
        <p:txBody>
          <a:bodyPr/>
          <a:lstStyle/>
          <a:p>
            <a:pPr marL="0" indent="0" algn="ctr">
              <a:buNone/>
            </a:pPr>
            <a:endParaRPr lang="en-US" b="0" i="0" dirty="0">
              <a:effectLst/>
            </a:endParaRPr>
          </a:p>
          <a:p>
            <a:pPr marL="0" indent="0" algn="ctr">
              <a:buNone/>
            </a:pPr>
            <a:endParaRPr lang="en-US" b="0" i="0" dirty="0">
              <a:effectLst/>
            </a:endParaRPr>
          </a:p>
          <a:p>
            <a:pPr marL="0" indent="0" algn="ctr">
              <a:buNone/>
            </a:pPr>
            <a:r>
              <a:rPr lang="en-US" sz="4000" b="0" i="0" dirty="0">
                <a:solidFill>
                  <a:schemeClr val="accent5">
                    <a:lumMod val="10000"/>
                  </a:schemeClr>
                </a:solidFill>
                <a:effectLst/>
                <a:latin typeface="Lucida Bright" panose="02040602050505020304" pitchFamily="18" charset="0"/>
              </a:rPr>
              <a:t>Sub-contracting</a:t>
            </a:r>
          </a:p>
          <a:p>
            <a:pPr marL="0" indent="0" algn="ctr">
              <a:buNone/>
            </a:pPr>
            <a:r>
              <a:rPr lang="en-US" sz="4000" b="0" i="0" dirty="0">
                <a:solidFill>
                  <a:schemeClr val="accent5">
                    <a:lumMod val="10000"/>
                  </a:schemeClr>
                </a:solidFill>
                <a:effectLst/>
                <a:latin typeface="Lucida Bright" panose="02040602050505020304" pitchFamily="18" charset="0"/>
              </a:rPr>
              <a:t>Outsourcing </a:t>
            </a:r>
          </a:p>
          <a:p>
            <a:pPr marL="0" indent="0" algn="ctr">
              <a:buNone/>
            </a:pPr>
            <a:r>
              <a:rPr lang="en-US" sz="4000" b="0" i="0" dirty="0">
                <a:solidFill>
                  <a:schemeClr val="accent5">
                    <a:lumMod val="10000"/>
                  </a:schemeClr>
                </a:solidFill>
                <a:effectLst/>
                <a:latin typeface="Lucida Bright" panose="02040602050505020304" pitchFamily="18" charset="0"/>
              </a:rPr>
              <a:t>Offshoring</a:t>
            </a:r>
          </a:p>
        </p:txBody>
      </p:sp>
    </p:spTree>
    <p:extLst>
      <p:ext uri="{BB962C8B-B14F-4D97-AF65-F5344CB8AC3E}">
        <p14:creationId xmlns:p14="http://schemas.microsoft.com/office/powerpoint/2010/main" val="34236463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CBD89AD-B8DB-4D9F-880C-59814049E956}"/>
              </a:ext>
            </a:extLst>
          </p:cNvPr>
          <p:cNvSpPr>
            <a:spLocks noGrp="1" noChangeArrowheads="1"/>
          </p:cNvSpPr>
          <p:nvPr>
            <p:ph type="title"/>
          </p:nvPr>
        </p:nvSpPr>
        <p:spPr>
          <a:xfrm>
            <a:off x="685800" y="585788"/>
            <a:ext cx="7772400" cy="887412"/>
          </a:xfrm>
          <a:extLst>
            <a:ext uri="{909E8E84-426E-40DD-AFC4-6F175D3DCCD1}">
              <a14:hiddenFill xmlns:a14="http://schemas.microsoft.com/office/drawing/2010/main">
                <a:solidFill>
                  <a:srgbClr val="2FFF74"/>
                </a:solidFill>
              </a14:hiddenFill>
            </a:ext>
          </a:extLst>
        </p:spPr>
        <p:txBody>
          <a:bodyPr/>
          <a:lstStyle/>
          <a:p>
            <a:pPr eaLnBrk="1" hangingPunct="1">
              <a:lnSpc>
                <a:spcPct val="80000"/>
              </a:lnSpc>
              <a:defRPr/>
            </a:pPr>
            <a:r>
              <a:rPr lang="en-US" altLang="en-US" dirty="0"/>
              <a:t>Outsourcing</a:t>
            </a:r>
          </a:p>
        </p:txBody>
      </p:sp>
      <p:sp>
        <p:nvSpPr>
          <p:cNvPr id="26627" name="Rectangle 3">
            <a:extLst>
              <a:ext uri="{FF2B5EF4-FFF2-40B4-BE49-F238E27FC236}">
                <a16:creationId xmlns:a16="http://schemas.microsoft.com/office/drawing/2014/main" id="{A4184BBC-1881-4960-9F16-295183D738ED}"/>
              </a:ext>
            </a:extLst>
          </p:cNvPr>
          <p:cNvSpPr>
            <a:spLocks noChangeArrowheads="1"/>
          </p:cNvSpPr>
          <p:nvPr/>
        </p:nvSpPr>
        <p:spPr bwMode="auto">
          <a:xfrm>
            <a:off x="814388" y="1622425"/>
            <a:ext cx="7488237" cy="462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Aft>
                <a:spcPct val="40000"/>
              </a:spcAft>
              <a:buClr>
                <a:srgbClr val="BF0922"/>
              </a:buClr>
              <a:buFont typeface="Wingdings" panose="05000000000000000000" pitchFamily="2" charset="2"/>
              <a:buChar char="u"/>
            </a:pPr>
            <a:r>
              <a:rPr lang="en-US" altLang="en-US" sz="3200" b="1" dirty="0"/>
              <a:t>Outsourcing can replace entire purchasing, information systems, marketing, finance, and operations department</a:t>
            </a:r>
          </a:p>
          <a:p>
            <a:pPr eaLnBrk="1" hangingPunct="1">
              <a:lnSpc>
                <a:spcPct val="90000"/>
              </a:lnSpc>
              <a:spcAft>
                <a:spcPct val="40000"/>
              </a:spcAft>
              <a:buClr>
                <a:srgbClr val="BF0922"/>
              </a:buClr>
              <a:buFont typeface="Wingdings" panose="05000000000000000000" pitchFamily="2" charset="2"/>
              <a:buChar char="u"/>
            </a:pPr>
            <a:r>
              <a:rPr lang="en-US" altLang="en-US" sz="3200" b="1" dirty="0"/>
              <a:t>Applicable to firms throughout the world</a:t>
            </a:r>
          </a:p>
          <a:p>
            <a:pPr eaLnBrk="1" hangingPunct="1">
              <a:lnSpc>
                <a:spcPct val="90000"/>
              </a:lnSpc>
              <a:spcAft>
                <a:spcPct val="40000"/>
              </a:spcAft>
              <a:buClr>
                <a:srgbClr val="BF0922"/>
              </a:buClr>
              <a:buFont typeface="Wingdings" panose="05000000000000000000" pitchFamily="2" charset="2"/>
              <a:buChar char="u"/>
            </a:pPr>
            <a:r>
              <a:rPr lang="en-US" altLang="en-US" sz="3200" b="1" dirty="0"/>
              <a:t>Making the right decision may be the difference between success and failure</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6627"/>
                                        </p:tgtEl>
                                        <p:attrNameLst>
                                          <p:attrName>style.visibility</p:attrName>
                                        </p:attrNameLst>
                                      </p:cBhvr>
                                      <p:to>
                                        <p:strVal val="visible"/>
                                      </p:to>
                                    </p:set>
                                    <p:animEffect transition="in" filter="strips(downRight)">
                                      <p:cBhvr>
                                        <p:cTn id="7"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a:xfrm>
            <a:off x="850900" y="395230"/>
            <a:ext cx="7772400" cy="8763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A Supply Chain</a:t>
            </a:r>
          </a:p>
        </p:txBody>
      </p:sp>
      <p:pic>
        <p:nvPicPr>
          <p:cNvPr id="826401" name="Picture 33" descr="f11-1 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00" y="1584325"/>
            <a:ext cx="7466013"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826401"/>
                                        </p:tgtEl>
                                        <p:attrNameLst>
                                          <p:attrName>style.visibility</p:attrName>
                                        </p:attrNameLst>
                                      </p:cBhvr>
                                      <p:to>
                                        <p:strVal val="visible"/>
                                      </p:to>
                                    </p:set>
                                    <p:animEffect transition="in" filter="dissolve">
                                      <p:cBhvr>
                                        <p:cTn id="7" dur="500"/>
                                        <p:tgtEl>
                                          <p:spTgt spid="826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C1743B2-8ACE-4246-84FC-1AE75BD5EAD0}"/>
              </a:ext>
            </a:extLst>
          </p:cNvPr>
          <p:cNvSpPr>
            <a:spLocks noGrp="1" noChangeArrowheads="1"/>
          </p:cNvSpPr>
          <p:nvPr>
            <p:ph type="title"/>
          </p:nvPr>
        </p:nvSpPr>
        <p:spPr>
          <a:xfrm>
            <a:off x="685800" y="585788"/>
            <a:ext cx="7772400" cy="887412"/>
          </a:xfrm>
          <a:extLst>
            <a:ext uri="{909E8E84-426E-40DD-AFC4-6F175D3DCCD1}">
              <a14:hiddenFill xmlns:a14="http://schemas.microsoft.com/office/drawing/2010/main">
                <a:solidFill>
                  <a:srgbClr val="2FFF74"/>
                </a:solidFill>
              </a14:hiddenFill>
            </a:ext>
          </a:extLst>
        </p:spPr>
        <p:txBody>
          <a:bodyPr/>
          <a:lstStyle/>
          <a:p>
            <a:pPr eaLnBrk="1" hangingPunct="1">
              <a:lnSpc>
                <a:spcPct val="80000"/>
              </a:lnSpc>
              <a:defRPr/>
            </a:pPr>
            <a:r>
              <a:rPr lang="en-US" altLang="en-US" dirty="0"/>
              <a:t>What is Outsourcing?</a:t>
            </a:r>
          </a:p>
        </p:txBody>
      </p:sp>
      <p:sp>
        <p:nvSpPr>
          <p:cNvPr id="28675" name="Rectangle 3">
            <a:extLst>
              <a:ext uri="{FF2B5EF4-FFF2-40B4-BE49-F238E27FC236}">
                <a16:creationId xmlns:a16="http://schemas.microsoft.com/office/drawing/2014/main" id="{260253EF-BC87-45A5-8EE5-B28585B5B4D2}"/>
              </a:ext>
            </a:extLst>
          </p:cNvPr>
          <p:cNvSpPr>
            <a:spLocks noChangeArrowheads="1"/>
          </p:cNvSpPr>
          <p:nvPr/>
        </p:nvSpPr>
        <p:spPr bwMode="auto">
          <a:xfrm>
            <a:off x="801688" y="1666875"/>
            <a:ext cx="7462837" cy="315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2800" b="1" dirty="0"/>
              <a:t>Procuring from external suppliers service or products that are normally part of an organization</a:t>
            </a:r>
          </a:p>
          <a:p>
            <a:pPr>
              <a:lnSpc>
                <a:spcPct val="90000"/>
              </a:lnSpc>
              <a:spcAft>
                <a:spcPct val="40000"/>
              </a:spcAft>
              <a:buClr>
                <a:srgbClr val="BF0922"/>
              </a:buClr>
              <a:buFont typeface="Wingdings" panose="05000000000000000000" pitchFamily="2" charset="2"/>
              <a:buChar char="u"/>
            </a:pPr>
            <a:r>
              <a:rPr lang="en-US" altLang="en-US" sz="2800" b="1" dirty="0">
                <a:solidFill>
                  <a:srgbClr val="C00000"/>
                </a:solidFill>
              </a:rPr>
              <a:t>Offshoring </a:t>
            </a:r>
            <a:r>
              <a:rPr lang="en-US" altLang="en-US" sz="2800" b="1" dirty="0"/>
              <a:t>is moving processes to a foreign country but retaining control</a:t>
            </a:r>
          </a:p>
          <a:p>
            <a:pPr>
              <a:lnSpc>
                <a:spcPct val="90000"/>
              </a:lnSpc>
              <a:spcAft>
                <a:spcPct val="40000"/>
              </a:spcAft>
              <a:buClr>
                <a:srgbClr val="BF0922"/>
              </a:buClr>
              <a:buFont typeface="Wingdings" panose="05000000000000000000" pitchFamily="2" charset="2"/>
              <a:buChar char="u"/>
            </a:pPr>
            <a:r>
              <a:rPr lang="en-US" altLang="en-US" sz="2800" b="1" dirty="0"/>
              <a:t>Extension of the long-standing practice of subcontracting</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8675"/>
                                        </p:tgtEl>
                                        <p:attrNameLst>
                                          <p:attrName>style.visibility</p:attrName>
                                        </p:attrNameLst>
                                      </p:cBhvr>
                                      <p:to>
                                        <p:strVal val="visible"/>
                                      </p:to>
                                    </p:set>
                                    <p:animEffect transition="in" filter="strips(downRight)">
                                      <p:cBhvr>
                                        <p:cTn id="7"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D770F17-528F-411C-90C8-50C704D24850}"/>
              </a:ext>
            </a:extLst>
          </p:cNvPr>
          <p:cNvSpPr>
            <a:spLocks noGrp="1" noChangeArrowheads="1"/>
          </p:cNvSpPr>
          <p:nvPr>
            <p:ph type="title"/>
          </p:nvPr>
        </p:nvSpPr>
        <p:spPr>
          <a:xfrm>
            <a:off x="685800" y="585788"/>
            <a:ext cx="7772400" cy="887412"/>
          </a:xfrm>
          <a:extLst>
            <a:ext uri="{909E8E84-426E-40DD-AFC4-6F175D3DCCD1}">
              <a14:hiddenFill xmlns:a14="http://schemas.microsoft.com/office/drawing/2010/main">
                <a:solidFill>
                  <a:srgbClr val="2FFF74"/>
                </a:solidFill>
              </a14:hiddenFill>
            </a:ext>
          </a:extLst>
        </p:spPr>
        <p:txBody>
          <a:bodyPr/>
          <a:lstStyle/>
          <a:p>
            <a:pPr eaLnBrk="1" hangingPunct="1">
              <a:lnSpc>
                <a:spcPct val="80000"/>
              </a:lnSpc>
              <a:defRPr/>
            </a:pPr>
            <a:r>
              <a:rPr lang="en-US" altLang="en-US" dirty="0"/>
              <a:t>What is Outsourcing?</a:t>
            </a:r>
          </a:p>
        </p:txBody>
      </p:sp>
      <p:sp>
        <p:nvSpPr>
          <p:cNvPr id="30723" name="Rectangle 3">
            <a:extLst>
              <a:ext uri="{FF2B5EF4-FFF2-40B4-BE49-F238E27FC236}">
                <a16:creationId xmlns:a16="http://schemas.microsoft.com/office/drawing/2014/main" id="{61C09A36-EB29-4291-8329-4CF6149923C7}"/>
              </a:ext>
            </a:extLst>
          </p:cNvPr>
          <p:cNvSpPr>
            <a:spLocks noChangeArrowheads="1"/>
          </p:cNvSpPr>
          <p:nvPr/>
        </p:nvSpPr>
        <p:spPr bwMode="auto">
          <a:xfrm>
            <a:off x="798513" y="1668463"/>
            <a:ext cx="7573962" cy="442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defRPr sz="2400">
                <a:solidFill>
                  <a:schemeClr val="tx1"/>
                </a:solidFill>
                <a:latin typeface="Arial" panose="020B0604020202020204" pitchFamily="34" charset="0"/>
                <a:ea typeface="ＭＳ Ｐゴシック" panose="020B0600070205080204" pitchFamily="34" charset="-128"/>
              </a:defRPr>
            </a:lvl1pPr>
            <a:lvl2pPr marL="1169988" indent="-457200">
              <a:defRPr sz="2400">
                <a:solidFill>
                  <a:schemeClr val="tx1"/>
                </a:solidFill>
                <a:latin typeface="Arial" panose="020B0604020202020204" pitchFamily="34" charset="0"/>
                <a:ea typeface="ＭＳ Ｐゴシック" panose="020B0600070205080204" pitchFamily="34" charset="-128"/>
              </a:defRPr>
            </a:lvl2pPr>
            <a:lvl3pPr marL="1836738" indent="-457200">
              <a:defRPr sz="2400">
                <a:solidFill>
                  <a:schemeClr val="tx1"/>
                </a:solidFill>
                <a:latin typeface="Arial" panose="020B0604020202020204" pitchFamily="34" charset="0"/>
                <a:ea typeface="ＭＳ Ｐゴシック" panose="020B0600070205080204" pitchFamily="34" charset="-128"/>
              </a:defRPr>
            </a:lvl3pPr>
            <a:lvl4pPr marL="2016125" indent="-457200">
              <a:defRPr sz="2400">
                <a:solidFill>
                  <a:schemeClr val="tx1"/>
                </a:solidFill>
                <a:latin typeface="Arial" panose="020B0604020202020204" pitchFamily="34" charset="0"/>
                <a:ea typeface="ＭＳ Ｐゴシック" panose="020B0600070205080204" pitchFamily="34" charset="-128"/>
              </a:defRPr>
            </a:lvl4pPr>
            <a:lvl5pPr marL="2286000" indent="-457200">
              <a:defRPr sz="2400">
                <a:solidFill>
                  <a:schemeClr val="tx1"/>
                </a:solidFill>
                <a:latin typeface="Arial" panose="020B0604020202020204" pitchFamily="34" charset="0"/>
                <a:ea typeface="ＭＳ Ｐゴシック" panose="020B0600070205080204" pitchFamily="34" charset="-128"/>
              </a:defRPr>
            </a:lvl5pPr>
            <a:lvl6pPr marL="27432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2004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657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1148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3200" b="1" dirty="0"/>
              <a:t>Outsourcing has become a major strategy as firms move toward specialization</a:t>
            </a:r>
          </a:p>
          <a:p>
            <a:pPr lvl="1">
              <a:lnSpc>
                <a:spcPct val="90000"/>
              </a:lnSpc>
              <a:spcAft>
                <a:spcPct val="40000"/>
              </a:spcAft>
              <a:buClr>
                <a:srgbClr val="BF0922"/>
              </a:buClr>
              <a:buFont typeface="Arial" panose="020B0604020202020204" pitchFamily="34" charset="0"/>
              <a:buAutoNum type="arabicPeriod"/>
            </a:pPr>
            <a:r>
              <a:rPr lang="en-US" altLang="en-US" sz="2800" b="1" dirty="0"/>
              <a:t>Increasing expertise</a:t>
            </a:r>
          </a:p>
          <a:p>
            <a:pPr lvl="1">
              <a:lnSpc>
                <a:spcPct val="90000"/>
              </a:lnSpc>
              <a:spcAft>
                <a:spcPct val="40000"/>
              </a:spcAft>
              <a:buClr>
                <a:srgbClr val="BF0922"/>
              </a:buClr>
              <a:buFont typeface="Arial" panose="020B0604020202020204" pitchFamily="34" charset="0"/>
              <a:buAutoNum type="arabicPeriod"/>
            </a:pPr>
            <a:r>
              <a:rPr lang="en-US" altLang="en-US" sz="2800" b="1" dirty="0"/>
              <a:t>Reduced cost of reliable transportation</a:t>
            </a:r>
          </a:p>
          <a:p>
            <a:pPr lvl="1">
              <a:lnSpc>
                <a:spcPct val="90000"/>
              </a:lnSpc>
              <a:spcAft>
                <a:spcPct val="40000"/>
              </a:spcAft>
              <a:buClr>
                <a:srgbClr val="BF0922"/>
              </a:buClr>
              <a:buFont typeface="Arial" panose="020B0604020202020204" pitchFamily="34" charset="0"/>
              <a:buAutoNum type="arabicPeriod"/>
            </a:pPr>
            <a:r>
              <a:rPr lang="en-US" altLang="en-US" sz="2800" b="1" dirty="0"/>
              <a:t>Rapid deployment of telecommunications and computers </a:t>
            </a:r>
            <a:br>
              <a:rPr lang="en-US" altLang="en-US" sz="2800" b="1" dirty="0"/>
            </a:br>
            <a:r>
              <a:rPr lang="en-US" altLang="en-US" sz="2800" b="1" dirty="0"/>
              <a:t>– the Internet</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0723"/>
                                        </p:tgtEl>
                                        <p:attrNameLst>
                                          <p:attrName>style.visibility</p:attrName>
                                        </p:attrNameLst>
                                      </p:cBhvr>
                                      <p:to>
                                        <p:strVal val="visible"/>
                                      </p:to>
                                    </p:set>
                                    <p:animEffect transition="in" filter="strips(downRight)">
                                      <p:cBhvr>
                                        <p:cTn id="7"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CA81465-8C97-4812-B659-6F59B37455E5}"/>
              </a:ext>
            </a:extLst>
          </p:cNvPr>
          <p:cNvSpPr>
            <a:spLocks noGrp="1" noChangeArrowheads="1"/>
          </p:cNvSpPr>
          <p:nvPr>
            <p:ph type="title"/>
          </p:nvPr>
        </p:nvSpPr>
        <p:spPr>
          <a:xfrm>
            <a:off x="685800" y="434975"/>
            <a:ext cx="7772400" cy="8763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Examples of Outsourcing</a:t>
            </a:r>
          </a:p>
        </p:txBody>
      </p:sp>
      <p:sp>
        <p:nvSpPr>
          <p:cNvPr id="32771" name="Rectangle 3">
            <a:extLst>
              <a:ext uri="{FF2B5EF4-FFF2-40B4-BE49-F238E27FC236}">
                <a16:creationId xmlns:a16="http://schemas.microsoft.com/office/drawing/2014/main" id="{3C155699-FB88-4F06-BF92-3C422B70A2F1}"/>
              </a:ext>
            </a:extLst>
          </p:cNvPr>
          <p:cNvSpPr>
            <a:spLocks noChangeArrowheads="1"/>
          </p:cNvSpPr>
          <p:nvPr/>
        </p:nvSpPr>
        <p:spPr bwMode="auto">
          <a:xfrm>
            <a:off x="744538" y="1689100"/>
            <a:ext cx="7578725"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2800" b="1" dirty="0"/>
              <a:t>Call centers for Brazil in Angola</a:t>
            </a:r>
          </a:p>
          <a:p>
            <a:pPr>
              <a:lnSpc>
                <a:spcPct val="90000"/>
              </a:lnSpc>
              <a:spcAft>
                <a:spcPct val="40000"/>
              </a:spcAft>
              <a:buClr>
                <a:srgbClr val="BF0922"/>
              </a:buClr>
              <a:buFont typeface="Wingdings" panose="05000000000000000000" pitchFamily="2" charset="2"/>
              <a:buChar char="u"/>
            </a:pPr>
            <a:r>
              <a:rPr lang="en-US" altLang="en-US" sz="2800" b="1" dirty="0"/>
              <a:t>Legal and finance service in the Philippines</a:t>
            </a:r>
          </a:p>
          <a:p>
            <a:pPr>
              <a:lnSpc>
                <a:spcPct val="90000"/>
              </a:lnSpc>
              <a:spcAft>
                <a:spcPct val="40000"/>
              </a:spcAft>
              <a:buClr>
                <a:srgbClr val="BF0922"/>
              </a:buClr>
              <a:buFont typeface="Wingdings" panose="05000000000000000000" pitchFamily="2" charset="2"/>
              <a:buChar char="u"/>
            </a:pPr>
            <a:r>
              <a:rPr lang="en-US" altLang="en-US" sz="2800" b="1" dirty="0"/>
              <a:t>IBM providing travel and </a:t>
            </a:r>
            <a:br>
              <a:rPr lang="en-US" altLang="en-US" sz="2800" b="1" dirty="0"/>
            </a:br>
            <a:r>
              <a:rPr lang="en-US" altLang="en-US" sz="2800" b="1" dirty="0"/>
              <a:t>payroll for P&amp;G</a:t>
            </a:r>
          </a:p>
          <a:p>
            <a:pPr>
              <a:lnSpc>
                <a:spcPct val="90000"/>
              </a:lnSpc>
              <a:spcAft>
                <a:spcPct val="40000"/>
              </a:spcAft>
              <a:buClr>
                <a:srgbClr val="BF0922"/>
              </a:buClr>
              <a:buFont typeface="Wingdings" panose="05000000000000000000" pitchFamily="2" charset="2"/>
              <a:buChar char="u"/>
            </a:pPr>
            <a:r>
              <a:rPr lang="en-US" altLang="en-US" sz="2800" b="1" dirty="0"/>
              <a:t>ADP processing payroll </a:t>
            </a:r>
            <a:br>
              <a:rPr lang="en-US" altLang="en-US" sz="2800" b="1" dirty="0"/>
            </a:br>
            <a:r>
              <a:rPr lang="en-US" altLang="en-US" sz="2800" b="1" dirty="0"/>
              <a:t>for thousands of firms</a:t>
            </a:r>
          </a:p>
          <a:p>
            <a:pPr>
              <a:lnSpc>
                <a:spcPct val="90000"/>
              </a:lnSpc>
              <a:spcAft>
                <a:spcPct val="40000"/>
              </a:spcAft>
              <a:buClr>
                <a:srgbClr val="BF0922"/>
              </a:buClr>
              <a:buFont typeface="Wingdings" panose="05000000000000000000" pitchFamily="2" charset="2"/>
              <a:buChar char="u"/>
            </a:pPr>
            <a:r>
              <a:rPr lang="en-US" altLang="en-US" sz="2800" b="1" dirty="0"/>
              <a:t>Blue Cross sending </a:t>
            </a:r>
            <a:br>
              <a:rPr lang="en-US" altLang="en-US" sz="2800" b="1" dirty="0"/>
            </a:br>
            <a:r>
              <a:rPr lang="en-US" altLang="en-US" sz="2800" b="1" dirty="0"/>
              <a:t>patients to India</a:t>
            </a:r>
          </a:p>
        </p:txBody>
      </p:sp>
      <p:pic>
        <p:nvPicPr>
          <p:cNvPr id="32772" name="Picture 4" descr="Solectron">
            <a:extLst>
              <a:ext uri="{FF2B5EF4-FFF2-40B4-BE49-F238E27FC236}">
                <a16:creationId xmlns:a16="http://schemas.microsoft.com/office/drawing/2014/main" id="{35E19065-2C36-41CF-81A0-1518BDD9F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4400" y="2822575"/>
            <a:ext cx="2368550"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2771"/>
                                        </p:tgtEl>
                                        <p:attrNameLst>
                                          <p:attrName>style.visibility</p:attrName>
                                        </p:attrNameLst>
                                      </p:cBhvr>
                                      <p:to>
                                        <p:strVal val="visible"/>
                                      </p:to>
                                    </p:set>
                                    <p:animEffect transition="in" filter="strips(downRight)">
                                      <p:cBhvr>
                                        <p:cTn id="7" dur="500"/>
                                        <p:tgtEl>
                                          <p:spTgt spid="32771"/>
                                        </p:tgtEl>
                                      </p:cBhvr>
                                    </p:animEffect>
                                  </p:childTnLst>
                                </p:cTn>
                              </p:par>
                            </p:childTnLst>
                          </p:cTn>
                        </p:par>
                        <p:par>
                          <p:cTn id="8" fill="hold" nodeType="afterGroup">
                            <p:stCondLst>
                              <p:cond delay="1500"/>
                            </p:stCondLst>
                            <p:childTnLst>
                              <p:par>
                                <p:cTn id="9" presetID="23" presetClass="entr" presetSubtype="272" fill="hold" nodeType="afterEffect">
                                  <p:stCondLst>
                                    <p:cond delay="0"/>
                                  </p:stCondLst>
                                  <p:childTnLst>
                                    <p:set>
                                      <p:cBhvr>
                                        <p:cTn id="10" dur="1" fill="hold">
                                          <p:stCondLst>
                                            <p:cond delay="0"/>
                                          </p:stCondLst>
                                        </p:cTn>
                                        <p:tgtEl>
                                          <p:spTgt spid="32772"/>
                                        </p:tgtEl>
                                        <p:attrNameLst>
                                          <p:attrName>style.visibility</p:attrName>
                                        </p:attrNameLst>
                                      </p:cBhvr>
                                      <p:to>
                                        <p:strVal val="visible"/>
                                      </p:to>
                                    </p:set>
                                    <p:anim calcmode="lin" valueType="num">
                                      <p:cBhvr>
                                        <p:cTn id="11" dur="1000" fill="hold"/>
                                        <p:tgtEl>
                                          <p:spTgt spid="32772"/>
                                        </p:tgtEl>
                                        <p:attrNameLst>
                                          <p:attrName>ppt_w</p:attrName>
                                        </p:attrNameLst>
                                      </p:cBhvr>
                                      <p:tavLst>
                                        <p:tav tm="0">
                                          <p:val>
                                            <p:strVal val="2/3*#ppt_w"/>
                                          </p:val>
                                        </p:tav>
                                        <p:tav tm="100000">
                                          <p:val>
                                            <p:strVal val="#ppt_w"/>
                                          </p:val>
                                        </p:tav>
                                      </p:tavLst>
                                    </p:anim>
                                    <p:anim calcmode="lin" valueType="num">
                                      <p:cBhvr>
                                        <p:cTn id="12" dur="1000" fill="hold"/>
                                        <p:tgtEl>
                                          <p:spTgt spid="3277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642881C-72E6-449E-916D-955C5BFFE95B}"/>
              </a:ext>
            </a:extLst>
          </p:cNvPr>
          <p:cNvSpPr>
            <a:spLocks noGrp="1" noChangeArrowheads="1"/>
          </p:cNvSpPr>
          <p:nvPr>
            <p:ph type="title"/>
          </p:nvPr>
        </p:nvSpPr>
        <p:spPr>
          <a:xfrm>
            <a:off x="685800" y="434975"/>
            <a:ext cx="7772400" cy="9652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Types of Outsourcing</a:t>
            </a:r>
          </a:p>
        </p:txBody>
      </p:sp>
      <p:sp>
        <p:nvSpPr>
          <p:cNvPr id="33795" name="Rectangle 3">
            <a:extLst>
              <a:ext uri="{FF2B5EF4-FFF2-40B4-BE49-F238E27FC236}">
                <a16:creationId xmlns:a16="http://schemas.microsoft.com/office/drawing/2014/main" id="{2D90D801-0867-4A20-AC38-446B1848267D}"/>
              </a:ext>
            </a:extLst>
          </p:cNvPr>
          <p:cNvSpPr>
            <a:spLocks noChangeArrowheads="1"/>
          </p:cNvSpPr>
          <p:nvPr/>
        </p:nvSpPr>
        <p:spPr bwMode="auto">
          <a:xfrm>
            <a:off x="631825" y="1576388"/>
            <a:ext cx="78279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9263" indent="-449263">
              <a:defRPr sz="2400">
                <a:solidFill>
                  <a:schemeClr val="tx1"/>
                </a:solidFill>
                <a:latin typeface="Arial" panose="020B0604020202020204" pitchFamily="34" charset="0"/>
                <a:ea typeface="ＭＳ Ｐゴシック" panose="020B0600070205080204" pitchFamily="34" charset="-128"/>
              </a:defRPr>
            </a:lvl1pPr>
            <a:lvl2pPr marL="1054100" indent="-3810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Aft>
                <a:spcPct val="40000"/>
              </a:spcAft>
              <a:buClr>
                <a:srgbClr val="BF0922"/>
              </a:buClr>
              <a:buFont typeface="Wingdings" panose="05000000000000000000" pitchFamily="2" charset="2"/>
              <a:buChar char="u"/>
            </a:pPr>
            <a:r>
              <a:rPr lang="en-US" altLang="en-US" sz="2800" b="1" dirty="0"/>
              <a:t>Common processes outsourced are</a:t>
            </a:r>
          </a:p>
        </p:txBody>
      </p:sp>
      <p:sp>
        <p:nvSpPr>
          <p:cNvPr id="33796" name="Text Box 4">
            <a:extLst>
              <a:ext uri="{FF2B5EF4-FFF2-40B4-BE49-F238E27FC236}">
                <a16:creationId xmlns:a16="http://schemas.microsoft.com/office/drawing/2014/main" id="{546524D7-B2B0-4BC9-8791-130819DFA057}"/>
              </a:ext>
            </a:extLst>
          </p:cNvPr>
          <p:cNvSpPr txBox="1">
            <a:spLocks noChangeArrowheads="1"/>
          </p:cNvSpPr>
          <p:nvPr/>
        </p:nvSpPr>
        <p:spPr bwMode="auto">
          <a:xfrm>
            <a:off x="1101725" y="2270125"/>
            <a:ext cx="3597275" cy="294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63538" indent="-3635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b="1" dirty="0"/>
              <a:t>Purchasing</a:t>
            </a:r>
          </a:p>
          <a:p>
            <a:pPr>
              <a:lnSpc>
                <a:spcPct val="90000"/>
              </a:lnSpc>
              <a:spcAft>
                <a:spcPct val="40000"/>
              </a:spcAft>
              <a:buClr>
                <a:srgbClr val="BF0922"/>
              </a:buClr>
              <a:buFont typeface="Wingdings" panose="05000000000000000000" pitchFamily="2" charset="2"/>
              <a:buChar char="u"/>
            </a:pPr>
            <a:r>
              <a:rPr lang="en-US" altLang="en-US" b="1" dirty="0"/>
              <a:t>Logistics</a:t>
            </a:r>
          </a:p>
          <a:p>
            <a:pPr>
              <a:lnSpc>
                <a:spcPct val="90000"/>
              </a:lnSpc>
              <a:spcAft>
                <a:spcPct val="40000"/>
              </a:spcAft>
              <a:buClr>
                <a:srgbClr val="BF0922"/>
              </a:buClr>
              <a:buFont typeface="Wingdings" panose="05000000000000000000" pitchFamily="2" charset="2"/>
              <a:buChar char="u"/>
            </a:pPr>
            <a:r>
              <a:rPr lang="en-US" altLang="en-US" b="1" dirty="0"/>
              <a:t>R&amp;D</a:t>
            </a:r>
          </a:p>
          <a:p>
            <a:pPr>
              <a:lnSpc>
                <a:spcPct val="90000"/>
              </a:lnSpc>
              <a:spcAft>
                <a:spcPct val="40000"/>
              </a:spcAft>
              <a:buClr>
                <a:srgbClr val="BF0922"/>
              </a:buClr>
              <a:buFont typeface="Wingdings" panose="05000000000000000000" pitchFamily="2" charset="2"/>
              <a:buChar char="u"/>
            </a:pPr>
            <a:r>
              <a:rPr lang="en-US" altLang="en-US" b="1" dirty="0"/>
              <a:t>Operations</a:t>
            </a:r>
          </a:p>
          <a:p>
            <a:pPr>
              <a:lnSpc>
                <a:spcPct val="90000"/>
              </a:lnSpc>
              <a:spcAft>
                <a:spcPct val="40000"/>
              </a:spcAft>
              <a:buClr>
                <a:srgbClr val="BF0922"/>
              </a:buClr>
              <a:buFont typeface="Wingdings" panose="05000000000000000000" pitchFamily="2" charset="2"/>
              <a:buChar char="u"/>
            </a:pPr>
            <a:r>
              <a:rPr lang="en-US" altLang="en-US" b="1" dirty="0"/>
              <a:t>Service management</a:t>
            </a:r>
          </a:p>
          <a:p>
            <a:pPr>
              <a:lnSpc>
                <a:spcPct val="90000"/>
              </a:lnSpc>
              <a:spcAft>
                <a:spcPct val="40000"/>
              </a:spcAft>
              <a:buClr>
                <a:srgbClr val="BF0922"/>
              </a:buClr>
              <a:buFont typeface="Wingdings" panose="05000000000000000000" pitchFamily="2" charset="2"/>
              <a:buChar char="u"/>
            </a:pPr>
            <a:r>
              <a:rPr lang="en-US" altLang="en-US" b="1" dirty="0"/>
              <a:t>Human resources</a:t>
            </a:r>
          </a:p>
        </p:txBody>
      </p:sp>
      <p:sp>
        <p:nvSpPr>
          <p:cNvPr id="33797" name="Text Box 5">
            <a:extLst>
              <a:ext uri="{FF2B5EF4-FFF2-40B4-BE49-F238E27FC236}">
                <a16:creationId xmlns:a16="http://schemas.microsoft.com/office/drawing/2014/main" id="{0BD9E0F7-AA80-4B25-8D15-5D38EFCFEE9E}"/>
              </a:ext>
            </a:extLst>
          </p:cNvPr>
          <p:cNvSpPr txBox="1">
            <a:spLocks noChangeArrowheads="1"/>
          </p:cNvSpPr>
          <p:nvPr/>
        </p:nvSpPr>
        <p:spPr bwMode="auto">
          <a:xfrm>
            <a:off x="4859338" y="2270125"/>
            <a:ext cx="3409950"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63538" indent="-3635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b="1" dirty="0"/>
              <a:t>Finance/accounting</a:t>
            </a:r>
          </a:p>
          <a:p>
            <a:pPr>
              <a:lnSpc>
                <a:spcPct val="90000"/>
              </a:lnSpc>
              <a:spcAft>
                <a:spcPct val="40000"/>
              </a:spcAft>
              <a:buClr>
                <a:srgbClr val="BF0922"/>
              </a:buClr>
              <a:buFont typeface="Wingdings" panose="05000000000000000000" pitchFamily="2" charset="2"/>
              <a:buChar char="u"/>
            </a:pPr>
            <a:r>
              <a:rPr lang="en-US" altLang="en-US" b="1" dirty="0"/>
              <a:t>Customer relations</a:t>
            </a:r>
          </a:p>
          <a:p>
            <a:pPr>
              <a:lnSpc>
                <a:spcPct val="90000"/>
              </a:lnSpc>
              <a:spcAft>
                <a:spcPct val="40000"/>
              </a:spcAft>
              <a:buClr>
                <a:srgbClr val="BF0922"/>
              </a:buClr>
              <a:buFont typeface="Wingdings" panose="05000000000000000000" pitchFamily="2" charset="2"/>
              <a:buChar char="u"/>
            </a:pPr>
            <a:r>
              <a:rPr lang="en-US" altLang="en-US" b="1" dirty="0"/>
              <a:t>Sales/marketing</a:t>
            </a:r>
          </a:p>
          <a:p>
            <a:pPr>
              <a:lnSpc>
                <a:spcPct val="90000"/>
              </a:lnSpc>
              <a:spcAft>
                <a:spcPct val="40000"/>
              </a:spcAft>
              <a:buClr>
                <a:srgbClr val="BF0922"/>
              </a:buClr>
              <a:buFont typeface="Wingdings" panose="05000000000000000000" pitchFamily="2" charset="2"/>
              <a:buChar char="u"/>
            </a:pPr>
            <a:r>
              <a:rPr lang="en-US" altLang="en-US" b="1" dirty="0"/>
              <a:t>Training</a:t>
            </a:r>
          </a:p>
          <a:p>
            <a:pPr>
              <a:lnSpc>
                <a:spcPct val="90000"/>
              </a:lnSpc>
              <a:spcAft>
                <a:spcPct val="40000"/>
              </a:spcAft>
              <a:buClr>
                <a:srgbClr val="BF0922"/>
              </a:buClr>
              <a:buFont typeface="Wingdings" panose="05000000000000000000" pitchFamily="2" charset="2"/>
              <a:buChar char="u"/>
            </a:pPr>
            <a:r>
              <a:rPr lang="en-US" altLang="en-US" b="1" dirty="0"/>
              <a:t>Legal processes</a:t>
            </a:r>
          </a:p>
        </p:txBody>
      </p:sp>
      <p:sp>
        <p:nvSpPr>
          <p:cNvPr id="33798" name="Text Box 6">
            <a:extLst>
              <a:ext uri="{FF2B5EF4-FFF2-40B4-BE49-F238E27FC236}">
                <a16:creationId xmlns:a16="http://schemas.microsoft.com/office/drawing/2014/main" id="{CFCD3A80-49C1-4FED-A558-196601A87FB0}"/>
              </a:ext>
            </a:extLst>
          </p:cNvPr>
          <p:cNvSpPr txBox="1">
            <a:spLocks noChangeArrowheads="1"/>
          </p:cNvSpPr>
          <p:nvPr/>
        </p:nvSpPr>
        <p:spPr bwMode="auto">
          <a:xfrm>
            <a:off x="631825" y="5295900"/>
            <a:ext cx="7186613"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9263" indent="-44926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2800" b="1" dirty="0"/>
              <a:t>Outsourcing implies a legally binding contract</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3795"/>
                                        </p:tgtEl>
                                        <p:attrNameLst>
                                          <p:attrName>style.visibility</p:attrName>
                                        </p:attrNameLst>
                                      </p:cBhvr>
                                      <p:to>
                                        <p:strVal val="visible"/>
                                      </p:to>
                                    </p:set>
                                    <p:animEffect transition="in" filter="wipe(left)">
                                      <p:cBhvr>
                                        <p:cTn id="7" dur="1000"/>
                                        <p:tgtEl>
                                          <p:spTgt spid="33795"/>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33796"/>
                                        </p:tgtEl>
                                        <p:attrNameLst>
                                          <p:attrName>style.visibility</p:attrName>
                                        </p:attrNameLst>
                                      </p:cBhvr>
                                      <p:to>
                                        <p:strVal val="visible"/>
                                      </p:to>
                                    </p:set>
                                    <p:animEffect transition="in" filter="strips(downRight)">
                                      <p:cBhvr>
                                        <p:cTn id="11" dur="1000"/>
                                        <p:tgtEl>
                                          <p:spTgt spid="33796"/>
                                        </p:tgtEl>
                                      </p:cBhvr>
                                    </p:animEffect>
                                  </p:childTnLst>
                                </p:cTn>
                              </p:par>
                            </p:childTnLst>
                          </p:cTn>
                        </p:par>
                        <p:par>
                          <p:cTn id="12" fill="hold" nodeType="afterGroup">
                            <p:stCondLst>
                              <p:cond delay="4000"/>
                            </p:stCondLst>
                            <p:childTnLst>
                              <p:par>
                                <p:cTn id="13" presetID="18" presetClass="entr" presetSubtype="6" fill="hold" grpId="0" nodeType="afterEffect">
                                  <p:stCondLst>
                                    <p:cond delay="0"/>
                                  </p:stCondLst>
                                  <p:childTnLst>
                                    <p:set>
                                      <p:cBhvr>
                                        <p:cTn id="14" dur="1" fill="hold">
                                          <p:stCondLst>
                                            <p:cond delay="0"/>
                                          </p:stCondLst>
                                        </p:cTn>
                                        <p:tgtEl>
                                          <p:spTgt spid="33797"/>
                                        </p:tgtEl>
                                        <p:attrNameLst>
                                          <p:attrName>style.visibility</p:attrName>
                                        </p:attrNameLst>
                                      </p:cBhvr>
                                      <p:to>
                                        <p:strVal val="visible"/>
                                      </p:to>
                                    </p:set>
                                    <p:animEffect transition="in" filter="strips(downRight)">
                                      <p:cBhvr>
                                        <p:cTn id="15" dur="1000"/>
                                        <p:tgtEl>
                                          <p:spTgt spid="33797"/>
                                        </p:tgtEl>
                                      </p:cBhvr>
                                    </p:animEffect>
                                  </p:childTnLst>
                                </p:cTn>
                              </p:par>
                            </p:childTnLst>
                          </p:cTn>
                        </p:par>
                        <p:par>
                          <p:cTn id="16" fill="hold" nodeType="afterGroup">
                            <p:stCondLst>
                              <p:cond delay="5000"/>
                            </p:stCondLst>
                            <p:childTnLst>
                              <p:par>
                                <p:cTn id="17" presetID="22" presetClass="entr" presetSubtype="8" fill="hold" grpId="0" nodeType="afterEffect">
                                  <p:stCondLst>
                                    <p:cond delay="1000"/>
                                  </p:stCondLst>
                                  <p:childTnLst>
                                    <p:set>
                                      <p:cBhvr>
                                        <p:cTn id="18" dur="1" fill="hold">
                                          <p:stCondLst>
                                            <p:cond delay="0"/>
                                          </p:stCondLst>
                                        </p:cTn>
                                        <p:tgtEl>
                                          <p:spTgt spid="33798"/>
                                        </p:tgtEl>
                                        <p:attrNameLst>
                                          <p:attrName>style.visibility</p:attrName>
                                        </p:attrNameLst>
                                      </p:cBhvr>
                                      <p:to>
                                        <p:strVal val="visible"/>
                                      </p:to>
                                    </p:set>
                                    <p:animEffect transition="in" filter="wipe(left)">
                                      <p:cBhvr>
                                        <p:cTn id="19" dur="10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6" grpId="0"/>
      <p:bldP spid="33797" grpId="0"/>
      <p:bldP spid="3379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2842A35E-9B01-4B18-A9B3-588D7DBC14C6}"/>
              </a:ext>
            </a:extLst>
          </p:cNvPr>
          <p:cNvSpPr>
            <a:spLocks noGrp="1" noChangeArrowheads="1"/>
          </p:cNvSpPr>
          <p:nvPr>
            <p:ph type="title"/>
          </p:nvPr>
        </p:nvSpPr>
        <p:spPr>
          <a:xfrm>
            <a:off x="685800" y="206375"/>
            <a:ext cx="7772400" cy="1435100"/>
          </a:xfrm>
        </p:spPr>
        <p:txBody>
          <a:bodyPr/>
          <a:lstStyle/>
          <a:p>
            <a:pPr eaLnBrk="1" hangingPunct="1">
              <a:defRPr/>
            </a:pPr>
            <a:r>
              <a:rPr lang="en-US" altLang="en-US" dirty="0"/>
              <a:t>Desirable Outsourcing Destinations</a:t>
            </a:r>
          </a:p>
        </p:txBody>
      </p:sp>
      <p:graphicFrame>
        <p:nvGraphicFramePr>
          <p:cNvPr id="64622" name="Group 110">
            <a:extLst>
              <a:ext uri="{FF2B5EF4-FFF2-40B4-BE49-F238E27FC236}">
                <a16:creationId xmlns:a16="http://schemas.microsoft.com/office/drawing/2014/main" id="{81C9253B-2979-4D02-9840-71F0386636ED}"/>
              </a:ext>
            </a:extLst>
          </p:cNvPr>
          <p:cNvGraphicFramePr>
            <a:graphicFrameLocks noGrp="1"/>
          </p:cNvGraphicFramePr>
          <p:nvPr/>
        </p:nvGraphicFramePr>
        <p:xfrm>
          <a:off x="723900" y="2184400"/>
          <a:ext cx="7467600" cy="2438400"/>
        </p:xfrm>
        <a:graphic>
          <a:graphicData uri="http://schemas.openxmlformats.org/drawingml/2006/table">
            <a:tbl>
              <a:tblPr/>
              <a:tblGrid>
                <a:gridCol w="8128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9271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63600">
                  <a:extLst>
                    <a:ext uri="{9D8B030D-6E8A-4147-A177-3AD203B41FA5}">
                      <a16:colId xmlns:a16="http://schemas.microsoft.com/office/drawing/2014/main" val="20004"/>
                    </a:ext>
                  </a:extLst>
                </a:gridCol>
                <a:gridCol w="1625600">
                  <a:extLst>
                    <a:ext uri="{9D8B030D-6E8A-4147-A177-3AD203B41FA5}">
                      <a16:colId xmlns:a16="http://schemas.microsoft.com/office/drawing/2014/main" val="20005"/>
                    </a:ext>
                  </a:extLst>
                </a:gridCol>
                <a:gridCol w="952500">
                  <a:extLst>
                    <a:ext uri="{9D8B030D-6E8A-4147-A177-3AD203B41FA5}">
                      <a16:colId xmlns:a16="http://schemas.microsoft.com/office/drawing/2014/main" val="20006"/>
                    </a:ext>
                  </a:extLst>
                </a:gridCol>
              </a:tblGrid>
              <a:tr h="406400">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Rank</a:t>
                      </a:r>
                    </a:p>
                  </a:txBody>
                  <a:tcPr marL="90000" marR="90000" marT="46800" marB="46800" anchor="ctr" horzOverflow="overflow">
                    <a:lnL cap="flat">
                      <a:noFill/>
                    </a:lnL>
                    <a:lnR>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Country</a:t>
                      </a:r>
                    </a:p>
                  </a:txBody>
                  <a:tcPr marL="90000" marR="90000" marT="46800" marB="46800" anchor="ctr" horzOverflow="overflow">
                    <a:lnL>
                      <a:noFill/>
                    </a:lnL>
                    <a:lnR>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Score</a:t>
                      </a:r>
                    </a:p>
                  </a:txBody>
                  <a:tcPr marL="90000" marR="90000" marT="46800" marB="46800" anchor="ctr" horzOverflow="overflow">
                    <a:lnL>
                      <a:noFill/>
                    </a:lnL>
                    <a:lnR>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cap="fla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Rank</a:t>
                      </a:r>
                    </a:p>
                  </a:txBody>
                  <a:tcPr marL="90000" marR="90000" marT="46800" marB="46800" anchor="ctr" horzOverflow="overflow">
                    <a:lnL>
                      <a:noFill/>
                    </a:lnL>
                    <a:lnR>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Country</a:t>
                      </a:r>
                    </a:p>
                  </a:txBody>
                  <a:tcPr marL="90000" marR="90000" marT="46800" marB="46800" anchor="ctr" horzOverflow="overflow">
                    <a:lnL>
                      <a:noFill/>
                    </a:lnL>
                    <a:lnR>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Score</a:t>
                      </a:r>
                    </a:p>
                  </a:txBody>
                  <a:tcPr marL="90000" marR="90000" marT="46800" marB="46800" anchor="ctr" horzOverflow="overflow">
                    <a:lnL>
                      <a:noFill/>
                    </a:lnL>
                    <a:lnR cap="flat">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1</a:t>
                      </a:r>
                    </a:p>
                  </a:txBody>
                  <a:tcPr marL="90000" marR="90000" marT="46800" marB="46800" anchor="ctr" horzOverflow="overflow">
                    <a:lnL cap="flat">
                      <a:noFill/>
                    </a:lnL>
                    <a:lnR>
                      <a:noFill/>
                    </a:lnR>
                    <a:lnT w="28575" cap="flat" cmpd="sng" algn="ctr">
                      <a:solidFill>
                        <a:srgbClr val="BF0922"/>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India</a:t>
                      </a:r>
                    </a:p>
                  </a:txBody>
                  <a:tcPr marL="90000" marR="90000" marT="46800" marB="46800" anchor="ctr" horzOverflow="overflow">
                    <a:lnL>
                      <a:noFill/>
                    </a:lnL>
                    <a:lnR>
                      <a:noFill/>
                    </a:lnR>
                    <a:lnT w="28575" cap="flat" cmpd="sng" algn="ctr">
                      <a:solidFill>
                        <a:srgbClr val="BF0922"/>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6.9</a:t>
                      </a:r>
                    </a:p>
                  </a:txBody>
                  <a:tcPr marL="90000" marR="90000" marT="46800" marB="46800" anchor="ctr" horzOverflow="overflow">
                    <a:lnL>
                      <a:noFill/>
                    </a:lnL>
                    <a:lnR>
                      <a:noFill/>
                    </a:lnR>
                    <a:lnT w="28575" cap="flat" cmpd="sng" algn="ctr">
                      <a:solidFill>
                        <a:srgbClr val="BF0922"/>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46</a:t>
                      </a:r>
                    </a:p>
                  </a:txBody>
                  <a:tcPr marL="90000" marR="90000" marT="46800" marB="46800" anchor="ctr" horzOverflow="overflow">
                    <a:lnL>
                      <a:noFill/>
                    </a:lnL>
                    <a:lnR>
                      <a:noFill/>
                    </a:lnR>
                    <a:lnT w="28575" cap="flat" cmpd="sng" algn="ctr">
                      <a:solidFill>
                        <a:srgbClr val="BF0922"/>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Ukraine</a:t>
                      </a:r>
                    </a:p>
                  </a:txBody>
                  <a:tcPr marL="90000" marR="90000" marT="46800" marB="46800" anchor="ctr" horzOverflow="overflow">
                    <a:lnL>
                      <a:noFill/>
                    </a:lnL>
                    <a:lnR>
                      <a:noFill/>
                    </a:lnR>
                    <a:lnT w="28575" cap="flat" cmpd="sng" algn="ctr">
                      <a:solidFill>
                        <a:srgbClr val="BF0922"/>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4.9</a:t>
                      </a:r>
                    </a:p>
                  </a:txBody>
                  <a:tcPr marL="90000" marR="90000" marT="46800" marB="46800" anchor="ctr" horzOverflow="overflow">
                    <a:lnL>
                      <a:noFill/>
                    </a:lnL>
                    <a:lnR cap="flat">
                      <a:noFill/>
                    </a:lnR>
                    <a:lnT w="28575" cap="flat" cmpd="sng" algn="ctr">
                      <a:solidFill>
                        <a:srgbClr val="BF0922"/>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06400">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2</a:t>
                      </a:r>
                    </a:p>
                  </a:txBody>
                  <a:tcPr marL="90000" marR="90000" marT="46800" marB="46800" anchor="ctr"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China</a:t>
                      </a:r>
                    </a:p>
                  </a:txBody>
                  <a:tcPr marL="90000" marR="90000" marT="46800" marB="46800" anchor="ct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6.6</a:t>
                      </a:r>
                    </a:p>
                  </a:txBody>
                  <a:tcPr marL="90000" marR="90000" marT="46800" marB="46800" anchor="ct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47</a:t>
                      </a:r>
                    </a:p>
                  </a:txBody>
                  <a:tcPr marL="90000" marR="90000" marT="46800" marB="46800" anchor="ct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France</a:t>
                      </a:r>
                    </a:p>
                  </a:txBody>
                  <a:tcPr marL="90000" marR="90000" marT="46800" marB="46800" anchor="ct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4.9</a:t>
                      </a:r>
                    </a:p>
                  </a:txBody>
                  <a:tcPr marL="90000" marR="90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06400">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3</a:t>
                      </a:r>
                    </a:p>
                  </a:txBody>
                  <a:tcPr marL="90000" marR="90000" marT="46800" marB="46800" anchor="ctr"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Malaysia</a:t>
                      </a:r>
                    </a:p>
                  </a:txBody>
                  <a:tcPr marL="90000" marR="90000" marT="46800" marB="46800" anchor="ct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6.1</a:t>
                      </a:r>
                    </a:p>
                  </a:txBody>
                  <a:tcPr marL="90000" marR="90000" marT="46800" marB="46800" anchor="ct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48</a:t>
                      </a:r>
                    </a:p>
                  </a:txBody>
                  <a:tcPr marL="90000" marR="90000" marT="46800" marB="46800" anchor="ct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Turkey</a:t>
                      </a:r>
                    </a:p>
                  </a:txBody>
                  <a:tcPr marL="90000" marR="90000" marT="46800" marB="46800" anchor="ct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4.8</a:t>
                      </a:r>
                    </a:p>
                  </a:txBody>
                  <a:tcPr marL="90000" marR="90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06400">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4</a:t>
                      </a:r>
                    </a:p>
                  </a:txBody>
                  <a:tcPr marL="90000" marR="90000" marT="46800" marB="46800" anchor="ctr"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Thailand</a:t>
                      </a:r>
                    </a:p>
                  </a:txBody>
                  <a:tcPr marL="90000" marR="90000" marT="46800" marB="46800" anchor="ct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6.0</a:t>
                      </a:r>
                    </a:p>
                  </a:txBody>
                  <a:tcPr marL="90000" marR="90000" marT="46800" marB="46800" anchor="ct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49</a:t>
                      </a:r>
                    </a:p>
                  </a:txBody>
                  <a:tcPr marL="90000" marR="90000" marT="46800" marB="46800" anchor="ct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Portugal</a:t>
                      </a:r>
                    </a:p>
                  </a:txBody>
                  <a:tcPr marL="90000" marR="90000" marT="46800" marB="46800" anchor="ct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4.8</a:t>
                      </a:r>
                    </a:p>
                  </a:txBody>
                  <a:tcPr marL="90000" marR="90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406400">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5</a:t>
                      </a:r>
                    </a:p>
                  </a:txBody>
                  <a:tcPr marL="90000" marR="90000" marT="46800" marB="46800" anchor="ctr" horzOverflow="overflow">
                    <a:lnL cap="flat">
                      <a:noFill/>
                    </a:lnL>
                    <a:lnR>
                      <a:noFill/>
                    </a:lnR>
                    <a:lnT>
                      <a:noFill/>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Brazil</a:t>
                      </a:r>
                    </a:p>
                  </a:txBody>
                  <a:tcPr marL="90000" marR="90000" marT="46800" marB="46800" anchor="ctr" horzOverflow="overflow">
                    <a:lnL>
                      <a:noFill/>
                    </a:lnL>
                    <a:lnR>
                      <a:noFill/>
                    </a:lnR>
                    <a:lnT>
                      <a:noFill/>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5.9</a:t>
                      </a:r>
                    </a:p>
                  </a:txBody>
                  <a:tcPr marL="90000" marR="90000" marT="46800" marB="46800" anchor="ctr" horzOverflow="overflow">
                    <a:lnL>
                      <a:noFill/>
                    </a:lnL>
                    <a:lnR>
                      <a:noFill/>
                    </a:lnR>
                    <a:lnT>
                      <a:noFill/>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marL="90000" marR="90000" marT="46800" marB="46800" anchor="ctr" horzOverflow="overflow">
                    <a:lnL>
                      <a:noFill/>
                    </a:lnL>
                    <a:lnR>
                      <a:noFill/>
                    </a:lnR>
                    <a:lnT>
                      <a:noFill/>
                    </a:lnT>
                    <a:lnB cap="flat">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50</a:t>
                      </a:r>
                    </a:p>
                  </a:txBody>
                  <a:tcPr marL="90000" marR="90000" marT="46800" marB="46800" anchor="ctr" horzOverflow="overflow">
                    <a:lnL>
                      <a:noFill/>
                    </a:lnL>
                    <a:lnR>
                      <a:noFill/>
                    </a:lnR>
                    <a:lnT>
                      <a:noFill/>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Ireland</a:t>
                      </a:r>
                    </a:p>
                  </a:txBody>
                  <a:tcPr marL="90000" marR="90000" marT="46800" marB="46800" anchor="ctr" horzOverflow="overflow">
                    <a:lnL>
                      <a:noFill/>
                    </a:lnL>
                    <a:lnR>
                      <a:noFill/>
                    </a:lnR>
                    <a:lnT>
                      <a:noFill/>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marL="712788">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marL="1347788">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marL="19700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marL="2516188">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marL="29733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marL="34305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marL="38877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marL="4344988"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4.2</a:t>
                      </a:r>
                    </a:p>
                  </a:txBody>
                  <a:tcPr marL="90000" marR="90000" marT="46800" marB="46800" anchor="ctr" horzOverflow="overflow">
                    <a:lnL>
                      <a:noFill/>
                    </a:lnL>
                    <a:lnR cap="flat">
                      <a:noFill/>
                    </a:lnR>
                    <a:lnT>
                      <a:noFill/>
                    </a:lnT>
                    <a:lnB w="57150" cap="flat" cmpd="sng" algn="ctr">
                      <a:solidFill>
                        <a:srgbClr val="BF092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64622"/>
                                        </p:tgtEl>
                                        <p:attrNameLst>
                                          <p:attrName>style.visibility</p:attrName>
                                        </p:attrNameLst>
                                      </p:cBhvr>
                                      <p:to>
                                        <p:strVal val="visible"/>
                                      </p:to>
                                    </p:set>
                                    <p:animEffect transition="in" filter="strips(downRight)">
                                      <p:cBhvr>
                                        <p:cTn id="7" dur="1000"/>
                                        <p:tgtEl>
                                          <p:spTgt spid="64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C9D25C7-5162-49DF-9123-E2B2A74EDEAE}"/>
              </a:ext>
            </a:extLst>
          </p:cNvPr>
          <p:cNvSpPr>
            <a:spLocks noGrp="1" noChangeArrowheads="1"/>
          </p:cNvSpPr>
          <p:nvPr>
            <p:ph type="title"/>
          </p:nvPr>
        </p:nvSpPr>
        <p:spPr>
          <a:xfrm>
            <a:off x="685800" y="492125"/>
            <a:ext cx="7772400" cy="126365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Strategic Planning and </a:t>
            </a:r>
            <a:br>
              <a:rPr lang="en-US" altLang="en-US" dirty="0"/>
            </a:br>
            <a:r>
              <a:rPr lang="en-US" altLang="en-US" dirty="0"/>
              <a:t>Core Competencies</a:t>
            </a:r>
          </a:p>
        </p:txBody>
      </p:sp>
      <p:sp>
        <p:nvSpPr>
          <p:cNvPr id="34819" name="Text Box 3">
            <a:extLst>
              <a:ext uri="{FF2B5EF4-FFF2-40B4-BE49-F238E27FC236}">
                <a16:creationId xmlns:a16="http://schemas.microsoft.com/office/drawing/2014/main" id="{C0AEB154-5464-4E12-9434-70A4FE115A45}"/>
              </a:ext>
            </a:extLst>
          </p:cNvPr>
          <p:cNvSpPr txBox="1">
            <a:spLocks noChangeArrowheads="1"/>
          </p:cNvSpPr>
          <p:nvPr/>
        </p:nvSpPr>
        <p:spPr bwMode="auto">
          <a:xfrm>
            <a:off x="822325" y="2058988"/>
            <a:ext cx="7394575"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9263" indent="-44926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2800" b="1" dirty="0"/>
              <a:t>Strategic planning defines the mission and goals for the organization</a:t>
            </a:r>
          </a:p>
          <a:p>
            <a:pPr>
              <a:lnSpc>
                <a:spcPct val="90000"/>
              </a:lnSpc>
              <a:spcAft>
                <a:spcPct val="40000"/>
              </a:spcAft>
              <a:buClr>
                <a:srgbClr val="BF0922"/>
              </a:buClr>
              <a:buFont typeface="Wingdings" panose="05000000000000000000" pitchFamily="2" charset="2"/>
              <a:buChar char="u"/>
            </a:pPr>
            <a:r>
              <a:rPr lang="en-US" altLang="en-US" sz="2800" b="1" dirty="0"/>
              <a:t>From this the organization determines the role of each business activity</a:t>
            </a:r>
          </a:p>
          <a:p>
            <a:pPr>
              <a:lnSpc>
                <a:spcPct val="90000"/>
              </a:lnSpc>
              <a:spcAft>
                <a:spcPct val="40000"/>
              </a:spcAft>
              <a:buClr>
                <a:srgbClr val="BF0922"/>
              </a:buClr>
              <a:buFont typeface="Wingdings" panose="05000000000000000000" pitchFamily="2" charset="2"/>
              <a:buChar char="u"/>
            </a:pPr>
            <a:r>
              <a:rPr lang="en-US" altLang="en-US" sz="2800" b="1" dirty="0"/>
              <a:t>Core competencies are things the organization does better than its competition</a:t>
            </a:r>
          </a:p>
          <a:p>
            <a:pPr>
              <a:lnSpc>
                <a:spcPct val="90000"/>
              </a:lnSpc>
              <a:spcAft>
                <a:spcPct val="40000"/>
              </a:spcAft>
              <a:buClr>
                <a:srgbClr val="BF0922"/>
              </a:buClr>
              <a:buFont typeface="Wingdings" panose="05000000000000000000" pitchFamily="2" charset="2"/>
              <a:buChar char="u"/>
            </a:pPr>
            <a:r>
              <a:rPr lang="en-US" altLang="en-US" sz="2800" b="1" dirty="0"/>
              <a:t>Non-core activities are good candidates for outsourcing</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4819"/>
                                        </p:tgtEl>
                                        <p:attrNameLst>
                                          <p:attrName>style.visibility</p:attrName>
                                        </p:attrNameLst>
                                      </p:cBhvr>
                                      <p:to>
                                        <p:strVal val="visible"/>
                                      </p:to>
                                    </p:set>
                                    <p:animEffect transition="in" filter="strips(downRight)">
                                      <p:cBhvr>
                                        <p:cTn id="7" dur="10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2">
            <a:extLst>
              <a:ext uri="{FF2B5EF4-FFF2-40B4-BE49-F238E27FC236}">
                <a16:creationId xmlns:a16="http://schemas.microsoft.com/office/drawing/2014/main" id="{86351EC5-CD83-4E5A-9D5A-006D0DC28330}"/>
              </a:ext>
            </a:extLst>
          </p:cNvPr>
          <p:cNvGrpSpPr>
            <a:grpSpLocks/>
          </p:cNvGrpSpPr>
          <p:nvPr/>
        </p:nvGrpSpPr>
        <p:grpSpPr bwMode="auto">
          <a:xfrm>
            <a:off x="3262313" y="1665288"/>
            <a:ext cx="5151437" cy="4913312"/>
            <a:chOff x="2055" y="1153"/>
            <a:chExt cx="3245" cy="3095"/>
          </a:xfrm>
        </p:grpSpPr>
        <p:sp>
          <p:nvSpPr>
            <p:cNvPr id="9252" name="Oval 3">
              <a:extLst>
                <a:ext uri="{FF2B5EF4-FFF2-40B4-BE49-F238E27FC236}">
                  <a16:creationId xmlns:a16="http://schemas.microsoft.com/office/drawing/2014/main" id="{A0EEAFA3-2EC5-42E4-95BC-30FFA3B5ED47}"/>
                </a:ext>
              </a:extLst>
            </p:cNvPr>
            <p:cNvSpPr>
              <a:spLocks noChangeArrowheads="1"/>
            </p:cNvSpPr>
            <p:nvPr/>
          </p:nvSpPr>
          <p:spPr bwMode="auto">
            <a:xfrm>
              <a:off x="2055" y="1153"/>
              <a:ext cx="3245" cy="309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grpSp>
          <p:nvGrpSpPr>
            <p:cNvPr id="9253" name="Group 4">
              <a:extLst>
                <a:ext uri="{FF2B5EF4-FFF2-40B4-BE49-F238E27FC236}">
                  <a16:creationId xmlns:a16="http://schemas.microsoft.com/office/drawing/2014/main" id="{FBE0E2FD-4D69-4F2B-9BC8-70BBC8184CB8}"/>
                </a:ext>
              </a:extLst>
            </p:cNvPr>
            <p:cNvGrpSpPr>
              <a:grpSpLocks/>
            </p:cNvGrpSpPr>
            <p:nvPr/>
          </p:nvGrpSpPr>
          <p:grpSpPr bwMode="auto">
            <a:xfrm>
              <a:off x="3131" y="2178"/>
              <a:ext cx="1075" cy="1005"/>
              <a:chOff x="2987" y="2160"/>
              <a:chExt cx="1075" cy="1005"/>
            </a:xfrm>
          </p:grpSpPr>
          <p:sp>
            <p:nvSpPr>
              <p:cNvPr id="9254" name="Oval 5">
                <a:extLst>
                  <a:ext uri="{FF2B5EF4-FFF2-40B4-BE49-F238E27FC236}">
                    <a16:creationId xmlns:a16="http://schemas.microsoft.com/office/drawing/2014/main" id="{B827D2E8-DE39-4AD9-B963-6E80DE4DBAAB}"/>
                  </a:ext>
                </a:extLst>
              </p:cNvPr>
              <p:cNvSpPr>
                <a:spLocks noChangeArrowheads="1"/>
              </p:cNvSpPr>
              <p:nvPr/>
            </p:nvSpPr>
            <p:spPr bwMode="auto">
              <a:xfrm>
                <a:off x="3022" y="2160"/>
                <a:ext cx="1005" cy="1005"/>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9255" name="Text Box 6">
                <a:extLst>
                  <a:ext uri="{FF2B5EF4-FFF2-40B4-BE49-F238E27FC236}">
                    <a16:creationId xmlns:a16="http://schemas.microsoft.com/office/drawing/2014/main" id="{DAB9E81C-BC08-4BCE-B7E8-F01E8392B00B}"/>
                  </a:ext>
                </a:extLst>
              </p:cNvPr>
              <p:cNvSpPr txBox="1">
                <a:spLocks noChangeArrowheads="1"/>
              </p:cNvSpPr>
              <p:nvPr/>
            </p:nvSpPr>
            <p:spPr bwMode="auto">
              <a:xfrm>
                <a:off x="2987" y="2317"/>
                <a:ext cx="1075"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spcBef>
                    <a:spcPct val="40000"/>
                  </a:spcBef>
                </a:pPr>
                <a:r>
                  <a:rPr lang="en-US" altLang="en-US" sz="1200" b="1" dirty="0"/>
                  <a:t>Core </a:t>
                </a:r>
                <a:br>
                  <a:rPr lang="en-US" altLang="en-US" sz="1200" b="1" dirty="0"/>
                </a:br>
                <a:r>
                  <a:rPr lang="en-US" altLang="en-US" sz="1200" b="1" dirty="0"/>
                  <a:t>Competency</a:t>
                </a:r>
              </a:p>
              <a:p>
                <a:pPr algn="ctr">
                  <a:lnSpc>
                    <a:spcPct val="85000"/>
                  </a:lnSpc>
                  <a:spcBef>
                    <a:spcPct val="40000"/>
                  </a:spcBef>
                </a:pPr>
                <a:r>
                  <a:rPr lang="en-US" altLang="en-US" sz="1200" b="1" dirty="0"/>
                  <a:t>Best in the world at electromechanical miniaturization design</a:t>
                </a:r>
              </a:p>
            </p:txBody>
          </p:sp>
        </p:grpSp>
      </p:grpSp>
      <p:sp>
        <p:nvSpPr>
          <p:cNvPr id="35847" name="Rectangle 7">
            <a:extLst>
              <a:ext uri="{FF2B5EF4-FFF2-40B4-BE49-F238E27FC236}">
                <a16:creationId xmlns:a16="http://schemas.microsoft.com/office/drawing/2014/main" id="{520454D8-A504-424E-93BE-F2145FB55FE8}"/>
              </a:ext>
            </a:extLst>
          </p:cNvPr>
          <p:cNvSpPr>
            <a:spLocks noGrp="1" noChangeArrowheads="1"/>
          </p:cNvSpPr>
          <p:nvPr>
            <p:ph type="title"/>
          </p:nvPr>
        </p:nvSpPr>
        <p:spPr>
          <a:xfrm>
            <a:off x="685800" y="492125"/>
            <a:ext cx="7772400" cy="126365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Strategic Planning and </a:t>
            </a:r>
            <a:br>
              <a:rPr lang="en-US" altLang="en-US" dirty="0"/>
            </a:br>
            <a:r>
              <a:rPr lang="en-US" altLang="en-US" dirty="0"/>
              <a:t>Core Competencies</a:t>
            </a:r>
          </a:p>
        </p:txBody>
      </p:sp>
      <p:sp>
        <p:nvSpPr>
          <p:cNvPr id="35849" name="Text Box 9">
            <a:extLst>
              <a:ext uri="{FF2B5EF4-FFF2-40B4-BE49-F238E27FC236}">
                <a16:creationId xmlns:a16="http://schemas.microsoft.com/office/drawing/2014/main" id="{F2CD8093-029A-4D20-91B6-47BDF6DA8521}"/>
              </a:ext>
            </a:extLst>
          </p:cNvPr>
          <p:cNvSpPr txBox="1">
            <a:spLocks noChangeArrowheads="1"/>
          </p:cNvSpPr>
          <p:nvPr/>
        </p:nvSpPr>
        <p:spPr bwMode="auto">
          <a:xfrm>
            <a:off x="690563" y="1951038"/>
            <a:ext cx="2924175" cy="237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40000"/>
              </a:spcBef>
            </a:pPr>
            <a:r>
              <a:rPr lang="en-US" altLang="en-US" sz="2800" b="1" dirty="0"/>
              <a:t>Sony, </a:t>
            </a:r>
            <a:br>
              <a:rPr lang="en-US" altLang="en-US" sz="2800" b="1" dirty="0"/>
            </a:br>
            <a:r>
              <a:rPr lang="en-US" altLang="en-US" sz="2800" b="1" dirty="0"/>
              <a:t>An Outsourcing Company</a:t>
            </a:r>
          </a:p>
          <a:p>
            <a:pPr>
              <a:lnSpc>
                <a:spcPct val="90000"/>
              </a:lnSpc>
              <a:spcBef>
                <a:spcPct val="40000"/>
              </a:spcBef>
            </a:pPr>
            <a:r>
              <a:rPr lang="en-US" altLang="en-US" b="1" dirty="0"/>
              <a:t>Outsourcers </a:t>
            </a:r>
            <a:br>
              <a:rPr lang="en-US" altLang="en-US" b="1" dirty="0"/>
            </a:br>
            <a:r>
              <a:rPr lang="en-US" altLang="en-US" b="1" dirty="0"/>
              <a:t>could </a:t>
            </a:r>
            <a:br>
              <a:rPr lang="en-US" altLang="en-US" b="1" dirty="0"/>
            </a:br>
            <a:r>
              <a:rPr lang="en-US" altLang="en-US" b="1" dirty="0"/>
              <a:t>provide</a:t>
            </a:r>
          </a:p>
        </p:txBody>
      </p:sp>
      <p:grpSp>
        <p:nvGrpSpPr>
          <p:cNvPr id="35850" name="Group 10">
            <a:extLst>
              <a:ext uri="{FF2B5EF4-FFF2-40B4-BE49-F238E27FC236}">
                <a16:creationId xmlns:a16="http://schemas.microsoft.com/office/drawing/2014/main" id="{522A6776-BAB1-4367-A74E-54AE47752045}"/>
              </a:ext>
            </a:extLst>
          </p:cNvPr>
          <p:cNvGrpSpPr>
            <a:grpSpLocks/>
          </p:cNvGrpSpPr>
          <p:nvPr/>
        </p:nvGrpSpPr>
        <p:grpSpPr bwMode="auto">
          <a:xfrm>
            <a:off x="3624263" y="2124075"/>
            <a:ext cx="4416425" cy="3986213"/>
            <a:chOff x="2283" y="1442"/>
            <a:chExt cx="2782" cy="2511"/>
          </a:xfrm>
        </p:grpSpPr>
        <p:grpSp>
          <p:nvGrpSpPr>
            <p:cNvPr id="9222" name="Group 11">
              <a:extLst>
                <a:ext uri="{FF2B5EF4-FFF2-40B4-BE49-F238E27FC236}">
                  <a16:creationId xmlns:a16="http://schemas.microsoft.com/office/drawing/2014/main" id="{A82FF7FB-2096-4201-A4EE-CD797753F09C}"/>
                </a:ext>
              </a:extLst>
            </p:cNvPr>
            <p:cNvGrpSpPr>
              <a:grpSpLocks/>
            </p:cNvGrpSpPr>
            <p:nvPr/>
          </p:nvGrpSpPr>
          <p:grpSpPr bwMode="auto">
            <a:xfrm>
              <a:off x="3305" y="1442"/>
              <a:ext cx="726" cy="360"/>
              <a:chOff x="3160" y="1424"/>
              <a:chExt cx="726" cy="360"/>
            </a:xfrm>
          </p:grpSpPr>
          <p:sp>
            <p:nvSpPr>
              <p:cNvPr id="9250" name="Rectangle 12">
                <a:extLst>
                  <a:ext uri="{FF2B5EF4-FFF2-40B4-BE49-F238E27FC236}">
                    <a16:creationId xmlns:a16="http://schemas.microsoft.com/office/drawing/2014/main" id="{981E2889-8C4F-451D-99A7-350A9A6C0ADE}"/>
                  </a:ext>
                </a:extLst>
              </p:cNvPr>
              <p:cNvSpPr>
                <a:spLocks noChangeArrowheads="1"/>
              </p:cNvSpPr>
              <p:nvPr/>
            </p:nvSpPr>
            <p:spPr bwMode="auto">
              <a:xfrm>
                <a:off x="3160" y="1424"/>
                <a:ext cx="726" cy="360"/>
              </a:xfrm>
              <a:prstGeom prst="rect">
                <a:avLst/>
              </a:prstGeom>
              <a:solidFill>
                <a:srgbClr val="FED8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9251" name="Text Box 13">
                <a:extLst>
                  <a:ext uri="{FF2B5EF4-FFF2-40B4-BE49-F238E27FC236}">
                    <a16:creationId xmlns:a16="http://schemas.microsoft.com/office/drawing/2014/main" id="{9F1BFA08-AF62-46D6-A3A9-AA75EF1A8C60}"/>
                  </a:ext>
                </a:extLst>
              </p:cNvPr>
              <p:cNvSpPr txBox="1">
                <a:spLocks noChangeArrowheads="1"/>
              </p:cNvSpPr>
              <p:nvPr/>
            </p:nvSpPr>
            <p:spPr bwMode="auto">
              <a:xfrm>
                <a:off x="3212" y="1477"/>
                <a:ext cx="622"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200" b="1" dirty="0"/>
                  <a:t>Post-sales service</a:t>
                </a:r>
              </a:p>
            </p:txBody>
          </p:sp>
        </p:grpSp>
        <p:grpSp>
          <p:nvGrpSpPr>
            <p:cNvPr id="9223" name="Group 14">
              <a:extLst>
                <a:ext uri="{FF2B5EF4-FFF2-40B4-BE49-F238E27FC236}">
                  <a16:creationId xmlns:a16="http://schemas.microsoft.com/office/drawing/2014/main" id="{1A8DF222-C89E-43C1-ACD4-C1EB405E938B}"/>
                </a:ext>
              </a:extLst>
            </p:cNvPr>
            <p:cNvGrpSpPr>
              <a:grpSpLocks/>
            </p:cNvGrpSpPr>
            <p:nvPr/>
          </p:nvGrpSpPr>
          <p:grpSpPr bwMode="auto">
            <a:xfrm>
              <a:off x="4105" y="1818"/>
              <a:ext cx="726" cy="360"/>
              <a:chOff x="3963" y="1800"/>
              <a:chExt cx="726" cy="360"/>
            </a:xfrm>
          </p:grpSpPr>
          <p:sp>
            <p:nvSpPr>
              <p:cNvPr id="9248" name="Rectangle 15">
                <a:extLst>
                  <a:ext uri="{FF2B5EF4-FFF2-40B4-BE49-F238E27FC236}">
                    <a16:creationId xmlns:a16="http://schemas.microsoft.com/office/drawing/2014/main" id="{7B23E636-E95E-4D22-A1C4-4E5911F3724E}"/>
                  </a:ext>
                </a:extLst>
              </p:cNvPr>
              <p:cNvSpPr>
                <a:spLocks noChangeArrowheads="1"/>
              </p:cNvSpPr>
              <p:nvPr/>
            </p:nvSpPr>
            <p:spPr bwMode="auto">
              <a:xfrm>
                <a:off x="3963" y="1800"/>
                <a:ext cx="726" cy="360"/>
              </a:xfrm>
              <a:prstGeom prst="rect">
                <a:avLst/>
              </a:prstGeom>
              <a:solidFill>
                <a:srgbClr val="FED8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9249" name="Text Box 16">
                <a:extLst>
                  <a:ext uri="{FF2B5EF4-FFF2-40B4-BE49-F238E27FC236}">
                    <a16:creationId xmlns:a16="http://schemas.microsoft.com/office/drawing/2014/main" id="{C185124D-FFE0-426E-9BFA-96301A82C268}"/>
                  </a:ext>
                </a:extLst>
              </p:cNvPr>
              <p:cNvSpPr txBox="1">
                <a:spLocks noChangeArrowheads="1"/>
              </p:cNvSpPr>
              <p:nvPr/>
            </p:nvSpPr>
            <p:spPr bwMode="auto">
              <a:xfrm>
                <a:off x="4057" y="1902"/>
                <a:ext cx="537"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200" b="1" dirty="0"/>
                  <a:t>Logistics</a:t>
                </a:r>
              </a:p>
            </p:txBody>
          </p:sp>
        </p:grpSp>
        <p:grpSp>
          <p:nvGrpSpPr>
            <p:cNvPr id="9224" name="Group 17">
              <a:extLst>
                <a:ext uri="{FF2B5EF4-FFF2-40B4-BE49-F238E27FC236}">
                  <a16:creationId xmlns:a16="http://schemas.microsoft.com/office/drawing/2014/main" id="{4746467B-A1DA-4B36-A933-7438BF5E6189}"/>
                </a:ext>
              </a:extLst>
            </p:cNvPr>
            <p:cNvGrpSpPr>
              <a:grpSpLocks/>
            </p:cNvGrpSpPr>
            <p:nvPr/>
          </p:nvGrpSpPr>
          <p:grpSpPr bwMode="auto">
            <a:xfrm>
              <a:off x="4339" y="2289"/>
              <a:ext cx="726" cy="360"/>
              <a:chOff x="4190" y="2289"/>
              <a:chExt cx="726" cy="360"/>
            </a:xfrm>
          </p:grpSpPr>
          <p:sp>
            <p:nvSpPr>
              <p:cNvPr id="9246" name="Rectangle 18">
                <a:extLst>
                  <a:ext uri="{FF2B5EF4-FFF2-40B4-BE49-F238E27FC236}">
                    <a16:creationId xmlns:a16="http://schemas.microsoft.com/office/drawing/2014/main" id="{76AC519F-72EA-4DC5-A691-D9B9B9586DEE}"/>
                  </a:ext>
                </a:extLst>
              </p:cNvPr>
              <p:cNvSpPr>
                <a:spLocks noChangeArrowheads="1"/>
              </p:cNvSpPr>
              <p:nvPr/>
            </p:nvSpPr>
            <p:spPr bwMode="auto">
              <a:xfrm>
                <a:off x="4190" y="2289"/>
                <a:ext cx="726" cy="360"/>
              </a:xfrm>
              <a:prstGeom prst="rect">
                <a:avLst/>
              </a:prstGeom>
              <a:solidFill>
                <a:srgbClr val="FED8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9247" name="Text Box 19">
                <a:extLst>
                  <a:ext uri="{FF2B5EF4-FFF2-40B4-BE49-F238E27FC236}">
                    <a16:creationId xmlns:a16="http://schemas.microsoft.com/office/drawing/2014/main" id="{487F9B66-D705-417F-8C27-A090ECDFD927}"/>
                  </a:ext>
                </a:extLst>
              </p:cNvPr>
              <p:cNvSpPr txBox="1">
                <a:spLocks noChangeArrowheads="1"/>
              </p:cNvSpPr>
              <p:nvPr/>
            </p:nvSpPr>
            <p:spPr bwMode="auto">
              <a:xfrm>
                <a:off x="4225" y="2387"/>
                <a:ext cx="655"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200" b="1" dirty="0"/>
                  <a:t>Distribution</a:t>
                </a:r>
              </a:p>
            </p:txBody>
          </p:sp>
        </p:grpSp>
        <p:grpSp>
          <p:nvGrpSpPr>
            <p:cNvPr id="9225" name="Group 20">
              <a:extLst>
                <a:ext uri="{FF2B5EF4-FFF2-40B4-BE49-F238E27FC236}">
                  <a16:creationId xmlns:a16="http://schemas.microsoft.com/office/drawing/2014/main" id="{CBCE57E7-5CFA-4815-9113-157A334C3ED8}"/>
                </a:ext>
              </a:extLst>
            </p:cNvPr>
            <p:cNvGrpSpPr>
              <a:grpSpLocks/>
            </p:cNvGrpSpPr>
            <p:nvPr/>
          </p:nvGrpSpPr>
          <p:grpSpPr bwMode="auto">
            <a:xfrm>
              <a:off x="4338" y="2752"/>
              <a:ext cx="726" cy="360"/>
              <a:chOff x="4181" y="2745"/>
              <a:chExt cx="726" cy="360"/>
            </a:xfrm>
          </p:grpSpPr>
          <p:sp>
            <p:nvSpPr>
              <p:cNvPr id="9244" name="Rectangle 21">
                <a:extLst>
                  <a:ext uri="{FF2B5EF4-FFF2-40B4-BE49-F238E27FC236}">
                    <a16:creationId xmlns:a16="http://schemas.microsoft.com/office/drawing/2014/main" id="{D681A3BE-640C-4263-AED8-89C83FF21856}"/>
                  </a:ext>
                </a:extLst>
              </p:cNvPr>
              <p:cNvSpPr>
                <a:spLocks noChangeArrowheads="1"/>
              </p:cNvSpPr>
              <p:nvPr/>
            </p:nvSpPr>
            <p:spPr bwMode="auto">
              <a:xfrm>
                <a:off x="4181" y="2745"/>
                <a:ext cx="726" cy="360"/>
              </a:xfrm>
              <a:prstGeom prst="rect">
                <a:avLst/>
              </a:prstGeom>
              <a:solidFill>
                <a:srgbClr val="FED8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9245" name="Text Box 22">
                <a:extLst>
                  <a:ext uri="{FF2B5EF4-FFF2-40B4-BE49-F238E27FC236}">
                    <a16:creationId xmlns:a16="http://schemas.microsoft.com/office/drawing/2014/main" id="{AD727E8F-5A5E-4BF9-BC80-9626BAA33B53}"/>
                  </a:ext>
                </a:extLst>
              </p:cNvPr>
              <p:cNvSpPr txBox="1">
                <a:spLocks noChangeArrowheads="1"/>
              </p:cNvSpPr>
              <p:nvPr/>
            </p:nvSpPr>
            <p:spPr bwMode="auto">
              <a:xfrm>
                <a:off x="4221" y="2847"/>
                <a:ext cx="644"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200" b="1" dirty="0"/>
                  <a:t>Accounting</a:t>
                </a:r>
              </a:p>
            </p:txBody>
          </p:sp>
        </p:grpSp>
        <p:grpSp>
          <p:nvGrpSpPr>
            <p:cNvPr id="9226" name="Group 23">
              <a:extLst>
                <a:ext uri="{FF2B5EF4-FFF2-40B4-BE49-F238E27FC236}">
                  <a16:creationId xmlns:a16="http://schemas.microsoft.com/office/drawing/2014/main" id="{C9B3E4BE-2DEB-43C3-951A-D76A366C1E6B}"/>
                </a:ext>
              </a:extLst>
            </p:cNvPr>
            <p:cNvGrpSpPr>
              <a:grpSpLocks/>
            </p:cNvGrpSpPr>
            <p:nvPr/>
          </p:nvGrpSpPr>
          <p:grpSpPr bwMode="auto">
            <a:xfrm>
              <a:off x="4105" y="3220"/>
              <a:ext cx="726" cy="360"/>
              <a:chOff x="3923" y="3229"/>
              <a:chExt cx="726" cy="360"/>
            </a:xfrm>
          </p:grpSpPr>
          <p:sp>
            <p:nvSpPr>
              <p:cNvPr id="9242" name="Rectangle 24">
                <a:extLst>
                  <a:ext uri="{FF2B5EF4-FFF2-40B4-BE49-F238E27FC236}">
                    <a16:creationId xmlns:a16="http://schemas.microsoft.com/office/drawing/2014/main" id="{DF82D7A3-6CBE-45DD-88DF-E9A820DEE8B9}"/>
                  </a:ext>
                </a:extLst>
              </p:cNvPr>
              <p:cNvSpPr>
                <a:spLocks noChangeArrowheads="1"/>
              </p:cNvSpPr>
              <p:nvPr/>
            </p:nvSpPr>
            <p:spPr bwMode="auto">
              <a:xfrm>
                <a:off x="3923" y="3229"/>
                <a:ext cx="726" cy="360"/>
              </a:xfrm>
              <a:prstGeom prst="rect">
                <a:avLst/>
              </a:prstGeom>
              <a:solidFill>
                <a:srgbClr val="FED8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9243" name="Text Box 25">
                <a:extLst>
                  <a:ext uri="{FF2B5EF4-FFF2-40B4-BE49-F238E27FC236}">
                    <a16:creationId xmlns:a16="http://schemas.microsoft.com/office/drawing/2014/main" id="{159575D3-8E30-45F0-8EF2-F3DD2D5D70FD}"/>
                  </a:ext>
                </a:extLst>
              </p:cNvPr>
              <p:cNvSpPr txBox="1">
                <a:spLocks noChangeArrowheads="1"/>
              </p:cNvSpPr>
              <p:nvPr/>
            </p:nvSpPr>
            <p:spPr bwMode="auto">
              <a:xfrm>
                <a:off x="3937" y="3331"/>
                <a:ext cx="697"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200" b="1" dirty="0"/>
                  <a:t>Maintenance</a:t>
                </a:r>
              </a:p>
            </p:txBody>
          </p:sp>
        </p:grpSp>
        <p:grpSp>
          <p:nvGrpSpPr>
            <p:cNvPr id="9227" name="Group 26">
              <a:extLst>
                <a:ext uri="{FF2B5EF4-FFF2-40B4-BE49-F238E27FC236}">
                  <a16:creationId xmlns:a16="http://schemas.microsoft.com/office/drawing/2014/main" id="{16893479-0F1A-4809-8AF8-F7E746665675}"/>
                </a:ext>
              </a:extLst>
            </p:cNvPr>
            <p:cNvGrpSpPr>
              <a:grpSpLocks/>
            </p:cNvGrpSpPr>
            <p:nvPr/>
          </p:nvGrpSpPr>
          <p:grpSpPr bwMode="auto">
            <a:xfrm>
              <a:off x="3283" y="3593"/>
              <a:ext cx="772" cy="360"/>
              <a:chOff x="3139" y="3593"/>
              <a:chExt cx="772" cy="360"/>
            </a:xfrm>
          </p:grpSpPr>
          <p:sp>
            <p:nvSpPr>
              <p:cNvPr id="9240" name="Rectangle 27">
                <a:extLst>
                  <a:ext uri="{FF2B5EF4-FFF2-40B4-BE49-F238E27FC236}">
                    <a16:creationId xmlns:a16="http://schemas.microsoft.com/office/drawing/2014/main" id="{26648F15-3EE4-4F3B-AEBF-4276F9B1ADBD}"/>
                  </a:ext>
                </a:extLst>
              </p:cNvPr>
              <p:cNvSpPr>
                <a:spLocks noChangeArrowheads="1"/>
              </p:cNvSpPr>
              <p:nvPr/>
            </p:nvSpPr>
            <p:spPr bwMode="auto">
              <a:xfrm>
                <a:off x="3162" y="3593"/>
                <a:ext cx="726" cy="360"/>
              </a:xfrm>
              <a:prstGeom prst="rect">
                <a:avLst/>
              </a:prstGeom>
              <a:solidFill>
                <a:srgbClr val="FED8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9241" name="Text Box 28">
                <a:extLst>
                  <a:ext uri="{FF2B5EF4-FFF2-40B4-BE49-F238E27FC236}">
                    <a16:creationId xmlns:a16="http://schemas.microsoft.com/office/drawing/2014/main" id="{CD0A4C4A-D2F5-4576-BD2E-558AC55C7959}"/>
                  </a:ext>
                </a:extLst>
              </p:cNvPr>
              <p:cNvSpPr txBox="1">
                <a:spLocks noChangeArrowheads="1"/>
              </p:cNvSpPr>
              <p:nvPr/>
            </p:nvSpPr>
            <p:spPr bwMode="auto">
              <a:xfrm>
                <a:off x="3139" y="3646"/>
                <a:ext cx="772"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200" b="1" dirty="0"/>
                  <a:t>Real estate management</a:t>
                </a:r>
              </a:p>
            </p:txBody>
          </p:sp>
        </p:grpSp>
        <p:grpSp>
          <p:nvGrpSpPr>
            <p:cNvPr id="9228" name="Group 29">
              <a:extLst>
                <a:ext uri="{FF2B5EF4-FFF2-40B4-BE49-F238E27FC236}">
                  <a16:creationId xmlns:a16="http://schemas.microsoft.com/office/drawing/2014/main" id="{A4422013-7450-4EC1-A35F-7AE6FE2AAC73}"/>
                </a:ext>
              </a:extLst>
            </p:cNvPr>
            <p:cNvGrpSpPr>
              <a:grpSpLocks/>
            </p:cNvGrpSpPr>
            <p:nvPr/>
          </p:nvGrpSpPr>
          <p:grpSpPr bwMode="auto">
            <a:xfrm>
              <a:off x="2283" y="2752"/>
              <a:ext cx="726" cy="360"/>
              <a:chOff x="2130" y="2752"/>
              <a:chExt cx="726" cy="360"/>
            </a:xfrm>
          </p:grpSpPr>
          <p:sp>
            <p:nvSpPr>
              <p:cNvPr id="9238" name="Rectangle 30">
                <a:extLst>
                  <a:ext uri="{FF2B5EF4-FFF2-40B4-BE49-F238E27FC236}">
                    <a16:creationId xmlns:a16="http://schemas.microsoft.com/office/drawing/2014/main" id="{9E68A20F-10B8-4C49-BBBE-ADD719FDF568}"/>
                  </a:ext>
                </a:extLst>
              </p:cNvPr>
              <p:cNvSpPr>
                <a:spLocks noChangeArrowheads="1"/>
              </p:cNvSpPr>
              <p:nvPr/>
            </p:nvSpPr>
            <p:spPr bwMode="auto">
              <a:xfrm>
                <a:off x="2130" y="2752"/>
                <a:ext cx="726" cy="360"/>
              </a:xfrm>
              <a:prstGeom prst="rect">
                <a:avLst/>
              </a:prstGeom>
              <a:solidFill>
                <a:srgbClr val="FED8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9239" name="Text Box 31">
                <a:extLst>
                  <a:ext uri="{FF2B5EF4-FFF2-40B4-BE49-F238E27FC236}">
                    <a16:creationId xmlns:a16="http://schemas.microsoft.com/office/drawing/2014/main" id="{BF1727E8-E5C4-4380-8427-703DFFC3DBF4}"/>
                  </a:ext>
                </a:extLst>
              </p:cNvPr>
              <p:cNvSpPr txBox="1">
                <a:spLocks noChangeArrowheads="1"/>
              </p:cNvSpPr>
              <p:nvPr/>
            </p:nvSpPr>
            <p:spPr bwMode="auto">
              <a:xfrm>
                <a:off x="2209" y="2854"/>
                <a:ext cx="569"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200" b="1" dirty="0"/>
                  <a:t>Marketing</a:t>
                </a:r>
              </a:p>
            </p:txBody>
          </p:sp>
        </p:grpSp>
        <p:grpSp>
          <p:nvGrpSpPr>
            <p:cNvPr id="9229" name="Group 32">
              <a:extLst>
                <a:ext uri="{FF2B5EF4-FFF2-40B4-BE49-F238E27FC236}">
                  <a16:creationId xmlns:a16="http://schemas.microsoft.com/office/drawing/2014/main" id="{E9525260-4C11-40B4-A1A7-A3DB03387C72}"/>
                </a:ext>
              </a:extLst>
            </p:cNvPr>
            <p:cNvGrpSpPr>
              <a:grpSpLocks/>
            </p:cNvGrpSpPr>
            <p:nvPr/>
          </p:nvGrpSpPr>
          <p:grpSpPr bwMode="auto">
            <a:xfrm>
              <a:off x="2283" y="2289"/>
              <a:ext cx="726" cy="360"/>
              <a:chOff x="2130" y="2285"/>
              <a:chExt cx="726" cy="360"/>
            </a:xfrm>
          </p:grpSpPr>
          <p:sp>
            <p:nvSpPr>
              <p:cNvPr id="9236" name="Rectangle 33">
                <a:extLst>
                  <a:ext uri="{FF2B5EF4-FFF2-40B4-BE49-F238E27FC236}">
                    <a16:creationId xmlns:a16="http://schemas.microsoft.com/office/drawing/2014/main" id="{477F59A2-7512-443B-B524-4676D86D98E5}"/>
                  </a:ext>
                </a:extLst>
              </p:cNvPr>
              <p:cNvSpPr>
                <a:spLocks noChangeArrowheads="1"/>
              </p:cNvSpPr>
              <p:nvPr/>
            </p:nvSpPr>
            <p:spPr bwMode="auto">
              <a:xfrm>
                <a:off x="2130" y="2285"/>
                <a:ext cx="726" cy="360"/>
              </a:xfrm>
              <a:prstGeom prst="rect">
                <a:avLst/>
              </a:prstGeom>
              <a:solidFill>
                <a:srgbClr val="FED8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9237" name="Text Box 34">
                <a:extLst>
                  <a:ext uri="{FF2B5EF4-FFF2-40B4-BE49-F238E27FC236}">
                    <a16:creationId xmlns:a16="http://schemas.microsoft.com/office/drawing/2014/main" id="{B16CE96A-F6F1-44F5-A483-E95BECC92513}"/>
                  </a:ext>
                </a:extLst>
              </p:cNvPr>
              <p:cNvSpPr txBox="1">
                <a:spLocks noChangeArrowheads="1"/>
              </p:cNvSpPr>
              <p:nvPr/>
            </p:nvSpPr>
            <p:spPr bwMode="auto">
              <a:xfrm>
                <a:off x="2147" y="2338"/>
                <a:ext cx="692"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200" b="1" dirty="0"/>
                  <a:t>Parts manufacture</a:t>
                </a:r>
              </a:p>
            </p:txBody>
          </p:sp>
        </p:grpSp>
        <p:grpSp>
          <p:nvGrpSpPr>
            <p:cNvPr id="9230" name="Group 35">
              <a:extLst>
                <a:ext uri="{FF2B5EF4-FFF2-40B4-BE49-F238E27FC236}">
                  <a16:creationId xmlns:a16="http://schemas.microsoft.com/office/drawing/2014/main" id="{3F8B389F-0FFF-451C-827E-A790FD254AB9}"/>
                </a:ext>
              </a:extLst>
            </p:cNvPr>
            <p:cNvGrpSpPr>
              <a:grpSpLocks/>
            </p:cNvGrpSpPr>
            <p:nvPr/>
          </p:nvGrpSpPr>
          <p:grpSpPr bwMode="auto">
            <a:xfrm>
              <a:off x="2506" y="1818"/>
              <a:ext cx="726" cy="360"/>
              <a:chOff x="2366" y="1800"/>
              <a:chExt cx="726" cy="360"/>
            </a:xfrm>
          </p:grpSpPr>
          <p:sp>
            <p:nvSpPr>
              <p:cNvPr id="9234" name="Rectangle 36">
                <a:extLst>
                  <a:ext uri="{FF2B5EF4-FFF2-40B4-BE49-F238E27FC236}">
                    <a16:creationId xmlns:a16="http://schemas.microsoft.com/office/drawing/2014/main" id="{EC4A2AA7-0134-4433-9E6E-F3D100035089}"/>
                  </a:ext>
                </a:extLst>
              </p:cNvPr>
              <p:cNvSpPr>
                <a:spLocks noChangeArrowheads="1"/>
              </p:cNvSpPr>
              <p:nvPr/>
            </p:nvSpPr>
            <p:spPr bwMode="auto">
              <a:xfrm>
                <a:off x="2366" y="1800"/>
                <a:ext cx="726" cy="360"/>
              </a:xfrm>
              <a:prstGeom prst="rect">
                <a:avLst/>
              </a:prstGeom>
              <a:solidFill>
                <a:srgbClr val="FED8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9235" name="Text Box 37">
                <a:extLst>
                  <a:ext uri="{FF2B5EF4-FFF2-40B4-BE49-F238E27FC236}">
                    <a16:creationId xmlns:a16="http://schemas.microsoft.com/office/drawing/2014/main" id="{0E67C5D8-94DB-44CB-85AF-0AC889C3AAE9}"/>
                  </a:ext>
                </a:extLst>
              </p:cNvPr>
              <p:cNvSpPr txBox="1">
                <a:spLocks noChangeArrowheads="1"/>
              </p:cNvSpPr>
              <p:nvPr/>
            </p:nvSpPr>
            <p:spPr bwMode="auto">
              <a:xfrm>
                <a:off x="2411" y="1853"/>
                <a:ext cx="636"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200" b="1" dirty="0"/>
                  <a:t>Financial functions</a:t>
                </a:r>
              </a:p>
            </p:txBody>
          </p:sp>
        </p:grpSp>
        <p:grpSp>
          <p:nvGrpSpPr>
            <p:cNvPr id="9231" name="Group 38">
              <a:extLst>
                <a:ext uri="{FF2B5EF4-FFF2-40B4-BE49-F238E27FC236}">
                  <a16:creationId xmlns:a16="http://schemas.microsoft.com/office/drawing/2014/main" id="{D6761726-BD8B-402E-A405-99C8239F3F26}"/>
                </a:ext>
              </a:extLst>
            </p:cNvPr>
            <p:cNvGrpSpPr>
              <a:grpSpLocks/>
            </p:cNvGrpSpPr>
            <p:nvPr/>
          </p:nvGrpSpPr>
          <p:grpSpPr bwMode="auto">
            <a:xfrm>
              <a:off x="2505" y="3220"/>
              <a:ext cx="726" cy="360"/>
              <a:chOff x="2339" y="3209"/>
              <a:chExt cx="726" cy="360"/>
            </a:xfrm>
          </p:grpSpPr>
          <p:sp>
            <p:nvSpPr>
              <p:cNvPr id="9232" name="Rectangle 39">
                <a:extLst>
                  <a:ext uri="{FF2B5EF4-FFF2-40B4-BE49-F238E27FC236}">
                    <a16:creationId xmlns:a16="http://schemas.microsoft.com/office/drawing/2014/main" id="{B2DB9C11-CF27-4069-B117-B45157C28DFB}"/>
                  </a:ext>
                </a:extLst>
              </p:cNvPr>
              <p:cNvSpPr>
                <a:spLocks noChangeArrowheads="1"/>
              </p:cNvSpPr>
              <p:nvPr/>
            </p:nvSpPr>
            <p:spPr bwMode="auto">
              <a:xfrm>
                <a:off x="2339" y="3209"/>
                <a:ext cx="726" cy="360"/>
              </a:xfrm>
              <a:prstGeom prst="rect">
                <a:avLst/>
              </a:prstGeom>
              <a:solidFill>
                <a:srgbClr val="FED8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9233" name="Text Box 40">
                <a:extLst>
                  <a:ext uri="{FF2B5EF4-FFF2-40B4-BE49-F238E27FC236}">
                    <a16:creationId xmlns:a16="http://schemas.microsoft.com/office/drawing/2014/main" id="{B7CEA1CC-D80A-4915-A5F0-C618C9C51DA8}"/>
                  </a:ext>
                </a:extLst>
              </p:cNvPr>
              <p:cNvSpPr txBox="1">
                <a:spLocks noChangeArrowheads="1"/>
              </p:cNvSpPr>
              <p:nvPr/>
            </p:nvSpPr>
            <p:spPr bwMode="auto">
              <a:xfrm>
                <a:off x="2339" y="3213"/>
                <a:ext cx="725"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200" b="1" dirty="0"/>
                  <a:t>Employee benefit management</a:t>
                </a:r>
              </a:p>
            </p:txBody>
          </p:sp>
        </p:grpSp>
      </p:gr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5849"/>
                                        </p:tgtEl>
                                        <p:attrNameLst>
                                          <p:attrName>style.visibility</p:attrName>
                                        </p:attrNameLst>
                                      </p:cBhvr>
                                      <p:to>
                                        <p:strVal val="visible"/>
                                      </p:to>
                                    </p:set>
                                    <p:animEffect transition="in" filter="strips(downRight)">
                                      <p:cBhvr>
                                        <p:cTn id="7" dur="1000"/>
                                        <p:tgtEl>
                                          <p:spTgt spid="35849"/>
                                        </p:tgtEl>
                                      </p:cBhvr>
                                    </p:animEffect>
                                  </p:childTnLst>
                                </p:cTn>
                              </p:par>
                            </p:childTnLst>
                          </p:cTn>
                        </p:par>
                        <p:par>
                          <p:cTn id="8" fill="hold" nodeType="afterGroup">
                            <p:stCondLst>
                              <p:cond delay="2000"/>
                            </p:stCondLst>
                            <p:childTnLst>
                              <p:par>
                                <p:cTn id="9" presetID="23" presetClass="entr" presetSubtype="272" fill="hold" nodeType="afterEffect">
                                  <p:stCondLst>
                                    <p:cond delay="1000"/>
                                  </p:stCondLst>
                                  <p:childTnLst>
                                    <p:set>
                                      <p:cBhvr>
                                        <p:cTn id="10" dur="1" fill="hold">
                                          <p:stCondLst>
                                            <p:cond delay="0"/>
                                          </p:stCondLst>
                                        </p:cTn>
                                        <p:tgtEl>
                                          <p:spTgt spid="35842"/>
                                        </p:tgtEl>
                                        <p:attrNameLst>
                                          <p:attrName>style.visibility</p:attrName>
                                        </p:attrNameLst>
                                      </p:cBhvr>
                                      <p:to>
                                        <p:strVal val="visible"/>
                                      </p:to>
                                    </p:set>
                                    <p:anim calcmode="lin" valueType="num">
                                      <p:cBhvr>
                                        <p:cTn id="11" dur="1000" fill="hold"/>
                                        <p:tgtEl>
                                          <p:spTgt spid="35842"/>
                                        </p:tgtEl>
                                        <p:attrNameLst>
                                          <p:attrName>ppt_w</p:attrName>
                                        </p:attrNameLst>
                                      </p:cBhvr>
                                      <p:tavLst>
                                        <p:tav tm="0">
                                          <p:val>
                                            <p:strVal val="2/3*#ppt_w"/>
                                          </p:val>
                                        </p:tav>
                                        <p:tav tm="100000">
                                          <p:val>
                                            <p:strVal val="#ppt_w"/>
                                          </p:val>
                                        </p:tav>
                                      </p:tavLst>
                                    </p:anim>
                                    <p:anim calcmode="lin" valueType="num">
                                      <p:cBhvr>
                                        <p:cTn id="12" dur="1000" fill="hold"/>
                                        <p:tgtEl>
                                          <p:spTgt spid="35842"/>
                                        </p:tgtEl>
                                        <p:attrNameLst>
                                          <p:attrName>ppt_h</p:attrName>
                                        </p:attrNameLst>
                                      </p:cBhvr>
                                      <p:tavLst>
                                        <p:tav tm="0">
                                          <p:val>
                                            <p:strVal val="2/3*#ppt_h"/>
                                          </p:val>
                                        </p:tav>
                                        <p:tav tm="100000">
                                          <p:val>
                                            <p:strVal val="#ppt_h"/>
                                          </p:val>
                                        </p:tav>
                                      </p:tavLst>
                                    </p:anim>
                                  </p:childTnLst>
                                </p:cTn>
                              </p:par>
                            </p:childTnLst>
                          </p:cTn>
                        </p:par>
                        <p:par>
                          <p:cTn id="13" fill="hold" nodeType="afterGroup">
                            <p:stCondLst>
                              <p:cond delay="4000"/>
                            </p:stCondLst>
                            <p:childTnLst>
                              <p:par>
                                <p:cTn id="14" presetID="6" presetClass="entr" presetSubtype="32" fill="hold" nodeType="afterEffect">
                                  <p:stCondLst>
                                    <p:cond delay="1000"/>
                                  </p:stCondLst>
                                  <p:childTnLst>
                                    <p:set>
                                      <p:cBhvr>
                                        <p:cTn id="15" dur="1" fill="hold">
                                          <p:stCondLst>
                                            <p:cond delay="0"/>
                                          </p:stCondLst>
                                        </p:cTn>
                                        <p:tgtEl>
                                          <p:spTgt spid="35850"/>
                                        </p:tgtEl>
                                        <p:attrNameLst>
                                          <p:attrName>style.visibility</p:attrName>
                                        </p:attrNameLst>
                                      </p:cBhvr>
                                      <p:to>
                                        <p:strVal val="visible"/>
                                      </p:to>
                                    </p:set>
                                    <p:animEffect transition="in" filter="circle(out)">
                                      <p:cBhvr>
                                        <p:cTn id="16" dur="20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3FEDDCA-1031-42F8-80B1-FB74E8B1613B}"/>
              </a:ext>
            </a:extLst>
          </p:cNvPr>
          <p:cNvSpPr>
            <a:spLocks noGrp="1" noChangeArrowheads="1"/>
          </p:cNvSpPr>
          <p:nvPr>
            <p:ph type="title"/>
          </p:nvPr>
        </p:nvSpPr>
        <p:spPr>
          <a:xfrm>
            <a:off x="685800" y="609600"/>
            <a:ext cx="7772400" cy="1177925"/>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sz="4000" dirty="0"/>
              <a:t>Theory of Comparative Advantage</a:t>
            </a:r>
          </a:p>
        </p:txBody>
      </p:sp>
      <p:sp>
        <p:nvSpPr>
          <p:cNvPr id="36867" name="Rectangle 3">
            <a:extLst>
              <a:ext uri="{FF2B5EF4-FFF2-40B4-BE49-F238E27FC236}">
                <a16:creationId xmlns:a16="http://schemas.microsoft.com/office/drawing/2014/main" id="{3F0DC56D-FDB0-4931-992E-D1AA73AA6AE5}"/>
              </a:ext>
            </a:extLst>
          </p:cNvPr>
          <p:cNvSpPr>
            <a:spLocks noChangeArrowheads="1"/>
          </p:cNvSpPr>
          <p:nvPr/>
        </p:nvSpPr>
        <p:spPr bwMode="auto">
          <a:xfrm>
            <a:off x="633413" y="2081213"/>
            <a:ext cx="7850187"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spcBef>
                <a:spcPct val="40000"/>
              </a:spcBef>
              <a:buFont typeface="Wingdings" panose="05000000000000000000" pitchFamily="2" charset="2"/>
              <a:buNone/>
            </a:pPr>
            <a:r>
              <a:rPr lang="en-US" altLang="en-US" sz="3200" b="1" dirty="0"/>
              <a:t>If an external outsourcing provider can perform activities more productively than the client firm, the outsourcing provider should do the work</a:t>
            </a:r>
          </a:p>
        </p:txBody>
      </p:sp>
      <p:sp>
        <p:nvSpPr>
          <p:cNvPr id="36868" name="Text Box 4">
            <a:extLst>
              <a:ext uri="{FF2B5EF4-FFF2-40B4-BE49-F238E27FC236}">
                <a16:creationId xmlns:a16="http://schemas.microsoft.com/office/drawing/2014/main" id="{AC8146F1-2E5C-43EA-B35B-F93EAB12B4A0}"/>
              </a:ext>
            </a:extLst>
          </p:cNvPr>
          <p:cNvSpPr txBox="1">
            <a:spLocks noChangeArrowheads="1"/>
          </p:cNvSpPr>
          <p:nvPr/>
        </p:nvSpPr>
        <p:spPr bwMode="auto">
          <a:xfrm>
            <a:off x="2471738" y="4348163"/>
            <a:ext cx="4649787" cy="1130300"/>
          </a:xfrm>
          <a:prstGeom prst="rect">
            <a:avLst/>
          </a:prstGeom>
          <a:solidFill>
            <a:schemeClr va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34000" tIns="190800" rIns="234000" bIns="19080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dirty="0">
                <a:solidFill>
                  <a:schemeClr val="bg1"/>
                </a:solidFill>
              </a:rPr>
              <a:t>This applies regardless of the geographical location</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6867"/>
                                        </p:tgtEl>
                                        <p:attrNameLst>
                                          <p:attrName>style.visibility</p:attrName>
                                        </p:attrNameLst>
                                      </p:cBhvr>
                                      <p:to>
                                        <p:strVal val="visible"/>
                                      </p:to>
                                    </p:set>
                                    <p:animEffect transition="in" filter="strips(downRight)">
                                      <p:cBhvr>
                                        <p:cTn id="7" dur="500"/>
                                        <p:tgtEl>
                                          <p:spTgt spid="36867"/>
                                        </p:tgtEl>
                                      </p:cBhvr>
                                    </p:animEffect>
                                  </p:childTnLst>
                                </p:cTn>
                              </p:par>
                            </p:childTnLst>
                          </p:cTn>
                        </p:par>
                        <p:par>
                          <p:cTn id="8" fill="hold" nodeType="afterGroup">
                            <p:stCondLst>
                              <p:cond delay="1500"/>
                            </p:stCondLst>
                            <p:childTnLst>
                              <p:par>
                                <p:cTn id="9" presetID="18" presetClass="entr" presetSubtype="6" fill="hold" grpId="0" nodeType="afterEffect">
                                  <p:stCondLst>
                                    <p:cond delay="2000"/>
                                  </p:stCondLst>
                                  <p:childTnLst>
                                    <p:set>
                                      <p:cBhvr>
                                        <p:cTn id="10" dur="1" fill="hold">
                                          <p:stCondLst>
                                            <p:cond delay="0"/>
                                          </p:stCondLst>
                                        </p:cTn>
                                        <p:tgtEl>
                                          <p:spTgt spid="36868"/>
                                        </p:tgtEl>
                                        <p:attrNameLst>
                                          <p:attrName>style.visibility</p:attrName>
                                        </p:attrNameLst>
                                      </p:cBhvr>
                                      <p:to>
                                        <p:strVal val="visible"/>
                                      </p:to>
                                    </p:set>
                                    <p:animEffect transition="in" filter="strips(downRight)">
                                      <p:cBhvr>
                                        <p:cTn id="11" dur="1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P spid="3686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4D4D7CB7-0F8C-40D7-B697-9ACD1FEBC110}"/>
              </a:ext>
            </a:extLst>
          </p:cNvPr>
          <p:cNvSpPr>
            <a:spLocks noGrp="1" noChangeArrowheads="1"/>
          </p:cNvSpPr>
          <p:nvPr>
            <p:ph type="title"/>
          </p:nvPr>
        </p:nvSpPr>
        <p:spPr>
          <a:xfrm>
            <a:off x="647700" y="481013"/>
            <a:ext cx="7772400" cy="1176337"/>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sz="4000" dirty="0"/>
              <a:t>Outsourcing Trends and Political Repercussions</a:t>
            </a:r>
          </a:p>
        </p:txBody>
      </p:sp>
      <p:sp>
        <p:nvSpPr>
          <p:cNvPr id="37891" name="Rectangle 3">
            <a:extLst>
              <a:ext uri="{FF2B5EF4-FFF2-40B4-BE49-F238E27FC236}">
                <a16:creationId xmlns:a16="http://schemas.microsoft.com/office/drawing/2014/main" id="{A915757D-540D-4D25-8D89-9371AF19570F}"/>
              </a:ext>
            </a:extLst>
          </p:cNvPr>
          <p:cNvSpPr>
            <a:spLocks noChangeArrowheads="1"/>
          </p:cNvSpPr>
          <p:nvPr/>
        </p:nvSpPr>
        <p:spPr bwMode="auto">
          <a:xfrm>
            <a:off x="1477963" y="1958975"/>
            <a:ext cx="6110287"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charset="-128"/>
              </a:defRPr>
            </a:lvl1pPr>
            <a:lvl2pPr marL="673100">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eaLnBrk="0" fontAlgn="base" hangingPunct="0">
              <a:spcBef>
                <a:spcPct val="0"/>
              </a:spcBef>
              <a:spcAft>
                <a:spcPct val="0"/>
              </a:spcAft>
              <a:defRPr sz="2400">
                <a:solidFill>
                  <a:schemeClr val="tx1"/>
                </a:solidFill>
                <a:latin typeface="Arial" charset="0"/>
                <a:ea typeface="ＭＳ Ｐゴシック" charset="-128"/>
              </a:defRPr>
            </a:lvl6pPr>
            <a:lvl7pPr eaLnBrk="0" fontAlgn="base" hangingPunct="0">
              <a:spcBef>
                <a:spcPct val="0"/>
              </a:spcBef>
              <a:spcAft>
                <a:spcPct val="0"/>
              </a:spcAft>
              <a:defRPr sz="2400">
                <a:solidFill>
                  <a:schemeClr val="tx1"/>
                </a:solidFill>
                <a:latin typeface="Arial" charset="0"/>
                <a:ea typeface="ＭＳ Ｐゴシック" charset="-128"/>
              </a:defRPr>
            </a:lvl7pPr>
            <a:lvl8pPr eaLnBrk="0" fontAlgn="base" hangingPunct="0">
              <a:spcBef>
                <a:spcPct val="0"/>
              </a:spcBef>
              <a:spcAft>
                <a:spcPct val="0"/>
              </a:spcAft>
              <a:defRPr sz="2400">
                <a:solidFill>
                  <a:schemeClr val="tx1"/>
                </a:solidFill>
                <a:latin typeface="Arial" charset="0"/>
                <a:ea typeface="ＭＳ Ｐゴシック" charset="-128"/>
              </a:defRPr>
            </a:lvl8pPr>
            <a:lvl9pPr eaLnBrk="0" fontAlgn="base" hangingPunct="0">
              <a:spcBef>
                <a:spcPct val="0"/>
              </a:spcBef>
              <a:spcAft>
                <a:spcPct val="0"/>
              </a:spcAft>
              <a:defRPr sz="2400">
                <a:solidFill>
                  <a:schemeClr val="tx1"/>
                </a:solidFill>
                <a:latin typeface="Arial" charset="0"/>
                <a:ea typeface="ＭＳ Ｐゴシック" charset="-128"/>
              </a:defRPr>
            </a:lvl9pPr>
          </a:lstStyle>
          <a:p>
            <a:pPr>
              <a:lnSpc>
                <a:spcPct val="90000"/>
              </a:lnSpc>
              <a:spcBef>
                <a:spcPct val="40000"/>
              </a:spcBef>
              <a:buFont typeface="Wingdings" pitchFamily="2" charset="2"/>
              <a:buNone/>
              <a:defRPr/>
            </a:pPr>
            <a:r>
              <a:rPr lang="en-US" altLang="en-US" sz="2800" b="1" dirty="0">
                <a:solidFill>
                  <a:srgbClr val="BF0922"/>
                </a:solidFill>
                <a:effectLst>
                  <a:outerShdw blurRad="38100" dist="38100" dir="2700000" algn="tl">
                    <a:srgbClr val="C0C0C0"/>
                  </a:outerShdw>
                </a:effectLst>
              </a:rPr>
              <a:t>According to a survey of 53 major corporations, the most important reasons for outsourcing are:</a:t>
            </a:r>
          </a:p>
        </p:txBody>
      </p:sp>
      <p:sp>
        <p:nvSpPr>
          <p:cNvPr id="37892" name="Text Box 4">
            <a:extLst>
              <a:ext uri="{FF2B5EF4-FFF2-40B4-BE49-F238E27FC236}">
                <a16:creationId xmlns:a16="http://schemas.microsoft.com/office/drawing/2014/main" id="{0F961FB0-2135-40B5-B471-3BC5CA5CDBAC}"/>
              </a:ext>
            </a:extLst>
          </p:cNvPr>
          <p:cNvSpPr txBox="1">
            <a:spLocks noChangeArrowheads="1"/>
          </p:cNvSpPr>
          <p:nvPr/>
        </p:nvSpPr>
        <p:spPr bwMode="auto">
          <a:xfrm>
            <a:off x="993775" y="3643313"/>
            <a:ext cx="7078663"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821488" algn="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6821488" algn="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6821488"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6821488" algn="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6821488" algn="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6821488" algn="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6821488" algn="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6821488" algn="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6821488" algn="r"/>
              </a:tabLs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dirty="0"/>
              <a:t>Cost savings	77%</a:t>
            </a:r>
          </a:p>
          <a:p>
            <a:r>
              <a:rPr lang="en-US" altLang="en-US" sz="2800" b="1" dirty="0"/>
              <a:t>Gaining outside expertise	70%</a:t>
            </a:r>
          </a:p>
          <a:p>
            <a:r>
              <a:rPr lang="en-US" altLang="en-US" sz="2800" b="1" dirty="0"/>
              <a:t>Improving services	61%</a:t>
            </a:r>
          </a:p>
          <a:p>
            <a:r>
              <a:rPr lang="en-US" altLang="en-US" sz="2800" b="1" dirty="0"/>
              <a:t>Focusing on core competencies	59%</a:t>
            </a:r>
          </a:p>
          <a:p>
            <a:r>
              <a:rPr lang="en-US" altLang="en-US" sz="2800" b="1" dirty="0"/>
              <a:t>Gaining access to technology	56%</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7891"/>
                                        </p:tgtEl>
                                        <p:attrNameLst>
                                          <p:attrName>style.visibility</p:attrName>
                                        </p:attrNameLst>
                                      </p:cBhvr>
                                      <p:to>
                                        <p:strVal val="visible"/>
                                      </p:to>
                                    </p:set>
                                    <p:animEffect transition="in" filter="strips(downRight)">
                                      <p:cBhvr>
                                        <p:cTn id="7" dur="1000"/>
                                        <p:tgtEl>
                                          <p:spTgt spid="37891"/>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37892"/>
                                        </p:tgtEl>
                                        <p:attrNameLst>
                                          <p:attrName>style.visibility</p:attrName>
                                        </p:attrNameLst>
                                      </p:cBhvr>
                                      <p:to>
                                        <p:strVal val="visible"/>
                                      </p:to>
                                    </p:set>
                                    <p:animEffect transition="in" filter="strips(downRight)">
                                      <p:cBhvr>
                                        <p:cTn id="11" dur="1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utoUpdateAnimBg="0"/>
      <p:bldP spid="3789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D1A68FB-2174-4DC1-9C30-52218C879DA4}"/>
              </a:ext>
            </a:extLst>
          </p:cNvPr>
          <p:cNvSpPr>
            <a:spLocks noGrp="1" noChangeArrowheads="1"/>
          </p:cNvSpPr>
          <p:nvPr>
            <p:ph type="title"/>
          </p:nvPr>
        </p:nvSpPr>
        <p:spPr>
          <a:xfrm>
            <a:off x="647700" y="481013"/>
            <a:ext cx="7772400" cy="1176337"/>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sz="4000" dirty="0"/>
              <a:t>Outsourcing Trends and Political Repercussions</a:t>
            </a:r>
          </a:p>
        </p:txBody>
      </p:sp>
      <p:sp>
        <p:nvSpPr>
          <p:cNvPr id="38915" name="Rectangle 3">
            <a:extLst>
              <a:ext uri="{FF2B5EF4-FFF2-40B4-BE49-F238E27FC236}">
                <a16:creationId xmlns:a16="http://schemas.microsoft.com/office/drawing/2014/main" id="{9EF4853A-1C5E-4F8D-955F-365B3A2211EA}"/>
              </a:ext>
            </a:extLst>
          </p:cNvPr>
          <p:cNvSpPr>
            <a:spLocks noChangeArrowheads="1"/>
          </p:cNvSpPr>
          <p:nvPr/>
        </p:nvSpPr>
        <p:spPr bwMode="auto">
          <a:xfrm>
            <a:off x="619125" y="1989138"/>
            <a:ext cx="7796213"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9263" indent="-44926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2800" b="1" dirty="0"/>
              <a:t>Outsourcing includes specific business functions (computer help desks) and entire departments (accounting, marketing, finance, etc.)</a:t>
            </a:r>
          </a:p>
          <a:p>
            <a:pPr>
              <a:lnSpc>
                <a:spcPct val="90000"/>
              </a:lnSpc>
              <a:spcAft>
                <a:spcPct val="40000"/>
              </a:spcAft>
              <a:buClr>
                <a:srgbClr val="BF0922"/>
              </a:buClr>
              <a:buFont typeface="Wingdings" panose="05000000000000000000" pitchFamily="2" charset="2"/>
              <a:buChar char="u"/>
            </a:pPr>
            <a:r>
              <a:rPr lang="en-US" altLang="en-US" sz="2800" b="1" dirty="0"/>
              <a:t>35% of businesses said they would continue or expand outsourcing</a:t>
            </a:r>
          </a:p>
          <a:p>
            <a:pPr>
              <a:lnSpc>
                <a:spcPct val="90000"/>
              </a:lnSpc>
              <a:spcAft>
                <a:spcPct val="40000"/>
              </a:spcAft>
              <a:buClr>
                <a:srgbClr val="BF0922"/>
              </a:buClr>
              <a:buFont typeface="Wingdings" panose="05000000000000000000" pitchFamily="2" charset="2"/>
              <a:buChar char="u"/>
            </a:pPr>
            <a:r>
              <a:rPr lang="en-US" altLang="en-US" sz="2800" b="1" dirty="0"/>
              <a:t>40% said they would continue outsourcing but revise their arrangements</a:t>
            </a:r>
          </a:p>
          <a:p>
            <a:pPr>
              <a:lnSpc>
                <a:spcPct val="90000"/>
              </a:lnSpc>
              <a:spcAft>
                <a:spcPct val="40000"/>
              </a:spcAft>
              <a:buClr>
                <a:srgbClr val="BF0922"/>
              </a:buClr>
              <a:buFont typeface="Wingdings" panose="05000000000000000000" pitchFamily="2" charset="2"/>
              <a:buChar char="u"/>
            </a:pPr>
            <a:r>
              <a:rPr lang="en-US" altLang="en-US" sz="2800" b="1" dirty="0"/>
              <a:t>Some said they would reduce outsourcing</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8915"/>
                                        </p:tgtEl>
                                        <p:attrNameLst>
                                          <p:attrName>style.visibility</p:attrName>
                                        </p:attrNameLst>
                                      </p:cBhvr>
                                      <p:to>
                                        <p:strVal val="visible"/>
                                      </p:to>
                                    </p:set>
                                    <p:animEffect transition="in" filter="strips(downRight)">
                                      <p:cBhvr>
                                        <p:cTn id="7" dur="10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4786" name="Rectangle 2"/>
          <p:cNvSpPr>
            <a:spLocks noGrp="1" noChangeArrowheads="1"/>
          </p:cNvSpPr>
          <p:nvPr>
            <p:ph type="title"/>
          </p:nvPr>
        </p:nvSpPr>
        <p:spPr>
          <a:xfrm>
            <a:off x="685800" y="609600"/>
            <a:ext cx="7772400" cy="889000"/>
          </a:xfrm>
          <a:noFill/>
          <a:ln>
            <a:noFill/>
            <a:miter lim="800000"/>
            <a:headEnd/>
            <a:tailEnd/>
          </a:ln>
        </p:spPr>
        <p:txBody>
          <a:bodyPr/>
          <a:lstStyle/>
          <a:p>
            <a:pPr eaLnBrk="1" hangingPunct="1">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Global Supply-Chain Issues</a:t>
            </a:r>
          </a:p>
        </p:txBody>
      </p:sp>
      <p:sp>
        <p:nvSpPr>
          <p:cNvPr id="1014787" name="Rectangle 3"/>
          <p:cNvSpPr>
            <a:spLocks noChangeArrowheads="1"/>
          </p:cNvSpPr>
          <p:nvPr/>
        </p:nvSpPr>
        <p:spPr bwMode="auto">
          <a:xfrm>
            <a:off x="695325" y="2735263"/>
            <a:ext cx="7753350" cy="362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Times" pitchFamily="18" charset="0"/>
              </a:defRPr>
            </a:lvl1pPr>
            <a:lvl2pPr marL="1130300" indent="-457200">
              <a:defRPr sz="2400">
                <a:solidFill>
                  <a:schemeClr val="tx1"/>
                </a:solidFill>
                <a:latin typeface="Times" pitchFamily="18" charset="0"/>
              </a:defRPr>
            </a:lvl2pPr>
            <a:lvl3pPr marL="1701800" indent="-457200">
              <a:defRPr sz="2400">
                <a:solidFill>
                  <a:schemeClr val="tx1"/>
                </a:solidFill>
                <a:latin typeface="Times" pitchFamily="18" charset="0"/>
              </a:defRPr>
            </a:lvl3pPr>
            <a:lvl4pPr marL="18923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marL="457200" indent="-457200" eaLnBrk="1" hangingPunct="1">
              <a:lnSpc>
                <a:spcPct val="90000"/>
              </a:lnSpc>
              <a:spcBef>
                <a:spcPct val="40000"/>
              </a:spcBef>
              <a:buFont typeface="Arial" panose="020B0604020202020204" pitchFamily="34" charset="0"/>
              <a:buChar char="•"/>
              <a:defRPr/>
            </a:pPr>
            <a:r>
              <a:rPr lang="en-US" altLang="en-US" sz="2600" b="0" i="0" dirty="0">
                <a:latin typeface="Lucida Bright" panose="02040602050505020304" pitchFamily="18" charset="0"/>
              </a:rPr>
              <a:t>React to sudden changes in parts availability, distribution, or shipping channels, import duties, and currency rates</a:t>
            </a:r>
          </a:p>
          <a:p>
            <a:pPr marL="457200" indent="-457200" eaLnBrk="1" hangingPunct="1">
              <a:lnSpc>
                <a:spcPct val="90000"/>
              </a:lnSpc>
              <a:spcBef>
                <a:spcPct val="40000"/>
              </a:spcBef>
              <a:buFont typeface="Arial" panose="020B0604020202020204" pitchFamily="34" charset="0"/>
              <a:buChar char="•"/>
              <a:defRPr/>
            </a:pPr>
            <a:r>
              <a:rPr lang="en-US" altLang="en-US" sz="2600" b="0" i="0" dirty="0">
                <a:latin typeface="Lucida Bright" panose="02040602050505020304" pitchFamily="18" charset="0"/>
              </a:rPr>
              <a:t>Use the latest computer and transmission technologies to schedule and manage the shipment of parts in and finished products out</a:t>
            </a:r>
          </a:p>
          <a:p>
            <a:pPr marL="457200" indent="-457200" eaLnBrk="1" hangingPunct="1">
              <a:lnSpc>
                <a:spcPct val="90000"/>
              </a:lnSpc>
              <a:spcBef>
                <a:spcPct val="40000"/>
              </a:spcBef>
              <a:buFont typeface="Arial" panose="020B0604020202020204" pitchFamily="34" charset="0"/>
              <a:buChar char="•"/>
              <a:defRPr/>
            </a:pPr>
            <a:r>
              <a:rPr lang="en-US" altLang="en-US" sz="2600" b="0" i="0" dirty="0">
                <a:latin typeface="Lucida Bright" panose="02040602050505020304" pitchFamily="18" charset="0"/>
              </a:rPr>
              <a:t>Staff with local specialists who handle duties, freight, customs and political issues</a:t>
            </a:r>
          </a:p>
        </p:txBody>
      </p:sp>
      <p:sp>
        <p:nvSpPr>
          <p:cNvPr id="1014788" name="Rectangle 4"/>
          <p:cNvSpPr>
            <a:spLocks noChangeArrowheads="1"/>
          </p:cNvSpPr>
          <p:nvPr/>
        </p:nvSpPr>
        <p:spPr bwMode="auto">
          <a:xfrm>
            <a:off x="720725" y="1654175"/>
            <a:ext cx="766445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defRPr/>
            </a:pPr>
            <a:r>
              <a:rPr lang="en-US" altLang="en-US" sz="3200" b="0" i="0" dirty="0">
                <a:latin typeface="Lucida Bright" panose="02040602050505020304" pitchFamily="18" charset="0"/>
              </a:rPr>
              <a:t>Supply chains in a global environment must be able to</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14788"/>
                                        </p:tgtEl>
                                        <p:attrNameLst>
                                          <p:attrName>style.visibility</p:attrName>
                                        </p:attrNameLst>
                                      </p:cBhvr>
                                      <p:to>
                                        <p:strVal val="visible"/>
                                      </p:to>
                                    </p:set>
                                    <p:animEffect transition="in" filter="wipe(left)">
                                      <p:cBhvr>
                                        <p:cTn id="7" dur="500"/>
                                        <p:tgtEl>
                                          <p:spTgt spid="1014788"/>
                                        </p:tgtEl>
                                      </p:cBhvr>
                                    </p:animEffect>
                                  </p:childTnLst>
                                </p:cTn>
                              </p:par>
                            </p:childTnLst>
                          </p:cTn>
                        </p:par>
                        <p:par>
                          <p:cTn id="8" fill="hold" nodeType="afterGroup">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1014787"/>
                                        </p:tgtEl>
                                        <p:attrNameLst>
                                          <p:attrName>style.visibility</p:attrName>
                                        </p:attrNameLst>
                                      </p:cBhvr>
                                      <p:to>
                                        <p:strVal val="visible"/>
                                      </p:to>
                                    </p:set>
                                    <p:animEffect transition="in" filter="strips(downRight)">
                                      <p:cBhvr>
                                        <p:cTn id="11" dur="500"/>
                                        <p:tgtEl>
                                          <p:spTgt spid="1014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787" grpId="0" autoUpdateAnimBg="0"/>
      <p:bldP spid="1014788"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2DA07A1-F8FF-459F-A97C-8244406B98E9}"/>
              </a:ext>
            </a:extLst>
          </p:cNvPr>
          <p:cNvSpPr>
            <a:spLocks noChangeArrowheads="1"/>
          </p:cNvSpPr>
          <p:nvPr/>
        </p:nvSpPr>
        <p:spPr bwMode="auto">
          <a:xfrm>
            <a:off x="619125" y="1989138"/>
            <a:ext cx="7796213"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9263" indent="-44926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2800" b="1" dirty="0"/>
              <a:t>Outsourcing includes specific business functions (computer help desks) and entire departments (accounting, marketing, finance, etc.)</a:t>
            </a:r>
          </a:p>
          <a:p>
            <a:pPr>
              <a:lnSpc>
                <a:spcPct val="90000"/>
              </a:lnSpc>
              <a:spcAft>
                <a:spcPct val="40000"/>
              </a:spcAft>
              <a:buClr>
                <a:srgbClr val="BF0922"/>
              </a:buClr>
              <a:buFont typeface="Wingdings" panose="05000000000000000000" pitchFamily="2" charset="2"/>
              <a:buChar char="u"/>
            </a:pPr>
            <a:r>
              <a:rPr lang="en-US" altLang="en-US" sz="2800" b="1" dirty="0"/>
              <a:t>35% of businesses said they would continue or expand outsourcing</a:t>
            </a:r>
          </a:p>
          <a:p>
            <a:pPr>
              <a:lnSpc>
                <a:spcPct val="90000"/>
              </a:lnSpc>
              <a:spcAft>
                <a:spcPct val="40000"/>
              </a:spcAft>
              <a:buClr>
                <a:srgbClr val="BF0922"/>
              </a:buClr>
              <a:buFont typeface="Wingdings" panose="05000000000000000000" pitchFamily="2" charset="2"/>
              <a:buChar char="u"/>
            </a:pPr>
            <a:r>
              <a:rPr lang="en-US" altLang="en-US" sz="2800" b="1" dirty="0"/>
              <a:t>40% said they would continue outsourcing but revise their arrangements</a:t>
            </a:r>
          </a:p>
          <a:p>
            <a:pPr>
              <a:lnSpc>
                <a:spcPct val="90000"/>
              </a:lnSpc>
              <a:spcAft>
                <a:spcPct val="40000"/>
              </a:spcAft>
              <a:buClr>
                <a:srgbClr val="BF0922"/>
              </a:buClr>
              <a:buFont typeface="Wingdings" panose="05000000000000000000" pitchFamily="2" charset="2"/>
              <a:buChar char="u"/>
            </a:pPr>
            <a:r>
              <a:rPr lang="en-US" altLang="en-US" sz="2800" b="1" dirty="0"/>
              <a:t>Some said they would reduce outsourcing</a:t>
            </a:r>
          </a:p>
        </p:txBody>
      </p:sp>
      <p:sp>
        <p:nvSpPr>
          <p:cNvPr id="39939" name="Rectangle 3">
            <a:extLst>
              <a:ext uri="{FF2B5EF4-FFF2-40B4-BE49-F238E27FC236}">
                <a16:creationId xmlns:a16="http://schemas.microsoft.com/office/drawing/2014/main" id="{271BB0E7-521E-4F0F-B3E3-71E5F63F44D8}"/>
              </a:ext>
            </a:extLst>
          </p:cNvPr>
          <p:cNvSpPr>
            <a:spLocks noGrp="1" noChangeArrowheads="1"/>
          </p:cNvSpPr>
          <p:nvPr>
            <p:ph type="title"/>
          </p:nvPr>
        </p:nvSpPr>
        <p:spPr>
          <a:xfrm>
            <a:off x="647700" y="481013"/>
            <a:ext cx="7772400" cy="1176337"/>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sz="4000" dirty="0"/>
              <a:t>Outsourcing Trends and Political Repercussions</a:t>
            </a:r>
          </a:p>
        </p:txBody>
      </p:sp>
    </p:spTree>
  </p:cSld>
  <p:clrMapOvr>
    <a:masterClrMapping/>
  </p:clrMapOvr>
  <p:transition>
    <p:strips dir="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0DC467C-A91A-41AA-BD03-C00F748F1060}"/>
              </a:ext>
            </a:extLst>
          </p:cNvPr>
          <p:cNvSpPr>
            <a:spLocks noChangeArrowheads="1"/>
          </p:cNvSpPr>
          <p:nvPr/>
        </p:nvSpPr>
        <p:spPr bwMode="auto">
          <a:xfrm>
            <a:off x="619125" y="1989138"/>
            <a:ext cx="7796213"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9263" indent="-44926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2800" b="1" dirty="0"/>
              <a:t>Outsourcing includes specific business functions (computer help desks) and entire departments (accounting, marketing, finance, etc.)</a:t>
            </a:r>
          </a:p>
          <a:p>
            <a:pPr>
              <a:lnSpc>
                <a:spcPct val="90000"/>
              </a:lnSpc>
              <a:spcAft>
                <a:spcPct val="40000"/>
              </a:spcAft>
              <a:buClr>
                <a:srgbClr val="BF0922"/>
              </a:buClr>
              <a:buFont typeface="Wingdings" panose="05000000000000000000" pitchFamily="2" charset="2"/>
              <a:buChar char="u"/>
            </a:pPr>
            <a:r>
              <a:rPr lang="en-US" altLang="en-US" sz="2800" b="1" dirty="0"/>
              <a:t>35% of businesses said they would continue or expand outsourcing</a:t>
            </a:r>
          </a:p>
          <a:p>
            <a:pPr>
              <a:lnSpc>
                <a:spcPct val="90000"/>
              </a:lnSpc>
              <a:spcAft>
                <a:spcPct val="40000"/>
              </a:spcAft>
              <a:buClr>
                <a:srgbClr val="BF0922"/>
              </a:buClr>
              <a:buFont typeface="Wingdings" panose="05000000000000000000" pitchFamily="2" charset="2"/>
              <a:buChar char="u"/>
            </a:pPr>
            <a:r>
              <a:rPr lang="en-US" altLang="en-US" sz="2800" b="1" dirty="0"/>
              <a:t>40% said they would continue outsourcing but revise their arrangements</a:t>
            </a:r>
          </a:p>
          <a:p>
            <a:pPr>
              <a:lnSpc>
                <a:spcPct val="90000"/>
              </a:lnSpc>
              <a:spcAft>
                <a:spcPct val="40000"/>
              </a:spcAft>
              <a:buClr>
                <a:srgbClr val="BF0922"/>
              </a:buClr>
              <a:buFont typeface="Wingdings" panose="05000000000000000000" pitchFamily="2" charset="2"/>
              <a:buChar char="u"/>
            </a:pPr>
            <a:r>
              <a:rPr lang="en-US" altLang="en-US" sz="2800" b="1" dirty="0"/>
              <a:t>Some said they would reduce outsourcing</a:t>
            </a:r>
          </a:p>
        </p:txBody>
      </p:sp>
      <p:sp>
        <p:nvSpPr>
          <p:cNvPr id="39939" name="Rectangle 3">
            <a:extLst>
              <a:ext uri="{FF2B5EF4-FFF2-40B4-BE49-F238E27FC236}">
                <a16:creationId xmlns:a16="http://schemas.microsoft.com/office/drawing/2014/main" id="{9B1481B3-AC4D-4381-879B-65A6350D2586}"/>
              </a:ext>
            </a:extLst>
          </p:cNvPr>
          <p:cNvSpPr>
            <a:spLocks noGrp="1" noChangeArrowheads="1"/>
          </p:cNvSpPr>
          <p:nvPr>
            <p:ph type="title"/>
          </p:nvPr>
        </p:nvSpPr>
        <p:spPr>
          <a:xfrm>
            <a:off x="647700" y="481013"/>
            <a:ext cx="7772400" cy="1176337"/>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sz="4000" dirty="0"/>
              <a:t>Outsourcing Trends and Political Repercussions</a:t>
            </a:r>
          </a:p>
        </p:txBody>
      </p:sp>
    </p:spTree>
  </p:cSld>
  <p:clrMapOvr>
    <a:masterClrMapping/>
  </p:clrMapOvr>
  <p:transition>
    <p:strips dir="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474201E8-20F5-4212-AAF9-D13CD344FCD3}"/>
              </a:ext>
            </a:extLst>
          </p:cNvPr>
          <p:cNvSpPr>
            <a:spLocks noGrp="1" noChangeArrowheads="1"/>
          </p:cNvSpPr>
          <p:nvPr>
            <p:ph type="title"/>
          </p:nvPr>
        </p:nvSpPr>
        <p:spPr>
          <a:xfrm>
            <a:off x="647700" y="481013"/>
            <a:ext cx="7772400" cy="1176337"/>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sz="4000" dirty="0"/>
              <a:t>Outsourcing Trends and Political Repercussions</a:t>
            </a:r>
          </a:p>
        </p:txBody>
      </p:sp>
      <p:grpSp>
        <p:nvGrpSpPr>
          <p:cNvPr id="15363" name="Group 4">
            <a:extLst>
              <a:ext uri="{FF2B5EF4-FFF2-40B4-BE49-F238E27FC236}">
                <a16:creationId xmlns:a16="http://schemas.microsoft.com/office/drawing/2014/main" id="{A3907508-BF2C-45DE-9459-6AE0318E4649}"/>
              </a:ext>
            </a:extLst>
          </p:cNvPr>
          <p:cNvGrpSpPr>
            <a:grpSpLocks/>
          </p:cNvGrpSpPr>
          <p:nvPr/>
        </p:nvGrpSpPr>
        <p:grpSpPr bwMode="auto">
          <a:xfrm>
            <a:off x="587375" y="2298700"/>
            <a:ext cx="7750175" cy="3090863"/>
            <a:chOff x="293" y="1353"/>
            <a:chExt cx="4882" cy="1947"/>
          </a:xfrm>
        </p:grpSpPr>
        <p:sp>
          <p:nvSpPr>
            <p:cNvPr id="15364" name="Rectangle 5">
              <a:extLst>
                <a:ext uri="{FF2B5EF4-FFF2-40B4-BE49-F238E27FC236}">
                  <a16:creationId xmlns:a16="http://schemas.microsoft.com/office/drawing/2014/main" id="{63F4B1CC-CC16-41C8-8BDC-C1893C1E733F}"/>
                </a:ext>
              </a:extLst>
            </p:cNvPr>
            <p:cNvSpPr>
              <a:spLocks noChangeArrowheads="1"/>
            </p:cNvSpPr>
            <p:nvPr/>
          </p:nvSpPr>
          <p:spPr bwMode="auto">
            <a:xfrm>
              <a:off x="293" y="1353"/>
              <a:ext cx="4882" cy="194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15365" name="Text Box 6">
              <a:extLst>
                <a:ext uri="{FF2B5EF4-FFF2-40B4-BE49-F238E27FC236}">
                  <a16:creationId xmlns:a16="http://schemas.microsoft.com/office/drawing/2014/main" id="{72F553B2-1718-4B07-BB08-51B183B0CEC8}"/>
                </a:ext>
              </a:extLst>
            </p:cNvPr>
            <p:cNvSpPr txBox="1">
              <a:spLocks noChangeArrowheads="1"/>
            </p:cNvSpPr>
            <p:nvPr/>
          </p:nvSpPr>
          <p:spPr bwMode="auto">
            <a:xfrm>
              <a:off x="586" y="1639"/>
              <a:ext cx="4295" cy="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9263" indent="-44926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2800" b="1" dirty="0"/>
                <a:t>Not all outsourcing experiences are satisfactory</a:t>
              </a:r>
            </a:p>
            <a:p>
              <a:pPr>
                <a:lnSpc>
                  <a:spcPct val="90000"/>
                </a:lnSpc>
                <a:spcAft>
                  <a:spcPct val="40000"/>
                </a:spcAft>
                <a:buClr>
                  <a:srgbClr val="BF0922"/>
                </a:buClr>
                <a:buFont typeface="Wingdings" panose="05000000000000000000" pitchFamily="2" charset="2"/>
                <a:buChar char="u"/>
              </a:pPr>
              <a:r>
                <a:rPr lang="en-US" altLang="en-US" sz="2800" b="1" dirty="0"/>
                <a:t>There is still a lot to learn about outsourcing as a method to improve productivity</a:t>
              </a:r>
            </a:p>
          </p:txBody>
        </p:sp>
      </p:grpSp>
    </p:spTree>
  </p:cSld>
  <p:clrMapOvr>
    <a:masterClrMapping/>
  </p:clrMapOvr>
  <p:transition>
    <p:strips dir="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FB419B4-17CC-40A8-A7A2-33A856356305}"/>
              </a:ext>
            </a:extLst>
          </p:cNvPr>
          <p:cNvSpPr>
            <a:spLocks noGrp="1" noChangeArrowheads="1"/>
          </p:cNvSpPr>
          <p:nvPr>
            <p:ph type="title"/>
          </p:nvPr>
        </p:nvSpPr>
        <p:spPr>
          <a:xfrm>
            <a:off x="647700" y="481013"/>
            <a:ext cx="7772400" cy="1176337"/>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sz="4000" dirty="0"/>
              <a:t>Outsourcing Trends and Political Repercussions</a:t>
            </a:r>
          </a:p>
        </p:txBody>
      </p:sp>
      <p:sp>
        <p:nvSpPr>
          <p:cNvPr id="40963" name="Rectangle 3">
            <a:extLst>
              <a:ext uri="{FF2B5EF4-FFF2-40B4-BE49-F238E27FC236}">
                <a16:creationId xmlns:a16="http://schemas.microsoft.com/office/drawing/2014/main" id="{2391A6FC-5066-4FE9-A828-7CFF8DA6F5BD}"/>
              </a:ext>
            </a:extLst>
          </p:cNvPr>
          <p:cNvSpPr>
            <a:spLocks noChangeArrowheads="1"/>
          </p:cNvSpPr>
          <p:nvPr/>
        </p:nvSpPr>
        <p:spPr bwMode="auto">
          <a:xfrm>
            <a:off x="700088" y="1798638"/>
            <a:ext cx="7666037" cy="481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lnSpc>
                <a:spcPct val="90000"/>
              </a:lnSpc>
              <a:spcAft>
                <a:spcPct val="40000"/>
              </a:spcAft>
              <a:buClr>
                <a:srgbClr val="BF0922"/>
              </a:buClr>
              <a:buFont typeface="Wingdings" panose="05000000000000000000" pitchFamily="2" charset="2"/>
              <a:buChar char="u"/>
              <a:defRPr sz="3200" b="1">
                <a:solidFill>
                  <a:schemeClr val="tx1"/>
                </a:solidFill>
                <a:latin typeface="Arial" panose="020B0604020202020204" pitchFamily="34" charset="0"/>
                <a:ea typeface="ＭＳ Ｐゴシック" panose="020B0600070205080204" pitchFamily="34" charset="-128"/>
              </a:defRPr>
            </a:lvl1pPr>
            <a:lvl2pPr marL="1168400" indent="-455613">
              <a:lnSpc>
                <a:spcPct val="90000"/>
              </a:lnSpc>
              <a:spcAft>
                <a:spcPct val="40000"/>
              </a:spcAft>
              <a:buClr>
                <a:srgbClr val="BF0922"/>
              </a:buClr>
              <a:buFont typeface="Wingdings" panose="05000000000000000000" pitchFamily="2" charset="2"/>
              <a:buChar char="u"/>
              <a:defRPr sz="2800" b="1">
                <a:solidFill>
                  <a:schemeClr val="tx1"/>
                </a:solidFill>
                <a:latin typeface="Arial" panose="020B0604020202020204" pitchFamily="34" charset="0"/>
                <a:ea typeface="ＭＳ Ｐゴシック" panose="020B0600070205080204" pitchFamily="34" charset="-128"/>
              </a:defRPr>
            </a:lvl2pPr>
            <a:lvl3pPr marL="1379538" indent="-442913">
              <a:lnSpc>
                <a:spcPct val="90000"/>
              </a:lnSpc>
              <a:spcAft>
                <a:spcPct val="40000"/>
              </a:spcAft>
              <a:buClr>
                <a:srgbClr val="BF0922"/>
              </a:buClr>
              <a:buFont typeface="Wingdings" panose="05000000000000000000" pitchFamily="2" charset="2"/>
              <a:buChar char="u"/>
              <a:defRPr sz="2400" b="1">
                <a:solidFill>
                  <a:schemeClr val="tx1"/>
                </a:solidFill>
                <a:latin typeface="Arial" panose="020B0604020202020204" pitchFamily="34" charset="0"/>
                <a:ea typeface="ＭＳ Ｐゴシック" panose="020B0600070205080204" pitchFamily="34" charset="-128"/>
              </a:defRPr>
            </a:lvl3pPr>
            <a:lvl4pPr marL="1558925" indent="-366713">
              <a:lnSpc>
                <a:spcPct val="90000"/>
              </a:lnSpc>
              <a:spcAft>
                <a:spcPct val="40000"/>
              </a:spcAft>
              <a:buClr>
                <a:srgbClr val="BF0922"/>
              </a:buClr>
              <a:buFont typeface="Wingdings" panose="05000000000000000000" pitchFamily="2" charset="2"/>
              <a:buChar char="u"/>
              <a:defRPr sz="2000" b="1">
                <a:solidFill>
                  <a:schemeClr val="tx1"/>
                </a:solidFill>
                <a:latin typeface="Arial" panose="020B0604020202020204" pitchFamily="34" charset="0"/>
                <a:ea typeface="ＭＳ Ｐゴシック" panose="020B0600070205080204" pitchFamily="34" charset="-128"/>
              </a:defRPr>
            </a:lvl4pPr>
            <a:lvl5pPr marL="2870200" indent="-354013">
              <a:lnSpc>
                <a:spcPct val="90000"/>
              </a:lnSpc>
              <a:spcAft>
                <a:spcPct val="40000"/>
              </a:spcAft>
              <a:buClr>
                <a:srgbClr val="BF0922"/>
              </a:buClr>
              <a:buFont typeface="Wingdings" panose="05000000000000000000" pitchFamily="2" charset="2"/>
              <a:buChar char="u"/>
              <a:defRPr sz="2000" b="1">
                <a:solidFill>
                  <a:schemeClr val="tx1"/>
                </a:solidFill>
                <a:latin typeface="Arial" panose="020B0604020202020204" pitchFamily="34" charset="0"/>
                <a:ea typeface="ＭＳ Ｐゴシック" panose="020B0600070205080204" pitchFamily="34" charset="-128"/>
              </a:defRPr>
            </a:lvl5pPr>
            <a:lvl6pPr marL="3327400" indent="-354013" eaLnBrk="0" fontAlgn="base" hangingPunct="0">
              <a:lnSpc>
                <a:spcPct val="90000"/>
              </a:lnSpc>
              <a:spcBef>
                <a:spcPct val="0"/>
              </a:spcBef>
              <a:spcAft>
                <a:spcPct val="40000"/>
              </a:spcAft>
              <a:buClr>
                <a:srgbClr val="BF0922"/>
              </a:buClr>
              <a:buFont typeface="Wingdings" panose="05000000000000000000" pitchFamily="2" charset="2"/>
              <a:buChar char="u"/>
              <a:defRPr sz="2000" b="1">
                <a:solidFill>
                  <a:schemeClr val="tx1"/>
                </a:solidFill>
                <a:latin typeface="Arial" panose="020B0604020202020204" pitchFamily="34" charset="0"/>
                <a:ea typeface="ＭＳ Ｐゴシック" panose="020B0600070205080204" pitchFamily="34" charset="-128"/>
              </a:defRPr>
            </a:lvl6pPr>
            <a:lvl7pPr marL="3784600" indent="-354013" eaLnBrk="0" fontAlgn="base" hangingPunct="0">
              <a:lnSpc>
                <a:spcPct val="90000"/>
              </a:lnSpc>
              <a:spcBef>
                <a:spcPct val="0"/>
              </a:spcBef>
              <a:spcAft>
                <a:spcPct val="40000"/>
              </a:spcAft>
              <a:buClr>
                <a:srgbClr val="BF0922"/>
              </a:buClr>
              <a:buFont typeface="Wingdings" panose="05000000000000000000" pitchFamily="2" charset="2"/>
              <a:buChar char="u"/>
              <a:defRPr sz="2000" b="1">
                <a:solidFill>
                  <a:schemeClr val="tx1"/>
                </a:solidFill>
                <a:latin typeface="Arial" panose="020B0604020202020204" pitchFamily="34" charset="0"/>
                <a:ea typeface="ＭＳ Ｐゴシック" panose="020B0600070205080204" pitchFamily="34" charset="-128"/>
              </a:defRPr>
            </a:lvl7pPr>
            <a:lvl8pPr marL="4241800" indent="-354013" eaLnBrk="0" fontAlgn="base" hangingPunct="0">
              <a:lnSpc>
                <a:spcPct val="90000"/>
              </a:lnSpc>
              <a:spcBef>
                <a:spcPct val="0"/>
              </a:spcBef>
              <a:spcAft>
                <a:spcPct val="40000"/>
              </a:spcAft>
              <a:buClr>
                <a:srgbClr val="BF0922"/>
              </a:buClr>
              <a:buFont typeface="Wingdings" panose="05000000000000000000" pitchFamily="2" charset="2"/>
              <a:buChar char="u"/>
              <a:defRPr sz="2000" b="1">
                <a:solidFill>
                  <a:schemeClr val="tx1"/>
                </a:solidFill>
                <a:latin typeface="Arial" panose="020B0604020202020204" pitchFamily="34" charset="0"/>
                <a:ea typeface="ＭＳ Ｐゴシック" panose="020B0600070205080204" pitchFamily="34" charset="-128"/>
              </a:defRPr>
            </a:lvl8pPr>
            <a:lvl9pPr marL="4699000" indent="-354013" eaLnBrk="0" fontAlgn="base" hangingPunct="0">
              <a:lnSpc>
                <a:spcPct val="90000"/>
              </a:lnSpc>
              <a:spcBef>
                <a:spcPct val="0"/>
              </a:spcBef>
              <a:spcAft>
                <a:spcPct val="40000"/>
              </a:spcAft>
              <a:buClr>
                <a:srgbClr val="BF0922"/>
              </a:buClr>
              <a:buFont typeface="Wingdings" panose="05000000000000000000" pitchFamily="2" charset="2"/>
              <a:buChar char="u"/>
              <a:defRPr sz="2000" b="1">
                <a:solidFill>
                  <a:schemeClr val="tx1"/>
                </a:solidFill>
                <a:latin typeface="Arial" panose="020B0604020202020204" pitchFamily="34" charset="0"/>
                <a:ea typeface="ＭＳ Ｐゴシック" panose="020B0600070205080204" pitchFamily="34" charset="-128"/>
              </a:defRPr>
            </a:lvl9pPr>
          </a:lstStyle>
          <a:p>
            <a:r>
              <a:rPr lang="en-US" altLang="en-US" sz="2800" dirty="0"/>
              <a:t>Political backlash can occur when jobs are outsourced to foreign countries</a:t>
            </a:r>
          </a:p>
          <a:p>
            <a:pPr lvl="1"/>
            <a:r>
              <a:rPr lang="en-US" altLang="en-US" sz="2400" dirty="0"/>
              <a:t>In the U.S. state and federal laws have been enacted to limit or prevent outsourcing activities</a:t>
            </a:r>
          </a:p>
          <a:p>
            <a:r>
              <a:rPr lang="en-US" altLang="en-US" sz="2800" dirty="0"/>
              <a:t>Recent data suggests more foreigners outsource jobs to the U.S. than American companies outsource offshore</a:t>
            </a:r>
          </a:p>
          <a:p>
            <a:r>
              <a:rPr lang="en-US" altLang="en-US" sz="2800" dirty="0"/>
              <a:t>Backsourcing describes the process of returning work to the original firm when outsourcing fails</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0963"/>
                                        </p:tgtEl>
                                        <p:attrNameLst>
                                          <p:attrName>style.visibility</p:attrName>
                                        </p:attrNameLst>
                                      </p:cBhvr>
                                      <p:to>
                                        <p:strVal val="visible"/>
                                      </p:to>
                                    </p:set>
                                    <p:animEffect transition="in" filter="strips(downRight)">
                                      <p:cBhvr>
                                        <p:cTn id="7" dur="10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3D12D43-E196-4EB1-BE21-8CDEEC2A341D}"/>
              </a:ext>
            </a:extLst>
          </p:cNvPr>
          <p:cNvSpPr>
            <a:spLocks noGrp="1" noChangeArrowheads="1"/>
          </p:cNvSpPr>
          <p:nvPr>
            <p:ph type="title"/>
          </p:nvPr>
        </p:nvSpPr>
        <p:spPr>
          <a:xfrm>
            <a:off x="685800" y="434975"/>
            <a:ext cx="7772400" cy="9017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Risks of Outsourcing</a:t>
            </a:r>
          </a:p>
        </p:txBody>
      </p:sp>
      <p:sp>
        <p:nvSpPr>
          <p:cNvPr id="41987" name="Rectangle 3">
            <a:extLst>
              <a:ext uri="{FF2B5EF4-FFF2-40B4-BE49-F238E27FC236}">
                <a16:creationId xmlns:a16="http://schemas.microsoft.com/office/drawing/2014/main" id="{9AC9DA8C-097D-4CC4-BEF4-28A5ACBA10A6}"/>
              </a:ext>
            </a:extLst>
          </p:cNvPr>
          <p:cNvSpPr>
            <a:spLocks noChangeArrowheads="1"/>
          </p:cNvSpPr>
          <p:nvPr/>
        </p:nvSpPr>
        <p:spPr bwMode="auto">
          <a:xfrm>
            <a:off x="673100" y="1581150"/>
            <a:ext cx="7821613"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2800" b="1" dirty="0"/>
              <a:t>Outsourcing can be risky</a:t>
            </a:r>
          </a:p>
          <a:p>
            <a:pPr>
              <a:lnSpc>
                <a:spcPct val="90000"/>
              </a:lnSpc>
              <a:spcAft>
                <a:spcPct val="40000"/>
              </a:spcAft>
              <a:buClr>
                <a:srgbClr val="BF0922"/>
              </a:buClr>
              <a:buFont typeface="Wingdings" panose="05000000000000000000" pitchFamily="2" charset="2"/>
              <a:buChar char="u"/>
            </a:pPr>
            <a:r>
              <a:rPr lang="en-US" altLang="en-US" sz="2800" b="1" dirty="0"/>
              <a:t>As many as half of all outsourcing agreements fail because of inappropriate planning and analysis</a:t>
            </a:r>
          </a:p>
          <a:p>
            <a:pPr>
              <a:lnSpc>
                <a:spcPct val="90000"/>
              </a:lnSpc>
              <a:spcAft>
                <a:spcPct val="40000"/>
              </a:spcAft>
              <a:buClr>
                <a:srgbClr val="BF0922"/>
              </a:buClr>
              <a:buFont typeface="Wingdings" panose="05000000000000000000" pitchFamily="2" charset="2"/>
              <a:buChar char="u"/>
            </a:pPr>
            <a:r>
              <a:rPr lang="en-US" altLang="en-US" sz="2800" b="1" dirty="0"/>
              <a:t>Erratic power grids, government difficulties, inexperienced managers, and unmotivated labor can create problems</a:t>
            </a:r>
          </a:p>
          <a:p>
            <a:pPr>
              <a:lnSpc>
                <a:spcPct val="90000"/>
              </a:lnSpc>
              <a:spcAft>
                <a:spcPct val="40000"/>
              </a:spcAft>
              <a:buClr>
                <a:srgbClr val="BF0922"/>
              </a:buClr>
              <a:buFont typeface="Wingdings" panose="05000000000000000000" pitchFamily="2" charset="2"/>
              <a:buChar char="u"/>
            </a:pPr>
            <a:r>
              <a:rPr lang="en-US" altLang="en-US" sz="2800" b="1" dirty="0"/>
              <a:t>Failure to achieve unrealistic goals sometimes creates the impression of failure</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1987"/>
                                        </p:tgtEl>
                                        <p:attrNameLst>
                                          <p:attrName>style.visibility</p:attrName>
                                        </p:attrNameLst>
                                      </p:cBhvr>
                                      <p:to>
                                        <p:strVal val="visible"/>
                                      </p:to>
                                    </p:set>
                                    <p:animEffect transition="in" filter="strips(downRight)">
                                      <p:cBhvr>
                                        <p:cTn id="7"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0026266-4FAC-49B7-BFFA-7D96A422EF8A}"/>
              </a:ext>
            </a:extLst>
          </p:cNvPr>
          <p:cNvSpPr>
            <a:spLocks noGrp="1" noChangeArrowheads="1"/>
          </p:cNvSpPr>
          <p:nvPr>
            <p:ph type="title"/>
          </p:nvPr>
        </p:nvSpPr>
        <p:spPr>
          <a:xfrm>
            <a:off x="685800" y="434975"/>
            <a:ext cx="7772400" cy="9017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Risks of Outsourcing</a:t>
            </a:r>
          </a:p>
        </p:txBody>
      </p:sp>
      <p:graphicFrame>
        <p:nvGraphicFramePr>
          <p:cNvPr id="43056" name="Group 48">
            <a:extLst>
              <a:ext uri="{FF2B5EF4-FFF2-40B4-BE49-F238E27FC236}">
                <a16:creationId xmlns:a16="http://schemas.microsoft.com/office/drawing/2014/main" id="{3AC451F4-C4DD-4679-9044-9B9C9F1ECBB0}"/>
              </a:ext>
            </a:extLst>
          </p:cNvPr>
          <p:cNvGraphicFramePr>
            <a:graphicFrameLocks noGrp="1"/>
          </p:cNvGraphicFramePr>
          <p:nvPr/>
        </p:nvGraphicFramePr>
        <p:xfrm>
          <a:off x="679450" y="1584325"/>
          <a:ext cx="7767638" cy="4146551"/>
        </p:xfrm>
        <a:graphic>
          <a:graphicData uri="http://schemas.openxmlformats.org/drawingml/2006/table">
            <a:tbl>
              <a:tblPr/>
              <a:tblGrid>
                <a:gridCol w="3152775">
                  <a:extLst>
                    <a:ext uri="{9D8B030D-6E8A-4147-A177-3AD203B41FA5}">
                      <a16:colId xmlns:a16="http://schemas.microsoft.com/office/drawing/2014/main" val="20000"/>
                    </a:ext>
                  </a:extLst>
                </a:gridCol>
                <a:gridCol w="420688">
                  <a:extLst>
                    <a:ext uri="{9D8B030D-6E8A-4147-A177-3AD203B41FA5}">
                      <a16:colId xmlns:a16="http://schemas.microsoft.com/office/drawing/2014/main" val="20001"/>
                    </a:ext>
                  </a:extLst>
                </a:gridCol>
                <a:gridCol w="4194175">
                  <a:extLst>
                    <a:ext uri="{9D8B030D-6E8A-4147-A177-3AD203B41FA5}">
                      <a16:colId xmlns:a16="http://schemas.microsoft.com/office/drawing/2014/main" val="20002"/>
                    </a:ext>
                  </a:extLst>
                </a:gridCol>
              </a:tblGrid>
              <a:tr h="738188">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Outsourcing</a:t>
                      </a:r>
                      <a:br>
                        <a:rPr kumimoji="0" lang="en-US" altLang="en-US" sz="2000" b="1" i="0" u="none" strike="noStrike" cap="none" normalizeH="0" baseline="0" dirty="0">
                          <a:ln>
                            <a:noFill/>
                          </a:ln>
                          <a:solidFill>
                            <a:schemeClr val="tx1"/>
                          </a:solidFill>
                          <a:effectLst/>
                          <a:latin typeface="Arial" charset="0"/>
                          <a:ea typeface="ＭＳ Ｐゴシック" charset="-128"/>
                        </a:rPr>
                      </a:br>
                      <a:r>
                        <a:rPr kumimoji="0" lang="en-US" altLang="en-US" sz="2000" b="1" i="0" u="none" strike="noStrike" cap="none" normalizeH="0" baseline="0" dirty="0">
                          <a:ln>
                            <a:noFill/>
                          </a:ln>
                          <a:solidFill>
                            <a:schemeClr val="tx1"/>
                          </a:solidFill>
                          <a:effectLst/>
                          <a:latin typeface="Arial" charset="0"/>
                          <a:ea typeface="ＭＳ Ｐゴシック" charset="-128"/>
                        </a:rPr>
                        <a:t>Process</a:t>
                      </a:r>
                    </a:p>
                  </a:txBody>
                  <a:tcPr anchor="ctr" horzOverflow="overflow">
                    <a:lnL cap="flat">
                      <a:noFill/>
                    </a:lnL>
                    <a:lnR>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anchor="ctr" horzOverflow="overflow">
                    <a:lnL>
                      <a:noFill/>
                    </a:lnL>
                    <a:lnR>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Examples of </a:t>
                      </a:r>
                      <a:br>
                        <a:rPr kumimoji="0" lang="en-US" altLang="en-US" sz="2000" b="1" i="0" u="none" strike="noStrike" cap="none" normalizeH="0" baseline="0" dirty="0">
                          <a:ln>
                            <a:noFill/>
                          </a:ln>
                          <a:solidFill>
                            <a:schemeClr val="tx1"/>
                          </a:solidFill>
                          <a:effectLst/>
                          <a:latin typeface="Arial" charset="0"/>
                          <a:ea typeface="ＭＳ Ｐゴシック" charset="-128"/>
                        </a:rPr>
                      </a:br>
                      <a:r>
                        <a:rPr kumimoji="0" lang="en-US" altLang="en-US" sz="2000" b="1" i="0" u="none" strike="noStrike" cap="none" normalizeH="0" baseline="0" dirty="0">
                          <a:ln>
                            <a:noFill/>
                          </a:ln>
                          <a:solidFill>
                            <a:schemeClr val="tx1"/>
                          </a:solidFill>
                          <a:effectLst/>
                          <a:latin typeface="Arial" charset="0"/>
                          <a:ea typeface="ＭＳ Ｐゴシック" charset="-128"/>
                        </a:rPr>
                        <a:t>Possible Risks</a:t>
                      </a:r>
                    </a:p>
                  </a:txBody>
                  <a:tcPr anchor="ctr" horzOverflow="overflow">
                    <a:lnL>
                      <a:noFill/>
                    </a:lnL>
                    <a:lnR cap="flat">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8188">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Identify non-core competencies</a:t>
                      </a:r>
                    </a:p>
                  </a:txBody>
                  <a:tcPr horzOverflow="overflow">
                    <a:lnL cap="flat">
                      <a:noFill/>
                    </a:lnL>
                    <a:lnR>
                      <a:noFill/>
                    </a:lnR>
                    <a:lnT w="28575" cap="flat" cmpd="sng" algn="ctr">
                      <a:solidFill>
                        <a:srgbClr val="BF0922"/>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horzOverflow="overflow">
                    <a:lnL>
                      <a:noFill/>
                    </a:lnL>
                    <a:lnR>
                      <a:noFill/>
                    </a:lnR>
                    <a:lnT w="28575" cap="flat" cmpd="sng" algn="ctr">
                      <a:solidFill>
                        <a:srgbClr val="BF0922"/>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Can be incorrectly identified as a non-core competency</a:t>
                      </a:r>
                    </a:p>
                  </a:txBody>
                  <a:tcPr horzOverflow="overflow">
                    <a:lnL>
                      <a:noFill/>
                    </a:lnL>
                    <a:lnR cap="flat">
                      <a:noFill/>
                    </a:lnR>
                    <a:lnT w="28575" cap="flat" cmpd="sng" algn="ctr">
                      <a:solidFill>
                        <a:srgbClr val="BF0922"/>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581150">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Identify non-core activities that should be outsourced</a:t>
                      </a:r>
                    </a:p>
                  </a:txBody>
                  <a:tcPr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Just because the activity is not a core competence for your firm does not mean an outsource provider is more competent and efficient</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089025">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Identify impact on existing facilities, capacity, and logistics</a:t>
                      </a:r>
                    </a:p>
                  </a:txBody>
                  <a:tcPr horzOverflow="overflow">
                    <a:lnL cap="flat">
                      <a:noFill/>
                    </a:lnL>
                    <a:lnR>
                      <a:noFill/>
                    </a:lnR>
                    <a:lnT>
                      <a:noFill/>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horzOverflow="overflow">
                    <a:lnL>
                      <a:noFill/>
                    </a:lnL>
                    <a:lnR>
                      <a:noFill/>
                    </a:lnR>
                    <a:lnT>
                      <a:noFill/>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May fail to understand the change in resources and talents needed internally</a:t>
                      </a:r>
                    </a:p>
                  </a:txBody>
                  <a:tcPr horzOverflow="overflow">
                    <a:lnL>
                      <a:noFill/>
                    </a:lnL>
                    <a:lnR cap="flat">
                      <a:noFill/>
                    </a:lnR>
                    <a:lnT>
                      <a:noFill/>
                    </a:lnT>
                    <a:lnB w="57150" cap="flat" cmpd="sng" algn="ctr">
                      <a:solidFill>
                        <a:srgbClr val="BF092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43056"/>
                                        </p:tgtEl>
                                        <p:attrNameLst>
                                          <p:attrName>style.visibility</p:attrName>
                                        </p:attrNameLst>
                                      </p:cBhvr>
                                      <p:to>
                                        <p:strVal val="visible"/>
                                      </p:to>
                                    </p:set>
                                    <p:animEffect transition="in" filter="strips(downRight)">
                                      <p:cBhvr>
                                        <p:cTn id="7" dur="500"/>
                                        <p:tgtEl>
                                          <p:spTgt spid="43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7D719DB2-2F1F-438C-9EEC-EB203BD38E79}"/>
              </a:ext>
            </a:extLst>
          </p:cNvPr>
          <p:cNvSpPr>
            <a:spLocks noGrp="1" noChangeArrowheads="1"/>
          </p:cNvSpPr>
          <p:nvPr>
            <p:ph type="title"/>
          </p:nvPr>
        </p:nvSpPr>
        <p:spPr>
          <a:xfrm>
            <a:off x="685800" y="434975"/>
            <a:ext cx="7772400" cy="9017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Risks of Outsourcing</a:t>
            </a:r>
          </a:p>
        </p:txBody>
      </p:sp>
      <p:graphicFrame>
        <p:nvGraphicFramePr>
          <p:cNvPr id="44075" name="Group 43">
            <a:extLst>
              <a:ext uri="{FF2B5EF4-FFF2-40B4-BE49-F238E27FC236}">
                <a16:creationId xmlns:a16="http://schemas.microsoft.com/office/drawing/2014/main" id="{79289EAC-416E-4ABC-B673-6E2A5391ADC3}"/>
              </a:ext>
            </a:extLst>
          </p:cNvPr>
          <p:cNvGraphicFramePr>
            <a:graphicFrameLocks noGrp="1"/>
          </p:cNvGraphicFramePr>
          <p:nvPr/>
        </p:nvGraphicFramePr>
        <p:xfrm>
          <a:off x="679450" y="1584325"/>
          <a:ext cx="7767638" cy="4046538"/>
        </p:xfrm>
        <a:graphic>
          <a:graphicData uri="http://schemas.openxmlformats.org/drawingml/2006/table">
            <a:tbl>
              <a:tblPr/>
              <a:tblGrid>
                <a:gridCol w="3152775">
                  <a:extLst>
                    <a:ext uri="{9D8B030D-6E8A-4147-A177-3AD203B41FA5}">
                      <a16:colId xmlns:a16="http://schemas.microsoft.com/office/drawing/2014/main" val="20000"/>
                    </a:ext>
                  </a:extLst>
                </a:gridCol>
                <a:gridCol w="420688">
                  <a:extLst>
                    <a:ext uri="{9D8B030D-6E8A-4147-A177-3AD203B41FA5}">
                      <a16:colId xmlns:a16="http://schemas.microsoft.com/office/drawing/2014/main" val="20001"/>
                    </a:ext>
                  </a:extLst>
                </a:gridCol>
                <a:gridCol w="4194175">
                  <a:extLst>
                    <a:ext uri="{9D8B030D-6E8A-4147-A177-3AD203B41FA5}">
                      <a16:colId xmlns:a16="http://schemas.microsoft.com/office/drawing/2014/main" val="20002"/>
                    </a:ext>
                  </a:extLst>
                </a:gridCol>
              </a:tblGrid>
              <a:tr h="739775">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Outsourcing</a:t>
                      </a:r>
                      <a:br>
                        <a:rPr kumimoji="0" lang="en-US" altLang="en-US" sz="2000" b="1" i="0" u="none" strike="noStrike" cap="none" normalizeH="0" baseline="0" dirty="0">
                          <a:ln>
                            <a:noFill/>
                          </a:ln>
                          <a:solidFill>
                            <a:schemeClr val="tx1"/>
                          </a:solidFill>
                          <a:effectLst/>
                          <a:latin typeface="Arial" charset="0"/>
                          <a:ea typeface="ＭＳ Ｐゴシック" charset="-128"/>
                        </a:rPr>
                      </a:br>
                      <a:r>
                        <a:rPr kumimoji="0" lang="en-US" altLang="en-US" sz="2000" b="1" i="0" u="none" strike="noStrike" cap="none" normalizeH="0" baseline="0" dirty="0">
                          <a:ln>
                            <a:noFill/>
                          </a:ln>
                          <a:solidFill>
                            <a:schemeClr val="tx1"/>
                          </a:solidFill>
                          <a:effectLst/>
                          <a:latin typeface="Arial" charset="0"/>
                          <a:ea typeface="ＭＳ Ｐゴシック" charset="-128"/>
                        </a:rPr>
                        <a:t>Process</a:t>
                      </a:r>
                    </a:p>
                  </a:txBody>
                  <a:tcPr anchor="ctr" horzOverflow="overflow">
                    <a:lnL cap="flat">
                      <a:noFill/>
                    </a:lnL>
                    <a:lnR>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anchor="ctr" horzOverflow="overflow">
                    <a:lnL>
                      <a:noFill/>
                    </a:lnL>
                    <a:lnR>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Examples of</a:t>
                      </a:r>
                      <a:br>
                        <a:rPr kumimoji="0" lang="en-US" altLang="en-US" sz="2000" b="1" i="0" u="none" strike="noStrike" cap="none" normalizeH="0" baseline="0" dirty="0">
                          <a:ln>
                            <a:noFill/>
                          </a:ln>
                          <a:solidFill>
                            <a:schemeClr val="tx1"/>
                          </a:solidFill>
                          <a:effectLst/>
                          <a:latin typeface="Arial" charset="0"/>
                          <a:ea typeface="ＭＳ Ｐゴシック" charset="-128"/>
                        </a:rPr>
                      </a:br>
                      <a:r>
                        <a:rPr kumimoji="0" lang="en-US" altLang="en-US" sz="2000" b="1" i="0" u="none" strike="noStrike" cap="none" normalizeH="0" baseline="0" dirty="0">
                          <a:ln>
                            <a:noFill/>
                          </a:ln>
                          <a:solidFill>
                            <a:schemeClr val="tx1"/>
                          </a:solidFill>
                          <a:effectLst/>
                          <a:latin typeface="Arial" charset="0"/>
                          <a:ea typeface="ＭＳ Ｐゴシック" charset="-128"/>
                        </a:rPr>
                        <a:t>Possible Risks</a:t>
                      </a:r>
                    </a:p>
                  </a:txBody>
                  <a:tcPr anchor="ctr" horzOverflow="overflow">
                    <a:lnL>
                      <a:noFill/>
                    </a:lnL>
                    <a:lnR cap="flat">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17613">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Establish goals and draft outsourcing agreement specifications</a:t>
                      </a:r>
                    </a:p>
                  </a:txBody>
                  <a:tcPr horzOverflow="overflow">
                    <a:lnL cap="flat">
                      <a:noFill/>
                    </a:lnL>
                    <a:lnR>
                      <a:noFill/>
                    </a:lnR>
                    <a:lnT w="28575" cap="flat" cmpd="sng" algn="ctr">
                      <a:solidFill>
                        <a:srgbClr val="BF0922"/>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horzOverflow="overflow">
                    <a:lnL>
                      <a:noFill/>
                    </a:lnL>
                    <a:lnR>
                      <a:noFill/>
                    </a:lnR>
                    <a:lnT w="28575" cap="flat" cmpd="sng" algn="ctr">
                      <a:solidFill>
                        <a:srgbClr val="BF0922"/>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Goals can be set so high that failure is certain</a:t>
                      </a:r>
                    </a:p>
                  </a:txBody>
                  <a:tcPr horzOverflow="overflow">
                    <a:lnL>
                      <a:noFill/>
                    </a:lnL>
                    <a:lnR cap="flat">
                      <a:noFill/>
                    </a:lnR>
                    <a:lnT w="28575" cap="flat" cmpd="sng" algn="ctr">
                      <a:solidFill>
                        <a:srgbClr val="BF0922"/>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796925">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Identify and select outsource provider</a:t>
                      </a:r>
                    </a:p>
                  </a:txBody>
                  <a:tcPr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Can select the wrong outsource provider</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292225">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Negotiate goals and measures of outsourcing performance</a:t>
                      </a:r>
                    </a:p>
                  </a:txBody>
                  <a:tcPr horzOverflow="overflow">
                    <a:lnL cap="flat">
                      <a:noFill/>
                    </a:lnL>
                    <a:lnR>
                      <a:noFill/>
                    </a:lnR>
                    <a:lnT>
                      <a:noFill/>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horzOverflow="overflow">
                    <a:lnL>
                      <a:noFill/>
                    </a:lnL>
                    <a:lnR>
                      <a:noFill/>
                    </a:lnR>
                    <a:lnT>
                      <a:noFill/>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Can misinterpret measures and goals, how they are measured, and what they mean</a:t>
                      </a:r>
                    </a:p>
                  </a:txBody>
                  <a:tcPr horzOverflow="overflow">
                    <a:lnL>
                      <a:noFill/>
                    </a:lnL>
                    <a:lnR cap="flat">
                      <a:noFill/>
                    </a:lnR>
                    <a:lnT>
                      <a:noFill/>
                    </a:lnT>
                    <a:lnB w="57150" cap="flat" cmpd="sng" algn="ctr">
                      <a:solidFill>
                        <a:srgbClr val="BF092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44075"/>
                                        </p:tgtEl>
                                        <p:attrNameLst>
                                          <p:attrName>style.visibility</p:attrName>
                                        </p:attrNameLst>
                                      </p:cBhvr>
                                      <p:to>
                                        <p:strVal val="visible"/>
                                      </p:to>
                                    </p:set>
                                    <p:animEffect transition="in" filter="strips(downRight)">
                                      <p:cBhvr>
                                        <p:cTn id="7" dur="500"/>
                                        <p:tgtEl>
                                          <p:spTgt spid="44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DBA046B-CB1A-4202-94E8-1DFA5C3B102A}"/>
              </a:ext>
            </a:extLst>
          </p:cNvPr>
          <p:cNvSpPr>
            <a:spLocks noGrp="1" noChangeArrowheads="1"/>
          </p:cNvSpPr>
          <p:nvPr>
            <p:ph type="title"/>
          </p:nvPr>
        </p:nvSpPr>
        <p:spPr>
          <a:xfrm>
            <a:off x="685800" y="434975"/>
            <a:ext cx="7772400" cy="9017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Risks of Outsourcing</a:t>
            </a:r>
          </a:p>
        </p:txBody>
      </p:sp>
      <p:graphicFrame>
        <p:nvGraphicFramePr>
          <p:cNvPr id="45103" name="Group 47">
            <a:extLst>
              <a:ext uri="{FF2B5EF4-FFF2-40B4-BE49-F238E27FC236}">
                <a16:creationId xmlns:a16="http://schemas.microsoft.com/office/drawing/2014/main" id="{17FE1215-E62A-488F-990A-5A3AD025A48D}"/>
              </a:ext>
            </a:extLst>
          </p:cNvPr>
          <p:cNvGraphicFramePr>
            <a:graphicFrameLocks noGrp="1"/>
          </p:cNvGraphicFramePr>
          <p:nvPr/>
        </p:nvGraphicFramePr>
        <p:xfrm>
          <a:off x="679450" y="1584325"/>
          <a:ext cx="7767638" cy="4424363"/>
        </p:xfrm>
        <a:graphic>
          <a:graphicData uri="http://schemas.openxmlformats.org/drawingml/2006/table">
            <a:tbl>
              <a:tblPr/>
              <a:tblGrid>
                <a:gridCol w="3152775">
                  <a:extLst>
                    <a:ext uri="{9D8B030D-6E8A-4147-A177-3AD203B41FA5}">
                      <a16:colId xmlns:a16="http://schemas.microsoft.com/office/drawing/2014/main" val="20000"/>
                    </a:ext>
                  </a:extLst>
                </a:gridCol>
                <a:gridCol w="420688">
                  <a:extLst>
                    <a:ext uri="{9D8B030D-6E8A-4147-A177-3AD203B41FA5}">
                      <a16:colId xmlns:a16="http://schemas.microsoft.com/office/drawing/2014/main" val="20001"/>
                    </a:ext>
                  </a:extLst>
                </a:gridCol>
                <a:gridCol w="4194175">
                  <a:extLst>
                    <a:ext uri="{9D8B030D-6E8A-4147-A177-3AD203B41FA5}">
                      <a16:colId xmlns:a16="http://schemas.microsoft.com/office/drawing/2014/main" val="20002"/>
                    </a:ext>
                  </a:extLst>
                </a:gridCol>
              </a:tblGrid>
              <a:tr h="739775">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Outsourcing</a:t>
                      </a:r>
                      <a:br>
                        <a:rPr kumimoji="0" lang="en-US" altLang="en-US" sz="2000" b="1" i="0" u="none" strike="noStrike" cap="none" normalizeH="0" baseline="0" dirty="0">
                          <a:ln>
                            <a:noFill/>
                          </a:ln>
                          <a:solidFill>
                            <a:schemeClr val="tx1"/>
                          </a:solidFill>
                          <a:effectLst/>
                          <a:latin typeface="Arial" charset="0"/>
                          <a:ea typeface="ＭＳ Ｐゴシック" charset="-128"/>
                        </a:rPr>
                      </a:br>
                      <a:r>
                        <a:rPr kumimoji="0" lang="en-US" altLang="en-US" sz="2000" b="1" i="0" u="none" strike="noStrike" cap="none" normalizeH="0" baseline="0" dirty="0">
                          <a:ln>
                            <a:noFill/>
                          </a:ln>
                          <a:solidFill>
                            <a:schemeClr val="tx1"/>
                          </a:solidFill>
                          <a:effectLst/>
                          <a:latin typeface="Arial" charset="0"/>
                          <a:ea typeface="ＭＳ Ｐゴシック" charset="-128"/>
                        </a:rPr>
                        <a:t>Process</a:t>
                      </a:r>
                    </a:p>
                  </a:txBody>
                  <a:tcPr anchor="ctr" horzOverflow="overflow">
                    <a:lnL cap="flat">
                      <a:noFill/>
                    </a:lnL>
                    <a:lnR>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anchor="ctr" horzOverflow="overflow">
                    <a:lnL>
                      <a:noFill/>
                    </a:lnL>
                    <a:lnR>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0" fontAlgn="base" latinLnBrk="0" hangingPunct="0">
                        <a:lnSpc>
                          <a:spcPct val="90000"/>
                        </a:lnSpc>
                        <a:spcBef>
                          <a:spcPct val="0"/>
                        </a:spcBef>
                        <a:spcAft>
                          <a:spcPct val="0"/>
                        </a:spcAft>
                        <a:buClrTx/>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Examples of</a:t>
                      </a:r>
                      <a:br>
                        <a:rPr kumimoji="0" lang="en-US" altLang="en-US" sz="2000" b="1" i="0" u="none" strike="noStrike" cap="none" normalizeH="0" baseline="0" dirty="0">
                          <a:ln>
                            <a:noFill/>
                          </a:ln>
                          <a:solidFill>
                            <a:schemeClr val="tx1"/>
                          </a:solidFill>
                          <a:effectLst/>
                          <a:latin typeface="Arial" charset="0"/>
                          <a:ea typeface="ＭＳ Ｐゴシック" charset="-128"/>
                        </a:rPr>
                      </a:br>
                      <a:r>
                        <a:rPr kumimoji="0" lang="en-US" altLang="en-US" sz="2000" b="1" i="0" u="none" strike="noStrike" cap="none" normalizeH="0" baseline="0" dirty="0">
                          <a:ln>
                            <a:noFill/>
                          </a:ln>
                          <a:solidFill>
                            <a:schemeClr val="tx1"/>
                          </a:solidFill>
                          <a:effectLst/>
                          <a:latin typeface="Arial" charset="0"/>
                          <a:ea typeface="ＭＳ Ｐゴシック" charset="-128"/>
                        </a:rPr>
                        <a:t>Possible Risks</a:t>
                      </a:r>
                    </a:p>
                  </a:txBody>
                  <a:tcPr anchor="ctr" horzOverflow="overflow">
                    <a:lnL>
                      <a:noFill/>
                    </a:lnL>
                    <a:lnR cap="flat">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0450">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Monitor and control current outsourcing program</a:t>
                      </a:r>
                    </a:p>
                  </a:txBody>
                  <a:tcPr horzOverflow="overflow">
                    <a:lnL cap="flat">
                      <a:noFill/>
                    </a:lnL>
                    <a:lnR>
                      <a:noFill/>
                    </a:lnR>
                    <a:lnT w="28575" cap="flat" cmpd="sng" algn="ctr">
                      <a:solidFill>
                        <a:srgbClr val="BF0922"/>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horzOverflow="overflow">
                    <a:lnL>
                      <a:noFill/>
                    </a:lnL>
                    <a:lnR>
                      <a:noFill/>
                    </a:lnR>
                    <a:lnT w="28575" cap="flat" cmpd="sng" algn="ctr">
                      <a:solidFill>
                        <a:srgbClr val="BF0922"/>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May be unable to control product development, schedules, and quality</a:t>
                      </a:r>
                    </a:p>
                  </a:txBody>
                  <a:tcPr horzOverflow="overflow">
                    <a:lnL>
                      <a:noFill/>
                    </a:lnL>
                    <a:lnR cap="flat">
                      <a:noFill/>
                    </a:lnR>
                    <a:lnT w="28575" cap="flat" cmpd="sng" algn="ctr">
                      <a:solidFill>
                        <a:srgbClr val="BF0922"/>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044575">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Evaluate and give feedback to outsource provider</a:t>
                      </a:r>
                    </a:p>
                  </a:txBody>
                  <a:tcPr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May have non-responsive provider (i.e., one that ignores feedback)</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579563">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Evaluate international political and currency risks</a:t>
                      </a:r>
                    </a:p>
                  </a:txBody>
                  <a:tcPr horzOverflow="overflow">
                    <a:lnL cap="flat">
                      <a:noFill/>
                    </a:lnL>
                    <a:lnR>
                      <a:noFill/>
                    </a:lnR>
                    <a:lnT>
                      <a:noFill/>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horzOverflow="overflow">
                    <a:lnL>
                      <a:noFill/>
                    </a:lnL>
                    <a:lnR>
                      <a:noFill/>
                    </a:lnR>
                    <a:lnT>
                      <a:noFill/>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County’s currency may be unstable, a country may be politically unstable, or cultural and language differences may inhibit successful operations</a:t>
                      </a:r>
                    </a:p>
                  </a:txBody>
                  <a:tcPr horzOverflow="overflow">
                    <a:lnL>
                      <a:noFill/>
                    </a:lnL>
                    <a:lnR cap="flat">
                      <a:noFill/>
                    </a:lnR>
                    <a:lnT>
                      <a:noFill/>
                    </a:lnT>
                    <a:lnB w="57150" cap="flat" cmpd="sng" algn="ctr">
                      <a:solidFill>
                        <a:srgbClr val="BF092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45103"/>
                                        </p:tgtEl>
                                        <p:attrNameLst>
                                          <p:attrName>style.visibility</p:attrName>
                                        </p:attrNameLst>
                                      </p:cBhvr>
                                      <p:to>
                                        <p:strVal val="visible"/>
                                      </p:to>
                                    </p:set>
                                    <p:animEffect transition="in" filter="strips(downRight)">
                                      <p:cBhvr>
                                        <p:cTn id="7" dur="500"/>
                                        <p:tgtEl>
                                          <p:spTgt spid="45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681E049F-B2C3-45AE-8973-CA4B16A22549}"/>
              </a:ext>
            </a:extLst>
          </p:cNvPr>
          <p:cNvSpPr>
            <a:spLocks noGrp="1" noChangeArrowheads="1"/>
          </p:cNvSpPr>
          <p:nvPr>
            <p:ph type="title"/>
          </p:nvPr>
        </p:nvSpPr>
        <p:spPr>
          <a:xfrm>
            <a:off x="685800" y="434975"/>
            <a:ext cx="7772400" cy="9017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Risks of Outsourcing</a:t>
            </a:r>
          </a:p>
        </p:txBody>
      </p:sp>
      <p:graphicFrame>
        <p:nvGraphicFramePr>
          <p:cNvPr id="46114" name="Group 34">
            <a:extLst>
              <a:ext uri="{FF2B5EF4-FFF2-40B4-BE49-F238E27FC236}">
                <a16:creationId xmlns:a16="http://schemas.microsoft.com/office/drawing/2014/main" id="{C400A182-121E-451B-9C41-A12B753718FD}"/>
              </a:ext>
            </a:extLst>
          </p:cNvPr>
          <p:cNvGraphicFramePr>
            <a:graphicFrameLocks noGrp="1"/>
          </p:cNvGraphicFramePr>
          <p:nvPr/>
        </p:nvGraphicFramePr>
        <p:xfrm>
          <a:off x="679450" y="1584325"/>
          <a:ext cx="7767638" cy="1812925"/>
        </p:xfrm>
        <a:graphic>
          <a:graphicData uri="http://schemas.openxmlformats.org/drawingml/2006/table">
            <a:tbl>
              <a:tblPr/>
              <a:tblGrid>
                <a:gridCol w="3152775">
                  <a:extLst>
                    <a:ext uri="{9D8B030D-6E8A-4147-A177-3AD203B41FA5}">
                      <a16:colId xmlns:a16="http://schemas.microsoft.com/office/drawing/2014/main" val="20000"/>
                    </a:ext>
                  </a:extLst>
                </a:gridCol>
                <a:gridCol w="420688">
                  <a:extLst>
                    <a:ext uri="{9D8B030D-6E8A-4147-A177-3AD203B41FA5}">
                      <a16:colId xmlns:a16="http://schemas.microsoft.com/office/drawing/2014/main" val="20001"/>
                    </a:ext>
                  </a:extLst>
                </a:gridCol>
                <a:gridCol w="4194175">
                  <a:extLst>
                    <a:ext uri="{9D8B030D-6E8A-4147-A177-3AD203B41FA5}">
                      <a16:colId xmlns:a16="http://schemas.microsoft.com/office/drawing/2014/main" val="20002"/>
                    </a:ext>
                  </a:extLst>
                </a:gridCol>
              </a:tblGrid>
              <a:tr h="752475">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Outsourcing</a:t>
                      </a:r>
                      <a:br>
                        <a:rPr kumimoji="0" lang="en-US" altLang="en-US" sz="2000" b="1" i="0" u="none" strike="noStrike" cap="none" normalizeH="0" baseline="0" dirty="0">
                          <a:ln>
                            <a:noFill/>
                          </a:ln>
                          <a:solidFill>
                            <a:schemeClr val="tx1"/>
                          </a:solidFill>
                          <a:effectLst/>
                          <a:latin typeface="Arial" charset="0"/>
                          <a:ea typeface="ＭＳ Ｐゴシック" charset="-128"/>
                        </a:rPr>
                      </a:br>
                      <a:r>
                        <a:rPr kumimoji="0" lang="en-US" altLang="en-US" sz="2000" b="1" i="0" u="none" strike="noStrike" cap="none" normalizeH="0" baseline="0" dirty="0">
                          <a:ln>
                            <a:noFill/>
                          </a:ln>
                          <a:solidFill>
                            <a:schemeClr val="tx1"/>
                          </a:solidFill>
                          <a:effectLst/>
                          <a:latin typeface="Arial" charset="0"/>
                          <a:ea typeface="ＭＳ Ｐゴシック" charset="-128"/>
                        </a:rPr>
                        <a:t>Process</a:t>
                      </a:r>
                    </a:p>
                  </a:txBody>
                  <a:tcPr anchor="ctr" horzOverflow="overflow">
                    <a:lnL cap="flat">
                      <a:noFill/>
                    </a:lnL>
                    <a:lnR>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anchor="ctr" horzOverflow="overflow">
                    <a:lnL>
                      <a:noFill/>
                    </a:lnL>
                    <a:lnR>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Examples of</a:t>
                      </a:r>
                      <a:br>
                        <a:rPr kumimoji="0" lang="en-US" altLang="en-US" sz="2000" b="1" i="0" u="none" strike="noStrike" cap="none" normalizeH="0" baseline="0" dirty="0">
                          <a:ln>
                            <a:noFill/>
                          </a:ln>
                          <a:solidFill>
                            <a:schemeClr val="tx1"/>
                          </a:solidFill>
                          <a:effectLst/>
                          <a:latin typeface="Arial" charset="0"/>
                          <a:ea typeface="ＭＳ Ｐゴシック" charset="-128"/>
                        </a:rPr>
                      </a:br>
                      <a:r>
                        <a:rPr kumimoji="0" lang="en-US" altLang="en-US" sz="2000" b="1" i="0" u="none" strike="noStrike" cap="none" normalizeH="0" baseline="0" dirty="0">
                          <a:ln>
                            <a:noFill/>
                          </a:ln>
                          <a:solidFill>
                            <a:schemeClr val="tx1"/>
                          </a:solidFill>
                          <a:effectLst/>
                          <a:latin typeface="Arial" charset="0"/>
                          <a:ea typeface="ＭＳ Ｐゴシック" charset="-128"/>
                        </a:rPr>
                        <a:t>Possible Risks</a:t>
                      </a:r>
                    </a:p>
                  </a:txBody>
                  <a:tcPr anchor="ctr" horzOverflow="overflow">
                    <a:lnL>
                      <a:noFill/>
                    </a:lnL>
                    <a:lnR cap="flat">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0450">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Evaluate coordination needed for shipping and distribution</a:t>
                      </a:r>
                    </a:p>
                  </a:txBody>
                  <a:tcPr horzOverflow="overflow">
                    <a:lnL cap="flat">
                      <a:noFill/>
                    </a:lnL>
                    <a:lnR>
                      <a:noFill/>
                    </a:lnR>
                    <a:lnT w="28575" cap="flat" cmpd="sng" algn="ctr">
                      <a:solidFill>
                        <a:srgbClr val="BF0922"/>
                      </a:solidFill>
                      <a:prstDash val="solid"/>
                      <a:round/>
                      <a:headEnd type="none" w="med" len="med"/>
                      <a:tailEnd type="none" w="med" len="med"/>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2000" b="1" i="0" u="none" strike="noStrike" cap="none" normalizeH="0" baseline="0" dirty="0">
                        <a:ln>
                          <a:noFill/>
                        </a:ln>
                        <a:solidFill>
                          <a:schemeClr val="tx1"/>
                        </a:solidFill>
                        <a:effectLst/>
                        <a:latin typeface="Arial" charset="0"/>
                        <a:ea typeface="ＭＳ Ｐゴシック" charset="-128"/>
                      </a:endParaRPr>
                    </a:p>
                  </a:txBody>
                  <a:tcPr horzOverflow="overflow">
                    <a:lnL>
                      <a:noFill/>
                    </a:lnL>
                    <a:lnR>
                      <a:noFill/>
                    </a:lnR>
                    <a:lnT w="28575" cap="flat" cmpd="sng" algn="ctr">
                      <a:solidFill>
                        <a:srgbClr val="BF0922"/>
                      </a:solidFill>
                      <a:prstDash val="solid"/>
                      <a:round/>
                      <a:headEnd type="none" w="med" len="med"/>
                      <a:tailEnd type="none" w="med" len="med"/>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May not understand the timing necessary to manage flows to different facilities and markets</a:t>
                      </a:r>
                    </a:p>
                  </a:txBody>
                  <a:tcPr horzOverflow="overflow">
                    <a:lnL>
                      <a:noFill/>
                    </a:lnL>
                    <a:lnR cap="flat">
                      <a:noFill/>
                    </a:lnR>
                    <a:lnT w="28575" cap="flat" cmpd="sng" algn="ctr">
                      <a:solidFill>
                        <a:srgbClr val="BF0922"/>
                      </a:solidFill>
                      <a:prstDash val="solid"/>
                      <a:round/>
                      <a:headEnd type="none" w="med" len="med"/>
                      <a:tailEnd type="none" w="med" len="med"/>
                    </a:lnT>
                    <a:lnB w="57150" cap="flat" cmpd="sng" algn="ctr">
                      <a:solidFill>
                        <a:srgbClr val="BF092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46114"/>
                                        </p:tgtEl>
                                        <p:attrNameLst>
                                          <p:attrName>style.visibility</p:attrName>
                                        </p:attrNameLst>
                                      </p:cBhvr>
                                      <p:to>
                                        <p:strVal val="visible"/>
                                      </p:to>
                                    </p:set>
                                    <p:animEffect transition="in" filter="strips(downRight)">
                                      <p:cBhvr>
                                        <p:cTn id="7" dur="500"/>
                                        <p:tgtEl>
                                          <p:spTgt spid="46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E0278574-0C76-46C4-B369-10097C61D9F7}"/>
              </a:ext>
            </a:extLst>
          </p:cNvPr>
          <p:cNvSpPr>
            <a:spLocks noGrp="1" noChangeArrowheads="1"/>
          </p:cNvSpPr>
          <p:nvPr>
            <p:ph type="title"/>
          </p:nvPr>
        </p:nvSpPr>
        <p:spPr>
          <a:xfrm>
            <a:off x="685800" y="434975"/>
            <a:ext cx="7772400" cy="9017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Risks of Outsourcing</a:t>
            </a:r>
          </a:p>
        </p:txBody>
      </p:sp>
      <p:sp>
        <p:nvSpPr>
          <p:cNvPr id="47107" name="Rectangle 3">
            <a:extLst>
              <a:ext uri="{FF2B5EF4-FFF2-40B4-BE49-F238E27FC236}">
                <a16:creationId xmlns:a16="http://schemas.microsoft.com/office/drawing/2014/main" id="{4FA8F760-9D4E-4F39-B3AB-81B33DF12791}"/>
              </a:ext>
            </a:extLst>
          </p:cNvPr>
          <p:cNvSpPr>
            <a:spLocks noChangeArrowheads="1"/>
          </p:cNvSpPr>
          <p:nvPr/>
        </p:nvSpPr>
        <p:spPr bwMode="auto">
          <a:xfrm>
            <a:off x="1116013" y="2640013"/>
            <a:ext cx="6834187"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2800" b="1" dirty="0"/>
              <a:t>Employment</a:t>
            </a:r>
          </a:p>
          <a:p>
            <a:pPr>
              <a:lnSpc>
                <a:spcPct val="90000"/>
              </a:lnSpc>
              <a:spcAft>
                <a:spcPct val="40000"/>
              </a:spcAft>
              <a:buClr>
                <a:srgbClr val="BF0922"/>
              </a:buClr>
              <a:buFont typeface="Wingdings" panose="05000000000000000000" pitchFamily="2" charset="2"/>
              <a:buChar char="u"/>
            </a:pPr>
            <a:r>
              <a:rPr lang="en-US" altLang="en-US" sz="2800" b="1" dirty="0"/>
              <a:t>Changes in facilities and processes needed to receive components in a different state of assembly</a:t>
            </a:r>
          </a:p>
          <a:p>
            <a:pPr>
              <a:lnSpc>
                <a:spcPct val="90000"/>
              </a:lnSpc>
              <a:spcAft>
                <a:spcPct val="40000"/>
              </a:spcAft>
              <a:buClr>
                <a:srgbClr val="BF0922"/>
              </a:buClr>
              <a:buFont typeface="Wingdings" panose="05000000000000000000" pitchFamily="2" charset="2"/>
              <a:buChar char="u"/>
            </a:pPr>
            <a:r>
              <a:rPr lang="en-US" altLang="en-US" sz="2800" b="1" dirty="0"/>
              <a:t>Vastly expanded logistics issues</a:t>
            </a:r>
          </a:p>
        </p:txBody>
      </p:sp>
      <p:sp>
        <p:nvSpPr>
          <p:cNvPr id="47108" name="Text Box 4">
            <a:extLst>
              <a:ext uri="{FF2B5EF4-FFF2-40B4-BE49-F238E27FC236}">
                <a16:creationId xmlns:a16="http://schemas.microsoft.com/office/drawing/2014/main" id="{34C44FDC-F023-4496-BADA-5C772219C1F4}"/>
              </a:ext>
            </a:extLst>
          </p:cNvPr>
          <p:cNvSpPr txBox="1">
            <a:spLocks noChangeArrowheads="1"/>
          </p:cNvSpPr>
          <p:nvPr/>
        </p:nvSpPr>
        <p:spPr bwMode="auto">
          <a:xfrm>
            <a:off x="633413" y="1822450"/>
            <a:ext cx="65976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dirty="0"/>
              <a:t>Outsourcing brings other issues:</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7108"/>
                                        </p:tgtEl>
                                        <p:attrNameLst>
                                          <p:attrName>style.visibility</p:attrName>
                                        </p:attrNameLst>
                                      </p:cBhvr>
                                      <p:to>
                                        <p:strVal val="visible"/>
                                      </p:to>
                                    </p:set>
                                    <p:animEffect transition="in" filter="wipe(left)">
                                      <p:cBhvr>
                                        <p:cTn id="7" dur="1000"/>
                                        <p:tgtEl>
                                          <p:spTgt spid="47108"/>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47107"/>
                                        </p:tgtEl>
                                        <p:attrNameLst>
                                          <p:attrName>style.visibility</p:attrName>
                                        </p:attrNameLst>
                                      </p:cBhvr>
                                      <p:to>
                                        <p:strVal val="visible"/>
                                      </p:to>
                                    </p:set>
                                    <p:animEffect transition="in" filter="strips(downRight)">
                                      <p:cBhvr>
                                        <p:cTn id="11" dur="10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utoUpdateAnimBg="0"/>
      <p:bldP spid="4710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2611" name="Rectangle 3"/>
          <p:cNvSpPr>
            <a:spLocks noGrp="1" noChangeArrowheads="1"/>
          </p:cNvSpPr>
          <p:nvPr>
            <p:ph type="title"/>
          </p:nvPr>
        </p:nvSpPr>
        <p:spPr>
          <a:xfrm>
            <a:off x="685800" y="406400"/>
            <a:ext cx="7772400" cy="1346200"/>
          </a:xfrm>
          <a:noFill/>
          <a:ln>
            <a:noFill/>
            <a:miter lim="800000"/>
            <a:headEnd/>
            <a:tailEnd/>
          </a:ln>
        </p:spPr>
        <p:txBody>
          <a:bodyPr/>
          <a:lstStyle/>
          <a:p>
            <a:pPr eaLnBrk="1" hangingPunct="1">
              <a:lnSpc>
                <a:spcPct val="80000"/>
              </a:lnSpc>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How Supply-Chain Decisions Impact Strategy</a:t>
            </a:r>
          </a:p>
        </p:txBody>
      </p:sp>
      <p:graphicFrame>
        <p:nvGraphicFramePr>
          <p:cNvPr id="1092705" name="Group 97"/>
          <p:cNvGraphicFramePr>
            <a:graphicFrameLocks noGrp="1"/>
          </p:cNvGraphicFramePr>
          <p:nvPr>
            <p:extLst>
              <p:ext uri="{D42A27DB-BD31-4B8C-83A1-F6EECF244321}">
                <p14:modId xmlns:p14="http://schemas.microsoft.com/office/powerpoint/2010/main" val="1245273924"/>
              </p:ext>
            </p:extLst>
          </p:nvPr>
        </p:nvGraphicFramePr>
        <p:xfrm>
          <a:off x="685800" y="1993900"/>
          <a:ext cx="7772401" cy="3713163"/>
        </p:xfrm>
        <a:graphic>
          <a:graphicData uri="http://schemas.openxmlformats.org/drawingml/2006/table">
            <a:tbl>
              <a:tblPr/>
              <a:tblGrid>
                <a:gridCol w="1309133">
                  <a:extLst>
                    <a:ext uri="{9D8B030D-6E8A-4147-A177-3AD203B41FA5}">
                      <a16:colId xmlns:a16="http://schemas.microsoft.com/office/drawing/2014/main" val="20000"/>
                    </a:ext>
                  </a:extLst>
                </a:gridCol>
                <a:gridCol w="2124200">
                  <a:extLst>
                    <a:ext uri="{9D8B030D-6E8A-4147-A177-3AD203B41FA5}">
                      <a16:colId xmlns:a16="http://schemas.microsoft.com/office/drawing/2014/main" val="20001"/>
                    </a:ext>
                  </a:extLst>
                </a:gridCol>
                <a:gridCol w="2201915">
                  <a:extLst>
                    <a:ext uri="{9D8B030D-6E8A-4147-A177-3AD203B41FA5}">
                      <a16:colId xmlns:a16="http://schemas.microsoft.com/office/drawing/2014/main" val="20002"/>
                    </a:ext>
                  </a:extLst>
                </a:gridCol>
                <a:gridCol w="2137153">
                  <a:extLst>
                    <a:ext uri="{9D8B030D-6E8A-4147-A177-3AD203B41FA5}">
                      <a16:colId xmlns:a16="http://schemas.microsoft.com/office/drawing/2014/main" val="20003"/>
                    </a:ext>
                  </a:extLst>
                </a:gridCol>
              </a:tblGrid>
              <a:tr h="661541">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800" b="1" i="1" u="none" strike="noStrike" cap="none" normalizeH="0" baseline="0" dirty="0">
                        <a:ln>
                          <a:noFill/>
                        </a:ln>
                        <a:solidFill>
                          <a:schemeClr val="tx1"/>
                        </a:solidFill>
                        <a:effectLst>
                          <a:outerShdw blurRad="38100" dist="38100" dir="2700000" algn="tl">
                            <a:srgbClr val="C0C0C0"/>
                          </a:outerShdw>
                        </a:effectLst>
                        <a:latin typeface="Arial" charset="0"/>
                      </a:endParaRPr>
                    </a:p>
                  </a:txBody>
                  <a:tcPr marT="83836" marB="83836" horzOverflow="overflow">
                    <a:lnL cap="flat">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Low-Cost Strategy</a:t>
                      </a:r>
                    </a:p>
                  </a:txBody>
                  <a:tcPr marT="83836" marB="83836" horzOverflow="overflow">
                    <a:lnL>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Response Strategy</a:t>
                      </a:r>
                    </a:p>
                  </a:txBody>
                  <a:tcPr marT="83836" marB="83836" horzOverflow="overflow">
                    <a:lnL>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Differentiation Strategy</a:t>
                      </a:r>
                    </a:p>
                  </a:txBody>
                  <a:tcPr marT="83836" marB="83836" horzOverflow="overflow">
                    <a:lnL>
                      <a:noFill/>
                    </a:lnL>
                    <a:lnR cap="flat">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96212">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Supplier’s Goal</a:t>
                      </a:r>
                    </a:p>
                  </a:txBody>
                  <a:tcPr marT="83836" marB="83836"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Supply demand at lowest possible cost (e.g., Emerson Electric, Taco Bell)</a:t>
                      </a:r>
                    </a:p>
                  </a:txBody>
                  <a:tcPr marT="83836" marB="83836"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Respond quickly to changing requirements and demand to minimize stockouts (e.g., Dell Computers)</a:t>
                      </a:r>
                    </a:p>
                  </a:txBody>
                  <a:tcPr marT="83836" marB="83836"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Share market research; jointly develop products and options (e.g., Benetton)</a:t>
                      </a:r>
                    </a:p>
                  </a:txBody>
                  <a:tcPr marT="83836" marB="83836"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155410">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Primary Selection Criteria</a:t>
                      </a:r>
                    </a:p>
                  </a:txBody>
                  <a:tcPr marT="83836" marB="83836" horzOverflow="overflow">
                    <a:lnL cap="flat">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Select primarily for cost</a:t>
                      </a:r>
                    </a:p>
                  </a:txBody>
                  <a:tcPr marT="83836" marB="83836"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Select primarily for capacity, speed, and flexibility</a:t>
                      </a:r>
                    </a:p>
                  </a:txBody>
                  <a:tcPr marT="83836" marB="83836"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Select primarily for product development skills</a:t>
                      </a:r>
                    </a:p>
                  </a:txBody>
                  <a:tcPr marT="83836" marB="83836" horzOverflow="overflow">
                    <a:lnL>
                      <a:noFill/>
                    </a:lnL>
                    <a:lnR cap="flat">
                      <a:noFill/>
                    </a:lnR>
                    <a:lnT>
                      <a:noFill/>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1092705"/>
                                        </p:tgtEl>
                                        <p:attrNameLst>
                                          <p:attrName>style.visibility</p:attrName>
                                        </p:attrNameLst>
                                      </p:cBhvr>
                                      <p:to>
                                        <p:strVal val="visible"/>
                                      </p:to>
                                    </p:set>
                                    <p:animEffect transition="in" filter="strips(downRight)">
                                      <p:cBhvr>
                                        <p:cTn id="7" dur="500"/>
                                        <p:tgtEl>
                                          <p:spTgt spid="1092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D2FA12B5-D90C-4FEA-A8C1-28312EED1018}"/>
              </a:ext>
            </a:extLst>
          </p:cNvPr>
          <p:cNvSpPr>
            <a:spLocks noGrp="1" noChangeArrowheads="1"/>
          </p:cNvSpPr>
          <p:nvPr>
            <p:ph type="title"/>
          </p:nvPr>
        </p:nvSpPr>
        <p:spPr>
          <a:xfrm>
            <a:off x="685800" y="434975"/>
            <a:ext cx="7772400" cy="9017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Evaluating Outsourcing</a:t>
            </a:r>
          </a:p>
        </p:txBody>
      </p:sp>
      <p:sp>
        <p:nvSpPr>
          <p:cNvPr id="48131" name="Rectangle 3">
            <a:extLst>
              <a:ext uri="{FF2B5EF4-FFF2-40B4-BE49-F238E27FC236}">
                <a16:creationId xmlns:a16="http://schemas.microsoft.com/office/drawing/2014/main" id="{E2BB35F3-2B66-4FEA-A3DA-FF2E620A522F}"/>
              </a:ext>
            </a:extLst>
          </p:cNvPr>
          <p:cNvSpPr>
            <a:spLocks noChangeArrowheads="1"/>
          </p:cNvSpPr>
          <p:nvPr/>
        </p:nvSpPr>
        <p:spPr bwMode="auto">
          <a:xfrm>
            <a:off x="766763" y="1724025"/>
            <a:ext cx="5386387" cy="298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lnSpc>
                <a:spcPct val="90000"/>
              </a:lnSpc>
              <a:spcAft>
                <a:spcPct val="40000"/>
              </a:spcAft>
              <a:buClr>
                <a:srgbClr val="BF0922"/>
              </a:buClr>
              <a:buFont typeface="Wingdings" panose="05000000000000000000" pitchFamily="2" charset="2"/>
              <a:buChar char="u"/>
              <a:defRPr sz="3200" b="1">
                <a:solidFill>
                  <a:schemeClr val="tx1"/>
                </a:solidFill>
                <a:latin typeface="Arial" panose="020B0604020202020204" pitchFamily="34" charset="0"/>
                <a:ea typeface="ＭＳ Ｐゴシック" panose="020B0600070205080204" pitchFamily="34" charset="-128"/>
              </a:defRPr>
            </a:lvl1pPr>
            <a:lvl2pPr marL="1168400" indent="-455613">
              <a:lnSpc>
                <a:spcPct val="90000"/>
              </a:lnSpc>
              <a:spcAft>
                <a:spcPct val="40000"/>
              </a:spcAft>
              <a:buClr>
                <a:srgbClr val="BF0922"/>
              </a:buClr>
              <a:buFont typeface="Wingdings" panose="05000000000000000000" pitchFamily="2" charset="2"/>
              <a:buChar char="u"/>
              <a:defRPr sz="2800" b="1">
                <a:solidFill>
                  <a:schemeClr val="tx1"/>
                </a:solidFill>
                <a:latin typeface="Arial" panose="020B0604020202020204" pitchFamily="34" charset="0"/>
                <a:ea typeface="ＭＳ Ｐゴシック" panose="020B0600070205080204" pitchFamily="34" charset="-128"/>
              </a:defRPr>
            </a:lvl2pPr>
            <a:lvl3pPr marL="1347788" indent="-442913">
              <a:lnSpc>
                <a:spcPct val="90000"/>
              </a:lnSpc>
              <a:spcAft>
                <a:spcPct val="40000"/>
              </a:spcAft>
              <a:buClr>
                <a:srgbClr val="BF0922"/>
              </a:buClr>
              <a:buFont typeface="Wingdings" panose="05000000000000000000" pitchFamily="2" charset="2"/>
              <a:buChar char="u"/>
              <a:defRPr sz="2400" b="1">
                <a:solidFill>
                  <a:schemeClr val="tx1"/>
                </a:solidFill>
                <a:latin typeface="Arial" panose="020B0604020202020204" pitchFamily="34" charset="0"/>
                <a:ea typeface="ＭＳ Ｐゴシック" panose="020B0600070205080204" pitchFamily="34" charset="-128"/>
              </a:defRPr>
            </a:lvl3pPr>
            <a:lvl4pPr marL="1527175" indent="-366713">
              <a:lnSpc>
                <a:spcPct val="90000"/>
              </a:lnSpc>
              <a:spcAft>
                <a:spcPct val="40000"/>
              </a:spcAft>
              <a:buClr>
                <a:srgbClr val="BF0922"/>
              </a:buClr>
              <a:buFont typeface="Wingdings" panose="05000000000000000000" pitchFamily="2" charset="2"/>
              <a:buChar char="u"/>
              <a:defRPr sz="2000" b="1">
                <a:solidFill>
                  <a:schemeClr val="tx1"/>
                </a:solidFill>
                <a:latin typeface="Arial" panose="020B0604020202020204" pitchFamily="34" charset="0"/>
                <a:ea typeface="ＭＳ Ｐゴシック" panose="020B0600070205080204" pitchFamily="34" charset="-128"/>
              </a:defRPr>
            </a:lvl4pPr>
            <a:lvl5pPr marL="2870200" indent="-354013">
              <a:lnSpc>
                <a:spcPct val="90000"/>
              </a:lnSpc>
              <a:spcAft>
                <a:spcPct val="40000"/>
              </a:spcAft>
              <a:buClr>
                <a:srgbClr val="BF0922"/>
              </a:buClr>
              <a:buFont typeface="Wingdings" panose="05000000000000000000" pitchFamily="2" charset="2"/>
              <a:buChar char="u"/>
              <a:defRPr sz="2000" b="1">
                <a:solidFill>
                  <a:schemeClr val="tx1"/>
                </a:solidFill>
                <a:latin typeface="Arial" panose="020B0604020202020204" pitchFamily="34" charset="0"/>
                <a:ea typeface="ＭＳ Ｐゴシック" panose="020B0600070205080204" pitchFamily="34" charset="-128"/>
              </a:defRPr>
            </a:lvl5pPr>
            <a:lvl6pPr marL="3327400" indent="-354013" eaLnBrk="0" fontAlgn="base" hangingPunct="0">
              <a:lnSpc>
                <a:spcPct val="90000"/>
              </a:lnSpc>
              <a:spcBef>
                <a:spcPct val="0"/>
              </a:spcBef>
              <a:spcAft>
                <a:spcPct val="40000"/>
              </a:spcAft>
              <a:buClr>
                <a:srgbClr val="BF0922"/>
              </a:buClr>
              <a:buFont typeface="Wingdings" panose="05000000000000000000" pitchFamily="2" charset="2"/>
              <a:buChar char="u"/>
              <a:defRPr sz="2000" b="1">
                <a:solidFill>
                  <a:schemeClr val="tx1"/>
                </a:solidFill>
                <a:latin typeface="Arial" panose="020B0604020202020204" pitchFamily="34" charset="0"/>
                <a:ea typeface="ＭＳ Ｐゴシック" panose="020B0600070205080204" pitchFamily="34" charset="-128"/>
              </a:defRPr>
            </a:lvl6pPr>
            <a:lvl7pPr marL="3784600" indent="-354013" eaLnBrk="0" fontAlgn="base" hangingPunct="0">
              <a:lnSpc>
                <a:spcPct val="90000"/>
              </a:lnSpc>
              <a:spcBef>
                <a:spcPct val="0"/>
              </a:spcBef>
              <a:spcAft>
                <a:spcPct val="40000"/>
              </a:spcAft>
              <a:buClr>
                <a:srgbClr val="BF0922"/>
              </a:buClr>
              <a:buFont typeface="Wingdings" panose="05000000000000000000" pitchFamily="2" charset="2"/>
              <a:buChar char="u"/>
              <a:defRPr sz="2000" b="1">
                <a:solidFill>
                  <a:schemeClr val="tx1"/>
                </a:solidFill>
                <a:latin typeface="Arial" panose="020B0604020202020204" pitchFamily="34" charset="0"/>
                <a:ea typeface="ＭＳ Ｐゴシック" panose="020B0600070205080204" pitchFamily="34" charset="-128"/>
              </a:defRPr>
            </a:lvl7pPr>
            <a:lvl8pPr marL="4241800" indent="-354013" eaLnBrk="0" fontAlgn="base" hangingPunct="0">
              <a:lnSpc>
                <a:spcPct val="90000"/>
              </a:lnSpc>
              <a:spcBef>
                <a:spcPct val="0"/>
              </a:spcBef>
              <a:spcAft>
                <a:spcPct val="40000"/>
              </a:spcAft>
              <a:buClr>
                <a:srgbClr val="BF0922"/>
              </a:buClr>
              <a:buFont typeface="Wingdings" panose="05000000000000000000" pitchFamily="2" charset="2"/>
              <a:buChar char="u"/>
              <a:defRPr sz="2000" b="1">
                <a:solidFill>
                  <a:schemeClr val="tx1"/>
                </a:solidFill>
                <a:latin typeface="Arial" panose="020B0604020202020204" pitchFamily="34" charset="0"/>
                <a:ea typeface="ＭＳ Ｐゴシック" panose="020B0600070205080204" pitchFamily="34" charset="-128"/>
              </a:defRPr>
            </a:lvl8pPr>
            <a:lvl9pPr marL="4699000" indent="-354013" eaLnBrk="0" fontAlgn="base" hangingPunct="0">
              <a:lnSpc>
                <a:spcPct val="90000"/>
              </a:lnSpc>
              <a:spcBef>
                <a:spcPct val="0"/>
              </a:spcBef>
              <a:spcAft>
                <a:spcPct val="40000"/>
              </a:spcAft>
              <a:buClr>
                <a:srgbClr val="BF0922"/>
              </a:buClr>
              <a:buFont typeface="Wingdings" panose="05000000000000000000" pitchFamily="2" charset="2"/>
              <a:buChar char="u"/>
              <a:defRPr sz="2000" b="1">
                <a:solidFill>
                  <a:schemeClr val="tx1"/>
                </a:solidFill>
                <a:latin typeface="Arial" panose="020B0604020202020204" pitchFamily="34" charset="0"/>
                <a:ea typeface="ＭＳ Ｐゴシック" panose="020B0600070205080204" pitchFamily="34" charset="-128"/>
              </a:defRPr>
            </a:lvl9pPr>
          </a:lstStyle>
          <a:p>
            <a:r>
              <a:rPr lang="en-US" altLang="en-US" dirty="0"/>
              <a:t>Factor rating method</a:t>
            </a:r>
          </a:p>
          <a:p>
            <a:pPr lvl="1"/>
            <a:r>
              <a:rPr lang="en-US" altLang="en-US" dirty="0"/>
              <a:t>Country risk </a:t>
            </a:r>
            <a:br>
              <a:rPr lang="en-US" altLang="en-US" dirty="0"/>
            </a:br>
            <a:r>
              <a:rPr lang="en-US" altLang="en-US" dirty="0"/>
              <a:t>problems</a:t>
            </a:r>
          </a:p>
          <a:p>
            <a:pPr lvl="1"/>
            <a:r>
              <a:rPr lang="en-US" altLang="en-US" dirty="0"/>
              <a:t>Provider </a:t>
            </a:r>
            <a:br>
              <a:rPr lang="en-US" altLang="en-US" dirty="0"/>
            </a:br>
            <a:r>
              <a:rPr lang="en-US" altLang="en-US" dirty="0"/>
              <a:t>selection </a:t>
            </a:r>
            <a:br>
              <a:rPr lang="en-US" altLang="en-US" dirty="0"/>
            </a:br>
            <a:r>
              <a:rPr lang="en-US" altLang="en-US" dirty="0"/>
              <a:t>problems</a:t>
            </a:r>
          </a:p>
        </p:txBody>
      </p:sp>
      <p:pic>
        <p:nvPicPr>
          <p:cNvPr id="48134" name="Picture 6">
            <a:extLst>
              <a:ext uri="{FF2B5EF4-FFF2-40B4-BE49-F238E27FC236}">
                <a16:creationId xmlns:a16="http://schemas.microsoft.com/office/drawing/2014/main" id="{921AA0C7-4280-42F9-905D-B471B17C1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8025" y="2581275"/>
            <a:ext cx="3624263"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8131"/>
                                        </p:tgtEl>
                                        <p:attrNameLst>
                                          <p:attrName>style.visibility</p:attrName>
                                        </p:attrNameLst>
                                      </p:cBhvr>
                                      <p:to>
                                        <p:strVal val="visible"/>
                                      </p:to>
                                    </p:set>
                                    <p:animEffect transition="in" filter="strips(downRight)">
                                      <p:cBhvr>
                                        <p:cTn id="7" dur="1000"/>
                                        <p:tgtEl>
                                          <p:spTgt spid="48131"/>
                                        </p:tgtEl>
                                      </p:cBhvr>
                                    </p:animEffect>
                                  </p:childTnLst>
                                </p:cTn>
                              </p:par>
                            </p:childTnLst>
                          </p:cTn>
                        </p:par>
                        <p:par>
                          <p:cTn id="8" fill="hold" nodeType="afterGroup">
                            <p:stCondLst>
                              <p:cond delay="2000"/>
                            </p:stCondLst>
                            <p:childTnLst>
                              <p:par>
                                <p:cTn id="9" presetID="23" presetClass="entr" presetSubtype="272" fill="hold" nodeType="afterEffect">
                                  <p:stCondLst>
                                    <p:cond delay="1000"/>
                                  </p:stCondLst>
                                  <p:childTnLst>
                                    <p:set>
                                      <p:cBhvr>
                                        <p:cTn id="10" dur="1" fill="hold">
                                          <p:stCondLst>
                                            <p:cond delay="0"/>
                                          </p:stCondLst>
                                        </p:cTn>
                                        <p:tgtEl>
                                          <p:spTgt spid="48134"/>
                                        </p:tgtEl>
                                        <p:attrNameLst>
                                          <p:attrName>style.visibility</p:attrName>
                                        </p:attrNameLst>
                                      </p:cBhvr>
                                      <p:to>
                                        <p:strVal val="visible"/>
                                      </p:to>
                                    </p:set>
                                    <p:anim calcmode="lin" valueType="num">
                                      <p:cBhvr>
                                        <p:cTn id="11" dur="1000" fill="hold"/>
                                        <p:tgtEl>
                                          <p:spTgt spid="48134"/>
                                        </p:tgtEl>
                                        <p:attrNameLst>
                                          <p:attrName>ppt_w</p:attrName>
                                        </p:attrNameLst>
                                      </p:cBhvr>
                                      <p:tavLst>
                                        <p:tav tm="0">
                                          <p:val>
                                            <p:strVal val="2/3*#ppt_w"/>
                                          </p:val>
                                        </p:tav>
                                        <p:tav tm="100000">
                                          <p:val>
                                            <p:strVal val="#ppt_w"/>
                                          </p:val>
                                        </p:tav>
                                      </p:tavLst>
                                    </p:anim>
                                    <p:anim calcmode="lin" valueType="num">
                                      <p:cBhvr>
                                        <p:cTn id="12" dur="1000" fill="hold"/>
                                        <p:tgtEl>
                                          <p:spTgt spid="4813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A3CA4ACA-3C48-4A49-8323-EABDD04E2261}"/>
              </a:ext>
            </a:extLst>
          </p:cNvPr>
          <p:cNvSpPr>
            <a:spLocks noGrp="1" noChangeArrowheads="1"/>
          </p:cNvSpPr>
          <p:nvPr>
            <p:ph type="title"/>
          </p:nvPr>
        </p:nvSpPr>
        <p:spPr>
          <a:xfrm>
            <a:off x="642938" y="365125"/>
            <a:ext cx="7772400" cy="1208088"/>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sz="4000" dirty="0"/>
              <a:t>Rating International </a:t>
            </a:r>
            <a:br>
              <a:rPr lang="en-US" altLang="en-US" sz="4000" dirty="0"/>
            </a:br>
            <a:r>
              <a:rPr lang="en-US" altLang="en-US" sz="4000" dirty="0"/>
              <a:t>Risk Factors</a:t>
            </a:r>
          </a:p>
        </p:txBody>
      </p:sp>
      <p:sp>
        <p:nvSpPr>
          <p:cNvPr id="49155" name="Rectangle 3">
            <a:extLst>
              <a:ext uri="{FF2B5EF4-FFF2-40B4-BE49-F238E27FC236}">
                <a16:creationId xmlns:a16="http://schemas.microsoft.com/office/drawing/2014/main" id="{1F548F17-4CF0-459F-B310-69B663FF4DE4}"/>
              </a:ext>
            </a:extLst>
          </p:cNvPr>
          <p:cNvSpPr>
            <a:spLocks noChangeArrowheads="1"/>
          </p:cNvSpPr>
          <p:nvPr/>
        </p:nvSpPr>
        <p:spPr bwMode="auto">
          <a:xfrm>
            <a:off x="862013" y="1709738"/>
            <a:ext cx="7342187"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40000"/>
              </a:spcBef>
              <a:buFont typeface="Wingdings" panose="05000000000000000000" pitchFamily="2" charset="2"/>
              <a:buNone/>
            </a:pPr>
            <a:r>
              <a:rPr lang="en-US" altLang="en-US" b="1" dirty="0"/>
              <a:t>Nine factors rated 0-3, 0 is no risk, 3 is high risk</a:t>
            </a:r>
          </a:p>
        </p:txBody>
      </p:sp>
      <p:graphicFrame>
        <p:nvGraphicFramePr>
          <p:cNvPr id="49156" name="Group 4">
            <a:extLst>
              <a:ext uri="{FF2B5EF4-FFF2-40B4-BE49-F238E27FC236}">
                <a16:creationId xmlns:a16="http://schemas.microsoft.com/office/drawing/2014/main" id="{50FC3E91-5784-4BD5-8B65-510B582F1098}"/>
              </a:ext>
            </a:extLst>
          </p:cNvPr>
          <p:cNvGraphicFramePr>
            <a:graphicFrameLocks noGrp="1"/>
          </p:cNvGraphicFramePr>
          <p:nvPr/>
        </p:nvGraphicFramePr>
        <p:xfrm>
          <a:off x="625475" y="2297113"/>
          <a:ext cx="7764463" cy="3721256"/>
        </p:xfrm>
        <a:graphic>
          <a:graphicData uri="http://schemas.openxmlformats.org/drawingml/2006/table">
            <a:tbl>
              <a:tblPr/>
              <a:tblGrid>
                <a:gridCol w="3643313">
                  <a:extLst>
                    <a:ext uri="{9D8B030D-6E8A-4147-A177-3AD203B41FA5}">
                      <a16:colId xmlns:a16="http://schemas.microsoft.com/office/drawing/2014/main" val="20000"/>
                    </a:ext>
                  </a:extLst>
                </a:gridCol>
                <a:gridCol w="1146175">
                  <a:extLst>
                    <a:ext uri="{9D8B030D-6E8A-4147-A177-3AD203B41FA5}">
                      <a16:colId xmlns:a16="http://schemas.microsoft.com/office/drawing/2014/main" val="20001"/>
                    </a:ext>
                  </a:extLst>
                </a:gridCol>
                <a:gridCol w="1058862">
                  <a:extLst>
                    <a:ext uri="{9D8B030D-6E8A-4147-A177-3AD203B41FA5}">
                      <a16:colId xmlns:a16="http://schemas.microsoft.com/office/drawing/2014/main" val="20002"/>
                    </a:ext>
                  </a:extLst>
                </a:gridCol>
                <a:gridCol w="857250">
                  <a:extLst>
                    <a:ext uri="{9D8B030D-6E8A-4147-A177-3AD203B41FA5}">
                      <a16:colId xmlns:a16="http://schemas.microsoft.com/office/drawing/2014/main" val="20003"/>
                    </a:ext>
                  </a:extLst>
                </a:gridCol>
                <a:gridCol w="1058863">
                  <a:extLst>
                    <a:ext uri="{9D8B030D-6E8A-4147-A177-3AD203B41FA5}">
                      <a16:colId xmlns:a16="http://schemas.microsoft.com/office/drawing/2014/main" val="20004"/>
                    </a:ext>
                  </a:extLst>
                </a:gridCol>
              </a:tblGrid>
              <a:tr h="338282">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Risk Factor</a:t>
                      </a:r>
                    </a:p>
                  </a:txBody>
                  <a:tcPr marT="45704" marB="45704" horzOverflow="overflow">
                    <a:lnL cap="flat">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England</a:t>
                      </a:r>
                    </a:p>
                  </a:txBody>
                  <a:tcPr marT="45704" marB="45704"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Mexico</a:t>
                      </a:r>
                    </a:p>
                  </a:txBody>
                  <a:tcPr marT="45704" marB="45704"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Spain</a:t>
                      </a:r>
                    </a:p>
                  </a:txBody>
                  <a:tcPr marT="45704" marB="45704"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Canada</a:t>
                      </a:r>
                    </a:p>
                  </a:txBody>
                  <a:tcPr marT="45704" marB="45704"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8282">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Economic: Labor cost/ laws</a:t>
                      </a:r>
                    </a:p>
                  </a:txBody>
                  <a:tcPr marT="45704" marB="45704"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1</a:t>
                      </a:r>
                    </a:p>
                  </a:txBody>
                  <a:tcPr marT="45704" marB="45704"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0</a:t>
                      </a:r>
                    </a:p>
                  </a:txBody>
                  <a:tcPr marT="45704" marB="45704"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2</a:t>
                      </a:r>
                    </a:p>
                  </a:txBody>
                  <a:tcPr marT="45704" marB="45704"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1</a:t>
                      </a:r>
                    </a:p>
                  </a:txBody>
                  <a:tcPr marT="45704" marB="45704"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38282">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Economic: Capital availability</a:t>
                      </a:r>
                    </a:p>
                  </a:txBody>
                  <a:tcPr marT="45704" marB="45704"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0</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2</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1</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0</a:t>
                      </a:r>
                    </a:p>
                  </a:txBody>
                  <a:tcPr marT="45704" marB="4570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38282">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Economic: Infrastructure</a:t>
                      </a:r>
                    </a:p>
                  </a:txBody>
                  <a:tcPr marT="45704" marB="45704"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0</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2</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2</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0</a:t>
                      </a:r>
                    </a:p>
                  </a:txBody>
                  <a:tcPr marT="45704" marB="4570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38282">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Culture: Language</a:t>
                      </a:r>
                    </a:p>
                  </a:txBody>
                  <a:tcPr marT="45704" marB="45704"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0</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0</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0</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0</a:t>
                      </a:r>
                    </a:p>
                  </a:txBody>
                  <a:tcPr marT="45704" marB="4570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38282">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Culture: Social norms</a:t>
                      </a:r>
                    </a:p>
                  </a:txBody>
                  <a:tcPr marT="45704" marB="45704"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2</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0</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1</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2</a:t>
                      </a:r>
                    </a:p>
                  </a:txBody>
                  <a:tcPr marT="45704" marB="4570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38282">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Migration: Uncontrolled</a:t>
                      </a:r>
                    </a:p>
                  </a:txBody>
                  <a:tcPr marT="45704" marB="45704"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0</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2</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0</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0</a:t>
                      </a:r>
                    </a:p>
                  </a:txBody>
                  <a:tcPr marT="45704" marB="4570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38282">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Politics: Ideology</a:t>
                      </a:r>
                    </a:p>
                  </a:txBody>
                  <a:tcPr marT="45704" marB="45704"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2</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0</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1</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2</a:t>
                      </a:r>
                    </a:p>
                  </a:txBody>
                  <a:tcPr marT="45704" marB="4570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338282">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Politics: Instability</a:t>
                      </a:r>
                    </a:p>
                  </a:txBody>
                  <a:tcPr marT="45704" marB="45704"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0</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1</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2</a:t>
                      </a:r>
                    </a:p>
                  </a:txBody>
                  <a:tcPr marT="45704" marB="4570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2</a:t>
                      </a:r>
                    </a:p>
                  </a:txBody>
                  <a:tcPr marT="45704" marB="4570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38282">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Politics: Legalities</a:t>
                      </a:r>
                    </a:p>
                  </a:txBody>
                  <a:tcPr marT="45704" marB="45704"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3</a:t>
                      </a:r>
                    </a:p>
                  </a:txBody>
                  <a:tcPr marT="45704" marB="45704"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0</a:t>
                      </a:r>
                    </a:p>
                  </a:txBody>
                  <a:tcPr marT="45704" marB="45704"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2</a:t>
                      </a:r>
                    </a:p>
                  </a:txBody>
                  <a:tcPr marT="45704" marB="45704"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3</a:t>
                      </a:r>
                    </a:p>
                  </a:txBody>
                  <a:tcPr marT="45704" marB="45704" horzOverflow="overflow">
                    <a:lnL>
                      <a:noFill/>
                    </a:lnL>
                    <a:lnR cap="flat">
                      <a:noFill/>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8282">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Total risk rating scores</a:t>
                      </a:r>
                    </a:p>
                  </a:txBody>
                  <a:tcPr marT="45704" marB="45704"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8</a:t>
                      </a:r>
                    </a:p>
                  </a:txBody>
                  <a:tcPr marT="45704" marB="45704" horzOverflow="overflow">
                    <a:lnL>
                      <a:noFill/>
                    </a:lnL>
                    <a:lnR>
                      <a:noFill/>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7</a:t>
                      </a:r>
                    </a:p>
                  </a:txBody>
                  <a:tcPr marT="45704" marB="45704" horzOverflow="overflow">
                    <a:lnL>
                      <a:noFill/>
                    </a:lnL>
                    <a:lnR>
                      <a:noFill/>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11</a:t>
                      </a:r>
                    </a:p>
                  </a:txBody>
                  <a:tcPr marT="45704" marB="45704" horzOverflow="overflow">
                    <a:lnL>
                      <a:noFill/>
                    </a:lnL>
                    <a:lnR>
                      <a:noFill/>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800" b="1" i="0" u="none" strike="noStrike" cap="none" normalizeH="0" baseline="0" dirty="0">
                          <a:ln>
                            <a:noFill/>
                          </a:ln>
                          <a:solidFill>
                            <a:schemeClr val="tx1"/>
                          </a:solidFill>
                          <a:effectLst/>
                          <a:latin typeface="Arial" charset="0"/>
                          <a:ea typeface="ＭＳ Ｐゴシック" charset="-128"/>
                        </a:rPr>
                        <a:t>10</a:t>
                      </a:r>
                    </a:p>
                  </a:txBody>
                  <a:tcPr marT="45704" marB="45704" horzOverflow="overflow">
                    <a:lnL>
                      <a:noFill/>
                    </a:lnL>
                    <a:lnR cap="flat">
                      <a:noFill/>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49239" name="Oval 87">
            <a:extLst>
              <a:ext uri="{FF2B5EF4-FFF2-40B4-BE49-F238E27FC236}">
                <a16:creationId xmlns:a16="http://schemas.microsoft.com/office/drawing/2014/main" id="{C73D55D4-7794-4A34-BEF5-76DFCB306CA0}"/>
              </a:ext>
            </a:extLst>
          </p:cNvPr>
          <p:cNvSpPr>
            <a:spLocks noChangeArrowheads="1"/>
          </p:cNvSpPr>
          <p:nvPr/>
        </p:nvSpPr>
        <p:spPr bwMode="auto">
          <a:xfrm>
            <a:off x="5675313" y="5600700"/>
            <a:ext cx="495300" cy="495300"/>
          </a:xfrm>
          <a:prstGeom prst="ellipse">
            <a:avLst/>
          </a:prstGeom>
          <a:noFill/>
          <a:ln w="101600">
            <a:solidFill>
              <a:srgbClr val="BF092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9155"/>
                                        </p:tgtEl>
                                        <p:attrNameLst>
                                          <p:attrName>style.visibility</p:attrName>
                                        </p:attrNameLst>
                                      </p:cBhvr>
                                      <p:to>
                                        <p:strVal val="visible"/>
                                      </p:to>
                                    </p:set>
                                    <p:animEffect transition="in" filter="wipe(left)">
                                      <p:cBhvr>
                                        <p:cTn id="7" dur="1000"/>
                                        <p:tgtEl>
                                          <p:spTgt spid="49155"/>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49156"/>
                                        </p:tgtEl>
                                        <p:attrNameLst>
                                          <p:attrName>style.visibility</p:attrName>
                                        </p:attrNameLst>
                                      </p:cBhvr>
                                      <p:to>
                                        <p:strVal val="visible"/>
                                      </p:to>
                                    </p:set>
                                    <p:animEffect transition="in" filter="strips(downRight)">
                                      <p:cBhvr>
                                        <p:cTn id="11" dur="1000"/>
                                        <p:tgtEl>
                                          <p:spTgt spid="49156"/>
                                        </p:tgtEl>
                                      </p:cBhvr>
                                    </p:animEffect>
                                  </p:childTnLst>
                                </p:cTn>
                              </p:par>
                            </p:childTnLst>
                          </p:cTn>
                        </p:par>
                        <p:par>
                          <p:cTn id="12" fill="hold" nodeType="afterGroup">
                            <p:stCondLst>
                              <p:cond delay="4000"/>
                            </p:stCondLst>
                            <p:childTnLst>
                              <p:par>
                                <p:cTn id="13" presetID="6" presetClass="entr" presetSubtype="32" fill="hold" grpId="0" nodeType="afterEffect">
                                  <p:stCondLst>
                                    <p:cond delay="4000"/>
                                  </p:stCondLst>
                                  <p:childTnLst>
                                    <p:set>
                                      <p:cBhvr>
                                        <p:cTn id="14" dur="1" fill="hold">
                                          <p:stCondLst>
                                            <p:cond delay="0"/>
                                          </p:stCondLst>
                                        </p:cTn>
                                        <p:tgtEl>
                                          <p:spTgt spid="49239"/>
                                        </p:tgtEl>
                                        <p:attrNameLst>
                                          <p:attrName>style.visibility</p:attrName>
                                        </p:attrNameLst>
                                      </p:cBhvr>
                                      <p:to>
                                        <p:strVal val="visible"/>
                                      </p:to>
                                    </p:set>
                                    <p:animEffect transition="in" filter="circle(out)">
                                      <p:cBhvr>
                                        <p:cTn id="15" dur="2000"/>
                                        <p:tgtEl>
                                          <p:spTgt spid="49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P spid="4923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39D5DE29-562B-472B-9102-0F13ECE7F167}"/>
              </a:ext>
            </a:extLst>
          </p:cNvPr>
          <p:cNvSpPr>
            <a:spLocks noGrp="1" noChangeArrowheads="1"/>
          </p:cNvSpPr>
          <p:nvPr>
            <p:ph type="title"/>
          </p:nvPr>
        </p:nvSpPr>
        <p:spPr>
          <a:xfrm>
            <a:off x="685800" y="434975"/>
            <a:ext cx="7772400" cy="9017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sz="4000" dirty="0"/>
              <a:t>Rating Outsourcing Providers</a:t>
            </a:r>
          </a:p>
        </p:txBody>
      </p:sp>
      <p:sp>
        <p:nvSpPr>
          <p:cNvPr id="50180" name="Rectangle 4">
            <a:extLst>
              <a:ext uri="{FF2B5EF4-FFF2-40B4-BE49-F238E27FC236}">
                <a16:creationId xmlns:a16="http://schemas.microsoft.com/office/drawing/2014/main" id="{09713B59-DA88-4509-B438-8B59816FF996}"/>
              </a:ext>
            </a:extLst>
          </p:cNvPr>
          <p:cNvSpPr>
            <a:spLocks noChangeArrowheads="1"/>
          </p:cNvSpPr>
          <p:nvPr/>
        </p:nvSpPr>
        <p:spPr bwMode="auto">
          <a:xfrm>
            <a:off x="776288" y="1695450"/>
            <a:ext cx="7515225"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40000"/>
              </a:spcBef>
              <a:buFont typeface="Wingdings" panose="05000000000000000000" pitchFamily="2" charset="2"/>
              <a:buNone/>
            </a:pPr>
            <a:r>
              <a:rPr lang="en-US" altLang="en-US" b="1" dirty="0"/>
              <a:t>Seven factors rated 1-5 and an importance weight</a:t>
            </a:r>
          </a:p>
        </p:txBody>
      </p:sp>
      <p:graphicFrame>
        <p:nvGraphicFramePr>
          <p:cNvPr id="50181" name="Group 5">
            <a:extLst>
              <a:ext uri="{FF2B5EF4-FFF2-40B4-BE49-F238E27FC236}">
                <a16:creationId xmlns:a16="http://schemas.microsoft.com/office/drawing/2014/main" id="{605699D5-0F22-4590-A4E0-1FF09190CA84}"/>
              </a:ext>
            </a:extLst>
          </p:cNvPr>
          <p:cNvGraphicFramePr>
            <a:graphicFrameLocks noGrp="1"/>
          </p:cNvGraphicFramePr>
          <p:nvPr/>
        </p:nvGraphicFramePr>
        <p:xfrm>
          <a:off x="650875" y="2282825"/>
          <a:ext cx="7764463" cy="3767208"/>
        </p:xfrm>
        <a:graphic>
          <a:graphicData uri="http://schemas.openxmlformats.org/drawingml/2006/table">
            <a:tbl>
              <a:tblPr/>
              <a:tblGrid>
                <a:gridCol w="340995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885825">
                  <a:extLst>
                    <a:ext uri="{9D8B030D-6E8A-4147-A177-3AD203B41FA5}">
                      <a16:colId xmlns:a16="http://schemas.microsoft.com/office/drawing/2014/main" val="20002"/>
                    </a:ext>
                  </a:extLst>
                </a:gridCol>
                <a:gridCol w="928688">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310879">
                <a:tc>
                  <a:txBody>
                    <a:bodyPr/>
                    <a:lstStyle>
                      <a:lvl1pPr marL="261938" indent="-261938">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261938" marR="0" lvl="0" indent="-261938"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1600" b="1" i="0" u="none" strike="noStrike" cap="none" normalizeH="0" baseline="0" dirty="0">
                        <a:ln>
                          <a:noFill/>
                        </a:ln>
                        <a:solidFill>
                          <a:schemeClr val="tx1"/>
                        </a:solidFill>
                        <a:effectLst/>
                        <a:latin typeface="Arial" charset="0"/>
                        <a:ea typeface="ＭＳ Ｐゴシック" charset="-128"/>
                      </a:endParaRPr>
                    </a:p>
                  </a:txBody>
                  <a:tcPr marT="45714" marB="45714"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1600" b="1" i="0" u="none" strike="noStrike" cap="none" normalizeH="0" baseline="0" dirty="0">
                        <a:ln>
                          <a:noFill/>
                        </a:ln>
                        <a:solidFill>
                          <a:schemeClr val="tx1"/>
                        </a:solidFill>
                        <a:effectLst/>
                        <a:latin typeface="Arial" charset="0"/>
                        <a:ea typeface="ＭＳ Ｐゴシック" charset="-128"/>
                      </a:endParaRPr>
                    </a:p>
                  </a:txBody>
                  <a:tcPr marT="45714" marB="45714"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gridSpan="3">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Outsourcing Providers</a:t>
                      </a:r>
                    </a:p>
                  </a:txBody>
                  <a:tcPr marT="45714" marB="45714" horzOverflow="overflow">
                    <a:lnL>
                      <a:noFill/>
                    </a:lnL>
                    <a:lnR cap="flat">
                      <a:noFill/>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0329">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Factor</a:t>
                      </a:r>
                      <a:br>
                        <a:rPr kumimoji="0" lang="en-US" altLang="en-US" sz="1600" b="1" i="0" u="none" strike="noStrike" cap="none" normalizeH="0" baseline="0" dirty="0">
                          <a:ln>
                            <a:noFill/>
                          </a:ln>
                          <a:solidFill>
                            <a:schemeClr val="tx1"/>
                          </a:solidFill>
                          <a:effectLst/>
                          <a:latin typeface="Arial" charset="0"/>
                          <a:ea typeface="ＭＳ Ｐゴシック" charset="-128"/>
                        </a:rPr>
                      </a:br>
                      <a:r>
                        <a:rPr kumimoji="0" lang="en-US" altLang="en-US" sz="1600" b="1" i="0" u="none" strike="noStrike" cap="none" normalizeH="0" baseline="0" dirty="0">
                          <a:ln>
                            <a:noFill/>
                          </a:ln>
                          <a:solidFill>
                            <a:schemeClr val="tx1"/>
                          </a:solidFill>
                          <a:effectLst/>
                          <a:latin typeface="Arial" charset="0"/>
                          <a:ea typeface="ＭＳ Ｐゴシック" charset="-128"/>
                        </a:rPr>
                        <a:t>(criterion)</a:t>
                      </a:r>
                    </a:p>
                  </a:txBody>
                  <a:tcPr marT="45714" marB="45714" horzOverflow="overflow">
                    <a:lnL cap="flat">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Importance Weight</a:t>
                      </a:r>
                    </a:p>
                  </a:txBody>
                  <a:tcPr marT="45714" marB="45714"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BIM (U.S.)</a:t>
                      </a:r>
                    </a:p>
                  </a:txBody>
                  <a:tcPr marT="45714" marB="45714"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S.P.C. (India)</a:t>
                      </a:r>
                    </a:p>
                  </a:txBody>
                  <a:tcPr marT="45714" marB="45714"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Telco (Israel)</a:t>
                      </a:r>
                    </a:p>
                  </a:txBody>
                  <a:tcPr marT="45714" marB="45714" horzOverflow="overflow">
                    <a:lnL>
                      <a:noFill/>
                    </a:lnL>
                    <a:lnR cap="flat">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0879">
                <a:tc>
                  <a:txBody>
                    <a:bodyPr/>
                    <a:lstStyle>
                      <a:lvl1pPr marL="261938" indent="-261938">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261938" marR="0" lvl="0" indent="-261938"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1.	Can reduce operating costs</a:t>
                      </a:r>
                    </a:p>
                  </a:txBody>
                  <a:tcPr marT="45714" marB="45714" horzOverflow="overflow">
                    <a:lnL cap="flat">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.2</a:t>
                      </a:r>
                    </a:p>
                  </a:txBody>
                  <a:tcPr marT="45714" marB="45714"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3</a:t>
                      </a:r>
                    </a:p>
                  </a:txBody>
                  <a:tcPr marT="45714" marB="45714"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3</a:t>
                      </a:r>
                    </a:p>
                  </a:txBody>
                  <a:tcPr marT="45714" marB="45714"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5</a:t>
                      </a:r>
                    </a:p>
                  </a:txBody>
                  <a:tcPr marT="45714" marB="45714" horzOverflow="overflow">
                    <a:lnL>
                      <a:noFill/>
                    </a:lnL>
                    <a:lnR cap="flat">
                      <a:noFill/>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310879">
                <a:tc>
                  <a:txBody>
                    <a:bodyPr/>
                    <a:lstStyle>
                      <a:lvl1pPr marL="261938" indent="-261938">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261938" marR="0" lvl="0" indent="-261938"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2.	Can reduce capital investment</a:t>
                      </a:r>
                    </a:p>
                  </a:txBody>
                  <a:tcPr marT="45714" marB="45714"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.2</a:t>
                      </a:r>
                    </a:p>
                  </a:txBody>
                  <a:tcPr marT="45714" marB="4571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4</a:t>
                      </a:r>
                    </a:p>
                  </a:txBody>
                  <a:tcPr marT="45714" marB="4571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3</a:t>
                      </a:r>
                    </a:p>
                  </a:txBody>
                  <a:tcPr marT="45714" marB="4571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3</a:t>
                      </a:r>
                    </a:p>
                  </a:txBody>
                  <a:tcPr marT="45714" marB="4571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10879">
                <a:tc>
                  <a:txBody>
                    <a:bodyPr/>
                    <a:lstStyle>
                      <a:lvl1pPr marL="261938" indent="-261938">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261938" marR="0" lvl="0" indent="-261938"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3.	Skilled personnel</a:t>
                      </a:r>
                    </a:p>
                  </a:txBody>
                  <a:tcPr marT="45714" marB="45714"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.2</a:t>
                      </a:r>
                    </a:p>
                  </a:txBody>
                  <a:tcPr marT="45714" marB="4571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5</a:t>
                      </a:r>
                    </a:p>
                  </a:txBody>
                  <a:tcPr marT="45714" marB="4571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4</a:t>
                      </a:r>
                    </a:p>
                  </a:txBody>
                  <a:tcPr marT="45714" marB="4571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3</a:t>
                      </a:r>
                    </a:p>
                  </a:txBody>
                  <a:tcPr marT="45714" marB="4571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10879">
                <a:tc>
                  <a:txBody>
                    <a:bodyPr/>
                    <a:lstStyle>
                      <a:lvl1pPr marL="261938" indent="-261938">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261938" marR="0" lvl="0" indent="-261938"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4.	Can improve quality</a:t>
                      </a:r>
                    </a:p>
                  </a:txBody>
                  <a:tcPr marT="45714" marB="45714"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.1</a:t>
                      </a:r>
                    </a:p>
                  </a:txBody>
                  <a:tcPr marT="45714" marB="4571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4</a:t>
                      </a:r>
                    </a:p>
                  </a:txBody>
                  <a:tcPr marT="45714" marB="4571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5</a:t>
                      </a:r>
                    </a:p>
                  </a:txBody>
                  <a:tcPr marT="45714" marB="4571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2</a:t>
                      </a:r>
                    </a:p>
                  </a:txBody>
                  <a:tcPr marT="45714" marB="4571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530329">
                <a:tc>
                  <a:txBody>
                    <a:bodyPr/>
                    <a:lstStyle>
                      <a:lvl1pPr marL="261938" indent="-261938">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261938" marR="0" lvl="0" indent="-261938"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5.	Can gain access to technology not in company</a:t>
                      </a:r>
                    </a:p>
                  </a:txBody>
                  <a:tcPr marT="45714" marB="45714"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.1</a:t>
                      </a:r>
                    </a:p>
                  </a:txBody>
                  <a:tcPr marT="45714" marB="4571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5</a:t>
                      </a:r>
                    </a:p>
                  </a:txBody>
                  <a:tcPr marT="45714" marB="4571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3</a:t>
                      </a:r>
                    </a:p>
                  </a:txBody>
                  <a:tcPr marT="45714" marB="4571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5</a:t>
                      </a:r>
                    </a:p>
                  </a:txBody>
                  <a:tcPr marT="45714" marB="4571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10879">
                <a:tc>
                  <a:txBody>
                    <a:bodyPr/>
                    <a:lstStyle>
                      <a:lvl1pPr marL="261938" indent="-261938">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261938" marR="0" lvl="0" indent="-261938"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6.	Can create additional capacity</a:t>
                      </a:r>
                    </a:p>
                  </a:txBody>
                  <a:tcPr marT="45714" marB="45714"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.1</a:t>
                      </a:r>
                    </a:p>
                  </a:txBody>
                  <a:tcPr marT="45714" marB="4571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4</a:t>
                      </a:r>
                    </a:p>
                  </a:txBody>
                  <a:tcPr marT="45714" marB="4571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2</a:t>
                      </a:r>
                    </a:p>
                  </a:txBody>
                  <a:tcPr marT="45714" marB="45714"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4</a:t>
                      </a:r>
                    </a:p>
                  </a:txBody>
                  <a:tcPr marT="45714" marB="4571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530329">
                <a:tc>
                  <a:txBody>
                    <a:bodyPr/>
                    <a:lstStyle>
                      <a:lvl1pPr marL="261938" indent="-261938">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261938" marR="0" lvl="0" indent="-261938"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7.	Aligns with policy/ philosophy/culture</a:t>
                      </a:r>
                    </a:p>
                  </a:txBody>
                  <a:tcPr marT="45714" marB="45714"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.1</a:t>
                      </a:r>
                    </a:p>
                  </a:txBody>
                  <a:tcPr marT="45714" marB="45714"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2</a:t>
                      </a:r>
                    </a:p>
                  </a:txBody>
                  <a:tcPr marT="45714" marB="45714"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3</a:t>
                      </a:r>
                    </a:p>
                  </a:txBody>
                  <a:tcPr marT="45714" marB="45714"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5</a:t>
                      </a:r>
                    </a:p>
                  </a:txBody>
                  <a:tcPr marT="45714" marB="45714" horzOverflow="overflow">
                    <a:lnL>
                      <a:noFill/>
                    </a:lnL>
                    <a:lnR cap="flat">
                      <a:noFill/>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0879">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Total and Averages</a:t>
                      </a:r>
                    </a:p>
                  </a:txBody>
                  <a:tcPr marT="45714" marB="45714"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1.0</a:t>
                      </a:r>
                    </a:p>
                  </a:txBody>
                  <a:tcPr marT="45714" marB="45714" horzOverflow="overflow">
                    <a:lnL>
                      <a:noFill/>
                    </a:lnL>
                    <a:lnR>
                      <a:noFill/>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3.9</a:t>
                      </a:r>
                    </a:p>
                  </a:txBody>
                  <a:tcPr marT="45714" marB="45714" horzOverflow="overflow">
                    <a:lnL>
                      <a:noFill/>
                    </a:lnL>
                    <a:lnR>
                      <a:noFill/>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3.3</a:t>
                      </a:r>
                    </a:p>
                  </a:txBody>
                  <a:tcPr marT="45714" marB="45714" horzOverflow="overflow">
                    <a:lnL>
                      <a:noFill/>
                    </a:lnL>
                    <a:lnR>
                      <a:noFill/>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1600" b="1" i="0" u="none" strike="noStrike" cap="none" normalizeH="0" baseline="0" dirty="0">
                          <a:ln>
                            <a:noFill/>
                          </a:ln>
                          <a:solidFill>
                            <a:schemeClr val="tx1"/>
                          </a:solidFill>
                          <a:effectLst/>
                          <a:latin typeface="Arial" charset="0"/>
                          <a:ea typeface="ＭＳ Ｐゴシック" charset="-128"/>
                        </a:rPr>
                        <a:t>3.8</a:t>
                      </a:r>
                    </a:p>
                  </a:txBody>
                  <a:tcPr marT="45714" marB="45714" horzOverflow="overflow">
                    <a:lnL>
                      <a:noFill/>
                    </a:lnL>
                    <a:lnR cap="flat">
                      <a:noFill/>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50255" name="Oval 79">
            <a:extLst>
              <a:ext uri="{FF2B5EF4-FFF2-40B4-BE49-F238E27FC236}">
                <a16:creationId xmlns:a16="http://schemas.microsoft.com/office/drawing/2014/main" id="{F0499767-F285-40FF-9008-18FBC73616BD}"/>
              </a:ext>
            </a:extLst>
          </p:cNvPr>
          <p:cNvSpPr>
            <a:spLocks noChangeArrowheads="1"/>
          </p:cNvSpPr>
          <p:nvPr/>
        </p:nvSpPr>
        <p:spPr bwMode="auto">
          <a:xfrm>
            <a:off x="5718175" y="5614988"/>
            <a:ext cx="596900" cy="596900"/>
          </a:xfrm>
          <a:prstGeom prst="ellipse">
            <a:avLst/>
          </a:prstGeom>
          <a:noFill/>
          <a:ln w="101600">
            <a:solidFill>
              <a:srgbClr val="BF092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50180"/>
                                        </p:tgtEl>
                                        <p:attrNameLst>
                                          <p:attrName>style.visibility</p:attrName>
                                        </p:attrNameLst>
                                      </p:cBhvr>
                                      <p:to>
                                        <p:strVal val="visible"/>
                                      </p:to>
                                    </p:set>
                                    <p:animEffect transition="in" filter="wipe(left)">
                                      <p:cBhvr>
                                        <p:cTn id="7" dur="1000"/>
                                        <p:tgtEl>
                                          <p:spTgt spid="50180"/>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50181"/>
                                        </p:tgtEl>
                                        <p:attrNameLst>
                                          <p:attrName>style.visibility</p:attrName>
                                        </p:attrNameLst>
                                      </p:cBhvr>
                                      <p:to>
                                        <p:strVal val="visible"/>
                                      </p:to>
                                    </p:set>
                                    <p:animEffect transition="in" filter="strips(downRight)">
                                      <p:cBhvr>
                                        <p:cTn id="11" dur="1000"/>
                                        <p:tgtEl>
                                          <p:spTgt spid="50181"/>
                                        </p:tgtEl>
                                      </p:cBhvr>
                                    </p:animEffect>
                                  </p:childTnLst>
                                </p:cTn>
                              </p:par>
                            </p:childTnLst>
                          </p:cTn>
                        </p:par>
                        <p:par>
                          <p:cTn id="12" fill="hold" nodeType="afterGroup">
                            <p:stCondLst>
                              <p:cond delay="4000"/>
                            </p:stCondLst>
                            <p:childTnLst>
                              <p:par>
                                <p:cTn id="13" presetID="6" presetClass="entr" presetSubtype="32" fill="hold" grpId="0" nodeType="afterEffect">
                                  <p:stCondLst>
                                    <p:cond delay="4000"/>
                                  </p:stCondLst>
                                  <p:childTnLst>
                                    <p:set>
                                      <p:cBhvr>
                                        <p:cTn id="14" dur="1" fill="hold">
                                          <p:stCondLst>
                                            <p:cond delay="0"/>
                                          </p:stCondLst>
                                        </p:cTn>
                                        <p:tgtEl>
                                          <p:spTgt spid="50255"/>
                                        </p:tgtEl>
                                        <p:attrNameLst>
                                          <p:attrName>style.visibility</p:attrName>
                                        </p:attrNameLst>
                                      </p:cBhvr>
                                      <p:to>
                                        <p:strVal val="visible"/>
                                      </p:to>
                                    </p:set>
                                    <p:animEffect transition="in" filter="circle(out)">
                                      <p:cBhvr>
                                        <p:cTn id="15" dur="2000"/>
                                        <p:tgtEl>
                                          <p:spTgt spid="50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5025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590CE3ED-C79D-4389-BD98-792B189182BD}"/>
              </a:ext>
            </a:extLst>
          </p:cNvPr>
          <p:cNvSpPr>
            <a:spLocks noGrp="1" noChangeArrowheads="1"/>
          </p:cNvSpPr>
          <p:nvPr>
            <p:ph type="title"/>
          </p:nvPr>
        </p:nvSpPr>
        <p:spPr>
          <a:xfrm>
            <a:off x="685800" y="434975"/>
            <a:ext cx="7772400" cy="9017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Advantages of Outsourcing</a:t>
            </a:r>
          </a:p>
        </p:txBody>
      </p:sp>
      <p:sp>
        <p:nvSpPr>
          <p:cNvPr id="54275" name="Rectangle 3">
            <a:extLst>
              <a:ext uri="{FF2B5EF4-FFF2-40B4-BE49-F238E27FC236}">
                <a16:creationId xmlns:a16="http://schemas.microsoft.com/office/drawing/2014/main" id="{761F7183-D4E1-4461-AAAB-80C94DDC3B02}"/>
              </a:ext>
            </a:extLst>
          </p:cNvPr>
          <p:cNvSpPr>
            <a:spLocks noChangeArrowheads="1"/>
          </p:cNvSpPr>
          <p:nvPr/>
        </p:nvSpPr>
        <p:spPr bwMode="auto">
          <a:xfrm>
            <a:off x="882650" y="1939925"/>
            <a:ext cx="7300913" cy="3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3200" b="1" dirty="0"/>
              <a:t>Cost savings</a:t>
            </a:r>
          </a:p>
          <a:p>
            <a:pPr>
              <a:lnSpc>
                <a:spcPct val="90000"/>
              </a:lnSpc>
              <a:spcAft>
                <a:spcPct val="40000"/>
              </a:spcAft>
              <a:buClr>
                <a:srgbClr val="BF0922"/>
              </a:buClr>
              <a:buFont typeface="Wingdings" panose="05000000000000000000" pitchFamily="2" charset="2"/>
              <a:buChar char="u"/>
            </a:pPr>
            <a:r>
              <a:rPr lang="en-US" altLang="en-US" sz="3200" b="1" dirty="0"/>
              <a:t>Gaining outside experience</a:t>
            </a:r>
          </a:p>
          <a:p>
            <a:pPr>
              <a:lnSpc>
                <a:spcPct val="90000"/>
              </a:lnSpc>
              <a:spcAft>
                <a:spcPct val="40000"/>
              </a:spcAft>
              <a:buClr>
                <a:srgbClr val="BF0922"/>
              </a:buClr>
              <a:buFont typeface="Wingdings" panose="05000000000000000000" pitchFamily="2" charset="2"/>
              <a:buChar char="u"/>
            </a:pPr>
            <a:r>
              <a:rPr lang="en-US" altLang="en-US" sz="3200" b="1" dirty="0"/>
              <a:t>Improving operations and service</a:t>
            </a:r>
          </a:p>
          <a:p>
            <a:pPr>
              <a:lnSpc>
                <a:spcPct val="90000"/>
              </a:lnSpc>
              <a:spcAft>
                <a:spcPct val="40000"/>
              </a:spcAft>
              <a:buClr>
                <a:srgbClr val="BF0922"/>
              </a:buClr>
              <a:buFont typeface="Wingdings" panose="05000000000000000000" pitchFamily="2" charset="2"/>
              <a:buChar char="u"/>
            </a:pPr>
            <a:r>
              <a:rPr lang="en-US" altLang="en-US" sz="3200" b="1" dirty="0"/>
              <a:t>Focusing on core competencies</a:t>
            </a:r>
          </a:p>
          <a:p>
            <a:pPr>
              <a:lnSpc>
                <a:spcPct val="90000"/>
              </a:lnSpc>
              <a:spcAft>
                <a:spcPct val="40000"/>
              </a:spcAft>
              <a:buClr>
                <a:srgbClr val="BF0922"/>
              </a:buClr>
              <a:buFont typeface="Wingdings" panose="05000000000000000000" pitchFamily="2" charset="2"/>
              <a:buChar char="u"/>
            </a:pPr>
            <a:r>
              <a:rPr lang="en-US" altLang="en-US" sz="3200" b="1" dirty="0"/>
              <a:t>Gaining outside technologies</a:t>
            </a:r>
          </a:p>
          <a:p>
            <a:pPr>
              <a:lnSpc>
                <a:spcPct val="90000"/>
              </a:lnSpc>
              <a:spcAft>
                <a:spcPct val="40000"/>
              </a:spcAft>
              <a:buClr>
                <a:srgbClr val="BF0922"/>
              </a:buClr>
              <a:buFont typeface="Wingdings" panose="05000000000000000000" pitchFamily="2" charset="2"/>
              <a:buChar char="u"/>
            </a:pPr>
            <a:r>
              <a:rPr lang="en-US" altLang="en-US" sz="3200" b="1" dirty="0"/>
              <a:t>Other advantages</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4275"/>
                                        </p:tgtEl>
                                        <p:attrNameLst>
                                          <p:attrName>style.visibility</p:attrName>
                                        </p:attrNameLst>
                                      </p:cBhvr>
                                      <p:to>
                                        <p:strVal val="visible"/>
                                      </p:to>
                                    </p:set>
                                    <p:animEffect transition="in" filter="strips(downRight)">
                                      <p:cBhvr>
                                        <p:cTn id="7" dur="1000"/>
                                        <p:tgtEl>
                                          <p:spTgt spid="5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1D7DE6A6-F86E-40AD-AEDF-319C6057B6E7}"/>
              </a:ext>
            </a:extLst>
          </p:cNvPr>
          <p:cNvSpPr>
            <a:spLocks noGrp="1" noChangeArrowheads="1"/>
          </p:cNvSpPr>
          <p:nvPr>
            <p:ph type="title"/>
          </p:nvPr>
        </p:nvSpPr>
        <p:spPr>
          <a:xfrm>
            <a:off x="685800" y="434975"/>
            <a:ext cx="7772400" cy="9017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sz="4000" dirty="0"/>
              <a:t>Disadvantages of Outsourcing</a:t>
            </a:r>
          </a:p>
        </p:txBody>
      </p:sp>
      <p:sp>
        <p:nvSpPr>
          <p:cNvPr id="55299" name="Rectangle 3">
            <a:extLst>
              <a:ext uri="{FF2B5EF4-FFF2-40B4-BE49-F238E27FC236}">
                <a16:creationId xmlns:a16="http://schemas.microsoft.com/office/drawing/2014/main" id="{E21AC9A1-8C0B-4F7D-B66C-CB78361C4CE6}"/>
              </a:ext>
            </a:extLst>
          </p:cNvPr>
          <p:cNvSpPr>
            <a:spLocks noChangeArrowheads="1"/>
          </p:cNvSpPr>
          <p:nvPr/>
        </p:nvSpPr>
        <p:spPr bwMode="auto">
          <a:xfrm>
            <a:off x="882650" y="1811338"/>
            <a:ext cx="7300913" cy="369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3200" b="1" dirty="0"/>
              <a:t>Increased transportation costs</a:t>
            </a:r>
          </a:p>
          <a:p>
            <a:pPr>
              <a:lnSpc>
                <a:spcPct val="90000"/>
              </a:lnSpc>
              <a:spcAft>
                <a:spcPct val="40000"/>
              </a:spcAft>
              <a:buClr>
                <a:srgbClr val="BF0922"/>
              </a:buClr>
              <a:buFont typeface="Wingdings" panose="05000000000000000000" pitchFamily="2" charset="2"/>
              <a:buChar char="u"/>
            </a:pPr>
            <a:r>
              <a:rPr lang="en-US" altLang="en-US" sz="3200" b="1" dirty="0"/>
              <a:t>Loss of control</a:t>
            </a:r>
          </a:p>
          <a:p>
            <a:pPr>
              <a:lnSpc>
                <a:spcPct val="90000"/>
              </a:lnSpc>
              <a:spcAft>
                <a:spcPct val="40000"/>
              </a:spcAft>
              <a:buClr>
                <a:srgbClr val="BF0922"/>
              </a:buClr>
              <a:buFont typeface="Wingdings" panose="05000000000000000000" pitchFamily="2" charset="2"/>
              <a:buChar char="u"/>
            </a:pPr>
            <a:r>
              <a:rPr lang="en-US" altLang="en-US" sz="3200" b="1" dirty="0"/>
              <a:t>Creating future competition</a:t>
            </a:r>
          </a:p>
          <a:p>
            <a:pPr>
              <a:lnSpc>
                <a:spcPct val="90000"/>
              </a:lnSpc>
              <a:spcAft>
                <a:spcPct val="40000"/>
              </a:spcAft>
              <a:buClr>
                <a:srgbClr val="BF0922"/>
              </a:buClr>
              <a:buFont typeface="Wingdings" panose="05000000000000000000" pitchFamily="2" charset="2"/>
              <a:buChar char="u"/>
            </a:pPr>
            <a:r>
              <a:rPr lang="en-US" altLang="en-US" sz="3200" b="1" dirty="0"/>
              <a:t>Negative impact on employees</a:t>
            </a:r>
          </a:p>
          <a:p>
            <a:pPr>
              <a:lnSpc>
                <a:spcPct val="90000"/>
              </a:lnSpc>
              <a:spcAft>
                <a:spcPct val="40000"/>
              </a:spcAft>
              <a:buClr>
                <a:srgbClr val="BF0922"/>
              </a:buClr>
              <a:buFont typeface="Wingdings" panose="05000000000000000000" pitchFamily="2" charset="2"/>
              <a:buChar char="u"/>
            </a:pPr>
            <a:r>
              <a:rPr lang="en-US" altLang="en-US" sz="3200" b="1" dirty="0"/>
              <a:t>Longer-term </a:t>
            </a:r>
            <a:br>
              <a:rPr lang="en-US" altLang="en-US" sz="3200" b="1" dirty="0"/>
            </a:br>
            <a:r>
              <a:rPr lang="en-US" altLang="en-US" sz="3200" b="1" dirty="0"/>
              <a:t>impact</a:t>
            </a:r>
          </a:p>
        </p:txBody>
      </p:sp>
      <p:pic>
        <p:nvPicPr>
          <p:cNvPr id="55300" name="Picture 4" descr="China bears">
            <a:extLst>
              <a:ext uri="{FF2B5EF4-FFF2-40B4-BE49-F238E27FC236}">
                <a16:creationId xmlns:a16="http://schemas.microsoft.com/office/drawing/2014/main" id="{5F5A4913-1A6B-45D3-AE18-025FEC04C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7838" y="4279900"/>
            <a:ext cx="3921125"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5299"/>
                                        </p:tgtEl>
                                        <p:attrNameLst>
                                          <p:attrName>style.visibility</p:attrName>
                                        </p:attrNameLst>
                                      </p:cBhvr>
                                      <p:to>
                                        <p:strVal val="visible"/>
                                      </p:to>
                                    </p:set>
                                    <p:animEffect transition="in" filter="strips(downRight)">
                                      <p:cBhvr>
                                        <p:cTn id="7" dur="1000"/>
                                        <p:tgtEl>
                                          <p:spTgt spid="55299"/>
                                        </p:tgtEl>
                                      </p:cBhvr>
                                    </p:animEffect>
                                  </p:childTnLst>
                                </p:cTn>
                              </p:par>
                            </p:childTnLst>
                          </p:cTn>
                        </p:par>
                        <p:par>
                          <p:cTn id="8" fill="hold" nodeType="afterGroup">
                            <p:stCondLst>
                              <p:cond delay="2000"/>
                            </p:stCondLst>
                            <p:childTnLst>
                              <p:par>
                                <p:cTn id="9" presetID="23" presetClass="entr" presetSubtype="272" fill="hold" nodeType="afterEffect">
                                  <p:stCondLst>
                                    <p:cond delay="0"/>
                                  </p:stCondLst>
                                  <p:childTnLst>
                                    <p:set>
                                      <p:cBhvr>
                                        <p:cTn id="10" dur="1" fill="hold">
                                          <p:stCondLst>
                                            <p:cond delay="0"/>
                                          </p:stCondLst>
                                        </p:cTn>
                                        <p:tgtEl>
                                          <p:spTgt spid="55300"/>
                                        </p:tgtEl>
                                        <p:attrNameLst>
                                          <p:attrName>style.visibility</p:attrName>
                                        </p:attrNameLst>
                                      </p:cBhvr>
                                      <p:to>
                                        <p:strVal val="visible"/>
                                      </p:to>
                                    </p:set>
                                    <p:anim calcmode="lin" valueType="num">
                                      <p:cBhvr>
                                        <p:cTn id="11" dur="1000" fill="hold"/>
                                        <p:tgtEl>
                                          <p:spTgt spid="55300"/>
                                        </p:tgtEl>
                                        <p:attrNameLst>
                                          <p:attrName>ppt_w</p:attrName>
                                        </p:attrNameLst>
                                      </p:cBhvr>
                                      <p:tavLst>
                                        <p:tav tm="0">
                                          <p:val>
                                            <p:strVal val="2/3*#ppt_w"/>
                                          </p:val>
                                        </p:tav>
                                        <p:tav tm="100000">
                                          <p:val>
                                            <p:strVal val="#ppt_w"/>
                                          </p:val>
                                        </p:tav>
                                      </p:tavLst>
                                    </p:anim>
                                    <p:anim calcmode="lin" valueType="num">
                                      <p:cBhvr>
                                        <p:cTn id="12" dur="1000" fill="hold"/>
                                        <p:tgtEl>
                                          <p:spTgt spid="5530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9ED0EC3-9480-422F-BDE0-93669BCF080A}"/>
              </a:ext>
            </a:extLst>
          </p:cNvPr>
          <p:cNvSpPr>
            <a:spLocks noGrp="1" noChangeArrowheads="1"/>
          </p:cNvSpPr>
          <p:nvPr>
            <p:ph type="title"/>
          </p:nvPr>
        </p:nvSpPr>
        <p:spPr>
          <a:xfrm>
            <a:off x="685800" y="434975"/>
            <a:ext cx="7772400" cy="9017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Audits and Metrics</a:t>
            </a:r>
          </a:p>
        </p:txBody>
      </p:sp>
      <p:sp>
        <p:nvSpPr>
          <p:cNvPr id="56323" name="Rectangle 3">
            <a:extLst>
              <a:ext uri="{FF2B5EF4-FFF2-40B4-BE49-F238E27FC236}">
                <a16:creationId xmlns:a16="http://schemas.microsoft.com/office/drawing/2014/main" id="{2B68649E-284E-4D62-A68F-56A74E63CE12}"/>
              </a:ext>
            </a:extLst>
          </p:cNvPr>
          <p:cNvSpPr>
            <a:spLocks noChangeArrowheads="1"/>
          </p:cNvSpPr>
          <p:nvPr/>
        </p:nvSpPr>
        <p:spPr bwMode="auto">
          <a:xfrm>
            <a:off x="766763" y="1597025"/>
            <a:ext cx="7532687"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2800" b="1" dirty="0"/>
              <a:t>Outsourcing agreements must specify results and outcomes</a:t>
            </a:r>
          </a:p>
          <a:p>
            <a:pPr>
              <a:lnSpc>
                <a:spcPct val="90000"/>
              </a:lnSpc>
              <a:spcAft>
                <a:spcPct val="40000"/>
              </a:spcAft>
              <a:buClr>
                <a:srgbClr val="BF0922"/>
              </a:buClr>
              <a:buFont typeface="Wingdings" panose="05000000000000000000" pitchFamily="2" charset="2"/>
              <a:buChar char="u"/>
            </a:pPr>
            <a:r>
              <a:rPr lang="en-US" altLang="en-US" sz="2800" b="1" dirty="0"/>
              <a:t>Evaluation necessary to ensure satisfactory performance</a:t>
            </a:r>
          </a:p>
          <a:p>
            <a:pPr>
              <a:lnSpc>
                <a:spcPct val="90000"/>
              </a:lnSpc>
              <a:spcAft>
                <a:spcPct val="40000"/>
              </a:spcAft>
              <a:buClr>
                <a:srgbClr val="BF0922"/>
              </a:buClr>
              <a:buFont typeface="Wingdings" panose="05000000000000000000" pitchFamily="2" charset="2"/>
              <a:buChar char="u"/>
            </a:pPr>
            <a:r>
              <a:rPr lang="en-US" altLang="en-US" sz="2800" b="1" dirty="0"/>
              <a:t>If the outsourced product or service is strategically important, the relationship needs continuing communication, understanding, trust and performance</a:t>
            </a:r>
          </a:p>
          <a:p>
            <a:pPr>
              <a:lnSpc>
                <a:spcPct val="90000"/>
              </a:lnSpc>
              <a:spcAft>
                <a:spcPct val="40000"/>
              </a:spcAft>
              <a:buClr>
                <a:srgbClr val="BF0922"/>
              </a:buClr>
              <a:buFont typeface="Wingdings" panose="05000000000000000000" pitchFamily="2" charset="2"/>
              <a:buChar char="u"/>
            </a:pPr>
            <a:r>
              <a:rPr lang="en-US" altLang="en-US" sz="2800" b="1" dirty="0"/>
              <a:t>Services may require imaginative metrics</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6323"/>
                                        </p:tgtEl>
                                        <p:attrNameLst>
                                          <p:attrName>style.visibility</p:attrName>
                                        </p:attrNameLst>
                                      </p:cBhvr>
                                      <p:to>
                                        <p:strVal val="visible"/>
                                      </p:to>
                                    </p:set>
                                    <p:animEffect transition="in" filter="strips(downRight)">
                                      <p:cBhvr>
                                        <p:cTn id="7" dur="5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9315E93-817E-46C4-925C-604B491A7839}"/>
              </a:ext>
            </a:extLst>
          </p:cNvPr>
          <p:cNvSpPr>
            <a:spLocks noGrp="1" noChangeArrowheads="1"/>
          </p:cNvSpPr>
          <p:nvPr>
            <p:ph type="title"/>
          </p:nvPr>
        </p:nvSpPr>
        <p:spPr>
          <a:xfrm>
            <a:off x="685800" y="342900"/>
            <a:ext cx="7772400" cy="15621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Ethical Issues in Outsourcing</a:t>
            </a:r>
          </a:p>
        </p:txBody>
      </p:sp>
      <p:graphicFrame>
        <p:nvGraphicFramePr>
          <p:cNvPr id="57370" name="Group 26">
            <a:extLst>
              <a:ext uri="{FF2B5EF4-FFF2-40B4-BE49-F238E27FC236}">
                <a16:creationId xmlns:a16="http://schemas.microsoft.com/office/drawing/2014/main" id="{284F08AE-3395-4ABF-9AF2-9BD3491DCA93}"/>
              </a:ext>
            </a:extLst>
          </p:cNvPr>
          <p:cNvGraphicFramePr>
            <a:graphicFrameLocks noGrp="1"/>
          </p:cNvGraphicFramePr>
          <p:nvPr/>
        </p:nvGraphicFramePr>
        <p:xfrm>
          <a:off x="665163" y="2478088"/>
          <a:ext cx="7735887" cy="3243262"/>
        </p:xfrm>
        <a:graphic>
          <a:graphicData uri="http://schemas.openxmlformats.org/drawingml/2006/table">
            <a:tbl>
              <a:tblPr/>
              <a:tblGrid>
                <a:gridCol w="3868737">
                  <a:extLst>
                    <a:ext uri="{9D8B030D-6E8A-4147-A177-3AD203B41FA5}">
                      <a16:colId xmlns:a16="http://schemas.microsoft.com/office/drawing/2014/main" val="20000"/>
                    </a:ext>
                  </a:extLst>
                </a:gridCol>
                <a:gridCol w="3867150">
                  <a:extLst>
                    <a:ext uri="{9D8B030D-6E8A-4147-A177-3AD203B41FA5}">
                      <a16:colId xmlns:a16="http://schemas.microsoft.com/office/drawing/2014/main" val="20001"/>
                    </a:ext>
                  </a:extLst>
                </a:gridCol>
              </a:tblGrid>
              <a:tr h="1024038">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Do no harm to indigenous cultures</a:t>
                      </a:r>
                    </a:p>
                  </a:txBody>
                  <a:tcPr marT="45724" marB="45724" horzOverflow="overflow">
                    <a:lnL cap="flat">
                      <a:noFill/>
                    </a:lnL>
                    <a:lnR>
                      <a:noFill/>
                    </a:lnR>
                    <a:lnT cap="fla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Avoid outsourcing in a way that violates religious holidays</a:t>
                      </a:r>
                    </a:p>
                  </a:txBody>
                  <a:tcPr marT="45724" marB="45724"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030388">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Do no harm to the ecological systems</a:t>
                      </a:r>
                    </a:p>
                  </a:txBody>
                  <a:tcPr marT="45724" marB="45724"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Don’t use outsourcing to move pollution from one country to another</a:t>
                      </a:r>
                    </a:p>
                  </a:txBody>
                  <a:tcPr marT="45724" marB="4572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188836">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Uphold universal labor standards</a:t>
                      </a:r>
                    </a:p>
                  </a:txBody>
                  <a:tcPr marT="45724" marB="45724" horzOverflow="overflow">
                    <a:lnL cap="flat">
                      <a:noFill/>
                    </a:lnL>
                    <a:lnR>
                      <a:noFill/>
                    </a:lnR>
                    <a:lnT>
                      <a:noFill/>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Don’t use outsourcing to take advantage of cheap child labor that leads to employee abuse</a:t>
                      </a:r>
                    </a:p>
                  </a:txBody>
                  <a:tcPr marT="45724" marB="45724" horzOverflow="overflow">
                    <a:lnL>
                      <a:noFill/>
                    </a:lnL>
                    <a:lnR cap="flat">
                      <a:noFill/>
                    </a:lnR>
                    <a:lnT>
                      <a:noFill/>
                    </a:lnT>
                    <a:lnB w="57150" cap="flat" cmpd="sng" algn="ctr">
                      <a:solidFill>
                        <a:srgbClr val="BF092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57363" name="Group 19">
            <a:extLst>
              <a:ext uri="{FF2B5EF4-FFF2-40B4-BE49-F238E27FC236}">
                <a16:creationId xmlns:a16="http://schemas.microsoft.com/office/drawing/2014/main" id="{AA5E49FA-4AD7-4C4E-AAFE-52DDCFED7142}"/>
              </a:ext>
            </a:extLst>
          </p:cNvPr>
          <p:cNvGrpSpPr>
            <a:grpSpLocks/>
          </p:cNvGrpSpPr>
          <p:nvPr/>
        </p:nvGrpSpPr>
        <p:grpSpPr bwMode="auto">
          <a:xfrm>
            <a:off x="647700" y="2051050"/>
            <a:ext cx="7756525" cy="430213"/>
            <a:chOff x="408" y="1540"/>
            <a:chExt cx="4886" cy="271"/>
          </a:xfrm>
        </p:grpSpPr>
        <p:sp>
          <p:nvSpPr>
            <p:cNvPr id="29708" name="Text Box 20">
              <a:extLst>
                <a:ext uri="{FF2B5EF4-FFF2-40B4-BE49-F238E27FC236}">
                  <a16:creationId xmlns:a16="http://schemas.microsoft.com/office/drawing/2014/main" id="{D2815CDE-DBC0-4D92-968D-E3F7F6FCAFDD}"/>
                </a:ext>
              </a:extLst>
            </p:cNvPr>
            <p:cNvSpPr txBox="1">
              <a:spLocks noChangeArrowheads="1"/>
            </p:cNvSpPr>
            <p:nvPr/>
          </p:nvSpPr>
          <p:spPr bwMode="auto">
            <a:xfrm>
              <a:off x="408" y="1543"/>
              <a:ext cx="432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8608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38608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38608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386080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386080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386080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386080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386080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3860800" algn="l"/>
                </a:tabLs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dirty="0"/>
                <a:t>Ethics Principle	Outsourcing Linkage</a:t>
              </a:r>
            </a:p>
          </p:txBody>
        </p:sp>
        <p:sp>
          <p:nvSpPr>
            <p:cNvPr id="29709" name="Line 21">
              <a:extLst>
                <a:ext uri="{FF2B5EF4-FFF2-40B4-BE49-F238E27FC236}">
                  <a16:creationId xmlns:a16="http://schemas.microsoft.com/office/drawing/2014/main" id="{96723241-32CC-436E-A65F-8201BDA0CCD0}"/>
                </a:ext>
              </a:extLst>
            </p:cNvPr>
            <p:cNvSpPr>
              <a:spLocks noChangeShapeType="1"/>
            </p:cNvSpPr>
            <p:nvPr/>
          </p:nvSpPr>
          <p:spPr bwMode="auto">
            <a:xfrm>
              <a:off x="411" y="1540"/>
              <a:ext cx="4883" cy="0"/>
            </a:xfrm>
            <a:prstGeom prst="line">
              <a:avLst/>
            </a:prstGeom>
            <a:noFill/>
            <a:ln w="57150">
              <a:solidFill>
                <a:srgbClr val="BF09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9710" name="Line 22">
              <a:extLst>
                <a:ext uri="{FF2B5EF4-FFF2-40B4-BE49-F238E27FC236}">
                  <a16:creationId xmlns:a16="http://schemas.microsoft.com/office/drawing/2014/main" id="{39071C1A-CE90-4990-BD97-ECBC8FD65F7C}"/>
                </a:ext>
              </a:extLst>
            </p:cNvPr>
            <p:cNvSpPr>
              <a:spLocks noChangeShapeType="1"/>
            </p:cNvSpPr>
            <p:nvPr/>
          </p:nvSpPr>
          <p:spPr bwMode="auto">
            <a:xfrm>
              <a:off x="411" y="1811"/>
              <a:ext cx="4883" cy="0"/>
            </a:xfrm>
            <a:prstGeom prst="line">
              <a:avLst/>
            </a:prstGeom>
            <a:noFill/>
            <a:ln w="28575">
              <a:solidFill>
                <a:srgbClr val="BF09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57363"/>
                                        </p:tgtEl>
                                        <p:attrNameLst>
                                          <p:attrName>style.visibility</p:attrName>
                                        </p:attrNameLst>
                                      </p:cBhvr>
                                      <p:to>
                                        <p:strVal val="visible"/>
                                      </p:to>
                                    </p:set>
                                    <p:animEffect transition="in" filter="wipe(left)">
                                      <p:cBhvr>
                                        <p:cTn id="7" dur="500"/>
                                        <p:tgtEl>
                                          <p:spTgt spid="57363"/>
                                        </p:tgtEl>
                                      </p:cBhvr>
                                    </p:animEffect>
                                  </p:childTnLst>
                                </p:cTn>
                              </p:par>
                            </p:childTnLst>
                          </p:cTn>
                        </p:par>
                        <p:par>
                          <p:cTn id="8" fill="hold" nodeType="afterGroup">
                            <p:stCondLst>
                              <p:cond delay="1500"/>
                            </p:stCondLst>
                            <p:childTnLst>
                              <p:par>
                                <p:cTn id="9" presetID="18" presetClass="entr" presetSubtype="6" fill="hold" nodeType="afterEffect">
                                  <p:stCondLst>
                                    <p:cond delay="1000"/>
                                  </p:stCondLst>
                                  <p:childTnLst>
                                    <p:set>
                                      <p:cBhvr>
                                        <p:cTn id="10" dur="1" fill="hold">
                                          <p:stCondLst>
                                            <p:cond delay="0"/>
                                          </p:stCondLst>
                                        </p:cTn>
                                        <p:tgtEl>
                                          <p:spTgt spid="57370"/>
                                        </p:tgtEl>
                                        <p:attrNameLst>
                                          <p:attrName>style.visibility</p:attrName>
                                        </p:attrNameLst>
                                      </p:cBhvr>
                                      <p:to>
                                        <p:strVal val="visible"/>
                                      </p:to>
                                    </p:set>
                                    <p:animEffect transition="in" filter="strips(downRight)">
                                      <p:cBhvr>
                                        <p:cTn id="11" dur="500"/>
                                        <p:tgtEl>
                                          <p:spTgt spid="57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46CE5736-2EEB-413F-A17F-94F6FAE1EFDA}"/>
              </a:ext>
            </a:extLst>
          </p:cNvPr>
          <p:cNvSpPr>
            <a:spLocks noGrp="1" noChangeArrowheads="1"/>
          </p:cNvSpPr>
          <p:nvPr>
            <p:ph type="title"/>
          </p:nvPr>
        </p:nvSpPr>
        <p:spPr>
          <a:xfrm>
            <a:off x="685800" y="342900"/>
            <a:ext cx="7772400" cy="15621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Ethical Issues in Outsourcing</a:t>
            </a:r>
          </a:p>
        </p:txBody>
      </p:sp>
      <p:graphicFrame>
        <p:nvGraphicFramePr>
          <p:cNvPr id="59418" name="Group 26">
            <a:extLst>
              <a:ext uri="{FF2B5EF4-FFF2-40B4-BE49-F238E27FC236}">
                <a16:creationId xmlns:a16="http://schemas.microsoft.com/office/drawing/2014/main" id="{E85F980C-C432-4723-8513-47458F2EACE0}"/>
              </a:ext>
            </a:extLst>
          </p:cNvPr>
          <p:cNvGraphicFramePr>
            <a:graphicFrameLocks noGrp="1"/>
          </p:cNvGraphicFramePr>
          <p:nvPr/>
        </p:nvGraphicFramePr>
        <p:xfrm>
          <a:off x="665163" y="2478088"/>
          <a:ext cx="7735887" cy="3652937"/>
        </p:xfrm>
        <a:graphic>
          <a:graphicData uri="http://schemas.openxmlformats.org/drawingml/2006/table">
            <a:tbl>
              <a:tblPr/>
              <a:tblGrid>
                <a:gridCol w="3868737">
                  <a:extLst>
                    <a:ext uri="{9D8B030D-6E8A-4147-A177-3AD203B41FA5}">
                      <a16:colId xmlns:a16="http://schemas.microsoft.com/office/drawing/2014/main" val="20000"/>
                    </a:ext>
                  </a:extLst>
                </a:gridCol>
                <a:gridCol w="3867150">
                  <a:extLst>
                    <a:ext uri="{9D8B030D-6E8A-4147-A177-3AD203B41FA5}">
                      <a16:colId xmlns:a16="http://schemas.microsoft.com/office/drawing/2014/main" val="20001"/>
                    </a:ext>
                  </a:extLst>
                </a:gridCol>
              </a:tblGrid>
              <a:tr h="726901">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Uphold basic human rights</a:t>
                      </a:r>
                    </a:p>
                  </a:txBody>
                  <a:tcPr marT="45709" marB="45709" horzOverflow="overflow">
                    <a:lnL cap="flat">
                      <a:noFill/>
                    </a:lnL>
                    <a:lnR>
                      <a:noFill/>
                    </a:lnR>
                    <a:lnT cap="fla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Don’t accept outsourcing that violates basic human rights</a:t>
                      </a:r>
                    </a:p>
                  </a:txBody>
                  <a:tcPr marT="45709" marB="45709"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188658">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Pursue long-term involvement</a:t>
                      </a:r>
                    </a:p>
                  </a:txBody>
                  <a:tcPr marT="45709" marB="45709"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Don’t use outsourcing as a short-term arrangement to reduce costs; view it as a long-term partnership</a:t>
                      </a:r>
                    </a:p>
                  </a:txBody>
                  <a:tcPr marT="45709" marB="45709"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737278">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Share knowledge </a:t>
                      </a:r>
                      <a:br>
                        <a:rPr kumimoji="0" lang="en-US" altLang="en-US" sz="2000" b="1" i="0" u="none" strike="noStrike" cap="none" normalizeH="0" baseline="0" dirty="0">
                          <a:ln>
                            <a:noFill/>
                          </a:ln>
                          <a:solidFill>
                            <a:schemeClr val="tx1"/>
                          </a:solidFill>
                          <a:effectLst/>
                          <a:latin typeface="Arial" charset="0"/>
                          <a:ea typeface="ＭＳ Ｐゴシック" charset="-128"/>
                        </a:rPr>
                      </a:br>
                      <a:r>
                        <a:rPr kumimoji="0" lang="en-US" altLang="en-US" sz="2000" b="1" i="0" u="none" strike="noStrike" cap="none" normalizeH="0" baseline="0" dirty="0">
                          <a:ln>
                            <a:noFill/>
                          </a:ln>
                          <a:solidFill>
                            <a:schemeClr val="tx1"/>
                          </a:solidFill>
                          <a:effectLst/>
                          <a:latin typeface="Arial" charset="0"/>
                          <a:ea typeface="ＭＳ Ｐゴシック" charset="-128"/>
                        </a:rPr>
                        <a:t>and technology</a:t>
                      </a:r>
                    </a:p>
                  </a:txBody>
                  <a:tcPr marT="45709" marB="45709" horzOverflow="overflow">
                    <a:lnL cap="flat">
                      <a:noFill/>
                    </a:lnL>
                    <a:lnR>
                      <a:noFill/>
                    </a:lnR>
                    <a:lnT>
                      <a:noFill/>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charset="-128"/>
                        </a:rPr>
                        <a:t>Don’t think an outsourcing agreement will prevent loss of technology, but use the inevitable sharing to build a good relationship with outsourcing firms</a:t>
                      </a:r>
                    </a:p>
                  </a:txBody>
                  <a:tcPr marT="45709" marB="45709" horzOverflow="overflow">
                    <a:lnL>
                      <a:noFill/>
                    </a:lnL>
                    <a:lnR cap="flat">
                      <a:noFill/>
                    </a:lnR>
                    <a:lnT>
                      <a:noFill/>
                    </a:lnT>
                    <a:lnB w="57150" cap="flat" cmpd="sng" algn="ctr">
                      <a:solidFill>
                        <a:srgbClr val="BF092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30731" name="Group 19">
            <a:extLst>
              <a:ext uri="{FF2B5EF4-FFF2-40B4-BE49-F238E27FC236}">
                <a16:creationId xmlns:a16="http://schemas.microsoft.com/office/drawing/2014/main" id="{BC149EEC-D349-451D-80C8-6A7CAA20E040}"/>
              </a:ext>
            </a:extLst>
          </p:cNvPr>
          <p:cNvGrpSpPr>
            <a:grpSpLocks/>
          </p:cNvGrpSpPr>
          <p:nvPr/>
        </p:nvGrpSpPr>
        <p:grpSpPr bwMode="auto">
          <a:xfrm>
            <a:off x="647700" y="2051050"/>
            <a:ext cx="7756525" cy="430213"/>
            <a:chOff x="408" y="1540"/>
            <a:chExt cx="4886" cy="271"/>
          </a:xfrm>
        </p:grpSpPr>
        <p:sp>
          <p:nvSpPr>
            <p:cNvPr id="30732" name="Text Box 20">
              <a:extLst>
                <a:ext uri="{FF2B5EF4-FFF2-40B4-BE49-F238E27FC236}">
                  <a16:creationId xmlns:a16="http://schemas.microsoft.com/office/drawing/2014/main" id="{4259D19A-CFFD-402D-9FEB-DBDC045207F9}"/>
                </a:ext>
              </a:extLst>
            </p:cNvPr>
            <p:cNvSpPr txBox="1">
              <a:spLocks noChangeArrowheads="1"/>
            </p:cNvSpPr>
            <p:nvPr/>
          </p:nvSpPr>
          <p:spPr bwMode="auto">
            <a:xfrm>
              <a:off x="408" y="1543"/>
              <a:ext cx="432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8608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38608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38608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386080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386080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386080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386080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386080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3860800" algn="l"/>
                </a:tabLs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dirty="0"/>
                <a:t>Ethics Principle	Outsourcing Linkage</a:t>
              </a:r>
            </a:p>
          </p:txBody>
        </p:sp>
        <p:sp>
          <p:nvSpPr>
            <p:cNvPr id="30733" name="Line 21">
              <a:extLst>
                <a:ext uri="{FF2B5EF4-FFF2-40B4-BE49-F238E27FC236}">
                  <a16:creationId xmlns:a16="http://schemas.microsoft.com/office/drawing/2014/main" id="{9A948668-B7B2-4389-BBB4-FA39F35318B3}"/>
                </a:ext>
              </a:extLst>
            </p:cNvPr>
            <p:cNvSpPr>
              <a:spLocks noChangeShapeType="1"/>
            </p:cNvSpPr>
            <p:nvPr/>
          </p:nvSpPr>
          <p:spPr bwMode="auto">
            <a:xfrm>
              <a:off x="411" y="1540"/>
              <a:ext cx="4883" cy="0"/>
            </a:xfrm>
            <a:prstGeom prst="line">
              <a:avLst/>
            </a:prstGeom>
            <a:noFill/>
            <a:ln w="57150">
              <a:solidFill>
                <a:srgbClr val="BF09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734" name="Line 22">
              <a:extLst>
                <a:ext uri="{FF2B5EF4-FFF2-40B4-BE49-F238E27FC236}">
                  <a16:creationId xmlns:a16="http://schemas.microsoft.com/office/drawing/2014/main" id="{6AD6BEE0-75F1-4436-8D21-50667AB581C0}"/>
                </a:ext>
              </a:extLst>
            </p:cNvPr>
            <p:cNvSpPr>
              <a:spLocks noChangeShapeType="1"/>
            </p:cNvSpPr>
            <p:nvPr/>
          </p:nvSpPr>
          <p:spPr bwMode="auto">
            <a:xfrm>
              <a:off x="411" y="1811"/>
              <a:ext cx="4883" cy="0"/>
            </a:xfrm>
            <a:prstGeom prst="line">
              <a:avLst/>
            </a:prstGeom>
            <a:noFill/>
            <a:ln w="28575">
              <a:solidFill>
                <a:srgbClr val="BF09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59418"/>
                                        </p:tgtEl>
                                        <p:attrNameLst>
                                          <p:attrName>style.visibility</p:attrName>
                                        </p:attrNameLst>
                                      </p:cBhvr>
                                      <p:to>
                                        <p:strVal val="visible"/>
                                      </p:to>
                                    </p:set>
                                    <p:animEffect transition="in" filter="strips(downRight)">
                                      <p:cBhvr>
                                        <p:cTn id="7" dur="500"/>
                                        <p:tgtEl>
                                          <p:spTgt spid="59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a:xfrm>
            <a:off x="1722438" y="4675188"/>
            <a:ext cx="6156325" cy="808037"/>
          </a:xfrm>
          <a:prstGeom prst="rect">
            <a:avLst/>
          </a:prstGeom>
        </p:spPr>
        <p:txBody>
          <a:bodyPr anchor="b">
            <a:normAutofit fontScale="97500"/>
            <a:scene3d>
              <a:camera prst="orthographicFront"/>
              <a:lightRig rig="soft" dir="t">
                <a:rot lat="0" lon="0" rev="2400000"/>
              </a:lightRig>
            </a:scene3d>
            <a:sp3d>
              <a:bevelT w="19050" h="12700"/>
            </a:sp3d>
          </a:bodyPr>
          <a:lstStyle/>
          <a:p>
            <a:pPr marL="54864" algn="ctr" eaLnBrk="1" fontAlgn="auto" hangingPunct="1">
              <a:spcAft>
                <a:spcPts val="0"/>
              </a:spcAft>
              <a:defRPr/>
            </a:pPr>
            <a:endParaRPr lang="en-US" sz="32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endParaRPr>
          </a:p>
        </p:txBody>
      </p:sp>
      <p:sp>
        <p:nvSpPr>
          <p:cNvPr id="10" name="Title 1"/>
          <p:cNvSpPr txBox="1">
            <a:spLocks/>
          </p:cNvSpPr>
          <p:nvPr/>
        </p:nvSpPr>
        <p:spPr>
          <a:xfrm>
            <a:off x="848299" y="1078246"/>
            <a:ext cx="7898002" cy="774109"/>
          </a:xfrm>
          <a:prstGeom prst="rect">
            <a:avLst/>
          </a:prstGeom>
        </p:spPr>
        <p:txBody>
          <a:bodyPr anchor="b">
            <a:scene3d>
              <a:camera prst="orthographicFront"/>
              <a:lightRig rig="soft" dir="t">
                <a:rot lat="0" lon="0" rev="2400000"/>
              </a:lightRig>
            </a:scene3d>
            <a:sp3d>
              <a:bevelT w="19050" h="12700"/>
            </a:sp3d>
          </a:bodyPr>
          <a:lstStyle/>
          <a:p>
            <a:pPr marL="54864" algn="ctr" eaLnBrk="1" fontAlgn="auto" hangingPunct="1">
              <a:spcAft>
                <a:spcPts val="0"/>
              </a:spcAft>
              <a:defRPr/>
            </a:pPr>
            <a:r>
              <a:rPr lang="en-US" sz="4000" i="0" dirty="0">
                <a:solidFill>
                  <a:srgbClr val="003300"/>
                </a:solidFill>
                <a:latin typeface="Lucida Bright" panose="02040602050505020304" pitchFamily="18" charset="0"/>
                <a:ea typeface="+mj-ea"/>
                <a:cs typeface="FrankRuehl" panose="020E0503060101010101" pitchFamily="34" charset="-79"/>
              </a:rPr>
              <a:t>Operations Managemen</a:t>
            </a:r>
            <a:r>
              <a:rPr lang="en-US" sz="4000" b="0" i="0" dirty="0">
                <a:solidFill>
                  <a:srgbClr val="003300"/>
                </a:solidFill>
                <a:latin typeface="Lucida Bright" panose="02040602050505020304" pitchFamily="18" charset="0"/>
                <a:ea typeface="+mj-ea"/>
                <a:cs typeface="+mj-cs"/>
              </a:rPr>
              <a:t>t</a:t>
            </a:r>
          </a:p>
        </p:txBody>
      </p:sp>
      <p:sp>
        <p:nvSpPr>
          <p:cNvPr id="15" name="Title 1"/>
          <p:cNvSpPr txBox="1">
            <a:spLocks noChangeAspect="1"/>
          </p:cNvSpPr>
          <p:nvPr/>
        </p:nvSpPr>
        <p:spPr>
          <a:xfrm>
            <a:off x="493826" y="4454928"/>
            <a:ext cx="8469085" cy="1248555"/>
          </a:xfrm>
          <a:prstGeom prst="rect">
            <a:avLst/>
          </a:prstGeom>
          <a:scene3d>
            <a:camera prst="orthographicFront"/>
            <a:lightRig rig="soft" dir="t">
              <a:rot lat="0" lon="0" rev="2400000"/>
            </a:lightRig>
          </a:scene3d>
          <a:sp3d extrusionH="76200">
            <a:extrusionClr>
              <a:schemeClr val="accent2">
                <a:lumMod val="75000"/>
              </a:schemeClr>
            </a:extrusionClr>
          </a:sp3d>
        </p:spPr>
        <p:txBody>
          <a:bodyPr anchor="ctr">
            <a:sp3d>
              <a:bevelT w="19050" h="12700"/>
            </a:sp3d>
          </a:bodyPr>
          <a:lstStyle/>
          <a:p>
            <a:pPr marL="54864" algn="ctr" eaLnBrk="1" fontAlgn="auto" hangingPunct="1">
              <a:spcAft>
                <a:spcPts val="0"/>
              </a:spcAft>
              <a:defRPr/>
            </a:pPr>
            <a:r>
              <a:rPr lang="en-US" sz="4400" dirty="0">
                <a:solidFill>
                  <a:srgbClr val="003300"/>
                </a:solidFill>
                <a:latin typeface="+mj-lt"/>
                <a:ea typeface="+mj-ea"/>
                <a:cs typeface="+mj-cs"/>
              </a:rPr>
              <a:t>  </a:t>
            </a:r>
            <a:r>
              <a:rPr lang="en-US" sz="8000" i="0" dirty="0">
                <a:solidFill>
                  <a:srgbClr val="003300"/>
                </a:solidFill>
                <a:latin typeface="Lucida Bright" panose="02040602050505020304" pitchFamily="18" charset="0"/>
                <a:ea typeface="+mj-ea"/>
                <a:cs typeface="+mj-cs"/>
              </a:rPr>
              <a:t>End</a:t>
            </a:r>
            <a:endParaRPr lang="en-US" sz="8000" i="0" dirty="0">
              <a:solidFill>
                <a:srgbClr val="C00000"/>
              </a:solidFill>
              <a:latin typeface="Lucida Bright" panose="02040602050505020304" pitchFamily="18" charset="0"/>
              <a:ea typeface="+mj-ea"/>
              <a:cs typeface="+mj-cs"/>
            </a:endParaRPr>
          </a:p>
        </p:txBody>
      </p:sp>
      <p:sp>
        <p:nvSpPr>
          <p:cNvPr id="46085" name="TextBox 1"/>
          <p:cNvSpPr txBox="1">
            <a:spLocks noChangeArrowheads="1"/>
          </p:cNvSpPr>
          <p:nvPr/>
        </p:nvSpPr>
        <p:spPr bwMode="auto">
          <a:xfrm>
            <a:off x="1847850" y="501650"/>
            <a:ext cx="5761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accent2"/>
              </a:buClr>
              <a:buSzPct val="85000"/>
              <a:buFont typeface="Wingdings" panose="05000000000000000000" pitchFamily="2" charset="2"/>
              <a:buChar char="n"/>
              <a:defRPr sz="3200" b="1">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20000"/>
              </a:spcBef>
              <a:buClr>
                <a:schemeClr val="accent2"/>
              </a:buClr>
              <a:buSzPct val="85000"/>
              <a:buFont typeface="Wingdings" panose="05000000000000000000" pitchFamily="2" charset="2"/>
              <a:buChar char="n"/>
              <a:defRPr sz="2800" b="1">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20000"/>
              </a:spcBef>
              <a:buClr>
                <a:schemeClr val="accent2"/>
              </a:buClr>
              <a:buSzPct val="85000"/>
              <a:buFont typeface="Wingdings" panose="05000000000000000000" pitchFamily="2" charset="2"/>
              <a:buChar char="n"/>
              <a:defRPr sz="2400" b="1">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chemeClr val="accent2"/>
              </a:buClr>
              <a:buSzPct val="85000"/>
              <a:buFont typeface="Wingdings" panose="05000000000000000000" pitchFamily="2" charset="2"/>
              <a:buChar char="n"/>
              <a:defRPr sz="2000" b="1">
                <a:solidFill>
                  <a:schemeClr val="tx1"/>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chemeClr val="accent2"/>
              </a:buClr>
              <a:buSzPct val="85000"/>
              <a:buFont typeface="Wingdings" panose="05000000000000000000" pitchFamily="2" charset="2"/>
              <a:buChar char="n"/>
              <a:defRPr sz="20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chemeClr val="accent2"/>
              </a:buClr>
              <a:buSzPct val="85000"/>
              <a:buFont typeface="Wingdings" panose="05000000000000000000" pitchFamily="2" charset="2"/>
              <a:buChar char="n"/>
              <a:defRPr sz="20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chemeClr val="accent2"/>
              </a:buClr>
              <a:buSzPct val="85000"/>
              <a:buFont typeface="Wingdings" panose="05000000000000000000" pitchFamily="2" charset="2"/>
              <a:buChar char="n"/>
              <a:defRPr sz="20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chemeClr val="accent2"/>
              </a:buClr>
              <a:buSzPct val="85000"/>
              <a:buFont typeface="Wingdings" panose="05000000000000000000" pitchFamily="2" charset="2"/>
              <a:buChar char="n"/>
              <a:defRPr sz="20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chemeClr val="accent2"/>
              </a:buClr>
              <a:buSzPct val="85000"/>
              <a:buFont typeface="Wingdings" panose="05000000000000000000" pitchFamily="2" charset="2"/>
              <a:buChar char="n"/>
              <a:defRPr sz="2000" b="1">
                <a:solidFill>
                  <a:schemeClr val="tx1"/>
                </a:solidFill>
                <a:latin typeface="Arial" panose="020B0604020202020204" pitchFamily="34" charset="0"/>
                <a:ea typeface="ＭＳ Ｐゴシック" panose="020B0600070205080204" pitchFamily="34" charset="-128"/>
              </a:defRPr>
            </a:lvl9pPr>
          </a:lstStyle>
          <a:p>
            <a:pPr>
              <a:lnSpc>
                <a:spcPct val="100000"/>
              </a:lnSpc>
              <a:spcBef>
                <a:spcPct val="0"/>
              </a:spcBef>
              <a:buClrTx/>
              <a:buSzTx/>
              <a:buFontTx/>
              <a:buNone/>
            </a:pPr>
            <a:r>
              <a:rPr lang="en-US" altLang="en-US" sz="2800" dirty="0">
                <a:solidFill>
                  <a:srgbClr val="800000"/>
                </a:solidFill>
              </a:rPr>
              <a:t>        </a:t>
            </a:r>
            <a:r>
              <a:rPr lang="en-US" altLang="en-US" sz="2800" i="0" dirty="0">
                <a:solidFill>
                  <a:srgbClr val="800000"/>
                </a:solidFill>
                <a:latin typeface="Lucida Bright" panose="02040602050505020304" pitchFamily="18" charset="0"/>
              </a:rPr>
              <a:t>Regents Park Publishers</a:t>
            </a:r>
          </a:p>
        </p:txBody>
      </p:sp>
      <p:pic>
        <p:nvPicPr>
          <p:cNvPr id="4608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900" y="2128838"/>
            <a:ext cx="3306763" cy="16557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6087" name="TextBox 1"/>
          <p:cNvSpPr txBox="1">
            <a:spLocks noChangeArrowheads="1"/>
          </p:cNvSpPr>
          <p:nvPr/>
        </p:nvSpPr>
        <p:spPr bwMode="auto">
          <a:xfrm>
            <a:off x="4286250" y="2293938"/>
            <a:ext cx="42291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
              <a:lnSpc>
                <a:spcPct val="90000"/>
              </a:lnSpc>
              <a:spcBef>
                <a:spcPct val="20000"/>
              </a:spcBef>
              <a:buClr>
                <a:schemeClr val="accent2"/>
              </a:buClr>
              <a:buSzPct val="85000"/>
              <a:buFont typeface="Wingdings" panose="05000000000000000000" pitchFamily="2" charset="2"/>
              <a:buChar char="n"/>
              <a:defRPr sz="3200" b="1">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20000"/>
              </a:spcBef>
              <a:buClr>
                <a:schemeClr val="accent2"/>
              </a:buClr>
              <a:buSzPct val="85000"/>
              <a:buFont typeface="Wingdings" panose="05000000000000000000" pitchFamily="2" charset="2"/>
              <a:buChar char="n"/>
              <a:defRPr sz="2800" b="1">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20000"/>
              </a:spcBef>
              <a:buClr>
                <a:schemeClr val="accent2"/>
              </a:buClr>
              <a:buSzPct val="85000"/>
              <a:buFont typeface="Wingdings" panose="05000000000000000000" pitchFamily="2" charset="2"/>
              <a:buChar char="n"/>
              <a:defRPr sz="2400" b="1">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buClr>
                <a:schemeClr val="accent2"/>
              </a:buClr>
              <a:buSzPct val="85000"/>
              <a:buFont typeface="Wingdings" panose="05000000000000000000" pitchFamily="2" charset="2"/>
              <a:buChar char="n"/>
              <a:defRPr sz="2000" b="1">
                <a:solidFill>
                  <a:schemeClr val="tx1"/>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lr>
                <a:schemeClr val="accent2"/>
              </a:buClr>
              <a:buSzPct val="85000"/>
              <a:buFont typeface="Wingdings" panose="05000000000000000000" pitchFamily="2" charset="2"/>
              <a:buChar char="n"/>
              <a:defRPr sz="20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lr>
                <a:schemeClr val="accent2"/>
              </a:buClr>
              <a:buSzPct val="85000"/>
              <a:buFont typeface="Wingdings" panose="05000000000000000000" pitchFamily="2" charset="2"/>
              <a:buChar char="n"/>
              <a:defRPr sz="20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lr>
                <a:schemeClr val="accent2"/>
              </a:buClr>
              <a:buSzPct val="85000"/>
              <a:buFont typeface="Wingdings" panose="05000000000000000000" pitchFamily="2" charset="2"/>
              <a:buChar char="n"/>
              <a:defRPr sz="20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lr>
                <a:schemeClr val="accent2"/>
              </a:buClr>
              <a:buSzPct val="85000"/>
              <a:buFont typeface="Wingdings" panose="05000000000000000000" pitchFamily="2" charset="2"/>
              <a:buChar char="n"/>
              <a:defRPr sz="20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lr>
                <a:schemeClr val="accent2"/>
              </a:buClr>
              <a:buSzPct val="85000"/>
              <a:buFont typeface="Wingdings" panose="05000000000000000000" pitchFamily="2" charset="2"/>
              <a:buChar char="n"/>
              <a:defRPr sz="2000"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00000"/>
              </a:lnSpc>
              <a:spcBef>
                <a:spcPct val="0"/>
              </a:spcBef>
              <a:buClrTx/>
              <a:buSzTx/>
              <a:buFontTx/>
              <a:buNone/>
            </a:pPr>
            <a:r>
              <a:rPr lang="en-US" altLang="en-US" sz="8000" i="0" dirty="0">
                <a:solidFill>
                  <a:srgbClr val="00003A"/>
                </a:solidFill>
                <a:latin typeface="Lucida Bright" panose="02040602050505020304" pitchFamily="18" charset="0"/>
                <a:ea typeface="FrankRuehl"/>
                <a:cs typeface="FrankRuehl"/>
              </a:rPr>
              <a:t>T</a:t>
            </a:r>
            <a:r>
              <a:rPr lang="en-US" altLang="en-US" sz="8000" i="0" dirty="0">
                <a:solidFill>
                  <a:srgbClr val="800000"/>
                </a:solidFill>
                <a:latin typeface="Lucida Bright" panose="02040602050505020304" pitchFamily="18" charset="0"/>
                <a:ea typeface="FrankRuehl"/>
                <a:cs typeface="FrankRuehl"/>
              </a:rPr>
              <a:t>3</a:t>
            </a:r>
            <a:r>
              <a:rPr lang="en-US" altLang="en-US" sz="8000" i="0" dirty="0">
                <a:solidFill>
                  <a:srgbClr val="00003A"/>
                </a:solidFill>
                <a:latin typeface="Lucida Bright" panose="02040602050505020304" pitchFamily="18" charset="0"/>
                <a:ea typeface="FrankRuehl"/>
                <a:cs typeface="FrankRuehl"/>
              </a:rPr>
              <a:t>LM</a:t>
            </a:r>
            <a:r>
              <a:rPr lang="en-US" altLang="en-US" sz="8000" i="0" dirty="0">
                <a:solidFill>
                  <a:srgbClr val="800000"/>
                </a:solidFill>
                <a:latin typeface="Lucida Bright" panose="02040602050505020304" pitchFamily="18" charset="0"/>
                <a:ea typeface="FrankRuehl"/>
                <a:cs typeface="FrankRuehl"/>
              </a:rPr>
              <a:t>3</a:t>
            </a:r>
            <a:r>
              <a:rPr lang="en-US" altLang="en-US" sz="8000" dirty="0">
                <a:solidFill>
                  <a:srgbClr val="00003A"/>
                </a:solidFill>
              </a:rPr>
              <a:t> </a:t>
            </a:r>
          </a:p>
        </p:txBody>
      </p:sp>
    </p:spTree>
    <p:extLst>
      <p:ext uri="{BB962C8B-B14F-4D97-AF65-F5344CB8AC3E}">
        <p14:creationId xmlns:p14="http://schemas.microsoft.com/office/powerpoint/2010/main" val="2327731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8386" name="Rectangle 2"/>
          <p:cNvSpPr>
            <a:spLocks noGrp="1" noChangeArrowheads="1"/>
          </p:cNvSpPr>
          <p:nvPr>
            <p:ph type="title"/>
          </p:nvPr>
        </p:nvSpPr>
        <p:spPr>
          <a:xfrm>
            <a:off x="685800" y="406400"/>
            <a:ext cx="7772400" cy="1346200"/>
          </a:xfrm>
          <a:noFill/>
          <a:ln>
            <a:noFill/>
            <a:miter lim="800000"/>
            <a:headEnd/>
            <a:tailEnd/>
          </a:ln>
        </p:spPr>
        <p:txBody>
          <a:bodyPr/>
          <a:lstStyle/>
          <a:p>
            <a:pPr eaLnBrk="1" hangingPunct="1">
              <a:lnSpc>
                <a:spcPct val="80000"/>
              </a:lnSpc>
              <a:defRPr/>
            </a:pPr>
            <a:r>
              <a:rPr lang="en-US" altLang="en-US" b="0" i="0" dirty="0">
                <a:solidFill>
                  <a:schemeClr val="accent5">
                    <a:lumMod val="10000"/>
                  </a:schemeClr>
                </a:solidFill>
                <a:effectLst>
                  <a:outerShdw blurRad="38100" dist="38100" dir="2700000" algn="tl">
                    <a:srgbClr val="FFFFFF"/>
                  </a:outerShdw>
                </a:effectLst>
                <a:latin typeface="Lucida Bright" panose="02040602050505020304" pitchFamily="18" charset="0"/>
              </a:rPr>
              <a:t>How Supply-Chain Decisions Impact Strategy</a:t>
            </a:r>
          </a:p>
        </p:txBody>
      </p:sp>
      <p:graphicFrame>
        <p:nvGraphicFramePr>
          <p:cNvPr id="1168418" name="Group 34"/>
          <p:cNvGraphicFramePr>
            <a:graphicFrameLocks noGrp="1"/>
          </p:cNvGraphicFramePr>
          <p:nvPr>
            <p:extLst>
              <p:ext uri="{D42A27DB-BD31-4B8C-83A1-F6EECF244321}">
                <p14:modId xmlns:p14="http://schemas.microsoft.com/office/powerpoint/2010/main" val="168307913"/>
              </p:ext>
            </p:extLst>
          </p:nvPr>
        </p:nvGraphicFramePr>
        <p:xfrm>
          <a:off x="685800" y="1993900"/>
          <a:ext cx="7772400" cy="3959298"/>
        </p:xfrm>
        <a:graphic>
          <a:graphicData uri="http://schemas.openxmlformats.org/drawingml/2006/table">
            <a:tbl>
              <a:tblPr/>
              <a:tblGrid>
                <a:gridCol w="1447800">
                  <a:extLst>
                    <a:ext uri="{9D8B030D-6E8A-4147-A177-3AD203B41FA5}">
                      <a16:colId xmlns:a16="http://schemas.microsoft.com/office/drawing/2014/main" val="20000"/>
                    </a:ext>
                  </a:extLst>
                </a:gridCol>
                <a:gridCol w="2070100">
                  <a:extLst>
                    <a:ext uri="{9D8B030D-6E8A-4147-A177-3AD203B41FA5}">
                      <a16:colId xmlns:a16="http://schemas.microsoft.com/office/drawing/2014/main" val="20001"/>
                    </a:ext>
                  </a:extLst>
                </a:gridCol>
                <a:gridCol w="21590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661388">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83811" marB="83811" horzOverflow="overflow">
                    <a:lnL cap="flat">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Low-Cost Strategy</a:t>
                      </a:r>
                    </a:p>
                  </a:txBody>
                  <a:tcPr marT="83811" marB="83811" horzOverflow="overflow">
                    <a:lnL>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Response Strategy</a:t>
                      </a:r>
                    </a:p>
                  </a:txBody>
                  <a:tcPr marT="83811" marB="83811" horzOverflow="overflow">
                    <a:lnL>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Differentiation Strategy</a:t>
                      </a:r>
                    </a:p>
                  </a:txBody>
                  <a:tcPr marT="83811" marB="83811" horzOverflow="overflow">
                    <a:lnL>
                      <a:noFill/>
                    </a:lnL>
                    <a:lnR cap="flat">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48919">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Process Charact-eristics</a:t>
                      </a:r>
                    </a:p>
                  </a:txBody>
                  <a:tcPr marT="83811" marB="83811"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Maintain high average utilization</a:t>
                      </a:r>
                    </a:p>
                  </a:txBody>
                  <a:tcPr marT="83811" marB="8381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Invest in excess capacity and flexible processes</a:t>
                      </a:r>
                    </a:p>
                  </a:txBody>
                  <a:tcPr marT="83811" marB="8381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Modular processes that lend themselves to mass customization</a:t>
                      </a:r>
                    </a:p>
                  </a:txBody>
                  <a:tcPr marT="83811" marB="83811"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648919">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Inventory Charact-eristics</a:t>
                      </a:r>
                    </a:p>
                  </a:txBody>
                  <a:tcPr marT="83811" marB="83811" horzOverflow="overflow">
                    <a:lnL cap="flat">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Minimize inventory throughout the chain to hold down cost</a:t>
                      </a:r>
                    </a:p>
                  </a:txBody>
                  <a:tcPr marT="83811" marB="83811"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Develop responsive system with buffer stocks positioned to ensure supply</a:t>
                      </a:r>
                    </a:p>
                  </a:txBody>
                  <a:tcPr marT="83811" marB="83811"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Minimize inventory in the chain to avoid obsolescence</a:t>
                      </a:r>
                    </a:p>
                  </a:txBody>
                  <a:tcPr marT="83811" marB="83811" horzOverflow="overflow">
                    <a:lnL>
                      <a:noFill/>
                    </a:lnL>
                    <a:lnR cap="flat">
                      <a:noFill/>
                    </a:lnR>
                    <a:lnT>
                      <a:noFill/>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trips dir="rd"/>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0434" name="Rectangle 1026"/>
          <p:cNvSpPr>
            <a:spLocks noGrp="1" noChangeArrowheads="1"/>
          </p:cNvSpPr>
          <p:nvPr>
            <p:ph type="title"/>
          </p:nvPr>
        </p:nvSpPr>
        <p:spPr>
          <a:xfrm>
            <a:off x="685800" y="406400"/>
            <a:ext cx="7772400" cy="1346200"/>
          </a:xfrm>
          <a:noFill/>
          <a:ln>
            <a:noFill/>
            <a:miter lim="800000"/>
            <a:headEnd/>
            <a:tailEnd/>
          </a:ln>
        </p:spPr>
        <p:txBody>
          <a:bodyPr/>
          <a:lstStyle/>
          <a:p>
            <a:pPr eaLnBrk="1" hangingPunct="1">
              <a:lnSpc>
                <a:spcPct val="80000"/>
              </a:lnSpc>
              <a:defRPr/>
            </a:pPr>
            <a:r>
              <a:rPr lang="en-US" altLang="en-US" b="0" i="0" dirty="0">
                <a:effectLst>
                  <a:outerShdw blurRad="38100" dist="38100" dir="2700000" algn="tl">
                    <a:srgbClr val="FFFFFF"/>
                  </a:outerShdw>
                </a:effectLst>
                <a:latin typeface="Lucida Bright" panose="02040602050505020304" pitchFamily="18" charset="0"/>
              </a:rPr>
              <a:t>How Supply-Chain Decisions Impact Strategy</a:t>
            </a:r>
          </a:p>
        </p:txBody>
      </p:sp>
      <p:graphicFrame>
        <p:nvGraphicFramePr>
          <p:cNvPr id="1170467" name="Group 1059"/>
          <p:cNvGraphicFramePr>
            <a:graphicFrameLocks noGrp="1"/>
          </p:cNvGraphicFramePr>
          <p:nvPr>
            <p:extLst>
              <p:ext uri="{D42A27DB-BD31-4B8C-83A1-F6EECF244321}">
                <p14:modId xmlns:p14="http://schemas.microsoft.com/office/powerpoint/2010/main" val="803839026"/>
              </p:ext>
            </p:extLst>
          </p:nvPr>
        </p:nvGraphicFramePr>
        <p:xfrm>
          <a:off x="685800" y="1993900"/>
          <a:ext cx="7772400" cy="3959298"/>
        </p:xfrm>
        <a:graphic>
          <a:graphicData uri="http://schemas.openxmlformats.org/drawingml/2006/table">
            <a:tbl>
              <a:tblPr/>
              <a:tblGrid>
                <a:gridCol w="1435100">
                  <a:extLst>
                    <a:ext uri="{9D8B030D-6E8A-4147-A177-3AD203B41FA5}">
                      <a16:colId xmlns:a16="http://schemas.microsoft.com/office/drawing/2014/main" val="20000"/>
                    </a:ext>
                  </a:extLst>
                </a:gridCol>
                <a:gridCol w="2082800">
                  <a:extLst>
                    <a:ext uri="{9D8B030D-6E8A-4147-A177-3AD203B41FA5}">
                      <a16:colId xmlns:a16="http://schemas.microsoft.com/office/drawing/2014/main" val="20001"/>
                    </a:ext>
                  </a:extLst>
                </a:gridCol>
                <a:gridCol w="21590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661388">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l" defTabSz="914400" rtl="0" eaLnBrk="1" fontAlgn="base" latinLnBrk="0" hangingPunct="1">
                        <a:lnSpc>
                          <a:spcPct val="90000"/>
                        </a:lnSpc>
                        <a:spcBef>
                          <a:spcPct val="40000"/>
                        </a:spcBef>
                        <a:spcAft>
                          <a:spcPct val="0"/>
                        </a:spcAft>
                        <a:buClrTx/>
                        <a:buSzTx/>
                        <a:buFontTx/>
                        <a:buNone/>
                        <a:tabLst/>
                      </a:pPr>
                      <a:endParaRPr kumimoji="0" lang="en-AU" altLang="en-US" sz="1800" b="0" i="0" u="none" strike="noStrike" cap="none" normalizeH="0" baseline="0" dirty="0">
                        <a:ln>
                          <a:noFill/>
                        </a:ln>
                        <a:solidFill>
                          <a:schemeClr val="tx1"/>
                        </a:solidFill>
                        <a:effectLst>
                          <a:outerShdw blurRad="38100" dist="38100" dir="2700000" algn="tl">
                            <a:srgbClr val="C0C0C0"/>
                          </a:outerShdw>
                        </a:effectLst>
                        <a:latin typeface="Lucida Bright" panose="02040602050505020304" pitchFamily="18" charset="0"/>
                      </a:endParaRPr>
                    </a:p>
                  </a:txBody>
                  <a:tcPr marT="83811" marB="83811" horzOverflow="overflow">
                    <a:lnL cap="flat">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Low-Cost Strategy</a:t>
                      </a:r>
                    </a:p>
                  </a:txBody>
                  <a:tcPr marT="83811" marB="83811" horzOverflow="overflow">
                    <a:lnL>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Response Strategy</a:t>
                      </a:r>
                    </a:p>
                  </a:txBody>
                  <a:tcPr marT="83811" marB="83811" horzOverflow="overflow">
                    <a:lnL>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Differentiation Strategy</a:t>
                      </a:r>
                    </a:p>
                  </a:txBody>
                  <a:tcPr marT="83811" marB="83811" horzOverflow="overflow">
                    <a:lnL>
                      <a:noFill/>
                    </a:lnL>
                    <a:lnR cap="flat">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02036">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Lead-Time Charact-eristics</a:t>
                      </a:r>
                    </a:p>
                  </a:txBody>
                  <a:tcPr marT="83811" marB="83811"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Shorten lead time as long as it does not increase costs</a:t>
                      </a:r>
                    </a:p>
                  </a:txBody>
                  <a:tcPr marT="83811" marB="8381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Invest aggressively to reduce production lead time</a:t>
                      </a:r>
                    </a:p>
                  </a:txBody>
                  <a:tcPr marT="83811" marB="8381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Invest aggressively to reduce development lead time</a:t>
                      </a:r>
                    </a:p>
                  </a:txBody>
                  <a:tcPr marT="83811" marB="83811"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895801">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Product-Design Charact-eristics</a:t>
                      </a:r>
                    </a:p>
                  </a:txBody>
                  <a:tcPr marT="83811" marB="83811" horzOverflow="overflow">
                    <a:lnL cap="flat">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Maximize performance and minimize costs</a:t>
                      </a:r>
                    </a:p>
                  </a:txBody>
                  <a:tcPr marT="83811" marB="83811"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Use product designs that lead to low setup time and rapid production ramp-up</a:t>
                      </a:r>
                    </a:p>
                  </a:txBody>
                  <a:tcPr marT="83811" marB="83811"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190500" indent="-190500">
                        <a:lnSpc>
                          <a:spcPct val="90000"/>
                        </a:lnSpc>
                        <a:spcBef>
                          <a:spcPct val="40000"/>
                        </a:spcBef>
                        <a:defRPr sz="2800" b="1" i="1">
                          <a:solidFill>
                            <a:schemeClr val="tx1"/>
                          </a:solidFill>
                          <a:effectLst>
                            <a:outerShdw blurRad="38100" dist="38100" dir="2700000" algn="tl">
                              <a:srgbClr val="C0C0C0"/>
                            </a:outerShdw>
                          </a:effectLst>
                          <a:latin typeface="Arial" charset="0"/>
                        </a:defRPr>
                      </a:lvl1pPr>
                      <a:lvl2pPr>
                        <a:lnSpc>
                          <a:spcPct val="90000"/>
                        </a:lnSpc>
                        <a:spcBef>
                          <a:spcPct val="40000"/>
                        </a:spcBef>
                        <a:defRPr sz="2400" b="1" i="1">
                          <a:solidFill>
                            <a:schemeClr val="tx1"/>
                          </a:solidFill>
                          <a:effectLst>
                            <a:outerShdw blurRad="38100" dist="38100" dir="2700000" algn="tl">
                              <a:srgbClr val="C0C0C0"/>
                            </a:outerShdw>
                          </a:effectLst>
                          <a:latin typeface="Arial" charset="0"/>
                        </a:defRPr>
                      </a:lvl2pPr>
                      <a:lvl3pPr>
                        <a:lnSpc>
                          <a:spcPct val="90000"/>
                        </a:lnSpc>
                        <a:spcBef>
                          <a:spcPct val="40000"/>
                        </a:spcBef>
                        <a:defRPr sz="2000" b="1" i="1">
                          <a:solidFill>
                            <a:schemeClr val="tx1"/>
                          </a:solidFill>
                          <a:effectLst>
                            <a:outerShdw blurRad="38100" dist="38100" dir="2700000" algn="tl">
                              <a:srgbClr val="C0C0C0"/>
                            </a:outerShdw>
                          </a:effectLst>
                          <a:latin typeface="Arial" charset="0"/>
                        </a:defRPr>
                      </a:lvl3pPr>
                      <a:lvl4pPr>
                        <a:lnSpc>
                          <a:spcPct val="90000"/>
                        </a:lnSpc>
                        <a:spcBef>
                          <a:spcPct val="40000"/>
                        </a:spcBef>
                        <a:defRPr b="1" i="1">
                          <a:solidFill>
                            <a:schemeClr val="tx1"/>
                          </a:solidFill>
                          <a:effectLst>
                            <a:outerShdw blurRad="38100" dist="38100" dir="2700000" algn="tl">
                              <a:srgbClr val="C0C0C0"/>
                            </a:outerShdw>
                          </a:effectLst>
                          <a:latin typeface="Arial" charset="0"/>
                        </a:defRPr>
                      </a:lvl4pPr>
                      <a:lvl5pPr>
                        <a:lnSpc>
                          <a:spcPct val="90000"/>
                        </a:lnSpc>
                        <a:spcBef>
                          <a:spcPct val="40000"/>
                        </a:spcBef>
                        <a:defRPr b="1" i="1">
                          <a:solidFill>
                            <a:schemeClr val="tx1"/>
                          </a:solidFill>
                          <a:effectLst>
                            <a:outerShdw blurRad="38100" dist="38100" dir="2700000" algn="tl">
                              <a:srgbClr val="C0C0C0"/>
                            </a:outerShdw>
                          </a:effectLst>
                          <a:latin typeface="Arial" charset="0"/>
                        </a:defRPr>
                      </a:lvl5pPr>
                      <a:lvl6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6pPr>
                      <a:lvl7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7pPr>
                      <a:lvl8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8pPr>
                      <a:lvl9pPr fontAlgn="base">
                        <a:lnSpc>
                          <a:spcPct val="90000"/>
                        </a:lnSpc>
                        <a:spcBef>
                          <a:spcPct val="40000"/>
                        </a:spcBef>
                        <a:spcAft>
                          <a:spcPct val="0"/>
                        </a:spcAft>
                        <a:defRPr b="1" i="1">
                          <a:solidFill>
                            <a:schemeClr val="tx1"/>
                          </a:solidFill>
                          <a:effectLst>
                            <a:outerShdw blurRad="38100" dist="38100" dir="2700000" algn="tl">
                              <a:srgbClr val="C0C0C0"/>
                            </a:outerShdw>
                          </a:effectLst>
                          <a:latin typeface="Arial" charset="0"/>
                        </a:defRPr>
                      </a:lvl9pPr>
                    </a:lstStyle>
                    <a:p>
                      <a:pPr marL="190500" marR="0" lvl="0" indent="-190500" algn="l" defTabSz="914400" rtl="0" eaLnBrk="1" fontAlgn="base" latinLnBrk="0" hangingPunct="1">
                        <a:lnSpc>
                          <a:spcPct val="90000"/>
                        </a:lnSpc>
                        <a:spcBef>
                          <a:spcPct val="4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ucida Bright" panose="02040602050505020304" pitchFamily="18" charset="0"/>
                        </a:rPr>
                        <a:t>Use modular design to postpone product differentiation as long as possible</a:t>
                      </a:r>
                    </a:p>
                  </a:txBody>
                  <a:tcPr marT="83811" marB="83811" horzOverflow="overflow">
                    <a:lnL>
                      <a:noFill/>
                    </a:lnL>
                    <a:lnR cap="flat">
                      <a:noFill/>
                    </a:lnR>
                    <a:lnT>
                      <a:noFill/>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trips dir="rd"/>
  </p:transition>
</p:sld>
</file>

<file path=ppt/theme/theme1.xml><?xml version="1.0" encoding="utf-8"?>
<a:theme xmlns:a="http://schemas.openxmlformats.org/drawingml/2006/main" name="Blank Presentation">
  <a:themeElements>
    <a:clrScheme name="">
      <a:dk1>
        <a:srgbClr val="000000"/>
      </a:dk1>
      <a:lt1>
        <a:srgbClr val="F7FBFF"/>
      </a:lt1>
      <a:dk2>
        <a:srgbClr val="000000"/>
      </a:dk2>
      <a:lt2>
        <a:srgbClr val="808080"/>
      </a:lt2>
      <a:accent1>
        <a:srgbClr val="99CCFF"/>
      </a:accent1>
      <a:accent2>
        <a:srgbClr val="FDB109"/>
      </a:accent2>
      <a:accent3>
        <a:srgbClr val="FAFDFF"/>
      </a:accent3>
      <a:accent4>
        <a:srgbClr val="000000"/>
      </a:accent4>
      <a:accent5>
        <a:srgbClr val="CAE2FF"/>
      </a:accent5>
      <a:accent6>
        <a:srgbClr val="E5A007"/>
      </a:accent6>
      <a:hlink>
        <a:srgbClr val="3333CC"/>
      </a:hlink>
      <a:folHlink>
        <a:srgbClr val="AF67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1"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1"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808080"/>
        </a:dk1>
        <a:lt1>
          <a:srgbClr val="F5F5F5"/>
        </a:lt1>
        <a:dk2>
          <a:srgbClr val="0059FE"/>
        </a:dk2>
        <a:lt2>
          <a:srgbClr val="F5F5F5"/>
        </a:lt2>
        <a:accent1>
          <a:srgbClr val="A5D8FE"/>
        </a:accent1>
        <a:accent2>
          <a:srgbClr val="FEE475"/>
        </a:accent2>
        <a:accent3>
          <a:srgbClr val="AAB5FE"/>
        </a:accent3>
        <a:accent4>
          <a:srgbClr val="D1D1D1"/>
        </a:accent4>
        <a:accent5>
          <a:srgbClr val="CFE9FE"/>
        </a:accent5>
        <a:accent6>
          <a:srgbClr val="E6CF69"/>
        </a:accent6>
        <a:hlink>
          <a:srgbClr val="E4FEE4"/>
        </a:hlink>
        <a:folHlink>
          <a:srgbClr val="EBCEFE"/>
        </a:folHlink>
      </a:clrScheme>
      <a:clrMap bg1="dk2" tx1="lt1" bg2="dk1" tx2="lt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99CCFF"/>
        </a:accent1>
        <a:accent2>
          <a:srgbClr val="00FFCC"/>
        </a:accent2>
        <a:accent3>
          <a:srgbClr val="FFFFFF"/>
        </a:accent3>
        <a:accent4>
          <a:srgbClr val="000000"/>
        </a:accent4>
        <a:accent5>
          <a:srgbClr val="CAE2FF"/>
        </a:accent5>
        <a:accent6>
          <a:srgbClr val="00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E3F1FF"/>
        </a:lt1>
        <a:dk2>
          <a:srgbClr val="000000"/>
        </a:dk2>
        <a:lt2>
          <a:srgbClr val="808080"/>
        </a:lt2>
        <a:accent1>
          <a:srgbClr val="99CCFF"/>
        </a:accent1>
        <a:accent2>
          <a:srgbClr val="00FFCC"/>
        </a:accent2>
        <a:accent3>
          <a:srgbClr val="EFF7FF"/>
        </a:accent3>
        <a:accent4>
          <a:srgbClr val="000000"/>
        </a:accent4>
        <a:accent5>
          <a:srgbClr val="CAE2FF"/>
        </a:accent5>
        <a:accent6>
          <a:srgbClr val="00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6">
        <a:dk1>
          <a:srgbClr val="000000"/>
        </a:dk1>
        <a:lt1>
          <a:srgbClr val="F7FBFF"/>
        </a:lt1>
        <a:dk2>
          <a:srgbClr val="000000"/>
        </a:dk2>
        <a:lt2>
          <a:srgbClr val="808080"/>
        </a:lt2>
        <a:accent1>
          <a:srgbClr val="99CCFF"/>
        </a:accent1>
        <a:accent2>
          <a:srgbClr val="00FFCC"/>
        </a:accent2>
        <a:accent3>
          <a:srgbClr val="FAFDFF"/>
        </a:accent3>
        <a:accent4>
          <a:srgbClr val="000000"/>
        </a:accent4>
        <a:accent5>
          <a:srgbClr val="CAE2FF"/>
        </a:accent5>
        <a:accent6>
          <a:srgbClr val="00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3937</Words>
  <Application>Microsoft Office PowerPoint</Application>
  <PresentationFormat>On-screen Show (4:3)</PresentationFormat>
  <Paragraphs>715</Paragraphs>
  <Slides>78</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Arial</vt:lpstr>
      <vt:lpstr>Lucida Bright</vt:lpstr>
      <vt:lpstr>Times</vt:lpstr>
      <vt:lpstr>Wingdings</vt:lpstr>
      <vt:lpstr>Blank Presentation</vt:lpstr>
      <vt:lpstr>PowerPoint Presentation</vt:lpstr>
      <vt:lpstr>PowerPoint Presentation</vt:lpstr>
      <vt:lpstr>The Strategic Importance  of the Supply Chain</vt:lpstr>
      <vt:lpstr>Supply-Chain Management</vt:lpstr>
      <vt:lpstr>A Supply Chain</vt:lpstr>
      <vt:lpstr>Global Supply-Chain Issues</vt:lpstr>
      <vt:lpstr>How Supply-Chain Decisions Impact Strategy</vt:lpstr>
      <vt:lpstr>How Supply-Chain Decisions Impact Strategy</vt:lpstr>
      <vt:lpstr>How Supply-Chain Decisions Impact Strategy</vt:lpstr>
      <vt:lpstr>PowerPoint Presentation</vt:lpstr>
      <vt:lpstr>Supply-Chain Economics</vt:lpstr>
      <vt:lpstr>Supply-Chain Economics</vt:lpstr>
      <vt:lpstr>Make-or-Buy Decisions</vt:lpstr>
      <vt:lpstr>Make-or-Buy Decisions</vt:lpstr>
      <vt:lpstr>Outsourcing</vt:lpstr>
      <vt:lpstr>PowerPoint Presentation</vt:lpstr>
      <vt:lpstr>Ethics in the Supply Chain</vt:lpstr>
      <vt:lpstr>Ethical Supply Management</vt:lpstr>
      <vt:lpstr>Ethical Supply Management</vt:lpstr>
      <vt:lpstr>Ethical Supply Management</vt:lpstr>
      <vt:lpstr>PowerPoint Presentation</vt:lpstr>
      <vt:lpstr>Supply-Chain Strategies</vt:lpstr>
      <vt:lpstr>Many Suppliers</vt:lpstr>
      <vt:lpstr>Few Suppliers</vt:lpstr>
      <vt:lpstr>Vertical Integration</vt:lpstr>
      <vt:lpstr>Vertical Integration</vt:lpstr>
      <vt:lpstr>Keiretsu Networks</vt:lpstr>
      <vt:lpstr>Virtual Companies</vt:lpstr>
      <vt:lpstr>Managing the Supply Chain</vt:lpstr>
      <vt:lpstr>Issues in an Integrated Supply Chain</vt:lpstr>
      <vt:lpstr>Opportunities in an Integrated Supply Chain</vt:lpstr>
      <vt:lpstr>Opportunities in an Integrated Supply Chain</vt:lpstr>
      <vt:lpstr>Radio Frequency Tags</vt:lpstr>
      <vt:lpstr>PowerPoint Presentation</vt:lpstr>
      <vt:lpstr>Vendor Selection</vt:lpstr>
      <vt:lpstr>Vendor Selection</vt:lpstr>
      <vt:lpstr>Vendor Evaluation</vt:lpstr>
      <vt:lpstr>PowerPoint Presentation</vt:lpstr>
      <vt:lpstr>Logistics Management</vt:lpstr>
      <vt:lpstr>Distribution Systems</vt:lpstr>
      <vt:lpstr>Distribution Systems</vt:lpstr>
      <vt:lpstr>Distribution Systems</vt:lpstr>
      <vt:lpstr>PowerPoint Presentation</vt:lpstr>
      <vt:lpstr>Cost of Shipping Alternatives</vt:lpstr>
      <vt:lpstr>Cost of Shipping Alternatives</vt:lpstr>
      <vt:lpstr>Logistics, Security, and JIT</vt:lpstr>
      <vt:lpstr>Benchmarking Supply-Chain Management</vt:lpstr>
      <vt:lpstr>PowerPoint Presentation</vt:lpstr>
      <vt:lpstr>Outsourcing</vt:lpstr>
      <vt:lpstr>What is Outsourcing?</vt:lpstr>
      <vt:lpstr>What is Outsourcing?</vt:lpstr>
      <vt:lpstr>Examples of Outsourcing</vt:lpstr>
      <vt:lpstr>Types of Outsourcing</vt:lpstr>
      <vt:lpstr>Desirable Outsourcing Destinations</vt:lpstr>
      <vt:lpstr>Strategic Planning and  Core Competencies</vt:lpstr>
      <vt:lpstr>Strategic Planning and  Core Competencies</vt:lpstr>
      <vt:lpstr>Theory of Comparative Advantage</vt:lpstr>
      <vt:lpstr>Outsourcing Trends and Political Repercussions</vt:lpstr>
      <vt:lpstr>Outsourcing Trends and Political Repercussions</vt:lpstr>
      <vt:lpstr>Outsourcing Trends and Political Repercussions</vt:lpstr>
      <vt:lpstr>Outsourcing Trends and Political Repercussions</vt:lpstr>
      <vt:lpstr>Outsourcing Trends and Political Repercussions</vt:lpstr>
      <vt:lpstr>Outsourcing Trends and Political Repercussions</vt:lpstr>
      <vt:lpstr>Risks of Outsourcing</vt:lpstr>
      <vt:lpstr>Risks of Outsourcing</vt:lpstr>
      <vt:lpstr>Risks of Outsourcing</vt:lpstr>
      <vt:lpstr>Risks of Outsourcing</vt:lpstr>
      <vt:lpstr>Risks of Outsourcing</vt:lpstr>
      <vt:lpstr>Risks of Outsourcing</vt:lpstr>
      <vt:lpstr>Evaluating Outsourcing</vt:lpstr>
      <vt:lpstr>Rating International  Risk Factors</vt:lpstr>
      <vt:lpstr>Rating Outsourcing Providers</vt:lpstr>
      <vt:lpstr>Advantages of Outsourcing</vt:lpstr>
      <vt:lpstr>Disadvantages of Outsourcing</vt:lpstr>
      <vt:lpstr>Audits and Metrics</vt:lpstr>
      <vt:lpstr>Ethical Issues in Outsourcing</vt:lpstr>
      <vt:lpstr>Ethical Issues in Outsourcing</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2016-08-22T03:52:41Z</dcterms:created>
  <dcterms:modified xsi:type="dcterms:W3CDTF">2021-11-15T03:28:19Z</dcterms:modified>
</cp:coreProperties>
</file>