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49" r:id="rId2"/>
  </p:sldMasterIdLst>
  <p:notesMasterIdLst>
    <p:notesMasterId r:id="rId54"/>
  </p:notesMasterIdLst>
  <p:sldIdLst>
    <p:sldId id="406" r:id="rId3"/>
    <p:sldId id="270" r:id="rId4"/>
    <p:sldId id="267" r:id="rId5"/>
    <p:sldId id="385" r:id="rId6"/>
    <p:sldId id="269" r:id="rId7"/>
    <p:sldId id="373" r:id="rId8"/>
    <p:sldId id="374" r:id="rId9"/>
    <p:sldId id="375" r:id="rId10"/>
    <p:sldId id="379" r:id="rId11"/>
    <p:sldId id="381" r:id="rId12"/>
    <p:sldId id="376" r:id="rId13"/>
    <p:sldId id="377" r:id="rId14"/>
    <p:sldId id="378" r:id="rId15"/>
    <p:sldId id="401" r:id="rId16"/>
    <p:sldId id="403" r:id="rId17"/>
    <p:sldId id="402" r:id="rId18"/>
    <p:sldId id="279" r:id="rId19"/>
    <p:sldId id="313" r:id="rId20"/>
    <p:sldId id="315" r:id="rId21"/>
    <p:sldId id="314" r:id="rId22"/>
    <p:sldId id="317" r:id="rId23"/>
    <p:sldId id="318" r:id="rId24"/>
    <p:sldId id="388" r:id="rId25"/>
    <p:sldId id="319" r:id="rId26"/>
    <p:sldId id="320" r:id="rId27"/>
    <p:sldId id="326" r:id="rId28"/>
    <p:sldId id="327" r:id="rId29"/>
    <p:sldId id="321" r:id="rId30"/>
    <p:sldId id="322" r:id="rId31"/>
    <p:sldId id="389" r:id="rId32"/>
    <p:sldId id="289" r:id="rId33"/>
    <p:sldId id="328" r:id="rId34"/>
    <p:sldId id="390" r:id="rId35"/>
    <p:sldId id="290" r:id="rId36"/>
    <p:sldId id="330" r:id="rId37"/>
    <p:sldId id="391" r:id="rId38"/>
    <p:sldId id="331" r:id="rId39"/>
    <p:sldId id="334" r:id="rId40"/>
    <p:sldId id="335" r:id="rId41"/>
    <p:sldId id="349" r:id="rId42"/>
    <p:sldId id="350" r:id="rId43"/>
    <p:sldId id="351" r:id="rId44"/>
    <p:sldId id="352" r:id="rId45"/>
    <p:sldId id="353" r:id="rId46"/>
    <p:sldId id="395" r:id="rId47"/>
    <p:sldId id="396" r:id="rId48"/>
    <p:sldId id="397" r:id="rId49"/>
    <p:sldId id="398" r:id="rId50"/>
    <p:sldId id="399" r:id="rId51"/>
    <p:sldId id="400" r:id="rId52"/>
    <p:sldId id="407" r:id="rId53"/>
  </p:sldIdLst>
  <p:sldSz cx="9144000" cy="6858000" type="screen4x3"/>
  <p:notesSz cx="6858000" cy="9144000"/>
  <p:defaultTextStyle>
    <a:defPPr>
      <a:defRPr lang="en-AU"/>
    </a:defPPr>
    <a:lvl1pPr algn="l" rtl="0" eaLnBrk="0" fontAlgn="base" hangingPunct="0">
      <a:spcBef>
        <a:spcPct val="0"/>
      </a:spcBef>
      <a:spcAft>
        <a:spcPct val="0"/>
      </a:spcAft>
      <a:defRPr sz="2400" b="1"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b="1"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b="1"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b="1"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b="1" kern="1200">
        <a:solidFill>
          <a:schemeClr val="tx1"/>
        </a:solidFill>
        <a:latin typeface="Arial" charset="0"/>
        <a:ea typeface="ＭＳ Ｐゴシック" pitchFamily="34" charset="-128"/>
        <a:cs typeface="+mn-cs"/>
      </a:defRPr>
    </a:lvl5pPr>
    <a:lvl6pPr marL="2286000" algn="l" defTabSz="914400" rtl="0" eaLnBrk="1" latinLnBrk="0" hangingPunct="1">
      <a:defRPr sz="2400" b="1" kern="1200">
        <a:solidFill>
          <a:schemeClr val="tx1"/>
        </a:solidFill>
        <a:latin typeface="Arial" charset="0"/>
        <a:ea typeface="ＭＳ Ｐゴシック" pitchFamily="34" charset="-128"/>
        <a:cs typeface="+mn-cs"/>
      </a:defRPr>
    </a:lvl6pPr>
    <a:lvl7pPr marL="2743200" algn="l" defTabSz="914400" rtl="0" eaLnBrk="1" latinLnBrk="0" hangingPunct="1">
      <a:defRPr sz="2400" b="1" kern="1200">
        <a:solidFill>
          <a:schemeClr val="tx1"/>
        </a:solidFill>
        <a:latin typeface="Arial" charset="0"/>
        <a:ea typeface="ＭＳ Ｐゴシック" pitchFamily="34" charset="-128"/>
        <a:cs typeface="+mn-cs"/>
      </a:defRPr>
    </a:lvl7pPr>
    <a:lvl8pPr marL="3200400" algn="l" defTabSz="914400" rtl="0" eaLnBrk="1" latinLnBrk="0" hangingPunct="1">
      <a:defRPr sz="2400" b="1" kern="1200">
        <a:solidFill>
          <a:schemeClr val="tx1"/>
        </a:solidFill>
        <a:latin typeface="Arial" charset="0"/>
        <a:ea typeface="ＭＳ Ｐゴシック" pitchFamily="34" charset="-128"/>
        <a:cs typeface="+mn-cs"/>
      </a:defRPr>
    </a:lvl8pPr>
    <a:lvl9pPr marL="3657600" algn="l" defTabSz="914400" rtl="0" eaLnBrk="1" latinLnBrk="0" hangingPunct="1">
      <a:defRPr sz="2400" b="1"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00"/>
    <a:srgbClr val="00003A"/>
    <a:srgbClr val="660033"/>
    <a:srgbClr val="000066"/>
    <a:srgbClr val="006600"/>
    <a:srgbClr val="FF0000"/>
    <a:srgbClr val="63BDE0"/>
    <a:srgbClr val="BBE2EE"/>
    <a:srgbClr val="D100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snapToGrid="0">
      <p:cViewPr varScale="1">
        <p:scale>
          <a:sx n="78" d="100"/>
          <a:sy n="78" d="100"/>
        </p:scale>
        <p:origin x="101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8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a:lvl1pPr>
          </a:lstStyle>
          <a:p>
            <a:pPr>
              <a:defRPr/>
            </a:pPr>
            <a:endParaRPr lang="en-AU" dirty="0"/>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a:lvl1pPr>
          </a:lstStyle>
          <a:p>
            <a:pPr>
              <a:defRPr/>
            </a:pPr>
            <a:endParaRPr lang="en-AU" dirty="0"/>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a:lvl1pPr>
          </a:lstStyle>
          <a:p>
            <a:pPr>
              <a:defRPr/>
            </a:pPr>
            <a:endParaRPr lang="en-AU" dirty="0"/>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a:lvl1pPr>
          </a:lstStyle>
          <a:p>
            <a:pPr>
              <a:defRPr/>
            </a:pPr>
            <a:fld id="{D9AC887C-614E-42A8-B9C9-FBD1CF132B68}" type="slidenum">
              <a:rPr lang="en-AU"/>
              <a:pPr>
                <a:defRPr/>
              </a:pPr>
              <a:t>‹#›</a:t>
            </a:fld>
            <a:endParaRPr lang="en-AU" dirty="0"/>
          </a:p>
        </p:txBody>
      </p:sp>
    </p:spTree>
    <p:extLst>
      <p:ext uri="{BB962C8B-B14F-4D97-AF65-F5344CB8AC3E}">
        <p14:creationId xmlns:p14="http://schemas.microsoft.com/office/powerpoint/2010/main" val="4290927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1FC7FBA0-824A-4689-BE76-E37E9453215F}" type="slidenum">
              <a:rPr lang="en-AU" altLang="en-US" sz="1200" b="0" smtClean="0"/>
              <a:pPr/>
              <a:t>2</a:t>
            </a:fld>
            <a:endParaRPr lang="en-AU" altLang="en-US" sz="1200" b="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6FD151D3-CE3F-4A5A-9A88-502100D19FBE}" type="slidenum">
              <a:rPr lang="en-AU" altLang="en-US" sz="1200" b="0" smtClean="0"/>
              <a:pPr/>
              <a:t>4</a:t>
            </a:fld>
            <a:endParaRPr lang="en-AU" altLang="en-US" sz="1200" b="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52525" y="692150"/>
            <a:ext cx="4552950" cy="3416300"/>
          </a:xfrm>
          <a:ln cap="flat"/>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2525" y="692150"/>
            <a:ext cx="4552950" cy="3416300"/>
          </a:xfrm>
          <a:ln cap="flat"/>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2C48E709-AF24-4957-8DFE-99B7445F1B8D}" type="slidenum">
              <a:rPr lang="en-AU" altLang="en-US" sz="1200" b="0" smtClean="0"/>
              <a:pPr/>
              <a:t>23</a:t>
            </a:fld>
            <a:endParaRPr lang="en-AU" altLang="en-US" sz="1200" b="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23BB2D83-C2B3-41BA-94E8-3A167B57753C}" type="slidenum">
              <a:rPr lang="en-AU" altLang="en-US" sz="1200" b="0" smtClean="0"/>
              <a:pPr/>
              <a:t>30</a:t>
            </a:fld>
            <a:endParaRPr lang="en-AU" altLang="en-US" sz="1200" b="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41192239-FF65-4D2C-B7E7-4D9E43536401}" type="slidenum">
              <a:rPr lang="en-AU" altLang="en-US" sz="1200" b="0" smtClean="0"/>
              <a:pPr/>
              <a:t>33</a:t>
            </a:fld>
            <a:endParaRPr lang="en-AU" altLang="en-US" sz="1200" b="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7E1FE229-0119-4B77-B239-DAAE4ADA5CAB}" type="slidenum">
              <a:rPr lang="en-AU" altLang="en-US" sz="1200" b="0" smtClean="0"/>
              <a:pPr/>
              <a:t>45</a:t>
            </a:fld>
            <a:endParaRPr lang="en-AU" altLang="en-US" sz="1200" b="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fld id="{7E1FE229-0119-4B77-B239-DAAE4ADA5CAB}" type="slidenum">
              <a:rPr lang="en-AU" altLang="en-US" sz="1200" b="0" smtClean="0"/>
              <a:pPr/>
              <a:t>49</a:t>
            </a:fld>
            <a:endParaRPr lang="en-AU" altLang="en-US" sz="1200" b="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40137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324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93700"/>
            <a:ext cx="1943100" cy="5702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93700"/>
            <a:ext cx="5676900" cy="5702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6770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77957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3991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9016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38215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268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91795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0969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57185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0659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36335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5023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49375"/>
            <a:ext cx="2057400" cy="47767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49375"/>
            <a:ext cx="6019800" cy="47767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640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0955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01800"/>
            <a:ext cx="38100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01800"/>
            <a:ext cx="38100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73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572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1167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578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11416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6479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3"/>
          <p:cNvGrpSpPr>
            <a:grpSpLocks/>
          </p:cNvGrpSpPr>
          <p:nvPr userDrawn="1"/>
        </p:nvGrpSpPr>
        <p:grpSpPr bwMode="auto">
          <a:xfrm>
            <a:off x="0" y="0"/>
            <a:ext cx="9144000" cy="6858000"/>
            <a:chOff x="0" y="0"/>
            <a:chExt cx="5760" cy="4320"/>
          </a:xfrm>
        </p:grpSpPr>
        <p:grpSp>
          <p:nvGrpSpPr>
            <p:cNvPr id="1031" name="Group 61"/>
            <p:cNvGrpSpPr>
              <a:grpSpLocks/>
            </p:cNvGrpSpPr>
            <p:nvPr userDrawn="1"/>
          </p:nvGrpSpPr>
          <p:grpSpPr bwMode="auto">
            <a:xfrm>
              <a:off x="0" y="0"/>
              <a:ext cx="5760" cy="4320"/>
              <a:chOff x="0" y="0"/>
              <a:chExt cx="5760" cy="4320"/>
            </a:xfrm>
          </p:grpSpPr>
          <p:sp>
            <p:nvSpPr>
              <p:cNvPr id="1053" name="Line 7"/>
              <p:cNvSpPr>
                <a:spLocks noChangeShapeType="1"/>
              </p:cNvSpPr>
              <p:nvPr userDrawn="1"/>
            </p:nvSpPr>
            <p:spPr bwMode="auto">
              <a:xfrm>
                <a:off x="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4" name="Line 8"/>
              <p:cNvSpPr>
                <a:spLocks noChangeShapeType="1"/>
              </p:cNvSpPr>
              <p:nvPr userDrawn="1"/>
            </p:nvSpPr>
            <p:spPr bwMode="auto">
              <a:xfrm>
                <a:off x="39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5" name="Line 9"/>
              <p:cNvSpPr>
                <a:spLocks noChangeShapeType="1"/>
              </p:cNvSpPr>
              <p:nvPr userDrawn="1"/>
            </p:nvSpPr>
            <p:spPr bwMode="auto">
              <a:xfrm>
                <a:off x="79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6" name="Line 10"/>
              <p:cNvSpPr>
                <a:spLocks noChangeShapeType="1"/>
              </p:cNvSpPr>
              <p:nvPr userDrawn="1"/>
            </p:nvSpPr>
            <p:spPr bwMode="auto">
              <a:xfrm>
                <a:off x="119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7" name="Line 11"/>
              <p:cNvSpPr>
                <a:spLocks noChangeShapeType="1"/>
              </p:cNvSpPr>
              <p:nvPr userDrawn="1"/>
            </p:nvSpPr>
            <p:spPr bwMode="auto">
              <a:xfrm>
                <a:off x="158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8" name="Line 12"/>
              <p:cNvSpPr>
                <a:spLocks noChangeShapeType="1"/>
              </p:cNvSpPr>
              <p:nvPr userDrawn="1"/>
            </p:nvSpPr>
            <p:spPr bwMode="auto">
              <a:xfrm>
                <a:off x="198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9" name="Line 13"/>
              <p:cNvSpPr>
                <a:spLocks noChangeShapeType="1"/>
              </p:cNvSpPr>
              <p:nvPr userDrawn="1"/>
            </p:nvSpPr>
            <p:spPr bwMode="auto">
              <a:xfrm>
                <a:off x="238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0" name="Line 14"/>
              <p:cNvSpPr>
                <a:spLocks noChangeShapeType="1"/>
              </p:cNvSpPr>
              <p:nvPr userDrawn="1"/>
            </p:nvSpPr>
            <p:spPr bwMode="auto">
              <a:xfrm>
                <a:off x="278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1" name="Line 15"/>
              <p:cNvSpPr>
                <a:spLocks noChangeShapeType="1"/>
              </p:cNvSpPr>
              <p:nvPr userDrawn="1"/>
            </p:nvSpPr>
            <p:spPr bwMode="auto">
              <a:xfrm>
                <a:off x="317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2" name="Line 16"/>
              <p:cNvSpPr>
                <a:spLocks noChangeShapeType="1"/>
              </p:cNvSpPr>
              <p:nvPr userDrawn="1"/>
            </p:nvSpPr>
            <p:spPr bwMode="auto">
              <a:xfrm>
                <a:off x="357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3" name="Line 17"/>
              <p:cNvSpPr>
                <a:spLocks noChangeShapeType="1"/>
              </p:cNvSpPr>
              <p:nvPr userDrawn="1"/>
            </p:nvSpPr>
            <p:spPr bwMode="auto">
              <a:xfrm>
                <a:off x="397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4" name="Line 18"/>
              <p:cNvSpPr>
                <a:spLocks noChangeShapeType="1"/>
              </p:cNvSpPr>
              <p:nvPr userDrawn="1"/>
            </p:nvSpPr>
            <p:spPr bwMode="auto">
              <a:xfrm>
                <a:off x="417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5" name="Line 19"/>
              <p:cNvSpPr>
                <a:spLocks noChangeShapeType="1"/>
              </p:cNvSpPr>
              <p:nvPr userDrawn="1"/>
            </p:nvSpPr>
            <p:spPr bwMode="auto">
              <a:xfrm>
                <a:off x="4369"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6" name="Line 20"/>
              <p:cNvSpPr>
                <a:spLocks noChangeShapeType="1"/>
              </p:cNvSpPr>
              <p:nvPr userDrawn="1"/>
            </p:nvSpPr>
            <p:spPr bwMode="auto">
              <a:xfrm>
                <a:off x="456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7" name="Line 21"/>
              <p:cNvSpPr>
                <a:spLocks noChangeShapeType="1"/>
              </p:cNvSpPr>
              <p:nvPr userDrawn="1"/>
            </p:nvSpPr>
            <p:spPr bwMode="auto">
              <a:xfrm>
                <a:off x="476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8" name="Line 22"/>
              <p:cNvSpPr>
                <a:spLocks noChangeShapeType="1"/>
              </p:cNvSpPr>
              <p:nvPr userDrawn="1"/>
            </p:nvSpPr>
            <p:spPr bwMode="auto">
              <a:xfrm>
                <a:off x="496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69" name="Line 23"/>
              <p:cNvSpPr>
                <a:spLocks noChangeShapeType="1"/>
              </p:cNvSpPr>
              <p:nvPr userDrawn="1"/>
            </p:nvSpPr>
            <p:spPr bwMode="auto">
              <a:xfrm>
                <a:off x="516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0" name="Line 24"/>
              <p:cNvSpPr>
                <a:spLocks noChangeShapeType="1"/>
              </p:cNvSpPr>
              <p:nvPr userDrawn="1"/>
            </p:nvSpPr>
            <p:spPr bwMode="auto">
              <a:xfrm>
                <a:off x="536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1" name="Line 25"/>
              <p:cNvSpPr>
                <a:spLocks noChangeShapeType="1"/>
              </p:cNvSpPr>
              <p:nvPr userDrawn="1"/>
            </p:nvSpPr>
            <p:spPr bwMode="auto">
              <a:xfrm>
                <a:off x="556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2" name="Line 26"/>
              <p:cNvSpPr>
                <a:spLocks noChangeShapeType="1"/>
              </p:cNvSpPr>
              <p:nvPr userDrawn="1"/>
            </p:nvSpPr>
            <p:spPr bwMode="auto">
              <a:xfrm>
                <a:off x="576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3" name="Line 27"/>
              <p:cNvSpPr>
                <a:spLocks noChangeShapeType="1"/>
              </p:cNvSpPr>
              <p:nvPr userDrawn="1"/>
            </p:nvSpPr>
            <p:spPr bwMode="auto">
              <a:xfrm>
                <a:off x="19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4" name="Line 28"/>
              <p:cNvSpPr>
                <a:spLocks noChangeShapeType="1"/>
              </p:cNvSpPr>
              <p:nvPr userDrawn="1"/>
            </p:nvSpPr>
            <p:spPr bwMode="auto">
              <a:xfrm>
                <a:off x="59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5" name="Line 29"/>
              <p:cNvSpPr>
                <a:spLocks noChangeShapeType="1"/>
              </p:cNvSpPr>
              <p:nvPr userDrawn="1"/>
            </p:nvSpPr>
            <p:spPr bwMode="auto">
              <a:xfrm>
                <a:off x="99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6" name="Line 30"/>
              <p:cNvSpPr>
                <a:spLocks noChangeShapeType="1"/>
              </p:cNvSpPr>
              <p:nvPr userDrawn="1"/>
            </p:nvSpPr>
            <p:spPr bwMode="auto">
              <a:xfrm>
                <a:off x="139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7" name="Line 31"/>
              <p:cNvSpPr>
                <a:spLocks noChangeShapeType="1"/>
              </p:cNvSpPr>
              <p:nvPr userDrawn="1"/>
            </p:nvSpPr>
            <p:spPr bwMode="auto">
              <a:xfrm>
                <a:off x="178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8" name="Line 32"/>
              <p:cNvSpPr>
                <a:spLocks noChangeShapeType="1"/>
              </p:cNvSpPr>
              <p:nvPr userDrawn="1"/>
            </p:nvSpPr>
            <p:spPr bwMode="auto">
              <a:xfrm>
                <a:off x="218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79" name="Line 33"/>
              <p:cNvSpPr>
                <a:spLocks noChangeShapeType="1"/>
              </p:cNvSpPr>
              <p:nvPr userDrawn="1"/>
            </p:nvSpPr>
            <p:spPr bwMode="auto">
              <a:xfrm>
                <a:off x="258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80" name="Line 34"/>
              <p:cNvSpPr>
                <a:spLocks noChangeShapeType="1"/>
              </p:cNvSpPr>
              <p:nvPr userDrawn="1"/>
            </p:nvSpPr>
            <p:spPr bwMode="auto">
              <a:xfrm>
                <a:off x="2979"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81" name="Line 35"/>
              <p:cNvSpPr>
                <a:spLocks noChangeShapeType="1"/>
              </p:cNvSpPr>
              <p:nvPr userDrawn="1"/>
            </p:nvSpPr>
            <p:spPr bwMode="auto">
              <a:xfrm>
                <a:off x="337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82" name="Line 36"/>
              <p:cNvSpPr>
                <a:spLocks noChangeShapeType="1"/>
              </p:cNvSpPr>
              <p:nvPr userDrawn="1"/>
            </p:nvSpPr>
            <p:spPr bwMode="auto">
              <a:xfrm>
                <a:off x="377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032" name="Line 38"/>
            <p:cNvSpPr>
              <a:spLocks noChangeShapeType="1"/>
            </p:cNvSpPr>
            <p:nvPr userDrawn="1"/>
          </p:nvSpPr>
          <p:spPr bwMode="auto">
            <a:xfrm>
              <a:off x="0" y="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Line 39"/>
            <p:cNvSpPr>
              <a:spLocks noChangeShapeType="1"/>
            </p:cNvSpPr>
            <p:nvPr userDrawn="1"/>
          </p:nvSpPr>
          <p:spPr bwMode="auto">
            <a:xfrm>
              <a:off x="0" y="21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4" name="Line 40"/>
            <p:cNvSpPr>
              <a:spLocks noChangeShapeType="1"/>
            </p:cNvSpPr>
            <p:nvPr userDrawn="1"/>
          </p:nvSpPr>
          <p:spPr bwMode="auto">
            <a:xfrm>
              <a:off x="0" y="43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5" name="Line 41"/>
            <p:cNvSpPr>
              <a:spLocks noChangeShapeType="1"/>
            </p:cNvSpPr>
            <p:nvPr userDrawn="1"/>
          </p:nvSpPr>
          <p:spPr bwMode="auto">
            <a:xfrm>
              <a:off x="0" y="64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6" name="Line 42"/>
            <p:cNvSpPr>
              <a:spLocks noChangeShapeType="1"/>
            </p:cNvSpPr>
            <p:nvPr userDrawn="1"/>
          </p:nvSpPr>
          <p:spPr bwMode="auto">
            <a:xfrm>
              <a:off x="0" y="86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7" name="Line 43"/>
            <p:cNvSpPr>
              <a:spLocks noChangeShapeType="1"/>
            </p:cNvSpPr>
            <p:nvPr userDrawn="1"/>
          </p:nvSpPr>
          <p:spPr bwMode="auto">
            <a:xfrm>
              <a:off x="0" y="151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8" name="Line 44"/>
            <p:cNvSpPr>
              <a:spLocks noChangeShapeType="1"/>
            </p:cNvSpPr>
            <p:nvPr userDrawn="1"/>
          </p:nvSpPr>
          <p:spPr bwMode="auto">
            <a:xfrm>
              <a:off x="0" y="172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9" name="Line 45"/>
            <p:cNvSpPr>
              <a:spLocks noChangeShapeType="1"/>
            </p:cNvSpPr>
            <p:nvPr userDrawn="1"/>
          </p:nvSpPr>
          <p:spPr bwMode="auto">
            <a:xfrm>
              <a:off x="0" y="194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0" name="Line 46"/>
            <p:cNvSpPr>
              <a:spLocks noChangeShapeType="1"/>
            </p:cNvSpPr>
            <p:nvPr userDrawn="1"/>
          </p:nvSpPr>
          <p:spPr bwMode="auto">
            <a:xfrm>
              <a:off x="0" y="216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1" name="Line 47"/>
            <p:cNvSpPr>
              <a:spLocks noChangeShapeType="1"/>
            </p:cNvSpPr>
            <p:nvPr userDrawn="1"/>
          </p:nvSpPr>
          <p:spPr bwMode="auto">
            <a:xfrm>
              <a:off x="0" y="237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2" name="Line 48"/>
            <p:cNvSpPr>
              <a:spLocks noChangeShapeType="1"/>
            </p:cNvSpPr>
            <p:nvPr userDrawn="1"/>
          </p:nvSpPr>
          <p:spPr bwMode="auto">
            <a:xfrm>
              <a:off x="0" y="259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3" name="Line 49"/>
            <p:cNvSpPr>
              <a:spLocks noChangeShapeType="1"/>
            </p:cNvSpPr>
            <p:nvPr userDrawn="1"/>
          </p:nvSpPr>
          <p:spPr bwMode="auto">
            <a:xfrm>
              <a:off x="0" y="280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4" name="Line 50"/>
            <p:cNvSpPr>
              <a:spLocks noChangeShapeType="1"/>
            </p:cNvSpPr>
            <p:nvPr userDrawn="1"/>
          </p:nvSpPr>
          <p:spPr bwMode="auto">
            <a:xfrm>
              <a:off x="0" y="302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5" name="Line 51"/>
            <p:cNvSpPr>
              <a:spLocks noChangeShapeType="1"/>
            </p:cNvSpPr>
            <p:nvPr userDrawn="1"/>
          </p:nvSpPr>
          <p:spPr bwMode="auto">
            <a:xfrm>
              <a:off x="0" y="324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6" name="Line 52"/>
            <p:cNvSpPr>
              <a:spLocks noChangeShapeType="1"/>
            </p:cNvSpPr>
            <p:nvPr userDrawn="1"/>
          </p:nvSpPr>
          <p:spPr bwMode="auto">
            <a:xfrm>
              <a:off x="0" y="345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7" name="Line 53"/>
            <p:cNvSpPr>
              <a:spLocks noChangeShapeType="1"/>
            </p:cNvSpPr>
            <p:nvPr userDrawn="1"/>
          </p:nvSpPr>
          <p:spPr bwMode="auto">
            <a:xfrm>
              <a:off x="0" y="367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8" name="Line 54"/>
            <p:cNvSpPr>
              <a:spLocks noChangeShapeType="1"/>
            </p:cNvSpPr>
            <p:nvPr userDrawn="1"/>
          </p:nvSpPr>
          <p:spPr bwMode="auto">
            <a:xfrm>
              <a:off x="0" y="388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9" name="Line 55"/>
            <p:cNvSpPr>
              <a:spLocks noChangeShapeType="1"/>
            </p:cNvSpPr>
            <p:nvPr userDrawn="1"/>
          </p:nvSpPr>
          <p:spPr bwMode="auto">
            <a:xfrm>
              <a:off x="0" y="410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0" name="Line 56"/>
            <p:cNvSpPr>
              <a:spLocks noChangeShapeType="1"/>
            </p:cNvSpPr>
            <p:nvPr userDrawn="1"/>
          </p:nvSpPr>
          <p:spPr bwMode="auto">
            <a:xfrm>
              <a:off x="0" y="432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1" name="Line 59"/>
            <p:cNvSpPr>
              <a:spLocks noChangeShapeType="1"/>
            </p:cNvSpPr>
            <p:nvPr userDrawn="1"/>
          </p:nvSpPr>
          <p:spPr bwMode="auto">
            <a:xfrm>
              <a:off x="0" y="108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52" name="Line 60"/>
            <p:cNvSpPr>
              <a:spLocks noChangeShapeType="1"/>
            </p:cNvSpPr>
            <p:nvPr userDrawn="1"/>
          </p:nvSpPr>
          <p:spPr bwMode="auto">
            <a:xfrm>
              <a:off x="0" y="129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1027" name="Rectangle 62"/>
          <p:cNvSpPr>
            <a:spLocks noChangeArrowheads="1"/>
          </p:cNvSpPr>
          <p:nvPr userDrawn="1"/>
        </p:nvSpPr>
        <p:spPr bwMode="auto">
          <a:xfrm>
            <a:off x="635000" y="342900"/>
            <a:ext cx="7874000" cy="1041400"/>
          </a:xfrm>
          <a:prstGeom prst="rect">
            <a:avLst/>
          </a:prstGeom>
          <a:solidFill>
            <a:srgbClr val="63BDE0"/>
          </a:solidFill>
          <a:ln w="38100">
            <a:solidFill>
              <a:srgbClr val="BBE2EE"/>
            </a:solidFill>
            <a:miter lim="800000"/>
            <a:headEnd/>
            <a:tailEnd/>
          </a:ln>
        </p:spPr>
        <p:txBody>
          <a:bodyPr wrap="none" anchor="ct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defRPr/>
            </a:pPr>
            <a:endParaRPr lang="en-US" altLang="en-US" dirty="0"/>
          </a:p>
        </p:txBody>
      </p:sp>
      <p:sp>
        <p:nvSpPr>
          <p:cNvPr id="1028" name="Rectangle 2"/>
          <p:cNvSpPr>
            <a:spLocks noGrp="1" noChangeArrowheads="1"/>
          </p:cNvSpPr>
          <p:nvPr>
            <p:ph type="title"/>
          </p:nvPr>
        </p:nvSpPr>
        <p:spPr bwMode="auto">
          <a:xfrm>
            <a:off x="685800" y="393700"/>
            <a:ext cx="77724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2" name="Rectangle 3"/>
          <p:cNvSpPr>
            <a:spLocks noGrp="1" noChangeArrowheads="1"/>
          </p:cNvSpPr>
          <p:nvPr>
            <p:ph type="body" idx="1"/>
          </p:nvPr>
        </p:nvSpPr>
        <p:spPr bwMode="auto">
          <a:xfrm>
            <a:off x="685800" y="1701800"/>
            <a:ext cx="7772400"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30" name="Text Box 64"/>
          <p:cNvSpPr txBox="1">
            <a:spLocks noChangeArrowheads="1"/>
          </p:cNvSpPr>
          <p:nvPr userDrawn="1"/>
        </p:nvSpPr>
        <p:spPr bwMode="auto">
          <a:xfrm>
            <a:off x="6804025" y="6537325"/>
            <a:ext cx="2262188"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defRPr/>
            </a:pPr>
            <a:r>
              <a:rPr lang="en-AU" altLang="en-US" sz="1000" dirty="0">
                <a:solidFill>
                  <a:srgbClr val="63BDE0"/>
                </a:solidFill>
                <a:cs typeface="Arial" charset="0"/>
              </a:rPr>
              <a:t>© 2009 Prentice-Hall, Inc.    </a:t>
            </a:r>
            <a:r>
              <a:rPr lang="en-AU" altLang="en-US" sz="1000" dirty="0">
                <a:solidFill>
                  <a:srgbClr val="63BDE0"/>
                </a:solidFill>
              </a:rPr>
              <a:t>14 </a:t>
            </a:r>
            <a:r>
              <a:rPr lang="en-AU" altLang="en-US" sz="1000" dirty="0">
                <a:solidFill>
                  <a:srgbClr val="63BDE0"/>
                </a:solidFill>
                <a:cs typeface="Arial" charset="0"/>
              </a:rPr>
              <a:t>–</a:t>
            </a:r>
            <a:r>
              <a:rPr lang="en-AU" altLang="en-US" sz="1000" dirty="0">
                <a:solidFill>
                  <a:srgbClr val="63BDE0"/>
                </a:solidFill>
              </a:rPr>
              <a:t> </a:t>
            </a:r>
            <a:fld id="{2430C91C-9877-4C6A-8C2D-BF488E5B3527}" type="slidenum">
              <a:rPr lang="en-AU" altLang="en-US" sz="1000" smtClean="0">
                <a:solidFill>
                  <a:srgbClr val="63BDE0"/>
                </a:solidFill>
              </a:rPr>
              <a:pPr>
                <a:defRPr/>
              </a:pPr>
              <a:t>‹#›</a:t>
            </a:fld>
            <a:endParaRPr lang="en-AU" altLang="en-US" sz="1000" dirty="0">
              <a:solidFill>
                <a:srgbClr val="63BDE0"/>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tmplLst>
          <p:tmpl>
            <p:tnLst>
              <p:par>
                <p:cTn presetID="18" presetClass="entr" presetSubtype="6" fill="hold" nodeType="afterEffect">
                  <p:stCondLst>
                    <p:cond delay="1000"/>
                  </p:stCondLst>
                  <p:childTnLst>
                    <p:set>
                      <p:cBhvr>
                        <p:cTn dur="1" fill="hold">
                          <p:stCondLst>
                            <p:cond delay="0"/>
                          </p:stCondLst>
                        </p:cTn>
                        <p:tgtEl>
                          <p:spTgt spid="2"/>
                        </p:tgtEl>
                        <p:attrNameLst>
                          <p:attrName>style.visibility</p:attrName>
                        </p:attrNameLst>
                      </p:cBhvr>
                      <p:to>
                        <p:strVal val="visible"/>
                      </p:to>
                    </p:set>
                    <p:animEffect transition="in" filter="strips(downRight)">
                      <p:cBhvr>
                        <p:cTn dur="1000"/>
                        <p:tgtEl>
                          <p:spTgt spid="2"/>
                        </p:tgtEl>
                      </p:cBhvr>
                    </p:animEffect>
                  </p:childTnLst>
                </p:cTn>
              </p:par>
            </p:tnLst>
          </p:tmpl>
        </p:tmplLst>
      </p:bldP>
    </p:bldLst>
  </p:timing>
  <p:hf sldNum="0" hdr="0" ftr="0" dt="0"/>
  <p:txStyles>
    <p:titleStyle>
      <a:lvl1pPr algn="ctr" rtl="0" eaLnBrk="0" fontAlgn="base" hangingPunct="0">
        <a:lnSpc>
          <a:spcPct val="90000"/>
        </a:lnSpc>
        <a:spcBef>
          <a:spcPct val="20000"/>
        </a:spcBef>
        <a:spcAft>
          <a:spcPct val="0"/>
        </a:spcAft>
        <a:defRPr sz="4000" b="1" i="1">
          <a:solidFill>
            <a:schemeClr val="tx2"/>
          </a:solidFill>
          <a:latin typeface="+mj-lt"/>
          <a:ea typeface="+mj-ea"/>
          <a:cs typeface="+mj-cs"/>
        </a:defRPr>
      </a:lvl1pPr>
      <a:lvl2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2pPr>
      <a:lvl3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3pPr>
      <a:lvl4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4pPr>
      <a:lvl5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5pPr>
      <a:lvl6pPr marL="4572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6pPr>
      <a:lvl7pPr marL="9144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7pPr>
      <a:lvl8pPr marL="13716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8pPr>
      <a:lvl9pPr marL="18288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9pPr>
    </p:titleStyle>
    <p:bodyStyle>
      <a:lvl1pPr marL="342900" indent="-342900" algn="l" rtl="0" eaLnBrk="0" fontAlgn="base" hangingPunct="0">
        <a:lnSpc>
          <a:spcPct val="90000"/>
        </a:lnSpc>
        <a:spcBef>
          <a:spcPct val="20000"/>
        </a:spcBef>
        <a:spcAft>
          <a:spcPct val="0"/>
        </a:spcAft>
        <a:buClr>
          <a:schemeClr val="accent2"/>
        </a:buClr>
        <a:buSzPct val="85000"/>
        <a:buFont typeface="Wingdings" pitchFamily="2" charset="2"/>
        <a:buChar char="n"/>
        <a:defRPr sz="3200" b="1">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accent2"/>
        </a:buClr>
        <a:buSzPct val="85000"/>
        <a:buFont typeface="Wingdings" pitchFamily="2" charset="2"/>
        <a:buChar char="n"/>
        <a:defRPr sz="2800" b="1">
          <a:solidFill>
            <a:schemeClr val="tx1"/>
          </a:solidFill>
          <a:latin typeface="+mn-lt"/>
          <a:ea typeface="+mn-ea"/>
        </a:defRPr>
      </a:lvl2pPr>
      <a:lvl3pPr marL="11430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400" b="1">
          <a:solidFill>
            <a:schemeClr val="tx1"/>
          </a:solidFill>
          <a:latin typeface="+mn-lt"/>
          <a:ea typeface="+mn-ea"/>
        </a:defRPr>
      </a:lvl3pPr>
      <a:lvl4pPr marL="16002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4pPr>
      <a:lvl5pPr marL="20574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5pPr>
      <a:lvl6pPr marL="25146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6pPr>
      <a:lvl7pPr marL="29718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7pPr>
      <a:lvl8pPr marL="34290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8pPr>
      <a:lvl9pPr marL="38862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userDrawn="1"/>
        </p:nvGrpSpPr>
        <p:grpSpPr bwMode="auto">
          <a:xfrm>
            <a:off x="0" y="0"/>
            <a:ext cx="9144000" cy="6858000"/>
            <a:chOff x="0" y="0"/>
            <a:chExt cx="5760" cy="4320"/>
          </a:xfrm>
        </p:grpSpPr>
        <p:grpSp>
          <p:nvGrpSpPr>
            <p:cNvPr id="2053" name="Group 3"/>
            <p:cNvGrpSpPr>
              <a:grpSpLocks/>
            </p:cNvGrpSpPr>
            <p:nvPr userDrawn="1"/>
          </p:nvGrpSpPr>
          <p:grpSpPr bwMode="auto">
            <a:xfrm>
              <a:off x="0" y="0"/>
              <a:ext cx="5760" cy="4320"/>
              <a:chOff x="0" y="0"/>
              <a:chExt cx="5760" cy="4320"/>
            </a:xfrm>
          </p:grpSpPr>
          <p:sp>
            <p:nvSpPr>
              <p:cNvPr id="2075" name="Line 4"/>
              <p:cNvSpPr>
                <a:spLocks noChangeShapeType="1"/>
              </p:cNvSpPr>
              <p:nvPr userDrawn="1"/>
            </p:nvSpPr>
            <p:spPr bwMode="auto">
              <a:xfrm>
                <a:off x="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6" name="Line 5"/>
              <p:cNvSpPr>
                <a:spLocks noChangeShapeType="1"/>
              </p:cNvSpPr>
              <p:nvPr userDrawn="1"/>
            </p:nvSpPr>
            <p:spPr bwMode="auto">
              <a:xfrm>
                <a:off x="39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7" name="Line 6"/>
              <p:cNvSpPr>
                <a:spLocks noChangeShapeType="1"/>
              </p:cNvSpPr>
              <p:nvPr userDrawn="1"/>
            </p:nvSpPr>
            <p:spPr bwMode="auto">
              <a:xfrm>
                <a:off x="79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8" name="Line 7"/>
              <p:cNvSpPr>
                <a:spLocks noChangeShapeType="1"/>
              </p:cNvSpPr>
              <p:nvPr userDrawn="1"/>
            </p:nvSpPr>
            <p:spPr bwMode="auto">
              <a:xfrm>
                <a:off x="119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9" name="Line 8"/>
              <p:cNvSpPr>
                <a:spLocks noChangeShapeType="1"/>
              </p:cNvSpPr>
              <p:nvPr userDrawn="1"/>
            </p:nvSpPr>
            <p:spPr bwMode="auto">
              <a:xfrm>
                <a:off x="158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0" name="Line 9"/>
              <p:cNvSpPr>
                <a:spLocks noChangeShapeType="1"/>
              </p:cNvSpPr>
              <p:nvPr userDrawn="1"/>
            </p:nvSpPr>
            <p:spPr bwMode="auto">
              <a:xfrm>
                <a:off x="198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1" name="Line 10"/>
              <p:cNvSpPr>
                <a:spLocks noChangeShapeType="1"/>
              </p:cNvSpPr>
              <p:nvPr userDrawn="1"/>
            </p:nvSpPr>
            <p:spPr bwMode="auto">
              <a:xfrm>
                <a:off x="238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2" name="Line 11"/>
              <p:cNvSpPr>
                <a:spLocks noChangeShapeType="1"/>
              </p:cNvSpPr>
              <p:nvPr userDrawn="1"/>
            </p:nvSpPr>
            <p:spPr bwMode="auto">
              <a:xfrm>
                <a:off x="278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3" name="Line 12"/>
              <p:cNvSpPr>
                <a:spLocks noChangeShapeType="1"/>
              </p:cNvSpPr>
              <p:nvPr userDrawn="1"/>
            </p:nvSpPr>
            <p:spPr bwMode="auto">
              <a:xfrm>
                <a:off x="317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4" name="Line 13"/>
              <p:cNvSpPr>
                <a:spLocks noChangeShapeType="1"/>
              </p:cNvSpPr>
              <p:nvPr userDrawn="1"/>
            </p:nvSpPr>
            <p:spPr bwMode="auto">
              <a:xfrm>
                <a:off x="357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5" name="Line 14"/>
              <p:cNvSpPr>
                <a:spLocks noChangeShapeType="1"/>
              </p:cNvSpPr>
              <p:nvPr userDrawn="1"/>
            </p:nvSpPr>
            <p:spPr bwMode="auto">
              <a:xfrm>
                <a:off x="397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6" name="Line 15"/>
              <p:cNvSpPr>
                <a:spLocks noChangeShapeType="1"/>
              </p:cNvSpPr>
              <p:nvPr userDrawn="1"/>
            </p:nvSpPr>
            <p:spPr bwMode="auto">
              <a:xfrm>
                <a:off x="417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7" name="Line 16"/>
              <p:cNvSpPr>
                <a:spLocks noChangeShapeType="1"/>
              </p:cNvSpPr>
              <p:nvPr userDrawn="1"/>
            </p:nvSpPr>
            <p:spPr bwMode="auto">
              <a:xfrm>
                <a:off x="4369"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8" name="Line 17"/>
              <p:cNvSpPr>
                <a:spLocks noChangeShapeType="1"/>
              </p:cNvSpPr>
              <p:nvPr userDrawn="1"/>
            </p:nvSpPr>
            <p:spPr bwMode="auto">
              <a:xfrm>
                <a:off x="456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89" name="Line 18"/>
              <p:cNvSpPr>
                <a:spLocks noChangeShapeType="1"/>
              </p:cNvSpPr>
              <p:nvPr userDrawn="1"/>
            </p:nvSpPr>
            <p:spPr bwMode="auto">
              <a:xfrm>
                <a:off x="476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0" name="Line 19"/>
              <p:cNvSpPr>
                <a:spLocks noChangeShapeType="1"/>
              </p:cNvSpPr>
              <p:nvPr userDrawn="1"/>
            </p:nvSpPr>
            <p:spPr bwMode="auto">
              <a:xfrm>
                <a:off x="496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1" name="Line 20"/>
              <p:cNvSpPr>
                <a:spLocks noChangeShapeType="1"/>
              </p:cNvSpPr>
              <p:nvPr userDrawn="1"/>
            </p:nvSpPr>
            <p:spPr bwMode="auto">
              <a:xfrm>
                <a:off x="516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2" name="Line 21"/>
              <p:cNvSpPr>
                <a:spLocks noChangeShapeType="1"/>
              </p:cNvSpPr>
              <p:nvPr userDrawn="1"/>
            </p:nvSpPr>
            <p:spPr bwMode="auto">
              <a:xfrm>
                <a:off x="536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3" name="Line 22"/>
              <p:cNvSpPr>
                <a:spLocks noChangeShapeType="1"/>
              </p:cNvSpPr>
              <p:nvPr userDrawn="1"/>
            </p:nvSpPr>
            <p:spPr bwMode="auto">
              <a:xfrm>
                <a:off x="5561"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4" name="Line 23"/>
              <p:cNvSpPr>
                <a:spLocks noChangeShapeType="1"/>
              </p:cNvSpPr>
              <p:nvPr userDrawn="1"/>
            </p:nvSpPr>
            <p:spPr bwMode="auto">
              <a:xfrm>
                <a:off x="576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5" name="Line 24"/>
              <p:cNvSpPr>
                <a:spLocks noChangeShapeType="1"/>
              </p:cNvSpPr>
              <p:nvPr userDrawn="1"/>
            </p:nvSpPr>
            <p:spPr bwMode="auto">
              <a:xfrm>
                <a:off x="198"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6" name="Line 25"/>
              <p:cNvSpPr>
                <a:spLocks noChangeShapeType="1"/>
              </p:cNvSpPr>
              <p:nvPr userDrawn="1"/>
            </p:nvSpPr>
            <p:spPr bwMode="auto">
              <a:xfrm>
                <a:off x="595"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7" name="Line 26"/>
              <p:cNvSpPr>
                <a:spLocks noChangeShapeType="1"/>
              </p:cNvSpPr>
              <p:nvPr userDrawn="1"/>
            </p:nvSpPr>
            <p:spPr bwMode="auto">
              <a:xfrm>
                <a:off x="99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8" name="Line 27"/>
              <p:cNvSpPr>
                <a:spLocks noChangeShapeType="1"/>
              </p:cNvSpPr>
              <p:nvPr userDrawn="1"/>
            </p:nvSpPr>
            <p:spPr bwMode="auto">
              <a:xfrm>
                <a:off x="1390"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99" name="Line 28"/>
              <p:cNvSpPr>
                <a:spLocks noChangeShapeType="1"/>
              </p:cNvSpPr>
              <p:nvPr userDrawn="1"/>
            </p:nvSpPr>
            <p:spPr bwMode="auto">
              <a:xfrm>
                <a:off x="1787"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00" name="Line 29"/>
              <p:cNvSpPr>
                <a:spLocks noChangeShapeType="1"/>
              </p:cNvSpPr>
              <p:nvPr userDrawn="1"/>
            </p:nvSpPr>
            <p:spPr bwMode="auto">
              <a:xfrm>
                <a:off x="2184"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01" name="Line 30"/>
              <p:cNvSpPr>
                <a:spLocks noChangeShapeType="1"/>
              </p:cNvSpPr>
              <p:nvPr userDrawn="1"/>
            </p:nvSpPr>
            <p:spPr bwMode="auto">
              <a:xfrm>
                <a:off x="2582"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02" name="Line 31"/>
              <p:cNvSpPr>
                <a:spLocks noChangeShapeType="1"/>
              </p:cNvSpPr>
              <p:nvPr userDrawn="1"/>
            </p:nvSpPr>
            <p:spPr bwMode="auto">
              <a:xfrm>
                <a:off x="2979"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03" name="Line 32"/>
              <p:cNvSpPr>
                <a:spLocks noChangeShapeType="1"/>
              </p:cNvSpPr>
              <p:nvPr userDrawn="1"/>
            </p:nvSpPr>
            <p:spPr bwMode="auto">
              <a:xfrm>
                <a:off x="3376"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04" name="Line 33"/>
              <p:cNvSpPr>
                <a:spLocks noChangeShapeType="1"/>
              </p:cNvSpPr>
              <p:nvPr userDrawn="1"/>
            </p:nvSpPr>
            <p:spPr bwMode="auto">
              <a:xfrm>
                <a:off x="3773" y="0"/>
                <a:ext cx="0" cy="432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2054" name="Line 34"/>
            <p:cNvSpPr>
              <a:spLocks noChangeShapeType="1"/>
            </p:cNvSpPr>
            <p:nvPr userDrawn="1"/>
          </p:nvSpPr>
          <p:spPr bwMode="auto">
            <a:xfrm>
              <a:off x="0" y="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5" name="Line 35"/>
            <p:cNvSpPr>
              <a:spLocks noChangeShapeType="1"/>
            </p:cNvSpPr>
            <p:nvPr userDrawn="1"/>
          </p:nvSpPr>
          <p:spPr bwMode="auto">
            <a:xfrm>
              <a:off x="0" y="21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6" name="Line 36"/>
            <p:cNvSpPr>
              <a:spLocks noChangeShapeType="1"/>
            </p:cNvSpPr>
            <p:nvPr userDrawn="1"/>
          </p:nvSpPr>
          <p:spPr bwMode="auto">
            <a:xfrm>
              <a:off x="0" y="43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7" name="Line 37"/>
            <p:cNvSpPr>
              <a:spLocks noChangeShapeType="1"/>
            </p:cNvSpPr>
            <p:nvPr userDrawn="1"/>
          </p:nvSpPr>
          <p:spPr bwMode="auto">
            <a:xfrm>
              <a:off x="0" y="64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8" name="Line 38"/>
            <p:cNvSpPr>
              <a:spLocks noChangeShapeType="1"/>
            </p:cNvSpPr>
            <p:nvPr userDrawn="1"/>
          </p:nvSpPr>
          <p:spPr bwMode="auto">
            <a:xfrm>
              <a:off x="0" y="86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9" name="Line 39"/>
            <p:cNvSpPr>
              <a:spLocks noChangeShapeType="1"/>
            </p:cNvSpPr>
            <p:nvPr userDrawn="1"/>
          </p:nvSpPr>
          <p:spPr bwMode="auto">
            <a:xfrm>
              <a:off x="0" y="151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0" name="Line 40"/>
            <p:cNvSpPr>
              <a:spLocks noChangeShapeType="1"/>
            </p:cNvSpPr>
            <p:nvPr userDrawn="1"/>
          </p:nvSpPr>
          <p:spPr bwMode="auto">
            <a:xfrm>
              <a:off x="0" y="172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1" name="Line 41"/>
            <p:cNvSpPr>
              <a:spLocks noChangeShapeType="1"/>
            </p:cNvSpPr>
            <p:nvPr userDrawn="1"/>
          </p:nvSpPr>
          <p:spPr bwMode="auto">
            <a:xfrm>
              <a:off x="0" y="194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2" name="Line 42"/>
            <p:cNvSpPr>
              <a:spLocks noChangeShapeType="1"/>
            </p:cNvSpPr>
            <p:nvPr userDrawn="1"/>
          </p:nvSpPr>
          <p:spPr bwMode="auto">
            <a:xfrm>
              <a:off x="0" y="216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3" name="Line 43"/>
            <p:cNvSpPr>
              <a:spLocks noChangeShapeType="1"/>
            </p:cNvSpPr>
            <p:nvPr userDrawn="1"/>
          </p:nvSpPr>
          <p:spPr bwMode="auto">
            <a:xfrm>
              <a:off x="0" y="237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4" name="Line 44"/>
            <p:cNvSpPr>
              <a:spLocks noChangeShapeType="1"/>
            </p:cNvSpPr>
            <p:nvPr userDrawn="1"/>
          </p:nvSpPr>
          <p:spPr bwMode="auto">
            <a:xfrm>
              <a:off x="0" y="259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5" name="Line 45"/>
            <p:cNvSpPr>
              <a:spLocks noChangeShapeType="1"/>
            </p:cNvSpPr>
            <p:nvPr userDrawn="1"/>
          </p:nvSpPr>
          <p:spPr bwMode="auto">
            <a:xfrm>
              <a:off x="0" y="280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6" name="Line 46"/>
            <p:cNvSpPr>
              <a:spLocks noChangeShapeType="1"/>
            </p:cNvSpPr>
            <p:nvPr userDrawn="1"/>
          </p:nvSpPr>
          <p:spPr bwMode="auto">
            <a:xfrm>
              <a:off x="0" y="302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7" name="Line 47"/>
            <p:cNvSpPr>
              <a:spLocks noChangeShapeType="1"/>
            </p:cNvSpPr>
            <p:nvPr userDrawn="1"/>
          </p:nvSpPr>
          <p:spPr bwMode="auto">
            <a:xfrm>
              <a:off x="0" y="324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8" name="Line 48"/>
            <p:cNvSpPr>
              <a:spLocks noChangeShapeType="1"/>
            </p:cNvSpPr>
            <p:nvPr userDrawn="1"/>
          </p:nvSpPr>
          <p:spPr bwMode="auto">
            <a:xfrm>
              <a:off x="0" y="345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69" name="Line 49"/>
            <p:cNvSpPr>
              <a:spLocks noChangeShapeType="1"/>
            </p:cNvSpPr>
            <p:nvPr userDrawn="1"/>
          </p:nvSpPr>
          <p:spPr bwMode="auto">
            <a:xfrm>
              <a:off x="0" y="3672"/>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0" name="Line 50"/>
            <p:cNvSpPr>
              <a:spLocks noChangeShapeType="1"/>
            </p:cNvSpPr>
            <p:nvPr userDrawn="1"/>
          </p:nvSpPr>
          <p:spPr bwMode="auto">
            <a:xfrm>
              <a:off x="0" y="3888"/>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1" name="Line 51"/>
            <p:cNvSpPr>
              <a:spLocks noChangeShapeType="1"/>
            </p:cNvSpPr>
            <p:nvPr userDrawn="1"/>
          </p:nvSpPr>
          <p:spPr bwMode="auto">
            <a:xfrm>
              <a:off x="0" y="4104"/>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2" name="Line 52"/>
            <p:cNvSpPr>
              <a:spLocks noChangeShapeType="1"/>
            </p:cNvSpPr>
            <p:nvPr userDrawn="1"/>
          </p:nvSpPr>
          <p:spPr bwMode="auto">
            <a:xfrm>
              <a:off x="0" y="432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3" name="Line 53"/>
            <p:cNvSpPr>
              <a:spLocks noChangeShapeType="1"/>
            </p:cNvSpPr>
            <p:nvPr userDrawn="1"/>
          </p:nvSpPr>
          <p:spPr bwMode="auto">
            <a:xfrm>
              <a:off x="0" y="1080"/>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74" name="Line 54"/>
            <p:cNvSpPr>
              <a:spLocks noChangeShapeType="1"/>
            </p:cNvSpPr>
            <p:nvPr userDrawn="1"/>
          </p:nvSpPr>
          <p:spPr bwMode="auto">
            <a:xfrm>
              <a:off x="0" y="1296"/>
              <a:ext cx="5760" cy="0"/>
            </a:xfrm>
            <a:prstGeom prst="line">
              <a:avLst/>
            </a:prstGeom>
            <a:noFill/>
            <a:ln w="9525">
              <a:solidFill>
                <a:srgbClr val="BBE2EE"/>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2051" name="Rectangle 55"/>
          <p:cNvSpPr>
            <a:spLocks noGrp="1" noChangeArrowheads="1"/>
          </p:cNvSpPr>
          <p:nvPr>
            <p:ph type="title"/>
          </p:nvPr>
        </p:nvSpPr>
        <p:spPr bwMode="auto">
          <a:xfrm>
            <a:off x="685800" y="1349375"/>
            <a:ext cx="77724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2052" name="Text Box 56"/>
          <p:cNvSpPr txBox="1">
            <a:spLocks noChangeArrowheads="1"/>
          </p:cNvSpPr>
          <p:nvPr userDrawn="1"/>
        </p:nvSpPr>
        <p:spPr bwMode="auto">
          <a:xfrm>
            <a:off x="6526213" y="6215063"/>
            <a:ext cx="2295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defRPr/>
            </a:pPr>
            <a:r>
              <a:rPr lang="en-AU" altLang="en-US" sz="1400" dirty="0">
                <a:solidFill>
                  <a:schemeClr val="accent1"/>
                </a:solidFill>
                <a:cs typeface="Arial" charset="0"/>
              </a:rPr>
              <a:t>© 2008 Prentice-Hall, Inc.</a:t>
            </a:r>
            <a:endParaRPr lang="en-AU" altLang="en-US" sz="1400" dirty="0">
              <a:solidFill>
                <a:schemeClr val="accen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lnSpc>
          <a:spcPct val="90000"/>
        </a:lnSpc>
        <a:spcBef>
          <a:spcPct val="20000"/>
        </a:spcBef>
        <a:spcAft>
          <a:spcPct val="0"/>
        </a:spcAft>
        <a:defRPr sz="4000" b="1" i="1">
          <a:solidFill>
            <a:schemeClr val="tx2"/>
          </a:solidFill>
          <a:latin typeface="+mj-lt"/>
          <a:ea typeface="+mj-ea"/>
          <a:cs typeface="+mj-cs"/>
        </a:defRPr>
      </a:lvl1pPr>
      <a:lvl2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2pPr>
      <a:lvl3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3pPr>
      <a:lvl4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4pPr>
      <a:lvl5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5pPr>
      <a:lvl6pPr marL="4572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6pPr>
      <a:lvl7pPr marL="9144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7pPr>
      <a:lvl8pPr marL="13716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8pPr>
      <a:lvl9pPr marL="18288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9pPr>
    </p:titleStyle>
    <p:bodyStyle>
      <a:lvl1pPr marL="342900" indent="-342900" algn="l" rtl="0" eaLnBrk="0" fontAlgn="base" hangingPunct="0">
        <a:lnSpc>
          <a:spcPct val="90000"/>
        </a:lnSpc>
        <a:spcBef>
          <a:spcPct val="20000"/>
        </a:spcBef>
        <a:spcAft>
          <a:spcPct val="0"/>
        </a:spcAft>
        <a:buClr>
          <a:schemeClr val="accent2"/>
        </a:buClr>
        <a:buSzPct val="85000"/>
        <a:buFont typeface="Wingdings" pitchFamily="2" charset="2"/>
        <a:buChar char="n"/>
        <a:defRPr sz="3200" b="1">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accent2"/>
        </a:buClr>
        <a:buSzPct val="85000"/>
        <a:buFont typeface="Wingdings" pitchFamily="2" charset="2"/>
        <a:buChar char="n"/>
        <a:defRPr sz="2800" b="1">
          <a:solidFill>
            <a:schemeClr val="tx1"/>
          </a:solidFill>
          <a:latin typeface="+mn-lt"/>
          <a:ea typeface="+mn-ea"/>
        </a:defRPr>
      </a:lvl2pPr>
      <a:lvl3pPr marL="11430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400" b="1">
          <a:solidFill>
            <a:schemeClr val="tx1"/>
          </a:solidFill>
          <a:latin typeface="+mn-lt"/>
          <a:ea typeface="+mn-ea"/>
        </a:defRPr>
      </a:lvl3pPr>
      <a:lvl4pPr marL="16002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4pPr>
      <a:lvl5pPr marL="2057400" indent="-228600" algn="l" rtl="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5pPr>
      <a:lvl6pPr marL="25146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6pPr>
      <a:lvl7pPr marL="29718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7pPr>
      <a:lvl8pPr marL="34290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8pPr>
      <a:lvl9pPr marL="3886200" indent="-228600" algn="l" rtl="0" fontAlgn="base">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6.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6.bin"/><Relationship Id="rId4" Type="http://schemas.openxmlformats.org/officeDocument/2006/relationships/image" Target="../media/image16.wmf"/></Relationships>
</file>

<file path=ppt/slides/_rels/slide44.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youtube.com/watch?v=EMnDdH8fdEc" TargetMode="External"/><Relationship Id="rId2" Type="http://schemas.openxmlformats.org/officeDocument/2006/relationships/hyperlink" Target="https://www.youtube.com/watch?v=_CBD2z51u5c"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b="1"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0" name="Title 1"/>
          <p:cNvSpPr txBox="1">
            <a:spLocks/>
          </p:cNvSpPr>
          <p:nvPr/>
        </p:nvSpPr>
        <p:spPr>
          <a:xfrm>
            <a:off x="1812850" y="1025525"/>
            <a:ext cx="5830185" cy="774109"/>
          </a:xfrm>
          <a:prstGeom prst="rect">
            <a:avLst/>
          </a:prstGeom>
        </p:spPr>
        <p:txBody>
          <a:bodyPr anchor="b">
            <a:scene3d>
              <a:camera prst="orthographicFront"/>
              <a:lightRig rig="soft" dir="t">
                <a:rot lat="0" lon="0" rev="2400000"/>
              </a:lightRig>
            </a:scene3d>
            <a:sp3d>
              <a:bevelT w="19050" h="12700"/>
            </a:sp3d>
          </a:bodyPr>
          <a:lstStyle/>
          <a:p>
            <a:pPr marL="54864" algn="ctr" eaLnBrk="1" fontAlgn="auto" hangingPunct="1">
              <a:spcAft>
                <a:spcPts val="0"/>
              </a:spcAft>
              <a:defRPr/>
            </a:pPr>
            <a:r>
              <a:rPr lang="en-US" sz="3200" b="1" dirty="0">
                <a:solidFill>
                  <a:srgbClr val="003300"/>
                </a:solidFill>
                <a:latin typeface="Lucida Bright" panose="02040602050505020304" pitchFamily="18" charset="0"/>
                <a:ea typeface="+mj-ea"/>
                <a:cs typeface="FrankRuehl" panose="020E0503060101010101" pitchFamily="34" charset="-79"/>
              </a:rPr>
              <a:t>Operations Management</a:t>
            </a:r>
          </a:p>
        </p:txBody>
      </p:sp>
      <p:sp>
        <p:nvSpPr>
          <p:cNvPr id="15" name="Title 1"/>
          <p:cNvSpPr txBox="1">
            <a:spLocks noChangeAspect="1"/>
          </p:cNvSpPr>
          <p:nvPr/>
        </p:nvSpPr>
        <p:spPr>
          <a:xfrm>
            <a:off x="789355" y="4213523"/>
            <a:ext cx="7877174"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b="1" dirty="0">
                <a:solidFill>
                  <a:schemeClr val="tx2">
                    <a:lumMod val="50000"/>
                  </a:schemeClr>
                </a:solidFill>
                <a:latin typeface="+mj-lt"/>
                <a:ea typeface="+mj-ea"/>
                <a:cs typeface="+mj-cs"/>
              </a:rPr>
              <a:t>  </a:t>
            </a:r>
          </a:p>
          <a:p>
            <a:pPr marL="54864" algn="ctr" eaLnBrk="1" fontAlgn="auto" hangingPunct="1">
              <a:spcAft>
                <a:spcPts val="0"/>
              </a:spcAft>
              <a:defRPr/>
            </a:pPr>
            <a:r>
              <a:rPr lang="en-US" sz="7200" dirty="0">
                <a:solidFill>
                  <a:srgbClr val="BF0922"/>
                </a:solidFill>
                <a:latin typeface="Lucida Bright" panose="02040602050505020304" pitchFamily="18" charset="0"/>
                <a:ea typeface="+mj-ea"/>
                <a:cs typeface="FrankRuehl" panose="020E0503060101010101" pitchFamily="34" charset="-79"/>
              </a:rPr>
              <a:t>Waiting Lines</a:t>
            </a:r>
            <a:endParaRPr lang="en-US" sz="7200" b="1" dirty="0">
              <a:solidFill>
                <a:srgbClr val="BF0922"/>
              </a:solidFill>
              <a:latin typeface="Lucida Bright" panose="02040602050505020304" pitchFamily="18" charset="0"/>
              <a:ea typeface="+mj-ea"/>
              <a:cs typeface="FrankRuehl" panose="020E0503060101010101" pitchFamily="34" charset="-79"/>
            </a:endParaRPr>
          </a:p>
        </p:txBody>
      </p:sp>
      <p:sp>
        <p:nvSpPr>
          <p:cNvPr id="4101" name="TextBox 1"/>
          <p:cNvSpPr txBox="1">
            <a:spLocks noChangeArrowheads="1"/>
          </p:cNvSpPr>
          <p:nvPr/>
        </p:nvSpPr>
        <p:spPr bwMode="auto">
          <a:xfrm>
            <a:off x="1847850" y="501650"/>
            <a:ext cx="576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40000"/>
              </a:spcAft>
              <a:buChar char="•"/>
              <a:defRPr sz="3200" b="1">
                <a:solidFill>
                  <a:schemeClr val="tx1"/>
                </a:solidFill>
                <a:latin typeface="Arial" charset="0"/>
                <a:ea typeface="ＭＳ Ｐゴシック" pitchFamily="34" charset="-128"/>
              </a:defRPr>
            </a:lvl1pPr>
            <a:lvl2pPr marL="742950" indent="-285750">
              <a:lnSpc>
                <a:spcPct val="90000"/>
              </a:lnSpc>
              <a:spcAft>
                <a:spcPct val="40000"/>
              </a:spcAft>
              <a:buChar char="–"/>
              <a:defRPr sz="2800" b="1">
                <a:solidFill>
                  <a:schemeClr val="tx1"/>
                </a:solidFill>
                <a:latin typeface="Arial" charset="0"/>
                <a:ea typeface="ＭＳ Ｐゴシック" pitchFamily="34" charset="-128"/>
              </a:defRPr>
            </a:lvl2pPr>
            <a:lvl3pPr marL="1143000" indent="-228600">
              <a:lnSpc>
                <a:spcPct val="90000"/>
              </a:lnSpc>
              <a:spcAft>
                <a:spcPct val="40000"/>
              </a:spcAft>
              <a:buChar char="•"/>
              <a:defRPr sz="2400" b="1">
                <a:solidFill>
                  <a:schemeClr val="tx1"/>
                </a:solidFill>
                <a:latin typeface="Arial" charset="0"/>
                <a:ea typeface="ＭＳ Ｐゴシック" pitchFamily="34" charset="-128"/>
              </a:defRPr>
            </a:lvl3pPr>
            <a:lvl4pPr marL="1600200" indent="-228600">
              <a:lnSpc>
                <a:spcPct val="90000"/>
              </a:lnSpc>
              <a:spcAft>
                <a:spcPct val="40000"/>
              </a:spcAft>
              <a:buChar char="–"/>
              <a:defRPr sz="2000" b="1">
                <a:solidFill>
                  <a:schemeClr val="tx1"/>
                </a:solidFill>
                <a:latin typeface="Arial" charset="0"/>
                <a:ea typeface="ＭＳ Ｐゴシック" pitchFamily="34" charset="-128"/>
              </a:defRPr>
            </a:lvl4pPr>
            <a:lvl5pPr marL="2057400" indent="-228600">
              <a:lnSpc>
                <a:spcPct val="90000"/>
              </a:lnSpc>
              <a:spcAft>
                <a:spcPct val="40000"/>
              </a:spcAft>
              <a:buChar char="»"/>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9pPr>
          </a:lstStyle>
          <a:p>
            <a:pPr>
              <a:lnSpc>
                <a:spcPct val="100000"/>
              </a:lnSpc>
              <a:spcAft>
                <a:spcPct val="0"/>
              </a:spcAft>
              <a:buFontTx/>
              <a:buNone/>
            </a:pPr>
            <a:r>
              <a:rPr lang="en-US" altLang="en-US" sz="2800" dirty="0">
                <a:solidFill>
                  <a:srgbClr val="800000"/>
                </a:solidFill>
              </a:rPr>
              <a:t>           </a:t>
            </a:r>
            <a:r>
              <a:rPr lang="en-US" altLang="en-US" sz="2800" dirty="0">
                <a:solidFill>
                  <a:srgbClr val="800000"/>
                </a:solidFill>
                <a:latin typeface="Lucida Bright" panose="02040602050505020304" pitchFamily="18" charset="0"/>
                <a:cs typeface="FrankRuehl" panose="020E0503060101010101" pitchFamily="34" charset="-79"/>
              </a:rPr>
              <a:t>Regents Park Publishe</a:t>
            </a:r>
            <a:r>
              <a:rPr lang="en-US" altLang="en-US" sz="2800" dirty="0">
                <a:solidFill>
                  <a:srgbClr val="800000"/>
                </a:solidFill>
                <a:latin typeface="FrankRuehl" panose="020E0503060101010101" pitchFamily="34" charset="-79"/>
                <a:cs typeface="FrankRuehl" panose="020E0503060101010101" pitchFamily="34" charset="-79"/>
              </a:rPr>
              <a:t>rs</a:t>
            </a:r>
          </a:p>
        </p:txBody>
      </p:sp>
      <p:pic>
        <p:nvPicPr>
          <p:cNvPr id="410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4888" y="2235200"/>
            <a:ext cx="2345921"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021262" y="2360910"/>
            <a:ext cx="3158878" cy="1107996"/>
          </a:xfrm>
          <a:prstGeom prst="rect">
            <a:avLst/>
          </a:prstGeom>
        </p:spPr>
        <p:txBody>
          <a:bodyPr wrap="none">
            <a:spAutoFit/>
          </a:bodyPr>
          <a:lstStyle/>
          <a:p>
            <a:pPr marL="54864" algn="ctr" eaLnBrk="1" fontAlgn="auto" hangingPunct="1">
              <a:spcAft>
                <a:spcPts val="0"/>
              </a:spcAft>
              <a:defRPr/>
            </a:pPr>
            <a:r>
              <a:rPr lang="en-US" sz="6600" b="1" dirty="0">
                <a:solidFill>
                  <a:schemeClr val="accent5">
                    <a:lumMod val="25000"/>
                  </a:schemeClr>
                </a:solidFill>
                <a:latin typeface="Lucida Bright" panose="02040602050505020304" pitchFamily="18" charset="0"/>
                <a:cs typeface="FrankRuehl" panose="020E0503060101010101" pitchFamily="34" charset="-79"/>
              </a:rPr>
              <a:t>T4LM2</a:t>
            </a:r>
          </a:p>
        </p:txBody>
      </p:sp>
    </p:spTree>
    <p:extLst>
      <p:ext uri="{BB962C8B-B14F-4D97-AF65-F5344CB8AC3E}">
        <p14:creationId xmlns:p14="http://schemas.microsoft.com/office/powerpoint/2010/main" val="3381594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Cultural Attitudes</a:t>
            </a:r>
          </a:p>
        </p:txBody>
      </p:sp>
      <p:sp>
        <p:nvSpPr>
          <p:cNvPr id="10243" name="Rectangle 3"/>
          <p:cNvSpPr>
            <a:spLocks noGrp="1" noChangeArrowheads="1"/>
          </p:cNvSpPr>
          <p:nvPr>
            <p:ph type="body" idx="1"/>
          </p:nvPr>
        </p:nvSpPr>
        <p:spPr/>
        <p:txBody>
          <a:bodyPr/>
          <a:lstStyle/>
          <a:p>
            <a:pPr eaLnBrk="1" hangingPunct="1">
              <a:defRPr/>
            </a:pPr>
            <a:endParaRPr lang="en-US" altLang="en-US" dirty="0">
              <a:latin typeface="Times New Roman" pitchFamily="18" charset="0"/>
            </a:endParaRPr>
          </a:p>
          <a:p>
            <a:pPr eaLnBrk="1" hangingPunct="1">
              <a:defRPr/>
            </a:pPr>
            <a:r>
              <a:rPr lang="en-US" altLang="en-US" dirty="0">
                <a:latin typeface="FrankRuehl" panose="020E0503060101010101" pitchFamily="34" charset="-79"/>
                <a:cs typeface="FrankRuehl" panose="020E0503060101010101" pitchFamily="34" charset="-79"/>
              </a:rPr>
              <a:t>“In the United States, waiting lines were used as a rationing device too…</a:t>
            </a:r>
          </a:p>
          <a:p>
            <a:pPr eaLnBrk="1" hangingPunct="1">
              <a:defRPr/>
            </a:pPr>
            <a:endParaRPr lang="en-US" altLang="en-US" dirty="0">
              <a:latin typeface="FrankRuehl" panose="020E0503060101010101" pitchFamily="34" charset="-79"/>
              <a:cs typeface="FrankRuehl" panose="020E0503060101010101" pitchFamily="34" charset="-79"/>
            </a:endParaRPr>
          </a:p>
          <a:p>
            <a:pPr lvl="1" eaLnBrk="1" hangingPunct="1">
              <a:defRPr/>
            </a:pPr>
            <a:r>
              <a:rPr lang="en-US" altLang="en-US" sz="2400" i="1" dirty="0">
                <a:latin typeface="FrankRuehl" panose="020E0503060101010101" pitchFamily="34" charset="-79"/>
                <a:cs typeface="FrankRuehl" panose="020E0503060101010101" pitchFamily="34" charset="-79"/>
              </a:rPr>
              <a:t>Doctors’ Appointments at VA</a:t>
            </a:r>
          </a:p>
          <a:p>
            <a:pPr marL="457200" lvl="1" indent="0" eaLnBrk="1" hangingPunct="1">
              <a:buFont typeface="Wingdings" pitchFamily="2" charset="2"/>
              <a:buNone/>
              <a:defRPr/>
            </a:pPr>
            <a:endParaRPr lang="en-US" altLang="en-US" sz="1600" i="1" dirty="0">
              <a:latin typeface="FrankRuehl" panose="020E0503060101010101" pitchFamily="34" charset="-79"/>
              <a:cs typeface="FrankRuehl" panose="020E0503060101010101" pitchFamily="34"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34963" y="595313"/>
            <a:ext cx="8609012" cy="1131887"/>
          </a:xfrm>
          <a:noFill/>
        </p:spPr>
        <p:txBody>
          <a:bodyPr lIns="92075" tIns="46038" rIns="92075" bIns="46038"/>
          <a:lstStyle/>
          <a:p>
            <a:pPr eaLnBrk="1" hangingPunct="1"/>
            <a:r>
              <a:rPr lang="en-US" altLang="en-US" dirty="0">
                <a:solidFill>
                  <a:srgbClr val="0070C0"/>
                </a:solidFill>
                <a:latin typeface="FrankRuehl" panose="020E0503060101010101" pitchFamily="34" charset="-79"/>
                <a:cs typeface="FrankRuehl" panose="020E0503060101010101" pitchFamily="34" charset="-79"/>
              </a:rPr>
              <a:t>Waiting Realities</a:t>
            </a:r>
          </a:p>
        </p:txBody>
      </p:sp>
      <p:sp>
        <p:nvSpPr>
          <p:cNvPr id="13315" name="Rectangle 3"/>
          <p:cNvSpPr>
            <a:spLocks noGrp="1" noChangeArrowheads="1"/>
          </p:cNvSpPr>
          <p:nvPr>
            <p:ph type="body" idx="1"/>
          </p:nvPr>
        </p:nvSpPr>
        <p:spPr>
          <a:noFill/>
        </p:spPr>
        <p:txBody>
          <a:bodyPr lIns="92075" tIns="46038" rIns="92075" bIns="46038"/>
          <a:lstStyle/>
          <a:p>
            <a:pPr eaLnBrk="1" hangingPunct="1"/>
            <a:r>
              <a:rPr lang="en-US" altLang="en-US" i="1" dirty="0">
                <a:solidFill>
                  <a:srgbClr val="660033"/>
                </a:solidFill>
                <a:latin typeface="FrankRuehl" panose="020E0503060101010101" pitchFamily="34" charset="-79"/>
                <a:cs typeface="FrankRuehl" panose="020E0503060101010101" pitchFamily="34" charset="-79"/>
              </a:rPr>
              <a:t>Inevitability of Waiting</a:t>
            </a:r>
            <a:r>
              <a:rPr lang="en-US" altLang="en-US" dirty="0">
                <a:solidFill>
                  <a:srgbClr val="660033"/>
                </a:solidFill>
                <a:latin typeface="FrankRuehl" panose="020E0503060101010101" pitchFamily="34" charset="-79"/>
                <a:cs typeface="FrankRuehl" panose="020E0503060101010101" pitchFamily="34" charset="-79"/>
              </a:rPr>
              <a:t>:  </a:t>
            </a:r>
            <a:r>
              <a:rPr lang="en-US" altLang="en-US" dirty="0">
                <a:latin typeface="FrankRuehl" panose="020E0503060101010101" pitchFamily="34" charset="-79"/>
                <a:cs typeface="FrankRuehl" panose="020E0503060101010101" pitchFamily="34" charset="-79"/>
              </a:rPr>
              <a:t>Waiting results from variations in arrival rates and service rates</a:t>
            </a:r>
          </a:p>
          <a:p>
            <a:pPr eaLnBrk="1" hangingPunct="1"/>
            <a:endParaRPr lang="en-US" altLang="en-US" dirty="0">
              <a:latin typeface="Times New Roman" pitchFamily="18" charset="0"/>
            </a:endParaRPr>
          </a:p>
          <a:p>
            <a:pPr eaLnBrk="1" hangingPunct="1"/>
            <a:r>
              <a:rPr lang="en-US" altLang="en-US" i="1" dirty="0">
                <a:solidFill>
                  <a:srgbClr val="660033"/>
                </a:solidFill>
                <a:latin typeface="FrankRuehl" panose="020E0503060101010101" pitchFamily="34" charset="-79"/>
                <a:cs typeface="FrankRuehl" panose="020E0503060101010101" pitchFamily="34" charset="-79"/>
              </a:rPr>
              <a:t>Economics of Waiting</a:t>
            </a:r>
            <a:r>
              <a:rPr lang="en-US" altLang="en-US" dirty="0">
                <a:solidFill>
                  <a:srgbClr val="660033"/>
                </a:solidFill>
                <a:latin typeface="FrankRuehl" panose="020E0503060101010101" pitchFamily="34" charset="-79"/>
                <a:cs typeface="FrankRuehl" panose="020E0503060101010101" pitchFamily="34" charset="-79"/>
              </a:rPr>
              <a:t>:  </a:t>
            </a:r>
            <a:r>
              <a:rPr lang="en-US" altLang="en-US" dirty="0">
                <a:latin typeface="FrankRuehl" panose="020E0503060101010101" pitchFamily="34" charset="-79"/>
                <a:cs typeface="FrankRuehl" panose="020E0503060101010101" pitchFamily="34" charset="-79"/>
              </a:rPr>
              <a:t>High utilization purchased at the price of customer waiting.  Make waiting productive (salad bar) or profitable (drinking bar).</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93700"/>
            <a:ext cx="8204200" cy="939800"/>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Laws of Service</a:t>
            </a:r>
          </a:p>
        </p:txBody>
      </p:sp>
      <p:sp>
        <p:nvSpPr>
          <p:cNvPr id="14339" name="Rectangle 3"/>
          <p:cNvSpPr>
            <a:spLocks noGrp="1" noChangeArrowheads="1"/>
          </p:cNvSpPr>
          <p:nvPr>
            <p:ph type="body" idx="1"/>
          </p:nvPr>
        </p:nvSpPr>
        <p:spPr>
          <a:xfrm>
            <a:off x="458788" y="1550988"/>
            <a:ext cx="8193087" cy="4114800"/>
          </a:xfrm>
        </p:spPr>
        <p:txBody>
          <a:bodyPr/>
          <a:lstStyle/>
          <a:p>
            <a:pPr eaLnBrk="1" hangingPunct="1"/>
            <a:r>
              <a:rPr lang="en-US" altLang="en-US" i="1" u="sng" dirty="0">
                <a:solidFill>
                  <a:srgbClr val="660033"/>
                </a:solidFill>
                <a:latin typeface="FrankRuehl" panose="020E0503060101010101" pitchFamily="34" charset="-79"/>
                <a:cs typeface="FrankRuehl" panose="020E0503060101010101" pitchFamily="34" charset="-79"/>
              </a:rPr>
              <a:t>Maister’s First Law</a:t>
            </a:r>
            <a:r>
              <a:rPr lang="en-US" altLang="en-US" dirty="0">
                <a:solidFill>
                  <a:srgbClr val="660033"/>
                </a:solidFill>
                <a:latin typeface="FrankRuehl" panose="020E0503060101010101" pitchFamily="34" charset="-79"/>
                <a:cs typeface="FrankRuehl" panose="020E0503060101010101" pitchFamily="34" charset="-79"/>
              </a:rPr>
              <a:t>:</a:t>
            </a:r>
            <a:br>
              <a:rPr lang="en-US" altLang="en-US" dirty="0">
                <a:latin typeface="FrankRuehl" panose="020E0503060101010101" pitchFamily="34" charset="-79"/>
                <a:cs typeface="FrankRuehl" panose="020E0503060101010101" pitchFamily="34" charset="-79"/>
              </a:rPr>
            </a:br>
            <a:r>
              <a:rPr lang="en-US" altLang="en-US" dirty="0">
                <a:latin typeface="FrankRuehl" panose="020E0503060101010101" pitchFamily="34" charset="-79"/>
                <a:cs typeface="FrankRuehl" panose="020E0503060101010101" pitchFamily="34" charset="-79"/>
              </a:rPr>
              <a:t>Customers compare expectations with perceptions.</a:t>
            </a:r>
          </a:p>
          <a:p>
            <a:pPr eaLnBrk="1" hangingPunct="1"/>
            <a:r>
              <a:rPr lang="en-US" altLang="en-US" i="1" u="sng" dirty="0">
                <a:solidFill>
                  <a:srgbClr val="660033"/>
                </a:solidFill>
                <a:latin typeface="FrankRuehl" panose="020E0503060101010101" pitchFamily="34" charset="-79"/>
                <a:cs typeface="FrankRuehl" panose="020E0503060101010101" pitchFamily="34" charset="-79"/>
              </a:rPr>
              <a:t>Maister’s Second Law</a:t>
            </a:r>
            <a:r>
              <a:rPr lang="en-US" altLang="en-US" dirty="0">
                <a:solidFill>
                  <a:srgbClr val="660033"/>
                </a:solidFill>
                <a:latin typeface="FrankRuehl" panose="020E0503060101010101" pitchFamily="34" charset="-79"/>
                <a:cs typeface="FrankRuehl" panose="020E0503060101010101" pitchFamily="34" charset="-79"/>
              </a:rPr>
              <a:t>:</a:t>
            </a:r>
            <a:br>
              <a:rPr lang="en-US" altLang="en-US" dirty="0">
                <a:latin typeface="FrankRuehl" panose="020E0503060101010101" pitchFamily="34" charset="-79"/>
                <a:cs typeface="FrankRuehl" panose="020E0503060101010101" pitchFamily="34" charset="-79"/>
              </a:rPr>
            </a:br>
            <a:r>
              <a:rPr lang="en-US" altLang="en-US" dirty="0">
                <a:latin typeface="FrankRuehl" panose="020E0503060101010101" pitchFamily="34" charset="-79"/>
                <a:cs typeface="FrankRuehl" panose="020E0503060101010101" pitchFamily="34" charset="-79"/>
              </a:rPr>
              <a:t>Is hard to play catch-up ball.</a:t>
            </a:r>
          </a:p>
          <a:p>
            <a:pPr eaLnBrk="1" hangingPunct="1"/>
            <a:r>
              <a:rPr lang="en-US" altLang="en-US" i="1" u="sng" dirty="0">
                <a:solidFill>
                  <a:srgbClr val="660033"/>
                </a:solidFill>
                <a:latin typeface="FrankRuehl" panose="020E0503060101010101" pitchFamily="34" charset="-79"/>
                <a:cs typeface="FrankRuehl" panose="020E0503060101010101" pitchFamily="34" charset="-79"/>
              </a:rPr>
              <a:t>Skinner’s Law</a:t>
            </a:r>
            <a:r>
              <a:rPr lang="en-US" altLang="en-US" dirty="0">
                <a:solidFill>
                  <a:srgbClr val="660033"/>
                </a:solidFill>
                <a:latin typeface="FrankRuehl" panose="020E0503060101010101" pitchFamily="34" charset="-79"/>
                <a:cs typeface="FrankRuehl" panose="020E0503060101010101" pitchFamily="34" charset="-79"/>
              </a:rPr>
              <a:t>:</a:t>
            </a:r>
            <a:br>
              <a:rPr lang="en-US" altLang="en-US" dirty="0">
                <a:latin typeface="FrankRuehl" panose="020E0503060101010101" pitchFamily="34" charset="-79"/>
                <a:cs typeface="FrankRuehl" panose="020E0503060101010101" pitchFamily="34" charset="-79"/>
              </a:rPr>
            </a:br>
            <a:r>
              <a:rPr lang="en-US" altLang="en-US" dirty="0">
                <a:latin typeface="FrankRuehl" panose="020E0503060101010101" pitchFamily="34" charset="-79"/>
                <a:cs typeface="FrankRuehl" panose="020E0503060101010101" pitchFamily="34" charset="-79"/>
              </a:rPr>
              <a:t>The other line always moves faster.</a:t>
            </a:r>
          </a:p>
          <a:p>
            <a:pPr eaLnBrk="1" hangingPunct="1"/>
            <a:r>
              <a:rPr lang="en-US" altLang="en-US" i="1" u="sng" dirty="0">
                <a:solidFill>
                  <a:srgbClr val="660033"/>
                </a:solidFill>
                <a:latin typeface="FrankRuehl" panose="020E0503060101010101" pitchFamily="34" charset="-79"/>
                <a:cs typeface="FrankRuehl" panose="020E0503060101010101" pitchFamily="34" charset="-79"/>
              </a:rPr>
              <a:t>Jenkin’s Corollary</a:t>
            </a:r>
            <a:r>
              <a:rPr lang="en-US" altLang="en-US" dirty="0">
                <a:solidFill>
                  <a:srgbClr val="660033"/>
                </a:solidFill>
                <a:latin typeface="FrankRuehl" panose="020E0503060101010101" pitchFamily="34" charset="-79"/>
                <a:cs typeface="FrankRuehl" panose="020E0503060101010101" pitchFamily="34" charset="-79"/>
              </a:rPr>
              <a:t>:</a:t>
            </a:r>
            <a:br>
              <a:rPr lang="en-US" altLang="en-US" dirty="0">
                <a:latin typeface="FrankRuehl" panose="020E0503060101010101" pitchFamily="34" charset="-79"/>
                <a:cs typeface="FrankRuehl" panose="020E0503060101010101" pitchFamily="34" charset="-79"/>
              </a:rPr>
            </a:br>
            <a:r>
              <a:rPr lang="en-US" altLang="en-US" dirty="0">
                <a:latin typeface="FrankRuehl" panose="020E0503060101010101" pitchFamily="34" charset="-79"/>
                <a:cs typeface="FrankRuehl" panose="020E0503060101010101" pitchFamily="34" charset="-79"/>
              </a:rPr>
              <a:t>However, when you switch to another other line, the line you left moves faster.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685800" y="393700"/>
            <a:ext cx="8072438" cy="939800"/>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Remember Me</a:t>
            </a:r>
          </a:p>
        </p:txBody>
      </p:sp>
      <p:sp>
        <p:nvSpPr>
          <p:cNvPr id="15363" name="Rectangle 1027"/>
          <p:cNvSpPr>
            <a:spLocks noGrp="1" noChangeArrowheads="1"/>
          </p:cNvSpPr>
          <p:nvPr>
            <p:ph type="body" idx="1"/>
          </p:nvPr>
        </p:nvSpPr>
        <p:spPr/>
        <p:txBody>
          <a:bodyPr/>
          <a:lstStyle/>
          <a:p>
            <a:pPr eaLnBrk="1" hangingPunct="1"/>
            <a:r>
              <a:rPr lang="en-US" altLang="en-US" sz="2800" dirty="0">
                <a:latin typeface="FrankRuehl" panose="020E0503060101010101" pitchFamily="34" charset="-79"/>
                <a:cs typeface="FrankRuehl" panose="020E0503060101010101" pitchFamily="34" charset="-79"/>
              </a:rPr>
              <a:t>I am the person who goes into a restaurant, sits down, and patiently waits while the wait-staff does everything but take my order.</a:t>
            </a:r>
          </a:p>
          <a:p>
            <a:pPr eaLnBrk="1" hangingPunct="1"/>
            <a:r>
              <a:rPr lang="en-US" altLang="en-US" sz="2800" dirty="0">
                <a:latin typeface="FrankRuehl" panose="020E0503060101010101" pitchFamily="34" charset="-79"/>
                <a:cs typeface="FrankRuehl" panose="020E0503060101010101" pitchFamily="34" charset="-79"/>
              </a:rPr>
              <a:t>I am the person that waits in line for the clerk to finish chatting with his buddy.</a:t>
            </a:r>
          </a:p>
          <a:p>
            <a:pPr eaLnBrk="1" hangingPunct="1"/>
            <a:r>
              <a:rPr lang="en-US" altLang="en-US" sz="2800" dirty="0">
                <a:latin typeface="FrankRuehl" panose="020E0503060101010101" pitchFamily="34" charset="-79"/>
                <a:cs typeface="FrankRuehl" panose="020E0503060101010101" pitchFamily="34" charset="-79"/>
              </a:rPr>
              <a:t>I am the one who </a:t>
            </a:r>
            <a:r>
              <a:rPr lang="en-US" altLang="en-US" sz="2800" i="1" dirty="0">
                <a:solidFill>
                  <a:srgbClr val="660033"/>
                </a:solidFill>
                <a:latin typeface="FrankRuehl" panose="020E0503060101010101" pitchFamily="34" charset="-79"/>
                <a:cs typeface="FrankRuehl" panose="020E0503060101010101" pitchFamily="34" charset="-79"/>
              </a:rPr>
              <a:t>never comes back</a:t>
            </a:r>
            <a:r>
              <a:rPr lang="en-US" altLang="en-US" sz="2800" dirty="0">
                <a:solidFill>
                  <a:srgbClr val="660033"/>
                </a:solidFill>
                <a:latin typeface="FrankRuehl" panose="020E0503060101010101" pitchFamily="34" charset="-79"/>
                <a:cs typeface="FrankRuehl" panose="020E0503060101010101" pitchFamily="34" charset="-79"/>
              </a:rPr>
              <a:t> </a:t>
            </a:r>
            <a:r>
              <a:rPr lang="en-US" altLang="en-US" sz="2800" dirty="0">
                <a:latin typeface="FrankRuehl" panose="020E0503060101010101" pitchFamily="34" charset="-79"/>
                <a:cs typeface="FrankRuehl" panose="020E0503060101010101" pitchFamily="34" charset="-79"/>
              </a:rPr>
              <a:t>and it amuses me to see money spent to get me back.</a:t>
            </a:r>
          </a:p>
          <a:p>
            <a:pPr eaLnBrk="1" hangingPunct="1"/>
            <a:r>
              <a:rPr lang="en-US" altLang="en-US" sz="2800" dirty="0">
                <a:latin typeface="FrankRuehl" panose="020E0503060101010101" pitchFamily="34" charset="-79"/>
                <a:cs typeface="FrankRuehl" panose="020E0503060101010101" pitchFamily="34" charset="-79"/>
              </a:rPr>
              <a:t>I was there in the </a:t>
            </a:r>
            <a:r>
              <a:rPr lang="en-US" altLang="en-US" sz="2800" i="1" dirty="0">
                <a:solidFill>
                  <a:srgbClr val="660033"/>
                </a:solidFill>
                <a:latin typeface="FrankRuehl" panose="020E0503060101010101" pitchFamily="34" charset="-79"/>
                <a:cs typeface="FrankRuehl" panose="020E0503060101010101" pitchFamily="34" charset="-79"/>
              </a:rPr>
              <a:t>first place</a:t>
            </a:r>
            <a:r>
              <a:rPr lang="en-US" altLang="en-US" sz="2800" dirty="0">
                <a:solidFill>
                  <a:srgbClr val="660033"/>
                </a:solidFill>
                <a:latin typeface="FrankRuehl" panose="020E0503060101010101" pitchFamily="34" charset="-79"/>
                <a:cs typeface="FrankRuehl" panose="020E0503060101010101" pitchFamily="34" charset="-79"/>
              </a:rPr>
              <a:t>, </a:t>
            </a:r>
            <a:r>
              <a:rPr lang="en-US" altLang="en-US" sz="2800" dirty="0">
                <a:latin typeface="FrankRuehl" panose="020E0503060101010101" pitchFamily="34" charset="-79"/>
                <a:cs typeface="FrankRuehl" panose="020E0503060101010101" pitchFamily="34" charset="-79"/>
              </a:rPr>
              <a:t>all you had to do was show me some courtesy and service.</a:t>
            </a:r>
            <a:br>
              <a:rPr lang="en-US" altLang="en-US" sz="2800" dirty="0">
                <a:latin typeface="FrankRuehl" panose="020E0503060101010101" pitchFamily="34" charset="-79"/>
                <a:cs typeface="FrankRuehl" panose="020E0503060101010101" pitchFamily="34" charset="-79"/>
              </a:rPr>
            </a:br>
            <a:r>
              <a:rPr lang="en-US" altLang="en-US" sz="2800" dirty="0">
                <a:latin typeface="FrankRuehl" panose="020E0503060101010101" pitchFamily="34" charset="-79"/>
                <a:cs typeface="FrankRuehl" panose="020E0503060101010101" pitchFamily="34" charset="-79"/>
              </a:rPr>
              <a:t>						</a:t>
            </a:r>
            <a:r>
              <a:rPr lang="en-US" altLang="en-US" sz="2800" i="1" dirty="0">
                <a:solidFill>
                  <a:srgbClr val="660033"/>
                </a:solidFill>
                <a:latin typeface="FrankRuehl" panose="020E0503060101010101" pitchFamily="34" charset="-79"/>
                <a:cs typeface="FrankRuehl" panose="020E0503060101010101" pitchFamily="34" charset="-79"/>
              </a:rPr>
              <a:t>The Customer</a:t>
            </a:r>
            <a:endParaRPr lang="en-US" altLang="en-US" sz="2400" dirty="0">
              <a:solidFill>
                <a:srgbClr val="660033"/>
              </a:solidFill>
              <a:latin typeface="FrankRuehl" panose="020E0503060101010101" pitchFamily="34" charset="-79"/>
              <a:cs typeface="FrankRuehl" panose="020E0503060101010101" pitchFamily="34" charset="-79"/>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1027"/>
          <p:cNvSpPr>
            <a:spLocks noGrp="1" noChangeArrowheads="1"/>
          </p:cNvSpPr>
          <p:nvPr>
            <p:ph type="body" idx="1"/>
          </p:nvPr>
        </p:nvSpPr>
        <p:spPr>
          <a:xfrm>
            <a:off x="805543" y="907143"/>
            <a:ext cx="7772400" cy="4394200"/>
          </a:xfrm>
        </p:spPr>
        <p:txBody>
          <a:bodyPr/>
          <a:lstStyle/>
          <a:p>
            <a:pPr marL="0" indent="0" algn="ctr" eaLnBrk="1" hangingPunct="1">
              <a:buNone/>
            </a:pPr>
            <a:endParaRPr lang="en-US" altLang="en-US" sz="2400" dirty="0">
              <a:solidFill>
                <a:srgbClr val="FF0000"/>
              </a:solidFill>
              <a:latin typeface="FrankRuehl" panose="020E0503060101010101" pitchFamily="34" charset="-79"/>
              <a:cs typeface="FrankRuehl" panose="020E0503060101010101" pitchFamily="34" charset="-79"/>
            </a:endParaRPr>
          </a:p>
          <a:p>
            <a:pPr marL="0" indent="0" algn="ctr" eaLnBrk="1" hangingPunct="1">
              <a:buNone/>
            </a:pPr>
            <a:endParaRPr lang="en-US" altLang="en-US" sz="4800" dirty="0">
              <a:solidFill>
                <a:srgbClr val="FF0000"/>
              </a:solidFill>
              <a:latin typeface="FrankRuehl" panose="020E0503060101010101" pitchFamily="34" charset="-79"/>
              <a:cs typeface="FrankRuehl" panose="020E0503060101010101" pitchFamily="34" charset="-79"/>
            </a:endParaRPr>
          </a:p>
          <a:p>
            <a:pPr marL="0" indent="0" algn="ctr" eaLnBrk="1" hangingPunct="1">
              <a:buNone/>
            </a:pPr>
            <a:r>
              <a:rPr lang="en-US" altLang="en-US" sz="4800" dirty="0">
                <a:solidFill>
                  <a:srgbClr val="003300"/>
                </a:solidFill>
                <a:latin typeface="FrankRuehl" panose="020E0503060101010101" pitchFamily="34" charset="-79"/>
                <a:cs typeface="FrankRuehl" panose="020E0503060101010101" pitchFamily="34" charset="-79"/>
              </a:rPr>
              <a:t>Service Providers have to Care about Customers’ </a:t>
            </a:r>
          </a:p>
          <a:p>
            <a:pPr marL="0" indent="0" algn="ctr" eaLnBrk="1" hangingPunct="1">
              <a:buNone/>
            </a:pPr>
            <a:r>
              <a:rPr lang="en-US" altLang="en-US" sz="4800" dirty="0">
                <a:solidFill>
                  <a:srgbClr val="660033"/>
                </a:solidFill>
                <a:latin typeface="FrankRuehl" panose="020E0503060101010101" pitchFamily="34" charset="-79"/>
                <a:cs typeface="FrankRuehl" panose="020E0503060101010101" pitchFamily="34" charset="-79"/>
              </a:rPr>
              <a:t>Experience</a:t>
            </a:r>
          </a:p>
        </p:txBody>
      </p:sp>
    </p:spTree>
    <p:extLst>
      <p:ext uri="{BB962C8B-B14F-4D97-AF65-F5344CB8AC3E}">
        <p14:creationId xmlns:p14="http://schemas.microsoft.com/office/powerpoint/2010/main" val="3939866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1027"/>
          <p:cNvSpPr>
            <a:spLocks noGrp="1" noChangeArrowheads="1"/>
          </p:cNvSpPr>
          <p:nvPr>
            <p:ph type="body" idx="1"/>
          </p:nvPr>
        </p:nvSpPr>
        <p:spPr>
          <a:xfrm>
            <a:off x="805543" y="907143"/>
            <a:ext cx="7772400" cy="4394200"/>
          </a:xfrm>
        </p:spPr>
        <p:txBody>
          <a:bodyPr/>
          <a:lstStyle/>
          <a:p>
            <a:pPr marL="0" indent="0" algn="ctr" eaLnBrk="1" hangingPunct="1">
              <a:buNone/>
            </a:pPr>
            <a:endParaRPr lang="en-US" altLang="en-US" sz="2400" dirty="0">
              <a:solidFill>
                <a:srgbClr val="FF0000"/>
              </a:solidFill>
              <a:latin typeface="FrankRuehl" panose="020E0503060101010101" pitchFamily="34" charset="-79"/>
              <a:cs typeface="FrankRuehl" panose="020E0503060101010101" pitchFamily="34" charset="-79"/>
            </a:endParaRPr>
          </a:p>
          <a:p>
            <a:pPr marL="0" indent="0" algn="ctr" eaLnBrk="1" hangingPunct="1">
              <a:buNone/>
            </a:pPr>
            <a:endParaRPr lang="en-US" altLang="en-US" sz="4800" dirty="0">
              <a:solidFill>
                <a:srgbClr val="003300"/>
              </a:solidFill>
              <a:latin typeface="FrankRuehl" panose="020E0503060101010101" pitchFamily="34" charset="-79"/>
              <a:cs typeface="FrankRuehl" panose="020E0503060101010101" pitchFamily="34" charset="-79"/>
            </a:endParaRPr>
          </a:p>
          <a:p>
            <a:pPr marL="0" indent="0" algn="ctr" eaLnBrk="1" hangingPunct="1">
              <a:buNone/>
            </a:pPr>
            <a:r>
              <a:rPr lang="en-US" altLang="en-US" sz="4800" dirty="0">
                <a:solidFill>
                  <a:srgbClr val="003300"/>
                </a:solidFill>
                <a:latin typeface="FrankRuehl" panose="020E0503060101010101" pitchFamily="34" charset="-79"/>
                <a:cs typeface="FrankRuehl" panose="020E0503060101010101" pitchFamily="34" charset="-79"/>
              </a:rPr>
              <a:t>This </a:t>
            </a:r>
            <a:r>
              <a:rPr lang="en-US" altLang="en-US" sz="4800" dirty="0">
                <a:solidFill>
                  <a:srgbClr val="660033"/>
                </a:solidFill>
                <a:latin typeface="FrankRuehl" panose="020E0503060101010101" pitchFamily="34" charset="-79"/>
                <a:cs typeface="FrankRuehl" panose="020E0503060101010101" pitchFamily="34" charset="-79"/>
              </a:rPr>
              <a:t>Experience</a:t>
            </a:r>
            <a:r>
              <a:rPr lang="en-US" altLang="en-US" sz="4800" dirty="0">
                <a:solidFill>
                  <a:srgbClr val="FF0000"/>
                </a:solidFill>
                <a:latin typeface="FrankRuehl" panose="020E0503060101010101" pitchFamily="34" charset="-79"/>
                <a:cs typeface="FrankRuehl" panose="020E0503060101010101" pitchFamily="34" charset="-79"/>
              </a:rPr>
              <a:t> </a:t>
            </a:r>
            <a:r>
              <a:rPr lang="en-US" altLang="en-US" sz="4800" dirty="0">
                <a:solidFill>
                  <a:srgbClr val="003300"/>
                </a:solidFill>
                <a:latin typeface="FrankRuehl" panose="020E0503060101010101" pitchFamily="34" charset="-79"/>
                <a:cs typeface="FrankRuehl" panose="020E0503060101010101" pitchFamily="34" charset="-79"/>
              </a:rPr>
              <a:t>has to be designed, architected, implemented, and measured.</a:t>
            </a:r>
          </a:p>
        </p:txBody>
      </p:sp>
    </p:spTree>
    <p:extLst>
      <p:ext uri="{BB962C8B-B14F-4D97-AF65-F5344CB8AC3E}">
        <p14:creationId xmlns:p14="http://schemas.microsoft.com/office/powerpoint/2010/main" val="3578249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1027"/>
          <p:cNvSpPr>
            <a:spLocks noGrp="1" noChangeArrowheads="1"/>
          </p:cNvSpPr>
          <p:nvPr>
            <p:ph type="body" idx="1"/>
          </p:nvPr>
        </p:nvSpPr>
        <p:spPr>
          <a:xfrm>
            <a:off x="805543" y="907143"/>
            <a:ext cx="7772400" cy="4394200"/>
          </a:xfrm>
        </p:spPr>
        <p:txBody>
          <a:bodyPr/>
          <a:lstStyle/>
          <a:p>
            <a:pPr marL="0" indent="0" algn="ctr" eaLnBrk="1" hangingPunct="1">
              <a:buNone/>
            </a:pPr>
            <a:endParaRPr lang="en-US" altLang="en-US" sz="2400" dirty="0">
              <a:solidFill>
                <a:srgbClr val="FF0000"/>
              </a:solidFill>
              <a:latin typeface="FrankRuehl" panose="020E0503060101010101" pitchFamily="34" charset="-79"/>
              <a:cs typeface="FrankRuehl" panose="020E0503060101010101" pitchFamily="34" charset="-79"/>
            </a:endParaRPr>
          </a:p>
          <a:p>
            <a:pPr marL="0" indent="0" algn="ctr" eaLnBrk="1" hangingPunct="1">
              <a:buNone/>
            </a:pPr>
            <a:endParaRPr lang="en-US" altLang="en-US" sz="4800" dirty="0">
              <a:solidFill>
                <a:srgbClr val="FF0000"/>
              </a:solidFill>
              <a:latin typeface="FrankRuehl" panose="020E0503060101010101" pitchFamily="34" charset="-79"/>
              <a:cs typeface="FrankRuehl" panose="020E0503060101010101" pitchFamily="34" charset="-79"/>
            </a:endParaRPr>
          </a:p>
          <a:p>
            <a:pPr marL="0" indent="0" algn="ctr" eaLnBrk="1" hangingPunct="1">
              <a:buNone/>
            </a:pPr>
            <a:r>
              <a:rPr lang="en-US" altLang="en-US" sz="4800" dirty="0">
                <a:solidFill>
                  <a:srgbClr val="660033"/>
                </a:solidFill>
                <a:latin typeface="FrankRuehl" panose="020E0503060101010101" pitchFamily="34" charset="-79"/>
                <a:cs typeface="FrankRuehl" panose="020E0503060101010101" pitchFamily="34" charset="-79"/>
              </a:rPr>
              <a:t>Characteristics</a:t>
            </a:r>
          </a:p>
          <a:p>
            <a:pPr marL="0" indent="0" algn="ctr" eaLnBrk="1" hangingPunct="1">
              <a:buNone/>
            </a:pPr>
            <a:r>
              <a:rPr lang="en-US" altLang="en-US" sz="4800" dirty="0">
                <a:solidFill>
                  <a:srgbClr val="660033"/>
                </a:solidFill>
                <a:latin typeface="FrankRuehl" panose="020E0503060101010101" pitchFamily="34" charset="-79"/>
                <a:cs typeface="FrankRuehl" panose="020E0503060101010101" pitchFamily="34" charset="-79"/>
              </a:rPr>
              <a:t> of </a:t>
            </a:r>
          </a:p>
          <a:p>
            <a:pPr marL="0" indent="0" algn="ctr" eaLnBrk="1" hangingPunct="1">
              <a:buNone/>
            </a:pPr>
            <a:r>
              <a:rPr lang="en-US" altLang="en-US" sz="4800" dirty="0">
                <a:solidFill>
                  <a:srgbClr val="660033"/>
                </a:solidFill>
                <a:latin typeface="FrankRuehl" panose="020E0503060101010101" pitchFamily="34" charset="-79"/>
                <a:cs typeface="FrankRuehl" panose="020E0503060101010101" pitchFamily="34" charset="-79"/>
              </a:rPr>
              <a:t>Queuing Systems</a:t>
            </a:r>
          </a:p>
        </p:txBody>
      </p:sp>
    </p:spTree>
    <p:extLst>
      <p:ext uri="{BB962C8B-B14F-4D97-AF65-F5344CB8AC3E}">
        <p14:creationId xmlns:p14="http://schemas.microsoft.com/office/powerpoint/2010/main" val="2715601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88069" name="Rectangle 5"/>
          <p:cNvSpPr>
            <a:spLocks noGrp="1" noChangeArrowheads="1"/>
          </p:cNvSpPr>
          <p:nvPr>
            <p:ph type="body" idx="1"/>
          </p:nvPr>
        </p:nvSpPr>
        <p:spPr/>
        <p:txBody>
          <a:bodyPr/>
          <a:lstStyle/>
          <a:p>
            <a:pPr marL="355600" indent="-355600" eaLnBrk="1" hangingPunct="1">
              <a:defRPr/>
            </a:pPr>
            <a:r>
              <a:rPr lang="en-US" sz="2800" dirty="0">
                <a:latin typeface="FrankRuehl" panose="020E0503060101010101" pitchFamily="34" charset="-79"/>
                <a:cs typeface="FrankRuehl" panose="020E0503060101010101" pitchFamily="34" charset="-79"/>
              </a:rPr>
              <a:t>There are three parts to a queuing system</a:t>
            </a:r>
          </a:p>
          <a:p>
            <a:pPr marL="901700" lvl="1" indent="-366713" eaLnBrk="1" hangingPunct="1">
              <a:buSzTx/>
              <a:buFont typeface="Wingdings" pitchFamily="2" charset="2"/>
              <a:buAutoNum type="arabicPeriod"/>
              <a:defRPr/>
            </a:pPr>
            <a:r>
              <a:rPr lang="en-US" sz="2400" dirty="0">
                <a:latin typeface="FrankRuehl" panose="020E0503060101010101" pitchFamily="34" charset="-79"/>
                <a:cs typeface="FrankRuehl" panose="020E0503060101010101" pitchFamily="34" charset="-79"/>
              </a:rPr>
              <a:t>The arrivals or inputs to the system (sometimes referred to as the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calling population</a:t>
            </a:r>
            <a:endParaRPr lang="en-US" sz="2400" dirty="0">
              <a:solidFill>
                <a:srgbClr val="660033"/>
              </a:solidFill>
              <a:latin typeface="FrankRuehl" panose="020E0503060101010101" pitchFamily="34" charset="-79"/>
              <a:cs typeface="FrankRuehl" panose="020E0503060101010101" pitchFamily="34" charset="-79"/>
            </a:endParaRPr>
          </a:p>
          <a:p>
            <a:pPr marL="901700" lvl="1" indent="-366713" eaLnBrk="1" hangingPunct="1">
              <a:buSzTx/>
              <a:buFont typeface="Wingdings" pitchFamily="2" charset="2"/>
              <a:buAutoNum type="arabicPeriod"/>
              <a:defRPr/>
            </a:pPr>
            <a:r>
              <a:rPr lang="en-US" sz="2400" dirty="0">
                <a:latin typeface="FrankRuehl" panose="020E0503060101010101" pitchFamily="34" charset="-79"/>
                <a:cs typeface="FrankRuehl" panose="020E0503060101010101" pitchFamily="34" charset="-79"/>
              </a:rPr>
              <a:t>The queue or waiting line itself</a:t>
            </a:r>
          </a:p>
          <a:p>
            <a:pPr marL="901700" lvl="1" indent="-366713" eaLnBrk="1" hangingPunct="1">
              <a:buSzTx/>
              <a:buFont typeface="Wingdings" pitchFamily="2" charset="2"/>
              <a:buAutoNum type="arabicPeriod"/>
              <a:defRPr/>
            </a:pPr>
            <a:r>
              <a:rPr lang="en-US" sz="2400" dirty="0">
                <a:latin typeface="FrankRuehl" panose="020E0503060101010101" pitchFamily="34" charset="-79"/>
                <a:cs typeface="FrankRuehl" panose="020E0503060101010101" pitchFamily="34" charset="-79"/>
              </a:rPr>
              <a:t>The service facility</a:t>
            </a:r>
          </a:p>
          <a:p>
            <a:pPr marL="355600" indent="-355600" eaLnBrk="1" hangingPunct="1">
              <a:defRPr/>
            </a:pPr>
            <a:r>
              <a:rPr lang="en-US" sz="2800" dirty="0">
                <a:latin typeface="FrankRuehl" panose="020E0503060101010101" pitchFamily="34" charset="-79"/>
                <a:cs typeface="FrankRuehl" panose="020E0503060101010101" pitchFamily="34" charset="-79"/>
              </a:rPr>
              <a:t>These components have their own characteristics that must be examined before mathematical models can be developed</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88069"/>
                                        </p:tgtEl>
                                        <p:attrNameLst>
                                          <p:attrName>style.visibility</p:attrName>
                                        </p:attrNameLst>
                                      </p:cBhvr>
                                      <p:to>
                                        <p:strVal val="visible"/>
                                      </p:to>
                                    </p:set>
                                    <p:animEffect transition="in" filter="strips(downRight)">
                                      <p:cBhvr>
                                        <p:cTn id="7" dur="10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25955" name="Rectangle 3"/>
          <p:cNvSpPr>
            <a:spLocks noGrp="1" noChangeArrowheads="1"/>
          </p:cNvSpPr>
          <p:nvPr>
            <p:ph type="body" idx="1"/>
          </p:nvPr>
        </p:nvSpPr>
        <p:spPr/>
        <p:txBody>
          <a:bodyPr/>
          <a:lstStyle/>
          <a:p>
            <a:pPr eaLnBrk="1" hangingPunct="1">
              <a:defRPr/>
            </a:pPr>
            <a:r>
              <a:rPr lang="en-US" sz="2800" dirty="0">
                <a:latin typeface="FrankRuehl" panose="020E0503060101010101" pitchFamily="34" charset="-79"/>
                <a:cs typeface="FrankRuehl" panose="020E0503060101010101" pitchFamily="34" charset="-79"/>
              </a:rPr>
              <a:t>Arrival Characteristics have three major characteristics, </a:t>
            </a:r>
            <a:r>
              <a:rPr lang="en-US" sz="28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size</a:t>
            </a:r>
            <a:r>
              <a:rPr lang="en-US" sz="2800" dirty="0">
                <a:solidFill>
                  <a:srgbClr val="660033"/>
                </a:solidFill>
                <a:latin typeface="FrankRuehl" panose="020E0503060101010101" pitchFamily="34" charset="-79"/>
                <a:cs typeface="FrankRuehl" panose="020E0503060101010101" pitchFamily="34" charset="-79"/>
              </a:rPr>
              <a:t>, </a:t>
            </a:r>
            <a:r>
              <a:rPr lang="en-US" sz="28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pattern</a:t>
            </a:r>
            <a:r>
              <a:rPr lang="en-US" sz="2800" dirty="0">
                <a:latin typeface="FrankRuehl" panose="020E0503060101010101" pitchFamily="34" charset="-79"/>
                <a:cs typeface="FrankRuehl" panose="020E0503060101010101" pitchFamily="34" charset="-79"/>
              </a:rPr>
              <a:t>, and </a:t>
            </a:r>
            <a:r>
              <a:rPr lang="en-US" sz="28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behavior</a:t>
            </a:r>
          </a:p>
          <a:p>
            <a:pPr lvl="1" eaLnBrk="1" hangingPunct="1">
              <a:defRPr/>
            </a:pPr>
            <a:r>
              <a:rPr lang="en-US" sz="2400" dirty="0">
                <a:latin typeface="FrankRuehl" panose="020E0503060101010101" pitchFamily="34" charset="-79"/>
                <a:cs typeface="FrankRuehl" panose="020E0503060101010101" pitchFamily="34" charset="-79"/>
              </a:rPr>
              <a:t>Size of the calling population</a:t>
            </a:r>
          </a:p>
          <a:p>
            <a:pPr marL="1265238" lvl="2" indent="-350838" eaLnBrk="1" hangingPunct="1">
              <a:defRPr/>
            </a:pPr>
            <a:r>
              <a:rPr lang="en-US" dirty="0">
                <a:latin typeface="FrankRuehl" panose="020E0503060101010101" pitchFamily="34" charset="-79"/>
                <a:cs typeface="FrankRuehl" panose="020E0503060101010101" pitchFamily="34" charset="-79"/>
              </a:rPr>
              <a:t>Can be either unlimited (essentially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infinite</a:t>
            </a:r>
            <a:r>
              <a:rPr lang="en-US" dirty="0">
                <a:latin typeface="FrankRuehl" panose="020E0503060101010101" pitchFamily="34" charset="-79"/>
                <a:cs typeface="FrankRuehl" panose="020E0503060101010101" pitchFamily="34" charset="-79"/>
              </a:rPr>
              <a:t>) or limited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finite</a:t>
            </a:r>
            <a:r>
              <a:rPr lang="en-US" dirty="0">
                <a:latin typeface="FrankRuehl" panose="020E0503060101010101" pitchFamily="34" charset="-79"/>
                <a:cs typeface="FrankRuehl" panose="020E0503060101010101" pitchFamily="34" charset="-79"/>
              </a:rPr>
              <a:t>)</a:t>
            </a:r>
          </a:p>
          <a:p>
            <a:pPr lvl="1" eaLnBrk="1" hangingPunct="1">
              <a:defRPr/>
            </a:pPr>
            <a:r>
              <a:rPr lang="en-US" sz="2400" dirty="0">
                <a:latin typeface="FrankRuehl" panose="020E0503060101010101" pitchFamily="34" charset="-79"/>
                <a:cs typeface="FrankRuehl" panose="020E0503060101010101" pitchFamily="34" charset="-79"/>
              </a:rPr>
              <a:t>Pattern of arrivals</a:t>
            </a:r>
          </a:p>
          <a:p>
            <a:pPr marL="1265238" lvl="2" indent="-350838" eaLnBrk="1" hangingPunct="1">
              <a:defRPr/>
            </a:pPr>
            <a:r>
              <a:rPr lang="en-US" dirty="0">
                <a:latin typeface="FrankRuehl" panose="020E0503060101010101" pitchFamily="34" charset="-79"/>
                <a:cs typeface="FrankRuehl" panose="020E0503060101010101" pitchFamily="34" charset="-79"/>
              </a:rPr>
              <a:t>Can arrive according to a known pattern or can arrive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randomly</a:t>
            </a:r>
          </a:p>
          <a:p>
            <a:pPr marL="1265238" lvl="2" indent="-350838" eaLnBrk="1" hangingPunct="1">
              <a:defRPr/>
            </a:pPr>
            <a:r>
              <a:rPr lang="en-US" dirty="0">
                <a:latin typeface="FrankRuehl" panose="020E0503060101010101" pitchFamily="34" charset="-79"/>
                <a:cs typeface="FrankRuehl" panose="020E0503060101010101" pitchFamily="34" charset="-79"/>
              </a:rPr>
              <a:t>Random arrivals generally follow a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Poisson distribution</a:t>
            </a:r>
            <a:r>
              <a:rPr lang="en-US" dirty="0">
                <a:solidFill>
                  <a:srgbClr val="660033"/>
                </a:solidFill>
                <a:latin typeface="FrankRuehl" panose="020E0503060101010101" pitchFamily="34" charset="-79"/>
                <a:cs typeface="FrankRuehl" panose="020E0503060101010101" pitchFamily="34" charset="-79"/>
              </a:rPr>
              <a:t> </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5955"/>
                                        </p:tgtEl>
                                        <p:attrNameLst>
                                          <p:attrName>style.visibility</p:attrName>
                                        </p:attrNameLst>
                                      </p:cBhvr>
                                      <p:to>
                                        <p:strVal val="visible"/>
                                      </p:to>
                                    </p:set>
                                    <p:animEffect transition="in" filter="strips(downRight)">
                                      <p:cBhvr>
                                        <p:cTn id="7" dur="1000"/>
                                        <p:tgtEl>
                                          <p:spTgt spid="125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28003" name="Rectangle 3"/>
          <p:cNvSpPr>
            <a:spLocks noGrp="1" noChangeArrowheads="1"/>
          </p:cNvSpPr>
          <p:nvPr>
            <p:ph type="body" idx="1"/>
          </p:nvPr>
        </p:nvSpPr>
        <p:spPr>
          <a:xfrm>
            <a:off x="685800" y="1701800"/>
            <a:ext cx="7772400" cy="495300"/>
          </a:xfrm>
        </p:spPr>
        <p:txBody>
          <a:bodyPr/>
          <a:lstStyle/>
          <a:p>
            <a:pPr eaLnBrk="1" hangingPunct="1"/>
            <a:r>
              <a:rPr lang="en-US" altLang="en-US" sz="2400" dirty="0">
                <a:latin typeface="FrankRuehl" panose="020E0503060101010101" pitchFamily="34" charset="-79"/>
                <a:cs typeface="FrankRuehl" panose="020E0503060101010101" pitchFamily="34" charset="-79"/>
              </a:rPr>
              <a:t>The Poisson distribution is</a:t>
            </a:r>
          </a:p>
        </p:txBody>
      </p:sp>
      <p:graphicFrame>
        <p:nvGraphicFramePr>
          <p:cNvPr id="128004" name="Object 4"/>
          <p:cNvGraphicFramePr>
            <a:graphicFrameLocks noChangeAspect="1"/>
          </p:cNvGraphicFramePr>
          <p:nvPr/>
        </p:nvGraphicFramePr>
        <p:xfrm>
          <a:off x="2222500" y="2171700"/>
          <a:ext cx="4673600" cy="762000"/>
        </p:xfrm>
        <a:graphic>
          <a:graphicData uri="http://schemas.openxmlformats.org/presentationml/2006/ole">
            <mc:AlternateContent xmlns:mc="http://schemas.openxmlformats.org/markup-compatibility/2006">
              <mc:Choice xmlns:v="urn:schemas-microsoft-com:vml" Requires="v">
                <p:oleObj spid="_x0000_s23638" name="Equation" r:id="rId3" imgW="4673600" imgH="762000" progId="Equation.3">
                  <p:embed/>
                </p:oleObj>
              </mc:Choice>
              <mc:Fallback>
                <p:oleObj name="Equation" r:id="rId3" imgW="4673600" imgH="762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2500" y="2171700"/>
                        <a:ext cx="46736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7"/>
          <p:cNvGrpSpPr>
            <a:grpSpLocks/>
          </p:cNvGrpSpPr>
          <p:nvPr/>
        </p:nvGrpSpPr>
        <p:grpSpPr bwMode="auto">
          <a:xfrm>
            <a:off x="1012825" y="3011487"/>
            <a:ext cx="6334125" cy="2105024"/>
            <a:chOff x="638" y="1897"/>
            <a:chExt cx="3990" cy="1326"/>
          </a:xfrm>
        </p:grpSpPr>
        <p:sp>
          <p:nvSpPr>
            <p:cNvPr id="23558" name="Text Box 5"/>
            <p:cNvSpPr txBox="1">
              <a:spLocks noChangeArrowheads="1"/>
            </p:cNvSpPr>
            <p:nvPr/>
          </p:nvSpPr>
          <p:spPr bwMode="auto">
            <a:xfrm>
              <a:off x="638" y="1897"/>
              <a:ext cx="59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rPr>
                <a:t>where</a:t>
              </a:r>
            </a:p>
          </p:txBody>
        </p:sp>
        <p:sp>
          <p:nvSpPr>
            <p:cNvPr id="23559" name="Text Box 6"/>
            <p:cNvSpPr txBox="1">
              <a:spLocks noChangeArrowheads="1"/>
            </p:cNvSpPr>
            <p:nvPr/>
          </p:nvSpPr>
          <p:spPr bwMode="auto">
            <a:xfrm>
              <a:off x="1263" y="2234"/>
              <a:ext cx="3365"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tabLst>
                  <a:tab pos="533400" algn="r"/>
                  <a:tab pos="723900" algn="l"/>
                </a:tabLst>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tabLst>
                  <a:tab pos="533400" algn="r"/>
                  <a:tab pos="723900" algn="l"/>
                </a:tabLst>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tabLst>
                  <a:tab pos="533400" algn="r"/>
                  <a:tab pos="723900" algn="l"/>
                </a:tabLst>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tabLst>
                  <a:tab pos="533400" algn="r"/>
                  <a:tab pos="723900" algn="l"/>
                </a:tabLst>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2400" dirty="0">
                  <a:latin typeface="Times New Roman" pitchFamily="18" charset="0"/>
                </a:rPr>
                <a:t>	</a:t>
              </a:r>
              <a:r>
                <a:rPr lang="en-US" altLang="en-US" sz="2400" i="1" dirty="0">
                  <a:latin typeface="Times New Roman" panose="02020603050405020304" pitchFamily="18" charset="0"/>
                  <a:cs typeface="Times New Roman" panose="02020603050405020304" pitchFamily="18" charset="0"/>
                </a:rPr>
                <a:t>P</a:t>
              </a:r>
              <a:r>
                <a:rPr lang="en-US" altLang="en-US" sz="2400" dirty="0">
                  <a:latin typeface="Times New Roman" panose="02020603050405020304" pitchFamily="18" charset="0"/>
                  <a:cs typeface="Times New Roman" panose="02020603050405020304" pitchFamily="18" charset="0"/>
                </a:rPr>
                <a:t>(</a:t>
              </a:r>
              <a:r>
                <a:rPr lang="en-US" altLang="en-US" sz="2400" i="1" dirty="0">
                  <a:latin typeface="Times New Roman" panose="02020603050405020304" pitchFamily="18" charset="0"/>
                  <a:cs typeface="Times New Roman" panose="02020603050405020304" pitchFamily="18" charset="0"/>
                </a:rPr>
                <a:t>X</a:t>
              </a:r>
              <a:r>
                <a:rPr lang="en-US" altLang="en-US" sz="2400" dirty="0">
                  <a:latin typeface="Times New Roman" panose="02020603050405020304" pitchFamily="18" charset="0"/>
                  <a:cs typeface="Times New Roman" panose="02020603050405020304" pitchFamily="18" charset="0"/>
                </a:rPr>
                <a:t>)</a:t>
              </a:r>
              <a:r>
                <a:rPr lang="en-US" altLang="en-US" sz="2400" b="0" dirty="0">
                  <a:latin typeface="+mj-lt"/>
                  <a:cs typeface="FrankRuehl" panose="020E0503060101010101" pitchFamily="34" charset="-79"/>
                </a:rPr>
                <a:t>	</a:t>
              </a:r>
              <a:r>
                <a:rPr lang="en-US" altLang="en-US" sz="2400" dirty="0">
                  <a:latin typeface="FrankRuehl" panose="020E0503060101010101" pitchFamily="34" charset="-79"/>
                  <a:cs typeface="FrankRuehl" panose="020E0503060101010101" pitchFamily="34" charset="-79"/>
                </a:rPr>
                <a:t>= probability of </a:t>
              </a:r>
              <a:r>
                <a:rPr lang="en-US" altLang="en-US" sz="2400" i="1" dirty="0">
                  <a:latin typeface="FrankRuehl" panose="020E0503060101010101" pitchFamily="34" charset="-79"/>
                  <a:cs typeface="FrankRuehl" panose="020E0503060101010101" pitchFamily="34" charset="-79"/>
                </a:rPr>
                <a:t>X</a:t>
              </a:r>
              <a:r>
                <a:rPr lang="en-US" altLang="en-US" sz="2400" dirty="0">
                  <a:latin typeface="FrankRuehl" panose="020E0503060101010101" pitchFamily="34" charset="-79"/>
                  <a:cs typeface="FrankRuehl" panose="020E0503060101010101" pitchFamily="34" charset="-79"/>
                </a:rPr>
                <a:t> arrivals</a:t>
              </a:r>
            </a:p>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rPr>
                <a:t>	</a:t>
              </a:r>
              <a:r>
                <a:rPr lang="en-US" altLang="en-US" sz="2400" i="1" dirty="0">
                  <a:latin typeface="FrankRuehl" panose="020E0503060101010101" pitchFamily="34" charset="-79"/>
                  <a:cs typeface="FrankRuehl" panose="020E0503060101010101" pitchFamily="34" charset="-79"/>
                </a:rPr>
                <a:t>X</a:t>
              </a:r>
              <a:r>
                <a:rPr lang="en-US" altLang="en-US" sz="2400" dirty="0">
                  <a:latin typeface="FrankRuehl" panose="020E0503060101010101" pitchFamily="34" charset="-79"/>
                  <a:cs typeface="FrankRuehl" panose="020E0503060101010101" pitchFamily="34" charset="-79"/>
                </a:rPr>
                <a:t>	= number of arrivals per unit of time</a:t>
              </a:r>
            </a:p>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rPr>
                <a:t>	</a:t>
              </a: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average arrival rate</a:t>
              </a:r>
            </a:p>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sym typeface="Symbol" pitchFamily="18" charset="2"/>
                </a:rPr>
                <a:t>	</a:t>
              </a:r>
              <a:r>
                <a:rPr lang="en-US" altLang="en-US" sz="2400" i="1" dirty="0">
                  <a:latin typeface="FrankRuehl" panose="020E0503060101010101" pitchFamily="34" charset="-79"/>
                  <a:cs typeface="FrankRuehl" panose="020E0503060101010101" pitchFamily="34" charset="-79"/>
                  <a:sym typeface="Symbol" pitchFamily="18" charset="2"/>
                </a:rPr>
                <a:t>e</a:t>
              </a:r>
              <a:r>
                <a:rPr lang="en-US" altLang="en-US" sz="2400" dirty="0">
                  <a:latin typeface="FrankRuehl" panose="020E0503060101010101" pitchFamily="34" charset="-79"/>
                  <a:cs typeface="FrankRuehl" panose="020E0503060101010101" pitchFamily="34" charset="-79"/>
                  <a:sym typeface="Symbol" pitchFamily="18" charset="2"/>
                </a:rPr>
                <a:t>	= 2.7183</a:t>
              </a:r>
            </a:p>
          </p:txBody>
        </p:sp>
      </p:grpSp>
      <p:sp>
        <p:nvSpPr>
          <p:cNvPr id="3" name="TextBox 2"/>
          <p:cNvSpPr txBox="1"/>
          <p:nvPr/>
        </p:nvSpPr>
        <p:spPr>
          <a:xfrm>
            <a:off x="1262743" y="5462395"/>
            <a:ext cx="3657600" cy="461665"/>
          </a:xfrm>
          <a:prstGeom prst="rect">
            <a:avLst/>
          </a:prstGeom>
          <a:noFill/>
        </p:spPr>
        <p:txBody>
          <a:bodyPr wrap="square" rtlCol="0">
            <a:spAutoFit/>
          </a:bodyPr>
          <a:lstStyle/>
          <a:p>
            <a:r>
              <a:rPr lang="en-US" dirty="0">
                <a:solidFill>
                  <a:srgbClr val="00003A"/>
                </a:solidFill>
                <a:latin typeface="FrankRuehl" panose="020E0503060101010101" pitchFamily="34" charset="-79"/>
                <a:cs typeface="FrankRuehl" panose="020E0503060101010101" pitchFamily="34" charset="-79"/>
              </a:rPr>
              <a:t>Excel:  </a:t>
            </a:r>
            <a:r>
              <a:rPr lang="en-US" dirty="0">
                <a:solidFill>
                  <a:srgbClr val="660033"/>
                </a:solidFill>
                <a:latin typeface="FrankRuehl" panose="020E0503060101010101" pitchFamily="34" charset="-79"/>
                <a:cs typeface="FrankRuehl" panose="020E0503060101010101" pitchFamily="34" charset="-79"/>
              </a:rPr>
              <a:t>POISSON. DIST</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8003"/>
                                        </p:tgtEl>
                                        <p:attrNameLst>
                                          <p:attrName>style.visibility</p:attrName>
                                        </p:attrNameLst>
                                      </p:cBhvr>
                                      <p:to>
                                        <p:strVal val="visible"/>
                                      </p:to>
                                    </p:set>
                                    <p:animEffect transition="in" filter="strips(downRight)">
                                      <p:cBhvr>
                                        <p:cTn id="7" dur="1000"/>
                                        <p:tgtEl>
                                          <p:spTgt spid="128003"/>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28004"/>
                                        </p:tgtEl>
                                        <p:attrNameLst>
                                          <p:attrName>style.visibility</p:attrName>
                                        </p:attrNameLst>
                                      </p:cBhvr>
                                      <p:to>
                                        <p:strVal val="visible"/>
                                      </p:to>
                                    </p:set>
                                    <p:animEffect transition="in" filter="wipe(left)">
                                      <p:cBhvr>
                                        <p:cTn id="11" dur="1000"/>
                                        <p:tgtEl>
                                          <p:spTgt spid="128004"/>
                                        </p:tgtEl>
                                      </p:cBhvr>
                                    </p:animEffect>
                                  </p:childTnLst>
                                </p:cTn>
                              </p:par>
                            </p:childTnLst>
                          </p:cTn>
                        </p:par>
                        <p:par>
                          <p:cTn id="12" fill="hold" nodeType="afterGroup">
                            <p:stCondLst>
                              <p:cond delay="4000"/>
                            </p:stCondLst>
                            <p:childTnLst>
                              <p:par>
                                <p:cTn id="13" presetID="18" presetClass="entr" presetSubtype="6" fill="hold" nodeType="afterEffect">
                                  <p:stCondLst>
                                    <p:cond delay="1000"/>
                                  </p:stCondLst>
                                  <p:childTnLst>
                                    <p:set>
                                      <p:cBhvr>
                                        <p:cTn id="14" dur="1" fill="hold">
                                          <p:stCondLst>
                                            <p:cond delay="0"/>
                                          </p:stCondLst>
                                        </p:cTn>
                                        <p:tgtEl>
                                          <p:spTgt spid="2"/>
                                        </p:tgtEl>
                                        <p:attrNameLst>
                                          <p:attrName>style.visibility</p:attrName>
                                        </p:attrNameLst>
                                      </p:cBhvr>
                                      <p:to>
                                        <p:strVal val="visible"/>
                                      </p:to>
                                    </p:set>
                                    <p:animEffect transition="in" filter="strips(downRight)">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5"/>
          <p:cNvSpPr>
            <a:spLocks noGrp="1" noChangeArrowheads="1"/>
          </p:cNvSpPr>
          <p:nvPr>
            <p:ph type="ctrTitle"/>
          </p:nvPr>
        </p:nvSpPr>
        <p:spPr>
          <a:xfrm>
            <a:off x="665480" y="2792095"/>
            <a:ext cx="7772400" cy="1389063"/>
          </a:xfrm>
        </p:spPr>
        <p:txBody>
          <a:bodyPr/>
          <a:lstStyle/>
          <a:p>
            <a:pPr eaLnBrk="1" hangingPunct="1"/>
            <a:r>
              <a:rPr lang="en-US" altLang="en-US" sz="4400" dirty="0">
                <a:solidFill>
                  <a:srgbClr val="660033"/>
                </a:solidFill>
                <a:latin typeface="FrankRuehl" panose="020E0503060101010101" pitchFamily="34" charset="-79"/>
                <a:cs typeface="FrankRuehl" panose="020E0503060101010101" pitchFamily="34" charset="-79"/>
              </a:rPr>
              <a:t>Waiting Lines and Queuing Theory Models</a:t>
            </a:r>
            <a:endParaRPr lang="en-AU" altLang="en-US" sz="4400" dirty="0">
              <a:solidFill>
                <a:srgbClr val="660033"/>
              </a:solidFill>
              <a:latin typeface="FrankRuehl" panose="020E0503060101010101" pitchFamily="34" charset="-79"/>
              <a:cs typeface="FrankRuehl" panose="020E0503060101010101" pitchFamily="34" charset="-79"/>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26979" name="Rectangle 3"/>
          <p:cNvSpPr>
            <a:spLocks noGrp="1" noChangeArrowheads="1"/>
          </p:cNvSpPr>
          <p:nvPr>
            <p:ph type="body" idx="1"/>
          </p:nvPr>
        </p:nvSpPr>
        <p:spPr>
          <a:xfrm>
            <a:off x="685800" y="1651000"/>
            <a:ext cx="7772400" cy="1041400"/>
          </a:xfrm>
        </p:spPr>
        <p:txBody>
          <a:bodyPr/>
          <a:lstStyle/>
          <a:p>
            <a:pPr eaLnBrk="1" hangingPunct="1"/>
            <a:r>
              <a:rPr lang="en-US" altLang="en-US" sz="2400" dirty="0">
                <a:latin typeface="FrankRuehl" panose="020E0503060101010101" pitchFamily="34" charset="-79"/>
                <a:cs typeface="FrankRuehl" panose="020E0503060101010101" pitchFamily="34" charset="-79"/>
                <a:sym typeface="Symbol" pitchFamily="18" charset="2"/>
              </a:rPr>
              <a:t>If </a:t>
            </a: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2, we can find the values for</a:t>
            </a:r>
            <a:r>
              <a:rPr lang="en-US" altLang="en-US" sz="2400" i="1" dirty="0">
                <a:latin typeface="FrankRuehl" panose="020E0503060101010101" pitchFamily="34" charset="-79"/>
                <a:cs typeface="FrankRuehl" panose="020E0503060101010101" pitchFamily="34" charset="-79"/>
                <a:sym typeface="Symbol" pitchFamily="18" charset="2"/>
              </a:rPr>
              <a:t> X</a:t>
            </a:r>
            <a:r>
              <a:rPr lang="en-US" altLang="en-US" sz="2400" dirty="0">
                <a:latin typeface="FrankRuehl" panose="020E0503060101010101" pitchFamily="34" charset="-79"/>
                <a:cs typeface="FrankRuehl" panose="020E0503060101010101" pitchFamily="34" charset="-79"/>
                <a:sym typeface="Symbol" pitchFamily="18" charset="2"/>
              </a:rPr>
              <a:t> = 0, 1, and 2</a:t>
            </a:r>
          </a:p>
        </p:txBody>
      </p:sp>
      <p:graphicFrame>
        <p:nvGraphicFramePr>
          <p:cNvPr id="126980" name="Object 4"/>
          <p:cNvGraphicFramePr>
            <a:graphicFrameLocks noChangeAspect="1"/>
          </p:cNvGraphicFramePr>
          <p:nvPr/>
        </p:nvGraphicFramePr>
        <p:xfrm>
          <a:off x="1352550" y="2667000"/>
          <a:ext cx="1841500" cy="762000"/>
        </p:xfrm>
        <a:graphic>
          <a:graphicData uri="http://schemas.openxmlformats.org/presentationml/2006/ole">
            <mc:AlternateContent xmlns:mc="http://schemas.openxmlformats.org/markup-compatibility/2006">
              <mc:Choice xmlns:v="urn:schemas-microsoft-com:vml" Requires="v">
                <p:oleObj spid="_x0000_s24896" name="Equation" r:id="rId3" imgW="1841500" imgH="762000" progId="Equation.3">
                  <p:embed/>
                </p:oleObj>
              </mc:Choice>
              <mc:Fallback>
                <p:oleObj name="Equation" r:id="rId3" imgW="1841500" imgH="762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2550" y="2667000"/>
                        <a:ext cx="18415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6981" name="Object 5"/>
          <p:cNvGraphicFramePr>
            <a:graphicFrameLocks noChangeAspect="1"/>
          </p:cNvGraphicFramePr>
          <p:nvPr/>
        </p:nvGraphicFramePr>
        <p:xfrm>
          <a:off x="1352550" y="3613150"/>
          <a:ext cx="5448300" cy="762000"/>
        </p:xfrm>
        <a:graphic>
          <a:graphicData uri="http://schemas.openxmlformats.org/presentationml/2006/ole">
            <mc:AlternateContent xmlns:mc="http://schemas.openxmlformats.org/markup-compatibility/2006">
              <mc:Choice xmlns:v="urn:schemas-microsoft-com:vml" Requires="v">
                <p:oleObj spid="_x0000_s24897" name="Equation" r:id="rId5" imgW="5448300" imgH="762000" progId="Equation.3">
                  <p:embed/>
                </p:oleObj>
              </mc:Choice>
              <mc:Fallback>
                <p:oleObj name="Equation" r:id="rId5" imgW="5448300" imgH="7620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2550" y="3613150"/>
                        <a:ext cx="54483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6982" name="Object 6"/>
          <p:cNvGraphicFramePr>
            <a:graphicFrameLocks noChangeAspect="1"/>
          </p:cNvGraphicFramePr>
          <p:nvPr/>
        </p:nvGraphicFramePr>
        <p:xfrm>
          <a:off x="1352550" y="4559300"/>
          <a:ext cx="6337300" cy="762000"/>
        </p:xfrm>
        <a:graphic>
          <a:graphicData uri="http://schemas.openxmlformats.org/presentationml/2006/ole">
            <mc:AlternateContent xmlns:mc="http://schemas.openxmlformats.org/markup-compatibility/2006">
              <mc:Choice xmlns:v="urn:schemas-microsoft-com:vml" Requires="v">
                <p:oleObj spid="_x0000_s24898" name="Equation" r:id="rId7" imgW="6337300" imgH="762000" progId="Equation.3">
                  <p:embed/>
                </p:oleObj>
              </mc:Choice>
              <mc:Fallback>
                <p:oleObj name="Equation" r:id="rId7" imgW="6337300" imgH="7620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52550" y="4559300"/>
                        <a:ext cx="63373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6983" name="Object 7"/>
          <p:cNvGraphicFramePr>
            <a:graphicFrameLocks noChangeAspect="1"/>
          </p:cNvGraphicFramePr>
          <p:nvPr/>
        </p:nvGraphicFramePr>
        <p:xfrm>
          <a:off x="1352550" y="5505450"/>
          <a:ext cx="6438900" cy="825500"/>
        </p:xfrm>
        <a:graphic>
          <a:graphicData uri="http://schemas.openxmlformats.org/presentationml/2006/ole">
            <mc:AlternateContent xmlns:mc="http://schemas.openxmlformats.org/markup-compatibility/2006">
              <mc:Choice xmlns:v="urn:schemas-microsoft-com:vml" Requires="v">
                <p:oleObj spid="_x0000_s24899" name="Equation" r:id="rId9" imgW="6438900" imgH="825500" progId="Equation.3">
                  <p:embed/>
                </p:oleObj>
              </mc:Choice>
              <mc:Fallback>
                <p:oleObj name="Equation" r:id="rId9" imgW="6438900" imgH="8255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52550" y="5505450"/>
                        <a:ext cx="64389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6979"/>
                                        </p:tgtEl>
                                        <p:attrNameLst>
                                          <p:attrName>style.visibility</p:attrName>
                                        </p:attrNameLst>
                                      </p:cBhvr>
                                      <p:to>
                                        <p:strVal val="visible"/>
                                      </p:to>
                                    </p:set>
                                    <p:animEffect transition="in" filter="strips(downRight)">
                                      <p:cBhvr>
                                        <p:cTn id="7" dur="1000"/>
                                        <p:tgtEl>
                                          <p:spTgt spid="126979"/>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26980"/>
                                        </p:tgtEl>
                                        <p:attrNameLst>
                                          <p:attrName>style.visibility</p:attrName>
                                        </p:attrNameLst>
                                      </p:cBhvr>
                                      <p:to>
                                        <p:strVal val="visible"/>
                                      </p:to>
                                    </p:set>
                                    <p:animEffect transition="in" filter="wipe(left)">
                                      <p:cBhvr>
                                        <p:cTn id="11" dur="1000"/>
                                        <p:tgtEl>
                                          <p:spTgt spid="126980"/>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126981"/>
                                        </p:tgtEl>
                                        <p:attrNameLst>
                                          <p:attrName>style.visibility</p:attrName>
                                        </p:attrNameLst>
                                      </p:cBhvr>
                                      <p:to>
                                        <p:strVal val="visible"/>
                                      </p:to>
                                    </p:set>
                                    <p:animEffect transition="in" filter="wipe(left)">
                                      <p:cBhvr>
                                        <p:cTn id="15" dur="1000"/>
                                        <p:tgtEl>
                                          <p:spTgt spid="126981"/>
                                        </p:tgtEl>
                                      </p:cBhvr>
                                    </p:animEffect>
                                  </p:childTnLst>
                                </p:cTn>
                              </p:par>
                            </p:childTnLst>
                          </p:cTn>
                        </p:par>
                        <p:par>
                          <p:cTn id="16" fill="hold" nodeType="afterGroup">
                            <p:stCondLst>
                              <p:cond delay="6000"/>
                            </p:stCondLst>
                            <p:childTnLst>
                              <p:par>
                                <p:cTn id="17" presetID="22" presetClass="entr" presetSubtype="8" fill="hold" nodeType="afterEffect">
                                  <p:stCondLst>
                                    <p:cond delay="1000"/>
                                  </p:stCondLst>
                                  <p:childTnLst>
                                    <p:set>
                                      <p:cBhvr>
                                        <p:cTn id="18" dur="1" fill="hold">
                                          <p:stCondLst>
                                            <p:cond delay="0"/>
                                          </p:stCondLst>
                                        </p:cTn>
                                        <p:tgtEl>
                                          <p:spTgt spid="126982"/>
                                        </p:tgtEl>
                                        <p:attrNameLst>
                                          <p:attrName>style.visibility</p:attrName>
                                        </p:attrNameLst>
                                      </p:cBhvr>
                                      <p:to>
                                        <p:strVal val="visible"/>
                                      </p:to>
                                    </p:set>
                                    <p:animEffect transition="in" filter="wipe(left)">
                                      <p:cBhvr>
                                        <p:cTn id="19" dur="1000"/>
                                        <p:tgtEl>
                                          <p:spTgt spid="126982"/>
                                        </p:tgtEl>
                                      </p:cBhvr>
                                    </p:animEffect>
                                  </p:childTnLst>
                                </p:cTn>
                              </p:par>
                            </p:childTnLst>
                          </p:cTn>
                        </p:par>
                        <p:par>
                          <p:cTn id="20" fill="hold" nodeType="afterGroup">
                            <p:stCondLst>
                              <p:cond delay="8000"/>
                            </p:stCondLst>
                            <p:childTnLst>
                              <p:par>
                                <p:cTn id="21" presetID="22" presetClass="entr" presetSubtype="8" fill="hold" nodeType="afterEffect">
                                  <p:stCondLst>
                                    <p:cond delay="1000"/>
                                  </p:stCondLst>
                                  <p:childTnLst>
                                    <p:set>
                                      <p:cBhvr>
                                        <p:cTn id="22" dur="1" fill="hold">
                                          <p:stCondLst>
                                            <p:cond delay="0"/>
                                          </p:stCondLst>
                                        </p:cTn>
                                        <p:tgtEl>
                                          <p:spTgt spid="126983"/>
                                        </p:tgtEl>
                                        <p:attrNameLst>
                                          <p:attrName>style.visibility</p:attrName>
                                        </p:attrNameLst>
                                      </p:cBhvr>
                                      <p:to>
                                        <p:strVal val="visible"/>
                                      </p:to>
                                    </p:set>
                                    <p:animEffect transition="in" filter="wipe(left)">
                                      <p:cBhvr>
                                        <p:cTn id="23" dur="1000"/>
                                        <p:tgtEl>
                                          <p:spTgt spid="12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0051" name="Rectangle 3"/>
          <p:cNvSpPr>
            <a:spLocks noGrp="1" noChangeArrowheads="1"/>
          </p:cNvSpPr>
          <p:nvPr>
            <p:ph type="body" idx="1"/>
          </p:nvPr>
        </p:nvSpPr>
        <p:spPr/>
        <p:txBody>
          <a:bodyPr/>
          <a:lstStyle/>
          <a:p>
            <a:pPr eaLnBrk="1" hangingPunct="1">
              <a:defRPr/>
            </a:pPr>
            <a:r>
              <a:rPr lang="en-US" sz="2400" dirty="0">
                <a:latin typeface="FrankRuehl" panose="020E0503060101010101" pitchFamily="34" charset="-79"/>
                <a:cs typeface="FrankRuehl" panose="020E0503060101010101" pitchFamily="34" charset="-79"/>
              </a:rPr>
              <a:t>Behavior of arrivals</a:t>
            </a:r>
          </a:p>
          <a:p>
            <a:pPr lvl="1" eaLnBrk="1" hangingPunct="1">
              <a:defRPr/>
            </a:pPr>
            <a:r>
              <a:rPr lang="en-US" sz="2400" dirty="0">
                <a:latin typeface="FrankRuehl" panose="020E0503060101010101" pitchFamily="34" charset="-79"/>
                <a:cs typeface="FrankRuehl" panose="020E0503060101010101" pitchFamily="34" charset="-79"/>
              </a:rPr>
              <a:t>Most queuing models assume customers are patient and will wait in the queue until they are served and do not switch lines</a:t>
            </a:r>
          </a:p>
          <a:p>
            <a:pPr lvl="1" eaLnBrk="1" hangingPunct="1">
              <a:defRPr/>
            </a:pP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Balking</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 refers to customers who refuse to join the queue</a:t>
            </a:r>
          </a:p>
          <a:p>
            <a:pPr lvl="1" eaLnBrk="1" hangingPunct="1">
              <a:defRPr/>
            </a:pP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Reneging</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customers enter the queue but become impatient and leave without receiving their service</a:t>
            </a:r>
          </a:p>
          <a:p>
            <a:pPr lvl="1" eaLnBrk="1" hangingPunct="1">
              <a:defRPr/>
            </a:pPr>
            <a:r>
              <a:rPr lang="en-US" sz="2400" dirty="0">
                <a:latin typeface="FrankRuehl" panose="020E0503060101010101" pitchFamily="34" charset="-79"/>
                <a:cs typeface="FrankRuehl" panose="020E0503060101010101" pitchFamily="34" charset="-79"/>
              </a:rPr>
              <a:t>That these behaviors exist is a strong argument for the use of queuing theory to managing waiting lines</a:t>
            </a:r>
          </a:p>
        </p:txBody>
      </p:sp>
    </p:spTree>
  </p:cSld>
  <p:clrMapOvr>
    <a:masterClrMapping/>
  </p:clrMapOvr>
  <p:transition>
    <p:strips/>
  </p:transition>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1075" name="Rectangle 3"/>
          <p:cNvSpPr>
            <a:spLocks noGrp="1" noChangeArrowheads="1"/>
          </p:cNvSpPr>
          <p:nvPr>
            <p:ph type="body" idx="1"/>
          </p:nvPr>
        </p:nvSpPr>
        <p:spPr>
          <a:xfrm>
            <a:off x="685800" y="1778000"/>
            <a:ext cx="7772400" cy="4292600"/>
          </a:xfrm>
        </p:spPr>
        <p:txBody>
          <a:bodyPr/>
          <a:lstStyle/>
          <a:p>
            <a:pPr eaLnBrk="1" hangingPunct="1">
              <a:defRPr/>
            </a:pPr>
            <a:r>
              <a:rPr lang="en-US" sz="2800" dirty="0">
                <a:latin typeface="FrankRuehl" panose="020E0503060101010101" pitchFamily="34" charset="-79"/>
                <a:cs typeface="FrankRuehl" panose="020E0503060101010101" pitchFamily="34" charset="-79"/>
              </a:rPr>
              <a:t>Waiting Line Characteristics</a:t>
            </a:r>
          </a:p>
          <a:p>
            <a:pPr lvl="1" eaLnBrk="1" hangingPunct="1">
              <a:defRPr/>
            </a:pPr>
            <a:r>
              <a:rPr lang="en-US" sz="2400" dirty="0">
                <a:latin typeface="FrankRuehl" panose="020E0503060101010101" pitchFamily="34" charset="-79"/>
                <a:cs typeface="FrankRuehl" panose="020E0503060101010101" pitchFamily="34" charset="-79"/>
              </a:rPr>
              <a:t>Waiting lines can be either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limited</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or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unlimited</a:t>
            </a:r>
          </a:p>
          <a:p>
            <a:pPr lvl="1" eaLnBrk="1" hangingPunct="1">
              <a:defRPr/>
            </a:pPr>
            <a:r>
              <a:rPr lang="en-US" sz="2400" dirty="0">
                <a:latin typeface="FrankRuehl" panose="020E0503060101010101" pitchFamily="34" charset="-79"/>
                <a:cs typeface="FrankRuehl" panose="020E0503060101010101" pitchFamily="34" charset="-79"/>
              </a:rPr>
              <a:t>Queue discipline refers to the rule by which customers in the line receive service</a:t>
            </a:r>
          </a:p>
          <a:p>
            <a:pPr lvl="1" eaLnBrk="1" hangingPunct="1">
              <a:defRPr/>
            </a:pPr>
            <a:r>
              <a:rPr lang="en-US" sz="2400" dirty="0">
                <a:latin typeface="FrankRuehl" panose="020E0503060101010101" pitchFamily="34" charset="-79"/>
                <a:cs typeface="FrankRuehl" panose="020E0503060101010101" pitchFamily="34" charset="-79"/>
              </a:rPr>
              <a:t>The most common rule is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first-in, first-out</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FIFO</a:t>
            </a:r>
            <a:r>
              <a:rPr lang="en-US" sz="2400" dirty="0">
                <a:solidFill>
                  <a:srgbClr val="660033"/>
                </a:solidFill>
                <a:latin typeface="FrankRuehl" panose="020E0503060101010101" pitchFamily="34" charset="-79"/>
                <a:cs typeface="FrankRuehl" panose="020E0503060101010101" pitchFamily="34" charset="-79"/>
              </a:rPr>
              <a:t>)</a:t>
            </a:r>
          </a:p>
          <a:p>
            <a:pPr lvl="1" eaLnBrk="1" hangingPunct="1">
              <a:defRPr/>
            </a:pPr>
            <a:r>
              <a:rPr lang="en-US" sz="2400" dirty="0">
                <a:latin typeface="FrankRuehl" panose="020E0503060101010101" pitchFamily="34" charset="-79"/>
                <a:cs typeface="FrankRuehl" panose="020E0503060101010101" pitchFamily="34" charset="-79"/>
              </a:rPr>
              <a:t>Other rules are possible and may be based on other important characteristics</a:t>
            </a:r>
          </a:p>
          <a:p>
            <a:pPr lvl="1" eaLnBrk="1" hangingPunct="1">
              <a:defRPr/>
            </a:pPr>
            <a:r>
              <a:rPr lang="en-US" sz="2400" dirty="0">
                <a:latin typeface="FrankRuehl" panose="020E0503060101010101" pitchFamily="34" charset="-79"/>
                <a:cs typeface="FrankRuehl" panose="020E0503060101010101" pitchFamily="34" charset="-79"/>
              </a:rPr>
              <a:t>Other rules can be applied to select which customers enter which queue, but may apply FIFO once they are in the queue</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1075"/>
                                        </p:tgtEl>
                                        <p:attrNameLst>
                                          <p:attrName>style.visibility</p:attrName>
                                        </p:attrNameLst>
                                      </p:cBhvr>
                                      <p:to>
                                        <p:strVal val="visible"/>
                                      </p:to>
                                    </p:set>
                                    <p:animEffect transition="in" filter="strips(downRight)">
                                      <p:cBhvr>
                                        <p:cTn id="7" dur="1000"/>
                                        <p:tgtEl>
                                          <p:spTgt spid="131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latin typeface="FrankRuehl" panose="020E0503060101010101" pitchFamily="34" charset="-79"/>
                <a:cs typeface="FrankRuehl" panose="020E0503060101010101" pitchFamily="34" charset="-79"/>
              </a:rPr>
              <a:t>Queuing Systems</a:t>
            </a: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2099" name="Rectangle 3"/>
          <p:cNvSpPr>
            <a:spLocks noGrp="1" noChangeArrowheads="1"/>
          </p:cNvSpPr>
          <p:nvPr>
            <p:ph type="body" idx="1"/>
          </p:nvPr>
        </p:nvSpPr>
        <p:spPr>
          <a:xfrm>
            <a:off x="685800" y="1511300"/>
            <a:ext cx="7772400" cy="4927600"/>
          </a:xfrm>
        </p:spPr>
        <p:txBody>
          <a:bodyPr/>
          <a:lstStyle/>
          <a:p>
            <a:pPr eaLnBrk="1" hangingPunct="1">
              <a:defRPr/>
            </a:pPr>
            <a:r>
              <a:rPr lang="en-US" sz="2800" dirty="0">
                <a:latin typeface="FrankRuehl" panose="020E0503060101010101" pitchFamily="34" charset="-79"/>
                <a:cs typeface="FrankRuehl" panose="020E0503060101010101" pitchFamily="34" charset="-79"/>
              </a:rPr>
              <a:t>Service Facility Characteristics</a:t>
            </a:r>
          </a:p>
          <a:p>
            <a:pPr marL="687388" lvl="1" indent="-230188" eaLnBrk="1" hangingPunct="1">
              <a:defRPr/>
            </a:pPr>
            <a:r>
              <a:rPr lang="en-US" sz="2400" dirty="0">
                <a:latin typeface="FrankRuehl" panose="020E0503060101010101" pitchFamily="34" charset="-79"/>
                <a:cs typeface="FrankRuehl" panose="020E0503060101010101" pitchFamily="34" charset="-79"/>
              </a:rPr>
              <a:t>Basic queuing system configurations</a:t>
            </a:r>
          </a:p>
          <a:p>
            <a:pPr lvl="2" indent="-276225" eaLnBrk="1" hangingPunct="1">
              <a:defRPr/>
            </a:pPr>
            <a:r>
              <a:rPr lang="en-US" dirty="0">
                <a:latin typeface="FrankRuehl" panose="020E0503060101010101" pitchFamily="34" charset="-79"/>
                <a:cs typeface="FrankRuehl" panose="020E0503060101010101" pitchFamily="34" charset="-79"/>
              </a:rPr>
              <a:t>Service systems are classified in terms of the number of channels, or servers, and the number of phases, or service stops</a:t>
            </a:r>
          </a:p>
          <a:p>
            <a:pPr lvl="2" indent="-276225" eaLnBrk="1" hangingPunct="1">
              <a:defRPr/>
            </a:pPr>
            <a:r>
              <a:rPr lang="en-US" dirty="0">
                <a:latin typeface="FrankRuehl" panose="020E0503060101010101" pitchFamily="34" charset="-79"/>
                <a:cs typeface="FrankRuehl" panose="020E0503060101010101" pitchFamily="34" charset="-79"/>
              </a:rPr>
              <a:t>A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single-channel system</a:t>
            </a:r>
            <a:r>
              <a:rPr lang="en-US" dirty="0">
                <a:solidFill>
                  <a:srgbClr val="660033"/>
                </a:solidFill>
                <a:latin typeface="FrankRuehl" panose="020E0503060101010101" pitchFamily="34" charset="-79"/>
                <a:cs typeface="FrankRuehl" panose="020E0503060101010101" pitchFamily="34" charset="-79"/>
              </a:rPr>
              <a:t> </a:t>
            </a:r>
            <a:r>
              <a:rPr lang="en-US" dirty="0">
                <a:latin typeface="FrankRuehl" panose="020E0503060101010101" pitchFamily="34" charset="-79"/>
                <a:cs typeface="FrankRuehl" panose="020E0503060101010101" pitchFamily="34" charset="-79"/>
              </a:rPr>
              <a:t>with one server is quite common</a:t>
            </a:r>
          </a:p>
          <a:p>
            <a:pPr lvl="2" indent="-276225" eaLnBrk="1" hangingPunct="1">
              <a:defRPr/>
            </a:pP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Multichannel</a:t>
            </a:r>
            <a:r>
              <a:rPr lang="en-US" dirty="0">
                <a:solidFill>
                  <a:srgbClr val="660033"/>
                </a:solidFill>
                <a:latin typeface="FrankRuehl" panose="020E0503060101010101" pitchFamily="34" charset="-79"/>
                <a:cs typeface="FrankRuehl" panose="020E0503060101010101" pitchFamily="34" charset="-79"/>
              </a:rPr>
              <a:t>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systems</a:t>
            </a:r>
            <a:r>
              <a:rPr lang="en-US" dirty="0">
                <a:solidFill>
                  <a:srgbClr val="660033"/>
                </a:solidFill>
                <a:latin typeface="FrankRuehl" panose="020E0503060101010101" pitchFamily="34" charset="-79"/>
                <a:cs typeface="FrankRuehl" panose="020E0503060101010101" pitchFamily="34" charset="-79"/>
              </a:rPr>
              <a:t> </a:t>
            </a:r>
            <a:r>
              <a:rPr lang="en-US" dirty="0">
                <a:latin typeface="FrankRuehl" panose="020E0503060101010101" pitchFamily="34" charset="-79"/>
                <a:cs typeface="FrankRuehl" panose="020E0503060101010101" pitchFamily="34" charset="-79"/>
              </a:rPr>
              <a:t>exist when multiple servers are fed by one common waiting line</a:t>
            </a:r>
          </a:p>
          <a:p>
            <a:pPr lvl="2" indent="-276225" eaLnBrk="1" hangingPunct="1">
              <a:defRPr/>
            </a:pPr>
            <a:r>
              <a:rPr lang="en-US" dirty="0">
                <a:latin typeface="FrankRuehl" panose="020E0503060101010101" pitchFamily="34" charset="-79"/>
                <a:cs typeface="FrankRuehl" panose="020E0503060101010101" pitchFamily="34" charset="-79"/>
              </a:rPr>
              <a:t>In a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single-phase system</a:t>
            </a:r>
            <a:r>
              <a:rPr lang="en-US" dirty="0">
                <a:solidFill>
                  <a:srgbClr val="660033"/>
                </a:solidFill>
                <a:latin typeface="FrankRuehl" panose="020E0503060101010101" pitchFamily="34" charset="-79"/>
                <a:cs typeface="FrankRuehl" panose="020E0503060101010101" pitchFamily="34" charset="-79"/>
              </a:rPr>
              <a:t> </a:t>
            </a:r>
            <a:r>
              <a:rPr lang="en-US" dirty="0">
                <a:latin typeface="FrankRuehl" panose="020E0503060101010101" pitchFamily="34" charset="-79"/>
                <a:cs typeface="FrankRuehl" panose="020E0503060101010101" pitchFamily="34" charset="-79"/>
              </a:rPr>
              <a:t>the customer receives service form just one server</a:t>
            </a:r>
          </a:p>
          <a:p>
            <a:pPr lvl="2" indent="-276225" eaLnBrk="1" hangingPunct="1">
              <a:defRPr/>
            </a:pPr>
            <a:r>
              <a:rPr lang="en-US" dirty="0">
                <a:latin typeface="FrankRuehl" panose="020E0503060101010101" pitchFamily="34" charset="-79"/>
                <a:cs typeface="FrankRuehl" panose="020E0503060101010101" pitchFamily="34" charset="-79"/>
              </a:rPr>
              <a:t>If a customer has to go through more than one server, it is a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multiphase system</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2099"/>
                                        </p:tgtEl>
                                        <p:attrNameLst>
                                          <p:attrName>style.visibility</p:attrName>
                                        </p:attrNameLst>
                                      </p:cBhvr>
                                      <p:to>
                                        <p:strVal val="visible"/>
                                      </p:to>
                                    </p:set>
                                    <p:animEffect transition="in" filter="strips(downRight)">
                                      <p:cBhvr>
                                        <p:cTn id="7" dur="1000"/>
                                        <p:tgtEl>
                                          <p:spTgt spid="132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3123" name="Rectangle 3"/>
          <p:cNvSpPr>
            <a:spLocks noGrp="1" noChangeArrowheads="1"/>
          </p:cNvSpPr>
          <p:nvPr>
            <p:ph type="body" idx="1"/>
          </p:nvPr>
        </p:nvSpPr>
        <p:spPr>
          <a:xfrm>
            <a:off x="685800" y="1511300"/>
            <a:ext cx="7772400" cy="546100"/>
          </a:xfrm>
        </p:spPr>
        <p:txBody>
          <a:bodyPr/>
          <a:lstStyle/>
          <a:p>
            <a:pPr eaLnBrk="1" hangingPunct="1">
              <a:defRPr/>
            </a:pPr>
            <a:r>
              <a:rPr lang="en-US" sz="2400" dirty="0">
                <a:latin typeface="FrankRuehl" panose="020E0503060101010101" pitchFamily="34" charset="-79"/>
                <a:cs typeface="FrankRuehl" panose="020E0503060101010101" pitchFamily="34" charset="-79"/>
              </a:rPr>
              <a:t>Four basic queuing system configurations</a:t>
            </a:r>
            <a:endParaRPr lang="en-US" sz="2400" i="1" dirty="0">
              <a:solidFill>
                <a:schemeClr val="accent2"/>
              </a:solidFill>
              <a:effectLst>
                <a:outerShdw blurRad="38100" dist="38100" dir="2700000" algn="tl">
                  <a:srgbClr val="C0C0C0"/>
                </a:outerShdw>
              </a:effectLst>
              <a:latin typeface="FrankRuehl" panose="020E0503060101010101" pitchFamily="34" charset="-79"/>
              <a:cs typeface="FrankRuehl" panose="020E0503060101010101" pitchFamily="34" charset="-79"/>
            </a:endParaRPr>
          </a:p>
        </p:txBody>
      </p:sp>
      <p:grpSp>
        <p:nvGrpSpPr>
          <p:cNvPr id="2" name="Group 42"/>
          <p:cNvGrpSpPr>
            <a:grpSpLocks/>
          </p:cNvGrpSpPr>
          <p:nvPr/>
        </p:nvGrpSpPr>
        <p:grpSpPr bwMode="auto">
          <a:xfrm>
            <a:off x="1152525" y="2322513"/>
            <a:ext cx="6832600" cy="1600200"/>
            <a:chOff x="726" y="1463"/>
            <a:chExt cx="4304" cy="1008"/>
          </a:xfrm>
        </p:grpSpPr>
        <p:sp>
          <p:nvSpPr>
            <p:cNvPr id="31769" name="Text Box 26"/>
            <p:cNvSpPr txBox="1">
              <a:spLocks noChangeArrowheads="1"/>
            </p:cNvSpPr>
            <p:nvPr/>
          </p:nvSpPr>
          <p:spPr bwMode="auto">
            <a:xfrm>
              <a:off x="1804" y="2279"/>
              <a:ext cx="212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Single-Channel, Single-Phase System</a:t>
              </a:r>
            </a:p>
          </p:txBody>
        </p:sp>
        <p:grpSp>
          <p:nvGrpSpPr>
            <p:cNvPr id="31770" name="Group 41"/>
            <p:cNvGrpSpPr>
              <a:grpSpLocks/>
            </p:cNvGrpSpPr>
            <p:nvPr/>
          </p:nvGrpSpPr>
          <p:grpSpPr bwMode="auto">
            <a:xfrm>
              <a:off x="726" y="1463"/>
              <a:ext cx="4304" cy="761"/>
              <a:chOff x="726" y="1463"/>
              <a:chExt cx="4304" cy="761"/>
            </a:xfrm>
          </p:grpSpPr>
          <p:sp>
            <p:nvSpPr>
              <p:cNvPr id="31771" name="Rectangle 37"/>
              <p:cNvSpPr>
                <a:spLocks noChangeArrowheads="1"/>
              </p:cNvSpPr>
              <p:nvPr/>
            </p:nvSpPr>
            <p:spPr bwMode="auto">
              <a:xfrm>
                <a:off x="1336" y="1472"/>
                <a:ext cx="2696" cy="752"/>
              </a:xfrm>
              <a:prstGeom prst="rect">
                <a:avLst/>
              </a:prstGeom>
              <a:solidFill>
                <a:srgbClr val="BBE2EE"/>
              </a:solidFill>
              <a:ln w="952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72" name="Oval 5"/>
              <p:cNvSpPr>
                <a:spLocks noChangeArrowheads="1"/>
              </p:cNvSpPr>
              <p:nvPr/>
            </p:nvSpPr>
            <p:spPr bwMode="auto">
              <a:xfrm>
                <a:off x="1536" y="166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73" name="Oval 6"/>
              <p:cNvSpPr>
                <a:spLocks noChangeArrowheads="1"/>
              </p:cNvSpPr>
              <p:nvPr/>
            </p:nvSpPr>
            <p:spPr bwMode="auto">
              <a:xfrm>
                <a:off x="2092" y="166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74" name="Line 15"/>
              <p:cNvSpPr>
                <a:spLocks noChangeShapeType="1"/>
              </p:cNvSpPr>
              <p:nvPr/>
            </p:nvSpPr>
            <p:spPr bwMode="auto">
              <a:xfrm>
                <a:off x="1256" y="1868"/>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75" name="Line 21"/>
              <p:cNvSpPr>
                <a:spLocks noChangeShapeType="1"/>
              </p:cNvSpPr>
              <p:nvPr/>
            </p:nvSpPr>
            <p:spPr bwMode="auto">
              <a:xfrm>
                <a:off x="3784" y="1868"/>
                <a:ext cx="456"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76" name="Line 22"/>
              <p:cNvSpPr>
                <a:spLocks noChangeShapeType="1"/>
              </p:cNvSpPr>
              <p:nvPr/>
            </p:nvSpPr>
            <p:spPr bwMode="auto">
              <a:xfrm>
                <a:off x="3008" y="1868"/>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133143" name="Text Box 23"/>
              <p:cNvSpPr txBox="1">
                <a:spLocks noChangeArrowheads="1"/>
              </p:cNvSpPr>
              <p:nvPr/>
            </p:nvSpPr>
            <p:spPr bwMode="auto">
              <a:xfrm>
                <a:off x="726" y="1772"/>
                <a:ext cx="533" cy="192"/>
              </a:xfrm>
              <a:prstGeom prst="rect">
                <a:avLst/>
              </a:prstGeom>
              <a:noFill/>
              <a:ln w="9525">
                <a:noFill/>
                <a:miter lim="800000"/>
                <a:headEnd/>
                <a:tailEnd/>
              </a:ln>
              <a:effectLst/>
            </p:spPr>
            <p:txBody>
              <a:bodyPr wrap="none">
                <a:spAutoFit/>
              </a:bodyPr>
              <a:lstStyle/>
              <a:p>
                <a:pPr>
                  <a:defRPr/>
                </a:pPr>
                <a:r>
                  <a:rPr lang="en-US" sz="1400" dirty="0">
                    <a:solidFill>
                      <a:schemeClr val="accent1"/>
                    </a:solidFill>
                    <a:effectLst>
                      <a:outerShdw blurRad="38100" dist="38100" dir="2700000" algn="tl">
                        <a:srgbClr val="C0C0C0"/>
                      </a:outerShdw>
                    </a:effectLst>
                  </a:rPr>
                  <a:t>Arrivals</a:t>
                </a:r>
              </a:p>
            </p:txBody>
          </p:sp>
          <p:sp>
            <p:nvSpPr>
              <p:cNvPr id="133144" name="Text Box 24"/>
              <p:cNvSpPr txBox="1">
                <a:spLocks noChangeArrowheads="1"/>
              </p:cNvSpPr>
              <p:nvPr/>
            </p:nvSpPr>
            <p:spPr bwMode="auto">
              <a:xfrm>
                <a:off x="4214" y="1718"/>
                <a:ext cx="816" cy="300"/>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Departures after Service</a:t>
                </a:r>
              </a:p>
            </p:txBody>
          </p:sp>
          <p:sp>
            <p:nvSpPr>
              <p:cNvPr id="31779" name="Text Box 25"/>
              <p:cNvSpPr txBox="1">
                <a:spLocks noChangeArrowheads="1"/>
              </p:cNvSpPr>
              <p:nvPr/>
            </p:nvSpPr>
            <p:spPr bwMode="auto">
              <a:xfrm>
                <a:off x="1910" y="1463"/>
                <a:ext cx="4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Queue</a:t>
                </a:r>
              </a:p>
            </p:txBody>
          </p:sp>
          <p:grpSp>
            <p:nvGrpSpPr>
              <p:cNvPr id="31780" name="Group 36"/>
              <p:cNvGrpSpPr>
                <a:grpSpLocks/>
              </p:cNvGrpSpPr>
              <p:nvPr/>
            </p:nvGrpSpPr>
            <p:grpSpPr bwMode="auto">
              <a:xfrm>
                <a:off x="3262" y="1624"/>
                <a:ext cx="609" cy="488"/>
                <a:chOff x="3358" y="1672"/>
                <a:chExt cx="609" cy="488"/>
              </a:xfrm>
            </p:grpSpPr>
            <p:sp>
              <p:nvSpPr>
                <p:cNvPr id="31782" name="Rectangle 12"/>
                <p:cNvSpPr>
                  <a:spLocks noChangeArrowheads="1"/>
                </p:cNvSpPr>
                <p:nvPr/>
              </p:nvSpPr>
              <p:spPr bwMode="auto">
                <a:xfrm>
                  <a:off x="3383" y="1672"/>
                  <a:ext cx="560" cy="488"/>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83" name="Text Box 32"/>
                <p:cNvSpPr txBox="1">
                  <a:spLocks noChangeArrowheads="1"/>
                </p:cNvSpPr>
                <p:nvPr/>
              </p:nvSpPr>
              <p:spPr bwMode="auto">
                <a:xfrm>
                  <a:off x="3358" y="1766"/>
                  <a:ext cx="609"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Service Facility</a:t>
                  </a:r>
                </a:p>
              </p:txBody>
            </p:sp>
          </p:grpSp>
          <p:sp>
            <p:nvSpPr>
              <p:cNvPr id="31781" name="Oval 7"/>
              <p:cNvSpPr>
                <a:spLocks noChangeArrowheads="1"/>
              </p:cNvSpPr>
              <p:nvPr/>
            </p:nvSpPr>
            <p:spPr bwMode="auto">
              <a:xfrm>
                <a:off x="2648" y="166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grpSp>
      </p:grpSp>
      <p:grpSp>
        <p:nvGrpSpPr>
          <p:cNvPr id="5" name="Group 40"/>
          <p:cNvGrpSpPr>
            <a:grpSpLocks/>
          </p:cNvGrpSpPr>
          <p:nvPr/>
        </p:nvGrpSpPr>
        <p:grpSpPr bwMode="auto">
          <a:xfrm>
            <a:off x="530225" y="4252913"/>
            <a:ext cx="8064500" cy="1612900"/>
            <a:chOff x="318" y="2679"/>
            <a:chExt cx="5080" cy="1016"/>
          </a:xfrm>
        </p:grpSpPr>
        <p:sp>
          <p:nvSpPr>
            <p:cNvPr id="31750" name="Rectangle 38"/>
            <p:cNvSpPr>
              <a:spLocks noChangeArrowheads="1"/>
            </p:cNvSpPr>
            <p:nvPr/>
          </p:nvSpPr>
          <p:spPr bwMode="auto">
            <a:xfrm>
              <a:off x="984" y="2688"/>
              <a:ext cx="3520" cy="752"/>
            </a:xfrm>
            <a:prstGeom prst="rect">
              <a:avLst/>
            </a:prstGeom>
            <a:solidFill>
              <a:srgbClr val="BBE2EE"/>
            </a:solidFill>
            <a:ln w="952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51" name="Oval 8"/>
            <p:cNvSpPr>
              <a:spLocks noChangeArrowheads="1"/>
            </p:cNvSpPr>
            <p:nvPr/>
          </p:nvSpPr>
          <p:spPr bwMode="auto">
            <a:xfrm>
              <a:off x="1136" y="288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52" name="Oval 9"/>
            <p:cNvSpPr>
              <a:spLocks noChangeArrowheads="1"/>
            </p:cNvSpPr>
            <p:nvPr/>
          </p:nvSpPr>
          <p:spPr bwMode="auto">
            <a:xfrm>
              <a:off x="1628" y="288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53" name="Line 16"/>
            <p:cNvSpPr>
              <a:spLocks noChangeShapeType="1"/>
            </p:cNvSpPr>
            <p:nvPr/>
          </p:nvSpPr>
          <p:spPr bwMode="auto">
            <a:xfrm>
              <a:off x="4280" y="3082"/>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54" name="Line 17"/>
            <p:cNvSpPr>
              <a:spLocks noChangeShapeType="1"/>
            </p:cNvSpPr>
            <p:nvPr/>
          </p:nvSpPr>
          <p:spPr bwMode="auto">
            <a:xfrm>
              <a:off x="3608" y="3082"/>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55" name="Line 18"/>
            <p:cNvSpPr>
              <a:spLocks noChangeShapeType="1"/>
            </p:cNvSpPr>
            <p:nvPr/>
          </p:nvSpPr>
          <p:spPr bwMode="auto">
            <a:xfrm>
              <a:off x="3008" y="3082"/>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56" name="Line 19"/>
            <p:cNvSpPr>
              <a:spLocks noChangeShapeType="1"/>
            </p:cNvSpPr>
            <p:nvPr/>
          </p:nvSpPr>
          <p:spPr bwMode="auto">
            <a:xfrm>
              <a:off x="2376" y="3082"/>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57" name="Line 20"/>
            <p:cNvSpPr>
              <a:spLocks noChangeShapeType="1"/>
            </p:cNvSpPr>
            <p:nvPr/>
          </p:nvSpPr>
          <p:spPr bwMode="auto">
            <a:xfrm>
              <a:off x="816" y="3082"/>
              <a:ext cx="31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1758" name="Text Box 28"/>
            <p:cNvSpPr txBox="1">
              <a:spLocks noChangeArrowheads="1"/>
            </p:cNvSpPr>
            <p:nvPr/>
          </p:nvSpPr>
          <p:spPr bwMode="auto">
            <a:xfrm>
              <a:off x="1879" y="3503"/>
              <a:ext cx="200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Single-Channel, Multiphase System</a:t>
              </a:r>
            </a:p>
          </p:txBody>
        </p:sp>
        <p:sp>
          <p:nvSpPr>
            <p:cNvPr id="133149" name="Text Box 29"/>
            <p:cNvSpPr txBox="1">
              <a:spLocks noChangeArrowheads="1"/>
            </p:cNvSpPr>
            <p:nvPr/>
          </p:nvSpPr>
          <p:spPr bwMode="auto">
            <a:xfrm>
              <a:off x="318" y="2986"/>
              <a:ext cx="533" cy="192"/>
            </a:xfrm>
            <a:prstGeom prst="rect">
              <a:avLst/>
            </a:prstGeom>
            <a:noFill/>
            <a:ln w="9525">
              <a:noFill/>
              <a:miter lim="800000"/>
              <a:headEnd/>
              <a:tailEnd/>
            </a:ln>
            <a:effectLst/>
          </p:spPr>
          <p:txBody>
            <a:bodyPr wrap="none">
              <a:spAutoFit/>
            </a:bodyPr>
            <a:lstStyle/>
            <a:p>
              <a:pPr>
                <a:defRPr/>
              </a:pPr>
              <a:r>
                <a:rPr lang="en-US" sz="1400" dirty="0">
                  <a:solidFill>
                    <a:schemeClr val="accent1"/>
                  </a:solidFill>
                  <a:effectLst>
                    <a:outerShdw blurRad="38100" dist="38100" dir="2700000" algn="tl">
                      <a:srgbClr val="C0C0C0"/>
                    </a:outerShdw>
                  </a:effectLst>
                </a:rPr>
                <a:t>Arrivals</a:t>
              </a:r>
            </a:p>
          </p:txBody>
        </p:sp>
        <p:sp>
          <p:nvSpPr>
            <p:cNvPr id="133150" name="Text Box 30"/>
            <p:cNvSpPr txBox="1">
              <a:spLocks noChangeArrowheads="1"/>
            </p:cNvSpPr>
            <p:nvPr/>
          </p:nvSpPr>
          <p:spPr bwMode="auto">
            <a:xfrm>
              <a:off x="4654" y="2872"/>
              <a:ext cx="744" cy="421"/>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Departures after Service</a:t>
              </a:r>
            </a:p>
          </p:txBody>
        </p:sp>
        <p:sp>
          <p:nvSpPr>
            <p:cNvPr id="31761" name="Text Box 31"/>
            <p:cNvSpPr txBox="1">
              <a:spLocks noChangeArrowheads="1"/>
            </p:cNvSpPr>
            <p:nvPr/>
          </p:nvSpPr>
          <p:spPr bwMode="auto">
            <a:xfrm>
              <a:off x="1534" y="2679"/>
              <a:ext cx="4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Queue</a:t>
              </a:r>
            </a:p>
          </p:txBody>
        </p:sp>
        <p:sp>
          <p:nvSpPr>
            <p:cNvPr id="31762" name="Rectangle 13"/>
            <p:cNvSpPr>
              <a:spLocks noChangeArrowheads="1"/>
            </p:cNvSpPr>
            <p:nvPr/>
          </p:nvSpPr>
          <p:spPr bwMode="auto">
            <a:xfrm>
              <a:off x="2656" y="2850"/>
              <a:ext cx="480" cy="464"/>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63" name="Text Box 33"/>
            <p:cNvSpPr txBox="1">
              <a:spLocks noChangeArrowheads="1"/>
            </p:cNvSpPr>
            <p:nvPr/>
          </p:nvSpPr>
          <p:spPr bwMode="auto">
            <a:xfrm>
              <a:off x="2591" y="2872"/>
              <a:ext cx="609"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1 Service Facility</a:t>
              </a:r>
            </a:p>
          </p:txBody>
        </p:sp>
        <p:grpSp>
          <p:nvGrpSpPr>
            <p:cNvPr id="31764" name="Group 35"/>
            <p:cNvGrpSpPr>
              <a:grpSpLocks/>
            </p:cNvGrpSpPr>
            <p:nvPr/>
          </p:nvGrpSpPr>
          <p:grpSpPr bwMode="auto">
            <a:xfrm>
              <a:off x="3823" y="2850"/>
              <a:ext cx="609" cy="464"/>
              <a:chOff x="3823" y="2850"/>
              <a:chExt cx="609" cy="464"/>
            </a:xfrm>
          </p:grpSpPr>
          <p:sp>
            <p:nvSpPr>
              <p:cNvPr id="31767" name="Rectangle 14"/>
              <p:cNvSpPr>
                <a:spLocks noChangeArrowheads="1"/>
              </p:cNvSpPr>
              <p:nvPr/>
            </p:nvSpPr>
            <p:spPr bwMode="auto">
              <a:xfrm>
                <a:off x="3887" y="2850"/>
                <a:ext cx="480" cy="464"/>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68" name="Text Box 34"/>
              <p:cNvSpPr txBox="1">
                <a:spLocks noChangeArrowheads="1"/>
              </p:cNvSpPr>
              <p:nvPr/>
            </p:nvSpPr>
            <p:spPr bwMode="auto">
              <a:xfrm>
                <a:off x="3823" y="2872"/>
                <a:ext cx="609"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2 Service Facility</a:t>
                </a:r>
              </a:p>
            </p:txBody>
          </p:sp>
        </p:grpSp>
        <p:sp>
          <p:nvSpPr>
            <p:cNvPr id="31765" name="Oval 10"/>
            <p:cNvSpPr>
              <a:spLocks noChangeArrowheads="1"/>
            </p:cNvSpPr>
            <p:nvPr/>
          </p:nvSpPr>
          <p:spPr bwMode="auto">
            <a:xfrm>
              <a:off x="2120" y="288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1766" name="Oval 11"/>
            <p:cNvSpPr>
              <a:spLocks noChangeArrowheads="1"/>
            </p:cNvSpPr>
            <p:nvPr/>
          </p:nvSpPr>
          <p:spPr bwMode="auto">
            <a:xfrm>
              <a:off x="3296" y="288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gr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3123"/>
                                        </p:tgtEl>
                                        <p:attrNameLst>
                                          <p:attrName>style.visibility</p:attrName>
                                        </p:attrNameLst>
                                      </p:cBhvr>
                                      <p:to>
                                        <p:strVal val="visible"/>
                                      </p:to>
                                    </p:set>
                                    <p:animEffect transition="in" filter="strips(downRight)">
                                      <p:cBhvr>
                                        <p:cTn id="7" dur="1000"/>
                                        <p:tgtEl>
                                          <p:spTgt spid="133123"/>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9267" name="Rectangle 3"/>
          <p:cNvSpPr>
            <a:spLocks noGrp="1" noChangeArrowheads="1"/>
          </p:cNvSpPr>
          <p:nvPr>
            <p:ph type="body" idx="1"/>
          </p:nvPr>
        </p:nvSpPr>
        <p:spPr>
          <a:xfrm>
            <a:off x="685800" y="1511300"/>
            <a:ext cx="7772400" cy="546100"/>
          </a:xfrm>
        </p:spPr>
        <p:txBody>
          <a:bodyPr/>
          <a:lstStyle/>
          <a:p>
            <a:pPr eaLnBrk="1" hangingPunct="1">
              <a:defRPr/>
            </a:pPr>
            <a:r>
              <a:rPr lang="en-US" sz="2400" dirty="0">
                <a:latin typeface="FrankRuehl" panose="020E0503060101010101" pitchFamily="34" charset="-79"/>
                <a:cs typeface="FrankRuehl" panose="020E0503060101010101" pitchFamily="34" charset="-79"/>
              </a:rPr>
              <a:t>Four basic queuing system configurations</a:t>
            </a:r>
            <a:endParaRPr lang="en-US" sz="2400" i="1" dirty="0">
              <a:solidFill>
                <a:schemeClr val="accent2"/>
              </a:solidFill>
              <a:effectLst>
                <a:outerShdw blurRad="38100" dist="38100" dir="2700000" algn="tl">
                  <a:srgbClr val="C0C0C0"/>
                </a:outerShdw>
              </a:effectLst>
              <a:latin typeface="FrankRuehl" panose="020E0503060101010101" pitchFamily="34" charset="-79"/>
              <a:cs typeface="FrankRuehl" panose="020E0503060101010101" pitchFamily="34" charset="-79"/>
            </a:endParaRPr>
          </a:p>
        </p:txBody>
      </p:sp>
      <p:grpSp>
        <p:nvGrpSpPr>
          <p:cNvPr id="2" name="Group 56"/>
          <p:cNvGrpSpPr>
            <a:grpSpLocks/>
          </p:cNvGrpSpPr>
          <p:nvPr/>
        </p:nvGrpSpPr>
        <p:grpSpPr bwMode="auto">
          <a:xfrm>
            <a:off x="796925" y="2197100"/>
            <a:ext cx="7556500" cy="3773488"/>
            <a:chOff x="502" y="1408"/>
            <a:chExt cx="4760" cy="2377"/>
          </a:xfrm>
        </p:grpSpPr>
        <p:sp>
          <p:nvSpPr>
            <p:cNvPr id="32773" name="Rectangle 21"/>
            <p:cNvSpPr>
              <a:spLocks noChangeArrowheads="1"/>
            </p:cNvSpPr>
            <p:nvPr/>
          </p:nvSpPr>
          <p:spPr bwMode="auto">
            <a:xfrm>
              <a:off x="1024" y="1408"/>
              <a:ext cx="3392" cy="2104"/>
            </a:xfrm>
            <a:prstGeom prst="rect">
              <a:avLst/>
            </a:prstGeom>
            <a:solidFill>
              <a:srgbClr val="BBE2EE"/>
            </a:solidFill>
            <a:ln w="952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774" name="Oval 22"/>
            <p:cNvSpPr>
              <a:spLocks noChangeArrowheads="1"/>
            </p:cNvSpPr>
            <p:nvPr/>
          </p:nvSpPr>
          <p:spPr bwMode="auto">
            <a:xfrm>
              <a:off x="1320" y="225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775" name="Oval 23"/>
            <p:cNvSpPr>
              <a:spLocks noChangeArrowheads="1"/>
            </p:cNvSpPr>
            <p:nvPr/>
          </p:nvSpPr>
          <p:spPr bwMode="auto">
            <a:xfrm>
              <a:off x="1916" y="225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776" name="Line 25"/>
            <p:cNvSpPr>
              <a:spLocks noChangeShapeType="1"/>
            </p:cNvSpPr>
            <p:nvPr/>
          </p:nvSpPr>
          <p:spPr bwMode="auto">
            <a:xfrm>
              <a:off x="3112" y="2452"/>
              <a:ext cx="456"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77" name="Line 27"/>
            <p:cNvSpPr>
              <a:spLocks noChangeShapeType="1"/>
            </p:cNvSpPr>
            <p:nvPr/>
          </p:nvSpPr>
          <p:spPr bwMode="auto">
            <a:xfrm>
              <a:off x="2800" y="2452"/>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78" name="Line 28"/>
            <p:cNvSpPr>
              <a:spLocks noChangeShapeType="1"/>
            </p:cNvSpPr>
            <p:nvPr/>
          </p:nvSpPr>
          <p:spPr bwMode="auto">
            <a:xfrm>
              <a:off x="1000" y="2452"/>
              <a:ext cx="31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79" name="Text Box 29"/>
            <p:cNvSpPr txBox="1">
              <a:spLocks noChangeArrowheads="1"/>
            </p:cNvSpPr>
            <p:nvPr/>
          </p:nvSpPr>
          <p:spPr bwMode="auto">
            <a:xfrm>
              <a:off x="1743" y="3591"/>
              <a:ext cx="171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latin typeface="FrankRuehl" panose="020E0503060101010101" pitchFamily="34" charset="-79"/>
                  <a:cs typeface="FrankRuehl" panose="020E0503060101010101" pitchFamily="34" charset="-79"/>
                </a:rPr>
                <a:t>Multichannel, Single-Phase System</a:t>
              </a:r>
            </a:p>
          </p:txBody>
        </p:sp>
        <p:sp>
          <p:nvSpPr>
            <p:cNvPr id="139294" name="Text Box 30"/>
            <p:cNvSpPr txBox="1">
              <a:spLocks noChangeArrowheads="1"/>
            </p:cNvSpPr>
            <p:nvPr/>
          </p:nvSpPr>
          <p:spPr bwMode="auto">
            <a:xfrm>
              <a:off x="502" y="2356"/>
              <a:ext cx="533" cy="192"/>
            </a:xfrm>
            <a:prstGeom prst="rect">
              <a:avLst/>
            </a:prstGeom>
            <a:noFill/>
            <a:ln w="9525">
              <a:noFill/>
              <a:miter lim="800000"/>
              <a:headEnd/>
              <a:tailEnd/>
            </a:ln>
            <a:effectLst/>
          </p:spPr>
          <p:txBody>
            <a:bodyPr wrap="none">
              <a:spAutoFit/>
            </a:bodyPr>
            <a:lstStyle/>
            <a:p>
              <a:pPr>
                <a:defRPr/>
              </a:pPr>
              <a:r>
                <a:rPr lang="en-US" sz="1400" dirty="0">
                  <a:solidFill>
                    <a:schemeClr val="accent1"/>
                  </a:solidFill>
                  <a:effectLst>
                    <a:outerShdw blurRad="38100" dist="38100" dir="2700000" algn="tl">
                      <a:srgbClr val="C0C0C0"/>
                    </a:outerShdw>
                  </a:effectLst>
                </a:rPr>
                <a:t>Arrivals</a:t>
              </a:r>
            </a:p>
          </p:txBody>
        </p:sp>
        <p:sp>
          <p:nvSpPr>
            <p:cNvPr id="32781" name="Text Box 32"/>
            <p:cNvSpPr txBox="1">
              <a:spLocks noChangeArrowheads="1"/>
            </p:cNvSpPr>
            <p:nvPr/>
          </p:nvSpPr>
          <p:spPr bwMode="auto">
            <a:xfrm>
              <a:off x="1838" y="1823"/>
              <a:ext cx="4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Queue</a:t>
              </a:r>
            </a:p>
          </p:txBody>
        </p:sp>
        <p:sp>
          <p:nvSpPr>
            <p:cNvPr id="32782" name="Oval 38"/>
            <p:cNvSpPr>
              <a:spLocks noChangeArrowheads="1"/>
            </p:cNvSpPr>
            <p:nvPr/>
          </p:nvSpPr>
          <p:spPr bwMode="auto">
            <a:xfrm>
              <a:off x="2496" y="2252"/>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783" name="Line 45"/>
            <p:cNvSpPr>
              <a:spLocks noChangeShapeType="1"/>
            </p:cNvSpPr>
            <p:nvPr/>
          </p:nvSpPr>
          <p:spPr bwMode="auto">
            <a:xfrm flipV="1">
              <a:off x="3112" y="1888"/>
              <a:ext cx="480" cy="576"/>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84" name="Line 46"/>
            <p:cNvSpPr>
              <a:spLocks noChangeShapeType="1"/>
            </p:cNvSpPr>
            <p:nvPr/>
          </p:nvSpPr>
          <p:spPr bwMode="auto">
            <a:xfrm>
              <a:off x="3112" y="2464"/>
              <a:ext cx="480" cy="576"/>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grpSp>
          <p:nvGrpSpPr>
            <p:cNvPr id="32785" name="Group 52"/>
            <p:cNvGrpSpPr>
              <a:grpSpLocks/>
            </p:cNvGrpSpPr>
            <p:nvPr/>
          </p:nvGrpSpPr>
          <p:grpSpPr bwMode="auto">
            <a:xfrm>
              <a:off x="3575" y="1616"/>
              <a:ext cx="1687" cy="504"/>
              <a:chOff x="3647" y="1616"/>
              <a:chExt cx="1687" cy="504"/>
            </a:xfrm>
          </p:grpSpPr>
          <p:sp>
            <p:nvSpPr>
              <p:cNvPr id="32797" name="Line 48"/>
              <p:cNvSpPr>
                <a:spLocks noChangeShapeType="1"/>
              </p:cNvSpPr>
              <p:nvPr/>
            </p:nvSpPr>
            <p:spPr bwMode="auto">
              <a:xfrm>
                <a:off x="4208" y="1868"/>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98" name="Line 26"/>
              <p:cNvSpPr>
                <a:spLocks noChangeShapeType="1"/>
              </p:cNvSpPr>
              <p:nvPr/>
            </p:nvSpPr>
            <p:spPr bwMode="auto">
              <a:xfrm>
                <a:off x="3815" y="1868"/>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99" name="Rectangle 33"/>
              <p:cNvSpPr>
                <a:spLocks noChangeArrowheads="1"/>
              </p:cNvSpPr>
              <p:nvPr/>
            </p:nvSpPr>
            <p:spPr bwMode="auto">
              <a:xfrm>
                <a:off x="3675" y="1616"/>
                <a:ext cx="552" cy="504"/>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800" name="Text Box 34"/>
              <p:cNvSpPr txBox="1">
                <a:spLocks noChangeArrowheads="1"/>
              </p:cNvSpPr>
              <p:nvPr/>
            </p:nvSpPr>
            <p:spPr bwMode="auto">
              <a:xfrm>
                <a:off x="3647" y="1658"/>
                <a:ext cx="609"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Service Facility</a:t>
                </a:r>
                <a:br>
                  <a:rPr lang="en-US" altLang="en-US" sz="1400" dirty="0"/>
                </a:br>
                <a:r>
                  <a:rPr lang="en-US" altLang="en-US" sz="1400" dirty="0"/>
                  <a:t>1</a:t>
                </a:r>
              </a:p>
            </p:txBody>
          </p:sp>
          <p:sp>
            <p:nvSpPr>
              <p:cNvPr id="139314" name="Text Box 50"/>
              <p:cNvSpPr txBox="1">
                <a:spLocks noChangeArrowheads="1"/>
              </p:cNvSpPr>
              <p:nvPr/>
            </p:nvSpPr>
            <p:spPr bwMode="auto">
              <a:xfrm>
                <a:off x="4590" y="1779"/>
                <a:ext cx="744" cy="179"/>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Departures</a:t>
                </a:r>
              </a:p>
            </p:txBody>
          </p:sp>
        </p:grpSp>
        <p:grpSp>
          <p:nvGrpSpPr>
            <p:cNvPr id="32786" name="Group 53"/>
            <p:cNvGrpSpPr>
              <a:grpSpLocks/>
            </p:cNvGrpSpPr>
            <p:nvPr/>
          </p:nvGrpSpPr>
          <p:grpSpPr bwMode="auto">
            <a:xfrm>
              <a:off x="3575" y="2200"/>
              <a:ext cx="1687" cy="504"/>
              <a:chOff x="3647" y="2160"/>
              <a:chExt cx="1687" cy="504"/>
            </a:xfrm>
          </p:grpSpPr>
          <p:sp>
            <p:nvSpPr>
              <p:cNvPr id="32793" name="Line 47"/>
              <p:cNvSpPr>
                <a:spLocks noChangeShapeType="1"/>
              </p:cNvSpPr>
              <p:nvPr/>
            </p:nvSpPr>
            <p:spPr bwMode="auto">
              <a:xfrm>
                <a:off x="4208" y="2412"/>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139295" name="Text Box 31"/>
              <p:cNvSpPr txBox="1">
                <a:spLocks noChangeArrowheads="1"/>
              </p:cNvSpPr>
              <p:nvPr/>
            </p:nvSpPr>
            <p:spPr bwMode="auto">
              <a:xfrm>
                <a:off x="4590" y="2323"/>
                <a:ext cx="744" cy="179"/>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after</a:t>
                </a:r>
              </a:p>
            </p:txBody>
          </p:sp>
          <p:sp>
            <p:nvSpPr>
              <p:cNvPr id="32795" name="Rectangle 44"/>
              <p:cNvSpPr>
                <a:spLocks noChangeArrowheads="1"/>
              </p:cNvSpPr>
              <p:nvPr/>
            </p:nvSpPr>
            <p:spPr bwMode="auto">
              <a:xfrm>
                <a:off x="3675" y="2160"/>
                <a:ext cx="552" cy="504"/>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2796" name="Text Box 37"/>
              <p:cNvSpPr txBox="1">
                <a:spLocks noChangeArrowheads="1"/>
              </p:cNvSpPr>
              <p:nvPr/>
            </p:nvSpPr>
            <p:spPr bwMode="auto">
              <a:xfrm>
                <a:off x="3647" y="2201"/>
                <a:ext cx="609"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Service Facility</a:t>
                </a:r>
                <a:br>
                  <a:rPr lang="en-US" altLang="en-US" sz="1400" dirty="0"/>
                </a:br>
                <a:r>
                  <a:rPr lang="en-US" altLang="en-US" sz="1400" dirty="0"/>
                  <a:t>2</a:t>
                </a:r>
              </a:p>
            </p:txBody>
          </p:sp>
        </p:grpSp>
        <p:grpSp>
          <p:nvGrpSpPr>
            <p:cNvPr id="32787" name="Group 54"/>
            <p:cNvGrpSpPr>
              <a:grpSpLocks/>
            </p:cNvGrpSpPr>
            <p:nvPr/>
          </p:nvGrpSpPr>
          <p:grpSpPr bwMode="auto">
            <a:xfrm>
              <a:off x="3575" y="2784"/>
              <a:ext cx="1687" cy="504"/>
              <a:chOff x="3647" y="2784"/>
              <a:chExt cx="1687" cy="504"/>
            </a:xfrm>
          </p:grpSpPr>
          <p:sp>
            <p:nvSpPr>
              <p:cNvPr id="32789" name="Line 24"/>
              <p:cNvSpPr>
                <a:spLocks noChangeShapeType="1"/>
              </p:cNvSpPr>
              <p:nvPr/>
            </p:nvSpPr>
            <p:spPr bwMode="auto">
              <a:xfrm>
                <a:off x="4208" y="3036"/>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2790" name="Rectangle 43"/>
              <p:cNvSpPr>
                <a:spLocks noChangeArrowheads="1"/>
              </p:cNvSpPr>
              <p:nvPr/>
            </p:nvSpPr>
            <p:spPr bwMode="auto">
              <a:xfrm>
                <a:off x="3675" y="2784"/>
                <a:ext cx="552" cy="504"/>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139313" name="Text Box 49"/>
              <p:cNvSpPr txBox="1">
                <a:spLocks noChangeArrowheads="1"/>
              </p:cNvSpPr>
              <p:nvPr/>
            </p:nvSpPr>
            <p:spPr bwMode="auto">
              <a:xfrm>
                <a:off x="4590" y="2947"/>
                <a:ext cx="744" cy="179"/>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Service</a:t>
                </a:r>
              </a:p>
            </p:txBody>
          </p:sp>
          <p:sp>
            <p:nvSpPr>
              <p:cNvPr id="32792" name="Text Box 42"/>
              <p:cNvSpPr txBox="1">
                <a:spLocks noChangeArrowheads="1"/>
              </p:cNvSpPr>
              <p:nvPr/>
            </p:nvSpPr>
            <p:spPr bwMode="auto">
              <a:xfrm>
                <a:off x="3647" y="2825"/>
                <a:ext cx="609"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Service Facility</a:t>
                </a:r>
                <a:br>
                  <a:rPr lang="en-US" altLang="en-US" sz="1400" dirty="0"/>
                </a:br>
                <a:r>
                  <a:rPr lang="en-US" altLang="en-US" sz="1400" dirty="0"/>
                  <a:t>3</a:t>
                </a:r>
              </a:p>
            </p:txBody>
          </p:sp>
        </p:grpSp>
        <p:sp>
          <p:nvSpPr>
            <p:cNvPr id="32788" name="Line 55"/>
            <p:cNvSpPr>
              <a:spLocks noChangeShapeType="1"/>
            </p:cNvSpPr>
            <p:nvPr/>
          </p:nvSpPr>
          <p:spPr bwMode="auto">
            <a:xfrm>
              <a:off x="3072" y="1800"/>
              <a:ext cx="0" cy="1328"/>
            </a:xfrm>
            <a:prstGeom prst="line">
              <a:avLst/>
            </a:prstGeom>
            <a:noFill/>
            <a:ln w="57150">
              <a:solidFill>
                <a:schemeClr val="accent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gr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z="3200" dirty="0">
                <a:solidFill>
                  <a:srgbClr val="0070C0"/>
                </a:solidFill>
              </a:rPr>
              <a:t>Characteristics of a Queuing System</a:t>
            </a:r>
          </a:p>
        </p:txBody>
      </p:sp>
      <p:sp>
        <p:nvSpPr>
          <p:cNvPr id="140291" name="Rectangle 3"/>
          <p:cNvSpPr>
            <a:spLocks noGrp="1" noChangeArrowheads="1"/>
          </p:cNvSpPr>
          <p:nvPr>
            <p:ph type="body" idx="1"/>
          </p:nvPr>
        </p:nvSpPr>
        <p:spPr>
          <a:xfrm>
            <a:off x="685800" y="1511300"/>
            <a:ext cx="7772400" cy="546100"/>
          </a:xfrm>
        </p:spPr>
        <p:txBody>
          <a:bodyPr/>
          <a:lstStyle/>
          <a:p>
            <a:pPr eaLnBrk="1" hangingPunct="1">
              <a:defRPr/>
            </a:pPr>
            <a:r>
              <a:rPr lang="en-US" sz="2400" dirty="0"/>
              <a:t>Four basic queuing system configurations</a:t>
            </a:r>
            <a:endParaRPr lang="en-US" sz="2400" i="1" dirty="0">
              <a:solidFill>
                <a:schemeClr val="accent2"/>
              </a:solidFill>
              <a:effectLst>
                <a:outerShdw blurRad="38100" dist="38100" dir="2700000" algn="tl">
                  <a:srgbClr val="C0C0C0"/>
                </a:outerShdw>
              </a:effectLst>
            </a:endParaRPr>
          </a:p>
        </p:txBody>
      </p:sp>
      <p:grpSp>
        <p:nvGrpSpPr>
          <p:cNvPr id="2" name="Group 55"/>
          <p:cNvGrpSpPr>
            <a:grpSpLocks/>
          </p:cNvGrpSpPr>
          <p:nvPr/>
        </p:nvGrpSpPr>
        <p:grpSpPr bwMode="auto">
          <a:xfrm>
            <a:off x="365125" y="2438400"/>
            <a:ext cx="8432800" cy="2868613"/>
            <a:chOff x="230" y="1536"/>
            <a:chExt cx="5312" cy="1807"/>
          </a:xfrm>
        </p:grpSpPr>
        <p:sp>
          <p:nvSpPr>
            <p:cNvPr id="33797" name="Rectangle 6"/>
            <p:cNvSpPr>
              <a:spLocks noChangeArrowheads="1"/>
            </p:cNvSpPr>
            <p:nvPr/>
          </p:nvSpPr>
          <p:spPr bwMode="auto">
            <a:xfrm>
              <a:off x="840" y="1536"/>
              <a:ext cx="3856" cy="1560"/>
            </a:xfrm>
            <a:prstGeom prst="rect">
              <a:avLst/>
            </a:prstGeom>
            <a:solidFill>
              <a:srgbClr val="BBE2EE"/>
            </a:solidFill>
            <a:ln w="952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798" name="Line 51"/>
            <p:cNvSpPr>
              <a:spLocks noChangeShapeType="1"/>
            </p:cNvSpPr>
            <p:nvPr/>
          </p:nvSpPr>
          <p:spPr bwMode="auto">
            <a:xfrm>
              <a:off x="3451" y="2651"/>
              <a:ext cx="456"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799" name="Oval 7"/>
            <p:cNvSpPr>
              <a:spLocks noChangeArrowheads="1"/>
            </p:cNvSpPr>
            <p:nvPr/>
          </p:nvSpPr>
          <p:spPr bwMode="auto">
            <a:xfrm>
              <a:off x="1048" y="210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00" name="Oval 8"/>
            <p:cNvSpPr>
              <a:spLocks noChangeArrowheads="1"/>
            </p:cNvSpPr>
            <p:nvPr/>
          </p:nvSpPr>
          <p:spPr bwMode="auto">
            <a:xfrm>
              <a:off x="1620" y="210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01" name="Line 9"/>
            <p:cNvSpPr>
              <a:spLocks noChangeShapeType="1"/>
            </p:cNvSpPr>
            <p:nvPr/>
          </p:nvSpPr>
          <p:spPr bwMode="auto">
            <a:xfrm>
              <a:off x="3451" y="1966"/>
              <a:ext cx="456"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02" name="Line 10"/>
            <p:cNvSpPr>
              <a:spLocks noChangeShapeType="1"/>
            </p:cNvSpPr>
            <p:nvPr/>
          </p:nvSpPr>
          <p:spPr bwMode="auto">
            <a:xfrm>
              <a:off x="2488" y="2308"/>
              <a:ext cx="27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03" name="Line 11"/>
            <p:cNvSpPr>
              <a:spLocks noChangeShapeType="1"/>
            </p:cNvSpPr>
            <p:nvPr/>
          </p:nvSpPr>
          <p:spPr bwMode="auto">
            <a:xfrm>
              <a:off x="728" y="2308"/>
              <a:ext cx="31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04" name="Text Box 12"/>
            <p:cNvSpPr txBox="1">
              <a:spLocks noChangeArrowheads="1"/>
            </p:cNvSpPr>
            <p:nvPr/>
          </p:nvSpPr>
          <p:spPr bwMode="auto">
            <a:xfrm>
              <a:off x="1945" y="3151"/>
              <a:ext cx="187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Multichannel, Multiphase System</a:t>
              </a:r>
            </a:p>
          </p:txBody>
        </p:sp>
        <p:sp>
          <p:nvSpPr>
            <p:cNvPr id="140301" name="Text Box 13"/>
            <p:cNvSpPr txBox="1">
              <a:spLocks noChangeArrowheads="1"/>
            </p:cNvSpPr>
            <p:nvPr/>
          </p:nvSpPr>
          <p:spPr bwMode="auto">
            <a:xfrm>
              <a:off x="230" y="2212"/>
              <a:ext cx="533" cy="192"/>
            </a:xfrm>
            <a:prstGeom prst="rect">
              <a:avLst/>
            </a:prstGeom>
            <a:noFill/>
            <a:ln w="9525">
              <a:noFill/>
              <a:miter lim="800000"/>
              <a:headEnd/>
              <a:tailEnd/>
            </a:ln>
            <a:effectLst/>
          </p:spPr>
          <p:txBody>
            <a:bodyPr wrap="none">
              <a:spAutoFit/>
            </a:bodyPr>
            <a:lstStyle/>
            <a:p>
              <a:pPr>
                <a:defRPr/>
              </a:pPr>
              <a:r>
                <a:rPr lang="en-US" sz="1400" dirty="0">
                  <a:solidFill>
                    <a:schemeClr val="accent1"/>
                  </a:solidFill>
                  <a:effectLst>
                    <a:outerShdw blurRad="38100" dist="38100" dir="2700000" algn="tl">
                      <a:srgbClr val="C0C0C0"/>
                    </a:outerShdw>
                  </a:effectLst>
                </a:rPr>
                <a:t>Arrivals</a:t>
              </a:r>
            </a:p>
          </p:txBody>
        </p:sp>
        <p:sp>
          <p:nvSpPr>
            <p:cNvPr id="33806" name="Text Box 14"/>
            <p:cNvSpPr txBox="1">
              <a:spLocks noChangeArrowheads="1"/>
            </p:cNvSpPr>
            <p:nvPr/>
          </p:nvSpPr>
          <p:spPr bwMode="auto">
            <a:xfrm>
              <a:off x="1422" y="1775"/>
              <a:ext cx="4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Queue</a:t>
              </a:r>
            </a:p>
          </p:txBody>
        </p:sp>
        <p:sp>
          <p:nvSpPr>
            <p:cNvPr id="33807" name="Oval 15"/>
            <p:cNvSpPr>
              <a:spLocks noChangeArrowheads="1"/>
            </p:cNvSpPr>
            <p:nvPr/>
          </p:nvSpPr>
          <p:spPr bwMode="auto">
            <a:xfrm>
              <a:off x="2192" y="2108"/>
              <a:ext cx="400" cy="400"/>
            </a:xfrm>
            <a:prstGeom prst="ellipse">
              <a:avLst/>
            </a:prstGeom>
            <a:solidFill>
              <a:schemeClr val="accent1"/>
            </a:solidFill>
            <a:ln w="28575">
              <a:solidFill>
                <a:schemeClr val="tx1"/>
              </a:solidFill>
              <a:round/>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08" name="Line 16"/>
            <p:cNvSpPr>
              <a:spLocks noChangeShapeType="1"/>
            </p:cNvSpPr>
            <p:nvPr/>
          </p:nvSpPr>
          <p:spPr bwMode="auto">
            <a:xfrm flipV="1">
              <a:off x="2784" y="2055"/>
              <a:ext cx="153" cy="249"/>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09" name="Line 17"/>
            <p:cNvSpPr>
              <a:spLocks noChangeShapeType="1"/>
            </p:cNvSpPr>
            <p:nvPr/>
          </p:nvSpPr>
          <p:spPr bwMode="auto">
            <a:xfrm>
              <a:off x="2784" y="2304"/>
              <a:ext cx="156" cy="258"/>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140311" name="Text Box 23"/>
            <p:cNvSpPr txBox="1">
              <a:spLocks noChangeArrowheads="1"/>
            </p:cNvSpPr>
            <p:nvPr/>
          </p:nvSpPr>
          <p:spPr bwMode="auto">
            <a:xfrm>
              <a:off x="4822" y="2080"/>
              <a:ext cx="720" cy="421"/>
            </a:xfrm>
            <a:prstGeom prst="rect">
              <a:avLst/>
            </a:prstGeom>
            <a:noFill/>
            <a:ln w="9525">
              <a:noFill/>
              <a:miter lim="800000"/>
              <a:headEnd/>
              <a:tailEnd/>
            </a:ln>
            <a:effectLst/>
          </p:spPr>
          <p:txBody>
            <a:bodyPr>
              <a:spAutoFit/>
            </a:bodyPr>
            <a:lstStyle/>
            <a:p>
              <a:pPr>
                <a:lnSpc>
                  <a:spcPct val="90000"/>
                </a:lnSpc>
                <a:defRPr/>
              </a:pPr>
              <a:r>
                <a:rPr lang="en-US" sz="1400" dirty="0">
                  <a:solidFill>
                    <a:schemeClr val="accent1"/>
                  </a:solidFill>
                  <a:effectLst>
                    <a:outerShdw blurRad="38100" dist="38100" dir="2700000" algn="tl">
                      <a:srgbClr val="C0C0C0"/>
                    </a:outerShdw>
                  </a:effectLst>
                </a:rPr>
                <a:t>Departures after Service</a:t>
              </a:r>
            </a:p>
          </p:txBody>
        </p:sp>
        <p:grpSp>
          <p:nvGrpSpPr>
            <p:cNvPr id="33811" name="Group 48"/>
            <p:cNvGrpSpPr>
              <a:grpSpLocks/>
            </p:cNvGrpSpPr>
            <p:nvPr/>
          </p:nvGrpSpPr>
          <p:grpSpPr bwMode="auto">
            <a:xfrm>
              <a:off x="3890" y="1644"/>
              <a:ext cx="961" cy="608"/>
              <a:chOff x="3647" y="2744"/>
              <a:chExt cx="961" cy="608"/>
            </a:xfrm>
          </p:grpSpPr>
          <p:sp>
            <p:nvSpPr>
              <p:cNvPr id="33825" name="Line 25"/>
              <p:cNvSpPr>
                <a:spLocks noChangeShapeType="1"/>
              </p:cNvSpPr>
              <p:nvPr/>
            </p:nvSpPr>
            <p:spPr bwMode="auto">
              <a:xfrm>
                <a:off x="4216" y="3048"/>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26" name="Rectangle 43"/>
              <p:cNvSpPr>
                <a:spLocks noChangeArrowheads="1"/>
              </p:cNvSpPr>
              <p:nvPr/>
            </p:nvSpPr>
            <p:spPr bwMode="auto">
              <a:xfrm>
                <a:off x="3675" y="2744"/>
                <a:ext cx="552" cy="608"/>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27" name="Text Box 33"/>
              <p:cNvSpPr txBox="1">
                <a:spLocks noChangeArrowheads="1"/>
              </p:cNvSpPr>
              <p:nvPr/>
            </p:nvSpPr>
            <p:spPr bwMode="auto">
              <a:xfrm>
                <a:off x="3647" y="2777"/>
                <a:ext cx="609" cy="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2 Service Facility</a:t>
                </a:r>
                <a:br>
                  <a:rPr lang="en-US" altLang="en-US" sz="1400" dirty="0"/>
                </a:br>
                <a:r>
                  <a:rPr lang="en-US" altLang="en-US" sz="1400" dirty="0"/>
                  <a:t>1</a:t>
                </a:r>
              </a:p>
            </p:txBody>
          </p:sp>
        </p:grpSp>
        <p:sp>
          <p:nvSpPr>
            <p:cNvPr id="33812" name="Line 34"/>
            <p:cNvSpPr>
              <a:spLocks noChangeShapeType="1"/>
            </p:cNvSpPr>
            <p:nvPr/>
          </p:nvSpPr>
          <p:spPr bwMode="auto">
            <a:xfrm>
              <a:off x="2744" y="2016"/>
              <a:ext cx="0" cy="592"/>
            </a:xfrm>
            <a:prstGeom prst="line">
              <a:avLst/>
            </a:prstGeom>
            <a:noFill/>
            <a:ln w="57150">
              <a:solidFill>
                <a:schemeClr val="accent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33813" name="Group 49"/>
            <p:cNvGrpSpPr>
              <a:grpSpLocks/>
            </p:cNvGrpSpPr>
            <p:nvPr/>
          </p:nvGrpSpPr>
          <p:grpSpPr bwMode="auto">
            <a:xfrm>
              <a:off x="3902" y="2360"/>
              <a:ext cx="961" cy="608"/>
              <a:chOff x="3647" y="3416"/>
              <a:chExt cx="961" cy="608"/>
            </a:xfrm>
          </p:grpSpPr>
          <p:sp>
            <p:nvSpPr>
              <p:cNvPr id="33822" name="Line 19"/>
              <p:cNvSpPr>
                <a:spLocks noChangeShapeType="1"/>
              </p:cNvSpPr>
              <p:nvPr/>
            </p:nvSpPr>
            <p:spPr bwMode="auto">
              <a:xfrm>
                <a:off x="4216" y="3720"/>
                <a:ext cx="392" cy="0"/>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23" name="Rectangle 40"/>
              <p:cNvSpPr>
                <a:spLocks noChangeArrowheads="1"/>
              </p:cNvSpPr>
              <p:nvPr/>
            </p:nvSpPr>
            <p:spPr bwMode="auto">
              <a:xfrm>
                <a:off x="3676" y="3416"/>
                <a:ext cx="552" cy="608"/>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24" name="Text Box 42"/>
              <p:cNvSpPr txBox="1">
                <a:spLocks noChangeArrowheads="1"/>
              </p:cNvSpPr>
              <p:nvPr/>
            </p:nvSpPr>
            <p:spPr bwMode="auto">
              <a:xfrm>
                <a:off x="3647" y="3449"/>
                <a:ext cx="609" cy="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2 Service Facility</a:t>
                </a:r>
                <a:br>
                  <a:rPr lang="en-US" altLang="en-US" sz="1400" dirty="0"/>
                </a:br>
                <a:r>
                  <a:rPr lang="en-US" altLang="en-US" sz="1400" dirty="0"/>
                  <a:t>2</a:t>
                </a:r>
              </a:p>
            </p:txBody>
          </p:sp>
        </p:grpSp>
        <p:sp>
          <p:nvSpPr>
            <p:cNvPr id="33814" name="Line 52"/>
            <p:cNvSpPr>
              <a:spLocks noChangeShapeType="1"/>
            </p:cNvSpPr>
            <p:nvPr/>
          </p:nvSpPr>
          <p:spPr bwMode="auto">
            <a:xfrm flipV="1">
              <a:off x="3496" y="2017"/>
              <a:ext cx="405" cy="633"/>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3815" name="Line 53"/>
            <p:cNvSpPr>
              <a:spLocks noChangeShapeType="1"/>
            </p:cNvSpPr>
            <p:nvPr/>
          </p:nvSpPr>
          <p:spPr bwMode="auto">
            <a:xfrm>
              <a:off x="3517" y="1963"/>
              <a:ext cx="387" cy="648"/>
            </a:xfrm>
            <a:prstGeom prst="line">
              <a:avLst/>
            </a:prstGeom>
            <a:noFill/>
            <a:ln w="57150">
              <a:solidFill>
                <a:schemeClr val="accent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grpSp>
          <p:nvGrpSpPr>
            <p:cNvPr id="33816" name="Group 47"/>
            <p:cNvGrpSpPr>
              <a:grpSpLocks/>
            </p:cNvGrpSpPr>
            <p:nvPr/>
          </p:nvGrpSpPr>
          <p:grpSpPr bwMode="auto">
            <a:xfrm>
              <a:off x="2921" y="2360"/>
              <a:ext cx="609" cy="608"/>
              <a:chOff x="3647" y="2160"/>
              <a:chExt cx="609" cy="608"/>
            </a:xfrm>
          </p:grpSpPr>
          <p:sp>
            <p:nvSpPr>
              <p:cNvPr id="33820" name="Rectangle 44"/>
              <p:cNvSpPr>
                <a:spLocks noChangeArrowheads="1"/>
              </p:cNvSpPr>
              <p:nvPr/>
            </p:nvSpPr>
            <p:spPr bwMode="auto">
              <a:xfrm>
                <a:off x="3675" y="2160"/>
                <a:ext cx="552" cy="608"/>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21" name="Text Box 28"/>
              <p:cNvSpPr txBox="1">
                <a:spLocks noChangeArrowheads="1"/>
              </p:cNvSpPr>
              <p:nvPr/>
            </p:nvSpPr>
            <p:spPr bwMode="auto">
              <a:xfrm>
                <a:off x="3647" y="2193"/>
                <a:ext cx="609" cy="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1 Service Facility</a:t>
                </a:r>
                <a:br>
                  <a:rPr lang="en-US" altLang="en-US" sz="1400" dirty="0"/>
                </a:br>
                <a:r>
                  <a:rPr lang="en-US" altLang="en-US" sz="1400" dirty="0"/>
                  <a:t>2</a:t>
                </a:r>
              </a:p>
            </p:txBody>
          </p:sp>
        </p:grpSp>
        <p:grpSp>
          <p:nvGrpSpPr>
            <p:cNvPr id="33817" name="Group 54"/>
            <p:cNvGrpSpPr>
              <a:grpSpLocks/>
            </p:cNvGrpSpPr>
            <p:nvPr/>
          </p:nvGrpSpPr>
          <p:grpSpPr bwMode="auto">
            <a:xfrm>
              <a:off x="2921" y="1644"/>
              <a:ext cx="609" cy="608"/>
              <a:chOff x="2921" y="1644"/>
              <a:chExt cx="609" cy="608"/>
            </a:xfrm>
          </p:grpSpPr>
          <p:sp>
            <p:nvSpPr>
              <p:cNvPr id="33818" name="Rectangle 45"/>
              <p:cNvSpPr>
                <a:spLocks noChangeArrowheads="1"/>
              </p:cNvSpPr>
              <p:nvPr/>
            </p:nvSpPr>
            <p:spPr bwMode="auto">
              <a:xfrm>
                <a:off x="2949" y="1644"/>
                <a:ext cx="552" cy="608"/>
              </a:xfrm>
              <a:prstGeom prst="rect">
                <a:avLst/>
              </a:prstGeom>
              <a:solidFill>
                <a:schemeClr val="folHlink"/>
              </a:solidFill>
              <a:ln w="28575">
                <a:solidFill>
                  <a:schemeClr val="tx1"/>
                </a:solidFill>
                <a:miter lim="800000"/>
                <a:headEnd/>
                <a:tailEnd/>
              </a:ln>
            </p:spPr>
            <p:txBody>
              <a:bodyPr wrap="none" anchor="ct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endParaRPr lang="en-US" altLang="en-US" sz="2400" dirty="0"/>
              </a:p>
            </p:txBody>
          </p:sp>
          <p:sp>
            <p:nvSpPr>
              <p:cNvPr id="33819" name="Text Box 22"/>
              <p:cNvSpPr txBox="1">
                <a:spLocks noChangeArrowheads="1"/>
              </p:cNvSpPr>
              <p:nvPr/>
            </p:nvSpPr>
            <p:spPr bwMode="auto">
              <a:xfrm>
                <a:off x="2921" y="1677"/>
                <a:ext cx="609" cy="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1400" dirty="0"/>
                  <a:t>Type 1 Service Facility</a:t>
                </a:r>
                <a:br>
                  <a:rPr lang="en-US" altLang="en-US" sz="1400" dirty="0"/>
                </a:br>
                <a:r>
                  <a:rPr lang="en-US" altLang="en-US" sz="1400" dirty="0"/>
                  <a:t>1</a:t>
                </a:r>
              </a:p>
            </p:txBody>
          </p:sp>
        </p:grpSp>
      </p:gr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4147" name="Rectangle 3"/>
          <p:cNvSpPr>
            <a:spLocks noGrp="1" noChangeArrowheads="1"/>
          </p:cNvSpPr>
          <p:nvPr>
            <p:ph type="body" idx="1"/>
          </p:nvPr>
        </p:nvSpPr>
        <p:spPr>
          <a:xfrm>
            <a:off x="685800" y="1574800"/>
            <a:ext cx="7772400" cy="4699000"/>
          </a:xfrm>
        </p:spPr>
        <p:txBody>
          <a:bodyPr/>
          <a:lstStyle/>
          <a:p>
            <a:pPr eaLnBrk="1" hangingPunct="1">
              <a:defRPr/>
            </a:pPr>
            <a:r>
              <a:rPr lang="en-US" sz="2400" dirty="0">
                <a:latin typeface="FrankRuehl" panose="020E0503060101010101" pitchFamily="34" charset="-79"/>
                <a:cs typeface="FrankRuehl" panose="020E0503060101010101" pitchFamily="34" charset="-79"/>
              </a:rPr>
              <a:t>Service time distribution</a:t>
            </a:r>
          </a:p>
          <a:p>
            <a:pPr marL="788988" lvl="1" indent="-331788" eaLnBrk="1" hangingPunct="1">
              <a:defRPr/>
            </a:pPr>
            <a:r>
              <a:rPr lang="en-US" sz="2400" dirty="0">
                <a:latin typeface="FrankRuehl" panose="020E0503060101010101" pitchFamily="34" charset="-79"/>
                <a:cs typeface="FrankRuehl" panose="020E0503060101010101" pitchFamily="34" charset="-79"/>
              </a:rPr>
              <a:t>Service patterns can be either constant or random</a:t>
            </a:r>
          </a:p>
          <a:p>
            <a:pPr marL="788988" lvl="1" indent="-331788" eaLnBrk="1" hangingPunct="1">
              <a:defRPr/>
            </a:pPr>
            <a:r>
              <a:rPr lang="en-US" sz="2400" dirty="0">
                <a:latin typeface="FrankRuehl" panose="020E0503060101010101" pitchFamily="34" charset="-79"/>
                <a:cs typeface="FrankRuehl" panose="020E0503060101010101" pitchFamily="34" charset="-79"/>
              </a:rPr>
              <a:t>Constant service times are often machine controlled</a:t>
            </a:r>
          </a:p>
          <a:p>
            <a:pPr marL="788988" lvl="1" indent="-331788" eaLnBrk="1" hangingPunct="1">
              <a:defRPr/>
            </a:pPr>
            <a:r>
              <a:rPr lang="en-US" sz="2400" dirty="0">
                <a:latin typeface="FrankRuehl" panose="020E0503060101010101" pitchFamily="34" charset="-79"/>
                <a:cs typeface="FrankRuehl" panose="020E0503060101010101" pitchFamily="34" charset="-79"/>
              </a:rPr>
              <a:t>More often, service times are randomly distributed according to a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negative exponential probability distribution</a:t>
            </a:r>
          </a:p>
          <a:p>
            <a:pPr marL="788988" lvl="1" indent="-331788" eaLnBrk="1" hangingPunct="1">
              <a:defRPr/>
            </a:pPr>
            <a:r>
              <a:rPr lang="en-US" sz="2400" dirty="0">
                <a:latin typeface="FrankRuehl" panose="020E0503060101010101" pitchFamily="34" charset="-79"/>
                <a:cs typeface="FrankRuehl" panose="020E0503060101010101" pitchFamily="34" charset="-79"/>
              </a:rPr>
              <a:t>Models are based on the assumption of particular probability distributions</a:t>
            </a:r>
          </a:p>
          <a:p>
            <a:pPr marL="788988" lvl="1" indent="-331788" eaLnBrk="1" hangingPunct="1">
              <a:defRPr/>
            </a:pPr>
            <a:r>
              <a:rPr lang="en-US" sz="2400" dirty="0">
                <a:latin typeface="FrankRuehl" panose="020E0503060101010101" pitchFamily="34" charset="-79"/>
                <a:cs typeface="FrankRuehl" panose="020E0503060101010101" pitchFamily="34" charset="-79"/>
              </a:rPr>
              <a:t>Analysts should take to ensure observations fit the assumed distributions when applying these models</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4147"/>
                                        </p:tgtEl>
                                        <p:attrNameLst>
                                          <p:attrName>style.visibility</p:attrName>
                                        </p:attrNameLst>
                                      </p:cBhvr>
                                      <p:to>
                                        <p:strVal val="visible"/>
                                      </p:to>
                                    </p:set>
                                    <p:animEffect transition="in" filter="strips(downRight)">
                                      <p:cBhvr>
                                        <p:cTn id="7" dur="1000"/>
                                        <p:tgtEl>
                                          <p:spTgt spid="134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Characteristics of a Queuing System</a:t>
            </a:r>
          </a:p>
        </p:txBody>
      </p:sp>
      <p:sp>
        <p:nvSpPr>
          <p:cNvPr id="135171" name="Rectangle 3"/>
          <p:cNvSpPr>
            <a:spLocks noGrp="1" noChangeArrowheads="1"/>
          </p:cNvSpPr>
          <p:nvPr>
            <p:ph type="body" idx="1"/>
          </p:nvPr>
        </p:nvSpPr>
        <p:spPr>
          <a:xfrm>
            <a:off x="685800" y="1511300"/>
            <a:ext cx="7772400" cy="838200"/>
          </a:xfrm>
        </p:spPr>
        <p:txBody>
          <a:bodyPr/>
          <a:lstStyle/>
          <a:p>
            <a:pPr eaLnBrk="1" hangingPunct="1">
              <a:defRPr/>
            </a:pPr>
            <a:r>
              <a:rPr lang="en-US" sz="2400" dirty="0">
                <a:latin typeface="FrankRuehl" panose="020E0503060101010101" pitchFamily="34" charset="-79"/>
                <a:cs typeface="FrankRuehl" panose="020E0503060101010101" pitchFamily="34" charset="-79"/>
              </a:rPr>
              <a:t>Two examples of exponential distribution for service times</a:t>
            </a:r>
            <a:endParaRPr lang="en-US" sz="2400" i="1" dirty="0">
              <a:solidFill>
                <a:schemeClr val="accent2"/>
              </a:solidFill>
              <a:effectLst>
                <a:outerShdw blurRad="38100" dist="38100" dir="2700000" algn="tl">
                  <a:srgbClr val="C0C0C0"/>
                </a:outerShdw>
              </a:effectLst>
              <a:latin typeface="FrankRuehl" panose="020E0503060101010101" pitchFamily="34" charset="-79"/>
              <a:cs typeface="FrankRuehl" panose="020E0503060101010101" pitchFamily="34" charset="-79"/>
            </a:endParaRPr>
          </a:p>
        </p:txBody>
      </p:sp>
      <p:sp>
        <p:nvSpPr>
          <p:cNvPr id="135175" name="Text Box 7"/>
          <p:cNvSpPr txBox="1">
            <a:spLocks noChangeArrowheads="1"/>
          </p:cNvSpPr>
          <p:nvPr/>
        </p:nvSpPr>
        <p:spPr bwMode="auto">
          <a:xfrm>
            <a:off x="2613025" y="2425700"/>
            <a:ext cx="1065213"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400" i="1" dirty="0">
                <a:latin typeface="Times New Roman" pitchFamily="18" charset="0"/>
              </a:rPr>
              <a:t>f </a:t>
            </a:r>
            <a:r>
              <a:rPr lang="en-US" altLang="en-US" sz="1400" dirty="0"/>
              <a:t>(</a:t>
            </a:r>
            <a:r>
              <a:rPr lang="en-US" altLang="en-US" sz="1400" i="1" dirty="0">
                <a:latin typeface="Times New Roman" pitchFamily="18" charset="0"/>
              </a:rPr>
              <a:t>x</a:t>
            </a:r>
            <a:r>
              <a:rPr lang="en-US" altLang="en-US" sz="1400" dirty="0"/>
              <a:t>) =</a:t>
            </a:r>
            <a:r>
              <a:rPr lang="en-US" altLang="en-US" sz="1400" i="1" dirty="0"/>
              <a:t> </a:t>
            </a:r>
            <a:r>
              <a:rPr lang="en-US" altLang="en-US" sz="1400" i="1" dirty="0">
                <a:sym typeface="Symbol" pitchFamily="18" charset="2"/>
              </a:rPr>
              <a:t></a:t>
            </a:r>
            <a:r>
              <a:rPr lang="en-US" altLang="en-US" sz="1400" i="1" dirty="0">
                <a:latin typeface="Times New Roman" pitchFamily="18" charset="0"/>
                <a:sym typeface="Symbol" pitchFamily="18" charset="2"/>
              </a:rPr>
              <a:t>e</a:t>
            </a:r>
            <a:r>
              <a:rPr lang="en-US" altLang="en-US" sz="1400" baseline="30000" dirty="0">
                <a:cs typeface="Arial" charset="0"/>
                <a:sym typeface="Symbol" pitchFamily="18" charset="2"/>
              </a:rPr>
              <a:t>–</a:t>
            </a:r>
            <a:r>
              <a:rPr lang="en-US" altLang="en-US" sz="1400" i="1" baseline="30000" dirty="0">
                <a:cs typeface="Arial" charset="0"/>
                <a:sym typeface="Symbol" pitchFamily="18" charset="2"/>
              </a:rPr>
              <a:t></a:t>
            </a:r>
            <a:r>
              <a:rPr lang="en-US" altLang="en-US" sz="1400" i="1" baseline="30000" dirty="0">
                <a:latin typeface="Times New Roman" pitchFamily="18" charset="0"/>
                <a:cs typeface="Arial" charset="0"/>
                <a:sym typeface="Symbol" pitchFamily="18" charset="2"/>
              </a:rPr>
              <a:t>x</a:t>
            </a:r>
            <a:br>
              <a:rPr lang="en-US" altLang="en-US" sz="1400" dirty="0">
                <a:cs typeface="Arial" charset="0"/>
                <a:sym typeface="Symbol" pitchFamily="18" charset="2"/>
              </a:rPr>
            </a:br>
            <a:r>
              <a:rPr lang="en-US" altLang="en-US" sz="1400" dirty="0">
                <a:cs typeface="Arial" charset="0"/>
                <a:sym typeface="Symbol" pitchFamily="18" charset="2"/>
              </a:rPr>
              <a:t>for </a:t>
            </a:r>
            <a:r>
              <a:rPr lang="en-US" altLang="en-US" sz="1400" i="1" dirty="0">
                <a:latin typeface="Times New Roman" pitchFamily="18" charset="0"/>
                <a:cs typeface="Arial" charset="0"/>
                <a:sym typeface="Symbol" pitchFamily="18" charset="2"/>
              </a:rPr>
              <a:t>x</a:t>
            </a:r>
            <a:r>
              <a:rPr lang="en-US" altLang="en-US" sz="1400" dirty="0">
                <a:cs typeface="Arial" charset="0"/>
                <a:sym typeface="Symbol" pitchFamily="18" charset="2"/>
              </a:rPr>
              <a:t> </a:t>
            </a:r>
            <a:r>
              <a:rPr lang="en-US" altLang="en-US" sz="1400" dirty="0">
                <a:cs typeface="Times New Roman" pitchFamily="18" charset="0"/>
                <a:sym typeface="Symbol" pitchFamily="18" charset="2"/>
              </a:rPr>
              <a:t>≥ 0 </a:t>
            </a:r>
            <a:br>
              <a:rPr lang="en-US" altLang="en-US" sz="1400" dirty="0">
                <a:cs typeface="Times New Roman" pitchFamily="18" charset="0"/>
                <a:sym typeface="Symbol" pitchFamily="18" charset="2"/>
              </a:rPr>
            </a:br>
            <a:r>
              <a:rPr lang="en-US" altLang="en-US" sz="1400" dirty="0">
                <a:cs typeface="Times New Roman" pitchFamily="18" charset="0"/>
                <a:sym typeface="Symbol" pitchFamily="18" charset="2"/>
              </a:rPr>
              <a:t>and </a:t>
            </a:r>
            <a:r>
              <a:rPr lang="en-US" altLang="en-US" sz="1400" i="1" dirty="0">
                <a:latin typeface="Times New Roman" pitchFamily="18" charset="0"/>
                <a:cs typeface="Times New Roman" pitchFamily="18" charset="0"/>
                <a:sym typeface="Symbol" pitchFamily="18" charset="2"/>
              </a:rPr>
              <a:t></a:t>
            </a:r>
            <a:r>
              <a:rPr lang="en-US" altLang="en-US" sz="1400" dirty="0">
                <a:cs typeface="Times New Roman" pitchFamily="18" charset="0"/>
                <a:sym typeface="Symbol" pitchFamily="18" charset="2"/>
              </a:rPr>
              <a:t> &gt; 0</a:t>
            </a:r>
            <a:endParaRPr lang="en-US" altLang="en-US" sz="1400" baseline="30000" dirty="0">
              <a:cs typeface="Times New Roman" pitchFamily="18" charset="0"/>
              <a:sym typeface="Symbol" pitchFamily="18" charset="2"/>
            </a:endParaRPr>
          </a:p>
        </p:txBody>
      </p:sp>
      <p:sp>
        <p:nvSpPr>
          <p:cNvPr id="135176" name="Text Box 8"/>
          <p:cNvSpPr txBox="1">
            <a:spLocks noChangeArrowheads="1"/>
          </p:cNvSpPr>
          <p:nvPr/>
        </p:nvSpPr>
        <p:spPr bwMode="auto">
          <a:xfrm>
            <a:off x="3692525" y="3970338"/>
            <a:ext cx="3495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i="1" dirty="0">
                <a:sym typeface="Symbol" pitchFamily="18" charset="2"/>
              </a:rPr>
              <a:t></a:t>
            </a:r>
            <a:r>
              <a:rPr lang="en-US" altLang="en-US" sz="1400" dirty="0">
                <a:sym typeface="Symbol" pitchFamily="18" charset="2"/>
              </a:rPr>
              <a:t> = Average Number Served per Minute</a:t>
            </a:r>
          </a:p>
        </p:txBody>
      </p:sp>
      <p:sp>
        <p:nvSpPr>
          <p:cNvPr id="135177" name="Text Box 9"/>
          <p:cNvSpPr txBox="1">
            <a:spLocks noChangeArrowheads="1"/>
          </p:cNvSpPr>
          <p:nvPr/>
        </p:nvSpPr>
        <p:spPr bwMode="auto">
          <a:xfrm>
            <a:off x="4505325" y="5700713"/>
            <a:ext cx="2855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Average Service Time of 1 Hour</a:t>
            </a:r>
          </a:p>
        </p:txBody>
      </p:sp>
      <p:sp>
        <p:nvSpPr>
          <p:cNvPr id="135179" name="Text Box 11"/>
          <p:cNvSpPr txBox="1">
            <a:spLocks noChangeArrowheads="1"/>
          </p:cNvSpPr>
          <p:nvPr/>
        </p:nvSpPr>
        <p:spPr bwMode="auto">
          <a:xfrm>
            <a:off x="3057525" y="4811713"/>
            <a:ext cx="21288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400" dirty="0"/>
              <a:t>Average Service Time of 20 Minutes</a:t>
            </a:r>
          </a:p>
        </p:txBody>
      </p:sp>
      <p:grpSp>
        <p:nvGrpSpPr>
          <p:cNvPr id="2" name="Group 24"/>
          <p:cNvGrpSpPr>
            <a:grpSpLocks/>
          </p:cNvGrpSpPr>
          <p:nvPr/>
        </p:nvGrpSpPr>
        <p:grpSpPr bwMode="auto">
          <a:xfrm>
            <a:off x="1901825" y="2220913"/>
            <a:ext cx="5949950" cy="4305300"/>
            <a:chOff x="1198" y="1399"/>
            <a:chExt cx="3748" cy="2712"/>
          </a:xfrm>
        </p:grpSpPr>
        <p:sp>
          <p:nvSpPr>
            <p:cNvPr id="35853" name="Freeform 5"/>
            <p:cNvSpPr>
              <a:spLocks/>
            </p:cNvSpPr>
            <p:nvPr/>
          </p:nvSpPr>
          <p:spPr bwMode="auto">
            <a:xfrm>
              <a:off x="1504" y="1512"/>
              <a:ext cx="2728" cy="2400"/>
            </a:xfrm>
            <a:custGeom>
              <a:avLst/>
              <a:gdLst>
                <a:gd name="T0" fmla="*/ 0 w 2728"/>
                <a:gd name="T1" fmla="*/ 0 h 2400"/>
                <a:gd name="T2" fmla="*/ 0 w 2728"/>
                <a:gd name="T3" fmla="*/ 2400 h 2400"/>
                <a:gd name="T4" fmla="*/ 2728 w 2728"/>
                <a:gd name="T5" fmla="*/ 2400 h 2400"/>
                <a:gd name="T6" fmla="*/ 0 60000 65536"/>
                <a:gd name="T7" fmla="*/ 0 60000 65536"/>
                <a:gd name="T8" fmla="*/ 0 60000 65536"/>
                <a:gd name="T9" fmla="*/ 0 w 2728"/>
                <a:gd name="T10" fmla="*/ 0 h 2400"/>
                <a:gd name="T11" fmla="*/ 2728 w 2728"/>
                <a:gd name="T12" fmla="*/ 2400 h 2400"/>
              </a:gdLst>
              <a:ahLst/>
              <a:cxnLst>
                <a:cxn ang="T6">
                  <a:pos x="T0" y="T1"/>
                </a:cxn>
                <a:cxn ang="T7">
                  <a:pos x="T2" y="T3"/>
                </a:cxn>
                <a:cxn ang="T8">
                  <a:pos x="T4" y="T5"/>
                </a:cxn>
              </a:cxnLst>
              <a:rect l="T9" t="T10" r="T11" b="T12"/>
              <a:pathLst>
                <a:path w="2728" h="2400">
                  <a:moveTo>
                    <a:pt x="0" y="0"/>
                  </a:moveTo>
                  <a:lnTo>
                    <a:pt x="0" y="2400"/>
                  </a:lnTo>
                  <a:lnTo>
                    <a:pt x="2728" y="2400"/>
                  </a:lnTo>
                </a:path>
              </a:pathLst>
            </a:custGeom>
            <a:noFill/>
            <a:ln w="38100" cmpd="sng">
              <a:solidFill>
                <a:schemeClr val="tx1"/>
              </a:solidFill>
              <a:round/>
              <a:headEnd type="triangle" w="sm" len="med"/>
              <a:tailEnd type="triangle" w="sm" len="me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5854" name="Text Box 6"/>
            <p:cNvSpPr txBox="1">
              <a:spLocks noChangeArrowheads="1"/>
            </p:cNvSpPr>
            <p:nvPr/>
          </p:nvSpPr>
          <p:spPr bwMode="auto">
            <a:xfrm>
              <a:off x="1198" y="1439"/>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i="1" dirty="0">
                  <a:latin typeface="Times New Roman" pitchFamily="18" charset="0"/>
                </a:rPr>
                <a:t>f </a:t>
              </a:r>
              <a:r>
                <a:rPr lang="en-US" altLang="en-US" sz="1400" dirty="0"/>
                <a:t>(</a:t>
              </a:r>
              <a:r>
                <a:rPr lang="en-US" altLang="en-US" sz="1400" i="1" dirty="0">
                  <a:latin typeface="Times New Roman" pitchFamily="18" charset="0"/>
                </a:rPr>
                <a:t>x</a:t>
              </a:r>
              <a:r>
                <a:rPr lang="en-US" altLang="en-US" sz="1400" dirty="0"/>
                <a:t>)</a:t>
              </a:r>
            </a:p>
          </p:txBody>
        </p:sp>
        <p:sp>
          <p:nvSpPr>
            <p:cNvPr id="35855" name="Text Box 10"/>
            <p:cNvSpPr txBox="1">
              <a:spLocks noChangeArrowheads="1"/>
            </p:cNvSpPr>
            <p:nvPr/>
          </p:nvSpPr>
          <p:spPr bwMode="auto">
            <a:xfrm>
              <a:off x="3614" y="3919"/>
              <a:ext cx="133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1400" dirty="0"/>
                <a:t>Service Time (Minutes)</a:t>
              </a:r>
            </a:p>
          </p:txBody>
        </p:sp>
        <p:sp>
          <p:nvSpPr>
            <p:cNvPr id="35856" name="Text Box 12"/>
            <p:cNvSpPr txBox="1">
              <a:spLocks noChangeArrowheads="1"/>
            </p:cNvSpPr>
            <p:nvPr/>
          </p:nvSpPr>
          <p:spPr bwMode="auto">
            <a:xfrm>
              <a:off x="1414" y="3757"/>
              <a:ext cx="17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0</a:t>
              </a:r>
            </a:p>
          </p:txBody>
        </p:sp>
        <p:sp>
          <p:nvSpPr>
            <p:cNvPr id="35857" name="Text Box 13"/>
            <p:cNvSpPr txBox="1">
              <a:spLocks noChangeArrowheads="1"/>
            </p:cNvSpPr>
            <p:nvPr/>
          </p:nvSpPr>
          <p:spPr bwMode="auto">
            <a:xfrm>
              <a:off x="1710" y="3757"/>
              <a:ext cx="24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30</a:t>
              </a:r>
            </a:p>
          </p:txBody>
        </p:sp>
        <p:sp>
          <p:nvSpPr>
            <p:cNvPr id="35858" name="Text Box 14"/>
            <p:cNvSpPr txBox="1">
              <a:spLocks noChangeArrowheads="1"/>
            </p:cNvSpPr>
            <p:nvPr/>
          </p:nvSpPr>
          <p:spPr bwMode="auto">
            <a:xfrm>
              <a:off x="2028" y="3757"/>
              <a:ext cx="24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60</a:t>
              </a:r>
            </a:p>
          </p:txBody>
        </p:sp>
        <p:sp>
          <p:nvSpPr>
            <p:cNvPr id="35859" name="Text Box 15"/>
            <p:cNvSpPr txBox="1">
              <a:spLocks noChangeArrowheads="1"/>
            </p:cNvSpPr>
            <p:nvPr/>
          </p:nvSpPr>
          <p:spPr bwMode="auto">
            <a:xfrm>
              <a:off x="2362" y="3757"/>
              <a:ext cx="24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90</a:t>
              </a:r>
            </a:p>
          </p:txBody>
        </p:sp>
        <p:sp>
          <p:nvSpPr>
            <p:cNvPr id="35860" name="Text Box 16"/>
            <p:cNvSpPr txBox="1">
              <a:spLocks noChangeArrowheads="1"/>
            </p:cNvSpPr>
            <p:nvPr/>
          </p:nvSpPr>
          <p:spPr bwMode="auto">
            <a:xfrm>
              <a:off x="2648" y="3757"/>
              <a:ext cx="30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120</a:t>
              </a:r>
            </a:p>
          </p:txBody>
        </p:sp>
        <p:sp>
          <p:nvSpPr>
            <p:cNvPr id="35861" name="Text Box 17"/>
            <p:cNvSpPr txBox="1">
              <a:spLocks noChangeArrowheads="1"/>
            </p:cNvSpPr>
            <p:nvPr/>
          </p:nvSpPr>
          <p:spPr bwMode="auto">
            <a:xfrm>
              <a:off x="2972" y="3757"/>
              <a:ext cx="30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150</a:t>
              </a:r>
            </a:p>
          </p:txBody>
        </p:sp>
        <p:sp>
          <p:nvSpPr>
            <p:cNvPr id="35862" name="Text Box 18"/>
            <p:cNvSpPr txBox="1">
              <a:spLocks noChangeArrowheads="1"/>
            </p:cNvSpPr>
            <p:nvPr/>
          </p:nvSpPr>
          <p:spPr bwMode="auto">
            <a:xfrm>
              <a:off x="3288" y="3757"/>
              <a:ext cx="30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100000"/>
                </a:lnSpc>
                <a:spcBef>
                  <a:spcPct val="0"/>
                </a:spcBef>
                <a:buClrTx/>
                <a:buSzTx/>
                <a:buFontTx/>
                <a:buNone/>
              </a:pPr>
              <a:r>
                <a:rPr lang="en-US" altLang="en-US" sz="1400" dirty="0"/>
                <a:t>|</a:t>
              </a:r>
            </a:p>
            <a:p>
              <a:pPr algn="ctr">
                <a:lnSpc>
                  <a:spcPct val="100000"/>
                </a:lnSpc>
                <a:spcBef>
                  <a:spcPct val="0"/>
                </a:spcBef>
                <a:buClrTx/>
                <a:buSzTx/>
                <a:buFontTx/>
                <a:buNone/>
              </a:pPr>
              <a:r>
                <a:rPr lang="en-US" altLang="en-US" sz="1400" dirty="0"/>
                <a:t>180</a:t>
              </a:r>
            </a:p>
          </p:txBody>
        </p:sp>
        <p:sp>
          <p:nvSpPr>
            <p:cNvPr id="35863" name="Text Box 19"/>
            <p:cNvSpPr txBox="1">
              <a:spLocks noChangeArrowheads="1"/>
            </p:cNvSpPr>
            <p:nvPr/>
          </p:nvSpPr>
          <p:spPr bwMode="auto">
            <a:xfrm>
              <a:off x="1440" y="1399"/>
              <a:ext cx="178" cy="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a:p>
              <a:pPr>
                <a:lnSpc>
                  <a:spcPct val="240000"/>
                </a:lnSpc>
                <a:spcBef>
                  <a:spcPct val="0"/>
                </a:spcBef>
                <a:buClrTx/>
                <a:buSzTx/>
                <a:buFontTx/>
                <a:buNone/>
              </a:pPr>
              <a:r>
                <a:rPr lang="en-US" altLang="en-US" sz="1400" dirty="0">
                  <a:cs typeface="Arial" charset="0"/>
                </a:rPr>
                <a:t>–</a:t>
              </a:r>
            </a:p>
          </p:txBody>
        </p:sp>
      </p:grpSp>
      <p:sp>
        <p:nvSpPr>
          <p:cNvPr id="135188" name="Freeform 20"/>
          <p:cNvSpPr>
            <a:spLocks/>
          </p:cNvSpPr>
          <p:nvPr/>
        </p:nvSpPr>
        <p:spPr bwMode="auto">
          <a:xfrm>
            <a:off x="2406650" y="3149600"/>
            <a:ext cx="1504950" cy="3055938"/>
          </a:xfrm>
          <a:custGeom>
            <a:avLst/>
            <a:gdLst>
              <a:gd name="T0" fmla="*/ 0 w 948"/>
              <a:gd name="T1" fmla="*/ 0 h 1925"/>
              <a:gd name="T2" fmla="*/ 2147483647 w 948"/>
              <a:gd name="T3" fmla="*/ 2147483647 h 1925"/>
              <a:gd name="T4" fmla="*/ 2147483647 w 948"/>
              <a:gd name="T5" fmla="*/ 2147483647 h 1925"/>
              <a:gd name="T6" fmla="*/ 2147483647 w 948"/>
              <a:gd name="T7" fmla="*/ 2147483647 h 1925"/>
              <a:gd name="T8" fmla="*/ 2147483647 w 948"/>
              <a:gd name="T9" fmla="*/ 2147483647 h 1925"/>
              <a:gd name="T10" fmla="*/ 2147483647 w 948"/>
              <a:gd name="T11" fmla="*/ 2147483647 h 1925"/>
              <a:gd name="T12" fmla="*/ 2147483647 w 948"/>
              <a:gd name="T13" fmla="*/ 2147483647 h 1925"/>
              <a:gd name="T14" fmla="*/ 2147483647 w 948"/>
              <a:gd name="T15" fmla="*/ 2147483647 h 1925"/>
              <a:gd name="T16" fmla="*/ 0 60000 65536"/>
              <a:gd name="T17" fmla="*/ 0 60000 65536"/>
              <a:gd name="T18" fmla="*/ 0 60000 65536"/>
              <a:gd name="T19" fmla="*/ 0 60000 65536"/>
              <a:gd name="T20" fmla="*/ 0 60000 65536"/>
              <a:gd name="T21" fmla="*/ 0 60000 65536"/>
              <a:gd name="T22" fmla="*/ 0 60000 65536"/>
              <a:gd name="T23" fmla="*/ 0 60000 65536"/>
              <a:gd name="T24" fmla="*/ 0 w 948"/>
              <a:gd name="T25" fmla="*/ 0 h 1925"/>
              <a:gd name="T26" fmla="*/ 948 w 948"/>
              <a:gd name="T27" fmla="*/ 1925 h 19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8" h="1925">
                <a:moveTo>
                  <a:pt x="0" y="0"/>
                </a:moveTo>
                <a:cubicBezTo>
                  <a:pt x="2" y="167"/>
                  <a:pt x="5" y="334"/>
                  <a:pt x="20" y="492"/>
                </a:cubicBezTo>
                <a:cubicBezTo>
                  <a:pt x="35" y="650"/>
                  <a:pt x="52" y="793"/>
                  <a:pt x="88" y="948"/>
                </a:cubicBezTo>
                <a:cubicBezTo>
                  <a:pt x="124" y="1103"/>
                  <a:pt x="179" y="1296"/>
                  <a:pt x="236" y="1424"/>
                </a:cubicBezTo>
                <a:cubicBezTo>
                  <a:pt x="293" y="1552"/>
                  <a:pt x="370" y="1646"/>
                  <a:pt x="432" y="1716"/>
                </a:cubicBezTo>
                <a:cubicBezTo>
                  <a:pt x="494" y="1786"/>
                  <a:pt x="551" y="1811"/>
                  <a:pt x="608" y="1844"/>
                </a:cubicBezTo>
                <a:cubicBezTo>
                  <a:pt x="665" y="1877"/>
                  <a:pt x="719" y="1899"/>
                  <a:pt x="776" y="1912"/>
                </a:cubicBezTo>
                <a:cubicBezTo>
                  <a:pt x="833" y="1925"/>
                  <a:pt x="890" y="1924"/>
                  <a:pt x="948" y="1924"/>
                </a:cubicBezTo>
              </a:path>
            </a:pathLst>
          </a:custGeom>
          <a:noFill/>
          <a:ln w="57150" cmpd="sng">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5189" name="Freeform 21"/>
          <p:cNvSpPr>
            <a:spLocks/>
          </p:cNvSpPr>
          <p:nvPr/>
        </p:nvSpPr>
        <p:spPr bwMode="auto">
          <a:xfrm>
            <a:off x="2387600" y="5200650"/>
            <a:ext cx="2368550" cy="1003300"/>
          </a:xfrm>
          <a:custGeom>
            <a:avLst/>
            <a:gdLst>
              <a:gd name="T0" fmla="*/ 0 w 1492"/>
              <a:gd name="T1" fmla="*/ 0 h 632"/>
              <a:gd name="T2" fmla="*/ 2147483647 w 1492"/>
              <a:gd name="T3" fmla="*/ 2147483647 h 632"/>
              <a:gd name="T4" fmla="*/ 2147483647 w 1492"/>
              <a:gd name="T5" fmla="*/ 2147483647 h 632"/>
              <a:gd name="T6" fmla="*/ 2147483647 w 1492"/>
              <a:gd name="T7" fmla="*/ 2147483647 h 632"/>
              <a:gd name="T8" fmla="*/ 2147483647 w 1492"/>
              <a:gd name="T9" fmla="*/ 2147483647 h 632"/>
              <a:gd name="T10" fmla="*/ 2147483647 w 1492"/>
              <a:gd name="T11" fmla="*/ 2147483647 h 632"/>
              <a:gd name="T12" fmla="*/ 2147483647 w 1492"/>
              <a:gd name="T13" fmla="*/ 2147483647 h 632"/>
              <a:gd name="T14" fmla="*/ 0 60000 65536"/>
              <a:gd name="T15" fmla="*/ 0 60000 65536"/>
              <a:gd name="T16" fmla="*/ 0 60000 65536"/>
              <a:gd name="T17" fmla="*/ 0 60000 65536"/>
              <a:gd name="T18" fmla="*/ 0 60000 65536"/>
              <a:gd name="T19" fmla="*/ 0 60000 65536"/>
              <a:gd name="T20" fmla="*/ 0 60000 65536"/>
              <a:gd name="T21" fmla="*/ 0 w 1492"/>
              <a:gd name="T22" fmla="*/ 0 h 632"/>
              <a:gd name="T23" fmla="*/ 1492 w 1492"/>
              <a:gd name="T24" fmla="*/ 632 h 6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2" h="632">
                <a:moveTo>
                  <a:pt x="0" y="0"/>
                </a:moveTo>
                <a:cubicBezTo>
                  <a:pt x="44" y="62"/>
                  <a:pt x="88" y="125"/>
                  <a:pt x="140" y="180"/>
                </a:cubicBezTo>
                <a:cubicBezTo>
                  <a:pt x="192" y="235"/>
                  <a:pt x="249" y="285"/>
                  <a:pt x="312" y="328"/>
                </a:cubicBezTo>
                <a:cubicBezTo>
                  <a:pt x="375" y="371"/>
                  <a:pt x="435" y="405"/>
                  <a:pt x="520" y="440"/>
                </a:cubicBezTo>
                <a:cubicBezTo>
                  <a:pt x="605" y="475"/>
                  <a:pt x="721" y="514"/>
                  <a:pt x="820" y="540"/>
                </a:cubicBezTo>
                <a:cubicBezTo>
                  <a:pt x="919" y="566"/>
                  <a:pt x="1000" y="581"/>
                  <a:pt x="1112" y="596"/>
                </a:cubicBezTo>
                <a:cubicBezTo>
                  <a:pt x="1224" y="611"/>
                  <a:pt x="1358" y="621"/>
                  <a:pt x="1492" y="632"/>
                </a:cubicBezTo>
              </a:path>
            </a:pathLst>
          </a:custGeom>
          <a:noFill/>
          <a:ln w="5715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5190" name="Line 22"/>
          <p:cNvSpPr>
            <a:spLocks noChangeShapeType="1"/>
          </p:cNvSpPr>
          <p:nvPr/>
        </p:nvSpPr>
        <p:spPr bwMode="auto">
          <a:xfrm flipH="1">
            <a:off x="2717800" y="4991100"/>
            <a:ext cx="342900" cy="114300"/>
          </a:xfrm>
          <a:prstGeom prst="line">
            <a:avLst/>
          </a:prstGeom>
          <a:noFill/>
          <a:ln w="38100">
            <a:solidFill>
              <a:schemeClr val="tx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135191" name="Line 23"/>
          <p:cNvSpPr>
            <a:spLocks noChangeShapeType="1"/>
          </p:cNvSpPr>
          <p:nvPr/>
        </p:nvSpPr>
        <p:spPr bwMode="auto">
          <a:xfrm flipH="1">
            <a:off x="4267200" y="5956300"/>
            <a:ext cx="342900" cy="114300"/>
          </a:xfrm>
          <a:prstGeom prst="line">
            <a:avLst/>
          </a:prstGeom>
          <a:noFill/>
          <a:ln w="38100">
            <a:solidFill>
              <a:schemeClr val="tx1"/>
            </a:solidFill>
            <a:round/>
            <a:headEnd/>
            <a:tailEnd type="triangle" w="sm" len="med"/>
          </a:ln>
          <a:extLst>
            <a:ext uri="{909E8E84-426E-40DD-AFC4-6F175D3DCCD1}">
              <a14:hiddenFill xmlns:a14="http://schemas.microsoft.com/office/drawing/2010/main">
                <a:noFill/>
              </a14:hiddenFill>
            </a:ext>
          </a:extLst>
        </p:spPr>
        <p:txBody>
          <a:bodyPr/>
          <a:lstStyle/>
          <a:p>
            <a:endParaRPr lang="en-US" dirty="0"/>
          </a:p>
        </p:txBody>
      </p:sp>
      <p:sp>
        <p:nvSpPr>
          <p:cNvPr id="3" name="TextBox 2"/>
          <p:cNvSpPr txBox="1"/>
          <p:nvPr/>
        </p:nvSpPr>
        <p:spPr>
          <a:xfrm>
            <a:off x="4756151" y="2436813"/>
            <a:ext cx="3179536" cy="461665"/>
          </a:xfrm>
          <a:prstGeom prst="rect">
            <a:avLst/>
          </a:prstGeom>
          <a:noFill/>
        </p:spPr>
        <p:txBody>
          <a:bodyPr wrap="square" rtlCol="0">
            <a:spAutoFit/>
          </a:bodyPr>
          <a:lstStyle/>
          <a:p>
            <a:r>
              <a:rPr lang="en-US" dirty="0">
                <a:solidFill>
                  <a:srgbClr val="00003A"/>
                </a:solidFill>
                <a:latin typeface="FrankRuehl" panose="020E0503060101010101" pitchFamily="34" charset="-79"/>
                <a:cs typeface="FrankRuehl" panose="020E0503060101010101" pitchFamily="34" charset="-79"/>
              </a:rPr>
              <a:t>EXCEL: </a:t>
            </a:r>
            <a:r>
              <a:rPr lang="en-US" dirty="0">
                <a:solidFill>
                  <a:srgbClr val="C00000"/>
                </a:solidFill>
                <a:latin typeface="FrankRuehl" panose="020E0503060101010101" pitchFamily="34" charset="-79"/>
                <a:cs typeface="FrankRuehl" panose="020E0503060101010101" pitchFamily="34" charset="-79"/>
              </a:rPr>
              <a:t>EXPON.DIST</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5171"/>
                                        </p:tgtEl>
                                        <p:attrNameLst>
                                          <p:attrName>style.visibility</p:attrName>
                                        </p:attrNameLst>
                                      </p:cBhvr>
                                      <p:to>
                                        <p:strVal val="visible"/>
                                      </p:to>
                                    </p:set>
                                    <p:animEffect transition="in" filter="strips(downRight)">
                                      <p:cBhvr>
                                        <p:cTn id="7" dur="1000"/>
                                        <p:tgtEl>
                                          <p:spTgt spid="135171"/>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strips(upRight)">
                                      <p:cBhvr>
                                        <p:cTn id="11" dur="1000"/>
                                        <p:tgtEl>
                                          <p:spTgt spid="2"/>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135175"/>
                                        </p:tgtEl>
                                        <p:attrNameLst>
                                          <p:attrName>style.visibility</p:attrName>
                                        </p:attrNameLst>
                                      </p:cBhvr>
                                      <p:to>
                                        <p:strVal val="visible"/>
                                      </p:to>
                                    </p:set>
                                    <p:animEffect transition="in" filter="strips(downRight)">
                                      <p:cBhvr>
                                        <p:cTn id="15" dur="1000"/>
                                        <p:tgtEl>
                                          <p:spTgt spid="135175"/>
                                        </p:tgtEl>
                                      </p:cBhvr>
                                    </p:animEffect>
                                  </p:childTnLst>
                                </p:cTn>
                              </p:par>
                            </p:childTnLst>
                          </p:cTn>
                        </p:par>
                        <p:par>
                          <p:cTn id="16" fill="hold" nodeType="afterGroup">
                            <p:stCondLst>
                              <p:cond delay="6000"/>
                            </p:stCondLst>
                            <p:childTnLst>
                              <p:par>
                                <p:cTn id="17" presetID="22" presetClass="entr" presetSubtype="8" fill="hold" grpId="0" nodeType="afterEffect">
                                  <p:stCondLst>
                                    <p:cond delay="1000"/>
                                  </p:stCondLst>
                                  <p:childTnLst>
                                    <p:set>
                                      <p:cBhvr>
                                        <p:cTn id="18" dur="1" fill="hold">
                                          <p:stCondLst>
                                            <p:cond delay="0"/>
                                          </p:stCondLst>
                                        </p:cTn>
                                        <p:tgtEl>
                                          <p:spTgt spid="135176"/>
                                        </p:tgtEl>
                                        <p:attrNameLst>
                                          <p:attrName>style.visibility</p:attrName>
                                        </p:attrNameLst>
                                      </p:cBhvr>
                                      <p:to>
                                        <p:strVal val="visible"/>
                                      </p:to>
                                    </p:set>
                                    <p:animEffect transition="in" filter="wipe(left)">
                                      <p:cBhvr>
                                        <p:cTn id="19" dur="1000"/>
                                        <p:tgtEl>
                                          <p:spTgt spid="135176"/>
                                        </p:tgtEl>
                                      </p:cBhvr>
                                    </p:animEffect>
                                  </p:childTnLst>
                                </p:cTn>
                              </p:par>
                            </p:childTnLst>
                          </p:cTn>
                        </p:par>
                        <p:par>
                          <p:cTn id="20" fill="hold" nodeType="afterGroup">
                            <p:stCondLst>
                              <p:cond delay="8000"/>
                            </p:stCondLst>
                            <p:childTnLst>
                              <p:par>
                                <p:cTn id="21" presetID="18" presetClass="entr" presetSubtype="6" fill="hold" grpId="0" nodeType="afterEffect">
                                  <p:stCondLst>
                                    <p:cond delay="1000"/>
                                  </p:stCondLst>
                                  <p:childTnLst>
                                    <p:set>
                                      <p:cBhvr>
                                        <p:cTn id="22" dur="1" fill="hold">
                                          <p:stCondLst>
                                            <p:cond delay="0"/>
                                          </p:stCondLst>
                                        </p:cTn>
                                        <p:tgtEl>
                                          <p:spTgt spid="135188"/>
                                        </p:tgtEl>
                                        <p:attrNameLst>
                                          <p:attrName>style.visibility</p:attrName>
                                        </p:attrNameLst>
                                      </p:cBhvr>
                                      <p:to>
                                        <p:strVal val="visible"/>
                                      </p:to>
                                    </p:set>
                                    <p:animEffect transition="in" filter="strips(downRight)">
                                      <p:cBhvr>
                                        <p:cTn id="23" dur="1000"/>
                                        <p:tgtEl>
                                          <p:spTgt spid="135188"/>
                                        </p:tgtEl>
                                      </p:cBhvr>
                                    </p:animEffect>
                                  </p:childTnLst>
                                </p:cTn>
                              </p:par>
                            </p:childTnLst>
                          </p:cTn>
                        </p:par>
                        <p:par>
                          <p:cTn id="24" fill="hold" nodeType="afterGroup">
                            <p:stCondLst>
                              <p:cond delay="10000"/>
                            </p:stCondLst>
                            <p:childTnLst>
                              <p:par>
                                <p:cTn id="25" presetID="22" presetClass="entr" presetSubtype="8" fill="hold" grpId="0" nodeType="afterEffect">
                                  <p:stCondLst>
                                    <p:cond delay="1000"/>
                                  </p:stCondLst>
                                  <p:childTnLst>
                                    <p:set>
                                      <p:cBhvr>
                                        <p:cTn id="26" dur="1" fill="hold">
                                          <p:stCondLst>
                                            <p:cond delay="0"/>
                                          </p:stCondLst>
                                        </p:cTn>
                                        <p:tgtEl>
                                          <p:spTgt spid="135179"/>
                                        </p:tgtEl>
                                        <p:attrNameLst>
                                          <p:attrName>style.visibility</p:attrName>
                                        </p:attrNameLst>
                                      </p:cBhvr>
                                      <p:to>
                                        <p:strVal val="visible"/>
                                      </p:to>
                                    </p:set>
                                    <p:animEffect transition="in" filter="wipe(left)">
                                      <p:cBhvr>
                                        <p:cTn id="27" dur="1000"/>
                                        <p:tgtEl>
                                          <p:spTgt spid="135179"/>
                                        </p:tgtEl>
                                      </p:cBhvr>
                                    </p:animEffect>
                                  </p:childTnLst>
                                </p:cTn>
                              </p:par>
                              <p:par>
                                <p:cTn id="28" presetID="18" presetClass="entr" presetSubtype="12" fill="hold" grpId="0" nodeType="withEffect">
                                  <p:stCondLst>
                                    <p:cond delay="1000"/>
                                  </p:stCondLst>
                                  <p:childTnLst>
                                    <p:set>
                                      <p:cBhvr>
                                        <p:cTn id="29" dur="1" fill="hold">
                                          <p:stCondLst>
                                            <p:cond delay="0"/>
                                          </p:stCondLst>
                                        </p:cTn>
                                        <p:tgtEl>
                                          <p:spTgt spid="135190"/>
                                        </p:tgtEl>
                                        <p:attrNameLst>
                                          <p:attrName>style.visibility</p:attrName>
                                        </p:attrNameLst>
                                      </p:cBhvr>
                                      <p:to>
                                        <p:strVal val="visible"/>
                                      </p:to>
                                    </p:set>
                                    <p:animEffect transition="in" filter="strips(downLeft)">
                                      <p:cBhvr>
                                        <p:cTn id="30" dur="1000"/>
                                        <p:tgtEl>
                                          <p:spTgt spid="135190"/>
                                        </p:tgtEl>
                                      </p:cBhvr>
                                    </p:animEffect>
                                  </p:childTnLst>
                                </p:cTn>
                              </p:par>
                            </p:childTnLst>
                          </p:cTn>
                        </p:par>
                        <p:par>
                          <p:cTn id="31" fill="hold" nodeType="afterGroup">
                            <p:stCondLst>
                              <p:cond delay="12000"/>
                            </p:stCondLst>
                            <p:childTnLst>
                              <p:par>
                                <p:cTn id="32" presetID="18" presetClass="entr" presetSubtype="6" fill="hold" grpId="0" nodeType="afterEffect">
                                  <p:stCondLst>
                                    <p:cond delay="1000"/>
                                  </p:stCondLst>
                                  <p:childTnLst>
                                    <p:set>
                                      <p:cBhvr>
                                        <p:cTn id="33" dur="1" fill="hold">
                                          <p:stCondLst>
                                            <p:cond delay="0"/>
                                          </p:stCondLst>
                                        </p:cTn>
                                        <p:tgtEl>
                                          <p:spTgt spid="135189"/>
                                        </p:tgtEl>
                                        <p:attrNameLst>
                                          <p:attrName>style.visibility</p:attrName>
                                        </p:attrNameLst>
                                      </p:cBhvr>
                                      <p:to>
                                        <p:strVal val="visible"/>
                                      </p:to>
                                    </p:set>
                                    <p:animEffect transition="in" filter="strips(downRight)">
                                      <p:cBhvr>
                                        <p:cTn id="34" dur="1000"/>
                                        <p:tgtEl>
                                          <p:spTgt spid="135189"/>
                                        </p:tgtEl>
                                      </p:cBhvr>
                                    </p:animEffect>
                                  </p:childTnLst>
                                </p:cTn>
                              </p:par>
                            </p:childTnLst>
                          </p:cTn>
                        </p:par>
                        <p:par>
                          <p:cTn id="35" fill="hold" nodeType="afterGroup">
                            <p:stCondLst>
                              <p:cond delay="14000"/>
                            </p:stCondLst>
                            <p:childTnLst>
                              <p:par>
                                <p:cTn id="36" presetID="22" presetClass="entr" presetSubtype="8" fill="hold" grpId="0" nodeType="afterEffect">
                                  <p:stCondLst>
                                    <p:cond delay="1000"/>
                                  </p:stCondLst>
                                  <p:childTnLst>
                                    <p:set>
                                      <p:cBhvr>
                                        <p:cTn id="37" dur="1" fill="hold">
                                          <p:stCondLst>
                                            <p:cond delay="0"/>
                                          </p:stCondLst>
                                        </p:cTn>
                                        <p:tgtEl>
                                          <p:spTgt spid="135177"/>
                                        </p:tgtEl>
                                        <p:attrNameLst>
                                          <p:attrName>style.visibility</p:attrName>
                                        </p:attrNameLst>
                                      </p:cBhvr>
                                      <p:to>
                                        <p:strVal val="visible"/>
                                      </p:to>
                                    </p:set>
                                    <p:animEffect transition="in" filter="wipe(left)">
                                      <p:cBhvr>
                                        <p:cTn id="38" dur="1000"/>
                                        <p:tgtEl>
                                          <p:spTgt spid="135177"/>
                                        </p:tgtEl>
                                      </p:cBhvr>
                                    </p:animEffect>
                                  </p:childTnLst>
                                </p:cTn>
                              </p:par>
                              <p:par>
                                <p:cTn id="39" presetID="18" presetClass="entr" presetSubtype="12" fill="hold" grpId="0" nodeType="withEffect">
                                  <p:stCondLst>
                                    <p:cond delay="1000"/>
                                  </p:stCondLst>
                                  <p:childTnLst>
                                    <p:set>
                                      <p:cBhvr>
                                        <p:cTn id="40" dur="1" fill="hold">
                                          <p:stCondLst>
                                            <p:cond delay="0"/>
                                          </p:stCondLst>
                                        </p:cTn>
                                        <p:tgtEl>
                                          <p:spTgt spid="135191"/>
                                        </p:tgtEl>
                                        <p:attrNameLst>
                                          <p:attrName>style.visibility</p:attrName>
                                        </p:attrNameLst>
                                      </p:cBhvr>
                                      <p:to>
                                        <p:strVal val="visible"/>
                                      </p:to>
                                    </p:set>
                                    <p:animEffect transition="in" filter="strips(downLeft)">
                                      <p:cBhvr>
                                        <p:cTn id="41" dur="1000"/>
                                        <p:tgtEl>
                                          <p:spTgt spid="135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p:bldP spid="135175" grpId="0"/>
      <p:bldP spid="135176" grpId="0"/>
      <p:bldP spid="135177" grpId="0"/>
      <p:bldP spid="135179" grpId="0"/>
      <p:bldP spid="135188" grpId="0" animBg="1"/>
      <p:bldP spid="135189" grpId="0" animBg="1"/>
      <p:bldP spid="135190" grpId="0" animBg="1"/>
      <p:bldP spid="13519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504825"/>
            <a:ext cx="7772400" cy="688975"/>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Learning Objectives</a:t>
            </a:r>
          </a:p>
        </p:txBody>
      </p:sp>
      <p:sp>
        <p:nvSpPr>
          <p:cNvPr id="30723" name="Rectangle 3"/>
          <p:cNvSpPr>
            <a:spLocks noGrp="1" noChangeArrowheads="1"/>
          </p:cNvSpPr>
          <p:nvPr>
            <p:ph type="body" idx="1"/>
          </p:nvPr>
        </p:nvSpPr>
        <p:spPr>
          <a:xfrm>
            <a:off x="977900" y="2209800"/>
            <a:ext cx="7188200" cy="4254500"/>
          </a:xfrm>
        </p:spPr>
        <p:txBody>
          <a:bodyPr/>
          <a:lstStyle/>
          <a:p>
            <a:pPr marL="444500" indent="-444500" eaLnBrk="1" hangingPunct="1">
              <a:buSzTx/>
              <a:buFont typeface="Symbol" pitchFamily="18" charset="2"/>
              <a:buAutoNum type="arabicPeriod"/>
            </a:pPr>
            <a:r>
              <a:rPr lang="en-US" altLang="en-US" sz="2400" dirty="0">
                <a:latin typeface="FrankRuehl" panose="020E0503060101010101" pitchFamily="34" charset="-79"/>
                <a:cs typeface="FrankRuehl" panose="020E0503060101010101" pitchFamily="34" charset="-79"/>
              </a:rPr>
              <a:t>Describe the trade-off curves for cost-of-waiting time and cost-of-service</a:t>
            </a:r>
          </a:p>
          <a:p>
            <a:pPr marL="444500" indent="-444500" eaLnBrk="1" hangingPunct="1">
              <a:buSzTx/>
              <a:buFont typeface="Symbol" pitchFamily="18" charset="2"/>
              <a:buAutoNum type="arabicPeriod"/>
            </a:pPr>
            <a:r>
              <a:rPr lang="en-US" altLang="en-US" sz="2400" dirty="0">
                <a:latin typeface="FrankRuehl" panose="020E0503060101010101" pitchFamily="34" charset="-79"/>
                <a:cs typeface="FrankRuehl" panose="020E0503060101010101" pitchFamily="34" charset="-79"/>
              </a:rPr>
              <a:t>Understand the three parts of a queuing system: the calling population, the queue itself, and the service facility</a:t>
            </a:r>
          </a:p>
          <a:p>
            <a:pPr marL="444500" indent="-444500" eaLnBrk="1" hangingPunct="1">
              <a:buSzTx/>
              <a:buFont typeface="Symbol" pitchFamily="18" charset="2"/>
              <a:buAutoNum type="arabicPeriod"/>
            </a:pPr>
            <a:r>
              <a:rPr lang="en-US" altLang="en-US" sz="2400" dirty="0">
                <a:latin typeface="FrankRuehl" panose="020E0503060101010101" pitchFamily="34" charset="-79"/>
                <a:cs typeface="FrankRuehl" panose="020E0503060101010101" pitchFamily="34" charset="-79"/>
              </a:rPr>
              <a:t>Describe the basic queuing system configurations</a:t>
            </a:r>
          </a:p>
          <a:p>
            <a:pPr marL="444500" indent="-444500" eaLnBrk="1" hangingPunct="1">
              <a:buSzTx/>
              <a:buFont typeface="Symbol" pitchFamily="18" charset="2"/>
              <a:buAutoNum type="arabicPeriod"/>
            </a:pPr>
            <a:r>
              <a:rPr lang="en-US" altLang="en-US" sz="2400" dirty="0">
                <a:latin typeface="FrankRuehl" panose="020E0503060101010101" pitchFamily="34" charset="-79"/>
                <a:cs typeface="FrankRuehl" panose="020E0503060101010101" pitchFamily="34" charset="-79"/>
              </a:rPr>
              <a:t>Understand the assumptions of the common models dealt with in this Module</a:t>
            </a:r>
          </a:p>
          <a:p>
            <a:pPr marL="444500" indent="-444500" eaLnBrk="1" hangingPunct="1">
              <a:buSzTx/>
              <a:buFont typeface="Symbol" pitchFamily="18" charset="2"/>
              <a:buAutoNum type="arabicPeriod"/>
            </a:pPr>
            <a:r>
              <a:rPr lang="en-US" altLang="en-US" sz="2400" dirty="0">
                <a:latin typeface="FrankRuehl" panose="020E0503060101010101" pitchFamily="34" charset="-79"/>
                <a:cs typeface="FrankRuehl" panose="020E0503060101010101" pitchFamily="34" charset="-79"/>
              </a:rPr>
              <a:t>Analyze a variety of operating characteristics of waiting lines</a:t>
            </a:r>
          </a:p>
        </p:txBody>
      </p:sp>
      <p:sp>
        <p:nvSpPr>
          <p:cNvPr id="30724" name="Text Box 4"/>
          <p:cNvSpPr txBox="1">
            <a:spLocks noChangeArrowheads="1"/>
          </p:cNvSpPr>
          <p:nvPr/>
        </p:nvSpPr>
        <p:spPr bwMode="auto">
          <a:xfrm>
            <a:off x="554038" y="1652588"/>
            <a:ext cx="6827510" cy="461665"/>
          </a:xfrm>
          <a:prstGeom prst="rect">
            <a:avLst/>
          </a:prstGeom>
          <a:noFill/>
          <a:ln w="9525">
            <a:noFill/>
            <a:miter lim="800000"/>
            <a:headEnd/>
            <a:tailEnd/>
          </a:ln>
          <a:effectLst/>
        </p:spPr>
        <p:txBody>
          <a:bodyPr wrap="none">
            <a:spAutoFit/>
          </a:bodyPr>
          <a:lstStyle/>
          <a:p>
            <a:pPr>
              <a:defRPr/>
            </a:pPr>
            <a:r>
              <a:rPr lang="en-US"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After completing this Module, students will be able to:</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1000"/>
                                        <p:tgtEl>
                                          <p:spTgt spid="30724"/>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30723"/>
                                        </p:tgtEl>
                                        <p:attrNameLst>
                                          <p:attrName>style.visibility</p:attrName>
                                        </p:attrNameLst>
                                      </p:cBhvr>
                                      <p:to>
                                        <p:strVal val="visible"/>
                                      </p:to>
                                    </p:set>
                                    <p:animEffect transition="in" filter="strips(downRight)">
                                      <p:cBhvr>
                                        <p:cTn id="11" dur="10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latin typeface="FrankRuehl" panose="020E0503060101010101" pitchFamily="34" charset="-79"/>
                <a:cs typeface="FrankRuehl" panose="020E0503060101010101" pitchFamily="34" charset="-79"/>
              </a:rPr>
              <a:t>Kendall Notation</a:t>
            </a: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Identifying Models Using </a:t>
            </a:r>
            <a:br>
              <a:rPr lang="en-US" altLang="en-US" sz="3200" dirty="0">
                <a:solidFill>
                  <a:srgbClr val="0070C0"/>
                </a:solidFill>
                <a:latin typeface="FrankRuehl" panose="020E0503060101010101" pitchFamily="34" charset="-79"/>
                <a:cs typeface="FrankRuehl" panose="020E0503060101010101" pitchFamily="34" charset="-79"/>
              </a:rPr>
            </a:br>
            <a:r>
              <a:rPr lang="en-US" altLang="en-US" sz="3200" dirty="0">
                <a:solidFill>
                  <a:srgbClr val="0070C0"/>
                </a:solidFill>
                <a:latin typeface="FrankRuehl" panose="020E0503060101010101" pitchFamily="34" charset="-79"/>
                <a:cs typeface="FrankRuehl" panose="020E0503060101010101" pitchFamily="34" charset="-79"/>
              </a:rPr>
              <a:t>Kendall Notation</a:t>
            </a:r>
          </a:p>
        </p:txBody>
      </p:sp>
      <p:sp>
        <p:nvSpPr>
          <p:cNvPr id="98315" name="Rectangle 11"/>
          <p:cNvSpPr>
            <a:spLocks noGrp="1" noChangeArrowheads="1"/>
          </p:cNvSpPr>
          <p:nvPr>
            <p:ph type="body" idx="1"/>
          </p:nvPr>
        </p:nvSpPr>
        <p:spPr>
          <a:xfrm>
            <a:off x="685800" y="1701800"/>
            <a:ext cx="7772400" cy="1943100"/>
          </a:xfrm>
        </p:spPr>
        <p:txBody>
          <a:bodyPr/>
          <a:lstStyle/>
          <a:p>
            <a:pPr eaLnBrk="1" hangingPunct="1"/>
            <a:r>
              <a:rPr lang="en-US" altLang="en-US" sz="2400" dirty="0">
                <a:latin typeface="FrankRuehl" panose="020E0503060101010101" pitchFamily="34" charset="-79"/>
                <a:cs typeface="FrankRuehl" panose="020E0503060101010101" pitchFamily="34" charset="-79"/>
              </a:rPr>
              <a:t>D. G. Kendall (Scottish Statistician) developed a notation for queuing models that specifies the pattern of arrival, the service time distribution, and the number of channels</a:t>
            </a:r>
          </a:p>
          <a:p>
            <a:pPr eaLnBrk="1" hangingPunct="1"/>
            <a:r>
              <a:rPr lang="en-US" altLang="en-US" sz="2400" dirty="0">
                <a:latin typeface="FrankRuehl" panose="020E0503060101010101" pitchFamily="34" charset="-79"/>
                <a:cs typeface="FrankRuehl" panose="020E0503060101010101" pitchFamily="34" charset="-79"/>
              </a:rPr>
              <a:t>It is of the form</a:t>
            </a:r>
          </a:p>
        </p:txBody>
      </p:sp>
      <p:sp>
        <p:nvSpPr>
          <p:cNvPr id="98322" name="Rectangle 18"/>
          <p:cNvSpPr>
            <a:spLocks noChangeArrowheads="1"/>
          </p:cNvSpPr>
          <p:nvPr/>
        </p:nvSpPr>
        <p:spPr bwMode="auto">
          <a:xfrm>
            <a:off x="685800" y="4343400"/>
            <a:ext cx="77724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r>
              <a:rPr lang="en-US" altLang="en-US" sz="2400" dirty="0">
                <a:latin typeface="FrankRuehl" panose="020E0503060101010101" pitchFamily="34" charset="-79"/>
                <a:cs typeface="FrankRuehl" panose="020E0503060101010101" pitchFamily="34" charset="-79"/>
              </a:rPr>
              <a:t>Specific letters are used to represent probability distributions</a:t>
            </a:r>
          </a:p>
          <a:p>
            <a:pPr eaLnBrk="1" hangingPunct="1">
              <a:buFont typeface="Wingdings" pitchFamily="2" charset="2"/>
              <a:buNone/>
            </a:pPr>
            <a:r>
              <a:rPr lang="en-US" altLang="en-US" sz="2400" dirty="0">
                <a:latin typeface="FrankRuehl" panose="020E0503060101010101" pitchFamily="34" charset="-79"/>
                <a:cs typeface="FrankRuehl" panose="020E0503060101010101" pitchFamily="34" charset="-79"/>
              </a:rPr>
              <a:t>		</a:t>
            </a:r>
            <a:r>
              <a:rPr lang="en-US" altLang="en-US" sz="2000" i="1" dirty="0">
                <a:latin typeface="FrankRuehl" panose="020E0503060101010101" pitchFamily="34" charset="-79"/>
                <a:cs typeface="FrankRuehl" panose="020E0503060101010101" pitchFamily="34" charset="-79"/>
              </a:rPr>
              <a:t>M</a:t>
            </a:r>
            <a:r>
              <a:rPr lang="en-US" altLang="en-US" sz="2000" dirty="0">
                <a:latin typeface="FrankRuehl" panose="020E0503060101010101" pitchFamily="34" charset="-79"/>
                <a:cs typeface="FrankRuehl" panose="020E0503060101010101" pitchFamily="34" charset="-79"/>
              </a:rPr>
              <a:t> = Poisson distribution for number of occurrences</a:t>
            </a:r>
          </a:p>
          <a:p>
            <a:pPr eaLnBrk="1" hangingPunct="1">
              <a:buFont typeface="Wingdings" pitchFamily="2" charset="2"/>
              <a:buNone/>
            </a:pPr>
            <a:r>
              <a:rPr lang="en-US" altLang="en-US" sz="2000" dirty="0">
                <a:latin typeface="FrankRuehl" panose="020E0503060101010101" pitchFamily="34" charset="-79"/>
                <a:cs typeface="FrankRuehl" panose="020E0503060101010101" pitchFamily="34" charset="-79"/>
              </a:rPr>
              <a:t>		</a:t>
            </a:r>
            <a:r>
              <a:rPr lang="en-US" altLang="en-US" sz="2000" i="1" dirty="0">
                <a:latin typeface="FrankRuehl" panose="020E0503060101010101" pitchFamily="34" charset="-79"/>
                <a:cs typeface="FrankRuehl" panose="020E0503060101010101" pitchFamily="34" charset="-79"/>
              </a:rPr>
              <a:t>D</a:t>
            </a:r>
            <a:r>
              <a:rPr lang="en-US" altLang="en-US" sz="2000" dirty="0">
                <a:latin typeface="FrankRuehl" panose="020E0503060101010101" pitchFamily="34" charset="-79"/>
                <a:cs typeface="FrankRuehl" panose="020E0503060101010101" pitchFamily="34" charset="-79"/>
              </a:rPr>
              <a:t> = constant (deterministic) rate</a:t>
            </a:r>
          </a:p>
          <a:p>
            <a:pPr eaLnBrk="1" hangingPunct="1">
              <a:buFont typeface="Wingdings" pitchFamily="2" charset="2"/>
              <a:buNone/>
            </a:pPr>
            <a:r>
              <a:rPr lang="en-US" altLang="en-US" sz="2000" dirty="0">
                <a:latin typeface="FrankRuehl" panose="020E0503060101010101" pitchFamily="34" charset="-79"/>
                <a:cs typeface="FrankRuehl" panose="020E0503060101010101" pitchFamily="34" charset="-79"/>
              </a:rPr>
              <a:t>		</a:t>
            </a:r>
            <a:r>
              <a:rPr lang="en-US" altLang="en-US" sz="2000" i="1" dirty="0">
                <a:latin typeface="FrankRuehl" panose="020E0503060101010101" pitchFamily="34" charset="-79"/>
                <a:cs typeface="FrankRuehl" panose="020E0503060101010101" pitchFamily="34" charset="-79"/>
              </a:rPr>
              <a:t>G</a:t>
            </a:r>
            <a:r>
              <a:rPr lang="en-US" altLang="en-US" sz="2000" dirty="0">
                <a:latin typeface="FrankRuehl" panose="020E0503060101010101" pitchFamily="34" charset="-79"/>
                <a:cs typeface="FrankRuehl" panose="020E0503060101010101" pitchFamily="34" charset="-79"/>
              </a:rPr>
              <a:t> = general distribution with known mean and variance</a:t>
            </a:r>
          </a:p>
        </p:txBody>
      </p:sp>
      <p:grpSp>
        <p:nvGrpSpPr>
          <p:cNvPr id="2" name="Group 20"/>
          <p:cNvGrpSpPr>
            <a:grpSpLocks/>
          </p:cNvGrpSpPr>
          <p:nvPr/>
        </p:nvGrpSpPr>
        <p:grpSpPr bwMode="auto">
          <a:xfrm>
            <a:off x="1292225" y="3571875"/>
            <a:ext cx="6534150" cy="641350"/>
            <a:chOff x="718" y="2322"/>
            <a:chExt cx="4116" cy="404"/>
          </a:xfrm>
        </p:grpSpPr>
        <p:sp>
          <p:nvSpPr>
            <p:cNvPr id="37894" name="Text Box 12"/>
            <p:cNvSpPr txBox="1">
              <a:spLocks noChangeArrowheads="1"/>
            </p:cNvSpPr>
            <p:nvPr/>
          </p:nvSpPr>
          <p:spPr bwMode="auto">
            <a:xfrm>
              <a:off x="718" y="2322"/>
              <a:ext cx="121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2000" dirty="0">
                  <a:latin typeface="FrankRuehl" panose="020E0503060101010101" pitchFamily="34" charset="-79"/>
                  <a:cs typeface="FrankRuehl" panose="020E0503060101010101" pitchFamily="34" charset="-79"/>
                </a:rPr>
                <a:t>Arrival distribution</a:t>
              </a:r>
            </a:p>
          </p:txBody>
        </p:sp>
        <p:sp>
          <p:nvSpPr>
            <p:cNvPr id="37895" name="Text Box 13"/>
            <p:cNvSpPr txBox="1">
              <a:spLocks noChangeArrowheads="1"/>
            </p:cNvSpPr>
            <p:nvPr/>
          </p:nvSpPr>
          <p:spPr bwMode="auto">
            <a:xfrm>
              <a:off x="1761" y="2322"/>
              <a:ext cx="1475"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2000" dirty="0">
                  <a:latin typeface="FrankRuehl" panose="020E0503060101010101" pitchFamily="34" charset="-79"/>
                  <a:cs typeface="FrankRuehl" panose="020E0503060101010101" pitchFamily="34" charset="-79"/>
                </a:rPr>
                <a:t>Service time distribution</a:t>
              </a:r>
            </a:p>
          </p:txBody>
        </p:sp>
        <p:sp>
          <p:nvSpPr>
            <p:cNvPr id="37896" name="Text Box 14"/>
            <p:cNvSpPr txBox="1">
              <a:spLocks noChangeArrowheads="1"/>
            </p:cNvSpPr>
            <p:nvPr/>
          </p:nvSpPr>
          <p:spPr bwMode="auto">
            <a:xfrm>
              <a:off x="2982" y="2322"/>
              <a:ext cx="185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spcBef>
                  <a:spcPct val="0"/>
                </a:spcBef>
                <a:buClrTx/>
                <a:buSzTx/>
                <a:buFontTx/>
                <a:buNone/>
              </a:pPr>
              <a:r>
                <a:rPr lang="en-US" altLang="en-US" sz="2000" dirty="0">
                  <a:latin typeface="FrankRuehl" panose="020E0503060101010101" pitchFamily="34" charset="-79"/>
                  <a:cs typeface="FrankRuehl" panose="020E0503060101010101" pitchFamily="34" charset="-79"/>
                </a:rPr>
                <a:t>Number of service channels open</a:t>
              </a:r>
            </a:p>
          </p:txBody>
        </p:sp>
        <p:sp>
          <p:nvSpPr>
            <p:cNvPr id="37897" name="Line 15"/>
            <p:cNvSpPr>
              <a:spLocks noChangeShapeType="1"/>
            </p:cNvSpPr>
            <p:nvPr/>
          </p:nvSpPr>
          <p:spPr bwMode="auto">
            <a:xfrm flipH="1">
              <a:off x="1808" y="2360"/>
              <a:ext cx="176" cy="3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7898" name="Line 19"/>
            <p:cNvSpPr>
              <a:spLocks noChangeShapeType="1"/>
            </p:cNvSpPr>
            <p:nvPr/>
          </p:nvSpPr>
          <p:spPr bwMode="auto">
            <a:xfrm flipH="1">
              <a:off x="2976" y="2360"/>
              <a:ext cx="176" cy="3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8315"/>
                                        </p:tgtEl>
                                        <p:attrNameLst>
                                          <p:attrName>style.visibility</p:attrName>
                                        </p:attrNameLst>
                                      </p:cBhvr>
                                      <p:to>
                                        <p:strVal val="visible"/>
                                      </p:to>
                                    </p:set>
                                    <p:animEffect transition="in" filter="strips(downRight)">
                                      <p:cBhvr>
                                        <p:cTn id="7" dur="1000"/>
                                        <p:tgtEl>
                                          <p:spTgt spid="98315"/>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strips(downRight)">
                                      <p:cBhvr>
                                        <p:cTn id="11" dur="1000"/>
                                        <p:tgtEl>
                                          <p:spTgt spid="2"/>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98322"/>
                                        </p:tgtEl>
                                        <p:attrNameLst>
                                          <p:attrName>style.visibility</p:attrName>
                                        </p:attrNameLst>
                                      </p:cBhvr>
                                      <p:to>
                                        <p:strVal val="visible"/>
                                      </p:to>
                                    </p:set>
                                    <p:animEffect transition="in" filter="strips(downRight)">
                                      <p:cBhvr>
                                        <p:cTn id="15" dur="1000"/>
                                        <p:tgtEl>
                                          <p:spTgt spid="98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5" grpId="0"/>
      <p:bldP spid="98322"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Identifying Models Using </a:t>
            </a:r>
            <a:br>
              <a:rPr lang="en-US" altLang="en-US" sz="3200" dirty="0">
                <a:solidFill>
                  <a:srgbClr val="0070C0"/>
                </a:solidFill>
                <a:latin typeface="FrankRuehl" panose="020E0503060101010101" pitchFamily="34" charset="-79"/>
                <a:cs typeface="FrankRuehl" panose="020E0503060101010101" pitchFamily="34" charset="-79"/>
              </a:rPr>
            </a:br>
            <a:r>
              <a:rPr lang="en-US" altLang="en-US" sz="3200" dirty="0">
                <a:solidFill>
                  <a:srgbClr val="0070C0"/>
                </a:solidFill>
                <a:latin typeface="FrankRuehl" panose="020E0503060101010101" pitchFamily="34" charset="-79"/>
                <a:cs typeface="FrankRuehl" panose="020E0503060101010101" pitchFamily="34" charset="-79"/>
              </a:rPr>
              <a:t>Kendall Notation</a:t>
            </a:r>
          </a:p>
        </p:txBody>
      </p:sp>
      <p:sp>
        <p:nvSpPr>
          <p:cNvPr id="141315" name="Rectangle 3"/>
          <p:cNvSpPr>
            <a:spLocks noGrp="1" noChangeArrowheads="1"/>
          </p:cNvSpPr>
          <p:nvPr>
            <p:ph type="body" idx="1"/>
          </p:nvPr>
        </p:nvSpPr>
        <p:spPr>
          <a:xfrm>
            <a:off x="685800" y="1625600"/>
            <a:ext cx="7772400" cy="4648200"/>
          </a:xfrm>
        </p:spPr>
        <p:txBody>
          <a:bodyPr/>
          <a:lstStyle/>
          <a:p>
            <a:pPr eaLnBrk="1" hangingPunct="1"/>
            <a:r>
              <a:rPr lang="en-US" altLang="en-US" sz="2400" dirty="0">
                <a:latin typeface="FrankRuehl" panose="020E0503060101010101" pitchFamily="34" charset="-79"/>
                <a:cs typeface="FrankRuehl" panose="020E0503060101010101" pitchFamily="34" charset="-79"/>
              </a:rPr>
              <a:t>So a single channel model with Poisson arrivals and exponential service times would be represented by</a:t>
            </a:r>
          </a:p>
          <a:p>
            <a:pPr algn="ctr" eaLnBrk="1" hangingPunct="1">
              <a:buFont typeface="Wingdings" pitchFamily="2" charset="2"/>
              <a:buNone/>
            </a:pP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a:t>
            </a: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/1</a:t>
            </a:r>
          </a:p>
          <a:p>
            <a:pPr eaLnBrk="1" hangingPunct="1"/>
            <a:r>
              <a:rPr lang="en-US" altLang="en-US" sz="2400" dirty="0">
                <a:latin typeface="FrankRuehl" panose="020E0503060101010101" pitchFamily="34" charset="-79"/>
                <a:cs typeface="FrankRuehl" panose="020E0503060101010101" pitchFamily="34" charset="-79"/>
              </a:rPr>
              <a:t>If a second channel is added we would have</a:t>
            </a:r>
          </a:p>
          <a:p>
            <a:pPr algn="ctr" eaLnBrk="1" hangingPunct="1">
              <a:buFont typeface="Wingdings" pitchFamily="2" charset="2"/>
              <a:buNone/>
            </a:pP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a:t>
            </a: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/2</a:t>
            </a:r>
          </a:p>
          <a:p>
            <a:pPr eaLnBrk="1" hangingPunct="1"/>
            <a:r>
              <a:rPr lang="en-US" altLang="en-US" sz="2400" dirty="0">
                <a:latin typeface="FrankRuehl" panose="020E0503060101010101" pitchFamily="34" charset="-79"/>
                <a:cs typeface="FrankRuehl" panose="020E0503060101010101" pitchFamily="34" charset="-79"/>
              </a:rPr>
              <a:t>A three channel system with Poisson arrivals and constant service time would be</a:t>
            </a:r>
          </a:p>
          <a:p>
            <a:pPr algn="ctr" eaLnBrk="1" hangingPunct="1">
              <a:buFont typeface="Wingdings" pitchFamily="2" charset="2"/>
              <a:buNone/>
            </a:pP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a:t>
            </a:r>
            <a:r>
              <a:rPr lang="en-US" altLang="en-US" sz="2400" i="1" dirty="0">
                <a:solidFill>
                  <a:srgbClr val="660033"/>
                </a:solidFill>
                <a:latin typeface="FrankRuehl" panose="020E0503060101010101" pitchFamily="34" charset="-79"/>
                <a:cs typeface="FrankRuehl" panose="020E0503060101010101" pitchFamily="34" charset="-79"/>
              </a:rPr>
              <a:t>D</a:t>
            </a:r>
            <a:r>
              <a:rPr lang="en-US" altLang="en-US" sz="2400" dirty="0">
                <a:solidFill>
                  <a:srgbClr val="660033"/>
                </a:solidFill>
                <a:latin typeface="FrankRuehl" panose="020E0503060101010101" pitchFamily="34" charset="-79"/>
                <a:cs typeface="FrankRuehl" panose="020E0503060101010101" pitchFamily="34" charset="-79"/>
              </a:rPr>
              <a:t>/3</a:t>
            </a:r>
          </a:p>
          <a:p>
            <a:pPr eaLnBrk="1" hangingPunct="1"/>
            <a:r>
              <a:rPr lang="en-US" altLang="en-US" sz="2400" dirty="0">
                <a:latin typeface="FrankRuehl" panose="020E0503060101010101" pitchFamily="34" charset="-79"/>
                <a:cs typeface="FrankRuehl" panose="020E0503060101010101" pitchFamily="34" charset="-79"/>
              </a:rPr>
              <a:t>A four channel system with Poisson arrivals and normally distributed service times would be</a:t>
            </a:r>
          </a:p>
          <a:p>
            <a:pPr algn="ctr" eaLnBrk="1" hangingPunct="1">
              <a:buFont typeface="Wingdings" pitchFamily="2" charset="2"/>
              <a:buNone/>
            </a:pPr>
            <a:r>
              <a:rPr lang="en-US" altLang="en-US" sz="2400" i="1" dirty="0">
                <a:solidFill>
                  <a:srgbClr val="660033"/>
                </a:solidFill>
                <a:latin typeface="FrankRuehl" panose="020E0503060101010101" pitchFamily="34" charset="-79"/>
                <a:cs typeface="FrankRuehl" panose="020E0503060101010101" pitchFamily="34" charset="-79"/>
              </a:rPr>
              <a:t>M</a:t>
            </a:r>
            <a:r>
              <a:rPr lang="en-US" altLang="en-US" sz="2400" dirty="0">
                <a:solidFill>
                  <a:srgbClr val="660033"/>
                </a:solidFill>
                <a:latin typeface="FrankRuehl" panose="020E0503060101010101" pitchFamily="34" charset="-79"/>
                <a:cs typeface="FrankRuehl" panose="020E0503060101010101" pitchFamily="34" charset="-79"/>
              </a:rPr>
              <a:t>/</a:t>
            </a:r>
            <a:r>
              <a:rPr lang="en-US" altLang="en-US" sz="2400" i="1" dirty="0">
                <a:solidFill>
                  <a:srgbClr val="660033"/>
                </a:solidFill>
                <a:latin typeface="FrankRuehl" panose="020E0503060101010101" pitchFamily="34" charset="-79"/>
                <a:cs typeface="FrankRuehl" panose="020E0503060101010101" pitchFamily="34" charset="-79"/>
              </a:rPr>
              <a:t>G</a:t>
            </a:r>
            <a:r>
              <a:rPr lang="en-US" altLang="en-US" sz="2400" dirty="0">
                <a:solidFill>
                  <a:srgbClr val="660033"/>
                </a:solidFill>
                <a:latin typeface="FrankRuehl" panose="020E0503060101010101" pitchFamily="34" charset="-79"/>
                <a:cs typeface="FrankRuehl" panose="020E0503060101010101" pitchFamily="34" charset="-79"/>
              </a:rPr>
              <a:t>/4</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1315"/>
                                        </p:tgtEl>
                                        <p:attrNameLst>
                                          <p:attrName>style.visibility</p:attrName>
                                        </p:attrNameLst>
                                      </p:cBhvr>
                                      <p:to>
                                        <p:strVal val="visible"/>
                                      </p:to>
                                    </p:set>
                                    <p:animEffect transition="in" filter="strips(downRight)">
                                      <p:cBhvr>
                                        <p:cTn id="7" dur="1000"/>
                                        <p:tgtEl>
                                          <p:spTgt spid="141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latin typeface="FrankRuehl" panose="020E0503060101010101" pitchFamily="34" charset="-79"/>
                <a:cs typeface="FrankRuehl" panose="020E0503060101010101" pitchFamily="34" charset="-79"/>
              </a:rPr>
              <a:t>Operating Characteristics</a:t>
            </a:r>
            <a:br>
              <a:rPr lang="en-AU" altLang="en-US" sz="4400" dirty="0">
                <a:solidFill>
                  <a:srgbClr val="660033"/>
                </a:solidFill>
                <a:latin typeface="FrankRuehl" panose="020E0503060101010101" pitchFamily="34" charset="-79"/>
                <a:cs typeface="FrankRuehl" panose="020E0503060101010101" pitchFamily="34" charset="-79"/>
              </a:rPr>
            </a:br>
            <a:r>
              <a:rPr lang="en-AU" altLang="en-US" sz="4400" dirty="0">
                <a:solidFill>
                  <a:srgbClr val="660033"/>
                </a:solidFill>
                <a:latin typeface="FrankRuehl" panose="020E0503060101010101" pitchFamily="34" charset="-79"/>
                <a:cs typeface="FrankRuehl" panose="020E0503060101010101" pitchFamily="34" charset="-79"/>
              </a:rPr>
              <a:t>of Waiting Lines</a:t>
            </a:r>
            <a:br>
              <a:rPr lang="en-AU" altLang="en-US" sz="4400" dirty="0">
                <a:solidFill>
                  <a:srgbClr val="660033"/>
                </a:solidFill>
                <a:latin typeface="FrankRuehl" panose="020E0503060101010101" pitchFamily="34" charset="-79"/>
                <a:cs typeface="FrankRuehl" panose="020E0503060101010101" pitchFamily="34" charset="-79"/>
              </a:rPr>
            </a:br>
            <a:br>
              <a:rPr lang="en-AU" altLang="en-US" sz="4400" dirty="0">
                <a:solidFill>
                  <a:srgbClr val="660033"/>
                </a:solidFill>
                <a:latin typeface="FrankRuehl" panose="020E0503060101010101" pitchFamily="34" charset="-79"/>
                <a:cs typeface="FrankRuehl" panose="020E0503060101010101" pitchFamily="34" charset="-79"/>
              </a:rPr>
            </a:br>
            <a:r>
              <a:rPr lang="en-AU" altLang="en-US" sz="4400" dirty="0">
                <a:solidFill>
                  <a:srgbClr val="000099"/>
                </a:solidFill>
                <a:latin typeface="FrankRuehl" panose="020E0503060101010101" pitchFamily="34" charset="-79"/>
                <a:cs typeface="FrankRuehl" panose="020E0503060101010101" pitchFamily="34" charset="-79"/>
              </a:rPr>
              <a:t>(M/M/1) </a:t>
            </a:r>
            <a:r>
              <a:rPr lang="en-AU" altLang="en-US" sz="4400" dirty="0">
                <a:solidFill>
                  <a:srgbClr val="003300"/>
                </a:solidFill>
                <a:latin typeface="FrankRuehl" panose="020E0503060101010101" pitchFamily="34" charset="-79"/>
                <a:cs typeface="FrankRuehl" panose="020E0503060101010101" pitchFamily="34" charset="-79"/>
              </a:rPr>
              <a:t>Model</a:t>
            </a:r>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Single-Channel Model, Poisson Arrivals, Exponential Service Times (M/M/1)</a:t>
            </a:r>
          </a:p>
        </p:txBody>
      </p:sp>
      <p:sp>
        <p:nvSpPr>
          <p:cNvPr id="40963" name="Rectangle 4"/>
          <p:cNvSpPr>
            <a:spLocks noGrp="1" noChangeArrowheads="1"/>
          </p:cNvSpPr>
          <p:nvPr>
            <p:ph type="body" idx="1"/>
          </p:nvPr>
        </p:nvSpPr>
        <p:spPr>
          <a:xfrm>
            <a:off x="622300" y="1638300"/>
            <a:ext cx="7874000" cy="4965700"/>
          </a:xfrm>
        </p:spPr>
        <p:txBody>
          <a:bodyPr/>
          <a:lstStyle/>
          <a:p>
            <a:pPr eaLnBrk="1" hangingPunct="1"/>
            <a:r>
              <a:rPr lang="en-US" altLang="en-US" sz="2800" dirty="0">
                <a:latin typeface="FrankRuehl" panose="020E0503060101010101" pitchFamily="34" charset="-79"/>
                <a:cs typeface="FrankRuehl" panose="020E0503060101010101" pitchFamily="34" charset="-79"/>
              </a:rPr>
              <a:t>Assumptions of the model</a:t>
            </a:r>
          </a:p>
          <a:p>
            <a:pPr lvl="1" eaLnBrk="1" hangingPunct="1"/>
            <a:r>
              <a:rPr lang="en-US" altLang="en-US" sz="2400" dirty="0">
                <a:latin typeface="FrankRuehl" panose="020E0503060101010101" pitchFamily="34" charset="-79"/>
                <a:cs typeface="FrankRuehl" panose="020E0503060101010101" pitchFamily="34" charset="-79"/>
              </a:rPr>
              <a:t>Arrivals are served on a FIFO basis</a:t>
            </a:r>
          </a:p>
          <a:p>
            <a:pPr lvl="1" eaLnBrk="1" hangingPunct="1"/>
            <a:r>
              <a:rPr lang="en-US" altLang="en-US" sz="2400" dirty="0">
                <a:latin typeface="FrankRuehl" panose="020E0503060101010101" pitchFamily="34" charset="-79"/>
                <a:cs typeface="FrankRuehl" panose="020E0503060101010101" pitchFamily="34" charset="-79"/>
              </a:rPr>
              <a:t>No balking or reneging</a:t>
            </a:r>
          </a:p>
          <a:p>
            <a:pPr lvl="1" eaLnBrk="1" hangingPunct="1"/>
            <a:r>
              <a:rPr lang="en-US" altLang="en-US" sz="2400" dirty="0">
                <a:latin typeface="FrankRuehl" panose="020E0503060101010101" pitchFamily="34" charset="-79"/>
                <a:cs typeface="FrankRuehl" panose="020E0503060101010101" pitchFamily="34" charset="-79"/>
              </a:rPr>
              <a:t>Arrivals are independent of each other but rate is constant over time</a:t>
            </a:r>
          </a:p>
          <a:p>
            <a:pPr lvl="1" eaLnBrk="1" hangingPunct="1"/>
            <a:r>
              <a:rPr lang="en-US" altLang="en-US" sz="2400" dirty="0">
                <a:latin typeface="FrankRuehl" panose="020E0503060101010101" pitchFamily="34" charset="-79"/>
                <a:cs typeface="FrankRuehl" panose="020E0503060101010101" pitchFamily="34" charset="-79"/>
              </a:rPr>
              <a:t>Arrivals follow a Poisson distribution</a:t>
            </a:r>
          </a:p>
          <a:p>
            <a:pPr lvl="1" eaLnBrk="1" hangingPunct="1"/>
            <a:r>
              <a:rPr lang="en-US" altLang="en-US" sz="2400" dirty="0">
                <a:latin typeface="FrankRuehl" panose="020E0503060101010101" pitchFamily="34" charset="-79"/>
                <a:cs typeface="FrankRuehl" panose="020E0503060101010101" pitchFamily="34" charset="-79"/>
              </a:rPr>
              <a:t>Service times are variable and independent but the average is known</a:t>
            </a:r>
          </a:p>
          <a:p>
            <a:pPr lvl="1" eaLnBrk="1" hangingPunct="1"/>
            <a:r>
              <a:rPr lang="en-US" altLang="en-US" sz="2400" dirty="0">
                <a:latin typeface="FrankRuehl" panose="020E0503060101010101" pitchFamily="34" charset="-79"/>
                <a:cs typeface="FrankRuehl" panose="020E0503060101010101" pitchFamily="34" charset="-79"/>
              </a:rPr>
              <a:t>Service times follow a negative exponential distribution</a:t>
            </a:r>
          </a:p>
          <a:p>
            <a:pPr lvl="1" eaLnBrk="1" hangingPunct="1"/>
            <a:r>
              <a:rPr lang="en-US" altLang="en-US" sz="2400" dirty="0">
                <a:latin typeface="FrankRuehl" panose="020E0503060101010101" pitchFamily="34" charset="-79"/>
                <a:cs typeface="FrankRuehl" panose="020E0503060101010101" pitchFamily="34" charset="-79"/>
              </a:rPr>
              <a:t>Average service rate is greater than the average arrival rate</a:t>
            </a:r>
          </a:p>
        </p:txBody>
      </p:sp>
    </p:spTree>
  </p:cSld>
  <p:clrMapOvr>
    <a:masterClrMapping/>
  </p:clrMapOvr>
  <p:transition>
    <p:pull dir="lu"/>
  </p:transition>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Single-Channel Model, Poisson Arrivals, Exponential Service Times (M/M/1)</a:t>
            </a:r>
          </a:p>
        </p:txBody>
      </p:sp>
      <p:sp>
        <p:nvSpPr>
          <p:cNvPr id="143363" name="Rectangle 3"/>
          <p:cNvSpPr>
            <a:spLocks noGrp="1" noChangeArrowheads="1"/>
          </p:cNvSpPr>
          <p:nvPr>
            <p:ph type="body" idx="1"/>
          </p:nvPr>
        </p:nvSpPr>
        <p:spPr>
          <a:xfrm>
            <a:off x="622300" y="1638300"/>
            <a:ext cx="7874000" cy="2768600"/>
          </a:xfrm>
        </p:spPr>
        <p:txBody>
          <a:bodyPr/>
          <a:lstStyle/>
          <a:p>
            <a:pPr lvl="1" eaLnBrk="1" hangingPunct="1">
              <a:defRPr/>
            </a:pPr>
            <a:r>
              <a:rPr lang="en-US" sz="2400" dirty="0">
                <a:latin typeface="FrankRuehl" panose="020E0503060101010101" pitchFamily="34" charset="-79"/>
                <a:cs typeface="FrankRuehl" panose="020E0503060101010101" pitchFamily="34" charset="-79"/>
              </a:rPr>
              <a:t>When these assumptions are met, we can develop a series of equations that define the queue’s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operating characteristics</a:t>
            </a:r>
          </a:p>
          <a:p>
            <a:pPr eaLnBrk="1" hangingPunct="1">
              <a:defRPr/>
            </a:pPr>
            <a:endParaRPr lang="en-US" sz="2800" dirty="0"/>
          </a:p>
          <a:p>
            <a:pPr eaLnBrk="1" hangingPunct="1">
              <a:defRPr/>
            </a:pPr>
            <a:r>
              <a:rPr lang="en-US" sz="2800" dirty="0">
                <a:solidFill>
                  <a:srgbClr val="006600"/>
                </a:solidFill>
                <a:latin typeface="FrankRuehl" panose="020E0503060101010101" pitchFamily="34" charset="-79"/>
                <a:cs typeface="FrankRuehl" panose="020E0503060101010101" pitchFamily="34" charset="-79"/>
              </a:rPr>
              <a:t>Queuing Equations </a:t>
            </a:r>
          </a:p>
          <a:p>
            <a:pPr lvl="1" eaLnBrk="1" hangingPunct="1">
              <a:defRPr/>
            </a:pPr>
            <a:r>
              <a:rPr lang="en-US" sz="2400" dirty="0">
                <a:latin typeface="FrankRuehl" panose="020E0503060101010101" pitchFamily="34" charset="-79"/>
                <a:cs typeface="FrankRuehl" panose="020E0503060101010101" pitchFamily="34" charset="-79"/>
              </a:rPr>
              <a:t>We let</a:t>
            </a:r>
          </a:p>
        </p:txBody>
      </p:sp>
      <p:sp>
        <p:nvSpPr>
          <p:cNvPr id="143364" name="Text Box 4"/>
          <p:cNvSpPr txBox="1">
            <a:spLocks noChangeArrowheads="1"/>
          </p:cNvSpPr>
          <p:nvPr/>
        </p:nvSpPr>
        <p:spPr bwMode="auto">
          <a:xfrm>
            <a:off x="1384300" y="4073525"/>
            <a:ext cx="6858000" cy="116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2300" indent="-6223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buClrTx/>
              <a:buSzTx/>
              <a:buFontTx/>
              <a:buNone/>
            </a:pP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mean number of arrivals per time period</a:t>
            </a:r>
          </a:p>
          <a:p>
            <a:pPr>
              <a:buClrTx/>
              <a:buSzTx/>
              <a:buFontTx/>
              <a:buNone/>
            </a:pP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mean number of people or items served per time period</a:t>
            </a:r>
          </a:p>
        </p:txBody>
      </p:sp>
      <p:sp>
        <p:nvSpPr>
          <p:cNvPr id="143365" name="Text Box 5"/>
          <p:cNvSpPr txBox="1">
            <a:spLocks noChangeArrowheads="1"/>
          </p:cNvSpPr>
          <p:nvPr/>
        </p:nvSpPr>
        <p:spPr bwMode="auto">
          <a:xfrm>
            <a:off x="1076325" y="5300663"/>
            <a:ext cx="7132638" cy="759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r>
              <a:rPr lang="en-US" altLang="en-US" sz="2400" dirty="0">
                <a:latin typeface="FrankRuehl" panose="020E0503060101010101" pitchFamily="34" charset="-79"/>
                <a:cs typeface="FrankRuehl" panose="020E0503060101010101" pitchFamily="34" charset="-79"/>
              </a:rPr>
              <a:t>The arrival rate and the service rate must be for the same time period</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3363"/>
                                        </p:tgtEl>
                                        <p:attrNameLst>
                                          <p:attrName>style.visibility</p:attrName>
                                        </p:attrNameLst>
                                      </p:cBhvr>
                                      <p:to>
                                        <p:strVal val="visible"/>
                                      </p:to>
                                    </p:set>
                                    <p:animEffect transition="in" filter="strips(downRight)">
                                      <p:cBhvr>
                                        <p:cTn id="7" dur="1000"/>
                                        <p:tgtEl>
                                          <p:spTgt spid="143363"/>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43364"/>
                                        </p:tgtEl>
                                        <p:attrNameLst>
                                          <p:attrName>style.visibility</p:attrName>
                                        </p:attrNameLst>
                                      </p:cBhvr>
                                      <p:to>
                                        <p:strVal val="visible"/>
                                      </p:to>
                                    </p:set>
                                    <p:animEffect transition="in" filter="strips(downRight)">
                                      <p:cBhvr>
                                        <p:cTn id="11" dur="1000"/>
                                        <p:tgtEl>
                                          <p:spTgt spid="143364"/>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143365"/>
                                        </p:tgtEl>
                                        <p:attrNameLst>
                                          <p:attrName>style.visibility</p:attrName>
                                        </p:attrNameLst>
                                      </p:cBhvr>
                                      <p:to>
                                        <p:strVal val="visible"/>
                                      </p:to>
                                    </p:set>
                                    <p:animEffect transition="in" filter="strips(downRight)">
                                      <p:cBhvr>
                                        <p:cTn id="15" dur="1000"/>
                                        <p:tgtEl>
                                          <p:spTgt spid="143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p:bldP spid="143364" grpId="0"/>
      <p:bldP spid="143365"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3534" y="2346325"/>
            <a:ext cx="8455026" cy="2032000"/>
          </a:xfrm>
        </p:spPr>
        <p:txBody>
          <a:bodyPr/>
          <a:lstStyle/>
          <a:p>
            <a:pPr algn="l" eaLnBrk="1" hangingPunct="1">
              <a:defRPr/>
            </a:pPr>
            <a:br>
              <a:rPr lang="en-US" altLang="en-US" sz="3200" dirty="0">
                <a:solidFill>
                  <a:srgbClr val="660033"/>
                </a:solidFill>
              </a:rPr>
            </a:br>
            <a:br>
              <a:rPr lang="en-US" altLang="en-US" sz="3200" dirty="0">
                <a:solidFill>
                  <a:srgbClr val="660033"/>
                </a:solidFill>
              </a:rPr>
            </a:br>
            <a:br>
              <a:rPr lang="en-US" altLang="en-US" sz="3200" dirty="0">
                <a:solidFill>
                  <a:srgbClr val="002060"/>
                </a:solidFill>
              </a:rPr>
            </a:br>
            <a:r>
              <a:rPr lang="en-US" altLang="en-US" sz="3200" dirty="0">
                <a:solidFill>
                  <a:srgbClr val="002060"/>
                </a:solidFill>
                <a:latin typeface="FrankRuehl" panose="020E0503060101010101" pitchFamily="34" charset="-79"/>
                <a:cs typeface="FrankRuehl" panose="020E0503060101010101" pitchFamily="34" charset="-79"/>
              </a:rPr>
              <a:t>1. Please do not memorize (but need to understand the meaning of) any of the equations shown here.</a:t>
            </a:r>
            <a:br>
              <a:rPr lang="en-US" altLang="en-US" sz="3200" dirty="0">
                <a:solidFill>
                  <a:schemeClr val="accent1">
                    <a:lumMod val="50000"/>
                  </a:schemeClr>
                </a:solidFill>
                <a:latin typeface="FrankRuehl" panose="020E0503060101010101" pitchFamily="34" charset="-79"/>
                <a:cs typeface="FrankRuehl" panose="020E0503060101010101" pitchFamily="34" charset="-79"/>
              </a:rPr>
            </a:br>
            <a:br>
              <a:rPr lang="en-US" altLang="en-US" sz="3200" dirty="0">
                <a:solidFill>
                  <a:schemeClr val="accent1">
                    <a:lumMod val="50000"/>
                  </a:schemeClr>
                </a:solidFill>
                <a:latin typeface="FrankRuehl" panose="020E0503060101010101" pitchFamily="34" charset="-79"/>
                <a:cs typeface="FrankRuehl" panose="020E0503060101010101" pitchFamily="34" charset="-79"/>
              </a:rPr>
            </a:br>
            <a:r>
              <a:rPr lang="en-US" altLang="en-US" sz="3200" dirty="0">
                <a:solidFill>
                  <a:srgbClr val="002060"/>
                </a:solidFill>
                <a:latin typeface="FrankRuehl" panose="020E0503060101010101" pitchFamily="34" charset="-79"/>
                <a:cs typeface="FrankRuehl" panose="020E0503060101010101" pitchFamily="34" charset="-79"/>
              </a:rPr>
              <a:t>2. However, you will need to know how to</a:t>
            </a:r>
            <a:br>
              <a:rPr lang="en-US" altLang="en-US" sz="3200" dirty="0">
                <a:solidFill>
                  <a:srgbClr val="002060"/>
                </a:solidFill>
                <a:latin typeface="FrankRuehl" panose="020E0503060101010101" pitchFamily="34" charset="-79"/>
                <a:cs typeface="FrankRuehl" panose="020E0503060101010101" pitchFamily="34" charset="-79"/>
              </a:rPr>
            </a:br>
            <a:r>
              <a:rPr lang="en-US" altLang="en-US" sz="3200" dirty="0">
                <a:solidFill>
                  <a:srgbClr val="002060"/>
                </a:solidFill>
                <a:latin typeface="FrankRuehl" panose="020E0503060101010101" pitchFamily="34" charset="-79"/>
                <a:cs typeface="FrankRuehl" panose="020E0503060101010101" pitchFamily="34" charset="-79"/>
              </a:rPr>
              <a:t> use Excel calculators that will be  provided to you.</a:t>
            </a:r>
            <a:br>
              <a:rPr lang="en-US" altLang="en-US" sz="3200" dirty="0">
                <a:solidFill>
                  <a:srgbClr val="002060"/>
                </a:solidFill>
                <a:latin typeface="FrankRuehl" panose="020E0503060101010101" pitchFamily="34" charset="-79"/>
                <a:cs typeface="FrankRuehl" panose="020E0503060101010101" pitchFamily="34" charset="-79"/>
              </a:rPr>
            </a:br>
            <a:br>
              <a:rPr lang="en-US" altLang="en-US" sz="3200" dirty="0">
                <a:solidFill>
                  <a:srgbClr val="002060"/>
                </a:solidFill>
              </a:rPr>
            </a:br>
            <a:endParaRPr lang="en-US" altLang="en-US" sz="3200" dirty="0">
              <a:solidFill>
                <a:srgbClr val="002060"/>
              </a:solidFill>
            </a:endParaRPr>
          </a:p>
        </p:txBody>
      </p:sp>
      <p:sp>
        <p:nvSpPr>
          <p:cNvPr id="8" name="Rectangle 2"/>
          <p:cNvSpPr txBox="1">
            <a:spLocks noChangeArrowheads="1"/>
          </p:cNvSpPr>
          <p:nvPr/>
        </p:nvSpPr>
        <p:spPr bwMode="auto">
          <a:xfrm>
            <a:off x="995363" y="461963"/>
            <a:ext cx="7427912" cy="1102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lnSpc>
                <a:spcPct val="90000"/>
              </a:lnSpc>
              <a:spcBef>
                <a:spcPct val="20000"/>
              </a:spcBef>
              <a:spcAft>
                <a:spcPct val="0"/>
              </a:spcAft>
              <a:defRPr sz="4000" b="1" i="1">
                <a:solidFill>
                  <a:schemeClr val="tx2"/>
                </a:solidFill>
                <a:latin typeface="+mj-lt"/>
                <a:ea typeface="+mj-ea"/>
                <a:cs typeface="+mj-cs"/>
              </a:defRPr>
            </a:lvl1pPr>
            <a:lvl2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2pPr>
            <a:lvl3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3pPr>
            <a:lvl4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4pPr>
            <a:lvl5pPr algn="ctr" rtl="0" eaLnBrk="0" fontAlgn="base" hangingPunct="0">
              <a:lnSpc>
                <a:spcPct val="90000"/>
              </a:lnSpc>
              <a:spcBef>
                <a:spcPct val="20000"/>
              </a:spcBef>
              <a:spcAft>
                <a:spcPct val="0"/>
              </a:spcAft>
              <a:defRPr sz="4000" b="1" i="1">
                <a:solidFill>
                  <a:schemeClr val="tx2"/>
                </a:solidFill>
                <a:latin typeface="Arial" charset="0"/>
                <a:ea typeface="ＭＳ Ｐゴシック" pitchFamily="34" charset="-128"/>
              </a:defRPr>
            </a:lvl5pPr>
            <a:lvl6pPr marL="4572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6pPr>
            <a:lvl7pPr marL="9144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7pPr>
            <a:lvl8pPr marL="13716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8pPr>
            <a:lvl9pPr marL="1828800" algn="ctr" rtl="0" fontAlgn="base">
              <a:lnSpc>
                <a:spcPct val="90000"/>
              </a:lnSpc>
              <a:spcBef>
                <a:spcPct val="20000"/>
              </a:spcBef>
              <a:spcAft>
                <a:spcPct val="0"/>
              </a:spcAft>
              <a:defRPr sz="4000" b="1" i="1">
                <a:solidFill>
                  <a:schemeClr val="tx2"/>
                </a:solidFill>
                <a:latin typeface="Arial" charset="0"/>
                <a:ea typeface="ＭＳ Ｐゴシック" pitchFamily="34" charset="-128"/>
              </a:defRPr>
            </a:lvl9pPr>
          </a:lstStyle>
          <a:p>
            <a:pPr eaLnBrk="1" hangingPunct="1">
              <a:defRPr/>
            </a:pPr>
            <a:br>
              <a:rPr lang="en-US" altLang="en-US" sz="3200" kern="0" dirty="0">
                <a:solidFill>
                  <a:srgbClr val="660033"/>
                </a:solidFill>
              </a:rPr>
            </a:br>
            <a:br>
              <a:rPr lang="en-US" altLang="en-US" sz="3200" kern="0" dirty="0">
                <a:solidFill>
                  <a:srgbClr val="660033"/>
                </a:solidFill>
              </a:rPr>
            </a:br>
            <a:r>
              <a:rPr lang="en-US" altLang="en-US" sz="3200" kern="0" dirty="0">
                <a:solidFill>
                  <a:srgbClr val="660033"/>
                </a:solidFill>
                <a:latin typeface="FrankRuehl" panose="020E0503060101010101" pitchFamily="34" charset="-79"/>
                <a:cs typeface="FrankRuehl" panose="020E0503060101010101" pitchFamily="34" charset="-79"/>
              </a:rPr>
              <a:t> Note</a:t>
            </a:r>
            <a:br>
              <a:rPr lang="en-US" altLang="en-US" sz="3200" kern="0" dirty="0">
                <a:solidFill>
                  <a:srgbClr val="0070C0"/>
                </a:solidFill>
                <a:latin typeface="FrankRuehl" panose="020E0503060101010101" pitchFamily="34" charset="-79"/>
                <a:cs typeface="FrankRuehl" panose="020E0503060101010101" pitchFamily="34" charset="-79"/>
              </a:rPr>
            </a:br>
            <a:endParaRPr lang="en-US" altLang="en-US" sz="3200" kern="0" dirty="0">
              <a:solidFill>
                <a:srgbClr val="0070C0"/>
              </a:solidFill>
              <a:latin typeface="FrankRuehl" panose="020E0503060101010101" pitchFamily="34" charset="-79"/>
              <a:cs typeface="FrankRuehl" panose="020E0503060101010101" pitchFamily="34" charset="-79"/>
            </a:endParaRPr>
          </a:p>
        </p:txBody>
      </p:sp>
    </p:spTree>
  </p:cSld>
  <p:clrMapOvr>
    <a:masterClrMapping/>
  </p:clrMapOvr>
  <p:transition>
    <p:strips/>
  </p:transition>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Single-Channel Model, Poisson Arrivals, Exponential Service Times (M/M/1)</a:t>
            </a:r>
          </a:p>
        </p:txBody>
      </p:sp>
      <p:sp>
        <p:nvSpPr>
          <p:cNvPr id="144387" name="Rectangle 3"/>
          <p:cNvSpPr>
            <a:spLocks noGrp="1" noChangeArrowheads="1"/>
          </p:cNvSpPr>
          <p:nvPr>
            <p:ph type="body" idx="1"/>
          </p:nvPr>
        </p:nvSpPr>
        <p:spPr>
          <a:xfrm>
            <a:off x="622300" y="1638300"/>
            <a:ext cx="7874000" cy="825500"/>
          </a:xfrm>
        </p:spPr>
        <p:txBody>
          <a:bodyPr/>
          <a:lstStyle/>
          <a:p>
            <a:pPr marL="355600" indent="-355600" eaLnBrk="1" hangingPunct="1">
              <a:buSzTx/>
              <a:buFont typeface="Wingdings" pitchFamily="2" charset="2"/>
              <a:buAutoNum type="arabicPeriod"/>
            </a:pPr>
            <a:r>
              <a:rPr lang="en-US" altLang="en-US" sz="2400" dirty="0">
                <a:latin typeface="FrankRuehl" panose="020E0503060101010101" pitchFamily="34" charset="-79"/>
                <a:cs typeface="FrankRuehl" panose="020E0503060101010101" pitchFamily="34" charset="-79"/>
              </a:rPr>
              <a:t>The average number of customers or units in the system, </a:t>
            </a:r>
            <a:r>
              <a:rPr lang="en-US" altLang="en-US" sz="2400" i="1" dirty="0">
                <a:latin typeface="FrankRuehl" panose="020E0503060101010101" pitchFamily="34" charset="-79"/>
                <a:cs typeface="FrankRuehl" panose="020E0503060101010101" pitchFamily="34" charset="-79"/>
              </a:rPr>
              <a:t>L</a:t>
            </a:r>
          </a:p>
        </p:txBody>
      </p:sp>
      <p:graphicFrame>
        <p:nvGraphicFramePr>
          <p:cNvPr id="144390" name="Object 6"/>
          <p:cNvGraphicFramePr>
            <a:graphicFrameLocks noChangeAspect="1"/>
          </p:cNvGraphicFramePr>
          <p:nvPr/>
        </p:nvGraphicFramePr>
        <p:xfrm>
          <a:off x="3943350" y="2328863"/>
          <a:ext cx="1257300" cy="774700"/>
        </p:xfrm>
        <a:graphic>
          <a:graphicData uri="http://schemas.openxmlformats.org/presentationml/2006/ole">
            <mc:AlternateContent xmlns:mc="http://schemas.openxmlformats.org/markup-compatibility/2006">
              <mc:Choice xmlns:v="urn:schemas-microsoft-com:vml" Requires="v">
                <p:oleObj spid="_x0000_s44275" name="Equation" r:id="rId3" imgW="1256755" imgH="774364" progId="Equation.3">
                  <p:embed/>
                </p:oleObj>
              </mc:Choice>
              <mc:Fallback>
                <p:oleObj name="Equation" r:id="rId3" imgW="1256755" imgH="774364"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3350" y="2328863"/>
                        <a:ext cx="12573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4391" name="Rectangle 7"/>
          <p:cNvSpPr>
            <a:spLocks noChangeArrowheads="1"/>
          </p:cNvSpPr>
          <p:nvPr/>
        </p:nvSpPr>
        <p:spPr bwMode="auto">
          <a:xfrm>
            <a:off x="622300" y="3271838"/>
            <a:ext cx="7874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2"/>
            </a:pPr>
            <a:r>
              <a:rPr lang="en-US" altLang="en-US" sz="2400" dirty="0">
                <a:latin typeface="FrankRuehl" panose="020E0503060101010101" pitchFamily="34" charset="-79"/>
                <a:cs typeface="FrankRuehl" panose="020E0503060101010101" pitchFamily="34" charset="-79"/>
              </a:rPr>
              <a:t>The average time a customer spends in the system, </a:t>
            </a:r>
            <a:r>
              <a:rPr lang="en-US" altLang="en-US" sz="2400" i="1" dirty="0">
                <a:latin typeface="FrankRuehl" panose="020E0503060101010101" pitchFamily="34" charset="-79"/>
                <a:cs typeface="FrankRuehl" panose="020E0503060101010101" pitchFamily="34" charset="-79"/>
              </a:rPr>
              <a:t>W</a:t>
            </a:r>
          </a:p>
        </p:txBody>
      </p:sp>
      <p:sp>
        <p:nvSpPr>
          <p:cNvPr id="144392" name="Rectangle 8"/>
          <p:cNvSpPr>
            <a:spLocks noChangeArrowheads="1"/>
          </p:cNvSpPr>
          <p:nvPr/>
        </p:nvSpPr>
        <p:spPr bwMode="auto">
          <a:xfrm>
            <a:off x="635000" y="4854575"/>
            <a:ext cx="7874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3"/>
            </a:pPr>
            <a:r>
              <a:rPr lang="en-US" altLang="en-US" sz="2400" dirty="0">
                <a:latin typeface="FrankRuehl" panose="020E0503060101010101" pitchFamily="34" charset="-79"/>
                <a:cs typeface="FrankRuehl" panose="020E0503060101010101" pitchFamily="34" charset="-79"/>
              </a:rPr>
              <a:t>The average number of customers in the queue, </a:t>
            </a:r>
            <a:r>
              <a:rPr lang="en-US" altLang="en-US" sz="2400" i="1" dirty="0">
                <a:latin typeface="FrankRuehl" panose="020E0503060101010101" pitchFamily="34" charset="-79"/>
                <a:cs typeface="FrankRuehl" panose="020E0503060101010101" pitchFamily="34" charset="-79"/>
              </a:rPr>
              <a:t>L</a:t>
            </a:r>
            <a:r>
              <a:rPr lang="en-US" altLang="en-US" sz="2400" i="1" baseline="-25000" dirty="0">
                <a:latin typeface="FrankRuehl" panose="020E0503060101010101" pitchFamily="34" charset="-79"/>
                <a:cs typeface="FrankRuehl" panose="020E0503060101010101" pitchFamily="34" charset="-79"/>
              </a:rPr>
              <a:t>q</a:t>
            </a:r>
            <a:endParaRPr lang="en-US" altLang="en-US" sz="2400" i="1" dirty="0">
              <a:latin typeface="FrankRuehl" panose="020E0503060101010101" pitchFamily="34" charset="-79"/>
              <a:cs typeface="FrankRuehl" panose="020E0503060101010101" pitchFamily="34" charset="-79"/>
            </a:endParaRPr>
          </a:p>
        </p:txBody>
      </p:sp>
      <p:graphicFrame>
        <p:nvGraphicFramePr>
          <p:cNvPr id="144393" name="Object 9"/>
          <p:cNvGraphicFramePr>
            <a:graphicFrameLocks noChangeAspect="1"/>
          </p:cNvGraphicFramePr>
          <p:nvPr/>
        </p:nvGraphicFramePr>
        <p:xfrm>
          <a:off x="3892550" y="3911600"/>
          <a:ext cx="1358900" cy="774700"/>
        </p:xfrm>
        <a:graphic>
          <a:graphicData uri="http://schemas.openxmlformats.org/presentationml/2006/ole">
            <mc:AlternateContent xmlns:mc="http://schemas.openxmlformats.org/markup-compatibility/2006">
              <mc:Choice xmlns:v="urn:schemas-microsoft-com:vml" Requires="v">
                <p:oleObj spid="_x0000_s44276" name="Equation" r:id="rId5" imgW="1358310" imgH="774364" progId="Equation.3">
                  <p:embed/>
                </p:oleObj>
              </mc:Choice>
              <mc:Fallback>
                <p:oleObj name="Equation" r:id="rId5" imgW="1358310" imgH="774364"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2550" y="3911600"/>
                        <a:ext cx="13589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4394" name="Object 10"/>
          <p:cNvGraphicFramePr>
            <a:graphicFrameLocks noChangeAspect="1"/>
          </p:cNvGraphicFramePr>
          <p:nvPr/>
        </p:nvGraphicFramePr>
        <p:xfrm>
          <a:off x="3676650" y="5391150"/>
          <a:ext cx="1790700" cy="825500"/>
        </p:xfrm>
        <a:graphic>
          <a:graphicData uri="http://schemas.openxmlformats.org/presentationml/2006/ole">
            <mc:AlternateContent xmlns:mc="http://schemas.openxmlformats.org/markup-compatibility/2006">
              <mc:Choice xmlns:v="urn:schemas-microsoft-com:vml" Requires="v">
                <p:oleObj spid="_x0000_s44277" name="Equation" r:id="rId7" imgW="1790700" imgH="825500" progId="Equation.3">
                  <p:embed/>
                </p:oleObj>
              </mc:Choice>
              <mc:Fallback>
                <p:oleObj name="Equation" r:id="rId7" imgW="1790700" imgH="8255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76650" y="5391150"/>
                        <a:ext cx="17907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4387"/>
                                        </p:tgtEl>
                                        <p:attrNameLst>
                                          <p:attrName>style.visibility</p:attrName>
                                        </p:attrNameLst>
                                      </p:cBhvr>
                                      <p:to>
                                        <p:strVal val="visible"/>
                                      </p:to>
                                    </p:set>
                                    <p:animEffect transition="in" filter="strips(downRight)">
                                      <p:cBhvr>
                                        <p:cTn id="7" dur="1000"/>
                                        <p:tgtEl>
                                          <p:spTgt spid="144387"/>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144390"/>
                                        </p:tgtEl>
                                        <p:attrNameLst>
                                          <p:attrName>style.visibility</p:attrName>
                                        </p:attrNameLst>
                                      </p:cBhvr>
                                      <p:to>
                                        <p:strVal val="visible"/>
                                      </p:to>
                                    </p:set>
                                    <p:animEffect transition="in" filter="wipe(left)">
                                      <p:cBhvr>
                                        <p:cTn id="11" dur="1000"/>
                                        <p:tgtEl>
                                          <p:spTgt spid="144390"/>
                                        </p:tgtEl>
                                      </p:cBhvr>
                                    </p:animEffect>
                                  </p:childTnLst>
                                </p:cTn>
                              </p:par>
                            </p:childTnLst>
                          </p:cTn>
                        </p:par>
                        <p:par>
                          <p:cTn id="12" fill="hold" nodeType="afterGroup">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144391"/>
                                        </p:tgtEl>
                                        <p:attrNameLst>
                                          <p:attrName>style.visibility</p:attrName>
                                        </p:attrNameLst>
                                      </p:cBhvr>
                                      <p:to>
                                        <p:strVal val="visible"/>
                                      </p:to>
                                    </p:set>
                                    <p:animEffect transition="in" filter="strips(downRight)">
                                      <p:cBhvr>
                                        <p:cTn id="15" dur="1000"/>
                                        <p:tgtEl>
                                          <p:spTgt spid="144391"/>
                                        </p:tgtEl>
                                      </p:cBhvr>
                                    </p:animEffect>
                                  </p:childTnLst>
                                </p:cTn>
                              </p:par>
                            </p:childTnLst>
                          </p:cTn>
                        </p:par>
                        <p:par>
                          <p:cTn id="16" fill="hold" nodeType="afterGroup">
                            <p:stCondLst>
                              <p:cond delay="5000"/>
                            </p:stCondLst>
                            <p:childTnLst>
                              <p:par>
                                <p:cTn id="17" presetID="22" presetClass="entr" presetSubtype="8" fill="hold" nodeType="afterEffect">
                                  <p:stCondLst>
                                    <p:cond delay="0"/>
                                  </p:stCondLst>
                                  <p:childTnLst>
                                    <p:set>
                                      <p:cBhvr>
                                        <p:cTn id="18" dur="1" fill="hold">
                                          <p:stCondLst>
                                            <p:cond delay="0"/>
                                          </p:stCondLst>
                                        </p:cTn>
                                        <p:tgtEl>
                                          <p:spTgt spid="144393"/>
                                        </p:tgtEl>
                                        <p:attrNameLst>
                                          <p:attrName>style.visibility</p:attrName>
                                        </p:attrNameLst>
                                      </p:cBhvr>
                                      <p:to>
                                        <p:strVal val="visible"/>
                                      </p:to>
                                    </p:set>
                                    <p:animEffect transition="in" filter="wipe(left)">
                                      <p:cBhvr>
                                        <p:cTn id="19" dur="1000"/>
                                        <p:tgtEl>
                                          <p:spTgt spid="144393"/>
                                        </p:tgtEl>
                                      </p:cBhvr>
                                    </p:animEffect>
                                  </p:childTnLst>
                                </p:cTn>
                              </p:par>
                            </p:childTnLst>
                          </p:cTn>
                        </p:par>
                        <p:par>
                          <p:cTn id="20" fill="hold" nodeType="afterGroup">
                            <p:stCondLst>
                              <p:cond delay="6000"/>
                            </p:stCondLst>
                            <p:childTnLst>
                              <p:par>
                                <p:cTn id="21" presetID="18" presetClass="entr" presetSubtype="6" fill="hold" grpId="0" nodeType="afterEffect">
                                  <p:stCondLst>
                                    <p:cond delay="1000"/>
                                  </p:stCondLst>
                                  <p:childTnLst>
                                    <p:set>
                                      <p:cBhvr>
                                        <p:cTn id="22" dur="1" fill="hold">
                                          <p:stCondLst>
                                            <p:cond delay="0"/>
                                          </p:stCondLst>
                                        </p:cTn>
                                        <p:tgtEl>
                                          <p:spTgt spid="144392"/>
                                        </p:tgtEl>
                                        <p:attrNameLst>
                                          <p:attrName>style.visibility</p:attrName>
                                        </p:attrNameLst>
                                      </p:cBhvr>
                                      <p:to>
                                        <p:strVal val="visible"/>
                                      </p:to>
                                    </p:set>
                                    <p:animEffect transition="in" filter="strips(downRight)">
                                      <p:cBhvr>
                                        <p:cTn id="23" dur="1000"/>
                                        <p:tgtEl>
                                          <p:spTgt spid="144392"/>
                                        </p:tgtEl>
                                      </p:cBhvr>
                                    </p:animEffect>
                                  </p:childTnLst>
                                </p:cTn>
                              </p:par>
                            </p:childTnLst>
                          </p:cTn>
                        </p:par>
                        <p:par>
                          <p:cTn id="24" fill="hold" nodeType="afterGroup">
                            <p:stCondLst>
                              <p:cond delay="8000"/>
                            </p:stCondLst>
                            <p:childTnLst>
                              <p:par>
                                <p:cTn id="25" presetID="22" presetClass="entr" presetSubtype="8" fill="hold" nodeType="afterEffect">
                                  <p:stCondLst>
                                    <p:cond delay="0"/>
                                  </p:stCondLst>
                                  <p:childTnLst>
                                    <p:set>
                                      <p:cBhvr>
                                        <p:cTn id="26" dur="1" fill="hold">
                                          <p:stCondLst>
                                            <p:cond delay="0"/>
                                          </p:stCondLst>
                                        </p:cTn>
                                        <p:tgtEl>
                                          <p:spTgt spid="144394"/>
                                        </p:tgtEl>
                                        <p:attrNameLst>
                                          <p:attrName>style.visibility</p:attrName>
                                        </p:attrNameLst>
                                      </p:cBhvr>
                                      <p:to>
                                        <p:strVal val="visible"/>
                                      </p:to>
                                    </p:set>
                                    <p:animEffect transition="in" filter="wipe(left)">
                                      <p:cBhvr>
                                        <p:cTn id="27" dur="1000"/>
                                        <p:tgtEl>
                                          <p:spTgt spid="144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p:bldP spid="144391" grpId="0"/>
      <p:bldP spid="144392"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Single-Channel Model, Poisson Arrivals, Exponential Service Times (M/M/1)</a:t>
            </a:r>
          </a:p>
        </p:txBody>
      </p:sp>
      <p:sp>
        <p:nvSpPr>
          <p:cNvPr id="147459" name="Rectangle 3"/>
          <p:cNvSpPr>
            <a:spLocks noGrp="1" noChangeArrowheads="1"/>
          </p:cNvSpPr>
          <p:nvPr>
            <p:ph type="body" idx="1"/>
          </p:nvPr>
        </p:nvSpPr>
        <p:spPr>
          <a:xfrm>
            <a:off x="622300" y="1638300"/>
            <a:ext cx="7874000" cy="825500"/>
          </a:xfrm>
        </p:spPr>
        <p:txBody>
          <a:bodyPr/>
          <a:lstStyle/>
          <a:p>
            <a:pPr marL="355600" indent="-355600" eaLnBrk="1" hangingPunct="1">
              <a:buSzTx/>
              <a:buFont typeface="Wingdings" pitchFamily="2" charset="2"/>
              <a:buAutoNum type="arabicPeriod" startAt="4"/>
            </a:pPr>
            <a:r>
              <a:rPr lang="en-US" altLang="en-US" sz="2400" dirty="0">
                <a:latin typeface="FrankRuehl" panose="020E0503060101010101" pitchFamily="34" charset="-79"/>
                <a:cs typeface="FrankRuehl" panose="020E0503060101010101" pitchFamily="34" charset="-79"/>
              </a:rPr>
              <a:t>The average time a customer spends waiting in the queue, </a:t>
            </a:r>
            <a:r>
              <a:rPr lang="en-US" altLang="en-US" sz="2400" i="1" dirty="0">
                <a:latin typeface="FrankRuehl" panose="020E0503060101010101" pitchFamily="34" charset="-79"/>
                <a:cs typeface="FrankRuehl" panose="020E0503060101010101" pitchFamily="34" charset="-79"/>
              </a:rPr>
              <a:t>W</a:t>
            </a:r>
            <a:r>
              <a:rPr lang="en-US" altLang="en-US" sz="2400" i="1" baseline="-25000" dirty="0">
                <a:latin typeface="FrankRuehl" panose="020E0503060101010101" pitchFamily="34" charset="-79"/>
                <a:cs typeface="FrankRuehl" panose="020E0503060101010101" pitchFamily="34" charset="-79"/>
              </a:rPr>
              <a:t>q</a:t>
            </a:r>
            <a:endParaRPr lang="en-US" altLang="en-US" sz="2400" i="1" dirty="0">
              <a:latin typeface="FrankRuehl" panose="020E0503060101010101" pitchFamily="34" charset="-79"/>
              <a:cs typeface="FrankRuehl" panose="020E0503060101010101" pitchFamily="34" charset="-79"/>
            </a:endParaRPr>
          </a:p>
        </p:txBody>
      </p:sp>
      <p:graphicFrame>
        <p:nvGraphicFramePr>
          <p:cNvPr id="147460" name="Object 4"/>
          <p:cNvGraphicFramePr>
            <a:graphicFrameLocks noChangeAspect="1"/>
          </p:cNvGraphicFramePr>
          <p:nvPr/>
        </p:nvGraphicFramePr>
        <p:xfrm>
          <a:off x="3644900" y="2322513"/>
          <a:ext cx="1854200" cy="787400"/>
        </p:xfrm>
        <a:graphic>
          <a:graphicData uri="http://schemas.openxmlformats.org/presentationml/2006/ole">
            <mc:AlternateContent xmlns:mc="http://schemas.openxmlformats.org/markup-compatibility/2006">
              <mc:Choice xmlns:v="urn:schemas-microsoft-com:vml" Requires="v">
                <p:oleObj spid="_x0000_s45219" name="Equation" r:id="rId3" imgW="1854200" imgH="787400" progId="Equation.3">
                  <p:embed/>
                </p:oleObj>
              </mc:Choice>
              <mc:Fallback>
                <p:oleObj name="Equation" r:id="rId3" imgW="1854200" imgH="787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4900" y="2322513"/>
                        <a:ext cx="18542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7461" name="Rectangle 5"/>
          <p:cNvSpPr>
            <a:spLocks noChangeArrowheads="1"/>
          </p:cNvSpPr>
          <p:nvPr/>
        </p:nvSpPr>
        <p:spPr bwMode="auto">
          <a:xfrm>
            <a:off x="622300" y="3360738"/>
            <a:ext cx="7874000" cy="825500"/>
          </a:xfrm>
          <a:prstGeom prst="rect">
            <a:avLst/>
          </a:prstGeom>
          <a:noFill/>
          <a:ln w="9525">
            <a:noFill/>
            <a:miter lim="800000"/>
            <a:headEnd/>
            <a:tailEnd/>
          </a:ln>
        </p:spPr>
        <p:txBody>
          <a:bodyPr/>
          <a:lstStyle/>
          <a:p>
            <a:pPr marL="355600" indent="-355600" eaLnBrk="1" hangingPunct="1">
              <a:lnSpc>
                <a:spcPct val="90000"/>
              </a:lnSpc>
              <a:spcBef>
                <a:spcPct val="20000"/>
              </a:spcBef>
              <a:buClr>
                <a:schemeClr val="accent2"/>
              </a:buClr>
              <a:buFont typeface="Wingdings" pitchFamily="2" charset="2"/>
              <a:buAutoNum type="arabicPeriod" startAt="5"/>
              <a:defRPr/>
            </a:pPr>
            <a:r>
              <a:rPr lang="en-US" dirty="0">
                <a:latin typeface="FrankRuehl" panose="020E0503060101010101" pitchFamily="34" charset="-79"/>
                <a:cs typeface="FrankRuehl" panose="020E0503060101010101" pitchFamily="34" charset="-79"/>
              </a:rPr>
              <a:t>The </a:t>
            </a:r>
            <a:r>
              <a:rPr lang="en-US"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utilization factor</a:t>
            </a:r>
            <a:r>
              <a:rPr lang="en-US" dirty="0">
                <a:solidFill>
                  <a:srgbClr val="660033"/>
                </a:solidFill>
                <a:latin typeface="FrankRuehl" panose="020E0503060101010101" pitchFamily="34" charset="-79"/>
                <a:cs typeface="FrankRuehl" panose="020E0503060101010101" pitchFamily="34" charset="-79"/>
              </a:rPr>
              <a:t>  </a:t>
            </a:r>
            <a:r>
              <a:rPr lang="en-US" dirty="0">
                <a:latin typeface="FrankRuehl" panose="020E0503060101010101" pitchFamily="34" charset="-79"/>
                <a:cs typeface="FrankRuehl" panose="020E0503060101010101" pitchFamily="34" charset="-79"/>
              </a:rPr>
              <a:t>for the system, </a:t>
            </a:r>
            <a:r>
              <a:rPr lang="en-US" i="1" dirty="0">
                <a:latin typeface="FrankRuehl" panose="020E0503060101010101" pitchFamily="34" charset="-79"/>
                <a:cs typeface="FrankRuehl" panose="020E0503060101010101" pitchFamily="34" charset="-79"/>
                <a:sym typeface="Symbol" pitchFamily="18" charset="2"/>
              </a:rPr>
              <a:t></a:t>
            </a:r>
            <a:r>
              <a:rPr lang="en-US" dirty="0">
                <a:latin typeface="FrankRuehl" panose="020E0503060101010101" pitchFamily="34" charset="-79"/>
                <a:cs typeface="FrankRuehl" panose="020E0503060101010101" pitchFamily="34" charset="-79"/>
                <a:sym typeface="Symbol" pitchFamily="18" charset="2"/>
              </a:rPr>
              <a:t>, the probability the service facility is being used</a:t>
            </a:r>
            <a:endParaRPr lang="en-US" i="1" dirty="0">
              <a:latin typeface="FrankRuehl" panose="020E0503060101010101" pitchFamily="34" charset="-79"/>
              <a:cs typeface="FrankRuehl" panose="020E0503060101010101" pitchFamily="34" charset="-79"/>
              <a:sym typeface="Symbol" pitchFamily="18" charset="2"/>
            </a:endParaRPr>
          </a:p>
        </p:txBody>
      </p:sp>
      <p:graphicFrame>
        <p:nvGraphicFramePr>
          <p:cNvPr id="147463" name="Object 7"/>
          <p:cNvGraphicFramePr>
            <a:graphicFrameLocks noChangeAspect="1"/>
          </p:cNvGraphicFramePr>
          <p:nvPr/>
        </p:nvGraphicFramePr>
        <p:xfrm>
          <a:off x="4178300" y="4241800"/>
          <a:ext cx="787400" cy="774700"/>
        </p:xfrm>
        <a:graphic>
          <a:graphicData uri="http://schemas.openxmlformats.org/presentationml/2006/ole">
            <mc:AlternateContent xmlns:mc="http://schemas.openxmlformats.org/markup-compatibility/2006">
              <mc:Choice xmlns:v="urn:schemas-microsoft-com:vml" Requires="v">
                <p:oleObj spid="_x0000_s45220" name="Equation" r:id="rId5" imgW="787058" imgH="774364" progId="Equation.3">
                  <p:embed/>
                </p:oleObj>
              </mc:Choice>
              <mc:Fallback>
                <p:oleObj name="Equation" r:id="rId5" imgW="787058" imgH="774364"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8300" y="4241800"/>
                        <a:ext cx="7874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7459"/>
                                        </p:tgtEl>
                                        <p:attrNameLst>
                                          <p:attrName>style.visibility</p:attrName>
                                        </p:attrNameLst>
                                      </p:cBhvr>
                                      <p:to>
                                        <p:strVal val="visible"/>
                                      </p:to>
                                    </p:set>
                                    <p:animEffect transition="in" filter="strips(downRight)">
                                      <p:cBhvr>
                                        <p:cTn id="7" dur="1000"/>
                                        <p:tgtEl>
                                          <p:spTgt spid="147459"/>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147460"/>
                                        </p:tgtEl>
                                        <p:attrNameLst>
                                          <p:attrName>style.visibility</p:attrName>
                                        </p:attrNameLst>
                                      </p:cBhvr>
                                      <p:to>
                                        <p:strVal val="visible"/>
                                      </p:to>
                                    </p:set>
                                    <p:animEffect transition="in" filter="wipe(left)">
                                      <p:cBhvr>
                                        <p:cTn id="11" dur="1000"/>
                                        <p:tgtEl>
                                          <p:spTgt spid="147460"/>
                                        </p:tgtEl>
                                      </p:cBhvr>
                                    </p:animEffect>
                                  </p:childTnLst>
                                </p:cTn>
                              </p:par>
                            </p:childTnLst>
                          </p:cTn>
                        </p:par>
                        <p:par>
                          <p:cTn id="12" fill="hold" nodeType="afterGroup">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147461"/>
                                        </p:tgtEl>
                                        <p:attrNameLst>
                                          <p:attrName>style.visibility</p:attrName>
                                        </p:attrNameLst>
                                      </p:cBhvr>
                                      <p:to>
                                        <p:strVal val="visible"/>
                                      </p:to>
                                    </p:set>
                                    <p:animEffect transition="in" filter="strips(downRight)">
                                      <p:cBhvr>
                                        <p:cTn id="15" dur="1000"/>
                                        <p:tgtEl>
                                          <p:spTgt spid="147461"/>
                                        </p:tgtEl>
                                      </p:cBhvr>
                                    </p:animEffect>
                                  </p:childTnLst>
                                </p:cTn>
                              </p:par>
                            </p:childTnLst>
                          </p:cTn>
                        </p:par>
                        <p:par>
                          <p:cTn id="16" fill="hold" nodeType="afterGroup">
                            <p:stCondLst>
                              <p:cond delay="5000"/>
                            </p:stCondLst>
                            <p:childTnLst>
                              <p:par>
                                <p:cTn id="17" presetID="22" presetClass="entr" presetSubtype="8" fill="hold" nodeType="afterEffect">
                                  <p:stCondLst>
                                    <p:cond delay="0"/>
                                  </p:stCondLst>
                                  <p:childTnLst>
                                    <p:set>
                                      <p:cBhvr>
                                        <p:cTn id="18" dur="1" fill="hold">
                                          <p:stCondLst>
                                            <p:cond delay="0"/>
                                          </p:stCondLst>
                                        </p:cTn>
                                        <p:tgtEl>
                                          <p:spTgt spid="147463"/>
                                        </p:tgtEl>
                                        <p:attrNameLst>
                                          <p:attrName>style.visibility</p:attrName>
                                        </p:attrNameLst>
                                      </p:cBhvr>
                                      <p:to>
                                        <p:strVal val="visible"/>
                                      </p:to>
                                    </p:set>
                                    <p:animEffect transition="in" filter="wipe(left)">
                                      <p:cBhvr>
                                        <p:cTn id="19" dur="1000"/>
                                        <p:tgtEl>
                                          <p:spTgt spid="147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p:bldP spid="147461"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Single-Channel Model, Poisson Arrivals, Exponential Service Times (M/M/1)</a:t>
            </a:r>
          </a:p>
        </p:txBody>
      </p:sp>
      <p:sp>
        <p:nvSpPr>
          <p:cNvPr id="148483" name="Rectangle 3"/>
          <p:cNvSpPr>
            <a:spLocks noGrp="1" noChangeArrowheads="1"/>
          </p:cNvSpPr>
          <p:nvPr>
            <p:ph type="body" idx="1"/>
          </p:nvPr>
        </p:nvSpPr>
        <p:spPr>
          <a:xfrm>
            <a:off x="622300" y="1638300"/>
            <a:ext cx="7874000" cy="825500"/>
          </a:xfrm>
        </p:spPr>
        <p:txBody>
          <a:bodyPr/>
          <a:lstStyle/>
          <a:p>
            <a:pPr marL="355600" indent="-355600" eaLnBrk="1" hangingPunct="1">
              <a:buSzTx/>
              <a:buFont typeface="Wingdings" pitchFamily="2" charset="2"/>
              <a:buAutoNum type="arabicPeriod" startAt="6"/>
            </a:pPr>
            <a:r>
              <a:rPr lang="en-US" altLang="en-US" sz="2400" dirty="0">
                <a:latin typeface="FrankRuehl" panose="020E0503060101010101" pitchFamily="34" charset="-79"/>
                <a:cs typeface="FrankRuehl" panose="020E0503060101010101" pitchFamily="34" charset="-79"/>
              </a:rPr>
              <a:t>The percent idle time, </a:t>
            </a:r>
            <a:r>
              <a:rPr lang="en-US" altLang="en-US" sz="2400" i="1" dirty="0">
                <a:latin typeface="FrankRuehl" panose="020E0503060101010101" pitchFamily="34" charset="-79"/>
                <a:cs typeface="FrankRuehl" panose="020E0503060101010101" pitchFamily="34" charset="-79"/>
              </a:rPr>
              <a:t>P</a:t>
            </a:r>
            <a:r>
              <a:rPr lang="en-US" altLang="en-US" sz="2400" baseline="-25000" dirty="0">
                <a:latin typeface="FrankRuehl" panose="020E0503060101010101" pitchFamily="34" charset="-79"/>
                <a:cs typeface="FrankRuehl" panose="020E0503060101010101" pitchFamily="34" charset="-79"/>
              </a:rPr>
              <a:t>0</a:t>
            </a:r>
            <a:r>
              <a:rPr lang="en-US" altLang="en-US" sz="2400" dirty="0">
                <a:latin typeface="FrankRuehl" panose="020E0503060101010101" pitchFamily="34" charset="-79"/>
                <a:cs typeface="FrankRuehl" panose="020E0503060101010101" pitchFamily="34" charset="-79"/>
              </a:rPr>
              <a:t>, the probability no one is in the system</a:t>
            </a:r>
            <a:endParaRPr lang="en-US" altLang="en-US" sz="2400" i="1" dirty="0">
              <a:latin typeface="FrankRuehl" panose="020E0503060101010101" pitchFamily="34" charset="-79"/>
              <a:cs typeface="FrankRuehl" panose="020E0503060101010101" pitchFamily="34" charset="-79"/>
            </a:endParaRPr>
          </a:p>
        </p:txBody>
      </p:sp>
      <p:graphicFrame>
        <p:nvGraphicFramePr>
          <p:cNvPr id="148484" name="Object 4"/>
          <p:cNvGraphicFramePr>
            <a:graphicFrameLocks noChangeAspect="1"/>
          </p:cNvGraphicFramePr>
          <p:nvPr/>
        </p:nvGraphicFramePr>
        <p:xfrm>
          <a:off x="3937000" y="2470150"/>
          <a:ext cx="1270000" cy="774700"/>
        </p:xfrm>
        <a:graphic>
          <a:graphicData uri="http://schemas.openxmlformats.org/presentationml/2006/ole">
            <mc:AlternateContent xmlns:mc="http://schemas.openxmlformats.org/markup-compatibility/2006">
              <mc:Choice xmlns:v="urn:schemas-microsoft-com:vml" Requires="v">
                <p:oleObj spid="_x0000_s46243" name="Equation" r:id="rId3" imgW="1269449" imgH="774364" progId="Equation.3">
                  <p:embed/>
                </p:oleObj>
              </mc:Choice>
              <mc:Fallback>
                <p:oleObj name="Equation" r:id="rId3" imgW="1269449" imgH="774364"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7000" y="2470150"/>
                        <a:ext cx="12700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8485" name="Rectangle 5"/>
          <p:cNvSpPr>
            <a:spLocks noChangeArrowheads="1"/>
          </p:cNvSpPr>
          <p:nvPr/>
        </p:nvSpPr>
        <p:spPr bwMode="auto">
          <a:xfrm>
            <a:off x="622300" y="3563938"/>
            <a:ext cx="7874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7"/>
            </a:pPr>
            <a:r>
              <a:rPr lang="en-US" altLang="en-US" sz="2400" dirty="0">
                <a:latin typeface="FrankRuehl" panose="020E0503060101010101" pitchFamily="34" charset="-79"/>
                <a:cs typeface="FrankRuehl" panose="020E0503060101010101" pitchFamily="34" charset="-79"/>
              </a:rPr>
              <a:t>The</a:t>
            </a:r>
            <a:r>
              <a:rPr lang="en-US" altLang="en-US" sz="2400" dirty="0">
                <a:latin typeface="FrankRuehl" panose="020E0503060101010101" pitchFamily="34" charset="-79"/>
                <a:cs typeface="FrankRuehl" panose="020E0503060101010101" pitchFamily="34" charset="-79"/>
                <a:sym typeface="Symbol" pitchFamily="18" charset="2"/>
              </a:rPr>
              <a:t> probability that the number of customers in the system is greater than </a:t>
            </a:r>
            <a:r>
              <a:rPr lang="en-US" altLang="en-US" sz="2400" i="1" dirty="0">
                <a:latin typeface="FrankRuehl" panose="020E0503060101010101" pitchFamily="34" charset="-79"/>
                <a:cs typeface="FrankRuehl" panose="020E0503060101010101" pitchFamily="34" charset="-79"/>
                <a:sym typeface="Symbol" pitchFamily="18" charset="2"/>
              </a:rPr>
              <a:t>k</a:t>
            </a:r>
            <a:r>
              <a:rPr lang="en-US" altLang="en-US" sz="2400" dirty="0">
                <a:latin typeface="FrankRuehl" panose="020E0503060101010101" pitchFamily="34" charset="-79"/>
                <a:cs typeface="FrankRuehl" panose="020E0503060101010101" pitchFamily="34" charset="-79"/>
                <a:sym typeface="Symbol" pitchFamily="18" charset="2"/>
              </a:rPr>
              <a:t>, </a:t>
            </a:r>
            <a:r>
              <a:rPr lang="en-US" altLang="en-US" sz="2400" i="1" dirty="0">
                <a:latin typeface="FrankRuehl" panose="020E0503060101010101" pitchFamily="34" charset="-79"/>
                <a:cs typeface="FrankRuehl" panose="020E0503060101010101" pitchFamily="34" charset="-79"/>
                <a:sym typeface="Symbol" pitchFamily="18" charset="2"/>
              </a:rPr>
              <a:t>P</a:t>
            </a:r>
            <a:r>
              <a:rPr lang="en-US" altLang="en-US" sz="2400" i="1" baseline="-25000" dirty="0">
                <a:latin typeface="FrankRuehl" panose="020E0503060101010101" pitchFamily="34" charset="-79"/>
                <a:cs typeface="FrankRuehl" panose="020E0503060101010101" pitchFamily="34" charset="-79"/>
                <a:sym typeface="Symbol" pitchFamily="18" charset="2"/>
              </a:rPr>
              <a:t>n</a:t>
            </a:r>
            <a:r>
              <a:rPr lang="en-US" altLang="en-US" sz="2400" baseline="-25000" dirty="0">
                <a:latin typeface="FrankRuehl" panose="020E0503060101010101" pitchFamily="34" charset="-79"/>
                <a:cs typeface="FrankRuehl" panose="020E0503060101010101" pitchFamily="34" charset="-79"/>
                <a:sym typeface="Symbol" pitchFamily="18" charset="2"/>
              </a:rPr>
              <a:t>&gt;</a:t>
            </a:r>
            <a:r>
              <a:rPr lang="en-US" altLang="en-US" sz="2400" i="1" baseline="-25000" dirty="0">
                <a:latin typeface="FrankRuehl" panose="020E0503060101010101" pitchFamily="34" charset="-79"/>
                <a:cs typeface="FrankRuehl" panose="020E0503060101010101" pitchFamily="34" charset="-79"/>
                <a:sym typeface="Symbol" pitchFamily="18" charset="2"/>
              </a:rPr>
              <a:t>k</a:t>
            </a:r>
          </a:p>
        </p:txBody>
      </p:sp>
      <p:graphicFrame>
        <p:nvGraphicFramePr>
          <p:cNvPr id="148487" name="Object 7"/>
          <p:cNvGraphicFramePr>
            <a:graphicFrameLocks noChangeAspect="1"/>
          </p:cNvGraphicFramePr>
          <p:nvPr/>
        </p:nvGraphicFramePr>
        <p:xfrm>
          <a:off x="3708400" y="4502150"/>
          <a:ext cx="1727200" cy="889000"/>
        </p:xfrm>
        <a:graphic>
          <a:graphicData uri="http://schemas.openxmlformats.org/presentationml/2006/ole">
            <mc:AlternateContent xmlns:mc="http://schemas.openxmlformats.org/markup-compatibility/2006">
              <mc:Choice xmlns:v="urn:schemas-microsoft-com:vml" Requires="v">
                <p:oleObj spid="_x0000_s46244" name="Equation" r:id="rId5" imgW="1727200" imgH="889000" progId="Equation.3">
                  <p:embed/>
                </p:oleObj>
              </mc:Choice>
              <mc:Fallback>
                <p:oleObj name="Equation" r:id="rId5" imgW="1727200" imgH="8890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8400" y="4502150"/>
                        <a:ext cx="1727200"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8483"/>
                                        </p:tgtEl>
                                        <p:attrNameLst>
                                          <p:attrName>style.visibility</p:attrName>
                                        </p:attrNameLst>
                                      </p:cBhvr>
                                      <p:to>
                                        <p:strVal val="visible"/>
                                      </p:to>
                                    </p:set>
                                    <p:animEffect transition="in" filter="strips(downRight)">
                                      <p:cBhvr>
                                        <p:cTn id="7" dur="1000"/>
                                        <p:tgtEl>
                                          <p:spTgt spid="148483"/>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148484"/>
                                        </p:tgtEl>
                                        <p:attrNameLst>
                                          <p:attrName>style.visibility</p:attrName>
                                        </p:attrNameLst>
                                      </p:cBhvr>
                                      <p:to>
                                        <p:strVal val="visible"/>
                                      </p:to>
                                    </p:set>
                                    <p:animEffect transition="in" filter="wipe(left)">
                                      <p:cBhvr>
                                        <p:cTn id="11" dur="1000"/>
                                        <p:tgtEl>
                                          <p:spTgt spid="148484"/>
                                        </p:tgtEl>
                                      </p:cBhvr>
                                    </p:animEffect>
                                  </p:childTnLst>
                                </p:cTn>
                              </p:par>
                            </p:childTnLst>
                          </p:cTn>
                        </p:par>
                        <p:par>
                          <p:cTn id="12" fill="hold" nodeType="afterGroup">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148485"/>
                                        </p:tgtEl>
                                        <p:attrNameLst>
                                          <p:attrName>style.visibility</p:attrName>
                                        </p:attrNameLst>
                                      </p:cBhvr>
                                      <p:to>
                                        <p:strVal val="visible"/>
                                      </p:to>
                                    </p:set>
                                    <p:animEffect transition="in" filter="strips(downRight)">
                                      <p:cBhvr>
                                        <p:cTn id="15" dur="1000"/>
                                        <p:tgtEl>
                                          <p:spTgt spid="148485"/>
                                        </p:tgtEl>
                                      </p:cBhvr>
                                    </p:animEffect>
                                  </p:childTnLst>
                                </p:cTn>
                              </p:par>
                            </p:childTnLst>
                          </p:cTn>
                        </p:par>
                        <p:par>
                          <p:cTn id="16" fill="hold" nodeType="afterGroup">
                            <p:stCondLst>
                              <p:cond delay="5000"/>
                            </p:stCondLst>
                            <p:childTnLst>
                              <p:par>
                                <p:cTn id="17" presetID="22" presetClass="entr" presetSubtype="8" fill="hold" nodeType="afterEffect">
                                  <p:stCondLst>
                                    <p:cond delay="0"/>
                                  </p:stCondLst>
                                  <p:childTnLst>
                                    <p:set>
                                      <p:cBhvr>
                                        <p:cTn id="18" dur="1" fill="hold">
                                          <p:stCondLst>
                                            <p:cond delay="0"/>
                                          </p:stCondLst>
                                        </p:cTn>
                                        <p:tgtEl>
                                          <p:spTgt spid="148487"/>
                                        </p:tgtEl>
                                        <p:attrNameLst>
                                          <p:attrName>style.visibility</p:attrName>
                                        </p:attrNameLst>
                                      </p:cBhvr>
                                      <p:to>
                                        <p:strVal val="visible"/>
                                      </p:to>
                                    </p:set>
                                    <p:animEffect transition="in" filter="wipe(left)">
                                      <p:cBhvr>
                                        <p:cTn id="19" dur="1000"/>
                                        <p:tgtEl>
                                          <p:spTgt spid="148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p:bldP spid="14848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rPr>
              <a:t>Overview</a:t>
            </a:r>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Enhancing the Queuing Environment</a:t>
            </a:r>
          </a:p>
        </p:txBody>
      </p:sp>
      <p:sp>
        <p:nvSpPr>
          <p:cNvPr id="162819" name="Rectangle 3"/>
          <p:cNvSpPr>
            <a:spLocks noGrp="1" noChangeArrowheads="1"/>
          </p:cNvSpPr>
          <p:nvPr>
            <p:ph type="body" idx="1"/>
          </p:nvPr>
        </p:nvSpPr>
        <p:spPr/>
        <p:txBody>
          <a:bodyPr/>
          <a:lstStyle/>
          <a:p>
            <a:pPr eaLnBrk="1" hangingPunct="1"/>
            <a:r>
              <a:rPr lang="en-US" altLang="en-US" sz="2800" dirty="0">
                <a:latin typeface="FrankRuehl" panose="020E0503060101010101" pitchFamily="34" charset="-79"/>
                <a:cs typeface="FrankRuehl" panose="020E0503060101010101" pitchFamily="34" charset="-79"/>
              </a:rPr>
              <a:t>Reducing waiting time is not the only way to reduce waiting cost</a:t>
            </a:r>
          </a:p>
          <a:p>
            <a:pPr eaLnBrk="1" hangingPunct="1"/>
            <a:endParaRPr lang="en-US" altLang="en-US" sz="2800" dirty="0">
              <a:latin typeface="FrankRuehl" panose="020E0503060101010101" pitchFamily="34" charset="-79"/>
              <a:cs typeface="FrankRuehl" panose="020E0503060101010101" pitchFamily="34" charset="-79"/>
            </a:endParaRPr>
          </a:p>
          <a:p>
            <a:pPr eaLnBrk="1" hangingPunct="1"/>
            <a:r>
              <a:rPr lang="en-US" altLang="en-US" sz="2800" dirty="0">
                <a:latin typeface="FrankRuehl" panose="020E0503060101010101" pitchFamily="34" charset="-79"/>
                <a:cs typeface="FrankRuehl" panose="020E0503060101010101" pitchFamily="34" charset="-79"/>
              </a:rPr>
              <a:t>Reducing waiting cost (</a:t>
            </a:r>
            <a:r>
              <a:rPr lang="en-US" altLang="en-US" sz="2800" i="1" dirty="0">
                <a:latin typeface="FrankRuehl" panose="020E0503060101010101" pitchFamily="34" charset="-79"/>
                <a:cs typeface="FrankRuehl" panose="020E0503060101010101" pitchFamily="34" charset="-79"/>
              </a:rPr>
              <a:t>C</a:t>
            </a:r>
            <a:r>
              <a:rPr lang="en-US" altLang="en-US" sz="2800" i="1" baseline="-25000" dirty="0">
                <a:latin typeface="FrankRuehl" panose="020E0503060101010101" pitchFamily="34" charset="-79"/>
                <a:cs typeface="FrankRuehl" panose="020E0503060101010101" pitchFamily="34" charset="-79"/>
              </a:rPr>
              <a:t>w</a:t>
            </a:r>
            <a:r>
              <a:rPr lang="en-US" altLang="en-US" sz="2800" dirty="0">
                <a:latin typeface="FrankRuehl" panose="020E0503060101010101" pitchFamily="34" charset="-79"/>
                <a:cs typeface="FrankRuehl" panose="020E0503060101010101" pitchFamily="34" charset="-79"/>
              </a:rPr>
              <a:t>) will also reduce total waiting cost</a:t>
            </a:r>
          </a:p>
          <a:p>
            <a:pPr eaLnBrk="1" hangingPunct="1"/>
            <a:endParaRPr lang="en-US" altLang="en-US" sz="2800" dirty="0">
              <a:latin typeface="FrankRuehl" panose="020E0503060101010101" pitchFamily="34" charset="-79"/>
              <a:cs typeface="FrankRuehl" panose="020E0503060101010101" pitchFamily="34" charset="-79"/>
            </a:endParaRPr>
          </a:p>
          <a:p>
            <a:pPr eaLnBrk="1" hangingPunct="1"/>
            <a:r>
              <a:rPr lang="en-US" altLang="en-US" sz="2800" dirty="0">
                <a:latin typeface="FrankRuehl" panose="020E0503060101010101" pitchFamily="34" charset="-79"/>
                <a:cs typeface="FrankRuehl" panose="020E0503060101010101" pitchFamily="34" charset="-79"/>
              </a:rPr>
              <a:t>This might be less expensive to achieve than reducing either </a:t>
            </a:r>
            <a:r>
              <a:rPr lang="en-US" altLang="en-US" sz="2800" i="1" dirty="0">
                <a:latin typeface="FrankRuehl" panose="020E0503060101010101" pitchFamily="34" charset="-79"/>
                <a:cs typeface="FrankRuehl" panose="020E0503060101010101" pitchFamily="34" charset="-79"/>
              </a:rPr>
              <a:t>W</a:t>
            </a:r>
            <a:r>
              <a:rPr lang="en-US" altLang="en-US" sz="2800" dirty="0">
                <a:latin typeface="FrankRuehl" panose="020E0503060101010101" pitchFamily="34" charset="-79"/>
                <a:cs typeface="FrankRuehl" panose="020E0503060101010101" pitchFamily="34" charset="-79"/>
              </a:rPr>
              <a:t> or </a:t>
            </a:r>
            <a:r>
              <a:rPr lang="en-US" altLang="en-US" sz="2800" i="1" dirty="0">
                <a:latin typeface="FrankRuehl" panose="020E0503060101010101" pitchFamily="34" charset="-79"/>
                <a:cs typeface="FrankRuehl" panose="020E0503060101010101" pitchFamily="34" charset="-79"/>
              </a:rPr>
              <a:t>W</a:t>
            </a:r>
            <a:r>
              <a:rPr lang="en-US" altLang="en-US" sz="2800" i="1" baseline="-25000" dirty="0">
                <a:latin typeface="FrankRuehl" panose="020E0503060101010101" pitchFamily="34" charset="-79"/>
                <a:cs typeface="FrankRuehl" panose="020E0503060101010101" pitchFamily="34" charset="-79"/>
              </a:rPr>
              <a:t>q</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2819"/>
                                        </p:tgtEl>
                                        <p:attrNameLst>
                                          <p:attrName>style.visibility</p:attrName>
                                        </p:attrNameLst>
                                      </p:cBhvr>
                                      <p:to>
                                        <p:strVal val="visible"/>
                                      </p:to>
                                    </p:set>
                                    <p:animEffect transition="in" filter="strips(downRight)">
                                      <p:cBhvr>
                                        <p:cTn id="7" dur="1000"/>
                                        <p:tgtEl>
                                          <p:spTgt spid="162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Multichannel Model, Poisson Arrivals, Exponential Service Times (M/M/m)</a:t>
            </a:r>
          </a:p>
        </p:txBody>
      </p:sp>
      <p:sp>
        <p:nvSpPr>
          <p:cNvPr id="48131" name="Rectangle 3"/>
          <p:cNvSpPr>
            <a:spLocks noGrp="1" noChangeArrowheads="1"/>
          </p:cNvSpPr>
          <p:nvPr>
            <p:ph type="body" idx="1"/>
          </p:nvPr>
        </p:nvSpPr>
        <p:spPr>
          <a:xfrm>
            <a:off x="622300" y="1638300"/>
            <a:ext cx="7874000" cy="4965700"/>
          </a:xfrm>
        </p:spPr>
        <p:txBody>
          <a:bodyPr/>
          <a:lstStyle/>
          <a:p>
            <a:pPr eaLnBrk="1" hangingPunct="1"/>
            <a:r>
              <a:rPr lang="en-US" altLang="en-US" sz="2800" dirty="0">
                <a:latin typeface="FrankRuehl" panose="020E0503060101010101" pitchFamily="34" charset="-79"/>
                <a:cs typeface="FrankRuehl" panose="020E0503060101010101" pitchFamily="34" charset="-79"/>
              </a:rPr>
              <a:t>Assumptions of the model</a:t>
            </a:r>
          </a:p>
          <a:p>
            <a:pPr lvl="1" eaLnBrk="1" hangingPunct="1"/>
            <a:r>
              <a:rPr lang="en-US" altLang="en-US" sz="2400" dirty="0">
                <a:latin typeface="FrankRuehl" panose="020E0503060101010101" pitchFamily="34" charset="-79"/>
                <a:cs typeface="FrankRuehl" panose="020E0503060101010101" pitchFamily="34" charset="-79"/>
              </a:rPr>
              <a:t>Arrivals are served on a FIFO basis</a:t>
            </a:r>
          </a:p>
          <a:p>
            <a:pPr lvl="1" eaLnBrk="1" hangingPunct="1"/>
            <a:r>
              <a:rPr lang="en-US" altLang="en-US" sz="2400" dirty="0">
                <a:latin typeface="FrankRuehl" panose="020E0503060101010101" pitchFamily="34" charset="-79"/>
                <a:cs typeface="FrankRuehl" panose="020E0503060101010101" pitchFamily="34" charset="-79"/>
              </a:rPr>
              <a:t>No balking or reneging</a:t>
            </a:r>
          </a:p>
          <a:p>
            <a:pPr lvl="1" eaLnBrk="1" hangingPunct="1"/>
            <a:r>
              <a:rPr lang="en-US" altLang="en-US" sz="2400" dirty="0">
                <a:latin typeface="FrankRuehl" panose="020E0503060101010101" pitchFamily="34" charset="-79"/>
                <a:cs typeface="FrankRuehl" panose="020E0503060101010101" pitchFamily="34" charset="-79"/>
              </a:rPr>
              <a:t>Arrivals are independent of each other but rate is constant over time</a:t>
            </a:r>
          </a:p>
          <a:p>
            <a:pPr lvl="1" eaLnBrk="1" hangingPunct="1"/>
            <a:r>
              <a:rPr lang="en-US" altLang="en-US" sz="2400" dirty="0">
                <a:latin typeface="FrankRuehl" panose="020E0503060101010101" pitchFamily="34" charset="-79"/>
                <a:cs typeface="FrankRuehl" panose="020E0503060101010101" pitchFamily="34" charset="-79"/>
              </a:rPr>
              <a:t>Arrivals follow a Poisson distribution</a:t>
            </a:r>
          </a:p>
          <a:p>
            <a:pPr lvl="1" eaLnBrk="1" hangingPunct="1"/>
            <a:r>
              <a:rPr lang="en-US" altLang="en-US" sz="2400" dirty="0">
                <a:latin typeface="FrankRuehl" panose="020E0503060101010101" pitchFamily="34" charset="-79"/>
                <a:cs typeface="FrankRuehl" panose="020E0503060101010101" pitchFamily="34" charset="-79"/>
              </a:rPr>
              <a:t>Service times are variable and independent but the average is known</a:t>
            </a:r>
          </a:p>
          <a:p>
            <a:pPr lvl="1" eaLnBrk="1" hangingPunct="1"/>
            <a:r>
              <a:rPr lang="en-US" altLang="en-US" sz="2400" dirty="0">
                <a:latin typeface="FrankRuehl" panose="020E0503060101010101" pitchFamily="34" charset="-79"/>
                <a:cs typeface="FrankRuehl" panose="020E0503060101010101" pitchFamily="34" charset="-79"/>
              </a:rPr>
              <a:t>Service times follow a negative exponential distribution</a:t>
            </a:r>
          </a:p>
          <a:p>
            <a:pPr lvl="1" eaLnBrk="1" hangingPunct="1"/>
            <a:r>
              <a:rPr lang="en-US" altLang="en-US" sz="2400" dirty="0">
                <a:latin typeface="FrankRuehl" panose="020E0503060101010101" pitchFamily="34" charset="-79"/>
                <a:cs typeface="FrankRuehl" panose="020E0503060101010101" pitchFamily="34" charset="-79"/>
              </a:rPr>
              <a:t>Average service rate is greater than the average arrival rate</a:t>
            </a:r>
          </a:p>
        </p:txBody>
      </p:sp>
    </p:spTree>
  </p:cSld>
  <p:clrMapOvr>
    <a:masterClrMapping/>
  </p:clrMapOvr>
  <p:transition>
    <p:pull dir="lu"/>
  </p:transition>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Multichannel Model, Poisson Arrivals, Exponential Service Times (M/M/m)</a:t>
            </a:r>
          </a:p>
        </p:txBody>
      </p:sp>
      <p:sp>
        <p:nvSpPr>
          <p:cNvPr id="164867" name="Rectangle 3"/>
          <p:cNvSpPr>
            <a:spLocks noGrp="1" noChangeArrowheads="1"/>
          </p:cNvSpPr>
          <p:nvPr>
            <p:ph type="body" idx="1"/>
          </p:nvPr>
        </p:nvSpPr>
        <p:spPr>
          <a:xfrm>
            <a:off x="622300" y="1498600"/>
            <a:ext cx="7874000" cy="901700"/>
          </a:xfrm>
        </p:spPr>
        <p:txBody>
          <a:bodyPr/>
          <a:lstStyle/>
          <a:p>
            <a:pPr eaLnBrk="1" hangingPunct="1"/>
            <a:r>
              <a:rPr lang="en-US" altLang="en-US" sz="2400" dirty="0">
                <a:latin typeface="FrankRuehl" panose="020E0503060101010101" pitchFamily="34" charset="-79"/>
                <a:cs typeface="FrankRuehl" panose="020E0503060101010101" pitchFamily="34" charset="-79"/>
              </a:rPr>
              <a:t>Equations for the multichannel queuing model</a:t>
            </a:r>
          </a:p>
          <a:p>
            <a:pPr eaLnBrk="1" hangingPunct="1"/>
            <a:r>
              <a:rPr lang="en-US" altLang="en-US" sz="2400" dirty="0">
                <a:latin typeface="FrankRuehl" panose="020E0503060101010101" pitchFamily="34" charset="-79"/>
                <a:cs typeface="FrankRuehl" panose="020E0503060101010101" pitchFamily="34" charset="-79"/>
              </a:rPr>
              <a:t>We let</a:t>
            </a:r>
          </a:p>
        </p:txBody>
      </p:sp>
      <p:sp>
        <p:nvSpPr>
          <p:cNvPr id="164869" name="Text Box 5"/>
          <p:cNvSpPr txBox="1">
            <a:spLocks noChangeArrowheads="1"/>
          </p:cNvSpPr>
          <p:nvPr/>
        </p:nvSpPr>
        <p:spPr bwMode="auto">
          <a:xfrm>
            <a:off x="1420813" y="2271713"/>
            <a:ext cx="538641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tabLst>
                <a:tab pos="723900" algn="r"/>
                <a:tab pos="812800" algn="l"/>
              </a:tabLst>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tabLst>
                <a:tab pos="723900" algn="r"/>
                <a:tab pos="812800" algn="l"/>
              </a:tabLst>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tabLst>
                <a:tab pos="723900" algn="r"/>
                <a:tab pos="812800" algn="l"/>
              </a:tabLst>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tabLst>
                <a:tab pos="723900" algn="r"/>
                <a:tab pos="812800" algn="l"/>
              </a:tabLst>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2400" dirty="0"/>
              <a:t>	</a:t>
            </a:r>
            <a:r>
              <a:rPr lang="en-US" altLang="en-US" sz="2400" i="1" dirty="0">
                <a:latin typeface="FrankRuehl" panose="020E0503060101010101" pitchFamily="34" charset="-79"/>
                <a:cs typeface="FrankRuehl" panose="020E0503060101010101" pitchFamily="34" charset="-79"/>
              </a:rPr>
              <a:t>m</a:t>
            </a:r>
            <a:r>
              <a:rPr lang="en-US" altLang="en-US" sz="2400" dirty="0">
                <a:latin typeface="FrankRuehl" panose="020E0503060101010101" pitchFamily="34" charset="-79"/>
                <a:cs typeface="FrankRuehl" panose="020E0503060101010101" pitchFamily="34" charset="-79"/>
              </a:rPr>
              <a:t> =	number of channels open</a:t>
            </a:r>
          </a:p>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rPr>
              <a:t>	</a:t>
            </a: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average arrival rate</a:t>
            </a:r>
          </a:p>
          <a:p>
            <a:pPr>
              <a:lnSpc>
                <a:spcPct val="100000"/>
              </a:lnSpc>
              <a:spcBef>
                <a:spcPct val="0"/>
              </a:spcBef>
              <a:buClrTx/>
              <a:buSzTx/>
              <a:buFontTx/>
              <a:buNone/>
            </a:pPr>
            <a:r>
              <a:rPr lang="en-US" altLang="en-US" sz="2400" dirty="0">
                <a:latin typeface="FrankRuehl" panose="020E0503060101010101" pitchFamily="34" charset="-79"/>
                <a:cs typeface="FrankRuehl" panose="020E0503060101010101" pitchFamily="34" charset="-79"/>
                <a:sym typeface="Symbol" pitchFamily="18" charset="2"/>
              </a:rPr>
              <a:t>	</a:t>
            </a:r>
            <a:r>
              <a:rPr lang="en-US" altLang="en-US" sz="2400" i="1" dirty="0">
                <a:latin typeface="FrankRuehl" panose="020E0503060101010101" pitchFamily="34" charset="-79"/>
                <a:cs typeface="FrankRuehl" panose="020E0503060101010101" pitchFamily="34" charset="-79"/>
                <a:sym typeface="Symbol" pitchFamily="18" charset="2"/>
              </a:rPr>
              <a:t></a:t>
            </a:r>
            <a:r>
              <a:rPr lang="en-US" altLang="en-US" sz="2400" dirty="0">
                <a:latin typeface="FrankRuehl" panose="020E0503060101010101" pitchFamily="34" charset="-79"/>
                <a:cs typeface="FrankRuehl" panose="020E0503060101010101" pitchFamily="34" charset="-79"/>
                <a:sym typeface="Symbol" pitchFamily="18" charset="2"/>
              </a:rPr>
              <a:t> =	average service rate at each chann</a:t>
            </a:r>
            <a:r>
              <a:rPr lang="en-US" altLang="en-US" sz="2400" dirty="0">
                <a:sym typeface="Symbol" pitchFamily="18" charset="2"/>
              </a:rPr>
              <a:t>el</a:t>
            </a:r>
            <a:endParaRPr lang="en-US" altLang="en-US" sz="2400" dirty="0"/>
          </a:p>
        </p:txBody>
      </p:sp>
      <p:sp>
        <p:nvSpPr>
          <p:cNvPr id="164870" name="Text Box 6"/>
          <p:cNvSpPr txBox="1">
            <a:spLocks noChangeArrowheads="1"/>
          </p:cNvSpPr>
          <p:nvPr/>
        </p:nvSpPr>
        <p:spPr bwMode="auto">
          <a:xfrm>
            <a:off x="622300" y="3608388"/>
            <a:ext cx="7646988" cy="427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SzTx/>
              <a:buFontTx/>
              <a:buAutoNum type="arabicPeriod"/>
            </a:pPr>
            <a:r>
              <a:rPr lang="en-US" altLang="en-US" sz="2400" dirty="0">
                <a:latin typeface="FrankRuehl" panose="020E0503060101010101" pitchFamily="34" charset="-79"/>
                <a:cs typeface="FrankRuehl" panose="020E0503060101010101" pitchFamily="34" charset="-79"/>
              </a:rPr>
              <a:t>The probability that there are zero customers in the system</a:t>
            </a:r>
          </a:p>
        </p:txBody>
      </p:sp>
      <p:graphicFrame>
        <p:nvGraphicFramePr>
          <p:cNvPr id="164871" name="Object 7"/>
          <p:cNvGraphicFramePr>
            <a:graphicFrameLocks noChangeAspect="1"/>
          </p:cNvGraphicFramePr>
          <p:nvPr>
            <p:extLst>
              <p:ext uri="{D42A27DB-BD31-4B8C-83A1-F6EECF244321}">
                <p14:modId xmlns:p14="http://schemas.microsoft.com/office/powerpoint/2010/main" val="2306427737"/>
              </p:ext>
            </p:extLst>
          </p:nvPr>
        </p:nvGraphicFramePr>
        <p:xfrm>
          <a:off x="1649413" y="4986564"/>
          <a:ext cx="6426200" cy="1358900"/>
        </p:xfrm>
        <a:graphic>
          <a:graphicData uri="http://schemas.openxmlformats.org/presentationml/2006/ole">
            <mc:AlternateContent xmlns:mc="http://schemas.openxmlformats.org/markup-compatibility/2006">
              <mc:Choice xmlns:v="urn:schemas-microsoft-com:vml" Requires="v">
                <p:oleObj spid="_x0000_s49237" name="Equation" r:id="rId3" imgW="6426200" imgH="1358900" progId="Equation.3">
                  <p:embed/>
                </p:oleObj>
              </mc:Choice>
              <mc:Fallback>
                <p:oleObj name="Equation" r:id="rId3" imgW="6426200" imgH="13589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9413" y="4986564"/>
                        <a:ext cx="64262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ounded Rectangular Callout 1"/>
          <p:cNvSpPr/>
          <p:nvPr/>
        </p:nvSpPr>
        <p:spPr bwMode="auto">
          <a:xfrm>
            <a:off x="925283" y="4362321"/>
            <a:ext cx="1894113" cy="612648"/>
          </a:xfrm>
          <a:prstGeom prst="wedgeRoundRectCallout">
            <a:avLst>
              <a:gd name="adj1" fmla="val -9235"/>
              <a:gd name="adj2" fmla="val 108698"/>
              <a:gd name="adj3" fmla="val 16667"/>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FrankRuehl" panose="020E0503060101010101" pitchFamily="34" charset="-79"/>
                <a:cs typeface="FrankRuehl" panose="020E0503060101010101" pitchFamily="34" charset="-79"/>
              </a:rPr>
              <a:t>This value will be provided in a table</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4867"/>
                                        </p:tgtEl>
                                        <p:attrNameLst>
                                          <p:attrName>style.visibility</p:attrName>
                                        </p:attrNameLst>
                                      </p:cBhvr>
                                      <p:to>
                                        <p:strVal val="visible"/>
                                      </p:to>
                                    </p:set>
                                    <p:animEffect transition="in" filter="strips(downRight)">
                                      <p:cBhvr>
                                        <p:cTn id="7" dur="1000"/>
                                        <p:tgtEl>
                                          <p:spTgt spid="164867"/>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64869"/>
                                        </p:tgtEl>
                                        <p:attrNameLst>
                                          <p:attrName>style.visibility</p:attrName>
                                        </p:attrNameLst>
                                      </p:cBhvr>
                                      <p:to>
                                        <p:strVal val="visible"/>
                                      </p:to>
                                    </p:set>
                                    <p:animEffect transition="in" filter="strips(downRight)">
                                      <p:cBhvr>
                                        <p:cTn id="11" dur="1000"/>
                                        <p:tgtEl>
                                          <p:spTgt spid="164869"/>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164870"/>
                                        </p:tgtEl>
                                        <p:attrNameLst>
                                          <p:attrName>style.visibility</p:attrName>
                                        </p:attrNameLst>
                                      </p:cBhvr>
                                      <p:to>
                                        <p:strVal val="visible"/>
                                      </p:to>
                                    </p:set>
                                    <p:animEffect transition="in" filter="strips(downRight)">
                                      <p:cBhvr>
                                        <p:cTn id="15" dur="1000"/>
                                        <p:tgtEl>
                                          <p:spTgt spid="164870"/>
                                        </p:tgtEl>
                                      </p:cBhvr>
                                    </p:animEffect>
                                  </p:childTnLst>
                                </p:cTn>
                              </p:par>
                            </p:childTnLst>
                          </p:cTn>
                        </p:par>
                        <p:par>
                          <p:cTn id="16" fill="hold" nodeType="afterGroup">
                            <p:stCondLst>
                              <p:cond delay="6000"/>
                            </p:stCondLst>
                            <p:childTnLst>
                              <p:par>
                                <p:cTn id="17" presetID="22" presetClass="entr" presetSubtype="8" fill="hold" nodeType="afterEffect">
                                  <p:stCondLst>
                                    <p:cond delay="1000"/>
                                  </p:stCondLst>
                                  <p:childTnLst>
                                    <p:set>
                                      <p:cBhvr>
                                        <p:cTn id="18" dur="1" fill="hold">
                                          <p:stCondLst>
                                            <p:cond delay="0"/>
                                          </p:stCondLst>
                                        </p:cTn>
                                        <p:tgtEl>
                                          <p:spTgt spid="164871"/>
                                        </p:tgtEl>
                                        <p:attrNameLst>
                                          <p:attrName>style.visibility</p:attrName>
                                        </p:attrNameLst>
                                      </p:cBhvr>
                                      <p:to>
                                        <p:strVal val="visible"/>
                                      </p:to>
                                    </p:set>
                                    <p:animEffect transition="in" filter="wipe(left)">
                                      <p:cBhvr>
                                        <p:cTn id="19" dur="1000"/>
                                        <p:tgtEl>
                                          <p:spTgt spid="164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p:bldP spid="164869" grpId="0"/>
      <p:bldP spid="164870" grpId="0"/>
    </p:bld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Multichannel Model, Poisson Arrivals, Exponential Service Times (M/M/m)</a:t>
            </a:r>
          </a:p>
        </p:txBody>
      </p:sp>
      <p:sp>
        <p:nvSpPr>
          <p:cNvPr id="165891" name="Rectangle 3"/>
          <p:cNvSpPr>
            <a:spLocks noGrp="1" noChangeArrowheads="1"/>
          </p:cNvSpPr>
          <p:nvPr>
            <p:ph type="body" idx="1"/>
          </p:nvPr>
        </p:nvSpPr>
        <p:spPr>
          <a:xfrm>
            <a:off x="635000" y="1663700"/>
            <a:ext cx="7874000" cy="533400"/>
          </a:xfrm>
        </p:spPr>
        <p:txBody>
          <a:bodyPr/>
          <a:lstStyle/>
          <a:p>
            <a:pPr marL="355600" indent="-355600" eaLnBrk="1" hangingPunct="1">
              <a:buSzTx/>
              <a:buFont typeface="Wingdings" pitchFamily="2" charset="2"/>
              <a:buAutoNum type="arabicPeriod" startAt="2"/>
            </a:pPr>
            <a:r>
              <a:rPr lang="en-US" altLang="en-US" sz="2400" dirty="0">
                <a:latin typeface="FrankRuehl" panose="020E0503060101010101" pitchFamily="34" charset="-79"/>
                <a:cs typeface="FrankRuehl" panose="020E0503060101010101" pitchFamily="34" charset="-79"/>
              </a:rPr>
              <a:t>The average number of customer in the system</a:t>
            </a:r>
          </a:p>
        </p:txBody>
      </p:sp>
      <p:graphicFrame>
        <p:nvGraphicFramePr>
          <p:cNvPr id="165895" name="Object 7"/>
          <p:cNvGraphicFramePr>
            <a:graphicFrameLocks noChangeAspect="1"/>
          </p:cNvGraphicFramePr>
          <p:nvPr/>
        </p:nvGraphicFramePr>
        <p:xfrm>
          <a:off x="2736850" y="2292350"/>
          <a:ext cx="3670300" cy="825500"/>
        </p:xfrm>
        <a:graphic>
          <a:graphicData uri="http://schemas.openxmlformats.org/presentationml/2006/ole">
            <mc:AlternateContent xmlns:mc="http://schemas.openxmlformats.org/markup-compatibility/2006">
              <mc:Choice xmlns:v="urn:schemas-microsoft-com:vml" Requires="v">
                <p:oleObj spid="_x0000_s50339" name="Equation" r:id="rId3" imgW="3670300" imgH="825500" progId="Equation.3">
                  <p:embed/>
                </p:oleObj>
              </mc:Choice>
              <mc:Fallback>
                <p:oleObj name="Equation" r:id="rId3" imgW="3670300" imgH="8255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850" y="2292350"/>
                        <a:ext cx="36703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5896" name="Rectangle 8"/>
          <p:cNvSpPr>
            <a:spLocks noChangeArrowheads="1"/>
          </p:cNvSpPr>
          <p:nvPr/>
        </p:nvSpPr>
        <p:spPr bwMode="auto">
          <a:xfrm>
            <a:off x="635000" y="3683000"/>
            <a:ext cx="78740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3"/>
            </a:pPr>
            <a:r>
              <a:rPr lang="en-US" altLang="en-US" sz="2400" dirty="0">
                <a:latin typeface="FrankRuehl" panose="020E0503060101010101" pitchFamily="34" charset="-79"/>
                <a:cs typeface="FrankRuehl" panose="020E0503060101010101" pitchFamily="34" charset="-79"/>
              </a:rPr>
              <a:t>The average time a unit spends in the waiting line or being served, in the system</a:t>
            </a:r>
          </a:p>
        </p:txBody>
      </p:sp>
      <p:graphicFrame>
        <p:nvGraphicFramePr>
          <p:cNvPr id="165898" name="Object 10"/>
          <p:cNvGraphicFramePr>
            <a:graphicFrameLocks noChangeAspect="1"/>
          </p:cNvGraphicFramePr>
          <p:nvPr/>
        </p:nvGraphicFramePr>
        <p:xfrm>
          <a:off x="2413000" y="4679950"/>
          <a:ext cx="4318000" cy="825500"/>
        </p:xfrm>
        <a:graphic>
          <a:graphicData uri="http://schemas.openxmlformats.org/presentationml/2006/ole">
            <mc:AlternateContent xmlns:mc="http://schemas.openxmlformats.org/markup-compatibility/2006">
              <mc:Choice xmlns:v="urn:schemas-microsoft-com:vml" Requires="v">
                <p:oleObj spid="_x0000_s50340" name="Equation" r:id="rId5" imgW="4318000" imgH="825500" progId="Equation.3">
                  <p:embed/>
                </p:oleObj>
              </mc:Choice>
              <mc:Fallback>
                <p:oleObj name="Equation" r:id="rId5" imgW="4318000" imgH="8255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3000" y="4679950"/>
                        <a:ext cx="43180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5891"/>
                                        </p:tgtEl>
                                        <p:attrNameLst>
                                          <p:attrName>style.visibility</p:attrName>
                                        </p:attrNameLst>
                                      </p:cBhvr>
                                      <p:to>
                                        <p:strVal val="visible"/>
                                      </p:to>
                                    </p:set>
                                    <p:animEffect transition="in" filter="strips(downRight)">
                                      <p:cBhvr>
                                        <p:cTn id="7" dur="1000"/>
                                        <p:tgtEl>
                                          <p:spTgt spid="165891"/>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65895"/>
                                        </p:tgtEl>
                                        <p:attrNameLst>
                                          <p:attrName>style.visibility</p:attrName>
                                        </p:attrNameLst>
                                      </p:cBhvr>
                                      <p:to>
                                        <p:strVal val="visible"/>
                                      </p:to>
                                    </p:set>
                                    <p:animEffect transition="in" filter="wipe(left)">
                                      <p:cBhvr>
                                        <p:cTn id="11" dur="1000"/>
                                        <p:tgtEl>
                                          <p:spTgt spid="165895"/>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165896"/>
                                        </p:tgtEl>
                                        <p:attrNameLst>
                                          <p:attrName>style.visibility</p:attrName>
                                        </p:attrNameLst>
                                      </p:cBhvr>
                                      <p:to>
                                        <p:strVal val="visible"/>
                                      </p:to>
                                    </p:set>
                                    <p:animEffect transition="in" filter="strips(downRight)">
                                      <p:cBhvr>
                                        <p:cTn id="15" dur="1000"/>
                                        <p:tgtEl>
                                          <p:spTgt spid="165896"/>
                                        </p:tgtEl>
                                      </p:cBhvr>
                                    </p:animEffect>
                                  </p:childTnLst>
                                </p:cTn>
                              </p:par>
                            </p:childTnLst>
                          </p:cTn>
                        </p:par>
                        <p:par>
                          <p:cTn id="16" fill="hold" nodeType="afterGroup">
                            <p:stCondLst>
                              <p:cond delay="6000"/>
                            </p:stCondLst>
                            <p:childTnLst>
                              <p:par>
                                <p:cTn id="17" presetID="22" presetClass="entr" presetSubtype="8" fill="hold" nodeType="afterEffect">
                                  <p:stCondLst>
                                    <p:cond delay="1000"/>
                                  </p:stCondLst>
                                  <p:childTnLst>
                                    <p:set>
                                      <p:cBhvr>
                                        <p:cTn id="18" dur="1" fill="hold">
                                          <p:stCondLst>
                                            <p:cond delay="0"/>
                                          </p:stCondLst>
                                        </p:cTn>
                                        <p:tgtEl>
                                          <p:spTgt spid="165898"/>
                                        </p:tgtEl>
                                        <p:attrNameLst>
                                          <p:attrName>style.visibility</p:attrName>
                                        </p:attrNameLst>
                                      </p:cBhvr>
                                      <p:to>
                                        <p:strVal val="visible"/>
                                      </p:to>
                                    </p:set>
                                    <p:animEffect transition="in" filter="wipe(left)">
                                      <p:cBhvr>
                                        <p:cTn id="19" dur="1000"/>
                                        <p:tgtEl>
                                          <p:spTgt spid="165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p:bldP spid="165896" grpId="0"/>
    </p:bldLst>
  </p:timing>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3250" y="381000"/>
            <a:ext cx="7988300" cy="977900"/>
          </a:xfrm>
        </p:spPr>
        <p:txBody>
          <a:bodyPr/>
          <a:lstStyle/>
          <a:p>
            <a:pPr eaLnBrk="1" hangingPunct="1"/>
            <a:r>
              <a:rPr lang="en-US" altLang="en-US" sz="3200" dirty="0">
                <a:solidFill>
                  <a:srgbClr val="0070C0"/>
                </a:solidFill>
                <a:latin typeface="FrankRuehl" panose="020E0503060101010101" pitchFamily="34" charset="-79"/>
                <a:cs typeface="FrankRuehl" panose="020E0503060101010101" pitchFamily="34" charset="-79"/>
              </a:rPr>
              <a:t>Multichannel Model, Poisson Arrivals, Exponential Service Times (M/M/m)</a:t>
            </a:r>
          </a:p>
        </p:txBody>
      </p:sp>
      <p:sp>
        <p:nvSpPr>
          <p:cNvPr id="166915" name="Rectangle 3"/>
          <p:cNvSpPr>
            <a:spLocks noGrp="1" noChangeArrowheads="1"/>
          </p:cNvSpPr>
          <p:nvPr>
            <p:ph type="body" idx="1"/>
          </p:nvPr>
        </p:nvSpPr>
        <p:spPr>
          <a:xfrm>
            <a:off x="622300" y="1498600"/>
            <a:ext cx="7874000" cy="812800"/>
          </a:xfrm>
        </p:spPr>
        <p:txBody>
          <a:bodyPr/>
          <a:lstStyle/>
          <a:p>
            <a:pPr marL="355600" indent="-355600" eaLnBrk="1" hangingPunct="1">
              <a:buSzTx/>
              <a:buFont typeface="Wingdings" pitchFamily="2" charset="2"/>
              <a:buAutoNum type="arabicPeriod" startAt="4"/>
            </a:pPr>
            <a:r>
              <a:rPr lang="en-US" altLang="en-US" sz="2400" dirty="0">
                <a:latin typeface="FrankRuehl" panose="020E0503060101010101" pitchFamily="34" charset="-79"/>
                <a:cs typeface="FrankRuehl" panose="020E0503060101010101" pitchFamily="34" charset="-79"/>
              </a:rPr>
              <a:t>The average number of customers or units in line waiting for service</a:t>
            </a:r>
          </a:p>
        </p:txBody>
      </p:sp>
      <p:graphicFrame>
        <p:nvGraphicFramePr>
          <p:cNvPr id="166919" name="Object 7"/>
          <p:cNvGraphicFramePr>
            <a:graphicFrameLocks noChangeAspect="1"/>
          </p:cNvGraphicFramePr>
          <p:nvPr/>
        </p:nvGraphicFramePr>
        <p:xfrm>
          <a:off x="3886200" y="2217738"/>
          <a:ext cx="1371600" cy="774700"/>
        </p:xfrm>
        <a:graphic>
          <a:graphicData uri="http://schemas.openxmlformats.org/presentationml/2006/ole">
            <mc:AlternateContent xmlns:mc="http://schemas.openxmlformats.org/markup-compatibility/2006">
              <mc:Choice xmlns:v="urn:schemas-microsoft-com:vml" Requires="v">
                <p:oleObj spid="_x0000_s51443" name="Equation" r:id="rId3" imgW="1371600" imgH="774700" progId="Equation.3">
                  <p:embed/>
                </p:oleObj>
              </mc:Choice>
              <mc:Fallback>
                <p:oleObj name="Equation" r:id="rId3" imgW="1371600" imgH="7747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217738"/>
                        <a:ext cx="13716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6920" name="Rectangle 8"/>
          <p:cNvSpPr>
            <a:spLocks noChangeArrowheads="1"/>
          </p:cNvSpPr>
          <p:nvPr/>
        </p:nvSpPr>
        <p:spPr bwMode="auto">
          <a:xfrm>
            <a:off x="622300" y="3154363"/>
            <a:ext cx="7874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5"/>
            </a:pPr>
            <a:r>
              <a:rPr lang="en-US" altLang="en-US" sz="2400" dirty="0">
                <a:latin typeface="FrankRuehl" panose="020E0503060101010101" pitchFamily="34" charset="-79"/>
                <a:cs typeface="FrankRuehl" panose="020E0503060101010101" pitchFamily="34" charset="-79"/>
              </a:rPr>
              <a:t>The average number of customers or units in line waiting for service</a:t>
            </a:r>
          </a:p>
        </p:txBody>
      </p:sp>
      <p:sp>
        <p:nvSpPr>
          <p:cNvPr id="166921" name="Rectangle 9"/>
          <p:cNvSpPr>
            <a:spLocks noChangeArrowheads="1"/>
          </p:cNvSpPr>
          <p:nvPr/>
        </p:nvSpPr>
        <p:spPr bwMode="auto">
          <a:xfrm>
            <a:off x="622300" y="4848225"/>
            <a:ext cx="7874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eaLnBrk="1" hangingPunct="1">
              <a:buSzTx/>
              <a:buFont typeface="Wingdings" pitchFamily="2" charset="2"/>
              <a:buAutoNum type="arabicPeriod" startAt="6"/>
            </a:pPr>
            <a:r>
              <a:rPr lang="en-US" altLang="en-US" sz="2400" dirty="0">
                <a:latin typeface="FrankRuehl" panose="020E0503060101010101" pitchFamily="34" charset="-79"/>
                <a:cs typeface="FrankRuehl" panose="020E0503060101010101" pitchFamily="34" charset="-79"/>
              </a:rPr>
              <a:t>The average number of customers or units in line waiting for service</a:t>
            </a:r>
          </a:p>
        </p:txBody>
      </p:sp>
      <p:graphicFrame>
        <p:nvGraphicFramePr>
          <p:cNvPr id="166922" name="Object 10"/>
          <p:cNvGraphicFramePr>
            <a:graphicFrameLocks noChangeAspect="1"/>
          </p:cNvGraphicFramePr>
          <p:nvPr/>
        </p:nvGraphicFramePr>
        <p:xfrm>
          <a:off x="3479800" y="3873500"/>
          <a:ext cx="2184400" cy="812800"/>
        </p:xfrm>
        <a:graphic>
          <a:graphicData uri="http://schemas.openxmlformats.org/presentationml/2006/ole">
            <mc:AlternateContent xmlns:mc="http://schemas.openxmlformats.org/markup-compatibility/2006">
              <mc:Choice xmlns:v="urn:schemas-microsoft-com:vml" Requires="v">
                <p:oleObj spid="_x0000_s51444" name="Equation" r:id="rId5" imgW="2184400" imgH="812800" progId="Equation.3">
                  <p:embed/>
                </p:oleObj>
              </mc:Choice>
              <mc:Fallback>
                <p:oleObj name="Equation" r:id="rId5" imgW="2184400" imgH="8128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79800" y="3873500"/>
                        <a:ext cx="21844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6923" name="Object 11"/>
          <p:cNvGraphicFramePr>
            <a:graphicFrameLocks noChangeAspect="1"/>
          </p:cNvGraphicFramePr>
          <p:nvPr/>
        </p:nvGraphicFramePr>
        <p:xfrm>
          <a:off x="4057650" y="5568950"/>
          <a:ext cx="1028700" cy="774700"/>
        </p:xfrm>
        <a:graphic>
          <a:graphicData uri="http://schemas.openxmlformats.org/presentationml/2006/ole">
            <mc:AlternateContent xmlns:mc="http://schemas.openxmlformats.org/markup-compatibility/2006">
              <mc:Choice xmlns:v="urn:schemas-microsoft-com:vml" Requires="v">
                <p:oleObj spid="_x0000_s51445" name="Equation" r:id="rId7" imgW="1028254" imgH="774364" progId="Equation.3">
                  <p:embed/>
                </p:oleObj>
              </mc:Choice>
              <mc:Fallback>
                <p:oleObj name="Equation" r:id="rId7" imgW="1028254" imgH="774364"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57650" y="5568950"/>
                        <a:ext cx="10287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66915"/>
                                        </p:tgtEl>
                                        <p:attrNameLst>
                                          <p:attrName>style.visibility</p:attrName>
                                        </p:attrNameLst>
                                      </p:cBhvr>
                                      <p:to>
                                        <p:strVal val="visible"/>
                                      </p:to>
                                    </p:set>
                                    <p:animEffect transition="in" filter="strips(downRight)">
                                      <p:cBhvr>
                                        <p:cTn id="7" dur="1000"/>
                                        <p:tgtEl>
                                          <p:spTgt spid="166915"/>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66919"/>
                                        </p:tgtEl>
                                        <p:attrNameLst>
                                          <p:attrName>style.visibility</p:attrName>
                                        </p:attrNameLst>
                                      </p:cBhvr>
                                      <p:to>
                                        <p:strVal val="visible"/>
                                      </p:to>
                                    </p:set>
                                    <p:animEffect transition="in" filter="wipe(left)">
                                      <p:cBhvr>
                                        <p:cTn id="11" dur="1000"/>
                                        <p:tgtEl>
                                          <p:spTgt spid="166919"/>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166920"/>
                                        </p:tgtEl>
                                        <p:attrNameLst>
                                          <p:attrName>style.visibility</p:attrName>
                                        </p:attrNameLst>
                                      </p:cBhvr>
                                      <p:to>
                                        <p:strVal val="visible"/>
                                      </p:to>
                                    </p:set>
                                    <p:animEffect transition="in" filter="strips(downRight)">
                                      <p:cBhvr>
                                        <p:cTn id="15" dur="1000"/>
                                        <p:tgtEl>
                                          <p:spTgt spid="166920"/>
                                        </p:tgtEl>
                                      </p:cBhvr>
                                    </p:animEffect>
                                  </p:childTnLst>
                                </p:cTn>
                              </p:par>
                            </p:childTnLst>
                          </p:cTn>
                        </p:par>
                        <p:par>
                          <p:cTn id="16" fill="hold" nodeType="afterGroup">
                            <p:stCondLst>
                              <p:cond delay="6000"/>
                            </p:stCondLst>
                            <p:childTnLst>
                              <p:par>
                                <p:cTn id="17" presetID="22" presetClass="entr" presetSubtype="8" fill="hold" nodeType="afterEffect">
                                  <p:stCondLst>
                                    <p:cond delay="1000"/>
                                  </p:stCondLst>
                                  <p:childTnLst>
                                    <p:set>
                                      <p:cBhvr>
                                        <p:cTn id="18" dur="1" fill="hold">
                                          <p:stCondLst>
                                            <p:cond delay="0"/>
                                          </p:stCondLst>
                                        </p:cTn>
                                        <p:tgtEl>
                                          <p:spTgt spid="166922"/>
                                        </p:tgtEl>
                                        <p:attrNameLst>
                                          <p:attrName>style.visibility</p:attrName>
                                        </p:attrNameLst>
                                      </p:cBhvr>
                                      <p:to>
                                        <p:strVal val="visible"/>
                                      </p:to>
                                    </p:set>
                                    <p:animEffect transition="in" filter="wipe(left)">
                                      <p:cBhvr>
                                        <p:cTn id="19" dur="1000"/>
                                        <p:tgtEl>
                                          <p:spTgt spid="166922"/>
                                        </p:tgtEl>
                                      </p:cBhvr>
                                    </p:animEffect>
                                  </p:childTnLst>
                                </p:cTn>
                              </p:par>
                            </p:childTnLst>
                          </p:cTn>
                        </p:par>
                        <p:par>
                          <p:cTn id="20" fill="hold" nodeType="afterGroup">
                            <p:stCondLst>
                              <p:cond delay="8000"/>
                            </p:stCondLst>
                            <p:childTnLst>
                              <p:par>
                                <p:cTn id="21" presetID="18" presetClass="entr" presetSubtype="6" fill="hold" grpId="0" nodeType="afterEffect">
                                  <p:stCondLst>
                                    <p:cond delay="1000"/>
                                  </p:stCondLst>
                                  <p:childTnLst>
                                    <p:set>
                                      <p:cBhvr>
                                        <p:cTn id="22" dur="1" fill="hold">
                                          <p:stCondLst>
                                            <p:cond delay="0"/>
                                          </p:stCondLst>
                                        </p:cTn>
                                        <p:tgtEl>
                                          <p:spTgt spid="166921"/>
                                        </p:tgtEl>
                                        <p:attrNameLst>
                                          <p:attrName>style.visibility</p:attrName>
                                        </p:attrNameLst>
                                      </p:cBhvr>
                                      <p:to>
                                        <p:strVal val="visible"/>
                                      </p:to>
                                    </p:set>
                                    <p:animEffect transition="in" filter="strips(downRight)">
                                      <p:cBhvr>
                                        <p:cTn id="23" dur="1000"/>
                                        <p:tgtEl>
                                          <p:spTgt spid="166921"/>
                                        </p:tgtEl>
                                      </p:cBhvr>
                                    </p:animEffect>
                                  </p:childTnLst>
                                </p:cTn>
                              </p:par>
                            </p:childTnLst>
                          </p:cTn>
                        </p:par>
                        <p:par>
                          <p:cTn id="24" fill="hold" nodeType="afterGroup">
                            <p:stCondLst>
                              <p:cond delay="10000"/>
                            </p:stCondLst>
                            <p:childTnLst>
                              <p:par>
                                <p:cTn id="25" presetID="22" presetClass="entr" presetSubtype="8" fill="hold" nodeType="afterEffect">
                                  <p:stCondLst>
                                    <p:cond delay="1000"/>
                                  </p:stCondLst>
                                  <p:childTnLst>
                                    <p:set>
                                      <p:cBhvr>
                                        <p:cTn id="26" dur="1" fill="hold">
                                          <p:stCondLst>
                                            <p:cond delay="0"/>
                                          </p:stCondLst>
                                        </p:cTn>
                                        <p:tgtEl>
                                          <p:spTgt spid="166923"/>
                                        </p:tgtEl>
                                        <p:attrNameLst>
                                          <p:attrName>style.visibility</p:attrName>
                                        </p:attrNameLst>
                                      </p:cBhvr>
                                      <p:to>
                                        <p:strVal val="visible"/>
                                      </p:to>
                                    </p:set>
                                    <p:animEffect transition="in" filter="wipe(left)">
                                      <p:cBhvr>
                                        <p:cTn id="27" dur="1000"/>
                                        <p:tgtEl>
                                          <p:spTgt spid="166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p:bldP spid="166920" grpId="0"/>
      <p:bldP spid="166921" grpId="0"/>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latin typeface="FrankRuehl" panose="020E0503060101010101" pitchFamily="34" charset="-79"/>
                <a:cs typeface="FrankRuehl" panose="020E0503060101010101" pitchFamily="34" charset="-79"/>
              </a:rPr>
              <a:t>Waiting Costs</a:t>
            </a:r>
          </a:p>
        </p:txBody>
      </p:sp>
    </p:spTree>
    <p:extLst>
      <p:ext uri="{BB962C8B-B14F-4D97-AF65-F5344CB8AC3E}">
        <p14:creationId xmlns:p14="http://schemas.microsoft.com/office/powerpoint/2010/main" val="2262542373"/>
      </p:ext>
    </p:extLst>
  </p:cSld>
  <p:clrMapOvr>
    <a:masterClrMapping/>
  </p:clrMapOvr>
  <p:transition>
    <p:fade thruBlk="1"/>
  </p:transition>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493713"/>
            <a:ext cx="7772400" cy="750887"/>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Waiting Line Costs</a:t>
            </a:r>
          </a:p>
        </p:txBody>
      </p:sp>
      <p:sp>
        <p:nvSpPr>
          <p:cNvPr id="84997" name="Rectangle 5"/>
          <p:cNvSpPr>
            <a:spLocks noGrp="1" noChangeArrowheads="1"/>
          </p:cNvSpPr>
          <p:nvPr>
            <p:ph type="body" idx="1"/>
          </p:nvPr>
        </p:nvSpPr>
        <p:spPr/>
        <p:txBody>
          <a:bodyPr/>
          <a:lstStyle/>
          <a:p>
            <a:pPr eaLnBrk="1" hangingPunct="1">
              <a:defRPr/>
            </a:pPr>
            <a:r>
              <a:rPr lang="en-US" sz="2400" dirty="0">
                <a:latin typeface="FrankRuehl" panose="020E0503060101010101" pitchFamily="34" charset="-79"/>
                <a:cs typeface="FrankRuehl" panose="020E0503060101010101" pitchFamily="34" charset="-79"/>
              </a:rPr>
              <a:t>Most waiting line problems are focused on finding the ideal level of service a firm should provide</a:t>
            </a:r>
          </a:p>
          <a:p>
            <a:pPr eaLnBrk="1" hangingPunct="1">
              <a:defRPr/>
            </a:pPr>
            <a:r>
              <a:rPr lang="en-US" sz="2400" dirty="0">
                <a:latin typeface="FrankRuehl" panose="020E0503060101010101" pitchFamily="34" charset="-79"/>
                <a:cs typeface="FrankRuehl" panose="020E0503060101010101" pitchFamily="34" charset="-79"/>
              </a:rPr>
              <a:t>In most cases, this service level is something management can control</a:t>
            </a:r>
          </a:p>
          <a:p>
            <a:pPr eaLnBrk="1" hangingPunct="1">
              <a:defRPr/>
            </a:pPr>
            <a:r>
              <a:rPr lang="en-US" sz="2400" dirty="0">
                <a:latin typeface="FrankRuehl" panose="020E0503060101010101" pitchFamily="34" charset="-79"/>
                <a:cs typeface="FrankRuehl" panose="020E0503060101010101" pitchFamily="34" charset="-79"/>
              </a:rPr>
              <a:t>When an organization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does</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 have control, they often try to find the balance between two extremes</a:t>
            </a:r>
          </a:p>
          <a:p>
            <a:pPr eaLnBrk="1" hangingPunct="1">
              <a:defRPr/>
            </a:pPr>
            <a:r>
              <a:rPr lang="en-US" sz="2400" dirty="0">
                <a:latin typeface="FrankRuehl" panose="020E0503060101010101" pitchFamily="34" charset="-79"/>
                <a:cs typeface="FrankRuehl" panose="020E0503060101010101" pitchFamily="34" charset="-79"/>
              </a:rPr>
              <a:t>A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large staff</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and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many</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service facilities generally results in high levels of service but have high costs</a:t>
            </a:r>
          </a:p>
        </p:txBody>
      </p:sp>
    </p:spTree>
    <p:extLst>
      <p:ext uri="{BB962C8B-B14F-4D97-AF65-F5344CB8AC3E}">
        <p14:creationId xmlns:p14="http://schemas.microsoft.com/office/powerpoint/2010/main" val="108783555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84997"/>
                                        </p:tgtEl>
                                        <p:attrNameLst>
                                          <p:attrName>style.visibility</p:attrName>
                                        </p:attrNameLst>
                                      </p:cBhvr>
                                      <p:to>
                                        <p:strVal val="visible"/>
                                      </p:to>
                                    </p:set>
                                    <p:animEffect transition="in" filter="strips(downRight)">
                                      <p:cBhvr>
                                        <p:cTn id="7" dur="1000"/>
                                        <p:tgtEl>
                                          <p:spTgt spid="84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7" grpId="0"/>
    </p:bld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493713"/>
            <a:ext cx="7772400" cy="750887"/>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Waiting Line Costs</a:t>
            </a:r>
          </a:p>
        </p:txBody>
      </p:sp>
      <p:sp>
        <p:nvSpPr>
          <p:cNvPr id="120835" name="Rectangle 3"/>
          <p:cNvSpPr>
            <a:spLocks noGrp="1" noChangeArrowheads="1"/>
          </p:cNvSpPr>
          <p:nvPr>
            <p:ph type="body" idx="1"/>
          </p:nvPr>
        </p:nvSpPr>
        <p:spPr/>
        <p:txBody>
          <a:bodyPr/>
          <a:lstStyle/>
          <a:p>
            <a:pPr eaLnBrk="1" hangingPunct="1">
              <a:defRPr/>
            </a:pPr>
            <a:r>
              <a:rPr lang="en-US" sz="2400" dirty="0">
                <a:latin typeface="FrankRuehl" panose="020E0503060101010101" pitchFamily="34" charset="-79"/>
                <a:cs typeface="FrankRuehl" panose="020E0503060101010101" pitchFamily="34" charset="-79"/>
              </a:rPr>
              <a:t>Having the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minimum</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number of service facilities keeps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service cost</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down but may result in dissatisfied customers</a:t>
            </a:r>
          </a:p>
          <a:p>
            <a:pPr eaLnBrk="1" hangingPunct="1">
              <a:defRPr/>
            </a:pPr>
            <a:r>
              <a:rPr lang="en-US" sz="2400" dirty="0">
                <a:latin typeface="FrankRuehl" panose="020E0503060101010101" pitchFamily="34" charset="-79"/>
                <a:cs typeface="FrankRuehl" panose="020E0503060101010101" pitchFamily="34" charset="-79"/>
              </a:rPr>
              <a:t>There is generally a trade-off between cost of providing service and cost of waiting time</a:t>
            </a:r>
          </a:p>
          <a:p>
            <a:pPr eaLnBrk="1" hangingPunct="1">
              <a:defRPr/>
            </a:pPr>
            <a:r>
              <a:rPr lang="en-US" sz="2400" dirty="0">
                <a:latin typeface="FrankRuehl" panose="020E0503060101010101" pitchFamily="34" charset="-79"/>
                <a:cs typeface="FrankRuehl" panose="020E0503060101010101" pitchFamily="34" charset="-79"/>
              </a:rPr>
              <a:t>Service facilities are evaluated on their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total expected cost</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which is the sum of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service costs</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and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waiting costs</a:t>
            </a:r>
          </a:p>
          <a:p>
            <a:pPr eaLnBrk="1" hangingPunct="1">
              <a:defRPr/>
            </a:pPr>
            <a:r>
              <a:rPr lang="en-US" sz="2400" dirty="0">
                <a:latin typeface="FrankRuehl" panose="020E0503060101010101" pitchFamily="34" charset="-79"/>
                <a:cs typeface="FrankRuehl" panose="020E0503060101010101" pitchFamily="34" charset="-79"/>
              </a:rPr>
              <a:t>Organizations typically want to find the service level that minimizes the total expected cost</a:t>
            </a:r>
          </a:p>
        </p:txBody>
      </p:sp>
    </p:spTree>
    <p:extLst>
      <p:ext uri="{BB962C8B-B14F-4D97-AF65-F5344CB8AC3E}">
        <p14:creationId xmlns:p14="http://schemas.microsoft.com/office/powerpoint/2010/main" val="629821600"/>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0835"/>
                                        </p:tgtEl>
                                        <p:attrNameLst>
                                          <p:attrName>style.visibility</p:attrName>
                                        </p:attrNameLst>
                                      </p:cBhvr>
                                      <p:to>
                                        <p:strVal val="visible"/>
                                      </p:to>
                                    </p:set>
                                    <p:animEffect transition="in" filter="strips(downRight)">
                                      <p:cBhvr>
                                        <p:cTn id="7" dur="10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Lst>
  </p:timing>
</p:sld>
</file>

<file path=ppt/slides/slide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493713"/>
            <a:ext cx="7772400" cy="750887"/>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Waiting Costs</a:t>
            </a:r>
          </a:p>
        </p:txBody>
      </p:sp>
      <p:sp>
        <p:nvSpPr>
          <p:cNvPr id="121859" name="Rectangle 3"/>
          <p:cNvSpPr>
            <a:spLocks noGrp="1" noChangeArrowheads="1"/>
          </p:cNvSpPr>
          <p:nvPr>
            <p:ph type="body" idx="1"/>
          </p:nvPr>
        </p:nvSpPr>
        <p:spPr>
          <a:xfrm>
            <a:off x="685800" y="1701800"/>
            <a:ext cx="7772400" cy="469900"/>
          </a:xfrm>
        </p:spPr>
        <p:txBody>
          <a:bodyPr/>
          <a:lstStyle/>
          <a:p>
            <a:pPr eaLnBrk="1" hangingPunct="1"/>
            <a:r>
              <a:rPr lang="en-US" altLang="en-US" sz="2400" dirty="0">
                <a:latin typeface="FrankRuehl" panose="020E0503060101010101" pitchFamily="34" charset="-79"/>
                <a:cs typeface="FrankRuehl" panose="020E0503060101010101" pitchFamily="34" charset="-79"/>
              </a:rPr>
              <a:t>Queuing costs and service level</a:t>
            </a:r>
          </a:p>
        </p:txBody>
      </p:sp>
      <p:sp>
        <p:nvSpPr>
          <p:cNvPr id="121862" name="Line 6"/>
          <p:cNvSpPr>
            <a:spLocks noChangeShapeType="1"/>
          </p:cNvSpPr>
          <p:nvPr/>
        </p:nvSpPr>
        <p:spPr bwMode="auto">
          <a:xfrm>
            <a:off x="4152900" y="3721100"/>
            <a:ext cx="0" cy="168910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21864" name="Text Box 8"/>
          <p:cNvSpPr txBox="1">
            <a:spLocks noChangeArrowheads="1"/>
          </p:cNvSpPr>
          <p:nvPr/>
        </p:nvSpPr>
        <p:spPr bwMode="auto">
          <a:xfrm>
            <a:off x="3575050" y="5527675"/>
            <a:ext cx="1149350"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gn="ctr">
              <a:lnSpc>
                <a:spcPct val="65000"/>
              </a:lnSpc>
              <a:spcBef>
                <a:spcPct val="0"/>
              </a:spcBef>
              <a:buClrTx/>
              <a:buSzTx/>
              <a:buFontTx/>
              <a:buNone/>
            </a:pPr>
            <a:r>
              <a:rPr lang="en-US" altLang="en-US" sz="1600" dirty="0"/>
              <a:t>*</a:t>
            </a:r>
          </a:p>
          <a:p>
            <a:pPr algn="ctr">
              <a:spcBef>
                <a:spcPct val="0"/>
              </a:spcBef>
              <a:buClrTx/>
              <a:buSzTx/>
              <a:buFontTx/>
              <a:buNone/>
            </a:pPr>
            <a:r>
              <a:rPr lang="en-US" altLang="en-US" sz="1600" dirty="0">
                <a:latin typeface="FrankRuehl" panose="020E0503060101010101" pitchFamily="34" charset="-79"/>
                <a:cs typeface="FrankRuehl" panose="020E0503060101010101" pitchFamily="34" charset="-79"/>
              </a:rPr>
              <a:t>Optimal Service Level</a:t>
            </a:r>
          </a:p>
        </p:txBody>
      </p:sp>
      <p:grpSp>
        <p:nvGrpSpPr>
          <p:cNvPr id="2" name="Group 16"/>
          <p:cNvGrpSpPr>
            <a:grpSpLocks/>
          </p:cNvGrpSpPr>
          <p:nvPr/>
        </p:nvGrpSpPr>
        <p:grpSpPr bwMode="auto">
          <a:xfrm>
            <a:off x="2074863" y="2578100"/>
            <a:ext cx="4683125" cy="3213101"/>
            <a:chOff x="1307" y="1624"/>
            <a:chExt cx="2950" cy="2024"/>
          </a:xfrm>
        </p:grpSpPr>
        <p:sp>
          <p:nvSpPr>
            <p:cNvPr id="19469" name="Freeform 5"/>
            <p:cNvSpPr>
              <a:spLocks/>
            </p:cNvSpPr>
            <p:nvPr/>
          </p:nvSpPr>
          <p:spPr bwMode="auto">
            <a:xfrm>
              <a:off x="1560" y="1624"/>
              <a:ext cx="2664" cy="1792"/>
            </a:xfrm>
            <a:custGeom>
              <a:avLst/>
              <a:gdLst>
                <a:gd name="T0" fmla="*/ 0 w 2664"/>
                <a:gd name="T1" fmla="*/ 0 h 1792"/>
                <a:gd name="T2" fmla="*/ 0 w 2664"/>
                <a:gd name="T3" fmla="*/ 1792 h 1792"/>
                <a:gd name="T4" fmla="*/ 2664 w 2664"/>
                <a:gd name="T5" fmla="*/ 1792 h 1792"/>
                <a:gd name="T6" fmla="*/ 0 60000 65536"/>
                <a:gd name="T7" fmla="*/ 0 60000 65536"/>
                <a:gd name="T8" fmla="*/ 0 60000 65536"/>
                <a:gd name="T9" fmla="*/ 0 w 2664"/>
                <a:gd name="T10" fmla="*/ 0 h 1792"/>
                <a:gd name="T11" fmla="*/ 2664 w 2664"/>
                <a:gd name="T12" fmla="*/ 1792 h 1792"/>
              </a:gdLst>
              <a:ahLst/>
              <a:cxnLst>
                <a:cxn ang="T6">
                  <a:pos x="T0" y="T1"/>
                </a:cxn>
                <a:cxn ang="T7">
                  <a:pos x="T2" y="T3"/>
                </a:cxn>
                <a:cxn ang="T8">
                  <a:pos x="T4" y="T5"/>
                </a:cxn>
              </a:cxnLst>
              <a:rect l="T9" t="T10" r="T11" b="T12"/>
              <a:pathLst>
                <a:path w="2664" h="1792">
                  <a:moveTo>
                    <a:pt x="0" y="0"/>
                  </a:moveTo>
                  <a:lnTo>
                    <a:pt x="0" y="1792"/>
                  </a:lnTo>
                  <a:lnTo>
                    <a:pt x="2664" y="1792"/>
                  </a:lnTo>
                </a:path>
              </a:pathLst>
            </a:custGeom>
            <a:noFill/>
            <a:ln w="38100" cmpd="sng">
              <a:solidFill>
                <a:schemeClr val="tx1"/>
              </a:solidFill>
              <a:round/>
              <a:headEnd type="triangle" w="sm" len="med"/>
              <a:tailEnd type="triangle" w="sm" len="me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9470" name="Text Box 7"/>
            <p:cNvSpPr txBox="1">
              <a:spLocks noChangeArrowheads="1"/>
            </p:cNvSpPr>
            <p:nvPr/>
          </p:nvSpPr>
          <p:spPr bwMode="auto">
            <a:xfrm rot="16200000">
              <a:off x="1229" y="2451"/>
              <a:ext cx="35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600" dirty="0">
                  <a:latin typeface="FrankRuehl" panose="020E0503060101010101" pitchFamily="34" charset="-79"/>
                  <a:cs typeface="FrankRuehl" panose="020E0503060101010101" pitchFamily="34" charset="-79"/>
                </a:rPr>
                <a:t>Cost</a:t>
              </a:r>
            </a:p>
          </p:txBody>
        </p:sp>
        <p:sp>
          <p:nvSpPr>
            <p:cNvPr id="19471" name="Text Box 9"/>
            <p:cNvSpPr txBox="1">
              <a:spLocks noChangeArrowheads="1"/>
            </p:cNvSpPr>
            <p:nvPr/>
          </p:nvSpPr>
          <p:spPr bwMode="auto">
            <a:xfrm>
              <a:off x="3430" y="3450"/>
              <a:ext cx="827"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600" dirty="0">
                  <a:latin typeface="FrankRuehl" panose="020E0503060101010101" pitchFamily="34" charset="-79"/>
                  <a:cs typeface="FrankRuehl" panose="020E0503060101010101" pitchFamily="34" charset="-79"/>
                </a:rPr>
                <a:t>Service Level</a:t>
              </a:r>
            </a:p>
          </p:txBody>
        </p:sp>
      </p:grpSp>
      <p:sp>
        <p:nvSpPr>
          <p:cNvPr id="121866" name="Text Box 10"/>
          <p:cNvSpPr txBox="1">
            <a:spLocks noChangeArrowheads="1"/>
          </p:cNvSpPr>
          <p:nvPr/>
        </p:nvSpPr>
        <p:spPr bwMode="auto">
          <a:xfrm>
            <a:off x="5343525" y="3736975"/>
            <a:ext cx="2291012"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600" dirty="0">
                <a:latin typeface="FrankRuehl" panose="020E0503060101010101" pitchFamily="34" charset="-79"/>
                <a:cs typeface="FrankRuehl" panose="020E0503060101010101" pitchFamily="34" charset="-79"/>
              </a:rPr>
              <a:t>Cost of Providing Service</a:t>
            </a:r>
          </a:p>
        </p:txBody>
      </p:sp>
      <p:sp>
        <p:nvSpPr>
          <p:cNvPr id="121867" name="Text Box 11"/>
          <p:cNvSpPr txBox="1">
            <a:spLocks noChangeArrowheads="1"/>
          </p:cNvSpPr>
          <p:nvPr/>
        </p:nvSpPr>
        <p:spPr bwMode="auto">
          <a:xfrm>
            <a:off x="5508625" y="2847975"/>
            <a:ext cx="184698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600" dirty="0">
                <a:latin typeface="FrankRuehl" panose="020E0503060101010101" pitchFamily="34" charset="-79"/>
                <a:cs typeface="FrankRuehl" panose="020E0503060101010101" pitchFamily="34" charset="-79"/>
              </a:rPr>
              <a:t>Total Expected Cost</a:t>
            </a:r>
          </a:p>
        </p:txBody>
      </p:sp>
      <p:sp>
        <p:nvSpPr>
          <p:cNvPr id="121868" name="Text Box 12"/>
          <p:cNvSpPr txBox="1">
            <a:spLocks noChangeArrowheads="1"/>
          </p:cNvSpPr>
          <p:nvPr/>
        </p:nvSpPr>
        <p:spPr bwMode="auto">
          <a:xfrm>
            <a:off x="4572000" y="4752975"/>
            <a:ext cx="1960793"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spcBef>
                <a:spcPct val="0"/>
              </a:spcBef>
              <a:buClrTx/>
              <a:buSzTx/>
              <a:buFontTx/>
              <a:buNone/>
            </a:pPr>
            <a:r>
              <a:rPr lang="en-US" altLang="en-US" sz="1600" dirty="0">
                <a:latin typeface="FrankRuehl" panose="020E0503060101010101" pitchFamily="34" charset="-79"/>
                <a:cs typeface="FrankRuehl" panose="020E0503060101010101" pitchFamily="34" charset="-79"/>
              </a:rPr>
              <a:t>Cost of Waiting Time</a:t>
            </a:r>
          </a:p>
        </p:txBody>
      </p:sp>
      <p:sp>
        <p:nvSpPr>
          <p:cNvPr id="121869" name="Line 13"/>
          <p:cNvSpPr>
            <a:spLocks noChangeShapeType="1"/>
          </p:cNvSpPr>
          <p:nvPr/>
        </p:nvSpPr>
        <p:spPr bwMode="auto">
          <a:xfrm flipV="1">
            <a:off x="2908300" y="4089400"/>
            <a:ext cx="2946400" cy="9779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21870" name="Freeform 14"/>
          <p:cNvSpPr>
            <a:spLocks/>
          </p:cNvSpPr>
          <p:nvPr/>
        </p:nvSpPr>
        <p:spPr bwMode="auto">
          <a:xfrm>
            <a:off x="2895600" y="3175000"/>
            <a:ext cx="2387600" cy="2197100"/>
          </a:xfrm>
          <a:custGeom>
            <a:avLst/>
            <a:gdLst>
              <a:gd name="T0" fmla="*/ 0 w 1504"/>
              <a:gd name="T1" fmla="*/ 0 h 1384"/>
              <a:gd name="T2" fmla="*/ 2147483647 w 1504"/>
              <a:gd name="T3" fmla="*/ 2147483647 h 1384"/>
              <a:gd name="T4" fmla="*/ 2147483647 w 1504"/>
              <a:gd name="T5" fmla="*/ 2147483647 h 1384"/>
              <a:gd name="T6" fmla="*/ 2147483647 w 1504"/>
              <a:gd name="T7" fmla="*/ 2147483647 h 1384"/>
              <a:gd name="T8" fmla="*/ 2147483647 w 1504"/>
              <a:gd name="T9" fmla="*/ 2147483647 h 1384"/>
              <a:gd name="T10" fmla="*/ 2147483647 w 1504"/>
              <a:gd name="T11" fmla="*/ 2147483647 h 1384"/>
              <a:gd name="T12" fmla="*/ 0 60000 65536"/>
              <a:gd name="T13" fmla="*/ 0 60000 65536"/>
              <a:gd name="T14" fmla="*/ 0 60000 65536"/>
              <a:gd name="T15" fmla="*/ 0 60000 65536"/>
              <a:gd name="T16" fmla="*/ 0 60000 65536"/>
              <a:gd name="T17" fmla="*/ 0 60000 65536"/>
              <a:gd name="T18" fmla="*/ 0 w 1504"/>
              <a:gd name="T19" fmla="*/ 0 h 1384"/>
              <a:gd name="T20" fmla="*/ 1504 w 1504"/>
              <a:gd name="T21" fmla="*/ 1384 h 1384"/>
            </a:gdLst>
            <a:ahLst/>
            <a:cxnLst>
              <a:cxn ang="T12">
                <a:pos x="T0" y="T1"/>
              </a:cxn>
              <a:cxn ang="T13">
                <a:pos x="T2" y="T3"/>
              </a:cxn>
              <a:cxn ang="T14">
                <a:pos x="T4" y="T5"/>
              </a:cxn>
              <a:cxn ang="T15">
                <a:pos x="T6" y="T7"/>
              </a:cxn>
              <a:cxn ang="T16">
                <a:pos x="T8" y="T9"/>
              </a:cxn>
              <a:cxn ang="T17">
                <a:pos x="T10" y="T11"/>
              </a:cxn>
            </a:cxnLst>
            <a:rect l="T18" t="T19" r="T20" b="T21"/>
            <a:pathLst>
              <a:path w="1504" h="1384">
                <a:moveTo>
                  <a:pt x="0" y="0"/>
                </a:moveTo>
                <a:cubicBezTo>
                  <a:pt x="148" y="204"/>
                  <a:pt x="296" y="409"/>
                  <a:pt x="440" y="576"/>
                </a:cubicBezTo>
                <a:cubicBezTo>
                  <a:pt x="584" y="743"/>
                  <a:pt x="733" y="881"/>
                  <a:pt x="864" y="1000"/>
                </a:cubicBezTo>
                <a:cubicBezTo>
                  <a:pt x="995" y="1119"/>
                  <a:pt x="1138" y="1227"/>
                  <a:pt x="1224" y="1288"/>
                </a:cubicBezTo>
                <a:cubicBezTo>
                  <a:pt x="1310" y="1349"/>
                  <a:pt x="1336" y="1350"/>
                  <a:pt x="1383" y="1366"/>
                </a:cubicBezTo>
                <a:cubicBezTo>
                  <a:pt x="1430" y="1382"/>
                  <a:pt x="1479" y="1380"/>
                  <a:pt x="1504" y="1384"/>
                </a:cubicBezTo>
              </a:path>
            </a:pathLst>
          </a:custGeom>
          <a:noFill/>
          <a:ln w="5715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1871" name="Freeform 15"/>
          <p:cNvSpPr>
            <a:spLocks/>
          </p:cNvSpPr>
          <p:nvPr/>
        </p:nvSpPr>
        <p:spPr bwMode="auto">
          <a:xfrm>
            <a:off x="2763838" y="2628900"/>
            <a:ext cx="2762250" cy="1117600"/>
          </a:xfrm>
          <a:custGeom>
            <a:avLst/>
            <a:gdLst>
              <a:gd name="T0" fmla="*/ 0 w 1740"/>
              <a:gd name="T1" fmla="*/ 0 h 704"/>
              <a:gd name="T2" fmla="*/ 2147483647 w 1740"/>
              <a:gd name="T3" fmla="*/ 2147483647 h 704"/>
              <a:gd name="T4" fmla="*/ 2147483647 w 1740"/>
              <a:gd name="T5" fmla="*/ 2147483647 h 704"/>
              <a:gd name="T6" fmla="*/ 2147483647 w 1740"/>
              <a:gd name="T7" fmla="*/ 2147483647 h 704"/>
              <a:gd name="T8" fmla="*/ 2147483647 w 1740"/>
              <a:gd name="T9" fmla="*/ 2147483647 h 704"/>
              <a:gd name="T10" fmla="*/ 2147483647 w 1740"/>
              <a:gd name="T11" fmla="*/ 2147483647 h 704"/>
              <a:gd name="T12" fmla="*/ 2147483647 w 1740"/>
              <a:gd name="T13" fmla="*/ 2147483647 h 704"/>
              <a:gd name="T14" fmla="*/ 2147483647 w 1740"/>
              <a:gd name="T15" fmla="*/ 2147483647 h 704"/>
              <a:gd name="T16" fmla="*/ 2147483647 w 1740"/>
              <a:gd name="T17" fmla="*/ 2147483647 h 704"/>
              <a:gd name="T18" fmla="*/ 2147483647 w 1740"/>
              <a:gd name="T19" fmla="*/ 2147483647 h 704"/>
              <a:gd name="T20" fmla="*/ 2147483647 w 1740"/>
              <a:gd name="T21" fmla="*/ 2147483647 h 704"/>
              <a:gd name="T22" fmla="*/ 2147483647 w 1740"/>
              <a:gd name="T23" fmla="*/ 2147483647 h 7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40"/>
              <a:gd name="T37" fmla="*/ 0 h 704"/>
              <a:gd name="T38" fmla="*/ 1740 w 1740"/>
              <a:gd name="T39" fmla="*/ 704 h 7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40" h="704">
                <a:moveTo>
                  <a:pt x="0" y="0"/>
                </a:moveTo>
                <a:cubicBezTo>
                  <a:pt x="8" y="28"/>
                  <a:pt x="21" y="112"/>
                  <a:pt x="45" y="168"/>
                </a:cubicBezTo>
                <a:cubicBezTo>
                  <a:pt x="69" y="224"/>
                  <a:pt x="88" y="273"/>
                  <a:pt x="144" y="336"/>
                </a:cubicBezTo>
                <a:cubicBezTo>
                  <a:pt x="200" y="399"/>
                  <a:pt x="291" y="489"/>
                  <a:pt x="381" y="546"/>
                </a:cubicBezTo>
                <a:cubicBezTo>
                  <a:pt x="471" y="603"/>
                  <a:pt x="602" y="652"/>
                  <a:pt x="684" y="678"/>
                </a:cubicBezTo>
                <a:cubicBezTo>
                  <a:pt x="766" y="704"/>
                  <a:pt x="810" y="703"/>
                  <a:pt x="876" y="702"/>
                </a:cubicBezTo>
                <a:cubicBezTo>
                  <a:pt x="942" y="701"/>
                  <a:pt x="1011" y="690"/>
                  <a:pt x="1083" y="669"/>
                </a:cubicBezTo>
                <a:cubicBezTo>
                  <a:pt x="1155" y="648"/>
                  <a:pt x="1235" y="615"/>
                  <a:pt x="1308" y="573"/>
                </a:cubicBezTo>
                <a:cubicBezTo>
                  <a:pt x="1381" y="531"/>
                  <a:pt x="1465" y="466"/>
                  <a:pt x="1521" y="414"/>
                </a:cubicBezTo>
                <a:cubicBezTo>
                  <a:pt x="1577" y="362"/>
                  <a:pt x="1616" y="302"/>
                  <a:pt x="1647" y="258"/>
                </a:cubicBezTo>
                <a:cubicBezTo>
                  <a:pt x="1678" y="214"/>
                  <a:pt x="1692" y="189"/>
                  <a:pt x="1707" y="147"/>
                </a:cubicBezTo>
                <a:cubicBezTo>
                  <a:pt x="1722" y="105"/>
                  <a:pt x="1733" y="35"/>
                  <a:pt x="1740" y="6"/>
                </a:cubicBezTo>
              </a:path>
            </a:pathLst>
          </a:custGeom>
          <a:noFill/>
          <a:ln w="57150" cmpd="sng">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Tree>
    <p:extLst>
      <p:ext uri="{BB962C8B-B14F-4D97-AF65-F5344CB8AC3E}">
        <p14:creationId xmlns:p14="http://schemas.microsoft.com/office/powerpoint/2010/main" val="1676227191"/>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1859"/>
                                        </p:tgtEl>
                                        <p:attrNameLst>
                                          <p:attrName>style.visibility</p:attrName>
                                        </p:attrNameLst>
                                      </p:cBhvr>
                                      <p:to>
                                        <p:strVal val="visible"/>
                                      </p:to>
                                    </p:set>
                                    <p:animEffect transition="in" filter="strips(downRight)">
                                      <p:cBhvr>
                                        <p:cTn id="7" dur="1000"/>
                                        <p:tgtEl>
                                          <p:spTgt spid="121859"/>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strips(upRight)">
                                      <p:cBhvr>
                                        <p:cTn id="11" dur="1000"/>
                                        <p:tgtEl>
                                          <p:spTgt spid="2"/>
                                        </p:tgtEl>
                                      </p:cBhvr>
                                    </p:animEffect>
                                  </p:childTnLst>
                                </p:cTn>
                              </p:par>
                            </p:childTnLst>
                          </p:cTn>
                        </p:par>
                        <p:par>
                          <p:cTn id="12" fill="hold" nodeType="afterGroup">
                            <p:stCondLst>
                              <p:cond delay="4000"/>
                            </p:stCondLst>
                            <p:childTnLst>
                              <p:par>
                                <p:cTn id="13" presetID="18" presetClass="entr" presetSubtype="3" fill="hold" grpId="0" nodeType="afterEffect">
                                  <p:stCondLst>
                                    <p:cond delay="1000"/>
                                  </p:stCondLst>
                                  <p:childTnLst>
                                    <p:set>
                                      <p:cBhvr>
                                        <p:cTn id="14" dur="1" fill="hold">
                                          <p:stCondLst>
                                            <p:cond delay="0"/>
                                          </p:stCondLst>
                                        </p:cTn>
                                        <p:tgtEl>
                                          <p:spTgt spid="121869"/>
                                        </p:tgtEl>
                                        <p:attrNameLst>
                                          <p:attrName>style.visibility</p:attrName>
                                        </p:attrNameLst>
                                      </p:cBhvr>
                                      <p:to>
                                        <p:strVal val="visible"/>
                                      </p:to>
                                    </p:set>
                                    <p:animEffect transition="in" filter="strips(upRight)">
                                      <p:cBhvr>
                                        <p:cTn id="15" dur="1000"/>
                                        <p:tgtEl>
                                          <p:spTgt spid="121869"/>
                                        </p:tgtEl>
                                      </p:cBhvr>
                                    </p:animEffect>
                                  </p:childTnLst>
                                </p:cTn>
                              </p:par>
                            </p:childTnLst>
                          </p:cTn>
                        </p:par>
                        <p:par>
                          <p:cTn id="16" fill="hold" nodeType="afterGroup">
                            <p:stCondLst>
                              <p:cond delay="6000"/>
                            </p:stCondLst>
                            <p:childTnLst>
                              <p:par>
                                <p:cTn id="17" presetID="22" presetClass="entr" presetSubtype="8" fill="hold" grpId="0" nodeType="afterEffect">
                                  <p:stCondLst>
                                    <p:cond delay="0"/>
                                  </p:stCondLst>
                                  <p:childTnLst>
                                    <p:set>
                                      <p:cBhvr>
                                        <p:cTn id="18" dur="1" fill="hold">
                                          <p:stCondLst>
                                            <p:cond delay="0"/>
                                          </p:stCondLst>
                                        </p:cTn>
                                        <p:tgtEl>
                                          <p:spTgt spid="121866"/>
                                        </p:tgtEl>
                                        <p:attrNameLst>
                                          <p:attrName>style.visibility</p:attrName>
                                        </p:attrNameLst>
                                      </p:cBhvr>
                                      <p:to>
                                        <p:strVal val="visible"/>
                                      </p:to>
                                    </p:set>
                                    <p:animEffect transition="in" filter="wipe(left)">
                                      <p:cBhvr>
                                        <p:cTn id="19" dur="1000"/>
                                        <p:tgtEl>
                                          <p:spTgt spid="121866"/>
                                        </p:tgtEl>
                                      </p:cBhvr>
                                    </p:animEffect>
                                  </p:childTnLst>
                                </p:cTn>
                              </p:par>
                            </p:childTnLst>
                          </p:cTn>
                        </p:par>
                        <p:par>
                          <p:cTn id="20" fill="hold" nodeType="afterGroup">
                            <p:stCondLst>
                              <p:cond delay="7000"/>
                            </p:stCondLst>
                            <p:childTnLst>
                              <p:par>
                                <p:cTn id="21" presetID="18" presetClass="entr" presetSubtype="6" fill="hold" grpId="0" nodeType="afterEffect">
                                  <p:stCondLst>
                                    <p:cond delay="1000"/>
                                  </p:stCondLst>
                                  <p:childTnLst>
                                    <p:set>
                                      <p:cBhvr>
                                        <p:cTn id="22" dur="1" fill="hold">
                                          <p:stCondLst>
                                            <p:cond delay="0"/>
                                          </p:stCondLst>
                                        </p:cTn>
                                        <p:tgtEl>
                                          <p:spTgt spid="121870"/>
                                        </p:tgtEl>
                                        <p:attrNameLst>
                                          <p:attrName>style.visibility</p:attrName>
                                        </p:attrNameLst>
                                      </p:cBhvr>
                                      <p:to>
                                        <p:strVal val="visible"/>
                                      </p:to>
                                    </p:set>
                                    <p:animEffect transition="in" filter="strips(downRight)">
                                      <p:cBhvr>
                                        <p:cTn id="23" dur="1000"/>
                                        <p:tgtEl>
                                          <p:spTgt spid="121870"/>
                                        </p:tgtEl>
                                      </p:cBhvr>
                                    </p:animEffect>
                                  </p:childTnLst>
                                </p:cTn>
                              </p:par>
                            </p:childTnLst>
                          </p:cTn>
                        </p:par>
                        <p:par>
                          <p:cTn id="24" fill="hold" nodeType="afterGroup">
                            <p:stCondLst>
                              <p:cond delay="9000"/>
                            </p:stCondLst>
                            <p:childTnLst>
                              <p:par>
                                <p:cTn id="25" presetID="22" presetClass="entr" presetSubtype="8" fill="hold" grpId="0" nodeType="afterEffect">
                                  <p:stCondLst>
                                    <p:cond delay="0"/>
                                  </p:stCondLst>
                                  <p:childTnLst>
                                    <p:set>
                                      <p:cBhvr>
                                        <p:cTn id="26" dur="1" fill="hold">
                                          <p:stCondLst>
                                            <p:cond delay="0"/>
                                          </p:stCondLst>
                                        </p:cTn>
                                        <p:tgtEl>
                                          <p:spTgt spid="121868"/>
                                        </p:tgtEl>
                                        <p:attrNameLst>
                                          <p:attrName>style.visibility</p:attrName>
                                        </p:attrNameLst>
                                      </p:cBhvr>
                                      <p:to>
                                        <p:strVal val="visible"/>
                                      </p:to>
                                    </p:set>
                                    <p:animEffect transition="in" filter="wipe(left)">
                                      <p:cBhvr>
                                        <p:cTn id="27" dur="1000"/>
                                        <p:tgtEl>
                                          <p:spTgt spid="121868"/>
                                        </p:tgtEl>
                                      </p:cBhvr>
                                    </p:animEffect>
                                  </p:childTnLst>
                                </p:cTn>
                              </p:par>
                            </p:childTnLst>
                          </p:cTn>
                        </p:par>
                        <p:par>
                          <p:cTn id="28" fill="hold" nodeType="afterGroup">
                            <p:stCondLst>
                              <p:cond delay="10000"/>
                            </p:stCondLst>
                            <p:childTnLst>
                              <p:par>
                                <p:cTn id="29" presetID="22" presetClass="entr" presetSubtype="8" fill="hold" grpId="0" nodeType="afterEffect">
                                  <p:stCondLst>
                                    <p:cond delay="1000"/>
                                  </p:stCondLst>
                                  <p:childTnLst>
                                    <p:set>
                                      <p:cBhvr>
                                        <p:cTn id="30" dur="1" fill="hold">
                                          <p:stCondLst>
                                            <p:cond delay="0"/>
                                          </p:stCondLst>
                                        </p:cTn>
                                        <p:tgtEl>
                                          <p:spTgt spid="121871"/>
                                        </p:tgtEl>
                                        <p:attrNameLst>
                                          <p:attrName>style.visibility</p:attrName>
                                        </p:attrNameLst>
                                      </p:cBhvr>
                                      <p:to>
                                        <p:strVal val="visible"/>
                                      </p:to>
                                    </p:set>
                                    <p:animEffect transition="in" filter="wipe(left)">
                                      <p:cBhvr>
                                        <p:cTn id="31" dur="1000"/>
                                        <p:tgtEl>
                                          <p:spTgt spid="121871"/>
                                        </p:tgtEl>
                                      </p:cBhvr>
                                    </p:animEffect>
                                  </p:childTnLst>
                                </p:cTn>
                              </p:par>
                            </p:childTnLst>
                          </p:cTn>
                        </p:par>
                        <p:par>
                          <p:cTn id="32" fill="hold" nodeType="afterGroup">
                            <p:stCondLst>
                              <p:cond delay="12000"/>
                            </p:stCondLst>
                            <p:childTnLst>
                              <p:par>
                                <p:cTn id="33" presetID="22" presetClass="entr" presetSubtype="8" fill="hold" grpId="0" nodeType="afterEffect">
                                  <p:stCondLst>
                                    <p:cond delay="0"/>
                                  </p:stCondLst>
                                  <p:childTnLst>
                                    <p:set>
                                      <p:cBhvr>
                                        <p:cTn id="34" dur="1" fill="hold">
                                          <p:stCondLst>
                                            <p:cond delay="0"/>
                                          </p:stCondLst>
                                        </p:cTn>
                                        <p:tgtEl>
                                          <p:spTgt spid="121867"/>
                                        </p:tgtEl>
                                        <p:attrNameLst>
                                          <p:attrName>style.visibility</p:attrName>
                                        </p:attrNameLst>
                                      </p:cBhvr>
                                      <p:to>
                                        <p:strVal val="visible"/>
                                      </p:to>
                                    </p:set>
                                    <p:animEffect transition="in" filter="wipe(left)">
                                      <p:cBhvr>
                                        <p:cTn id="35" dur="1000"/>
                                        <p:tgtEl>
                                          <p:spTgt spid="121867"/>
                                        </p:tgtEl>
                                      </p:cBhvr>
                                    </p:animEffect>
                                  </p:childTnLst>
                                </p:cTn>
                              </p:par>
                            </p:childTnLst>
                          </p:cTn>
                        </p:par>
                        <p:par>
                          <p:cTn id="36" fill="hold" nodeType="afterGroup">
                            <p:stCondLst>
                              <p:cond delay="13000"/>
                            </p:stCondLst>
                            <p:childTnLst>
                              <p:par>
                                <p:cTn id="37" presetID="18" presetClass="entr" presetSubtype="6" fill="hold" grpId="0" nodeType="afterEffect">
                                  <p:stCondLst>
                                    <p:cond delay="1000"/>
                                  </p:stCondLst>
                                  <p:childTnLst>
                                    <p:set>
                                      <p:cBhvr>
                                        <p:cTn id="38" dur="1" fill="hold">
                                          <p:stCondLst>
                                            <p:cond delay="0"/>
                                          </p:stCondLst>
                                        </p:cTn>
                                        <p:tgtEl>
                                          <p:spTgt spid="121864"/>
                                        </p:tgtEl>
                                        <p:attrNameLst>
                                          <p:attrName>style.visibility</p:attrName>
                                        </p:attrNameLst>
                                      </p:cBhvr>
                                      <p:to>
                                        <p:strVal val="visible"/>
                                      </p:to>
                                    </p:set>
                                    <p:animEffect transition="in" filter="strips(downRight)">
                                      <p:cBhvr>
                                        <p:cTn id="39" dur="1000"/>
                                        <p:tgtEl>
                                          <p:spTgt spid="121864"/>
                                        </p:tgtEl>
                                      </p:cBhvr>
                                    </p:animEffect>
                                  </p:childTnLst>
                                </p:cTn>
                              </p:par>
                              <p:par>
                                <p:cTn id="40" presetID="22" presetClass="entr" presetSubtype="4" fill="hold" grpId="0" nodeType="withEffect">
                                  <p:stCondLst>
                                    <p:cond delay="1000"/>
                                  </p:stCondLst>
                                  <p:childTnLst>
                                    <p:set>
                                      <p:cBhvr>
                                        <p:cTn id="41" dur="1" fill="hold">
                                          <p:stCondLst>
                                            <p:cond delay="0"/>
                                          </p:stCondLst>
                                        </p:cTn>
                                        <p:tgtEl>
                                          <p:spTgt spid="121862"/>
                                        </p:tgtEl>
                                        <p:attrNameLst>
                                          <p:attrName>style.visibility</p:attrName>
                                        </p:attrNameLst>
                                      </p:cBhvr>
                                      <p:to>
                                        <p:strVal val="visible"/>
                                      </p:to>
                                    </p:set>
                                    <p:animEffect transition="in" filter="wipe(down)">
                                      <p:cBhvr>
                                        <p:cTn id="42" dur="10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p:bldP spid="121862" grpId="0" animBg="1"/>
      <p:bldP spid="121864" grpId="0"/>
      <p:bldP spid="121866" grpId="0"/>
      <p:bldP spid="121867" grpId="0"/>
      <p:bldP spid="121868" grpId="0"/>
      <p:bldP spid="121869" grpId="0" animBg="1"/>
      <p:bldP spid="121870" grpId="0" animBg="1"/>
      <p:bldP spid="121871" grpId="0" animBg="1"/>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5"/>
          <p:cNvSpPr>
            <a:spLocks noGrp="1" noChangeArrowheads="1"/>
          </p:cNvSpPr>
          <p:nvPr>
            <p:ph type="ctrTitle"/>
          </p:nvPr>
        </p:nvSpPr>
        <p:spPr>
          <a:xfrm>
            <a:off x="614363" y="2497138"/>
            <a:ext cx="7772400" cy="1389062"/>
          </a:xfrm>
        </p:spPr>
        <p:txBody>
          <a:bodyPr/>
          <a:lstStyle/>
          <a:p>
            <a:pPr eaLnBrk="1" hangingPunct="1"/>
            <a:r>
              <a:rPr lang="en-AU" altLang="en-US" sz="4400" dirty="0">
                <a:solidFill>
                  <a:srgbClr val="660033"/>
                </a:solidFill>
                <a:latin typeface="FrankRuehl" panose="020E0503060101010101" pitchFamily="34" charset="-79"/>
                <a:cs typeface="FrankRuehl" panose="020E0503060101010101" pitchFamily="34" charset="-79"/>
              </a:rPr>
              <a:t>Psychology of Waiting</a:t>
            </a:r>
          </a:p>
        </p:txBody>
      </p:sp>
    </p:spTree>
    <p:extLst>
      <p:ext uri="{BB962C8B-B14F-4D97-AF65-F5344CB8AC3E}">
        <p14:creationId xmlns:p14="http://schemas.microsoft.com/office/powerpoint/2010/main" val="3847853724"/>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30238"/>
            <a:ext cx="7772400" cy="477837"/>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Introduction</a:t>
            </a:r>
          </a:p>
        </p:txBody>
      </p:sp>
      <p:sp>
        <p:nvSpPr>
          <p:cNvPr id="32771" name="Rectangle 3"/>
          <p:cNvSpPr>
            <a:spLocks noGrp="1" noChangeArrowheads="1"/>
          </p:cNvSpPr>
          <p:nvPr>
            <p:ph type="body" idx="1"/>
          </p:nvPr>
        </p:nvSpPr>
        <p:spPr>
          <a:xfrm>
            <a:off x="971550" y="1657350"/>
            <a:ext cx="7200900" cy="4546600"/>
          </a:xfrm>
        </p:spPr>
        <p:txBody>
          <a:bodyPr/>
          <a:lstStyle/>
          <a:p>
            <a:pPr eaLnBrk="1" hangingPunct="1">
              <a:defRPr/>
            </a:pP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Queuing theory</a:t>
            </a:r>
            <a:r>
              <a:rPr lang="en-US" sz="2400" dirty="0">
                <a:solidFill>
                  <a:srgbClr val="660033"/>
                </a:solidFill>
                <a:latin typeface="FrankRuehl" panose="020E0503060101010101" pitchFamily="34" charset="-79"/>
                <a:cs typeface="FrankRuehl" panose="020E0503060101010101" pitchFamily="34" charset="-79"/>
              </a:rPr>
              <a:t>  </a:t>
            </a:r>
            <a:r>
              <a:rPr lang="en-US" sz="2400" dirty="0">
                <a:latin typeface="FrankRuehl" panose="020E0503060101010101" pitchFamily="34" charset="-79"/>
                <a:cs typeface="FrankRuehl" panose="020E0503060101010101" pitchFamily="34" charset="-79"/>
              </a:rPr>
              <a:t>is the study of </a:t>
            </a:r>
            <a:r>
              <a:rPr lang="en-US" sz="2400" i="1" dirty="0">
                <a:solidFill>
                  <a:srgbClr val="660033"/>
                </a:solidFill>
                <a:effectLst>
                  <a:outerShdw blurRad="38100" dist="38100" dir="2700000" algn="tl">
                    <a:srgbClr val="C0C0C0"/>
                  </a:outerShdw>
                </a:effectLst>
                <a:latin typeface="FrankRuehl" panose="020E0503060101010101" pitchFamily="34" charset="-79"/>
                <a:cs typeface="FrankRuehl" panose="020E0503060101010101" pitchFamily="34" charset="-79"/>
              </a:rPr>
              <a:t>waiting lines</a:t>
            </a:r>
          </a:p>
          <a:p>
            <a:pPr eaLnBrk="1" hangingPunct="1">
              <a:defRPr/>
            </a:pPr>
            <a:r>
              <a:rPr lang="en-US" sz="2400" dirty="0">
                <a:latin typeface="FrankRuehl" panose="020E0503060101010101" pitchFamily="34" charset="-79"/>
                <a:cs typeface="FrankRuehl" panose="020E0503060101010101" pitchFamily="34" charset="-79"/>
              </a:rPr>
              <a:t>It is one of the oldest and most widely used quantitative analysis techniques</a:t>
            </a:r>
          </a:p>
          <a:p>
            <a:pPr eaLnBrk="1" hangingPunct="1">
              <a:defRPr/>
            </a:pPr>
            <a:r>
              <a:rPr lang="en-US" sz="2400" dirty="0">
                <a:latin typeface="FrankRuehl" panose="020E0503060101010101" pitchFamily="34" charset="-79"/>
                <a:cs typeface="FrankRuehl" panose="020E0503060101010101" pitchFamily="34" charset="-79"/>
              </a:rPr>
              <a:t>Waiting lines are an everyday occurrence for most people</a:t>
            </a:r>
          </a:p>
          <a:p>
            <a:pPr eaLnBrk="1" hangingPunct="1">
              <a:defRPr/>
            </a:pPr>
            <a:r>
              <a:rPr lang="en-US" sz="2400" dirty="0">
                <a:latin typeface="FrankRuehl" panose="020E0503060101010101" pitchFamily="34" charset="-79"/>
                <a:cs typeface="FrankRuehl" panose="020E0503060101010101" pitchFamily="34" charset="-79"/>
              </a:rPr>
              <a:t>Queues form in business process as well</a:t>
            </a:r>
          </a:p>
          <a:p>
            <a:pPr eaLnBrk="1" hangingPunct="1">
              <a:defRPr/>
            </a:pPr>
            <a:r>
              <a:rPr lang="en-US" sz="2400" dirty="0">
                <a:latin typeface="FrankRuehl" panose="020E0503060101010101" pitchFamily="34" charset="-79"/>
                <a:cs typeface="FrankRuehl" panose="020E0503060101010101" pitchFamily="34" charset="-79"/>
              </a:rPr>
              <a:t>The three basic components of a queuing process are arrivals, service facilities, and the actual waiting line</a:t>
            </a:r>
          </a:p>
          <a:p>
            <a:pPr eaLnBrk="1" hangingPunct="1">
              <a:defRPr/>
            </a:pPr>
            <a:r>
              <a:rPr lang="en-US" sz="2400" dirty="0">
                <a:latin typeface="FrankRuehl" panose="020E0503060101010101" pitchFamily="34" charset="-79"/>
                <a:cs typeface="FrankRuehl" panose="020E0503060101010101" pitchFamily="34" charset="-79"/>
              </a:rPr>
              <a:t>Analytical models of waiting lines can help managers evaluate the cost and effectiveness of service systems</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2771"/>
                                        </p:tgtEl>
                                        <p:attrNameLst>
                                          <p:attrName>style.visibility</p:attrName>
                                        </p:attrNameLst>
                                      </p:cBhvr>
                                      <p:to>
                                        <p:strVal val="visible"/>
                                      </p:to>
                                    </p:set>
                                    <p:animEffect transition="in" filter="strips(downRight)">
                                      <p:cBhvr>
                                        <p:cTn id="7" dur="10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504825"/>
            <a:ext cx="7772400" cy="688975"/>
          </a:xfrm>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Psychology of Waiting</a:t>
            </a:r>
          </a:p>
        </p:txBody>
      </p:sp>
      <p:sp>
        <p:nvSpPr>
          <p:cNvPr id="30723" name="Rectangle 3"/>
          <p:cNvSpPr>
            <a:spLocks noGrp="1" noChangeArrowheads="1"/>
          </p:cNvSpPr>
          <p:nvPr>
            <p:ph type="body" idx="1"/>
          </p:nvPr>
        </p:nvSpPr>
        <p:spPr>
          <a:xfrm>
            <a:off x="1069340" y="1543776"/>
            <a:ext cx="7188200" cy="4534444"/>
          </a:xfrm>
        </p:spPr>
        <p:txBody>
          <a:bodyPr/>
          <a:lstStyle/>
          <a:p>
            <a:pPr marL="0" indent="0" algn="ctr" eaLnBrk="1" hangingPunct="1">
              <a:buSzTx/>
              <a:buNone/>
            </a:pPr>
            <a:r>
              <a:rPr lang="en-US" altLang="en-US" sz="2400" dirty="0">
                <a:latin typeface="Lucida Bright" panose="02040602050505020304" pitchFamily="18" charset="0"/>
                <a:cs typeface="FrankRuehl" panose="020E0503060101010101" pitchFamily="34" charset="-79"/>
              </a:rPr>
              <a:t>The perception of waiting time is as important as the actual time of waiting</a:t>
            </a:r>
          </a:p>
          <a:p>
            <a:pPr marL="0" indent="0" eaLnBrk="1" hangingPunct="1">
              <a:buSzTx/>
              <a:buNone/>
            </a:pPr>
            <a:endParaRPr lang="en-US" altLang="en-US" sz="2400" dirty="0">
              <a:latin typeface="FrankRuehl" panose="020E0503060101010101" pitchFamily="34" charset="-79"/>
              <a:cs typeface="FrankRuehl" panose="020E0503060101010101" pitchFamily="34" charset="-79"/>
            </a:endParaRPr>
          </a:p>
          <a:p>
            <a:pPr marL="0" indent="0" eaLnBrk="1" hangingPunct="1">
              <a:buSzTx/>
              <a:buNone/>
            </a:pPr>
            <a:endParaRPr lang="en-US" altLang="en-US" sz="2400" dirty="0">
              <a:latin typeface="FrankRuehl" panose="020E0503060101010101" pitchFamily="34" charset="-79"/>
              <a:cs typeface="FrankRuehl" panose="020E0503060101010101" pitchFamily="34" charset="-79"/>
            </a:endParaRPr>
          </a:p>
          <a:p>
            <a:pPr marL="0" indent="0" eaLnBrk="1" hangingPunct="1">
              <a:buSzTx/>
              <a:buNone/>
            </a:pPr>
            <a:endParaRPr lang="en-US" altLang="en-US" sz="2400" dirty="0">
              <a:latin typeface="FrankRuehl" panose="020E0503060101010101" pitchFamily="34" charset="-79"/>
              <a:cs typeface="FrankRuehl" panose="020E0503060101010101" pitchFamily="34" charset="-79"/>
            </a:endParaRPr>
          </a:p>
          <a:p>
            <a:pPr marL="0" indent="0" eaLnBrk="1" hangingPunct="1">
              <a:buSzTx/>
              <a:buNone/>
            </a:pPr>
            <a:endParaRPr lang="en-US" altLang="en-US" sz="2400" dirty="0">
              <a:latin typeface="FrankRuehl" panose="020E0503060101010101" pitchFamily="34" charset="-79"/>
              <a:cs typeface="FrankRuehl" panose="020E0503060101010101" pitchFamily="34" charset="-79"/>
            </a:endParaRPr>
          </a:p>
          <a:p>
            <a:pPr marL="0" indent="0" algn="ctr" eaLnBrk="1" hangingPunct="1">
              <a:buSzTx/>
              <a:buNone/>
            </a:pPr>
            <a:r>
              <a:rPr lang="en-US" altLang="en-US" sz="2400" dirty="0">
                <a:latin typeface="FrankRuehl" panose="020E0503060101010101" pitchFamily="34" charset="-79"/>
                <a:cs typeface="FrankRuehl" panose="020E0503060101010101" pitchFamily="34" charset="-79"/>
              </a:rPr>
              <a:t>        </a:t>
            </a:r>
            <a:r>
              <a:rPr lang="en-US" altLang="en-US" sz="2400" dirty="0">
                <a:latin typeface="Lucida Bright" panose="02040602050505020304" pitchFamily="18" charset="0"/>
                <a:cs typeface="FrankRuehl" panose="020E0503060101010101" pitchFamily="34" charset="-79"/>
              </a:rPr>
              <a:t>Mathematics of Waiting Lines</a:t>
            </a:r>
          </a:p>
        </p:txBody>
      </p:sp>
      <p:sp>
        <p:nvSpPr>
          <p:cNvPr id="2" name="Rounded Rectangle 1">
            <a:hlinkClick r:id="rId2"/>
          </p:cNvPr>
          <p:cNvSpPr/>
          <p:nvPr/>
        </p:nvSpPr>
        <p:spPr bwMode="auto">
          <a:xfrm>
            <a:off x="3037113" y="2677886"/>
            <a:ext cx="3450771" cy="751114"/>
          </a:xfrm>
          <a:prstGeom prst="roundRect">
            <a:avLst/>
          </a:prstGeom>
          <a:solidFill>
            <a:srgbClr val="00003A"/>
          </a:solidFill>
          <a:ln w="9525" cap="flat" cmpd="sng" algn="ctr">
            <a:solidFill>
              <a:schemeClr val="tx1"/>
            </a:solidFill>
            <a:prstDash val="solid"/>
            <a:round/>
            <a:headEnd type="none" w="med" len="med"/>
            <a:tailEnd type="none" w="med" len="med"/>
          </a:ln>
          <a:effectLst/>
          <a:scene3d>
            <a:camera prst="orthographicFront"/>
            <a:lightRig rig="threePt" dir="t"/>
          </a:scene3d>
          <a:sp3d>
            <a:bevelT w="114300" prst="hardEdge"/>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00"/>
                </a:solidFill>
                <a:effectLst/>
                <a:latin typeface="Lucida Bright" panose="02040602050505020304" pitchFamily="18" charset="0"/>
                <a:cs typeface="FrankRuehl" panose="020E0503060101010101" pitchFamily="34" charset="-79"/>
                <a:hlinkClick r:id="rId2"/>
              </a:rPr>
              <a:t>Dr. Queue</a:t>
            </a:r>
            <a:endParaRPr kumimoji="0" lang="en-US" sz="2400" b="1" i="0" u="none" strike="noStrike" cap="none" normalizeH="0" baseline="0" dirty="0">
              <a:ln>
                <a:noFill/>
              </a:ln>
              <a:solidFill>
                <a:srgbClr val="FFFF00"/>
              </a:solidFill>
              <a:effectLst/>
              <a:latin typeface="Lucida Bright" panose="02040602050505020304" pitchFamily="18" charset="0"/>
              <a:cs typeface="FrankRuehl" panose="020E0503060101010101" pitchFamily="34" charset="-79"/>
            </a:endParaRPr>
          </a:p>
        </p:txBody>
      </p:sp>
      <p:sp>
        <p:nvSpPr>
          <p:cNvPr id="6" name="Rounded Rectangle 5">
            <a:hlinkClick r:id="rId3"/>
          </p:cNvPr>
          <p:cNvSpPr/>
          <p:nvPr/>
        </p:nvSpPr>
        <p:spPr bwMode="auto">
          <a:xfrm>
            <a:off x="3037114" y="4563110"/>
            <a:ext cx="3450771" cy="751114"/>
          </a:xfrm>
          <a:prstGeom prst="roundRect">
            <a:avLst/>
          </a:prstGeom>
          <a:solidFill>
            <a:srgbClr val="00003A"/>
          </a:solidFill>
          <a:ln w="9525" cap="flat" cmpd="sng" algn="ctr">
            <a:solidFill>
              <a:schemeClr val="tx1"/>
            </a:solidFill>
            <a:prstDash val="solid"/>
            <a:round/>
            <a:headEnd type="none" w="med" len="med"/>
            <a:tailEnd type="none" w="med" len="med"/>
          </a:ln>
          <a:effectLst/>
          <a:scene3d>
            <a:camera prst="orthographicFront"/>
            <a:lightRig rig="threePt" dir="t"/>
          </a:scene3d>
          <a:sp3d>
            <a:bevelT w="114300" prst="hardEdge"/>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00"/>
                </a:solidFill>
                <a:effectLst/>
                <a:latin typeface="Lucida Bright" panose="02040602050505020304" pitchFamily="18" charset="0"/>
                <a:cs typeface="FrankRuehl" panose="020E0503060101010101" pitchFamily="34" charset="-79"/>
                <a:hlinkClick r:id="rId3"/>
              </a:rPr>
              <a:t>Queueing</a:t>
            </a:r>
            <a:r>
              <a:rPr kumimoji="0" lang="en-US" sz="2400" b="1" i="0" u="none" strike="noStrike" cap="none" normalizeH="0" dirty="0">
                <a:ln>
                  <a:noFill/>
                </a:ln>
                <a:solidFill>
                  <a:srgbClr val="FFFF00"/>
                </a:solidFill>
                <a:effectLst/>
                <a:latin typeface="Lucida Bright" panose="02040602050505020304" pitchFamily="18" charset="0"/>
                <a:cs typeface="FrankRuehl" panose="020E0503060101010101" pitchFamily="34" charset="-79"/>
                <a:hlinkClick r:id="rId3"/>
              </a:rPr>
              <a:t> Models</a:t>
            </a:r>
            <a:endParaRPr kumimoji="0" lang="en-US" sz="2400" b="1" i="0" u="none" strike="noStrike" cap="none" normalizeH="0" baseline="0" dirty="0">
              <a:ln>
                <a:noFill/>
              </a:ln>
              <a:solidFill>
                <a:srgbClr val="FFFF00"/>
              </a:solidFill>
              <a:effectLst/>
              <a:latin typeface="Lucida Bright" panose="02040602050505020304" pitchFamily="18" charset="0"/>
              <a:cs typeface="FrankRuehl" panose="020E0503060101010101" pitchFamily="34" charset="-79"/>
            </a:endParaRPr>
          </a:p>
        </p:txBody>
      </p:sp>
    </p:spTree>
    <p:extLst>
      <p:ext uri="{BB962C8B-B14F-4D97-AF65-F5344CB8AC3E}">
        <p14:creationId xmlns:p14="http://schemas.microsoft.com/office/powerpoint/2010/main" val="163886893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0723"/>
                                        </p:tgtEl>
                                        <p:attrNameLst>
                                          <p:attrName>style.visibility</p:attrName>
                                        </p:attrNameLst>
                                      </p:cBhvr>
                                      <p:to>
                                        <p:strVal val="visible"/>
                                      </p:to>
                                    </p:set>
                                    <p:animEffect transition="in" filter="strips(downRight)">
                                      <p:cBhvr>
                                        <p:cTn id="7" dur="10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b="1"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0" name="Title 1"/>
          <p:cNvSpPr txBox="1">
            <a:spLocks/>
          </p:cNvSpPr>
          <p:nvPr/>
        </p:nvSpPr>
        <p:spPr>
          <a:xfrm>
            <a:off x="1812850" y="1025525"/>
            <a:ext cx="5830185" cy="774109"/>
          </a:xfrm>
          <a:prstGeom prst="rect">
            <a:avLst/>
          </a:prstGeom>
        </p:spPr>
        <p:txBody>
          <a:bodyPr anchor="b">
            <a:scene3d>
              <a:camera prst="orthographicFront"/>
              <a:lightRig rig="soft" dir="t">
                <a:rot lat="0" lon="0" rev="2400000"/>
              </a:lightRig>
            </a:scene3d>
            <a:sp3d>
              <a:bevelT w="19050" h="12700"/>
            </a:sp3d>
          </a:bodyPr>
          <a:lstStyle/>
          <a:p>
            <a:pPr marL="54864" algn="ctr" eaLnBrk="1" fontAlgn="auto" hangingPunct="1">
              <a:spcAft>
                <a:spcPts val="0"/>
              </a:spcAft>
              <a:defRPr/>
            </a:pPr>
            <a:r>
              <a:rPr lang="en-US" sz="3200" b="1" dirty="0">
                <a:solidFill>
                  <a:srgbClr val="003300"/>
                </a:solidFill>
                <a:latin typeface="Lucida Bright" panose="02040602050505020304" pitchFamily="18" charset="0"/>
                <a:ea typeface="+mj-ea"/>
                <a:cs typeface="FrankRuehl" panose="020E0503060101010101" pitchFamily="34" charset="-79"/>
              </a:rPr>
              <a:t>Operations Management</a:t>
            </a:r>
          </a:p>
        </p:txBody>
      </p:sp>
      <p:sp>
        <p:nvSpPr>
          <p:cNvPr id="15" name="Title 1"/>
          <p:cNvSpPr txBox="1">
            <a:spLocks noChangeAspect="1"/>
          </p:cNvSpPr>
          <p:nvPr/>
        </p:nvSpPr>
        <p:spPr>
          <a:xfrm>
            <a:off x="789355" y="4213523"/>
            <a:ext cx="7877174"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b="1" dirty="0">
                <a:solidFill>
                  <a:schemeClr val="tx2">
                    <a:lumMod val="50000"/>
                  </a:schemeClr>
                </a:solidFill>
                <a:latin typeface="+mj-lt"/>
                <a:ea typeface="+mj-ea"/>
                <a:cs typeface="+mj-cs"/>
              </a:rPr>
              <a:t>  </a:t>
            </a:r>
          </a:p>
          <a:p>
            <a:pPr marL="54864" algn="ctr" eaLnBrk="1" fontAlgn="auto" hangingPunct="1">
              <a:spcAft>
                <a:spcPts val="0"/>
              </a:spcAft>
              <a:defRPr/>
            </a:pPr>
            <a:r>
              <a:rPr lang="en-US" sz="7200" b="1" dirty="0">
                <a:solidFill>
                  <a:srgbClr val="BF0922"/>
                </a:solidFill>
                <a:latin typeface="Lucida Bright" panose="02040602050505020304" pitchFamily="18" charset="0"/>
                <a:ea typeface="+mj-ea"/>
                <a:cs typeface="FrankRuehl" panose="020E0503060101010101" pitchFamily="34" charset="-79"/>
              </a:rPr>
              <a:t>End</a:t>
            </a:r>
          </a:p>
        </p:txBody>
      </p:sp>
      <p:sp>
        <p:nvSpPr>
          <p:cNvPr id="4101" name="TextBox 1"/>
          <p:cNvSpPr txBox="1">
            <a:spLocks noChangeArrowheads="1"/>
          </p:cNvSpPr>
          <p:nvPr/>
        </p:nvSpPr>
        <p:spPr bwMode="auto">
          <a:xfrm>
            <a:off x="1847850" y="501650"/>
            <a:ext cx="576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40000"/>
              </a:spcAft>
              <a:buChar char="•"/>
              <a:defRPr sz="3200" b="1">
                <a:solidFill>
                  <a:schemeClr val="tx1"/>
                </a:solidFill>
                <a:latin typeface="Arial" charset="0"/>
                <a:ea typeface="ＭＳ Ｐゴシック" pitchFamily="34" charset="-128"/>
              </a:defRPr>
            </a:lvl1pPr>
            <a:lvl2pPr marL="742950" indent="-285750">
              <a:lnSpc>
                <a:spcPct val="90000"/>
              </a:lnSpc>
              <a:spcAft>
                <a:spcPct val="40000"/>
              </a:spcAft>
              <a:buChar char="–"/>
              <a:defRPr sz="2800" b="1">
                <a:solidFill>
                  <a:schemeClr val="tx1"/>
                </a:solidFill>
                <a:latin typeface="Arial" charset="0"/>
                <a:ea typeface="ＭＳ Ｐゴシック" pitchFamily="34" charset="-128"/>
              </a:defRPr>
            </a:lvl2pPr>
            <a:lvl3pPr marL="1143000" indent="-228600">
              <a:lnSpc>
                <a:spcPct val="90000"/>
              </a:lnSpc>
              <a:spcAft>
                <a:spcPct val="40000"/>
              </a:spcAft>
              <a:buChar char="•"/>
              <a:defRPr sz="2400" b="1">
                <a:solidFill>
                  <a:schemeClr val="tx1"/>
                </a:solidFill>
                <a:latin typeface="Arial" charset="0"/>
                <a:ea typeface="ＭＳ Ｐゴシック" pitchFamily="34" charset="-128"/>
              </a:defRPr>
            </a:lvl3pPr>
            <a:lvl4pPr marL="1600200" indent="-228600">
              <a:lnSpc>
                <a:spcPct val="90000"/>
              </a:lnSpc>
              <a:spcAft>
                <a:spcPct val="40000"/>
              </a:spcAft>
              <a:buChar char="–"/>
              <a:defRPr sz="2000" b="1">
                <a:solidFill>
                  <a:schemeClr val="tx1"/>
                </a:solidFill>
                <a:latin typeface="Arial" charset="0"/>
                <a:ea typeface="ＭＳ Ｐゴシック" pitchFamily="34" charset="-128"/>
              </a:defRPr>
            </a:lvl4pPr>
            <a:lvl5pPr marL="2057400" indent="-228600">
              <a:lnSpc>
                <a:spcPct val="90000"/>
              </a:lnSpc>
              <a:spcAft>
                <a:spcPct val="40000"/>
              </a:spcAft>
              <a:buChar char="»"/>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0"/>
              </a:spcBef>
              <a:spcAft>
                <a:spcPct val="40000"/>
              </a:spcAft>
              <a:buChar char="»"/>
              <a:defRPr sz="2000" b="1">
                <a:solidFill>
                  <a:schemeClr val="tx1"/>
                </a:solidFill>
                <a:latin typeface="Arial" charset="0"/>
                <a:ea typeface="ＭＳ Ｐゴシック" pitchFamily="34" charset="-128"/>
              </a:defRPr>
            </a:lvl9pPr>
          </a:lstStyle>
          <a:p>
            <a:pPr>
              <a:lnSpc>
                <a:spcPct val="100000"/>
              </a:lnSpc>
              <a:spcAft>
                <a:spcPct val="0"/>
              </a:spcAft>
              <a:buFontTx/>
              <a:buNone/>
            </a:pPr>
            <a:r>
              <a:rPr lang="en-US" altLang="en-US" sz="2800" dirty="0">
                <a:solidFill>
                  <a:srgbClr val="800000"/>
                </a:solidFill>
              </a:rPr>
              <a:t>           </a:t>
            </a:r>
            <a:r>
              <a:rPr lang="en-US" altLang="en-US" sz="2800" dirty="0">
                <a:solidFill>
                  <a:srgbClr val="800000"/>
                </a:solidFill>
                <a:latin typeface="Lucida Bright" panose="02040602050505020304" pitchFamily="18" charset="0"/>
                <a:cs typeface="FrankRuehl" panose="020E0503060101010101" pitchFamily="34" charset="-79"/>
              </a:rPr>
              <a:t>Regents Park Publishe</a:t>
            </a:r>
            <a:r>
              <a:rPr lang="en-US" altLang="en-US" sz="2800" dirty="0">
                <a:solidFill>
                  <a:srgbClr val="800000"/>
                </a:solidFill>
                <a:latin typeface="FrankRuehl" panose="020E0503060101010101" pitchFamily="34" charset="-79"/>
                <a:cs typeface="FrankRuehl" panose="020E0503060101010101" pitchFamily="34" charset="-79"/>
              </a:rPr>
              <a:t>rs</a:t>
            </a:r>
          </a:p>
        </p:txBody>
      </p:sp>
      <p:pic>
        <p:nvPicPr>
          <p:cNvPr id="410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4888" y="2235200"/>
            <a:ext cx="2345921"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021262" y="2360910"/>
            <a:ext cx="3158878" cy="1107996"/>
          </a:xfrm>
          <a:prstGeom prst="rect">
            <a:avLst/>
          </a:prstGeom>
        </p:spPr>
        <p:txBody>
          <a:bodyPr wrap="none">
            <a:spAutoFit/>
          </a:bodyPr>
          <a:lstStyle/>
          <a:p>
            <a:pPr marL="54864" algn="ctr" eaLnBrk="1" fontAlgn="auto" hangingPunct="1">
              <a:spcAft>
                <a:spcPts val="0"/>
              </a:spcAft>
              <a:defRPr/>
            </a:pPr>
            <a:r>
              <a:rPr lang="en-US" sz="6600" b="1" dirty="0">
                <a:solidFill>
                  <a:schemeClr val="accent5">
                    <a:lumMod val="25000"/>
                  </a:schemeClr>
                </a:solidFill>
                <a:latin typeface="Lucida Bright" panose="02040602050505020304" pitchFamily="18" charset="0"/>
                <a:cs typeface="FrankRuehl" panose="020E0503060101010101" pitchFamily="34" charset="-79"/>
              </a:rPr>
              <a:t>T4LM2</a:t>
            </a:r>
          </a:p>
        </p:txBody>
      </p:sp>
    </p:spTree>
    <p:extLst>
      <p:ext uri="{BB962C8B-B14F-4D97-AF65-F5344CB8AC3E}">
        <p14:creationId xmlns:p14="http://schemas.microsoft.com/office/powerpoint/2010/main" val="238722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Lines and Waiting</a:t>
            </a:r>
          </a:p>
        </p:txBody>
      </p:sp>
      <p:sp>
        <p:nvSpPr>
          <p:cNvPr id="8195" name="Text Box 1027"/>
          <p:cNvSpPr txBox="1">
            <a:spLocks noChangeArrowheads="1"/>
          </p:cNvSpPr>
          <p:nvPr/>
        </p:nvSpPr>
        <p:spPr bwMode="auto">
          <a:xfrm>
            <a:off x="658813" y="2251075"/>
            <a:ext cx="7675562"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accent2"/>
              </a:buClr>
              <a:buSzPct val="85000"/>
              <a:buFont typeface="Wingdings" pitchFamily="2" charset="2"/>
              <a:buChar char="n"/>
              <a:defRPr sz="3200" b="1">
                <a:solidFill>
                  <a:schemeClr val="tx1"/>
                </a:solidFill>
                <a:latin typeface="Arial" charset="0"/>
                <a:ea typeface="ＭＳ Ｐゴシック" pitchFamily="34" charset="-128"/>
              </a:defRPr>
            </a:lvl1pPr>
            <a:lvl2pPr marL="742950" indent="-285750">
              <a:lnSpc>
                <a:spcPct val="90000"/>
              </a:lnSpc>
              <a:spcBef>
                <a:spcPct val="20000"/>
              </a:spcBef>
              <a:buClr>
                <a:schemeClr val="accent2"/>
              </a:buClr>
              <a:buSzPct val="85000"/>
              <a:buFont typeface="Wingdings" pitchFamily="2" charset="2"/>
              <a:buChar char="n"/>
              <a:defRPr sz="2800" b="1">
                <a:solidFill>
                  <a:schemeClr val="tx1"/>
                </a:solidFill>
                <a:latin typeface="Arial" charset="0"/>
                <a:ea typeface="ＭＳ Ｐゴシック" pitchFamily="34" charset="-128"/>
              </a:defRPr>
            </a:lvl2pPr>
            <a:lvl3pPr marL="1143000" indent="-228600">
              <a:lnSpc>
                <a:spcPct val="90000"/>
              </a:lnSpc>
              <a:spcBef>
                <a:spcPct val="20000"/>
              </a:spcBef>
              <a:buClr>
                <a:schemeClr val="accent2"/>
              </a:buClr>
              <a:buSzPct val="85000"/>
              <a:buFont typeface="Wingdings" pitchFamily="2" charset="2"/>
              <a:buChar char="n"/>
              <a:defRPr sz="2400" b="1">
                <a:solidFill>
                  <a:schemeClr val="tx1"/>
                </a:solidFill>
                <a:latin typeface="Arial" charset="0"/>
                <a:ea typeface="ＭＳ Ｐゴシック" pitchFamily="34" charset="-128"/>
              </a:defRPr>
            </a:lvl3pPr>
            <a:lvl4pPr marL="16002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4pPr>
            <a:lvl5pPr marL="2057400" indent="-228600">
              <a:lnSpc>
                <a:spcPct val="90000"/>
              </a:lnSpc>
              <a:spcBef>
                <a:spcPct val="20000"/>
              </a:spcBef>
              <a:buClr>
                <a:schemeClr val="accent2"/>
              </a:buClr>
              <a:buSzPct val="85000"/>
              <a:buFont typeface="Wingdings" pitchFamily="2" charset="2"/>
              <a:buChar char="n"/>
              <a:defRPr sz="2000" b="1">
                <a:solidFill>
                  <a:schemeClr val="tx1"/>
                </a:solidFill>
                <a:latin typeface="Arial" charset="0"/>
                <a:ea typeface="ＭＳ Ｐゴシック" pitchFamily="34" charset="-128"/>
              </a:defRPr>
            </a:lvl5pPr>
            <a:lvl6pPr marL="25146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6pPr>
            <a:lvl7pPr marL="29718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7pPr>
            <a:lvl8pPr marL="34290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8pPr>
            <a:lvl9pPr marL="3886200" indent="-228600" eaLnBrk="0" fontAlgn="base" hangingPunct="0">
              <a:lnSpc>
                <a:spcPct val="90000"/>
              </a:lnSpc>
              <a:spcBef>
                <a:spcPct val="20000"/>
              </a:spcBef>
              <a:spcAft>
                <a:spcPct val="0"/>
              </a:spcAft>
              <a:buClr>
                <a:schemeClr val="accent2"/>
              </a:buClr>
              <a:buSzPct val="85000"/>
              <a:buFont typeface="Wingdings" pitchFamily="2" charset="2"/>
              <a:buChar char="n"/>
              <a:defRPr sz="2000" b="1">
                <a:solidFill>
                  <a:schemeClr val="tx1"/>
                </a:solidFill>
                <a:latin typeface="Arial" charset="0"/>
                <a:ea typeface="ＭＳ Ｐゴシック" pitchFamily="34" charset="-128"/>
              </a:defRPr>
            </a:lvl9pPr>
          </a:lstStyle>
          <a:p>
            <a:pPr>
              <a:lnSpc>
                <a:spcPct val="100000"/>
              </a:lnSpc>
              <a:spcBef>
                <a:spcPct val="0"/>
              </a:spcBef>
              <a:buClrTx/>
              <a:buSzTx/>
              <a:buFontTx/>
              <a:buNone/>
            </a:pPr>
            <a:r>
              <a:rPr lang="en-US" altLang="en-US" sz="3600" dirty="0">
                <a:latin typeface="FrankRuehl" panose="020E0503060101010101" pitchFamily="34" charset="-79"/>
                <a:cs typeface="FrankRuehl" panose="020E0503060101010101" pitchFamily="34" charset="-79"/>
              </a:rPr>
              <a:t>“Every day I get in the queue, that waits for the bus that takes me to you …”</a:t>
            </a:r>
          </a:p>
          <a:p>
            <a:pPr>
              <a:lnSpc>
                <a:spcPct val="100000"/>
              </a:lnSpc>
              <a:spcBef>
                <a:spcPct val="0"/>
              </a:spcBef>
              <a:buClrTx/>
              <a:buSzTx/>
              <a:buFontTx/>
              <a:buNone/>
            </a:pPr>
            <a:r>
              <a:rPr lang="en-US" altLang="en-US" sz="3600" dirty="0">
                <a:latin typeface="FrankRuehl" panose="020E0503060101010101" pitchFamily="34" charset="-79"/>
                <a:cs typeface="FrankRuehl" panose="020E0503060101010101" pitchFamily="34" charset="-79"/>
              </a:rPr>
              <a:t>		Pete Townshend, </a:t>
            </a:r>
            <a:r>
              <a:rPr lang="en-US" altLang="en-US" sz="3600" i="1" dirty="0">
                <a:latin typeface="FrankRuehl" panose="020E0503060101010101" pitchFamily="34" charset="-79"/>
                <a:cs typeface="FrankRuehl" panose="020E0503060101010101" pitchFamily="34" charset="-79"/>
              </a:rPr>
              <a:t>Magic Bus</a:t>
            </a:r>
            <a:r>
              <a:rPr lang="en-US" altLang="en-US" sz="2400" dirty="0">
                <a:latin typeface="FrankRuehl" panose="020E0503060101010101" pitchFamily="34" charset="-79"/>
                <a:cs typeface="FrankRuehl" panose="020E0503060101010101" pitchFamily="34" charset="-79"/>
              </a:rPr>
              <a:t> </a:t>
            </a:r>
            <a:r>
              <a:rPr lang="en-US" altLang="en-US" sz="2400" dirty="0">
                <a:latin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50938" y="595313"/>
            <a:ext cx="7793037" cy="836612"/>
          </a:xfrm>
          <a:noFill/>
        </p:spPr>
        <p:txBody>
          <a:bodyPr lIns="92075" tIns="46038" rIns="92075" bIns="46038"/>
          <a:lstStyle/>
          <a:p>
            <a:pPr eaLnBrk="1" hangingPunct="1"/>
            <a:r>
              <a:rPr lang="en-US" altLang="en-US" dirty="0">
                <a:solidFill>
                  <a:srgbClr val="0070C0"/>
                </a:solidFill>
                <a:latin typeface="FrankRuehl" panose="020E0503060101010101" pitchFamily="34" charset="-79"/>
                <a:cs typeface="FrankRuehl" panose="020E0503060101010101" pitchFamily="34" charset="-79"/>
              </a:rPr>
              <a:t>Where the Time Goes</a:t>
            </a:r>
          </a:p>
        </p:txBody>
      </p:sp>
      <p:sp>
        <p:nvSpPr>
          <p:cNvPr id="9219" name="Rectangle 3"/>
          <p:cNvSpPr>
            <a:spLocks noGrp="1" noChangeArrowheads="1"/>
          </p:cNvSpPr>
          <p:nvPr>
            <p:ph type="body" idx="1"/>
          </p:nvPr>
        </p:nvSpPr>
        <p:spPr>
          <a:xfrm>
            <a:off x="1371600" y="2209800"/>
            <a:ext cx="4491038" cy="4114800"/>
          </a:xfrm>
          <a:noFill/>
        </p:spPr>
        <p:txBody>
          <a:bodyPr lIns="92075" tIns="46038" rIns="92075" bIns="46038"/>
          <a:lstStyle/>
          <a:p>
            <a:pPr eaLnBrk="1" hangingPunct="1">
              <a:lnSpc>
                <a:spcPct val="80000"/>
              </a:lnSpc>
              <a:buFont typeface="Wingdings" pitchFamily="2" charset="2"/>
              <a:buNone/>
            </a:pPr>
            <a:endParaRPr lang="en-US" altLang="en-US" sz="1800" dirty="0">
              <a:latin typeface="Times New Roman" pitchFamily="18" charset="0"/>
            </a:endParaRP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SIX MONTHS :         </a:t>
            </a:r>
            <a:r>
              <a:rPr lang="en-US" altLang="en-US" sz="1800" dirty="0">
                <a:latin typeface="FrankRuehl" panose="020E0503060101010101" pitchFamily="34" charset="-79"/>
                <a:cs typeface="FrankRuehl" panose="020E0503060101010101" pitchFamily="34" charset="-79"/>
              </a:rPr>
              <a:t>Waiting  at  stoplights</a:t>
            </a:r>
          </a:p>
          <a:p>
            <a:pPr eaLnBrk="1" hangingPunct="1">
              <a:lnSpc>
                <a:spcPct val="80000"/>
              </a:lnSpc>
              <a:buFont typeface="Wingdings" pitchFamily="2" charset="2"/>
              <a:buNone/>
            </a:pPr>
            <a:endParaRPr lang="en-US" altLang="en-US" sz="1800" dirty="0">
              <a:latin typeface="FrankRuehl" panose="020E0503060101010101" pitchFamily="34" charset="-79"/>
              <a:cs typeface="FrankRuehl" panose="020E0503060101010101" pitchFamily="34" charset="-79"/>
            </a:endParaRP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EIGHT  MONTHS:   </a:t>
            </a:r>
            <a:r>
              <a:rPr lang="en-US" altLang="en-US" sz="1800" dirty="0">
                <a:latin typeface="FrankRuehl" panose="020E0503060101010101" pitchFamily="34" charset="-79"/>
                <a:cs typeface="FrankRuehl" panose="020E0503060101010101" pitchFamily="34" charset="-79"/>
              </a:rPr>
              <a:t>Opening  junk  mail</a:t>
            </a:r>
          </a:p>
          <a:p>
            <a:pPr eaLnBrk="1" hangingPunct="1">
              <a:lnSpc>
                <a:spcPct val="80000"/>
              </a:lnSpc>
              <a:buFont typeface="Wingdings" pitchFamily="2" charset="2"/>
              <a:buNone/>
            </a:pPr>
            <a:endParaRPr lang="en-US" altLang="en-US" sz="1800" dirty="0">
              <a:latin typeface="FrankRuehl" panose="020E0503060101010101" pitchFamily="34" charset="-79"/>
              <a:cs typeface="FrankRuehl" panose="020E0503060101010101" pitchFamily="34" charset="-79"/>
            </a:endParaRP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ONE YEAR:                </a:t>
            </a:r>
            <a:r>
              <a:rPr lang="en-US" altLang="en-US" sz="1800" dirty="0">
                <a:latin typeface="FrankRuehl" panose="020E0503060101010101" pitchFamily="34" charset="-79"/>
                <a:cs typeface="FrankRuehl" panose="020E0503060101010101" pitchFamily="34" charset="-79"/>
              </a:rPr>
              <a:t>Looking for stuff</a:t>
            </a:r>
          </a:p>
          <a:p>
            <a:pPr eaLnBrk="1" hangingPunct="1">
              <a:lnSpc>
                <a:spcPct val="80000"/>
              </a:lnSpc>
              <a:buFont typeface="Wingdings" pitchFamily="2" charset="2"/>
              <a:buNone/>
            </a:pPr>
            <a:endParaRPr lang="en-US" altLang="en-US" sz="1800" dirty="0">
              <a:solidFill>
                <a:srgbClr val="003300"/>
              </a:solidFill>
              <a:latin typeface="FrankRuehl" panose="020E0503060101010101" pitchFamily="34" charset="-79"/>
              <a:cs typeface="FrankRuehl" panose="020E0503060101010101" pitchFamily="34" charset="-79"/>
            </a:endParaRP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TWO YEARS:             </a:t>
            </a:r>
            <a:r>
              <a:rPr lang="en-US" altLang="en-US" sz="1800" dirty="0">
                <a:latin typeface="FrankRuehl" panose="020E0503060101010101" pitchFamily="34" charset="-79"/>
                <a:cs typeface="FrankRuehl" panose="020E0503060101010101" pitchFamily="34" charset="-79"/>
              </a:rPr>
              <a:t>Reading E-mail</a:t>
            </a: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               </a:t>
            </a: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FOUR YEARS:           </a:t>
            </a:r>
            <a:r>
              <a:rPr lang="en-US" altLang="en-US" sz="1800" dirty="0">
                <a:latin typeface="FrankRuehl" panose="020E0503060101010101" pitchFamily="34" charset="-79"/>
                <a:cs typeface="FrankRuehl" panose="020E0503060101010101" pitchFamily="34" charset="-79"/>
              </a:rPr>
              <a:t>Doing  housework</a:t>
            </a: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                </a:t>
            </a: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FIVE YEARS:             </a:t>
            </a:r>
            <a:r>
              <a:rPr lang="en-US" altLang="en-US" sz="1800" dirty="0">
                <a:latin typeface="FrankRuehl" panose="020E0503060101010101" pitchFamily="34" charset="-79"/>
                <a:cs typeface="FrankRuehl" panose="020E0503060101010101" pitchFamily="34" charset="-79"/>
              </a:rPr>
              <a:t>Waiting  in line</a:t>
            </a:r>
          </a:p>
          <a:p>
            <a:pPr eaLnBrk="1" hangingPunct="1">
              <a:lnSpc>
                <a:spcPct val="80000"/>
              </a:lnSpc>
              <a:buFont typeface="Wingdings" pitchFamily="2" charset="2"/>
              <a:buNone/>
            </a:pPr>
            <a:r>
              <a:rPr lang="en-US" altLang="en-US" sz="1800" dirty="0">
                <a:latin typeface="FrankRuehl" panose="020E0503060101010101" pitchFamily="34" charset="-79"/>
                <a:cs typeface="FrankRuehl" panose="020E0503060101010101" pitchFamily="34" charset="-79"/>
              </a:rPr>
              <a:t>                 </a:t>
            </a:r>
          </a:p>
          <a:p>
            <a:pPr eaLnBrk="1" hangingPunct="1">
              <a:lnSpc>
                <a:spcPct val="80000"/>
              </a:lnSpc>
              <a:buFont typeface="Wingdings" pitchFamily="2" charset="2"/>
              <a:buNone/>
            </a:pPr>
            <a:r>
              <a:rPr lang="en-US" altLang="en-US" sz="1800" dirty="0">
                <a:solidFill>
                  <a:srgbClr val="003300"/>
                </a:solidFill>
                <a:latin typeface="FrankRuehl" panose="020E0503060101010101" pitchFamily="34" charset="-79"/>
                <a:cs typeface="FrankRuehl" panose="020E0503060101010101" pitchFamily="34" charset="-79"/>
              </a:rPr>
              <a:t>SIX YEARS:                  </a:t>
            </a:r>
            <a:r>
              <a:rPr lang="en-US" altLang="en-US" sz="1800" dirty="0">
                <a:latin typeface="FrankRuehl" panose="020E0503060101010101" pitchFamily="34" charset="-79"/>
                <a:cs typeface="FrankRuehl" panose="020E0503060101010101" pitchFamily="34" charset="-79"/>
              </a:rPr>
              <a:t>Eating</a:t>
            </a:r>
          </a:p>
          <a:p>
            <a:pPr eaLnBrk="1" hangingPunct="1">
              <a:lnSpc>
                <a:spcPct val="80000"/>
              </a:lnSpc>
              <a:buFont typeface="Wingdings" pitchFamily="2" charset="2"/>
              <a:buNone/>
            </a:pPr>
            <a:endParaRPr lang="en-US" altLang="en-US" sz="1400" dirty="0">
              <a:latin typeface="Times New Roman" pitchFamily="18" charset="0"/>
            </a:endParaRPr>
          </a:p>
        </p:txBody>
      </p:sp>
      <p:graphicFrame>
        <p:nvGraphicFramePr>
          <p:cNvPr id="9220" name="Object 11"/>
          <p:cNvGraphicFramePr>
            <a:graphicFrameLocks/>
          </p:cNvGraphicFramePr>
          <p:nvPr/>
        </p:nvGraphicFramePr>
        <p:xfrm>
          <a:off x="6192838" y="1981200"/>
          <a:ext cx="2667000" cy="2595563"/>
        </p:xfrm>
        <a:graphic>
          <a:graphicData uri="http://schemas.openxmlformats.org/presentationml/2006/ole">
            <mc:AlternateContent xmlns:mc="http://schemas.openxmlformats.org/markup-compatibility/2006">
              <mc:Choice xmlns:v="urn:schemas-microsoft-com:vml" Requires="v">
                <p:oleObj spid="_x0000_s9300" name="Clip" r:id="rId4" imgW="2225463" imgH="2286577" progId="MS_ClipArt_Gallery.2">
                  <p:embed/>
                </p:oleObj>
              </mc:Choice>
              <mc:Fallback>
                <p:oleObj name="Clip" r:id="rId4" imgW="2225463" imgH="2286577" progId="MS_ClipArt_Gallery.2">
                  <p:embed/>
                  <p:pic>
                    <p:nvPicPr>
                      <p:cNvPr id="0" name="Object 1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2838" y="1981200"/>
                        <a:ext cx="2667000" cy="259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1" name="TextBox 3"/>
          <p:cNvSpPr txBox="1">
            <a:spLocks noChangeArrowheads="1"/>
          </p:cNvSpPr>
          <p:nvPr/>
        </p:nvSpPr>
        <p:spPr bwMode="auto">
          <a:xfrm>
            <a:off x="690563" y="1482725"/>
            <a:ext cx="6116637" cy="544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ea typeface="ＭＳ Ｐゴシック" pitchFamily="34" charset="-128"/>
              </a:defRPr>
            </a:lvl1pPr>
            <a:lvl2pPr marL="742950" indent="-285750">
              <a:defRPr sz="2400" b="1">
                <a:solidFill>
                  <a:schemeClr val="tx1"/>
                </a:solidFill>
                <a:latin typeface="Arial" charset="0"/>
                <a:ea typeface="ＭＳ Ｐゴシック" pitchFamily="34" charset="-128"/>
              </a:defRPr>
            </a:lvl2pPr>
            <a:lvl3pPr marL="1143000" indent="-228600">
              <a:defRPr sz="2400" b="1">
                <a:solidFill>
                  <a:schemeClr val="tx1"/>
                </a:solidFill>
                <a:latin typeface="Arial" charset="0"/>
                <a:ea typeface="ＭＳ Ｐゴシック" pitchFamily="34" charset="-128"/>
              </a:defRPr>
            </a:lvl3pPr>
            <a:lvl4pPr marL="1600200" indent="-228600">
              <a:defRPr sz="2400" b="1">
                <a:solidFill>
                  <a:schemeClr val="tx1"/>
                </a:solidFill>
                <a:latin typeface="Arial" charset="0"/>
                <a:ea typeface="ＭＳ Ｐゴシック" pitchFamily="34" charset="-128"/>
              </a:defRPr>
            </a:lvl4pPr>
            <a:lvl5pPr marL="2057400" indent="-22860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eaLnBrk="1" hangingPunct="1">
              <a:lnSpc>
                <a:spcPct val="80000"/>
              </a:lnSpc>
              <a:buFont typeface="Wingdings" pitchFamily="2" charset="2"/>
              <a:buNone/>
            </a:pPr>
            <a:endParaRPr lang="en-US" altLang="en-US" sz="1800" dirty="0">
              <a:latin typeface="Times New Roman" pitchFamily="18" charset="0"/>
            </a:endParaRPr>
          </a:p>
          <a:p>
            <a:pPr eaLnBrk="1" hangingPunct="1">
              <a:lnSpc>
                <a:spcPct val="80000"/>
              </a:lnSpc>
              <a:buFont typeface="Wingdings" pitchFamily="2" charset="2"/>
              <a:buNone/>
            </a:pPr>
            <a:r>
              <a:rPr lang="en-US" altLang="en-US" sz="1800" dirty="0">
                <a:latin typeface="FrankRuehl" panose="020E0503060101010101" pitchFamily="34" charset="-79"/>
                <a:cs typeface="FrankRuehl" panose="020E0503060101010101" pitchFamily="34" charset="-79"/>
              </a:rPr>
              <a:t>In a life time, the average  person will spend:</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Cultural Attitudes</a:t>
            </a:r>
          </a:p>
        </p:txBody>
      </p:sp>
      <p:sp>
        <p:nvSpPr>
          <p:cNvPr id="10243" name="Rectangle 3"/>
          <p:cNvSpPr>
            <a:spLocks noGrp="1" noChangeArrowheads="1"/>
          </p:cNvSpPr>
          <p:nvPr>
            <p:ph type="body" idx="1"/>
          </p:nvPr>
        </p:nvSpPr>
        <p:spPr/>
        <p:txBody>
          <a:bodyPr/>
          <a:lstStyle/>
          <a:p>
            <a:pPr eaLnBrk="1" hangingPunct="1">
              <a:defRPr/>
            </a:pPr>
            <a:endParaRPr lang="en-US" altLang="en-US" dirty="0">
              <a:latin typeface="Times New Roman" pitchFamily="18" charset="0"/>
            </a:endParaRPr>
          </a:p>
          <a:p>
            <a:pPr eaLnBrk="1" hangingPunct="1">
              <a:defRPr/>
            </a:pPr>
            <a:r>
              <a:rPr lang="en-US" altLang="en-US" dirty="0">
                <a:latin typeface="FrankRuehl" panose="020E0503060101010101" pitchFamily="34" charset="-79"/>
                <a:cs typeface="FrankRuehl" panose="020E0503060101010101" pitchFamily="34" charset="-79"/>
              </a:rPr>
              <a:t>“Americans hate to wait.  So business is trying a trick or two to make lines seem shorter…”  </a:t>
            </a:r>
            <a:r>
              <a:rPr lang="en-US" altLang="en-US" sz="2000" i="1" dirty="0">
                <a:latin typeface="FrankRuehl" panose="020E0503060101010101" pitchFamily="34" charset="-79"/>
                <a:cs typeface="FrankRuehl" panose="020E0503060101010101" pitchFamily="34" charset="-79"/>
              </a:rPr>
              <a:t>The New York Times, September 25, 1988</a:t>
            </a:r>
          </a:p>
          <a:p>
            <a:pPr marL="0" indent="0" eaLnBrk="1" hangingPunct="1">
              <a:buFont typeface="Wingdings" pitchFamily="2" charset="2"/>
              <a:buNone/>
              <a:defRPr/>
            </a:pPr>
            <a:endParaRPr lang="en-US" altLang="en-US" sz="2000" i="1" dirty="0">
              <a:latin typeface="FrankRuehl" panose="020E0503060101010101" pitchFamily="34" charset="-79"/>
              <a:cs typeface="FrankRuehl" panose="020E0503060101010101" pitchFamily="34" charset="-79"/>
            </a:endParaRPr>
          </a:p>
          <a:p>
            <a:pPr eaLnBrk="1" hangingPunct="1">
              <a:defRPr/>
            </a:pPr>
            <a:r>
              <a:rPr lang="en-US" altLang="en-US" dirty="0">
                <a:latin typeface="FrankRuehl" panose="020E0503060101010101" pitchFamily="34" charset="-79"/>
                <a:cs typeface="FrankRuehl" panose="020E0503060101010101" pitchFamily="34" charset="-79"/>
              </a:rPr>
              <a:t>“An Englishman, even when he is by himself, will form an orderly queue of one…”  </a:t>
            </a:r>
            <a:r>
              <a:rPr lang="en-US" altLang="en-US" sz="2000" i="1" dirty="0">
                <a:latin typeface="FrankRuehl" panose="020E0503060101010101" pitchFamily="34" charset="-79"/>
                <a:cs typeface="FrankRuehl" panose="020E0503060101010101" pitchFamily="34" charset="-79"/>
              </a:rPr>
              <a:t>George Mikes, “How to be an Alien”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a:solidFill>
                  <a:srgbClr val="0070C0"/>
                </a:solidFill>
                <a:latin typeface="FrankRuehl" panose="020E0503060101010101" pitchFamily="34" charset="-79"/>
                <a:cs typeface="FrankRuehl" panose="020E0503060101010101" pitchFamily="34" charset="-79"/>
              </a:rPr>
              <a:t>Cultural Attitudes</a:t>
            </a:r>
          </a:p>
        </p:txBody>
      </p:sp>
      <p:sp>
        <p:nvSpPr>
          <p:cNvPr id="11267" name="Rectangle 3"/>
          <p:cNvSpPr>
            <a:spLocks noGrp="1" noChangeArrowheads="1"/>
          </p:cNvSpPr>
          <p:nvPr>
            <p:ph type="body" idx="1"/>
          </p:nvPr>
        </p:nvSpPr>
        <p:spPr/>
        <p:txBody>
          <a:bodyPr/>
          <a:lstStyle/>
          <a:p>
            <a:pPr eaLnBrk="1" hangingPunct="1"/>
            <a:endParaRPr lang="en-US" altLang="en-US" dirty="0">
              <a:latin typeface="Times New Roman" pitchFamily="18" charset="0"/>
            </a:endParaRPr>
          </a:p>
          <a:p>
            <a:pPr eaLnBrk="1" hangingPunct="1"/>
            <a:r>
              <a:rPr lang="en-US" altLang="en-US" dirty="0">
                <a:latin typeface="FrankRuehl" panose="020E0503060101010101" pitchFamily="34" charset="-79"/>
                <a:cs typeface="FrankRuehl" panose="020E0503060101010101" pitchFamily="34" charset="-79"/>
              </a:rPr>
              <a:t>“In the Soviet Union, waiting lines were used as a rationing device…”  </a:t>
            </a:r>
            <a:r>
              <a:rPr lang="en-US" altLang="en-US" sz="2000" i="1" dirty="0">
                <a:latin typeface="FrankRuehl" panose="020E0503060101010101" pitchFamily="34" charset="-79"/>
                <a:cs typeface="FrankRuehl" panose="020E0503060101010101" pitchFamily="34" charset="-79"/>
              </a:rPr>
              <a:t>Hedrick Smith, “The Russians”</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696969"/>
      </a:lt2>
      <a:accent1>
        <a:srgbClr val="0092D3"/>
      </a:accent1>
      <a:accent2>
        <a:srgbClr val="D300D0"/>
      </a:accent2>
      <a:accent3>
        <a:srgbClr val="FFFFFF"/>
      </a:accent3>
      <a:accent4>
        <a:srgbClr val="000000"/>
      </a:accent4>
      <a:accent5>
        <a:srgbClr val="AAC7E6"/>
      </a:accent5>
      <a:accent6>
        <a:srgbClr val="BF00BC"/>
      </a:accent6>
      <a:hlink>
        <a:srgbClr val="00D211"/>
      </a:hlink>
      <a:folHlink>
        <a:srgbClr val="D38B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092D3"/>
        </a:accent1>
        <a:accent2>
          <a:srgbClr val="D300D0"/>
        </a:accent2>
        <a:accent3>
          <a:srgbClr val="FFFFFF"/>
        </a:accent3>
        <a:accent4>
          <a:srgbClr val="000000"/>
        </a:accent4>
        <a:accent5>
          <a:srgbClr val="AAC7E6"/>
        </a:accent5>
        <a:accent6>
          <a:srgbClr val="BF00BC"/>
        </a:accent6>
        <a:hlink>
          <a:srgbClr val="00D211"/>
        </a:hlink>
        <a:folHlink>
          <a:srgbClr val="D38B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
      <a:dk1>
        <a:srgbClr val="000000"/>
      </a:dk1>
      <a:lt1>
        <a:srgbClr val="FFFFFF"/>
      </a:lt1>
      <a:dk2>
        <a:srgbClr val="000000"/>
      </a:dk2>
      <a:lt2>
        <a:srgbClr val="696969"/>
      </a:lt2>
      <a:accent1>
        <a:srgbClr val="0092D3"/>
      </a:accent1>
      <a:accent2>
        <a:srgbClr val="D300D0"/>
      </a:accent2>
      <a:accent3>
        <a:srgbClr val="FFFFFF"/>
      </a:accent3>
      <a:accent4>
        <a:srgbClr val="000000"/>
      </a:accent4>
      <a:accent5>
        <a:srgbClr val="AAC7E6"/>
      </a:accent5>
      <a:accent6>
        <a:srgbClr val="BF00BC"/>
      </a:accent6>
      <a:hlink>
        <a:srgbClr val="00D211"/>
      </a:hlink>
      <a:folHlink>
        <a:srgbClr val="D38B00"/>
      </a:folHlink>
    </a:clrScheme>
    <a:fontScheme name="1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ank Presentation 13">
        <a:dk1>
          <a:srgbClr val="000000"/>
        </a:dk1>
        <a:lt1>
          <a:srgbClr val="FFFFFF"/>
        </a:lt1>
        <a:dk2>
          <a:srgbClr val="000000"/>
        </a:dk2>
        <a:lt2>
          <a:srgbClr val="808080"/>
        </a:lt2>
        <a:accent1>
          <a:srgbClr val="0092D3"/>
        </a:accent1>
        <a:accent2>
          <a:srgbClr val="D300D0"/>
        </a:accent2>
        <a:accent3>
          <a:srgbClr val="FFFFFF"/>
        </a:accent3>
        <a:accent4>
          <a:srgbClr val="000000"/>
        </a:accent4>
        <a:accent5>
          <a:srgbClr val="AAC7E6"/>
        </a:accent5>
        <a:accent6>
          <a:srgbClr val="BF00BC"/>
        </a:accent6>
        <a:hlink>
          <a:srgbClr val="00D211"/>
        </a:hlink>
        <a:folHlink>
          <a:srgbClr val="D38B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2285</Words>
  <Application>Microsoft Office PowerPoint</Application>
  <PresentationFormat>On-screen Show (4:3)</PresentationFormat>
  <Paragraphs>319</Paragraphs>
  <Slides>51</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2</vt:i4>
      </vt:variant>
      <vt:variant>
        <vt:lpstr>Slide Titles</vt:lpstr>
      </vt:variant>
      <vt:variant>
        <vt:i4>51</vt:i4>
      </vt:variant>
    </vt:vector>
  </HeadingPairs>
  <TitlesOfParts>
    <vt:vector size="61" baseType="lpstr">
      <vt:lpstr>Arial</vt:lpstr>
      <vt:lpstr>FrankRuehl</vt:lpstr>
      <vt:lpstr>Lucida Bright</vt:lpstr>
      <vt:lpstr>Symbol</vt:lpstr>
      <vt:lpstr>Times New Roman</vt:lpstr>
      <vt:lpstr>Wingdings</vt:lpstr>
      <vt:lpstr>Blank Presentation</vt:lpstr>
      <vt:lpstr>1_Blank Presentation</vt:lpstr>
      <vt:lpstr>Clip</vt:lpstr>
      <vt:lpstr>Equation</vt:lpstr>
      <vt:lpstr>PowerPoint Presentation</vt:lpstr>
      <vt:lpstr>Waiting Lines and Queuing Theory Models</vt:lpstr>
      <vt:lpstr>Learning Objectives</vt:lpstr>
      <vt:lpstr>Overview</vt:lpstr>
      <vt:lpstr>Introduction</vt:lpstr>
      <vt:lpstr>Lines and Waiting</vt:lpstr>
      <vt:lpstr>Where the Time Goes</vt:lpstr>
      <vt:lpstr>Cultural Attitudes</vt:lpstr>
      <vt:lpstr>Cultural Attitudes</vt:lpstr>
      <vt:lpstr>Cultural Attitudes</vt:lpstr>
      <vt:lpstr>Waiting Realities</vt:lpstr>
      <vt:lpstr>Laws of Service</vt:lpstr>
      <vt:lpstr>Remember Me</vt:lpstr>
      <vt:lpstr>PowerPoint Presentation</vt:lpstr>
      <vt:lpstr>PowerPoint Presentation</vt:lpstr>
      <vt:lpstr>PowerPoint Presentation</vt:lpstr>
      <vt:lpstr>Characteristics of a Queuing System</vt:lpstr>
      <vt:lpstr>Characteristics of a Queuing System</vt:lpstr>
      <vt:lpstr>Characteristics of a Queuing System</vt:lpstr>
      <vt:lpstr>Characteristics of a Queuing System</vt:lpstr>
      <vt:lpstr>Characteristics of a Queuing System</vt:lpstr>
      <vt:lpstr>Characteristics of a Queuing System</vt:lpstr>
      <vt:lpstr>Queuing Systems</vt:lpstr>
      <vt:lpstr>Characteristics of a Queuing System</vt:lpstr>
      <vt:lpstr>Characteristics of a Queuing System</vt:lpstr>
      <vt:lpstr>Characteristics of a Queuing System</vt:lpstr>
      <vt:lpstr>Characteristics of a Queuing System</vt:lpstr>
      <vt:lpstr>Characteristics of a Queuing System</vt:lpstr>
      <vt:lpstr>Characteristics of a Queuing System</vt:lpstr>
      <vt:lpstr>Kendall Notation</vt:lpstr>
      <vt:lpstr>Identifying Models Using  Kendall Notation</vt:lpstr>
      <vt:lpstr>Identifying Models Using  Kendall Notation</vt:lpstr>
      <vt:lpstr>Operating Characteristics of Waiting Lines  (M/M/1) Model</vt:lpstr>
      <vt:lpstr>Single-Channel Model, Poisson Arrivals, Exponential Service Times (M/M/1)</vt:lpstr>
      <vt:lpstr>Single-Channel Model, Poisson Arrivals, Exponential Service Times (M/M/1)</vt:lpstr>
      <vt:lpstr>   1. Please do not memorize (but need to understand the meaning of) any of the equations shown here.  2. However, you will need to know how to  use Excel calculators that will be  provided to you.  </vt:lpstr>
      <vt:lpstr>Single-Channel Model, Poisson Arrivals, Exponential Service Times (M/M/1)</vt:lpstr>
      <vt:lpstr>Single-Channel Model, Poisson Arrivals, Exponential Service Times (M/M/1)</vt:lpstr>
      <vt:lpstr>Single-Channel Model, Poisson Arrivals, Exponential Service Times (M/M/1)</vt:lpstr>
      <vt:lpstr>Enhancing the Queuing Environment</vt:lpstr>
      <vt:lpstr>Multichannel Model, Poisson Arrivals, Exponential Service Times (M/M/m)</vt:lpstr>
      <vt:lpstr>Multichannel Model, Poisson Arrivals, Exponential Service Times (M/M/m)</vt:lpstr>
      <vt:lpstr>Multichannel Model, Poisson Arrivals, Exponential Service Times (M/M/m)</vt:lpstr>
      <vt:lpstr>Multichannel Model, Poisson Arrivals, Exponential Service Times (M/M/m)</vt:lpstr>
      <vt:lpstr>Waiting Costs</vt:lpstr>
      <vt:lpstr>Waiting Line Costs</vt:lpstr>
      <vt:lpstr>Waiting Line Costs</vt:lpstr>
      <vt:lpstr>Waiting Costs</vt:lpstr>
      <vt:lpstr>Psychology of Waiting</vt:lpstr>
      <vt:lpstr>Psychology of Waiting</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2015-10-25T19:58:40Z</dcterms:created>
  <dcterms:modified xsi:type="dcterms:W3CDTF">2021-11-15T04:28:01Z</dcterms:modified>
</cp:coreProperties>
</file>