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53" r:id="rId1"/>
  </p:sldMasterIdLst>
  <p:notesMasterIdLst>
    <p:notesMasterId r:id="rId44"/>
  </p:notesMasterIdLst>
  <p:handoutMasterIdLst>
    <p:handoutMasterId r:id="rId45"/>
  </p:handoutMasterIdLst>
  <p:sldIdLst>
    <p:sldId id="748" r:id="rId2"/>
    <p:sldId id="262" r:id="rId3"/>
    <p:sldId id="263" r:id="rId4"/>
    <p:sldId id="261" r:id="rId5"/>
    <p:sldId id="285" r:id="rId6"/>
    <p:sldId id="307" r:id="rId7"/>
    <p:sldId id="296" r:id="rId8"/>
    <p:sldId id="295" r:id="rId9"/>
    <p:sldId id="308" r:id="rId10"/>
    <p:sldId id="313" r:id="rId11"/>
    <p:sldId id="314" r:id="rId12"/>
    <p:sldId id="321" r:id="rId13"/>
    <p:sldId id="303" r:id="rId14"/>
    <p:sldId id="304" r:id="rId15"/>
    <p:sldId id="322" r:id="rId16"/>
    <p:sldId id="334" r:id="rId17"/>
    <p:sldId id="369" r:id="rId18"/>
    <p:sldId id="370" r:id="rId19"/>
    <p:sldId id="371" r:id="rId20"/>
    <p:sldId id="372" r:id="rId21"/>
    <p:sldId id="373" r:id="rId22"/>
    <p:sldId id="374" r:id="rId23"/>
    <p:sldId id="413" r:id="rId24"/>
    <p:sldId id="376" r:id="rId25"/>
    <p:sldId id="378" r:id="rId26"/>
    <p:sldId id="387" r:id="rId27"/>
    <p:sldId id="384" r:id="rId28"/>
    <p:sldId id="385" r:id="rId29"/>
    <p:sldId id="386" r:id="rId30"/>
    <p:sldId id="422" r:id="rId31"/>
    <p:sldId id="425" r:id="rId32"/>
    <p:sldId id="335" r:id="rId33"/>
    <p:sldId id="338" r:id="rId34"/>
    <p:sldId id="341" r:id="rId35"/>
    <p:sldId id="292" r:id="rId36"/>
    <p:sldId id="336" r:id="rId37"/>
    <p:sldId id="346" r:id="rId38"/>
    <p:sldId id="342" r:id="rId39"/>
    <p:sldId id="343" r:id="rId40"/>
    <p:sldId id="344" r:id="rId41"/>
    <p:sldId id="424" r:id="rId42"/>
    <p:sldId id="747" r:id="rId43"/>
  </p:sldIdLst>
  <p:sldSz cx="9144000" cy="6858000" type="screen4x3"/>
  <p:notesSz cx="6858000" cy="9144000"/>
  <p:embeddedFontLst>
    <p:embeddedFont>
      <p:font typeface="Lucida Bright" panose="02040602050505020304" pitchFamily="18" charset="0"/>
      <p:regular r:id="rId46"/>
      <p:bold r:id="rId47"/>
      <p:italic r:id="rId48"/>
      <p:boldItalic r:id="rId49"/>
    </p:embeddedFont>
    <p:embeddedFont>
      <p:font typeface="Tahoma" panose="020B0604030504040204" pitchFamily="34" charset="0"/>
      <p:regular r:id="rId50"/>
      <p:bold r:id="rId51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E0BD"/>
    <a:srgbClr val="F983C1"/>
    <a:srgbClr val="C1BAF8"/>
    <a:srgbClr val="8ED8F6"/>
    <a:srgbClr val="D5F7FB"/>
    <a:srgbClr val="FFFFFF"/>
    <a:srgbClr val="CCFFFF"/>
    <a:srgbClr val="FF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1586" autoAdjust="0"/>
    <p:restoredTop sz="94660"/>
  </p:normalViewPr>
  <p:slideViewPr>
    <p:cSldViewPr>
      <p:cViewPr varScale="1">
        <p:scale>
          <a:sx n="96" d="100"/>
          <a:sy n="96" d="100"/>
        </p:scale>
        <p:origin x="167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1520"/>
    </p:cViewPr>
  </p:sorterViewPr>
  <p:notesViewPr>
    <p:cSldViewPr>
      <p:cViewPr>
        <p:scale>
          <a:sx n="75" d="100"/>
          <a:sy n="75" d="100"/>
        </p:scale>
        <p:origin x="-2220" y="-2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2.fntdata"/><Relationship Id="rId50" Type="http://schemas.openxmlformats.org/officeDocument/2006/relationships/font" Target="fonts/font5.fnt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3.fntdata"/><Relationship Id="rId8" Type="http://schemas.openxmlformats.org/officeDocument/2006/relationships/slide" Target="slides/slide7.xml"/><Relationship Id="rId51" Type="http://schemas.openxmlformats.org/officeDocument/2006/relationships/font" Target="fonts/font6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>
            <a:extLst>
              <a:ext uri="{FF2B5EF4-FFF2-40B4-BE49-F238E27FC236}">
                <a16:creationId xmlns:a16="http://schemas.microsoft.com/office/drawing/2014/main" id="{4049CE18-0517-4B2C-8608-1CA5CE1AC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8824913"/>
            <a:ext cx="6705600" cy="2730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/>
          </a:p>
        </p:txBody>
      </p:sp>
      <p:sp>
        <p:nvSpPr>
          <p:cNvPr id="17411" name="Line 6">
            <a:extLst>
              <a:ext uri="{FF2B5EF4-FFF2-40B4-BE49-F238E27FC236}">
                <a16:creationId xmlns:a16="http://schemas.microsoft.com/office/drawing/2014/main" id="{E3570220-ED50-47AC-97C0-EC75FA469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" y="381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Line 7">
            <a:extLst>
              <a:ext uri="{FF2B5EF4-FFF2-40B4-BE49-F238E27FC236}">
                <a16:creationId xmlns:a16="http://schemas.microsoft.com/office/drawing/2014/main" id="{D8C07CBD-009F-47E4-B3D1-B7F29AFFD6F9}"/>
              </a:ext>
            </a:extLst>
          </p:cNvPr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650EB0F5-4E92-4109-ACD8-DC6D96972D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>
            <a:spAutoFit/>
          </a:bodyPr>
          <a:lstStyle>
            <a:lvl1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1000">
                <a:latin typeface="Arial" pitchFamily="34" charset="0"/>
              </a:rPr>
              <a:t>Business Statistics: A Decision-Making Approach, 6e	© 2005 Prentice-Hall, Inc.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73B84F27-7EB4-4302-8217-A58D5E464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55563"/>
            <a:ext cx="6715125" cy="273050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>
            <a:spAutoFit/>
          </a:bodyPr>
          <a:lstStyle>
            <a:lvl1pPr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200"/>
              <a:t>	Chapter 5	</a:t>
            </a:r>
            <a:r>
              <a:rPr lang="en-US" altLang="en-US" sz="1200" b="1"/>
              <a:t>Student Lecture Notes</a:t>
            </a:r>
            <a:r>
              <a:rPr lang="en-US" altLang="en-US" sz="1200"/>
              <a:t>	 5-</a:t>
            </a:r>
            <a:fld id="{F8903553-DC6A-420D-A11A-E60465B327CC}" type="slidenum">
              <a:rPr lang="en-US" altLang="en-US" sz="1200" smtClean="0"/>
              <a:pPr>
                <a:defRPr/>
              </a:pPr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AAF9EF-8952-4F20-93F8-EBBB86A67A7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429000"/>
            <a:ext cx="5029200" cy="5029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1C746EC-4183-4DC6-9E24-904C964F779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47800" y="457200"/>
            <a:ext cx="4181475" cy="288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C46BBD82-30EA-433F-95C6-E23422581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>
            <a:extLst>
              <a:ext uri="{FF2B5EF4-FFF2-40B4-BE49-F238E27FC236}">
                <a16:creationId xmlns:a16="http://schemas.microsoft.com/office/drawing/2014/main" id="{F27FF520-7C81-4D06-85A9-99D22F35A9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>
            <a:extLst>
              <a:ext uri="{FF2B5EF4-FFF2-40B4-BE49-F238E27FC236}">
                <a16:creationId xmlns:a16="http://schemas.microsoft.com/office/drawing/2014/main" id="{3BBE1ECE-A7B3-4BCB-943A-2468F6995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7">
            <a:extLst>
              <a:ext uri="{FF2B5EF4-FFF2-40B4-BE49-F238E27FC236}">
                <a16:creationId xmlns:a16="http://schemas.microsoft.com/office/drawing/2014/main" id="{C711D5B0-8A43-4A49-A062-41C6119614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8">
            <a:extLst>
              <a:ext uri="{FF2B5EF4-FFF2-40B4-BE49-F238E27FC236}">
                <a16:creationId xmlns:a16="http://schemas.microsoft.com/office/drawing/2014/main" id="{4C976540-3087-4322-9144-AACE31A60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Line 9">
            <a:extLst>
              <a:ext uri="{FF2B5EF4-FFF2-40B4-BE49-F238E27FC236}">
                <a16:creationId xmlns:a16="http://schemas.microsoft.com/office/drawing/2014/main" id="{1388CE17-D44C-41BA-B0AE-2C1FCB8F1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>
            <a:extLst>
              <a:ext uri="{FF2B5EF4-FFF2-40B4-BE49-F238E27FC236}">
                <a16:creationId xmlns:a16="http://schemas.microsoft.com/office/drawing/2014/main" id="{9C8AD7F6-C1F1-427D-A6EA-9A30EFB27D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F2067686-7108-46D3-BB65-0B5BF5A50C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0587425F-B911-4368-9521-F49D343DD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5252B15B-9444-4F0B-9256-1A58FF6601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33ACD993-7D4C-441C-9D8B-79BCFEB28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47318BAE-24F3-4DC8-BFB2-C4B7C998D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40E44EA9-1B46-4573-A8ED-633972630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B314B0CC-6B22-488A-B385-76C2E91C5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>
            <a:extLst>
              <a:ext uri="{FF2B5EF4-FFF2-40B4-BE49-F238E27FC236}">
                <a16:creationId xmlns:a16="http://schemas.microsoft.com/office/drawing/2014/main" id="{87223952-7A74-40D8-B759-F410B82301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Line 19">
            <a:extLst>
              <a:ext uri="{FF2B5EF4-FFF2-40B4-BE49-F238E27FC236}">
                <a16:creationId xmlns:a16="http://schemas.microsoft.com/office/drawing/2014/main" id="{7739D222-A0EB-4BEC-8AD9-E9E4AD249F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Line 20">
            <a:extLst>
              <a:ext uri="{FF2B5EF4-FFF2-40B4-BE49-F238E27FC236}">
                <a16:creationId xmlns:a16="http://schemas.microsoft.com/office/drawing/2014/main" id="{7C3D0D2E-E8D6-49DE-AF8E-7F0DACB43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1">
            <a:extLst>
              <a:ext uri="{FF2B5EF4-FFF2-40B4-BE49-F238E27FC236}">
                <a16:creationId xmlns:a16="http://schemas.microsoft.com/office/drawing/2014/main" id="{4B59FAA0-8991-4A72-BAAC-81861E7A9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2">
            <a:extLst>
              <a:ext uri="{FF2B5EF4-FFF2-40B4-BE49-F238E27FC236}">
                <a16:creationId xmlns:a16="http://schemas.microsoft.com/office/drawing/2014/main" id="{DA1CFE03-ACCE-47C3-AEB1-ECCB56AD4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381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9A9E0D09-086E-467E-A065-6AB3E2F71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8824913"/>
            <a:ext cx="6702425" cy="241300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>
            <a:spAutoFit/>
          </a:bodyPr>
          <a:lstStyle>
            <a:lvl1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6457950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sz="1000">
                <a:latin typeface="Arial" pitchFamily="34" charset="0"/>
              </a:rPr>
              <a:t>Business Statistics: A Decision-Making Approach, 6e	© 2005 Prentice-Hall, Inc.</a:t>
            </a:r>
          </a:p>
        </p:txBody>
      </p:sp>
      <p:sp>
        <p:nvSpPr>
          <p:cNvPr id="16408" name="Line 24">
            <a:extLst>
              <a:ext uri="{FF2B5EF4-FFF2-40B4-BE49-F238E27FC236}">
                <a16:creationId xmlns:a16="http://schemas.microsoft.com/office/drawing/2014/main" id="{8C24F844-77F1-428C-942C-3E26DD1F0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F0325556-AB87-4664-B378-26DFBDCD8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88" y="61913"/>
            <a:ext cx="6702425" cy="273050"/>
          </a:xfrm>
          <a:prstGeom prst="rect">
            <a:avLst/>
          </a:prstGeom>
          <a:noFill/>
          <a:ln>
            <a:noFill/>
          </a:ln>
          <a:effectLst/>
        </p:spPr>
        <p:txBody>
          <a:bodyPr lIns="90488" tIns="44450" rIns="90488" bIns="44450">
            <a:spAutoFit/>
          </a:bodyPr>
          <a:lstStyle>
            <a:lvl1pPr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3257550" algn="ctr"/>
                <a:tab pos="6457950" algn="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200"/>
              <a:t>	Chapter 5	</a:t>
            </a:r>
            <a:r>
              <a:rPr lang="en-US" altLang="en-US" sz="1200" b="1"/>
              <a:t>Instructor Notes</a:t>
            </a:r>
            <a:r>
              <a:rPr lang="en-US" altLang="en-US" sz="1200"/>
              <a:t>	5-</a:t>
            </a:r>
            <a:fld id="{244C5F73-9EDA-42FC-9D89-011798001F91}" type="slidenum">
              <a:rPr lang="en-US" altLang="en-US" sz="1200" smtClean="0"/>
              <a:pPr>
                <a:defRPr/>
              </a:pPr>
              <a:t>‹#›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8B3B8AB-7B85-43EB-AE05-FF7BC5A0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5BC2D8A-AD7B-4515-80F6-8B895F5011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DB479993-8646-4477-BB82-315AB131B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8A90E2F4-BC58-4B27-AFF5-A23328084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419B976-726E-4640-8E0C-3C16F1CDC2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1465D234-7312-4A72-965B-6AA0B04DF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3465EB6-D812-4B98-8EB2-6350FED57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0F08516-7899-4B06-AA4F-845C52409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66666E76-F9E1-4EB7-B57C-99B3830C0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C2DA1F02-539E-4BE0-AB0E-D48534A641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030E9098-FE33-42B6-BF00-C6E6AF28B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2CF97E5-8E23-4813-A16A-2B3E0A053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8AA5120-9336-4397-9FE0-D8A0033810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16FD0A8E-367F-4175-8A29-1DC7AF3FD5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65D20A4-AFF9-4108-89B9-4AA0A912D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FEC7B46-D89B-462B-A6B6-0E587F0288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409BB2AB-4664-46F5-9555-AB62BB096E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2EB208E-5BDB-4B2F-B1B0-EDF50399B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3" tIns="44448" rIns="90483" bIns="44448"/>
          <a:lstStyle/>
          <a:p>
            <a:pPr eaLnBrk="1" hangingPunct="1"/>
            <a:endParaRPr lang="en-US" alt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2629C7CA-CD4C-4BEB-BC1F-3A96BD0296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0A68D58-8153-4441-8DA3-1C9D8402F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2F390E99-12DB-4E81-A689-614A257DC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cap="flat"/>
        </p:spPr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D8096EF3-B850-4DBD-ABCF-8A5329ADDD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2" tIns="44448" rIns="90482" bIns="44448"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41FFE91-6728-4934-825C-F65F271229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197350"/>
            <a:ext cx="5029200" cy="4260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2" tIns="44448" rIns="90482" bIns="44448"/>
          <a:lstStyle/>
          <a:p>
            <a:pPr eaLnBrk="1" hangingPunct="1"/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A197D5E-D9C2-48BC-B0C4-9893F80124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45C3A144-52B8-4C4A-971D-039414E7E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BCB73277-DA4C-479D-A224-C8C04F29A1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9396" name="Rectangle 4">
            <a:extLst>
              <a:ext uri="{FF2B5EF4-FFF2-40B4-BE49-F238E27FC236}">
                <a16:creationId xmlns:a16="http://schemas.microsoft.com/office/drawing/2014/main" id="{BFAC4DA0-3E6A-483C-9DCF-5EEADEC82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3276600"/>
            <a:ext cx="50292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55DE1EAB-8D19-400D-A0FF-AB49DEA9A3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8839200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35F3E18-F2DC-4959-91F6-D86B3BB25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00400"/>
            <a:ext cx="8077200" cy="1447800"/>
          </a:xfrm>
          <a:prstGeom prst="rect">
            <a:avLst/>
          </a:prstGeom>
          <a:noFill/>
          <a:ln>
            <a:noFill/>
          </a:ln>
          <a:effectLst/>
        </p:spPr>
        <p:txBody>
          <a:bodyPr lIns="85342" tIns="42672" rIns="85342" bIns="42672"/>
          <a:lstStyle>
            <a:lvl1pPr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425450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852488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itchFamily="2" charset="2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281113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1706563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163763" algn="ctr" defTabSz="852488" fontAlgn="base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620963" algn="ctr" defTabSz="852488" fontAlgn="base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078163" algn="ctr" defTabSz="852488" fontAlgn="base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535363" algn="ctr" defTabSz="852488" fontAlgn="base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itchFamily="2" charset="2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676400"/>
            <a:ext cx="7772400" cy="7048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756AE38-94F2-4417-A5E1-7258624C34B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400800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1DF21D7C-5585-4B7B-8BCD-8C609EFF2DD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3DA7951-4878-4C48-80F3-ED5ECC593D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365783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8A23B373-EF1C-4173-80FB-BEDFA29FD7B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4C84432C-909B-41AC-A34D-1F65BB535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A4B9909-4366-443E-AB57-806DEE0F2E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11591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20193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590550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9F1E5894-5DC3-47D4-82FD-35C3901AC3E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BFE1597D-225A-4543-9437-389A39DFAE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E9A59CEF-691E-403C-8044-C6B1DFE34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244784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930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396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96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6800" y="3733800"/>
            <a:ext cx="396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A13D31D-A367-4987-A016-876C747D957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C4D58CA9-BDD8-4B22-887E-81A76E11A1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BE13418-A309-41E7-A26C-546932A3D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2393356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930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00200"/>
            <a:ext cx="396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96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7C06E05-172C-4F41-BFD3-6BB82997C37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53248EDB-59F0-496B-AF50-B5FCDB6456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54BE325-D046-4E98-A129-1AEE314086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493094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930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96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9624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306F5AD-C1BC-4770-BEC2-F93CA9318D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889AE30C-6AFD-4C65-BFAB-1FE86D6499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657CB3C-A558-4ED1-87BF-6A19677663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794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EAD65C27-572F-494F-A03A-6E958F3594A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5057180C-F852-4D96-93A1-4CE2115D8D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69D4E62-9140-4023-BA2B-50DE922BE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3646841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0D85F35-EAA1-426E-A11E-C8542C7F44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41A5D328-2022-4125-9130-D17ADF4DE7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3DBD6B2-1128-4B6F-8983-2D07BD78BB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65593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962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EB5FC3B-1B73-4484-BF66-3A1E4DB09C5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FC75C35E-E19B-4766-9F75-7129F408F76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60B714C-DC5F-47B5-BF50-E012769118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44472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>
            <a:extLst>
              <a:ext uri="{FF2B5EF4-FFF2-40B4-BE49-F238E27FC236}">
                <a16:creationId xmlns:a16="http://schemas.microsoft.com/office/drawing/2014/main" id="{E204F790-88C3-44D1-905A-A221C01C9EA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6E961BE9-7C4E-4EDE-8338-7E9987444E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E79385D6-3921-4039-89AB-D6EB0DB869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161020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6CB76DC7-6E18-4649-A6EA-38AA6162698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EE976122-20A7-4286-A962-0C4BF41245F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64BD91-CE8C-489D-B527-76BCCB4903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3437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:a16="http://schemas.microsoft.com/office/drawing/2014/main" id="{708AEC16-569A-4C95-9E5F-CBA2D981673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EEF1B7FB-E265-45E2-B7A3-D620C0ED24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64F4E403-211D-4720-B493-BBED0A92D9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205438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5363964-B987-41BD-80EE-A2478B3A49C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F314AD5F-7568-42EA-9412-6996FD7301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DB15E98-0C2B-46B2-BBC8-F7F4232EE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64998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EAE9522-D13B-4201-BCD7-5059C0574E6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A52A5CA8-CEA3-452B-8E4A-2E32D387B9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F0914E4-5F10-4794-8CC4-A8EC979CCA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  <p:extLst>
      <p:ext uri="{BB962C8B-B14F-4D97-AF65-F5344CB8AC3E}">
        <p14:creationId xmlns:p14="http://schemas.microsoft.com/office/powerpoint/2010/main" val="78187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99F0FA7B-8F09-4322-9963-142F24A07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381000"/>
            <a:ext cx="77930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>
            <a:extLst>
              <a:ext uri="{FF2B5EF4-FFF2-40B4-BE49-F238E27FC236}">
                <a16:creationId xmlns:a16="http://schemas.microsoft.com/office/drawing/2014/main" id="{20FE4CAC-1706-4766-8EE1-A82B51E95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8077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172" name="Rectangle 12">
            <a:extLst>
              <a:ext uri="{FF2B5EF4-FFF2-40B4-BE49-F238E27FC236}">
                <a16:creationId xmlns:a16="http://schemas.microsoft.com/office/drawing/2014/main" id="{2B30EA6F-EF30-4890-9663-7F227D1998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400800"/>
            <a:ext cx="1905000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 defTabSz="852488" eaLnBrk="1" hangingPunct="1">
              <a:defRPr sz="10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Chap 5-</a:t>
            </a:r>
            <a:fld id="{152ED242-AFDE-4607-96F1-2A95DFDB04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29" name="Picture 13">
            <a:extLst>
              <a:ext uri="{FF2B5EF4-FFF2-40B4-BE49-F238E27FC236}">
                <a16:creationId xmlns:a16="http://schemas.microsoft.com/office/drawing/2014/main" id="{840B624B-2EA7-46AE-A168-B40F0BFD89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600"/>
            <a:ext cx="8839200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74" name="Rectangle 14">
            <a:extLst>
              <a:ext uri="{FF2B5EF4-FFF2-40B4-BE49-F238E27FC236}">
                <a16:creationId xmlns:a16="http://schemas.microsoft.com/office/drawing/2014/main" id="{BCD621A4-DC66-40EF-87E9-ED1251F067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400800"/>
            <a:ext cx="46482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l" defTabSz="852488" eaLnBrk="1" hangingPunct="1">
              <a:defRPr sz="10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A Course In Business Statistics, 4th © 2006 Prentice-Hall,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</p:sldLayoutIdLst>
  <p:hf sldNum="0" hdr="0" ft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Tahoma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7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EF49450-570F-4075-B8E7-9366B464CA63}"/>
              </a:ext>
            </a:extLst>
          </p:cNvPr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3642B6-5BFD-4A30-BC47-A1491E3F1869}"/>
              </a:ext>
            </a:extLst>
          </p:cNvPr>
          <p:cNvSpPr txBox="1">
            <a:spLocks/>
          </p:cNvSpPr>
          <p:nvPr/>
        </p:nvSpPr>
        <p:spPr>
          <a:xfrm>
            <a:off x="2052184" y="1232421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Data Analytics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0FD467D-D7BE-4CC0-A6EB-9AEE19699232}"/>
              </a:ext>
            </a:extLst>
          </p:cNvPr>
          <p:cNvSpPr txBox="1">
            <a:spLocks noChangeAspect="1"/>
          </p:cNvSpPr>
          <p:nvPr/>
        </p:nvSpPr>
        <p:spPr>
          <a:xfrm>
            <a:off x="1114425" y="3657600"/>
            <a:ext cx="8029575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Probability Distributions</a:t>
            </a:r>
          </a:p>
        </p:txBody>
      </p:sp>
      <p:sp>
        <p:nvSpPr>
          <p:cNvPr id="18437" name="TextBox 1">
            <a:extLst>
              <a:ext uri="{FF2B5EF4-FFF2-40B4-BE49-F238E27FC236}">
                <a16:creationId xmlns:a16="http://schemas.microsoft.com/office/drawing/2014/main" id="{61F6A3CF-7F8D-451A-ABB7-513D9298F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460" y="550072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800000"/>
                </a:solidFill>
                <a:latin typeface="Lucida Bright" panose="02040602050505020304" pitchFamily="18" charset="0"/>
                <a:ea typeface="ＭＳ Ｐゴシック" panose="020B0600070205080204" pitchFamily="34" charset="-128"/>
              </a:rPr>
              <a:t>           </a:t>
            </a:r>
            <a:endParaRPr lang="en-US" altLang="en-US" sz="2800" b="1" dirty="0">
              <a:solidFill>
                <a:srgbClr val="800000"/>
              </a:solidFill>
              <a:latin typeface="Lucida Bright" panose="02040602050505020304" pitchFamily="18" charset="0"/>
              <a:ea typeface="ＭＳ Ｐゴシック" panose="020B0600070205080204" pitchFamily="34" charset="-128"/>
              <a:cs typeface="FrankRuehl" panose="020E0503060101010101" pitchFamily="34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389A4E2-B3B2-4CB2-8F70-918B0603E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Binomial Distribution Characteristics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A3394E3-1E8C-416F-B000-94C02E1C8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1828800" cy="762000"/>
          </a:xfrm>
        </p:spPr>
        <p:txBody>
          <a:bodyPr/>
          <a:lstStyle/>
          <a:p>
            <a:pPr eaLnBrk="1" hangingPunct="1"/>
            <a:r>
              <a:rPr lang="en-US" altLang="en-US"/>
              <a:t>Mean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29700" name="Rectangle 42">
            <a:extLst>
              <a:ext uri="{FF2B5EF4-FFF2-40B4-BE49-F238E27FC236}">
                <a16:creationId xmlns:a16="http://schemas.microsoft.com/office/drawing/2014/main" id="{849286CF-713A-4E77-80A4-17B9E23C4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971800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Variance and Standard Deviation</a:t>
            </a:r>
          </a:p>
        </p:txBody>
      </p:sp>
      <p:graphicFrame>
        <p:nvGraphicFramePr>
          <p:cNvPr id="29701" name="Object 44">
            <a:extLst>
              <a:ext uri="{FF2B5EF4-FFF2-40B4-BE49-F238E27FC236}">
                <a16:creationId xmlns:a16="http://schemas.microsoft.com/office/drawing/2014/main" id="{7E865DD1-1711-4817-9478-ADEBD74415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0088" y="2133600"/>
          <a:ext cx="27400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300" imgH="203200" progId="Equation.3">
                  <p:embed/>
                </p:oleObj>
              </mc:Choice>
              <mc:Fallback>
                <p:oleObj name="Equation" r:id="rId2" imgW="876300" imgH="2032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2133600"/>
                        <a:ext cx="2740025" cy="635000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45">
            <a:extLst>
              <a:ext uri="{FF2B5EF4-FFF2-40B4-BE49-F238E27FC236}">
                <a16:creationId xmlns:a16="http://schemas.microsoft.com/office/drawing/2014/main" id="{32A1710B-A5A6-41A6-935F-485BAA946B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92538" y="3657600"/>
          <a:ext cx="1738312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30" imgH="228501" progId="Equation.3">
                  <p:embed/>
                </p:oleObj>
              </mc:Choice>
              <mc:Fallback>
                <p:oleObj name="Equation" r:id="rId4" imgW="622030" imgH="228501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3657600"/>
                        <a:ext cx="1738312" cy="638175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47">
            <a:extLst>
              <a:ext uri="{FF2B5EF4-FFF2-40B4-BE49-F238E27FC236}">
                <a16:creationId xmlns:a16="http://schemas.microsoft.com/office/drawing/2014/main" id="{4AF7F045-638C-4808-892C-8B0F5F621A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4419600"/>
          <a:ext cx="184467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113" imgH="253890" progId="Equation.3">
                  <p:embed/>
                </p:oleObj>
              </mc:Choice>
              <mc:Fallback>
                <p:oleObj name="Equation" r:id="rId6" imgW="660113" imgH="25389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19600"/>
                        <a:ext cx="1844675" cy="708025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48">
            <a:extLst>
              <a:ext uri="{FF2B5EF4-FFF2-40B4-BE49-F238E27FC236}">
                <a16:creationId xmlns:a16="http://schemas.microsoft.com/office/drawing/2014/main" id="{7F1DE737-7C07-4C14-BB20-1B7542BB3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334000"/>
            <a:ext cx="510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Where	n = sample size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	p = probability of success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	q = (1 – p) = probability of failure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>
            <a:extLst>
              <a:ext uri="{FF2B5EF4-FFF2-40B4-BE49-F238E27FC236}">
                <a16:creationId xmlns:a16="http://schemas.microsoft.com/office/drawing/2014/main" id="{9102A7EE-8027-49C9-B83A-929969D29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09800"/>
            <a:ext cx="30416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1"/>
                </a:solidFill>
              </a:rPr>
              <a:t>Mean</a:t>
            </a:r>
          </a:p>
        </p:txBody>
      </p:sp>
      <p:sp>
        <p:nvSpPr>
          <p:cNvPr id="30723" name="Line 15">
            <a:extLst>
              <a:ext uri="{FF2B5EF4-FFF2-40B4-BE49-F238E27FC236}">
                <a16:creationId xmlns:a16="http://schemas.microsoft.com/office/drawing/2014/main" id="{34BA5BC5-92BD-4FAD-84A8-699563EB8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3013" y="3519488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4" name="Line 16">
            <a:extLst>
              <a:ext uri="{FF2B5EF4-FFF2-40B4-BE49-F238E27FC236}">
                <a16:creationId xmlns:a16="http://schemas.microsoft.com/office/drawing/2014/main" id="{E73992AE-37CD-4AA3-8034-8D668889603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3013" y="3217863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Line 17">
            <a:extLst>
              <a:ext uri="{FF2B5EF4-FFF2-40B4-BE49-F238E27FC236}">
                <a16:creationId xmlns:a16="http://schemas.microsoft.com/office/drawing/2014/main" id="{D21FA9EF-432B-436B-AF61-26C173985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3013" y="2913063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Line 18">
            <a:extLst>
              <a:ext uri="{FF2B5EF4-FFF2-40B4-BE49-F238E27FC236}">
                <a16:creationId xmlns:a16="http://schemas.microsoft.com/office/drawing/2014/main" id="{A2CBA81F-F3C9-449D-92FF-F1003A9F7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3013" y="2611438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49">
            <a:extLst>
              <a:ext uri="{FF2B5EF4-FFF2-40B4-BE49-F238E27FC236}">
                <a16:creationId xmlns:a16="http://schemas.microsoft.com/office/drawing/2014/main" id="{50CA76A8-1BEB-4F81-92F4-22B1EBC6A8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1425" y="5807075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50">
            <a:extLst>
              <a:ext uri="{FF2B5EF4-FFF2-40B4-BE49-F238E27FC236}">
                <a16:creationId xmlns:a16="http://schemas.microsoft.com/office/drawing/2014/main" id="{D51F0BA4-198C-4F3B-9879-E77D92783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1425" y="5505450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51">
            <a:extLst>
              <a:ext uri="{FF2B5EF4-FFF2-40B4-BE49-F238E27FC236}">
                <a16:creationId xmlns:a16="http://schemas.microsoft.com/office/drawing/2014/main" id="{5F635941-ED53-475A-9D81-2B8CE6A6C7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1425" y="5200650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52">
            <a:extLst>
              <a:ext uri="{FF2B5EF4-FFF2-40B4-BE49-F238E27FC236}">
                <a16:creationId xmlns:a16="http://schemas.microsoft.com/office/drawing/2014/main" id="{7864A1A3-34FD-420C-9C75-8F12CBF4A8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1425" y="4897438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0731" name="Object 78">
            <a:extLst>
              <a:ext uri="{FF2B5EF4-FFF2-40B4-BE49-F238E27FC236}">
                <a16:creationId xmlns:a16="http://schemas.microsoft.com/office/drawing/2014/main" id="{432096C6-C8BD-49F8-B0C0-2B1039948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9325" y="2133600"/>
          <a:ext cx="30845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84300" imgH="203200" progId="Equation.3">
                  <p:embed/>
                </p:oleObj>
              </mc:Choice>
              <mc:Fallback>
                <p:oleObj name="Equation" r:id="rId3" imgW="1384300" imgH="203200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2133600"/>
                        <a:ext cx="3084513" cy="450850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81">
            <a:extLst>
              <a:ext uri="{FF2B5EF4-FFF2-40B4-BE49-F238E27FC236}">
                <a16:creationId xmlns:a16="http://schemas.microsoft.com/office/drawing/2014/main" id="{E9B87D3A-E544-409F-9A14-3DE06FC65A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463" y="2871788"/>
          <a:ext cx="339883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8000" imgH="508000" progId="Equation.3">
                  <p:embed/>
                </p:oleObj>
              </mc:Choice>
              <mc:Fallback>
                <p:oleObj name="Equation" r:id="rId5" imgW="1778000" imgH="508000" progId="Equation.3">
                  <p:embed/>
                  <p:pic>
                    <p:nvPicPr>
                      <p:cNvPr id="0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871788"/>
                        <a:ext cx="3398837" cy="9652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83">
            <a:extLst>
              <a:ext uri="{FF2B5EF4-FFF2-40B4-BE49-F238E27FC236}">
                <a16:creationId xmlns:a16="http://schemas.microsoft.com/office/drawing/2014/main" id="{7F60CD5D-6477-4E12-AC90-08F3432B59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9325" y="4419600"/>
          <a:ext cx="30845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84300" imgH="203200" progId="Equation.3">
                  <p:embed/>
                </p:oleObj>
              </mc:Choice>
              <mc:Fallback>
                <p:oleObj name="Equation" r:id="rId7" imgW="1384300" imgH="203200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19600"/>
                        <a:ext cx="3084513" cy="450850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4" name="Object 84">
            <a:extLst>
              <a:ext uri="{FF2B5EF4-FFF2-40B4-BE49-F238E27FC236}">
                <a16:creationId xmlns:a16="http://schemas.microsoft.com/office/drawing/2014/main" id="{72836237-278F-44DB-8DCE-9612F38177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463" y="5157788"/>
          <a:ext cx="339883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8000" imgH="508000" progId="Equation.3">
                  <p:embed/>
                </p:oleObj>
              </mc:Choice>
              <mc:Fallback>
                <p:oleObj name="Equation" r:id="rId9" imgW="1778000" imgH="508000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5157788"/>
                        <a:ext cx="3398837" cy="9652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5" name="Line 85">
            <a:extLst>
              <a:ext uri="{FF2B5EF4-FFF2-40B4-BE49-F238E27FC236}">
                <a16:creationId xmlns:a16="http://schemas.microsoft.com/office/drawing/2014/main" id="{0700CACD-F7E7-4683-A1D6-D410794D7E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91000"/>
            <a:ext cx="784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87">
            <a:extLst>
              <a:ext uri="{FF2B5EF4-FFF2-40B4-BE49-F238E27FC236}">
                <a16:creationId xmlns:a16="http://schemas.microsoft.com/office/drawing/2014/main" id="{A487330C-C923-4633-B6E4-7A4B843D5D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315200" cy="7620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Binomial Characteristics</a:t>
            </a:r>
          </a:p>
        </p:txBody>
      </p:sp>
      <p:sp>
        <p:nvSpPr>
          <p:cNvPr id="30737" name="Text Box 88">
            <a:extLst>
              <a:ext uri="{FF2B5EF4-FFF2-40B4-BE49-F238E27FC236}">
                <a16:creationId xmlns:a16="http://schemas.microsoft.com/office/drawing/2014/main" id="{1BEF6DA6-9BFB-4BFB-A86B-0537469D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524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folHlink"/>
                </a:solidFill>
              </a:rPr>
              <a:t>Examples</a:t>
            </a:r>
          </a:p>
        </p:txBody>
      </p:sp>
      <p:sp>
        <p:nvSpPr>
          <p:cNvPr id="30738" name="Rectangle 4">
            <a:extLst>
              <a:ext uri="{FF2B5EF4-FFF2-40B4-BE49-F238E27FC236}">
                <a16:creationId xmlns:a16="http://schemas.microsoft.com/office/drawing/2014/main" id="{74433016-4BA6-4B00-B3FB-6A91A113F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350" y="6265863"/>
            <a:ext cx="81470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Path in EXCEL:</a:t>
            </a:r>
            <a:r>
              <a:rPr lang="en-US" altLang="en-US" sz="1700"/>
              <a:t>  Formulas to More Functions to Statistical to </a:t>
            </a:r>
            <a:r>
              <a:rPr lang="en-US" altLang="en-US" sz="1700" b="1">
                <a:solidFill>
                  <a:srgbClr val="002060"/>
                </a:solidFill>
              </a:rPr>
              <a:t>BINOM. DIST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>
            <a:extLst>
              <a:ext uri="{FF2B5EF4-FFF2-40B4-BE49-F238E27FC236}">
                <a16:creationId xmlns:a16="http://schemas.microsoft.com/office/drawing/2014/main" id="{6ACE7E81-678E-464C-9AE4-6BC0ACCC15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257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Line 6">
            <a:extLst>
              <a:ext uri="{FF2B5EF4-FFF2-40B4-BE49-F238E27FC236}">
                <a16:creationId xmlns:a16="http://schemas.microsoft.com/office/drawing/2014/main" id="{83A2D5AE-F8B2-48AA-A0CA-CFBC94D9C8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4572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4" name="Line 7">
            <a:extLst>
              <a:ext uri="{FF2B5EF4-FFF2-40B4-BE49-F238E27FC236}">
                <a16:creationId xmlns:a16="http://schemas.microsoft.com/office/drawing/2014/main" id="{BB59D7D2-DE78-4617-9467-463B23DFA2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5" name="Rectangle 8">
            <a:extLst>
              <a:ext uri="{FF2B5EF4-FFF2-40B4-BE49-F238E27FC236}">
                <a16:creationId xmlns:a16="http://schemas.microsoft.com/office/drawing/2014/main" id="{6AD4AAC5-E766-4C93-821F-ED4F669BF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2776" name="Rectangle 9">
            <a:extLst>
              <a:ext uri="{FF2B5EF4-FFF2-40B4-BE49-F238E27FC236}">
                <a16:creationId xmlns:a16="http://schemas.microsoft.com/office/drawing/2014/main" id="{D3D1CC35-1C91-4961-851A-262905ED4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The Poisson Distribution</a:t>
            </a:r>
          </a:p>
        </p:txBody>
      </p:sp>
      <p:sp>
        <p:nvSpPr>
          <p:cNvPr id="32777" name="Line 10">
            <a:extLst>
              <a:ext uri="{FF2B5EF4-FFF2-40B4-BE49-F238E27FC236}">
                <a16:creationId xmlns:a16="http://schemas.microsoft.com/office/drawing/2014/main" id="{129319A8-8BB2-4D3D-8DC3-151156F5A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11">
            <a:extLst>
              <a:ext uri="{FF2B5EF4-FFF2-40B4-BE49-F238E27FC236}">
                <a16:creationId xmlns:a16="http://schemas.microsoft.com/office/drawing/2014/main" id="{AA4E654D-1161-4A40-95EA-87C6BCCB67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962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12">
            <a:extLst>
              <a:ext uri="{FF2B5EF4-FFF2-40B4-BE49-F238E27FC236}">
                <a16:creationId xmlns:a16="http://schemas.microsoft.com/office/drawing/2014/main" id="{864723CC-987B-4D66-BDB2-200A6336F8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Rectangle 13">
            <a:extLst>
              <a:ext uri="{FF2B5EF4-FFF2-40B4-BE49-F238E27FC236}">
                <a16:creationId xmlns:a16="http://schemas.microsoft.com/office/drawing/2014/main" id="{90E6A64F-307D-4AA7-A2F3-D82F7218F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43400"/>
            <a:ext cx="16764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D7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66"/>
                </a:solidFill>
              </a:rPr>
              <a:t>Binomial</a:t>
            </a:r>
          </a:p>
        </p:txBody>
      </p:sp>
      <p:sp>
        <p:nvSpPr>
          <p:cNvPr id="32781" name="Rectangle 15">
            <a:extLst>
              <a:ext uri="{FF2B5EF4-FFF2-40B4-BE49-F238E27FC236}">
                <a16:creationId xmlns:a16="http://schemas.microsoft.com/office/drawing/2014/main" id="{5301C1A0-1D59-4FC3-846B-1BEDED826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029200"/>
            <a:ext cx="1447800" cy="466725"/>
          </a:xfrm>
          <a:prstGeom prst="rect">
            <a:avLst/>
          </a:prstGeom>
          <a:solidFill>
            <a:srgbClr val="A0C7F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Poisson</a:t>
            </a:r>
          </a:p>
        </p:txBody>
      </p:sp>
      <p:sp>
        <p:nvSpPr>
          <p:cNvPr id="32782" name="Rectangle 16">
            <a:extLst>
              <a:ext uri="{FF2B5EF4-FFF2-40B4-BE49-F238E27FC236}">
                <a16:creationId xmlns:a16="http://schemas.microsoft.com/office/drawing/2014/main" id="{61A3C6C2-DED6-4648-B7A4-D691E55C1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32783" name="Rectangle 17">
            <a:extLst>
              <a:ext uri="{FF2B5EF4-FFF2-40B4-BE49-F238E27FC236}">
                <a16:creationId xmlns:a16="http://schemas.microsoft.com/office/drawing/2014/main" id="{1E8171C6-6612-44B8-BF33-D4841DA19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743200"/>
            <a:ext cx="22098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D7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Discrete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60005ABA-4AA2-4B72-AF8C-0E2EEF7698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685800"/>
          </a:xfrm>
        </p:spPr>
        <p:txBody>
          <a:bodyPr/>
          <a:lstStyle/>
          <a:p>
            <a:pPr defTabSz="914400" eaLnBrk="1" hangingPunct="1"/>
            <a:r>
              <a:rPr lang="en-US" altLang="en-US" sz="3700"/>
              <a:t>The Poisson Distribution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28865AC-4252-4435-93F9-47A65525E0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229600" cy="4419600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w="2857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914400" eaLnBrk="1" hangingPunct="1"/>
            <a:r>
              <a:rPr lang="en-US" altLang="en-US" sz="2700">
                <a:solidFill>
                  <a:srgbClr val="000000"/>
                </a:solidFill>
              </a:rPr>
              <a:t>Characteristics of the Poisson Distribution: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The outcomes of interest are </a:t>
            </a:r>
            <a:r>
              <a:rPr lang="en-US" altLang="en-US">
                <a:solidFill>
                  <a:schemeClr val="folHlink"/>
                </a:solidFill>
              </a:rPr>
              <a:t>rare</a:t>
            </a:r>
            <a:r>
              <a:rPr lang="en-US" altLang="en-US">
                <a:solidFill>
                  <a:schemeClr val="bg2"/>
                </a:solidFill>
              </a:rPr>
              <a:t> relative to the possible outcomes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The average number of outcomes of interest </a:t>
            </a:r>
            <a:r>
              <a:rPr lang="en-US" altLang="en-US">
                <a:solidFill>
                  <a:schemeClr val="folHlink"/>
                </a:solidFill>
              </a:rPr>
              <a:t>per time or space interval</a:t>
            </a:r>
            <a:r>
              <a:rPr lang="en-US" altLang="en-US">
                <a:solidFill>
                  <a:schemeClr val="bg2"/>
                </a:solidFill>
              </a:rPr>
              <a:t> is </a:t>
            </a:r>
            <a:r>
              <a:rPr lang="en-US" altLang="en-US" b="1">
                <a:solidFill>
                  <a:schemeClr val="folHlink"/>
                </a:solidFill>
                <a:sym typeface="Symbol" panose="05050102010706020507" pitchFamily="18" charset="2"/>
              </a:rPr>
              <a:t>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  <a:sym typeface="Symbol" panose="05050102010706020507" pitchFamily="18" charset="2"/>
              </a:rPr>
              <a:t>The number of outcomes of interest are random, and the occurrence of one outcome does not influence the chances of another outcome of interest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  <a:sym typeface="Symbol" panose="05050102010706020507" pitchFamily="18" charset="2"/>
              </a:rPr>
              <a:t>The probability of that an outcome of interest occurs in a given segment is the same for all segments</a:t>
            </a:r>
            <a:endParaRPr lang="en-US" alt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FD3F984-2259-4634-9C16-583E40958B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391400" cy="762000"/>
          </a:xfrm>
        </p:spPr>
        <p:txBody>
          <a:bodyPr/>
          <a:lstStyle/>
          <a:p>
            <a:pPr defTabSz="914400" eaLnBrk="1" hangingPunct="1"/>
            <a:r>
              <a:rPr lang="en-US" altLang="en-US" sz="3900"/>
              <a:t>Poisson Distribution Formula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0199514-D7A4-41D0-BD01-4B5F074EF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3581400"/>
            <a:ext cx="73914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/>
              <a:t>where: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/>
              <a:t>	t  = size of the segment of interest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/>
              <a:t>	x = number of successes in segment of interest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/>
              <a:t>	</a:t>
            </a:r>
            <a:r>
              <a:rPr lang="en-US" altLang="en-US" sz="1900">
                <a:sym typeface="Symbol" panose="05050102010706020507" pitchFamily="18" charset="2"/>
              </a:rPr>
              <a:t></a:t>
            </a:r>
            <a:r>
              <a:rPr lang="en-US" altLang="en-US" sz="1900"/>
              <a:t> = expected number of successes in a segment of unit size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900"/>
              <a:t>	e = base of the natural logarithm system (2.71828...)</a:t>
            </a:r>
            <a:r>
              <a:rPr lang="en-US" altLang="en-US" sz="2300" baseline="-25000"/>
              <a:t>		</a:t>
            </a:r>
          </a:p>
        </p:txBody>
      </p:sp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42EEDA2F-D11F-42BB-9924-15A207DFD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4775" y="1981200"/>
          <a:ext cx="3703638" cy="147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100" imgH="419100" progId="Equation.3">
                  <p:embed/>
                </p:oleObj>
              </mc:Choice>
              <mc:Fallback>
                <p:oleObj name="Equation" r:id="rId2" imgW="10541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4775" y="1981200"/>
                        <a:ext cx="3703638" cy="1474788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Rectangle 4">
            <a:extLst>
              <a:ext uri="{FF2B5EF4-FFF2-40B4-BE49-F238E27FC236}">
                <a16:creationId xmlns:a16="http://schemas.microsoft.com/office/drawing/2014/main" id="{7B45B2A3-F08F-4E2E-ADC6-678C2B14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5764213"/>
            <a:ext cx="82454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Path in EXCEL:</a:t>
            </a:r>
            <a:r>
              <a:rPr lang="en-US" altLang="en-US" sz="1700"/>
              <a:t>  Formulas to More Functions to Statistical to </a:t>
            </a:r>
            <a:r>
              <a:rPr lang="en-US" altLang="en-US" sz="1400" b="1">
                <a:solidFill>
                  <a:srgbClr val="002060"/>
                </a:solidFill>
              </a:rPr>
              <a:t>POISSON.DIST</a:t>
            </a:r>
          </a:p>
        </p:txBody>
      </p:sp>
      <p:sp>
        <p:nvSpPr>
          <p:cNvPr id="35846" name="Rectangle 4">
            <a:extLst>
              <a:ext uri="{FF2B5EF4-FFF2-40B4-BE49-F238E27FC236}">
                <a16:creationId xmlns:a16="http://schemas.microsoft.com/office/drawing/2014/main" id="{B1C1A573-B81A-43FD-91A5-28B7431AE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764213"/>
            <a:ext cx="8382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Path in EXCEL:</a:t>
            </a:r>
            <a:r>
              <a:rPr lang="en-US" altLang="en-US" sz="1700"/>
              <a:t>  Formulas to More Functions to Statistical to</a:t>
            </a:r>
            <a:endParaRPr lang="en-US" altLang="en-US" sz="17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A96D982-11F8-4F5D-A79C-CA3E97C327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Poisson Distribution Characteristics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3464CE4-7205-4534-AFEE-28B69372B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1828800" cy="762000"/>
          </a:xfrm>
        </p:spPr>
        <p:txBody>
          <a:bodyPr/>
          <a:lstStyle/>
          <a:p>
            <a:pPr eaLnBrk="1" hangingPunct="1"/>
            <a:r>
              <a:rPr lang="en-US" altLang="en-US"/>
              <a:t>Mean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AB6AC162-0A11-4FC2-B6F7-5FFB9FF82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566988"/>
            <a:ext cx="5943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Variance and Standard Deviation</a:t>
            </a:r>
          </a:p>
        </p:txBody>
      </p:sp>
      <p:graphicFrame>
        <p:nvGraphicFramePr>
          <p:cNvPr id="36869" name="Object 5">
            <a:extLst>
              <a:ext uri="{FF2B5EF4-FFF2-40B4-BE49-F238E27FC236}">
                <a16:creationId xmlns:a16="http://schemas.microsoft.com/office/drawing/2014/main" id="{A5663CDF-2782-455B-8431-854ADCA3FE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8750" y="1620838"/>
          <a:ext cx="127158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48" imgH="203024" progId="Equation.3">
                  <p:embed/>
                </p:oleObj>
              </mc:Choice>
              <mc:Fallback>
                <p:oleObj name="Equation" r:id="rId2" imgW="406048" imgH="20302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1620838"/>
                        <a:ext cx="1271588" cy="635000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>
            <a:extLst>
              <a:ext uri="{FF2B5EF4-FFF2-40B4-BE49-F238E27FC236}">
                <a16:creationId xmlns:a16="http://schemas.microsoft.com/office/drawing/2014/main" id="{220CBCB8-53A9-4310-BEC3-E608B4B601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322638"/>
          <a:ext cx="1382713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4870" imgH="203024" progId="Equation.3">
                  <p:embed/>
                </p:oleObj>
              </mc:Choice>
              <mc:Fallback>
                <p:oleObj name="Equation" r:id="rId4" imgW="494870" imgH="2030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22638"/>
                        <a:ext cx="1382713" cy="566737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>
            <a:extLst>
              <a:ext uri="{FF2B5EF4-FFF2-40B4-BE49-F238E27FC236}">
                <a16:creationId xmlns:a16="http://schemas.microsoft.com/office/drawing/2014/main" id="{8E46E710-07BE-4C3D-AAB8-E4207A7FA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5" y="3287713"/>
          <a:ext cx="152558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863" imgH="228501" progId="Equation.3">
                  <p:embed/>
                </p:oleObj>
              </mc:Choice>
              <mc:Fallback>
                <p:oleObj name="Equation" r:id="rId6" imgW="545863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3287713"/>
                        <a:ext cx="1525588" cy="636587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Rectangle 8">
            <a:extLst>
              <a:ext uri="{FF2B5EF4-FFF2-40B4-BE49-F238E27FC236}">
                <a16:creationId xmlns:a16="http://schemas.microsoft.com/office/drawing/2014/main" id="{EB0F89C4-170F-43A2-8534-84F7DD14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4267200"/>
            <a:ext cx="6400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where	</a:t>
            </a:r>
            <a:r>
              <a:rPr lang="en-US" altLang="en-US" sz="1700">
                <a:sym typeface="Symbol" panose="05050102010706020507" pitchFamily="18" charset="2"/>
              </a:rPr>
              <a:t></a:t>
            </a:r>
            <a:r>
              <a:rPr lang="en-US" altLang="en-US" sz="1700"/>
              <a:t> = number of successes in a segment of unit size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	t = the size of the segment of interest</a:t>
            </a:r>
          </a:p>
        </p:txBody>
      </p:sp>
      <p:sp>
        <p:nvSpPr>
          <p:cNvPr id="36873" name="Rectangle 8">
            <a:extLst>
              <a:ext uri="{FF2B5EF4-FFF2-40B4-BE49-F238E27FC236}">
                <a16:creationId xmlns:a16="http://schemas.microsoft.com/office/drawing/2014/main" id="{38E6E5C0-46FC-4AE9-9B9E-42EFDEF2C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237163"/>
            <a:ext cx="69754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EXCEL:</a:t>
            </a:r>
            <a:r>
              <a:rPr lang="en-US" altLang="en-US" sz="1700"/>
              <a:t>  Formulas to More Functions to Statistical to </a:t>
            </a:r>
            <a:r>
              <a:rPr lang="en-US" altLang="en-US" sz="1700" b="1">
                <a:solidFill>
                  <a:srgbClr val="002060"/>
                </a:solidFill>
              </a:rPr>
              <a:t>POISSON. DIST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Line 2">
            <a:extLst>
              <a:ext uri="{FF2B5EF4-FFF2-40B4-BE49-F238E27FC236}">
                <a16:creationId xmlns:a16="http://schemas.microsoft.com/office/drawing/2014/main" id="{BE114A0C-5512-42D6-9098-0F2A73A6B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962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1" name="Line 3">
            <a:extLst>
              <a:ext uri="{FF2B5EF4-FFF2-40B4-BE49-F238E27FC236}">
                <a16:creationId xmlns:a16="http://schemas.microsoft.com/office/drawing/2014/main" id="{5A5A1BBF-1862-40BD-A23C-3F47214432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Line 4">
            <a:extLst>
              <a:ext uri="{FF2B5EF4-FFF2-40B4-BE49-F238E27FC236}">
                <a16:creationId xmlns:a16="http://schemas.microsoft.com/office/drawing/2014/main" id="{016E7762-602C-46AA-B7AF-746D2F1059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943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5" name="Line 11">
            <a:extLst>
              <a:ext uri="{FF2B5EF4-FFF2-40B4-BE49-F238E27FC236}">
                <a16:creationId xmlns:a16="http://schemas.microsoft.com/office/drawing/2014/main" id="{BAFCA775-1FD6-493A-9CCD-518E3600AD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Rectangle 12">
            <a:extLst>
              <a:ext uri="{FF2B5EF4-FFF2-40B4-BE49-F238E27FC236}">
                <a16:creationId xmlns:a16="http://schemas.microsoft.com/office/drawing/2014/main" id="{90FA1C30-FCEF-4B83-8A84-BA5404142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7897" name="Rectangle 13">
            <a:extLst>
              <a:ext uri="{FF2B5EF4-FFF2-40B4-BE49-F238E27FC236}">
                <a16:creationId xmlns:a16="http://schemas.microsoft.com/office/drawing/2014/main" id="{474357D6-CC3E-48DE-B751-EF893C339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The Normal Distribution</a:t>
            </a:r>
          </a:p>
        </p:txBody>
      </p:sp>
      <p:sp>
        <p:nvSpPr>
          <p:cNvPr id="37898" name="Rectangle 14">
            <a:extLst>
              <a:ext uri="{FF2B5EF4-FFF2-40B4-BE49-F238E27FC236}">
                <a16:creationId xmlns:a16="http://schemas.microsoft.com/office/drawing/2014/main" id="{A281BC9B-84F5-4961-B48E-BD46359B7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43200"/>
            <a:ext cx="22098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Continuous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  <p:sp>
        <p:nvSpPr>
          <p:cNvPr id="37899" name="Line 15">
            <a:extLst>
              <a:ext uri="{FF2B5EF4-FFF2-40B4-BE49-F238E27FC236}">
                <a16:creationId xmlns:a16="http://schemas.microsoft.com/office/drawing/2014/main" id="{F3F90DDE-8240-473B-AA67-0807822A2D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908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17">
            <a:extLst>
              <a:ext uri="{FF2B5EF4-FFF2-40B4-BE49-F238E27FC236}">
                <a16:creationId xmlns:a16="http://schemas.microsoft.com/office/drawing/2014/main" id="{24B6848A-A9A5-422B-9E31-0093F5805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Rectangle 21">
            <a:extLst>
              <a:ext uri="{FF2B5EF4-FFF2-40B4-BE49-F238E27FC236}">
                <a16:creationId xmlns:a16="http://schemas.microsoft.com/office/drawing/2014/main" id="{09029301-DD13-4320-AA87-3E4147116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37902" name="Line 23">
            <a:extLst>
              <a:ext uri="{FF2B5EF4-FFF2-40B4-BE49-F238E27FC236}">
                <a16:creationId xmlns:a16="http://schemas.microsoft.com/office/drawing/2014/main" id="{F63767B4-06B1-4163-8B68-777B8D71CC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572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Rectangle 25">
            <a:extLst>
              <a:ext uri="{FF2B5EF4-FFF2-40B4-BE49-F238E27FC236}">
                <a16:creationId xmlns:a16="http://schemas.microsoft.com/office/drawing/2014/main" id="{421EA14D-CA79-46AE-814F-AC58A5702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343400"/>
            <a:ext cx="1676400" cy="466725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Normal</a:t>
            </a:r>
          </a:p>
        </p:txBody>
      </p:sp>
      <p:sp>
        <p:nvSpPr>
          <p:cNvPr id="37905" name="Rectangle 26">
            <a:extLst>
              <a:ext uri="{FF2B5EF4-FFF2-40B4-BE49-F238E27FC236}">
                <a16:creationId xmlns:a16="http://schemas.microsoft.com/office/drawing/2014/main" id="{48E3BEE7-EFCF-448A-8E62-A29ABFE6B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029200"/>
            <a:ext cx="16764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Uniform</a:t>
            </a:r>
          </a:p>
        </p:txBody>
      </p:sp>
      <p:sp>
        <p:nvSpPr>
          <p:cNvPr id="37906" name="Rectangle 27">
            <a:extLst>
              <a:ext uri="{FF2B5EF4-FFF2-40B4-BE49-F238E27FC236}">
                <a16:creationId xmlns:a16="http://schemas.microsoft.com/office/drawing/2014/main" id="{4FA12DF7-72E4-411E-AA0D-191C788E6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19812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Exponential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>
            <a:extLst>
              <a:ext uri="{FF2B5EF4-FFF2-40B4-BE49-F238E27FC236}">
                <a16:creationId xmlns:a16="http://schemas.microsoft.com/office/drawing/2014/main" id="{962CA53B-F5E8-4A08-AE3E-E43C08ABF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 anchorCtr="1"/>
          <a:lstStyle/>
          <a:p>
            <a:pPr defTabSz="914400" eaLnBrk="1" hangingPunct="1">
              <a:lnSpc>
                <a:spcPct val="95000"/>
              </a:lnSpc>
            </a:pPr>
            <a:r>
              <a:rPr lang="en-US" altLang="en-US" sz="4500"/>
              <a:t>The Normal Distribution</a:t>
            </a:r>
          </a:p>
        </p:txBody>
      </p:sp>
      <p:sp>
        <p:nvSpPr>
          <p:cNvPr id="39939" name="Rectangle 1027">
            <a:extLst>
              <a:ext uri="{FF2B5EF4-FFF2-40B4-BE49-F238E27FC236}">
                <a16:creationId xmlns:a16="http://schemas.microsoft.com/office/drawing/2014/main" id="{E71E4271-8691-42C1-9B41-B2E0BE12EB1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800600" cy="4800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0" indent="0" defTabSz="914400" eaLnBrk="1" hangingPunct="1">
              <a:lnSpc>
                <a:spcPct val="80000"/>
              </a:lnSpc>
              <a:spcBef>
                <a:spcPct val="50000"/>
              </a:spcBef>
              <a:buSzPct val="80000"/>
            </a:pPr>
            <a:r>
              <a:rPr lang="en-US" altLang="en-US" sz="2000"/>
              <a:t> 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‘</a:t>
            </a:r>
            <a:r>
              <a:rPr lang="en-US" altLang="en-US" sz="2400" b="1">
                <a:solidFill>
                  <a:schemeClr val="folHlink"/>
                </a:solidFill>
              </a:rPr>
              <a:t>Bell Shaped</a:t>
            </a:r>
            <a:r>
              <a:rPr lang="en-US" altLang="en-US" sz="2400" b="1">
                <a:solidFill>
                  <a:schemeClr val="bg1"/>
                </a:solidFill>
              </a:rPr>
              <a:t>’</a:t>
            </a:r>
          </a:p>
          <a:p>
            <a:pPr marL="0" indent="0" defTabSz="914400" eaLnBrk="1" hangingPunct="1">
              <a:lnSpc>
                <a:spcPct val="60000"/>
              </a:lnSpc>
              <a:spcBef>
                <a:spcPct val="50000"/>
              </a:spcBef>
              <a:buClr>
                <a:srgbClr val="FF3300"/>
              </a:buClr>
            </a:pPr>
            <a:r>
              <a:rPr lang="en-US" altLang="en-US" sz="2400" b="1">
                <a:solidFill>
                  <a:srgbClr val="F8F8F8"/>
                </a:solidFill>
              </a:rPr>
              <a:t>  </a:t>
            </a:r>
            <a:r>
              <a:rPr lang="en-US" altLang="en-US" sz="2400" b="1">
                <a:solidFill>
                  <a:srgbClr val="FF3300"/>
                </a:solidFill>
              </a:rPr>
              <a:t>Symmetrical</a:t>
            </a:r>
            <a:r>
              <a:rPr lang="en-US" altLang="en-US" sz="2400" b="1">
                <a:solidFill>
                  <a:srgbClr val="F8F8F8"/>
                </a:solidFill>
              </a:rPr>
              <a:t>  </a:t>
            </a:r>
            <a:r>
              <a:rPr lang="en-US" altLang="en-US" sz="2400" b="1">
                <a:solidFill>
                  <a:srgbClr val="FCD7A6"/>
                </a:solidFill>
              </a:rPr>
              <a:t>  </a:t>
            </a:r>
          </a:p>
          <a:p>
            <a:pPr marL="0" indent="0" defTabSz="914400" eaLnBrk="1" hangingPunct="1">
              <a:lnSpc>
                <a:spcPct val="70000"/>
              </a:lnSpc>
              <a:spcBef>
                <a:spcPct val="50000"/>
              </a:spcBef>
              <a:buClr>
                <a:srgbClr val="339933"/>
              </a:buClr>
            </a:pPr>
            <a:r>
              <a:rPr lang="en-US" altLang="en-US" sz="2400" b="1">
                <a:solidFill>
                  <a:srgbClr val="FCD7A6"/>
                </a:solidFill>
              </a:rPr>
              <a:t>  </a:t>
            </a:r>
            <a:r>
              <a:rPr lang="en-US" altLang="en-US" sz="2400" b="1">
                <a:solidFill>
                  <a:srgbClr val="339933"/>
                </a:solidFill>
              </a:rPr>
              <a:t>Mean, Median and Mode</a:t>
            </a:r>
          </a:p>
          <a:p>
            <a:pPr marL="0" indent="0" defTabSz="914400" eaLnBrk="1" hangingPunct="1">
              <a:lnSpc>
                <a:spcPct val="3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	 are Equal</a:t>
            </a:r>
            <a:endParaRPr lang="en-US" altLang="en-US" sz="2400" b="1"/>
          </a:p>
          <a:p>
            <a:pPr marL="0" indent="0" defTabSz="914400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Location is determined by the mean, </a:t>
            </a:r>
            <a:r>
              <a:rPr lang="el-GR" altLang="en-US" sz="2400" b="1">
                <a:cs typeface="Arial" panose="020B0604020202020204" pitchFamily="34" charset="0"/>
                <a:sym typeface="Symbol" panose="05050102010706020507" pitchFamily="18" charset="2"/>
              </a:rPr>
              <a:t>μ</a:t>
            </a:r>
          </a:p>
          <a:p>
            <a:pPr marL="0" indent="0" defTabSz="914400" eaLnBrk="1" hangingPunct="1">
              <a:lnSpc>
                <a:spcPct val="8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Spread is determined by the standard deviation, </a:t>
            </a:r>
            <a:r>
              <a:rPr lang="el-GR" altLang="en-US" sz="2400" b="1">
                <a:cs typeface="Arial" panose="020B0604020202020204" pitchFamily="34" charset="0"/>
                <a:sym typeface="Symbol" panose="05050102010706020507" pitchFamily="18" charset="2"/>
              </a:rPr>
              <a:t>σ</a:t>
            </a:r>
            <a:r>
              <a:rPr lang="en-US" altLang="en-US" sz="2400" b="1"/>
              <a:t> </a:t>
            </a:r>
          </a:p>
          <a:p>
            <a:pPr marL="0" indent="0" defTabSz="914400" eaLnBrk="1" hangingPunct="1">
              <a:lnSpc>
                <a:spcPct val="20000"/>
              </a:lnSpc>
              <a:spcBef>
                <a:spcPct val="50000"/>
              </a:spcBef>
            </a:pPr>
            <a:endParaRPr lang="en-US" altLang="en-US" sz="2400" b="1"/>
          </a:p>
          <a:p>
            <a:pPr marL="0" indent="0" defTabSz="914400" eaLnBrk="1" hangingPunct="1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/>
              <a:t>The random variable has an infinite theoretical range: </a:t>
            </a:r>
          </a:p>
          <a:p>
            <a:pPr marL="0" indent="0" defTabSz="914400" eaLnBrk="1" hangingPunct="1">
              <a:lnSpc>
                <a:spcPct val="3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+</a:t>
            </a:r>
            <a:r>
              <a:rPr lang="en-US" altLang="en-US" sz="2400" b="1"/>
              <a:t> </a:t>
            </a:r>
            <a:r>
              <a:rPr lang="en-US" altLang="en-US" sz="2400" b="1">
                <a:sym typeface="Symbol" panose="05050102010706020507" pitchFamily="18" charset="2"/>
              </a:rPr>
              <a:t>  to   </a:t>
            </a:r>
          </a:p>
        </p:txBody>
      </p:sp>
      <p:sp>
        <p:nvSpPr>
          <p:cNvPr id="39940" name="Rectangle 1028">
            <a:extLst>
              <a:ext uri="{FF2B5EF4-FFF2-40B4-BE49-F238E27FC236}">
                <a16:creationId xmlns:a16="http://schemas.microsoft.com/office/drawing/2014/main" id="{C82B2B39-D44A-42D6-BE68-C9884E851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800600"/>
            <a:ext cx="1533525" cy="100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   Mean 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= Median </a:t>
            </a:r>
          </a:p>
          <a:p>
            <a:pPr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= Mode</a:t>
            </a:r>
          </a:p>
        </p:txBody>
      </p:sp>
      <p:sp>
        <p:nvSpPr>
          <p:cNvPr id="39941" name="Line 1029">
            <a:extLst>
              <a:ext uri="{FF2B5EF4-FFF2-40B4-BE49-F238E27FC236}">
                <a16:creationId xmlns:a16="http://schemas.microsoft.com/office/drawing/2014/main" id="{DC02BB15-F581-454E-91BA-6E67687567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4419600"/>
            <a:ext cx="0" cy="350838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Freeform 1030">
            <a:extLst>
              <a:ext uri="{FF2B5EF4-FFF2-40B4-BE49-F238E27FC236}">
                <a16:creationId xmlns:a16="http://schemas.microsoft.com/office/drawing/2014/main" id="{75B8450E-F9BF-49C4-9609-9F52EA6D23AB}"/>
              </a:ext>
            </a:extLst>
          </p:cNvPr>
          <p:cNvSpPr>
            <a:spLocks/>
          </p:cNvSpPr>
          <p:nvPr/>
        </p:nvSpPr>
        <p:spPr bwMode="auto">
          <a:xfrm>
            <a:off x="7010400" y="2743200"/>
            <a:ext cx="1430338" cy="1144588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3" name="Freeform 1031">
            <a:extLst>
              <a:ext uri="{FF2B5EF4-FFF2-40B4-BE49-F238E27FC236}">
                <a16:creationId xmlns:a16="http://schemas.microsoft.com/office/drawing/2014/main" id="{76CABCE8-0256-4678-8CF8-CC34C5295693}"/>
              </a:ext>
            </a:extLst>
          </p:cNvPr>
          <p:cNvSpPr>
            <a:spLocks/>
          </p:cNvSpPr>
          <p:nvPr/>
        </p:nvSpPr>
        <p:spPr bwMode="auto">
          <a:xfrm>
            <a:off x="5562600" y="2743200"/>
            <a:ext cx="1430338" cy="1144588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4" name="Line 1032">
            <a:extLst>
              <a:ext uri="{FF2B5EF4-FFF2-40B4-BE49-F238E27FC236}">
                <a16:creationId xmlns:a16="http://schemas.microsoft.com/office/drawing/2014/main" id="{E4328F3B-F640-4D40-A8D1-D0360C88C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743200"/>
            <a:ext cx="0" cy="121920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Freeform 1033">
            <a:extLst>
              <a:ext uri="{FF2B5EF4-FFF2-40B4-BE49-F238E27FC236}">
                <a16:creationId xmlns:a16="http://schemas.microsoft.com/office/drawing/2014/main" id="{0506100B-5321-4085-A120-5AE3B585997C}"/>
              </a:ext>
            </a:extLst>
          </p:cNvPr>
          <p:cNvSpPr>
            <a:spLocks/>
          </p:cNvSpPr>
          <p:nvPr/>
        </p:nvSpPr>
        <p:spPr bwMode="auto">
          <a:xfrm>
            <a:off x="5486400" y="2743200"/>
            <a:ext cx="3005138" cy="1214438"/>
          </a:xfrm>
          <a:custGeom>
            <a:avLst/>
            <a:gdLst>
              <a:gd name="T0" fmla="*/ 0 w 1893"/>
              <a:gd name="T1" fmla="*/ 0 h 765"/>
              <a:gd name="T2" fmla="*/ 0 w 1893"/>
              <a:gd name="T3" fmla="*/ 2147483646 h 765"/>
              <a:gd name="T4" fmla="*/ 2147483646 w 1893"/>
              <a:gd name="T5" fmla="*/ 2147483646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3" h="765">
                <a:moveTo>
                  <a:pt x="0" y="0"/>
                </a:moveTo>
                <a:lnTo>
                  <a:pt x="0" y="764"/>
                </a:lnTo>
                <a:lnTo>
                  <a:pt x="1892" y="764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6" name="Line 1034">
            <a:extLst>
              <a:ext uri="{FF2B5EF4-FFF2-40B4-BE49-F238E27FC236}">
                <a16:creationId xmlns:a16="http://schemas.microsoft.com/office/drawing/2014/main" id="{9EF48293-31C2-4DD0-9E88-5026335F7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26590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1035">
            <a:extLst>
              <a:ext uri="{FF2B5EF4-FFF2-40B4-BE49-F238E27FC236}">
                <a16:creationId xmlns:a16="http://schemas.microsoft.com/office/drawing/2014/main" id="{3B859918-D69C-4DC9-A628-E48A62331E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2781300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1036">
            <a:extLst>
              <a:ext uri="{FF2B5EF4-FFF2-40B4-BE49-F238E27FC236}">
                <a16:creationId xmlns:a16="http://schemas.microsoft.com/office/drawing/2014/main" id="{2E17D22D-785E-45A2-86FC-655B79C16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2901950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1037">
            <a:extLst>
              <a:ext uri="{FF2B5EF4-FFF2-40B4-BE49-F238E27FC236}">
                <a16:creationId xmlns:a16="http://schemas.microsoft.com/office/drawing/2014/main" id="{FF27AC1B-D0BB-4A11-8C89-B4D82D8B91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024188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1038">
            <a:extLst>
              <a:ext uri="{FF2B5EF4-FFF2-40B4-BE49-F238E27FC236}">
                <a16:creationId xmlns:a16="http://schemas.microsoft.com/office/drawing/2014/main" id="{24D3581B-0153-44AB-88DC-964C1E09E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144838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1039">
            <a:extLst>
              <a:ext uri="{FF2B5EF4-FFF2-40B4-BE49-F238E27FC236}">
                <a16:creationId xmlns:a16="http://schemas.microsoft.com/office/drawing/2014/main" id="{B440816F-D08B-4D22-A7D6-E5FEC23EB0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267075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Line 1040">
            <a:extLst>
              <a:ext uri="{FF2B5EF4-FFF2-40B4-BE49-F238E27FC236}">
                <a16:creationId xmlns:a16="http://schemas.microsoft.com/office/drawing/2014/main" id="{32D1DEF4-8A6B-40E9-97C0-464698153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387725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1041">
            <a:extLst>
              <a:ext uri="{FF2B5EF4-FFF2-40B4-BE49-F238E27FC236}">
                <a16:creationId xmlns:a16="http://schemas.microsoft.com/office/drawing/2014/main" id="{C4DDD5A2-C2F6-47BB-8A2D-5D297ED1E0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5099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Line 1042">
            <a:extLst>
              <a:ext uri="{FF2B5EF4-FFF2-40B4-BE49-F238E27FC236}">
                <a16:creationId xmlns:a16="http://schemas.microsoft.com/office/drawing/2014/main" id="{A7898F7D-A141-497F-82E6-BCA4A5538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63061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5" name="Line 1043">
            <a:extLst>
              <a:ext uri="{FF2B5EF4-FFF2-40B4-BE49-F238E27FC236}">
                <a16:creationId xmlns:a16="http://schemas.microsoft.com/office/drawing/2014/main" id="{751F036A-EA77-4326-94F8-9C35C0CF52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751263"/>
            <a:ext cx="158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6" name="Line 1044">
            <a:extLst>
              <a:ext uri="{FF2B5EF4-FFF2-40B4-BE49-F238E27FC236}">
                <a16:creationId xmlns:a16="http://schemas.microsoft.com/office/drawing/2014/main" id="{57EBE175-5376-40A1-9A41-25089B022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7408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Line 1045">
            <a:extLst>
              <a:ext uri="{FF2B5EF4-FFF2-40B4-BE49-F238E27FC236}">
                <a16:creationId xmlns:a16="http://schemas.microsoft.com/office/drawing/2014/main" id="{B2D06269-21CE-47F2-837E-A11019BF8B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4050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8" name="Line 1046">
            <a:extLst>
              <a:ext uri="{FF2B5EF4-FFF2-40B4-BE49-F238E27FC236}">
                <a16:creationId xmlns:a16="http://schemas.microsoft.com/office/drawing/2014/main" id="{4A1F3B32-D054-4198-9FD1-661F15D0C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7242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Line 1047">
            <a:extLst>
              <a:ext uri="{FF2B5EF4-FFF2-40B4-BE49-F238E27FC236}">
                <a16:creationId xmlns:a16="http://schemas.microsoft.com/office/drawing/2014/main" id="{E9D38DD5-3DEA-4DF4-9E61-644F4F41E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238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0" name="Line 1048">
            <a:extLst>
              <a:ext uri="{FF2B5EF4-FFF2-40B4-BE49-F238E27FC236}">
                <a16:creationId xmlns:a16="http://schemas.microsoft.com/office/drawing/2014/main" id="{82AB230A-D39A-4782-BD9D-21BDADA4D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72350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1" name="Line 1049">
            <a:extLst>
              <a:ext uri="{FF2B5EF4-FFF2-40B4-BE49-F238E27FC236}">
                <a16:creationId xmlns:a16="http://schemas.microsoft.com/office/drawing/2014/main" id="{EE78DC3A-211E-42DD-A185-02DB87FC2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2313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1050">
            <a:extLst>
              <a:ext uri="{FF2B5EF4-FFF2-40B4-BE49-F238E27FC236}">
                <a16:creationId xmlns:a16="http://schemas.microsoft.com/office/drawing/2014/main" id="{4935D801-5139-42D6-8978-C43541BF3C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227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Line 1051">
            <a:extLst>
              <a:ext uri="{FF2B5EF4-FFF2-40B4-BE49-F238E27FC236}">
                <a16:creationId xmlns:a16="http://schemas.microsoft.com/office/drawing/2014/main" id="{E6507F8B-0D6D-488A-AFA7-8BE9B6BC9D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2238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Line 1052">
            <a:extLst>
              <a:ext uri="{FF2B5EF4-FFF2-40B4-BE49-F238E27FC236}">
                <a16:creationId xmlns:a16="http://schemas.microsoft.com/office/drawing/2014/main" id="{7C9C0FDE-DE3B-4D44-9F14-1B7B17AB4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0613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Line 1053">
            <a:extLst>
              <a:ext uri="{FF2B5EF4-FFF2-40B4-BE49-F238E27FC236}">
                <a16:creationId xmlns:a16="http://schemas.microsoft.com/office/drawing/2014/main" id="{DC3E2220-A6DF-40F3-A4A5-83FEFB8ECC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0575" y="3879850"/>
            <a:ext cx="0" cy="1588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6" name="Rectangle 1054">
            <a:extLst>
              <a:ext uri="{FF2B5EF4-FFF2-40B4-BE49-F238E27FC236}">
                <a16:creationId xmlns:a16="http://schemas.microsoft.com/office/drawing/2014/main" id="{37AF776D-E285-422C-99AC-4D6480864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3175000"/>
            <a:ext cx="92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9967" name="Rectangle 1055">
            <a:extLst>
              <a:ext uri="{FF2B5EF4-FFF2-40B4-BE49-F238E27FC236}">
                <a16:creationId xmlns:a16="http://schemas.microsoft.com/office/drawing/2014/main" id="{1CA4A886-47D7-44F5-8BA8-379484740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0238" y="3849688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39968" name="Rectangle 1056">
            <a:extLst>
              <a:ext uri="{FF2B5EF4-FFF2-40B4-BE49-F238E27FC236}">
                <a16:creationId xmlns:a16="http://schemas.microsoft.com/office/drawing/2014/main" id="{C842415E-4640-46E2-9F84-BCFB85372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614738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39969" name="Rectangle 1057">
            <a:extLst>
              <a:ext uri="{FF2B5EF4-FFF2-40B4-BE49-F238E27FC236}">
                <a16:creationId xmlns:a16="http://schemas.microsoft.com/office/drawing/2014/main" id="{7FDE4364-E713-406F-974B-CFCAC47B9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209800"/>
            <a:ext cx="655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f(x)</a:t>
            </a:r>
          </a:p>
        </p:txBody>
      </p:sp>
      <p:sp>
        <p:nvSpPr>
          <p:cNvPr id="39970" name="Rectangle 1058">
            <a:extLst>
              <a:ext uri="{FF2B5EF4-FFF2-40B4-BE49-F238E27FC236}">
                <a16:creationId xmlns:a16="http://schemas.microsoft.com/office/drawing/2014/main" id="{0D2FB583-440B-44A3-9A1B-399DBF2F5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962400"/>
            <a:ext cx="466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chemeClr val="bg2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39971" name="Text Box 1059">
            <a:extLst>
              <a:ext uri="{FF2B5EF4-FFF2-40B4-BE49-F238E27FC236}">
                <a16:creationId xmlns:a16="http://schemas.microsoft.com/office/drawing/2014/main" id="{AE30801E-20C5-4303-94AD-B3D7AF11B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352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>
                <a:solidFill>
                  <a:schemeClr val="bg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σ</a:t>
            </a:r>
            <a:endParaRPr lang="el-GR" altLang="en-US" sz="2400">
              <a:solidFill>
                <a:schemeClr val="bg2"/>
              </a:solidFill>
              <a:cs typeface="Arial" panose="020B0604020202020204" pitchFamily="34" charset="0"/>
            </a:endParaRPr>
          </a:p>
        </p:txBody>
      </p:sp>
      <p:sp>
        <p:nvSpPr>
          <p:cNvPr id="39972" name="Line 1060">
            <a:extLst>
              <a:ext uri="{FF2B5EF4-FFF2-40B4-BE49-F238E27FC236}">
                <a16:creationId xmlns:a16="http://schemas.microsoft.com/office/drawing/2014/main" id="{B0C63675-D258-4C95-95EA-9A3E430EEA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0400" y="3352800"/>
            <a:ext cx="533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C1E30397-8392-4425-AE7C-08EC58530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1987" name="Rectangle 4">
            <a:extLst>
              <a:ext uri="{FF2B5EF4-FFF2-40B4-BE49-F238E27FC236}">
                <a16:creationId xmlns:a16="http://schemas.microsoft.com/office/drawing/2014/main" id="{25F9366D-4742-4615-9EB6-1650736D8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667000"/>
            <a:ext cx="398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1988" name="Rectangle 5">
            <a:extLst>
              <a:ext uri="{FF2B5EF4-FFF2-40B4-BE49-F238E27FC236}">
                <a16:creationId xmlns:a16="http://schemas.microsoft.com/office/drawing/2014/main" id="{F1BDFE75-1A6F-42E8-A38A-5FC54DC55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67000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graphicFrame>
        <p:nvGraphicFramePr>
          <p:cNvPr id="41989" name="Object 6">
            <a:hlinkClick r:id="" action="ppaction://ole?verb=0"/>
            <a:extLst>
              <a:ext uri="{FF2B5EF4-FFF2-40B4-BE49-F238E27FC236}">
                <a16:creationId xmlns:a16="http://schemas.microsoft.com/office/drawing/2014/main" id="{356587BC-1229-4A29-BBA2-19A2A291558D}"/>
              </a:ext>
            </a:extLst>
          </p:cNvPr>
          <p:cNvGraphicFramePr>
            <a:graphicFrameLocks/>
          </p:cNvGraphicFramePr>
          <p:nvPr/>
        </p:nvGraphicFramePr>
        <p:xfrm>
          <a:off x="1676400" y="1981200"/>
          <a:ext cx="5105400" cy="292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600885" imgH="2238884" progId="Excel.Sheet.8">
                  <p:embed/>
                </p:oleObj>
              </mc:Choice>
              <mc:Fallback>
                <p:oleObj name="Worksheet" r:id="rId3" imgW="3600885" imgH="2238884" progId="Excel.Sheet.8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81200"/>
                        <a:ext cx="5105400" cy="292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Rectangle 7">
            <a:extLst>
              <a:ext uri="{FF2B5EF4-FFF2-40B4-BE49-F238E27FC236}">
                <a16:creationId xmlns:a16="http://schemas.microsoft.com/office/drawing/2014/main" id="{0542A136-8333-4307-A9F5-3726C7384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181600"/>
            <a:ext cx="7312025" cy="83185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By varying the parameters</a:t>
            </a: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el-GR" altLang="en-US" sz="2400" b="1">
                <a:solidFill>
                  <a:schemeClr val="folHlink"/>
                </a:solidFill>
                <a:cs typeface="Arial" panose="020B0604020202020204" pitchFamily="34" charset="0"/>
              </a:rPr>
              <a:t>μ</a:t>
            </a: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en-US" altLang="en-US" sz="2400" b="1"/>
              <a:t>and </a:t>
            </a:r>
            <a:r>
              <a:rPr lang="el-GR" altLang="en-US" sz="2400" b="1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  <a:r>
              <a:rPr lang="en-US" altLang="en-US" sz="2400" b="1"/>
              <a:t>, we obtain different normal distributions</a:t>
            </a:r>
          </a:p>
        </p:txBody>
      </p:sp>
      <p:sp>
        <p:nvSpPr>
          <p:cNvPr id="41991" name="Rectangle 11">
            <a:extLst>
              <a:ext uri="{FF2B5EF4-FFF2-40B4-BE49-F238E27FC236}">
                <a16:creationId xmlns:a16="http://schemas.microsoft.com/office/drawing/2014/main" id="{72DD649B-A64B-40F3-AE9E-7BFC1861F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81000"/>
            <a:ext cx="7467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 anchorCtr="1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500">
                <a:solidFill>
                  <a:schemeClr val="tx2"/>
                </a:solidFill>
                <a:latin typeface="Tahoma" panose="020B0604030504040204" pitchFamily="34" charset="0"/>
              </a:rPr>
              <a:t>Many Normal Distributions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08DA0731-D478-41C9-A389-7C1D4ADAA6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381000"/>
            <a:ext cx="7086600" cy="762000"/>
          </a:xfrm>
        </p:spPr>
        <p:txBody>
          <a:bodyPr/>
          <a:lstStyle/>
          <a:p>
            <a:pPr defTabSz="914400" eaLnBrk="1" hangingPunct="1"/>
            <a:r>
              <a:rPr lang="en-US" altLang="en-US" sz="4000"/>
              <a:t>The Normal Distribution Shape</a:t>
            </a:r>
          </a:p>
        </p:txBody>
      </p:sp>
      <p:sp>
        <p:nvSpPr>
          <p:cNvPr id="44035" name="Line 3">
            <a:extLst>
              <a:ext uri="{FF2B5EF4-FFF2-40B4-BE49-F238E27FC236}">
                <a16:creationId xmlns:a16="http://schemas.microsoft.com/office/drawing/2014/main" id="{D0DFB410-3568-4BF5-97F8-98DBA691EE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67200" y="4267200"/>
            <a:ext cx="762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Freeform 4">
            <a:extLst>
              <a:ext uri="{FF2B5EF4-FFF2-40B4-BE49-F238E27FC236}">
                <a16:creationId xmlns:a16="http://schemas.microsoft.com/office/drawing/2014/main" id="{12519E28-0387-4C8D-8499-FB94B30CF2DE}"/>
              </a:ext>
            </a:extLst>
          </p:cNvPr>
          <p:cNvSpPr>
            <a:spLocks/>
          </p:cNvSpPr>
          <p:nvPr/>
        </p:nvSpPr>
        <p:spPr bwMode="auto">
          <a:xfrm>
            <a:off x="1828800" y="2971800"/>
            <a:ext cx="5029200" cy="2438400"/>
          </a:xfrm>
          <a:custGeom>
            <a:avLst/>
            <a:gdLst>
              <a:gd name="T0" fmla="*/ 0 w 1893"/>
              <a:gd name="T1" fmla="*/ 0 h 765"/>
              <a:gd name="T2" fmla="*/ 0 w 1893"/>
              <a:gd name="T3" fmla="*/ 2147483646 h 765"/>
              <a:gd name="T4" fmla="*/ 2147483646 w 1893"/>
              <a:gd name="T5" fmla="*/ 2147483646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3" h="765">
                <a:moveTo>
                  <a:pt x="0" y="0"/>
                </a:moveTo>
                <a:lnTo>
                  <a:pt x="0" y="764"/>
                </a:lnTo>
                <a:lnTo>
                  <a:pt x="1892" y="764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Line 5">
            <a:extLst>
              <a:ext uri="{FF2B5EF4-FFF2-40B4-BE49-F238E27FC236}">
                <a16:creationId xmlns:a16="http://schemas.microsoft.com/office/drawing/2014/main" id="{74FB6A27-CE26-401D-966E-076379B30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2067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6">
            <a:extLst>
              <a:ext uri="{FF2B5EF4-FFF2-40B4-BE49-F238E27FC236}">
                <a16:creationId xmlns:a16="http://schemas.microsoft.com/office/drawing/2014/main" id="{EF264FF7-39DE-4A79-8E4F-D62F6F1AAD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32898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7">
            <a:extLst>
              <a:ext uri="{FF2B5EF4-FFF2-40B4-BE49-F238E27FC236}">
                <a16:creationId xmlns:a16="http://schemas.microsoft.com/office/drawing/2014/main" id="{EAED5A4C-C2DF-4995-BD97-78CF8469A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44963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Line 8">
            <a:extLst>
              <a:ext uri="{FF2B5EF4-FFF2-40B4-BE49-F238E27FC236}">
                <a16:creationId xmlns:a16="http://schemas.microsoft.com/office/drawing/2014/main" id="{A043BB06-4BAB-42CB-B630-78FF5C1354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57187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9">
            <a:extLst>
              <a:ext uri="{FF2B5EF4-FFF2-40B4-BE49-F238E27FC236}">
                <a16:creationId xmlns:a16="http://schemas.microsoft.com/office/drawing/2014/main" id="{DE6755B9-212D-4A8B-AF7B-C7ED73DE14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6925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>
            <a:extLst>
              <a:ext uri="{FF2B5EF4-FFF2-40B4-BE49-F238E27FC236}">
                <a16:creationId xmlns:a16="http://schemas.microsoft.com/office/drawing/2014/main" id="{6BEC3519-8F3E-424A-BB67-40A51A383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81476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>
            <a:extLst>
              <a:ext uri="{FF2B5EF4-FFF2-40B4-BE49-F238E27FC236}">
                <a16:creationId xmlns:a16="http://schemas.microsoft.com/office/drawing/2014/main" id="{C94A2CB8-9B34-44A9-AAA2-E94A1F83F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393541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2">
            <a:extLst>
              <a:ext uri="{FF2B5EF4-FFF2-40B4-BE49-F238E27FC236}">
                <a16:creationId xmlns:a16="http://schemas.microsoft.com/office/drawing/2014/main" id="{BC95BC99-5481-4294-AD5D-15AA62273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40576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13">
            <a:extLst>
              <a:ext uri="{FF2B5EF4-FFF2-40B4-BE49-F238E27FC236}">
                <a16:creationId xmlns:a16="http://schemas.microsoft.com/office/drawing/2014/main" id="{0C954750-ADE8-4118-A923-6246BEDD2C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417830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Line 14">
            <a:extLst>
              <a:ext uri="{FF2B5EF4-FFF2-40B4-BE49-F238E27FC236}">
                <a16:creationId xmlns:a16="http://schemas.microsoft.com/office/drawing/2014/main" id="{FC8DC0DB-37B6-4357-BFE4-15E54F28A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00363" y="42989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5">
            <a:extLst>
              <a:ext uri="{FF2B5EF4-FFF2-40B4-BE49-F238E27FC236}">
                <a16:creationId xmlns:a16="http://schemas.microsoft.com/office/drawing/2014/main" id="{8789F388-959F-460F-B903-434806DA10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200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6">
            <a:extLst>
              <a:ext uri="{FF2B5EF4-FFF2-40B4-BE49-F238E27FC236}">
                <a16:creationId xmlns:a16="http://schemas.microsoft.com/office/drawing/2014/main" id="{FC13D2AB-C6CA-4DFE-9D8D-77AFFEAB2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8163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>
            <a:extLst>
              <a:ext uri="{FF2B5EF4-FFF2-40B4-BE49-F238E27FC236}">
                <a16:creationId xmlns:a16="http://schemas.microsoft.com/office/drawing/2014/main" id="{E495BF79-9B6C-4381-B2A6-D2B96A78B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6538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>
            <a:extLst>
              <a:ext uri="{FF2B5EF4-FFF2-40B4-BE49-F238E27FC236}">
                <a16:creationId xmlns:a16="http://schemas.microsoft.com/office/drawing/2014/main" id="{FF94D10A-743D-463E-9D60-0DBE115FF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Line 19">
            <a:extLst>
              <a:ext uri="{FF2B5EF4-FFF2-40B4-BE49-F238E27FC236}">
                <a16:creationId xmlns:a16="http://schemas.microsoft.com/office/drawing/2014/main" id="{AA286EB2-8B7A-4402-838B-E1F52DC91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20">
            <a:extLst>
              <a:ext uri="{FF2B5EF4-FFF2-40B4-BE49-F238E27FC236}">
                <a16:creationId xmlns:a16="http://schemas.microsoft.com/office/drawing/2014/main" id="{9108436D-9214-46E1-9784-23B6B0E09B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6425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Line 21">
            <a:extLst>
              <a:ext uri="{FF2B5EF4-FFF2-40B4-BE49-F238E27FC236}">
                <a16:creationId xmlns:a16="http://schemas.microsoft.com/office/drawing/2014/main" id="{0DA319A5-A6A2-4E18-B32C-272586A12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6388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Line 22">
            <a:extLst>
              <a:ext uri="{FF2B5EF4-FFF2-40B4-BE49-F238E27FC236}">
                <a16:creationId xmlns:a16="http://schemas.microsoft.com/office/drawing/2014/main" id="{63D0BF36-5C0D-45C8-93F2-482AB764D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6350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Line 23">
            <a:extLst>
              <a:ext uri="{FF2B5EF4-FFF2-40B4-BE49-F238E27FC236}">
                <a16:creationId xmlns:a16="http://schemas.microsoft.com/office/drawing/2014/main" id="{684BB43E-1765-4BB4-9A12-30A108971E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4725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Line 24">
            <a:extLst>
              <a:ext uri="{FF2B5EF4-FFF2-40B4-BE49-F238E27FC236}">
                <a16:creationId xmlns:a16="http://schemas.microsoft.com/office/drawing/2014/main" id="{A407A6EB-9B57-47B5-973C-C3262714A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4688" y="4427538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Rectangle 25">
            <a:extLst>
              <a:ext uri="{FF2B5EF4-FFF2-40B4-BE49-F238E27FC236}">
                <a16:creationId xmlns:a16="http://schemas.microsoft.com/office/drawing/2014/main" id="{58C13A51-D8FB-4605-9FDD-1F531F3C2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7650" y="3722688"/>
            <a:ext cx="92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4058" name="Rectangle 26">
            <a:extLst>
              <a:ext uri="{FF2B5EF4-FFF2-40B4-BE49-F238E27FC236}">
                <a16:creationId xmlns:a16="http://schemas.microsoft.com/office/drawing/2014/main" id="{5D83716D-FA74-431C-98F4-15E411285C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50" y="4397375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4059" name="Rectangle 27">
            <a:extLst>
              <a:ext uri="{FF2B5EF4-FFF2-40B4-BE49-F238E27FC236}">
                <a16:creationId xmlns:a16="http://schemas.microsoft.com/office/drawing/2014/main" id="{0BFCB917-7F90-4ECE-90AE-EB5222A6F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54102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44060" name="Rectangle 28">
            <a:extLst>
              <a:ext uri="{FF2B5EF4-FFF2-40B4-BE49-F238E27FC236}">
                <a16:creationId xmlns:a16="http://schemas.microsoft.com/office/drawing/2014/main" id="{B4495624-CF9D-4668-82B4-431ABA4C8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362200"/>
            <a:ext cx="655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f(x)</a:t>
            </a:r>
          </a:p>
        </p:txBody>
      </p:sp>
      <p:sp>
        <p:nvSpPr>
          <p:cNvPr id="44061" name="Rectangle 29">
            <a:extLst>
              <a:ext uri="{FF2B5EF4-FFF2-40B4-BE49-F238E27FC236}">
                <a16:creationId xmlns:a16="http://schemas.microsoft.com/office/drawing/2014/main" id="{0392F9E3-173C-45FA-8EF5-AE4BDCC3D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410200"/>
            <a:ext cx="479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44062" name="Rectangle 30">
            <a:extLst>
              <a:ext uri="{FF2B5EF4-FFF2-40B4-BE49-F238E27FC236}">
                <a16:creationId xmlns:a16="http://schemas.microsoft.com/office/drawing/2014/main" id="{4A5E76A9-945B-43A5-8289-4D9193808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191000"/>
            <a:ext cx="479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4063" name="Freeform 31">
            <a:extLst>
              <a:ext uri="{FF2B5EF4-FFF2-40B4-BE49-F238E27FC236}">
                <a16:creationId xmlns:a16="http://schemas.microsoft.com/office/drawing/2014/main" id="{0704C991-D421-457E-BB35-9EDBDA46434F}"/>
              </a:ext>
            </a:extLst>
          </p:cNvPr>
          <p:cNvSpPr>
            <a:spLocks/>
          </p:cNvSpPr>
          <p:nvPr/>
        </p:nvSpPr>
        <p:spPr bwMode="auto">
          <a:xfrm>
            <a:off x="4267200" y="3429000"/>
            <a:ext cx="2438400" cy="1905000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Freeform 32">
            <a:extLst>
              <a:ext uri="{FF2B5EF4-FFF2-40B4-BE49-F238E27FC236}">
                <a16:creationId xmlns:a16="http://schemas.microsoft.com/office/drawing/2014/main" id="{303714AB-04FF-4A36-BE37-CA80E7C248BD}"/>
              </a:ext>
            </a:extLst>
          </p:cNvPr>
          <p:cNvSpPr>
            <a:spLocks/>
          </p:cNvSpPr>
          <p:nvPr/>
        </p:nvSpPr>
        <p:spPr bwMode="auto">
          <a:xfrm>
            <a:off x="1905000" y="3429000"/>
            <a:ext cx="2344738" cy="1905000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5" name="Line 33">
            <a:extLst>
              <a:ext uri="{FF2B5EF4-FFF2-40B4-BE49-F238E27FC236}">
                <a16:creationId xmlns:a16="http://schemas.microsoft.com/office/drawing/2014/main" id="{DAC35344-F111-44D1-AFE0-0460FDC5A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505200"/>
            <a:ext cx="0" cy="1905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Text Box 34">
            <a:extLst>
              <a:ext uri="{FF2B5EF4-FFF2-40B4-BE49-F238E27FC236}">
                <a16:creationId xmlns:a16="http://schemas.microsoft.com/office/drawing/2014/main" id="{CFB1ACCE-AFF9-41E9-A5F9-260825D84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438400"/>
            <a:ext cx="3276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</a:rPr>
              <a:t>Changing</a:t>
            </a:r>
            <a:r>
              <a:rPr lang="en-US" altLang="en-US" sz="2400">
                <a:solidFill>
                  <a:schemeClr val="bg2"/>
                </a:solidFill>
                <a:sym typeface="Arial" panose="020B0604020202020204" pitchFamily="34" charset="0"/>
              </a:rPr>
              <a:t> </a:t>
            </a:r>
            <a:r>
              <a:rPr lang="el-GR" altLang="en-US" sz="2400" b="1">
                <a:solidFill>
                  <a:schemeClr val="folHlink"/>
                </a:solidFill>
                <a:cs typeface="Arial" panose="020B0604020202020204" pitchFamily="34" charset="0"/>
              </a:rPr>
              <a:t>μ</a:t>
            </a:r>
            <a:r>
              <a:rPr lang="en-US" altLang="en-US" sz="2400">
                <a:solidFill>
                  <a:schemeClr val="bg2"/>
                </a:solidFill>
              </a:rPr>
              <a:t> shifts the distribution left or right</a:t>
            </a:r>
            <a:r>
              <a:rPr lang="en-US" altLang="en-US" sz="2400"/>
              <a:t>.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27EDE71E-263A-434B-88A9-35CEA6817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581400"/>
            <a:ext cx="3429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</a:rPr>
              <a:t>Changing</a:t>
            </a:r>
            <a:r>
              <a:rPr lang="en-US" altLang="en-US" sz="240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l-GR" altLang="en-US" sz="2400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  <a:r>
              <a:rPr lang="en-US" altLang="en-US" sz="240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chemeClr val="bg2"/>
                </a:solidFill>
              </a:rPr>
              <a:t>increases or decreases the spread.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37C3C12-49CD-4CD1-9489-432B64AB0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Goals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50C2676-85E4-4E84-8D84-91A376190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458200" cy="47244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b="1"/>
              <a:t>After completing this chapter, you should be able to:</a:t>
            </a:r>
            <a:r>
              <a:rPr lang="en-US" altLang="en-US"/>
              <a:t> </a:t>
            </a:r>
          </a:p>
          <a:p>
            <a:pPr eaLnBrk="1" hangingPunct="1">
              <a:lnSpc>
                <a:spcPct val="30000"/>
              </a:lnSpc>
              <a:spcBef>
                <a:spcPct val="50000"/>
              </a:spcBef>
            </a:pPr>
            <a:r>
              <a:rPr lang="en-US" altLang="en-US"/>
              <a:t>Apply the binomial distribution to applied problems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Compute probabilities for the Poisson distribution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Find probabilities using a normal distribution table and apply the normal distribution to business problems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Recognize when to apply the uniform and exponential distributions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0">
            <a:extLst>
              <a:ext uri="{FF2B5EF4-FFF2-40B4-BE49-F238E27FC236}">
                <a16:creationId xmlns:a16="http://schemas.microsoft.com/office/drawing/2014/main" id="{9EC4610E-995B-49C0-911A-D4D4BDAB3C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9048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 anchorCtr="1"/>
          <a:lstStyle/>
          <a:p>
            <a:pPr defTabSz="914400" eaLnBrk="1" hangingPunct="1">
              <a:lnSpc>
                <a:spcPct val="95000"/>
              </a:lnSpc>
            </a:pPr>
            <a:r>
              <a:rPr lang="en-US" altLang="en-US" sz="4000"/>
              <a:t>Finding Normal Probabilities</a:t>
            </a:r>
            <a:r>
              <a:rPr lang="en-US" altLang="en-US">
                <a:solidFill>
                  <a:srgbClr val="F8F8F8"/>
                </a:solidFill>
              </a:rPr>
              <a:t>  </a:t>
            </a:r>
          </a:p>
        </p:txBody>
      </p:sp>
      <p:sp>
        <p:nvSpPr>
          <p:cNvPr id="45059" name="Rectangle 1031">
            <a:extLst>
              <a:ext uri="{FF2B5EF4-FFF2-40B4-BE49-F238E27FC236}">
                <a16:creationId xmlns:a16="http://schemas.microsoft.com/office/drawing/2014/main" id="{DC0CA770-D329-469E-99F6-AC4679807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8" y="1798638"/>
            <a:ext cx="2805112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</a:rPr>
              <a:t>Probability is the </a:t>
            </a:r>
            <a:br>
              <a:rPr lang="en-US" altLang="en-US" sz="2400" b="1">
                <a:solidFill>
                  <a:schemeClr val="bg1"/>
                </a:solidFill>
              </a:rPr>
            </a:br>
            <a:r>
              <a:rPr lang="en-US" altLang="en-US" sz="2400" b="1">
                <a:solidFill>
                  <a:schemeClr val="bg1"/>
                </a:solidFill>
              </a:rPr>
              <a:t>area under the</a:t>
            </a:r>
            <a:br>
              <a:rPr lang="en-US" altLang="en-US" sz="2400" b="1">
                <a:solidFill>
                  <a:schemeClr val="bg1"/>
                </a:solidFill>
              </a:rPr>
            </a:br>
            <a:r>
              <a:rPr lang="en-US" altLang="en-US" sz="2400" b="1">
                <a:solidFill>
                  <a:schemeClr val="bg1"/>
                </a:solidFill>
              </a:rPr>
              <a:t>curve!</a:t>
            </a:r>
          </a:p>
        </p:txBody>
      </p:sp>
      <p:sp>
        <p:nvSpPr>
          <p:cNvPr id="45060" name="Freeform 1032">
            <a:extLst>
              <a:ext uri="{FF2B5EF4-FFF2-40B4-BE49-F238E27FC236}">
                <a16:creationId xmlns:a16="http://schemas.microsoft.com/office/drawing/2014/main" id="{F266EE13-2926-442B-8AEC-414948261BCA}"/>
              </a:ext>
            </a:extLst>
          </p:cNvPr>
          <p:cNvSpPr>
            <a:spLocks/>
          </p:cNvSpPr>
          <p:nvPr/>
        </p:nvSpPr>
        <p:spPr bwMode="auto">
          <a:xfrm>
            <a:off x="4313238" y="3609975"/>
            <a:ext cx="869950" cy="2041525"/>
          </a:xfrm>
          <a:custGeom>
            <a:avLst/>
            <a:gdLst>
              <a:gd name="T0" fmla="*/ 2147483646 w 548"/>
              <a:gd name="T1" fmla="*/ 2147483646 h 1286"/>
              <a:gd name="T2" fmla="*/ 2147483646 w 548"/>
              <a:gd name="T3" fmla="*/ 2147483646 h 1286"/>
              <a:gd name="T4" fmla="*/ 2147483646 w 548"/>
              <a:gd name="T5" fmla="*/ 2147483646 h 1286"/>
              <a:gd name="T6" fmla="*/ 2147483646 w 548"/>
              <a:gd name="T7" fmla="*/ 2147483646 h 1286"/>
              <a:gd name="T8" fmla="*/ 2147483646 w 548"/>
              <a:gd name="T9" fmla="*/ 2147483646 h 1286"/>
              <a:gd name="T10" fmla="*/ 2147483646 w 548"/>
              <a:gd name="T11" fmla="*/ 2147483646 h 1286"/>
              <a:gd name="T12" fmla="*/ 2147483646 w 548"/>
              <a:gd name="T13" fmla="*/ 2147483646 h 1286"/>
              <a:gd name="T14" fmla="*/ 2147483646 w 548"/>
              <a:gd name="T15" fmla="*/ 2147483646 h 1286"/>
              <a:gd name="T16" fmla="*/ 0 w 548"/>
              <a:gd name="T17" fmla="*/ 2147483646 h 1286"/>
              <a:gd name="T18" fmla="*/ 0 w 548"/>
              <a:gd name="T19" fmla="*/ 0 h 128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48" h="1286">
                <a:moveTo>
                  <a:pt x="87" y="27"/>
                </a:moveTo>
                <a:lnTo>
                  <a:pt x="150" y="60"/>
                </a:lnTo>
                <a:lnTo>
                  <a:pt x="243" y="174"/>
                </a:lnTo>
                <a:lnTo>
                  <a:pt x="318" y="288"/>
                </a:lnTo>
                <a:lnTo>
                  <a:pt x="408" y="447"/>
                </a:lnTo>
                <a:lnTo>
                  <a:pt x="483" y="585"/>
                </a:lnTo>
                <a:lnTo>
                  <a:pt x="543" y="678"/>
                </a:lnTo>
                <a:lnTo>
                  <a:pt x="548" y="1286"/>
                </a:lnTo>
                <a:lnTo>
                  <a:pt x="0" y="1286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Rectangle 1033">
            <a:extLst>
              <a:ext uri="{FF2B5EF4-FFF2-40B4-BE49-F238E27FC236}">
                <a16:creationId xmlns:a16="http://schemas.microsoft.com/office/drawing/2014/main" id="{CBA005A1-D79B-4357-B533-377130A49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0838" y="5576888"/>
            <a:ext cx="371475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700" b="1">
                <a:solidFill>
                  <a:srgbClr val="33CC33"/>
                </a:solidFill>
              </a:rPr>
              <a:t>a</a:t>
            </a:r>
          </a:p>
        </p:txBody>
      </p:sp>
      <p:sp>
        <p:nvSpPr>
          <p:cNvPr id="45062" name="Freeform 1034">
            <a:extLst>
              <a:ext uri="{FF2B5EF4-FFF2-40B4-BE49-F238E27FC236}">
                <a16:creationId xmlns:a16="http://schemas.microsoft.com/office/drawing/2014/main" id="{7FC2E247-62A5-4EA0-A48A-EC112AC9C43B}"/>
              </a:ext>
            </a:extLst>
          </p:cNvPr>
          <p:cNvSpPr>
            <a:spLocks/>
          </p:cNvSpPr>
          <p:nvPr/>
        </p:nvSpPr>
        <p:spPr bwMode="auto">
          <a:xfrm>
            <a:off x="4332288" y="3606800"/>
            <a:ext cx="322262" cy="209550"/>
          </a:xfrm>
          <a:custGeom>
            <a:avLst/>
            <a:gdLst>
              <a:gd name="T0" fmla="*/ 0 w 203"/>
              <a:gd name="T1" fmla="*/ 2147483646 h 132"/>
              <a:gd name="T2" fmla="*/ 2147483646 w 203"/>
              <a:gd name="T3" fmla="*/ 0 h 132"/>
              <a:gd name="T4" fmla="*/ 2147483646 w 203"/>
              <a:gd name="T5" fmla="*/ 2147483646 h 132"/>
              <a:gd name="T6" fmla="*/ 2147483646 w 203"/>
              <a:gd name="T7" fmla="*/ 2147483646 h 132"/>
              <a:gd name="T8" fmla="*/ 2147483646 w 203"/>
              <a:gd name="T9" fmla="*/ 2147483646 h 132"/>
              <a:gd name="T10" fmla="*/ 2147483646 w 203"/>
              <a:gd name="T11" fmla="*/ 2147483646 h 132"/>
              <a:gd name="T12" fmla="*/ 2147483646 w 203"/>
              <a:gd name="T13" fmla="*/ 2147483646 h 132"/>
              <a:gd name="T14" fmla="*/ 2147483646 w 203"/>
              <a:gd name="T15" fmla="*/ 2147483646 h 1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03" h="132">
                <a:moveTo>
                  <a:pt x="0" y="2"/>
                </a:moveTo>
                <a:lnTo>
                  <a:pt x="27" y="0"/>
                </a:lnTo>
                <a:lnTo>
                  <a:pt x="54" y="3"/>
                </a:lnTo>
                <a:lnTo>
                  <a:pt x="79" y="14"/>
                </a:lnTo>
                <a:lnTo>
                  <a:pt x="101" y="28"/>
                </a:lnTo>
                <a:lnTo>
                  <a:pt x="121" y="45"/>
                </a:lnTo>
                <a:lnTo>
                  <a:pt x="135" y="67"/>
                </a:lnTo>
                <a:lnTo>
                  <a:pt x="202" y="13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Rectangle 1035">
            <a:extLst>
              <a:ext uri="{FF2B5EF4-FFF2-40B4-BE49-F238E27FC236}">
                <a16:creationId xmlns:a16="http://schemas.microsoft.com/office/drawing/2014/main" id="{26B757E7-26F8-4A40-8306-D37391354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9038" y="5576888"/>
            <a:ext cx="390525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700" b="1">
                <a:solidFill>
                  <a:srgbClr val="FF6600"/>
                </a:solidFill>
              </a:rPr>
              <a:t>b</a:t>
            </a:r>
          </a:p>
        </p:txBody>
      </p:sp>
      <p:sp>
        <p:nvSpPr>
          <p:cNvPr id="45064" name="Rectangle 1036">
            <a:extLst>
              <a:ext uri="{FF2B5EF4-FFF2-40B4-BE49-F238E27FC236}">
                <a16:creationId xmlns:a16="http://schemas.microsoft.com/office/drawing/2014/main" id="{4D2D417F-ABF7-45AF-958F-97D46B6E2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55626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i="1"/>
              <a:t>x</a:t>
            </a:r>
          </a:p>
        </p:txBody>
      </p:sp>
      <p:sp>
        <p:nvSpPr>
          <p:cNvPr id="45065" name="Freeform 1037">
            <a:extLst>
              <a:ext uri="{FF2B5EF4-FFF2-40B4-BE49-F238E27FC236}">
                <a16:creationId xmlns:a16="http://schemas.microsoft.com/office/drawing/2014/main" id="{2873F4B9-C2AC-4F69-B6A0-423D6E16DB09}"/>
              </a:ext>
            </a:extLst>
          </p:cNvPr>
          <p:cNvSpPr>
            <a:spLocks/>
          </p:cNvSpPr>
          <p:nvPr/>
        </p:nvSpPr>
        <p:spPr bwMode="auto">
          <a:xfrm>
            <a:off x="4332288" y="3609975"/>
            <a:ext cx="2154237" cy="1981200"/>
          </a:xfrm>
          <a:custGeom>
            <a:avLst/>
            <a:gdLst>
              <a:gd name="T0" fmla="*/ 2147483646 w 1357"/>
              <a:gd name="T1" fmla="*/ 2147483646 h 1248"/>
              <a:gd name="T2" fmla="*/ 2147483646 w 1357"/>
              <a:gd name="T3" fmla="*/ 2147483646 h 1248"/>
              <a:gd name="T4" fmla="*/ 2147483646 w 1357"/>
              <a:gd name="T5" fmla="*/ 2147483646 h 1248"/>
              <a:gd name="T6" fmla="*/ 2147483646 w 1357"/>
              <a:gd name="T7" fmla="*/ 2147483646 h 1248"/>
              <a:gd name="T8" fmla="*/ 2147483646 w 1357"/>
              <a:gd name="T9" fmla="*/ 2147483646 h 1248"/>
              <a:gd name="T10" fmla="*/ 2147483646 w 1357"/>
              <a:gd name="T11" fmla="*/ 2147483646 h 1248"/>
              <a:gd name="T12" fmla="*/ 2147483646 w 1357"/>
              <a:gd name="T13" fmla="*/ 2147483646 h 1248"/>
              <a:gd name="T14" fmla="*/ 2147483646 w 1357"/>
              <a:gd name="T15" fmla="*/ 2147483646 h 1248"/>
              <a:gd name="T16" fmla="*/ 2147483646 w 1357"/>
              <a:gd name="T17" fmla="*/ 2147483646 h 1248"/>
              <a:gd name="T18" fmla="*/ 2147483646 w 1357"/>
              <a:gd name="T19" fmla="*/ 2147483646 h 1248"/>
              <a:gd name="T20" fmla="*/ 2147483646 w 1357"/>
              <a:gd name="T21" fmla="*/ 2147483646 h 1248"/>
              <a:gd name="T22" fmla="*/ 2147483646 w 1357"/>
              <a:gd name="T23" fmla="*/ 2147483646 h 1248"/>
              <a:gd name="T24" fmla="*/ 2147483646 w 1357"/>
              <a:gd name="T25" fmla="*/ 2147483646 h 1248"/>
              <a:gd name="T26" fmla="*/ 2147483646 w 1357"/>
              <a:gd name="T27" fmla="*/ 2147483646 h 1248"/>
              <a:gd name="T28" fmla="*/ 2147483646 w 1357"/>
              <a:gd name="T29" fmla="*/ 2147483646 h 1248"/>
              <a:gd name="T30" fmla="*/ 0 w 1357"/>
              <a:gd name="T31" fmla="*/ 0 h 124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357" h="1248">
                <a:moveTo>
                  <a:pt x="1356" y="1247"/>
                </a:moveTo>
                <a:lnTo>
                  <a:pt x="1213" y="1232"/>
                </a:lnTo>
                <a:lnTo>
                  <a:pt x="1141" y="1218"/>
                </a:lnTo>
                <a:lnTo>
                  <a:pt x="1070" y="1199"/>
                </a:lnTo>
                <a:lnTo>
                  <a:pt x="1000" y="1170"/>
                </a:lnTo>
                <a:lnTo>
                  <a:pt x="927" y="1132"/>
                </a:lnTo>
                <a:lnTo>
                  <a:pt x="857" y="1080"/>
                </a:lnTo>
                <a:lnTo>
                  <a:pt x="714" y="935"/>
                </a:lnTo>
                <a:lnTo>
                  <a:pt x="571" y="731"/>
                </a:lnTo>
                <a:lnTo>
                  <a:pt x="428" y="487"/>
                </a:lnTo>
                <a:lnTo>
                  <a:pt x="356" y="363"/>
                </a:lnTo>
                <a:lnTo>
                  <a:pt x="286" y="247"/>
                </a:lnTo>
                <a:lnTo>
                  <a:pt x="213" y="145"/>
                </a:lnTo>
                <a:lnTo>
                  <a:pt x="143" y="67"/>
                </a:lnTo>
                <a:lnTo>
                  <a:pt x="70" y="17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6" name="Freeform 1038">
            <a:extLst>
              <a:ext uri="{FF2B5EF4-FFF2-40B4-BE49-F238E27FC236}">
                <a16:creationId xmlns:a16="http://schemas.microsoft.com/office/drawing/2014/main" id="{3743C529-CDFE-4B4A-B244-28443EDB6D28}"/>
              </a:ext>
            </a:extLst>
          </p:cNvPr>
          <p:cNvSpPr>
            <a:spLocks/>
          </p:cNvSpPr>
          <p:nvPr/>
        </p:nvSpPr>
        <p:spPr bwMode="auto">
          <a:xfrm>
            <a:off x="2179638" y="3609975"/>
            <a:ext cx="2138362" cy="1965325"/>
          </a:xfrm>
          <a:custGeom>
            <a:avLst/>
            <a:gdLst>
              <a:gd name="T0" fmla="*/ 0 w 1347"/>
              <a:gd name="T1" fmla="*/ 2147483646 h 1238"/>
              <a:gd name="T2" fmla="*/ 2147483646 w 1347"/>
              <a:gd name="T3" fmla="*/ 2147483646 h 1238"/>
              <a:gd name="T4" fmla="*/ 2147483646 w 1347"/>
              <a:gd name="T5" fmla="*/ 2147483646 h 1238"/>
              <a:gd name="T6" fmla="*/ 2147483646 w 1347"/>
              <a:gd name="T7" fmla="*/ 2147483646 h 1238"/>
              <a:gd name="T8" fmla="*/ 2147483646 w 1347"/>
              <a:gd name="T9" fmla="*/ 2147483646 h 1238"/>
              <a:gd name="T10" fmla="*/ 2147483646 w 1347"/>
              <a:gd name="T11" fmla="*/ 2147483646 h 1238"/>
              <a:gd name="T12" fmla="*/ 2147483646 w 1347"/>
              <a:gd name="T13" fmla="*/ 2147483646 h 1238"/>
              <a:gd name="T14" fmla="*/ 2147483646 w 1347"/>
              <a:gd name="T15" fmla="*/ 2147483646 h 1238"/>
              <a:gd name="T16" fmla="*/ 2147483646 w 1347"/>
              <a:gd name="T17" fmla="*/ 2147483646 h 1238"/>
              <a:gd name="T18" fmla="*/ 2147483646 w 1347"/>
              <a:gd name="T19" fmla="*/ 2147483646 h 1238"/>
              <a:gd name="T20" fmla="*/ 2147483646 w 1347"/>
              <a:gd name="T21" fmla="*/ 2147483646 h 1238"/>
              <a:gd name="T22" fmla="*/ 2147483646 w 1347"/>
              <a:gd name="T23" fmla="*/ 2147483646 h 1238"/>
              <a:gd name="T24" fmla="*/ 2147483646 w 1347"/>
              <a:gd name="T25" fmla="*/ 2147483646 h 1238"/>
              <a:gd name="T26" fmla="*/ 2147483646 w 1347"/>
              <a:gd name="T27" fmla="*/ 2147483646 h 1238"/>
              <a:gd name="T28" fmla="*/ 2147483646 w 1347"/>
              <a:gd name="T29" fmla="*/ 2147483646 h 1238"/>
              <a:gd name="T30" fmla="*/ 2147483646 w 1347"/>
              <a:gd name="T31" fmla="*/ 0 h 1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347" h="1238">
                <a:moveTo>
                  <a:pt x="0" y="1238"/>
                </a:moveTo>
                <a:lnTo>
                  <a:pt x="143" y="1223"/>
                </a:lnTo>
                <a:lnTo>
                  <a:pt x="213" y="1209"/>
                </a:lnTo>
                <a:lnTo>
                  <a:pt x="285" y="1190"/>
                </a:lnTo>
                <a:lnTo>
                  <a:pt x="356" y="1161"/>
                </a:lnTo>
                <a:lnTo>
                  <a:pt x="428" y="1123"/>
                </a:lnTo>
                <a:lnTo>
                  <a:pt x="499" y="1071"/>
                </a:lnTo>
                <a:lnTo>
                  <a:pt x="642" y="926"/>
                </a:lnTo>
                <a:lnTo>
                  <a:pt x="784" y="722"/>
                </a:lnTo>
                <a:lnTo>
                  <a:pt x="927" y="478"/>
                </a:lnTo>
                <a:lnTo>
                  <a:pt x="1000" y="354"/>
                </a:lnTo>
                <a:lnTo>
                  <a:pt x="1070" y="238"/>
                </a:lnTo>
                <a:lnTo>
                  <a:pt x="1141" y="136"/>
                </a:lnTo>
                <a:lnTo>
                  <a:pt x="1213" y="58"/>
                </a:lnTo>
                <a:lnTo>
                  <a:pt x="1284" y="8"/>
                </a:lnTo>
                <a:lnTo>
                  <a:pt x="1347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Freeform 1039">
            <a:extLst>
              <a:ext uri="{FF2B5EF4-FFF2-40B4-BE49-F238E27FC236}">
                <a16:creationId xmlns:a16="http://schemas.microsoft.com/office/drawing/2014/main" id="{0F37D878-3EAA-4651-BDB6-B0BFB5588185}"/>
              </a:ext>
            </a:extLst>
          </p:cNvPr>
          <p:cNvSpPr>
            <a:spLocks/>
          </p:cNvSpPr>
          <p:nvPr/>
        </p:nvSpPr>
        <p:spPr bwMode="auto">
          <a:xfrm>
            <a:off x="1835150" y="3657600"/>
            <a:ext cx="5181600" cy="1981200"/>
          </a:xfrm>
          <a:custGeom>
            <a:avLst/>
            <a:gdLst>
              <a:gd name="T0" fmla="*/ 0 w 2764"/>
              <a:gd name="T1" fmla="*/ 0 h 1245"/>
              <a:gd name="T2" fmla="*/ 0 w 2764"/>
              <a:gd name="T3" fmla="*/ 2147483646 h 1245"/>
              <a:gd name="T4" fmla="*/ 2147483646 w 2764"/>
              <a:gd name="T5" fmla="*/ 2147483646 h 12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64" h="1245">
                <a:moveTo>
                  <a:pt x="0" y="0"/>
                </a:moveTo>
                <a:lnTo>
                  <a:pt x="0" y="1244"/>
                </a:lnTo>
                <a:lnTo>
                  <a:pt x="2763" y="1244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040">
            <a:extLst>
              <a:ext uri="{FF2B5EF4-FFF2-40B4-BE49-F238E27FC236}">
                <a16:creationId xmlns:a16="http://schemas.microsoft.com/office/drawing/2014/main" id="{C3598337-8639-490E-AA54-89A81C621E5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3609975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041">
            <a:extLst>
              <a:ext uri="{FF2B5EF4-FFF2-40B4-BE49-F238E27FC236}">
                <a16:creationId xmlns:a16="http://schemas.microsoft.com/office/drawing/2014/main" id="{AF9CFD8E-D69A-4BAA-93AF-DC1AC4288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3806825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042">
            <a:extLst>
              <a:ext uri="{FF2B5EF4-FFF2-40B4-BE49-F238E27FC236}">
                <a16:creationId xmlns:a16="http://schemas.microsoft.com/office/drawing/2014/main" id="{280353EA-4B93-405A-9F77-8BF9E6AB9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003675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043">
            <a:extLst>
              <a:ext uri="{FF2B5EF4-FFF2-40B4-BE49-F238E27FC236}">
                <a16:creationId xmlns:a16="http://schemas.microsoft.com/office/drawing/2014/main" id="{937FFD41-E5C1-4D15-9DDE-497B3F2A9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202113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044">
            <a:extLst>
              <a:ext uri="{FF2B5EF4-FFF2-40B4-BE49-F238E27FC236}">
                <a16:creationId xmlns:a16="http://schemas.microsoft.com/office/drawing/2014/main" id="{2676C507-88E1-4A60-A2B0-4842612DA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398963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045">
            <a:extLst>
              <a:ext uri="{FF2B5EF4-FFF2-40B4-BE49-F238E27FC236}">
                <a16:creationId xmlns:a16="http://schemas.microsoft.com/office/drawing/2014/main" id="{68D05EF8-E612-45D4-A92E-ABDCCC5F21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597400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046">
            <a:extLst>
              <a:ext uri="{FF2B5EF4-FFF2-40B4-BE49-F238E27FC236}">
                <a16:creationId xmlns:a16="http://schemas.microsoft.com/office/drawing/2014/main" id="{9C22799A-08F7-4BAA-AB14-908991D00B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794250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Line 1047">
            <a:extLst>
              <a:ext uri="{FF2B5EF4-FFF2-40B4-BE49-F238E27FC236}">
                <a16:creationId xmlns:a16="http://schemas.microsoft.com/office/drawing/2014/main" id="{C27FA3D4-8F81-48A4-AE34-AF86CCA526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4992688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Line 1048">
            <a:extLst>
              <a:ext uri="{FF2B5EF4-FFF2-40B4-BE49-F238E27FC236}">
                <a16:creationId xmlns:a16="http://schemas.microsoft.com/office/drawing/2014/main" id="{D8AB5E37-6F5F-454E-AECC-99498BAD9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5189538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7" name="Line 1049">
            <a:extLst>
              <a:ext uri="{FF2B5EF4-FFF2-40B4-BE49-F238E27FC236}">
                <a16:creationId xmlns:a16="http://schemas.microsoft.com/office/drawing/2014/main" id="{E5FE0E67-D3A2-4E94-82E6-9ECEBE7C7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5386388"/>
            <a:ext cx="1588" cy="0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Line 1050">
            <a:extLst>
              <a:ext uri="{FF2B5EF4-FFF2-40B4-BE49-F238E27FC236}">
                <a16:creationId xmlns:a16="http://schemas.microsoft.com/office/drawing/2014/main" id="{F2B8C51C-C71D-416E-876B-D309AE896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5900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9" name="Line 1051">
            <a:extLst>
              <a:ext uri="{FF2B5EF4-FFF2-40B4-BE49-F238E27FC236}">
                <a16:creationId xmlns:a16="http://schemas.microsoft.com/office/drawing/2014/main" id="{C67A4158-290B-463E-9C0E-4400DEB95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6163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Line 1052">
            <a:extLst>
              <a:ext uri="{FF2B5EF4-FFF2-40B4-BE49-F238E27FC236}">
                <a16:creationId xmlns:a16="http://schemas.microsoft.com/office/drawing/2014/main" id="{B01095AC-B15C-4B1B-A10E-DE82A3CC49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6425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Line 1053">
            <a:extLst>
              <a:ext uri="{FF2B5EF4-FFF2-40B4-BE49-F238E27FC236}">
                <a16:creationId xmlns:a16="http://schemas.microsoft.com/office/drawing/2014/main" id="{D5CA00DC-00AE-4BE8-83CD-8B5703AA22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49863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2" name="Line 1054">
            <a:extLst>
              <a:ext uri="{FF2B5EF4-FFF2-40B4-BE49-F238E27FC236}">
                <a16:creationId xmlns:a16="http://schemas.microsoft.com/office/drawing/2014/main" id="{CF9E63C7-2C3F-4CA4-9D3B-4907D5F923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713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3" name="Line 1055">
            <a:extLst>
              <a:ext uri="{FF2B5EF4-FFF2-40B4-BE49-F238E27FC236}">
                <a16:creationId xmlns:a16="http://schemas.microsoft.com/office/drawing/2014/main" id="{09251A0D-0B6A-48DB-832F-D25BE131F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1975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4" name="Line 1056">
            <a:extLst>
              <a:ext uri="{FF2B5EF4-FFF2-40B4-BE49-F238E27FC236}">
                <a16:creationId xmlns:a16="http://schemas.microsoft.com/office/drawing/2014/main" id="{776E7C33-CA41-48C6-9B92-D833D0437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3825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5" name="Line 1057">
            <a:extLst>
              <a:ext uri="{FF2B5EF4-FFF2-40B4-BE49-F238E27FC236}">
                <a16:creationId xmlns:a16="http://schemas.microsoft.com/office/drawing/2014/main" id="{BE01CBE5-5012-4EFE-9500-7720936EB7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4088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6" name="Line 1058">
            <a:extLst>
              <a:ext uri="{FF2B5EF4-FFF2-40B4-BE49-F238E27FC236}">
                <a16:creationId xmlns:a16="http://schemas.microsoft.com/office/drawing/2014/main" id="{4186E958-C338-48A4-B5DF-10A1FC0B09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7525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7" name="Line 1059">
            <a:extLst>
              <a:ext uri="{FF2B5EF4-FFF2-40B4-BE49-F238E27FC236}">
                <a16:creationId xmlns:a16="http://schemas.microsoft.com/office/drawing/2014/main" id="{C32804AF-1B60-4FE6-9FE8-72964A846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7788" y="5607050"/>
            <a:ext cx="0" cy="1588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88" name="Rectangle 1060">
            <a:extLst>
              <a:ext uri="{FF2B5EF4-FFF2-40B4-BE49-F238E27FC236}">
                <a16:creationId xmlns:a16="http://schemas.microsoft.com/office/drawing/2014/main" id="{FD439183-34C2-4692-86C8-179B779C3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8163" y="4505325"/>
            <a:ext cx="92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5089" name="Rectangle 1061">
            <a:extLst>
              <a:ext uri="{FF2B5EF4-FFF2-40B4-BE49-F238E27FC236}">
                <a16:creationId xmlns:a16="http://schemas.microsoft.com/office/drawing/2014/main" id="{03F1A351-AC9D-42C2-AC24-4A8749ABA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5784850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45090" name="Rectangle 1062">
            <a:extLst>
              <a:ext uri="{FF2B5EF4-FFF2-40B4-BE49-F238E27FC236}">
                <a16:creationId xmlns:a16="http://schemas.microsoft.com/office/drawing/2014/main" id="{0C8DE0ED-A37F-459E-8A54-0880B7189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950" y="3124200"/>
            <a:ext cx="655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f(x)</a:t>
            </a:r>
          </a:p>
        </p:txBody>
      </p:sp>
      <p:sp>
        <p:nvSpPr>
          <p:cNvPr id="45091" name="Rectangle 1063">
            <a:extLst>
              <a:ext uri="{FF2B5EF4-FFF2-40B4-BE49-F238E27FC236}">
                <a16:creationId xmlns:a16="http://schemas.microsoft.com/office/drawing/2014/main" id="{B6FC8C23-0EC3-40F7-B033-6050C308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8" y="3214688"/>
            <a:ext cx="42703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/>
              <a:t>P</a:t>
            </a:r>
          </a:p>
        </p:txBody>
      </p:sp>
      <p:sp>
        <p:nvSpPr>
          <p:cNvPr id="45092" name="Rectangle 1064">
            <a:extLst>
              <a:ext uri="{FF2B5EF4-FFF2-40B4-BE49-F238E27FC236}">
                <a16:creationId xmlns:a16="http://schemas.microsoft.com/office/drawing/2014/main" id="{4A80A3CB-B0EC-4682-92DE-549D3DF72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1038" y="3214688"/>
            <a:ext cx="3857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 b="1">
                <a:solidFill>
                  <a:srgbClr val="33CC33"/>
                </a:solidFill>
              </a:rPr>
              <a:t>a</a:t>
            </a:r>
          </a:p>
        </p:txBody>
      </p:sp>
      <p:sp>
        <p:nvSpPr>
          <p:cNvPr id="45093" name="Rectangle 1065">
            <a:extLst>
              <a:ext uri="{FF2B5EF4-FFF2-40B4-BE49-F238E27FC236}">
                <a16:creationId xmlns:a16="http://schemas.microsoft.com/office/drawing/2014/main" id="{0E26F8DB-E88C-45A2-BBE4-027DC37C6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3214688"/>
            <a:ext cx="3857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 b="1"/>
              <a:t>x</a:t>
            </a:r>
          </a:p>
        </p:txBody>
      </p:sp>
      <p:sp>
        <p:nvSpPr>
          <p:cNvPr id="45094" name="Rectangle 1066">
            <a:extLst>
              <a:ext uri="{FF2B5EF4-FFF2-40B4-BE49-F238E27FC236}">
                <a16:creationId xmlns:a16="http://schemas.microsoft.com/office/drawing/2014/main" id="{60A011C4-ED44-4418-9645-1DF8CC394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638" y="3214688"/>
            <a:ext cx="406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 b="1">
                <a:solidFill>
                  <a:srgbClr val="FF6600"/>
                </a:solidFill>
              </a:rPr>
              <a:t>b</a:t>
            </a:r>
          </a:p>
        </p:txBody>
      </p:sp>
      <p:sp>
        <p:nvSpPr>
          <p:cNvPr id="45095" name="Rectangle 1067">
            <a:extLst>
              <a:ext uri="{FF2B5EF4-FFF2-40B4-BE49-F238E27FC236}">
                <a16:creationId xmlns:a16="http://schemas.microsoft.com/office/drawing/2014/main" id="{7181010D-84BD-445B-B543-79369A815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8638" y="3214688"/>
            <a:ext cx="30321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/>
              <a:t>(</a:t>
            </a:r>
          </a:p>
        </p:txBody>
      </p:sp>
      <p:sp>
        <p:nvSpPr>
          <p:cNvPr id="45096" name="Rectangle 1068">
            <a:extLst>
              <a:ext uri="{FF2B5EF4-FFF2-40B4-BE49-F238E27FC236}">
                <a16:creationId xmlns:a16="http://schemas.microsoft.com/office/drawing/2014/main" id="{715F3B62-A46F-4E12-9AD0-EE9CFC0D4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3170238"/>
            <a:ext cx="30321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/>
              <a:t>)</a:t>
            </a:r>
          </a:p>
        </p:txBody>
      </p:sp>
      <p:sp>
        <p:nvSpPr>
          <p:cNvPr id="45097" name="Rectangle 1070">
            <a:extLst>
              <a:ext uri="{FF2B5EF4-FFF2-40B4-BE49-F238E27FC236}">
                <a16:creationId xmlns:a16="http://schemas.microsoft.com/office/drawing/2014/main" id="{E0FA2615-089E-4DE8-8088-7953DAA96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5838" y="3214688"/>
            <a:ext cx="382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>
                <a:solidFill>
                  <a:srgbClr val="000000"/>
                </a:solidFill>
                <a:latin typeface="Symbol" panose="05050102010706020507" pitchFamily="18" charset="2"/>
              </a:rPr>
              <a:t></a:t>
            </a:r>
          </a:p>
        </p:txBody>
      </p:sp>
      <p:sp>
        <p:nvSpPr>
          <p:cNvPr id="45098" name="Rectangle 1071">
            <a:extLst>
              <a:ext uri="{FF2B5EF4-FFF2-40B4-BE49-F238E27FC236}">
                <a16:creationId xmlns:a16="http://schemas.microsoft.com/office/drawing/2014/main" id="{A710653D-66BC-4CD1-9562-EEEA97D80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7838" y="3214688"/>
            <a:ext cx="382587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 b="1">
                <a:solidFill>
                  <a:srgbClr val="000000"/>
                </a:solidFill>
                <a:latin typeface="Symbol" panose="05050102010706020507" pitchFamily="18" charset="2"/>
              </a:rPr>
              <a:t></a:t>
            </a:r>
          </a:p>
        </p:txBody>
      </p:sp>
      <p:sp>
        <p:nvSpPr>
          <p:cNvPr id="45099" name="Rectangle 1113">
            <a:extLst>
              <a:ext uri="{FF2B5EF4-FFF2-40B4-BE49-F238E27FC236}">
                <a16:creationId xmlns:a16="http://schemas.microsoft.com/office/drawing/2014/main" id="{CCD270B6-7FF5-4EA3-9530-52D038869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905000"/>
            <a:ext cx="6781800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900">
                <a:solidFill>
                  <a:schemeClr val="folHlink"/>
                </a:solidFill>
              </a:rPr>
              <a:t>Probability is measured by the area under the curve</a:t>
            </a:r>
          </a:p>
        </p:txBody>
      </p:sp>
      <p:sp>
        <p:nvSpPr>
          <p:cNvPr id="45100" name="Line 1114">
            <a:extLst>
              <a:ext uri="{FF2B5EF4-FFF2-40B4-BE49-F238E27FC236}">
                <a16:creationId xmlns:a16="http://schemas.microsoft.com/office/drawing/2014/main" id="{1F109AE0-C65C-410F-8D3C-8E82085544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0438" y="3519488"/>
            <a:ext cx="5334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reeform 2">
            <a:extLst>
              <a:ext uri="{FF2B5EF4-FFF2-40B4-BE49-F238E27FC236}">
                <a16:creationId xmlns:a16="http://schemas.microsoft.com/office/drawing/2014/main" id="{D7EE0149-A05E-4058-973D-345FF0F9B18D}"/>
              </a:ext>
            </a:extLst>
          </p:cNvPr>
          <p:cNvSpPr>
            <a:spLocks/>
          </p:cNvSpPr>
          <p:nvPr/>
        </p:nvSpPr>
        <p:spPr bwMode="auto">
          <a:xfrm>
            <a:off x="1600200" y="3048000"/>
            <a:ext cx="5486400" cy="2438400"/>
          </a:xfrm>
          <a:custGeom>
            <a:avLst/>
            <a:gdLst>
              <a:gd name="T0" fmla="*/ 0 w 1893"/>
              <a:gd name="T1" fmla="*/ 0 h 765"/>
              <a:gd name="T2" fmla="*/ 0 w 1893"/>
              <a:gd name="T3" fmla="*/ 2147483646 h 765"/>
              <a:gd name="T4" fmla="*/ 2147483646 w 1893"/>
              <a:gd name="T5" fmla="*/ 2147483646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3" h="765">
                <a:moveTo>
                  <a:pt x="0" y="0"/>
                </a:moveTo>
                <a:lnTo>
                  <a:pt x="0" y="764"/>
                </a:lnTo>
                <a:lnTo>
                  <a:pt x="1892" y="764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945C77B3-7CDD-4E2C-B91C-BF7CC02BA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819400"/>
            <a:ext cx="655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f(x)</a:t>
            </a:r>
          </a:p>
        </p:txBody>
      </p:sp>
      <p:sp>
        <p:nvSpPr>
          <p:cNvPr id="47108" name="Freeform 4">
            <a:extLst>
              <a:ext uri="{FF2B5EF4-FFF2-40B4-BE49-F238E27FC236}">
                <a16:creationId xmlns:a16="http://schemas.microsoft.com/office/drawing/2014/main" id="{B743375C-E5A3-4313-AC6C-2DEF28417D4B}"/>
              </a:ext>
            </a:extLst>
          </p:cNvPr>
          <p:cNvSpPr>
            <a:spLocks/>
          </p:cNvSpPr>
          <p:nvPr/>
        </p:nvSpPr>
        <p:spPr bwMode="auto">
          <a:xfrm>
            <a:off x="4495800" y="3505200"/>
            <a:ext cx="2438400" cy="1905000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Freeform 5">
            <a:extLst>
              <a:ext uri="{FF2B5EF4-FFF2-40B4-BE49-F238E27FC236}">
                <a16:creationId xmlns:a16="http://schemas.microsoft.com/office/drawing/2014/main" id="{8267E39A-994E-47F9-A339-9259FEA5FB45}"/>
              </a:ext>
            </a:extLst>
          </p:cNvPr>
          <p:cNvSpPr>
            <a:spLocks/>
          </p:cNvSpPr>
          <p:nvPr/>
        </p:nvSpPr>
        <p:spPr bwMode="auto">
          <a:xfrm>
            <a:off x="2133600" y="3505200"/>
            <a:ext cx="2344738" cy="1905000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0" name="Line 6">
            <a:extLst>
              <a:ext uri="{FF2B5EF4-FFF2-40B4-BE49-F238E27FC236}">
                <a16:creationId xmlns:a16="http://schemas.microsoft.com/office/drawing/2014/main" id="{6D4C71AC-21FF-41CC-BFEB-ABB44B6C10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505200"/>
            <a:ext cx="0" cy="198120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BF168EED-B8DF-4163-8F88-DD5BE9652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334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6D2373AB-CE5C-4C0E-9C4F-B683F86EF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334000"/>
            <a:ext cx="4794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47113" name="Rectangle 9">
            <a:extLst>
              <a:ext uri="{FF2B5EF4-FFF2-40B4-BE49-F238E27FC236}">
                <a16:creationId xmlns:a16="http://schemas.microsoft.com/office/drawing/2014/main" id="{1BB669D6-9A26-4C89-B7BF-F7D57D045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793038" cy="10668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altLang="en-US"/>
              <a:t>Probability as </a:t>
            </a:r>
            <a:br>
              <a:rPr lang="en-US" altLang="en-US"/>
            </a:br>
            <a:r>
              <a:rPr lang="en-US" altLang="en-US"/>
              <a:t>Area Under the Curve</a:t>
            </a:r>
          </a:p>
        </p:txBody>
      </p:sp>
      <p:sp>
        <p:nvSpPr>
          <p:cNvPr id="47114" name="Text Box 10">
            <a:extLst>
              <a:ext uri="{FF2B5EF4-FFF2-40B4-BE49-F238E27FC236}">
                <a16:creationId xmlns:a16="http://schemas.microsoft.com/office/drawing/2014/main" id="{2567713E-F497-41B0-A71E-17FB32DBE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572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0.5</a:t>
            </a:r>
          </a:p>
        </p:txBody>
      </p:sp>
      <p:sp>
        <p:nvSpPr>
          <p:cNvPr id="47115" name="Text Box 11">
            <a:extLst>
              <a:ext uri="{FF2B5EF4-FFF2-40B4-BE49-F238E27FC236}">
                <a16:creationId xmlns:a16="http://schemas.microsoft.com/office/drawing/2014/main" id="{AA28FC01-BE0B-4F90-BC6B-B48664EA3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572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0.5</a:t>
            </a:r>
          </a:p>
        </p:txBody>
      </p:sp>
      <p:sp>
        <p:nvSpPr>
          <p:cNvPr id="47116" name="Text Box 12">
            <a:extLst>
              <a:ext uri="{FF2B5EF4-FFF2-40B4-BE49-F238E27FC236}">
                <a16:creationId xmlns:a16="http://schemas.microsoft.com/office/drawing/2014/main" id="{EA3D481D-60A7-46A9-B7CA-B921EA644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76400"/>
            <a:ext cx="746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bg2"/>
                </a:solidFill>
              </a:rPr>
              <a:t>The </a:t>
            </a:r>
            <a:r>
              <a:rPr lang="en-US" altLang="en-US" sz="2400">
                <a:solidFill>
                  <a:schemeClr val="folHlink"/>
                </a:solidFill>
              </a:rPr>
              <a:t>total area under the curve is 1.0</a:t>
            </a:r>
            <a:r>
              <a:rPr lang="en-US" altLang="en-US" sz="2400">
                <a:solidFill>
                  <a:schemeClr val="bg2"/>
                </a:solidFill>
              </a:rPr>
              <a:t>, and the curve is symmetric, so half is above the mean, half is below</a:t>
            </a:r>
            <a:endParaRPr lang="en-US" altLang="en-US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7117" name="Object 13">
            <a:extLst>
              <a:ext uri="{FF2B5EF4-FFF2-40B4-BE49-F238E27FC236}">
                <a16:creationId xmlns:a16="http://schemas.microsoft.com/office/drawing/2014/main" id="{54F8F7B8-8651-4315-B77D-A7E4A97E2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867400"/>
          <a:ext cx="35179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9741" imgH="95382" progId="Equation.3">
                  <p:embed/>
                </p:oleObj>
              </mc:Choice>
              <mc:Fallback>
                <p:oleObj name="Equation" r:id="rId2" imgW="1209741" imgH="95382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867400"/>
                        <a:ext cx="3517900" cy="5492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8" name="Object 14">
            <a:extLst>
              <a:ext uri="{FF2B5EF4-FFF2-40B4-BE49-F238E27FC236}">
                <a16:creationId xmlns:a16="http://schemas.microsoft.com/office/drawing/2014/main" id="{1F8D613D-67F9-4228-9576-2A7286CB56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3124200"/>
          <a:ext cx="27320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5265" imgH="95382" progId="Equation.3">
                  <p:embed/>
                </p:oleObj>
              </mc:Choice>
              <mc:Fallback>
                <p:oleObj name="Equation" r:id="rId4" imgW="1095265" imgH="95382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24200"/>
                        <a:ext cx="2732088" cy="439738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>
            <a:extLst>
              <a:ext uri="{FF2B5EF4-FFF2-40B4-BE49-F238E27FC236}">
                <a16:creationId xmlns:a16="http://schemas.microsoft.com/office/drawing/2014/main" id="{BDDE0688-C3A1-4E63-9FBF-32F682BA77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971800"/>
          <a:ext cx="29273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967" imgH="95382" progId="Equation.3">
                  <p:embed/>
                </p:oleObj>
              </mc:Choice>
              <mc:Fallback>
                <p:oleObj name="Equation" r:id="rId6" imgW="1180967" imgH="95382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71800"/>
                        <a:ext cx="2927350" cy="441325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0" name="Line 16">
            <a:extLst>
              <a:ext uri="{FF2B5EF4-FFF2-40B4-BE49-F238E27FC236}">
                <a16:creationId xmlns:a16="http://schemas.microsoft.com/office/drawing/2014/main" id="{185EA873-C7E3-4DCD-AE9D-68F4081A15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3581400"/>
            <a:ext cx="9144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Line 17">
            <a:extLst>
              <a:ext uri="{FF2B5EF4-FFF2-40B4-BE49-F238E27FC236}">
                <a16:creationId xmlns:a16="http://schemas.microsoft.com/office/drawing/2014/main" id="{30511A8B-AA69-4BE2-A44C-49A30C0B7D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429000"/>
            <a:ext cx="7620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853127B3-4A40-4958-B859-4FD4382A96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6781800" cy="9144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Empirical Rules</a:t>
            </a:r>
            <a:endParaRPr lang="en-US" altLang="en-US" sz="3700" b="1">
              <a:solidFill>
                <a:srgbClr val="F8F8F8"/>
              </a:solidFill>
            </a:endParaRPr>
          </a:p>
        </p:txBody>
      </p:sp>
      <p:sp>
        <p:nvSpPr>
          <p:cNvPr id="48131" name="Freeform 4">
            <a:extLst>
              <a:ext uri="{FF2B5EF4-FFF2-40B4-BE49-F238E27FC236}">
                <a16:creationId xmlns:a16="http://schemas.microsoft.com/office/drawing/2014/main" id="{A07208F0-10AE-45A8-AEB1-31DE28C7504D}"/>
              </a:ext>
            </a:extLst>
          </p:cNvPr>
          <p:cNvSpPr>
            <a:spLocks/>
          </p:cNvSpPr>
          <p:nvPr/>
        </p:nvSpPr>
        <p:spPr bwMode="auto">
          <a:xfrm>
            <a:off x="1752600" y="2971800"/>
            <a:ext cx="5029200" cy="2438400"/>
          </a:xfrm>
          <a:custGeom>
            <a:avLst/>
            <a:gdLst>
              <a:gd name="T0" fmla="*/ 0 w 1893"/>
              <a:gd name="T1" fmla="*/ 0 h 765"/>
              <a:gd name="T2" fmla="*/ 0 w 1893"/>
              <a:gd name="T3" fmla="*/ 2147483646 h 765"/>
              <a:gd name="T4" fmla="*/ 2147483646 w 1893"/>
              <a:gd name="T5" fmla="*/ 2147483646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3" h="765">
                <a:moveTo>
                  <a:pt x="0" y="0"/>
                </a:moveTo>
                <a:lnTo>
                  <a:pt x="0" y="764"/>
                </a:lnTo>
                <a:lnTo>
                  <a:pt x="1892" y="764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2" name="Rectangle 5">
            <a:extLst>
              <a:ext uri="{FF2B5EF4-FFF2-40B4-BE49-F238E27FC236}">
                <a16:creationId xmlns:a16="http://schemas.microsoft.com/office/drawing/2014/main" id="{BFB142DF-2BE6-4429-A07D-47B65E5AE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819400"/>
            <a:ext cx="6556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f(x)</a:t>
            </a:r>
          </a:p>
        </p:txBody>
      </p:sp>
      <p:sp>
        <p:nvSpPr>
          <p:cNvPr id="48133" name="Freeform 6">
            <a:extLst>
              <a:ext uri="{FF2B5EF4-FFF2-40B4-BE49-F238E27FC236}">
                <a16:creationId xmlns:a16="http://schemas.microsoft.com/office/drawing/2014/main" id="{EDE0A979-7F1B-4A0F-8B09-9587FDCD82C9}"/>
              </a:ext>
            </a:extLst>
          </p:cNvPr>
          <p:cNvSpPr>
            <a:spLocks/>
          </p:cNvSpPr>
          <p:nvPr/>
        </p:nvSpPr>
        <p:spPr bwMode="auto">
          <a:xfrm>
            <a:off x="4191000" y="3429000"/>
            <a:ext cx="2438400" cy="1905000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4" name="Freeform 7">
            <a:extLst>
              <a:ext uri="{FF2B5EF4-FFF2-40B4-BE49-F238E27FC236}">
                <a16:creationId xmlns:a16="http://schemas.microsoft.com/office/drawing/2014/main" id="{6479A411-4E6B-479E-ACE6-41235A2BE927}"/>
              </a:ext>
            </a:extLst>
          </p:cNvPr>
          <p:cNvSpPr>
            <a:spLocks/>
          </p:cNvSpPr>
          <p:nvPr/>
        </p:nvSpPr>
        <p:spPr bwMode="auto">
          <a:xfrm>
            <a:off x="1828800" y="3429000"/>
            <a:ext cx="2344738" cy="1905000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Line 8">
            <a:extLst>
              <a:ext uri="{FF2B5EF4-FFF2-40B4-BE49-F238E27FC236}">
                <a16:creationId xmlns:a16="http://schemas.microsoft.com/office/drawing/2014/main" id="{B4DC56FE-8063-4792-9106-D2766A413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505200"/>
            <a:ext cx="0" cy="19050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Rectangle 9">
            <a:extLst>
              <a:ext uri="{FF2B5EF4-FFF2-40B4-BE49-F238E27FC236}">
                <a16:creationId xmlns:a16="http://schemas.microsoft.com/office/drawing/2014/main" id="{A0D46C37-4722-4F1C-886F-0C52EB4A1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334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48137" name="Rectangle 10">
            <a:extLst>
              <a:ext uri="{FF2B5EF4-FFF2-40B4-BE49-F238E27FC236}">
                <a16:creationId xmlns:a16="http://schemas.microsoft.com/office/drawing/2014/main" id="{B84767E7-1022-43EC-9C40-973871DC0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5486400"/>
            <a:ext cx="479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48138" name="Line 12">
            <a:extLst>
              <a:ext uri="{FF2B5EF4-FFF2-40B4-BE49-F238E27FC236}">
                <a16:creationId xmlns:a16="http://schemas.microsoft.com/office/drawing/2014/main" id="{24CF3A7C-289E-48C7-8D8F-B2F5A40B9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4191000"/>
            <a:ext cx="0" cy="1219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3">
            <a:extLst>
              <a:ext uri="{FF2B5EF4-FFF2-40B4-BE49-F238E27FC236}">
                <a16:creationId xmlns:a16="http://schemas.microsoft.com/office/drawing/2014/main" id="{FE19488B-12FD-4095-AD27-7290F49B3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4191000"/>
            <a:ext cx="762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5">
            <a:extLst>
              <a:ext uri="{FF2B5EF4-FFF2-40B4-BE49-F238E27FC236}">
                <a16:creationId xmlns:a16="http://schemas.microsoft.com/office/drawing/2014/main" id="{AE9B9F2E-729B-4BFE-B226-13F7AE590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4191000"/>
            <a:ext cx="762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6">
            <a:extLst>
              <a:ext uri="{FF2B5EF4-FFF2-40B4-BE49-F238E27FC236}">
                <a16:creationId xmlns:a16="http://schemas.microsoft.com/office/drawing/2014/main" id="{62DC07F8-E02B-4EEC-971E-E0F10CE65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191000"/>
            <a:ext cx="0" cy="12192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7">
            <a:extLst>
              <a:ext uri="{FF2B5EF4-FFF2-40B4-BE49-F238E27FC236}">
                <a16:creationId xmlns:a16="http://schemas.microsoft.com/office/drawing/2014/main" id="{96665A0E-D085-4A42-A9ED-A10CFAFCBC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562600"/>
            <a:ext cx="76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8">
            <a:extLst>
              <a:ext uri="{FF2B5EF4-FFF2-40B4-BE49-F238E27FC236}">
                <a16:creationId xmlns:a16="http://schemas.microsoft.com/office/drawing/2014/main" id="{2F6C28BF-886F-44B4-9372-D9EFD5537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562600"/>
            <a:ext cx="762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Rectangle 19">
            <a:extLst>
              <a:ext uri="{FF2B5EF4-FFF2-40B4-BE49-F238E27FC236}">
                <a16:creationId xmlns:a16="http://schemas.microsoft.com/office/drawing/2014/main" id="{C6958115-E139-41B0-8B4F-E16F3F585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5486400"/>
            <a:ext cx="9144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  <a:r>
              <a:rPr lang="en-US" altLang="en-US" sz="2400" b="1">
                <a:solidFill>
                  <a:srgbClr val="339933"/>
                </a:solidFill>
                <a:latin typeface="Symbol" panose="05050102010706020507" pitchFamily="18" charset="2"/>
              </a:rPr>
              <a:t>+1</a:t>
            </a: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8145" name="Rectangle 20">
            <a:extLst>
              <a:ext uri="{FF2B5EF4-FFF2-40B4-BE49-F238E27FC236}">
                <a16:creationId xmlns:a16="http://schemas.microsoft.com/office/drawing/2014/main" id="{EC135097-65E8-4FBB-8BD9-B65BCA31C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486400"/>
            <a:ext cx="9144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  <a:r>
              <a:rPr lang="en-US" altLang="en-US" sz="2400" b="1">
                <a:solidFill>
                  <a:srgbClr val="339933"/>
                </a:solidFill>
                <a:latin typeface="Symbol" panose="05050102010706020507" pitchFamily="18" charset="2"/>
              </a:rPr>
              <a:t>-1</a:t>
            </a: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8146" name="Text Box 21">
            <a:extLst>
              <a:ext uri="{FF2B5EF4-FFF2-40B4-BE49-F238E27FC236}">
                <a16:creationId xmlns:a16="http://schemas.microsoft.com/office/drawing/2014/main" id="{DF02EA80-2D4A-4D0B-B28B-60460BCEE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52600"/>
            <a:ext cx="845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bg2"/>
                </a:solidFill>
              </a:rPr>
              <a:t>What can we say about the distribution of values around the mean?  There are some general rules:</a:t>
            </a:r>
          </a:p>
        </p:txBody>
      </p:sp>
      <p:sp>
        <p:nvSpPr>
          <p:cNvPr id="48147" name="Rectangle 22">
            <a:extLst>
              <a:ext uri="{FF2B5EF4-FFF2-40B4-BE49-F238E27FC236}">
                <a16:creationId xmlns:a16="http://schemas.microsoft.com/office/drawing/2014/main" id="{01AAA9F1-3AED-4AB9-AE83-56B7F8F22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114800"/>
            <a:ext cx="304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8148" name="Rectangle 23">
            <a:extLst>
              <a:ext uri="{FF2B5EF4-FFF2-40B4-BE49-F238E27FC236}">
                <a16:creationId xmlns:a16="http://schemas.microsoft.com/office/drawing/2014/main" id="{F74FC9AF-A2AF-4139-BE97-B1DA7B21C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114800"/>
            <a:ext cx="304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8149" name="Line 24">
            <a:extLst>
              <a:ext uri="{FF2B5EF4-FFF2-40B4-BE49-F238E27FC236}">
                <a16:creationId xmlns:a16="http://schemas.microsoft.com/office/drawing/2014/main" id="{7D32B520-4B3D-4E2F-A4BF-173043C5C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6019800"/>
            <a:ext cx="1524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Rectangle 25">
            <a:extLst>
              <a:ext uri="{FF2B5EF4-FFF2-40B4-BE49-F238E27FC236}">
                <a16:creationId xmlns:a16="http://schemas.microsoft.com/office/drawing/2014/main" id="{BEFC0A53-F24E-4CC8-9F06-3981F407C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943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68.26%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43F026C-0814-4390-A46C-56D8E1FFB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391400" cy="762000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</a:pPr>
            <a:r>
              <a:rPr lang="en-US" altLang="en-US"/>
              <a:t>The Empirical Rule</a:t>
            </a:r>
            <a:endParaRPr lang="en-US" altLang="en-US" sz="3700" b="1">
              <a:solidFill>
                <a:srgbClr val="FFCCFF"/>
              </a:solidFill>
              <a:latin typeface="Symbol" panose="05050102010706020507" pitchFamily="18" charset="2"/>
            </a:endParaRP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C1E81D1-A154-4E18-A295-6418A21E4C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6934200" cy="1295400"/>
          </a:xfrm>
        </p:spPr>
        <p:txBody>
          <a:bodyPr/>
          <a:lstStyle/>
          <a:p>
            <a:pPr marL="571500" indent="-571500" defTabSz="914400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8F8F8"/>
                </a:solidFill>
                <a:latin typeface="Times New Roman" panose="02020603050405020304" pitchFamily="18" charset="0"/>
              </a:rPr>
              <a:t>  </a:t>
            </a:r>
            <a:r>
              <a:rPr lang="el-GR" altLang="en-US" b="1">
                <a:cs typeface="Arial" panose="020B0604020202020204" pitchFamily="34" charset="0"/>
              </a:rPr>
              <a:t>μ</a:t>
            </a:r>
            <a:r>
              <a:rPr lang="en-US" altLang="en-US" b="1">
                <a:latin typeface="Times New Roman" panose="02020603050405020304" pitchFamily="18" charset="0"/>
              </a:rPr>
              <a:t> ± </a:t>
            </a:r>
            <a:r>
              <a:rPr lang="en-US" altLang="en-US" b="1">
                <a:solidFill>
                  <a:schemeClr val="folHlink"/>
                </a:solidFill>
              </a:rPr>
              <a:t>2</a:t>
            </a:r>
            <a:r>
              <a:rPr lang="el-GR" altLang="en-US" b="1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  <a:r>
              <a:rPr lang="en-US" altLang="en-US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/>
              <a:t>covers about </a:t>
            </a:r>
            <a:r>
              <a:rPr lang="en-US" altLang="en-US" b="1">
                <a:solidFill>
                  <a:schemeClr val="folHlink"/>
                </a:solidFill>
              </a:rPr>
              <a:t>95.44%</a:t>
            </a:r>
            <a:r>
              <a:rPr lang="en-US" altLang="en-US" b="1"/>
              <a:t> of x’s</a:t>
            </a:r>
          </a:p>
          <a:p>
            <a:pPr marL="571500" indent="-571500" defTabSz="914400" eaLnBrk="1" hangingPunct="1">
              <a:spcBef>
                <a:spcPct val="50000"/>
              </a:spcBef>
            </a:pPr>
            <a:r>
              <a:rPr lang="en-US" altLang="en-US" b="1">
                <a:latin typeface="Times New Roman" panose="02020603050405020304" pitchFamily="18" charset="0"/>
              </a:rPr>
              <a:t>  </a:t>
            </a:r>
            <a:r>
              <a:rPr lang="el-GR" altLang="en-US" b="1">
                <a:cs typeface="Arial" panose="020B0604020202020204" pitchFamily="34" charset="0"/>
              </a:rPr>
              <a:t>μ</a:t>
            </a:r>
            <a:r>
              <a:rPr lang="en-US" altLang="en-US" b="1">
                <a:latin typeface="Times New Roman" panose="02020603050405020304" pitchFamily="18" charset="0"/>
              </a:rPr>
              <a:t> ± </a:t>
            </a:r>
            <a:r>
              <a:rPr lang="en-US" altLang="en-US" b="1">
                <a:solidFill>
                  <a:schemeClr val="folHlink"/>
                </a:solidFill>
              </a:rPr>
              <a:t>3</a:t>
            </a:r>
            <a:r>
              <a:rPr lang="el-GR" altLang="en-US" b="1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  <a:r>
              <a:rPr lang="en-US" altLang="en-US" b="1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/>
              <a:t>covers about </a:t>
            </a:r>
            <a:r>
              <a:rPr lang="en-US" altLang="en-US" b="1">
                <a:solidFill>
                  <a:schemeClr val="folHlink"/>
                </a:solidFill>
              </a:rPr>
              <a:t>99.72%</a:t>
            </a:r>
            <a:r>
              <a:rPr lang="en-US" altLang="en-US" b="1"/>
              <a:t> of x’s</a:t>
            </a:r>
          </a:p>
        </p:txBody>
      </p:sp>
      <p:sp>
        <p:nvSpPr>
          <p:cNvPr id="49156" name="Freeform 4">
            <a:extLst>
              <a:ext uri="{FF2B5EF4-FFF2-40B4-BE49-F238E27FC236}">
                <a16:creationId xmlns:a16="http://schemas.microsoft.com/office/drawing/2014/main" id="{B68375B4-3441-4F03-9969-76767E3468B8}"/>
              </a:ext>
            </a:extLst>
          </p:cNvPr>
          <p:cNvSpPr>
            <a:spLocks/>
          </p:cNvSpPr>
          <p:nvPr/>
        </p:nvSpPr>
        <p:spPr bwMode="auto">
          <a:xfrm>
            <a:off x="2209800" y="3276600"/>
            <a:ext cx="1935163" cy="1279525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Freeform 5">
            <a:extLst>
              <a:ext uri="{FF2B5EF4-FFF2-40B4-BE49-F238E27FC236}">
                <a16:creationId xmlns:a16="http://schemas.microsoft.com/office/drawing/2014/main" id="{ABFFED48-0855-4EA4-BAA9-E0BA4BF0C53C}"/>
              </a:ext>
            </a:extLst>
          </p:cNvPr>
          <p:cNvSpPr>
            <a:spLocks/>
          </p:cNvSpPr>
          <p:nvPr/>
        </p:nvSpPr>
        <p:spPr bwMode="auto">
          <a:xfrm>
            <a:off x="381000" y="3276600"/>
            <a:ext cx="1860550" cy="1279525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8" name="Line 6">
            <a:extLst>
              <a:ext uri="{FF2B5EF4-FFF2-40B4-BE49-F238E27FC236}">
                <a16:creationId xmlns:a16="http://schemas.microsoft.com/office/drawing/2014/main" id="{41B8C6DE-867E-4045-B6F1-BC1640A1E0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3276600"/>
            <a:ext cx="1588" cy="12795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FA3E581A-7D2A-4933-9B87-E930F21C5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572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48EE8FDB-E047-4DFE-891E-D1F4F3286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572000"/>
            <a:ext cx="381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49161" name="Line 10">
            <a:extLst>
              <a:ext uri="{FF2B5EF4-FFF2-40B4-BE49-F238E27FC236}">
                <a16:creationId xmlns:a16="http://schemas.microsoft.com/office/drawing/2014/main" id="{914E2021-773F-4221-8EEB-0F03029B42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267200"/>
            <a:ext cx="0" cy="990600"/>
          </a:xfrm>
          <a:prstGeom prst="line">
            <a:avLst/>
          </a:prstGeom>
          <a:noFill/>
          <a:ln w="254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1">
            <a:extLst>
              <a:ext uri="{FF2B5EF4-FFF2-40B4-BE49-F238E27FC236}">
                <a16:creationId xmlns:a16="http://schemas.microsoft.com/office/drawing/2014/main" id="{407C0690-200F-4EA3-B8E3-3FBF21DF2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495800"/>
            <a:ext cx="12954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3">
            <a:extLst>
              <a:ext uri="{FF2B5EF4-FFF2-40B4-BE49-F238E27FC236}">
                <a16:creationId xmlns:a16="http://schemas.microsoft.com/office/drawing/2014/main" id="{9F32A7D6-6400-42C5-8405-DC7A719E6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495800"/>
            <a:ext cx="1219200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4">
            <a:extLst>
              <a:ext uri="{FF2B5EF4-FFF2-40B4-BE49-F238E27FC236}">
                <a16:creationId xmlns:a16="http://schemas.microsoft.com/office/drawing/2014/main" id="{EAAFFC39-FDB8-49EF-BD1F-5FD9751393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267200"/>
            <a:ext cx="0" cy="990600"/>
          </a:xfrm>
          <a:prstGeom prst="line">
            <a:avLst/>
          </a:prstGeom>
          <a:noFill/>
          <a:ln w="25400">
            <a:solidFill>
              <a:schemeClr val="hlink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5">
            <a:extLst>
              <a:ext uri="{FF2B5EF4-FFF2-40B4-BE49-F238E27FC236}">
                <a16:creationId xmlns:a16="http://schemas.microsoft.com/office/drawing/2014/main" id="{557ECC35-9772-40AF-8A19-80EED8D0A3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40513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Rectangle 20">
            <a:extLst>
              <a:ext uri="{FF2B5EF4-FFF2-40B4-BE49-F238E27FC236}">
                <a16:creationId xmlns:a16="http://schemas.microsoft.com/office/drawing/2014/main" id="{8B438124-8E99-429C-87FC-0650E9772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0488" y="4119563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hlink"/>
                </a:solidFill>
              </a:rPr>
              <a:t>2</a:t>
            </a:r>
            <a:r>
              <a:rPr lang="el-GR" altLang="en-US" sz="2400" b="1">
                <a:solidFill>
                  <a:schemeClr val="hlink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9167" name="Rectangle 21">
            <a:extLst>
              <a:ext uri="{FF2B5EF4-FFF2-40B4-BE49-F238E27FC236}">
                <a16:creationId xmlns:a16="http://schemas.microsoft.com/office/drawing/2014/main" id="{5A83D629-298B-47B7-9CB6-63917095E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488" y="4119563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hlink"/>
                </a:solidFill>
              </a:rPr>
              <a:t>2</a:t>
            </a:r>
            <a:r>
              <a:rPr lang="el-GR" altLang="en-US" sz="2400" b="1">
                <a:solidFill>
                  <a:schemeClr val="hlink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9168" name="Freeform 24">
            <a:extLst>
              <a:ext uri="{FF2B5EF4-FFF2-40B4-BE49-F238E27FC236}">
                <a16:creationId xmlns:a16="http://schemas.microsoft.com/office/drawing/2014/main" id="{D8E745E2-E132-4A7D-8294-9B8AF918EEBB}"/>
              </a:ext>
            </a:extLst>
          </p:cNvPr>
          <p:cNvSpPr>
            <a:spLocks/>
          </p:cNvSpPr>
          <p:nvPr/>
        </p:nvSpPr>
        <p:spPr bwMode="auto">
          <a:xfrm>
            <a:off x="6629400" y="3276600"/>
            <a:ext cx="1935163" cy="1279525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Freeform 25">
            <a:extLst>
              <a:ext uri="{FF2B5EF4-FFF2-40B4-BE49-F238E27FC236}">
                <a16:creationId xmlns:a16="http://schemas.microsoft.com/office/drawing/2014/main" id="{B18B134B-C160-4179-93A8-48DD0F0997D0}"/>
              </a:ext>
            </a:extLst>
          </p:cNvPr>
          <p:cNvSpPr>
            <a:spLocks/>
          </p:cNvSpPr>
          <p:nvPr/>
        </p:nvSpPr>
        <p:spPr bwMode="auto">
          <a:xfrm>
            <a:off x="4800600" y="3276600"/>
            <a:ext cx="1860550" cy="1279525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Line 26">
            <a:extLst>
              <a:ext uri="{FF2B5EF4-FFF2-40B4-BE49-F238E27FC236}">
                <a16:creationId xmlns:a16="http://schemas.microsoft.com/office/drawing/2014/main" id="{F57F97F8-0CDF-4E09-BA18-3C87FFB7DE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276600"/>
            <a:ext cx="1588" cy="12795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Rectangle 27">
            <a:extLst>
              <a:ext uri="{FF2B5EF4-FFF2-40B4-BE49-F238E27FC236}">
                <a16:creationId xmlns:a16="http://schemas.microsoft.com/office/drawing/2014/main" id="{3E6C4056-59F3-4A50-A6C5-E33C54F20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4572000"/>
            <a:ext cx="35083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x</a:t>
            </a:r>
          </a:p>
        </p:txBody>
      </p:sp>
      <p:sp>
        <p:nvSpPr>
          <p:cNvPr id="49172" name="Rectangle 28">
            <a:extLst>
              <a:ext uri="{FF2B5EF4-FFF2-40B4-BE49-F238E27FC236}">
                <a16:creationId xmlns:a16="http://schemas.microsoft.com/office/drawing/2014/main" id="{892B0F4F-EF31-4CE8-AA62-0DB23CA17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572000"/>
            <a:ext cx="381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 b="1">
                <a:solidFill>
                  <a:srgbClr val="339933"/>
                </a:solidFill>
                <a:cs typeface="Arial" panose="020B0604020202020204" pitchFamily="34" charset="0"/>
              </a:rPr>
              <a:t>μ</a:t>
            </a:r>
          </a:p>
        </p:txBody>
      </p:sp>
      <p:sp>
        <p:nvSpPr>
          <p:cNvPr id="49173" name="Line 29">
            <a:extLst>
              <a:ext uri="{FF2B5EF4-FFF2-40B4-BE49-F238E27FC236}">
                <a16:creationId xmlns:a16="http://schemas.microsoft.com/office/drawing/2014/main" id="{98773CDD-4A10-43A3-8A5F-E517C5C87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648200"/>
            <a:ext cx="40513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Line 35">
            <a:extLst>
              <a:ext uri="{FF2B5EF4-FFF2-40B4-BE49-F238E27FC236}">
                <a16:creationId xmlns:a16="http://schemas.microsoft.com/office/drawing/2014/main" id="{7A2D22F7-44B5-4CA6-9DB7-393A4DB1F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34340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Line 36">
            <a:extLst>
              <a:ext uri="{FF2B5EF4-FFF2-40B4-BE49-F238E27FC236}">
                <a16:creationId xmlns:a16="http://schemas.microsoft.com/office/drawing/2014/main" id="{FC2F9A47-09B6-445D-ADDD-B6BDCC8E1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4343400"/>
            <a:ext cx="0" cy="91440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Line 37">
            <a:extLst>
              <a:ext uri="{FF2B5EF4-FFF2-40B4-BE49-F238E27FC236}">
                <a16:creationId xmlns:a16="http://schemas.microsoft.com/office/drawing/2014/main" id="{C38BA985-47DB-417E-89A6-3B925AB0B6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419600"/>
            <a:ext cx="1905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7" name="Line 38">
            <a:extLst>
              <a:ext uri="{FF2B5EF4-FFF2-40B4-BE49-F238E27FC236}">
                <a16:creationId xmlns:a16="http://schemas.microsoft.com/office/drawing/2014/main" id="{95EF280B-4551-4CA8-A0F2-2A629EEA6C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419600"/>
            <a:ext cx="1752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Rectangle 39">
            <a:extLst>
              <a:ext uri="{FF2B5EF4-FFF2-40B4-BE49-F238E27FC236}">
                <a16:creationId xmlns:a16="http://schemas.microsoft.com/office/drawing/2014/main" id="{561A4D66-D7CC-4ADE-B7FC-6C788EAF1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4043363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3</a:t>
            </a:r>
            <a:r>
              <a:rPr lang="el-GR" altLang="en-US" sz="2400" b="1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9179" name="Rectangle 40">
            <a:extLst>
              <a:ext uri="{FF2B5EF4-FFF2-40B4-BE49-F238E27FC236}">
                <a16:creationId xmlns:a16="http://schemas.microsoft.com/office/drawing/2014/main" id="{9888379D-E3F0-4848-8DE3-716C62625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088" y="4043363"/>
            <a:ext cx="56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3</a:t>
            </a:r>
            <a:r>
              <a:rPr lang="el-GR" altLang="en-US" sz="2400" b="1">
                <a:solidFill>
                  <a:schemeClr val="folHlink"/>
                </a:solidFill>
                <a:cs typeface="Arial" panose="020B0604020202020204" pitchFamily="34" charset="0"/>
              </a:rPr>
              <a:t>σ</a:t>
            </a:r>
          </a:p>
        </p:txBody>
      </p:sp>
      <p:sp>
        <p:nvSpPr>
          <p:cNvPr id="49180" name="Line 41">
            <a:extLst>
              <a:ext uri="{FF2B5EF4-FFF2-40B4-BE49-F238E27FC236}">
                <a16:creationId xmlns:a16="http://schemas.microsoft.com/office/drawing/2014/main" id="{8021D589-1730-494A-BADE-B6E75FB9357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181600"/>
            <a:ext cx="25146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Line 42">
            <a:extLst>
              <a:ext uri="{FF2B5EF4-FFF2-40B4-BE49-F238E27FC236}">
                <a16:creationId xmlns:a16="http://schemas.microsoft.com/office/drawing/2014/main" id="{7FD57F15-0891-40DE-A231-B2E7A4C3F06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181600"/>
            <a:ext cx="36576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82" name="Rectangle 43">
            <a:extLst>
              <a:ext uri="{FF2B5EF4-FFF2-40B4-BE49-F238E27FC236}">
                <a16:creationId xmlns:a16="http://schemas.microsoft.com/office/drawing/2014/main" id="{B69C0180-B423-4AAA-AFA5-061F747CE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8463" y="5181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hlink"/>
                </a:solidFill>
              </a:rPr>
              <a:t>95.44%</a:t>
            </a:r>
          </a:p>
        </p:txBody>
      </p:sp>
      <p:sp>
        <p:nvSpPr>
          <p:cNvPr id="49183" name="Rectangle 44">
            <a:extLst>
              <a:ext uri="{FF2B5EF4-FFF2-40B4-BE49-F238E27FC236}">
                <a16:creationId xmlns:a16="http://schemas.microsoft.com/office/drawing/2014/main" id="{4E78EFCE-345B-4115-A0FF-697DFD76C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folHlink"/>
                </a:solidFill>
              </a:rPr>
              <a:t>99.72%</a:t>
            </a:r>
          </a:p>
        </p:txBody>
      </p:sp>
      <p:sp>
        <p:nvSpPr>
          <p:cNvPr id="49184" name="Text Box 45">
            <a:extLst>
              <a:ext uri="{FF2B5EF4-FFF2-40B4-BE49-F238E27FC236}">
                <a16:creationId xmlns:a16="http://schemas.microsoft.com/office/drawing/2014/main" id="{57D54F31-DAD7-4460-ABD5-527DB895E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143000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>
                <a:solidFill>
                  <a:srgbClr val="000099"/>
                </a:solidFill>
                <a:latin typeface="Tahoma" panose="020B060403050404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789802D5-5F72-45AA-B437-7C588F5D43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781800" cy="8382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Importance of the Rule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0FA4519-2C1D-4826-B1B1-329B88153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8077200" cy="4114800"/>
          </a:xfrm>
        </p:spPr>
        <p:txBody>
          <a:bodyPr/>
          <a:lstStyle/>
          <a:p>
            <a:pPr marL="0" indent="0" defTabSz="914400" eaLnBrk="1" hangingPunct="1">
              <a:lnSpc>
                <a:spcPct val="90000"/>
              </a:lnSpc>
            </a:pPr>
            <a:r>
              <a:rPr lang="en-US" altLang="en-US"/>
              <a:t>  If a value is about </a:t>
            </a:r>
            <a:r>
              <a:rPr lang="en-US" altLang="en-US">
                <a:solidFill>
                  <a:schemeClr val="folHlink"/>
                </a:solidFill>
              </a:rPr>
              <a:t>2 or more</a:t>
            </a:r>
            <a:r>
              <a:rPr lang="en-US" altLang="en-US"/>
              <a:t> standard</a:t>
            </a:r>
          </a:p>
          <a:p>
            <a:pPr marL="0" indent="0" defTabSz="914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deviations away from the mean in a normal</a:t>
            </a:r>
          </a:p>
          <a:p>
            <a:pPr marL="0" indent="0" defTabSz="914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distribution, then it is </a:t>
            </a:r>
            <a:r>
              <a:rPr lang="en-US" altLang="en-US">
                <a:solidFill>
                  <a:schemeClr val="folHlink"/>
                </a:solidFill>
              </a:rPr>
              <a:t>far </a:t>
            </a:r>
            <a:r>
              <a:rPr lang="en-US" altLang="en-US"/>
              <a:t>from the mean</a:t>
            </a:r>
          </a:p>
          <a:p>
            <a:pPr marL="0" indent="0" defTabSz="914400" eaLnBrk="1" hangingPunct="1">
              <a:lnSpc>
                <a:spcPct val="90000"/>
              </a:lnSpc>
            </a:pPr>
            <a:endParaRPr lang="en-US" altLang="en-US"/>
          </a:p>
          <a:p>
            <a:pPr marL="0" indent="0" defTabSz="914400" eaLnBrk="1" hangingPunct="1">
              <a:lnSpc>
                <a:spcPct val="90000"/>
              </a:lnSpc>
            </a:pPr>
            <a:r>
              <a:rPr lang="en-US" altLang="en-US"/>
              <a:t>  The chance that a value that far or farther </a:t>
            </a:r>
          </a:p>
          <a:p>
            <a:pPr marL="0" indent="0" defTabSz="914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away from the mean is </a:t>
            </a:r>
            <a:r>
              <a:rPr lang="en-US" altLang="en-US">
                <a:solidFill>
                  <a:schemeClr val="folHlink"/>
                </a:solidFill>
              </a:rPr>
              <a:t>highly unlikely</a:t>
            </a:r>
            <a:r>
              <a:rPr lang="en-US" altLang="en-US"/>
              <a:t>, given</a:t>
            </a:r>
          </a:p>
          <a:p>
            <a:pPr marL="0" indent="0" defTabSz="9144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  that particular mean and standard deviation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E508A48B-FA4F-4C32-B70D-4F50073CC7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457200"/>
            <a:ext cx="7848600" cy="762000"/>
          </a:xfrm>
        </p:spPr>
        <p:txBody>
          <a:bodyPr/>
          <a:lstStyle/>
          <a:p>
            <a:pPr defTabSz="914400" eaLnBrk="1" hangingPunct="1"/>
            <a:r>
              <a:rPr lang="en-US" altLang="en-US" sz="4000"/>
              <a:t>The Standard Normal Distribution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98A91B0-4615-4E9A-B007-C00AEDEE10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1600200"/>
            <a:ext cx="7162800" cy="1676400"/>
          </a:xfrm>
        </p:spPr>
        <p:txBody>
          <a:bodyPr/>
          <a:lstStyle/>
          <a:p>
            <a:pPr marL="571500" indent="-571500" defTabSz="914400" eaLnBrk="1" hangingPunct="1"/>
            <a:r>
              <a:rPr lang="en-US" altLang="en-US" sz="2700"/>
              <a:t>Also known as the “z” distribution</a:t>
            </a:r>
          </a:p>
          <a:p>
            <a:pPr marL="571500" indent="-571500" defTabSz="914400" eaLnBrk="1" hangingPunct="1"/>
            <a:r>
              <a:rPr lang="en-US" altLang="en-US" sz="2700">
                <a:solidFill>
                  <a:schemeClr val="folHlink"/>
                </a:solidFill>
              </a:rPr>
              <a:t>Mean is defined to be 0</a:t>
            </a:r>
          </a:p>
          <a:p>
            <a:pPr marL="571500" indent="-571500" defTabSz="914400" eaLnBrk="1" hangingPunct="1"/>
            <a:r>
              <a:rPr lang="en-US" altLang="en-US" sz="2700">
                <a:solidFill>
                  <a:schemeClr val="folHlink"/>
                </a:solidFill>
              </a:rPr>
              <a:t>Standard Deviation is 1</a:t>
            </a:r>
          </a:p>
        </p:txBody>
      </p:sp>
      <p:sp>
        <p:nvSpPr>
          <p:cNvPr id="51204" name="Freeform 4">
            <a:extLst>
              <a:ext uri="{FF2B5EF4-FFF2-40B4-BE49-F238E27FC236}">
                <a16:creationId xmlns:a16="http://schemas.microsoft.com/office/drawing/2014/main" id="{24CC25CF-A13E-4A10-955D-7A7AB94FD9AE}"/>
              </a:ext>
            </a:extLst>
          </p:cNvPr>
          <p:cNvSpPr>
            <a:spLocks/>
          </p:cNvSpPr>
          <p:nvPr/>
        </p:nvSpPr>
        <p:spPr bwMode="auto">
          <a:xfrm>
            <a:off x="4298950" y="3813175"/>
            <a:ext cx="1430338" cy="1144588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Freeform 5">
            <a:extLst>
              <a:ext uri="{FF2B5EF4-FFF2-40B4-BE49-F238E27FC236}">
                <a16:creationId xmlns:a16="http://schemas.microsoft.com/office/drawing/2014/main" id="{6CB79557-B9E5-4C26-8F65-7E98059F6613}"/>
              </a:ext>
            </a:extLst>
          </p:cNvPr>
          <p:cNvSpPr>
            <a:spLocks/>
          </p:cNvSpPr>
          <p:nvPr/>
        </p:nvSpPr>
        <p:spPr bwMode="auto">
          <a:xfrm>
            <a:off x="2870200" y="3813175"/>
            <a:ext cx="1430338" cy="1144588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6">
            <a:extLst>
              <a:ext uri="{FF2B5EF4-FFF2-40B4-BE49-F238E27FC236}">
                <a16:creationId xmlns:a16="http://schemas.microsoft.com/office/drawing/2014/main" id="{634D0759-F605-4A97-8568-19B05EE93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886200"/>
            <a:ext cx="0" cy="1066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Freeform 7">
            <a:extLst>
              <a:ext uri="{FF2B5EF4-FFF2-40B4-BE49-F238E27FC236}">
                <a16:creationId xmlns:a16="http://schemas.microsoft.com/office/drawing/2014/main" id="{073FCA9D-1844-4158-8CFC-8F621EF33A97}"/>
              </a:ext>
            </a:extLst>
          </p:cNvPr>
          <p:cNvSpPr>
            <a:spLocks/>
          </p:cNvSpPr>
          <p:nvPr/>
        </p:nvSpPr>
        <p:spPr bwMode="auto">
          <a:xfrm>
            <a:off x="2743200" y="3810000"/>
            <a:ext cx="3005138" cy="1214438"/>
          </a:xfrm>
          <a:custGeom>
            <a:avLst/>
            <a:gdLst>
              <a:gd name="T0" fmla="*/ 0 w 1893"/>
              <a:gd name="T1" fmla="*/ 0 h 765"/>
              <a:gd name="T2" fmla="*/ 0 w 1893"/>
              <a:gd name="T3" fmla="*/ 2147483646 h 765"/>
              <a:gd name="T4" fmla="*/ 2147483646 w 1893"/>
              <a:gd name="T5" fmla="*/ 2147483646 h 7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93" h="765">
                <a:moveTo>
                  <a:pt x="0" y="0"/>
                </a:moveTo>
                <a:lnTo>
                  <a:pt x="0" y="764"/>
                </a:lnTo>
                <a:lnTo>
                  <a:pt x="1892" y="764"/>
                </a:lnTo>
              </a:path>
            </a:pathLst>
          </a:custGeom>
          <a:noFill/>
          <a:ln w="25400" cap="rnd" cmpd="sng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8">
            <a:extLst>
              <a:ext uri="{FF2B5EF4-FFF2-40B4-BE49-F238E27FC236}">
                <a16:creationId xmlns:a16="http://schemas.microsoft.com/office/drawing/2014/main" id="{440962E8-C12C-432E-B998-069239CDB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37433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17720425-A797-4274-BACE-99BD271EF7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386556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0">
            <a:extLst>
              <a:ext uri="{FF2B5EF4-FFF2-40B4-BE49-F238E27FC236}">
                <a16:creationId xmlns:a16="http://schemas.microsoft.com/office/drawing/2014/main" id="{9E938B18-2586-4EDF-B201-40E33BBBB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398621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1">
            <a:extLst>
              <a:ext uri="{FF2B5EF4-FFF2-40B4-BE49-F238E27FC236}">
                <a16:creationId xmlns:a16="http://schemas.microsoft.com/office/drawing/2014/main" id="{FA2A075C-3B29-4E37-8EED-35694118AC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1084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2">
            <a:extLst>
              <a:ext uri="{FF2B5EF4-FFF2-40B4-BE49-F238E27FC236}">
                <a16:creationId xmlns:a16="http://schemas.microsoft.com/office/drawing/2014/main" id="{DFB95020-3076-486D-A630-E2F9977D0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22910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60A910A7-96B4-4AC1-8FC0-2B7B07E406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35133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4">
            <a:extLst>
              <a:ext uri="{FF2B5EF4-FFF2-40B4-BE49-F238E27FC236}">
                <a16:creationId xmlns:a16="http://schemas.microsoft.com/office/drawing/2014/main" id="{54A0B593-074F-496C-9707-A420595CE0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47198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5">
            <a:extLst>
              <a:ext uri="{FF2B5EF4-FFF2-40B4-BE49-F238E27FC236}">
                <a16:creationId xmlns:a16="http://schemas.microsoft.com/office/drawing/2014/main" id="{5891FF6B-1295-4D71-A567-F9B8E92AE0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5942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6">
            <a:extLst>
              <a:ext uri="{FF2B5EF4-FFF2-40B4-BE49-F238E27FC236}">
                <a16:creationId xmlns:a16="http://schemas.microsoft.com/office/drawing/2014/main" id="{A467A4A4-0B35-459F-8943-FD13F09789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71487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7">
            <a:extLst>
              <a:ext uri="{FF2B5EF4-FFF2-40B4-BE49-F238E27FC236}">
                <a16:creationId xmlns:a16="http://schemas.microsoft.com/office/drawing/2014/main" id="{6A6D4253-3B6E-4AE1-A6A3-143A13577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8763" y="48355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Line 18">
            <a:extLst>
              <a:ext uri="{FF2B5EF4-FFF2-40B4-BE49-F238E27FC236}">
                <a16:creationId xmlns:a16="http://schemas.microsoft.com/office/drawing/2014/main" id="{B06EEEED-4E30-41B3-A45C-3EFD862AE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6600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Line 19">
            <a:extLst>
              <a:ext uri="{FF2B5EF4-FFF2-40B4-BE49-F238E27FC236}">
                <a16:creationId xmlns:a16="http://schemas.microsoft.com/office/drawing/2014/main" id="{277709F7-1FA3-4BF0-9846-21FB39A7A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6563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Line 20">
            <a:extLst>
              <a:ext uri="{FF2B5EF4-FFF2-40B4-BE49-F238E27FC236}">
                <a16:creationId xmlns:a16="http://schemas.microsoft.com/office/drawing/2014/main" id="{4D843DAB-E7D5-4A3A-8365-63B8A8B20D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4938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21">
            <a:extLst>
              <a:ext uri="{FF2B5EF4-FFF2-40B4-BE49-F238E27FC236}">
                <a16:creationId xmlns:a16="http://schemas.microsoft.com/office/drawing/2014/main" id="{050CAC3A-311F-4CA6-A783-670F38241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Line 22">
            <a:extLst>
              <a:ext uri="{FF2B5EF4-FFF2-40B4-BE49-F238E27FC236}">
                <a16:creationId xmlns:a16="http://schemas.microsoft.com/office/drawing/2014/main" id="{567F042A-D8A4-4053-B0D6-A9153913C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4863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3" name="Line 23">
            <a:extLst>
              <a:ext uri="{FF2B5EF4-FFF2-40B4-BE49-F238E27FC236}">
                <a16:creationId xmlns:a16="http://schemas.microsoft.com/office/drawing/2014/main" id="{DD6D2026-BBE5-4238-918A-6D6A501FBF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4825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4" name="Line 24">
            <a:extLst>
              <a:ext uri="{FF2B5EF4-FFF2-40B4-BE49-F238E27FC236}">
                <a16:creationId xmlns:a16="http://schemas.microsoft.com/office/drawing/2014/main" id="{7E42F0B8-C044-4666-9B55-B5B693D24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4788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5" name="Line 25">
            <a:extLst>
              <a:ext uri="{FF2B5EF4-FFF2-40B4-BE49-F238E27FC236}">
                <a16:creationId xmlns:a16="http://schemas.microsoft.com/office/drawing/2014/main" id="{5525C503-7648-4949-9392-D76CB6C6A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4750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6" name="Line 26">
            <a:extLst>
              <a:ext uri="{FF2B5EF4-FFF2-40B4-BE49-F238E27FC236}">
                <a16:creationId xmlns:a16="http://schemas.microsoft.com/office/drawing/2014/main" id="{C4FEEA19-D160-4B04-A358-B151BA4CA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13125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7" name="Line 27">
            <a:extLst>
              <a:ext uri="{FF2B5EF4-FFF2-40B4-BE49-F238E27FC236}">
                <a16:creationId xmlns:a16="http://schemas.microsoft.com/office/drawing/2014/main" id="{24A4B27B-94F7-4CBB-BED0-8120998071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3088" y="49641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8" name="Rectangle 28">
            <a:extLst>
              <a:ext uri="{FF2B5EF4-FFF2-40B4-BE49-F238E27FC236}">
                <a16:creationId xmlns:a16="http://schemas.microsoft.com/office/drawing/2014/main" id="{810342E8-B549-4A1A-A537-252038FD9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50" y="4259263"/>
            <a:ext cx="92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29" name="Rectangle 29">
            <a:extLst>
              <a:ext uri="{FF2B5EF4-FFF2-40B4-BE49-F238E27FC236}">
                <a16:creationId xmlns:a16="http://schemas.microsoft.com/office/drawing/2014/main" id="{E3EA032C-EB73-463D-8CD2-A521877B9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0" y="4933950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30" name="Rectangle 30">
            <a:extLst>
              <a:ext uri="{FF2B5EF4-FFF2-40B4-BE49-F238E27FC236}">
                <a16:creationId xmlns:a16="http://schemas.microsoft.com/office/drawing/2014/main" id="{573F859B-EF03-44F9-9976-859192406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800600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z</a:t>
            </a:r>
          </a:p>
        </p:txBody>
      </p:sp>
      <p:sp>
        <p:nvSpPr>
          <p:cNvPr id="51231" name="Rectangle 31">
            <a:extLst>
              <a:ext uri="{FF2B5EF4-FFF2-40B4-BE49-F238E27FC236}">
                <a16:creationId xmlns:a16="http://schemas.microsoft.com/office/drawing/2014/main" id="{8ADEAD13-287E-49E8-967F-00FCEC608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352800"/>
            <a:ext cx="6381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f(z)</a:t>
            </a:r>
          </a:p>
        </p:txBody>
      </p:sp>
      <p:sp>
        <p:nvSpPr>
          <p:cNvPr id="51232" name="Rectangle 32">
            <a:extLst>
              <a:ext uri="{FF2B5EF4-FFF2-40B4-BE49-F238E27FC236}">
                <a16:creationId xmlns:a16="http://schemas.microsoft.com/office/drawing/2014/main" id="{4944FA14-16EB-455A-BE35-BA1E9FD4E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953000"/>
            <a:ext cx="479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0</a:t>
            </a:r>
          </a:p>
        </p:txBody>
      </p:sp>
      <p:sp>
        <p:nvSpPr>
          <p:cNvPr id="51233" name="Line 33">
            <a:extLst>
              <a:ext uri="{FF2B5EF4-FFF2-40B4-BE49-F238E27FC236}">
                <a16:creationId xmlns:a16="http://schemas.microsoft.com/office/drawing/2014/main" id="{0CC57C42-D7D3-4FC8-B700-6AB8C94D4C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343400"/>
            <a:ext cx="5334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Rectangle 34">
            <a:extLst>
              <a:ext uri="{FF2B5EF4-FFF2-40B4-BE49-F238E27FC236}">
                <a16:creationId xmlns:a16="http://schemas.microsoft.com/office/drawing/2014/main" id="{B8DAF1F2-5303-49E7-8AF7-6752CBDCF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267200"/>
            <a:ext cx="479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339933"/>
                </a:solidFill>
              </a:rPr>
              <a:t>1</a:t>
            </a:r>
          </a:p>
        </p:txBody>
      </p:sp>
      <p:sp>
        <p:nvSpPr>
          <p:cNvPr id="51235" name="Text Box 35">
            <a:extLst>
              <a:ext uri="{FF2B5EF4-FFF2-40B4-BE49-F238E27FC236}">
                <a16:creationId xmlns:a16="http://schemas.microsoft.com/office/drawing/2014/main" id="{39CFDB46-45DE-414C-B5DA-B2A0C86F5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86400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Values above the mean have </a:t>
            </a:r>
            <a:r>
              <a:rPr lang="en-US" altLang="en-US" sz="2400">
                <a:solidFill>
                  <a:schemeClr val="folHlink"/>
                </a:solidFill>
              </a:rPr>
              <a:t>positive</a:t>
            </a:r>
            <a:r>
              <a:rPr lang="en-US" altLang="en-US" sz="2400"/>
              <a:t> z-values, values below the mean have </a:t>
            </a:r>
            <a:r>
              <a:rPr lang="en-US" altLang="en-US" sz="2400">
                <a:solidFill>
                  <a:schemeClr val="folHlink"/>
                </a:solidFill>
              </a:rPr>
              <a:t>negative</a:t>
            </a:r>
            <a:r>
              <a:rPr lang="en-US" altLang="en-US" sz="2400"/>
              <a:t> z-values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65BDA802-6DF9-4CAC-B21C-EBF65740C0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781800" cy="8382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Comparing  x  and  z  units</a:t>
            </a:r>
          </a:p>
        </p:txBody>
      </p:sp>
      <p:sp>
        <p:nvSpPr>
          <p:cNvPr id="52227" name="Freeform 3">
            <a:extLst>
              <a:ext uri="{FF2B5EF4-FFF2-40B4-BE49-F238E27FC236}">
                <a16:creationId xmlns:a16="http://schemas.microsoft.com/office/drawing/2014/main" id="{79628BBF-7FB9-43D9-9779-7250E7074FB4}"/>
              </a:ext>
            </a:extLst>
          </p:cNvPr>
          <p:cNvSpPr>
            <a:spLocks/>
          </p:cNvSpPr>
          <p:nvPr/>
        </p:nvSpPr>
        <p:spPr bwMode="auto">
          <a:xfrm>
            <a:off x="1828800" y="1981200"/>
            <a:ext cx="2243138" cy="1681163"/>
          </a:xfrm>
          <a:custGeom>
            <a:avLst/>
            <a:gdLst>
              <a:gd name="T0" fmla="*/ 0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2147483646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0" y="720"/>
                </a:moveTo>
                <a:lnTo>
                  <a:pt x="95" y="712"/>
                </a:lnTo>
                <a:lnTo>
                  <a:pt x="142" y="704"/>
                </a:lnTo>
                <a:lnTo>
                  <a:pt x="189" y="691"/>
                </a:lnTo>
                <a:lnTo>
                  <a:pt x="237" y="675"/>
                </a:lnTo>
                <a:lnTo>
                  <a:pt x="284" y="653"/>
                </a:lnTo>
                <a:lnTo>
                  <a:pt x="331" y="623"/>
                </a:lnTo>
                <a:lnTo>
                  <a:pt x="426" y="540"/>
                </a:lnTo>
                <a:lnTo>
                  <a:pt x="521" y="422"/>
                </a:lnTo>
                <a:lnTo>
                  <a:pt x="616" y="281"/>
                </a:lnTo>
                <a:lnTo>
                  <a:pt x="663" y="209"/>
                </a:lnTo>
                <a:lnTo>
                  <a:pt x="710" y="142"/>
                </a:lnTo>
                <a:lnTo>
                  <a:pt x="757" y="83"/>
                </a:lnTo>
                <a:lnTo>
                  <a:pt x="805" y="38"/>
                </a:lnTo>
                <a:lnTo>
                  <a:pt x="852" y="9"/>
                </a:lnTo>
                <a:lnTo>
                  <a:pt x="90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8" name="Line 4">
            <a:extLst>
              <a:ext uri="{FF2B5EF4-FFF2-40B4-BE49-F238E27FC236}">
                <a16:creationId xmlns:a16="http://schemas.microsoft.com/office/drawing/2014/main" id="{A885567D-B0EB-43AF-AF1E-89B4374320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4479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>
            <a:extLst>
              <a:ext uri="{FF2B5EF4-FFF2-40B4-BE49-F238E27FC236}">
                <a16:creationId xmlns:a16="http://schemas.microsoft.com/office/drawing/2014/main" id="{22079392-3E33-4B5A-A872-B2C96BB65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57016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Line 6">
            <a:extLst>
              <a:ext uri="{FF2B5EF4-FFF2-40B4-BE49-F238E27FC236}">
                <a16:creationId xmlns:a16="http://schemas.microsoft.com/office/drawing/2014/main" id="{FFF5625D-DC6C-4E25-B962-26B255C3D6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690813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Line 7">
            <a:extLst>
              <a:ext uri="{FF2B5EF4-FFF2-40B4-BE49-F238E27FC236}">
                <a16:creationId xmlns:a16="http://schemas.microsoft.com/office/drawing/2014/main" id="{943418CD-F2E2-4A51-93FD-0B38F1C96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81305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Line 8">
            <a:extLst>
              <a:ext uri="{FF2B5EF4-FFF2-40B4-BE49-F238E27FC236}">
                <a16:creationId xmlns:a16="http://schemas.microsoft.com/office/drawing/2014/main" id="{16FF67DD-8BE7-4A04-BCE5-D759ABCFA2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933700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Line 9">
            <a:extLst>
              <a:ext uri="{FF2B5EF4-FFF2-40B4-BE49-F238E27FC236}">
                <a16:creationId xmlns:a16="http://schemas.microsoft.com/office/drawing/2014/main" id="{E06F25FF-FEA9-421D-AFBE-ED93C5E33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305593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Line 10">
            <a:extLst>
              <a:ext uri="{FF2B5EF4-FFF2-40B4-BE49-F238E27FC236}">
                <a16:creationId xmlns:a16="http://schemas.microsoft.com/office/drawing/2014/main" id="{442DB06A-4BA4-4241-BED5-558AFD76AD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3176588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Line 11">
            <a:extLst>
              <a:ext uri="{FF2B5EF4-FFF2-40B4-BE49-F238E27FC236}">
                <a16:creationId xmlns:a16="http://schemas.microsoft.com/office/drawing/2014/main" id="{E202DE7D-A911-4263-8BE8-38A31827EE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32988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2">
            <a:extLst>
              <a:ext uri="{FF2B5EF4-FFF2-40B4-BE49-F238E27FC236}">
                <a16:creationId xmlns:a16="http://schemas.microsoft.com/office/drawing/2014/main" id="{77694B78-D938-41A3-AF8B-A1F8D2735A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341947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3">
            <a:extLst>
              <a:ext uri="{FF2B5EF4-FFF2-40B4-BE49-F238E27FC236}">
                <a16:creationId xmlns:a16="http://schemas.microsoft.com/office/drawing/2014/main" id="{68B1DC8E-1E44-40E8-AAAB-AFB82FD8D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3540125"/>
            <a:ext cx="158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4">
            <a:extLst>
              <a:ext uri="{FF2B5EF4-FFF2-40B4-BE49-F238E27FC236}">
                <a16:creationId xmlns:a16="http://schemas.microsoft.com/office/drawing/2014/main" id="{9F5C5192-940B-499C-8FA8-57C4C38BC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8000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5">
            <a:extLst>
              <a:ext uri="{FF2B5EF4-FFF2-40B4-BE49-F238E27FC236}">
                <a16:creationId xmlns:a16="http://schemas.microsoft.com/office/drawing/2014/main" id="{6A14B6C4-CB05-41C9-B395-F8DEE16A4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7963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6">
            <a:extLst>
              <a:ext uri="{FF2B5EF4-FFF2-40B4-BE49-F238E27FC236}">
                <a16:creationId xmlns:a16="http://schemas.microsoft.com/office/drawing/2014/main" id="{DD23CD4A-F891-45D5-B91C-1EEE434AA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6338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1" name="Line 17">
            <a:extLst>
              <a:ext uri="{FF2B5EF4-FFF2-40B4-BE49-F238E27FC236}">
                <a16:creationId xmlns:a16="http://schemas.microsoft.com/office/drawing/2014/main" id="{4BCCACC7-435E-4C54-A350-E1745EA53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2" name="Line 18">
            <a:extLst>
              <a:ext uri="{FF2B5EF4-FFF2-40B4-BE49-F238E27FC236}">
                <a16:creationId xmlns:a16="http://schemas.microsoft.com/office/drawing/2014/main" id="{C859728B-AF6F-41F5-94C2-F73A9FC8E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6263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3" name="Line 19">
            <a:extLst>
              <a:ext uri="{FF2B5EF4-FFF2-40B4-BE49-F238E27FC236}">
                <a16:creationId xmlns:a16="http://schemas.microsoft.com/office/drawing/2014/main" id="{C7E4C8DC-EB9D-491C-8DB9-03A4DA87D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86225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4" name="Line 20">
            <a:extLst>
              <a:ext uri="{FF2B5EF4-FFF2-40B4-BE49-F238E27FC236}">
                <a16:creationId xmlns:a16="http://schemas.microsoft.com/office/drawing/2014/main" id="{B0FE2987-5053-4C16-A6B4-5A5495B628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6188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5" name="Line 21">
            <a:extLst>
              <a:ext uri="{FF2B5EF4-FFF2-40B4-BE49-F238E27FC236}">
                <a16:creationId xmlns:a16="http://schemas.microsoft.com/office/drawing/2014/main" id="{92458C38-BC1C-4A82-A73B-A4C45B0EA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6150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6" name="Line 22">
            <a:extLst>
              <a:ext uri="{FF2B5EF4-FFF2-40B4-BE49-F238E27FC236}">
                <a16:creationId xmlns:a16="http://schemas.microsoft.com/office/drawing/2014/main" id="{BBB82F89-FF69-4E88-923D-699EDD301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4525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7" name="Line 23">
            <a:extLst>
              <a:ext uri="{FF2B5EF4-FFF2-40B4-BE49-F238E27FC236}">
                <a16:creationId xmlns:a16="http://schemas.microsoft.com/office/drawing/2014/main" id="{0A977EFB-6BB3-48F7-9E4A-31E522FC29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4488" y="3668713"/>
            <a:ext cx="0" cy="1587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8" name="Rectangle 24">
            <a:extLst>
              <a:ext uri="{FF2B5EF4-FFF2-40B4-BE49-F238E27FC236}">
                <a16:creationId xmlns:a16="http://schemas.microsoft.com/office/drawing/2014/main" id="{C0E23884-5394-41AB-B040-940737246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7450" y="2963863"/>
            <a:ext cx="92075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2249" name="Rectangle 25">
            <a:extLst>
              <a:ext uri="{FF2B5EF4-FFF2-40B4-BE49-F238E27FC236}">
                <a16:creationId xmlns:a16="http://schemas.microsoft.com/office/drawing/2014/main" id="{A553D0DA-3DCC-447B-9A61-E719C74DA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150" y="3638550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2250" name="Rectangle 26">
            <a:extLst>
              <a:ext uri="{FF2B5EF4-FFF2-40B4-BE49-F238E27FC236}">
                <a16:creationId xmlns:a16="http://schemas.microsoft.com/office/drawing/2014/main" id="{9B28DF55-E36A-45B7-8835-B86D560C9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267200"/>
            <a:ext cx="3810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3300"/>
                </a:solidFill>
              </a:rPr>
              <a:t>z</a:t>
            </a:r>
          </a:p>
        </p:txBody>
      </p:sp>
      <p:sp>
        <p:nvSpPr>
          <p:cNvPr id="52251" name="Rectangle 27">
            <a:extLst>
              <a:ext uri="{FF2B5EF4-FFF2-40B4-BE49-F238E27FC236}">
                <a16:creationId xmlns:a16="http://schemas.microsoft.com/office/drawing/2014/main" id="{89BF63E1-01F1-48A8-86B2-DA7C09EE7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810000"/>
            <a:ext cx="9144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100</a:t>
            </a:r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EE203A6F-76DE-48B4-A265-7ECB9CE1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9906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3300"/>
                </a:solidFill>
              </a:rPr>
              <a:t>3.0</a:t>
            </a:r>
          </a:p>
        </p:txBody>
      </p:sp>
      <p:sp>
        <p:nvSpPr>
          <p:cNvPr id="52253" name="Freeform 29">
            <a:extLst>
              <a:ext uri="{FF2B5EF4-FFF2-40B4-BE49-F238E27FC236}">
                <a16:creationId xmlns:a16="http://schemas.microsoft.com/office/drawing/2014/main" id="{63B458DA-AC25-41F3-B0E7-52D81B8AD944}"/>
              </a:ext>
            </a:extLst>
          </p:cNvPr>
          <p:cNvSpPr>
            <a:spLocks/>
          </p:cNvSpPr>
          <p:nvPr/>
        </p:nvSpPr>
        <p:spPr bwMode="auto">
          <a:xfrm>
            <a:off x="4038600" y="1981200"/>
            <a:ext cx="2101850" cy="1681163"/>
          </a:xfrm>
          <a:custGeom>
            <a:avLst/>
            <a:gdLst>
              <a:gd name="T0" fmla="*/ 2147483646 w 901"/>
              <a:gd name="T1" fmla="*/ 2147483646 h 721"/>
              <a:gd name="T2" fmla="*/ 2147483646 w 901"/>
              <a:gd name="T3" fmla="*/ 2147483646 h 721"/>
              <a:gd name="T4" fmla="*/ 2147483646 w 901"/>
              <a:gd name="T5" fmla="*/ 2147483646 h 721"/>
              <a:gd name="T6" fmla="*/ 2147483646 w 901"/>
              <a:gd name="T7" fmla="*/ 2147483646 h 721"/>
              <a:gd name="T8" fmla="*/ 2147483646 w 901"/>
              <a:gd name="T9" fmla="*/ 2147483646 h 721"/>
              <a:gd name="T10" fmla="*/ 2147483646 w 901"/>
              <a:gd name="T11" fmla="*/ 2147483646 h 721"/>
              <a:gd name="T12" fmla="*/ 2147483646 w 901"/>
              <a:gd name="T13" fmla="*/ 2147483646 h 721"/>
              <a:gd name="T14" fmla="*/ 2147483646 w 901"/>
              <a:gd name="T15" fmla="*/ 2147483646 h 721"/>
              <a:gd name="T16" fmla="*/ 2147483646 w 901"/>
              <a:gd name="T17" fmla="*/ 2147483646 h 721"/>
              <a:gd name="T18" fmla="*/ 2147483646 w 901"/>
              <a:gd name="T19" fmla="*/ 2147483646 h 721"/>
              <a:gd name="T20" fmla="*/ 2147483646 w 901"/>
              <a:gd name="T21" fmla="*/ 2147483646 h 721"/>
              <a:gd name="T22" fmla="*/ 2147483646 w 901"/>
              <a:gd name="T23" fmla="*/ 2147483646 h 721"/>
              <a:gd name="T24" fmla="*/ 2147483646 w 901"/>
              <a:gd name="T25" fmla="*/ 2147483646 h 721"/>
              <a:gd name="T26" fmla="*/ 2147483646 w 901"/>
              <a:gd name="T27" fmla="*/ 2147483646 h 721"/>
              <a:gd name="T28" fmla="*/ 2147483646 w 901"/>
              <a:gd name="T29" fmla="*/ 2147483646 h 721"/>
              <a:gd name="T30" fmla="*/ 0 w 901"/>
              <a:gd name="T31" fmla="*/ 0 h 72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01" h="721">
                <a:moveTo>
                  <a:pt x="900" y="720"/>
                </a:moveTo>
                <a:lnTo>
                  <a:pt x="805" y="712"/>
                </a:lnTo>
                <a:lnTo>
                  <a:pt x="758" y="704"/>
                </a:lnTo>
                <a:lnTo>
                  <a:pt x="711" y="691"/>
                </a:lnTo>
                <a:lnTo>
                  <a:pt x="663" y="675"/>
                </a:lnTo>
                <a:lnTo>
                  <a:pt x="615" y="653"/>
                </a:lnTo>
                <a:lnTo>
                  <a:pt x="568" y="623"/>
                </a:lnTo>
                <a:lnTo>
                  <a:pt x="473" y="540"/>
                </a:lnTo>
                <a:lnTo>
                  <a:pt x="378" y="422"/>
                </a:lnTo>
                <a:lnTo>
                  <a:pt x="284" y="281"/>
                </a:lnTo>
                <a:lnTo>
                  <a:pt x="236" y="209"/>
                </a:lnTo>
                <a:lnTo>
                  <a:pt x="189" y="142"/>
                </a:lnTo>
                <a:lnTo>
                  <a:pt x="142" y="83"/>
                </a:lnTo>
                <a:lnTo>
                  <a:pt x="94" y="38"/>
                </a:lnTo>
                <a:lnTo>
                  <a:pt x="47" y="9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4" name="Line 30">
            <a:extLst>
              <a:ext uri="{FF2B5EF4-FFF2-40B4-BE49-F238E27FC236}">
                <a16:creationId xmlns:a16="http://schemas.microsoft.com/office/drawing/2014/main" id="{CB5510F8-C201-4C2B-B6A1-8801C0DA9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733800"/>
            <a:ext cx="45720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5" name="Rectangle 31">
            <a:extLst>
              <a:ext uri="{FF2B5EF4-FFF2-40B4-BE49-F238E27FC236}">
                <a16:creationId xmlns:a16="http://schemas.microsoft.com/office/drawing/2014/main" id="{55A24D8E-07C0-47C8-AE9A-4FC8051FE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267200"/>
            <a:ext cx="4794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52256" name="Rectangle 32">
            <a:extLst>
              <a:ext uri="{FF2B5EF4-FFF2-40B4-BE49-F238E27FC236}">
                <a16:creationId xmlns:a16="http://schemas.microsoft.com/office/drawing/2014/main" id="{A7ADA6BE-3BDE-4DB6-8460-35DB28EA1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810000"/>
            <a:ext cx="99060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250</a:t>
            </a:r>
          </a:p>
        </p:txBody>
      </p:sp>
      <p:sp>
        <p:nvSpPr>
          <p:cNvPr id="52257" name="Rectangle 33">
            <a:extLst>
              <a:ext uri="{FF2B5EF4-FFF2-40B4-BE49-F238E27FC236}">
                <a16:creationId xmlns:a16="http://schemas.microsoft.com/office/drawing/2014/main" id="{199E43ED-D322-46D5-8C18-FECA9048E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810000"/>
            <a:ext cx="379413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52258" name="Text Box 34">
            <a:extLst>
              <a:ext uri="{FF2B5EF4-FFF2-40B4-BE49-F238E27FC236}">
                <a16:creationId xmlns:a16="http://schemas.microsoft.com/office/drawing/2014/main" id="{E870E03A-ABEB-4063-9050-836B16277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953000"/>
            <a:ext cx="769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bg2"/>
                </a:solidFill>
              </a:rPr>
              <a:t>Note that the distribution is the same, only the scale has changed.  We can express the problem in original units (x) or in standardized units (z)</a:t>
            </a:r>
          </a:p>
        </p:txBody>
      </p:sp>
      <p:sp>
        <p:nvSpPr>
          <p:cNvPr id="52259" name="Line 35">
            <a:extLst>
              <a:ext uri="{FF2B5EF4-FFF2-40B4-BE49-F238E27FC236}">
                <a16:creationId xmlns:a16="http://schemas.microsoft.com/office/drawing/2014/main" id="{26AE376C-3BBC-4BEA-9381-D9686AA19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981200"/>
            <a:ext cx="0" cy="17526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0" name="Line 36">
            <a:extLst>
              <a:ext uri="{FF2B5EF4-FFF2-40B4-BE49-F238E27FC236}">
                <a16:creationId xmlns:a16="http://schemas.microsoft.com/office/drawing/2014/main" id="{04851084-30A6-4CEE-BFE4-7FED2CF52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581400"/>
            <a:ext cx="0" cy="1524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1" name="Text Box 37">
            <a:extLst>
              <a:ext uri="{FF2B5EF4-FFF2-40B4-BE49-F238E27FC236}">
                <a16:creationId xmlns:a16="http://schemas.microsoft.com/office/drawing/2014/main" id="{45FBFC81-E2D2-49BF-A2FD-5036D191E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981200"/>
            <a:ext cx="1371600" cy="1017588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>
                <a:solidFill>
                  <a:schemeClr val="bg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μ</a:t>
            </a:r>
            <a:r>
              <a:rPr lang="en-US" altLang="en-US" sz="2400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>
                <a:solidFill>
                  <a:schemeClr val="bg2"/>
                </a:solidFill>
                <a:sym typeface="Symbol" panose="05050102010706020507" pitchFamily="18" charset="2"/>
              </a:rPr>
              <a:t>= 100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l-GR" altLang="en-US" sz="2400">
                <a:solidFill>
                  <a:schemeClr val="bg2"/>
                </a:solidFill>
                <a:cs typeface="Arial" panose="020B0604020202020204" pitchFamily="34" charset="0"/>
                <a:sym typeface="Symbol" panose="05050102010706020507" pitchFamily="18" charset="2"/>
              </a:rPr>
              <a:t>σ</a:t>
            </a:r>
            <a:r>
              <a:rPr lang="en-US" altLang="en-US" sz="2400">
                <a:solidFill>
                  <a:schemeClr val="bg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>
                <a:solidFill>
                  <a:schemeClr val="bg2"/>
                </a:solidFill>
                <a:sym typeface="Symbol" panose="05050102010706020507" pitchFamily="18" charset="2"/>
              </a:rPr>
              <a:t>= 50</a:t>
            </a:r>
            <a:endParaRPr lang="en-US" altLang="en-US" sz="2400">
              <a:solidFill>
                <a:schemeClr val="bg2"/>
              </a:solidFill>
            </a:endParaRPr>
          </a:p>
        </p:txBody>
      </p:sp>
      <p:sp>
        <p:nvSpPr>
          <p:cNvPr id="52262" name="Line 38">
            <a:extLst>
              <a:ext uri="{FF2B5EF4-FFF2-40B4-BE49-F238E27FC236}">
                <a16:creationId xmlns:a16="http://schemas.microsoft.com/office/drawing/2014/main" id="{FE248641-4ADC-4FDB-9CD6-3C857DFE5D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2438400"/>
            <a:ext cx="1676400" cy="4572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98BE6C4-9CD2-4FFF-B438-B6E2912EB86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6781800" cy="838200"/>
          </a:xfrm>
        </p:spPr>
        <p:txBody>
          <a:bodyPr/>
          <a:lstStyle/>
          <a:p>
            <a:pPr defTabSz="914400" eaLnBrk="1" hangingPunct="1"/>
            <a:r>
              <a:rPr lang="en-US" altLang="en-US" sz="4000"/>
              <a:t>The Standard Normal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65BCB69-9E42-4104-AAC5-0FCFD1C2571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905000"/>
            <a:ext cx="8077200" cy="3124200"/>
          </a:xfrm>
        </p:spPr>
        <p:txBody>
          <a:bodyPr/>
          <a:lstStyle/>
          <a:p>
            <a:pPr marL="571500" indent="-571500" defTabSz="914400" eaLnBrk="1" hangingPunct="1">
              <a:lnSpc>
                <a:spcPct val="90000"/>
              </a:lnSpc>
            </a:pPr>
            <a:r>
              <a:rPr lang="en-US" altLang="en-US">
                <a:solidFill>
                  <a:schemeClr val="folHlink"/>
                </a:solidFill>
              </a:rPr>
              <a:t>Any</a:t>
            </a:r>
            <a:r>
              <a:rPr lang="en-US" altLang="en-US"/>
              <a:t> normal distribution (with any mean and standard deviation combination) can be transformed into the </a:t>
            </a:r>
            <a:r>
              <a:rPr lang="en-US" altLang="en-US">
                <a:solidFill>
                  <a:schemeClr val="folHlink"/>
                </a:solidFill>
              </a:rPr>
              <a:t>standard normal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>
                <a:solidFill>
                  <a:schemeClr val="folHlink"/>
                </a:solidFill>
              </a:rPr>
              <a:t>distribution (z)</a:t>
            </a:r>
          </a:p>
          <a:p>
            <a:pPr marL="571500" indent="-571500" defTabSz="914400" eaLnBrk="1" hangingPunct="1">
              <a:lnSpc>
                <a:spcPct val="90000"/>
              </a:lnSpc>
            </a:pPr>
            <a:endParaRPr lang="en-US" altLang="en-US">
              <a:solidFill>
                <a:schemeClr val="folHlink"/>
              </a:solidFill>
            </a:endParaRPr>
          </a:p>
          <a:p>
            <a:pPr marL="571500" indent="-571500" defTabSz="914400" eaLnBrk="1" hangingPunct="1">
              <a:lnSpc>
                <a:spcPct val="90000"/>
              </a:lnSpc>
            </a:pPr>
            <a:r>
              <a:rPr lang="en-US" altLang="en-US"/>
              <a:t>Need to transform  x  units into  </a:t>
            </a:r>
            <a:r>
              <a:rPr lang="en-US" altLang="en-US">
                <a:solidFill>
                  <a:schemeClr val="folHlink"/>
                </a:solidFill>
              </a:rPr>
              <a:t>z  </a:t>
            </a:r>
            <a:r>
              <a:rPr lang="en-US" altLang="en-US"/>
              <a:t>units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11F343D1-0369-400D-95EE-0D5457E38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69754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EXCEL:</a:t>
            </a:r>
            <a:r>
              <a:rPr lang="en-US" altLang="en-US" sz="1700"/>
              <a:t>  Formulas to More Functions to Statistical to </a:t>
            </a:r>
            <a:r>
              <a:rPr lang="en-US" altLang="en-US" sz="1700" b="1">
                <a:solidFill>
                  <a:srgbClr val="002060"/>
                </a:solidFill>
              </a:rPr>
              <a:t>NORMS.DIST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6028EB0A-3326-4A2C-B852-43284ABC96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28600"/>
            <a:ext cx="6781800" cy="1143000"/>
          </a:xfrm>
        </p:spPr>
        <p:txBody>
          <a:bodyPr/>
          <a:lstStyle/>
          <a:p>
            <a:pPr defTabSz="914400" eaLnBrk="1" hangingPunct="1"/>
            <a:r>
              <a:rPr lang="en-US" altLang="en-US" sz="3700"/>
              <a:t>Translation to the Standard Normal Distribution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25A639B3-5116-4E0E-B228-E0FE25B9F90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05000"/>
            <a:ext cx="8077200" cy="1600200"/>
          </a:xfrm>
        </p:spPr>
        <p:txBody>
          <a:bodyPr/>
          <a:lstStyle/>
          <a:p>
            <a:pPr marL="571500" indent="-571500" defTabSz="914400" eaLnBrk="1" hangingPunct="1"/>
            <a:r>
              <a:rPr lang="en-US" altLang="en-US"/>
              <a:t>Translate from x to the standard normal (the “z” distribution) by </a:t>
            </a:r>
            <a:r>
              <a:rPr lang="en-US" altLang="en-US">
                <a:solidFill>
                  <a:schemeClr val="folHlink"/>
                </a:solidFill>
              </a:rPr>
              <a:t>subtracting the mean</a:t>
            </a:r>
            <a:r>
              <a:rPr lang="en-US" altLang="en-US"/>
              <a:t> of x and </a:t>
            </a:r>
            <a:r>
              <a:rPr lang="en-US" altLang="en-US">
                <a:solidFill>
                  <a:schemeClr val="folHlink"/>
                </a:solidFill>
              </a:rPr>
              <a:t>dividing by its standard deviation</a:t>
            </a:r>
            <a:r>
              <a:rPr lang="en-US" altLang="en-US"/>
              <a:t>:</a:t>
            </a:r>
          </a:p>
        </p:txBody>
      </p:sp>
      <p:graphicFrame>
        <p:nvGraphicFramePr>
          <p:cNvPr id="54276" name="Object 4">
            <a:extLst>
              <a:ext uri="{FF2B5EF4-FFF2-40B4-BE49-F238E27FC236}">
                <a16:creationId xmlns:a16="http://schemas.microsoft.com/office/drawing/2014/main" id="{3D1FFADC-848F-48B5-9884-12177BB272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657600"/>
          <a:ext cx="2668588" cy="157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344" imgH="285838" progId="Equation.3">
                  <p:embed/>
                </p:oleObj>
              </mc:Choice>
              <mc:Fallback>
                <p:oleObj name="Equation" r:id="rId2" imgW="495344" imgH="28583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7600"/>
                        <a:ext cx="2668588" cy="1579563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479611CF-95B0-4E14-956F-9AE3DCEBAD3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447800" y="304800"/>
            <a:ext cx="6781800" cy="8382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Example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D0314700-8753-4BD4-9230-989921F8110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52600"/>
            <a:ext cx="8077200" cy="4419600"/>
          </a:xfrm>
        </p:spPr>
        <p:txBody>
          <a:bodyPr/>
          <a:lstStyle/>
          <a:p>
            <a:pPr marL="571500" indent="-571500" defTabSz="914400" eaLnBrk="1" hangingPunct="1"/>
            <a:r>
              <a:rPr lang="en-US" altLang="en-US"/>
              <a:t>If  x  is distributed normally with </a:t>
            </a:r>
            <a:r>
              <a:rPr lang="en-US" altLang="en-US">
                <a:solidFill>
                  <a:schemeClr val="folHlink"/>
                </a:solidFill>
              </a:rPr>
              <a:t>mean of 100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folHlink"/>
                </a:solidFill>
              </a:rPr>
              <a:t>standard deviation of 50</a:t>
            </a:r>
            <a:r>
              <a:rPr lang="en-US" altLang="en-US"/>
              <a:t>, the  z  value for  </a:t>
            </a:r>
            <a:r>
              <a:rPr lang="en-US" altLang="en-US">
                <a:solidFill>
                  <a:schemeClr val="hlink"/>
                </a:solidFill>
              </a:rPr>
              <a:t>x = 250</a:t>
            </a:r>
            <a:r>
              <a:rPr lang="en-US" altLang="en-US">
                <a:solidFill>
                  <a:schemeClr val="folHlink"/>
                </a:solidFill>
              </a:rPr>
              <a:t>  </a:t>
            </a:r>
            <a:r>
              <a:rPr lang="en-US" altLang="en-US"/>
              <a:t>is</a:t>
            </a:r>
          </a:p>
          <a:p>
            <a:pPr marL="571500" indent="-571500" defTabSz="914400" eaLnBrk="1" hangingPunct="1"/>
            <a:endParaRPr lang="en-US" altLang="en-US"/>
          </a:p>
          <a:p>
            <a:pPr marL="571500" indent="-571500" defTabSz="914400" eaLnBrk="1" hangingPunct="1"/>
            <a:endParaRPr lang="en-US" altLang="en-US"/>
          </a:p>
          <a:p>
            <a:pPr marL="571500" indent="-571500" defTabSz="914400" eaLnBrk="1" hangingPunct="1"/>
            <a:endParaRPr lang="en-US" altLang="en-US"/>
          </a:p>
          <a:p>
            <a:pPr marL="571500" indent="-571500" defTabSz="914400" eaLnBrk="1" hangingPunct="1"/>
            <a:r>
              <a:rPr lang="en-US" altLang="en-US">
                <a:solidFill>
                  <a:srgbClr val="0066CC"/>
                </a:solidFill>
              </a:rPr>
              <a:t>This says that  x = 250  is three standard deviations (3 increments of 50 units) above the mean of 100.</a:t>
            </a:r>
          </a:p>
        </p:txBody>
      </p:sp>
      <p:graphicFrame>
        <p:nvGraphicFramePr>
          <p:cNvPr id="55300" name="Object 4">
            <a:extLst>
              <a:ext uri="{FF2B5EF4-FFF2-40B4-BE49-F238E27FC236}">
                <a16:creationId xmlns:a16="http://schemas.microsoft.com/office/drawing/2014/main" id="{BD3BB278-8D8F-4E46-8B85-7F21AAC9F2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3100" y="3276600"/>
          <a:ext cx="5448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5085" imgH="285838" progId="Equation.3">
                  <p:embed/>
                </p:oleObj>
              </mc:Choice>
              <mc:Fallback>
                <p:oleObj name="Equation" r:id="rId2" imgW="1705085" imgH="28583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3276600"/>
                        <a:ext cx="5448300" cy="1181100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8">
            <a:extLst>
              <a:ext uri="{FF2B5EF4-FFF2-40B4-BE49-F238E27FC236}">
                <a16:creationId xmlns:a16="http://schemas.microsoft.com/office/drawing/2014/main" id="{8BD5D022-1553-40AC-8D49-60E54071F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8100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3" name="Line 30">
            <a:extLst>
              <a:ext uri="{FF2B5EF4-FFF2-40B4-BE49-F238E27FC236}">
                <a16:creationId xmlns:a16="http://schemas.microsoft.com/office/drawing/2014/main" id="{3DACD45E-1084-4EFB-A192-16E495BBFA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4" name="Line 31">
            <a:extLst>
              <a:ext uri="{FF2B5EF4-FFF2-40B4-BE49-F238E27FC236}">
                <a16:creationId xmlns:a16="http://schemas.microsoft.com/office/drawing/2014/main" id="{B1508BEA-E824-4539-A75D-ADCF8F311D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943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Line 24">
            <a:extLst>
              <a:ext uri="{FF2B5EF4-FFF2-40B4-BE49-F238E27FC236}">
                <a16:creationId xmlns:a16="http://schemas.microsoft.com/office/drawing/2014/main" id="{B45D5DE0-B9F0-45FE-B4F3-950BD1EF3D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5257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25">
            <a:extLst>
              <a:ext uri="{FF2B5EF4-FFF2-40B4-BE49-F238E27FC236}">
                <a16:creationId xmlns:a16="http://schemas.microsoft.com/office/drawing/2014/main" id="{56A1CCFB-6355-4066-B4FF-93AFB7E857A2}"/>
              </a:ext>
            </a:extLst>
          </p:cNvPr>
          <p:cNvSpPr>
            <a:spLocks noChangeShapeType="1"/>
          </p:cNvSpPr>
          <p:nvPr/>
        </p:nvSpPr>
        <p:spPr bwMode="auto">
          <a:xfrm>
            <a:off x="-2057400" y="50292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21">
            <a:extLst>
              <a:ext uri="{FF2B5EF4-FFF2-40B4-BE49-F238E27FC236}">
                <a16:creationId xmlns:a16="http://schemas.microsoft.com/office/drawing/2014/main" id="{3BC1A5C9-3EBE-495A-BBD6-E5B8E69C0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-2057400" y="36576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22">
            <a:extLst>
              <a:ext uri="{FF2B5EF4-FFF2-40B4-BE49-F238E27FC236}">
                <a16:creationId xmlns:a16="http://schemas.microsoft.com/office/drawing/2014/main" id="{2A02A3B4-4A0B-4E1B-9B5C-CB4FBF5D95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4572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17">
            <a:extLst>
              <a:ext uri="{FF2B5EF4-FFF2-40B4-BE49-F238E27FC236}">
                <a16:creationId xmlns:a16="http://schemas.microsoft.com/office/drawing/2014/main" id="{6518A52E-69A5-4DF1-A7DC-94975CD24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8">
            <a:extLst>
              <a:ext uri="{FF2B5EF4-FFF2-40B4-BE49-F238E27FC236}">
                <a16:creationId xmlns:a16="http://schemas.microsoft.com/office/drawing/2014/main" id="{0FB38ED7-34E4-4773-BBBB-D23B55A7B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590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Rectangle 2">
            <a:extLst>
              <a:ext uri="{FF2B5EF4-FFF2-40B4-BE49-F238E27FC236}">
                <a16:creationId xmlns:a16="http://schemas.microsoft.com/office/drawing/2014/main" id="{B7511C23-F9C0-4318-BCBA-7A5CF61B5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92" name="Rectangle 3">
            <a:extLst>
              <a:ext uri="{FF2B5EF4-FFF2-40B4-BE49-F238E27FC236}">
                <a16:creationId xmlns:a16="http://schemas.microsoft.com/office/drawing/2014/main" id="{52F1DFE4-9A88-401B-8D69-CAC32F79F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Probability Distributions</a:t>
            </a:r>
          </a:p>
        </p:txBody>
      </p:sp>
      <p:sp>
        <p:nvSpPr>
          <p:cNvPr id="20493" name="Rectangle 4">
            <a:extLst>
              <a:ext uri="{FF2B5EF4-FFF2-40B4-BE49-F238E27FC236}">
                <a16:creationId xmlns:a16="http://schemas.microsoft.com/office/drawing/2014/main" id="{EF8A3F86-5C55-4441-9720-B820C1690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43200"/>
            <a:ext cx="2209800" cy="119697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Continuous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  <p:sp>
        <p:nvSpPr>
          <p:cNvPr id="20494" name="Line 5">
            <a:extLst>
              <a:ext uri="{FF2B5EF4-FFF2-40B4-BE49-F238E27FC236}">
                <a16:creationId xmlns:a16="http://schemas.microsoft.com/office/drawing/2014/main" id="{D4577964-58BA-4DD4-BD66-F5043B239C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381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6">
            <a:extLst>
              <a:ext uri="{FF2B5EF4-FFF2-40B4-BE49-F238E27FC236}">
                <a16:creationId xmlns:a16="http://schemas.microsoft.com/office/drawing/2014/main" id="{0DB60738-59ED-4544-A48C-83E20FF94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8100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7">
            <a:extLst>
              <a:ext uri="{FF2B5EF4-FFF2-40B4-BE49-F238E27FC236}">
                <a16:creationId xmlns:a16="http://schemas.microsoft.com/office/drawing/2014/main" id="{FD9E3385-DFF6-4229-B785-E70342CAA6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Rectangle 9">
            <a:extLst>
              <a:ext uri="{FF2B5EF4-FFF2-40B4-BE49-F238E27FC236}">
                <a16:creationId xmlns:a16="http://schemas.microsoft.com/office/drawing/2014/main" id="{DBEFACDD-B9D8-4FE7-AF42-6A0AAA98C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43400"/>
            <a:ext cx="1676400" cy="466725"/>
          </a:xfrm>
          <a:prstGeom prst="rect">
            <a:avLst/>
          </a:prstGeom>
          <a:solidFill>
            <a:srgbClr val="BBD7FF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66"/>
                </a:solidFill>
              </a:rPr>
              <a:t>Binomial</a:t>
            </a:r>
          </a:p>
        </p:txBody>
      </p:sp>
      <p:sp>
        <p:nvSpPr>
          <p:cNvPr id="20498" name="Rectangle 11">
            <a:extLst>
              <a:ext uri="{FF2B5EF4-FFF2-40B4-BE49-F238E27FC236}">
                <a16:creationId xmlns:a16="http://schemas.microsoft.com/office/drawing/2014/main" id="{17C12784-E211-4717-BBB3-7ED4C5E10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029200"/>
            <a:ext cx="1447800" cy="466725"/>
          </a:xfrm>
          <a:prstGeom prst="rect">
            <a:avLst/>
          </a:prstGeom>
          <a:solidFill>
            <a:srgbClr val="BBD7FF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Poisson</a:t>
            </a:r>
          </a:p>
        </p:txBody>
      </p:sp>
      <p:sp>
        <p:nvSpPr>
          <p:cNvPr id="20499" name="Rectangle 15">
            <a:extLst>
              <a:ext uri="{FF2B5EF4-FFF2-40B4-BE49-F238E27FC236}">
                <a16:creationId xmlns:a16="http://schemas.microsoft.com/office/drawing/2014/main" id="{731FECD7-A9E1-4294-B3B3-9D6A668AA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solidFill>
            <a:srgbClr val="FDE0BD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20500" name="Rectangle 16">
            <a:extLst>
              <a:ext uri="{FF2B5EF4-FFF2-40B4-BE49-F238E27FC236}">
                <a16:creationId xmlns:a16="http://schemas.microsoft.com/office/drawing/2014/main" id="{CCB19032-8246-4813-B5EB-913109210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743200"/>
            <a:ext cx="2209800" cy="1196975"/>
          </a:xfrm>
          <a:prstGeom prst="rect">
            <a:avLst/>
          </a:prstGeom>
          <a:solidFill>
            <a:srgbClr val="BBD7FF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Discrete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  <p:sp>
        <p:nvSpPr>
          <p:cNvPr id="20501" name="Line 20">
            <a:extLst>
              <a:ext uri="{FF2B5EF4-FFF2-40B4-BE49-F238E27FC236}">
                <a16:creationId xmlns:a16="http://schemas.microsoft.com/office/drawing/2014/main" id="{0F517B83-EC64-4819-A202-BC817596AD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572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3">
            <a:extLst>
              <a:ext uri="{FF2B5EF4-FFF2-40B4-BE49-F238E27FC236}">
                <a16:creationId xmlns:a16="http://schemas.microsoft.com/office/drawing/2014/main" id="{746627B2-1AA9-4606-90F1-54CCDB7AD073}"/>
              </a:ext>
            </a:extLst>
          </p:cNvPr>
          <p:cNvSpPr>
            <a:spLocks noChangeShapeType="1"/>
          </p:cNvSpPr>
          <p:nvPr/>
        </p:nvSpPr>
        <p:spPr bwMode="auto">
          <a:xfrm>
            <a:off x="-2057400" y="43434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Rectangle 27">
            <a:extLst>
              <a:ext uri="{FF2B5EF4-FFF2-40B4-BE49-F238E27FC236}">
                <a16:creationId xmlns:a16="http://schemas.microsoft.com/office/drawing/2014/main" id="{7FC53EE5-9C09-4B9E-B543-330923F8A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343400"/>
            <a:ext cx="1676400" cy="46672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Normal</a:t>
            </a:r>
          </a:p>
        </p:txBody>
      </p:sp>
      <p:sp>
        <p:nvSpPr>
          <p:cNvPr id="20504" name="Rectangle 28">
            <a:extLst>
              <a:ext uri="{FF2B5EF4-FFF2-40B4-BE49-F238E27FC236}">
                <a16:creationId xmlns:a16="http://schemas.microsoft.com/office/drawing/2014/main" id="{CC84D0E2-8269-4FE1-B23F-AD66624A2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029200"/>
            <a:ext cx="1676400" cy="46672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Uniform</a:t>
            </a:r>
          </a:p>
        </p:txBody>
      </p:sp>
      <p:sp>
        <p:nvSpPr>
          <p:cNvPr id="20505" name="Rectangle 29">
            <a:extLst>
              <a:ext uri="{FF2B5EF4-FFF2-40B4-BE49-F238E27FC236}">
                <a16:creationId xmlns:a16="http://schemas.microsoft.com/office/drawing/2014/main" id="{96E29F9E-BD24-461A-AE6D-B81B7351C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1981200" cy="466725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Exponential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DB1D6DF-6899-49AF-90A7-004C37F2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93038" cy="838200"/>
          </a:xfrm>
        </p:spPr>
        <p:txBody>
          <a:bodyPr/>
          <a:lstStyle/>
          <a:p>
            <a:pPr eaLnBrk="1" hangingPunct="1"/>
            <a:br>
              <a:rPr lang="en-US" altLang="en-US" sz="3700"/>
            </a:br>
            <a:r>
              <a:rPr lang="en-US" altLang="en-US" sz="4000"/>
              <a:t>Upper Tail Probabilities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14AA7126-AB72-4A3B-AC99-868C29512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400"/>
              <a:t>Suppose  x  is normal with mean 8.0 and standard deviation 5.0.  </a:t>
            </a:r>
          </a:p>
          <a:p>
            <a:pPr eaLnBrk="1" hangingPunct="1"/>
            <a:r>
              <a:rPr lang="en-US" altLang="en-US" sz="3400">
                <a:solidFill>
                  <a:schemeClr val="folHlink"/>
                </a:solidFill>
              </a:rPr>
              <a:t>Now Find P(x &gt; 8.6)</a:t>
            </a:r>
          </a:p>
        </p:txBody>
      </p:sp>
      <p:sp>
        <p:nvSpPr>
          <p:cNvPr id="56324" name="Freeform 5">
            <a:extLst>
              <a:ext uri="{FF2B5EF4-FFF2-40B4-BE49-F238E27FC236}">
                <a16:creationId xmlns:a16="http://schemas.microsoft.com/office/drawing/2014/main" id="{CE58C258-B6AA-48DE-A347-D4F46E99FE21}"/>
              </a:ext>
            </a:extLst>
          </p:cNvPr>
          <p:cNvSpPr>
            <a:spLocks/>
          </p:cNvSpPr>
          <p:nvPr/>
        </p:nvSpPr>
        <p:spPr bwMode="auto">
          <a:xfrm>
            <a:off x="5391150" y="4176713"/>
            <a:ext cx="1314450" cy="1404937"/>
          </a:xfrm>
          <a:custGeom>
            <a:avLst/>
            <a:gdLst>
              <a:gd name="T0" fmla="*/ 2147483646 w 828"/>
              <a:gd name="T1" fmla="*/ 2147483646 h 885"/>
              <a:gd name="T2" fmla="*/ 0 w 828"/>
              <a:gd name="T3" fmla="*/ 0 h 885"/>
              <a:gd name="T4" fmla="*/ 2147483646 w 828"/>
              <a:gd name="T5" fmla="*/ 2147483646 h 885"/>
              <a:gd name="T6" fmla="*/ 2147483646 w 828"/>
              <a:gd name="T7" fmla="*/ 2147483646 h 885"/>
              <a:gd name="T8" fmla="*/ 2147483646 w 828"/>
              <a:gd name="T9" fmla="*/ 2147483646 h 885"/>
              <a:gd name="T10" fmla="*/ 2147483646 w 828"/>
              <a:gd name="T11" fmla="*/ 2147483646 h 885"/>
              <a:gd name="T12" fmla="*/ 2147483646 w 828"/>
              <a:gd name="T13" fmla="*/ 2147483646 h 885"/>
              <a:gd name="T14" fmla="*/ 2147483646 w 828"/>
              <a:gd name="T15" fmla="*/ 2147483646 h 885"/>
              <a:gd name="T16" fmla="*/ 2147483646 w 828"/>
              <a:gd name="T17" fmla="*/ 2147483646 h 885"/>
              <a:gd name="T18" fmla="*/ 2147483646 w 828"/>
              <a:gd name="T19" fmla="*/ 2147483646 h 885"/>
              <a:gd name="T20" fmla="*/ 2147483646 w 828"/>
              <a:gd name="T21" fmla="*/ 2147483646 h 885"/>
              <a:gd name="T22" fmla="*/ 2147483646 w 828"/>
              <a:gd name="T23" fmla="*/ 2147483646 h 885"/>
              <a:gd name="T24" fmla="*/ 2147483646 w 828"/>
              <a:gd name="T25" fmla="*/ 2147483646 h 885"/>
              <a:gd name="T26" fmla="*/ 2147483646 w 828"/>
              <a:gd name="T27" fmla="*/ 2147483646 h 88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828" h="885">
                <a:moveTo>
                  <a:pt x="3" y="882"/>
                </a:moveTo>
                <a:lnTo>
                  <a:pt x="0" y="0"/>
                </a:lnTo>
                <a:lnTo>
                  <a:pt x="27" y="72"/>
                </a:lnTo>
                <a:lnTo>
                  <a:pt x="81" y="159"/>
                </a:lnTo>
                <a:lnTo>
                  <a:pt x="117" y="237"/>
                </a:lnTo>
                <a:lnTo>
                  <a:pt x="156" y="297"/>
                </a:lnTo>
                <a:lnTo>
                  <a:pt x="201" y="384"/>
                </a:lnTo>
                <a:lnTo>
                  <a:pt x="273" y="495"/>
                </a:lnTo>
                <a:lnTo>
                  <a:pt x="339" y="585"/>
                </a:lnTo>
                <a:lnTo>
                  <a:pt x="442" y="693"/>
                </a:lnTo>
                <a:lnTo>
                  <a:pt x="609" y="789"/>
                </a:lnTo>
                <a:lnTo>
                  <a:pt x="828" y="825"/>
                </a:lnTo>
                <a:lnTo>
                  <a:pt x="825" y="885"/>
                </a:lnTo>
                <a:lnTo>
                  <a:pt x="3" y="882"/>
                </a:lnTo>
                <a:close/>
              </a:path>
            </a:pathLst>
          </a:cu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5" name="Freeform 10">
            <a:extLst>
              <a:ext uri="{FF2B5EF4-FFF2-40B4-BE49-F238E27FC236}">
                <a16:creationId xmlns:a16="http://schemas.microsoft.com/office/drawing/2014/main" id="{AB856AA4-36EE-4DCE-9032-206BE5869062}"/>
              </a:ext>
            </a:extLst>
          </p:cNvPr>
          <p:cNvSpPr>
            <a:spLocks/>
          </p:cNvSpPr>
          <p:nvPr/>
        </p:nvSpPr>
        <p:spPr bwMode="auto">
          <a:xfrm>
            <a:off x="5064125" y="3917950"/>
            <a:ext cx="1635125" cy="1573213"/>
          </a:xfrm>
          <a:custGeom>
            <a:avLst/>
            <a:gdLst>
              <a:gd name="T0" fmla="*/ 2147483646 w 1030"/>
              <a:gd name="T1" fmla="*/ 2147483646 h 991"/>
              <a:gd name="T2" fmla="*/ 2147483646 w 1030"/>
              <a:gd name="T3" fmla="*/ 2147483646 h 991"/>
              <a:gd name="T4" fmla="*/ 2147483646 w 1030"/>
              <a:gd name="T5" fmla="*/ 2147483646 h 991"/>
              <a:gd name="T6" fmla="*/ 2147483646 w 1030"/>
              <a:gd name="T7" fmla="*/ 2147483646 h 991"/>
              <a:gd name="T8" fmla="*/ 2147483646 w 1030"/>
              <a:gd name="T9" fmla="*/ 2147483646 h 991"/>
              <a:gd name="T10" fmla="*/ 2147483646 w 1030"/>
              <a:gd name="T11" fmla="*/ 2147483646 h 991"/>
              <a:gd name="T12" fmla="*/ 2147483646 w 1030"/>
              <a:gd name="T13" fmla="*/ 2147483646 h 991"/>
              <a:gd name="T14" fmla="*/ 2147483646 w 1030"/>
              <a:gd name="T15" fmla="*/ 2147483646 h 991"/>
              <a:gd name="T16" fmla="*/ 2147483646 w 1030"/>
              <a:gd name="T17" fmla="*/ 2147483646 h 991"/>
              <a:gd name="T18" fmla="*/ 2147483646 w 1030"/>
              <a:gd name="T19" fmla="*/ 2147483646 h 991"/>
              <a:gd name="T20" fmla="*/ 2147483646 w 1030"/>
              <a:gd name="T21" fmla="*/ 2147483646 h 991"/>
              <a:gd name="T22" fmla="*/ 2147483646 w 1030"/>
              <a:gd name="T23" fmla="*/ 2147483646 h 991"/>
              <a:gd name="T24" fmla="*/ 2147483646 w 1030"/>
              <a:gd name="T25" fmla="*/ 2147483646 h 991"/>
              <a:gd name="T26" fmla="*/ 2147483646 w 1030"/>
              <a:gd name="T27" fmla="*/ 2147483646 h 991"/>
              <a:gd name="T28" fmla="*/ 2147483646 w 1030"/>
              <a:gd name="T29" fmla="*/ 2147483646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Freeform 11">
            <a:extLst>
              <a:ext uri="{FF2B5EF4-FFF2-40B4-BE49-F238E27FC236}">
                <a16:creationId xmlns:a16="http://schemas.microsoft.com/office/drawing/2014/main" id="{0D5C0152-1FE8-417B-B074-83BEE245FEB5}"/>
              </a:ext>
            </a:extLst>
          </p:cNvPr>
          <p:cNvSpPr>
            <a:spLocks/>
          </p:cNvSpPr>
          <p:nvPr/>
        </p:nvSpPr>
        <p:spPr bwMode="auto">
          <a:xfrm>
            <a:off x="3427413" y="3917950"/>
            <a:ext cx="1638300" cy="1573213"/>
          </a:xfrm>
          <a:custGeom>
            <a:avLst/>
            <a:gdLst>
              <a:gd name="T0" fmla="*/ 0 w 1032"/>
              <a:gd name="T1" fmla="*/ 2147483646 h 991"/>
              <a:gd name="T2" fmla="*/ 2147483646 w 1032"/>
              <a:gd name="T3" fmla="*/ 2147483646 h 991"/>
              <a:gd name="T4" fmla="*/ 2147483646 w 1032"/>
              <a:gd name="T5" fmla="*/ 2147483646 h 991"/>
              <a:gd name="T6" fmla="*/ 2147483646 w 1032"/>
              <a:gd name="T7" fmla="*/ 2147483646 h 991"/>
              <a:gd name="T8" fmla="*/ 2147483646 w 1032"/>
              <a:gd name="T9" fmla="*/ 2147483646 h 991"/>
              <a:gd name="T10" fmla="*/ 2147483646 w 1032"/>
              <a:gd name="T11" fmla="*/ 2147483646 h 991"/>
              <a:gd name="T12" fmla="*/ 2147483646 w 1032"/>
              <a:gd name="T13" fmla="*/ 2147483646 h 991"/>
              <a:gd name="T14" fmla="*/ 2147483646 w 1032"/>
              <a:gd name="T15" fmla="*/ 2147483646 h 991"/>
              <a:gd name="T16" fmla="*/ 2147483646 w 1032"/>
              <a:gd name="T17" fmla="*/ 2147483646 h 991"/>
              <a:gd name="T18" fmla="*/ 2147483646 w 1032"/>
              <a:gd name="T19" fmla="*/ 2147483646 h 991"/>
              <a:gd name="T20" fmla="*/ 2147483646 w 1032"/>
              <a:gd name="T21" fmla="*/ 2147483646 h 991"/>
              <a:gd name="T22" fmla="*/ 2147483646 w 1032"/>
              <a:gd name="T23" fmla="*/ 2147483646 h 991"/>
              <a:gd name="T24" fmla="*/ 2147483646 w 1032"/>
              <a:gd name="T25" fmla="*/ 2147483646 h 991"/>
              <a:gd name="T26" fmla="*/ 2147483646 w 1032"/>
              <a:gd name="T27" fmla="*/ 2147483646 h 991"/>
              <a:gd name="T28" fmla="*/ 2147483646 w 1032"/>
              <a:gd name="T29" fmla="*/ 2147483646 h 991"/>
              <a:gd name="T30" fmla="*/ 2147483646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7" name="Freeform 12">
            <a:extLst>
              <a:ext uri="{FF2B5EF4-FFF2-40B4-BE49-F238E27FC236}">
                <a16:creationId xmlns:a16="http://schemas.microsoft.com/office/drawing/2014/main" id="{F3C01004-76FD-44E7-A7B1-0BF81267D00E}"/>
              </a:ext>
            </a:extLst>
          </p:cNvPr>
          <p:cNvSpPr>
            <a:spLocks/>
          </p:cNvSpPr>
          <p:nvPr/>
        </p:nvSpPr>
        <p:spPr bwMode="auto">
          <a:xfrm>
            <a:off x="3409950" y="5573713"/>
            <a:ext cx="3289300" cy="7937"/>
          </a:xfrm>
          <a:custGeom>
            <a:avLst/>
            <a:gdLst>
              <a:gd name="T0" fmla="*/ 0 w 2072"/>
              <a:gd name="T1" fmla="*/ 2147483646 h 5"/>
              <a:gd name="T2" fmla="*/ 2147483646 w 2072"/>
              <a:gd name="T3" fmla="*/ 0 h 5"/>
              <a:gd name="T4" fmla="*/ 2147483646 w 2072"/>
              <a:gd name="T5" fmla="*/ 0 h 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72" h="5">
                <a:moveTo>
                  <a:pt x="0" y="5"/>
                </a:moveTo>
                <a:lnTo>
                  <a:pt x="12" y="0"/>
                </a:lnTo>
                <a:lnTo>
                  <a:pt x="2072" y="0"/>
                </a:lnTo>
              </a:path>
            </a:pathLst>
          </a:custGeom>
          <a:noFill/>
          <a:ln w="508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8" name="Rectangle 34">
            <a:extLst>
              <a:ext uri="{FF2B5EF4-FFF2-40B4-BE49-F238E27FC236}">
                <a16:creationId xmlns:a16="http://schemas.microsoft.com/office/drawing/2014/main" id="{41D29A8F-1E7E-4E5F-B21F-7D86DB26F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562600"/>
            <a:ext cx="381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Z</a:t>
            </a:r>
          </a:p>
        </p:txBody>
      </p:sp>
      <p:sp>
        <p:nvSpPr>
          <p:cNvPr id="56329" name="Rectangle 36">
            <a:extLst>
              <a:ext uri="{FF2B5EF4-FFF2-40B4-BE49-F238E27FC236}">
                <a16:creationId xmlns:a16="http://schemas.microsoft.com/office/drawing/2014/main" id="{305E4898-734E-4C02-9B58-C4F65F0DD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488" y="3821113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6330" name="Rectangle 37">
            <a:extLst>
              <a:ext uri="{FF2B5EF4-FFF2-40B4-BE49-F238E27FC236}">
                <a16:creationId xmlns:a16="http://schemas.microsoft.com/office/drawing/2014/main" id="{9DED5FA3-AFE0-4EF5-8004-1A7EFE1FE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6172200"/>
            <a:ext cx="498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</a:rPr>
              <a:t>8.6</a:t>
            </a:r>
            <a:endParaRPr lang="en-US" altLang="en-US" sz="2400" b="1">
              <a:solidFill>
                <a:srgbClr val="339933"/>
              </a:solidFill>
            </a:endParaRPr>
          </a:p>
        </p:txBody>
      </p:sp>
      <p:sp>
        <p:nvSpPr>
          <p:cNvPr id="56331" name="Rectangle 38">
            <a:extLst>
              <a:ext uri="{FF2B5EF4-FFF2-40B4-BE49-F238E27FC236}">
                <a16:creationId xmlns:a16="http://schemas.microsoft.com/office/drawing/2014/main" id="{0BE9DE62-0E66-4AAF-BF57-9246E9485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791200"/>
            <a:ext cx="498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8.0</a:t>
            </a:r>
            <a:endParaRPr lang="en-US" altLang="en-US" sz="2400" b="1"/>
          </a:p>
        </p:txBody>
      </p:sp>
      <p:sp>
        <p:nvSpPr>
          <p:cNvPr id="56332" name="Line 40">
            <a:extLst>
              <a:ext uri="{FF2B5EF4-FFF2-40B4-BE49-F238E27FC236}">
                <a16:creationId xmlns:a16="http://schemas.microsoft.com/office/drawing/2014/main" id="{E43666C3-6746-4CE7-AD8B-16264772DF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55626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42">
            <a:extLst>
              <a:ext uri="{FF2B5EF4-FFF2-40B4-BE49-F238E27FC236}">
                <a16:creationId xmlns:a16="http://schemas.microsoft.com/office/drawing/2014/main" id="{6641959A-9E3A-45F3-9196-021E9AA951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962400"/>
            <a:ext cx="0" cy="160020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Freeform 19">
            <a:extLst>
              <a:ext uri="{FF2B5EF4-FFF2-40B4-BE49-F238E27FC236}">
                <a16:creationId xmlns:a16="http://schemas.microsoft.com/office/drawing/2014/main" id="{CC6E43CE-BECB-4CB9-82A9-9A7A17E03AC2}"/>
              </a:ext>
            </a:extLst>
          </p:cNvPr>
          <p:cNvSpPr>
            <a:spLocks/>
          </p:cNvSpPr>
          <p:nvPr/>
        </p:nvSpPr>
        <p:spPr bwMode="auto">
          <a:xfrm>
            <a:off x="4711700" y="3962400"/>
            <a:ext cx="317500" cy="1600200"/>
          </a:xfrm>
          <a:custGeom>
            <a:avLst/>
            <a:gdLst>
              <a:gd name="T0" fmla="*/ 2147483646 w 200"/>
              <a:gd name="T1" fmla="*/ 2147483646 h 1008"/>
              <a:gd name="T2" fmla="*/ 0 w 200"/>
              <a:gd name="T3" fmla="*/ 2147483646 h 1008"/>
              <a:gd name="T4" fmla="*/ 2147483646 w 200"/>
              <a:gd name="T5" fmla="*/ 2147483646 h 1008"/>
              <a:gd name="T6" fmla="*/ 2147483646 w 200"/>
              <a:gd name="T7" fmla="*/ 2147483646 h 1008"/>
              <a:gd name="T8" fmla="*/ 2147483646 w 200"/>
              <a:gd name="T9" fmla="*/ 2147483646 h 1008"/>
              <a:gd name="T10" fmla="*/ 2147483646 w 200"/>
              <a:gd name="T11" fmla="*/ 2147483646 h 1008"/>
              <a:gd name="T12" fmla="*/ 2147483646 w 200"/>
              <a:gd name="T13" fmla="*/ 0 h 1008"/>
              <a:gd name="T14" fmla="*/ 2147483646 w 200"/>
              <a:gd name="T15" fmla="*/ 0 h 1008"/>
              <a:gd name="T16" fmla="*/ 2147483646 w 200"/>
              <a:gd name="T17" fmla="*/ 2147483646 h 1008"/>
              <a:gd name="T18" fmla="*/ 2147483646 w 200"/>
              <a:gd name="T19" fmla="*/ 2147483646 h 100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00" h="1008">
                <a:moveTo>
                  <a:pt x="8" y="1008"/>
                </a:moveTo>
                <a:lnTo>
                  <a:pt x="0" y="166"/>
                </a:lnTo>
                <a:lnTo>
                  <a:pt x="26" y="126"/>
                </a:lnTo>
                <a:lnTo>
                  <a:pt x="64" y="76"/>
                </a:lnTo>
                <a:lnTo>
                  <a:pt x="96" y="42"/>
                </a:lnTo>
                <a:lnTo>
                  <a:pt x="126" y="22"/>
                </a:lnTo>
                <a:lnTo>
                  <a:pt x="152" y="0"/>
                </a:lnTo>
                <a:lnTo>
                  <a:pt x="200" y="0"/>
                </a:lnTo>
                <a:lnTo>
                  <a:pt x="200" y="1008"/>
                </a:lnTo>
                <a:lnTo>
                  <a:pt x="8" y="1008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793A633E-7630-46B0-AD3A-E59731F92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Lower Tail Probabilities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93C9BD8F-D2EE-476A-BB5B-5D2798C2AC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400"/>
              <a:t>Suppose  x  is normal with mean 8.0 and standard deviation 5.0.  </a:t>
            </a:r>
          </a:p>
          <a:p>
            <a:pPr eaLnBrk="1" hangingPunct="1"/>
            <a:r>
              <a:rPr lang="en-US" altLang="en-US" sz="3400">
                <a:solidFill>
                  <a:schemeClr val="folHlink"/>
                </a:solidFill>
              </a:rPr>
              <a:t>Now Find P(7.4 &lt; x &lt; 8)</a:t>
            </a:r>
          </a:p>
        </p:txBody>
      </p:sp>
      <p:sp>
        <p:nvSpPr>
          <p:cNvPr id="57349" name="Line 9">
            <a:extLst>
              <a:ext uri="{FF2B5EF4-FFF2-40B4-BE49-F238E27FC236}">
                <a16:creationId xmlns:a16="http://schemas.microsoft.com/office/drawing/2014/main" id="{9437FD40-1324-4DA1-AA48-F344BDBA078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962400"/>
            <a:ext cx="0" cy="1600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Freeform 10">
            <a:extLst>
              <a:ext uri="{FF2B5EF4-FFF2-40B4-BE49-F238E27FC236}">
                <a16:creationId xmlns:a16="http://schemas.microsoft.com/office/drawing/2014/main" id="{B343F9D8-B954-452B-8D7B-2B030161A384}"/>
              </a:ext>
            </a:extLst>
          </p:cNvPr>
          <p:cNvSpPr>
            <a:spLocks/>
          </p:cNvSpPr>
          <p:nvPr/>
        </p:nvSpPr>
        <p:spPr bwMode="auto">
          <a:xfrm>
            <a:off x="5105400" y="3962400"/>
            <a:ext cx="1593850" cy="1528763"/>
          </a:xfrm>
          <a:custGeom>
            <a:avLst/>
            <a:gdLst>
              <a:gd name="T0" fmla="*/ 2147483646 w 1030"/>
              <a:gd name="T1" fmla="*/ 2147483646 h 991"/>
              <a:gd name="T2" fmla="*/ 2147483646 w 1030"/>
              <a:gd name="T3" fmla="*/ 2147483646 h 991"/>
              <a:gd name="T4" fmla="*/ 2147483646 w 1030"/>
              <a:gd name="T5" fmla="*/ 2147483646 h 991"/>
              <a:gd name="T6" fmla="*/ 2147483646 w 1030"/>
              <a:gd name="T7" fmla="*/ 2147483646 h 991"/>
              <a:gd name="T8" fmla="*/ 2147483646 w 1030"/>
              <a:gd name="T9" fmla="*/ 2147483646 h 991"/>
              <a:gd name="T10" fmla="*/ 2147483646 w 1030"/>
              <a:gd name="T11" fmla="*/ 2147483646 h 991"/>
              <a:gd name="T12" fmla="*/ 2147483646 w 1030"/>
              <a:gd name="T13" fmla="*/ 2147483646 h 991"/>
              <a:gd name="T14" fmla="*/ 2147483646 w 1030"/>
              <a:gd name="T15" fmla="*/ 2147483646 h 991"/>
              <a:gd name="T16" fmla="*/ 2147483646 w 1030"/>
              <a:gd name="T17" fmla="*/ 2147483646 h 991"/>
              <a:gd name="T18" fmla="*/ 2147483646 w 1030"/>
              <a:gd name="T19" fmla="*/ 2147483646 h 991"/>
              <a:gd name="T20" fmla="*/ 2147483646 w 1030"/>
              <a:gd name="T21" fmla="*/ 2147483646 h 991"/>
              <a:gd name="T22" fmla="*/ 2147483646 w 1030"/>
              <a:gd name="T23" fmla="*/ 2147483646 h 991"/>
              <a:gd name="T24" fmla="*/ 2147483646 w 1030"/>
              <a:gd name="T25" fmla="*/ 2147483646 h 991"/>
              <a:gd name="T26" fmla="*/ 2147483646 w 1030"/>
              <a:gd name="T27" fmla="*/ 2147483646 h 991"/>
              <a:gd name="T28" fmla="*/ 2147483646 w 1030"/>
              <a:gd name="T29" fmla="*/ 2147483646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Freeform 11">
            <a:extLst>
              <a:ext uri="{FF2B5EF4-FFF2-40B4-BE49-F238E27FC236}">
                <a16:creationId xmlns:a16="http://schemas.microsoft.com/office/drawing/2014/main" id="{F8C0DAED-ECDC-4647-94FF-5F0F8AC70614}"/>
              </a:ext>
            </a:extLst>
          </p:cNvPr>
          <p:cNvSpPr>
            <a:spLocks/>
          </p:cNvSpPr>
          <p:nvPr/>
        </p:nvSpPr>
        <p:spPr bwMode="auto">
          <a:xfrm>
            <a:off x="3427413" y="3957638"/>
            <a:ext cx="1644650" cy="1531937"/>
          </a:xfrm>
          <a:custGeom>
            <a:avLst/>
            <a:gdLst>
              <a:gd name="T0" fmla="*/ 0 w 1036"/>
              <a:gd name="T1" fmla="*/ 2147483646 h 965"/>
              <a:gd name="T2" fmla="*/ 2147483646 w 1036"/>
              <a:gd name="T3" fmla="*/ 2147483646 h 965"/>
              <a:gd name="T4" fmla="*/ 2147483646 w 1036"/>
              <a:gd name="T5" fmla="*/ 2147483646 h 965"/>
              <a:gd name="T6" fmla="*/ 2147483646 w 1036"/>
              <a:gd name="T7" fmla="*/ 2147483646 h 965"/>
              <a:gd name="T8" fmla="*/ 2147483646 w 1036"/>
              <a:gd name="T9" fmla="*/ 2147483646 h 965"/>
              <a:gd name="T10" fmla="*/ 2147483646 w 1036"/>
              <a:gd name="T11" fmla="*/ 2147483646 h 965"/>
              <a:gd name="T12" fmla="*/ 2147483646 w 1036"/>
              <a:gd name="T13" fmla="*/ 2147483646 h 965"/>
              <a:gd name="T14" fmla="*/ 2147483646 w 1036"/>
              <a:gd name="T15" fmla="*/ 2147483646 h 965"/>
              <a:gd name="T16" fmla="*/ 2147483646 w 1036"/>
              <a:gd name="T17" fmla="*/ 2147483646 h 965"/>
              <a:gd name="T18" fmla="*/ 2147483646 w 1036"/>
              <a:gd name="T19" fmla="*/ 2147483646 h 965"/>
              <a:gd name="T20" fmla="*/ 2147483646 w 1036"/>
              <a:gd name="T21" fmla="*/ 2147483646 h 965"/>
              <a:gd name="T22" fmla="*/ 2147483646 w 1036"/>
              <a:gd name="T23" fmla="*/ 2147483646 h 965"/>
              <a:gd name="T24" fmla="*/ 2147483646 w 1036"/>
              <a:gd name="T25" fmla="*/ 2147483646 h 965"/>
              <a:gd name="T26" fmla="*/ 2147483646 w 1036"/>
              <a:gd name="T27" fmla="*/ 2147483646 h 965"/>
              <a:gd name="T28" fmla="*/ 2147483646 w 1036"/>
              <a:gd name="T29" fmla="*/ 2147483646 h 965"/>
              <a:gd name="T30" fmla="*/ 2147483646 w 1036"/>
              <a:gd name="T31" fmla="*/ 0 h 96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6" h="965">
                <a:moveTo>
                  <a:pt x="0" y="965"/>
                </a:moveTo>
                <a:lnTo>
                  <a:pt x="108" y="955"/>
                </a:lnTo>
                <a:lnTo>
                  <a:pt x="163" y="942"/>
                </a:lnTo>
                <a:lnTo>
                  <a:pt x="218" y="927"/>
                </a:lnTo>
                <a:lnTo>
                  <a:pt x="271" y="904"/>
                </a:lnTo>
                <a:lnTo>
                  <a:pt x="326" y="872"/>
                </a:lnTo>
                <a:lnTo>
                  <a:pt x="381" y="832"/>
                </a:lnTo>
                <a:lnTo>
                  <a:pt x="488" y="718"/>
                </a:lnTo>
                <a:lnTo>
                  <a:pt x="596" y="556"/>
                </a:lnTo>
                <a:lnTo>
                  <a:pt x="706" y="361"/>
                </a:lnTo>
                <a:lnTo>
                  <a:pt x="759" y="262"/>
                </a:lnTo>
                <a:lnTo>
                  <a:pt x="814" y="171"/>
                </a:lnTo>
                <a:lnTo>
                  <a:pt x="868" y="91"/>
                </a:lnTo>
                <a:lnTo>
                  <a:pt x="919" y="33"/>
                </a:lnTo>
                <a:lnTo>
                  <a:pt x="973" y="9"/>
                </a:lnTo>
                <a:lnTo>
                  <a:pt x="1036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2" name="Freeform 12">
            <a:extLst>
              <a:ext uri="{FF2B5EF4-FFF2-40B4-BE49-F238E27FC236}">
                <a16:creationId xmlns:a16="http://schemas.microsoft.com/office/drawing/2014/main" id="{2A4FF217-537A-4F4D-9610-EB6299C8DB41}"/>
              </a:ext>
            </a:extLst>
          </p:cNvPr>
          <p:cNvSpPr>
            <a:spLocks/>
          </p:cNvSpPr>
          <p:nvPr/>
        </p:nvSpPr>
        <p:spPr bwMode="auto">
          <a:xfrm>
            <a:off x="3409950" y="5573713"/>
            <a:ext cx="3289300" cy="7937"/>
          </a:xfrm>
          <a:custGeom>
            <a:avLst/>
            <a:gdLst>
              <a:gd name="T0" fmla="*/ 0 w 2072"/>
              <a:gd name="T1" fmla="*/ 2147483646 h 5"/>
              <a:gd name="T2" fmla="*/ 2147483646 w 2072"/>
              <a:gd name="T3" fmla="*/ 0 h 5"/>
              <a:gd name="T4" fmla="*/ 2147483646 w 2072"/>
              <a:gd name="T5" fmla="*/ 0 h 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72" h="5">
                <a:moveTo>
                  <a:pt x="0" y="5"/>
                </a:moveTo>
                <a:lnTo>
                  <a:pt x="12" y="0"/>
                </a:lnTo>
                <a:lnTo>
                  <a:pt x="2072" y="0"/>
                </a:lnTo>
              </a:path>
            </a:pathLst>
          </a:custGeom>
          <a:noFill/>
          <a:ln w="508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Rectangle 13">
            <a:extLst>
              <a:ext uri="{FF2B5EF4-FFF2-40B4-BE49-F238E27FC236}">
                <a16:creationId xmlns:a16="http://schemas.microsoft.com/office/drawing/2014/main" id="{F7AAEABD-A095-41D9-85AA-7F0BF93B4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562600"/>
            <a:ext cx="38100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Z</a:t>
            </a:r>
          </a:p>
        </p:txBody>
      </p:sp>
      <p:sp>
        <p:nvSpPr>
          <p:cNvPr id="57354" name="Rectangle 14">
            <a:extLst>
              <a:ext uri="{FF2B5EF4-FFF2-40B4-BE49-F238E27FC236}">
                <a16:creationId xmlns:a16="http://schemas.microsoft.com/office/drawing/2014/main" id="{246A709A-D795-440F-B028-CD5CDBC66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7488" y="3821113"/>
            <a:ext cx="184150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7355" name="Rectangle 15">
            <a:extLst>
              <a:ext uri="{FF2B5EF4-FFF2-40B4-BE49-F238E27FC236}">
                <a16:creationId xmlns:a16="http://schemas.microsoft.com/office/drawing/2014/main" id="{D17C0B94-2755-496A-979F-A1DFF79B0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6019800"/>
            <a:ext cx="498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339933"/>
                </a:solidFill>
              </a:rPr>
              <a:t>7.4</a:t>
            </a:r>
            <a:endParaRPr lang="en-US" altLang="en-US" sz="2400" b="1">
              <a:solidFill>
                <a:srgbClr val="339933"/>
              </a:solidFill>
            </a:endParaRPr>
          </a:p>
        </p:txBody>
      </p:sp>
      <p:sp>
        <p:nvSpPr>
          <p:cNvPr id="57356" name="Rectangle 16">
            <a:extLst>
              <a:ext uri="{FF2B5EF4-FFF2-40B4-BE49-F238E27FC236}">
                <a16:creationId xmlns:a16="http://schemas.microsoft.com/office/drawing/2014/main" id="{EBEC2CEC-20FE-4003-B193-7C293CD5A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791200"/>
            <a:ext cx="498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8.0</a:t>
            </a:r>
            <a:endParaRPr lang="en-US" altLang="en-US" sz="2400" b="1"/>
          </a:p>
        </p:txBody>
      </p:sp>
      <p:sp>
        <p:nvSpPr>
          <p:cNvPr id="57357" name="Line 17">
            <a:extLst>
              <a:ext uri="{FF2B5EF4-FFF2-40B4-BE49-F238E27FC236}">
                <a16:creationId xmlns:a16="http://schemas.microsoft.com/office/drawing/2014/main" id="{DE1AD4BA-25E0-475D-A049-56AB2A3E48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8">
            <a:extLst>
              <a:ext uri="{FF2B5EF4-FFF2-40B4-BE49-F238E27FC236}">
                <a16:creationId xmlns:a16="http://schemas.microsoft.com/office/drawing/2014/main" id="{3707064E-A1ED-474A-8AAE-7CA025F604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556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Line 2">
            <a:extLst>
              <a:ext uri="{FF2B5EF4-FFF2-40B4-BE49-F238E27FC236}">
                <a16:creationId xmlns:a16="http://schemas.microsoft.com/office/drawing/2014/main" id="{589E46DD-03BA-4674-88F9-B361958C8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962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1" name="Line 3">
            <a:extLst>
              <a:ext uri="{FF2B5EF4-FFF2-40B4-BE49-F238E27FC236}">
                <a16:creationId xmlns:a16="http://schemas.microsoft.com/office/drawing/2014/main" id="{182B52B2-BA68-4587-B20B-EEE6F850E9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2" name="Line 4">
            <a:extLst>
              <a:ext uri="{FF2B5EF4-FFF2-40B4-BE49-F238E27FC236}">
                <a16:creationId xmlns:a16="http://schemas.microsoft.com/office/drawing/2014/main" id="{EB827CAE-1A67-4B35-8CAD-75EA269939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943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7">
            <a:extLst>
              <a:ext uri="{FF2B5EF4-FFF2-40B4-BE49-F238E27FC236}">
                <a16:creationId xmlns:a16="http://schemas.microsoft.com/office/drawing/2014/main" id="{0CF7999F-E30F-4912-9132-E6B8FDE16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3EE70988-AAAE-41E2-A590-4A6BED0CF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8377" name="Rectangle 9">
            <a:extLst>
              <a:ext uri="{FF2B5EF4-FFF2-40B4-BE49-F238E27FC236}">
                <a16:creationId xmlns:a16="http://schemas.microsoft.com/office/drawing/2014/main" id="{233128F2-5090-4AD9-9E87-858F5963D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The Uniform Distribution</a:t>
            </a:r>
          </a:p>
        </p:txBody>
      </p:sp>
      <p:sp>
        <p:nvSpPr>
          <p:cNvPr id="58378" name="Rectangle 10">
            <a:extLst>
              <a:ext uri="{FF2B5EF4-FFF2-40B4-BE49-F238E27FC236}">
                <a16:creationId xmlns:a16="http://schemas.microsoft.com/office/drawing/2014/main" id="{8197CBEB-CEBD-4622-AEB4-C84D07F6C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43200"/>
            <a:ext cx="22098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Continuous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  <p:sp>
        <p:nvSpPr>
          <p:cNvPr id="58379" name="Line 11">
            <a:extLst>
              <a:ext uri="{FF2B5EF4-FFF2-40B4-BE49-F238E27FC236}">
                <a16:creationId xmlns:a16="http://schemas.microsoft.com/office/drawing/2014/main" id="{90F69EF4-4CFD-49AC-9A45-F83581A004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908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12">
            <a:extLst>
              <a:ext uri="{FF2B5EF4-FFF2-40B4-BE49-F238E27FC236}">
                <a16:creationId xmlns:a16="http://schemas.microsoft.com/office/drawing/2014/main" id="{EFE2897B-11AB-41B5-AD41-2115472E1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Rectangle 13">
            <a:extLst>
              <a:ext uri="{FF2B5EF4-FFF2-40B4-BE49-F238E27FC236}">
                <a16:creationId xmlns:a16="http://schemas.microsoft.com/office/drawing/2014/main" id="{54E61DBA-1304-43CC-9755-B1732E4ED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58382" name="Line 14">
            <a:extLst>
              <a:ext uri="{FF2B5EF4-FFF2-40B4-BE49-F238E27FC236}">
                <a16:creationId xmlns:a16="http://schemas.microsoft.com/office/drawing/2014/main" id="{CA54B5AE-BDC9-4BCE-BDAF-4D31365006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572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4" name="Rectangle 16">
            <a:extLst>
              <a:ext uri="{FF2B5EF4-FFF2-40B4-BE49-F238E27FC236}">
                <a16:creationId xmlns:a16="http://schemas.microsoft.com/office/drawing/2014/main" id="{8C6A906B-5D35-4A73-969A-4244DC6327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343400"/>
            <a:ext cx="16764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Normal</a:t>
            </a:r>
          </a:p>
        </p:txBody>
      </p:sp>
      <p:sp>
        <p:nvSpPr>
          <p:cNvPr id="58385" name="Rectangle 17">
            <a:extLst>
              <a:ext uri="{FF2B5EF4-FFF2-40B4-BE49-F238E27FC236}">
                <a16:creationId xmlns:a16="http://schemas.microsoft.com/office/drawing/2014/main" id="{45560902-3FDA-410D-A02B-011CD59EA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029200"/>
            <a:ext cx="1676400" cy="466725"/>
          </a:xfrm>
          <a:prstGeom prst="rect">
            <a:avLst/>
          </a:prstGeom>
          <a:solidFill>
            <a:srgbClr val="FCFF9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Uniform</a:t>
            </a:r>
          </a:p>
        </p:txBody>
      </p:sp>
      <p:sp>
        <p:nvSpPr>
          <p:cNvPr id="58386" name="Rectangle 18">
            <a:extLst>
              <a:ext uri="{FF2B5EF4-FFF2-40B4-BE49-F238E27FC236}">
                <a16:creationId xmlns:a16="http://schemas.microsoft.com/office/drawing/2014/main" id="{2BC1C1FA-7D26-48B1-860F-A2A77A63C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19812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Exponential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C8C2332B-2A00-4275-BB72-D5BED36DD4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Uniform Distribution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FA561F1-CBB7-4D5E-8D74-BBB8AAB1D4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2209800"/>
            <a:ext cx="7010400" cy="24384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altLang="en-US" sz="3200"/>
              <a:t>The </a:t>
            </a:r>
            <a:r>
              <a:rPr lang="en-US" altLang="en-US" sz="3200">
                <a:solidFill>
                  <a:schemeClr val="folHlink"/>
                </a:solidFill>
              </a:rPr>
              <a:t>uniform distribution</a:t>
            </a:r>
            <a:r>
              <a:rPr lang="en-US" altLang="en-US" sz="3200"/>
              <a:t> is a probability distribution that has </a:t>
            </a:r>
            <a:r>
              <a:rPr lang="en-US" altLang="en-US" sz="3200">
                <a:solidFill>
                  <a:schemeClr val="folHlink"/>
                </a:solidFill>
              </a:rPr>
              <a:t>equal probabilities</a:t>
            </a:r>
            <a:r>
              <a:rPr lang="en-US" altLang="en-US" sz="3200"/>
              <a:t> for all possible outcomes of the random variable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1">
            <a:extLst>
              <a:ext uri="{FF2B5EF4-FFF2-40B4-BE49-F238E27FC236}">
                <a16:creationId xmlns:a16="http://schemas.microsoft.com/office/drawing/2014/main" id="{A6819919-F131-4989-BF12-1C16039B6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86000"/>
            <a:ext cx="5029200" cy="2209800"/>
          </a:xfrm>
          <a:prstGeom prst="rect">
            <a:avLst/>
          </a:prstGeom>
          <a:solidFill>
            <a:srgbClr val="FFFFC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43" name="Rectangle 4">
            <a:extLst>
              <a:ext uri="{FF2B5EF4-FFF2-40B4-BE49-F238E27FC236}">
                <a16:creationId xmlns:a16="http://schemas.microsoft.com/office/drawing/2014/main" id="{A2A9CFCD-1ED7-40FE-8E9E-720EBB8E5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676400"/>
            <a:ext cx="5186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The Continuous Uniform Distribution:</a:t>
            </a:r>
          </a:p>
        </p:txBody>
      </p:sp>
      <p:graphicFrame>
        <p:nvGraphicFramePr>
          <p:cNvPr id="61444" name="Object 5">
            <a:extLst>
              <a:ext uri="{FF2B5EF4-FFF2-40B4-BE49-F238E27FC236}">
                <a16:creationId xmlns:a16="http://schemas.microsoft.com/office/drawing/2014/main" id="{E2A9D968-3AA3-4D53-89C2-E96E3F320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362200"/>
          <a:ext cx="3297238" cy="199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300" imgH="762000" progId="Equation.3">
                  <p:embed/>
                </p:oleObj>
              </mc:Choice>
              <mc:Fallback>
                <p:oleObj name="Equation" r:id="rId2" imgW="1257300" imgH="762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3297238" cy="199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5" name="Rectangle 6">
            <a:extLst>
              <a:ext uri="{FF2B5EF4-FFF2-40B4-BE49-F238E27FC236}">
                <a16:creationId xmlns:a16="http://schemas.microsoft.com/office/drawing/2014/main" id="{A65994AE-0643-4023-B253-58854CB13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724400"/>
            <a:ext cx="6324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where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f(x) = value of the density function at any x value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a = lower limit of the interval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/>
              <a:t>	b = upper limit of the interval</a:t>
            </a:r>
          </a:p>
        </p:txBody>
      </p:sp>
      <p:sp>
        <p:nvSpPr>
          <p:cNvPr id="61446" name="Rectangle 7">
            <a:extLst>
              <a:ext uri="{FF2B5EF4-FFF2-40B4-BE49-F238E27FC236}">
                <a16:creationId xmlns:a16="http://schemas.microsoft.com/office/drawing/2014/main" id="{8BB6D17F-50E9-4ECA-A0B3-70DA7FC4DB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The Uniform Distribution</a:t>
            </a:r>
          </a:p>
        </p:txBody>
      </p:sp>
      <p:sp>
        <p:nvSpPr>
          <p:cNvPr id="61447" name="Text Box 8">
            <a:extLst>
              <a:ext uri="{FF2B5EF4-FFF2-40B4-BE49-F238E27FC236}">
                <a16:creationId xmlns:a16="http://schemas.microsoft.com/office/drawing/2014/main" id="{52D622B2-5CB2-43FD-9FAC-0F24D158B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1430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>
                <a:solidFill>
                  <a:srgbClr val="000099"/>
                </a:solidFill>
                <a:latin typeface="Tahoma" panose="020B0604030504040204" pitchFamily="34" charset="0"/>
              </a:rPr>
              <a:t>(continued)</a:t>
            </a:r>
          </a:p>
        </p:txBody>
      </p:sp>
      <p:sp>
        <p:nvSpPr>
          <p:cNvPr id="61448" name="AutoShape 9">
            <a:extLst>
              <a:ext uri="{FF2B5EF4-FFF2-40B4-BE49-F238E27FC236}">
                <a16:creationId xmlns:a16="http://schemas.microsoft.com/office/drawing/2014/main" id="{DFEA76F6-DDE6-4701-B58A-3A5756223C61}"/>
              </a:ext>
            </a:extLst>
          </p:cNvPr>
          <p:cNvSpPr>
            <a:spLocks/>
          </p:cNvSpPr>
          <p:nvPr/>
        </p:nvSpPr>
        <p:spPr bwMode="auto">
          <a:xfrm>
            <a:off x="3429000" y="2514600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49" name="Text Box 10">
            <a:extLst>
              <a:ext uri="{FF2B5EF4-FFF2-40B4-BE49-F238E27FC236}">
                <a16:creationId xmlns:a16="http://schemas.microsoft.com/office/drawing/2014/main" id="{9C18DF1D-A123-4F65-8CE9-8433DB283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004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f(x) =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0">
            <a:extLst>
              <a:ext uri="{FF2B5EF4-FFF2-40B4-BE49-F238E27FC236}">
                <a16:creationId xmlns:a16="http://schemas.microsoft.com/office/drawing/2014/main" id="{AA706DC2-1F33-44E9-9FFE-A3E1B49C6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5334000" cy="914400"/>
          </a:xfrm>
          <a:prstGeom prst="rect">
            <a:avLst/>
          </a:prstGeom>
          <a:solidFill>
            <a:srgbClr val="FFFFC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D71CD59-DD00-492F-8506-E0581E2E3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7620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Uniform Distribution</a:t>
            </a:r>
          </a:p>
        </p:txBody>
      </p:sp>
      <p:sp>
        <p:nvSpPr>
          <p:cNvPr id="62468" name="Text Box 3">
            <a:extLst>
              <a:ext uri="{FF2B5EF4-FFF2-40B4-BE49-F238E27FC236}">
                <a16:creationId xmlns:a16="http://schemas.microsoft.com/office/drawing/2014/main" id="{7A97DAE3-A0EA-4B6B-B1C9-FCE74FF50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76400"/>
            <a:ext cx="69342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Example:</a:t>
            </a:r>
            <a:r>
              <a:rPr lang="en-US" altLang="en-US"/>
              <a:t> Uniform Probability Distribution</a:t>
            </a:r>
          </a:p>
          <a:p>
            <a:pPr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	       Over the range   2 ≤ x ≤ 6:</a:t>
            </a:r>
            <a:endParaRPr lang="en-US" altLang="en-US" sz="2400"/>
          </a:p>
        </p:txBody>
      </p:sp>
      <p:sp>
        <p:nvSpPr>
          <p:cNvPr id="62469" name="Line 6">
            <a:extLst>
              <a:ext uri="{FF2B5EF4-FFF2-40B4-BE49-F238E27FC236}">
                <a16:creationId xmlns:a16="http://schemas.microsoft.com/office/drawing/2014/main" id="{5E73C74C-973A-4AF6-82CA-168040C41C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419600"/>
            <a:ext cx="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Line 7">
            <a:extLst>
              <a:ext uri="{FF2B5EF4-FFF2-40B4-BE49-F238E27FC236}">
                <a16:creationId xmlns:a16="http://schemas.microsoft.com/office/drawing/2014/main" id="{F8FFAD5A-13C4-41BD-8650-F03EA412E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5638800"/>
            <a:ext cx="411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8">
            <a:extLst>
              <a:ext uri="{FF2B5EF4-FFF2-40B4-BE49-F238E27FC236}">
                <a16:creationId xmlns:a16="http://schemas.microsoft.com/office/drawing/2014/main" id="{FE11CB36-6B64-4CF3-B1AA-7F8B70D33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876800"/>
            <a:ext cx="2438400" cy="762000"/>
          </a:xfrm>
          <a:prstGeom prst="rect">
            <a:avLst/>
          </a:prstGeom>
          <a:solidFill>
            <a:srgbClr val="A0C7FC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2472" name="Text Box 9">
            <a:extLst>
              <a:ext uri="{FF2B5EF4-FFF2-40B4-BE49-F238E27FC236}">
                <a16:creationId xmlns:a16="http://schemas.microsoft.com/office/drawing/2014/main" id="{1E629C6E-F561-4AA4-8053-70A0A9502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638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2</a:t>
            </a:r>
          </a:p>
        </p:txBody>
      </p:sp>
      <p:sp>
        <p:nvSpPr>
          <p:cNvPr id="62473" name="Text Box 10">
            <a:extLst>
              <a:ext uri="{FF2B5EF4-FFF2-40B4-BE49-F238E27FC236}">
                <a16:creationId xmlns:a16="http://schemas.microsoft.com/office/drawing/2014/main" id="{15A6BB90-7465-480F-8DE6-851EB03F3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638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6</a:t>
            </a:r>
          </a:p>
        </p:txBody>
      </p:sp>
      <p:sp>
        <p:nvSpPr>
          <p:cNvPr id="62474" name="Text Box 11">
            <a:extLst>
              <a:ext uri="{FF2B5EF4-FFF2-40B4-BE49-F238E27FC236}">
                <a16:creationId xmlns:a16="http://schemas.microsoft.com/office/drawing/2014/main" id="{5BB220D6-02F8-4578-A696-311B864CF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.25</a:t>
            </a:r>
          </a:p>
        </p:txBody>
      </p:sp>
      <p:sp>
        <p:nvSpPr>
          <p:cNvPr id="62475" name="Line 12">
            <a:extLst>
              <a:ext uri="{FF2B5EF4-FFF2-40B4-BE49-F238E27FC236}">
                <a16:creationId xmlns:a16="http://schemas.microsoft.com/office/drawing/2014/main" id="{91F43CDF-A38C-4E55-8503-0097D7A7E5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4876800"/>
            <a:ext cx="15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Text Box 14">
            <a:extLst>
              <a:ext uri="{FF2B5EF4-FFF2-40B4-BE49-F238E27FC236}">
                <a16:creationId xmlns:a16="http://schemas.microsoft.com/office/drawing/2014/main" id="{6AC55CB7-4DDF-406F-9E2B-96DDA4145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048000"/>
            <a:ext cx="6483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f(x) =           = .25   for  2 </a:t>
            </a:r>
            <a:r>
              <a:rPr lang="en-US" altLang="en-US">
                <a:cs typeface="Arial" panose="020B0604020202020204" pitchFamily="34" charset="0"/>
              </a:rPr>
              <a:t>≤ x ≤ 6</a:t>
            </a:r>
          </a:p>
        </p:txBody>
      </p:sp>
      <p:sp>
        <p:nvSpPr>
          <p:cNvPr id="62477" name="Text Box 15">
            <a:extLst>
              <a:ext uri="{FF2B5EF4-FFF2-40B4-BE49-F238E27FC236}">
                <a16:creationId xmlns:a16="http://schemas.microsoft.com/office/drawing/2014/main" id="{1722AA3F-5EB6-414A-ACA8-E91C3AA58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200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6 - 2</a:t>
            </a:r>
          </a:p>
        </p:txBody>
      </p:sp>
      <p:sp>
        <p:nvSpPr>
          <p:cNvPr id="62478" name="Text Box 16">
            <a:extLst>
              <a:ext uri="{FF2B5EF4-FFF2-40B4-BE49-F238E27FC236}">
                <a16:creationId xmlns:a16="http://schemas.microsoft.com/office/drawing/2014/main" id="{37DCB580-0100-48DE-BB08-1EFD40211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19400"/>
            <a:ext cx="450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/>
              <a:t>1</a:t>
            </a:r>
          </a:p>
        </p:txBody>
      </p:sp>
      <p:sp>
        <p:nvSpPr>
          <p:cNvPr id="62479" name="Line 17">
            <a:extLst>
              <a:ext uri="{FF2B5EF4-FFF2-40B4-BE49-F238E27FC236}">
                <a16:creationId xmlns:a16="http://schemas.microsoft.com/office/drawing/2014/main" id="{A40315CF-CABE-4C89-98FE-C78B4A0C9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276600"/>
            <a:ext cx="7207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Text Box 18">
            <a:extLst>
              <a:ext uri="{FF2B5EF4-FFF2-40B4-BE49-F238E27FC236}">
                <a16:creationId xmlns:a16="http://schemas.microsoft.com/office/drawing/2014/main" id="{12CA9AD9-ADAE-40E7-B314-D7FEB00A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562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x</a:t>
            </a:r>
          </a:p>
        </p:txBody>
      </p:sp>
      <p:sp>
        <p:nvSpPr>
          <p:cNvPr id="62481" name="Text Box 19">
            <a:extLst>
              <a:ext uri="{FF2B5EF4-FFF2-40B4-BE49-F238E27FC236}">
                <a16:creationId xmlns:a16="http://schemas.microsoft.com/office/drawing/2014/main" id="{B6CA3E10-1CA9-44C3-8AA9-C8C5C6AEE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962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f(x)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9FC0E80-239A-DA9F-E038-D831F73F967E}"/>
              </a:ext>
            </a:extLst>
          </p:cNvPr>
          <p:cNvCxnSpPr/>
          <p:nvPr/>
        </p:nvCxnSpPr>
        <p:spPr bwMode="auto">
          <a:xfrm>
            <a:off x="4495800" y="4572000"/>
            <a:ext cx="0" cy="15240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DEFCC37-15DD-3B47-AB65-4757411EB867}"/>
              </a:ext>
            </a:extLst>
          </p:cNvPr>
          <p:cNvCxnSpPr/>
          <p:nvPr/>
        </p:nvCxnSpPr>
        <p:spPr bwMode="auto">
          <a:xfrm>
            <a:off x="5410200" y="4572000"/>
            <a:ext cx="0" cy="152400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Text Box 9">
            <a:extLst>
              <a:ext uri="{FF2B5EF4-FFF2-40B4-BE49-F238E27FC236}">
                <a16:creationId xmlns:a16="http://schemas.microsoft.com/office/drawing/2014/main" id="{C297B640-4D77-E40A-30D0-F3B430A34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5943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3</a:t>
            </a: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13A52288-BE4D-CB4F-4A4D-B7066D6DB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5948766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/>
              <a:t>5</a:t>
            </a: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3DBB4FFC-5368-A9A0-C98E-A46CFCDB5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3880" y="4876798"/>
            <a:ext cx="896316" cy="756829"/>
          </a:xfrm>
          <a:prstGeom prst="rect">
            <a:avLst/>
          </a:prstGeom>
          <a:solidFill>
            <a:srgbClr val="FFC000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A1AC45D8-AB79-5B7C-C3AE-F0D1A4FE8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599" y="6096000"/>
            <a:ext cx="1790699" cy="511969"/>
          </a:xfrm>
          <a:prstGeom prst="rect">
            <a:avLst/>
          </a:prstGeom>
          <a:solidFill>
            <a:srgbClr val="FFFFC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highlight>
                  <a:srgbClr val="FFFF00"/>
                </a:highlight>
              </a:rPr>
              <a:t>P = f(x)*(b-a)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Line 2">
            <a:extLst>
              <a:ext uri="{FF2B5EF4-FFF2-40B4-BE49-F238E27FC236}">
                <a16:creationId xmlns:a16="http://schemas.microsoft.com/office/drawing/2014/main" id="{00F35301-9B6B-4326-9CC5-12516B805F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962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1" name="Line 3">
            <a:extLst>
              <a:ext uri="{FF2B5EF4-FFF2-40B4-BE49-F238E27FC236}">
                <a16:creationId xmlns:a16="http://schemas.microsoft.com/office/drawing/2014/main" id="{57070A58-21B1-469F-B4F2-9AC12FC58A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2" name="Line 4">
            <a:extLst>
              <a:ext uri="{FF2B5EF4-FFF2-40B4-BE49-F238E27FC236}">
                <a16:creationId xmlns:a16="http://schemas.microsoft.com/office/drawing/2014/main" id="{5949EB1F-5BCC-44A1-840F-32F8C963F7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943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5" name="Line 7">
            <a:extLst>
              <a:ext uri="{FF2B5EF4-FFF2-40B4-BE49-F238E27FC236}">
                <a16:creationId xmlns:a16="http://schemas.microsoft.com/office/drawing/2014/main" id="{724CA97D-1616-4F6F-8FE1-81FF58A26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6" name="Rectangle 8">
            <a:extLst>
              <a:ext uri="{FF2B5EF4-FFF2-40B4-BE49-F238E27FC236}">
                <a16:creationId xmlns:a16="http://schemas.microsoft.com/office/drawing/2014/main" id="{EAB396D4-D8D3-4E4C-A03F-DE211577C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05B267B1-ABBE-4428-9F54-DA75CFEB7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The Exponential Distribution</a:t>
            </a:r>
          </a:p>
        </p:txBody>
      </p:sp>
      <p:sp>
        <p:nvSpPr>
          <p:cNvPr id="63498" name="Rectangle 10">
            <a:extLst>
              <a:ext uri="{FF2B5EF4-FFF2-40B4-BE49-F238E27FC236}">
                <a16:creationId xmlns:a16="http://schemas.microsoft.com/office/drawing/2014/main" id="{819BAEC0-2186-4116-9694-11E99ED50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43200"/>
            <a:ext cx="22098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Continuous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  <p:sp>
        <p:nvSpPr>
          <p:cNvPr id="63499" name="Line 11">
            <a:extLst>
              <a:ext uri="{FF2B5EF4-FFF2-40B4-BE49-F238E27FC236}">
                <a16:creationId xmlns:a16="http://schemas.microsoft.com/office/drawing/2014/main" id="{807B99A3-938F-4A1C-B98A-CBD22C4B62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908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0" name="Line 12">
            <a:extLst>
              <a:ext uri="{FF2B5EF4-FFF2-40B4-BE49-F238E27FC236}">
                <a16:creationId xmlns:a16="http://schemas.microsoft.com/office/drawing/2014/main" id="{D3BC4623-D210-43C8-8761-E06928634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1" name="Rectangle 13">
            <a:extLst>
              <a:ext uri="{FF2B5EF4-FFF2-40B4-BE49-F238E27FC236}">
                <a16:creationId xmlns:a16="http://schemas.microsoft.com/office/drawing/2014/main" id="{537AB647-AC81-4241-91F2-019EE9FE2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63502" name="Line 14">
            <a:extLst>
              <a:ext uri="{FF2B5EF4-FFF2-40B4-BE49-F238E27FC236}">
                <a16:creationId xmlns:a16="http://schemas.microsoft.com/office/drawing/2014/main" id="{A8002BE2-5A7E-48A1-B429-897039C0D6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45720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4" name="Rectangle 16">
            <a:extLst>
              <a:ext uri="{FF2B5EF4-FFF2-40B4-BE49-F238E27FC236}">
                <a16:creationId xmlns:a16="http://schemas.microsoft.com/office/drawing/2014/main" id="{78B53CBA-0279-43DA-B385-6C26E081F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343400"/>
            <a:ext cx="16764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Normal</a:t>
            </a:r>
          </a:p>
        </p:txBody>
      </p:sp>
      <p:sp>
        <p:nvSpPr>
          <p:cNvPr id="63505" name="Rectangle 17">
            <a:extLst>
              <a:ext uri="{FF2B5EF4-FFF2-40B4-BE49-F238E27FC236}">
                <a16:creationId xmlns:a16="http://schemas.microsoft.com/office/drawing/2014/main" id="{87A0E783-B56C-4D2E-A007-26C2ED8D2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029200"/>
            <a:ext cx="1676400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Uniform</a:t>
            </a:r>
          </a:p>
        </p:txBody>
      </p:sp>
      <p:sp>
        <p:nvSpPr>
          <p:cNvPr id="63506" name="Rectangle 18">
            <a:extLst>
              <a:ext uri="{FF2B5EF4-FFF2-40B4-BE49-F238E27FC236}">
                <a16:creationId xmlns:a16="http://schemas.microsoft.com/office/drawing/2014/main" id="{87C68F3B-F65D-4B74-95F9-F7F158882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715000"/>
            <a:ext cx="1981200" cy="466725"/>
          </a:xfrm>
          <a:prstGeom prst="rect">
            <a:avLst/>
          </a:prstGeom>
          <a:solidFill>
            <a:srgbClr val="FCFF9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Exponential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5D8225C-CD6D-4A33-AD82-1AD45F890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Exponential Distribution</a:t>
            </a:r>
          </a:p>
        </p:txBody>
      </p:sp>
      <p:sp>
        <p:nvSpPr>
          <p:cNvPr id="65539" name="Rectangle 5">
            <a:extLst>
              <a:ext uri="{FF2B5EF4-FFF2-40B4-BE49-F238E27FC236}">
                <a16:creationId xmlns:a16="http://schemas.microsoft.com/office/drawing/2014/main" id="{A09B47EA-C3EF-4948-8192-443FA49C8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828800"/>
            <a:ext cx="7848600" cy="41148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Used to measure the </a:t>
            </a:r>
            <a:r>
              <a:rPr lang="en-US" altLang="en-US">
                <a:solidFill>
                  <a:schemeClr val="folHlink"/>
                </a:solidFill>
              </a:rPr>
              <a:t>time that elapses between two occurrences</a:t>
            </a:r>
            <a:r>
              <a:rPr lang="en-US" altLang="en-US"/>
              <a:t> of an event (the time between arrivals)</a:t>
            </a:r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Examples: </a:t>
            </a:r>
          </a:p>
          <a:p>
            <a:pPr lvl="2" eaLnBrk="1" hangingPunct="1"/>
            <a:r>
              <a:rPr lang="en-US" altLang="en-US"/>
              <a:t>Time between trucks arriving at an unloading dock</a:t>
            </a:r>
          </a:p>
          <a:p>
            <a:pPr lvl="2" eaLnBrk="1" hangingPunct="1"/>
            <a:r>
              <a:rPr lang="en-US" altLang="en-US"/>
              <a:t>Time between transactions at an ATM Machine</a:t>
            </a:r>
          </a:p>
          <a:p>
            <a:pPr lvl="2" eaLnBrk="1" hangingPunct="1"/>
            <a:r>
              <a:rPr lang="en-US" altLang="en-US"/>
              <a:t>Time between phone calls to the main operator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73F9956E-9D5F-451C-A871-D68906164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Exponential Distribution</a:t>
            </a:r>
          </a:p>
        </p:txBody>
      </p:sp>
      <p:graphicFrame>
        <p:nvGraphicFramePr>
          <p:cNvPr id="66563" name="Object 5">
            <a:extLst>
              <a:ext uri="{FF2B5EF4-FFF2-40B4-BE49-F238E27FC236}">
                <a16:creationId xmlns:a16="http://schemas.microsoft.com/office/drawing/2014/main" id="{2E2E9FAC-FA33-408B-8174-F3A4C34164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4200" y="3200400"/>
          <a:ext cx="5665788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700" imgH="228600" progId="Equation.3">
                  <p:embed/>
                </p:oleObj>
              </mc:Choice>
              <mc:Fallback>
                <p:oleObj name="Equation" r:id="rId2" imgW="14097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200400"/>
                        <a:ext cx="5665788" cy="919163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564" name="Rectangle 7">
            <a:extLst>
              <a:ext uri="{FF2B5EF4-FFF2-40B4-BE49-F238E27FC236}">
                <a16:creationId xmlns:a16="http://schemas.microsoft.com/office/drawing/2014/main" id="{B3B6FE90-3DCD-4246-9711-897212CA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077200" cy="1676400"/>
          </a:xfrm>
          <a:noFill/>
        </p:spPr>
        <p:txBody>
          <a:bodyPr/>
          <a:lstStyle/>
          <a:p>
            <a:pPr eaLnBrk="1" hangingPunct="1"/>
            <a:r>
              <a:rPr lang="en-US" altLang="en-US" sz="2700"/>
              <a:t>The probability that an arrival time is equal to or less than some specified time  a  is</a:t>
            </a:r>
          </a:p>
        </p:txBody>
      </p:sp>
      <p:sp>
        <p:nvSpPr>
          <p:cNvPr id="66565" name="Rectangle 8">
            <a:extLst>
              <a:ext uri="{FF2B5EF4-FFF2-40B4-BE49-F238E27FC236}">
                <a16:creationId xmlns:a16="http://schemas.microsoft.com/office/drawing/2014/main" id="{9D610787-0486-4A5A-B4AD-AB83E70AB0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4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300"/>
              <a:t>where 1/</a:t>
            </a:r>
            <a:r>
              <a:rPr lang="el-GR" altLang="en-US" sz="2300">
                <a:cs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300">
                <a:sym typeface="Symbol" panose="05050102010706020507" pitchFamily="18" charset="2"/>
              </a:rPr>
              <a:t> is the mean time between events</a:t>
            </a:r>
          </a:p>
        </p:txBody>
      </p:sp>
      <p:sp>
        <p:nvSpPr>
          <p:cNvPr id="66566" name="Rectangle 9">
            <a:extLst>
              <a:ext uri="{FF2B5EF4-FFF2-40B4-BE49-F238E27FC236}">
                <a16:creationId xmlns:a16="http://schemas.microsoft.com/office/drawing/2014/main" id="{EC0B4EE9-415E-451D-A4AA-D01C46B81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105400"/>
            <a:ext cx="762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sym typeface="Symbol" panose="05050102010706020507" pitchFamily="18" charset="2"/>
              </a:rPr>
              <a:t>Note that if the </a:t>
            </a:r>
            <a:r>
              <a:rPr lang="en-US" altLang="en-US" sz="2000">
                <a:solidFill>
                  <a:schemeClr val="folHlink"/>
                </a:solidFill>
                <a:sym typeface="Symbol" panose="05050102010706020507" pitchFamily="18" charset="2"/>
              </a:rPr>
              <a:t>number of occurrences per time period</a:t>
            </a:r>
            <a:r>
              <a:rPr lang="en-US" altLang="en-US" sz="2000">
                <a:sym typeface="Symbol" panose="05050102010706020507" pitchFamily="18" charset="2"/>
              </a:rPr>
              <a:t> is Poisson with mean , then the </a:t>
            </a:r>
            <a:r>
              <a:rPr lang="en-US" altLang="en-US" sz="2000">
                <a:solidFill>
                  <a:schemeClr val="folHlink"/>
                </a:solidFill>
                <a:sym typeface="Symbol" panose="05050102010706020507" pitchFamily="18" charset="2"/>
              </a:rPr>
              <a:t>time between occurrences</a:t>
            </a:r>
            <a:r>
              <a:rPr lang="en-US" altLang="en-US" sz="2000">
                <a:sym typeface="Symbol" panose="05050102010706020507" pitchFamily="18" charset="2"/>
              </a:rPr>
              <a:t> is exponential with mean time 1/ </a:t>
            </a:r>
          </a:p>
        </p:txBody>
      </p:sp>
      <p:sp>
        <p:nvSpPr>
          <p:cNvPr id="66567" name="Rectangle 10">
            <a:extLst>
              <a:ext uri="{FF2B5EF4-FFF2-40B4-BE49-F238E27FC236}">
                <a16:creationId xmlns:a16="http://schemas.microsoft.com/office/drawing/2014/main" id="{9C41C7FC-CDD0-4B49-87DF-A4047FA7B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105400"/>
            <a:ext cx="7543800" cy="10668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EC2A5DBA-0189-483F-B95B-682B932B3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Exponential Distribution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B7C7E122-E895-426B-B0C8-AC0735B71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6934200" cy="1408113"/>
          </a:xfrm>
        </p:spPr>
        <p:txBody>
          <a:bodyPr/>
          <a:lstStyle/>
          <a:p>
            <a:pPr eaLnBrk="1" hangingPunct="1"/>
            <a:r>
              <a:rPr lang="en-US" altLang="en-US"/>
              <a:t> Shape of the exponential distribution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1A3FA921-C9B0-49A8-A439-C899C228D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1">
                <a:solidFill>
                  <a:srgbClr val="000099"/>
                </a:solidFill>
                <a:latin typeface="Tahoma" panose="020B0604030504040204" pitchFamily="34" charset="0"/>
              </a:rPr>
              <a:t>(continued)</a:t>
            </a:r>
          </a:p>
        </p:txBody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A9B7E32B-2186-4EFA-AD30-21EE02765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362200"/>
            <a:ext cx="4865688" cy="3733800"/>
          </a:xfrm>
          <a:prstGeom prst="rect">
            <a:avLst/>
          </a:prstGeom>
          <a:solidFill>
            <a:srgbClr val="FFFFCD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1CB4538F-931A-4568-80A5-97662FFAC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4876800"/>
            <a:ext cx="1524000" cy="3048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Line 7">
            <a:extLst>
              <a:ext uri="{FF2B5EF4-FFF2-40B4-BE49-F238E27FC236}">
                <a16:creationId xmlns:a16="http://schemas.microsoft.com/office/drawing/2014/main" id="{332B8429-4764-49FF-ABB9-065A420D6C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52800" y="4267200"/>
            <a:ext cx="838200" cy="685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Arc 8">
            <a:extLst>
              <a:ext uri="{FF2B5EF4-FFF2-40B4-BE49-F238E27FC236}">
                <a16:creationId xmlns:a16="http://schemas.microsoft.com/office/drawing/2014/main" id="{344A9986-2FC5-4576-B1C4-EBAD55C30EAD}"/>
              </a:ext>
            </a:extLst>
          </p:cNvPr>
          <p:cNvSpPr>
            <a:spLocks/>
          </p:cNvSpPr>
          <p:nvPr/>
        </p:nvSpPr>
        <p:spPr bwMode="auto">
          <a:xfrm rot="5760000">
            <a:off x="3860007" y="3363119"/>
            <a:ext cx="774700" cy="3113087"/>
          </a:xfrm>
          <a:custGeom>
            <a:avLst/>
            <a:gdLst>
              <a:gd name="T0" fmla="*/ 2147483646 w 21600"/>
              <a:gd name="T1" fmla="*/ 0 h 27282"/>
              <a:gd name="T2" fmla="*/ 2147483646 w 21600"/>
              <a:gd name="T3" fmla="*/ 2147483646 h 27282"/>
              <a:gd name="T4" fmla="*/ 0 w 21600"/>
              <a:gd name="T5" fmla="*/ 2147483646 h 272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7282" fill="none" extrusionOk="0">
                <a:moveTo>
                  <a:pt x="20802" y="-1"/>
                </a:moveTo>
                <a:cubicBezTo>
                  <a:pt x="21331" y="1892"/>
                  <a:pt x="21600" y="3849"/>
                  <a:pt x="21600" y="5815"/>
                </a:cubicBezTo>
                <a:cubicBezTo>
                  <a:pt x="21600" y="16818"/>
                  <a:pt x="13328" y="26063"/>
                  <a:pt x="2392" y="27282"/>
                </a:cubicBezTo>
              </a:path>
              <a:path w="21600" h="27282" stroke="0" extrusionOk="0">
                <a:moveTo>
                  <a:pt x="20802" y="-1"/>
                </a:moveTo>
                <a:cubicBezTo>
                  <a:pt x="21331" y="1892"/>
                  <a:pt x="21600" y="3849"/>
                  <a:pt x="21600" y="5815"/>
                </a:cubicBezTo>
                <a:cubicBezTo>
                  <a:pt x="21600" y="16818"/>
                  <a:pt x="13328" y="26063"/>
                  <a:pt x="2392" y="27282"/>
                </a:cubicBezTo>
                <a:lnTo>
                  <a:pt x="0" y="5815"/>
                </a:lnTo>
                <a:lnTo>
                  <a:pt x="20802" y="-1"/>
                </a:lnTo>
                <a:close/>
              </a:path>
            </a:pathLst>
          </a:custGeom>
          <a:noFill/>
          <a:ln w="5080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Line 9">
            <a:extLst>
              <a:ext uri="{FF2B5EF4-FFF2-40B4-BE49-F238E27FC236}">
                <a16:creationId xmlns:a16="http://schemas.microsoft.com/office/drawing/2014/main" id="{8DCB847E-4481-4219-B6DA-DE18CE396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200400"/>
            <a:ext cx="0" cy="2362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Line 10">
            <a:extLst>
              <a:ext uri="{FF2B5EF4-FFF2-40B4-BE49-F238E27FC236}">
                <a16:creationId xmlns:a16="http://schemas.microsoft.com/office/drawing/2014/main" id="{D7F1751F-22FD-41F0-A145-49F2E9C868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559425"/>
            <a:ext cx="3516313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Rectangle 11">
            <a:extLst>
              <a:ext uri="{FF2B5EF4-FFF2-40B4-BE49-F238E27FC236}">
                <a16:creationId xmlns:a16="http://schemas.microsoft.com/office/drawing/2014/main" id="{1D61D6B7-24D7-4310-A4A2-D1181184D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590800"/>
            <a:ext cx="8477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f(x)</a:t>
            </a:r>
          </a:p>
        </p:txBody>
      </p:sp>
      <p:sp>
        <p:nvSpPr>
          <p:cNvPr id="67596" name="Rectangle 12">
            <a:extLst>
              <a:ext uri="{FF2B5EF4-FFF2-40B4-BE49-F238E27FC236}">
                <a16:creationId xmlns:a16="http://schemas.microsoft.com/office/drawing/2014/main" id="{7ABD5FB8-C792-4584-BF23-835103E6B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5486400"/>
            <a:ext cx="3905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x</a:t>
            </a:r>
          </a:p>
        </p:txBody>
      </p: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D6445027-09B7-496B-ABEB-6E188F549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886200"/>
            <a:ext cx="1752600" cy="504825"/>
          </a:xfrm>
          <a:prstGeom prst="rect">
            <a:avLst/>
          </a:prstGeom>
          <a:solidFill>
            <a:srgbClr val="A0C7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/>
              <a:t> </a:t>
            </a:r>
            <a:r>
              <a:rPr lang="en-US" altLang="en-US" sz="1600" b="1">
                <a:sym typeface="Symbol" panose="05050102010706020507" pitchFamily="18" charset="2"/>
              </a:rPr>
              <a:t></a:t>
            </a:r>
            <a:r>
              <a:rPr lang="en-US" altLang="en-US" sz="1600"/>
              <a:t> </a:t>
            </a:r>
            <a:r>
              <a:rPr lang="en-US" altLang="en-US" sz="1600" b="1"/>
              <a:t>= 1.0</a:t>
            </a:r>
          </a:p>
          <a:p>
            <a:pPr>
              <a:lnSpc>
                <a:spcPct val="2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/>
              <a:t>(mean = 1.0)</a:t>
            </a:r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74C86D07-9296-4200-BD38-B422C696A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572000"/>
            <a:ext cx="1752600" cy="481013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SzTx/>
              <a:buFont typeface="Symbol" panose="05050102010706020507" pitchFamily="18" charset="2"/>
              <a:buChar char="l"/>
            </a:pPr>
            <a:r>
              <a:rPr lang="en-US" altLang="en-US" sz="1600" b="1"/>
              <a:t>= 0.5 </a:t>
            </a:r>
          </a:p>
          <a:p>
            <a:pPr>
              <a:lnSpc>
                <a:spcPct val="20000"/>
              </a:lnSpc>
              <a:spcBef>
                <a:spcPct val="50000"/>
              </a:spcBef>
              <a:buClrTx/>
              <a:buSzTx/>
              <a:buFont typeface="Symbol" panose="05050102010706020507" pitchFamily="18" charset="2"/>
              <a:buNone/>
            </a:pPr>
            <a:r>
              <a:rPr lang="en-US" altLang="en-US" sz="1600" b="1"/>
              <a:t>(mean = 2.0)</a:t>
            </a:r>
          </a:p>
        </p:txBody>
      </p:sp>
      <p:sp>
        <p:nvSpPr>
          <p:cNvPr id="67599" name="Arc 17">
            <a:extLst>
              <a:ext uri="{FF2B5EF4-FFF2-40B4-BE49-F238E27FC236}">
                <a16:creationId xmlns:a16="http://schemas.microsoft.com/office/drawing/2014/main" id="{6E512811-A278-405E-AD55-794929F8C4F5}"/>
              </a:ext>
            </a:extLst>
          </p:cNvPr>
          <p:cNvSpPr>
            <a:spLocks/>
          </p:cNvSpPr>
          <p:nvPr/>
        </p:nvSpPr>
        <p:spPr bwMode="auto">
          <a:xfrm rot="5400000">
            <a:off x="4812506" y="2858294"/>
            <a:ext cx="492125" cy="4675188"/>
          </a:xfrm>
          <a:custGeom>
            <a:avLst/>
            <a:gdLst>
              <a:gd name="T0" fmla="*/ 2147483646 w 20893"/>
              <a:gd name="T1" fmla="*/ 2147483646 h 21549"/>
              <a:gd name="T2" fmla="*/ 2147483646 w 20893"/>
              <a:gd name="T3" fmla="*/ 2147483646 h 21549"/>
              <a:gd name="T4" fmla="*/ 0 w 20893"/>
              <a:gd name="T5" fmla="*/ 0 h 2154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893" h="21549" fill="none" extrusionOk="0">
                <a:moveTo>
                  <a:pt x="20892" y="5481"/>
                </a:moveTo>
                <a:cubicBezTo>
                  <a:pt x="18540" y="14446"/>
                  <a:pt x="10731" y="20911"/>
                  <a:pt x="1485" y="21548"/>
                </a:cubicBezTo>
              </a:path>
              <a:path w="20893" h="21549" stroke="0" extrusionOk="0">
                <a:moveTo>
                  <a:pt x="20892" y="5481"/>
                </a:moveTo>
                <a:cubicBezTo>
                  <a:pt x="18540" y="14446"/>
                  <a:pt x="10731" y="20911"/>
                  <a:pt x="1485" y="21548"/>
                </a:cubicBezTo>
                <a:lnTo>
                  <a:pt x="0" y="0"/>
                </a:lnTo>
                <a:lnTo>
                  <a:pt x="20892" y="5481"/>
                </a:lnTo>
                <a:close/>
              </a:path>
            </a:pathLst>
          </a:custGeom>
          <a:noFill/>
          <a:ln w="50800" cap="rnd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0" name="Freeform 18">
            <a:extLst>
              <a:ext uri="{FF2B5EF4-FFF2-40B4-BE49-F238E27FC236}">
                <a16:creationId xmlns:a16="http://schemas.microsoft.com/office/drawing/2014/main" id="{329EE3B5-5152-4DAE-927B-88AC3C680FD1}"/>
              </a:ext>
            </a:extLst>
          </p:cNvPr>
          <p:cNvSpPr>
            <a:spLocks/>
          </p:cNvSpPr>
          <p:nvPr/>
        </p:nvSpPr>
        <p:spPr bwMode="auto">
          <a:xfrm>
            <a:off x="2751138" y="3740150"/>
            <a:ext cx="3219450" cy="1798638"/>
          </a:xfrm>
          <a:custGeom>
            <a:avLst/>
            <a:gdLst>
              <a:gd name="T0" fmla="*/ 0 w 2028"/>
              <a:gd name="T1" fmla="*/ 0 h 1133"/>
              <a:gd name="T2" fmla="*/ 2147483646 w 2028"/>
              <a:gd name="T3" fmla="*/ 2147483646 h 1133"/>
              <a:gd name="T4" fmla="*/ 2147483646 w 2028"/>
              <a:gd name="T5" fmla="*/ 2147483646 h 11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28" h="1133">
                <a:moveTo>
                  <a:pt x="0" y="0"/>
                </a:moveTo>
                <a:cubicBezTo>
                  <a:pt x="62" y="157"/>
                  <a:pt x="36" y="767"/>
                  <a:pt x="374" y="950"/>
                </a:cubicBezTo>
                <a:cubicBezTo>
                  <a:pt x="712" y="1133"/>
                  <a:pt x="1684" y="1067"/>
                  <a:pt x="2028" y="1097"/>
                </a:cubicBezTo>
              </a:path>
            </a:pathLst>
          </a:custGeom>
          <a:noFill/>
          <a:ln w="38100" cap="flat" cmpd="sng">
            <a:solidFill>
              <a:srgbClr val="33CC33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1" name="Rectangle 19">
            <a:extLst>
              <a:ext uri="{FF2B5EF4-FFF2-40B4-BE49-F238E27FC236}">
                <a16:creationId xmlns:a16="http://schemas.microsoft.com/office/drawing/2014/main" id="{E6C31254-3CAA-40AE-AD75-D58B3CB3F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276600"/>
            <a:ext cx="1752600" cy="5048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/>
              <a:t> </a:t>
            </a:r>
            <a:r>
              <a:rPr lang="en-US" altLang="en-US" sz="1600" b="1">
                <a:sym typeface="Symbol" panose="05050102010706020507" pitchFamily="18" charset="2"/>
              </a:rPr>
              <a:t></a:t>
            </a:r>
            <a:r>
              <a:rPr lang="en-US" altLang="en-US" sz="1600"/>
              <a:t> </a:t>
            </a:r>
            <a:r>
              <a:rPr lang="en-US" altLang="en-US" sz="1600" b="1"/>
              <a:t>= 3.0</a:t>
            </a:r>
          </a:p>
          <a:p>
            <a:pPr>
              <a:lnSpc>
                <a:spcPct val="2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600" b="1"/>
              <a:t>(mean = .333)</a:t>
            </a:r>
          </a:p>
        </p:txBody>
      </p:sp>
      <p:sp>
        <p:nvSpPr>
          <p:cNvPr id="67602" name="Line 20">
            <a:extLst>
              <a:ext uri="{FF2B5EF4-FFF2-40B4-BE49-F238E27FC236}">
                <a16:creationId xmlns:a16="http://schemas.microsoft.com/office/drawing/2014/main" id="{36B74B45-AFDD-47BC-963C-1D8C15963E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533400" cy="6429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4262B3FC-7FC0-4A3E-9A87-ECECD1D95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572000"/>
          </a:xfrm>
        </p:spPr>
        <p:txBody>
          <a:bodyPr/>
          <a:lstStyle/>
          <a:p>
            <a:pPr eaLnBrk="1" hangingPunct="1"/>
            <a:r>
              <a:rPr lang="en-US" altLang="en-US"/>
              <a:t>A </a:t>
            </a:r>
            <a:r>
              <a:rPr lang="en-US" altLang="en-US" b="1">
                <a:solidFill>
                  <a:srgbClr val="002060"/>
                </a:solidFill>
              </a:rPr>
              <a:t>discrete random variable </a:t>
            </a:r>
            <a:r>
              <a:rPr lang="en-US" altLang="en-US"/>
              <a:t>is a variable that can assume only a countable number of values</a:t>
            </a:r>
            <a:endParaRPr lang="en-US" altLang="en-US" sz="1900"/>
          </a:p>
          <a:p>
            <a:pPr lvl="1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folHlink"/>
                </a:solidFill>
              </a:rPr>
              <a:t>Many possible outcomes: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number of complaints per day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number of TV’s in a household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number of rings before the phone is answered</a:t>
            </a:r>
            <a:endParaRPr lang="en-US" altLang="en-US" b="1"/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folHlink"/>
                </a:solidFill>
              </a:rPr>
              <a:t>Only two possible outcomes: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gender: male or female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defective: yes or no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    spreads peanut butter first vs. spreads jelly first</a:t>
            </a: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25295643-3B0F-4719-A2B6-82F91C4AEC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23850"/>
            <a:ext cx="7793038" cy="762000"/>
          </a:xfrm>
          <a:noFill/>
        </p:spPr>
        <p:txBody>
          <a:bodyPr/>
          <a:lstStyle/>
          <a:p>
            <a:pPr defTabSz="914400" eaLnBrk="1" hangingPunct="1"/>
            <a:r>
              <a:rPr lang="en-US" altLang="en-US"/>
              <a:t>Discrete Probability Distributions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>
            <a:extLst>
              <a:ext uri="{FF2B5EF4-FFF2-40B4-BE49-F238E27FC236}">
                <a16:creationId xmlns:a16="http://schemas.microsoft.com/office/drawing/2014/main" id="{FF22F67D-2B1D-4401-A071-D3512C025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4632325"/>
            <a:ext cx="1066800" cy="609600"/>
          </a:xfrm>
          <a:prstGeom prst="rect">
            <a:avLst/>
          </a:prstGeom>
          <a:solidFill>
            <a:srgbClr val="FFFFCD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7E87296-FAEA-4813-BAF8-BF3775F3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68612" name="Text Box 3">
            <a:extLst>
              <a:ext uri="{FF2B5EF4-FFF2-40B4-BE49-F238E27FC236}">
                <a16:creationId xmlns:a16="http://schemas.microsoft.com/office/drawing/2014/main" id="{14B2BB94-A38F-4F85-8F61-DA5E9EAE5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1335088"/>
            <a:ext cx="7162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hlink"/>
                </a:solidFill>
              </a:rPr>
              <a:t>Example:</a:t>
            </a:r>
            <a:r>
              <a:rPr lang="en-US" altLang="en-US" sz="2400"/>
              <a:t> Customers arrive at the claims counter at the rate of 15 per hour (Poisson distributed).  </a:t>
            </a:r>
            <a:r>
              <a:rPr lang="en-US" altLang="en-US" sz="2400">
                <a:solidFill>
                  <a:schemeClr val="folHlink"/>
                </a:solidFill>
              </a:rPr>
              <a:t>What is the probability that the arrival time between consecutive customers is less than five minutes?</a:t>
            </a:r>
          </a:p>
        </p:txBody>
      </p:sp>
      <p:sp>
        <p:nvSpPr>
          <p:cNvPr id="68613" name="Text Box 5">
            <a:extLst>
              <a:ext uri="{FF2B5EF4-FFF2-40B4-BE49-F238E27FC236}">
                <a16:creationId xmlns:a16="http://schemas.microsoft.com/office/drawing/2014/main" id="{09C44E15-E5F2-4A7A-82AD-6FCB77BF2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2887663"/>
            <a:ext cx="7391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SzTx/>
              <a:buFont typeface="Wingdings" panose="05000000000000000000" pitchFamily="2" charset="2"/>
              <a:buChar char="§"/>
            </a:pPr>
            <a:r>
              <a:rPr lang="en-US" altLang="en-US" sz="2400"/>
              <a:t>Time between arrivals is</a:t>
            </a:r>
            <a:r>
              <a:rPr lang="en-US" altLang="en-US" sz="2400">
                <a:solidFill>
                  <a:schemeClr val="folHlink"/>
                </a:solidFill>
              </a:rPr>
              <a:t> </a:t>
            </a:r>
            <a:r>
              <a:rPr lang="en-US" altLang="en-US" sz="2400"/>
              <a:t>exponentially distributed with mean time between arrivals of 4 minutes (15 per 60 minutes, on average)</a:t>
            </a:r>
          </a:p>
          <a:p>
            <a:pPr eaLnBrk="1" hangingPunct="1">
              <a:spcBef>
                <a:spcPct val="50000"/>
              </a:spcBef>
              <a:buSzTx/>
              <a:buFont typeface="Wingdings" panose="05000000000000000000" pitchFamily="2" charset="2"/>
              <a:buChar char="§"/>
            </a:pPr>
            <a:r>
              <a:rPr lang="en-US" altLang="en-US" sz="2400"/>
              <a:t>1/</a:t>
            </a:r>
            <a:r>
              <a:rPr lang="en-US" altLang="en-US" sz="2400">
                <a:sym typeface="Symbol" panose="05050102010706020507" pitchFamily="18" charset="2"/>
              </a:rPr>
              <a:t> = 4.0, so  = .25</a:t>
            </a:r>
          </a:p>
          <a:p>
            <a:pPr eaLnBrk="1" hangingPunct="1">
              <a:spcBef>
                <a:spcPct val="50000"/>
              </a:spcBef>
              <a:buSzTx/>
              <a:buFont typeface="Wingdings" panose="05000000000000000000" pitchFamily="2" charset="2"/>
              <a:buChar char="§"/>
            </a:pPr>
            <a:r>
              <a:rPr lang="en-US" altLang="en-US" sz="2400">
                <a:solidFill>
                  <a:schemeClr val="folHlink"/>
                </a:solidFill>
                <a:sym typeface="Symbol" panose="05050102010706020507" pitchFamily="18" charset="2"/>
              </a:rPr>
              <a:t>P(x &lt; 5)</a:t>
            </a:r>
            <a:r>
              <a:rPr lang="en-US" altLang="en-US" sz="2400">
                <a:sym typeface="Symbol" panose="05050102010706020507" pitchFamily="18" charset="2"/>
              </a:rPr>
              <a:t> = 1 - e</a:t>
            </a:r>
            <a:r>
              <a:rPr lang="en-US" altLang="en-US" sz="2400" baseline="30000">
                <a:sym typeface="Symbol" panose="05050102010706020507" pitchFamily="18" charset="2"/>
              </a:rPr>
              <a:t>-a</a:t>
            </a:r>
            <a:r>
              <a:rPr lang="en-US" altLang="en-US" sz="2400">
                <a:sym typeface="Symbol" panose="05050102010706020507" pitchFamily="18" charset="2"/>
              </a:rPr>
              <a:t> = 1 – e</a:t>
            </a:r>
            <a:r>
              <a:rPr lang="en-US" altLang="en-US" sz="2400" baseline="30000">
                <a:sym typeface="Symbol" panose="05050102010706020507" pitchFamily="18" charset="2"/>
              </a:rPr>
              <a:t>-(.25)(5)</a:t>
            </a:r>
            <a:r>
              <a:rPr lang="en-US" altLang="en-US" sz="2400">
                <a:sym typeface="Symbol" panose="05050102010706020507" pitchFamily="18" charset="2"/>
              </a:rPr>
              <a:t> =  </a:t>
            </a:r>
            <a:r>
              <a:rPr lang="en-US" altLang="en-US" sz="2400">
                <a:solidFill>
                  <a:schemeClr val="folHlink"/>
                </a:solidFill>
                <a:sym typeface="Symbol" panose="05050102010706020507" pitchFamily="18" charset="2"/>
              </a:rPr>
              <a:t>.7135</a:t>
            </a:r>
          </a:p>
        </p:txBody>
      </p:sp>
      <p:sp>
        <p:nvSpPr>
          <p:cNvPr id="68614" name="Rectangle 5">
            <a:extLst>
              <a:ext uri="{FF2B5EF4-FFF2-40B4-BE49-F238E27FC236}">
                <a16:creationId xmlns:a16="http://schemas.microsoft.com/office/drawing/2014/main" id="{6F5D3F1A-C956-473B-A6F2-F96917D68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389563"/>
            <a:ext cx="697547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5342" tIns="42672" rIns="85342" bIns="42672"/>
          <a:lstStyle>
            <a:lvl1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93738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68388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493838" indent="-212725" defTabSz="852488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19288" indent="-212725" defTabSz="852488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3764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336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908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748088" indent="-212725" defTabSz="852488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>
                <a:solidFill>
                  <a:srgbClr val="FF0000"/>
                </a:solidFill>
              </a:rPr>
              <a:t>EXCEL:</a:t>
            </a:r>
            <a:r>
              <a:rPr lang="en-US" altLang="en-US" sz="1700"/>
              <a:t>  Formulas to More Functions to Statistical to </a:t>
            </a:r>
            <a:r>
              <a:rPr lang="en-US" altLang="en-US" sz="1700" b="1">
                <a:solidFill>
                  <a:srgbClr val="002060"/>
                </a:solidFill>
              </a:rPr>
              <a:t>EXP. DIST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DE273288-31EC-428E-986F-A4256FA19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Chapter Summary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8A3E0120-7AA4-4B78-B885-2D1DC1BF3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153400" cy="4532313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</a:pPr>
            <a:r>
              <a:rPr lang="en-US" altLang="en-US"/>
              <a:t>Reviewed key discrete distributions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  Binomial and Poisson 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altLang="en-US"/>
              <a:t>Reviewed key continuous distributions</a:t>
            </a:r>
          </a:p>
          <a:p>
            <a:pPr lvl="1" eaLnBrk="1" hangingPunct="1">
              <a:lnSpc>
                <a:spcPct val="80000"/>
              </a:lnSpc>
              <a:spcBef>
                <a:spcPct val="30000"/>
              </a:spcBef>
            </a:pPr>
            <a:r>
              <a:rPr lang="en-US" altLang="en-US"/>
              <a:t> 	Normal, Uniform, Exponential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US" altLang="en-US"/>
              <a:t>Probabilities using formulas and Excel</a:t>
            </a:r>
          </a:p>
          <a:p>
            <a:pPr eaLnBrk="1" hangingPunct="1">
              <a:lnSpc>
                <a:spcPct val="130000"/>
              </a:lnSpc>
              <a:spcBef>
                <a:spcPct val="30000"/>
              </a:spcBef>
            </a:pPr>
            <a:r>
              <a:rPr lang="en-US" altLang="en-US"/>
              <a:t>Recognized when to apply different distributions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CCFE8F1-415E-4A1A-B354-E4B10DB5080D}"/>
              </a:ext>
            </a:extLst>
          </p:cNvPr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1464D34-A190-4ED4-B4D8-DB0655782FAC}"/>
              </a:ext>
            </a:extLst>
          </p:cNvPr>
          <p:cNvSpPr txBox="1">
            <a:spLocks/>
          </p:cNvSpPr>
          <p:nvPr/>
        </p:nvSpPr>
        <p:spPr>
          <a:xfrm>
            <a:off x="1812850" y="102552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Data Analytics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FF7E880-7928-4915-A5C5-455E08C12547}"/>
              </a:ext>
            </a:extLst>
          </p:cNvPr>
          <p:cNvSpPr txBox="1">
            <a:spLocks noChangeAspect="1"/>
          </p:cNvSpPr>
          <p:nvPr/>
        </p:nvSpPr>
        <p:spPr>
          <a:xfrm>
            <a:off x="381000" y="4495800"/>
            <a:ext cx="8029575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600" b="1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       End</a:t>
            </a:r>
          </a:p>
        </p:txBody>
      </p:sp>
      <p:sp>
        <p:nvSpPr>
          <p:cNvPr id="70661" name="TextBox 1">
            <a:extLst>
              <a:ext uri="{FF2B5EF4-FFF2-40B4-BE49-F238E27FC236}">
                <a16:creationId xmlns:a16="http://schemas.microsoft.com/office/drawing/2014/main" id="{D1CAB25B-9FBF-466C-988B-D8C879624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8032" y="50165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800000"/>
                </a:solidFill>
                <a:latin typeface="Lucida Bright" panose="02040602050505020304" pitchFamily="18" charset="0"/>
                <a:ea typeface="ＭＳ Ｐゴシック" panose="020B0600070205080204" pitchFamily="34" charset="-128"/>
              </a:rPr>
              <a:t>           CSUSM</a:t>
            </a:r>
            <a:endParaRPr lang="en-US" altLang="en-US" sz="2800" b="1" dirty="0">
              <a:solidFill>
                <a:srgbClr val="800000"/>
              </a:solidFill>
              <a:latin typeface="Lucida Bright" panose="02040602050505020304" pitchFamily="18" charset="0"/>
              <a:ea typeface="ＭＳ Ｐゴシック" panose="020B0600070205080204" pitchFamily="34" charset="-128"/>
              <a:cs typeface="FrankRuehl" panose="020E0503060101010101" pitchFamily="34" charset="-79"/>
            </a:endParaRPr>
          </a:p>
        </p:txBody>
      </p:sp>
      <p:pic>
        <p:nvPicPr>
          <p:cNvPr id="70662" name="Picture 2">
            <a:extLst>
              <a:ext uri="{FF2B5EF4-FFF2-40B4-BE49-F238E27FC236}">
                <a16:creationId xmlns:a16="http://schemas.microsoft.com/office/drawing/2014/main" id="{96532289-1941-4C5B-8AA1-06DC707B39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2235200"/>
            <a:ext cx="234632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9589106-75E1-4115-9437-E0156EB6B2A9}"/>
              </a:ext>
            </a:extLst>
          </p:cNvPr>
          <p:cNvSpPr/>
          <p:nvPr/>
        </p:nvSpPr>
        <p:spPr>
          <a:xfrm>
            <a:off x="3626121" y="2360613"/>
            <a:ext cx="3949159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b="1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T1LM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CA65702-5B5D-4A11-AC0A-F32AFD8A88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altLang="en-US" sz="3700"/>
              <a:t>Continuous Probability Distributions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5F36FE2-C042-488D-A788-48BDF80170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8001000" cy="4648200"/>
          </a:xfrm>
        </p:spPr>
        <p:txBody>
          <a:bodyPr/>
          <a:lstStyle/>
          <a:p>
            <a:pPr eaLnBrk="1" hangingPunct="1"/>
            <a:r>
              <a:rPr lang="en-US" altLang="en-US"/>
              <a:t>A </a:t>
            </a:r>
            <a:r>
              <a:rPr lang="en-US" altLang="en-US">
                <a:solidFill>
                  <a:schemeClr val="folHlink"/>
                </a:solidFill>
              </a:rPr>
              <a:t>continuous random variable</a:t>
            </a:r>
            <a:r>
              <a:rPr lang="en-US" altLang="en-US"/>
              <a:t> is a variable that can assume any value on a continuum (can assume an uncountable number of values)</a:t>
            </a:r>
          </a:p>
          <a:p>
            <a:pPr lvl="1" eaLnBrk="1" hangingPunct="1"/>
            <a:r>
              <a:rPr lang="en-US" altLang="en-US"/>
              <a:t>thickness of an item</a:t>
            </a:r>
          </a:p>
          <a:p>
            <a:pPr lvl="1" eaLnBrk="1" hangingPunct="1"/>
            <a:r>
              <a:rPr lang="en-US" altLang="en-US"/>
              <a:t>time required to complete a task</a:t>
            </a:r>
          </a:p>
          <a:p>
            <a:pPr lvl="1" eaLnBrk="1" hangingPunct="1"/>
            <a:r>
              <a:rPr lang="en-US" altLang="en-US"/>
              <a:t>temperature of a solution</a:t>
            </a:r>
          </a:p>
          <a:p>
            <a:pPr lvl="1" eaLnBrk="1" hangingPunct="1"/>
            <a:r>
              <a:rPr lang="en-US" altLang="en-US"/>
              <a:t>height, in inches</a:t>
            </a:r>
          </a:p>
          <a:p>
            <a:pPr eaLnBrk="1" hangingPunct="1">
              <a:lnSpc>
                <a:spcPct val="2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These can potentially take on any value, depending only on the ability to measure accurately.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Line 9">
            <a:extLst>
              <a:ext uri="{FF2B5EF4-FFF2-40B4-BE49-F238E27FC236}">
                <a16:creationId xmlns:a16="http://schemas.microsoft.com/office/drawing/2014/main" id="{0B98FDC3-17F2-42CF-9A21-4EC4D8583C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4572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10">
            <a:extLst>
              <a:ext uri="{FF2B5EF4-FFF2-40B4-BE49-F238E27FC236}">
                <a16:creationId xmlns:a16="http://schemas.microsoft.com/office/drawing/2014/main" id="{7E13BCB0-C195-4388-8D2F-3A5BFA6949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12">
            <a:extLst>
              <a:ext uri="{FF2B5EF4-FFF2-40B4-BE49-F238E27FC236}">
                <a16:creationId xmlns:a16="http://schemas.microsoft.com/office/drawing/2014/main" id="{BE654093-9A3B-44DF-AB73-13BC753A1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4583" name="Rectangle 13">
            <a:extLst>
              <a:ext uri="{FF2B5EF4-FFF2-40B4-BE49-F238E27FC236}">
                <a16:creationId xmlns:a16="http://schemas.microsoft.com/office/drawing/2014/main" id="{71B3560A-5018-4386-9913-F3787CCA7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chemeClr val="tx2"/>
                </a:solidFill>
              </a:rPr>
              <a:t>The Binomial Distribution</a:t>
            </a:r>
          </a:p>
        </p:txBody>
      </p:sp>
      <p:sp>
        <p:nvSpPr>
          <p:cNvPr id="24584" name="Line 15">
            <a:extLst>
              <a:ext uri="{FF2B5EF4-FFF2-40B4-BE49-F238E27FC236}">
                <a16:creationId xmlns:a16="http://schemas.microsoft.com/office/drawing/2014/main" id="{461A69D2-B4A8-45C5-A7B4-5910AB304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1905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16">
            <a:extLst>
              <a:ext uri="{FF2B5EF4-FFF2-40B4-BE49-F238E27FC236}">
                <a16:creationId xmlns:a16="http://schemas.microsoft.com/office/drawing/2014/main" id="{5041FE7E-F3EB-4513-B7F6-76D404BA3D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3962400"/>
            <a:ext cx="0" cy="198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7">
            <a:extLst>
              <a:ext uri="{FF2B5EF4-FFF2-40B4-BE49-F238E27FC236}">
                <a16:creationId xmlns:a16="http://schemas.microsoft.com/office/drawing/2014/main" id="{9996BF32-8E24-45C2-BE7A-932C6F93B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Rectangle 18">
            <a:extLst>
              <a:ext uri="{FF2B5EF4-FFF2-40B4-BE49-F238E27FC236}">
                <a16:creationId xmlns:a16="http://schemas.microsoft.com/office/drawing/2014/main" id="{47005095-79E5-41A1-B7DA-03ED88FA1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43400"/>
            <a:ext cx="1676400" cy="466725"/>
          </a:xfrm>
          <a:prstGeom prst="rect">
            <a:avLst/>
          </a:prstGeom>
          <a:solidFill>
            <a:srgbClr val="BBD7FF"/>
          </a:solidFill>
          <a:ln w="12700">
            <a:solidFill>
              <a:srgbClr val="00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Binomial</a:t>
            </a:r>
          </a:p>
        </p:txBody>
      </p:sp>
      <p:sp>
        <p:nvSpPr>
          <p:cNvPr id="24588" name="Rectangle 21">
            <a:extLst>
              <a:ext uri="{FF2B5EF4-FFF2-40B4-BE49-F238E27FC236}">
                <a16:creationId xmlns:a16="http://schemas.microsoft.com/office/drawing/2014/main" id="{8CCC6FEF-9EE1-4296-9AA3-6D47DD33C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E0BD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/>
              <a:t>Probability Distributions</a:t>
            </a:r>
          </a:p>
        </p:txBody>
      </p:sp>
      <p:sp>
        <p:nvSpPr>
          <p:cNvPr id="24589" name="Rectangle 22">
            <a:extLst>
              <a:ext uri="{FF2B5EF4-FFF2-40B4-BE49-F238E27FC236}">
                <a16:creationId xmlns:a16="http://schemas.microsoft.com/office/drawing/2014/main" id="{C4011056-0C9C-417C-8A39-07B5A64CE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743200"/>
            <a:ext cx="2209800" cy="1196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D7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/>
              <a:t>Discrete</a:t>
            </a:r>
            <a:r>
              <a:rPr lang="en-US" altLang="en-US" sz="2400"/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Probability Distributions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B36CD9A-970D-4740-A5FB-36A556E32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609600"/>
          </a:xfrm>
        </p:spPr>
        <p:txBody>
          <a:bodyPr/>
          <a:lstStyle/>
          <a:p>
            <a:pPr defTabSz="914400" eaLnBrk="1" hangingPunct="1"/>
            <a:r>
              <a:rPr lang="en-US" altLang="en-US" sz="4000"/>
              <a:t>The Binomial Distribution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5FD4E77-6BEC-477F-85CC-1B44E0B8BB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4800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914400" eaLnBrk="1" hangingPunct="1"/>
            <a:r>
              <a:rPr lang="en-US" altLang="en-US" sz="2700">
                <a:solidFill>
                  <a:srgbClr val="000000"/>
                </a:solidFill>
              </a:rPr>
              <a:t>Characteristics of the </a:t>
            </a:r>
            <a:r>
              <a:rPr lang="en-US" altLang="en-US" sz="2700">
                <a:solidFill>
                  <a:schemeClr val="folHlink"/>
                </a:solidFill>
              </a:rPr>
              <a:t>Binomial Distribution</a:t>
            </a:r>
            <a:r>
              <a:rPr lang="en-US" altLang="en-US" sz="2700">
                <a:solidFill>
                  <a:srgbClr val="000000"/>
                </a:solidFill>
              </a:rPr>
              <a:t>:</a:t>
            </a:r>
          </a:p>
          <a:p>
            <a:pPr marL="342900" indent="-342900" defTabSz="914400" eaLnBrk="1" hangingPunct="1"/>
            <a:endParaRPr lang="en-US" altLang="en-US" sz="1200">
              <a:solidFill>
                <a:srgbClr val="000000"/>
              </a:solidFill>
            </a:endParaRPr>
          </a:p>
          <a:p>
            <a:pPr marL="742950" lvl="1" indent="-285750" defTabSz="914400" eaLnBrk="1" hangingPunct="1"/>
            <a:r>
              <a:rPr lang="en-US" altLang="en-US" sz="2300">
                <a:solidFill>
                  <a:schemeClr val="bg2"/>
                </a:solidFill>
              </a:rPr>
              <a:t>A trial has </a:t>
            </a:r>
            <a:r>
              <a:rPr lang="en-US" altLang="en-US" sz="2300">
                <a:solidFill>
                  <a:schemeClr val="folHlink"/>
                </a:solidFill>
              </a:rPr>
              <a:t>only two possible outcomes</a:t>
            </a:r>
            <a:r>
              <a:rPr lang="en-US" altLang="en-US" sz="2300">
                <a:solidFill>
                  <a:schemeClr val="bg2"/>
                </a:solidFill>
              </a:rPr>
              <a:t> – “success” or “failure”</a:t>
            </a:r>
          </a:p>
          <a:p>
            <a:pPr marL="742950" lvl="1" indent="-285750" defTabSz="914400" eaLnBrk="1" hangingPunct="1"/>
            <a:r>
              <a:rPr lang="en-US" altLang="en-US" sz="2300">
                <a:solidFill>
                  <a:schemeClr val="bg2"/>
                </a:solidFill>
              </a:rPr>
              <a:t>There is a fixed number, n, of </a:t>
            </a:r>
            <a:r>
              <a:rPr lang="en-US" altLang="en-US" sz="2300">
                <a:solidFill>
                  <a:schemeClr val="folHlink"/>
                </a:solidFill>
              </a:rPr>
              <a:t>identical trials</a:t>
            </a:r>
          </a:p>
          <a:p>
            <a:pPr marL="742950" lvl="1" indent="-285750" defTabSz="914400" eaLnBrk="1" hangingPunct="1"/>
            <a:r>
              <a:rPr lang="en-US" altLang="en-US" sz="2300">
                <a:solidFill>
                  <a:schemeClr val="bg2"/>
                </a:solidFill>
              </a:rPr>
              <a:t>The trials of the experiment are i</a:t>
            </a:r>
            <a:r>
              <a:rPr lang="en-US" altLang="en-US" sz="2300">
                <a:solidFill>
                  <a:schemeClr val="folHlink"/>
                </a:solidFill>
              </a:rPr>
              <a:t>ndependent</a:t>
            </a:r>
            <a:r>
              <a:rPr lang="en-US" altLang="en-US" sz="2300">
                <a:solidFill>
                  <a:schemeClr val="bg2"/>
                </a:solidFill>
              </a:rPr>
              <a:t> of each other</a:t>
            </a:r>
          </a:p>
          <a:p>
            <a:pPr marL="742950" lvl="1" indent="-285750" defTabSz="914400" eaLnBrk="1" hangingPunct="1"/>
            <a:r>
              <a:rPr lang="en-US" altLang="en-US" sz="2300">
                <a:solidFill>
                  <a:schemeClr val="bg2"/>
                </a:solidFill>
              </a:rPr>
              <a:t>The </a:t>
            </a:r>
            <a:r>
              <a:rPr lang="en-US" altLang="en-US" sz="2300">
                <a:solidFill>
                  <a:schemeClr val="folHlink"/>
                </a:solidFill>
              </a:rPr>
              <a:t>probability of a success, p, remains constant</a:t>
            </a:r>
            <a:r>
              <a:rPr lang="en-US" altLang="en-US" sz="2300">
                <a:solidFill>
                  <a:schemeClr val="bg2"/>
                </a:solidFill>
              </a:rPr>
              <a:t> from trial to trial</a:t>
            </a:r>
          </a:p>
          <a:p>
            <a:pPr marL="742950" lvl="1" indent="-285750" defTabSz="914400" eaLnBrk="1" hangingPunct="1"/>
            <a:r>
              <a:rPr lang="en-US" altLang="en-US" sz="2300">
                <a:solidFill>
                  <a:schemeClr val="bg2"/>
                </a:solidFill>
              </a:rPr>
              <a:t>If p represents the probability of a success, then     </a:t>
            </a:r>
          </a:p>
          <a:p>
            <a:pPr marL="742950" lvl="1" indent="-285750" defTabSz="914400" eaLnBrk="1" hangingPunct="1">
              <a:buFont typeface="Wingdings" panose="05000000000000000000" pitchFamily="2" charset="2"/>
              <a:buNone/>
            </a:pPr>
            <a:r>
              <a:rPr lang="en-US" altLang="en-US" sz="2300">
                <a:solidFill>
                  <a:schemeClr val="bg2"/>
                </a:solidFill>
              </a:rPr>
              <a:t>	(1-p) = q  is the probability of a failure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80810F5-879C-45C5-A381-42BCBB479E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7391400" cy="762000"/>
          </a:xfrm>
        </p:spPr>
        <p:txBody>
          <a:bodyPr/>
          <a:lstStyle/>
          <a:p>
            <a:pPr defTabSz="914400" eaLnBrk="1" hangingPunct="1"/>
            <a:r>
              <a:rPr lang="en-US" altLang="en-US"/>
              <a:t>Binomial Distribution Settings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A65760C-5CF6-45D9-B9A2-466EB7B1D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391400" cy="4343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A manufacturing plant labels items as either defective or acceptable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A firm bidding for a contract will either get the contract or not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A marketing research firm receives survey responses of “yes I will buy” or “no I will not”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altLang="en-US">
                <a:solidFill>
                  <a:schemeClr val="bg2"/>
                </a:solidFill>
              </a:rPr>
              <a:t>New job applicants either accept the offer or reject it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BB1B955-397E-40E6-BCAD-6A1B9DD17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eaLnBrk="1" hangingPunct="1"/>
            <a:r>
              <a:rPr lang="en-US" altLang="en-US"/>
              <a:t>Counting Rule for Combinations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E85407B-8F1E-4FE9-ABB5-173610B13E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1371600"/>
          </a:xfrm>
        </p:spPr>
        <p:txBody>
          <a:bodyPr/>
          <a:lstStyle/>
          <a:p>
            <a:pPr eaLnBrk="1" hangingPunct="1"/>
            <a:r>
              <a:rPr lang="en-US" altLang="en-US" sz="2700"/>
              <a:t>A </a:t>
            </a:r>
            <a:r>
              <a:rPr lang="en-US" altLang="en-US" sz="2700">
                <a:solidFill>
                  <a:schemeClr val="folHlink"/>
                </a:solidFill>
              </a:rPr>
              <a:t>combination</a:t>
            </a:r>
            <a:r>
              <a:rPr lang="en-US" altLang="en-US" sz="2700"/>
              <a:t> is an outcome of an experiment where x objects are selected from a group of n objects</a:t>
            </a:r>
          </a:p>
        </p:txBody>
      </p:sp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036D12EE-DCDE-4436-BE8D-2A096ABE48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8125" y="2857500"/>
          <a:ext cx="3130550" cy="134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77900" imgH="419100" progId="Equation.3">
                  <p:embed/>
                </p:oleObj>
              </mc:Choice>
              <mc:Fallback>
                <p:oleObj name="Equation" r:id="rId2" imgW="9779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2857500"/>
                        <a:ext cx="3130550" cy="1343025"/>
                      </a:xfrm>
                      <a:prstGeom prst="rect">
                        <a:avLst/>
                      </a:prstGeom>
                      <a:solidFill>
                        <a:srgbClr val="FFFFCD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Rectangle 5">
            <a:extLst>
              <a:ext uri="{FF2B5EF4-FFF2-40B4-BE49-F238E27FC236}">
                <a16:creationId xmlns:a16="http://schemas.microsoft.com/office/drawing/2014/main" id="{E675A4AF-FD6D-47EC-A0D3-ED2355F60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572000"/>
            <a:ext cx="5638800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D2B4E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en-US" altLang="en-US" sz="2000"/>
              <a:t>          where:</a:t>
            </a:r>
            <a:endParaRPr lang="en-US" altLang="en-US" sz="2000" i="1"/>
          </a:p>
          <a:p>
            <a:pPr eaLnBrk="1" hangingPunct="1">
              <a:lnSpc>
                <a:spcPct val="50000"/>
              </a:lnSpc>
              <a:spcBef>
                <a:spcPct val="40000"/>
              </a:spcBef>
              <a:buClrTx/>
              <a:buSzTx/>
              <a:buFontTx/>
              <a:buNone/>
            </a:pPr>
            <a:r>
              <a:rPr lang="en-US" altLang="en-US" sz="2000"/>
              <a:t>		n! =n(n - 1)(n - 2) . . . (2)(1)</a:t>
            </a:r>
          </a:p>
          <a:p>
            <a:pPr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en-US" altLang="en-US" sz="2000"/>
              <a:t>		x! = x(x - 1)(x - 2) . . . (2)(1)</a:t>
            </a:r>
          </a:p>
          <a:p>
            <a:pPr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en-US" altLang="en-US" sz="2000"/>
              <a:t>	 	0! = 1  </a:t>
            </a:r>
            <a:r>
              <a:rPr lang="en-US" altLang="en-US" sz="1600"/>
              <a:t>(by definition)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1788</TotalTime>
  <Pages>20</Pages>
  <Words>1748</Words>
  <Application>Microsoft Office PowerPoint</Application>
  <PresentationFormat>On-screen Show (4:3)</PresentationFormat>
  <Paragraphs>307</Paragraphs>
  <Slides>42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Times New Roman</vt:lpstr>
      <vt:lpstr>Symbol</vt:lpstr>
      <vt:lpstr>Arial</vt:lpstr>
      <vt:lpstr>Wingdings</vt:lpstr>
      <vt:lpstr>Tahoma</vt:lpstr>
      <vt:lpstr>Lucida Bright</vt:lpstr>
      <vt:lpstr>PrenHall1</vt:lpstr>
      <vt:lpstr>Equation</vt:lpstr>
      <vt:lpstr>Worksheet</vt:lpstr>
      <vt:lpstr>PowerPoint Presentation</vt:lpstr>
      <vt:lpstr>Chapter Goals</vt:lpstr>
      <vt:lpstr>PowerPoint Presentation</vt:lpstr>
      <vt:lpstr>Discrete Probability Distributions</vt:lpstr>
      <vt:lpstr>Continuous Probability Distributions</vt:lpstr>
      <vt:lpstr>PowerPoint Presentation</vt:lpstr>
      <vt:lpstr>The Binomial Distribution</vt:lpstr>
      <vt:lpstr>Binomial Distribution Settings</vt:lpstr>
      <vt:lpstr>Counting Rule for Combinations</vt:lpstr>
      <vt:lpstr>Binomial Distribution Characteristics</vt:lpstr>
      <vt:lpstr>Binomial Characteristics</vt:lpstr>
      <vt:lpstr>PowerPoint Presentation</vt:lpstr>
      <vt:lpstr>The Poisson Distribution</vt:lpstr>
      <vt:lpstr>Poisson Distribution Formula</vt:lpstr>
      <vt:lpstr>Poisson Distribution Characteristics</vt:lpstr>
      <vt:lpstr>PowerPoint Presentation</vt:lpstr>
      <vt:lpstr>The Normal Distribution</vt:lpstr>
      <vt:lpstr>PowerPoint Presentation</vt:lpstr>
      <vt:lpstr>The Normal Distribution Shape</vt:lpstr>
      <vt:lpstr>Finding Normal Probabilities  </vt:lpstr>
      <vt:lpstr>Probability as  Area Under the Curve</vt:lpstr>
      <vt:lpstr>Empirical Rules</vt:lpstr>
      <vt:lpstr>The Empirical Rule</vt:lpstr>
      <vt:lpstr>Importance of the Rule</vt:lpstr>
      <vt:lpstr>The Standard Normal Distribution</vt:lpstr>
      <vt:lpstr>Comparing  x  and  z  units</vt:lpstr>
      <vt:lpstr>The Standard Normal</vt:lpstr>
      <vt:lpstr>Translation to the Standard Normal Distribution</vt:lpstr>
      <vt:lpstr>Example</vt:lpstr>
      <vt:lpstr> Upper Tail Probabilities</vt:lpstr>
      <vt:lpstr>Lower Tail Probabilities</vt:lpstr>
      <vt:lpstr>PowerPoint Presentation</vt:lpstr>
      <vt:lpstr>The Uniform Distribution</vt:lpstr>
      <vt:lpstr>The Uniform Distribution</vt:lpstr>
      <vt:lpstr>Uniform Distribution</vt:lpstr>
      <vt:lpstr>PowerPoint Presentation</vt:lpstr>
      <vt:lpstr>The Exponential Distribution</vt:lpstr>
      <vt:lpstr>The Exponential Distribution</vt:lpstr>
      <vt:lpstr>Exponential Distribution</vt:lpstr>
      <vt:lpstr>Example</vt:lpstr>
      <vt:lpstr>Chapter Summary</vt:lpstr>
      <vt:lpstr>PowerPoint Presentation</vt:lpstr>
    </vt:vector>
  </TitlesOfParts>
  <Company>University of San Diego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Statistics: A Decision-Making Approach, 6th edition</dc:title>
  <dc:subject>Chapter 5</dc:subject>
  <dc:creator>Dirk Yandell</dc:creator>
  <cp:keywords/>
  <dc:description/>
  <cp:lastModifiedBy>19498</cp:lastModifiedBy>
  <cp:revision>95</cp:revision>
  <cp:lastPrinted>1998-11-22T23:37:53Z</cp:lastPrinted>
  <dcterms:created xsi:type="dcterms:W3CDTF">2001-01-13T00:04:22Z</dcterms:created>
  <dcterms:modified xsi:type="dcterms:W3CDTF">2022-09-04T01:55:11Z</dcterms:modified>
</cp:coreProperties>
</file>