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80"/>
  </p:notesMasterIdLst>
  <p:sldIdLst>
    <p:sldId id="782" r:id="rId2"/>
    <p:sldId id="784" r:id="rId3"/>
    <p:sldId id="478" r:id="rId4"/>
    <p:sldId id="479" r:id="rId5"/>
    <p:sldId id="604" r:id="rId6"/>
    <p:sldId id="695" r:id="rId7"/>
    <p:sldId id="723" r:id="rId8"/>
    <p:sldId id="763" r:id="rId9"/>
    <p:sldId id="764" r:id="rId10"/>
    <p:sldId id="786" r:id="rId11"/>
    <p:sldId id="605" r:id="rId12"/>
    <p:sldId id="781" r:id="rId13"/>
    <p:sldId id="606" r:id="rId14"/>
    <p:sldId id="765" r:id="rId15"/>
    <p:sldId id="480" r:id="rId16"/>
    <p:sldId id="787" r:id="rId17"/>
    <p:sldId id="516" r:id="rId18"/>
    <p:sldId id="766" r:id="rId19"/>
    <p:sldId id="768" r:id="rId20"/>
    <p:sldId id="769" r:id="rId21"/>
    <p:sldId id="789" r:id="rId22"/>
    <p:sldId id="518" r:id="rId23"/>
    <p:sldId id="519" r:id="rId24"/>
    <p:sldId id="517" r:id="rId25"/>
    <p:sldId id="658" r:id="rId26"/>
    <p:sldId id="521" r:id="rId27"/>
    <p:sldId id="696" r:id="rId28"/>
    <p:sldId id="490" r:id="rId29"/>
    <p:sldId id="486" r:id="rId30"/>
    <p:sldId id="609" r:id="rId31"/>
    <p:sldId id="610" r:id="rId32"/>
    <p:sldId id="770" r:id="rId33"/>
    <p:sldId id="708" r:id="rId34"/>
    <p:sldId id="790" r:id="rId35"/>
    <p:sldId id="780" r:id="rId36"/>
    <p:sldId id="776" r:id="rId37"/>
    <p:sldId id="493" r:id="rId38"/>
    <p:sldId id="791" r:id="rId39"/>
    <p:sldId id="499" r:id="rId40"/>
    <p:sldId id="707" r:id="rId41"/>
    <p:sldId id="777" r:id="rId42"/>
    <p:sldId id="778" r:id="rId43"/>
    <p:sldId id="792" r:id="rId44"/>
    <p:sldId id="709" r:id="rId45"/>
    <p:sldId id="779" r:id="rId46"/>
    <p:sldId id="500" r:id="rId47"/>
    <p:sldId id="710" r:id="rId48"/>
    <p:sldId id="793" r:id="rId49"/>
    <p:sldId id="268" r:id="rId50"/>
    <p:sldId id="269" r:id="rId51"/>
    <p:sldId id="270" r:id="rId52"/>
    <p:sldId id="271" r:id="rId53"/>
    <p:sldId id="272" r:id="rId54"/>
    <p:sldId id="298" r:id="rId55"/>
    <p:sldId id="273" r:id="rId56"/>
    <p:sldId id="274" r:id="rId57"/>
    <p:sldId id="275" r:id="rId58"/>
    <p:sldId id="276" r:id="rId59"/>
    <p:sldId id="277" r:id="rId60"/>
    <p:sldId id="278" r:id="rId61"/>
    <p:sldId id="301" r:id="rId62"/>
    <p:sldId id="302" r:id="rId63"/>
    <p:sldId id="279" r:id="rId64"/>
    <p:sldId id="280" r:id="rId65"/>
    <p:sldId id="281" r:id="rId66"/>
    <p:sldId id="282" r:id="rId67"/>
    <p:sldId id="283" r:id="rId68"/>
    <p:sldId id="284" r:id="rId69"/>
    <p:sldId id="285" r:id="rId70"/>
    <p:sldId id="286" r:id="rId71"/>
    <p:sldId id="287" r:id="rId72"/>
    <p:sldId id="288" r:id="rId73"/>
    <p:sldId id="292" r:id="rId74"/>
    <p:sldId id="293" r:id="rId75"/>
    <p:sldId id="294" r:id="rId76"/>
    <p:sldId id="295" r:id="rId77"/>
    <p:sldId id="296" r:id="rId78"/>
    <p:sldId id="783" r:id="rId79"/>
  </p:sldIdLst>
  <p:sldSz cx="9144000" cy="6858000" type="screen4x3"/>
  <p:notesSz cx="6858000" cy="9144000"/>
  <p:defaultTextStyle>
    <a:defPPr>
      <a:defRPr lang="en-US"/>
    </a:defPPr>
    <a:lvl1pPr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5pPr>
    <a:lvl6pPr marL="2286000" algn="l" defTabSz="914400" rtl="0" eaLnBrk="1" latinLnBrk="0" hangingPunct="1">
      <a:defRPr sz="2400" b="1" i="1" kern="1200">
        <a:solidFill>
          <a:schemeClr val="tx1"/>
        </a:solidFill>
        <a:latin typeface="Arial" panose="020B0604020202020204" pitchFamily="34" charset="0"/>
        <a:ea typeface="+mn-ea"/>
        <a:cs typeface="+mn-cs"/>
      </a:defRPr>
    </a:lvl6pPr>
    <a:lvl7pPr marL="2743200" algn="l" defTabSz="914400" rtl="0" eaLnBrk="1" latinLnBrk="0" hangingPunct="1">
      <a:defRPr sz="2400" b="1" i="1" kern="1200">
        <a:solidFill>
          <a:schemeClr val="tx1"/>
        </a:solidFill>
        <a:latin typeface="Arial" panose="020B0604020202020204" pitchFamily="34" charset="0"/>
        <a:ea typeface="+mn-ea"/>
        <a:cs typeface="+mn-cs"/>
      </a:defRPr>
    </a:lvl7pPr>
    <a:lvl8pPr marL="3200400" algn="l" defTabSz="914400" rtl="0" eaLnBrk="1" latinLnBrk="0" hangingPunct="1">
      <a:defRPr sz="2400" b="1" i="1" kern="1200">
        <a:solidFill>
          <a:schemeClr val="tx1"/>
        </a:solidFill>
        <a:latin typeface="Arial" panose="020B0604020202020204" pitchFamily="34" charset="0"/>
        <a:ea typeface="+mn-ea"/>
        <a:cs typeface="+mn-cs"/>
      </a:defRPr>
    </a:lvl8pPr>
    <a:lvl9pPr marL="3657600" algn="l" defTabSz="914400" rtl="0" eaLnBrk="1" latinLnBrk="0" hangingPunct="1">
      <a:defRPr sz="24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80"/>
    <a:srgbClr val="D1EBEB"/>
    <a:srgbClr val="FDB109"/>
    <a:srgbClr val="CA8C02"/>
    <a:srgbClr val="FED880"/>
    <a:srgbClr val="1D2A4B"/>
    <a:srgbClr val="2FFF74"/>
    <a:srgbClr val="FFB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1639" autoAdjust="0"/>
  </p:normalViewPr>
  <p:slideViewPr>
    <p:cSldViewPr snapToGrid="0">
      <p:cViewPr varScale="1">
        <p:scale>
          <a:sx n="68" d="100"/>
          <a:sy n="68" d="100"/>
        </p:scale>
        <p:origin x="130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1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i="0">
                <a:effectLst/>
                <a:latin typeface="Times" pitchFamily="18" charset="0"/>
              </a:defRPr>
            </a:lvl1pPr>
          </a:lstStyle>
          <a:p>
            <a:pPr>
              <a:defRPr/>
            </a:pPr>
            <a:endParaRPr lang="en-AU" alt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i="0">
                <a:effectLst/>
                <a:latin typeface="Times" pitchFamily="18" charset="0"/>
              </a:defRPr>
            </a:lvl1pPr>
          </a:lstStyle>
          <a:p>
            <a:pPr>
              <a:defRPr/>
            </a:pPr>
            <a:endParaRPr lang="en-AU" alt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a:effectLst/>
                <a:latin typeface="Times" pitchFamily="18" charset="0"/>
              </a:defRPr>
            </a:lvl1pPr>
          </a:lstStyle>
          <a:p>
            <a:pPr>
              <a:defRPr/>
            </a:pPr>
            <a:endParaRPr lang="en-AU" alt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i="0">
                <a:latin typeface="Times" panose="02020603050405020304" pitchFamily="18" charset="0"/>
              </a:defRPr>
            </a:lvl1pPr>
          </a:lstStyle>
          <a:p>
            <a:fld id="{EFAA5A2F-FEBE-4BBE-AACF-8E6FAEC0D75D}" type="slidenum">
              <a:rPr lang="en-AU" altLang="en-US"/>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163763B-451E-4018-996C-1A77F2C5ECD9}" type="slidenum">
              <a:rPr lang="en-AU" altLang="en-US" sz="1200" b="0" i="0">
                <a:latin typeface="Times" panose="02020603050405020304" pitchFamily="18" charset="0"/>
              </a:rPr>
              <a:pPr/>
              <a:t>3</a:t>
            </a:fld>
            <a:endParaRPr lang="en-AU" altLang="en-US" sz="1200" b="0" i="0" dirty="0">
              <a:latin typeface="Times" panose="02020603050405020304" pitchFamily="18"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173407E5-5710-42B3-9AD0-5EC67A603B96}" type="slidenum">
              <a:rPr lang="en-AU" altLang="en-US" sz="1200" b="0" i="0">
                <a:latin typeface="Times" panose="02020603050405020304" pitchFamily="18" charset="0"/>
              </a:rPr>
              <a:pPr/>
              <a:t>13</a:t>
            </a:fld>
            <a:endParaRPr lang="en-AU" altLang="en-US" sz="1200" b="0" i="0" dirty="0">
              <a:latin typeface="Times" panose="02020603050405020304"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4849C71-AE85-4878-9AF8-FCE9EB2B1AC8}" type="slidenum">
              <a:rPr lang="en-AU" altLang="en-US" sz="1200" b="0" i="0">
                <a:latin typeface="Times" panose="02020603050405020304" pitchFamily="18" charset="0"/>
              </a:rPr>
              <a:pPr/>
              <a:t>14</a:t>
            </a:fld>
            <a:endParaRPr lang="en-AU" altLang="en-US" sz="1200" b="0" i="0" dirty="0">
              <a:latin typeface="Times" panose="02020603050405020304" pitchFamily="18"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F53FF07B-A8F1-4656-9E26-4DD361C5E2F9}" type="slidenum">
              <a:rPr lang="en-AU" altLang="en-US" sz="1200" b="0" i="0">
                <a:latin typeface="Times" panose="02020603050405020304" pitchFamily="18" charset="0"/>
              </a:rPr>
              <a:pPr/>
              <a:t>15</a:t>
            </a:fld>
            <a:endParaRPr lang="en-AU" altLang="en-US" sz="1200" b="0" i="0" dirty="0">
              <a:latin typeface="Times" panose="02020603050405020304"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9B4F74C-815C-4572-837F-6A474FF7986C}" type="slidenum">
              <a:rPr lang="en-AU" altLang="en-US" sz="1200" b="0" i="0">
                <a:latin typeface="Times" panose="02020603050405020304" pitchFamily="18" charset="0"/>
              </a:rPr>
              <a:pPr/>
              <a:t>17</a:t>
            </a:fld>
            <a:endParaRPr lang="en-AU" altLang="en-US" sz="1200" b="0" i="0" dirty="0">
              <a:latin typeface="Times" panose="02020603050405020304" pitchFamily="18"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1486153-4185-41DB-8836-88F7755058A2}" type="slidenum">
              <a:rPr lang="en-AU" altLang="en-US" sz="1200" b="0" i="0">
                <a:latin typeface="Times" panose="02020603050405020304" pitchFamily="18" charset="0"/>
              </a:rPr>
              <a:pPr/>
              <a:t>18</a:t>
            </a:fld>
            <a:endParaRPr lang="en-AU" altLang="en-US" sz="1200" b="0" i="0" dirty="0">
              <a:latin typeface="Times"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DAF085A9-7DA1-4E2B-9973-D67155B4BC6B}" type="slidenum">
              <a:rPr lang="en-AU" altLang="en-US" sz="1200" b="0" i="0">
                <a:latin typeface="Times" panose="02020603050405020304" pitchFamily="18" charset="0"/>
              </a:rPr>
              <a:pPr/>
              <a:t>19</a:t>
            </a:fld>
            <a:endParaRPr lang="en-AU" altLang="en-US" sz="1200" b="0" i="0" dirty="0">
              <a:latin typeface="Times" panose="02020603050405020304" pitchFamily="18"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A7D1AC6-0662-4C58-9573-DB952AC87ECB}" type="slidenum">
              <a:rPr lang="en-AU" altLang="en-US" sz="1200" b="0" i="0">
                <a:latin typeface="Times" panose="02020603050405020304" pitchFamily="18" charset="0"/>
              </a:rPr>
              <a:pPr/>
              <a:t>20</a:t>
            </a:fld>
            <a:endParaRPr lang="en-AU" altLang="en-US" sz="1200" b="0" i="0" dirty="0">
              <a:latin typeface="Times" panose="02020603050405020304" pitchFamily="18"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10F03770-C6E4-485F-B204-DF1FA1742043}" type="slidenum">
              <a:rPr lang="en-AU" altLang="en-US" sz="1200" b="0" i="0">
                <a:latin typeface="Times" panose="02020603050405020304" pitchFamily="18" charset="0"/>
              </a:rPr>
              <a:pPr/>
              <a:t>22</a:t>
            </a:fld>
            <a:endParaRPr lang="en-AU" altLang="en-US" sz="1200" b="0" i="0" dirty="0">
              <a:latin typeface="Times"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DC356D1-A1F6-4E50-BFD6-44B9BA6EC4A8}" type="slidenum">
              <a:rPr lang="en-AU" altLang="en-US" sz="1200" b="0" i="0">
                <a:latin typeface="Times" panose="02020603050405020304" pitchFamily="18" charset="0"/>
              </a:rPr>
              <a:pPr/>
              <a:t>23</a:t>
            </a:fld>
            <a:endParaRPr lang="en-AU" altLang="en-US" sz="1200" b="0" i="0" dirty="0">
              <a:latin typeface="Times"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FB8D3F1-551F-4552-876E-8B3707BE33DC}" type="slidenum">
              <a:rPr lang="en-AU" altLang="en-US" sz="1200" b="0" i="0">
                <a:latin typeface="Times" panose="02020603050405020304" pitchFamily="18" charset="0"/>
              </a:rPr>
              <a:pPr/>
              <a:t>24</a:t>
            </a:fld>
            <a:endParaRPr lang="en-AU" altLang="en-US" sz="1200" b="0" i="0" dirty="0">
              <a:latin typeface="Times" panose="02020603050405020304"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013BA6C-D6A9-4F66-B571-FDC17AB59D6B}" type="slidenum">
              <a:rPr lang="en-AU" altLang="en-US" sz="1200" b="0" i="0">
                <a:latin typeface="Times" panose="02020603050405020304" pitchFamily="18" charset="0"/>
              </a:rPr>
              <a:pPr/>
              <a:t>4</a:t>
            </a:fld>
            <a:endParaRPr lang="en-AU" altLang="en-US" sz="1200" b="0" i="0" dirty="0">
              <a:latin typeface="Times"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20FCD22-391C-4856-BDF5-EECE63E2672C}" type="slidenum">
              <a:rPr lang="en-AU" altLang="en-US" sz="1200" b="0" i="0">
                <a:latin typeface="Times" panose="02020603050405020304" pitchFamily="18" charset="0"/>
              </a:rPr>
              <a:pPr/>
              <a:t>25</a:t>
            </a:fld>
            <a:endParaRPr lang="en-AU" altLang="en-US" sz="1200" b="0" i="0" dirty="0">
              <a:latin typeface="Times" panose="02020603050405020304" pitchFamily="18"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E5DFA8D4-81B2-4048-9A68-501F9D89BFEE}" type="slidenum">
              <a:rPr lang="en-AU" altLang="en-US" sz="1200" b="0" i="0">
                <a:latin typeface="Times" panose="02020603050405020304" pitchFamily="18" charset="0"/>
              </a:rPr>
              <a:pPr/>
              <a:t>26</a:t>
            </a:fld>
            <a:endParaRPr lang="en-AU" altLang="en-US" sz="1200" b="0" i="0" dirty="0">
              <a:latin typeface="Times"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2F9437D-3154-4452-8AB1-81CF7F4D94BB}" type="slidenum">
              <a:rPr lang="en-AU" altLang="en-US" sz="1200" b="0" i="0">
                <a:latin typeface="Times" panose="02020603050405020304" pitchFamily="18" charset="0"/>
              </a:rPr>
              <a:pPr/>
              <a:t>27</a:t>
            </a:fld>
            <a:endParaRPr lang="en-AU" altLang="en-US" sz="1200" b="0" i="0" dirty="0">
              <a:latin typeface="Times"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7EBB2B6-B745-4DF8-A9ED-96EB867198E5}" type="slidenum">
              <a:rPr lang="en-AU" altLang="en-US" sz="1200" b="0" i="0">
                <a:latin typeface="Times" panose="02020603050405020304" pitchFamily="18" charset="0"/>
              </a:rPr>
              <a:pPr/>
              <a:t>28</a:t>
            </a:fld>
            <a:endParaRPr lang="en-AU" altLang="en-US" sz="1200" b="0" i="0" dirty="0">
              <a:latin typeface="Times" panose="02020603050405020304" pitchFamily="18"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088EA55-AB7D-4BFC-B127-377EA68A1AD9}" type="slidenum">
              <a:rPr lang="en-AU" altLang="en-US" sz="1200" b="0" i="0">
                <a:latin typeface="Times" panose="02020603050405020304" pitchFamily="18" charset="0"/>
              </a:rPr>
              <a:pPr/>
              <a:t>29</a:t>
            </a:fld>
            <a:endParaRPr lang="en-AU" altLang="en-US" sz="1200" b="0" i="0" dirty="0">
              <a:latin typeface="Times" panose="02020603050405020304" pitchFamily="18"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A52016A-7887-4D10-B483-3D8E2DBA3A9A}" type="slidenum">
              <a:rPr lang="en-AU" altLang="en-US" sz="1200" b="0" i="0">
                <a:latin typeface="Times" panose="02020603050405020304" pitchFamily="18" charset="0"/>
              </a:rPr>
              <a:pPr/>
              <a:t>30</a:t>
            </a:fld>
            <a:endParaRPr lang="en-AU" altLang="en-US" sz="1200" b="0" i="0" dirty="0">
              <a:latin typeface="Times" panose="02020603050405020304"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FAFFE0EF-EABA-41B1-A59C-082290A77566}" type="slidenum">
              <a:rPr lang="en-AU" altLang="en-US" sz="1200" b="0" i="0">
                <a:latin typeface="Times" panose="02020603050405020304" pitchFamily="18" charset="0"/>
              </a:rPr>
              <a:pPr/>
              <a:t>31</a:t>
            </a:fld>
            <a:endParaRPr lang="en-AU" altLang="en-US" sz="1200" b="0" i="0" dirty="0">
              <a:latin typeface="Times" panose="02020603050405020304" pitchFamily="18"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2B00DC0-A9DE-433F-888B-D14D87320E0A}" type="slidenum">
              <a:rPr lang="en-AU" altLang="en-US" sz="1200" b="0" i="0">
                <a:latin typeface="Times" panose="02020603050405020304" pitchFamily="18" charset="0"/>
              </a:rPr>
              <a:pPr/>
              <a:t>32</a:t>
            </a:fld>
            <a:endParaRPr lang="en-AU" altLang="en-US" sz="1200" b="0" i="0" dirty="0">
              <a:latin typeface="Times"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61EA99A-EFA7-449E-92B8-4847071723C6}" type="slidenum">
              <a:rPr lang="en-AU" altLang="en-US" sz="1200" b="0" i="0">
                <a:latin typeface="Times" panose="02020603050405020304" pitchFamily="18" charset="0"/>
              </a:rPr>
              <a:pPr/>
              <a:t>33</a:t>
            </a:fld>
            <a:endParaRPr lang="en-AU" altLang="en-US" sz="1200" b="0" i="0" dirty="0">
              <a:latin typeface="Times" panose="02020603050405020304" pitchFamily="18"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A81E515-7C90-4961-AF72-A94BBD2AE5A8}" type="slidenum">
              <a:rPr lang="en-AU" altLang="en-US" sz="1200" b="0" i="0">
                <a:latin typeface="Times" panose="02020603050405020304" pitchFamily="18" charset="0"/>
              </a:rPr>
              <a:pPr/>
              <a:t>35</a:t>
            </a:fld>
            <a:endParaRPr lang="en-AU" altLang="en-US" sz="1200" b="0" i="0" dirty="0">
              <a:latin typeface="Times" panose="02020603050405020304" pitchFamily="18"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DF14E4-8C3C-4FCA-9193-15E0CD46AB72}" type="slidenum">
              <a:rPr lang="en-AU" altLang="en-US" sz="1200" b="0" i="0">
                <a:latin typeface="Times" panose="02020603050405020304" pitchFamily="18" charset="0"/>
              </a:rPr>
              <a:pPr/>
              <a:t>5</a:t>
            </a:fld>
            <a:endParaRPr lang="en-AU" altLang="en-US" sz="1200" b="0" i="0" dirty="0">
              <a:latin typeface="Times"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D2D648-355E-4298-BBC6-4A1DC2747499}" type="slidenum">
              <a:rPr lang="en-AU" altLang="en-US" sz="1200" b="0" i="0">
                <a:latin typeface="Times" panose="02020603050405020304" pitchFamily="18" charset="0"/>
              </a:rPr>
              <a:pPr/>
              <a:t>36</a:t>
            </a:fld>
            <a:endParaRPr lang="en-AU" altLang="en-US" sz="1200" b="0" i="0" dirty="0">
              <a:latin typeface="Times" panose="02020603050405020304" pitchFamily="18"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F410CA1-C02D-4C25-BAFA-0103BFE9382C}" type="slidenum">
              <a:rPr lang="en-AU" altLang="en-US" sz="1200" b="0" i="0">
                <a:latin typeface="Times" panose="02020603050405020304" pitchFamily="18" charset="0"/>
              </a:rPr>
              <a:pPr/>
              <a:t>37</a:t>
            </a:fld>
            <a:endParaRPr lang="en-AU" altLang="en-US" sz="1200" b="0" i="0" dirty="0">
              <a:latin typeface="Times" panose="02020603050405020304" pitchFamily="18"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15EC4AD-8F03-449D-8D9E-DCAA7657623E}" type="slidenum">
              <a:rPr lang="en-AU" altLang="en-US" sz="1200" b="0" i="0">
                <a:latin typeface="Times" panose="02020603050405020304" pitchFamily="18" charset="0"/>
              </a:rPr>
              <a:pPr/>
              <a:t>39</a:t>
            </a:fld>
            <a:endParaRPr lang="en-AU" altLang="en-US" sz="1200" b="0" i="0" dirty="0">
              <a:latin typeface="Times" panose="02020603050405020304" pitchFamily="18"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76883B58-DF30-4669-B42C-1241303F9A83}" type="slidenum">
              <a:rPr lang="en-AU" altLang="en-US" sz="1200" b="0" i="0">
                <a:latin typeface="Times" panose="02020603050405020304" pitchFamily="18" charset="0"/>
              </a:rPr>
              <a:pPr/>
              <a:t>40</a:t>
            </a:fld>
            <a:endParaRPr lang="en-AU" altLang="en-US" sz="1200" b="0" i="0" dirty="0">
              <a:latin typeface="Times" panose="02020603050405020304" pitchFamily="18"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BA165DD-F642-4C78-8F9C-C413A33A5B10}" type="slidenum">
              <a:rPr lang="en-AU" altLang="en-US" sz="1200" b="0" i="0">
                <a:latin typeface="Times" panose="02020603050405020304" pitchFamily="18" charset="0"/>
              </a:rPr>
              <a:pPr/>
              <a:t>41</a:t>
            </a:fld>
            <a:endParaRPr lang="en-AU" altLang="en-US" sz="1200" b="0" i="0" dirty="0">
              <a:latin typeface="Times" panose="02020603050405020304" pitchFamily="18"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BA73AE9-D5AC-422E-AEF9-2EE40C7EFC63}" type="slidenum">
              <a:rPr lang="en-AU" altLang="en-US" sz="1200" b="0" i="0">
                <a:latin typeface="Times" panose="02020603050405020304" pitchFamily="18" charset="0"/>
              </a:rPr>
              <a:pPr/>
              <a:t>42</a:t>
            </a:fld>
            <a:endParaRPr lang="en-AU" altLang="en-US" sz="1200" b="0" i="0" dirty="0">
              <a:latin typeface="Times" panose="02020603050405020304" pitchFamily="18"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51F0F62-20C1-4104-82F8-55B3CBF80BAB}" type="slidenum">
              <a:rPr lang="en-AU" altLang="en-US" sz="1200" b="0" i="0">
                <a:latin typeface="Times" panose="02020603050405020304" pitchFamily="18" charset="0"/>
              </a:rPr>
              <a:pPr/>
              <a:t>44</a:t>
            </a:fld>
            <a:endParaRPr lang="en-AU" altLang="en-US" sz="1200" b="0" i="0" dirty="0">
              <a:latin typeface="Times" panose="02020603050405020304" pitchFamily="18"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AD7241B-9EC2-4AB3-8774-B3B185A7CADF}" type="slidenum">
              <a:rPr lang="en-AU" altLang="en-US" sz="1200" b="0" i="0">
                <a:latin typeface="Times" panose="02020603050405020304" pitchFamily="18" charset="0"/>
              </a:rPr>
              <a:pPr/>
              <a:t>45</a:t>
            </a:fld>
            <a:endParaRPr lang="en-AU" altLang="en-US" sz="1200" b="0" i="0" dirty="0">
              <a:latin typeface="Times" panose="02020603050405020304" pitchFamily="18"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8B0E791-6987-4455-96CE-A1F3343BC6E8}" type="slidenum">
              <a:rPr lang="en-AU" altLang="en-US" sz="1200" b="0" i="0">
                <a:latin typeface="Times" panose="02020603050405020304" pitchFamily="18" charset="0"/>
              </a:rPr>
              <a:pPr/>
              <a:t>46</a:t>
            </a:fld>
            <a:endParaRPr lang="en-AU" altLang="en-US" sz="1200" b="0" i="0" dirty="0">
              <a:latin typeface="Times" panose="02020603050405020304" pitchFamily="18"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DEF7305-9E5B-47C2-ACDF-223E36917EE6}" type="slidenum">
              <a:rPr lang="en-AU" altLang="en-US" sz="1200" b="0" i="0">
                <a:latin typeface="Times" panose="02020603050405020304" pitchFamily="18" charset="0"/>
              </a:rPr>
              <a:pPr/>
              <a:t>47</a:t>
            </a:fld>
            <a:endParaRPr lang="en-AU" altLang="en-US" sz="1200" b="0" i="0" dirty="0">
              <a:latin typeface="Times" panose="02020603050405020304" pitchFamily="18"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8C697DC-247C-4057-876D-872B91B7F7D3}" type="slidenum">
              <a:rPr lang="en-AU" altLang="en-US" sz="1200" b="0" i="0">
                <a:latin typeface="Times" panose="02020603050405020304" pitchFamily="18" charset="0"/>
              </a:rPr>
              <a:pPr/>
              <a:t>6</a:t>
            </a:fld>
            <a:endParaRPr lang="en-AU" altLang="en-US" sz="1200" b="0" i="0" dirty="0">
              <a:latin typeface="Times" panose="02020603050405020304"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0A8BA0-F148-46BE-82EB-81DAE1725CB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0FA323C-60C5-4407-A3CF-8614598190B3}"/>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C640DC-8F07-4162-BE07-3EF75971191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AC31BEF1-09D6-4E8B-A825-09C4E5D1669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6F42D0F-DEA0-402C-99E4-2E58854D80EA}"/>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A1BD4D20-BC28-41BE-AD74-3305C03FF4A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D9D6420-A81B-437A-818F-7E40EA383A8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A3B23EB3-64FA-4E19-BCF3-2403805C7817}"/>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Students should understand both the concepts of natural and assignable variation, and the nature of the efforts required to deal with them.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81B8ACB-E879-4C87-AF52-DD8F23A8057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50FA8C9-787C-42D8-A90E-E61708EE441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Students should understand both the concepts of natural and assignable variation, and the nature of the efforts required to deal with them.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A5A2F-FEBE-4BBE-AACF-8E6FAEC0D75D}" type="slidenum">
              <a:rPr lang="en-AU" altLang="en-US" smtClean="0"/>
              <a:pPr/>
              <a:t>78</a:t>
            </a:fld>
            <a:endParaRPr lang="en-AU" altLang="en-US" dirty="0"/>
          </a:p>
        </p:txBody>
      </p:sp>
    </p:spTree>
    <p:extLst>
      <p:ext uri="{BB962C8B-B14F-4D97-AF65-F5344CB8AC3E}">
        <p14:creationId xmlns:p14="http://schemas.microsoft.com/office/powerpoint/2010/main" val="116654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C378793-0987-453F-8916-A2957E4678D9}" type="slidenum">
              <a:rPr lang="en-AU" altLang="en-US" sz="1200" b="0" i="0">
                <a:latin typeface="Times" panose="02020603050405020304" pitchFamily="18" charset="0"/>
              </a:rPr>
              <a:pPr/>
              <a:t>7</a:t>
            </a:fld>
            <a:endParaRPr lang="en-AU" altLang="en-US" sz="1200" b="0" i="0" dirty="0">
              <a:latin typeface="Times" panose="02020603050405020304"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2072C987-039A-430A-925E-1D174E125FC3}" type="slidenum">
              <a:rPr lang="en-AU" altLang="en-US" sz="1200" b="0" i="0">
                <a:latin typeface="Times" panose="02020603050405020304" pitchFamily="18" charset="0"/>
              </a:rPr>
              <a:pPr/>
              <a:t>8</a:t>
            </a:fld>
            <a:endParaRPr lang="en-AU" altLang="en-US" sz="1200" b="0" i="0" dirty="0">
              <a:latin typeface="Times" panose="02020603050405020304" pitchFamily="18"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664C957-8070-449B-9920-2F7B1295CAA5}" type="slidenum">
              <a:rPr lang="en-AU" altLang="en-US" sz="1200" b="0" i="0">
                <a:latin typeface="Times" panose="02020603050405020304" pitchFamily="18" charset="0"/>
              </a:rPr>
              <a:pPr/>
              <a:t>9</a:t>
            </a:fld>
            <a:endParaRPr lang="en-AU" altLang="en-US" sz="1200" b="0" i="0" dirty="0">
              <a:latin typeface="Times" panose="02020603050405020304" pitchFamily="18"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BC80C0-FF20-4437-8159-573D46BA4DD2}" type="slidenum">
              <a:rPr lang="en-AU" altLang="en-US" sz="1200" b="0" i="0">
                <a:latin typeface="Times" panose="02020603050405020304" pitchFamily="18" charset="0"/>
              </a:rPr>
              <a:pPr/>
              <a:t>11</a:t>
            </a:fld>
            <a:endParaRPr lang="en-AU" altLang="en-US" sz="1200" b="0" i="0" dirty="0">
              <a:latin typeface="Times" panose="02020603050405020304"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6840542-9BB6-4CDD-B456-0DF6A4D4F08D}" type="slidenum">
              <a:rPr lang="en-AU" altLang="en-US" sz="1200" b="0" i="0">
                <a:latin typeface="Times" panose="02020603050405020304" pitchFamily="18" charset="0"/>
              </a:rPr>
              <a:pPr/>
              <a:t>12</a:t>
            </a:fld>
            <a:endParaRPr lang="en-AU" altLang="en-US" sz="1200" b="0" i="0" dirty="0">
              <a:latin typeface="Times" panose="02020603050405020304" pitchFamily="18"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026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77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38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35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391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76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18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809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283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7"/>
          <p:cNvSpPr txBox="1">
            <a:spLocks noChangeArrowheads="1"/>
          </p:cNvSpPr>
          <p:nvPr userDrawn="1"/>
        </p:nvSpPr>
        <p:spPr bwMode="auto">
          <a:xfrm>
            <a:off x="34925" y="6584950"/>
            <a:ext cx="1481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defRPr/>
            </a:pPr>
            <a:r>
              <a:rPr lang="en-US" altLang="en-US" sz="900" b="0" i="0" dirty="0">
                <a:solidFill>
                  <a:schemeClr val="hlink"/>
                </a:solidFill>
                <a:cs typeface="Arial" charset="0"/>
              </a:rPr>
              <a:t>© 2006 Prentice Hall, Inc.</a:t>
            </a:r>
          </a:p>
        </p:txBody>
      </p:sp>
      <p:sp>
        <p:nvSpPr>
          <p:cNvPr id="1029" name="Text Box 8"/>
          <p:cNvSpPr txBox="1">
            <a:spLocks noChangeArrowheads="1"/>
          </p:cNvSpPr>
          <p:nvPr userDrawn="1"/>
        </p:nvSpPr>
        <p:spPr bwMode="auto">
          <a:xfrm>
            <a:off x="8488363" y="6584950"/>
            <a:ext cx="5778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r>
              <a:rPr lang="en-AU" altLang="en-US" sz="900" i="0" dirty="0">
                <a:solidFill>
                  <a:schemeClr val="hlink"/>
                </a:solidFill>
              </a:rPr>
              <a:t>11 </a:t>
            </a:r>
            <a:r>
              <a:rPr lang="en-AU" altLang="en-US" sz="900" i="0" dirty="0">
                <a:solidFill>
                  <a:schemeClr val="hlink"/>
                </a:solidFill>
                <a:cs typeface="Arial" panose="020B0604020202020204" pitchFamily="34" charset="0"/>
              </a:rPr>
              <a:t>–</a:t>
            </a:r>
            <a:r>
              <a:rPr lang="en-AU" altLang="en-US" sz="900" i="0" dirty="0">
                <a:solidFill>
                  <a:schemeClr val="hlink"/>
                </a:solidFill>
              </a:rPr>
              <a:t> </a:t>
            </a:r>
            <a:fld id="{83D70B94-6DF5-4094-8631-5ACA4FD68DC0}" type="slidenum">
              <a:rPr lang="en-AU" altLang="en-US" sz="900" i="0">
                <a:solidFill>
                  <a:schemeClr val="hlink"/>
                </a:solidFill>
              </a:rPr>
              <a:pPr/>
              <a:t>‹#›</a:t>
            </a:fld>
            <a:endParaRPr lang="en-AU" altLang="en-US" sz="900" i="0" dirty="0">
              <a:solidFill>
                <a:schemeClr val="hlin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40000"/>
        </a:spcBef>
        <a:spcAft>
          <a:spcPct val="0"/>
        </a:spcAft>
        <a:buChar char="•"/>
        <a:defRPr sz="3200" b="1" i="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40000"/>
        </a:spcBef>
        <a:spcAft>
          <a:spcPct val="0"/>
        </a:spcAft>
        <a:buChar char="–"/>
        <a:defRPr sz="2800" b="1" i="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40000"/>
        </a:spcBef>
        <a:spcAft>
          <a:spcPct val="0"/>
        </a:spcAft>
        <a:buChar char="•"/>
        <a:defRPr sz="2400" b="1" i="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p:cNvSpPr txBox="1">
            <a:spLocks/>
          </p:cNvSpPr>
          <p:nvPr/>
        </p:nvSpPr>
        <p:spPr>
          <a:xfrm>
            <a:off x="682752" y="1105549"/>
            <a:ext cx="7985760"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en-US" sz="4000" i="0" dirty="0">
                <a:solidFill>
                  <a:srgbClr val="003300"/>
                </a:solidFill>
                <a:latin typeface="Lucida Bright" panose="02040602050505020304" pitchFamily="18" charset="0"/>
                <a:ea typeface="+mj-ea"/>
                <a:cs typeface="FrankRuehl" panose="020E0503060101010101" pitchFamily="34" charset="-79"/>
              </a:rPr>
              <a:t>Operations Managemen</a:t>
            </a:r>
            <a:r>
              <a:rPr lang="en-US" sz="4000" b="0" i="0" dirty="0">
                <a:solidFill>
                  <a:srgbClr val="003300"/>
                </a:solidFill>
                <a:latin typeface="Lucida Bright" panose="02040602050505020304" pitchFamily="18" charset="0"/>
                <a:ea typeface="+mj-ea"/>
                <a:cs typeface="+mj-cs"/>
              </a:rPr>
              <a:t>t</a:t>
            </a:r>
          </a:p>
        </p:txBody>
      </p:sp>
      <p:sp>
        <p:nvSpPr>
          <p:cNvPr id="15" name="Title 1"/>
          <p:cNvSpPr txBox="1">
            <a:spLocks noChangeAspect="1"/>
          </p:cNvSpPr>
          <p:nvPr/>
        </p:nvSpPr>
        <p:spPr>
          <a:xfrm>
            <a:off x="777297" y="3097880"/>
            <a:ext cx="8469085"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8000" b="1" i="0" dirty="0">
                <a:solidFill>
                  <a:srgbClr val="BF0922"/>
                </a:solidFill>
                <a:latin typeface="Lucida Bright" panose="02040602050505020304" pitchFamily="18" charset="0"/>
                <a:ea typeface="+mj-ea"/>
                <a:cs typeface="+mj-cs"/>
              </a:rPr>
              <a:t>Supply Chain   Analytics</a:t>
            </a:r>
          </a:p>
        </p:txBody>
      </p:sp>
    </p:spTree>
    <p:extLst>
      <p:ext uri="{BB962C8B-B14F-4D97-AF65-F5344CB8AC3E}">
        <p14:creationId xmlns:p14="http://schemas.microsoft.com/office/powerpoint/2010/main" val="348113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Economics</a:t>
            </a:r>
          </a:p>
        </p:txBody>
      </p:sp>
    </p:spTree>
    <p:extLst>
      <p:ext uri="{BB962C8B-B14F-4D97-AF65-F5344CB8AC3E}">
        <p14:creationId xmlns:p14="http://schemas.microsoft.com/office/powerpoint/2010/main" val="28945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5842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Supply-Chain Econom</a:t>
            </a:r>
            <a:r>
              <a:rPr lang="en-US" altLang="en-US" b="0" i="0" dirty="0">
                <a:effectLst>
                  <a:outerShdw blurRad="38100" dist="38100" dir="2700000" algn="tl">
                    <a:srgbClr val="FFFFFF"/>
                  </a:outerShdw>
                </a:effectLst>
                <a:latin typeface="Lucida Bright" panose="02040602050505020304" pitchFamily="18" charset="0"/>
              </a:rPr>
              <a:t>ics</a:t>
            </a:r>
          </a:p>
        </p:txBody>
      </p:sp>
      <p:sp>
        <p:nvSpPr>
          <p:cNvPr id="828692" name="Rectangle 276"/>
          <p:cNvSpPr>
            <a:spLocks noChangeArrowheads="1"/>
          </p:cNvSpPr>
          <p:nvPr/>
        </p:nvSpPr>
        <p:spPr bwMode="auto">
          <a:xfrm>
            <a:off x="1326356" y="1726406"/>
            <a:ext cx="64912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b="0" i="0" dirty="0">
                <a:solidFill>
                  <a:schemeClr val="hlink"/>
                </a:solidFill>
                <a:latin typeface="Lucida Bright" panose="02040602050505020304" pitchFamily="18" charset="0"/>
              </a:rPr>
              <a:t>Supply Chain Costs as a Percent of Sales</a:t>
            </a:r>
          </a:p>
        </p:txBody>
      </p:sp>
      <p:graphicFrame>
        <p:nvGraphicFramePr>
          <p:cNvPr id="828779" name="Group 363"/>
          <p:cNvGraphicFramePr>
            <a:graphicFrameLocks noGrp="1"/>
          </p:cNvGraphicFramePr>
          <p:nvPr>
            <p:extLst>
              <p:ext uri="{D42A27DB-BD31-4B8C-83A1-F6EECF244321}">
                <p14:modId xmlns:p14="http://schemas.microsoft.com/office/powerpoint/2010/main" val="3896251760"/>
              </p:ext>
            </p:extLst>
          </p:nvPr>
        </p:nvGraphicFramePr>
        <p:xfrm>
          <a:off x="1574800" y="2400300"/>
          <a:ext cx="5994400" cy="3530600"/>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tblGrid>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Industry</a:t>
                      </a:r>
                    </a:p>
                  </a:txBody>
                  <a:tcPr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 Purchased</a:t>
                      </a:r>
                    </a:p>
                  </a:txBody>
                  <a:tcPr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All industry</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52</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Automobile</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67</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Food</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Lumber</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61</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318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Paper</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55</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318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Petroleum</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79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Transportation</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62</a:t>
                      </a:r>
                    </a:p>
                  </a:txBody>
                  <a:tcP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28692"/>
                                        </p:tgtEl>
                                        <p:attrNameLst>
                                          <p:attrName>style.visibility</p:attrName>
                                        </p:attrNameLst>
                                      </p:cBhvr>
                                      <p:to>
                                        <p:strVal val="visible"/>
                                      </p:to>
                                    </p:set>
                                    <p:animEffect transition="in" filter="wipe(left)">
                                      <p:cBhvr>
                                        <p:cTn id="7" dur="500"/>
                                        <p:tgtEl>
                                          <p:spTgt spid="828692"/>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828779"/>
                                        </p:tgtEl>
                                        <p:attrNameLst>
                                          <p:attrName>style.visibility</p:attrName>
                                        </p:attrNameLst>
                                      </p:cBhvr>
                                      <p:to>
                                        <p:strVal val="visible"/>
                                      </p:to>
                                    </p:set>
                                    <p:animEffect transition="in" filter="strips(downRight)">
                                      <p:cBhvr>
                                        <p:cTn id="11" dur="500"/>
                                        <p:tgtEl>
                                          <p:spTgt spid="8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6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685800" y="5842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Supply-Chain Economics</a:t>
            </a:r>
          </a:p>
        </p:txBody>
      </p:sp>
      <p:sp>
        <p:nvSpPr>
          <p:cNvPr id="1207299" name="Rectangle 3"/>
          <p:cNvSpPr>
            <a:spLocks noChangeArrowheads="1"/>
          </p:cNvSpPr>
          <p:nvPr/>
        </p:nvSpPr>
        <p:spPr bwMode="auto">
          <a:xfrm>
            <a:off x="862013" y="1779588"/>
            <a:ext cx="741838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b="0" i="0" dirty="0">
                <a:solidFill>
                  <a:schemeClr val="hlink"/>
                </a:solidFill>
                <a:latin typeface="Lucida Bright" panose="02040602050505020304" pitchFamily="18" charset="0"/>
              </a:rPr>
              <a:t>Dollars of additional sales needed to equal $1 saved through the supply chain</a:t>
            </a:r>
          </a:p>
        </p:txBody>
      </p:sp>
      <p:grpSp>
        <p:nvGrpSpPr>
          <p:cNvPr id="1207300" name="Group 4"/>
          <p:cNvGrpSpPr>
            <a:grpSpLocks/>
          </p:cNvGrpSpPr>
          <p:nvPr/>
        </p:nvGrpSpPr>
        <p:grpSpPr bwMode="auto">
          <a:xfrm>
            <a:off x="876300" y="3073400"/>
            <a:ext cx="7493000" cy="2590800"/>
            <a:chOff x="552" y="1904"/>
            <a:chExt cx="4720" cy="1632"/>
          </a:xfrm>
        </p:grpSpPr>
        <p:sp>
          <p:nvSpPr>
            <p:cNvPr id="1207301" name="Rectangle 5"/>
            <p:cNvSpPr>
              <a:spLocks noChangeArrowheads="1"/>
            </p:cNvSpPr>
            <p:nvPr/>
          </p:nvSpPr>
          <p:spPr bwMode="auto">
            <a:xfrm>
              <a:off x="1982" y="1943"/>
              <a:ext cx="320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sz="1800" b="0" i="0" dirty="0">
                  <a:effectLst>
                    <a:outerShdw blurRad="38100" dist="38100" dir="2700000" algn="tl">
                      <a:srgbClr val="C0C0C0"/>
                    </a:outerShdw>
                  </a:effectLst>
                  <a:latin typeface="Lucida Bright" panose="02040602050505020304" pitchFamily="18" charset="0"/>
                </a:rPr>
                <a:t>Percent of Sales Spent in the Supply Chain</a:t>
              </a:r>
            </a:p>
          </p:txBody>
        </p:sp>
        <p:sp>
          <p:nvSpPr>
            <p:cNvPr id="1207302" name="Rectangle 6"/>
            <p:cNvSpPr>
              <a:spLocks noChangeArrowheads="1"/>
            </p:cNvSpPr>
            <p:nvPr/>
          </p:nvSpPr>
          <p:spPr bwMode="auto">
            <a:xfrm>
              <a:off x="552" y="2160"/>
              <a:ext cx="4720" cy="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1pPr>
              <a:lvl2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2pPr>
              <a:lvl3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3pPr>
              <a:lvl4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4pPr>
              <a:lvl5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5pPr>
              <a:lvl6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6pPr>
              <a:lvl7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7pPr>
              <a:lvl8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8pPr>
              <a:lvl9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9pPr>
            </a:lstStyle>
            <a:p>
              <a:pPr>
                <a:lnSpc>
                  <a:spcPct val="90000"/>
                </a:lnSpc>
                <a:defRPr/>
              </a:pPr>
              <a:r>
                <a:rPr lang="en-US" altLang="en-US" sz="1800" b="0" i="0" dirty="0">
                  <a:latin typeface="Lucida Bright" panose="02040602050505020304" pitchFamily="18" charset="0"/>
                </a:rPr>
                <a:t>	Percent Net Profit</a:t>
              </a:r>
            </a:p>
            <a:p>
              <a:pPr>
                <a:lnSpc>
                  <a:spcPct val="90000"/>
                </a:lnSpc>
                <a:defRPr/>
              </a:pPr>
              <a:r>
                <a:rPr lang="en-US" altLang="en-US" sz="1800" b="0" i="0" dirty="0">
                  <a:latin typeface="Lucida Bright" panose="02040602050505020304" pitchFamily="18" charset="0"/>
                </a:rPr>
                <a:t>	of Firm	40%	50%	60%	70%	80%	90%</a:t>
              </a:r>
            </a:p>
            <a:p>
              <a:pPr>
                <a:lnSpc>
                  <a:spcPct val="90000"/>
                </a:lnSpc>
                <a:spcBef>
                  <a:spcPct val="25000"/>
                </a:spcBef>
                <a:defRPr/>
              </a:pPr>
              <a:r>
                <a:rPr lang="en-US" altLang="en-US" sz="1800" b="0" i="0" dirty="0">
                  <a:latin typeface="Lucida Bright" panose="02040602050505020304" pitchFamily="18" charset="0"/>
                </a:rPr>
                <a:t>	2	$3.23	$3.85	$4.76	$6.25	$9.09	$16.67</a:t>
              </a:r>
            </a:p>
            <a:p>
              <a:pPr>
                <a:lnSpc>
                  <a:spcPct val="90000"/>
                </a:lnSpc>
                <a:spcBef>
                  <a:spcPct val="25000"/>
                </a:spcBef>
                <a:defRPr/>
              </a:pPr>
              <a:r>
                <a:rPr lang="en-US" altLang="en-US" sz="1800" b="0" i="0" dirty="0">
                  <a:latin typeface="Lucida Bright" panose="02040602050505020304" pitchFamily="18" charset="0"/>
                </a:rPr>
                <a:t>	4	$3.13	$3.70	$4.55	$5.88	$8.33	$14.29</a:t>
              </a:r>
            </a:p>
            <a:p>
              <a:pPr>
                <a:lnSpc>
                  <a:spcPct val="90000"/>
                </a:lnSpc>
                <a:spcBef>
                  <a:spcPct val="25000"/>
                </a:spcBef>
                <a:defRPr/>
              </a:pPr>
              <a:r>
                <a:rPr lang="en-US" altLang="en-US" sz="1800" b="0" i="0" dirty="0">
                  <a:latin typeface="Lucida Bright" panose="02040602050505020304" pitchFamily="18" charset="0"/>
                </a:rPr>
                <a:t>	6	$3.03	$3.57	$4.35	$5.56	$7.69	$12.50</a:t>
              </a:r>
            </a:p>
            <a:p>
              <a:pPr>
                <a:lnSpc>
                  <a:spcPct val="90000"/>
                </a:lnSpc>
                <a:spcBef>
                  <a:spcPct val="25000"/>
                </a:spcBef>
                <a:defRPr/>
              </a:pPr>
              <a:r>
                <a:rPr lang="en-US" altLang="en-US" sz="1800" b="0" i="0" dirty="0">
                  <a:latin typeface="Lucida Bright" panose="02040602050505020304" pitchFamily="18" charset="0"/>
                </a:rPr>
                <a:t>	8	$2.94	$3.45	$4.17	$5.26	$7.14	$11.11</a:t>
              </a:r>
            </a:p>
            <a:p>
              <a:pPr>
                <a:lnSpc>
                  <a:spcPct val="90000"/>
                </a:lnSpc>
                <a:spcBef>
                  <a:spcPct val="25000"/>
                </a:spcBef>
                <a:defRPr/>
              </a:pPr>
              <a:r>
                <a:rPr lang="en-US" altLang="en-US" sz="1800" b="0" i="0" dirty="0">
                  <a:latin typeface="Lucida Bright" panose="02040602050505020304" pitchFamily="18" charset="0"/>
                </a:rPr>
                <a:t>	10	$2.86	$3.33	$4.00	$5.00	$6.67	$10.00</a:t>
              </a:r>
            </a:p>
          </p:txBody>
        </p:sp>
        <p:sp>
          <p:nvSpPr>
            <p:cNvPr id="1207303" name="Line 7"/>
            <p:cNvSpPr>
              <a:spLocks noChangeShapeType="1"/>
            </p:cNvSpPr>
            <p:nvPr/>
          </p:nvSpPr>
          <p:spPr bwMode="auto">
            <a:xfrm>
              <a:off x="632" y="2528"/>
              <a:ext cx="45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4" name="Line 8"/>
            <p:cNvSpPr>
              <a:spLocks noChangeShapeType="1"/>
            </p:cNvSpPr>
            <p:nvPr/>
          </p:nvSpPr>
          <p:spPr bwMode="auto">
            <a:xfrm>
              <a:off x="632" y="1904"/>
              <a:ext cx="45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5" name="Line 9"/>
            <p:cNvSpPr>
              <a:spLocks noChangeShapeType="1"/>
            </p:cNvSpPr>
            <p:nvPr/>
          </p:nvSpPr>
          <p:spPr bwMode="auto">
            <a:xfrm>
              <a:off x="632" y="3536"/>
              <a:ext cx="45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6" name="Line 10"/>
            <p:cNvSpPr>
              <a:spLocks noChangeShapeType="1"/>
            </p:cNvSpPr>
            <p:nvPr/>
          </p:nvSpPr>
          <p:spPr bwMode="auto">
            <a:xfrm>
              <a:off x="2008" y="2144"/>
              <a:ext cx="3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07299"/>
                                        </p:tgtEl>
                                        <p:attrNameLst>
                                          <p:attrName>style.visibility</p:attrName>
                                        </p:attrNameLst>
                                      </p:cBhvr>
                                      <p:to>
                                        <p:strVal val="visible"/>
                                      </p:to>
                                    </p:set>
                                    <p:animEffect transition="in" filter="wipe(left)">
                                      <p:cBhvr>
                                        <p:cTn id="7" dur="500"/>
                                        <p:tgtEl>
                                          <p:spTgt spid="1207299"/>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1207300"/>
                                        </p:tgtEl>
                                        <p:attrNameLst>
                                          <p:attrName>style.visibility</p:attrName>
                                        </p:attrNameLst>
                                      </p:cBhvr>
                                      <p:to>
                                        <p:strVal val="visible"/>
                                      </p:to>
                                    </p:set>
                                    <p:animEffect transition="in" filter="strips(downRight)">
                                      <p:cBhvr>
                                        <p:cTn id="11" dur="500"/>
                                        <p:tgtEl>
                                          <p:spTgt spid="120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558800"/>
            <a:ext cx="7772400" cy="9017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Make-or-Buy Decisions</a:t>
            </a:r>
          </a:p>
        </p:txBody>
      </p:sp>
      <p:grpSp>
        <p:nvGrpSpPr>
          <p:cNvPr id="830474" name="Group 10"/>
          <p:cNvGrpSpPr>
            <a:grpSpLocks/>
          </p:cNvGrpSpPr>
          <p:nvPr/>
        </p:nvGrpSpPr>
        <p:grpSpPr bwMode="auto">
          <a:xfrm>
            <a:off x="1203325" y="1627188"/>
            <a:ext cx="6737350" cy="4760912"/>
            <a:chOff x="758" y="1025"/>
            <a:chExt cx="4244" cy="2999"/>
          </a:xfrm>
        </p:grpSpPr>
        <p:sp>
          <p:nvSpPr>
            <p:cNvPr id="830467" name="Rectangle 3"/>
            <p:cNvSpPr>
              <a:spLocks noChangeArrowheads="1"/>
            </p:cNvSpPr>
            <p:nvPr/>
          </p:nvSpPr>
          <p:spPr bwMode="auto">
            <a:xfrm>
              <a:off x="758" y="1360"/>
              <a:ext cx="4244" cy="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Maintain core competence</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Lower production cost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Unsuitable suppliers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Assure adequate supply (quantity or delivery)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Utilize surplus labor or facilities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desired quality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Remove supplier collusion</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unique item that would entail a prohibitive commitment for a supplier</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Protect personnel from a layoff</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Protect proprietary design or quality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Increase or maintain size of company</a:t>
              </a:r>
            </a:p>
          </p:txBody>
        </p:sp>
        <p:sp>
          <p:nvSpPr>
            <p:cNvPr id="830470" name="Rectangle 6"/>
            <p:cNvSpPr>
              <a:spLocks noChangeArrowheads="1"/>
            </p:cNvSpPr>
            <p:nvPr/>
          </p:nvSpPr>
          <p:spPr bwMode="auto">
            <a:xfrm>
              <a:off x="1910" y="1025"/>
              <a:ext cx="196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effectLst>
                    <a:outerShdw blurRad="38100" dist="38100" dir="2700000" algn="tl">
                      <a:srgbClr val="C0C0C0"/>
                    </a:outerShdw>
                  </a:effectLst>
                  <a:latin typeface="Lucida Bright" panose="02040602050505020304" pitchFamily="18" charset="0"/>
                </a:rPr>
                <a:t>Reasons for Making</a:t>
              </a:r>
            </a:p>
          </p:txBody>
        </p:sp>
        <p:sp>
          <p:nvSpPr>
            <p:cNvPr id="830471" name="Line 7"/>
            <p:cNvSpPr>
              <a:spLocks noChangeShapeType="1"/>
            </p:cNvSpPr>
            <p:nvPr/>
          </p:nvSpPr>
          <p:spPr bwMode="auto">
            <a:xfrm>
              <a:off x="808" y="1336"/>
              <a:ext cx="41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830472" name="Line 8"/>
            <p:cNvSpPr>
              <a:spLocks noChangeShapeType="1"/>
            </p:cNvSpPr>
            <p:nvPr/>
          </p:nvSpPr>
          <p:spPr bwMode="auto">
            <a:xfrm>
              <a:off x="808" y="1032"/>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830473" name="Line 9"/>
            <p:cNvSpPr>
              <a:spLocks noChangeShapeType="1"/>
            </p:cNvSpPr>
            <p:nvPr/>
          </p:nvSpPr>
          <p:spPr bwMode="auto">
            <a:xfrm>
              <a:off x="808" y="4024"/>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30474"/>
                                        </p:tgtEl>
                                        <p:attrNameLst>
                                          <p:attrName>style.visibility</p:attrName>
                                        </p:attrNameLst>
                                      </p:cBhvr>
                                      <p:to>
                                        <p:strVal val="visible"/>
                                      </p:to>
                                    </p:set>
                                    <p:animEffect transition="in" filter="strips(downRight)">
                                      <p:cBhvr>
                                        <p:cTn id="7" dur="500"/>
                                        <p:tgtEl>
                                          <p:spTgt spid="83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685800" y="558800"/>
            <a:ext cx="7772400" cy="9017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Make-or-Buy Decisions</a:t>
            </a:r>
          </a:p>
        </p:txBody>
      </p:sp>
      <p:grpSp>
        <p:nvGrpSpPr>
          <p:cNvPr id="1172489" name="Group 9"/>
          <p:cNvGrpSpPr>
            <a:grpSpLocks/>
          </p:cNvGrpSpPr>
          <p:nvPr/>
        </p:nvGrpSpPr>
        <p:grpSpPr bwMode="auto">
          <a:xfrm>
            <a:off x="1203325" y="1779588"/>
            <a:ext cx="6737350" cy="4405312"/>
            <a:chOff x="758" y="1025"/>
            <a:chExt cx="4244" cy="2775"/>
          </a:xfrm>
        </p:grpSpPr>
        <p:sp>
          <p:nvSpPr>
            <p:cNvPr id="1172484" name="Rectangle 4"/>
            <p:cNvSpPr>
              <a:spLocks noChangeArrowheads="1"/>
            </p:cNvSpPr>
            <p:nvPr/>
          </p:nvSpPr>
          <p:spPr bwMode="auto">
            <a:xfrm>
              <a:off x="758" y="1360"/>
              <a:ext cx="4244" cy="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Frees management to deal with its primary business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Lower acquisition cost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Preserve supplier commitment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technical or management ability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Inadequate capacity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Reduce inventory costs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Ensure alternative sources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Inadequate managerial or technical resources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Reciprocity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Item is protected by a patent or trade secret</a:t>
              </a:r>
            </a:p>
          </p:txBody>
        </p:sp>
        <p:sp>
          <p:nvSpPr>
            <p:cNvPr id="1172485" name="Rectangle 5"/>
            <p:cNvSpPr>
              <a:spLocks noChangeArrowheads="1"/>
            </p:cNvSpPr>
            <p:nvPr/>
          </p:nvSpPr>
          <p:spPr bwMode="auto">
            <a:xfrm>
              <a:off x="1910" y="1025"/>
              <a:ext cx="19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latin typeface="Lucida Bright" panose="02040602050505020304" pitchFamily="18" charset="0"/>
                </a:rPr>
                <a:t>Reasons for Buying</a:t>
              </a:r>
            </a:p>
          </p:txBody>
        </p:sp>
        <p:sp>
          <p:nvSpPr>
            <p:cNvPr id="1172486" name="Line 6"/>
            <p:cNvSpPr>
              <a:spLocks noChangeShapeType="1"/>
            </p:cNvSpPr>
            <p:nvPr/>
          </p:nvSpPr>
          <p:spPr bwMode="auto">
            <a:xfrm>
              <a:off x="808" y="1336"/>
              <a:ext cx="41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1172487" name="Line 7"/>
            <p:cNvSpPr>
              <a:spLocks noChangeShapeType="1"/>
            </p:cNvSpPr>
            <p:nvPr/>
          </p:nvSpPr>
          <p:spPr bwMode="auto">
            <a:xfrm>
              <a:off x="808" y="1032"/>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1172488" name="Line 8"/>
            <p:cNvSpPr>
              <a:spLocks noChangeShapeType="1"/>
            </p:cNvSpPr>
            <p:nvPr/>
          </p:nvSpPr>
          <p:spPr bwMode="auto">
            <a:xfrm>
              <a:off x="808" y="3800"/>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172489"/>
                                        </p:tgtEl>
                                        <p:attrNameLst>
                                          <p:attrName>style.visibility</p:attrName>
                                        </p:attrNameLst>
                                      </p:cBhvr>
                                      <p:to>
                                        <p:strVal val="visible"/>
                                      </p:to>
                                    </p:set>
                                    <p:animEffect transition="in" filter="strips(downRight)">
                                      <p:cBhvr>
                                        <p:cTn id="7" dur="500"/>
                                        <p:tgtEl>
                                          <p:spTgt spid="117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685800" y="68580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Outsourcing</a:t>
            </a:r>
          </a:p>
        </p:txBody>
      </p:sp>
      <p:sp>
        <p:nvSpPr>
          <p:cNvPr id="581686" name="Rectangle 54"/>
          <p:cNvSpPr>
            <a:spLocks noChangeArrowheads="1"/>
          </p:cNvSpPr>
          <p:nvPr/>
        </p:nvSpPr>
        <p:spPr bwMode="auto">
          <a:xfrm>
            <a:off x="747713" y="1901825"/>
            <a:ext cx="764698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Transfers traditional internal activities and resources of a firm to outside vendors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Utilizes the efficiency that comes with specialization</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Firms outsource information technology, accounting, legal, logistics, and production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81686"/>
                                        </p:tgtEl>
                                        <p:attrNameLst>
                                          <p:attrName>style.visibility</p:attrName>
                                        </p:attrNameLst>
                                      </p:cBhvr>
                                      <p:to>
                                        <p:strVal val="visible"/>
                                      </p:to>
                                    </p:set>
                                    <p:animEffect transition="in" filter="strips(downRight)">
                                      <p:cBhvr>
                                        <p:cTn id="7" dur="500"/>
                                        <p:tgtEl>
                                          <p:spTgt spid="58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8030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Ethics in Supply Chain</a:t>
            </a:r>
          </a:p>
        </p:txBody>
      </p:sp>
    </p:spTree>
    <p:extLst>
      <p:ext uri="{BB962C8B-B14F-4D97-AF65-F5344CB8AC3E}">
        <p14:creationId xmlns:p14="http://schemas.microsoft.com/office/powerpoint/2010/main" val="421100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685800" y="60960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Ethics in the Supply Chain</a:t>
            </a:r>
          </a:p>
        </p:txBody>
      </p:sp>
      <p:sp>
        <p:nvSpPr>
          <p:cNvPr id="653515" name="Rectangle 203"/>
          <p:cNvSpPr>
            <a:spLocks noChangeArrowheads="1"/>
          </p:cNvSpPr>
          <p:nvPr/>
        </p:nvSpPr>
        <p:spPr bwMode="auto">
          <a:xfrm>
            <a:off x="862013" y="1973263"/>
            <a:ext cx="7419975"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Opportunities for unethical behavior are enormous and temptations are high</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Many companies have strict rules and codes of conduct that define acceptable behavior</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Institute for Supply Management has developed a detailed set of principles and standards for ethical behavior</a:t>
            </a:r>
            <a:endParaRPr lang="en-US" altLang="en-US"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3515"/>
                                        </p:tgtEl>
                                        <p:attrNameLst>
                                          <p:attrName>style.visibility</p:attrName>
                                        </p:attrNameLst>
                                      </p:cBhvr>
                                      <p:to>
                                        <p:strVal val="visible"/>
                                      </p:to>
                                    </p:set>
                                    <p:animEffect transition="in" filter="strips(downRight)">
                                      <p:cBhvr>
                                        <p:cTn id="7" dur="500"/>
                                        <p:tgtEl>
                                          <p:spTgt spid="653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5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4530"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74531" name="Rectangle 1027"/>
          <p:cNvSpPr>
            <a:spLocks noChangeArrowheads="1"/>
          </p:cNvSpPr>
          <p:nvPr/>
        </p:nvSpPr>
        <p:spPr bwMode="auto">
          <a:xfrm>
            <a:off x="733425" y="2813050"/>
            <a:ext cx="767715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Avoid the intent and appearance of unethical or compromising practice in relationships, actions, and communications</a:t>
            </a:r>
          </a:p>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Demonstrate loyalty to the employer by diligently following the lawful instructions of the employer, using reasonable care and granted authority</a:t>
            </a:r>
          </a:p>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Avoid any personal business or professional activity that would create a conflict between personal interests and the interests of the employer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4531"/>
                                        </p:tgtEl>
                                        <p:attrNameLst>
                                          <p:attrName>style.visibility</p:attrName>
                                        </p:attrNameLst>
                                      </p:cBhvr>
                                      <p:to>
                                        <p:strVal val="visible"/>
                                      </p:to>
                                    </p:set>
                                    <p:animEffect transition="in" filter="strips(downRight)">
                                      <p:cBhvr>
                                        <p:cTn id="7" dur="500"/>
                                        <p:tgtEl>
                                          <p:spTgt spid="1174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8626"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78627" name="Rectangle 1027"/>
          <p:cNvSpPr>
            <a:spLocks noChangeArrowheads="1"/>
          </p:cNvSpPr>
          <p:nvPr/>
        </p:nvSpPr>
        <p:spPr bwMode="auto">
          <a:xfrm>
            <a:off x="733425" y="2762250"/>
            <a:ext cx="767715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Avoid soliciting or accepting money, loans, credits, or preferential discounts, and the acceptance of gifts, entertainment, favors, or services from present or potential suppliers that might influence, or appear to influence, supply management decisions</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Handle confidential or proprietary information with due care and proper consideration of ethical and legal ramifications and government regulations</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Promote positive supplier relationships through courtesy and impartiality</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Avoid improper reciprocal agreements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8627"/>
                                        </p:tgtEl>
                                        <p:attrNameLst>
                                          <p:attrName>style.visibility</p:attrName>
                                        </p:attrNameLst>
                                      </p:cBhvr>
                                      <p:to>
                                        <p:strVal val="visible"/>
                                      </p:to>
                                    </p:set>
                                    <p:animEffect transition="in" filter="strips(downRight)">
                                      <p:cBhvr>
                                        <p:cTn id="7" dur="500"/>
                                        <p:tgtEl>
                                          <p:spTgt spid="117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Management</a:t>
            </a:r>
          </a:p>
        </p:txBody>
      </p:sp>
    </p:spTree>
    <p:extLst>
      <p:ext uri="{BB962C8B-B14F-4D97-AF65-F5344CB8AC3E}">
        <p14:creationId xmlns:p14="http://schemas.microsoft.com/office/powerpoint/2010/main" val="219128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0674"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80675" name="Rectangle 1027"/>
          <p:cNvSpPr>
            <a:spLocks noChangeArrowheads="1"/>
          </p:cNvSpPr>
          <p:nvPr/>
        </p:nvSpPr>
        <p:spPr bwMode="auto">
          <a:xfrm>
            <a:off x="733425" y="2762250"/>
            <a:ext cx="7677150"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Know and obey the letter and spirit of laws applicable to supply management</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Encourage support for small, disadvantaged, and minority-owned businesses</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Acquire and maintain professional competence</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Conduct supply management activities in accordance with national and international laws, customs, and practices, your organization’s policies, and these ethical principles and standards of conduct</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Enhance the stature of the supply management profession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0675"/>
                                        </p:tgtEl>
                                        <p:attrNameLst>
                                          <p:attrName>style.visibility</p:attrName>
                                        </p:attrNameLst>
                                      </p:cBhvr>
                                      <p:to>
                                        <p:strVal val="visible"/>
                                      </p:to>
                                    </p:set>
                                    <p:animEffect transition="in" filter="strips(downRight)">
                                      <p:cBhvr>
                                        <p:cTn id="7" dur="500"/>
                                        <p:tgtEl>
                                          <p:spTgt spid="1180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Strategies</a:t>
            </a:r>
          </a:p>
        </p:txBody>
      </p:sp>
    </p:spTree>
    <p:extLst>
      <p:ext uri="{BB962C8B-B14F-4D97-AF65-F5344CB8AC3E}">
        <p14:creationId xmlns:p14="http://schemas.microsoft.com/office/powerpoint/2010/main" val="12869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547688" y="709613"/>
            <a:ext cx="8048625" cy="10398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Supply-Chain Strategies</a:t>
            </a:r>
          </a:p>
        </p:txBody>
      </p:sp>
      <p:sp>
        <p:nvSpPr>
          <p:cNvPr id="657411" name="Rectangle 3"/>
          <p:cNvSpPr>
            <a:spLocks noChangeArrowheads="1"/>
          </p:cNvSpPr>
          <p:nvPr/>
        </p:nvSpPr>
        <p:spPr bwMode="auto">
          <a:xfrm>
            <a:off x="1033463" y="2162175"/>
            <a:ext cx="7075487"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Negotiating with many suppliers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Long-term partnering with few suppliers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Vertical integration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Keiretsu</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Virtual companies that use suppliers on an as needed basis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7411"/>
                                        </p:tgtEl>
                                        <p:attrNameLst>
                                          <p:attrName>style.visibility</p:attrName>
                                        </p:attrNameLst>
                                      </p:cBhvr>
                                      <p:to>
                                        <p:strVal val="visible"/>
                                      </p:to>
                                    </p:set>
                                    <p:animEffect transition="in" filter="strips(downRight)">
                                      <p:cBhvr>
                                        <p:cTn id="7" dur="500"/>
                                        <p:tgtEl>
                                          <p:spTgt spid="65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547688" y="531813"/>
            <a:ext cx="8048625" cy="9509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latin typeface="Lucida Bright" panose="02040602050505020304" pitchFamily="18" charset="0"/>
              </a:rPr>
              <a:t>Many Suppliers</a:t>
            </a:r>
          </a:p>
        </p:txBody>
      </p:sp>
      <p:sp>
        <p:nvSpPr>
          <p:cNvPr id="658435" name="Rectangle 3"/>
          <p:cNvSpPr>
            <a:spLocks noChangeArrowheads="1"/>
          </p:cNvSpPr>
          <p:nvPr/>
        </p:nvSpPr>
        <p:spPr bwMode="auto">
          <a:xfrm>
            <a:off x="862013" y="1766888"/>
            <a:ext cx="7418387"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Commonly used for commodity products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Purchasing is typically based on price</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Suppliers are pitted against one another</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 is responsible for technology, expertise, forecasting, cost, quality, and delivery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8435"/>
                                        </p:tgtEl>
                                        <p:attrNameLst>
                                          <p:attrName>style.visibility</p:attrName>
                                        </p:attrNameLst>
                                      </p:cBhvr>
                                      <p:to>
                                        <p:strVal val="visible"/>
                                      </p:to>
                                    </p:set>
                                    <p:animEffect transition="in" filter="strips(downRight)">
                                      <p:cBhvr>
                                        <p:cTn id="7" dur="500"/>
                                        <p:tgtEl>
                                          <p:spTgt spid="65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851053" y="40028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Few Suppliers</a:t>
            </a:r>
          </a:p>
        </p:txBody>
      </p:sp>
      <p:sp>
        <p:nvSpPr>
          <p:cNvPr id="655391" name="Rectangle 31"/>
          <p:cNvSpPr>
            <a:spLocks noChangeArrowheads="1"/>
          </p:cNvSpPr>
          <p:nvPr/>
        </p:nvSpPr>
        <p:spPr bwMode="auto">
          <a:xfrm>
            <a:off x="735013" y="1735138"/>
            <a:ext cx="7672387"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Buyer forms longer term relationships with fewer suppliers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Create value through economies of scale and learning curve improvements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Suppliers more willing to participate in JIT programs and contribute design and technological expertise</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Cost of changing suppliers is huge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5391"/>
                                        </p:tgtEl>
                                        <p:attrNameLst>
                                          <p:attrName>style.visibility</p:attrName>
                                        </p:attrNameLst>
                                      </p:cBhvr>
                                      <p:to>
                                        <p:strVal val="visible"/>
                                      </p:to>
                                    </p:set>
                                    <p:animEffect transition="in" filter="strips(downRight)">
                                      <p:cBhvr>
                                        <p:cTn id="7" dur="500"/>
                                        <p:tgtEl>
                                          <p:spTgt spid="655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39288" name="Group 280"/>
          <p:cNvGrpSpPr>
            <a:grpSpLocks/>
          </p:cNvGrpSpPr>
          <p:nvPr/>
        </p:nvGrpSpPr>
        <p:grpSpPr bwMode="auto">
          <a:xfrm>
            <a:off x="1525588" y="2400300"/>
            <a:ext cx="5995987" cy="3187700"/>
            <a:chOff x="961" y="1512"/>
            <a:chExt cx="3777" cy="2008"/>
          </a:xfrm>
        </p:grpSpPr>
        <p:sp>
          <p:nvSpPr>
            <p:cNvPr id="939269" name="Line 261"/>
            <p:cNvSpPr>
              <a:spLocks noChangeShapeType="1"/>
            </p:cNvSpPr>
            <p:nvPr/>
          </p:nvSpPr>
          <p:spPr bwMode="auto">
            <a:xfrm>
              <a:off x="4738" y="1512"/>
              <a:ext cx="0" cy="81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0" name="Line 262"/>
            <p:cNvSpPr>
              <a:spLocks noChangeShapeType="1"/>
            </p:cNvSpPr>
            <p:nvPr/>
          </p:nvSpPr>
          <p:spPr bwMode="auto">
            <a:xfrm>
              <a:off x="3534" y="1512"/>
              <a:ext cx="0" cy="79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7" name="Line 269"/>
            <p:cNvSpPr>
              <a:spLocks noChangeShapeType="1"/>
            </p:cNvSpPr>
            <p:nvPr/>
          </p:nvSpPr>
          <p:spPr bwMode="auto">
            <a:xfrm flipV="1">
              <a:off x="3534" y="2600"/>
              <a:ext cx="0" cy="27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2" name="Line 264"/>
            <p:cNvSpPr>
              <a:spLocks noChangeShapeType="1"/>
            </p:cNvSpPr>
            <p:nvPr/>
          </p:nvSpPr>
          <p:spPr bwMode="auto">
            <a:xfrm>
              <a:off x="2384" y="1992"/>
              <a:ext cx="0" cy="37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1" name="Line 263"/>
            <p:cNvSpPr>
              <a:spLocks noChangeShapeType="1"/>
            </p:cNvSpPr>
            <p:nvPr/>
          </p:nvSpPr>
          <p:spPr bwMode="auto">
            <a:xfrm>
              <a:off x="2384" y="1512"/>
              <a:ext cx="0" cy="29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9" name="Line 271"/>
            <p:cNvSpPr>
              <a:spLocks noChangeShapeType="1"/>
            </p:cNvSpPr>
            <p:nvPr/>
          </p:nvSpPr>
          <p:spPr bwMode="auto">
            <a:xfrm flipV="1">
              <a:off x="2384" y="3152"/>
              <a:ext cx="0" cy="368"/>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80" name="Line 272"/>
            <p:cNvSpPr>
              <a:spLocks noChangeShapeType="1"/>
            </p:cNvSpPr>
            <p:nvPr/>
          </p:nvSpPr>
          <p:spPr bwMode="auto">
            <a:xfrm flipV="1">
              <a:off x="2384" y="2616"/>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67" name="Line 259"/>
            <p:cNvSpPr>
              <a:spLocks noChangeShapeType="1"/>
            </p:cNvSpPr>
            <p:nvPr/>
          </p:nvSpPr>
          <p:spPr bwMode="auto">
            <a:xfrm>
              <a:off x="961" y="155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68" name="Line 260"/>
            <p:cNvSpPr>
              <a:spLocks noChangeShapeType="1"/>
            </p:cNvSpPr>
            <p:nvPr/>
          </p:nvSpPr>
          <p:spPr bwMode="auto">
            <a:xfrm>
              <a:off x="961" y="207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4" name="Line 266"/>
            <p:cNvSpPr>
              <a:spLocks noChangeShapeType="1"/>
            </p:cNvSpPr>
            <p:nvPr/>
          </p:nvSpPr>
          <p:spPr bwMode="auto">
            <a:xfrm flipV="1">
              <a:off x="961" y="259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5" name="Line 267"/>
            <p:cNvSpPr>
              <a:spLocks noChangeShapeType="1"/>
            </p:cNvSpPr>
            <p:nvPr/>
          </p:nvSpPr>
          <p:spPr bwMode="auto">
            <a:xfrm flipV="1">
              <a:off x="961" y="3144"/>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6" name="Line 268"/>
            <p:cNvSpPr>
              <a:spLocks noChangeShapeType="1"/>
            </p:cNvSpPr>
            <p:nvPr/>
          </p:nvSpPr>
          <p:spPr bwMode="auto">
            <a:xfrm flipV="1">
              <a:off x="4738" y="2632"/>
              <a:ext cx="0" cy="83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8" name="Line 270"/>
            <p:cNvSpPr>
              <a:spLocks noChangeShapeType="1"/>
            </p:cNvSpPr>
            <p:nvPr/>
          </p:nvSpPr>
          <p:spPr bwMode="auto">
            <a:xfrm flipV="1">
              <a:off x="3534" y="3096"/>
              <a:ext cx="0" cy="280"/>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
        <p:nvSpPr>
          <p:cNvPr id="939010" name="Rectangle 2"/>
          <p:cNvSpPr>
            <a:spLocks noGrp="1" noChangeArrowheads="1"/>
          </p:cNvSpPr>
          <p:nvPr>
            <p:ph type="title"/>
          </p:nvPr>
        </p:nvSpPr>
        <p:spPr>
          <a:xfrm>
            <a:off x="685800" y="406400"/>
            <a:ext cx="7772400" cy="9398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Vertical Integration</a:t>
            </a:r>
          </a:p>
        </p:txBody>
      </p:sp>
      <p:graphicFrame>
        <p:nvGraphicFramePr>
          <p:cNvPr id="939287" name="Group 279"/>
          <p:cNvGraphicFramePr>
            <a:graphicFrameLocks noGrp="1"/>
          </p:cNvGraphicFramePr>
          <p:nvPr>
            <p:extLst>
              <p:ext uri="{D42A27DB-BD31-4B8C-83A1-F6EECF244321}">
                <p14:modId xmlns:p14="http://schemas.microsoft.com/office/powerpoint/2010/main" val="4110044419"/>
              </p:ext>
            </p:extLst>
          </p:nvPr>
        </p:nvGraphicFramePr>
        <p:xfrm>
          <a:off x="685800" y="1955800"/>
          <a:ext cx="7772400" cy="4219577"/>
        </p:xfrm>
        <a:graphic>
          <a:graphicData uri="http://schemas.openxmlformats.org/drawingml/2006/table">
            <a:tbl>
              <a:tblPr/>
              <a:tblGrid>
                <a:gridCol w="2159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tblGrid>
              <a:tr h="53043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defRPr/>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Raw Material</a:t>
                      </a:r>
                      <a:endParaRPr kumimoji="0" lang="en-US" altLang="en-US" sz="1600" b="0" i="0" u="none" strike="sngStrike" cap="none" normalizeH="0" baseline="0" dirty="0">
                        <a:ln>
                          <a:noFill/>
                        </a:ln>
                        <a:solidFill>
                          <a:schemeClr val="tx1"/>
                        </a:solidFill>
                        <a:effectLst/>
                        <a:latin typeface="Lucida Bright" panose="02040602050505020304" pitchFamily="18" charset="0"/>
                      </a:endParaRPr>
                    </a:p>
                  </a:txBody>
                  <a:tcPr marT="45727" marB="45727" horzOverflow="overflow">
                    <a:lnL cap="flat">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Iron ore</a:t>
                      </a:r>
                    </a:p>
                  </a:txBody>
                  <a:tcPr marT="45727" marB="45727" anchor="ctr" anchorCtr="1" horzOverflow="overflow">
                    <a:lnL>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Silicon</a:t>
                      </a:r>
                    </a:p>
                  </a:txBody>
                  <a:tcPr marT="45727" marB="45727" anchor="ctr" anchorCtr="1" horzOverflow="overflow">
                    <a:lnL>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Farming</a:t>
                      </a:r>
                    </a:p>
                  </a:txBody>
                  <a:tcPr marT="45727" marB="45727"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Backward integration</a:t>
                      </a:r>
                    </a:p>
                  </a:txBody>
                  <a:tcPr marT="45727" marB="45727" horzOverflow="overflow">
                    <a:lnL cap="flat">
                      <a:noFill/>
                    </a:lnL>
                    <a:lnR>
                      <a:noFill/>
                    </a:lnR>
                    <a:lnT>
                      <a:noFill/>
                    </a:lnT>
                    <a:lnB>
                      <a:noFill/>
                    </a:lnB>
                    <a:lnTlToBr>
                      <a:noFill/>
                    </a:lnTlToBr>
                    <a:lnBlToTr>
                      <a:noFill/>
                    </a:lnBlToTr>
                    <a:solidFill>
                      <a:schemeClr val="accent2"/>
                    </a:solid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Steel</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Current transformation</a:t>
                      </a:r>
                    </a:p>
                  </a:txBody>
                  <a:tcPr marT="45727" marB="45727" horzOverflow="overflow">
                    <a:lnL cap="flat">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Automobiles</a:t>
                      </a:r>
                    </a:p>
                  </a:txBody>
                  <a:tcPr marT="45727" marB="45727" anchor="ctr" anchorCtr="1" horzOverflow="overflow">
                    <a:lnL>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Integrated circuits</a:t>
                      </a:r>
                    </a:p>
                  </a:txBody>
                  <a:tcPr marT="45727" marB="45727" anchor="ctr" anchorCtr="1" horzOverflow="overflow">
                    <a:lnL>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Flour milling</a:t>
                      </a:r>
                    </a:p>
                  </a:txBody>
                  <a:tcPr marT="45727" marB="45727" anchor="ctr" anchorCtr="1" horzOverflow="overflow">
                    <a:lnL>
                      <a:noFill/>
                    </a:lnL>
                    <a:lnR cap="flat">
                      <a:noFill/>
                    </a:lnR>
                    <a:lnT>
                      <a:noFill/>
                    </a:lnT>
                    <a:lnB>
                      <a:noFill/>
                    </a:lnB>
                    <a:lnTlToBr>
                      <a:noFill/>
                    </a:lnTlToBr>
                    <a:lnBlToTr>
                      <a:noFill/>
                    </a:lnBlToTr>
                    <a:solidFill>
                      <a:srgbClr val="FFB280"/>
                    </a:solidFill>
                  </a:tcPr>
                </a:tc>
                <a:extLst>
                  <a:ext uri="{0D108BD9-81ED-4DB2-BD59-A6C34878D82A}">
                    <a16:rowId xmlns:a16="http://schemas.microsoft.com/office/drawing/2014/main" val="10004"/>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Forward integration</a:t>
                      </a:r>
                    </a:p>
                  </a:txBody>
                  <a:tcPr marT="45727" marB="45727" anchor="ctr" horzOverflow="overflow">
                    <a:lnL cap="flat">
                      <a:noFill/>
                    </a:lnL>
                    <a:lnR>
                      <a:noFill/>
                    </a:lnR>
                    <a:lnT>
                      <a:noFill/>
                    </a:lnT>
                    <a:lnB>
                      <a:noFill/>
                    </a:lnB>
                    <a:lnTlToBr>
                      <a:noFill/>
                    </a:lnTlToBr>
                    <a:lnBlToTr>
                      <a:noFill/>
                    </a:lnBlToTr>
                    <a:solidFill>
                      <a:schemeClr val="accent2"/>
                    </a:solid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Distribution systems</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Circuit boards</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1754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84747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Finished goods (customers)</a:t>
                      </a:r>
                    </a:p>
                    <a:p>
                      <a:pPr marL="0" marR="0" lvl="0" indent="0" algn="l" defTabSz="914400" rtl="0" eaLnBrk="1" fontAlgn="base" latinLnBrk="0" hangingPunct="1">
                        <a:lnSpc>
                          <a:spcPct val="90000"/>
                        </a:lnSpc>
                        <a:spcBef>
                          <a:spcPct val="40000"/>
                        </a:spcBef>
                        <a:spcAft>
                          <a:spcPct val="0"/>
                        </a:spcAft>
                        <a:buClrTx/>
                        <a:buSzTx/>
                        <a:buFontTx/>
                        <a:buNone/>
                        <a:tabLst/>
                      </a:pPr>
                      <a:endPar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Dealers</a:t>
                      </a:r>
                    </a:p>
                  </a:txBody>
                  <a:tcPr marT="45727" marB="45727" anchor="ctr" anchorCtr="1" horzOverflow="overflow">
                    <a:lnL>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Computers Watches Calculators</a:t>
                      </a:r>
                    </a:p>
                  </a:txBody>
                  <a:tcPr marT="45727" marB="45727" anchor="ctr" anchorCtr="1" horzOverflow="overflow">
                    <a:lnL>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Baked goods</a:t>
                      </a:r>
                    </a:p>
                  </a:txBody>
                  <a:tcPr marT="45727" marB="45727"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939282" name="Group 274"/>
          <p:cNvGrpSpPr>
            <a:grpSpLocks/>
          </p:cNvGrpSpPr>
          <p:nvPr/>
        </p:nvGrpSpPr>
        <p:grpSpPr bwMode="auto">
          <a:xfrm>
            <a:off x="445265" y="1562100"/>
            <a:ext cx="7785100" cy="382587"/>
            <a:chOff x="336" y="991"/>
            <a:chExt cx="4904" cy="241"/>
          </a:xfrm>
        </p:grpSpPr>
        <p:sp>
          <p:nvSpPr>
            <p:cNvPr id="939037" name="Rectangle 29"/>
            <p:cNvSpPr>
              <a:spLocks noChangeArrowheads="1"/>
            </p:cNvSpPr>
            <p:nvPr/>
          </p:nvSpPr>
          <p:spPr bwMode="auto">
            <a:xfrm>
              <a:off x="390" y="991"/>
              <a:ext cx="44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953000" algn="ctr"/>
                </a:tabLst>
                <a:defRPr sz="2400">
                  <a:solidFill>
                    <a:schemeClr val="tx1"/>
                  </a:solidFill>
                  <a:latin typeface="Times" pitchFamily="18" charset="0"/>
                </a:defRPr>
              </a:lvl1pPr>
              <a:lvl2pPr>
                <a:tabLst>
                  <a:tab pos="4953000" algn="ctr"/>
                </a:tabLst>
                <a:defRPr sz="2400">
                  <a:solidFill>
                    <a:schemeClr val="tx1"/>
                  </a:solidFill>
                  <a:latin typeface="Times" pitchFamily="18" charset="0"/>
                </a:defRPr>
              </a:lvl2pPr>
              <a:lvl3pPr>
                <a:tabLst>
                  <a:tab pos="4953000" algn="ctr"/>
                </a:tabLst>
                <a:defRPr sz="2400">
                  <a:solidFill>
                    <a:schemeClr val="tx1"/>
                  </a:solidFill>
                  <a:latin typeface="Times" pitchFamily="18" charset="0"/>
                </a:defRPr>
              </a:lvl3pPr>
              <a:lvl4pPr>
                <a:tabLst>
                  <a:tab pos="4953000" algn="ctr"/>
                </a:tabLst>
                <a:defRPr sz="2400">
                  <a:solidFill>
                    <a:schemeClr val="tx1"/>
                  </a:solidFill>
                  <a:latin typeface="Times" pitchFamily="18" charset="0"/>
                </a:defRPr>
              </a:lvl4pPr>
              <a:lvl5pPr>
                <a:tabLst>
                  <a:tab pos="4953000" algn="ctr"/>
                </a:tabLst>
                <a:defRPr sz="2400">
                  <a:solidFill>
                    <a:schemeClr val="tx1"/>
                  </a:solidFill>
                  <a:latin typeface="Times" pitchFamily="18" charset="0"/>
                </a:defRPr>
              </a:lvl5pPr>
              <a:lvl6pPr eaLnBrk="0" fontAlgn="base" hangingPunct="0">
                <a:spcBef>
                  <a:spcPct val="0"/>
                </a:spcBef>
                <a:spcAft>
                  <a:spcPct val="0"/>
                </a:spcAft>
                <a:tabLst>
                  <a:tab pos="4953000" algn="ctr"/>
                </a:tabLst>
                <a:defRPr sz="2400">
                  <a:solidFill>
                    <a:schemeClr val="tx1"/>
                  </a:solidFill>
                  <a:latin typeface="Times" pitchFamily="18" charset="0"/>
                </a:defRPr>
              </a:lvl6pPr>
              <a:lvl7pPr eaLnBrk="0" fontAlgn="base" hangingPunct="0">
                <a:spcBef>
                  <a:spcPct val="0"/>
                </a:spcBef>
                <a:spcAft>
                  <a:spcPct val="0"/>
                </a:spcAft>
                <a:tabLst>
                  <a:tab pos="4953000" algn="ctr"/>
                </a:tabLst>
                <a:defRPr sz="2400">
                  <a:solidFill>
                    <a:schemeClr val="tx1"/>
                  </a:solidFill>
                  <a:latin typeface="Times" pitchFamily="18" charset="0"/>
                </a:defRPr>
              </a:lvl7pPr>
              <a:lvl8pPr eaLnBrk="0" fontAlgn="base" hangingPunct="0">
                <a:spcBef>
                  <a:spcPct val="0"/>
                </a:spcBef>
                <a:spcAft>
                  <a:spcPct val="0"/>
                </a:spcAft>
                <a:tabLst>
                  <a:tab pos="4953000" algn="ctr"/>
                </a:tabLst>
                <a:defRPr sz="2400">
                  <a:solidFill>
                    <a:schemeClr val="tx1"/>
                  </a:solidFill>
                  <a:latin typeface="Times" pitchFamily="18" charset="0"/>
                </a:defRPr>
              </a:lvl8pPr>
              <a:lvl9pPr eaLnBrk="0" fontAlgn="base" hangingPunct="0">
                <a:spcBef>
                  <a:spcPct val="0"/>
                </a:spcBef>
                <a:spcAft>
                  <a:spcPct val="0"/>
                </a:spcAft>
                <a:tabLst>
                  <a:tab pos="4953000" algn="ctr"/>
                </a:tabLst>
                <a:defRPr sz="2400">
                  <a:solidFill>
                    <a:schemeClr val="tx1"/>
                  </a:solidFill>
                  <a:latin typeface="Times" pitchFamily="18" charset="0"/>
                </a:defRPr>
              </a:lvl9pPr>
            </a:lstStyle>
            <a:p>
              <a:pPr>
                <a:defRPr/>
              </a:pPr>
              <a:r>
                <a:rPr lang="en-US" altLang="en-US" sz="1800" b="0" i="0" dirty="0">
                  <a:effectLst>
                    <a:outerShdw blurRad="38100" dist="38100" dir="2700000" algn="tl">
                      <a:srgbClr val="C0C0C0"/>
                    </a:outerShdw>
                  </a:effectLst>
                  <a:latin typeface="Lucida Bright" panose="02040602050505020304" pitchFamily="18" charset="0"/>
                </a:rPr>
                <a:t>Vertical Integration</a:t>
              </a:r>
              <a:r>
                <a:rPr lang="en-US" altLang="en-US" sz="1800" i="0" dirty="0">
                  <a:effectLst>
                    <a:outerShdw blurRad="38100" dist="38100" dir="2700000" algn="tl">
                      <a:srgbClr val="C0C0C0"/>
                    </a:outerShdw>
                  </a:effectLst>
                  <a:latin typeface="Arial" charset="0"/>
                </a:rPr>
                <a:t>	</a:t>
              </a:r>
              <a:r>
                <a:rPr lang="en-US" altLang="en-US" sz="1800" b="0" i="0" dirty="0">
                  <a:effectLst>
                    <a:outerShdw blurRad="38100" dist="38100" dir="2700000" algn="tl">
                      <a:srgbClr val="C0C0C0"/>
                    </a:outerShdw>
                  </a:effectLst>
                  <a:latin typeface="Lucida Bright" panose="02040602050505020304" pitchFamily="18" charset="0"/>
                </a:rPr>
                <a:t>Examples of Vertical Integration</a:t>
              </a:r>
            </a:p>
          </p:txBody>
        </p:sp>
        <p:sp>
          <p:nvSpPr>
            <p:cNvPr id="939259" name="Line 251"/>
            <p:cNvSpPr>
              <a:spLocks noChangeShapeType="1"/>
            </p:cNvSpPr>
            <p:nvPr/>
          </p:nvSpPr>
          <p:spPr bwMode="auto">
            <a:xfrm>
              <a:off x="336" y="1232"/>
              <a:ext cx="1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i="0" dirty="0">
                <a:effectLst>
                  <a:outerShdw blurRad="38100" dist="38100" dir="2700000" algn="tl">
                    <a:srgbClr val="000000">
                      <a:alpha val="43137"/>
                    </a:srgbClr>
                  </a:outerShdw>
                </a:effectLst>
                <a:latin typeface="Arial" charset="0"/>
              </a:endParaRPr>
            </a:p>
          </p:txBody>
        </p:sp>
        <p:sp>
          <p:nvSpPr>
            <p:cNvPr id="939260" name="Line 252"/>
            <p:cNvSpPr>
              <a:spLocks noChangeShapeType="1"/>
            </p:cNvSpPr>
            <p:nvPr/>
          </p:nvSpPr>
          <p:spPr bwMode="auto">
            <a:xfrm>
              <a:off x="2032" y="1232"/>
              <a:ext cx="32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i="0"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39282"/>
                                        </p:tgtEl>
                                        <p:attrNameLst>
                                          <p:attrName>style.visibility</p:attrName>
                                        </p:attrNameLst>
                                      </p:cBhvr>
                                      <p:to>
                                        <p:strVal val="visible"/>
                                      </p:to>
                                    </p:set>
                                    <p:animEffect transition="in" filter="wipe(left)">
                                      <p:cBhvr>
                                        <p:cTn id="7" dur="500"/>
                                        <p:tgtEl>
                                          <p:spTgt spid="939282"/>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939287"/>
                                        </p:tgtEl>
                                        <p:attrNameLst>
                                          <p:attrName>style.visibility</p:attrName>
                                        </p:attrNameLst>
                                      </p:cBhvr>
                                      <p:to>
                                        <p:strVal val="visible"/>
                                      </p:to>
                                    </p:set>
                                    <p:animEffect transition="in" filter="wipe(left)">
                                      <p:cBhvr>
                                        <p:cTn id="11" dur="500"/>
                                        <p:tgtEl>
                                          <p:spTgt spid="939287"/>
                                        </p:tgtEl>
                                      </p:cBhvr>
                                    </p:animEffect>
                                  </p:childTnLst>
                                </p:cTn>
                              </p:par>
                            </p:childTnLst>
                          </p:cTn>
                        </p:par>
                        <p:par>
                          <p:cTn id="12" fill="hold" nodeType="afterGroup">
                            <p:stCondLst>
                              <p:cond delay="3000"/>
                            </p:stCondLst>
                            <p:childTnLst>
                              <p:par>
                                <p:cTn id="13" presetID="16" presetClass="entr" presetSubtype="42" fill="hold" nodeType="afterEffect">
                                  <p:stCondLst>
                                    <p:cond delay="1000"/>
                                  </p:stCondLst>
                                  <p:childTnLst>
                                    <p:set>
                                      <p:cBhvr>
                                        <p:cTn id="14" dur="1" fill="hold">
                                          <p:stCondLst>
                                            <p:cond delay="0"/>
                                          </p:stCondLst>
                                        </p:cTn>
                                        <p:tgtEl>
                                          <p:spTgt spid="939288"/>
                                        </p:tgtEl>
                                        <p:attrNameLst>
                                          <p:attrName>style.visibility</p:attrName>
                                        </p:attrNameLst>
                                      </p:cBhvr>
                                      <p:to>
                                        <p:strVal val="visible"/>
                                      </p:to>
                                    </p:set>
                                    <p:animEffect transition="in" filter="barn(outHorizontal)">
                                      <p:cBhvr>
                                        <p:cTn id="15" dur="500"/>
                                        <p:tgtEl>
                                          <p:spTgt spid="939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547688" y="608013"/>
            <a:ext cx="8048625" cy="10017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Vertical Integration</a:t>
            </a:r>
          </a:p>
        </p:txBody>
      </p:sp>
      <p:sp>
        <p:nvSpPr>
          <p:cNvPr id="660483" name="Rectangle 3"/>
          <p:cNvSpPr>
            <a:spLocks noChangeArrowheads="1"/>
          </p:cNvSpPr>
          <p:nvPr/>
        </p:nvSpPr>
        <p:spPr bwMode="auto">
          <a:xfrm>
            <a:off x="563563" y="2084388"/>
            <a:ext cx="80152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Developing the ability to produce goods or service previously purchased</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Integration may be forward, towards the customer, or backward, towards suppliers</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Can improve cost, quality, and inventory but requires capital, managerial skills, and demand</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Risky in industries with rapid technological change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0483"/>
                                        </p:tgtEl>
                                        <p:attrNameLst>
                                          <p:attrName>style.visibility</p:attrName>
                                        </p:attrNameLst>
                                      </p:cBhvr>
                                      <p:to>
                                        <p:strVal val="visible"/>
                                      </p:to>
                                    </p:set>
                                    <p:animEffect transition="in" filter="strips(downRight)">
                                      <p:cBhvr>
                                        <p:cTn id="7" dur="500"/>
                                        <p:tgtEl>
                                          <p:spTgt spid="66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9362" name="Rectangle 2"/>
          <p:cNvSpPr>
            <a:spLocks noGrp="1" noChangeArrowheads="1"/>
          </p:cNvSpPr>
          <p:nvPr>
            <p:ph type="title"/>
          </p:nvPr>
        </p:nvSpPr>
        <p:spPr>
          <a:xfrm>
            <a:off x="547688" y="417513"/>
            <a:ext cx="8048625" cy="10017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Keiretsu Networks</a:t>
            </a:r>
          </a:p>
        </p:txBody>
      </p:sp>
      <p:sp>
        <p:nvSpPr>
          <p:cNvPr id="1039363" name="Rectangle 3"/>
          <p:cNvSpPr>
            <a:spLocks noChangeArrowheads="1"/>
          </p:cNvSpPr>
          <p:nvPr/>
        </p:nvSpPr>
        <p:spPr bwMode="auto">
          <a:xfrm>
            <a:off x="627063" y="1549400"/>
            <a:ext cx="7888287"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A middle ground between few suppliers and vertical integration</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Supplier becomes part of the company coalition</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Often provide financial support for suppliers through ownership or loans</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Members expect long-term relationships and provide technical expertise and stable deliveries</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May extend through several levels of the supply chain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39363"/>
                                        </p:tgtEl>
                                        <p:attrNameLst>
                                          <p:attrName>style.visibility</p:attrName>
                                        </p:attrNameLst>
                                      </p:cBhvr>
                                      <p:to>
                                        <p:strVal val="visible"/>
                                      </p:to>
                                    </p:set>
                                    <p:animEffect transition="in" filter="strips(downRight)">
                                      <p:cBhvr>
                                        <p:cTn id="7" dur="500"/>
                                        <p:tgtEl>
                                          <p:spTgt spid="1039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685800" y="5461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Virtual Companies</a:t>
            </a:r>
          </a:p>
        </p:txBody>
      </p:sp>
      <p:sp>
        <p:nvSpPr>
          <p:cNvPr id="601100" name="Rectangle 12"/>
          <p:cNvSpPr>
            <a:spLocks noChangeArrowheads="1"/>
          </p:cNvSpPr>
          <p:nvPr/>
        </p:nvSpPr>
        <p:spPr bwMode="auto">
          <a:xfrm>
            <a:off x="738188" y="1993900"/>
            <a:ext cx="76676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Rely on a variety of supplier relationships to provide services on demand</a:t>
            </a:r>
          </a:p>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Fluid organizational boundaries that allow the creation of unique enterprises to meet changing market demands</a:t>
            </a:r>
          </a:p>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Exceptionally lean performance, low capital investment, flexibility, and speed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01100"/>
                                        </p:tgtEl>
                                        <p:attrNameLst>
                                          <p:attrName>style.visibility</p:attrName>
                                        </p:attrNameLst>
                                      </p:cBhvr>
                                      <p:to>
                                        <p:strVal val="visible"/>
                                      </p:to>
                                    </p:set>
                                    <p:animEffect transition="in" filter="strips(downRight)">
                                      <p:cBhvr>
                                        <p:cTn id="7" dur="500"/>
                                        <p:tgtEl>
                                          <p:spTgt spid="60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10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85800" y="571500"/>
            <a:ext cx="7772400" cy="9525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Managing the Supply Chain</a:t>
            </a:r>
          </a:p>
        </p:txBody>
      </p:sp>
      <p:sp>
        <p:nvSpPr>
          <p:cNvPr id="592973" name="Rectangle 77"/>
          <p:cNvSpPr>
            <a:spLocks noChangeArrowheads="1"/>
          </p:cNvSpPr>
          <p:nvPr/>
        </p:nvSpPr>
        <p:spPr bwMode="auto">
          <a:xfrm>
            <a:off x="1106488" y="3632200"/>
            <a:ext cx="692943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Mutual agreement on goals</a:t>
            </a:r>
          </a:p>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Trust</a:t>
            </a:r>
          </a:p>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Compatible organizational cultures</a:t>
            </a:r>
          </a:p>
        </p:txBody>
      </p:sp>
      <p:sp>
        <p:nvSpPr>
          <p:cNvPr id="592974" name="Rectangle 78"/>
          <p:cNvSpPr>
            <a:spLocks noChangeArrowheads="1"/>
          </p:cNvSpPr>
          <p:nvPr/>
        </p:nvSpPr>
        <p:spPr bwMode="auto">
          <a:xfrm>
            <a:off x="722313" y="1984375"/>
            <a:ext cx="77231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sz="2800" b="0" i="0" dirty="0">
                <a:latin typeface="Lucida Bright" panose="02040602050505020304" pitchFamily="18" charset="0"/>
              </a:rPr>
              <a:t>There are significant management issues in controlling a supply chain involving many independent organizations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92974"/>
                                        </p:tgtEl>
                                        <p:attrNameLst>
                                          <p:attrName>style.visibility</p:attrName>
                                        </p:attrNameLst>
                                      </p:cBhvr>
                                      <p:to>
                                        <p:strVal val="visible"/>
                                      </p:to>
                                    </p:set>
                                    <p:animEffect transition="in" filter="wipe(left)">
                                      <p:cBhvr>
                                        <p:cTn id="7" dur="500"/>
                                        <p:tgtEl>
                                          <p:spTgt spid="592974"/>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92973"/>
                                        </p:tgtEl>
                                        <p:attrNameLst>
                                          <p:attrName>style.visibility</p:attrName>
                                        </p:attrNameLst>
                                      </p:cBhvr>
                                      <p:to>
                                        <p:strVal val="visible"/>
                                      </p:to>
                                    </p:set>
                                    <p:animEffect transition="in" filter="strips(downRight)">
                                      <p:cBhvr>
                                        <p:cTn id="11" dur="500"/>
                                        <p:tgtEl>
                                          <p:spTgt spid="59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73" grpId="0" autoUpdateAnimBg="0"/>
      <p:bldP spid="5929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508000"/>
            <a:ext cx="7772400" cy="14478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The Strategic Importance </a:t>
            </a:r>
            <a:br>
              <a:rPr lang="en-US" altLang="en-US" b="0" i="0" dirty="0">
                <a:solidFill>
                  <a:schemeClr val="accent5">
                    <a:lumMod val="10000"/>
                  </a:schemeClr>
                </a:solidFill>
                <a:effectLst/>
                <a:latin typeface="Lucida Bright" panose="02040602050505020304" pitchFamily="18" charset="0"/>
              </a:rPr>
            </a:br>
            <a:r>
              <a:rPr lang="en-US" altLang="en-US" b="0" i="0" dirty="0">
                <a:solidFill>
                  <a:schemeClr val="accent5">
                    <a:lumMod val="10000"/>
                  </a:schemeClr>
                </a:solidFill>
                <a:effectLst/>
                <a:latin typeface="Lucida Bright" panose="02040602050505020304" pitchFamily="18" charset="0"/>
              </a:rPr>
              <a:t>of the Supply Chain</a:t>
            </a:r>
          </a:p>
        </p:txBody>
      </p:sp>
      <p:sp>
        <p:nvSpPr>
          <p:cNvPr id="577542" name="Rectangle 6"/>
          <p:cNvSpPr>
            <a:spLocks noChangeArrowheads="1"/>
          </p:cNvSpPr>
          <p:nvPr/>
        </p:nvSpPr>
        <p:spPr bwMode="auto">
          <a:xfrm>
            <a:off x="723900" y="2233613"/>
            <a:ext cx="7694613"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a:lnSpc>
                <a:spcPct val="90000"/>
              </a:lnSpc>
              <a:spcBef>
                <a:spcPct val="40000"/>
              </a:spcBef>
              <a:defRPr/>
            </a:pPr>
            <a:r>
              <a:rPr lang="en-US" altLang="en-US" sz="3200" b="0" i="0" dirty="0">
                <a:latin typeface="Lucida Bright" panose="02040602050505020304" pitchFamily="18" charset="0"/>
              </a:rPr>
              <a:t>Supply-chain management is the integration of the activities that procure materials and services, transform them into intermediate goods and the final product, and deliver them to customers</a:t>
            </a:r>
          </a:p>
        </p:txBody>
      </p:sp>
      <p:sp>
        <p:nvSpPr>
          <p:cNvPr id="577544" name="Rectangle 8"/>
          <p:cNvSpPr>
            <a:spLocks noChangeArrowheads="1"/>
          </p:cNvSpPr>
          <p:nvPr/>
        </p:nvSpPr>
        <p:spPr bwMode="auto">
          <a:xfrm>
            <a:off x="622300" y="5186363"/>
            <a:ext cx="789781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a:lnSpc>
                <a:spcPct val="90000"/>
              </a:lnSpc>
              <a:spcBef>
                <a:spcPct val="40000"/>
              </a:spcBef>
              <a:defRPr/>
            </a:pPr>
            <a:r>
              <a:rPr lang="en-US" altLang="en-US" sz="3200" b="0" i="0" dirty="0">
                <a:solidFill>
                  <a:schemeClr val="hlink"/>
                </a:solidFill>
                <a:latin typeface="Lucida Bright" panose="02040602050505020304" pitchFamily="18" charset="0"/>
              </a:rPr>
              <a:t>Competition is no longer between companies; it is between supply chains</a:t>
            </a:r>
            <a:endParaRPr lang="en-US" altLang="en-US" sz="3200"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7542"/>
                                        </p:tgtEl>
                                        <p:attrNameLst>
                                          <p:attrName>style.visibility</p:attrName>
                                        </p:attrNameLst>
                                      </p:cBhvr>
                                      <p:to>
                                        <p:strVal val="visible"/>
                                      </p:to>
                                    </p:set>
                                    <p:animEffect transition="in" filter="strips(downRight)">
                                      <p:cBhvr>
                                        <p:cTn id="7" dur="500"/>
                                        <p:tgtEl>
                                          <p:spTgt spid="577542"/>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77544"/>
                                        </p:tgtEl>
                                        <p:attrNameLst>
                                          <p:attrName>style.visibility</p:attrName>
                                        </p:attrNameLst>
                                      </p:cBhvr>
                                      <p:to>
                                        <p:strVal val="visible"/>
                                      </p:to>
                                    </p:set>
                                    <p:animEffect transition="in" filter="strips(downRight)">
                                      <p:cBhvr>
                                        <p:cTn id="11" dur="500"/>
                                        <p:tgtEl>
                                          <p:spTgt spid="577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2" grpId="0" autoUpdateAnimBg="0"/>
      <p:bldP spid="57754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4318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Issues in an Integrated Supply Chain</a:t>
            </a:r>
          </a:p>
        </p:txBody>
      </p:sp>
      <p:sp>
        <p:nvSpPr>
          <p:cNvPr id="838659" name="Rectangle 3"/>
          <p:cNvSpPr>
            <a:spLocks noChangeArrowheads="1"/>
          </p:cNvSpPr>
          <p:nvPr/>
        </p:nvSpPr>
        <p:spPr bwMode="auto">
          <a:xfrm>
            <a:off x="700088" y="2000250"/>
            <a:ext cx="7742237"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Local optimization - focusing on local profit or cost minimization based on limited knowledge</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Incentives (sales incentives, quantity discounts, quotas, and promotions) - push merchandise prior to sale</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Large lots - low unit cost but do not reflect sales</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Bullwhip effect - stable demand becomes lumpy orders through the supply chain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38659"/>
                                        </p:tgtEl>
                                        <p:attrNameLst>
                                          <p:attrName>style.visibility</p:attrName>
                                        </p:attrNameLst>
                                      </p:cBhvr>
                                      <p:to>
                                        <p:strVal val="visible"/>
                                      </p:to>
                                    </p:set>
                                    <p:animEffect transition="in" filter="strips(downRight)">
                                      <p:cBhvr>
                                        <p:cTn id="7" dur="500"/>
                                        <p:tgtEl>
                                          <p:spTgt spid="83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5715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Opportunities in an Integrated Supply Chain</a:t>
            </a:r>
          </a:p>
        </p:txBody>
      </p:sp>
      <p:sp>
        <p:nvSpPr>
          <p:cNvPr id="840707" name="Rectangle 3"/>
          <p:cNvSpPr>
            <a:spLocks noChangeArrowheads="1"/>
          </p:cNvSpPr>
          <p:nvPr/>
        </p:nvSpPr>
        <p:spPr bwMode="auto">
          <a:xfrm>
            <a:off x="1487488" y="2508250"/>
            <a:ext cx="616743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Accurate “pull” data</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Lot size reduction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Single stage control of replenishment</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Vendor managed inventory</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Postponement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40707"/>
                                        </p:tgtEl>
                                        <p:attrNameLst>
                                          <p:attrName>style.visibility</p:attrName>
                                        </p:attrNameLst>
                                      </p:cBhvr>
                                      <p:to>
                                        <p:strVal val="visible"/>
                                      </p:to>
                                    </p:set>
                                    <p:animEffect transition="in" filter="strips(downRight)">
                                      <p:cBhvr>
                                        <p:cTn id="7" dur="500"/>
                                        <p:tgtEl>
                                          <p:spTgt spid="84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685800" y="5715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Opportunities in an Integrated Supply Chain</a:t>
            </a:r>
          </a:p>
        </p:txBody>
      </p:sp>
      <p:sp>
        <p:nvSpPr>
          <p:cNvPr id="1184771" name="Rectangle 3"/>
          <p:cNvSpPr>
            <a:spLocks noChangeArrowheads="1"/>
          </p:cNvSpPr>
          <p:nvPr/>
        </p:nvSpPr>
        <p:spPr bwMode="auto">
          <a:xfrm>
            <a:off x="1487488" y="2508250"/>
            <a:ext cx="6167437"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Channel assembly</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Drop shipping and special packaging</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Blanket orders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Standardization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Electronic ordering and funds transfer</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4771"/>
                                        </p:tgtEl>
                                        <p:attrNameLst>
                                          <p:attrName>style.visibility</p:attrName>
                                        </p:attrNameLst>
                                      </p:cBhvr>
                                      <p:to>
                                        <p:strVal val="visible"/>
                                      </p:to>
                                    </p:set>
                                    <p:animEffect transition="in" filter="strips(downRight)">
                                      <p:cBhvr>
                                        <p:cTn id="7" dur="500"/>
                                        <p:tgtEl>
                                          <p:spTgt spid="118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Radio Frequency Tags</a:t>
            </a:r>
          </a:p>
        </p:txBody>
      </p:sp>
      <p:grpSp>
        <p:nvGrpSpPr>
          <p:cNvPr id="1061901" name="Group 13"/>
          <p:cNvGrpSpPr>
            <a:grpSpLocks/>
          </p:cNvGrpSpPr>
          <p:nvPr/>
        </p:nvGrpSpPr>
        <p:grpSpPr bwMode="auto">
          <a:xfrm>
            <a:off x="414338" y="1600200"/>
            <a:ext cx="8335962" cy="4826000"/>
            <a:chOff x="261" y="1008"/>
            <a:chExt cx="5251" cy="3040"/>
          </a:xfrm>
        </p:grpSpPr>
        <p:pic>
          <p:nvPicPr>
            <p:cNvPr id="409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016"/>
              <a:ext cx="5248" cy="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1900" name="Rectangle 12"/>
            <p:cNvSpPr>
              <a:spLocks noChangeArrowheads="1"/>
            </p:cNvSpPr>
            <p:nvPr/>
          </p:nvSpPr>
          <p:spPr bwMode="auto">
            <a:xfrm>
              <a:off x="261" y="1008"/>
              <a:ext cx="5245" cy="3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061901"/>
                                        </p:tgtEl>
                                        <p:attrNameLst>
                                          <p:attrName>style.visibility</p:attrName>
                                        </p:attrNameLst>
                                      </p:cBhvr>
                                      <p:to>
                                        <p:strVal val="visible"/>
                                      </p:to>
                                    </p:set>
                                    <p:animEffect transition="in" filter="dissolve">
                                      <p:cBhvr>
                                        <p:cTn id="7" dur="500"/>
                                        <p:tgtEl>
                                          <p:spTgt spid="1061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366" y="1236617"/>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Vendor Selection</a:t>
            </a:r>
          </a:p>
        </p:txBody>
      </p:sp>
    </p:spTree>
    <p:extLst>
      <p:ext uri="{BB962C8B-B14F-4D97-AF65-F5344CB8AC3E}">
        <p14:creationId xmlns:p14="http://schemas.microsoft.com/office/powerpoint/2010/main" val="287998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Selection</a:t>
            </a:r>
          </a:p>
        </p:txBody>
      </p:sp>
      <p:sp>
        <p:nvSpPr>
          <p:cNvPr id="1205251" name="Rectangle 3"/>
          <p:cNvSpPr>
            <a:spLocks noChangeArrowheads="1"/>
          </p:cNvSpPr>
          <p:nvPr/>
        </p:nvSpPr>
        <p:spPr bwMode="auto">
          <a:xfrm>
            <a:off x="782638" y="1619250"/>
            <a:ext cx="757872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Vendor evaluation</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Critical decision</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Find potential vendors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Determine the likelihood of them becoming good suppliers</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Vendor Development</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Training</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Engineering and production help</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Establish policies and procedures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5251"/>
                                        </p:tgtEl>
                                        <p:attrNameLst>
                                          <p:attrName>style.visibility</p:attrName>
                                        </p:attrNameLst>
                                      </p:cBhvr>
                                      <p:to>
                                        <p:strVal val="visible"/>
                                      </p:to>
                                    </p:set>
                                    <p:animEffect transition="in" filter="strips(downRight)">
                                      <p:cBhvr>
                                        <p:cTn id="7" dur="500"/>
                                        <p:tgtEl>
                                          <p:spTgt spid="1205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Selection</a:t>
            </a:r>
          </a:p>
        </p:txBody>
      </p:sp>
      <p:sp>
        <p:nvSpPr>
          <p:cNvPr id="1197059" name="Rectangle 3"/>
          <p:cNvSpPr>
            <a:spLocks noChangeArrowheads="1"/>
          </p:cNvSpPr>
          <p:nvPr/>
        </p:nvSpPr>
        <p:spPr bwMode="auto">
          <a:xfrm>
            <a:off x="782638" y="1619250"/>
            <a:ext cx="7578725"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Negotiations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Cost-Based Price Model - supplier opens books to purchaser</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Market-Based Price Model - price based on published, auction, or indexed price</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Competitive Bidding - used for infrequent purchases but may make establishing long-term relationships difficult</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97059"/>
                                        </p:tgtEl>
                                        <p:attrNameLst>
                                          <p:attrName>style.visibility</p:attrName>
                                        </p:attrNameLst>
                                      </p:cBhvr>
                                      <p:to>
                                        <p:strVal val="visible"/>
                                      </p:to>
                                    </p:set>
                                    <p:animEffect transition="in" filter="strips(downRight)">
                                      <p:cBhvr>
                                        <p:cTn id="7" dur="500"/>
                                        <p:tgtEl>
                                          <p:spTgt spid="119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5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Evaluation</a:t>
            </a:r>
          </a:p>
        </p:txBody>
      </p:sp>
      <p:graphicFrame>
        <p:nvGraphicFramePr>
          <p:cNvPr id="606475" name="Group 267"/>
          <p:cNvGraphicFramePr>
            <a:graphicFrameLocks noGrp="1"/>
          </p:cNvGraphicFramePr>
          <p:nvPr>
            <p:extLst>
              <p:ext uri="{D42A27DB-BD31-4B8C-83A1-F6EECF244321}">
                <p14:modId xmlns:p14="http://schemas.microsoft.com/office/powerpoint/2010/main" val="2138043973"/>
              </p:ext>
            </p:extLst>
          </p:nvPr>
        </p:nvGraphicFramePr>
        <p:xfrm>
          <a:off x="685800" y="1511300"/>
          <a:ext cx="7772400" cy="5245912"/>
        </p:xfrm>
        <a:graphic>
          <a:graphicData uri="http://schemas.openxmlformats.org/drawingml/2006/table">
            <a:tbl>
              <a:tblPr/>
              <a:tblGrid>
                <a:gridCol w="44069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tblGrid>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Criteria</a:t>
                      </a:r>
                    </a:p>
                  </a:txBody>
                  <a:tcPr marT="64774" marB="64774" anchor="b"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Weights</a:t>
                      </a:r>
                    </a:p>
                  </a:txBody>
                  <a:tcPr marT="64774" marB="64774" anchor="b"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Scores (1-5)</a:t>
                      </a:r>
                    </a:p>
                  </a:txBody>
                  <a:tcPr marT="64774" marB="64774" anchor="b"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Weight x Score</a:t>
                      </a:r>
                    </a:p>
                  </a:txBody>
                  <a:tcPr marT="64774" marB="64774" anchor="b"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Engineering/research/innovation skills</a:t>
                      </a:r>
                    </a:p>
                  </a:txBody>
                  <a:tcPr marT="64774" marB="6477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.20</a:t>
                      </a:r>
                    </a:p>
                  </a:txBody>
                  <a:tcPr marT="64774" marB="6477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5</a:t>
                      </a:r>
                    </a:p>
                  </a:txBody>
                  <a:tcPr marT="64774" marB="6477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Production process capability (flexibility/technical assistance)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.6</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Distribution/delivery capability</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.05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Quality systems and performance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Facilities/location</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.05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Financial and managerial strength (stability and cost structure)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.6</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Information systems capability (e-commerce, Internet)</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Integrity (environmental compliance/ ethics)</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.20</a:t>
                      </a:r>
                    </a:p>
                  </a:txBody>
                  <a:tcPr marT="64774" marB="6477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Total</a:t>
                      </a:r>
                    </a:p>
                  </a:txBody>
                  <a:tcPr marT="64774" marB="64774"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1.00</a:t>
                      </a:r>
                    </a:p>
                  </a:txBody>
                  <a:tcPr marT="64774" marB="64774" horzOverflow="overflow">
                    <a:lnL>
                      <a:noFill/>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Lucida Bright" panose="02040602050505020304" pitchFamily="18" charset="0"/>
                      </a:endParaRPr>
                    </a:p>
                  </a:txBody>
                  <a:tcPr marT="64774" marB="64774"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3.9</a:t>
                      </a:r>
                    </a:p>
                  </a:txBody>
                  <a:tcPr marT="64774" marB="64774" horzOverflow="overflow">
                    <a:lnL>
                      <a:noFill/>
                    </a:lnL>
                    <a:lnR cap="flat">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06475"/>
                                        </p:tgtEl>
                                        <p:attrNameLst>
                                          <p:attrName>style.visibility</p:attrName>
                                        </p:attrNameLst>
                                      </p:cBhvr>
                                      <p:to>
                                        <p:strVal val="visible"/>
                                      </p:to>
                                    </p:set>
                                    <p:animEffect transition="in" filter="strips(downRight)">
                                      <p:cBhvr>
                                        <p:cTn id="7" dur="500"/>
                                        <p:tgtEl>
                                          <p:spTgt spid="606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11" y="1314994"/>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Logistics &amp; Distribution Management</a:t>
            </a:r>
          </a:p>
        </p:txBody>
      </p:sp>
    </p:spTree>
    <p:extLst>
      <p:ext uri="{BB962C8B-B14F-4D97-AF65-F5344CB8AC3E}">
        <p14:creationId xmlns:p14="http://schemas.microsoft.com/office/powerpoint/2010/main" val="390695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499" name="Rectangle 3"/>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Logistics Management</a:t>
            </a:r>
          </a:p>
        </p:txBody>
      </p:sp>
      <p:sp>
        <p:nvSpPr>
          <p:cNvPr id="618500" name="Rectangle 4"/>
          <p:cNvSpPr>
            <a:spLocks noChangeArrowheads="1"/>
          </p:cNvSpPr>
          <p:nvPr/>
        </p:nvSpPr>
        <p:spPr bwMode="auto">
          <a:xfrm>
            <a:off x="928688" y="1762125"/>
            <a:ext cx="7362825"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Objective is to obtain efficient operations through the integration of all material acquisition, movement, and storage activities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 frequent candidate for outsourcing</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Gain competitive advantage through reduced costs and improved customer service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18500"/>
                                        </p:tgtEl>
                                        <p:attrNameLst>
                                          <p:attrName>style.visibility</p:attrName>
                                        </p:attrNameLst>
                                      </p:cBhvr>
                                      <p:to>
                                        <p:strVal val="visible"/>
                                      </p:to>
                                    </p:set>
                                    <p:animEffect transition="in" filter="strips(downRight)">
                                      <p:cBhvr>
                                        <p:cTn id="7" dur="500"/>
                                        <p:tgtEl>
                                          <p:spTgt spid="618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685800" y="6096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Supply-Chain Manageme</a:t>
            </a: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nt</a:t>
            </a:r>
          </a:p>
        </p:txBody>
      </p:sp>
      <p:sp>
        <p:nvSpPr>
          <p:cNvPr id="579589" name="Rectangle 5"/>
          <p:cNvSpPr>
            <a:spLocks noChangeArrowheads="1"/>
          </p:cNvSpPr>
          <p:nvPr/>
        </p:nvSpPr>
        <p:spPr bwMode="auto">
          <a:xfrm>
            <a:off x="1495425" y="2392363"/>
            <a:ext cx="6153150" cy="41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Transportation vendors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Credit and cash transfers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Suppliers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Distributors and banks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Accounts payable and receivable</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Warehousing and inventory</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Order fulfillment</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Sharing customer, forecasting, and production information</a:t>
            </a:r>
          </a:p>
        </p:txBody>
      </p:sp>
      <p:sp>
        <p:nvSpPr>
          <p:cNvPr id="579592" name="Rectangle 8"/>
          <p:cNvSpPr>
            <a:spLocks noChangeArrowheads="1"/>
          </p:cNvSpPr>
          <p:nvPr/>
        </p:nvSpPr>
        <p:spPr bwMode="auto">
          <a:xfrm>
            <a:off x="695325" y="1703388"/>
            <a:ext cx="7255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0" i="0" dirty="0">
                <a:latin typeface="Lucida Bright" panose="02040602050505020304" pitchFamily="18" charset="0"/>
              </a:rPr>
              <a:t>Important activities include determining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79592"/>
                                        </p:tgtEl>
                                        <p:attrNameLst>
                                          <p:attrName>style.visibility</p:attrName>
                                        </p:attrNameLst>
                                      </p:cBhvr>
                                      <p:to>
                                        <p:strVal val="visible"/>
                                      </p:to>
                                    </p:set>
                                    <p:animEffect transition="in" filter="wipe(left)">
                                      <p:cBhvr>
                                        <p:cTn id="7" dur="500"/>
                                        <p:tgtEl>
                                          <p:spTgt spid="579592"/>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79589"/>
                                        </p:tgtEl>
                                        <p:attrNameLst>
                                          <p:attrName>style.visibility</p:attrName>
                                        </p:attrNameLst>
                                      </p:cBhvr>
                                      <p:to>
                                        <p:strVal val="visible"/>
                                      </p:to>
                                    </p:set>
                                    <p:animEffect transition="in" filter="strips(downRight)">
                                      <p:cBhvr>
                                        <p:cTn id="11" dur="500"/>
                                        <p:tgtEl>
                                          <p:spTgt spid="579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autoUpdateAnimBg="0"/>
      <p:bldP spid="57959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059843" name="Rectangle 3"/>
          <p:cNvSpPr>
            <a:spLocks noChangeArrowheads="1"/>
          </p:cNvSpPr>
          <p:nvPr/>
        </p:nvSpPr>
        <p:spPr bwMode="auto">
          <a:xfrm>
            <a:off x="1189038" y="1876425"/>
            <a:ext cx="6765925"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Trucking</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Moves the vast majority of manufactured goods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Chief advantage is flexibility</a:t>
            </a:r>
          </a:p>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Railroads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Capable of carrying large loads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Little flexibility though containers and piggybacking have helped with this</a:t>
            </a:r>
            <a:endParaRPr lang="en-US" altLang="en-US" sz="3200"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59843"/>
                                        </p:tgtEl>
                                        <p:attrNameLst>
                                          <p:attrName>style.visibility</p:attrName>
                                        </p:attrNameLst>
                                      </p:cBhvr>
                                      <p:to>
                                        <p:strVal val="visible"/>
                                      </p:to>
                                    </p:set>
                                    <p:animEffect transition="in" filter="strips(downRight)">
                                      <p:cBhvr>
                                        <p:cTn id="7" dur="500"/>
                                        <p:tgtEl>
                                          <p:spTgt spid="105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199107" name="Rectangle 3"/>
          <p:cNvSpPr>
            <a:spLocks noChangeArrowheads="1"/>
          </p:cNvSpPr>
          <p:nvPr/>
        </p:nvSpPr>
        <p:spPr bwMode="auto">
          <a:xfrm>
            <a:off x="1189038" y="1876425"/>
            <a:ext cx="67659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Airfreight</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Fast and flexible for light loads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May be expensive</a:t>
            </a:r>
            <a:endParaRPr lang="en-US" altLang="en-US" sz="3200" b="0" i="0" dirty="0">
              <a:latin typeface="Lucida Bright" panose="02040602050505020304" pitchFamily="18" charset="0"/>
            </a:endParaRPr>
          </a:p>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Waterways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Typically used for bulky, low-value cargo</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Used when shipping cost is more important than speed</a:t>
            </a:r>
            <a:endParaRPr lang="en-US" altLang="en-US" sz="3200" b="0" i="0" dirty="0">
              <a:latin typeface="Lucida Bright" panose="020406020505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99107"/>
                                        </p:tgtEl>
                                        <p:attrNameLst>
                                          <p:attrName>style.visibility</p:attrName>
                                        </p:attrNameLst>
                                      </p:cBhvr>
                                      <p:to>
                                        <p:strVal val="visible"/>
                                      </p:to>
                                    </p:set>
                                    <p:animEffect transition="in" filter="strips(downRight)">
                                      <p:cBhvr>
                                        <p:cTn id="7" dur="500"/>
                                        <p:tgtEl>
                                          <p:spTgt spid="1199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201155" name="Rectangle 3"/>
          <p:cNvSpPr>
            <a:spLocks noChangeArrowheads="1"/>
          </p:cNvSpPr>
          <p:nvPr/>
        </p:nvSpPr>
        <p:spPr bwMode="auto">
          <a:xfrm>
            <a:off x="1189038" y="1876425"/>
            <a:ext cx="67659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Pipelines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Used for transporting oil, gas, and other chemical products</a:t>
            </a:r>
            <a:endParaRPr lang="en-US" altLang="en-US" sz="3200" b="0" i="0" dirty="0">
              <a:latin typeface="Lucida Bright" panose="020406020505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1155"/>
                                        </p:tgtEl>
                                        <p:attrNameLst>
                                          <p:attrName>style.visibility</p:attrName>
                                        </p:attrNameLst>
                                      </p:cBhvr>
                                      <p:to>
                                        <p:strVal val="visible"/>
                                      </p:to>
                                    </p:set>
                                    <p:animEffect transition="in" filter="strips(downRight)">
                                      <p:cBhvr>
                                        <p:cTn id="7" dur="500"/>
                                        <p:tgtEl>
                                          <p:spTgt spid="120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5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74" y="97535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Analytics of </a:t>
            </a:r>
          </a:p>
          <a:p>
            <a:pPr marL="0" indent="0" algn="ctr">
              <a:buNone/>
            </a:pPr>
            <a:r>
              <a:rPr lang="en-US" sz="4000" b="0" i="0" dirty="0">
                <a:solidFill>
                  <a:schemeClr val="accent5">
                    <a:lumMod val="10000"/>
                  </a:schemeClr>
                </a:solidFill>
                <a:effectLst/>
                <a:latin typeface="Lucida Bright" panose="02040602050505020304" pitchFamily="18" charset="0"/>
              </a:rPr>
              <a:t>Supply Chain Management</a:t>
            </a:r>
          </a:p>
        </p:txBody>
      </p:sp>
    </p:spTree>
    <p:extLst>
      <p:ext uri="{BB962C8B-B14F-4D97-AF65-F5344CB8AC3E}">
        <p14:creationId xmlns:p14="http://schemas.microsoft.com/office/powerpoint/2010/main" val="169815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723900" y="447675"/>
            <a:ext cx="7721600" cy="1371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Cost of Shipping Alternatives</a:t>
            </a:r>
          </a:p>
        </p:txBody>
      </p:sp>
      <p:sp>
        <p:nvSpPr>
          <p:cNvPr id="1063941" name="Rectangle 5"/>
          <p:cNvSpPr>
            <a:spLocks noChangeArrowheads="1"/>
          </p:cNvSpPr>
          <p:nvPr/>
        </p:nvSpPr>
        <p:spPr bwMode="auto">
          <a:xfrm>
            <a:off x="914400" y="2286000"/>
            <a:ext cx="7313613" cy="29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78000" indent="-457200">
              <a:defRPr sz="2400">
                <a:solidFill>
                  <a:schemeClr val="tx1"/>
                </a:solidFill>
                <a:latin typeface="Times" pitchFamily="18" charset="0"/>
              </a:defRPr>
            </a:lvl3pPr>
            <a:lvl4pPr marL="2425700" indent="-457200">
              <a:defRPr sz="2400">
                <a:solidFill>
                  <a:schemeClr val="tx1"/>
                </a:solidFill>
                <a:latin typeface="Times" pitchFamily="18" charset="0"/>
              </a:defRPr>
            </a:lvl4pPr>
            <a:lvl5pPr marL="3073400" indent="-457200">
              <a:defRPr sz="2400">
                <a:solidFill>
                  <a:schemeClr val="tx1"/>
                </a:solidFill>
                <a:latin typeface="Times" pitchFamily="18" charset="0"/>
              </a:defRPr>
            </a:lvl5pPr>
            <a:lvl6pPr marL="3530600" indent="-457200" eaLnBrk="0" fontAlgn="base" hangingPunct="0">
              <a:spcBef>
                <a:spcPct val="0"/>
              </a:spcBef>
              <a:spcAft>
                <a:spcPct val="0"/>
              </a:spcAft>
              <a:defRPr sz="2400">
                <a:solidFill>
                  <a:schemeClr val="tx1"/>
                </a:solidFill>
                <a:latin typeface="Times" pitchFamily="18" charset="0"/>
              </a:defRPr>
            </a:lvl6pPr>
            <a:lvl7pPr marL="3987800" indent="-457200" eaLnBrk="0" fontAlgn="base" hangingPunct="0">
              <a:spcBef>
                <a:spcPct val="0"/>
              </a:spcBef>
              <a:spcAft>
                <a:spcPct val="0"/>
              </a:spcAft>
              <a:defRPr sz="2400">
                <a:solidFill>
                  <a:schemeClr val="tx1"/>
                </a:solidFill>
                <a:latin typeface="Times" pitchFamily="18" charset="0"/>
              </a:defRPr>
            </a:lvl7pPr>
            <a:lvl8pPr marL="4445000" indent="-457200" eaLnBrk="0" fontAlgn="base" hangingPunct="0">
              <a:spcBef>
                <a:spcPct val="0"/>
              </a:spcBef>
              <a:spcAft>
                <a:spcPct val="0"/>
              </a:spcAft>
              <a:defRPr sz="2400">
                <a:solidFill>
                  <a:schemeClr val="tx1"/>
                </a:solidFill>
                <a:latin typeface="Times" pitchFamily="18" charset="0"/>
              </a:defRPr>
            </a:lvl8pPr>
            <a:lvl9pPr marL="4902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Product in transit is a form of inventory and has a carrying cost</a:t>
            </a:r>
          </a:p>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Faster shipping is generally more expensive than slower shipping</a:t>
            </a:r>
          </a:p>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We can evaluate the two costs to better understand the trade-off</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63941"/>
                                        </p:tgtEl>
                                        <p:attrNameLst>
                                          <p:attrName>style.visibility</p:attrName>
                                        </p:attrNameLst>
                                      </p:cBhvr>
                                      <p:to>
                                        <p:strVal val="visible"/>
                                      </p:to>
                                    </p:set>
                                    <p:animEffect transition="in" filter="strips(downRight)">
                                      <p:cBhvr>
                                        <p:cTn id="7" dur="500"/>
                                        <p:tgtEl>
                                          <p:spTgt spid="1063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723900" y="447675"/>
            <a:ext cx="7721600" cy="1371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Cost of Shipping Alternatives</a:t>
            </a:r>
          </a:p>
        </p:txBody>
      </p:sp>
      <p:sp>
        <p:nvSpPr>
          <p:cNvPr id="1203204" name="Rectangle 4"/>
          <p:cNvSpPr>
            <a:spLocks noChangeArrowheads="1"/>
          </p:cNvSpPr>
          <p:nvPr/>
        </p:nvSpPr>
        <p:spPr bwMode="auto">
          <a:xfrm>
            <a:off x="755650" y="2019300"/>
            <a:ext cx="7021513"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2324100" indent="-457200">
              <a:defRPr sz="2400">
                <a:solidFill>
                  <a:schemeClr val="tx1"/>
                </a:solidFill>
                <a:latin typeface="Times" pitchFamily="18" charset="0"/>
              </a:defRPr>
            </a:lvl4pPr>
            <a:lvl5pPr marL="2971800" indent="-457200">
              <a:defRPr sz="2400">
                <a:solidFill>
                  <a:schemeClr val="tx1"/>
                </a:solidFill>
                <a:latin typeface="Times" pitchFamily="18" charset="0"/>
              </a:defRPr>
            </a:lvl5pPr>
            <a:lvl6pPr marL="3429000" indent="-457200" eaLnBrk="0" fontAlgn="base" hangingPunct="0">
              <a:spcBef>
                <a:spcPct val="0"/>
              </a:spcBef>
              <a:spcAft>
                <a:spcPct val="0"/>
              </a:spcAft>
              <a:defRPr sz="2400">
                <a:solidFill>
                  <a:schemeClr val="tx1"/>
                </a:solidFill>
                <a:latin typeface="Times" pitchFamily="18" charset="0"/>
              </a:defRPr>
            </a:lvl6pPr>
            <a:lvl7pPr marL="3886200" indent="-457200" eaLnBrk="0" fontAlgn="base" hangingPunct="0">
              <a:spcBef>
                <a:spcPct val="0"/>
              </a:spcBef>
              <a:spcAft>
                <a:spcPct val="0"/>
              </a:spcAft>
              <a:defRPr sz="2400">
                <a:solidFill>
                  <a:schemeClr val="tx1"/>
                </a:solidFill>
                <a:latin typeface="Times" pitchFamily="18" charset="0"/>
              </a:defRPr>
            </a:lvl7pPr>
            <a:lvl8pPr marL="4343400" indent="-457200" eaLnBrk="0" fontAlgn="base" hangingPunct="0">
              <a:spcBef>
                <a:spcPct val="0"/>
              </a:spcBef>
              <a:spcAft>
                <a:spcPct val="0"/>
              </a:spcAft>
              <a:defRPr sz="2400">
                <a:solidFill>
                  <a:schemeClr val="tx1"/>
                </a:solidFill>
                <a:latin typeface="Times" pitchFamily="18" charset="0"/>
              </a:defRPr>
            </a:lvl8pPr>
            <a:lvl9pPr marL="48006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15000"/>
              </a:spcBef>
              <a:defRPr/>
            </a:pPr>
            <a:r>
              <a:rPr lang="en-US" altLang="en-US" b="0" i="0" dirty="0">
                <a:latin typeface="Lucida Bright" panose="02040602050505020304" pitchFamily="18" charset="0"/>
              </a:rPr>
              <a:t>Value of connectors = $1,750.00</a:t>
            </a:r>
          </a:p>
          <a:p>
            <a:pPr eaLnBrk="1" hangingPunct="1">
              <a:lnSpc>
                <a:spcPct val="90000"/>
              </a:lnSpc>
              <a:spcBef>
                <a:spcPct val="15000"/>
              </a:spcBef>
              <a:defRPr/>
            </a:pPr>
            <a:r>
              <a:rPr lang="en-US" altLang="en-US" b="0" i="0" dirty="0">
                <a:latin typeface="Lucida Bright" panose="02040602050505020304" pitchFamily="18" charset="0"/>
              </a:rPr>
              <a:t>Holding cost = 40% per year</a:t>
            </a:r>
          </a:p>
          <a:p>
            <a:pPr eaLnBrk="1" hangingPunct="1">
              <a:lnSpc>
                <a:spcPct val="90000"/>
              </a:lnSpc>
              <a:spcBef>
                <a:spcPct val="15000"/>
              </a:spcBef>
              <a:defRPr/>
            </a:pPr>
            <a:r>
              <a:rPr lang="en-US" altLang="en-US" b="0" i="0" dirty="0">
                <a:latin typeface="Lucida Bright" panose="02040602050505020304" pitchFamily="18" charset="0"/>
              </a:rPr>
              <a:t>Second carrier is 1 day faster and $20 more expensive</a:t>
            </a:r>
          </a:p>
        </p:txBody>
      </p:sp>
      <p:grpSp>
        <p:nvGrpSpPr>
          <p:cNvPr id="1203216" name="Group 16"/>
          <p:cNvGrpSpPr>
            <a:grpSpLocks/>
          </p:cNvGrpSpPr>
          <p:nvPr/>
        </p:nvGrpSpPr>
        <p:grpSpPr bwMode="auto">
          <a:xfrm>
            <a:off x="1152525" y="3594100"/>
            <a:ext cx="7500938" cy="1054100"/>
            <a:chOff x="462" y="2424"/>
            <a:chExt cx="4725" cy="664"/>
          </a:xfrm>
        </p:grpSpPr>
        <p:sp>
          <p:nvSpPr>
            <p:cNvPr id="1203205" name="Rectangle 5"/>
            <p:cNvSpPr>
              <a:spLocks noChangeArrowheads="1"/>
            </p:cNvSpPr>
            <p:nvPr/>
          </p:nvSpPr>
          <p:spPr bwMode="auto">
            <a:xfrm>
              <a:off x="462" y="2537"/>
              <a:ext cx="166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Daily cost of holding product</a:t>
              </a:r>
            </a:p>
          </p:txBody>
        </p:sp>
        <p:sp>
          <p:nvSpPr>
            <p:cNvPr id="1203206" name="Rectangle 6"/>
            <p:cNvSpPr>
              <a:spLocks noChangeArrowheads="1"/>
            </p:cNvSpPr>
            <p:nvPr/>
          </p:nvSpPr>
          <p:spPr bwMode="auto">
            <a:xfrm>
              <a:off x="2076" y="2632"/>
              <a:ext cx="311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16100" algn="ctr"/>
                  <a:tab pos="3530600" algn="l"/>
                </a:tabLst>
                <a:defRPr sz="2400">
                  <a:solidFill>
                    <a:schemeClr val="tx1"/>
                  </a:solidFill>
                  <a:latin typeface="Times" pitchFamily="18" charset="0"/>
                </a:defRPr>
              </a:lvl1pPr>
              <a:lvl2pPr>
                <a:tabLst>
                  <a:tab pos="1816100" algn="ctr"/>
                  <a:tab pos="3530600" algn="l"/>
                </a:tabLst>
                <a:defRPr sz="2400">
                  <a:solidFill>
                    <a:schemeClr val="tx1"/>
                  </a:solidFill>
                  <a:latin typeface="Times" pitchFamily="18" charset="0"/>
                </a:defRPr>
              </a:lvl2pPr>
              <a:lvl3pPr>
                <a:tabLst>
                  <a:tab pos="1816100" algn="ctr"/>
                  <a:tab pos="3530600" algn="l"/>
                </a:tabLst>
                <a:defRPr sz="2400">
                  <a:solidFill>
                    <a:schemeClr val="tx1"/>
                  </a:solidFill>
                  <a:latin typeface="Times" pitchFamily="18" charset="0"/>
                </a:defRPr>
              </a:lvl3pPr>
              <a:lvl4pPr>
                <a:tabLst>
                  <a:tab pos="1816100" algn="ctr"/>
                  <a:tab pos="3530600" algn="l"/>
                </a:tabLst>
                <a:defRPr sz="2400">
                  <a:solidFill>
                    <a:schemeClr val="tx1"/>
                  </a:solidFill>
                  <a:latin typeface="Times" pitchFamily="18" charset="0"/>
                </a:defRPr>
              </a:lvl4pPr>
              <a:lvl5pPr>
                <a:tabLst>
                  <a:tab pos="1816100" algn="ctr"/>
                  <a:tab pos="3530600" algn="l"/>
                </a:tabLst>
                <a:defRPr sz="2400">
                  <a:solidFill>
                    <a:schemeClr val="tx1"/>
                  </a:solidFill>
                  <a:latin typeface="Times" pitchFamily="18" charset="0"/>
                </a:defRPr>
              </a:lvl5pPr>
              <a:lvl6pPr eaLnBrk="0" fontAlgn="base" hangingPunct="0">
                <a:spcBef>
                  <a:spcPct val="0"/>
                </a:spcBef>
                <a:spcAft>
                  <a:spcPct val="0"/>
                </a:spcAft>
                <a:tabLst>
                  <a:tab pos="1816100" algn="ctr"/>
                  <a:tab pos="3530600" algn="l"/>
                </a:tabLst>
                <a:defRPr sz="2400">
                  <a:solidFill>
                    <a:schemeClr val="tx1"/>
                  </a:solidFill>
                  <a:latin typeface="Times" pitchFamily="18" charset="0"/>
                </a:defRPr>
              </a:lvl6pPr>
              <a:lvl7pPr eaLnBrk="0" fontAlgn="base" hangingPunct="0">
                <a:spcBef>
                  <a:spcPct val="0"/>
                </a:spcBef>
                <a:spcAft>
                  <a:spcPct val="0"/>
                </a:spcAft>
                <a:tabLst>
                  <a:tab pos="1816100" algn="ctr"/>
                  <a:tab pos="3530600" algn="l"/>
                </a:tabLst>
                <a:defRPr sz="2400">
                  <a:solidFill>
                    <a:schemeClr val="tx1"/>
                  </a:solidFill>
                  <a:latin typeface="Times" pitchFamily="18" charset="0"/>
                </a:defRPr>
              </a:lvl7pPr>
              <a:lvl8pPr eaLnBrk="0" fontAlgn="base" hangingPunct="0">
                <a:spcBef>
                  <a:spcPct val="0"/>
                </a:spcBef>
                <a:spcAft>
                  <a:spcPct val="0"/>
                </a:spcAft>
                <a:tabLst>
                  <a:tab pos="1816100" algn="ctr"/>
                  <a:tab pos="3530600" algn="l"/>
                </a:tabLst>
                <a:defRPr sz="2400">
                  <a:solidFill>
                    <a:schemeClr val="tx1"/>
                  </a:solidFill>
                  <a:latin typeface="Times" pitchFamily="18" charset="0"/>
                </a:defRPr>
              </a:lvl8pPr>
              <a:lvl9pPr eaLnBrk="0" fontAlgn="base" hangingPunct="0">
                <a:spcBef>
                  <a:spcPct val="0"/>
                </a:spcBef>
                <a:spcAft>
                  <a:spcPct val="0"/>
                </a:spcAft>
                <a:tabLst>
                  <a:tab pos="1816100" algn="ctr"/>
                  <a:tab pos="3530600" algn="l"/>
                </a:tabLst>
                <a:defRPr sz="2400">
                  <a:solidFill>
                    <a:schemeClr val="tx1"/>
                  </a:solidFill>
                  <a:latin typeface="Times" pitchFamily="18" charset="0"/>
                </a:defRPr>
              </a:lvl9pPr>
            </a:lstStyle>
            <a:p>
              <a:pPr>
                <a:lnSpc>
                  <a:spcPct val="85000"/>
                </a:lnSpc>
                <a:defRPr/>
              </a:pPr>
              <a:r>
                <a:rPr lang="en-US" altLang="en-US" b="0" i="0" dirty="0">
                  <a:latin typeface="Lucida Bright" panose="02040602050505020304" pitchFamily="18" charset="0"/>
                </a:rPr>
                <a:t>=</a:t>
              </a:r>
              <a:r>
                <a:rPr lang="en-US" altLang="en-US" b="0" i="0" dirty="0">
                  <a:effectLst>
                    <a:outerShdw blurRad="38100" dist="38100" dir="2700000" algn="tl">
                      <a:srgbClr val="C0C0C0"/>
                    </a:outerShdw>
                  </a:effectLst>
                  <a:latin typeface="Lucida Bright" panose="02040602050505020304" pitchFamily="18" charset="0"/>
                </a:rPr>
                <a:t>	</a:t>
              </a:r>
              <a:r>
                <a:rPr lang="en-US" altLang="en-US" b="0" i="0" dirty="0">
                  <a:latin typeface="Lucida Bright" panose="02040602050505020304" pitchFamily="18" charset="0"/>
                </a:rPr>
                <a:t>x</a:t>
              </a:r>
              <a:r>
                <a:rPr lang="en-US" altLang="en-US" b="0" i="0" dirty="0">
                  <a:effectLst>
                    <a:outerShdw blurRad="38100" dist="38100" dir="2700000" algn="tl">
                      <a:srgbClr val="C0C0C0"/>
                    </a:outerShdw>
                  </a:effectLst>
                  <a:latin typeface="Lucida Bright" panose="02040602050505020304" pitchFamily="18" charset="0"/>
                </a:rPr>
                <a:t>	</a:t>
              </a:r>
              <a:r>
                <a:rPr lang="en-US" altLang="en-US" b="0" i="0" dirty="0">
                  <a:latin typeface="Lucida Bright" panose="02040602050505020304" pitchFamily="18" charset="0"/>
                </a:rPr>
                <a:t>/365</a:t>
              </a:r>
            </a:p>
          </p:txBody>
        </p:sp>
        <p:grpSp>
          <p:nvGrpSpPr>
            <p:cNvPr id="56329" name="Group 13"/>
            <p:cNvGrpSpPr>
              <a:grpSpLocks/>
            </p:cNvGrpSpPr>
            <p:nvPr/>
          </p:nvGrpSpPr>
          <p:grpSpPr bwMode="auto">
            <a:xfrm>
              <a:off x="2315" y="2424"/>
              <a:ext cx="1994" cy="664"/>
              <a:chOff x="2339" y="2176"/>
              <a:chExt cx="1994" cy="664"/>
            </a:xfrm>
          </p:grpSpPr>
          <p:sp>
            <p:nvSpPr>
              <p:cNvPr id="1203207" name="Rectangle 7"/>
              <p:cNvSpPr>
                <a:spLocks noChangeArrowheads="1"/>
              </p:cNvSpPr>
              <p:nvPr/>
            </p:nvSpPr>
            <p:spPr bwMode="auto">
              <a:xfrm>
                <a:off x="2339" y="2193"/>
                <a:ext cx="905" cy="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annual holding cost</a:t>
                </a:r>
              </a:p>
            </p:txBody>
          </p:sp>
          <p:sp>
            <p:nvSpPr>
              <p:cNvPr id="1203208" name="Rectangle 8"/>
              <p:cNvSpPr>
                <a:spLocks noChangeArrowheads="1"/>
              </p:cNvSpPr>
              <p:nvPr/>
            </p:nvSpPr>
            <p:spPr bwMode="auto">
              <a:xfrm>
                <a:off x="3406" y="2291"/>
                <a:ext cx="927"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product value</a:t>
                </a:r>
              </a:p>
            </p:txBody>
          </p:sp>
          <p:sp>
            <p:nvSpPr>
              <p:cNvPr id="1203210" name="AutoShape 10"/>
              <p:cNvSpPr>
                <a:spLocks noChangeArrowheads="1"/>
              </p:cNvSpPr>
              <p:nvPr/>
            </p:nvSpPr>
            <p:spPr bwMode="auto">
              <a:xfrm>
                <a:off x="2400" y="2176"/>
                <a:ext cx="1896" cy="664"/>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grpSp>
      <p:sp>
        <p:nvSpPr>
          <p:cNvPr id="1203217" name="Rectangle 17"/>
          <p:cNvSpPr>
            <a:spLocks noChangeArrowheads="1"/>
          </p:cNvSpPr>
          <p:nvPr/>
        </p:nvSpPr>
        <p:spPr bwMode="auto">
          <a:xfrm>
            <a:off x="3717925" y="4738688"/>
            <a:ext cx="4512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latin typeface="Lucida Bright" panose="02040602050505020304" pitchFamily="18" charset="0"/>
              </a:rPr>
              <a:t>= (.40 x $1,750)/ 365 = $1.92</a:t>
            </a:r>
          </a:p>
        </p:txBody>
      </p:sp>
      <p:sp>
        <p:nvSpPr>
          <p:cNvPr id="1203218" name="Rectangle 18"/>
          <p:cNvSpPr>
            <a:spLocks noChangeArrowheads="1"/>
          </p:cNvSpPr>
          <p:nvPr/>
        </p:nvSpPr>
        <p:spPr bwMode="auto">
          <a:xfrm>
            <a:off x="581025" y="5246688"/>
            <a:ext cx="8301718" cy="1254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000" tIns="154800" rIns="162000" bIns="154800">
            <a:spAutoFit/>
          </a:bodyPr>
          <a:lstStyle>
            <a:lvl1pPr>
              <a:lnSpc>
                <a:spcPct val="90000"/>
              </a:lnSpc>
              <a:spcBef>
                <a:spcPct val="40000"/>
              </a:spcBef>
              <a:buChar char="•"/>
              <a:defRPr sz="3200" b="1" i="1">
                <a:solidFill>
                  <a:schemeClr val="tx1"/>
                </a:solidFill>
                <a:latin typeface="Arial" panose="020B0604020202020204" pitchFamily="34" charset="0"/>
              </a:defRPr>
            </a:lvl1pPr>
            <a:lvl2pPr marL="742950" indent="-285750">
              <a:lnSpc>
                <a:spcPct val="90000"/>
              </a:lnSpc>
              <a:spcBef>
                <a:spcPct val="40000"/>
              </a:spcBef>
              <a:buChar char="–"/>
              <a:defRPr sz="2800" b="1" i="1">
                <a:solidFill>
                  <a:schemeClr val="tx1"/>
                </a:solidFill>
                <a:latin typeface="Arial" panose="020B0604020202020204" pitchFamily="34" charset="0"/>
              </a:defRPr>
            </a:lvl2pPr>
            <a:lvl3pPr marL="1143000" indent="-228600">
              <a:lnSpc>
                <a:spcPct val="90000"/>
              </a:lnSpc>
              <a:spcBef>
                <a:spcPct val="40000"/>
              </a:spcBef>
              <a:buChar char="•"/>
              <a:defRPr sz="2400" b="1" i="1">
                <a:solidFill>
                  <a:schemeClr val="tx1"/>
                </a:solidFill>
                <a:latin typeface="Arial" panose="020B0604020202020204" pitchFamily="34" charset="0"/>
              </a:defRPr>
            </a:lvl3pPr>
            <a:lvl4pPr marL="1600200" indent="-228600">
              <a:lnSpc>
                <a:spcPct val="90000"/>
              </a:lnSpc>
              <a:spcBef>
                <a:spcPct val="40000"/>
              </a:spcBef>
              <a:buChar char="–"/>
              <a:defRPr sz="2000" b="1" i="1">
                <a:solidFill>
                  <a:schemeClr val="tx1"/>
                </a:solidFill>
                <a:latin typeface="Arial" panose="020B0604020202020204" pitchFamily="34" charset="0"/>
              </a:defRPr>
            </a:lvl4pPr>
            <a:lvl5pPr marL="2057400" indent="-228600">
              <a:lnSpc>
                <a:spcPct val="90000"/>
              </a:lnSpc>
              <a:spcBef>
                <a:spcPct val="40000"/>
              </a:spcBef>
              <a:buChar char="»"/>
              <a:defRPr sz="2000" b="1" i="1">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9pPr>
          </a:lstStyle>
          <a:p>
            <a:pPr algn="ctr">
              <a:lnSpc>
                <a:spcPct val="85000"/>
              </a:lnSpc>
              <a:spcBef>
                <a:spcPct val="0"/>
              </a:spcBef>
              <a:buFontTx/>
              <a:buNone/>
            </a:pPr>
            <a:r>
              <a:rPr lang="en-US" altLang="en-US" sz="2400" b="0" i="0" dirty="0">
                <a:latin typeface="Lucida Bright" panose="02040602050505020304" pitchFamily="18" charset="0"/>
              </a:rPr>
              <a:t>Since it costs less to hold the product one day longer than it does for the faster shipping ($1.92 &lt; $20), we should use the cheaper, slower shipper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3204"/>
                                        </p:tgtEl>
                                        <p:attrNameLst>
                                          <p:attrName>style.visibility</p:attrName>
                                        </p:attrNameLst>
                                      </p:cBhvr>
                                      <p:to>
                                        <p:strVal val="visible"/>
                                      </p:to>
                                    </p:set>
                                    <p:animEffect transition="in" filter="strips(downRight)">
                                      <p:cBhvr>
                                        <p:cTn id="7" dur="500"/>
                                        <p:tgtEl>
                                          <p:spTgt spid="1203204"/>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1203216"/>
                                        </p:tgtEl>
                                        <p:attrNameLst>
                                          <p:attrName>style.visibility</p:attrName>
                                        </p:attrNameLst>
                                      </p:cBhvr>
                                      <p:to>
                                        <p:strVal val="visible"/>
                                      </p:to>
                                    </p:set>
                                    <p:animEffect transition="in" filter="wipe(left)">
                                      <p:cBhvr>
                                        <p:cTn id="11" dur="500"/>
                                        <p:tgtEl>
                                          <p:spTgt spid="1203216"/>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203217"/>
                                        </p:tgtEl>
                                        <p:attrNameLst>
                                          <p:attrName>style.visibility</p:attrName>
                                        </p:attrNameLst>
                                      </p:cBhvr>
                                      <p:to>
                                        <p:strVal val="visible"/>
                                      </p:to>
                                    </p:set>
                                    <p:animEffect transition="in" filter="wipe(left)">
                                      <p:cBhvr>
                                        <p:cTn id="15" dur="500"/>
                                        <p:tgtEl>
                                          <p:spTgt spid="1203217"/>
                                        </p:tgtEl>
                                      </p:cBhvr>
                                    </p:animEffect>
                                  </p:childTnLst>
                                </p:cTn>
                              </p:par>
                            </p:childTnLst>
                          </p:cTn>
                        </p:par>
                        <p:par>
                          <p:cTn id="16" fill="hold" nodeType="afterGroup">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203218"/>
                                        </p:tgtEl>
                                        <p:attrNameLst>
                                          <p:attrName>style.visibility</p:attrName>
                                        </p:attrNameLst>
                                      </p:cBhvr>
                                      <p:to>
                                        <p:strVal val="visible"/>
                                      </p:to>
                                    </p:set>
                                    <p:animEffect transition="in" filter="wipe(left)">
                                      <p:cBhvr>
                                        <p:cTn id="19" dur="500"/>
                                        <p:tgtEl>
                                          <p:spTgt spid="1203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autoUpdateAnimBg="0"/>
      <p:bldP spid="1203217" grpId="0" autoUpdateAnimBg="0"/>
      <p:bldP spid="120321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654050" y="403072"/>
            <a:ext cx="7770812" cy="9906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Logistics, Security, and JIT</a:t>
            </a:r>
          </a:p>
        </p:txBody>
      </p:sp>
      <p:sp>
        <p:nvSpPr>
          <p:cNvPr id="620553" name="Rectangle 9"/>
          <p:cNvSpPr>
            <a:spLocks noChangeArrowheads="1"/>
          </p:cNvSpPr>
          <p:nvPr/>
        </p:nvSpPr>
        <p:spPr bwMode="auto">
          <a:xfrm>
            <a:off x="654050" y="1927225"/>
            <a:ext cx="7835900" cy="44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333500">
              <a:defRPr sz="2400">
                <a:solidFill>
                  <a:schemeClr val="tx1"/>
                </a:solidFill>
                <a:latin typeface="Times" pitchFamily="18" charset="0"/>
              </a:defRPr>
            </a:lvl3pPr>
            <a:lvl4pPr marL="15240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Borders are becoming more open in the U.S. and around the world</a:t>
            </a:r>
          </a:p>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Monitoring and controlling stock moving through supply chains is more important than ever</a:t>
            </a:r>
          </a:p>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New technologies are being developed to allow close monitoring  of location, storage conditions, and movement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0553"/>
                                        </p:tgtEl>
                                        <p:attrNameLst>
                                          <p:attrName>style.visibility</p:attrName>
                                        </p:attrNameLst>
                                      </p:cBhvr>
                                      <p:to>
                                        <p:strVal val="visible"/>
                                      </p:to>
                                    </p:set>
                                    <p:animEffect transition="in" filter="strips(downRight)">
                                      <p:cBhvr>
                                        <p:cTn id="7" dur="500"/>
                                        <p:tgtEl>
                                          <p:spTgt spid="620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xfrm>
            <a:off x="711200" y="327932"/>
            <a:ext cx="7721600" cy="13208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Benchmarking Supply-Chain Management</a:t>
            </a:r>
          </a:p>
        </p:txBody>
      </p:sp>
      <p:graphicFrame>
        <p:nvGraphicFramePr>
          <p:cNvPr id="1066107" name="Group 123"/>
          <p:cNvGraphicFramePr>
            <a:graphicFrameLocks noGrp="1"/>
          </p:cNvGraphicFramePr>
          <p:nvPr>
            <p:extLst>
              <p:ext uri="{D42A27DB-BD31-4B8C-83A1-F6EECF244321}">
                <p14:modId xmlns:p14="http://schemas.microsoft.com/office/powerpoint/2010/main" val="2790984056"/>
              </p:ext>
            </p:extLst>
          </p:nvPr>
        </p:nvGraphicFramePr>
        <p:xfrm>
          <a:off x="711200" y="2070100"/>
          <a:ext cx="7721600" cy="4073526"/>
        </p:xfrm>
        <a:graphic>
          <a:graphicData uri="http://schemas.openxmlformats.org/drawingml/2006/table">
            <a:tbl>
              <a:tblPr/>
              <a:tblGrid>
                <a:gridCol w="4267200">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8520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T="45714" marB="45714" anchor="b" anchorCtr="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Typical Firms</a:t>
                      </a:r>
                    </a:p>
                  </a:txBody>
                  <a:tcPr marT="45714" marB="45714" anchor="b" anchorCtr="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Benchmark Firms</a:t>
                      </a:r>
                    </a:p>
                  </a:txBody>
                  <a:tcPr marT="45714" marB="45714" anchor="b" anchorCtr="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20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Administrative costs as a percent of purchases</a:t>
                      </a:r>
                    </a:p>
                  </a:txBody>
                  <a:tcPr marT="45714" marB="45714"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3.3%</a:t>
                      </a:r>
                    </a:p>
                  </a:txBody>
                  <a:tcPr marT="45714" marB="45714"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.8%</a:t>
                      </a:r>
                    </a:p>
                  </a:txBody>
                  <a:tcPr marT="45714" marB="45714"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Lead time (weeks)</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8</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Time spent placing an order</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42 minutes</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 minutes</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Percentage of late deliveries</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33%</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2%</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79354">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Percentage of rejected material</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.0001%</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Number of shortages per year</a:t>
                      </a:r>
                    </a:p>
                  </a:txBody>
                  <a:tcPr marT="45714" marB="45714" anchor="ct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400</a:t>
                      </a:r>
                    </a:p>
                  </a:txBody>
                  <a:tcPr marT="45714" marB="4571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a:t>
                      </a:r>
                    </a:p>
                  </a:txBody>
                  <a:tcPr marT="45714" marB="45714" anchor="ct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066107"/>
                                        </p:tgtEl>
                                        <p:attrNameLst>
                                          <p:attrName>style.visibility</p:attrName>
                                        </p:attrNameLst>
                                      </p:cBhvr>
                                      <p:to>
                                        <p:strVal val="visible"/>
                                      </p:to>
                                    </p:set>
                                    <p:animEffect transition="in" filter="strips(downRight)">
                                      <p:cBhvr>
                                        <p:cTn id="7" dur="500"/>
                                        <p:tgtEl>
                                          <p:spTgt spid="106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74" y="97535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Sub-contracting</a:t>
            </a:r>
          </a:p>
          <a:p>
            <a:pPr marL="0" indent="0" algn="ctr">
              <a:buNone/>
            </a:pPr>
            <a:r>
              <a:rPr lang="en-US" sz="4000" b="0" i="0" dirty="0">
                <a:solidFill>
                  <a:schemeClr val="accent5">
                    <a:lumMod val="10000"/>
                  </a:schemeClr>
                </a:solidFill>
                <a:effectLst/>
                <a:latin typeface="Lucida Bright" panose="02040602050505020304" pitchFamily="18" charset="0"/>
              </a:rPr>
              <a:t>Outsourcing </a:t>
            </a:r>
          </a:p>
          <a:p>
            <a:pPr marL="0" indent="0" algn="ctr">
              <a:buNone/>
            </a:pPr>
            <a:r>
              <a:rPr lang="en-US" sz="4000" b="0" i="0" dirty="0">
                <a:solidFill>
                  <a:schemeClr val="accent5">
                    <a:lumMod val="10000"/>
                  </a:schemeClr>
                </a:solidFill>
                <a:effectLst/>
                <a:latin typeface="Lucida Bright" panose="02040602050505020304" pitchFamily="18" charset="0"/>
              </a:rPr>
              <a:t>Offshoring</a:t>
            </a:r>
          </a:p>
        </p:txBody>
      </p:sp>
    </p:spTree>
    <p:extLst>
      <p:ext uri="{BB962C8B-B14F-4D97-AF65-F5344CB8AC3E}">
        <p14:creationId xmlns:p14="http://schemas.microsoft.com/office/powerpoint/2010/main" val="3423646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CBD89AD-B8DB-4D9F-880C-59814049E956}"/>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Outsourcing</a:t>
            </a:r>
          </a:p>
        </p:txBody>
      </p:sp>
      <p:sp>
        <p:nvSpPr>
          <p:cNvPr id="26627" name="Rectangle 3">
            <a:extLst>
              <a:ext uri="{FF2B5EF4-FFF2-40B4-BE49-F238E27FC236}">
                <a16:creationId xmlns:a16="http://schemas.microsoft.com/office/drawing/2014/main" id="{A4184BBC-1881-4960-9F16-295183D738ED}"/>
              </a:ext>
            </a:extLst>
          </p:cNvPr>
          <p:cNvSpPr>
            <a:spLocks noChangeArrowheads="1"/>
          </p:cNvSpPr>
          <p:nvPr/>
        </p:nvSpPr>
        <p:spPr bwMode="auto">
          <a:xfrm>
            <a:off x="814388" y="1622425"/>
            <a:ext cx="7488237"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Outsourcing can replace entire purchasing, information systems, marketing, finance, and operations department</a:t>
            </a:r>
          </a:p>
          <a:p>
            <a:pPr eaLnBrk="1" hangingPunct="1">
              <a:lnSpc>
                <a:spcPct val="90000"/>
              </a:lnSpc>
              <a:spcAft>
                <a:spcPct val="40000"/>
              </a:spcAft>
              <a:buClr>
                <a:srgbClr val="BF0922"/>
              </a:buClr>
              <a:buFont typeface="Wingdings" panose="05000000000000000000" pitchFamily="2" charset="2"/>
              <a:buChar char="u"/>
            </a:pPr>
            <a:r>
              <a:rPr lang="en-US" altLang="en-US" sz="3200" b="1" dirty="0"/>
              <a:t>Applicable to firms throughout the world</a:t>
            </a:r>
          </a:p>
          <a:p>
            <a:pPr eaLnBrk="1" hangingPunct="1">
              <a:lnSpc>
                <a:spcPct val="90000"/>
              </a:lnSpc>
              <a:spcAft>
                <a:spcPct val="40000"/>
              </a:spcAft>
              <a:buClr>
                <a:srgbClr val="BF0922"/>
              </a:buClr>
              <a:buFont typeface="Wingdings" panose="05000000000000000000" pitchFamily="2" charset="2"/>
              <a:buChar char="u"/>
            </a:pPr>
            <a:r>
              <a:rPr lang="en-US" altLang="en-US" sz="3200" b="1" dirty="0"/>
              <a:t>Making the right decision may be the difference between success and failure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6627"/>
                                        </p:tgtEl>
                                        <p:attrNameLst>
                                          <p:attrName>style.visibility</p:attrName>
                                        </p:attrNameLst>
                                      </p:cBhvr>
                                      <p:to>
                                        <p:strVal val="visible"/>
                                      </p:to>
                                    </p:set>
                                    <p:animEffect transition="in" filter="strips(downRight)">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850900" y="395230"/>
            <a:ext cx="7772400" cy="8763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A Supply Chain</a:t>
            </a:r>
          </a:p>
        </p:txBody>
      </p:sp>
      <p:pic>
        <p:nvPicPr>
          <p:cNvPr id="826401" name="Picture 33" descr="f11-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584325"/>
            <a:ext cx="746601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26401"/>
                                        </p:tgtEl>
                                        <p:attrNameLst>
                                          <p:attrName>style.visibility</p:attrName>
                                        </p:attrNameLst>
                                      </p:cBhvr>
                                      <p:to>
                                        <p:strVal val="visible"/>
                                      </p:to>
                                    </p:set>
                                    <p:animEffect transition="in" filter="dissolve">
                                      <p:cBhvr>
                                        <p:cTn id="7" dur="500"/>
                                        <p:tgtEl>
                                          <p:spTgt spid="82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C1743B2-8ACE-4246-84FC-1AE75BD5EAD0}"/>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What is Outsourcing?</a:t>
            </a:r>
          </a:p>
        </p:txBody>
      </p:sp>
      <p:sp>
        <p:nvSpPr>
          <p:cNvPr id="28675" name="Rectangle 3">
            <a:extLst>
              <a:ext uri="{FF2B5EF4-FFF2-40B4-BE49-F238E27FC236}">
                <a16:creationId xmlns:a16="http://schemas.microsoft.com/office/drawing/2014/main" id="{260253EF-BC87-45A5-8EE5-B28585B5B4D2}"/>
              </a:ext>
            </a:extLst>
          </p:cNvPr>
          <p:cNvSpPr>
            <a:spLocks noChangeArrowheads="1"/>
          </p:cNvSpPr>
          <p:nvPr/>
        </p:nvSpPr>
        <p:spPr bwMode="auto">
          <a:xfrm>
            <a:off x="801688" y="1666875"/>
            <a:ext cx="7462837" cy="315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Procuring from external suppliers service or products that are normally part of an organization</a:t>
            </a:r>
          </a:p>
          <a:p>
            <a:pPr>
              <a:lnSpc>
                <a:spcPct val="90000"/>
              </a:lnSpc>
              <a:spcAft>
                <a:spcPct val="40000"/>
              </a:spcAft>
              <a:buClr>
                <a:srgbClr val="BF0922"/>
              </a:buClr>
              <a:buFont typeface="Wingdings" panose="05000000000000000000" pitchFamily="2" charset="2"/>
              <a:buChar char="u"/>
            </a:pPr>
            <a:r>
              <a:rPr lang="en-US" altLang="en-US" sz="2800" b="1" dirty="0">
                <a:solidFill>
                  <a:srgbClr val="C00000"/>
                </a:solidFill>
              </a:rPr>
              <a:t>Offshoring </a:t>
            </a:r>
            <a:r>
              <a:rPr lang="en-US" altLang="en-US" sz="2800" b="1" dirty="0"/>
              <a:t>is moving processes to a foreign country but retaining control</a:t>
            </a:r>
          </a:p>
          <a:p>
            <a:pPr>
              <a:lnSpc>
                <a:spcPct val="90000"/>
              </a:lnSpc>
              <a:spcAft>
                <a:spcPct val="40000"/>
              </a:spcAft>
              <a:buClr>
                <a:srgbClr val="BF0922"/>
              </a:buClr>
              <a:buFont typeface="Wingdings" panose="05000000000000000000" pitchFamily="2" charset="2"/>
              <a:buChar char="u"/>
            </a:pPr>
            <a:r>
              <a:rPr lang="en-US" altLang="en-US" sz="2800" b="1" dirty="0"/>
              <a:t>Extension of the long-standing practice of subcontracting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675"/>
                                        </p:tgtEl>
                                        <p:attrNameLst>
                                          <p:attrName>style.visibility</p:attrName>
                                        </p:attrNameLst>
                                      </p:cBhvr>
                                      <p:to>
                                        <p:strVal val="visible"/>
                                      </p:to>
                                    </p:set>
                                    <p:animEffect transition="in" filter="strips(downRigh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770F17-528F-411C-90C8-50C704D24850}"/>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What is Outsourcing?</a:t>
            </a:r>
          </a:p>
        </p:txBody>
      </p:sp>
      <p:sp>
        <p:nvSpPr>
          <p:cNvPr id="30723" name="Rectangle 3">
            <a:extLst>
              <a:ext uri="{FF2B5EF4-FFF2-40B4-BE49-F238E27FC236}">
                <a16:creationId xmlns:a16="http://schemas.microsoft.com/office/drawing/2014/main" id="{61C09A36-EB29-4291-8329-4CF6149923C7}"/>
              </a:ext>
            </a:extLst>
          </p:cNvPr>
          <p:cNvSpPr>
            <a:spLocks noChangeArrowheads="1"/>
          </p:cNvSpPr>
          <p:nvPr/>
        </p:nvSpPr>
        <p:spPr bwMode="auto">
          <a:xfrm>
            <a:off x="798513" y="1668463"/>
            <a:ext cx="7573962"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1169988" indent="-457200">
              <a:defRPr sz="2400">
                <a:solidFill>
                  <a:schemeClr val="tx1"/>
                </a:solidFill>
                <a:latin typeface="Arial" panose="020B0604020202020204" pitchFamily="34" charset="0"/>
                <a:ea typeface="ＭＳ Ｐゴシック" panose="020B0600070205080204" pitchFamily="34" charset="-128"/>
              </a:defRPr>
            </a:lvl2pPr>
            <a:lvl3pPr marL="1836738" indent="-457200">
              <a:defRPr sz="2400">
                <a:solidFill>
                  <a:schemeClr val="tx1"/>
                </a:solidFill>
                <a:latin typeface="Arial" panose="020B0604020202020204" pitchFamily="34" charset="0"/>
                <a:ea typeface="ＭＳ Ｐゴシック" panose="020B0600070205080204" pitchFamily="34" charset="-128"/>
              </a:defRPr>
            </a:lvl3pPr>
            <a:lvl4pPr marL="2016125"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Outsourcing has become a major strategy as firms move toward specialization</a:t>
            </a:r>
          </a:p>
          <a:p>
            <a:pPr lvl="1">
              <a:lnSpc>
                <a:spcPct val="90000"/>
              </a:lnSpc>
              <a:spcAft>
                <a:spcPct val="40000"/>
              </a:spcAft>
              <a:buClr>
                <a:srgbClr val="BF0922"/>
              </a:buClr>
              <a:buFont typeface="Arial" panose="020B0604020202020204" pitchFamily="34" charset="0"/>
              <a:buAutoNum type="arabicPeriod"/>
            </a:pPr>
            <a:r>
              <a:rPr lang="en-US" altLang="en-US" sz="2800" b="1" dirty="0"/>
              <a:t>Increasing expertise</a:t>
            </a:r>
          </a:p>
          <a:p>
            <a:pPr lvl="1">
              <a:lnSpc>
                <a:spcPct val="90000"/>
              </a:lnSpc>
              <a:spcAft>
                <a:spcPct val="40000"/>
              </a:spcAft>
              <a:buClr>
                <a:srgbClr val="BF0922"/>
              </a:buClr>
              <a:buFont typeface="Arial" panose="020B0604020202020204" pitchFamily="34" charset="0"/>
              <a:buAutoNum type="arabicPeriod"/>
            </a:pPr>
            <a:r>
              <a:rPr lang="en-US" altLang="en-US" sz="2800" b="1" dirty="0"/>
              <a:t>Reduced cost of reliable transportation</a:t>
            </a:r>
          </a:p>
          <a:p>
            <a:pPr lvl="1">
              <a:lnSpc>
                <a:spcPct val="90000"/>
              </a:lnSpc>
              <a:spcAft>
                <a:spcPct val="40000"/>
              </a:spcAft>
              <a:buClr>
                <a:srgbClr val="BF0922"/>
              </a:buClr>
              <a:buFont typeface="Arial" panose="020B0604020202020204" pitchFamily="34" charset="0"/>
              <a:buAutoNum type="arabicPeriod"/>
            </a:pPr>
            <a:r>
              <a:rPr lang="en-US" altLang="en-US" sz="2800" b="1" dirty="0"/>
              <a:t>Rapid deployment of telecommunications and computers </a:t>
            </a:r>
            <a:br>
              <a:rPr lang="en-US" altLang="en-US" sz="2800" b="1" dirty="0"/>
            </a:br>
            <a:r>
              <a:rPr lang="en-US" altLang="en-US" sz="2800" b="1" dirty="0"/>
              <a:t>– the Internet</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723"/>
                                        </p:tgtEl>
                                        <p:attrNameLst>
                                          <p:attrName>style.visibility</p:attrName>
                                        </p:attrNameLst>
                                      </p:cBhvr>
                                      <p:to>
                                        <p:strVal val="visible"/>
                                      </p:to>
                                    </p:set>
                                    <p:animEffect transition="in" filter="strips(downRight)">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A81465-8C97-4812-B659-6F59B37455E5}"/>
              </a:ext>
            </a:extLst>
          </p:cNvPr>
          <p:cNvSpPr>
            <a:spLocks noGrp="1" noChangeArrowheads="1"/>
          </p:cNvSpPr>
          <p:nvPr>
            <p:ph type="title"/>
          </p:nvPr>
        </p:nvSpPr>
        <p:spPr>
          <a:xfrm>
            <a:off x="685800" y="434975"/>
            <a:ext cx="7772400" cy="8763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Examples of Outsourcing</a:t>
            </a:r>
          </a:p>
        </p:txBody>
      </p:sp>
      <p:sp>
        <p:nvSpPr>
          <p:cNvPr id="32771" name="Rectangle 3">
            <a:extLst>
              <a:ext uri="{FF2B5EF4-FFF2-40B4-BE49-F238E27FC236}">
                <a16:creationId xmlns:a16="http://schemas.microsoft.com/office/drawing/2014/main" id="{3C155699-FB88-4F06-BF92-3C422B70A2F1}"/>
              </a:ext>
            </a:extLst>
          </p:cNvPr>
          <p:cNvSpPr>
            <a:spLocks noChangeArrowheads="1"/>
          </p:cNvSpPr>
          <p:nvPr/>
        </p:nvSpPr>
        <p:spPr bwMode="auto">
          <a:xfrm>
            <a:off x="744538" y="1689100"/>
            <a:ext cx="7578725"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Call centers for Brazil in Angola</a:t>
            </a:r>
          </a:p>
          <a:p>
            <a:pPr>
              <a:lnSpc>
                <a:spcPct val="90000"/>
              </a:lnSpc>
              <a:spcAft>
                <a:spcPct val="40000"/>
              </a:spcAft>
              <a:buClr>
                <a:srgbClr val="BF0922"/>
              </a:buClr>
              <a:buFont typeface="Wingdings" panose="05000000000000000000" pitchFamily="2" charset="2"/>
              <a:buChar char="u"/>
            </a:pPr>
            <a:r>
              <a:rPr lang="en-US" altLang="en-US" sz="2800" b="1" dirty="0"/>
              <a:t>Legal and finance service in the Philippines</a:t>
            </a:r>
          </a:p>
          <a:p>
            <a:pPr>
              <a:lnSpc>
                <a:spcPct val="90000"/>
              </a:lnSpc>
              <a:spcAft>
                <a:spcPct val="40000"/>
              </a:spcAft>
              <a:buClr>
                <a:srgbClr val="BF0922"/>
              </a:buClr>
              <a:buFont typeface="Wingdings" panose="05000000000000000000" pitchFamily="2" charset="2"/>
              <a:buChar char="u"/>
            </a:pPr>
            <a:r>
              <a:rPr lang="en-US" altLang="en-US" sz="2800" b="1" dirty="0"/>
              <a:t>IBM providing travel and </a:t>
            </a:r>
            <a:br>
              <a:rPr lang="en-US" altLang="en-US" sz="2800" b="1" dirty="0"/>
            </a:br>
            <a:r>
              <a:rPr lang="en-US" altLang="en-US" sz="2800" b="1" dirty="0"/>
              <a:t>payroll for P&amp;G</a:t>
            </a:r>
          </a:p>
          <a:p>
            <a:pPr>
              <a:lnSpc>
                <a:spcPct val="90000"/>
              </a:lnSpc>
              <a:spcAft>
                <a:spcPct val="40000"/>
              </a:spcAft>
              <a:buClr>
                <a:srgbClr val="BF0922"/>
              </a:buClr>
              <a:buFont typeface="Wingdings" panose="05000000000000000000" pitchFamily="2" charset="2"/>
              <a:buChar char="u"/>
            </a:pPr>
            <a:r>
              <a:rPr lang="en-US" altLang="en-US" sz="2800" b="1" dirty="0"/>
              <a:t>ADP processing payroll </a:t>
            </a:r>
            <a:br>
              <a:rPr lang="en-US" altLang="en-US" sz="2800" b="1" dirty="0"/>
            </a:br>
            <a:r>
              <a:rPr lang="en-US" altLang="en-US" sz="2800" b="1" dirty="0"/>
              <a:t>for thousands of firms</a:t>
            </a:r>
          </a:p>
          <a:p>
            <a:pPr>
              <a:lnSpc>
                <a:spcPct val="90000"/>
              </a:lnSpc>
              <a:spcAft>
                <a:spcPct val="40000"/>
              </a:spcAft>
              <a:buClr>
                <a:srgbClr val="BF0922"/>
              </a:buClr>
              <a:buFont typeface="Wingdings" panose="05000000000000000000" pitchFamily="2" charset="2"/>
              <a:buChar char="u"/>
            </a:pPr>
            <a:r>
              <a:rPr lang="en-US" altLang="en-US" sz="2800" b="1" dirty="0"/>
              <a:t>Blue Cross sending </a:t>
            </a:r>
            <a:br>
              <a:rPr lang="en-US" altLang="en-US" sz="2800" b="1" dirty="0"/>
            </a:br>
            <a:r>
              <a:rPr lang="en-US" altLang="en-US" sz="2800" b="1" dirty="0"/>
              <a:t>patients to India</a:t>
            </a:r>
          </a:p>
        </p:txBody>
      </p:sp>
      <p:pic>
        <p:nvPicPr>
          <p:cNvPr id="32772" name="Picture 4" descr="Solectron">
            <a:extLst>
              <a:ext uri="{FF2B5EF4-FFF2-40B4-BE49-F238E27FC236}">
                <a16:creationId xmlns:a16="http://schemas.microsoft.com/office/drawing/2014/main" id="{35E19065-2C36-41CF-81A0-1518BDD9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2822575"/>
            <a:ext cx="236855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771"/>
                                        </p:tgtEl>
                                        <p:attrNameLst>
                                          <p:attrName>style.visibility</p:attrName>
                                        </p:attrNameLst>
                                      </p:cBhvr>
                                      <p:to>
                                        <p:strVal val="visible"/>
                                      </p:to>
                                    </p:set>
                                    <p:animEffect transition="in" filter="strips(downRight)">
                                      <p:cBhvr>
                                        <p:cTn id="7" dur="500"/>
                                        <p:tgtEl>
                                          <p:spTgt spid="32771"/>
                                        </p:tgtEl>
                                      </p:cBhvr>
                                    </p:animEffect>
                                  </p:childTnLst>
                                </p:cTn>
                              </p:par>
                            </p:childTnLst>
                          </p:cTn>
                        </p:par>
                        <p:par>
                          <p:cTn id="8" fill="hold" nodeType="afterGroup">
                            <p:stCondLst>
                              <p:cond delay="1500"/>
                            </p:stCondLst>
                            <p:childTnLst>
                              <p:par>
                                <p:cTn id="9" presetID="23" presetClass="entr" presetSubtype="272"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p:cTn id="11" dur="1000" fill="hold"/>
                                        <p:tgtEl>
                                          <p:spTgt spid="32772"/>
                                        </p:tgtEl>
                                        <p:attrNameLst>
                                          <p:attrName>ppt_w</p:attrName>
                                        </p:attrNameLst>
                                      </p:cBhvr>
                                      <p:tavLst>
                                        <p:tav tm="0">
                                          <p:val>
                                            <p:strVal val="2/3*#ppt_w"/>
                                          </p:val>
                                        </p:tav>
                                        <p:tav tm="100000">
                                          <p:val>
                                            <p:strVal val="#ppt_w"/>
                                          </p:val>
                                        </p:tav>
                                      </p:tavLst>
                                    </p:anim>
                                    <p:anim calcmode="lin" valueType="num">
                                      <p:cBhvr>
                                        <p:cTn id="12" dur="1000" fill="hold"/>
                                        <p:tgtEl>
                                          <p:spTgt spid="3277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42881C-72E6-449E-916D-955C5BFFE95B}"/>
              </a:ext>
            </a:extLst>
          </p:cNvPr>
          <p:cNvSpPr>
            <a:spLocks noGrp="1" noChangeArrowheads="1"/>
          </p:cNvSpPr>
          <p:nvPr>
            <p:ph type="title"/>
          </p:nvPr>
        </p:nvSpPr>
        <p:spPr>
          <a:xfrm>
            <a:off x="685800" y="434975"/>
            <a:ext cx="7772400" cy="965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Types of Outsourcing</a:t>
            </a:r>
          </a:p>
        </p:txBody>
      </p:sp>
      <p:sp>
        <p:nvSpPr>
          <p:cNvPr id="33795" name="Rectangle 3">
            <a:extLst>
              <a:ext uri="{FF2B5EF4-FFF2-40B4-BE49-F238E27FC236}">
                <a16:creationId xmlns:a16="http://schemas.microsoft.com/office/drawing/2014/main" id="{2D90D801-0867-4A20-AC38-446B1848267D}"/>
              </a:ext>
            </a:extLst>
          </p:cNvPr>
          <p:cNvSpPr>
            <a:spLocks noChangeArrowheads="1"/>
          </p:cNvSpPr>
          <p:nvPr/>
        </p:nvSpPr>
        <p:spPr bwMode="auto">
          <a:xfrm>
            <a:off x="631825" y="157638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1054100" indent="-381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2800" b="1" dirty="0"/>
              <a:t>Common processes outsourced are</a:t>
            </a:r>
          </a:p>
        </p:txBody>
      </p:sp>
      <p:sp>
        <p:nvSpPr>
          <p:cNvPr id="33796" name="Text Box 4">
            <a:extLst>
              <a:ext uri="{FF2B5EF4-FFF2-40B4-BE49-F238E27FC236}">
                <a16:creationId xmlns:a16="http://schemas.microsoft.com/office/drawing/2014/main" id="{546524D7-B2B0-4BC9-8791-130819DFA057}"/>
              </a:ext>
            </a:extLst>
          </p:cNvPr>
          <p:cNvSpPr txBox="1">
            <a:spLocks noChangeArrowheads="1"/>
          </p:cNvSpPr>
          <p:nvPr/>
        </p:nvSpPr>
        <p:spPr bwMode="auto">
          <a:xfrm>
            <a:off x="1101725" y="2270125"/>
            <a:ext cx="3597275"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b="1" dirty="0"/>
              <a:t>Purchasing</a:t>
            </a:r>
          </a:p>
          <a:p>
            <a:pPr>
              <a:lnSpc>
                <a:spcPct val="90000"/>
              </a:lnSpc>
              <a:spcAft>
                <a:spcPct val="40000"/>
              </a:spcAft>
              <a:buClr>
                <a:srgbClr val="BF0922"/>
              </a:buClr>
              <a:buFont typeface="Wingdings" panose="05000000000000000000" pitchFamily="2" charset="2"/>
              <a:buChar char="u"/>
            </a:pPr>
            <a:r>
              <a:rPr lang="en-US" altLang="en-US" b="1" dirty="0"/>
              <a:t>Logistics</a:t>
            </a:r>
          </a:p>
          <a:p>
            <a:pPr>
              <a:lnSpc>
                <a:spcPct val="90000"/>
              </a:lnSpc>
              <a:spcAft>
                <a:spcPct val="40000"/>
              </a:spcAft>
              <a:buClr>
                <a:srgbClr val="BF0922"/>
              </a:buClr>
              <a:buFont typeface="Wingdings" panose="05000000000000000000" pitchFamily="2" charset="2"/>
              <a:buChar char="u"/>
            </a:pPr>
            <a:r>
              <a:rPr lang="en-US" altLang="en-US" b="1" dirty="0"/>
              <a:t>R&amp;D</a:t>
            </a:r>
          </a:p>
          <a:p>
            <a:pPr>
              <a:lnSpc>
                <a:spcPct val="90000"/>
              </a:lnSpc>
              <a:spcAft>
                <a:spcPct val="40000"/>
              </a:spcAft>
              <a:buClr>
                <a:srgbClr val="BF0922"/>
              </a:buClr>
              <a:buFont typeface="Wingdings" panose="05000000000000000000" pitchFamily="2" charset="2"/>
              <a:buChar char="u"/>
            </a:pPr>
            <a:r>
              <a:rPr lang="en-US" altLang="en-US" b="1" dirty="0"/>
              <a:t>Operations</a:t>
            </a:r>
          </a:p>
          <a:p>
            <a:pPr>
              <a:lnSpc>
                <a:spcPct val="90000"/>
              </a:lnSpc>
              <a:spcAft>
                <a:spcPct val="40000"/>
              </a:spcAft>
              <a:buClr>
                <a:srgbClr val="BF0922"/>
              </a:buClr>
              <a:buFont typeface="Wingdings" panose="05000000000000000000" pitchFamily="2" charset="2"/>
              <a:buChar char="u"/>
            </a:pPr>
            <a:r>
              <a:rPr lang="en-US" altLang="en-US" b="1" dirty="0"/>
              <a:t>Service management</a:t>
            </a:r>
          </a:p>
          <a:p>
            <a:pPr>
              <a:lnSpc>
                <a:spcPct val="90000"/>
              </a:lnSpc>
              <a:spcAft>
                <a:spcPct val="40000"/>
              </a:spcAft>
              <a:buClr>
                <a:srgbClr val="BF0922"/>
              </a:buClr>
              <a:buFont typeface="Wingdings" panose="05000000000000000000" pitchFamily="2" charset="2"/>
              <a:buChar char="u"/>
            </a:pPr>
            <a:r>
              <a:rPr lang="en-US" altLang="en-US" b="1" dirty="0"/>
              <a:t>Human resources</a:t>
            </a:r>
          </a:p>
        </p:txBody>
      </p:sp>
      <p:sp>
        <p:nvSpPr>
          <p:cNvPr id="33797" name="Text Box 5">
            <a:extLst>
              <a:ext uri="{FF2B5EF4-FFF2-40B4-BE49-F238E27FC236}">
                <a16:creationId xmlns:a16="http://schemas.microsoft.com/office/drawing/2014/main" id="{0BD9E0F7-AA80-4B25-8D15-5D38EFCFEE9E}"/>
              </a:ext>
            </a:extLst>
          </p:cNvPr>
          <p:cNvSpPr txBox="1">
            <a:spLocks noChangeArrowheads="1"/>
          </p:cNvSpPr>
          <p:nvPr/>
        </p:nvSpPr>
        <p:spPr bwMode="auto">
          <a:xfrm>
            <a:off x="4859338" y="2270125"/>
            <a:ext cx="340995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b="1" dirty="0"/>
              <a:t>Finance/accounting</a:t>
            </a:r>
          </a:p>
          <a:p>
            <a:pPr>
              <a:lnSpc>
                <a:spcPct val="90000"/>
              </a:lnSpc>
              <a:spcAft>
                <a:spcPct val="40000"/>
              </a:spcAft>
              <a:buClr>
                <a:srgbClr val="BF0922"/>
              </a:buClr>
              <a:buFont typeface="Wingdings" panose="05000000000000000000" pitchFamily="2" charset="2"/>
              <a:buChar char="u"/>
            </a:pPr>
            <a:r>
              <a:rPr lang="en-US" altLang="en-US" b="1" dirty="0"/>
              <a:t>Customer relations</a:t>
            </a:r>
          </a:p>
          <a:p>
            <a:pPr>
              <a:lnSpc>
                <a:spcPct val="90000"/>
              </a:lnSpc>
              <a:spcAft>
                <a:spcPct val="40000"/>
              </a:spcAft>
              <a:buClr>
                <a:srgbClr val="BF0922"/>
              </a:buClr>
              <a:buFont typeface="Wingdings" panose="05000000000000000000" pitchFamily="2" charset="2"/>
              <a:buChar char="u"/>
            </a:pPr>
            <a:r>
              <a:rPr lang="en-US" altLang="en-US" b="1" dirty="0"/>
              <a:t>Sales/marketing</a:t>
            </a:r>
          </a:p>
          <a:p>
            <a:pPr>
              <a:lnSpc>
                <a:spcPct val="90000"/>
              </a:lnSpc>
              <a:spcAft>
                <a:spcPct val="40000"/>
              </a:spcAft>
              <a:buClr>
                <a:srgbClr val="BF0922"/>
              </a:buClr>
              <a:buFont typeface="Wingdings" panose="05000000000000000000" pitchFamily="2" charset="2"/>
              <a:buChar char="u"/>
            </a:pPr>
            <a:r>
              <a:rPr lang="en-US" altLang="en-US" b="1" dirty="0"/>
              <a:t>Training</a:t>
            </a:r>
          </a:p>
          <a:p>
            <a:pPr>
              <a:lnSpc>
                <a:spcPct val="90000"/>
              </a:lnSpc>
              <a:spcAft>
                <a:spcPct val="40000"/>
              </a:spcAft>
              <a:buClr>
                <a:srgbClr val="BF0922"/>
              </a:buClr>
              <a:buFont typeface="Wingdings" panose="05000000000000000000" pitchFamily="2" charset="2"/>
              <a:buChar char="u"/>
            </a:pPr>
            <a:r>
              <a:rPr lang="en-US" altLang="en-US" b="1" dirty="0"/>
              <a:t>Legal processes</a:t>
            </a:r>
          </a:p>
        </p:txBody>
      </p:sp>
      <p:sp>
        <p:nvSpPr>
          <p:cNvPr id="33798" name="Text Box 6">
            <a:extLst>
              <a:ext uri="{FF2B5EF4-FFF2-40B4-BE49-F238E27FC236}">
                <a16:creationId xmlns:a16="http://schemas.microsoft.com/office/drawing/2014/main" id="{CFCD3A80-49C1-4FED-A558-196601A87FB0}"/>
              </a:ext>
            </a:extLst>
          </p:cNvPr>
          <p:cNvSpPr txBox="1">
            <a:spLocks noChangeArrowheads="1"/>
          </p:cNvSpPr>
          <p:nvPr/>
        </p:nvSpPr>
        <p:spPr bwMode="auto">
          <a:xfrm>
            <a:off x="631825" y="5295900"/>
            <a:ext cx="71866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implies a legally binding contract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1000"/>
                                        <p:tgtEl>
                                          <p:spTgt spid="3379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3796"/>
                                        </p:tgtEl>
                                        <p:attrNameLst>
                                          <p:attrName>style.visibility</p:attrName>
                                        </p:attrNameLst>
                                      </p:cBhvr>
                                      <p:to>
                                        <p:strVal val="visible"/>
                                      </p:to>
                                    </p:set>
                                    <p:animEffect transition="in" filter="strips(downRight)">
                                      <p:cBhvr>
                                        <p:cTn id="11" dur="1000"/>
                                        <p:tgtEl>
                                          <p:spTgt spid="3379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strips(downRight)">
                                      <p:cBhvr>
                                        <p:cTn id="15" dur="1000"/>
                                        <p:tgtEl>
                                          <p:spTgt spid="3379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33798"/>
                                        </p:tgtEl>
                                        <p:attrNameLst>
                                          <p:attrName>style.visibility</p:attrName>
                                        </p:attrNameLst>
                                      </p:cBhvr>
                                      <p:to>
                                        <p:strVal val="visible"/>
                                      </p:to>
                                    </p:set>
                                    <p:animEffect transition="in" filter="wipe(left)">
                                      <p:cBhvr>
                                        <p:cTn id="19"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842A35E-9B01-4B18-A9B3-588D7DBC14C6}"/>
              </a:ext>
            </a:extLst>
          </p:cNvPr>
          <p:cNvSpPr>
            <a:spLocks noGrp="1" noChangeArrowheads="1"/>
          </p:cNvSpPr>
          <p:nvPr>
            <p:ph type="title"/>
          </p:nvPr>
        </p:nvSpPr>
        <p:spPr>
          <a:xfrm>
            <a:off x="685800" y="206375"/>
            <a:ext cx="7772400" cy="1435100"/>
          </a:xfrm>
        </p:spPr>
        <p:txBody>
          <a:bodyPr/>
          <a:lstStyle/>
          <a:p>
            <a:pPr eaLnBrk="1" hangingPunct="1">
              <a:defRPr/>
            </a:pPr>
            <a:r>
              <a:rPr lang="en-US" altLang="en-US" dirty="0"/>
              <a:t>Desirable Outsourcing Destinations</a:t>
            </a:r>
          </a:p>
        </p:txBody>
      </p:sp>
      <p:graphicFrame>
        <p:nvGraphicFramePr>
          <p:cNvPr id="64622" name="Group 110">
            <a:extLst>
              <a:ext uri="{FF2B5EF4-FFF2-40B4-BE49-F238E27FC236}">
                <a16:creationId xmlns:a16="http://schemas.microsoft.com/office/drawing/2014/main" id="{81C9253B-2979-4D02-9840-71F0386636ED}"/>
              </a:ext>
            </a:extLst>
          </p:cNvPr>
          <p:cNvGraphicFramePr>
            <a:graphicFrameLocks noGrp="1"/>
          </p:cNvGraphicFramePr>
          <p:nvPr/>
        </p:nvGraphicFramePr>
        <p:xfrm>
          <a:off x="723900" y="2184400"/>
          <a:ext cx="7467600" cy="2438400"/>
        </p:xfrm>
        <a:graphic>
          <a:graphicData uri="http://schemas.openxmlformats.org/drawingml/2006/table">
            <a:tbl>
              <a:tblPr/>
              <a:tblGrid>
                <a:gridCol w="8128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16256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Rank</a:t>
                      </a:r>
                    </a:p>
                  </a:txBody>
                  <a:tcPr marL="90000" marR="90000" marT="46800" marB="46800"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Country</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Score</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Rank</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Country</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Score</a:t>
                      </a:r>
                    </a:p>
                  </a:txBody>
                  <a:tcPr marL="90000" marR="90000" marT="46800" marB="46800"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a:t>
                      </a:r>
                    </a:p>
                  </a:txBody>
                  <a:tcPr marL="90000" marR="90000" marT="46800" marB="46800" anchor="ct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India</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6.9</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46</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Ukraine</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2</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China</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6.6</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47</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France</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3</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Malaysia</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6.1</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Turkey</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Thailand</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6.0</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Portugal</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a:t>
                      </a:r>
                    </a:p>
                  </a:txBody>
                  <a:tcPr marL="90000" marR="90000" marT="46800" marB="46800" anchor="ct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Brazil</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5.9</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cap="flat">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50</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Ireland</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4.2</a:t>
                      </a:r>
                    </a:p>
                  </a:txBody>
                  <a:tcPr marL="90000" marR="90000" marT="46800" marB="46800" anchor="ct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4622"/>
                                        </p:tgtEl>
                                        <p:attrNameLst>
                                          <p:attrName>style.visibility</p:attrName>
                                        </p:attrNameLst>
                                      </p:cBhvr>
                                      <p:to>
                                        <p:strVal val="visible"/>
                                      </p:to>
                                    </p:set>
                                    <p:animEffect transition="in" filter="strips(downRight)">
                                      <p:cBhvr>
                                        <p:cTn id="7" dur="1000"/>
                                        <p:tgtEl>
                                          <p:spTgt spid="64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9D25C7-5162-49DF-9123-E2B2A74EDEAE}"/>
              </a:ext>
            </a:extLst>
          </p:cNvPr>
          <p:cNvSpPr>
            <a:spLocks noGrp="1" noChangeArrowheads="1"/>
          </p:cNvSpPr>
          <p:nvPr>
            <p:ph type="title"/>
          </p:nvPr>
        </p:nvSpPr>
        <p:spPr>
          <a:xfrm>
            <a:off x="685800" y="492125"/>
            <a:ext cx="7772400" cy="126365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Strategic Planning and </a:t>
            </a:r>
            <a:br>
              <a:rPr lang="en-US" altLang="en-US" dirty="0"/>
            </a:br>
            <a:r>
              <a:rPr lang="en-US" altLang="en-US" dirty="0"/>
              <a:t>Core Competencies</a:t>
            </a:r>
          </a:p>
        </p:txBody>
      </p:sp>
      <p:sp>
        <p:nvSpPr>
          <p:cNvPr id="34819" name="Text Box 3">
            <a:extLst>
              <a:ext uri="{FF2B5EF4-FFF2-40B4-BE49-F238E27FC236}">
                <a16:creationId xmlns:a16="http://schemas.microsoft.com/office/drawing/2014/main" id="{C0AEB154-5464-4E12-9434-70A4FE115A45}"/>
              </a:ext>
            </a:extLst>
          </p:cNvPr>
          <p:cNvSpPr txBox="1">
            <a:spLocks noChangeArrowheads="1"/>
          </p:cNvSpPr>
          <p:nvPr/>
        </p:nvSpPr>
        <p:spPr bwMode="auto">
          <a:xfrm>
            <a:off x="822325" y="2058988"/>
            <a:ext cx="739457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Strategic planning defines the mission and goals for the organization</a:t>
            </a:r>
          </a:p>
          <a:p>
            <a:pPr>
              <a:lnSpc>
                <a:spcPct val="90000"/>
              </a:lnSpc>
              <a:spcAft>
                <a:spcPct val="40000"/>
              </a:spcAft>
              <a:buClr>
                <a:srgbClr val="BF0922"/>
              </a:buClr>
              <a:buFont typeface="Wingdings" panose="05000000000000000000" pitchFamily="2" charset="2"/>
              <a:buChar char="u"/>
            </a:pPr>
            <a:r>
              <a:rPr lang="en-US" altLang="en-US" sz="2800" b="1" dirty="0"/>
              <a:t>From this the organization determines the role of each business activity</a:t>
            </a:r>
          </a:p>
          <a:p>
            <a:pPr>
              <a:lnSpc>
                <a:spcPct val="90000"/>
              </a:lnSpc>
              <a:spcAft>
                <a:spcPct val="40000"/>
              </a:spcAft>
              <a:buClr>
                <a:srgbClr val="BF0922"/>
              </a:buClr>
              <a:buFont typeface="Wingdings" panose="05000000000000000000" pitchFamily="2" charset="2"/>
              <a:buChar char="u"/>
            </a:pPr>
            <a:r>
              <a:rPr lang="en-US" altLang="en-US" sz="2800" b="1" dirty="0"/>
              <a:t>Core competencies are things the organization does better than its competition</a:t>
            </a:r>
          </a:p>
          <a:p>
            <a:pPr>
              <a:lnSpc>
                <a:spcPct val="90000"/>
              </a:lnSpc>
              <a:spcAft>
                <a:spcPct val="40000"/>
              </a:spcAft>
              <a:buClr>
                <a:srgbClr val="BF0922"/>
              </a:buClr>
              <a:buFont typeface="Wingdings" panose="05000000000000000000" pitchFamily="2" charset="2"/>
              <a:buChar char="u"/>
            </a:pPr>
            <a:r>
              <a:rPr lang="en-US" altLang="en-US" sz="2800" b="1" dirty="0"/>
              <a:t>Non-core activities are good candidates for outsourcing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4819"/>
                                        </p:tgtEl>
                                        <p:attrNameLst>
                                          <p:attrName>style.visibility</p:attrName>
                                        </p:attrNameLst>
                                      </p:cBhvr>
                                      <p:to>
                                        <p:strVal val="visible"/>
                                      </p:to>
                                    </p:set>
                                    <p:animEffect transition="in" filter="strips(downRight)">
                                      <p:cBhvr>
                                        <p:cTn id="7"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86351EC5-CD83-4E5A-9D5A-006D0DC28330}"/>
              </a:ext>
            </a:extLst>
          </p:cNvPr>
          <p:cNvGrpSpPr>
            <a:grpSpLocks/>
          </p:cNvGrpSpPr>
          <p:nvPr/>
        </p:nvGrpSpPr>
        <p:grpSpPr bwMode="auto">
          <a:xfrm>
            <a:off x="3262313" y="1665288"/>
            <a:ext cx="5151437" cy="4913312"/>
            <a:chOff x="2055" y="1153"/>
            <a:chExt cx="3245" cy="3095"/>
          </a:xfrm>
        </p:grpSpPr>
        <p:sp>
          <p:nvSpPr>
            <p:cNvPr id="9252" name="Oval 3">
              <a:extLst>
                <a:ext uri="{FF2B5EF4-FFF2-40B4-BE49-F238E27FC236}">
                  <a16:creationId xmlns:a16="http://schemas.microsoft.com/office/drawing/2014/main" id="{A0EEAFA3-2EC5-42E4-95BC-30FFA3B5ED47}"/>
                </a:ext>
              </a:extLst>
            </p:cNvPr>
            <p:cNvSpPr>
              <a:spLocks noChangeArrowheads="1"/>
            </p:cNvSpPr>
            <p:nvPr/>
          </p:nvSpPr>
          <p:spPr bwMode="auto">
            <a:xfrm>
              <a:off x="2055" y="1153"/>
              <a:ext cx="3245" cy="30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nvGrpSpPr>
            <p:cNvPr id="9253" name="Group 4">
              <a:extLst>
                <a:ext uri="{FF2B5EF4-FFF2-40B4-BE49-F238E27FC236}">
                  <a16:creationId xmlns:a16="http://schemas.microsoft.com/office/drawing/2014/main" id="{FBE0E2FD-4D69-4F2B-9BC8-70BBC8184CB8}"/>
                </a:ext>
              </a:extLst>
            </p:cNvPr>
            <p:cNvGrpSpPr>
              <a:grpSpLocks/>
            </p:cNvGrpSpPr>
            <p:nvPr/>
          </p:nvGrpSpPr>
          <p:grpSpPr bwMode="auto">
            <a:xfrm>
              <a:off x="3131" y="2178"/>
              <a:ext cx="1075" cy="1005"/>
              <a:chOff x="2987" y="2160"/>
              <a:chExt cx="1075" cy="1005"/>
            </a:xfrm>
          </p:grpSpPr>
          <p:sp>
            <p:nvSpPr>
              <p:cNvPr id="9254" name="Oval 5">
                <a:extLst>
                  <a:ext uri="{FF2B5EF4-FFF2-40B4-BE49-F238E27FC236}">
                    <a16:creationId xmlns:a16="http://schemas.microsoft.com/office/drawing/2014/main" id="{B827D2E8-DE39-4AD9-B963-6E80DE4DBAAB}"/>
                  </a:ext>
                </a:extLst>
              </p:cNvPr>
              <p:cNvSpPr>
                <a:spLocks noChangeArrowheads="1"/>
              </p:cNvSpPr>
              <p:nvPr/>
            </p:nvSpPr>
            <p:spPr bwMode="auto">
              <a:xfrm>
                <a:off x="3022" y="2160"/>
                <a:ext cx="1005" cy="100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55" name="Text Box 6">
                <a:extLst>
                  <a:ext uri="{FF2B5EF4-FFF2-40B4-BE49-F238E27FC236}">
                    <a16:creationId xmlns:a16="http://schemas.microsoft.com/office/drawing/2014/main" id="{DAB9E81C-BC08-4BCE-B7E8-F01E8392B00B}"/>
                  </a:ext>
                </a:extLst>
              </p:cNvPr>
              <p:cNvSpPr txBox="1">
                <a:spLocks noChangeArrowheads="1"/>
              </p:cNvSpPr>
              <p:nvPr/>
            </p:nvSpPr>
            <p:spPr bwMode="auto">
              <a:xfrm>
                <a:off x="2987" y="2317"/>
                <a:ext cx="1075"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40000"/>
                  </a:spcBef>
                </a:pPr>
                <a:r>
                  <a:rPr lang="en-US" altLang="en-US" sz="1200" b="1" dirty="0"/>
                  <a:t>Core </a:t>
                </a:r>
                <a:br>
                  <a:rPr lang="en-US" altLang="en-US" sz="1200" b="1" dirty="0"/>
                </a:br>
                <a:r>
                  <a:rPr lang="en-US" altLang="en-US" sz="1200" b="1" dirty="0"/>
                  <a:t>Competency</a:t>
                </a:r>
              </a:p>
              <a:p>
                <a:pPr algn="ctr">
                  <a:lnSpc>
                    <a:spcPct val="85000"/>
                  </a:lnSpc>
                  <a:spcBef>
                    <a:spcPct val="40000"/>
                  </a:spcBef>
                </a:pPr>
                <a:r>
                  <a:rPr lang="en-US" altLang="en-US" sz="1200" b="1" dirty="0"/>
                  <a:t>Best in the world at electromechanical miniaturization design</a:t>
                </a:r>
              </a:p>
            </p:txBody>
          </p:sp>
        </p:grpSp>
      </p:grpSp>
      <p:sp>
        <p:nvSpPr>
          <p:cNvPr id="35847" name="Rectangle 7">
            <a:extLst>
              <a:ext uri="{FF2B5EF4-FFF2-40B4-BE49-F238E27FC236}">
                <a16:creationId xmlns:a16="http://schemas.microsoft.com/office/drawing/2014/main" id="{520454D8-A504-424E-93BE-F2145FB55FE8}"/>
              </a:ext>
            </a:extLst>
          </p:cNvPr>
          <p:cNvSpPr>
            <a:spLocks noGrp="1" noChangeArrowheads="1"/>
          </p:cNvSpPr>
          <p:nvPr>
            <p:ph type="title"/>
          </p:nvPr>
        </p:nvSpPr>
        <p:spPr>
          <a:xfrm>
            <a:off x="685800" y="492125"/>
            <a:ext cx="7772400" cy="126365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Strategic Planning and </a:t>
            </a:r>
            <a:br>
              <a:rPr lang="en-US" altLang="en-US" dirty="0"/>
            </a:br>
            <a:r>
              <a:rPr lang="en-US" altLang="en-US" dirty="0"/>
              <a:t>Core Competencies</a:t>
            </a:r>
          </a:p>
        </p:txBody>
      </p:sp>
      <p:sp>
        <p:nvSpPr>
          <p:cNvPr id="35849" name="Text Box 9">
            <a:extLst>
              <a:ext uri="{FF2B5EF4-FFF2-40B4-BE49-F238E27FC236}">
                <a16:creationId xmlns:a16="http://schemas.microsoft.com/office/drawing/2014/main" id="{F2CD8093-029A-4D20-91B6-47BDF6DA8521}"/>
              </a:ext>
            </a:extLst>
          </p:cNvPr>
          <p:cNvSpPr txBox="1">
            <a:spLocks noChangeArrowheads="1"/>
          </p:cNvSpPr>
          <p:nvPr/>
        </p:nvSpPr>
        <p:spPr bwMode="auto">
          <a:xfrm>
            <a:off x="690563" y="1951038"/>
            <a:ext cx="2924175"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pPr>
            <a:r>
              <a:rPr lang="en-US" altLang="en-US" sz="2800" b="1" dirty="0"/>
              <a:t>Sony, </a:t>
            </a:r>
            <a:br>
              <a:rPr lang="en-US" altLang="en-US" sz="2800" b="1" dirty="0"/>
            </a:br>
            <a:r>
              <a:rPr lang="en-US" altLang="en-US" sz="2800" b="1" dirty="0"/>
              <a:t>An Outsourcing Company</a:t>
            </a:r>
          </a:p>
          <a:p>
            <a:pPr>
              <a:lnSpc>
                <a:spcPct val="90000"/>
              </a:lnSpc>
              <a:spcBef>
                <a:spcPct val="40000"/>
              </a:spcBef>
            </a:pPr>
            <a:r>
              <a:rPr lang="en-US" altLang="en-US" b="1" dirty="0"/>
              <a:t>Outsourcers </a:t>
            </a:r>
            <a:br>
              <a:rPr lang="en-US" altLang="en-US" b="1" dirty="0"/>
            </a:br>
            <a:r>
              <a:rPr lang="en-US" altLang="en-US" b="1" dirty="0"/>
              <a:t>could </a:t>
            </a:r>
            <a:br>
              <a:rPr lang="en-US" altLang="en-US" b="1" dirty="0"/>
            </a:br>
            <a:r>
              <a:rPr lang="en-US" altLang="en-US" b="1" dirty="0"/>
              <a:t>provide</a:t>
            </a:r>
          </a:p>
        </p:txBody>
      </p:sp>
      <p:grpSp>
        <p:nvGrpSpPr>
          <p:cNvPr id="35850" name="Group 10">
            <a:extLst>
              <a:ext uri="{FF2B5EF4-FFF2-40B4-BE49-F238E27FC236}">
                <a16:creationId xmlns:a16="http://schemas.microsoft.com/office/drawing/2014/main" id="{522A6776-BAB1-4367-A74E-54AE47752045}"/>
              </a:ext>
            </a:extLst>
          </p:cNvPr>
          <p:cNvGrpSpPr>
            <a:grpSpLocks/>
          </p:cNvGrpSpPr>
          <p:nvPr/>
        </p:nvGrpSpPr>
        <p:grpSpPr bwMode="auto">
          <a:xfrm>
            <a:off x="3624263" y="2124075"/>
            <a:ext cx="4416425" cy="3986213"/>
            <a:chOff x="2283" y="1442"/>
            <a:chExt cx="2782" cy="2511"/>
          </a:xfrm>
        </p:grpSpPr>
        <p:grpSp>
          <p:nvGrpSpPr>
            <p:cNvPr id="9222" name="Group 11">
              <a:extLst>
                <a:ext uri="{FF2B5EF4-FFF2-40B4-BE49-F238E27FC236}">
                  <a16:creationId xmlns:a16="http://schemas.microsoft.com/office/drawing/2014/main" id="{A82FF7FB-2096-4201-A4EE-CD797753F09C}"/>
                </a:ext>
              </a:extLst>
            </p:cNvPr>
            <p:cNvGrpSpPr>
              <a:grpSpLocks/>
            </p:cNvGrpSpPr>
            <p:nvPr/>
          </p:nvGrpSpPr>
          <p:grpSpPr bwMode="auto">
            <a:xfrm>
              <a:off x="3305" y="1442"/>
              <a:ext cx="726" cy="360"/>
              <a:chOff x="3160" y="1424"/>
              <a:chExt cx="726" cy="360"/>
            </a:xfrm>
          </p:grpSpPr>
          <p:sp>
            <p:nvSpPr>
              <p:cNvPr id="9250" name="Rectangle 12">
                <a:extLst>
                  <a:ext uri="{FF2B5EF4-FFF2-40B4-BE49-F238E27FC236}">
                    <a16:creationId xmlns:a16="http://schemas.microsoft.com/office/drawing/2014/main" id="{981E2889-8C4F-451D-99A7-350A9A6C0ADE}"/>
                  </a:ext>
                </a:extLst>
              </p:cNvPr>
              <p:cNvSpPr>
                <a:spLocks noChangeArrowheads="1"/>
              </p:cNvSpPr>
              <p:nvPr/>
            </p:nvSpPr>
            <p:spPr bwMode="auto">
              <a:xfrm>
                <a:off x="3160" y="1424"/>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51" name="Text Box 13">
                <a:extLst>
                  <a:ext uri="{FF2B5EF4-FFF2-40B4-BE49-F238E27FC236}">
                    <a16:creationId xmlns:a16="http://schemas.microsoft.com/office/drawing/2014/main" id="{9F1BFA08-AF62-46D6-A3A9-AA75EF1A8C60}"/>
                  </a:ext>
                </a:extLst>
              </p:cNvPr>
              <p:cNvSpPr txBox="1">
                <a:spLocks noChangeArrowheads="1"/>
              </p:cNvSpPr>
              <p:nvPr/>
            </p:nvSpPr>
            <p:spPr bwMode="auto">
              <a:xfrm>
                <a:off x="3212" y="1477"/>
                <a:ext cx="62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Post-sales service</a:t>
                </a:r>
              </a:p>
            </p:txBody>
          </p:sp>
        </p:grpSp>
        <p:grpSp>
          <p:nvGrpSpPr>
            <p:cNvPr id="9223" name="Group 14">
              <a:extLst>
                <a:ext uri="{FF2B5EF4-FFF2-40B4-BE49-F238E27FC236}">
                  <a16:creationId xmlns:a16="http://schemas.microsoft.com/office/drawing/2014/main" id="{1A8DF222-C89E-43C1-ACD4-C1EB405E938B}"/>
                </a:ext>
              </a:extLst>
            </p:cNvPr>
            <p:cNvGrpSpPr>
              <a:grpSpLocks/>
            </p:cNvGrpSpPr>
            <p:nvPr/>
          </p:nvGrpSpPr>
          <p:grpSpPr bwMode="auto">
            <a:xfrm>
              <a:off x="4105" y="1818"/>
              <a:ext cx="726" cy="360"/>
              <a:chOff x="3963" y="1800"/>
              <a:chExt cx="726" cy="360"/>
            </a:xfrm>
          </p:grpSpPr>
          <p:sp>
            <p:nvSpPr>
              <p:cNvPr id="9248" name="Rectangle 15">
                <a:extLst>
                  <a:ext uri="{FF2B5EF4-FFF2-40B4-BE49-F238E27FC236}">
                    <a16:creationId xmlns:a16="http://schemas.microsoft.com/office/drawing/2014/main" id="{7B23E636-E95E-4D22-A1C4-4E5911F3724E}"/>
                  </a:ext>
                </a:extLst>
              </p:cNvPr>
              <p:cNvSpPr>
                <a:spLocks noChangeArrowheads="1"/>
              </p:cNvSpPr>
              <p:nvPr/>
            </p:nvSpPr>
            <p:spPr bwMode="auto">
              <a:xfrm>
                <a:off x="3963" y="1800"/>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9" name="Text Box 16">
                <a:extLst>
                  <a:ext uri="{FF2B5EF4-FFF2-40B4-BE49-F238E27FC236}">
                    <a16:creationId xmlns:a16="http://schemas.microsoft.com/office/drawing/2014/main" id="{C185124D-FFE0-426E-9BFA-96301A82C268}"/>
                  </a:ext>
                </a:extLst>
              </p:cNvPr>
              <p:cNvSpPr txBox="1">
                <a:spLocks noChangeArrowheads="1"/>
              </p:cNvSpPr>
              <p:nvPr/>
            </p:nvSpPr>
            <p:spPr bwMode="auto">
              <a:xfrm>
                <a:off x="4057" y="1902"/>
                <a:ext cx="53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Logistics</a:t>
                </a:r>
              </a:p>
            </p:txBody>
          </p:sp>
        </p:grpSp>
        <p:grpSp>
          <p:nvGrpSpPr>
            <p:cNvPr id="9224" name="Group 17">
              <a:extLst>
                <a:ext uri="{FF2B5EF4-FFF2-40B4-BE49-F238E27FC236}">
                  <a16:creationId xmlns:a16="http://schemas.microsoft.com/office/drawing/2014/main" id="{4746467B-A1DA-4B36-A933-7438BF5E6189}"/>
                </a:ext>
              </a:extLst>
            </p:cNvPr>
            <p:cNvGrpSpPr>
              <a:grpSpLocks/>
            </p:cNvGrpSpPr>
            <p:nvPr/>
          </p:nvGrpSpPr>
          <p:grpSpPr bwMode="auto">
            <a:xfrm>
              <a:off x="4339" y="2289"/>
              <a:ext cx="726" cy="360"/>
              <a:chOff x="4190" y="2289"/>
              <a:chExt cx="726" cy="360"/>
            </a:xfrm>
          </p:grpSpPr>
          <p:sp>
            <p:nvSpPr>
              <p:cNvPr id="9246" name="Rectangle 18">
                <a:extLst>
                  <a:ext uri="{FF2B5EF4-FFF2-40B4-BE49-F238E27FC236}">
                    <a16:creationId xmlns:a16="http://schemas.microsoft.com/office/drawing/2014/main" id="{76AC519F-72EA-4DC5-A691-D9B9B9586DEE}"/>
                  </a:ext>
                </a:extLst>
              </p:cNvPr>
              <p:cNvSpPr>
                <a:spLocks noChangeArrowheads="1"/>
              </p:cNvSpPr>
              <p:nvPr/>
            </p:nvSpPr>
            <p:spPr bwMode="auto">
              <a:xfrm>
                <a:off x="4190" y="228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7" name="Text Box 19">
                <a:extLst>
                  <a:ext uri="{FF2B5EF4-FFF2-40B4-BE49-F238E27FC236}">
                    <a16:creationId xmlns:a16="http://schemas.microsoft.com/office/drawing/2014/main" id="{487F9B66-D705-417F-8C27-A090ECDFD927}"/>
                  </a:ext>
                </a:extLst>
              </p:cNvPr>
              <p:cNvSpPr txBox="1">
                <a:spLocks noChangeArrowheads="1"/>
              </p:cNvSpPr>
              <p:nvPr/>
            </p:nvSpPr>
            <p:spPr bwMode="auto">
              <a:xfrm>
                <a:off x="4225" y="2387"/>
                <a:ext cx="655"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Distribution</a:t>
                </a:r>
              </a:p>
            </p:txBody>
          </p:sp>
        </p:grpSp>
        <p:grpSp>
          <p:nvGrpSpPr>
            <p:cNvPr id="9225" name="Group 20">
              <a:extLst>
                <a:ext uri="{FF2B5EF4-FFF2-40B4-BE49-F238E27FC236}">
                  <a16:creationId xmlns:a16="http://schemas.microsoft.com/office/drawing/2014/main" id="{CBCE57E7-5CFA-4815-9113-157A334C3ED8}"/>
                </a:ext>
              </a:extLst>
            </p:cNvPr>
            <p:cNvGrpSpPr>
              <a:grpSpLocks/>
            </p:cNvGrpSpPr>
            <p:nvPr/>
          </p:nvGrpSpPr>
          <p:grpSpPr bwMode="auto">
            <a:xfrm>
              <a:off x="4338" y="2752"/>
              <a:ext cx="726" cy="360"/>
              <a:chOff x="4181" y="2745"/>
              <a:chExt cx="726" cy="360"/>
            </a:xfrm>
          </p:grpSpPr>
          <p:sp>
            <p:nvSpPr>
              <p:cNvPr id="9244" name="Rectangle 21">
                <a:extLst>
                  <a:ext uri="{FF2B5EF4-FFF2-40B4-BE49-F238E27FC236}">
                    <a16:creationId xmlns:a16="http://schemas.microsoft.com/office/drawing/2014/main" id="{D681A3BE-640C-4263-AED8-89C83FF21856}"/>
                  </a:ext>
                </a:extLst>
              </p:cNvPr>
              <p:cNvSpPr>
                <a:spLocks noChangeArrowheads="1"/>
              </p:cNvSpPr>
              <p:nvPr/>
            </p:nvSpPr>
            <p:spPr bwMode="auto">
              <a:xfrm>
                <a:off x="4181" y="2745"/>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5" name="Text Box 22">
                <a:extLst>
                  <a:ext uri="{FF2B5EF4-FFF2-40B4-BE49-F238E27FC236}">
                    <a16:creationId xmlns:a16="http://schemas.microsoft.com/office/drawing/2014/main" id="{AD727E8F-5A5E-4BF9-BC80-9626BAA33B53}"/>
                  </a:ext>
                </a:extLst>
              </p:cNvPr>
              <p:cNvSpPr txBox="1">
                <a:spLocks noChangeArrowheads="1"/>
              </p:cNvSpPr>
              <p:nvPr/>
            </p:nvSpPr>
            <p:spPr bwMode="auto">
              <a:xfrm>
                <a:off x="4221" y="2847"/>
                <a:ext cx="644"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Accounting</a:t>
                </a:r>
              </a:p>
            </p:txBody>
          </p:sp>
        </p:grpSp>
        <p:grpSp>
          <p:nvGrpSpPr>
            <p:cNvPr id="9226" name="Group 23">
              <a:extLst>
                <a:ext uri="{FF2B5EF4-FFF2-40B4-BE49-F238E27FC236}">
                  <a16:creationId xmlns:a16="http://schemas.microsoft.com/office/drawing/2014/main" id="{C9B3E4BE-2DEB-43C3-951A-D76A366C1E6B}"/>
                </a:ext>
              </a:extLst>
            </p:cNvPr>
            <p:cNvGrpSpPr>
              <a:grpSpLocks/>
            </p:cNvGrpSpPr>
            <p:nvPr/>
          </p:nvGrpSpPr>
          <p:grpSpPr bwMode="auto">
            <a:xfrm>
              <a:off x="4105" y="3220"/>
              <a:ext cx="726" cy="360"/>
              <a:chOff x="3923" y="3229"/>
              <a:chExt cx="726" cy="360"/>
            </a:xfrm>
          </p:grpSpPr>
          <p:sp>
            <p:nvSpPr>
              <p:cNvPr id="9242" name="Rectangle 24">
                <a:extLst>
                  <a:ext uri="{FF2B5EF4-FFF2-40B4-BE49-F238E27FC236}">
                    <a16:creationId xmlns:a16="http://schemas.microsoft.com/office/drawing/2014/main" id="{DF82D7A3-6CBE-45DD-88DF-E9A820DEE8B9}"/>
                  </a:ext>
                </a:extLst>
              </p:cNvPr>
              <p:cNvSpPr>
                <a:spLocks noChangeArrowheads="1"/>
              </p:cNvSpPr>
              <p:nvPr/>
            </p:nvSpPr>
            <p:spPr bwMode="auto">
              <a:xfrm>
                <a:off x="3923" y="322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3" name="Text Box 25">
                <a:extLst>
                  <a:ext uri="{FF2B5EF4-FFF2-40B4-BE49-F238E27FC236}">
                    <a16:creationId xmlns:a16="http://schemas.microsoft.com/office/drawing/2014/main" id="{159575D3-8E30-45F0-8EF2-F3DD2D5D70FD}"/>
                  </a:ext>
                </a:extLst>
              </p:cNvPr>
              <p:cNvSpPr txBox="1">
                <a:spLocks noChangeArrowheads="1"/>
              </p:cNvSpPr>
              <p:nvPr/>
            </p:nvSpPr>
            <p:spPr bwMode="auto">
              <a:xfrm>
                <a:off x="3937" y="3331"/>
                <a:ext cx="69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Maintenance</a:t>
                </a:r>
              </a:p>
            </p:txBody>
          </p:sp>
        </p:grpSp>
        <p:grpSp>
          <p:nvGrpSpPr>
            <p:cNvPr id="9227" name="Group 26">
              <a:extLst>
                <a:ext uri="{FF2B5EF4-FFF2-40B4-BE49-F238E27FC236}">
                  <a16:creationId xmlns:a16="http://schemas.microsoft.com/office/drawing/2014/main" id="{16893479-0F1A-4809-8AF8-F7E746665675}"/>
                </a:ext>
              </a:extLst>
            </p:cNvPr>
            <p:cNvGrpSpPr>
              <a:grpSpLocks/>
            </p:cNvGrpSpPr>
            <p:nvPr/>
          </p:nvGrpSpPr>
          <p:grpSpPr bwMode="auto">
            <a:xfrm>
              <a:off x="3283" y="3593"/>
              <a:ext cx="772" cy="360"/>
              <a:chOff x="3139" y="3593"/>
              <a:chExt cx="772" cy="360"/>
            </a:xfrm>
          </p:grpSpPr>
          <p:sp>
            <p:nvSpPr>
              <p:cNvPr id="9240" name="Rectangle 27">
                <a:extLst>
                  <a:ext uri="{FF2B5EF4-FFF2-40B4-BE49-F238E27FC236}">
                    <a16:creationId xmlns:a16="http://schemas.microsoft.com/office/drawing/2014/main" id="{26648F15-3EE4-4F3B-AEBF-4276F9B1ADBD}"/>
                  </a:ext>
                </a:extLst>
              </p:cNvPr>
              <p:cNvSpPr>
                <a:spLocks noChangeArrowheads="1"/>
              </p:cNvSpPr>
              <p:nvPr/>
            </p:nvSpPr>
            <p:spPr bwMode="auto">
              <a:xfrm>
                <a:off x="3162" y="3593"/>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1" name="Text Box 28">
                <a:extLst>
                  <a:ext uri="{FF2B5EF4-FFF2-40B4-BE49-F238E27FC236}">
                    <a16:creationId xmlns:a16="http://schemas.microsoft.com/office/drawing/2014/main" id="{CD0A4C4A-D2F5-4576-BD2E-558AC55C7959}"/>
                  </a:ext>
                </a:extLst>
              </p:cNvPr>
              <p:cNvSpPr txBox="1">
                <a:spLocks noChangeArrowheads="1"/>
              </p:cNvSpPr>
              <p:nvPr/>
            </p:nvSpPr>
            <p:spPr bwMode="auto">
              <a:xfrm>
                <a:off x="3139" y="3646"/>
                <a:ext cx="77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Real estate management</a:t>
                </a:r>
              </a:p>
            </p:txBody>
          </p:sp>
        </p:grpSp>
        <p:grpSp>
          <p:nvGrpSpPr>
            <p:cNvPr id="9228" name="Group 29">
              <a:extLst>
                <a:ext uri="{FF2B5EF4-FFF2-40B4-BE49-F238E27FC236}">
                  <a16:creationId xmlns:a16="http://schemas.microsoft.com/office/drawing/2014/main" id="{A4422013-7450-4EC1-A35F-7AE6FE2AAC73}"/>
                </a:ext>
              </a:extLst>
            </p:cNvPr>
            <p:cNvGrpSpPr>
              <a:grpSpLocks/>
            </p:cNvGrpSpPr>
            <p:nvPr/>
          </p:nvGrpSpPr>
          <p:grpSpPr bwMode="auto">
            <a:xfrm>
              <a:off x="2283" y="2752"/>
              <a:ext cx="726" cy="360"/>
              <a:chOff x="2130" y="2752"/>
              <a:chExt cx="726" cy="360"/>
            </a:xfrm>
          </p:grpSpPr>
          <p:sp>
            <p:nvSpPr>
              <p:cNvPr id="9238" name="Rectangle 30">
                <a:extLst>
                  <a:ext uri="{FF2B5EF4-FFF2-40B4-BE49-F238E27FC236}">
                    <a16:creationId xmlns:a16="http://schemas.microsoft.com/office/drawing/2014/main" id="{9E68A20F-10B8-4C49-BBBE-ADD719FDF568}"/>
                  </a:ext>
                </a:extLst>
              </p:cNvPr>
              <p:cNvSpPr>
                <a:spLocks noChangeArrowheads="1"/>
              </p:cNvSpPr>
              <p:nvPr/>
            </p:nvSpPr>
            <p:spPr bwMode="auto">
              <a:xfrm>
                <a:off x="2130" y="2752"/>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9" name="Text Box 31">
                <a:extLst>
                  <a:ext uri="{FF2B5EF4-FFF2-40B4-BE49-F238E27FC236}">
                    <a16:creationId xmlns:a16="http://schemas.microsoft.com/office/drawing/2014/main" id="{BF1727E8-E5C4-4380-8427-703DFFC3DBF4}"/>
                  </a:ext>
                </a:extLst>
              </p:cNvPr>
              <p:cNvSpPr txBox="1">
                <a:spLocks noChangeArrowheads="1"/>
              </p:cNvSpPr>
              <p:nvPr/>
            </p:nvSpPr>
            <p:spPr bwMode="auto">
              <a:xfrm>
                <a:off x="2209" y="2854"/>
                <a:ext cx="569"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Marketing</a:t>
                </a:r>
              </a:p>
            </p:txBody>
          </p:sp>
        </p:grpSp>
        <p:grpSp>
          <p:nvGrpSpPr>
            <p:cNvPr id="9229" name="Group 32">
              <a:extLst>
                <a:ext uri="{FF2B5EF4-FFF2-40B4-BE49-F238E27FC236}">
                  <a16:creationId xmlns:a16="http://schemas.microsoft.com/office/drawing/2014/main" id="{E9525260-4C11-40B4-A1A7-A3DB03387C72}"/>
                </a:ext>
              </a:extLst>
            </p:cNvPr>
            <p:cNvGrpSpPr>
              <a:grpSpLocks/>
            </p:cNvGrpSpPr>
            <p:nvPr/>
          </p:nvGrpSpPr>
          <p:grpSpPr bwMode="auto">
            <a:xfrm>
              <a:off x="2283" y="2289"/>
              <a:ext cx="726" cy="360"/>
              <a:chOff x="2130" y="2285"/>
              <a:chExt cx="726" cy="360"/>
            </a:xfrm>
          </p:grpSpPr>
          <p:sp>
            <p:nvSpPr>
              <p:cNvPr id="9236" name="Rectangle 33">
                <a:extLst>
                  <a:ext uri="{FF2B5EF4-FFF2-40B4-BE49-F238E27FC236}">
                    <a16:creationId xmlns:a16="http://schemas.microsoft.com/office/drawing/2014/main" id="{477F59A2-7512-443B-B524-4676D86D98E5}"/>
                  </a:ext>
                </a:extLst>
              </p:cNvPr>
              <p:cNvSpPr>
                <a:spLocks noChangeArrowheads="1"/>
              </p:cNvSpPr>
              <p:nvPr/>
            </p:nvSpPr>
            <p:spPr bwMode="auto">
              <a:xfrm>
                <a:off x="2130" y="2285"/>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7" name="Text Box 34">
                <a:extLst>
                  <a:ext uri="{FF2B5EF4-FFF2-40B4-BE49-F238E27FC236}">
                    <a16:creationId xmlns:a16="http://schemas.microsoft.com/office/drawing/2014/main" id="{B16CE96A-F6F1-44F5-A483-E95BECC92513}"/>
                  </a:ext>
                </a:extLst>
              </p:cNvPr>
              <p:cNvSpPr txBox="1">
                <a:spLocks noChangeArrowheads="1"/>
              </p:cNvSpPr>
              <p:nvPr/>
            </p:nvSpPr>
            <p:spPr bwMode="auto">
              <a:xfrm>
                <a:off x="2147" y="2338"/>
                <a:ext cx="69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Parts manufacture</a:t>
                </a:r>
              </a:p>
            </p:txBody>
          </p:sp>
        </p:grpSp>
        <p:grpSp>
          <p:nvGrpSpPr>
            <p:cNvPr id="9230" name="Group 35">
              <a:extLst>
                <a:ext uri="{FF2B5EF4-FFF2-40B4-BE49-F238E27FC236}">
                  <a16:creationId xmlns:a16="http://schemas.microsoft.com/office/drawing/2014/main" id="{3F8B389F-0FFF-451C-827E-A790FD254AB9}"/>
                </a:ext>
              </a:extLst>
            </p:cNvPr>
            <p:cNvGrpSpPr>
              <a:grpSpLocks/>
            </p:cNvGrpSpPr>
            <p:nvPr/>
          </p:nvGrpSpPr>
          <p:grpSpPr bwMode="auto">
            <a:xfrm>
              <a:off x="2506" y="1818"/>
              <a:ext cx="726" cy="360"/>
              <a:chOff x="2366" y="1800"/>
              <a:chExt cx="726" cy="360"/>
            </a:xfrm>
          </p:grpSpPr>
          <p:sp>
            <p:nvSpPr>
              <p:cNvPr id="9234" name="Rectangle 36">
                <a:extLst>
                  <a:ext uri="{FF2B5EF4-FFF2-40B4-BE49-F238E27FC236}">
                    <a16:creationId xmlns:a16="http://schemas.microsoft.com/office/drawing/2014/main" id="{EC4A2AA7-0134-4433-9E6E-F3D100035089}"/>
                  </a:ext>
                </a:extLst>
              </p:cNvPr>
              <p:cNvSpPr>
                <a:spLocks noChangeArrowheads="1"/>
              </p:cNvSpPr>
              <p:nvPr/>
            </p:nvSpPr>
            <p:spPr bwMode="auto">
              <a:xfrm>
                <a:off x="2366" y="1800"/>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5" name="Text Box 37">
                <a:extLst>
                  <a:ext uri="{FF2B5EF4-FFF2-40B4-BE49-F238E27FC236}">
                    <a16:creationId xmlns:a16="http://schemas.microsoft.com/office/drawing/2014/main" id="{0E67C5D8-94DB-44CB-85AF-0AC889C3AAE9}"/>
                  </a:ext>
                </a:extLst>
              </p:cNvPr>
              <p:cNvSpPr txBox="1">
                <a:spLocks noChangeArrowheads="1"/>
              </p:cNvSpPr>
              <p:nvPr/>
            </p:nvSpPr>
            <p:spPr bwMode="auto">
              <a:xfrm>
                <a:off x="2411" y="1853"/>
                <a:ext cx="636"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Financial functions</a:t>
                </a:r>
              </a:p>
            </p:txBody>
          </p:sp>
        </p:grpSp>
        <p:grpSp>
          <p:nvGrpSpPr>
            <p:cNvPr id="9231" name="Group 38">
              <a:extLst>
                <a:ext uri="{FF2B5EF4-FFF2-40B4-BE49-F238E27FC236}">
                  <a16:creationId xmlns:a16="http://schemas.microsoft.com/office/drawing/2014/main" id="{D6761726-BD8B-402E-A405-99C8239F3F26}"/>
                </a:ext>
              </a:extLst>
            </p:cNvPr>
            <p:cNvGrpSpPr>
              <a:grpSpLocks/>
            </p:cNvGrpSpPr>
            <p:nvPr/>
          </p:nvGrpSpPr>
          <p:grpSpPr bwMode="auto">
            <a:xfrm>
              <a:off x="2505" y="3220"/>
              <a:ext cx="726" cy="360"/>
              <a:chOff x="2339" y="3209"/>
              <a:chExt cx="726" cy="360"/>
            </a:xfrm>
          </p:grpSpPr>
          <p:sp>
            <p:nvSpPr>
              <p:cNvPr id="9232" name="Rectangle 39">
                <a:extLst>
                  <a:ext uri="{FF2B5EF4-FFF2-40B4-BE49-F238E27FC236}">
                    <a16:creationId xmlns:a16="http://schemas.microsoft.com/office/drawing/2014/main" id="{B2DB9C11-CF27-4069-B117-B45157C28DFB}"/>
                  </a:ext>
                </a:extLst>
              </p:cNvPr>
              <p:cNvSpPr>
                <a:spLocks noChangeArrowheads="1"/>
              </p:cNvSpPr>
              <p:nvPr/>
            </p:nvSpPr>
            <p:spPr bwMode="auto">
              <a:xfrm>
                <a:off x="2339" y="320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3" name="Text Box 40">
                <a:extLst>
                  <a:ext uri="{FF2B5EF4-FFF2-40B4-BE49-F238E27FC236}">
                    <a16:creationId xmlns:a16="http://schemas.microsoft.com/office/drawing/2014/main" id="{B7CEA1CC-D80A-4915-A5F0-C618C9C51DA8}"/>
                  </a:ext>
                </a:extLst>
              </p:cNvPr>
              <p:cNvSpPr txBox="1">
                <a:spLocks noChangeArrowheads="1"/>
              </p:cNvSpPr>
              <p:nvPr/>
            </p:nvSpPr>
            <p:spPr bwMode="auto">
              <a:xfrm>
                <a:off x="2339" y="3213"/>
                <a:ext cx="725"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Employee benefit management</a:t>
                </a:r>
              </a:p>
            </p:txBody>
          </p:sp>
        </p:gr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5849"/>
                                        </p:tgtEl>
                                        <p:attrNameLst>
                                          <p:attrName>style.visibility</p:attrName>
                                        </p:attrNameLst>
                                      </p:cBhvr>
                                      <p:to>
                                        <p:strVal val="visible"/>
                                      </p:to>
                                    </p:set>
                                    <p:animEffect transition="in" filter="strips(downRight)">
                                      <p:cBhvr>
                                        <p:cTn id="7" dur="1000"/>
                                        <p:tgtEl>
                                          <p:spTgt spid="35849"/>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35842"/>
                                        </p:tgtEl>
                                        <p:attrNameLst>
                                          <p:attrName>style.visibility</p:attrName>
                                        </p:attrNameLst>
                                      </p:cBhvr>
                                      <p:to>
                                        <p:strVal val="visible"/>
                                      </p:to>
                                    </p:set>
                                    <p:anim calcmode="lin" valueType="num">
                                      <p:cBhvr>
                                        <p:cTn id="11" dur="1000" fill="hold"/>
                                        <p:tgtEl>
                                          <p:spTgt spid="35842"/>
                                        </p:tgtEl>
                                        <p:attrNameLst>
                                          <p:attrName>ppt_w</p:attrName>
                                        </p:attrNameLst>
                                      </p:cBhvr>
                                      <p:tavLst>
                                        <p:tav tm="0">
                                          <p:val>
                                            <p:strVal val="2/3*#ppt_w"/>
                                          </p:val>
                                        </p:tav>
                                        <p:tav tm="100000">
                                          <p:val>
                                            <p:strVal val="#ppt_w"/>
                                          </p:val>
                                        </p:tav>
                                      </p:tavLst>
                                    </p:anim>
                                    <p:anim calcmode="lin" valueType="num">
                                      <p:cBhvr>
                                        <p:cTn id="12" dur="1000" fill="hold"/>
                                        <p:tgtEl>
                                          <p:spTgt spid="35842"/>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4000"/>
                            </p:stCondLst>
                            <p:childTnLst>
                              <p:par>
                                <p:cTn id="14" presetID="6" presetClass="entr" presetSubtype="32" fill="hold" nodeType="afterEffect">
                                  <p:stCondLst>
                                    <p:cond delay="1000"/>
                                  </p:stCondLst>
                                  <p:childTnLst>
                                    <p:set>
                                      <p:cBhvr>
                                        <p:cTn id="15" dur="1" fill="hold">
                                          <p:stCondLst>
                                            <p:cond delay="0"/>
                                          </p:stCondLst>
                                        </p:cTn>
                                        <p:tgtEl>
                                          <p:spTgt spid="35850"/>
                                        </p:tgtEl>
                                        <p:attrNameLst>
                                          <p:attrName>style.visibility</p:attrName>
                                        </p:attrNameLst>
                                      </p:cBhvr>
                                      <p:to>
                                        <p:strVal val="visible"/>
                                      </p:to>
                                    </p:set>
                                    <p:animEffect transition="in" filter="circle(out)">
                                      <p:cBhvr>
                                        <p:cTn id="16"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3FEDDCA-1031-42F8-80B1-FB74E8B1613B}"/>
              </a:ext>
            </a:extLst>
          </p:cNvPr>
          <p:cNvSpPr>
            <a:spLocks noGrp="1" noChangeArrowheads="1"/>
          </p:cNvSpPr>
          <p:nvPr>
            <p:ph type="title"/>
          </p:nvPr>
        </p:nvSpPr>
        <p:spPr>
          <a:xfrm>
            <a:off x="685800" y="609600"/>
            <a:ext cx="7772400" cy="1177925"/>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Theory of Comparative Advantage</a:t>
            </a:r>
          </a:p>
        </p:txBody>
      </p:sp>
      <p:sp>
        <p:nvSpPr>
          <p:cNvPr id="36867" name="Rectangle 3">
            <a:extLst>
              <a:ext uri="{FF2B5EF4-FFF2-40B4-BE49-F238E27FC236}">
                <a16:creationId xmlns:a16="http://schemas.microsoft.com/office/drawing/2014/main" id="{3F0DC56D-FDB0-4931-992E-D1AA73AA6AE5}"/>
              </a:ext>
            </a:extLst>
          </p:cNvPr>
          <p:cNvSpPr>
            <a:spLocks noChangeArrowheads="1"/>
          </p:cNvSpPr>
          <p:nvPr/>
        </p:nvSpPr>
        <p:spPr bwMode="auto">
          <a:xfrm>
            <a:off x="633413" y="2081213"/>
            <a:ext cx="785018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40000"/>
              </a:spcBef>
              <a:buFont typeface="Wingdings" panose="05000000000000000000" pitchFamily="2" charset="2"/>
              <a:buNone/>
            </a:pPr>
            <a:r>
              <a:rPr lang="en-US" altLang="en-US" sz="3200" b="1" dirty="0"/>
              <a:t>If an external outsourcing provider can perform activities more productively than the client firm, the outsourcing provider should do the work</a:t>
            </a:r>
          </a:p>
        </p:txBody>
      </p:sp>
      <p:sp>
        <p:nvSpPr>
          <p:cNvPr id="36868" name="Text Box 4">
            <a:extLst>
              <a:ext uri="{FF2B5EF4-FFF2-40B4-BE49-F238E27FC236}">
                <a16:creationId xmlns:a16="http://schemas.microsoft.com/office/drawing/2014/main" id="{AC8146F1-2E5C-43EA-B35B-F93EAB12B4A0}"/>
              </a:ext>
            </a:extLst>
          </p:cNvPr>
          <p:cNvSpPr txBox="1">
            <a:spLocks noChangeArrowheads="1"/>
          </p:cNvSpPr>
          <p:nvPr/>
        </p:nvSpPr>
        <p:spPr bwMode="auto">
          <a:xfrm>
            <a:off x="2471738" y="4348163"/>
            <a:ext cx="4649787" cy="113030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34000" tIns="190800" rIns="234000" bIns="190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bg1"/>
                </a:solidFill>
              </a:rPr>
              <a:t>This applies regardless of the geographical location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6867"/>
                                        </p:tgtEl>
                                        <p:attrNameLst>
                                          <p:attrName>style.visibility</p:attrName>
                                        </p:attrNameLst>
                                      </p:cBhvr>
                                      <p:to>
                                        <p:strVal val="visible"/>
                                      </p:to>
                                    </p:set>
                                    <p:animEffect transition="in" filter="strips(downRight)">
                                      <p:cBhvr>
                                        <p:cTn id="7" dur="500"/>
                                        <p:tgtEl>
                                          <p:spTgt spid="36867"/>
                                        </p:tgtEl>
                                      </p:cBhvr>
                                    </p:animEffect>
                                  </p:childTnLst>
                                </p:cTn>
                              </p:par>
                            </p:childTnLst>
                          </p:cTn>
                        </p:par>
                        <p:par>
                          <p:cTn id="8" fill="hold" nodeType="afterGroup">
                            <p:stCondLst>
                              <p:cond delay="1500"/>
                            </p:stCondLst>
                            <p:childTnLst>
                              <p:par>
                                <p:cTn id="9" presetID="18" presetClass="entr" presetSubtype="6" fill="hold" grpId="0" nodeType="afterEffect">
                                  <p:stCondLst>
                                    <p:cond delay="2000"/>
                                  </p:stCondLst>
                                  <p:childTnLst>
                                    <p:set>
                                      <p:cBhvr>
                                        <p:cTn id="10" dur="1" fill="hold">
                                          <p:stCondLst>
                                            <p:cond delay="0"/>
                                          </p:stCondLst>
                                        </p:cTn>
                                        <p:tgtEl>
                                          <p:spTgt spid="36868"/>
                                        </p:tgtEl>
                                        <p:attrNameLst>
                                          <p:attrName>style.visibility</p:attrName>
                                        </p:attrNameLst>
                                      </p:cBhvr>
                                      <p:to>
                                        <p:strVal val="visible"/>
                                      </p:to>
                                    </p:set>
                                    <p:animEffect transition="in" filter="strips(downRight)">
                                      <p:cBhvr>
                                        <p:cTn id="11"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D4D7CB7-0F8C-40D7-B697-9ACD1FEBC110}"/>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37891" name="Rectangle 3">
            <a:extLst>
              <a:ext uri="{FF2B5EF4-FFF2-40B4-BE49-F238E27FC236}">
                <a16:creationId xmlns:a16="http://schemas.microsoft.com/office/drawing/2014/main" id="{A915757D-540D-4D25-8D89-9371AF19570F}"/>
              </a:ext>
            </a:extLst>
          </p:cNvPr>
          <p:cNvSpPr>
            <a:spLocks noChangeArrowheads="1"/>
          </p:cNvSpPr>
          <p:nvPr/>
        </p:nvSpPr>
        <p:spPr bwMode="auto">
          <a:xfrm>
            <a:off x="1477963" y="1958975"/>
            <a:ext cx="61102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128"/>
              </a:defRPr>
            </a:lvl1pPr>
            <a:lvl2pPr marL="6731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0000"/>
              </a:lnSpc>
              <a:spcBef>
                <a:spcPct val="40000"/>
              </a:spcBef>
              <a:buFont typeface="Wingdings" pitchFamily="2" charset="2"/>
              <a:buNone/>
              <a:defRPr/>
            </a:pPr>
            <a:r>
              <a:rPr lang="en-US" altLang="en-US" sz="2800" b="1" dirty="0">
                <a:solidFill>
                  <a:srgbClr val="BF0922"/>
                </a:solidFill>
                <a:effectLst>
                  <a:outerShdw blurRad="38100" dist="38100" dir="2700000" algn="tl">
                    <a:srgbClr val="C0C0C0"/>
                  </a:outerShdw>
                </a:effectLst>
              </a:rPr>
              <a:t>According to a survey of 53 major corporations, the most important reasons for outsourcing are:</a:t>
            </a:r>
          </a:p>
        </p:txBody>
      </p:sp>
      <p:sp>
        <p:nvSpPr>
          <p:cNvPr id="37892" name="Text Box 4">
            <a:extLst>
              <a:ext uri="{FF2B5EF4-FFF2-40B4-BE49-F238E27FC236}">
                <a16:creationId xmlns:a16="http://schemas.microsoft.com/office/drawing/2014/main" id="{0F961FB0-2135-40B5-B471-3BC5CA5CDBAC}"/>
              </a:ext>
            </a:extLst>
          </p:cNvPr>
          <p:cNvSpPr txBox="1">
            <a:spLocks noChangeArrowheads="1"/>
          </p:cNvSpPr>
          <p:nvPr/>
        </p:nvSpPr>
        <p:spPr bwMode="auto">
          <a:xfrm>
            <a:off x="993775" y="3643313"/>
            <a:ext cx="7078663"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21488"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6821488"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6821488"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6821488"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6821488"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dirty="0"/>
              <a:t>Cost savings	77%</a:t>
            </a:r>
          </a:p>
          <a:p>
            <a:r>
              <a:rPr lang="en-US" altLang="en-US" sz="2800" b="1" dirty="0"/>
              <a:t>Gaining outside expertise	70%</a:t>
            </a:r>
          </a:p>
          <a:p>
            <a:r>
              <a:rPr lang="en-US" altLang="en-US" sz="2800" b="1" dirty="0"/>
              <a:t>Improving services	61%</a:t>
            </a:r>
          </a:p>
          <a:p>
            <a:r>
              <a:rPr lang="en-US" altLang="en-US" sz="2800" b="1" dirty="0"/>
              <a:t>Focusing on core competencies	59%</a:t>
            </a:r>
          </a:p>
          <a:p>
            <a:r>
              <a:rPr lang="en-US" altLang="en-US" sz="2800" b="1" dirty="0"/>
              <a:t>Gaining access to technology	56%</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7891"/>
                                        </p:tgtEl>
                                        <p:attrNameLst>
                                          <p:attrName>style.visibility</p:attrName>
                                        </p:attrNameLst>
                                      </p:cBhvr>
                                      <p:to>
                                        <p:strVal val="visible"/>
                                      </p:to>
                                    </p:set>
                                    <p:animEffect transition="in" filter="strips(downRight)">
                                      <p:cBhvr>
                                        <p:cTn id="7" dur="1000"/>
                                        <p:tgtEl>
                                          <p:spTgt spid="3789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7892"/>
                                        </p:tgtEl>
                                        <p:attrNameLst>
                                          <p:attrName>style.visibility</p:attrName>
                                        </p:attrNameLst>
                                      </p:cBhvr>
                                      <p:to>
                                        <p:strVal val="visible"/>
                                      </p:to>
                                    </p:set>
                                    <p:animEffect transition="in" filter="strips(downRight)">
                                      <p:cBhvr>
                                        <p:cTn id="11"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D1A68FB-2174-4DC1-9C30-52218C879DA4}"/>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38915" name="Rectangle 3">
            <a:extLst>
              <a:ext uri="{FF2B5EF4-FFF2-40B4-BE49-F238E27FC236}">
                <a16:creationId xmlns:a16="http://schemas.microsoft.com/office/drawing/2014/main" id="{9EF4853A-1C5E-4F8D-955F-365B3A2211EA}"/>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strips(downRight)">
                                      <p:cBhvr>
                                        <p:cTn id="7"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685800" y="6096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Global Supply-Chain Issues</a:t>
            </a:r>
          </a:p>
        </p:txBody>
      </p:sp>
      <p:sp>
        <p:nvSpPr>
          <p:cNvPr id="1014787" name="Rectangle 3"/>
          <p:cNvSpPr>
            <a:spLocks noChangeArrowheads="1"/>
          </p:cNvSpPr>
          <p:nvPr/>
        </p:nvSpPr>
        <p:spPr bwMode="auto">
          <a:xfrm>
            <a:off x="695325" y="2735263"/>
            <a:ext cx="7753350"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React to sudden changes in parts availability, distribution, or shipping channels, import duties, and currency rates</a:t>
            </a:r>
          </a:p>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Use the latest computer and transmission technologies to schedule and manage the shipment of parts in and finished products out</a:t>
            </a:r>
          </a:p>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Staff with local specialists who handle duties, freight, customs and political issues</a:t>
            </a:r>
          </a:p>
        </p:txBody>
      </p:sp>
      <p:sp>
        <p:nvSpPr>
          <p:cNvPr id="1014788" name="Rectangle 4"/>
          <p:cNvSpPr>
            <a:spLocks noChangeArrowheads="1"/>
          </p:cNvSpPr>
          <p:nvPr/>
        </p:nvSpPr>
        <p:spPr bwMode="auto">
          <a:xfrm>
            <a:off x="720725" y="1654175"/>
            <a:ext cx="766445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sz="3200" b="0" i="0" dirty="0">
                <a:latin typeface="Lucida Bright" panose="02040602050505020304" pitchFamily="18" charset="0"/>
              </a:rPr>
              <a:t>Supply chains in a global environment must be able to</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14788"/>
                                        </p:tgtEl>
                                        <p:attrNameLst>
                                          <p:attrName>style.visibility</p:attrName>
                                        </p:attrNameLst>
                                      </p:cBhvr>
                                      <p:to>
                                        <p:strVal val="visible"/>
                                      </p:to>
                                    </p:set>
                                    <p:animEffect transition="in" filter="wipe(left)">
                                      <p:cBhvr>
                                        <p:cTn id="7" dur="500"/>
                                        <p:tgtEl>
                                          <p:spTgt spid="1014788"/>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1014787"/>
                                        </p:tgtEl>
                                        <p:attrNameLst>
                                          <p:attrName>style.visibility</p:attrName>
                                        </p:attrNameLst>
                                      </p:cBhvr>
                                      <p:to>
                                        <p:strVal val="visible"/>
                                      </p:to>
                                    </p:set>
                                    <p:animEffect transition="in" filter="strips(downRight)">
                                      <p:cBhvr>
                                        <p:cTn id="11" dur="500"/>
                                        <p:tgtEl>
                                          <p:spTgt spid="101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autoUpdateAnimBg="0"/>
      <p:bldP spid="101478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DA07A1-F8FF-459F-A97C-8244406B98E9}"/>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
        <p:nvSpPr>
          <p:cNvPr id="39939" name="Rectangle 3">
            <a:extLst>
              <a:ext uri="{FF2B5EF4-FFF2-40B4-BE49-F238E27FC236}">
                <a16:creationId xmlns:a16="http://schemas.microsoft.com/office/drawing/2014/main" id="{271BB0E7-521E-4F0F-B3E3-71E5F63F44D8}"/>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Tree>
  </p:cSld>
  <p:clrMapOvr>
    <a:masterClrMapping/>
  </p:clrMapOvr>
  <p:transition>
    <p:strips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0DC467C-A91A-41AA-BD03-C00F748F1060}"/>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
        <p:nvSpPr>
          <p:cNvPr id="39939" name="Rectangle 3">
            <a:extLst>
              <a:ext uri="{FF2B5EF4-FFF2-40B4-BE49-F238E27FC236}">
                <a16:creationId xmlns:a16="http://schemas.microsoft.com/office/drawing/2014/main" id="{9B1481B3-AC4D-4381-879B-65A6350D2586}"/>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Tree>
  </p:cSld>
  <p:clrMapOvr>
    <a:masterClrMapping/>
  </p:clrMapOvr>
  <p:transition>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474201E8-20F5-4212-AAF9-D13CD344FCD3}"/>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grpSp>
        <p:nvGrpSpPr>
          <p:cNvPr id="15363" name="Group 4">
            <a:extLst>
              <a:ext uri="{FF2B5EF4-FFF2-40B4-BE49-F238E27FC236}">
                <a16:creationId xmlns:a16="http://schemas.microsoft.com/office/drawing/2014/main" id="{A3907508-BF2C-45DE-9459-6AE0318E4649}"/>
              </a:ext>
            </a:extLst>
          </p:cNvPr>
          <p:cNvGrpSpPr>
            <a:grpSpLocks/>
          </p:cNvGrpSpPr>
          <p:nvPr/>
        </p:nvGrpSpPr>
        <p:grpSpPr bwMode="auto">
          <a:xfrm>
            <a:off x="587375" y="2298700"/>
            <a:ext cx="7750175" cy="3090863"/>
            <a:chOff x="293" y="1353"/>
            <a:chExt cx="4882" cy="1947"/>
          </a:xfrm>
        </p:grpSpPr>
        <p:sp>
          <p:nvSpPr>
            <p:cNvPr id="15364" name="Rectangle 5">
              <a:extLst>
                <a:ext uri="{FF2B5EF4-FFF2-40B4-BE49-F238E27FC236}">
                  <a16:creationId xmlns:a16="http://schemas.microsoft.com/office/drawing/2014/main" id="{63F4B1CC-CC16-41C8-8BDC-C1893C1E733F}"/>
                </a:ext>
              </a:extLst>
            </p:cNvPr>
            <p:cNvSpPr>
              <a:spLocks noChangeArrowheads="1"/>
            </p:cNvSpPr>
            <p:nvPr/>
          </p:nvSpPr>
          <p:spPr bwMode="auto">
            <a:xfrm>
              <a:off x="293" y="1353"/>
              <a:ext cx="4882" cy="19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5365" name="Text Box 6">
              <a:extLst>
                <a:ext uri="{FF2B5EF4-FFF2-40B4-BE49-F238E27FC236}">
                  <a16:creationId xmlns:a16="http://schemas.microsoft.com/office/drawing/2014/main" id="{72F553B2-1718-4B07-BB08-51B183B0CEC8}"/>
                </a:ext>
              </a:extLst>
            </p:cNvPr>
            <p:cNvSpPr txBox="1">
              <a:spLocks noChangeArrowheads="1"/>
            </p:cNvSpPr>
            <p:nvPr/>
          </p:nvSpPr>
          <p:spPr bwMode="auto">
            <a:xfrm>
              <a:off x="586" y="1639"/>
              <a:ext cx="4295"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Not all outsourcing experiences are satisfactory</a:t>
              </a:r>
            </a:p>
            <a:p>
              <a:pPr>
                <a:lnSpc>
                  <a:spcPct val="90000"/>
                </a:lnSpc>
                <a:spcAft>
                  <a:spcPct val="40000"/>
                </a:spcAft>
                <a:buClr>
                  <a:srgbClr val="BF0922"/>
                </a:buClr>
                <a:buFont typeface="Wingdings" panose="05000000000000000000" pitchFamily="2" charset="2"/>
                <a:buChar char="u"/>
              </a:pPr>
              <a:r>
                <a:rPr lang="en-US" altLang="en-US" sz="2800" b="1" dirty="0"/>
                <a:t>There is still a lot to learn about outsourcing as a method to improve productivity</a:t>
              </a:r>
            </a:p>
          </p:txBody>
        </p:sp>
      </p:grpSp>
    </p:spTree>
  </p:cSld>
  <p:clrMapOvr>
    <a:masterClrMapping/>
  </p:clrMapOvr>
  <p:transition>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FB419B4-17CC-40A8-A7A2-33A856356305}"/>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40963" name="Rectangle 3">
            <a:extLst>
              <a:ext uri="{FF2B5EF4-FFF2-40B4-BE49-F238E27FC236}">
                <a16:creationId xmlns:a16="http://schemas.microsoft.com/office/drawing/2014/main" id="{2391A6FC-5066-4FE9-A828-7CFF8DA6F5BD}"/>
              </a:ext>
            </a:extLst>
          </p:cNvPr>
          <p:cNvSpPr>
            <a:spLocks noChangeArrowheads="1"/>
          </p:cNvSpPr>
          <p:nvPr/>
        </p:nvSpPr>
        <p:spPr bwMode="auto">
          <a:xfrm>
            <a:off x="700088" y="1798638"/>
            <a:ext cx="7666037"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nSpc>
                <a:spcPct val="90000"/>
              </a:lnSpc>
              <a:spcAft>
                <a:spcPct val="40000"/>
              </a:spcAft>
              <a:buClr>
                <a:srgbClr val="BF0922"/>
              </a:buClr>
              <a:buFont typeface="Wingdings" panose="05000000000000000000" pitchFamily="2" charset="2"/>
              <a:buChar char="u"/>
              <a:defRPr sz="3200" b="1">
                <a:solidFill>
                  <a:schemeClr val="tx1"/>
                </a:solidFill>
                <a:latin typeface="Arial" panose="020B0604020202020204" pitchFamily="34" charset="0"/>
                <a:ea typeface="ＭＳ Ｐゴシック" panose="020B0600070205080204" pitchFamily="34" charset="-128"/>
              </a:defRPr>
            </a:lvl1pPr>
            <a:lvl2pPr marL="1168400" indent="-455613">
              <a:lnSpc>
                <a:spcPct val="90000"/>
              </a:lnSpc>
              <a:spcAft>
                <a:spcPct val="40000"/>
              </a:spcAft>
              <a:buClr>
                <a:srgbClr val="BF0922"/>
              </a:buClr>
              <a:buFont typeface="Wingdings" panose="05000000000000000000" pitchFamily="2" charset="2"/>
              <a:buChar char="u"/>
              <a:defRPr sz="2800" b="1">
                <a:solidFill>
                  <a:schemeClr val="tx1"/>
                </a:solidFill>
                <a:latin typeface="Arial" panose="020B0604020202020204" pitchFamily="34" charset="0"/>
                <a:ea typeface="ＭＳ Ｐゴシック" panose="020B0600070205080204" pitchFamily="34" charset="-128"/>
              </a:defRPr>
            </a:lvl2pPr>
            <a:lvl3pPr marL="1379538" indent="-442913">
              <a:lnSpc>
                <a:spcPct val="90000"/>
              </a:lnSpc>
              <a:spcAft>
                <a:spcPct val="40000"/>
              </a:spcAft>
              <a:buClr>
                <a:srgbClr val="BF0922"/>
              </a:buClr>
              <a:buFont typeface="Wingdings" panose="05000000000000000000" pitchFamily="2" charset="2"/>
              <a:buChar char="u"/>
              <a:defRPr sz="2400" b="1">
                <a:solidFill>
                  <a:schemeClr val="tx1"/>
                </a:solidFill>
                <a:latin typeface="Arial" panose="020B0604020202020204" pitchFamily="34" charset="0"/>
                <a:ea typeface="ＭＳ Ｐゴシック" panose="020B0600070205080204" pitchFamily="34" charset="-128"/>
              </a:defRPr>
            </a:lvl3pPr>
            <a:lvl4pPr marL="1558925" indent="-3667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4pPr>
            <a:lvl5pPr marL="2870200" indent="-3540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5pPr>
            <a:lvl6pPr marL="33274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6pPr>
            <a:lvl7pPr marL="37846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7pPr>
            <a:lvl8pPr marL="42418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8pPr>
            <a:lvl9pPr marL="46990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9pPr>
          </a:lstStyle>
          <a:p>
            <a:r>
              <a:rPr lang="en-US" altLang="en-US" sz="2800" dirty="0"/>
              <a:t>Political backlash can occur when jobs are outsourced to foreign countries</a:t>
            </a:r>
          </a:p>
          <a:p>
            <a:pPr lvl="1"/>
            <a:r>
              <a:rPr lang="en-US" altLang="en-US" sz="2400" dirty="0"/>
              <a:t>In the U.S. state and federal laws have been enacted to limit or prevent outsourcing activities</a:t>
            </a:r>
          </a:p>
          <a:p>
            <a:r>
              <a:rPr lang="en-US" altLang="en-US" sz="2800" dirty="0"/>
              <a:t>Recent data suggests more foreigners outsource jobs to the U.S. than American companies outsource offshore</a:t>
            </a:r>
          </a:p>
          <a:p>
            <a:r>
              <a:rPr lang="en-US" altLang="en-US" sz="2800" dirty="0"/>
              <a:t>Backsourcing describes the process of returning work to the original firm when outsourcing fails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963"/>
                                        </p:tgtEl>
                                        <p:attrNameLst>
                                          <p:attrName>style.visibility</p:attrName>
                                        </p:attrNameLst>
                                      </p:cBhvr>
                                      <p:to>
                                        <p:strVal val="visible"/>
                                      </p:to>
                                    </p:set>
                                    <p:animEffect transition="in" filter="strips(downRigh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3D12D43-E196-4EB1-BE21-8CDEEC2A341D}"/>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sp>
        <p:nvSpPr>
          <p:cNvPr id="41987" name="Rectangle 3">
            <a:extLst>
              <a:ext uri="{FF2B5EF4-FFF2-40B4-BE49-F238E27FC236}">
                <a16:creationId xmlns:a16="http://schemas.microsoft.com/office/drawing/2014/main" id="{9AC9DA8C-097D-4CC4-BEF4-28A5ACBA10A6}"/>
              </a:ext>
            </a:extLst>
          </p:cNvPr>
          <p:cNvSpPr>
            <a:spLocks noChangeArrowheads="1"/>
          </p:cNvSpPr>
          <p:nvPr/>
        </p:nvSpPr>
        <p:spPr bwMode="auto">
          <a:xfrm>
            <a:off x="673100" y="1581150"/>
            <a:ext cx="7821613"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can be risky</a:t>
            </a:r>
          </a:p>
          <a:p>
            <a:pPr>
              <a:lnSpc>
                <a:spcPct val="90000"/>
              </a:lnSpc>
              <a:spcAft>
                <a:spcPct val="40000"/>
              </a:spcAft>
              <a:buClr>
                <a:srgbClr val="BF0922"/>
              </a:buClr>
              <a:buFont typeface="Wingdings" panose="05000000000000000000" pitchFamily="2" charset="2"/>
              <a:buChar char="u"/>
            </a:pPr>
            <a:r>
              <a:rPr lang="en-US" altLang="en-US" sz="2800" b="1" dirty="0"/>
              <a:t>As many as half of all outsourcing agreements fail because of inappropriate planning and analysis</a:t>
            </a:r>
          </a:p>
          <a:p>
            <a:pPr>
              <a:lnSpc>
                <a:spcPct val="90000"/>
              </a:lnSpc>
              <a:spcAft>
                <a:spcPct val="40000"/>
              </a:spcAft>
              <a:buClr>
                <a:srgbClr val="BF0922"/>
              </a:buClr>
              <a:buFont typeface="Wingdings" panose="05000000000000000000" pitchFamily="2" charset="2"/>
              <a:buChar char="u"/>
            </a:pPr>
            <a:r>
              <a:rPr lang="en-US" altLang="en-US" sz="2800" b="1" dirty="0"/>
              <a:t>Erratic power grids, government difficulties, inexperienced managers, and unmotivated labor can create problems</a:t>
            </a:r>
          </a:p>
          <a:p>
            <a:pPr>
              <a:lnSpc>
                <a:spcPct val="90000"/>
              </a:lnSpc>
              <a:spcAft>
                <a:spcPct val="40000"/>
              </a:spcAft>
              <a:buClr>
                <a:srgbClr val="BF0922"/>
              </a:buClr>
              <a:buFont typeface="Wingdings" panose="05000000000000000000" pitchFamily="2" charset="2"/>
              <a:buChar char="u"/>
            </a:pPr>
            <a:r>
              <a:rPr lang="en-US" altLang="en-US" sz="2800" b="1" dirty="0"/>
              <a:t>Failure to achieve unrealistic goals sometimes creates the impression of failure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Effect transition="in" filter="strips(downRight)">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0026266-4FAC-49B7-BFFA-7D96A422EF8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3056" name="Group 48">
            <a:extLst>
              <a:ext uri="{FF2B5EF4-FFF2-40B4-BE49-F238E27FC236}">
                <a16:creationId xmlns:a16="http://schemas.microsoft.com/office/drawing/2014/main" id="{3AC451F4-C4DD-4679-9044-9B9C9F1ECBB0}"/>
              </a:ext>
            </a:extLst>
          </p:cNvPr>
          <p:cNvGraphicFramePr>
            <a:graphicFrameLocks noGrp="1"/>
          </p:cNvGraphicFramePr>
          <p:nvPr/>
        </p:nvGraphicFramePr>
        <p:xfrm>
          <a:off x="679450" y="1584325"/>
          <a:ext cx="7767638" cy="4146551"/>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81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 </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81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non-core competencies</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be incorrectly identified as a non-core competency</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811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non-core activities that should be outsourced</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Just because the activity is not a core competence for your firm does not mean an outsource provider is more competent and efficient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0890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impact on existing facilities, capacity, and logistics</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fail to understand the change in resources and talents needed internally</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3056"/>
                                        </p:tgtEl>
                                        <p:attrNameLst>
                                          <p:attrName>style.visibility</p:attrName>
                                        </p:attrNameLst>
                                      </p:cBhvr>
                                      <p:to>
                                        <p:strVal val="visible"/>
                                      </p:to>
                                    </p:set>
                                    <p:animEffect transition="in" filter="strips(downRight)">
                                      <p:cBhvr>
                                        <p:cTn id="7" dur="500"/>
                                        <p:tgtEl>
                                          <p:spTgt spid="43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D719DB2-2F1F-438C-9EEC-EB203BD38E79}"/>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4075" name="Group 43">
            <a:extLst>
              <a:ext uri="{FF2B5EF4-FFF2-40B4-BE49-F238E27FC236}">
                <a16:creationId xmlns:a16="http://schemas.microsoft.com/office/drawing/2014/main" id="{79289EAC-416E-4ABC-B673-6E2A5391ADC3}"/>
              </a:ext>
            </a:extLst>
          </p:cNvPr>
          <p:cNvGraphicFramePr>
            <a:graphicFrameLocks noGrp="1"/>
          </p:cNvGraphicFramePr>
          <p:nvPr/>
        </p:nvGraphicFramePr>
        <p:xfrm>
          <a:off x="679450" y="1584325"/>
          <a:ext cx="7767638" cy="4046538"/>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97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613">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Establish goals and draft outsourcing agreement specifications</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Goals can be set so high that failure is certain</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69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and select outsource provider</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select the wrong outsource provider</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922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Negotiate goals and measures of outsourcing performance</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misinterpret measures and goals, how they are measured, and what they mean</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4075"/>
                                        </p:tgtEl>
                                        <p:attrNameLst>
                                          <p:attrName>style.visibility</p:attrName>
                                        </p:attrNameLst>
                                      </p:cBhvr>
                                      <p:to>
                                        <p:strVal val="visible"/>
                                      </p:to>
                                    </p:set>
                                    <p:animEffect transition="in" filter="strips(downRight)">
                                      <p:cBhvr>
                                        <p:cTn id="7" dur="500"/>
                                        <p:tgtEl>
                                          <p:spTgt spid="44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DBA046B-CB1A-4202-94E8-1DFA5C3B102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5103" name="Group 47">
            <a:extLst>
              <a:ext uri="{FF2B5EF4-FFF2-40B4-BE49-F238E27FC236}">
                <a16:creationId xmlns:a16="http://schemas.microsoft.com/office/drawing/2014/main" id="{17FE1215-E62A-488F-990A-5A3AD025A48D}"/>
              </a:ext>
            </a:extLst>
          </p:cNvPr>
          <p:cNvGraphicFramePr>
            <a:graphicFrameLocks noGrp="1"/>
          </p:cNvGraphicFramePr>
          <p:nvPr/>
        </p:nvGraphicFramePr>
        <p:xfrm>
          <a:off x="679450" y="1584325"/>
          <a:ext cx="7767638" cy="4424363"/>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97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Monitor and control current outsourcing program</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be unable to control product development, schedules, and quality</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45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and give feedback to outsource provider</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have non-responsive provider (i.e., one that ignores feedback)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579563">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international political and currency risks</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County’s currency may be unstable, a country may be politically unstable, or cultural and language differences may inhibit successful operations</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5103"/>
                                        </p:tgtEl>
                                        <p:attrNameLst>
                                          <p:attrName>style.visibility</p:attrName>
                                        </p:attrNameLst>
                                      </p:cBhvr>
                                      <p:to>
                                        <p:strVal val="visible"/>
                                      </p:to>
                                    </p:set>
                                    <p:animEffect transition="in" filter="strips(downRight)">
                                      <p:cBhvr>
                                        <p:cTn id="7" dur="500"/>
                                        <p:tgtEl>
                                          <p:spTgt spid="4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81E049F-B2C3-45AE-8973-CA4B16A22549}"/>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6114" name="Group 34">
            <a:extLst>
              <a:ext uri="{FF2B5EF4-FFF2-40B4-BE49-F238E27FC236}">
                <a16:creationId xmlns:a16="http://schemas.microsoft.com/office/drawing/2014/main" id="{C400A182-121E-451B-9C41-A12B753718FD}"/>
              </a:ext>
            </a:extLst>
          </p:cNvPr>
          <p:cNvGraphicFramePr>
            <a:graphicFrameLocks noGrp="1"/>
          </p:cNvGraphicFramePr>
          <p:nvPr/>
        </p:nvGraphicFramePr>
        <p:xfrm>
          <a:off x="679450" y="1584325"/>
          <a:ext cx="7767638" cy="1812925"/>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524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coordination needed for shipping and distribution</a:t>
                      </a:r>
                    </a:p>
                  </a:txBody>
                  <a:tcPr horzOverflow="overflow">
                    <a:lnL cap="flat">
                      <a:noFill/>
                    </a:lnL>
                    <a:lnR>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not understand the timing necessary to manage flows to different facilities and markets</a:t>
                      </a:r>
                    </a:p>
                  </a:txBody>
                  <a:tcPr horzOverflow="overflow">
                    <a:lnL>
                      <a:noFill/>
                    </a:lnL>
                    <a:lnR cap="flat">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6114"/>
                                        </p:tgtEl>
                                        <p:attrNameLst>
                                          <p:attrName>style.visibility</p:attrName>
                                        </p:attrNameLst>
                                      </p:cBhvr>
                                      <p:to>
                                        <p:strVal val="visible"/>
                                      </p:to>
                                    </p:set>
                                    <p:animEffect transition="in" filter="strips(downRight)">
                                      <p:cBhvr>
                                        <p:cTn id="7" dur="500"/>
                                        <p:tgtEl>
                                          <p:spTgt spid="46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0278574-0C76-46C4-B369-10097C61D9F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sp>
        <p:nvSpPr>
          <p:cNvPr id="47107" name="Rectangle 3">
            <a:extLst>
              <a:ext uri="{FF2B5EF4-FFF2-40B4-BE49-F238E27FC236}">
                <a16:creationId xmlns:a16="http://schemas.microsoft.com/office/drawing/2014/main" id="{4FA8F760-9D4E-4F39-B3AB-81B33DF12791}"/>
              </a:ext>
            </a:extLst>
          </p:cNvPr>
          <p:cNvSpPr>
            <a:spLocks noChangeArrowheads="1"/>
          </p:cNvSpPr>
          <p:nvPr/>
        </p:nvSpPr>
        <p:spPr bwMode="auto">
          <a:xfrm>
            <a:off x="1116013" y="2640013"/>
            <a:ext cx="6834187"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Employment</a:t>
            </a:r>
          </a:p>
          <a:p>
            <a:pPr>
              <a:lnSpc>
                <a:spcPct val="90000"/>
              </a:lnSpc>
              <a:spcAft>
                <a:spcPct val="40000"/>
              </a:spcAft>
              <a:buClr>
                <a:srgbClr val="BF0922"/>
              </a:buClr>
              <a:buFont typeface="Wingdings" panose="05000000000000000000" pitchFamily="2" charset="2"/>
              <a:buChar char="u"/>
            </a:pPr>
            <a:r>
              <a:rPr lang="en-US" altLang="en-US" sz="2800" b="1" dirty="0"/>
              <a:t>Changes in facilities and processes needed to receive components in a different state of assembly</a:t>
            </a:r>
          </a:p>
          <a:p>
            <a:pPr>
              <a:lnSpc>
                <a:spcPct val="90000"/>
              </a:lnSpc>
              <a:spcAft>
                <a:spcPct val="40000"/>
              </a:spcAft>
              <a:buClr>
                <a:srgbClr val="BF0922"/>
              </a:buClr>
              <a:buFont typeface="Wingdings" panose="05000000000000000000" pitchFamily="2" charset="2"/>
              <a:buChar char="u"/>
            </a:pPr>
            <a:r>
              <a:rPr lang="en-US" altLang="en-US" sz="2800" b="1" dirty="0"/>
              <a:t>Vastly expanded logistics issues</a:t>
            </a:r>
          </a:p>
        </p:txBody>
      </p:sp>
      <p:sp>
        <p:nvSpPr>
          <p:cNvPr id="47108" name="Text Box 4">
            <a:extLst>
              <a:ext uri="{FF2B5EF4-FFF2-40B4-BE49-F238E27FC236}">
                <a16:creationId xmlns:a16="http://schemas.microsoft.com/office/drawing/2014/main" id="{34C44FDC-F023-4496-BADA-5C772219C1F4}"/>
              </a:ext>
            </a:extLst>
          </p:cNvPr>
          <p:cNvSpPr txBox="1">
            <a:spLocks noChangeArrowheads="1"/>
          </p:cNvSpPr>
          <p:nvPr/>
        </p:nvSpPr>
        <p:spPr bwMode="auto">
          <a:xfrm>
            <a:off x="633413" y="1822450"/>
            <a:ext cx="6597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Outsourcing brings other issues: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7108"/>
                                        </p:tgtEl>
                                        <p:attrNameLst>
                                          <p:attrName>style.visibility</p:attrName>
                                        </p:attrNameLst>
                                      </p:cBhvr>
                                      <p:to>
                                        <p:strVal val="visible"/>
                                      </p:to>
                                    </p:set>
                                    <p:animEffect transition="in" filter="wipe(left)">
                                      <p:cBhvr>
                                        <p:cTn id="7" dur="1000"/>
                                        <p:tgtEl>
                                          <p:spTgt spid="47108"/>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7107"/>
                                        </p:tgtEl>
                                        <p:attrNameLst>
                                          <p:attrName>style.visibility</p:attrName>
                                        </p:attrNameLst>
                                      </p:cBhvr>
                                      <p:to>
                                        <p:strVal val="visible"/>
                                      </p:to>
                                    </p:set>
                                    <p:animEffect transition="in" filter="strips(downRight)">
                                      <p:cBhvr>
                                        <p:cTn id="11" dur="1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2611" name="Rectangle 3"/>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092705" name="Group 97"/>
          <p:cNvGraphicFramePr>
            <a:graphicFrameLocks noGrp="1"/>
          </p:cNvGraphicFramePr>
          <p:nvPr>
            <p:extLst>
              <p:ext uri="{D42A27DB-BD31-4B8C-83A1-F6EECF244321}">
                <p14:modId xmlns:p14="http://schemas.microsoft.com/office/powerpoint/2010/main" val="1245273924"/>
              </p:ext>
            </p:extLst>
          </p:nvPr>
        </p:nvGraphicFramePr>
        <p:xfrm>
          <a:off x="685800" y="1993900"/>
          <a:ext cx="7772401" cy="3713163"/>
        </p:xfrm>
        <a:graphic>
          <a:graphicData uri="http://schemas.openxmlformats.org/drawingml/2006/table">
            <a:tbl>
              <a:tblPr/>
              <a:tblGrid>
                <a:gridCol w="1309133">
                  <a:extLst>
                    <a:ext uri="{9D8B030D-6E8A-4147-A177-3AD203B41FA5}">
                      <a16:colId xmlns:a16="http://schemas.microsoft.com/office/drawing/2014/main" val="20000"/>
                    </a:ext>
                  </a:extLst>
                </a:gridCol>
                <a:gridCol w="2124200">
                  <a:extLst>
                    <a:ext uri="{9D8B030D-6E8A-4147-A177-3AD203B41FA5}">
                      <a16:colId xmlns:a16="http://schemas.microsoft.com/office/drawing/2014/main" val="20001"/>
                    </a:ext>
                  </a:extLst>
                </a:gridCol>
                <a:gridCol w="2201915">
                  <a:extLst>
                    <a:ext uri="{9D8B030D-6E8A-4147-A177-3AD203B41FA5}">
                      <a16:colId xmlns:a16="http://schemas.microsoft.com/office/drawing/2014/main" val="20002"/>
                    </a:ext>
                  </a:extLst>
                </a:gridCol>
                <a:gridCol w="2137153">
                  <a:extLst>
                    <a:ext uri="{9D8B030D-6E8A-4147-A177-3AD203B41FA5}">
                      <a16:colId xmlns:a16="http://schemas.microsoft.com/office/drawing/2014/main" val="20003"/>
                    </a:ext>
                  </a:extLst>
                </a:gridCol>
              </a:tblGrid>
              <a:tr h="6615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T="83836" marB="83836"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36" marB="83836"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36" marB="83836"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36" marB="83836"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6212">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Supplier’s Goal</a:t>
                      </a:r>
                    </a:p>
                  </a:txBody>
                  <a:tcPr marT="83836" marB="83836"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Supply demand at lowest possible cost (e.g., Emerson Electric, Taco Bell)</a:t>
                      </a:r>
                    </a:p>
                  </a:txBody>
                  <a:tcPr marT="83836" marB="8383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Respond quickly to changing requirements and demand to minimize stockouts (e.g., Dell Computers)</a:t>
                      </a:r>
                    </a:p>
                  </a:txBody>
                  <a:tcPr marT="83836" marB="8383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Share market research; jointly develop products and options (e.g., Benetton)</a:t>
                      </a:r>
                    </a:p>
                  </a:txBody>
                  <a:tcPr marT="83836" marB="83836"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155410">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Primary Selection Criteria</a:t>
                      </a:r>
                    </a:p>
                  </a:txBody>
                  <a:tcPr marT="83836" marB="83836"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cost</a:t>
                      </a:r>
                    </a:p>
                  </a:txBody>
                  <a:tcPr marT="83836" marB="83836"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capacity, speed, and flexibility</a:t>
                      </a:r>
                    </a:p>
                  </a:txBody>
                  <a:tcPr marT="83836" marB="83836"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product development skills</a:t>
                      </a:r>
                    </a:p>
                  </a:txBody>
                  <a:tcPr marT="83836" marB="83836"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092705"/>
                                        </p:tgtEl>
                                        <p:attrNameLst>
                                          <p:attrName>style.visibility</p:attrName>
                                        </p:attrNameLst>
                                      </p:cBhvr>
                                      <p:to>
                                        <p:strVal val="visible"/>
                                      </p:to>
                                    </p:set>
                                    <p:animEffect transition="in" filter="strips(downRight)">
                                      <p:cBhvr>
                                        <p:cTn id="7" dur="500"/>
                                        <p:tgtEl>
                                          <p:spTgt spid="109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2FA12B5-D90C-4FEA-A8C1-28312EED1018}"/>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Evaluating Outsourcing</a:t>
            </a:r>
          </a:p>
        </p:txBody>
      </p:sp>
      <p:sp>
        <p:nvSpPr>
          <p:cNvPr id="48131" name="Rectangle 3">
            <a:extLst>
              <a:ext uri="{FF2B5EF4-FFF2-40B4-BE49-F238E27FC236}">
                <a16:creationId xmlns:a16="http://schemas.microsoft.com/office/drawing/2014/main" id="{E2BB35F3-2B66-4FEA-A3DA-FF2E620A522F}"/>
              </a:ext>
            </a:extLst>
          </p:cNvPr>
          <p:cNvSpPr>
            <a:spLocks noChangeArrowheads="1"/>
          </p:cNvSpPr>
          <p:nvPr/>
        </p:nvSpPr>
        <p:spPr bwMode="auto">
          <a:xfrm>
            <a:off x="766763" y="1724025"/>
            <a:ext cx="5386387"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nSpc>
                <a:spcPct val="90000"/>
              </a:lnSpc>
              <a:spcAft>
                <a:spcPct val="40000"/>
              </a:spcAft>
              <a:buClr>
                <a:srgbClr val="BF0922"/>
              </a:buClr>
              <a:buFont typeface="Wingdings" panose="05000000000000000000" pitchFamily="2" charset="2"/>
              <a:buChar char="u"/>
              <a:defRPr sz="3200" b="1">
                <a:solidFill>
                  <a:schemeClr val="tx1"/>
                </a:solidFill>
                <a:latin typeface="Arial" panose="020B0604020202020204" pitchFamily="34" charset="0"/>
                <a:ea typeface="ＭＳ Ｐゴシック" panose="020B0600070205080204" pitchFamily="34" charset="-128"/>
              </a:defRPr>
            </a:lvl1pPr>
            <a:lvl2pPr marL="1168400" indent="-455613">
              <a:lnSpc>
                <a:spcPct val="90000"/>
              </a:lnSpc>
              <a:spcAft>
                <a:spcPct val="40000"/>
              </a:spcAft>
              <a:buClr>
                <a:srgbClr val="BF0922"/>
              </a:buClr>
              <a:buFont typeface="Wingdings" panose="05000000000000000000" pitchFamily="2" charset="2"/>
              <a:buChar char="u"/>
              <a:defRPr sz="2800" b="1">
                <a:solidFill>
                  <a:schemeClr val="tx1"/>
                </a:solidFill>
                <a:latin typeface="Arial" panose="020B0604020202020204" pitchFamily="34" charset="0"/>
                <a:ea typeface="ＭＳ Ｐゴシック" panose="020B0600070205080204" pitchFamily="34" charset="-128"/>
              </a:defRPr>
            </a:lvl2pPr>
            <a:lvl3pPr marL="1347788" indent="-442913">
              <a:lnSpc>
                <a:spcPct val="90000"/>
              </a:lnSpc>
              <a:spcAft>
                <a:spcPct val="40000"/>
              </a:spcAft>
              <a:buClr>
                <a:srgbClr val="BF0922"/>
              </a:buClr>
              <a:buFont typeface="Wingdings" panose="05000000000000000000" pitchFamily="2" charset="2"/>
              <a:buChar char="u"/>
              <a:defRPr sz="2400" b="1">
                <a:solidFill>
                  <a:schemeClr val="tx1"/>
                </a:solidFill>
                <a:latin typeface="Arial" panose="020B0604020202020204" pitchFamily="34" charset="0"/>
                <a:ea typeface="ＭＳ Ｐゴシック" panose="020B0600070205080204" pitchFamily="34" charset="-128"/>
              </a:defRPr>
            </a:lvl3pPr>
            <a:lvl4pPr marL="1527175" indent="-3667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4pPr>
            <a:lvl5pPr marL="2870200" indent="-3540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5pPr>
            <a:lvl6pPr marL="33274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6pPr>
            <a:lvl7pPr marL="37846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7pPr>
            <a:lvl8pPr marL="42418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8pPr>
            <a:lvl9pPr marL="46990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9pPr>
          </a:lstStyle>
          <a:p>
            <a:r>
              <a:rPr lang="en-US" altLang="en-US" dirty="0"/>
              <a:t>Factor rating method</a:t>
            </a:r>
          </a:p>
          <a:p>
            <a:pPr lvl="1"/>
            <a:r>
              <a:rPr lang="en-US" altLang="en-US" dirty="0"/>
              <a:t>Country risk </a:t>
            </a:r>
            <a:br>
              <a:rPr lang="en-US" altLang="en-US" dirty="0"/>
            </a:br>
            <a:r>
              <a:rPr lang="en-US" altLang="en-US" dirty="0"/>
              <a:t>problems</a:t>
            </a:r>
          </a:p>
          <a:p>
            <a:pPr lvl="1"/>
            <a:r>
              <a:rPr lang="en-US" altLang="en-US" dirty="0"/>
              <a:t>Provider </a:t>
            </a:r>
            <a:br>
              <a:rPr lang="en-US" altLang="en-US" dirty="0"/>
            </a:br>
            <a:r>
              <a:rPr lang="en-US" altLang="en-US" dirty="0"/>
              <a:t>selection </a:t>
            </a:r>
            <a:br>
              <a:rPr lang="en-US" altLang="en-US" dirty="0"/>
            </a:br>
            <a:r>
              <a:rPr lang="en-US" altLang="en-US" dirty="0"/>
              <a:t>problems</a:t>
            </a:r>
          </a:p>
        </p:txBody>
      </p:sp>
      <p:pic>
        <p:nvPicPr>
          <p:cNvPr id="48134" name="Picture 6">
            <a:extLst>
              <a:ext uri="{FF2B5EF4-FFF2-40B4-BE49-F238E27FC236}">
                <a16:creationId xmlns:a16="http://schemas.microsoft.com/office/drawing/2014/main" id="{921AA0C7-4280-42F9-905D-B471B17C1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2581275"/>
            <a:ext cx="362426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strips(downRight)">
                                      <p:cBhvr>
                                        <p:cTn id="7" dur="1000"/>
                                        <p:tgtEl>
                                          <p:spTgt spid="48131"/>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48134"/>
                                        </p:tgtEl>
                                        <p:attrNameLst>
                                          <p:attrName>style.visibility</p:attrName>
                                        </p:attrNameLst>
                                      </p:cBhvr>
                                      <p:to>
                                        <p:strVal val="visible"/>
                                      </p:to>
                                    </p:set>
                                    <p:anim calcmode="lin" valueType="num">
                                      <p:cBhvr>
                                        <p:cTn id="11" dur="1000" fill="hold"/>
                                        <p:tgtEl>
                                          <p:spTgt spid="48134"/>
                                        </p:tgtEl>
                                        <p:attrNameLst>
                                          <p:attrName>ppt_w</p:attrName>
                                        </p:attrNameLst>
                                      </p:cBhvr>
                                      <p:tavLst>
                                        <p:tav tm="0">
                                          <p:val>
                                            <p:strVal val="2/3*#ppt_w"/>
                                          </p:val>
                                        </p:tav>
                                        <p:tav tm="100000">
                                          <p:val>
                                            <p:strVal val="#ppt_w"/>
                                          </p:val>
                                        </p:tav>
                                      </p:tavLst>
                                    </p:anim>
                                    <p:anim calcmode="lin" valueType="num">
                                      <p:cBhvr>
                                        <p:cTn id="12" dur="1000" fill="hold"/>
                                        <p:tgtEl>
                                          <p:spTgt spid="4813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3CA4ACA-3C48-4A49-8323-EABDD04E2261}"/>
              </a:ext>
            </a:extLst>
          </p:cNvPr>
          <p:cNvSpPr>
            <a:spLocks noGrp="1" noChangeArrowheads="1"/>
          </p:cNvSpPr>
          <p:nvPr>
            <p:ph type="title"/>
          </p:nvPr>
        </p:nvSpPr>
        <p:spPr>
          <a:xfrm>
            <a:off x="642938" y="365125"/>
            <a:ext cx="7772400" cy="1208088"/>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Rating International </a:t>
            </a:r>
            <a:br>
              <a:rPr lang="en-US" altLang="en-US" sz="4000" dirty="0"/>
            </a:br>
            <a:r>
              <a:rPr lang="en-US" altLang="en-US" sz="4000" dirty="0"/>
              <a:t>Risk Factors</a:t>
            </a:r>
          </a:p>
        </p:txBody>
      </p:sp>
      <p:sp>
        <p:nvSpPr>
          <p:cNvPr id="49155" name="Rectangle 3">
            <a:extLst>
              <a:ext uri="{FF2B5EF4-FFF2-40B4-BE49-F238E27FC236}">
                <a16:creationId xmlns:a16="http://schemas.microsoft.com/office/drawing/2014/main" id="{1F548F17-4CF0-459F-B310-69B663FF4DE4}"/>
              </a:ext>
            </a:extLst>
          </p:cNvPr>
          <p:cNvSpPr>
            <a:spLocks noChangeArrowheads="1"/>
          </p:cNvSpPr>
          <p:nvPr/>
        </p:nvSpPr>
        <p:spPr bwMode="auto">
          <a:xfrm>
            <a:off x="862013" y="1709738"/>
            <a:ext cx="73421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buFont typeface="Wingdings" panose="05000000000000000000" pitchFamily="2" charset="2"/>
              <a:buNone/>
            </a:pPr>
            <a:r>
              <a:rPr lang="en-US" altLang="en-US" b="1" dirty="0"/>
              <a:t>Nine factors rated 0-3, 0 is no risk, 3 is high risk</a:t>
            </a:r>
          </a:p>
        </p:txBody>
      </p:sp>
      <p:graphicFrame>
        <p:nvGraphicFramePr>
          <p:cNvPr id="49156" name="Group 4">
            <a:extLst>
              <a:ext uri="{FF2B5EF4-FFF2-40B4-BE49-F238E27FC236}">
                <a16:creationId xmlns:a16="http://schemas.microsoft.com/office/drawing/2014/main" id="{50FC3E91-5784-4BD5-8B65-510B582F1098}"/>
              </a:ext>
            </a:extLst>
          </p:cNvPr>
          <p:cNvGraphicFramePr>
            <a:graphicFrameLocks noGrp="1"/>
          </p:cNvGraphicFramePr>
          <p:nvPr/>
        </p:nvGraphicFramePr>
        <p:xfrm>
          <a:off x="625475" y="2297113"/>
          <a:ext cx="7764463" cy="3721256"/>
        </p:xfrm>
        <a:graphic>
          <a:graphicData uri="http://schemas.openxmlformats.org/drawingml/2006/table">
            <a:tbl>
              <a:tblPr/>
              <a:tblGrid>
                <a:gridCol w="3643313">
                  <a:extLst>
                    <a:ext uri="{9D8B030D-6E8A-4147-A177-3AD203B41FA5}">
                      <a16:colId xmlns:a16="http://schemas.microsoft.com/office/drawing/2014/main" val="20000"/>
                    </a:ext>
                  </a:extLst>
                </a:gridCol>
                <a:gridCol w="1146175">
                  <a:extLst>
                    <a:ext uri="{9D8B030D-6E8A-4147-A177-3AD203B41FA5}">
                      <a16:colId xmlns:a16="http://schemas.microsoft.com/office/drawing/2014/main" val="20001"/>
                    </a:ext>
                  </a:extLst>
                </a:gridCol>
                <a:gridCol w="1058862">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1058863">
                  <a:extLst>
                    <a:ext uri="{9D8B030D-6E8A-4147-A177-3AD203B41FA5}">
                      <a16:colId xmlns:a16="http://schemas.microsoft.com/office/drawing/2014/main" val="20004"/>
                    </a:ext>
                  </a:extLst>
                </a:gridCol>
              </a:tblGrid>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Risk Factor</a:t>
                      </a:r>
                    </a:p>
                  </a:txBody>
                  <a:tcPr marT="45704" marB="45704"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England</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Mexico</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Spain</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Canada</a:t>
                      </a:r>
                    </a:p>
                  </a:txBody>
                  <a:tcPr marT="45704" marB="45704"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Labor cost/ laws</a:t>
                      </a:r>
                    </a:p>
                  </a:txBody>
                  <a:tcPr marT="45704" marB="4570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Capital availability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Infrastructure</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Culture: Language</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Culture: Social norms</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Migration: Uncontrolled</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Ideology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Instability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Legalities</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3</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3</a:t>
                      </a:r>
                    </a:p>
                  </a:txBody>
                  <a:tcPr marT="45704" marB="45704" horzOverflow="overflow">
                    <a:lnL>
                      <a:noFill/>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Total risk rating scores</a:t>
                      </a:r>
                    </a:p>
                  </a:txBody>
                  <a:tcPr marT="45704" marB="45704"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8</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7</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11</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10</a:t>
                      </a:r>
                    </a:p>
                  </a:txBody>
                  <a:tcPr marT="45704" marB="45704" horzOverflow="overflow">
                    <a:lnL>
                      <a:noFill/>
                    </a:lnL>
                    <a:lnR cap="flat">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9239" name="Oval 87">
            <a:extLst>
              <a:ext uri="{FF2B5EF4-FFF2-40B4-BE49-F238E27FC236}">
                <a16:creationId xmlns:a16="http://schemas.microsoft.com/office/drawing/2014/main" id="{C73D55D4-7794-4A34-BEF5-76DFCB306CA0}"/>
              </a:ext>
            </a:extLst>
          </p:cNvPr>
          <p:cNvSpPr>
            <a:spLocks noChangeArrowheads="1"/>
          </p:cNvSpPr>
          <p:nvPr/>
        </p:nvSpPr>
        <p:spPr bwMode="auto">
          <a:xfrm>
            <a:off x="5675313" y="5600700"/>
            <a:ext cx="495300" cy="495300"/>
          </a:xfrm>
          <a:prstGeom prst="ellipse">
            <a:avLst/>
          </a:prstGeom>
          <a:noFill/>
          <a:ln w="101600">
            <a:solidFill>
              <a:srgbClr val="BF09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9155"/>
                                        </p:tgtEl>
                                        <p:attrNameLst>
                                          <p:attrName>style.visibility</p:attrName>
                                        </p:attrNameLst>
                                      </p:cBhvr>
                                      <p:to>
                                        <p:strVal val="visible"/>
                                      </p:to>
                                    </p:set>
                                    <p:animEffect transition="in" filter="wipe(left)">
                                      <p:cBhvr>
                                        <p:cTn id="7" dur="1000"/>
                                        <p:tgtEl>
                                          <p:spTgt spid="4915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9156"/>
                                        </p:tgtEl>
                                        <p:attrNameLst>
                                          <p:attrName>style.visibility</p:attrName>
                                        </p:attrNameLst>
                                      </p:cBhvr>
                                      <p:to>
                                        <p:strVal val="visible"/>
                                      </p:to>
                                    </p:set>
                                    <p:animEffect transition="in" filter="strips(downRight)">
                                      <p:cBhvr>
                                        <p:cTn id="11" dur="1000"/>
                                        <p:tgtEl>
                                          <p:spTgt spid="49156"/>
                                        </p:tgtEl>
                                      </p:cBhvr>
                                    </p:animEffect>
                                  </p:childTnLst>
                                </p:cTn>
                              </p:par>
                            </p:childTnLst>
                          </p:cTn>
                        </p:par>
                        <p:par>
                          <p:cTn id="12" fill="hold" nodeType="afterGroup">
                            <p:stCondLst>
                              <p:cond delay="4000"/>
                            </p:stCondLst>
                            <p:childTnLst>
                              <p:par>
                                <p:cTn id="13" presetID="6" presetClass="entr" presetSubtype="32" fill="hold" grpId="0" nodeType="afterEffect">
                                  <p:stCondLst>
                                    <p:cond delay="4000"/>
                                  </p:stCondLst>
                                  <p:childTnLst>
                                    <p:set>
                                      <p:cBhvr>
                                        <p:cTn id="14" dur="1" fill="hold">
                                          <p:stCondLst>
                                            <p:cond delay="0"/>
                                          </p:stCondLst>
                                        </p:cTn>
                                        <p:tgtEl>
                                          <p:spTgt spid="49239"/>
                                        </p:tgtEl>
                                        <p:attrNameLst>
                                          <p:attrName>style.visibility</p:attrName>
                                        </p:attrNameLst>
                                      </p:cBhvr>
                                      <p:to>
                                        <p:strVal val="visible"/>
                                      </p:to>
                                    </p:set>
                                    <p:animEffect transition="in" filter="circle(out)">
                                      <p:cBhvr>
                                        <p:cTn id="15" dur="2000"/>
                                        <p:tgtEl>
                                          <p:spTgt spid="49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23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9D5DE29-562B-472B-9102-0F13ECE7F16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Rating Outsourcing Providers</a:t>
            </a:r>
          </a:p>
        </p:txBody>
      </p:sp>
      <p:sp>
        <p:nvSpPr>
          <p:cNvPr id="50180" name="Rectangle 4">
            <a:extLst>
              <a:ext uri="{FF2B5EF4-FFF2-40B4-BE49-F238E27FC236}">
                <a16:creationId xmlns:a16="http://schemas.microsoft.com/office/drawing/2014/main" id="{09713B59-DA88-4509-B438-8B59816FF996}"/>
              </a:ext>
            </a:extLst>
          </p:cNvPr>
          <p:cNvSpPr>
            <a:spLocks noChangeArrowheads="1"/>
          </p:cNvSpPr>
          <p:nvPr/>
        </p:nvSpPr>
        <p:spPr bwMode="auto">
          <a:xfrm>
            <a:off x="776288" y="1695450"/>
            <a:ext cx="75152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buFont typeface="Wingdings" panose="05000000000000000000" pitchFamily="2" charset="2"/>
              <a:buNone/>
            </a:pPr>
            <a:r>
              <a:rPr lang="en-US" altLang="en-US" b="1" dirty="0"/>
              <a:t>Seven factors rated 1-5 and an importance weight</a:t>
            </a:r>
          </a:p>
        </p:txBody>
      </p:sp>
      <p:graphicFrame>
        <p:nvGraphicFramePr>
          <p:cNvPr id="50181" name="Group 5">
            <a:extLst>
              <a:ext uri="{FF2B5EF4-FFF2-40B4-BE49-F238E27FC236}">
                <a16:creationId xmlns:a16="http://schemas.microsoft.com/office/drawing/2014/main" id="{605699D5-0F22-4590-A4E0-1FF09190CA84}"/>
              </a:ext>
            </a:extLst>
          </p:cNvPr>
          <p:cNvGraphicFramePr>
            <a:graphicFrameLocks noGrp="1"/>
          </p:cNvGraphicFramePr>
          <p:nvPr/>
        </p:nvGraphicFramePr>
        <p:xfrm>
          <a:off x="650875" y="2282825"/>
          <a:ext cx="7764463" cy="3767208"/>
        </p:xfrm>
        <a:graphic>
          <a:graphicData uri="http://schemas.openxmlformats.org/drawingml/2006/table">
            <a:tbl>
              <a:tblPr/>
              <a:tblGrid>
                <a:gridCol w="340995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928688">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16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16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3">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Outsourcing Providers</a:t>
                      </a:r>
                    </a:p>
                  </a:txBody>
                  <a:tcPr marT="45714" marB="45714" horzOverflow="overflow">
                    <a:lnL>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0329">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Factor</a:t>
                      </a:r>
                      <a:br>
                        <a:rPr kumimoji="0" lang="en-US" altLang="en-US" sz="1600" b="1" i="0" u="none" strike="noStrike" cap="none" normalizeH="0" baseline="0" dirty="0">
                          <a:ln>
                            <a:noFill/>
                          </a:ln>
                          <a:solidFill>
                            <a:schemeClr val="tx1"/>
                          </a:solidFill>
                          <a:effectLst/>
                          <a:latin typeface="Arial" charset="0"/>
                          <a:ea typeface="ＭＳ Ｐゴシック" charset="-128"/>
                        </a:rPr>
                      </a:br>
                      <a:r>
                        <a:rPr kumimoji="0" lang="en-US" altLang="en-US" sz="1600" b="1" i="0" u="none" strike="noStrike" cap="none" normalizeH="0" baseline="0" dirty="0">
                          <a:ln>
                            <a:noFill/>
                          </a:ln>
                          <a:solidFill>
                            <a:schemeClr val="tx1"/>
                          </a:solidFill>
                          <a:effectLst/>
                          <a:latin typeface="Arial" charset="0"/>
                          <a:ea typeface="ＭＳ Ｐゴシック" charset="-128"/>
                        </a:rPr>
                        <a:t>(criterion)</a:t>
                      </a:r>
                    </a:p>
                  </a:txBody>
                  <a:tcPr marT="45714" marB="45714" horzOverflow="overflow">
                    <a:lnL cap="flat">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Importance Weight</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BIM (U.S.)</a:t>
                      </a:r>
                    </a:p>
                  </a:txBody>
                  <a:tcPr marT="45714" marB="45714"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S.P.C. (India)</a:t>
                      </a:r>
                    </a:p>
                  </a:txBody>
                  <a:tcPr marT="45714" marB="45714"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Telco (Israel)</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	Can reduce operating costs</a:t>
                      </a:r>
                    </a:p>
                  </a:txBody>
                  <a:tcPr marT="45714" marB="45714" horzOverflow="overflow">
                    <a:lnL cap="flat">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	Can reduce capital investment</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	Skilled personnel</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	Can improve quality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3032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	Can gain access to technology not in company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6.	Can create additional capacity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3032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7.	Aligns with policy/ philosophy/culture</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0879">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Total and Averages</a:t>
                      </a:r>
                    </a:p>
                  </a:txBody>
                  <a:tcPr marT="45714" marB="45714"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1.0</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3.9</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3.3</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3.8</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0255" name="Oval 79">
            <a:extLst>
              <a:ext uri="{FF2B5EF4-FFF2-40B4-BE49-F238E27FC236}">
                <a16:creationId xmlns:a16="http://schemas.microsoft.com/office/drawing/2014/main" id="{F0499767-F285-40FF-9008-18FBC73616BD}"/>
              </a:ext>
            </a:extLst>
          </p:cNvPr>
          <p:cNvSpPr>
            <a:spLocks noChangeArrowheads="1"/>
          </p:cNvSpPr>
          <p:nvPr/>
        </p:nvSpPr>
        <p:spPr bwMode="auto">
          <a:xfrm>
            <a:off x="5718175" y="5614988"/>
            <a:ext cx="596900" cy="596900"/>
          </a:xfrm>
          <a:prstGeom prst="ellipse">
            <a:avLst/>
          </a:prstGeom>
          <a:noFill/>
          <a:ln w="101600">
            <a:solidFill>
              <a:srgbClr val="BF09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0180"/>
                                        </p:tgtEl>
                                        <p:attrNameLst>
                                          <p:attrName>style.visibility</p:attrName>
                                        </p:attrNameLst>
                                      </p:cBhvr>
                                      <p:to>
                                        <p:strVal val="visible"/>
                                      </p:to>
                                    </p:set>
                                    <p:animEffect transition="in" filter="wipe(left)">
                                      <p:cBhvr>
                                        <p:cTn id="7" dur="1000"/>
                                        <p:tgtEl>
                                          <p:spTgt spid="5018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0181"/>
                                        </p:tgtEl>
                                        <p:attrNameLst>
                                          <p:attrName>style.visibility</p:attrName>
                                        </p:attrNameLst>
                                      </p:cBhvr>
                                      <p:to>
                                        <p:strVal val="visible"/>
                                      </p:to>
                                    </p:set>
                                    <p:animEffect transition="in" filter="strips(downRight)">
                                      <p:cBhvr>
                                        <p:cTn id="11" dur="1000"/>
                                        <p:tgtEl>
                                          <p:spTgt spid="50181"/>
                                        </p:tgtEl>
                                      </p:cBhvr>
                                    </p:animEffect>
                                  </p:childTnLst>
                                </p:cTn>
                              </p:par>
                            </p:childTnLst>
                          </p:cTn>
                        </p:par>
                        <p:par>
                          <p:cTn id="12" fill="hold" nodeType="afterGroup">
                            <p:stCondLst>
                              <p:cond delay="4000"/>
                            </p:stCondLst>
                            <p:childTnLst>
                              <p:par>
                                <p:cTn id="13" presetID="6" presetClass="entr" presetSubtype="32" fill="hold" grpId="0" nodeType="afterEffect">
                                  <p:stCondLst>
                                    <p:cond delay="4000"/>
                                  </p:stCondLst>
                                  <p:childTnLst>
                                    <p:set>
                                      <p:cBhvr>
                                        <p:cTn id="14" dur="1" fill="hold">
                                          <p:stCondLst>
                                            <p:cond delay="0"/>
                                          </p:stCondLst>
                                        </p:cTn>
                                        <p:tgtEl>
                                          <p:spTgt spid="50255"/>
                                        </p:tgtEl>
                                        <p:attrNameLst>
                                          <p:attrName>style.visibility</p:attrName>
                                        </p:attrNameLst>
                                      </p:cBhvr>
                                      <p:to>
                                        <p:strVal val="visible"/>
                                      </p:to>
                                    </p:set>
                                    <p:animEffect transition="in" filter="circle(out)">
                                      <p:cBhvr>
                                        <p:cTn id="15" dur="2000"/>
                                        <p:tgtEl>
                                          <p:spTgt spid="5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25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90CE3ED-C79D-4389-BD98-792B189182BD}"/>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Advantages of Outsourcing</a:t>
            </a:r>
          </a:p>
        </p:txBody>
      </p:sp>
      <p:sp>
        <p:nvSpPr>
          <p:cNvPr id="54275" name="Rectangle 3">
            <a:extLst>
              <a:ext uri="{FF2B5EF4-FFF2-40B4-BE49-F238E27FC236}">
                <a16:creationId xmlns:a16="http://schemas.microsoft.com/office/drawing/2014/main" id="{761F7183-D4E1-4461-AAAB-80C94DDC3B02}"/>
              </a:ext>
            </a:extLst>
          </p:cNvPr>
          <p:cNvSpPr>
            <a:spLocks noChangeArrowheads="1"/>
          </p:cNvSpPr>
          <p:nvPr/>
        </p:nvSpPr>
        <p:spPr bwMode="auto">
          <a:xfrm>
            <a:off x="882650" y="1939925"/>
            <a:ext cx="73009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Cost savings</a:t>
            </a:r>
          </a:p>
          <a:p>
            <a:pPr>
              <a:lnSpc>
                <a:spcPct val="90000"/>
              </a:lnSpc>
              <a:spcAft>
                <a:spcPct val="40000"/>
              </a:spcAft>
              <a:buClr>
                <a:srgbClr val="BF0922"/>
              </a:buClr>
              <a:buFont typeface="Wingdings" panose="05000000000000000000" pitchFamily="2" charset="2"/>
              <a:buChar char="u"/>
            </a:pPr>
            <a:r>
              <a:rPr lang="en-US" altLang="en-US" sz="3200" b="1" dirty="0"/>
              <a:t>Gaining outside experience</a:t>
            </a:r>
          </a:p>
          <a:p>
            <a:pPr>
              <a:lnSpc>
                <a:spcPct val="90000"/>
              </a:lnSpc>
              <a:spcAft>
                <a:spcPct val="40000"/>
              </a:spcAft>
              <a:buClr>
                <a:srgbClr val="BF0922"/>
              </a:buClr>
              <a:buFont typeface="Wingdings" panose="05000000000000000000" pitchFamily="2" charset="2"/>
              <a:buChar char="u"/>
            </a:pPr>
            <a:r>
              <a:rPr lang="en-US" altLang="en-US" sz="3200" b="1" dirty="0"/>
              <a:t>Improving operations and service</a:t>
            </a:r>
          </a:p>
          <a:p>
            <a:pPr>
              <a:lnSpc>
                <a:spcPct val="90000"/>
              </a:lnSpc>
              <a:spcAft>
                <a:spcPct val="40000"/>
              </a:spcAft>
              <a:buClr>
                <a:srgbClr val="BF0922"/>
              </a:buClr>
              <a:buFont typeface="Wingdings" panose="05000000000000000000" pitchFamily="2" charset="2"/>
              <a:buChar char="u"/>
            </a:pPr>
            <a:r>
              <a:rPr lang="en-US" altLang="en-US" sz="3200" b="1" dirty="0"/>
              <a:t>Focusing on core competencies</a:t>
            </a:r>
          </a:p>
          <a:p>
            <a:pPr>
              <a:lnSpc>
                <a:spcPct val="90000"/>
              </a:lnSpc>
              <a:spcAft>
                <a:spcPct val="40000"/>
              </a:spcAft>
              <a:buClr>
                <a:srgbClr val="BF0922"/>
              </a:buClr>
              <a:buFont typeface="Wingdings" panose="05000000000000000000" pitchFamily="2" charset="2"/>
              <a:buChar char="u"/>
            </a:pPr>
            <a:r>
              <a:rPr lang="en-US" altLang="en-US" sz="3200" b="1" dirty="0"/>
              <a:t>Gaining outside technologies</a:t>
            </a:r>
          </a:p>
          <a:p>
            <a:pPr>
              <a:lnSpc>
                <a:spcPct val="90000"/>
              </a:lnSpc>
              <a:spcAft>
                <a:spcPct val="40000"/>
              </a:spcAft>
              <a:buClr>
                <a:srgbClr val="BF0922"/>
              </a:buClr>
              <a:buFont typeface="Wingdings" panose="05000000000000000000" pitchFamily="2" charset="2"/>
              <a:buChar char="u"/>
            </a:pPr>
            <a:r>
              <a:rPr lang="en-US" altLang="en-US" sz="3200" b="1" dirty="0"/>
              <a:t>Other advantages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4275"/>
                                        </p:tgtEl>
                                        <p:attrNameLst>
                                          <p:attrName>style.visibility</p:attrName>
                                        </p:attrNameLst>
                                      </p:cBhvr>
                                      <p:to>
                                        <p:strVal val="visible"/>
                                      </p:to>
                                    </p:set>
                                    <p:animEffect transition="in" filter="strips(downRight)">
                                      <p:cBhvr>
                                        <p:cTn id="7"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D7DE6A6-F86E-40AD-AEDF-319C6057B6E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Disadvantages of Outsourcing</a:t>
            </a:r>
          </a:p>
        </p:txBody>
      </p:sp>
      <p:sp>
        <p:nvSpPr>
          <p:cNvPr id="55299" name="Rectangle 3">
            <a:extLst>
              <a:ext uri="{FF2B5EF4-FFF2-40B4-BE49-F238E27FC236}">
                <a16:creationId xmlns:a16="http://schemas.microsoft.com/office/drawing/2014/main" id="{E21AC9A1-8C0B-4F7D-B66C-CB78361C4CE6}"/>
              </a:ext>
            </a:extLst>
          </p:cNvPr>
          <p:cNvSpPr>
            <a:spLocks noChangeArrowheads="1"/>
          </p:cNvSpPr>
          <p:nvPr/>
        </p:nvSpPr>
        <p:spPr bwMode="auto">
          <a:xfrm>
            <a:off x="882650" y="1811338"/>
            <a:ext cx="7300913"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Increased transportation costs</a:t>
            </a:r>
          </a:p>
          <a:p>
            <a:pPr>
              <a:lnSpc>
                <a:spcPct val="90000"/>
              </a:lnSpc>
              <a:spcAft>
                <a:spcPct val="40000"/>
              </a:spcAft>
              <a:buClr>
                <a:srgbClr val="BF0922"/>
              </a:buClr>
              <a:buFont typeface="Wingdings" panose="05000000000000000000" pitchFamily="2" charset="2"/>
              <a:buChar char="u"/>
            </a:pPr>
            <a:r>
              <a:rPr lang="en-US" altLang="en-US" sz="3200" b="1" dirty="0"/>
              <a:t>Loss of control</a:t>
            </a:r>
          </a:p>
          <a:p>
            <a:pPr>
              <a:lnSpc>
                <a:spcPct val="90000"/>
              </a:lnSpc>
              <a:spcAft>
                <a:spcPct val="40000"/>
              </a:spcAft>
              <a:buClr>
                <a:srgbClr val="BF0922"/>
              </a:buClr>
              <a:buFont typeface="Wingdings" panose="05000000000000000000" pitchFamily="2" charset="2"/>
              <a:buChar char="u"/>
            </a:pPr>
            <a:r>
              <a:rPr lang="en-US" altLang="en-US" sz="3200" b="1" dirty="0"/>
              <a:t>Creating future competition</a:t>
            </a:r>
          </a:p>
          <a:p>
            <a:pPr>
              <a:lnSpc>
                <a:spcPct val="90000"/>
              </a:lnSpc>
              <a:spcAft>
                <a:spcPct val="40000"/>
              </a:spcAft>
              <a:buClr>
                <a:srgbClr val="BF0922"/>
              </a:buClr>
              <a:buFont typeface="Wingdings" panose="05000000000000000000" pitchFamily="2" charset="2"/>
              <a:buChar char="u"/>
            </a:pPr>
            <a:r>
              <a:rPr lang="en-US" altLang="en-US" sz="3200" b="1" dirty="0"/>
              <a:t>Negative impact on employees</a:t>
            </a:r>
          </a:p>
          <a:p>
            <a:pPr>
              <a:lnSpc>
                <a:spcPct val="90000"/>
              </a:lnSpc>
              <a:spcAft>
                <a:spcPct val="40000"/>
              </a:spcAft>
              <a:buClr>
                <a:srgbClr val="BF0922"/>
              </a:buClr>
              <a:buFont typeface="Wingdings" panose="05000000000000000000" pitchFamily="2" charset="2"/>
              <a:buChar char="u"/>
            </a:pPr>
            <a:r>
              <a:rPr lang="en-US" altLang="en-US" sz="3200" b="1" dirty="0"/>
              <a:t>Longer-term </a:t>
            </a:r>
            <a:br>
              <a:rPr lang="en-US" altLang="en-US" sz="3200" b="1" dirty="0"/>
            </a:br>
            <a:r>
              <a:rPr lang="en-US" altLang="en-US" sz="3200" b="1" dirty="0"/>
              <a:t>impact</a:t>
            </a:r>
          </a:p>
        </p:txBody>
      </p:sp>
      <p:pic>
        <p:nvPicPr>
          <p:cNvPr id="55300" name="Picture 4" descr="China bears">
            <a:extLst>
              <a:ext uri="{FF2B5EF4-FFF2-40B4-BE49-F238E27FC236}">
                <a16:creationId xmlns:a16="http://schemas.microsoft.com/office/drawing/2014/main" id="{5F5A4913-1A6B-45D3-AE18-025FEC04C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4279900"/>
            <a:ext cx="39211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5299"/>
                                        </p:tgtEl>
                                        <p:attrNameLst>
                                          <p:attrName>style.visibility</p:attrName>
                                        </p:attrNameLst>
                                      </p:cBhvr>
                                      <p:to>
                                        <p:strVal val="visible"/>
                                      </p:to>
                                    </p:set>
                                    <p:animEffect transition="in" filter="strips(downRight)">
                                      <p:cBhvr>
                                        <p:cTn id="7" dur="1000"/>
                                        <p:tgtEl>
                                          <p:spTgt spid="55299"/>
                                        </p:tgtEl>
                                      </p:cBhvr>
                                    </p:animEffect>
                                  </p:childTnLst>
                                </p:cTn>
                              </p:par>
                            </p:childTnLst>
                          </p:cTn>
                        </p:par>
                        <p:par>
                          <p:cTn id="8" fill="hold" nodeType="afterGroup">
                            <p:stCondLst>
                              <p:cond delay="2000"/>
                            </p:stCondLst>
                            <p:childTnLst>
                              <p:par>
                                <p:cTn id="9" presetID="23" presetClass="entr" presetSubtype="272"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p:cTn id="11" dur="1000" fill="hold"/>
                                        <p:tgtEl>
                                          <p:spTgt spid="55300"/>
                                        </p:tgtEl>
                                        <p:attrNameLst>
                                          <p:attrName>ppt_w</p:attrName>
                                        </p:attrNameLst>
                                      </p:cBhvr>
                                      <p:tavLst>
                                        <p:tav tm="0">
                                          <p:val>
                                            <p:strVal val="2/3*#ppt_w"/>
                                          </p:val>
                                        </p:tav>
                                        <p:tav tm="100000">
                                          <p:val>
                                            <p:strVal val="#ppt_w"/>
                                          </p:val>
                                        </p:tav>
                                      </p:tavLst>
                                    </p:anim>
                                    <p:anim calcmode="lin" valueType="num">
                                      <p:cBhvr>
                                        <p:cTn id="12" dur="1000" fill="hold"/>
                                        <p:tgtEl>
                                          <p:spTgt spid="5530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9ED0EC3-9480-422F-BDE0-93669BCF080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Audits and Metrics</a:t>
            </a:r>
          </a:p>
        </p:txBody>
      </p:sp>
      <p:sp>
        <p:nvSpPr>
          <p:cNvPr id="56323" name="Rectangle 3">
            <a:extLst>
              <a:ext uri="{FF2B5EF4-FFF2-40B4-BE49-F238E27FC236}">
                <a16:creationId xmlns:a16="http://schemas.microsoft.com/office/drawing/2014/main" id="{2B68649E-284E-4D62-A68F-56A74E63CE12}"/>
              </a:ext>
            </a:extLst>
          </p:cNvPr>
          <p:cNvSpPr>
            <a:spLocks noChangeArrowheads="1"/>
          </p:cNvSpPr>
          <p:nvPr/>
        </p:nvSpPr>
        <p:spPr bwMode="auto">
          <a:xfrm>
            <a:off x="766763" y="1597025"/>
            <a:ext cx="75326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agreements must specify results and outcomes</a:t>
            </a:r>
          </a:p>
          <a:p>
            <a:pPr>
              <a:lnSpc>
                <a:spcPct val="90000"/>
              </a:lnSpc>
              <a:spcAft>
                <a:spcPct val="40000"/>
              </a:spcAft>
              <a:buClr>
                <a:srgbClr val="BF0922"/>
              </a:buClr>
              <a:buFont typeface="Wingdings" panose="05000000000000000000" pitchFamily="2" charset="2"/>
              <a:buChar char="u"/>
            </a:pPr>
            <a:r>
              <a:rPr lang="en-US" altLang="en-US" sz="2800" b="1" dirty="0"/>
              <a:t>Evaluation necessary to ensure satisfactory performance</a:t>
            </a:r>
          </a:p>
          <a:p>
            <a:pPr>
              <a:lnSpc>
                <a:spcPct val="90000"/>
              </a:lnSpc>
              <a:spcAft>
                <a:spcPct val="40000"/>
              </a:spcAft>
              <a:buClr>
                <a:srgbClr val="BF0922"/>
              </a:buClr>
              <a:buFont typeface="Wingdings" panose="05000000000000000000" pitchFamily="2" charset="2"/>
              <a:buChar char="u"/>
            </a:pPr>
            <a:r>
              <a:rPr lang="en-US" altLang="en-US" sz="2800" b="1" dirty="0"/>
              <a:t>If the outsourced product or service is strategically important, the relationship needs continuing communication, understanding, trust and performance</a:t>
            </a:r>
          </a:p>
          <a:p>
            <a:pPr>
              <a:lnSpc>
                <a:spcPct val="90000"/>
              </a:lnSpc>
              <a:spcAft>
                <a:spcPct val="40000"/>
              </a:spcAft>
              <a:buClr>
                <a:srgbClr val="BF0922"/>
              </a:buClr>
              <a:buFont typeface="Wingdings" panose="05000000000000000000" pitchFamily="2" charset="2"/>
              <a:buChar char="u"/>
            </a:pPr>
            <a:r>
              <a:rPr lang="en-US" altLang="en-US" sz="2800" b="1" dirty="0"/>
              <a:t>Services may require imaginative metrics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6323"/>
                                        </p:tgtEl>
                                        <p:attrNameLst>
                                          <p:attrName>style.visibility</p:attrName>
                                        </p:attrNameLst>
                                      </p:cBhvr>
                                      <p:to>
                                        <p:strVal val="visible"/>
                                      </p:to>
                                    </p:set>
                                    <p:animEffect transition="in" filter="strips(downRight)">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9315E93-817E-46C4-925C-604B491A7839}"/>
              </a:ext>
            </a:extLst>
          </p:cNvPr>
          <p:cNvSpPr>
            <a:spLocks noGrp="1" noChangeArrowheads="1"/>
          </p:cNvSpPr>
          <p:nvPr>
            <p:ph type="title"/>
          </p:nvPr>
        </p:nvSpPr>
        <p:spPr>
          <a:xfrm>
            <a:off x="685800" y="342900"/>
            <a:ext cx="7772400" cy="15621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Ethical Issues in Outsourcing</a:t>
            </a:r>
          </a:p>
        </p:txBody>
      </p:sp>
      <p:graphicFrame>
        <p:nvGraphicFramePr>
          <p:cNvPr id="57370" name="Group 26">
            <a:extLst>
              <a:ext uri="{FF2B5EF4-FFF2-40B4-BE49-F238E27FC236}">
                <a16:creationId xmlns:a16="http://schemas.microsoft.com/office/drawing/2014/main" id="{284F08AE-3395-4ABF-9AF2-9BD3491DCA93}"/>
              </a:ext>
            </a:extLst>
          </p:cNvPr>
          <p:cNvGraphicFramePr>
            <a:graphicFrameLocks noGrp="1"/>
          </p:cNvGraphicFramePr>
          <p:nvPr/>
        </p:nvGraphicFramePr>
        <p:xfrm>
          <a:off x="665163" y="2478088"/>
          <a:ext cx="7735887" cy="3243262"/>
        </p:xfrm>
        <a:graphic>
          <a:graphicData uri="http://schemas.openxmlformats.org/drawingml/2006/table">
            <a:tbl>
              <a:tblPr/>
              <a:tblGrid>
                <a:gridCol w="3868737">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tblGrid>
              <a:tr h="102403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 no harm to indigenous cultures</a:t>
                      </a:r>
                    </a:p>
                  </a:txBody>
                  <a:tcPr marT="45724" marB="45724" horzOverflow="overflow">
                    <a:lnL cap="flat">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Avoid outsourcing in a way that violates religious holidays</a:t>
                      </a: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303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 no harm to the ecological systems</a:t>
                      </a:r>
                    </a:p>
                  </a:txBody>
                  <a:tcPr marT="45724" marB="4572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to move pollution from one country to another</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8836">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Uphold universal labor standards</a:t>
                      </a:r>
                    </a:p>
                  </a:txBody>
                  <a:tcPr marT="45724" marB="45724"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to take advantage of cheap child labor that leads to employee abuse</a:t>
                      </a:r>
                    </a:p>
                  </a:txBody>
                  <a:tcPr marT="45724" marB="45724"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57363" name="Group 19">
            <a:extLst>
              <a:ext uri="{FF2B5EF4-FFF2-40B4-BE49-F238E27FC236}">
                <a16:creationId xmlns:a16="http://schemas.microsoft.com/office/drawing/2014/main" id="{AA5E49FA-4AD7-4C4E-AAFE-52DDCFED7142}"/>
              </a:ext>
            </a:extLst>
          </p:cNvPr>
          <p:cNvGrpSpPr>
            <a:grpSpLocks/>
          </p:cNvGrpSpPr>
          <p:nvPr/>
        </p:nvGrpSpPr>
        <p:grpSpPr bwMode="auto">
          <a:xfrm>
            <a:off x="647700" y="2051050"/>
            <a:ext cx="7756525" cy="430213"/>
            <a:chOff x="408" y="1540"/>
            <a:chExt cx="4886" cy="271"/>
          </a:xfrm>
        </p:grpSpPr>
        <p:sp>
          <p:nvSpPr>
            <p:cNvPr id="29708" name="Text Box 20">
              <a:extLst>
                <a:ext uri="{FF2B5EF4-FFF2-40B4-BE49-F238E27FC236}">
                  <a16:creationId xmlns:a16="http://schemas.microsoft.com/office/drawing/2014/main" id="{D2815CDE-DBC0-4D92-968D-E3F7F6FCAFDD}"/>
                </a:ext>
              </a:extLst>
            </p:cNvPr>
            <p:cNvSpPr txBox="1">
              <a:spLocks noChangeArrowheads="1"/>
            </p:cNvSpPr>
            <p:nvPr/>
          </p:nvSpPr>
          <p:spPr bwMode="auto">
            <a:xfrm>
              <a:off x="408" y="1543"/>
              <a:ext cx="4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60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60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60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60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60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Ethics Principle	Outsourcing Linkage</a:t>
              </a:r>
            </a:p>
          </p:txBody>
        </p:sp>
        <p:sp>
          <p:nvSpPr>
            <p:cNvPr id="29709" name="Line 21">
              <a:extLst>
                <a:ext uri="{FF2B5EF4-FFF2-40B4-BE49-F238E27FC236}">
                  <a16:creationId xmlns:a16="http://schemas.microsoft.com/office/drawing/2014/main" id="{96723241-32CC-436E-A65F-8201BDA0CCD0}"/>
                </a:ext>
              </a:extLst>
            </p:cNvPr>
            <p:cNvSpPr>
              <a:spLocks noChangeShapeType="1"/>
            </p:cNvSpPr>
            <p:nvPr/>
          </p:nvSpPr>
          <p:spPr bwMode="auto">
            <a:xfrm>
              <a:off x="411" y="1540"/>
              <a:ext cx="4883"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10" name="Line 22">
              <a:extLst>
                <a:ext uri="{FF2B5EF4-FFF2-40B4-BE49-F238E27FC236}">
                  <a16:creationId xmlns:a16="http://schemas.microsoft.com/office/drawing/2014/main" id="{39071C1A-CE90-4990-BD97-ECBC8FD65F7C}"/>
                </a:ext>
              </a:extLst>
            </p:cNvPr>
            <p:cNvSpPr>
              <a:spLocks noChangeShapeType="1"/>
            </p:cNvSpPr>
            <p:nvPr/>
          </p:nvSpPr>
          <p:spPr bwMode="auto">
            <a:xfrm>
              <a:off x="411" y="1811"/>
              <a:ext cx="4883"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57363"/>
                                        </p:tgtEl>
                                        <p:attrNameLst>
                                          <p:attrName>style.visibility</p:attrName>
                                        </p:attrNameLst>
                                      </p:cBhvr>
                                      <p:to>
                                        <p:strVal val="visible"/>
                                      </p:to>
                                    </p:set>
                                    <p:animEffect transition="in" filter="wipe(left)">
                                      <p:cBhvr>
                                        <p:cTn id="7" dur="500"/>
                                        <p:tgtEl>
                                          <p:spTgt spid="57363"/>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57370"/>
                                        </p:tgtEl>
                                        <p:attrNameLst>
                                          <p:attrName>style.visibility</p:attrName>
                                        </p:attrNameLst>
                                      </p:cBhvr>
                                      <p:to>
                                        <p:strVal val="visible"/>
                                      </p:to>
                                    </p:set>
                                    <p:animEffect transition="in" filter="strips(downRight)">
                                      <p:cBhvr>
                                        <p:cTn id="11"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6CE5736-2EEB-413F-A17F-94F6FAE1EFDA}"/>
              </a:ext>
            </a:extLst>
          </p:cNvPr>
          <p:cNvSpPr>
            <a:spLocks noGrp="1" noChangeArrowheads="1"/>
          </p:cNvSpPr>
          <p:nvPr>
            <p:ph type="title"/>
          </p:nvPr>
        </p:nvSpPr>
        <p:spPr>
          <a:xfrm>
            <a:off x="685800" y="342900"/>
            <a:ext cx="7772400" cy="15621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Ethical Issues in Outsourcing</a:t>
            </a:r>
          </a:p>
        </p:txBody>
      </p:sp>
      <p:graphicFrame>
        <p:nvGraphicFramePr>
          <p:cNvPr id="59418" name="Group 26">
            <a:extLst>
              <a:ext uri="{FF2B5EF4-FFF2-40B4-BE49-F238E27FC236}">
                <a16:creationId xmlns:a16="http://schemas.microsoft.com/office/drawing/2014/main" id="{E85F980C-C432-4723-8513-47458F2EACE0}"/>
              </a:ext>
            </a:extLst>
          </p:cNvPr>
          <p:cNvGraphicFramePr>
            <a:graphicFrameLocks noGrp="1"/>
          </p:cNvGraphicFramePr>
          <p:nvPr/>
        </p:nvGraphicFramePr>
        <p:xfrm>
          <a:off x="665163" y="2478088"/>
          <a:ext cx="7735887" cy="3652937"/>
        </p:xfrm>
        <a:graphic>
          <a:graphicData uri="http://schemas.openxmlformats.org/drawingml/2006/table">
            <a:tbl>
              <a:tblPr/>
              <a:tblGrid>
                <a:gridCol w="3868737">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tblGrid>
              <a:tr h="726901">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Uphold basic human rights</a:t>
                      </a:r>
                    </a:p>
                  </a:txBody>
                  <a:tcPr marT="45709" marB="45709" horzOverflow="overflow">
                    <a:lnL cap="flat">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accept outsourcing that violates basic human rights</a:t>
                      </a:r>
                    </a:p>
                  </a:txBody>
                  <a:tcPr marT="45709" marB="4570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8865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Pursue long-term involvement</a:t>
                      </a:r>
                    </a:p>
                  </a:txBody>
                  <a:tcPr marT="45709" marB="45709"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as a short-term arrangement to reduce costs; view it as a long-term partnership</a:t>
                      </a:r>
                    </a:p>
                  </a:txBody>
                  <a:tcPr marT="45709" marB="4570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73727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Share knowledge </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and technology</a:t>
                      </a:r>
                    </a:p>
                  </a:txBody>
                  <a:tcPr marT="45709" marB="45709"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think an outsourcing agreement will prevent loss of technology, but use the inevitable sharing to build a good relationship with outsourcing firms</a:t>
                      </a:r>
                    </a:p>
                  </a:txBody>
                  <a:tcPr marT="45709" marB="45709"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30731" name="Group 19">
            <a:extLst>
              <a:ext uri="{FF2B5EF4-FFF2-40B4-BE49-F238E27FC236}">
                <a16:creationId xmlns:a16="http://schemas.microsoft.com/office/drawing/2014/main" id="{BC149EEC-D349-451D-80C8-6A7CAA20E040}"/>
              </a:ext>
            </a:extLst>
          </p:cNvPr>
          <p:cNvGrpSpPr>
            <a:grpSpLocks/>
          </p:cNvGrpSpPr>
          <p:nvPr/>
        </p:nvGrpSpPr>
        <p:grpSpPr bwMode="auto">
          <a:xfrm>
            <a:off x="647700" y="2051050"/>
            <a:ext cx="7756525" cy="430213"/>
            <a:chOff x="408" y="1540"/>
            <a:chExt cx="4886" cy="271"/>
          </a:xfrm>
        </p:grpSpPr>
        <p:sp>
          <p:nvSpPr>
            <p:cNvPr id="30732" name="Text Box 20">
              <a:extLst>
                <a:ext uri="{FF2B5EF4-FFF2-40B4-BE49-F238E27FC236}">
                  <a16:creationId xmlns:a16="http://schemas.microsoft.com/office/drawing/2014/main" id="{4259D19A-CFFD-402D-9FEB-DBDC045207F9}"/>
                </a:ext>
              </a:extLst>
            </p:cNvPr>
            <p:cNvSpPr txBox="1">
              <a:spLocks noChangeArrowheads="1"/>
            </p:cNvSpPr>
            <p:nvPr/>
          </p:nvSpPr>
          <p:spPr bwMode="auto">
            <a:xfrm>
              <a:off x="408" y="1543"/>
              <a:ext cx="4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60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60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60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60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60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Ethics Principle	Outsourcing Linkage</a:t>
              </a:r>
            </a:p>
          </p:txBody>
        </p:sp>
        <p:sp>
          <p:nvSpPr>
            <p:cNvPr id="30733" name="Line 21">
              <a:extLst>
                <a:ext uri="{FF2B5EF4-FFF2-40B4-BE49-F238E27FC236}">
                  <a16:creationId xmlns:a16="http://schemas.microsoft.com/office/drawing/2014/main" id="{9A948668-B7B2-4389-BBB4-FA39F35318B3}"/>
                </a:ext>
              </a:extLst>
            </p:cNvPr>
            <p:cNvSpPr>
              <a:spLocks noChangeShapeType="1"/>
            </p:cNvSpPr>
            <p:nvPr/>
          </p:nvSpPr>
          <p:spPr bwMode="auto">
            <a:xfrm>
              <a:off x="411" y="1540"/>
              <a:ext cx="4883"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34" name="Line 22">
              <a:extLst>
                <a:ext uri="{FF2B5EF4-FFF2-40B4-BE49-F238E27FC236}">
                  <a16:creationId xmlns:a16="http://schemas.microsoft.com/office/drawing/2014/main" id="{6AD6BEE0-75F1-4436-8D21-50667AB581C0}"/>
                </a:ext>
              </a:extLst>
            </p:cNvPr>
            <p:cNvSpPr>
              <a:spLocks noChangeShapeType="1"/>
            </p:cNvSpPr>
            <p:nvPr/>
          </p:nvSpPr>
          <p:spPr bwMode="auto">
            <a:xfrm>
              <a:off x="411" y="1811"/>
              <a:ext cx="4883"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9418"/>
                                        </p:tgtEl>
                                        <p:attrNameLst>
                                          <p:attrName>style.visibility</p:attrName>
                                        </p:attrNameLst>
                                      </p:cBhvr>
                                      <p:to>
                                        <p:strVal val="visible"/>
                                      </p:to>
                                    </p:set>
                                    <p:animEffect transition="in" filter="strips(downRight)">
                                      <p:cBhvr>
                                        <p:cTn id="7" dur="500"/>
                                        <p:tgtEl>
                                          <p:spTgt spid="59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5" name="Title 1"/>
          <p:cNvSpPr txBox="1">
            <a:spLocks noChangeAspect="1"/>
          </p:cNvSpPr>
          <p:nvPr/>
        </p:nvSpPr>
        <p:spPr>
          <a:xfrm>
            <a:off x="211604" y="2310039"/>
            <a:ext cx="8469085"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4400" dirty="0">
                <a:solidFill>
                  <a:srgbClr val="003300"/>
                </a:solidFill>
                <a:latin typeface="+mj-lt"/>
                <a:ea typeface="+mj-ea"/>
                <a:cs typeface="+mj-cs"/>
              </a:rPr>
              <a:t>  </a:t>
            </a:r>
            <a:r>
              <a:rPr lang="en-US" sz="8000" i="0" dirty="0">
                <a:solidFill>
                  <a:srgbClr val="003300"/>
                </a:solidFill>
                <a:latin typeface="Lucida Bright" panose="02040602050505020304" pitchFamily="18" charset="0"/>
                <a:ea typeface="+mj-ea"/>
                <a:cs typeface="+mj-cs"/>
              </a:rPr>
              <a:t>End</a:t>
            </a:r>
            <a:endParaRPr lang="en-US" sz="8000" i="0" dirty="0">
              <a:solidFill>
                <a:srgbClr val="C00000"/>
              </a:solidFill>
              <a:latin typeface="Lucida Bright" panose="02040602050505020304" pitchFamily="18" charset="0"/>
              <a:ea typeface="+mj-ea"/>
              <a:cs typeface="+mj-cs"/>
            </a:endParaRPr>
          </a:p>
        </p:txBody>
      </p:sp>
    </p:spTree>
    <p:extLst>
      <p:ext uri="{BB962C8B-B14F-4D97-AF65-F5344CB8AC3E}">
        <p14:creationId xmlns:p14="http://schemas.microsoft.com/office/powerpoint/2010/main" val="23277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168418" name="Group 34"/>
          <p:cNvGraphicFramePr>
            <a:graphicFrameLocks noGrp="1"/>
          </p:cNvGraphicFramePr>
          <p:nvPr>
            <p:extLst>
              <p:ext uri="{D42A27DB-BD31-4B8C-83A1-F6EECF244321}">
                <p14:modId xmlns:p14="http://schemas.microsoft.com/office/powerpoint/2010/main" val="168307913"/>
              </p:ext>
            </p:extLst>
          </p:nvPr>
        </p:nvGraphicFramePr>
        <p:xfrm>
          <a:off x="685800" y="1993900"/>
          <a:ext cx="7772400" cy="3959298"/>
        </p:xfrm>
        <a:graphic>
          <a:graphicData uri="http://schemas.openxmlformats.org/drawingml/2006/table">
            <a:tbl>
              <a:tblPr/>
              <a:tblGrid>
                <a:gridCol w="14478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66138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83811" marB="8381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11" marB="8381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8919">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Process Charact-eristics</a:t>
                      </a:r>
                    </a:p>
                  </a:txBody>
                  <a:tcPr marT="83811" marB="8381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Maintain high average utilization</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in excess capacity and flexible processes</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Modular processes that lend themselves to mass customization</a:t>
                      </a:r>
                    </a:p>
                  </a:txBody>
                  <a:tcPr marT="83811" marB="83811"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648919">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Inventory Charact-eristics</a:t>
                      </a:r>
                    </a:p>
                  </a:txBody>
                  <a:tcPr marT="83811" marB="83811"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Minimize inventory throughout the chain to hold down cost</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Develop responsive system with buffer stocks positioned to ensure supply</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Minimize inventory in the chain to avoid obsolescence</a:t>
                      </a:r>
                    </a:p>
                  </a:txBody>
                  <a:tcPr marT="83811" marB="8381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0434" name="Rectangle 1026"/>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170467" name="Group 1059"/>
          <p:cNvGraphicFramePr>
            <a:graphicFrameLocks noGrp="1"/>
          </p:cNvGraphicFramePr>
          <p:nvPr>
            <p:extLst>
              <p:ext uri="{D42A27DB-BD31-4B8C-83A1-F6EECF244321}">
                <p14:modId xmlns:p14="http://schemas.microsoft.com/office/powerpoint/2010/main" val="803839026"/>
              </p:ext>
            </p:extLst>
          </p:nvPr>
        </p:nvGraphicFramePr>
        <p:xfrm>
          <a:off x="685800" y="1993900"/>
          <a:ext cx="7772400" cy="3959298"/>
        </p:xfrm>
        <a:graphic>
          <a:graphicData uri="http://schemas.openxmlformats.org/drawingml/2006/table">
            <a:tbl>
              <a:tblPr/>
              <a:tblGrid>
                <a:gridCol w="14351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66138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83811" marB="8381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11" marB="8381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2036">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Lead-Time Charact-eristics</a:t>
                      </a:r>
                    </a:p>
                  </a:txBody>
                  <a:tcPr marT="83811" marB="8381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Shorten lead time as long as it does not increase costs</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aggressively to reduce production lead time</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aggressively to reduce development lead time</a:t>
                      </a:r>
                    </a:p>
                  </a:txBody>
                  <a:tcPr marT="83811" marB="83811"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895801">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Product-Design Charact-eristics</a:t>
                      </a:r>
                    </a:p>
                  </a:txBody>
                  <a:tcPr marT="83811" marB="83811"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Maximize performance and minimize costs</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Use product designs that lead to low setup time and rapid production ramp-up</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Use modular design to postpone product differentiation as long as possible</a:t>
                      </a:r>
                    </a:p>
                  </a:txBody>
                  <a:tcPr marT="83811" marB="8381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d"/>
  </p:transition>
</p:sld>
</file>

<file path=ppt/theme/theme1.xml><?xml version="1.0" encoding="utf-8"?>
<a:theme xmlns:a="http://schemas.openxmlformats.org/drawingml/2006/main" name="Blank Presentation">
  <a:themeElements>
    <a:clrScheme name="">
      <a:dk1>
        <a:srgbClr val="000000"/>
      </a:dk1>
      <a:lt1>
        <a:srgbClr val="F7FBFF"/>
      </a:lt1>
      <a:dk2>
        <a:srgbClr val="000000"/>
      </a:dk2>
      <a:lt2>
        <a:srgbClr val="808080"/>
      </a:lt2>
      <a:accent1>
        <a:srgbClr val="99CCFF"/>
      </a:accent1>
      <a:accent2>
        <a:srgbClr val="FDB109"/>
      </a:accent2>
      <a:accent3>
        <a:srgbClr val="FAFDFF"/>
      </a:accent3>
      <a:accent4>
        <a:srgbClr val="000000"/>
      </a:accent4>
      <a:accent5>
        <a:srgbClr val="CAE2FF"/>
      </a:accent5>
      <a:accent6>
        <a:srgbClr val="E5A007"/>
      </a:accent6>
      <a:hlink>
        <a:srgbClr val="3333CC"/>
      </a:hlink>
      <a:folHlink>
        <a:srgbClr val="AF67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5F5F5"/>
        </a:lt1>
        <a:dk2>
          <a:srgbClr val="0059FE"/>
        </a:dk2>
        <a:lt2>
          <a:srgbClr val="F5F5F5"/>
        </a:lt2>
        <a:accent1>
          <a:srgbClr val="A5D8FE"/>
        </a:accent1>
        <a:accent2>
          <a:srgbClr val="FEE475"/>
        </a:accent2>
        <a:accent3>
          <a:srgbClr val="AAB5FE"/>
        </a:accent3>
        <a:accent4>
          <a:srgbClr val="D1D1D1"/>
        </a:accent4>
        <a:accent5>
          <a:srgbClr val="CFE9FE"/>
        </a:accent5>
        <a:accent6>
          <a:srgbClr val="E6CF69"/>
        </a:accent6>
        <a:hlink>
          <a:srgbClr val="E4FEE4"/>
        </a:hlink>
        <a:folHlink>
          <a:srgbClr val="EBCEFE"/>
        </a:folHlink>
      </a:clrScheme>
      <a:clrMap bg1="dk2" tx1="lt1" bg2="dk1" tx2="lt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99CCFF"/>
        </a:accent1>
        <a:accent2>
          <a:srgbClr val="00FFCC"/>
        </a:accent2>
        <a:accent3>
          <a:srgbClr val="FFFF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E3F1FF"/>
        </a:lt1>
        <a:dk2>
          <a:srgbClr val="000000"/>
        </a:dk2>
        <a:lt2>
          <a:srgbClr val="808080"/>
        </a:lt2>
        <a:accent1>
          <a:srgbClr val="99CCFF"/>
        </a:accent1>
        <a:accent2>
          <a:srgbClr val="00FFCC"/>
        </a:accent2>
        <a:accent3>
          <a:srgbClr val="EFF7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7FBFF"/>
        </a:lt1>
        <a:dk2>
          <a:srgbClr val="000000"/>
        </a:dk2>
        <a:lt2>
          <a:srgbClr val="808080"/>
        </a:lt2>
        <a:accent1>
          <a:srgbClr val="99CCFF"/>
        </a:accent1>
        <a:accent2>
          <a:srgbClr val="00FFCC"/>
        </a:accent2>
        <a:accent3>
          <a:srgbClr val="FAFD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3925</Words>
  <Application>Microsoft Office PowerPoint</Application>
  <PresentationFormat>On-screen Show (4:3)</PresentationFormat>
  <Paragraphs>710</Paragraphs>
  <Slides>78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Lucida Bright</vt:lpstr>
      <vt:lpstr>Times</vt:lpstr>
      <vt:lpstr>Wingdings</vt:lpstr>
      <vt:lpstr>Blank Presentation</vt:lpstr>
      <vt:lpstr>PowerPoint Presentation</vt:lpstr>
      <vt:lpstr>PowerPoint Presentation</vt:lpstr>
      <vt:lpstr>The Strategic Importance  of the Supply Chain</vt:lpstr>
      <vt:lpstr>Supply-Chain Management</vt:lpstr>
      <vt:lpstr>A Supply Chain</vt:lpstr>
      <vt:lpstr>Global Supply-Chain Issues</vt:lpstr>
      <vt:lpstr>How Supply-Chain Decisions Impact Strategy</vt:lpstr>
      <vt:lpstr>How Supply-Chain Decisions Impact Strategy</vt:lpstr>
      <vt:lpstr>How Supply-Chain Decisions Impact Strategy</vt:lpstr>
      <vt:lpstr>PowerPoint Presentation</vt:lpstr>
      <vt:lpstr>Supply-Chain Economics</vt:lpstr>
      <vt:lpstr>Supply-Chain Economics</vt:lpstr>
      <vt:lpstr>Make-or-Buy Decisions</vt:lpstr>
      <vt:lpstr>Make-or-Buy Decisions</vt:lpstr>
      <vt:lpstr>Outsourcing</vt:lpstr>
      <vt:lpstr>PowerPoint Presentation</vt:lpstr>
      <vt:lpstr>Ethics in the Supply Chain</vt:lpstr>
      <vt:lpstr>Ethical Supply Management</vt:lpstr>
      <vt:lpstr>Ethical Supply Management</vt:lpstr>
      <vt:lpstr>Ethical Supply Management</vt:lpstr>
      <vt:lpstr>PowerPoint Presentation</vt:lpstr>
      <vt:lpstr>Supply-Chain Strategies</vt:lpstr>
      <vt:lpstr>Many Suppliers</vt:lpstr>
      <vt:lpstr>Few Suppliers</vt:lpstr>
      <vt:lpstr>Vertical Integration</vt:lpstr>
      <vt:lpstr>Vertical Integration</vt:lpstr>
      <vt:lpstr>Keiretsu Networks</vt:lpstr>
      <vt:lpstr>Virtual Companies</vt:lpstr>
      <vt:lpstr>Managing the Supply Chain</vt:lpstr>
      <vt:lpstr>Issues in an Integrated Supply Chain</vt:lpstr>
      <vt:lpstr>Opportunities in an Integrated Supply Chain</vt:lpstr>
      <vt:lpstr>Opportunities in an Integrated Supply Chain</vt:lpstr>
      <vt:lpstr>Radio Frequency Tags</vt:lpstr>
      <vt:lpstr>PowerPoint Presentation</vt:lpstr>
      <vt:lpstr>Vendor Selection</vt:lpstr>
      <vt:lpstr>Vendor Selection</vt:lpstr>
      <vt:lpstr>Vendor Evaluation</vt:lpstr>
      <vt:lpstr>PowerPoint Presentation</vt:lpstr>
      <vt:lpstr>Logistics Management</vt:lpstr>
      <vt:lpstr>Distribution Systems</vt:lpstr>
      <vt:lpstr>Distribution Systems</vt:lpstr>
      <vt:lpstr>Distribution Systems</vt:lpstr>
      <vt:lpstr>PowerPoint Presentation</vt:lpstr>
      <vt:lpstr>Cost of Shipping Alternatives</vt:lpstr>
      <vt:lpstr>Cost of Shipping Alternatives</vt:lpstr>
      <vt:lpstr>Logistics, Security, and JIT</vt:lpstr>
      <vt:lpstr>Benchmarking Supply-Chain Management</vt:lpstr>
      <vt:lpstr>PowerPoint Presentation</vt:lpstr>
      <vt:lpstr>Outsourcing</vt:lpstr>
      <vt:lpstr>What is Outsourcing?</vt:lpstr>
      <vt:lpstr>What is Outsourcing?</vt:lpstr>
      <vt:lpstr>Examples of Outsourcing</vt:lpstr>
      <vt:lpstr>Types of Outsourcing</vt:lpstr>
      <vt:lpstr>Desirable Outsourcing Destinations</vt:lpstr>
      <vt:lpstr>Strategic Planning and  Core Competencies</vt:lpstr>
      <vt:lpstr>Strategic Planning and  Core Competencies</vt:lpstr>
      <vt:lpstr>Theory of Comparative Advantage</vt:lpstr>
      <vt:lpstr>Outsourcing Trends and Political Repercussions</vt:lpstr>
      <vt:lpstr>Outsourcing Trends and Political Repercussions</vt:lpstr>
      <vt:lpstr>Outsourcing Trends and Political Repercussions</vt:lpstr>
      <vt:lpstr>Outsourcing Trends and Political Repercussions</vt:lpstr>
      <vt:lpstr>Outsourcing Trends and Political Repercussions</vt:lpstr>
      <vt:lpstr>Outsourcing Trends and Political Repercussions</vt:lpstr>
      <vt:lpstr>Risks of Outsourcing</vt:lpstr>
      <vt:lpstr>Risks of Outsourcing</vt:lpstr>
      <vt:lpstr>Risks of Outsourcing</vt:lpstr>
      <vt:lpstr>Risks of Outsourcing</vt:lpstr>
      <vt:lpstr>Risks of Outsourcing</vt:lpstr>
      <vt:lpstr>Risks of Outsourcing</vt:lpstr>
      <vt:lpstr>Evaluating Outsourcing</vt:lpstr>
      <vt:lpstr>Rating International  Risk Factors</vt:lpstr>
      <vt:lpstr>Rating Outsourcing Providers</vt:lpstr>
      <vt:lpstr>Advantages of Outsourcing</vt:lpstr>
      <vt:lpstr>Disadvantages of Outsourcing</vt:lpstr>
      <vt:lpstr>Audits and Metrics</vt:lpstr>
      <vt:lpstr>Ethical Issues in Outsourcing</vt:lpstr>
      <vt:lpstr>Ethical Issues in Outsourcing</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2016-08-22T03:52:41Z</dcterms:created>
  <dcterms:modified xsi:type="dcterms:W3CDTF">2022-10-29T16:01:46Z</dcterms:modified>
</cp:coreProperties>
</file>