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492" r:id="rId2"/>
    <p:sldId id="473" r:id="rId3"/>
    <p:sldId id="461" r:id="rId4"/>
    <p:sldId id="464" r:id="rId5"/>
    <p:sldId id="474" r:id="rId6"/>
    <p:sldId id="475" r:id="rId7"/>
    <p:sldId id="465" r:id="rId8"/>
    <p:sldId id="466" r:id="rId9"/>
    <p:sldId id="482" r:id="rId10"/>
    <p:sldId id="476" r:id="rId11"/>
    <p:sldId id="467" r:id="rId12"/>
    <p:sldId id="481" r:id="rId13"/>
    <p:sldId id="483" r:id="rId14"/>
    <p:sldId id="472" r:id="rId15"/>
    <p:sldId id="484" r:id="rId16"/>
    <p:sldId id="477" r:id="rId17"/>
    <p:sldId id="485" r:id="rId18"/>
    <p:sldId id="486" r:id="rId19"/>
    <p:sldId id="487" r:id="rId20"/>
    <p:sldId id="478" r:id="rId21"/>
    <p:sldId id="490" r:id="rId22"/>
    <p:sldId id="491" r:id="rId23"/>
    <p:sldId id="493" r:id="rId24"/>
  </p:sldIdLst>
  <p:sldSz cx="9144000" cy="6858000" type="screen4x3"/>
  <p:notesSz cx="9296400" cy="70104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0922"/>
    <a:srgbClr val="003300"/>
    <a:srgbClr val="FF9900"/>
    <a:srgbClr val="6F0D7B"/>
    <a:srgbClr val="7F7F7F"/>
    <a:srgbClr val="175097"/>
    <a:srgbClr val="92D2CA"/>
    <a:srgbClr val="F9F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88835" autoAdjust="0"/>
  </p:normalViewPr>
  <p:slideViewPr>
    <p:cSldViewPr snapToGrid="0">
      <p:cViewPr varScale="1">
        <p:scale>
          <a:sx n="93" d="100"/>
          <a:sy n="93" d="100"/>
        </p:scale>
        <p:origin x="8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70C6464-5196-4C94-BE87-26C0941E4DD9}" type="datetimeFigureOut">
              <a:rPr lang="en-US" altLang="en-US"/>
              <a:pPr>
                <a:defRPr/>
              </a:pPr>
              <a:t>3/24/2020</a:t>
            </a:fld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738" y="6657975"/>
            <a:ext cx="4029075" cy="352425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1DB5FC2-D1A4-4E4D-A5FF-40AB8E6E092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07255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7325" y="0"/>
            <a:ext cx="402907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 dirty="0"/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0575"/>
            <a:ext cx="6816725" cy="315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noProof="0"/>
              <a:t>Click to edit Master text styles</a:t>
            </a:r>
          </a:p>
          <a:p>
            <a:pPr lvl="1"/>
            <a:r>
              <a:rPr lang="en-AU" altLang="en-US" noProof="0"/>
              <a:t>Second level</a:t>
            </a:r>
          </a:p>
          <a:p>
            <a:pPr lvl="2"/>
            <a:r>
              <a:rPr lang="en-AU" altLang="en-US" noProof="0"/>
              <a:t>Third level</a:t>
            </a:r>
          </a:p>
          <a:p>
            <a:pPr lvl="3"/>
            <a:r>
              <a:rPr lang="en-AU" altLang="en-US" noProof="0"/>
              <a:t>Fourth level</a:t>
            </a:r>
          </a:p>
          <a:p>
            <a:pPr lvl="4"/>
            <a:r>
              <a:rPr lang="en-AU" altLang="en-US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AU" alt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7325" y="6659563"/>
            <a:ext cx="40290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CBD709E-0F38-41D7-90FC-0D7D5EEADD9D}" type="slidenum">
              <a:rPr lang="en-AU" altLang="en-US"/>
              <a:pPr>
                <a:defRPr/>
              </a:pPr>
              <a:t>‹#›</a:t>
            </a:fld>
            <a:endParaRPr lang="en-AU" altLang="en-US" dirty="0"/>
          </a:p>
        </p:txBody>
      </p:sp>
    </p:spTree>
    <p:extLst>
      <p:ext uri="{BB962C8B-B14F-4D97-AF65-F5344CB8AC3E}">
        <p14:creationId xmlns:p14="http://schemas.microsoft.com/office/powerpoint/2010/main" val="9150974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55650" indent="-290513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63638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30363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95500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69EECCA-9F03-4221-B7B1-4A2D70CFB087}" type="slidenum">
              <a:rPr lang="en-AU" altLang="en-US" sz="1200" smtClean="0"/>
              <a:pPr/>
              <a:t>2</a:t>
            </a:fld>
            <a:endParaRPr lang="en-AU" altLang="en-US" sz="1200" dirty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33796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3379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5AE5C86-707F-4C67-A51F-CF9FF131487A}" type="slidenum">
              <a:rPr lang="en-AU" altLang="en-US" sz="1200" smtClean="0"/>
              <a:pPr/>
              <a:t>11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55650" indent="-290513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63638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30363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95500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4770BF7A-0A3D-4075-91A8-1913B0C1F88B}" type="slidenum">
              <a:rPr lang="en-AU" altLang="en-US" sz="1200" smtClean="0"/>
              <a:pPr/>
              <a:t>12</a:t>
            </a:fld>
            <a:endParaRPr lang="en-AU" altLang="en-US" sz="1200" dirty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35844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3584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E3FCE2C-C4FF-40FF-AE2F-9F171F416339}" type="slidenum">
              <a:rPr lang="en-AU" altLang="en-US" sz="1200" smtClean="0"/>
              <a:pPr/>
              <a:t>13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36868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3686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178A414F-6CB3-43F5-8DFB-4053967AF7C6}" type="slidenum">
              <a:rPr lang="en-AU" altLang="en-US" sz="1200" smtClean="0"/>
              <a:pPr/>
              <a:t>14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55650" indent="-290513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63638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30363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95500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E8C8C30-C8F4-4C6C-9EA2-3A5B188517F7}" type="slidenum">
              <a:rPr lang="en-AU" altLang="en-US" sz="1200" smtClean="0"/>
              <a:pPr/>
              <a:t>15</a:t>
            </a:fld>
            <a:endParaRPr lang="en-AU" altLang="en-US" sz="1200" dirty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38916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3891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2FB9ABD-98FF-4D86-8146-D297A446FEAA}" type="slidenum">
              <a:rPr lang="en-AU" altLang="en-US" sz="1200" smtClean="0"/>
              <a:pPr/>
              <a:t>16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39940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3994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EDE756F8-9835-45D0-B1FC-EFA28C065830}" type="slidenum">
              <a:rPr lang="en-AU" altLang="en-US" sz="1200" smtClean="0"/>
              <a:pPr/>
              <a:t>17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40964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4096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7BF3446-A73C-451B-9D0E-A656769CF73F}" type="slidenum">
              <a:rPr lang="en-AU" altLang="en-US" sz="1200" smtClean="0"/>
              <a:pPr/>
              <a:t>18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55650" indent="-290513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63638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30363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95500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35EF605-800C-4D0E-ABF3-2C5F0C7A5D7F}" type="slidenum">
              <a:rPr lang="en-AU" altLang="en-US" sz="1200" smtClean="0"/>
              <a:pPr/>
              <a:t>19</a:t>
            </a:fld>
            <a:endParaRPr lang="en-AU" altLang="en-US" sz="1200" dirty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43012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4301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23265D2A-ACAD-4D9E-B239-31D1EA186569}" type="slidenum">
              <a:rPr lang="en-AU" altLang="en-US" sz="1200" smtClean="0"/>
              <a:pPr/>
              <a:t>20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25604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2560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B3F744C-FA3B-462F-89D7-B7866E7567C5}" type="slidenum">
              <a:rPr lang="en-AU" altLang="en-US" sz="1200" smtClean="0"/>
              <a:pPr/>
              <a:t>3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44036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4403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57E6C0CC-102B-44D8-84A6-BA3B93E655F1}" type="slidenum">
              <a:rPr lang="en-AU" altLang="en-US" sz="1200" smtClean="0"/>
              <a:pPr/>
              <a:t>21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45060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4506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0CD86016-F3B9-4222-8425-1327B667EBA8}" type="slidenum">
              <a:rPr lang="en-AU" altLang="en-US" sz="1200" smtClean="0"/>
              <a:pPr/>
              <a:t>22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26628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2662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E5BA75A-42F3-4B5B-A0E2-1B42AA2158EF}" type="slidenum">
              <a:rPr lang="en-AU" altLang="en-US" sz="1200" smtClean="0"/>
              <a:pPr/>
              <a:t>4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27652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2765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7F4BEC4F-1D89-4115-9F7F-D76C73539C7B}" type="slidenum">
              <a:rPr lang="en-AU" altLang="en-US" sz="1200" smtClean="0"/>
              <a:pPr/>
              <a:t>5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55650" indent="-290513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63638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30363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95500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7D4C891-991B-4DD1-9BDF-ABD94F670917}" type="slidenum">
              <a:rPr lang="en-AU" altLang="en-US" sz="1200" smtClean="0"/>
              <a:pPr/>
              <a:t>6</a:t>
            </a:fld>
            <a:endParaRPr lang="en-AU" altLang="en-US" sz="1200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29700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2970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D3C7B99-D074-4722-826E-3C5EB385CD36}" type="slidenum">
              <a:rPr lang="en-AU" altLang="en-US" sz="1200" smtClean="0"/>
              <a:pPr/>
              <a:t>7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30724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3072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68FE68BB-5ED2-4E0A-88DE-AA1AF9288252}" type="slidenum">
              <a:rPr lang="en-AU" altLang="en-US" sz="1200" smtClean="0"/>
              <a:pPr/>
              <a:t>8</a:t>
            </a:fld>
            <a:endParaRPr lang="en-AU" altLang="en-US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55650" indent="-290513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63638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30363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95500" indent="-23177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527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30099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671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924300" indent="-2317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C004DF13-2A12-43CB-A4AA-C34B303CBE91}" type="slidenum">
              <a:rPr lang="en-AU" altLang="en-US" sz="1200" smtClean="0"/>
              <a:pPr/>
              <a:t>9</a:t>
            </a:fld>
            <a:endParaRPr lang="en-AU" altLang="en-US" sz="1200" dirty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143250" y="42863"/>
            <a:ext cx="4148138" cy="3111500"/>
          </a:xfrm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  <p:sp>
        <p:nvSpPr>
          <p:cNvPr id="32772" name="Footer Placeholder 2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200" dirty="0"/>
              <a:t>10: Ch17 - Maintenance &amp; Reliability(MGMT3102: Fall13)</a:t>
            </a:r>
            <a:endParaRPr lang="en-AU" altLang="en-US" sz="1200" dirty="0"/>
          </a:p>
        </p:txBody>
      </p:sp>
      <p:sp>
        <p:nvSpPr>
          <p:cNvPr id="3277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6165E75-5BD8-4932-B223-FACA8B5CF6C5}" type="slidenum">
              <a:rPr lang="en-AU" altLang="en-US" sz="1200" smtClean="0"/>
              <a:pPr/>
              <a:t>10</a:t>
            </a:fld>
            <a:endParaRPr lang="en-AU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613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22003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34975"/>
            <a:ext cx="19431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34975"/>
            <a:ext cx="56769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8754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6626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74214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77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16608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890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740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59888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3200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59122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34975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177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03200" y="6473825"/>
            <a:ext cx="37846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 dirty="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r>
              <a:rPr lang="en-AU" altLang="en-US" dirty="0"/>
              <a:t>© 2011 Pearson Education, Inc. publishing as Prentice Hall</a:t>
            </a:r>
            <a:endParaRPr lang="en-US" altLang="en-US" dirty="0"/>
          </a:p>
        </p:txBody>
      </p:sp>
      <p:sp>
        <p:nvSpPr>
          <p:cNvPr id="1029" name="Text Box 9"/>
          <p:cNvSpPr txBox="1">
            <a:spLocks noChangeArrowheads="1"/>
          </p:cNvSpPr>
          <p:nvPr userDrawn="1"/>
        </p:nvSpPr>
        <p:spPr bwMode="auto">
          <a:xfrm>
            <a:off x="8391525" y="6473825"/>
            <a:ext cx="593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1000" b="1" dirty="0">
                <a:solidFill>
                  <a:srgbClr val="7F7F7F"/>
                </a:solidFill>
              </a:rPr>
              <a:t>13 - </a:t>
            </a:r>
            <a:fld id="{82541FD2-4E0D-48A6-8DCF-0093856D10E0}" type="slidenum">
              <a:rPr lang="en-US" altLang="en-US" sz="1000" b="1" smtClean="0">
                <a:solidFill>
                  <a:srgbClr val="7F7F7F"/>
                </a:solidFill>
              </a:rPr>
              <a:pPr>
                <a:defRPr/>
              </a:pPr>
              <a:t>‹#›</a:t>
            </a:fld>
            <a:endParaRPr lang="en-US" altLang="en-US" sz="1000" b="1" dirty="0">
              <a:solidFill>
                <a:srgbClr val="7F7F7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 b="1" i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ＭＳ Ｐゴシック" charset="-128"/>
        </a:defRPr>
      </a:lvl9pPr>
    </p:titleStyle>
    <p:bodyStyle>
      <a:lvl1pPr marL="533400" indent="-533400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charset="2"/>
        <a:buChar char="u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1168400" indent="-4556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charset="2"/>
        <a:buChar char="u"/>
        <a:defRPr sz="2800" b="1">
          <a:solidFill>
            <a:schemeClr val="tx1"/>
          </a:solidFill>
          <a:latin typeface="+mn-lt"/>
          <a:ea typeface="+mn-ea"/>
        </a:defRPr>
      </a:lvl2pPr>
      <a:lvl3pPr marL="1790700" indent="-4429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charset="2"/>
        <a:buChar char="u"/>
        <a:defRPr sz="2400" b="1">
          <a:solidFill>
            <a:schemeClr val="tx1"/>
          </a:solidFill>
          <a:latin typeface="+mn-lt"/>
          <a:ea typeface="+mn-ea"/>
        </a:defRPr>
      </a:lvl3pPr>
      <a:lvl4pPr marL="2336800" indent="-3667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charset="2"/>
        <a:buChar char="u"/>
        <a:defRPr sz="2000" b="1">
          <a:solidFill>
            <a:schemeClr val="tx1"/>
          </a:solidFill>
          <a:latin typeface="+mn-lt"/>
          <a:ea typeface="+mn-ea"/>
        </a:defRPr>
      </a:lvl4pPr>
      <a:lvl5pPr marL="2870200" indent="-354013" algn="l" rtl="0" eaLnBrk="0" fontAlgn="base" hangingPunct="0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charset="2"/>
        <a:buChar char="u"/>
        <a:defRPr sz="2000" b="1">
          <a:solidFill>
            <a:schemeClr val="tx1"/>
          </a:solidFill>
          <a:latin typeface="+mn-lt"/>
          <a:ea typeface="+mn-ea"/>
        </a:defRPr>
      </a:lvl5pPr>
      <a:lvl6pPr marL="33274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charset="2"/>
        <a:buChar char="u"/>
        <a:defRPr sz="2000" b="1">
          <a:solidFill>
            <a:schemeClr val="tx1"/>
          </a:solidFill>
          <a:latin typeface="+mn-lt"/>
          <a:ea typeface="+mn-ea"/>
        </a:defRPr>
      </a:lvl6pPr>
      <a:lvl7pPr marL="37846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charset="2"/>
        <a:buChar char="u"/>
        <a:defRPr sz="2000" b="1">
          <a:solidFill>
            <a:schemeClr val="tx1"/>
          </a:solidFill>
          <a:latin typeface="+mn-lt"/>
          <a:ea typeface="+mn-ea"/>
        </a:defRPr>
      </a:lvl7pPr>
      <a:lvl8pPr marL="42418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charset="2"/>
        <a:buChar char="u"/>
        <a:defRPr sz="2000" b="1">
          <a:solidFill>
            <a:schemeClr val="tx1"/>
          </a:solidFill>
          <a:latin typeface="+mn-lt"/>
          <a:ea typeface="+mn-ea"/>
        </a:defRPr>
      </a:lvl8pPr>
      <a:lvl9pPr marL="4699000" indent="-354013" algn="l" rtl="0" fontAlgn="base">
        <a:lnSpc>
          <a:spcPct val="90000"/>
        </a:lnSpc>
        <a:spcBef>
          <a:spcPct val="0"/>
        </a:spcBef>
        <a:spcAft>
          <a:spcPct val="40000"/>
        </a:spcAft>
        <a:buClr>
          <a:srgbClr val="BF0922"/>
        </a:buClr>
        <a:buFont typeface="Wingdings" charset="2"/>
        <a:buChar char="u"/>
        <a:defRPr sz="2000" b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endParaRPr lang="en-US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812850" y="1025525"/>
            <a:ext cx="5830185" cy="774109"/>
          </a:xfrm>
          <a:prstGeom prst="rect">
            <a:avLst/>
          </a:prstGeom>
        </p:spPr>
        <p:txBody>
          <a:bodyPr anchor="b"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buNone/>
              <a:defRPr/>
            </a:pPr>
            <a:r>
              <a:rPr lang="en-US" sz="3200" b="1" dirty="0">
                <a:solidFill>
                  <a:srgbClr val="003300"/>
                </a:solidFill>
                <a:effectLst/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Operations Management</a:t>
            </a: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1130204" y="4468207"/>
            <a:ext cx="7195475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1" fontAlgn="auto" hangingPunct="1">
              <a:spcAft>
                <a:spcPts val="0"/>
              </a:spcAft>
              <a:buNone/>
              <a:defRPr/>
            </a:pPr>
            <a:r>
              <a:rPr lang="en-US" sz="4400" b="1" dirty="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 </a:t>
            </a:r>
            <a:r>
              <a:rPr lang="en-US" sz="6600" b="1" dirty="0">
                <a:solidFill>
                  <a:srgbClr val="BF0922"/>
                </a:solidFill>
                <a:latin typeface="Lucida Bright" panose="02040602050505020304" pitchFamily="18" charset="0"/>
                <a:ea typeface="+mj-ea"/>
                <a:cs typeface="FrankRuehl" panose="020E0503060101010101" pitchFamily="34" charset="-79"/>
              </a:rPr>
              <a:t>Reliability and Redundancy</a:t>
            </a:r>
            <a:endParaRPr lang="en-US" sz="6600" dirty="0">
              <a:solidFill>
                <a:srgbClr val="BF0922"/>
              </a:solidFill>
              <a:effectLst/>
              <a:latin typeface="Lucida Bright" panose="02040602050505020304" pitchFamily="18" charset="0"/>
              <a:ea typeface="+mj-ea"/>
              <a:cs typeface="FrankRuehl" panose="020E0503060101010101" pitchFamily="34" charset="-79"/>
            </a:endParaRPr>
          </a:p>
        </p:txBody>
      </p:sp>
      <p:sp>
        <p:nvSpPr>
          <p:cNvPr id="4101" name="TextBox 1"/>
          <p:cNvSpPr txBox="1">
            <a:spLocks noChangeArrowheads="1"/>
          </p:cNvSpPr>
          <p:nvPr/>
        </p:nvSpPr>
        <p:spPr bwMode="auto">
          <a:xfrm>
            <a:off x="1847850" y="501650"/>
            <a:ext cx="5761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Aft>
                <a:spcPct val="40000"/>
              </a:spcAft>
              <a:buChar char="•"/>
              <a:defRPr sz="32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lnSpc>
                <a:spcPct val="90000"/>
              </a:lnSpc>
              <a:spcAft>
                <a:spcPct val="40000"/>
              </a:spcAft>
              <a:buChar char="–"/>
              <a:defRPr sz="28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lnSpc>
                <a:spcPct val="90000"/>
              </a:lnSpc>
              <a:spcAft>
                <a:spcPct val="40000"/>
              </a:spcAft>
              <a:buChar char="•"/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lnSpc>
                <a:spcPct val="90000"/>
              </a:lnSpc>
              <a:spcAft>
                <a:spcPct val="40000"/>
              </a:spcAft>
              <a:buChar char="–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lnSpc>
                <a:spcPct val="90000"/>
              </a:lnSpc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40000"/>
              </a:spcAft>
              <a:buChar char="»"/>
              <a:defRPr sz="20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lnSpc>
                <a:spcPct val="100000"/>
              </a:lnSpc>
              <a:spcAft>
                <a:spcPct val="0"/>
              </a:spcAft>
              <a:buFontTx/>
              <a:buNone/>
            </a:pPr>
            <a:r>
              <a:rPr lang="en-US" altLang="en-US" sz="2800" dirty="0">
                <a:solidFill>
                  <a:srgbClr val="800000"/>
                </a:solidFill>
                <a:latin typeface="Lucida Bright" panose="02040602050505020304" pitchFamily="18" charset="0"/>
              </a:rPr>
              <a:t>           </a:t>
            </a:r>
            <a:r>
              <a:rPr lang="en-US" altLang="en-US" sz="2800" dirty="0">
                <a:solidFill>
                  <a:srgbClr val="800000"/>
                </a:solidFill>
                <a:effectLst/>
                <a:latin typeface="Lucida Bright" panose="02040602050505020304" pitchFamily="18" charset="0"/>
                <a:cs typeface="FrankRuehl" panose="020E0503060101010101" pitchFamily="34" charset="-79"/>
              </a:rPr>
              <a:t>Regents Park Publishers</a:t>
            </a:r>
          </a:p>
        </p:txBody>
      </p:sp>
      <p:pic>
        <p:nvPicPr>
          <p:cNvPr id="4102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8" y="2235200"/>
            <a:ext cx="2345921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4021262" y="2360910"/>
            <a:ext cx="315887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4864" algn="ctr" eaLnBrk="1" fontAlgn="auto" hangingPunct="1">
              <a:spcAft>
                <a:spcPts val="0"/>
              </a:spcAft>
              <a:buNone/>
              <a:defRPr/>
            </a:pPr>
            <a:r>
              <a:rPr lang="en-US" sz="6600" b="1" dirty="0">
                <a:solidFill>
                  <a:schemeClr val="accent5">
                    <a:lumMod val="25000"/>
                  </a:schemeClr>
                </a:solidFill>
                <a:effectLst/>
                <a:latin typeface="Lucida Bright" panose="02040602050505020304" pitchFamily="18" charset="0"/>
                <a:cs typeface="FrankRuehl" panose="020E0503060101010101" pitchFamily="34" charset="-79"/>
              </a:rPr>
              <a:t>T2LM5</a:t>
            </a:r>
          </a:p>
        </p:txBody>
      </p:sp>
    </p:spTree>
    <p:extLst>
      <p:ext uri="{BB962C8B-B14F-4D97-AF65-F5344CB8AC3E}">
        <p14:creationId xmlns:p14="http://schemas.microsoft.com/office/powerpoint/2010/main" val="458607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96900"/>
            <a:ext cx="7772400" cy="8747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  <a:t>Sequential System Reliability</a:t>
            </a:r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690563" y="1795463"/>
            <a:ext cx="8040687" cy="142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spcBef>
                <a:spcPct val="40000"/>
              </a:spcBef>
              <a:buFont typeface="Times" charset="0"/>
              <a:buNone/>
            </a:pPr>
            <a:r>
              <a:rPr lang="en-US" altLang="en-US" sz="3200" b="1" dirty="0">
                <a:latin typeface="FrankRuehl" pitchFamily="34" charset="-79"/>
                <a:cs typeface="FrankRuehl" pitchFamily="34" charset="-79"/>
              </a:rPr>
              <a:t>The reliability of the sequential system is a function of the reliabilities of individual components:</a:t>
            </a:r>
          </a:p>
        </p:txBody>
      </p:sp>
      <p:sp>
        <p:nvSpPr>
          <p:cNvPr id="198660" name="Rectangle 4"/>
          <p:cNvSpPr>
            <a:spLocks noChangeArrowheads="1"/>
          </p:cNvSpPr>
          <p:nvPr/>
        </p:nvSpPr>
        <p:spPr bwMode="auto">
          <a:xfrm>
            <a:off x="1974850" y="3392488"/>
            <a:ext cx="423227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200" b="1" dirty="0">
                <a:latin typeface="FrankRuehl" pitchFamily="34" charset="-79"/>
                <a:cs typeface="FrankRuehl" pitchFamily="34" charset="-79"/>
              </a:rPr>
              <a:t>R</a:t>
            </a:r>
            <a:r>
              <a:rPr lang="en-US" altLang="en-US" sz="3200" b="1" baseline="-25000" dirty="0">
                <a:latin typeface="FrankRuehl" pitchFamily="34" charset="-79"/>
                <a:cs typeface="FrankRuehl" pitchFamily="34" charset="-79"/>
              </a:rPr>
              <a:t>s</a:t>
            </a:r>
            <a:r>
              <a:rPr lang="en-US" altLang="en-US" sz="3200" b="1" dirty="0">
                <a:latin typeface="FrankRuehl" pitchFamily="34" charset="-79"/>
                <a:cs typeface="FrankRuehl" pitchFamily="34" charset="-79"/>
              </a:rPr>
              <a:t> = R</a:t>
            </a:r>
            <a:r>
              <a:rPr lang="en-US" altLang="en-US" sz="3200" b="1" baseline="-25000" dirty="0">
                <a:latin typeface="FrankRuehl" pitchFamily="34" charset="-79"/>
                <a:cs typeface="FrankRuehl" pitchFamily="34" charset="-79"/>
              </a:rPr>
              <a:t>1</a:t>
            </a:r>
            <a:r>
              <a:rPr lang="en-US" altLang="en-US" sz="3200" b="1" dirty="0">
                <a:latin typeface="FrankRuehl" pitchFamily="34" charset="-79"/>
                <a:cs typeface="FrankRuehl" pitchFamily="34" charset="-79"/>
              </a:rPr>
              <a:t> * R</a:t>
            </a:r>
            <a:r>
              <a:rPr lang="en-US" altLang="en-US" sz="3200" b="1" baseline="-25000" dirty="0">
                <a:latin typeface="FrankRuehl" pitchFamily="34" charset="-79"/>
                <a:cs typeface="FrankRuehl" pitchFamily="34" charset="-79"/>
              </a:rPr>
              <a:t>2</a:t>
            </a:r>
            <a:r>
              <a:rPr lang="en-US" altLang="en-US" sz="3200" b="1" dirty="0">
                <a:latin typeface="FrankRuehl" pitchFamily="34" charset="-79"/>
                <a:cs typeface="FrankRuehl" pitchFamily="34" charset="-79"/>
              </a:rPr>
              <a:t> * R</a:t>
            </a:r>
            <a:r>
              <a:rPr lang="en-US" altLang="en-US" sz="3200" b="1" baseline="-25000" dirty="0">
                <a:latin typeface="FrankRuehl" pitchFamily="34" charset="-79"/>
                <a:cs typeface="FrankRuehl" pitchFamily="34" charset="-79"/>
              </a:rPr>
              <a:t>3</a:t>
            </a:r>
            <a:r>
              <a:rPr lang="en-US" altLang="en-US" sz="3200" b="1" dirty="0">
                <a:latin typeface="FrankRuehl" pitchFamily="34" charset="-79"/>
                <a:cs typeface="FrankRuehl" pitchFamily="34" charset="-79"/>
              </a:rPr>
              <a:t> * …  R</a:t>
            </a:r>
            <a:r>
              <a:rPr lang="en-US" altLang="en-US" sz="3200" b="1" baseline="-25000" dirty="0">
                <a:latin typeface="FrankRuehl" pitchFamily="34" charset="-79"/>
                <a:cs typeface="FrankRuehl" pitchFamily="34" charset="-79"/>
              </a:rPr>
              <a:t>n</a:t>
            </a:r>
            <a:endParaRPr lang="en-US" altLang="en-US" sz="3200" b="1" dirty="0">
              <a:latin typeface="FrankRuehl" pitchFamily="34" charset="-79"/>
              <a:cs typeface="FrankRuehl" pitchFamily="34" charset="-79"/>
            </a:endParaRPr>
          </a:p>
        </p:txBody>
      </p:sp>
      <p:sp>
        <p:nvSpPr>
          <p:cNvPr id="198661" name="Rectangle 5"/>
          <p:cNvSpPr>
            <a:spLocks noChangeArrowheads="1"/>
          </p:cNvSpPr>
          <p:nvPr/>
        </p:nvSpPr>
        <p:spPr bwMode="auto">
          <a:xfrm>
            <a:off x="962025" y="4773613"/>
            <a:ext cx="6167438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tabLst>
                <a:tab pos="1905000" algn="r"/>
                <a:tab pos="2006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tabLst>
                <a:tab pos="1905000" algn="r"/>
                <a:tab pos="2006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tabLst>
                <a:tab pos="1905000" algn="r"/>
                <a:tab pos="2006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tabLst>
                <a:tab pos="1905000" algn="r"/>
                <a:tab pos="2006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tabLst>
                <a:tab pos="1905000" algn="r"/>
                <a:tab pos="2006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905000" algn="r"/>
                <a:tab pos="2006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905000" algn="r"/>
                <a:tab pos="2006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905000" algn="r"/>
                <a:tab pos="2006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1905000" algn="r"/>
                <a:tab pos="2006600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where	</a:t>
            </a:r>
            <a:r>
              <a:rPr lang="en-US" altLang="en-US" sz="2800" b="1" i="1" dirty="0">
                <a:latin typeface="FrankRuehl" pitchFamily="34" charset="-79"/>
                <a:cs typeface="FrankRuehl" pitchFamily="34" charset="-79"/>
              </a:rPr>
              <a:t>R</a:t>
            </a:r>
            <a:r>
              <a:rPr lang="en-US" altLang="en-US" sz="2800" b="1" baseline="-25000" dirty="0">
                <a:latin typeface="FrankRuehl" pitchFamily="34" charset="-79"/>
                <a:cs typeface="FrankRuehl" pitchFamily="34" charset="-79"/>
              </a:rPr>
              <a:t>1</a:t>
            </a:r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	= reliability of component 1</a:t>
            </a:r>
          </a:p>
          <a:p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	</a:t>
            </a:r>
            <a:r>
              <a:rPr lang="en-US" altLang="en-US" sz="2800" b="1" i="1" dirty="0">
                <a:latin typeface="FrankRuehl" pitchFamily="34" charset="-79"/>
                <a:cs typeface="FrankRuehl" pitchFamily="34" charset="-79"/>
              </a:rPr>
              <a:t>R</a:t>
            </a:r>
            <a:r>
              <a:rPr lang="en-US" altLang="en-US" sz="2800" b="1" baseline="-25000" dirty="0">
                <a:latin typeface="FrankRuehl" pitchFamily="34" charset="-79"/>
                <a:cs typeface="FrankRuehl" pitchFamily="34" charset="-79"/>
              </a:rPr>
              <a:t>2</a:t>
            </a:r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	= reliability of component 2</a:t>
            </a:r>
          </a:p>
          <a:p>
            <a:endParaRPr lang="en-US" altLang="en-US" sz="2800" b="1" dirty="0">
              <a:latin typeface="FrankRuehl" pitchFamily="34" charset="-79"/>
              <a:cs typeface="FrankRuehl" pitchFamily="34" charset="-79"/>
            </a:endParaRPr>
          </a:p>
          <a:p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and so on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8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autoUpdateAnimBg="0"/>
      <p:bldP spid="198660" grpId="0" autoUpdateAnimBg="0"/>
      <p:bldP spid="19866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2754" name="Group 2"/>
          <p:cNvGrpSpPr>
            <a:grpSpLocks/>
          </p:cNvGrpSpPr>
          <p:nvPr/>
        </p:nvGrpSpPr>
        <p:grpSpPr bwMode="auto">
          <a:xfrm>
            <a:off x="6350000" y="2849563"/>
            <a:ext cx="1493838" cy="584200"/>
            <a:chOff x="4048" y="2438"/>
            <a:chExt cx="941" cy="368"/>
          </a:xfrm>
        </p:grpSpPr>
        <p:sp>
          <p:nvSpPr>
            <p:cNvPr id="11287" name="Line 3"/>
            <p:cNvSpPr>
              <a:spLocks noChangeShapeType="1"/>
            </p:cNvSpPr>
            <p:nvPr/>
          </p:nvSpPr>
          <p:spPr bwMode="auto">
            <a:xfrm>
              <a:off x="4048" y="2620"/>
              <a:ext cx="544" cy="0"/>
            </a:xfrm>
            <a:prstGeom prst="line">
              <a:avLst/>
            </a:prstGeom>
            <a:noFill/>
            <a:ln w="57150">
              <a:solidFill>
                <a:srgbClr val="175097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88" name="Rectangle 4"/>
            <p:cNvSpPr>
              <a:spLocks noChangeArrowheads="1"/>
            </p:cNvSpPr>
            <p:nvPr/>
          </p:nvSpPr>
          <p:spPr bwMode="auto">
            <a:xfrm>
              <a:off x="4590" y="2438"/>
              <a:ext cx="399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3200" b="1" i="1" dirty="0"/>
                <a:t>R</a:t>
              </a:r>
              <a:r>
                <a:rPr lang="en-US" altLang="en-US" sz="3200" b="1" i="1" baseline="-25000" dirty="0"/>
                <a:t>s</a:t>
              </a:r>
              <a:endParaRPr lang="en-US" altLang="en-US" sz="3200" b="1" i="1" dirty="0"/>
            </a:p>
          </p:txBody>
        </p:sp>
      </p:grpSp>
      <p:grpSp>
        <p:nvGrpSpPr>
          <p:cNvPr id="202757" name="Group 5"/>
          <p:cNvGrpSpPr>
            <a:grpSpLocks/>
          </p:cNvGrpSpPr>
          <p:nvPr/>
        </p:nvGrpSpPr>
        <p:grpSpPr bwMode="auto">
          <a:xfrm>
            <a:off x="4368800" y="1979613"/>
            <a:ext cx="2016125" cy="1628775"/>
            <a:chOff x="2800" y="1890"/>
            <a:chExt cx="1270" cy="1026"/>
          </a:xfrm>
        </p:grpSpPr>
        <p:sp>
          <p:nvSpPr>
            <p:cNvPr id="11282" name="Line 6"/>
            <p:cNvSpPr>
              <a:spLocks noChangeShapeType="1"/>
            </p:cNvSpPr>
            <p:nvPr/>
          </p:nvSpPr>
          <p:spPr bwMode="auto">
            <a:xfrm>
              <a:off x="2800" y="2620"/>
              <a:ext cx="544" cy="0"/>
            </a:xfrm>
            <a:prstGeom prst="line">
              <a:avLst/>
            </a:prstGeom>
            <a:noFill/>
            <a:ln w="57150">
              <a:solidFill>
                <a:srgbClr val="175097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83" name="Rectangle 7"/>
            <p:cNvSpPr>
              <a:spLocks noChangeArrowheads="1"/>
            </p:cNvSpPr>
            <p:nvPr/>
          </p:nvSpPr>
          <p:spPr bwMode="auto">
            <a:xfrm>
              <a:off x="3521" y="1890"/>
              <a:ext cx="36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3200" b="1" dirty="0">
                  <a:latin typeface="FrankRuehl" pitchFamily="34" charset="-79"/>
                  <a:cs typeface="FrankRuehl" pitchFamily="34" charset="-79"/>
                </a:rPr>
                <a:t>R</a:t>
              </a:r>
              <a:r>
                <a:rPr lang="en-US" altLang="en-US" sz="3200" b="1" baseline="-25000" dirty="0">
                  <a:latin typeface="FrankRuehl" pitchFamily="34" charset="-79"/>
                  <a:cs typeface="FrankRuehl" pitchFamily="34" charset="-79"/>
                </a:rPr>
                <a:t>3</a:t>
              </a:r>
              <a:endParaRPr lang="en-US" altLang="en-US" sz="3200" b="1" dirty="0">
                <a:latin typeface="FrankRuehl" pitchFamily="34" charset="-79"/>
                <a:cs typeface="FrankRuehl" pitchFamily="34" charset="-79"/>
              </a:endParaRPr>
            </a:p>
          </p:txBody>
        </p:sp>
        <p:grpSp>
          <p:nvGrpSpPr>
            <p:cNvPr id="11284" name="Group 8"/>
            <p:cNvGrpSpPr>
              <a:grpSpLocks/>
            </p:cNvGrpSpPr>
            <p:nvPr/>
          </p:nvGrpSpPr>
          <p:grpSpPr bwMode="auto">
            <a:xfrm>
              <a:off x="3366" y="2324"/>
              <a:ext cx="704" cy="592"/>
              <a:chOff x="3344" y="3260"/>
              <a:chExt cx="704" cy="592"/>
            </a:xfrm>
          </p:grpSpPr>
          <p:sp>
            <p:nvSpPr>
              <p:cNvPr id="11285" name="Rectangle 9"/>
              <p:cNvSpPr>
                <a:spLocks noChangeArrowheads="1"/>
              </p:cNvSpPr>
              <p:nvPr/>
            </p:nvSpPr>
            <p:spPr bwMode="auto">
              <a:xfrm>
                <a:off x="3344" y="3260"/>
                <a:ext cx="704" cy="592"/>
              </a:xfrm>
              <a:prstGeom prst="rect">
                <a:avLst/>
              </a:prstGeom>
              <a:solidFill>
                <a:schemeClr val="accent2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dirty="0"/>
              </a:p>
            </p:txBody>
          </p:sp>
          <p:sp>
            <p:nvSpPr>
              <p:cNvPr id="11286" name="Rectangle 10"/>
              <p:cNvSpPr>
                <a:spLocks noChangeArrowheads="1"/>
              </p:cNvSpPr>
              <p:nvPr/>
            </p:nvSpPr>
            <p:spPr bwMode="auto">
              <a:xfrm>
                <a:off x="3460" y="3374"/>
                <a:ext cx="495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r>
                  <a:rPr lang="en-US" altLang="en-US" sz="3200" b="1" dirty="0">
                    <a:latin typeface="FrankRuehl" pitchFamily="34" charset="-79"/>
                    <a:cs typeface="FrankRuehl" pitchFamily="34" charset="-79"/>
                  </a:rPr>
                  <a:t>0.99</a:t>
                </a:r>
              </a:p>
            </p:txBody>
          </p:sp>
        </p:grpSp>
      </p:grpSp>
      <p:grpSp>
        <p:nvGrpSpPr>
          <p:cNvPr id="202763" name="Group 11"/>
          <p:cNvGrpSpPr>
            <a:grpSpLocks/>
          </p:cNvGrpSpPr>
          <p:nvPr/>
        </p:nvGrpSpPr>
        <p:grpSpPr bwMode="auto">
          <a:xfrm>
            <a:off x="2425700" y="1979613"/>
            <a:ext cx="2017713" cy="1628775"/>
            <a:chOff x="1576" y="1890"/>
            <a:chExt cx="1271" cy="1026"/>
          </a:xfrm>
        </p:grpSpPr>
        <p:sp>
          <p:nvSpPr>
            <p:cNvPr id="11277" name="Line 12"/>
            <p:cNvSpPr>
              <a:spLocks noChangeShapeType="1"/>
            </p:cNvSpPr>
            <p:nvPr/>
          </p:nvSpPr>
          <p:spPr bwMode="auto">
            <a:xfrm>
              <a:off x="1576" y="2620"/>
              <a:ext cx="544" cy="0"/>
            </a:xfrm>
            <a:prstGeom prst="line">
              <a:avLst/>
            </a:prstGeom>
            <a:noFill/>
            <a:ln w="57150">
              <a:solidFill>
                <a:srgbClr val="175097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278" name="Rectangle 13"/>
            <p:cNvSpPr>
              <a:spLocks noChangeArrowheads="1"/>
            </p:cNvSpPr>
            <p:nvPr/>
          </p:nvSpPr>
          <p:spPr bwMode="auto">
            <a:xfrm>
              <a:off x="2299" y="1890"/>
              <a:ext cx="36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3200" dirty="0">
                  <a:latin typeface="FrankRuehl" pitchFamily="34" charset="-79"/>
                  <a:cs typeface="FrankRuehl" pitchFamily="34" charset="-79"/>
                </a:rPr>
                <a:t>R</a:t>
              </a:r>
              <a:r>
                <a:rPr lang="en-US" altLang="en-US" sz="3200" baseline="-25000" dirty="0">
                  <a:latin typeface="FrankRuehl" pitchFamily="34" charset="-79"/>
                  <a:cs typeface="FrankRuehl" pitchFamily="34" charset="-79"/>
                </a:rPr>
                <a:t>2</a:t>
              </a:r>
              <a:endParaRPr lang="en-US" altLang="en-US" sz="3200" dirty="0">
                <a:latin typeface="FrankRuehl" pitchFamily="34" charset="-79"/>
                <a:cs typeface="FrankRuehl" pitchFamily="34" charset="-79"/>
              </a:endParaRPr>
            </a:p>
          </p:txBody>
        </p:sp>
        <p:grpSp>
          <p:nvGrpSpPr>
            <p:cNvPr id="11279" name="Group 14"/>
            <p:cNvGrpSpPr>
              <a:grpSpLocks/>
            </p:cNvGrpSpPr>
            <p:nvPr/>
          </p:nvGrpSpPr>
          <p:grpSpPr bwMode="auto">
            <a:xfrm>
              <a:off x="2143" y="2324"/>
              <a:ext cx="704" cy="592"/>
              <a:chOff x="2048" y="3260"/>
              <a:chExt cx="704" cy="592"/>
            </a:xfrm>
          </p:grpSpPr>
          <p:sp>
            <p:nvSpPr>
              <p:cNvPr id="11280" name="Rectangle 15"/>
              <p:cNvSpPr>
                <a:spLocks noChangeArrowheads="1"/>
              </p:cNvSpPr>
              <p:nvPr/>
            </p:nvSpPr>
            <p:spPr bwMode="auto">
              <a:xfrm>
                <a:off x="2048" y="3260"/>
                <a:ext cx="704" cy="592"/>
              </a:xfrm>
              <a:prstGeom prst="rect">
                <a:avLst/>
              </a:prstGeom>
              <a:solidFill>
                <a:schemeClr val="accent2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dirty="0"/>
              </a:p>
            </p:txBody>
          </p:sp>
          <p:sp>
            <p:nvSpPr>
              <p:cNvPr id="11281" name="Rectangle 16"/>
              <p:cNvSpPr>
                <a:spLocks noChangeArrowheads="1"/>
              </p:cNvSpPr>
              <p:nvPr/>
            </p:nvSpPr>
            <p:spPr bwMode="auto">
              <a:xfrm>
                <a:off x="2164" y="3373"/>
                <a:ext cx="495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r>
                  <a:rPr lang="en-US" altLang="en-US" sz="3200" b="1" dirty="0">
                    <a:latin typeface="FrankRuehl" pitchFamily="34" charset="-79"/>
                    <a:cs typeface="FrankRuehl" pitchFamily="34" charset="-79"/>
                  </a:rPr>
                  <a:t>0.80</a:t>
                </a:r>
                <a:endParaRPr lang="en-US" altLang="en-US" sz="3200" b="1" i="1" dirty="0">
                  <a:latin typeface="FrankRuehl" pitchFamily="34" charset="-79"/>
                  <a:cs typeface="FrankRuehl" pitchFamily="34" charset="-79"/>
                </a:endParaRPr>
              </a:p>
            </p:txBody>
          </p:sp>
        </p:grpSp>
      </p:grpSp>
      <p:sp>
        <p:nvSpPr>
          <p:cNvPr id="11269" name="Rectangle 17"/>
          <p:cNvSpPr>
            <a:spLocks noGrp="1" noChangeArrowheads="1"/>
          </p:cNvSpPr>
          <p:nvPr>
            <p:ph type="title"/>
          </p:nvPr>
        </p:nvSpPr>
        <p:spPr>
          <a:xfrm>
            <a:off x="685800" y="584200"/>
            <a:ext cx="7772400" cy="1016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  <a:t>Sequential System Reliability </a:t>
            </a:r>
            <a:r>
              <a:rPr lang="en-US" altLang="en-US" b="0" i="0" dirty="0">
                <a:solidFill>
                  <a:srgbClr val="003300"/>
                </a:solidFill>
                <a:effectLst/>
                <a:latin typeface="FrankRuehl" pitchFamily="34" charset="-79"/>
                <a:cs typeface="FrankRuehl" pitchFamily="34" charset="-79"/>
              </a:rPr>
              <a:t>Example</a:t>
            </a:r>
          </a:p>
        </p:txBody>
      </p:sp>
      <p:grpSp>
        <p:nvGrpSpPr>
          <p:cNvPr id="202770" name="Group 18"/>
          <p:cNvGrpSpPr>
            <a:grpSpLocks/>
          </p:cNvGrpSpPr>
          <p:nvPr/>
        </p:nvGrpSpPr>
        <p:grpSpPr bwMode="auto">
          <a:xfrm>
            <a:off x="1238250" y="1979613"/>
            <a:ext cx="1263650" cy="1628775"/>
            <a:chOff x="920" y="1890"/>
            <a:chExt cx="704" cy="1026"/>
          </a:xfrm>
        </p:grpSpPr>
        <p:sp>
          <p:nvSpPr>
            <p:cNvPr id="11273" name="Rectangle 19"/>
            <p:cNvSpPr>
              <a:spLocks noChangeArrowheads="1"/>
            </p:cNvSpPr>
            <p:nvPr/>
          </p:nvSpPr>
          <p:spPr bwMode="auto">
            <a:xfrm>
              <a:off x="1075" y="1890"/>
              <a:ext cx="361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3200" dirty="0">
                  <a:latin typeface="FrankRuehl" pitchFamily="34" charset="-79"/>
                  <a:cs typeface="FrankRuehl" pitchFamily="34" charset="-79"/>
                </a:rPr>
                <a:t>R</a:t>
              </a:r>
              <a:r>
                <a:rPr lang="en-US" altLang="en-US" sz="3200" baseline="-25000" dirty="0">
                  <a:latin typeface="FrankRuehl" pitchFamily="34" charset="-79"/>
                  <a:cs typeface="FrankRuehl" pitchFamily="34" charset="-79"/>
                </a:rPr>
                <a:t>1</a:t>
              </a:r>
              <a:endParaRPr lang="en-US" altLang="en-US" sz="3200" dirty="0">
                <a:latin typeface="FrankRuehl" pitchFamily="34" charset="-79"/>
                <a:cs typeface="FrankRuehl" pitchFamily="34" charset="-79"/>
              </a:endParaRPr>
            </a:p>
          </p:txBody>
        </p:sp>
        <p:grpSp>
          <p:nvGrpSpPr>
            <p:cNvPr id="11274" name="Group 20"/>
            <p:cNvGrpSpPr>
              <a:grpSpLocks/>
            </p:cNvGrpSpPr>
            <p:nvPr/>
          </p:nvGrpSpPr>
          <p:grpSpPr bwMode="auto">
            <a:xfrm>
              <a:off x="920" y="2324"/>
              <a:ext cx="704" cy="592"/>
              <a:chOff x="1224" y="3260"/>
              <a:chExt cx="704" cy="592"/>
            </a:xfrm>
          </p:grpSpPr>
          <p:sp>
            <p:nvSpPr>
              <p:cNvPr id="11275" name="Rectangle 21"/>
              <p:cNvSpPr>
                <a:spLocks noChangeArrowheads="1"/>
              </p:cNvSpPr>
              <p:nvPr/>
            </p:nvSpPr>
            <p:spPr bwMode="auto">
              <a:xfrm>
                <a:off x="1224" y="3260"/>
                <a:ext cx="704" cy="592"/>
              </a:xfrm>
              <a:prstGeom prst="rect">
                <a:avLst/>
              </a:prstGeom>
              <a:solidFill>
                <a:schemeClr val="accent2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dirty="0"/>
              </a:p>
            </p:txBody>
          </p:sp>
          <p:sp>
            <p:nvSpPr>
              <p:cNvPr id="11276" name="Rectangle 22"/>
              <p:cNvSpPr>
                <a:spLocks noChangeArrowheads="1"/>
              </p:cNvSpPr>
              <p:nvPr/>
            </p:nvSpPr>
            <p:spPr bwMode="auto">
              <a:xfrm>
                <a:off x="1339" y="3371"/>
                <a:ext cx="438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r>
                  <a:rPr lang="en-US" altLang="en-US" sz="3200" b="1" dirty="0">
                    <a:latin typeface="FrankRuehl" pitchFamily="34" charset="-79"/>
                    <a:cs typeface="FrankRuehl" pitchFamily="34" charset="-79"/>
                  </a:rPr>
                  <a:t>0.90</a:t>
                </a:r>
                <a:endParaRPr lang="en-US" altLang="en-US" sz="3200" b="1" i="1" dirty="0">
                  <a:latin typeface="FrankRuehl" pitchFamily="34" charset="-79"/>
                  <a:cs typeface="FrankRuehl" pitchFamily="34" charset="-79"/>
                </a:endParaRPr>
              </a:p>
            </p:txBody>
          </p:sp>
        </p:grpSp>
      </p:grpSp>
      <p:sp>
        <p:nvSpPr>
          <p:cNvPr id="202775" name="Rectangle 23"/>
          <p:cNvSpPr>
            <a:spLocks noChangeArrowheads="1"/>
          </p:cNvSpPr>
          <p:nvPr/>
        </p:nvSpPr>
        <p:spPr bwMode="auto">
          <a:xfrm>
            <a:off x="428625" y="4167188"/>
            <a:ext cx="754538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Reliability of this system is calculated to be:</a:t>
            </a:r>
          </a:p>
        </p:txBody>
      </p:sp>
      <p:sp>
        <p:nvSpPr>
          <p:cNvPr id="202776" name="Rectangle 24"/>
          <p:cNvSpPr>
            <a:spLocks noChangeArrowheads="1"/>
          </p:cNvSpPr>
          <p:nvPr/>
        </p:nvSpPr>
        <p:spPr bwMode="auto">
          <a:xfrm>
            <a:off x="1520825" y="5191125"/>
            <a:ext cx="6161088" cy="52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R</a:t>
            </a:r>
            <a:r>
              <a:rPr lang="en-US" altLang="en-US" sz="2800" b="1" baseline="-25000" dirty="0">
                <a:latin typeface="FrankRuehl" pitchFamily="34" charset="-79"/>
                <a:cs typeface="FrankRuehl" pitchFamily="34" charset="-79"/>
              </a:rPr>
              <a:t>s</a:t>
            </a:r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 = R</a:t>
            </a:r>
            <a:r>
              <a:rPr lang="en-US" altLang="en-US" sz="2800" b="1" baseline="-25000" dirty="0">
                <a:latin typeface="FrankRuehl" pitchFamily="34" charset="-79"/>
                <a:cs typeface="FrankRuehl" pitchFamily="34" charset="-79"/>
              </a:rPr>
              <a:t>1</a:t>
            </a:r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 * R</a:t>
            </a:r>
            <a:r>
              <a:rPr lang="en-US" altLang="en-US" sz="2800" b="1" baseline="-25000" dirty="0">
                <a:latin typeface="FrankRuehl" pitchFamily="34" charset="-79"/>
                <a:cs typeface="FrankRuehl" pitchFamily="34" charset="-79"/>
              </a:rPr>
              <a:t>2</a:t>
            </a:r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 * R</a:t>
            </a:r>
            <a:r>
              <a:rPr lang="en-US" altLang="en-US" sz="2800" b="1" baseline="-25000" dirty="0">
                <a:latin typeface="FrankRuehl" pitchFamily="34" charset="-79"/>
                <a:cs typeface="FrankRuehl" pitchFamily="34" charset="-79"/>
              </a:rPr>
              <a:t>3</a:t>
            </a:r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 = 0.90 * 0.80 * 0.99 =</a:t>
            </a:r>
            <a:r>
              <a:rPr lang="en-US" altLang="en-US" sz="2800" b="1" dirty="0">
                <a:solidFill>
                  <a:srgbClr val="BF0922"/>
                </a:solidFill>
                <a:latin typeface="FrankRuehl" pitchFamily="34" charset="-79"/>
                <a:cs typeface="FrankRuehl" pitchFamily="34" charset="-79"/>
              </a:rPr>
              <a:t> 0.713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2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2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2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0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0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75" grpId="0" autoUpdateAnimBg="0"/>
      <p:bldP spid="202776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5013" y="2828925"/>
            <a:ext cx="8034337" cy="1069975"/>
          </a:xfrm>
        </p:spPr>
        <p:txBody>
          <a:bodyPr anchor="ctr"/>
          <a:lstStyle/>
          <a:p>
            <a:pPr marL="0" indent="0" algn="ctr" eaLnBrk="1" hangingPunct="1">
              <a:buFont typeface="Wingdings" charset="2"/>
              <a:buNone/>
              <a:defRPr/>
            </a:pPr>
            <a:r>
              <a:rPr lang="en-US" altLang="en-US" sz="4800" dirty="0">
                <a:solidFill>
                  <a:schemeClr val="accent5">
                    <a:lumMod val="25000"/>
                  </a:schemeClr>
                </a:solidFill>
                <a:latin typeface="FrankRuehl" pitchFamily="34" charset="-79"/>
                <a:cs typeface="FrankRuehl" pitchFamily="34" charset="-79"/>
              </a:rPr>
              <a:t>Parallel System Reliability</a:t>
            </a:r>
          </a:p>
          <a:p>
            <a:pPr marL="0" indent="0" algn="ctr" eaLnBrk="1" hangingPunct="1">
              <a:buFont typeface="Wingdings" charset="2"/>
              <a:buNone/>
              <a:defRPr/>
            </a:pPr>
            <a:r>
              <a:rPr lang="en-US" altLang="en-US" sz="4000" dirty="0">
                <a:solidFill>
                  <a:schemeClr val="accent5">
                    <a:lumMod val="25000"/>
                  </a:schemeClr>
                </a:solidFill>
                <a:latin typeface="FrankRuehl" pitchFamily="34" charset="-79"/>
                <a:cs typeface="FrankRuehl" pitchFamily="34" charset="-79"/>
              </a:rPr>
              <a:t>(Redundancy)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61975" y="331788"/>
            <a:ext cx="7772400" cy="874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  <a:t>Parallel System Reliability</a:t>
            </a:r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561975" y="2198688"/>
            <a:ext cx="8040688" cy="2065337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defRPr/>
            </a:pPr>
            <a:r>
              <a:rPr lang="en-US" sz="3200" dirty="0">
                <a:latin typeface="FrankRuehl" panose="020E0503060101010101" pitchFamily="34" charset="-79"/>
                <a:cs typeface="FrankRuehl" panose="020E0503060101010101" pitchFamily="34" charset="-79"/>
              </a:rPr>
              <a:t>Parallel systems can be used to improve performance of the sequential systems by adding redundancy.</a:t>
            </a:r>
          </a:p>
          <a:p>
            <a:pPr marL="457200" indent="-457200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/>
            </a:pPr>
            <a:endParaRPr lang="en-US" sz="3200" b="1" dirty="0">
              <a:latin typeface="FrankRuehl" panose="020E0503060101010101" pitchFamily="34" charset="-79"/>
              <a:cs typeface="FrankRuehl" panose="020E0503060101010101" pitchFamily="34" charset="-79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2625" y="249238"/>
            <a:ext cx="7772400" cy="119538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  <a:t>Parallel System- Redundancy</a:t>
            </a:r>
            <a:b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</a:br>
            <a:r>
              <a:rPr lang="en-US" altLang="en-US" b="0" i="0" dirty="0">
                <a:solidFill>
                  <a:srgbClr val="003300"/>
                </a:solidFill>
                <a:effectLst/>
                <a:latin typeface="FrankRuehl" pitchFamily="34" charset="-79"/>
                <a:cs typeface="FrankRuehl" pitchFamily="34" charset="-79"/>
              </a:rPr>
              <a:t> Example</a:t>
            </a:r>
          </a:p>
        </p:txBody>
      </p:sp>
      <p:sp>
        <p:nvSpPr>
          <p:cNvPr id="212995" name="Rectangle 3"/>
          <p:cNvSpPr>
            <a:spLocks noChangeArrowheads="1"/>
          </p:cNvSpPr>
          <p:nvPr/>
        </p:nvSpPr>
        <p:spPr bwMode="auto">
          <a:xfrm>
            <a:off x="682625" y="1535908"/>
            <a:ext cx="776605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2800" b="1" dirty="0">
                <a:latin typeface="FrankRuehl" pitchFamily="34" charset="-79"/>
                <a:cs typeface="FrankRuehl" pitchFamily="34" charset="-79"/>
              </a:rPr>
              <a:t>A redundant process is created by backing up selected components with another components</a:t>
            </a:r>
          </a:p>
        </p:txBody>
      </p:sp>
      <p:grpSp>
        <p:nvGrpSpPr>
          <p:cNvPr id="212996" name="Group 4"/>
          <p:cNvGrpSpPr>
            <a:grpSpLocks/>
          </p:cNvGrpSpPr>
          <p:nvPr/>
        </p:nvGrpSpPr>
        <p:grpSpPr bwMode="auto">
          <a:xfrm>
            <a:off x="712788" y="2705101"/>
            <a:ext cx="3236912" cy="1919288"/>
            <a:chOff x="449" y="2088"/>
            <a:chExt cx="2039" cy="1209"/>
          </a:xfrm>
        </p:grpSpPr>
        <p:grpSp>
          <p:nvGrpSpPr>
            <p:cNvPr id="14343" name="Group 5"/>
            <p:cNvGrpSpPr>
              <a:grpSpLocks/>
            </p:cNvGrpSpPr>
            <p:nvPr/>
          </p:nvGrpSpPr>
          <p:grpSpPr bwMode="auto">
            <a:xfrm>
              <a:off x="449" y="2099"/>
              <a:ext cx="502" cy="1198"/>
              <a:chOff x="553" y="2099"/>
              <a:chExt cx="502" cy="1198"/>
            </a:xfrm>
          </p:grpSpPr>
          <p:sp>
            <p:nvSpPr>
              <p:cNvPr id="14355" name="Rectangle 6"/>
              <p:cNvSpPr>
                <a:spLocks noChangeArrowheads="1"/>
              </p:cNvSpPr>
              <p:nvPr/>
            </p:nvSpPr>
            <p:spPr bwMode="auto">
              <a:xfrm>
                <a:off x="641" y="2099"/>
                <a:ext cx="3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b="1" i="1" dirty="0"/>
                  <a:t>R</a:t>
                </a:r>
                <a:r>
                  <a:rPr lang="en-US" altLang="en-US" b="1" baseline="-25000" dirty="0"/>
                  <a:t>1</a:t>
                </a:r>
                <a:endParaRPr lang="en-US" altLang="en-US" b="1" dirty="0"/>
              </a:p>
            </p:txBody>
          </p:sp>
          <p:sp>
            <p:nvSpPr>
              <p:cNvPr id="14356" name="Rectangle 7"/>
              <p:cNvSpPr>
                <a:spLocks noChangeArrowheads="1"/>
              </p:cNvSpPr>
              <p:nvPr/>
            </p:nvSpPr>
            <p:spPr bwMode="auto">
              <a:xfrm>
                <a:off x="553" y="2449"/>
                <a:ext cx="502" cy="300"/>
              </a:xfrm>
              <a:prstGeom prst="rect">
                <a:avLst/>
              </a:prstGeom>
              <a:solidFill>
                <a:srgbClr val="FED88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b="1" dirty="0"/>
                  <a:t>0.90</a:t>
                </a:r>
              </a:p>
            </p:txBody>
          </p:sp>
          <p:sp>
            <p:nvSpPr>
              <p:cNvPr id="14357" name="Rectangle 8"/>
              <p:cNvSpPr>
                <a:spLocks noChangeArrowheads="1"/>
              </p:cNvSpPr>
              <p:nvPr/>
            </p:nvSpPr>
            <p:spPr bwMode="auto">
              <a:xfrm>
                <a:off x="553" y="2997"/>
                <a:ext cx="502" cy="300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b="1" dirty="0"/>
                  <a:t>0.90</a:t>
                </a:r>
              </a:p>
            </p:txBody>
          </p:sp>
        </p:grpSp>
        <p:grpSp>
          <p:nvGrpSpPr>
            <p:cNvPr id="14344" name="Group 9"/>
            <p:cNvGrpSpPr>
              <a:grpSpLocks/>
            </p:cNvGrpSpPr>
            <p:nvPr/>
          </p:nvGrpSpPr>
          <p:grpSpPr bwMode="auto">
            <a:xfrm>
              <a:off x="1217" y="2088"/>
              <a:ext cx="502" cy="1209"/>
              <a:chOff x="1189" y="2088"/>
              <a:chExt cx="502" cy="1209"/>
            </a:xfrm>
          </p:grpSpPr>
          <p:sp>
            <p:nvSpPr>
              <p:cNvPr id="14352" name="Rectangle 10"/>
              <p:cNvSpPr>
                <a:spLocks noChangeArrowheads="1"/>
              </p:cNvSpPr>
              <p:nvPr/>
            </p:nvSpPr>
            <p:spPr bwMode="auto">
              <a:xfrm>
                <a:off x="1254" y="2088"/>
                <a:ext cx="3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b="1" i="1" dirty="0"/>
                  <a:t>R</a:t>
                </a:r>
                <a:r>
                  <a:rPr lang="en-US" altLang="en-US" b="1" baseline="-25000" dirty="0"/>
                  <a:t>2</a:t>
                </a:r>
                <a:endParaRPr lang="en-US" altLang="en-US" b="1" dirty="0"/>
              </a:p>
            </p:txBody>
          </p:sp>
          <p:sp>
            <p:nvSpPr>
              <p:cNvPr id="14353" name="Rectangle 11"/>
              <p:cNvSpPr>
                <a:spLocks noChangeArrowheads="1"/>
              </p:cNvSpPr>
              <p:nvPr/>
            </p:nvSpPr>
            <p:spPr bwMode="auto">
              <a:xfrm>
                <a:off x="1189" y="2449"/>
                <a:ext cx="502" cy="300"/>
              </a:xfrm>
              <a:prstGeom prst="rect">
                <a:avLst/>
              </a:prstGeom>
              <a:solidFill>
                <a:srgbClr val="FED88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b="1" dirty="0"/>
                  <a:t>0.80</a:t>
                </a:r>
              </a:p>
            </p:txBody>
          </p:sp>
          <p:sp>
            <p:nvSpPr>
              <p:cNvPr id="14354" name="Rectangle 12"/>
              <p:cNvSpPr>
                <a:spLocks noChangeArrowheads="1"/>
              </p:cNvSpPr>
              <p:nvPr/>
            </p:nvSpPr>
            <p:spPr bwMode="auto">
              <a:xfrm>
                <a:off x="1189" y="2997"/>
                <a:ext cx="502" cy="300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b="1" dirty="0"/>
                  <a:t>0.80</a:t>
                </a:r>
              </a:p>
            </p:txBody>
          </p:sp>
        </p:grpSp>
        <p:grpSp>
          <p:nvGrpSpPr>
            <p:cNvPr id="14345" name="Group 13"/>
            <p:cNvGrpSpPr>
              <a:grpSpLocks/>
            </p:cNvGrpSpPr>
            <p:nvPr/>
          </p:nvGrpSpPr>
          <p:grpSpPr bwMode="auto">
            <a:xfrm>
              <a:off x="1986" y="2110"/>
              <a:ext cx="502" cy="1187"/>
              <a:chOff x="1938" y="2110"/>
              <a:chExt cx="502" cy="1187"/>
            </a:xfrm>
          </p:grpSpPr>
          <p:sp>
            <p:nvSpPr>
              <p:cNvPr id="14350" name="Rectangle 14"/>
              <p:cNvSpPr>
                <a:spLocks noChangeArrowheads="1"/>
              </p:cNvSpPr>
              <p:nvPr/>
            </p:nvSpPr>
            <p:spPr bwMode="auto">
              <a:xfrm>
                <a:off x="2026" y="2110"/>
                <a:ext cx="32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b="1" i="1" dirty="0"/>
                  <a:t>R</a:t>
                </a:r>
                <a:r>
                  <a:rPr lang="en-US" altLang="en-US" b="1" baseline="-25000" dirty="0"/>
                  <a:t>3</a:t>
                </a:r>
                <a:endParaRPr lang="en-US" altLang="en-US" b="1" dirty="0"/>
              </a:p>
            </p:txBody>
          </p:sp>
          <p:sp>
            <p:nvSpPr>
              <p:cNvPr id="14351" name="Rectangle 15"/>
              <p:cNvSpPr>
                <a:spLocks noChangeArrowheads="1"/>
              </p:cNvSpPr>
              <p:nvPr/>
            </p:nvSpPr>
            <p:spPr bwMode="auto">
              <a:xfrm>
                <a:off x="1938" y="2997"/>
                <a:ext cx="502" cy="300"/>
              </a:xfrm>
              <a:prstGeom prst="rect">
                <a:avLst/>
              </a:prstGeom>
              <a:solidFill>
                <a:srgbClr val="FF0000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b="1" dirty="0"/>
                  <a:t>0.99</a:t>
                </a:r>
              </a:p>
            </p:txBody>
          </p:sp>
        </p:grpSp>
        <p:sp>
          <p:nvSpPr>
            <p:cNvPr id="14346" name="Line 16"/>
            <p:cNvSpPr>
              <a:spLocks noChangeShapeType="1"/>
            </p:cNvSpPr>
            <p:nvPr/>
          </p:nvSpPr>
          <p:spPr bwMode="auto">
            <a:xfrm>
              <a:off x="700" y="2752"/>
              <a:ext cx="0" cy="24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4347" name="Line 17"/>
            <p:cNvSpPr>
              <a:spLocks noChangeShapeType="1"/>
            </p:cNvSpPr>
            <p:nvPr/>
          </p:nvSpPr>
          <p:spPr bwMode="auto">
            <a:xfrm>
              <a:off x="1468" y="2752"/>
              <a:ext cx="0" cy="24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4348" name="Line 18"/>
            <p:cNvSpPr>
              <a:spLocks noChangeShapeType="1"/>
            </p:cNvSpPr>
            <p:nvPr/>
          </p:nvSpPr>
          <p:spPr bwMode="auto">
            <a:xfrm rot="16200000" flipH="1">
              <a:off x="1084" y="3014"/>
              <a:ext cx="0" cy="26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4349" name="Line 19"/>
            <p:cNvSpPr>
              <a:spLocks noChangeShapeType="1"/>
            </p:cNvSpPr>
            <p:nvPr/>
          </p:nvSpPr>
          <p:spPr bwMode="auto">
            <a:xfrm rot="16200000" flipH="1">
              <a:off x="1853" y="3013"/>
              <a:ext cx="0" cy="26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13012" name="Rectangle 20"/>
          <p:cNvSpPr>
            <a:spLocks noChangeArrowheads="1"/>
          </p:cNvSpPr>
          <p:nvPr/>
        </p:nvSpPr>
        <p:spPr bwMode="auto">
          <a:xfrm>
            <a:off x="393700" y="5014913"/>
            <a:ext cx="7285038" cy="13968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= [</a:t>
            </a:r>
            <a:r>
              <a:rPr lang="en-US" altLang="en-US" b="1" dirty="0">
                <a:solidFill>
                  <a:srgbClr val="C00000"/>
                </a:solidFill>
                <a:latin typeface="FrankRuehl" pitchFamily="34" charset="-79"/>
                <a:cs typeface="FrankRuehl" pitchFamily="34" charset="-79"/>
              </a:rPr>
              <a:t>0.9</a:t>
            </a:r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 + 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FrankRuehl" pitchFamily="34" charset="-79"/>
                <a:cs typeface="FrankRuehl" pitchFamily="34" charset="-79"/>
              </a:rPr>
              <a:t>0.9</a:t>
            </a:r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(1 - </a:t>
            </a:r>
            <a:r>
              <a:rPr lang="en-US" altLang="en-US" b="1" dirty="0">
                <a:solidFill>
                  <a:srgbClr val="C00000"/>
                </a:solidFill>
                <a:latin typeface="FrankRuehl" pitchFamily="34" charset="-79"/>
                <a:cs typeface="FrankRuehl" pitchFamily="34" charset="-79"/>
              </a:rPr>
              <a:t>0.9</a:t>
            </a:r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)] * [</a:t>
            </a:r>
            <a:r>
              <a:rPr lang="en-US" altLang="en-US" b="1" dirty="0">
                <a:solidFill>
                  <a:srgbClr val="C00000"/>
                </a:solidFill>
                <a:latin typeface="FrankRuehl" pitchFamily="34" charset="-79"/>
                <a:cs typeface="FrankRuehl" pitchFamily="34" charset="-79"/>
              </a:rPr>
              <a:t>0.8</a:t>
            </a:r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 + </a:t>
            </a:r>
            <a:r>
              <a:rPr lang="en-US" altLang="en-US" b="1" dirty="0">
                <a:solidFill>
                  <a:schemeClr val="accent2">
                    <a:lumMod val="75000"/>
                  </a:schemeClr>
                </a:solidFill>
                <a:latin typeface="FrankRuehl" pitchFamily="34" charset="-79"/>
                <a:cs typeface="FrankRuehl" pitchFamily="34" charset="-79"/>
              </a:rPr>
              <a:t>0.8</a:t>
            </a:r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(1 - </a:t>
            </a:r>
            <a:r>
              <a:rPr lang="en-US" altLang="en-US" b="1" dirty="0">
                <a:solidFill>
                  <a:srgbClr val="C00000"/>
                </a:solidFill>
                <a:latin typeface="FrankRuehl" pitchFamily="34" charset="-79"/>
                <a:cs typeface="FrankRuehl" pitchFamily="34" charset="-79"/>
              </a:rPr>
              <a:t>0.8</a:t>
            </a:r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)] * </a:t>
            </a:r>
            <a:r>
              <a:rPr lang="en-US" altLang="en-US" b="1" dirty="0">
                <a:solidFill>
                  <a:srgbClr val="C00000"/>
                </a:solidFill>
                <a:latin typeface="FrankRuehl" pitchFamily="34" charset="-79"/>
                <a:cs typeface="FrankRuehl" pitchFamily="34" charset="-79"/>
              </a:rPr>
              <a:t>0.99</a:t>
            </a:r>
          </a:p>
          <a:p>
            <a:pPr>
              <a:lnSpc>
                <a:spcPct val="120000"/>
              </a:lnSpc>
            </a:pPr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= [0.9 + (0.9)(0.1)] * [0.8 + (0.8)(0.2)] * 0.99</a:t>
            </a:r>
          </a:p>
          <a:p>
            <a:pPr>
              <a:lnSpc>
                <a:spcPct val="120000"/>
              </a:lnSpc>
            </a:pPr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= 0.99 * 0.96 * 0.99 = </a:t>
            </a:r>
            <a:r>
              <a:rPr lang="en-US" altLang="en-US" b="1" dirty="0">
                <a:solidFill>
                  <a:srgbClr val="C00000"/>
                </a:solidFill>
                <a:latin typeface="FrankRuehl" pitchFamily="34" charset="-79"/>
                <a:cs typeface="FrankRuehl" pitchFamily="34" charset="-79"/>
              </a:rPr>
              <a:t>0.940</a:t>
            </a:r>
          </a:p>
        </p:txBody>
      </p:sp>
      <p:sp>
        <p:nvSpPr>
          <p:cNvPr id="213013" name="Rectangle 21"/>
          <p:cNvSpPr>
            <a:spLocks noChangeArrowheads="1"/>
          </p:cNvSpPr>
          <p:nvPr/>
        </p:nvSpPr>
        <p:spPr bwMode="auto">
          <a:xfrm>
            <a:off x="4513262" y="2643188"/>
            <a:ext cx="3836988" cy="1935357"/>
          </a:xfrm>
          <a:prstGeom prst="rect">
            <a:avLst/>
          </a:prstGeom>
          <a:solidFill>
            <a:schemeClr val="hlink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62000" tIns="226800" rIns="162000" bIns="226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Using the previous example: The reliability has increased from </a:t>
            </a:r>
          </a:p>
          <a:p>
            <a:pPr algn="ctr"/>
            <a:r>
              <a:rPr lang="en-US" altLang="en-US" b="1" dirty="0">
                <a:solidFill>
                  <a:srgbClr val="FFFF00"/>
                </a:solidFill>
                <a:latin typeface="FrankRuehl" pitchFamily="34" charset="-79"/>
                <a:cs typeface="FrankRuehl" pitchFamily="34" charset="-79"/>
              </a:rPr>
              <a:t>0.713</a:t>
            </a:r>
            <a:r>
              <a:rPr lang="en-US" altLang="en-US" b="1" dirty="0">
                <a:latin typeface="FrankRuehl" pitchFamily="34" charset="-79"/>
                <a:cs typeface="FrankRuehl" pitchFamily="34" charset="-79"/>
              </a:rPr>
              <a:t> to </a:t>
            </a:r>
            <a:r>
              <a:rPr lang="en-US" altLang="en-US" b="1" dirty="0">
                <a:solidFill>
                  <a:srgbClr val="FF0000"/>
                </a:solidFill>
                <a:latin typeface="FrankRuehl" pitchFamily="34" charset="-79"/>
                <a:cs typeface="FrankRuehl" pitchFamily="34" charset="-79"/>
              </a:rPr>
              <a:t>0.940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B2226E1D-FE14-4C4E-8FCB-21E6304B7134}"/>
              </a:ext>
            </a:extLst>
          </p:cNvPr>
          <p:cNvCxnSpPr>
            <a:cxnSpLocks/>
          </p:cNvCxnSpPr>
          <p:nvPr/>
        </p:nvCxnSpPr>
        <p:spPr bwMode="auto">
          <a:xfrm rot="10800000" flipV="1">
            <a:off x="4287909" y="4264423"/>
            <a:ext cx="2978148" cy="1889797"/>
          </a:xfrm>
          <a:prstGeom prst="bentConnector3">
            <a:avLst>
              <a:gd name="adj1" fmla="val 667"/>
            </a:avLst>
          </a:prstGeom>
          <a:ln>
            <a:headEnd type="none" w="med" len="med"/>
            <a:tailEnd type="triangle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2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1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1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1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995" grpId="0" autoUpdateAnimBg="0"/>
      <p:bldP spid="213012" grpId="0" autoUpdateAnimBg="0"/>
      <p:bldP spid="213013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429000"/>
            <a:ext cx="8034338" cy="1069975"/>
          </a:xfrm>
        </p:spPr>
        <p:txBody>
          <a:bodyPr anchor="ctr"/>
          <a:lstStyle/>
          <a:p>
            <a:pPr marL="0" indent="0" algn="ctr" eaLnBrk="1" hangingPunct="1">
              <a:buFont typeface="Wingdings" charset="2"/>
              <a:buNone/>
              <a:defRPr/>
            </a:pPr>
            <a:r>
              <a:rPr lang="en-US" altLang="en-US" sz="4800" dirty="0">
                <a:solidFill>
                  <a:schemeClr val="accent5">
                    <a:lumMod val="25000"/>
                  </a:schemeClr>
                </a:solidFill>
                <a:latin typeface="FrankRuehl" pitchFamily="34" charset="-79"/>
                <a:cs typeface="FrankRuehl" pitchFamily="34" charset="-79"/>
              </a:rPr>
              <a:t>Product Failure Rates</a:t>
            </a:r>
          </a:p>
          <a:p>
            <a:pPr marL="0" indent="0" algn="ctr" eaLnBrk="1" hangingPunct="1">
              <a:buFont typeface="Wingdings" charset="2"/>
              <a:buNone/>
              <a:defRPr/>
            </a:pPr>
            <a:r>
              <a:rPr lang="en-US" altLang="en-US" sz="4800" dirty="0">
                <a:solidFill>
                  <a:schemeClr val="accent5">
                    <a:lumMod val="25000"/>
                  </a:schemeClr>
                </a:solidFill>
                <a:latin typeface="FrankRuehl" pitchFamily="34" charset="-79"/>
                <a:cs typeface="FrankRuehl" pitchFamily="34" charset="-79"/>
              </a:rPr>
              <a:t>and</a:t>
            </a:r>
          </a:p>
          <a:p>
            <a:pPr marL="0" indent="0" algn="ctr" eaLnBrk="1" hangingPunct="1">
              <a:buFont typeface="Wingdings" charset="2"/>
              <a:buNone/>
              <a:defRPr/>
            </a:pPr>
            <a:r>
              <a:rPr lang="en-US" altLang="en-US" sz="4800" dirty="0">
                <a:solidFill>
                  <a:schemeClr val="accent5">
                    <a:lumMod val="25000"/>
                  </a:schemeClr>
                </a:solidFill>
                <a:latin typeface="FrankRuehl" pitchFamily="34" charset="-79"/>
                <a:cs typeface="FrankRuehl" pitchFamily="34" charset="-79"/>
              </a:rPr>
              <a:t> Mean Time Between Failures</a:t>
            </a:r>
          </a:p>
          <a:p>
            <a:pPr marL="0" indent="0" algn="ctr" eaLnBrk="1" hangingPunct="1">
              <a:buFont typeface="Wingdings" charset="2"/>
              <a:buNone/>
              <a:defRPr/>
            </a:pPr>
            <a:endParaRPr lang="en-US" altLang="en-US" sz="4000" dirty="0">
              <a:solidFill>
                <a:srgbClr val="BF0922"/>
              </a:solidFill>
              <a:latin typeface="FrankRuehl" pitchFamily="34" charset="-79"/>
              <a:cs typeface="FrankRuehl" pitchFamily="34" charset="-79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4500"/>
            <a:ext cx="7772400" cy="952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  <a:t>Product Failure Rate (FR)</a:t>
            </a:r>
          </a:p>
        </p:txBody>
      </p:sp>
      <p:sp>
        <p:nvSpPr>
          <p:cNvPr id="204803" name="Rectangle 3"/>
          <p:cNvSpPr>
            <a:spLocks noChangeArrowheads="1"/>
          </p:cNvSpPr>
          <p:nvPr/>
        </p:nvSpPr>
        <p:spPr bwMode="auto">
          <a:xfrm>
            <a:off x="695325" y="2501900"/>
            <a:ext cx="7780338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82600" indent="-482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Wingdings" charset="2"/>
              <a:buChar char="§"/>
            </a:pPr>
            <a:r>
              <a:rPr lang="en-US" altLang="en-US" sz="3200" b="1" dirty="0">
                <a:latin typeface="FrankRuehl" pitchFamily="34" charset="-79"/>
                <a:cs typeface="FrankRuehl" pitchFamily="34" charset="-79"/>
              </a:rPr>
              <a:t>Basic units of measure of reliability are: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r>
              <a:rPr lang="en-US" altLang="en-US" sz="3200" b="1" dirty="0">
                <a:latin typeface="FrankRuehl" pitchFamily="34" charset="-79"/>
                <a:cs typeface="FrankRuehl" pitchFamily="34" charset="-79"/>
              </a:rPr>
              <a:t> Product Failure Rate (FR)</a:t>
            </a:r>
          </a:p>
          <a:p>
            <a:pPr lvl="1" eaLnBrk="1" hangingPunct="1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r>
              <a:rPr lang="en-US" altLang="en-US" sz="3200" b="1" dirty="0">
                <a:latin typeface="FrankRuehl" pitchFamily="34" charset="-79"/>
                <a:cs typeface="FrankRuehl" pitchFamily="34" charset="-79"/>
              </a:rPr>
              <a:t>Mean Time Between Failures (MTBF)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04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4500"/>
            <a:ext cx="7772400" cy="952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  <a:t>Product Failure Rate (FR)</a:t>
            </a:r>
          </a:p>
        </p:txBody>
      </p:sp>
      <p:grpSp>
        <p:nvGrpSpPr>
          <p:cNvPr id="204804" name="Group 4"/>
          <p:cNvGrpSpPr>
            <a:grpSpLocks/>
          </p:cNvGrpSpPr>
          <p:nvPr/>
        </p:nvGrpSpPr>
        <p:grpSpPr bwMode="auto">
          <a:xfrm>
            <a:off x="1092200" y="2486025"/>
            <a:ext cx="6972300" cy="946150"/>
            <a:chOff x="688" y="1702"/>
            <a:chExt cx="4392" cy="596"/>
          </a:xfrm>
        </p:grpSpPr>
        <p:sp>
          <p:nvSpPr>
            <p:cNvPr id="17417" name="Rectangle 5"/>
            <p:cNvSpPr>
              <a:spLocks noChangeArrowheads="1"/>
            </p:cNvSpPr>
            <p:nvPr/>
          </p:nvSpPr>
          <p:spPr bwMode="auto">
            <a:xfrm>
              <a:off x="688" y="1849"/>
              <a:ext cx="439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2800" b="1" dirty="0"/>
                <a:t>FR(%) =                                           x 100%</a:t>
              </a:r>
            </a:p>
          </p:txBody>
        </p:sp>
        <p:grpSp>
          <p:nvGrpSpPr>
            <p:cNvPr id="17418" name="Group 6"/>
            <p:cNvGrpSpPr>
              <a:grpSpLocks/>
            </p:cNvGrpSpPr>
            <p:nvPr/>
          </p:nvGrpSpPr>
          <p:grpSpPr bwMode="auto">
            <a:xfrm>
              <a:off x="1658" y="1702"/>
              <a:ext cx="2555" cy="596"/>
              <a:chOff x="1658" y="1702"/>
              <a:chExt cx="2555" cy="596"/>
            </a:xfrm>
          </p:grpSpPr>
          <p:sp>
            <p:nvSpPr>
              <p:cNvPr id="17419" name="Rectangle 7"/>
              <p:cNvSpPr>
                <a:spLocks noChangeArrowheads="1"/>
              </p:cNvSpPr>
              <p:nvPr/>
            </p:nvSpPr>
            <p:spPr bwMode="auto">
              <a:xfrm>
                <a:off x="1658" y="1702"/>
                <a:ext cx="2555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r>
                  <a:rPr lang="en-US" altLang="en-US" sz="2800" b="1" dirty="0"/>
                  <a:t>Number of failures</a:t>
                </a:r>
              </a:p>
              <a:p>
                <a:pPr algn="ctr"/>
                <a:r>
                  <a:rPr lang="en-US" altLang="en-US" sz="2800" b="1" dirty="0"/>
                  <a:t>Number of units tested</a:t>
                </a:r>
              </a:p>
            </p:txBody>
          </p:sp>
          <p:sp>
            <p:nvSpPr>
              <p:cNvPr id="17420" name="Line 8"/>
              <p:cNvSpPr>
                <a:spLocks noChangeShapeType="1"/>
              </p:cNvSpPr>
              <p:nvPr/>
            </p:nvSpPr>
            <p:spPr bwMode="auto">
              <a:xfrm>
                <a:off x="1674" y="2005"/>
                <a:ext cx="251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grpSp>
        <p:nvGrpSpPr>
          <p:cNvPr id="204809" name="Group 9"/>
          <p:cNvGrpSpPr>
            <a:grpSpLocks/>
          </p:cNvGrpSpPr>
          <p:nvPr/>
        </p:nvGrpSpPr>
        <p:grpSpPr bwMode="auto">
          <a:xfrm>
            <a:off x="466725" y="4459288"/>
            <a:ext cx="8202613" cy="946150"/>
            <a:chOff x="318" y="2625"/>
            <a:chExt cx="5167" cy="596"/>
          </a:xfrm>
        </p:grpSpPr>
        <p:sp>
          <p:nvSpPr>
            <p:cNvPr id="17413" name="Rectangle 10"/>
            <p:cNvSpPr>
              <a:spLocks noChangeArrowheads="1"/>
            </p:cNvSpPr>
            <p:nvPr/>
          </p:nvSpPr>
          <p:spPr bwMode="auto">
            <a:xfrm>
              <a:off x="318" y="2761"/>
              <a:ext cx="90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2800" b="1" dirty="0"/>
                <a:t>FR(</a:t>
              </a:r>
              <a:r>
                <a:rPr lang="en-US" altLang="en-US" sz="2800" b="1" i="1" dirty="0"/>
                <a:t>n</a:t>
              </a:r>
              <a:r>
                <a:rPr lang="en-US" altLang="en-US" sz="2800" b="1" dirty="0"/>
                <a:t>) =</a:t>
              </a:r>
            </a:p>
          </p:txBody>
        </p:sp>
        <p:grpSp>
          <p:nvGrpSpPr>
            <p:cNvPr id="17414" name="Group 11"/>
            <p:cNvGrpSpPr>
              <a:grpSpLocks/>
            </p:cNvGrpSpPr>
            <p:nvPr/>
          </p:nvGrpSpPr>
          <p:grpSpPr bwMode="auto">
            <a:xfrm>
              <a:off x="1200" y="2625"/>
              <a:ext cx="4285" cy="596"/>
              <a:chOff x="992" y="3225"/>
              <a:chExt cx="4285" cy="596"/>
            </a:xfrm>
          </p:grpSpPr>
          <p:sp>
            <p:nvSpPr>
              <p:cNvPr id="17415" name="Rectangle 12"/>
              <p:cNvSpPr>
                <a:spLocks noChangeArrowheads="1"/>
              </p:cNvSpPr>
              <p:nvPr/>
            </p:nvSpPr>
            <p:spPr bwMode="auto">
              <a:xfrm>
                <a:off x="992" y="3225"/>
                <a:ext cx="4285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r>
                  <a:rPr lang="en-US" altLang="en-US" sz="2800" b="1" dirty="0"/>
                  <a:t>Number of failures</a:t>
                </a:r>
              </a:p>
              <a:p>
                <a:pPr algn="ctr"/>
                <a:r>
                  <a:rPr lang="en-US" altLang="en-US" sz="2800" b="1" dirty="0"/>
                  <a:t>Number of unit-hours of operating time</a:t>
                </a:r>
              </a:p>
            </p:txBody>
          </p:sp>
          <p:sp>
            <p:nvSpPr>
              <p:cNvPr id="17416" name="Line 13"/>
              <p:cNvSpPr>
                <a:spLocks noChangeShapeType="1"/>
              </p:cNvSpPr>
              <p:nvPr/>
            </p:nvSpPr>
            <p:spPr bwMode="auto">
              <a:xfrm>
                <a:off x="1032" y="3528"/>
                <a:ext cx="42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4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4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4500"/>
            <a:ext cx="7772400" cy="9525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  <a:t>MTBF </a:t>
            </a:r>
          </a:p>
        </p:txBody>
      </p:sp>
      <p:grpSp>
        <p:nvGrpSpPr>
          <p:cNvPr id="18435" name="Group 18"/>
          <p:cNvGrpSpPr>
            <a:grpSpLocks/>
          </p:cNvGrpSpPr>
          <p:nvPr/>
        </p:nvGrpSpPr>
        <p:grpSpPr bwMode="auto">
          <a:xfrm>
            <a:off x="4873625" y="2763838"/>
            <a:ext cx="1123950" cy="954087"/>
            <a:chOff x="3664" y="3313"/>
            <a:chExt cx="708" cy="601"/>
          </a:xfrm>
        </p:grpSpPr>
        <p:sp>
          <p:nvSpPr>
            <p:cNvPr id="18438" name="Rectangle 19"/>
            <p:cNvSpPr>
              <a:spLocks noChangeArrowheads="1"/>
            </p:cNvSpPr>
            <p:nvPr/>
          </p:nvSpPr>
          <p:spPr bwMode="auto">
            <a:xfrm>
              <a:off x="3664" y="3313"/>
              <a:ext cx="708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sz="2800" b="1" dirty="0"/>
                <a:t>1</a:t>
              </a:r>
            </a:p>
            <a:p>
              <a:pPr algn="ctr"/>
              <a:r>
                <a:rPr lang="en-US" altLang="en-US" sz="2800" b="1" dirty="0"/>
                <a:t>FR(</a:t>
              </a:r>
              <a:r>
                <a:rPr lang="en-US" altLang="en-US" sz="2800" b="1" i="1" dirty="0"/>
                <a:t>n</a:t>
              </a:r>
              <a:r>
                <a:rPr lang="en-US" altLang="en-US" sz="2800" b="1" dirty="0"/>
                <a:t>)</a:t>
              </a:r>
            </a:p>
          </p:txBody>
        </p:sp>
        <p:sp>
          <p:nvSpPr>
            <p:cNvPr id="18439" name="Line 20"/>
            <p:cNvSpPr>
              <a:spLocks noChangeShapeType="1"/>
            </p:cNvSpPr>
            <p:nvPr/>
          </p:nvSpPr>
          <p:spPr bwMode="auto">
            <a:xfrm>
              <a:off x="3672" y="3608"/>
              <a:ext cx="6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8436" name="Rectangle 15"/>
          <p:cNvSpPr>
            <a:spLocks noChangeArrowheads="1"/>
          </p:cNvSpPr>
          <p:nvPr/>
        </p:nvSpPr>
        <p:spPr bwMode="auto">
          <a:xfrm>
            <a:off x="708025" y="1774825"/>
            <a:ext cx="76295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2800" b="1" dirty="0"/>
              <a:t>Mean time between failures:</a:t>
            </a:r>
          </a:p>
        </p:txBody>
      </p:sp>
      <p:sp>
        <p:nvSpPr>
          <p:cNvPr id="18437" name="Rectangle 17"/>
          <p:cNvSpPr>
            <a:spLocks noChangeArrowheads="1"/>
          </p:cNvSpPr>
          <p:nvPr/>
        </p:nvSpPr>
        <p:spPr bwMode="auto">
          <a:xfrm>
            <a:off x="2878138" y="2978150"/>
            <a:ext cx="14779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800" b="1" dirty="0"/>
              <a:t>MTBF =</a:t>
            </a:r>
          </a:p>
        </p:txBody>
      </p:sp>
      <p:grpSp>
        <p:nvGrpSpPr>
          <p:cNvPr id="8" name="Group 9">
            <a:extLst>
              <a:ext uri="{FF2B5EF4-FFF2-40B4-BE49-F238E27FC236}">
                <a16:creationId xmlns:a16="http://schemas.microsoft.com/office/drawing/2014/main" id="{B0450A96-F52F-4695-B42B-7397D76A43BC}"/>
              </a:ext>
            </a:extLst>
          </p:cNvPr>
          <p:cNvGrpSpPr>
            <a:grpSpLocks/>
          </p:cNvGrpSpPr>
          <p:nvPr/>
        </p:nvGrpSpPr>
        <p:grpSpPr bwMode="auto">
          <a:xfrm>
            <a:off x="470693" y="4324012"/>
            <a:ext cx="8202613" cy="946150"/>
            <a:chOff x="318" y="2625"/>
            <a:chExt cx="5167" cy="596"/>
          </a:xfrm>
        </p:grpSpPr>
        <p:sp>
          <p:nvSpPr>
            <p:cNvPr id="9" name="Rectangle 10">
              <a:extLst>
                <a:ext uri="{FF2B5EF4-FFF2-40B4-BE49-F238E27FC236}">
                  <a16:creationId xmlns:a16="http://schemas.microsoft.com/office/drawing/2014/main" id="{9821F254-E71C-4C2B-9DFC-EE1F7C2D4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" y="2761"/>
              <a:ext cx="90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2800" b="1" dirty="0"/>
                <a:t>FR(</a:t>
              </a:r>
              <a:r>
                <a:rPr lang="en-US" altLang="en-US" sz="2800" b="1" i="1" dirty="0"/>
                <a:t>n</a:t>
              </a:r>
              <a:r>
                <a:rPr lang="en-US" altLang="en-US" sz="2800" b="1" dirty="0"/>
                <a:t>) =</a:t>
              </a:r>
            </a:p>
          </p:txBody>
        </p:sp>
        <p:grpSp>
          <p:nvGrpSpPr>
            <p:cNvPr id="10" name="Group 11">
              <a:extLst>
                <a:ext uri="{FF2B5EF4-FFF2-40B4-BE49-F238E27FC236}">
                  <a16:creationId xmlns:a16="http://schemas.microsoft.com/office/drawing/2014/main" id="{3F953B0F-44B7-47BC-8E3A-7FD64ECCF4A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00" y="2625"/>
              <a:ext cx="4285" cy="596"/>
              <a:chOff x="992" y="3225"/>
              <a:chExt cx="4285" cy="596"/>
            </a:xfrm>
          </p:grpSpPr>
          <p:sp>
            <p:nvSpPr>
              <p:cNvPr id="11" name="Rectangle 12">
                <a:extLst>
                  <a:ext uri="{FF2B5EF4-FFF2-40B4-BE49-F238E27FC236}">
                    <a16:creationId xmlns:a16="http://schemas.microsoft.com/office/drawing/2014/main" id="{ACFBF20F-C7BD-48DC-BD26-6B773B743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92" y="3225"/>
                <a:ext cx="4285" cy="5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algn="ctr"/>
                <a:r>
                  <a:rPr lang="en-US" altLang="en-US" sz="2800" b="1" dirty="0"/>
                  <a:t>Number of failures</a:t>
                </a:r>
              </a:p>
              <a:p>
                <a:pPr algn="ctr"/>
                <a:r>
                  <a:rPr lang="en-US" altLang="en-US" sz="2800" b="1" dirty="0"/>
                  <a:t>Number of unit-hours of operating time</a:t>
                </a:r>
              </a:p>
            </p:txBody>
          </p:sp>
          <p:sp>
            <p:nvSpPr>
              <p:cNvPr id="12" name="Line 13">
                <a:extLst>
                  <a:ext uri="{FF2B5EF4-FFF2-40B4-BE49-F238E27FC236}">
                    <a16:creationId xmlns:a16="http://schemas.microsoft.com/office/drawing/2014/main" id="{4F70A604-2E46-4759-896C-D931BC6290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2" y="3528"/>
                <a:ext cx="422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739D31F5-E1A4-4655-A798-02CB4301BC48}"/>
              </a:ext>
            </a:extLst>
          </p:cNvPr>
          <p:cNvCxnSpPr/>
          <p:nvPr/>
        </p:nvCxnSpPr>
        <p:spPr bwMode="auto">
          <a:xfrm flipV="1">
            <a:off x="1273996" y="3497263"/>
            <a:ext cx="3599629" cy="1156930"/>
          </a:xfrm>
          <a:prstGeom prst="straightConnector1">
            <a:avLst/>
          </a:prstGeom>
          <a:ln>
            <a:headEnd type="none" w="med" len="med"/>
            <a:tailEnd type="triangle"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3182938"/>
            <a:ext cx="8297863" cy="1069975"/>
          </a:xfrm>
        </p:spPr>
        <p:txBody>
          <a:bodyPr anchor="ctr"/>
          <a:lstStyle/>
          <a:p>
            <a:pPr marL="0" indent="0" algn="ctr" eaLnBrk="1" hangingPunct="1">
              <a:buFont typeface="Wingdings" charset="2"/>
              <a:buNone/>
              <a:defRPr/>
            </a:pPr>
            <a:r>
              <a:rPr lang="en-US" altLang="en-US" sz="4800" dirty="0">
                <a:solidFill>
                  <a:schemeClr val="accent5">
                    <a:lumMod val="25000"/>
                  </a:schemeClr>
                </a:solidFill>
                <a:latin typeface="FrankRuehl" pitchFamily="34" charset="-79"/>
                <a:cs typeface="FrankRuehl" pitchFamily="34" charset="-79"/>
              </a:rPr>
              <a:t>Example</a:t>
            </a:r>
          </a:p>
          <a:p>
            <a:pPr marL="0" indent="0" algn="ctr" eaLnBrk="1" hangingPunct="1">
              <a:buFont typeface="Wingdings" charset="2"/>
              <a:buNone/>
              <a:defRPr/>
            </a:pPr>
            <a:endParaRPr lang="en-US" altLang="en-US" sz="4000" dirty="0">
              <a:solidFill>
                <a:srgbClr val="BF0922"/>
              </a:solidFill>
              <a:latin typeface="FrankRuehl" pitchFamily="34" charset="-79"/>
              <a:cs typeface="FrankRuehl" pitchFamily="34" charset="-79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5013" y="2828925"/>
            <a:ext cx="8034337" cy="1069975"/>
          </a:xfrm>
        </p:spPr>
        <p:txBody>
          <a:bodyPr/>
          <a:lstStyle/>
          <a:p>
            <a:pPr marL="0" indent="0" algn="ctr" eaLnBrk="1" hangingPunct="1">
              <a:buFont typeface="Wingdings" charset="2"/>
              <a:buNone/>
              <a:defRPr/>
            </a:pPr>
            <a:r>
              <a:rPr lang="en-US" altLang="en-US" sz="4800" dirty="0">
                <a:solidFill>
                  <a:schemeClr val="accent5">
                    <a:lumMod val="25000"/>
                  </a:schemeClr>
                </a:solidFill>
                <a:latin typeface="Lucida Bright" panose="02040602050505020304" pitchFamily="18" charset="0"/>
                <a:cs typeface="FrankRuehl" pitchFamily="34" charset="-79"/>
              </a:rPr>
              <a:t>System Reliability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84200"/>
            <a:ext cx="7772400" cy="977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  <a:t>Failure Rate </a:t>
            </a:r>
            <a:r>
              <a:rPr lang="en-US" altLang="en-US" b="0" i="0" dirty="0">
                <a:solidFill>
                  <a:srgbClr val="C00000"/>
                </a:solidFill>
                <a:effectLst/>
                <a:latin typeface="Lucida Bright" panose="02040602050505020304" pitchFamily="18" charset="0"/>
                <a:cs typeface="FrankRuehl" pitchFamily="34" charset="-79"/>
              </a:rPr>
              <a:t>(%)</a:t>
            </a:r>
            <a:br>
              <a:rPr lang="en-US" altLang="en-US" b="0" i="0" dirty="0">
                <a:solidFill>
                  <a:srgbClr val="C00000"/>
                </a:solidFill>
                <a:effectLst/>
                <a:latin typeface="Lucida Bright" panose="02040602050505020304" pitchFamily="18" charset="0"/>
                <a:cs typeface="FrankRuehl" pitchFamily="34" charset="-79"/>
              </a:rPr>
            </a:br>
            <a: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  <a:t> </a:t>
            </a:r>
            <a:endParaRPr lang="en-US" altLang="en-US" b="0" i="0" dirty="0">
              <a:solidFill>
                <a:srgbClr val="003300"/>
              </a:solidFill>
              <a:effectLst/>
              <a:latin typeface="Lucida Bright" panose="02040602050505020304" pitchFamily="18" charset="0"/>
              <a:cs typeface="FrankRuehl" pitchFamily="34" charset="-79"/>
            </a:endParaRPr>
          </a:p>
        </p:txBody>
      </p:sp>
      <p:sp>
        <p:nvSpPr>
          <p:cNvPr id="206851" name="Rectangle 3"/>
          <p:cNvSpPr>
            <a:spLocks noChangeArrowheads="1"/>
          </p:cNvSpPr>
          <p:nvPr/>
        </p:nvSpPr>
        <p:spPr bwMode="auto">
          <a:xfrm>
            <a:off x="479425" y="1978025"/>
            <a:ext cx="8280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20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 air conditioning units designed for use in  NASA space shuttles operated for </a:t>
            </a:r>
            <a:r>
              <a:rPr lang="en-US" altLang="en-US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1,000 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hours. One failed after </a:t>
            </a:r>
            <a:r>
              <a:rPr lang="en-US" altLang="en-US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200 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hours and one after </a:t>
            </a:r>
            <a:r>
              <a:rPr lang="en-US" altLang="en-US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600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 hours. Calculate the Failure Rate (%) of these units.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39082A-A16C-490E-9CEF-B59FA76511D1}"/>
              </a:ext>
            </a:extLst>
          </p:cNvPr>
          <p:cNvSpPr/>
          <p:nvPr/>
        </p:nvSpPr>
        <p:spPr>
          <a:xfrm>
            <a:off x="3565490" y="4072133"/>
            <a:ext cx="22413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FR(%) = 2/20 </a:t>
            </a:r>
            <a:endParaRPr lang="en-US" dirty="0">
              <a:latin typeface="Lucida Bright" panose="02040602050505020304" pitchFamily="18" charset="0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829638" y="710407"/>
            <a:ext cx="7772400" cy="977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  <a:t>Failure Rate (n) </a:t>
            </a:r>
            <a:b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</a:br>
            <a:r>
              <a:rPr lang="en-US" altLang="en-US" sz="2400" b="0" i="0" dirty="0">
                <a:solidFill>
                  <a:srgbClr val="C00000"/>
                </a:solidFill>
                <a:effectLst/>
                <a:latin typeface="Lucida Bright" panose="02040602050505020304" pitchFamily="18" charset="0"/>
                <a:cs typeface="FrankRuehl" pitchFamily="34" charset="-79"/>
              </a:rPr>
              <a:t>(unit-hours)</a:t>
            </a:r>
            <a:b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</a:br>
            <a: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  <a:t> </a:t>
            </a:r>
            <a:endParaRPr lang="en-US" altLang="en-US" b="0" i="0" dirty="0">
              <a:solidFill>
                <a:srgbClr val="003300"/>
              </a:solidFill>
              <a:effectLst/>
              <a:latin typeface="FrankRuehl" pitchFamily="34" charset="-79"/>
              <a:cs typeface="FrankRuehl" pitchFamily="34" charset="-79"/>
            </a:endParaRPr>
          </a:p>
        </p:txBody>
      </p:sp>
      <p:sp>
        <p:nvSpPr>
          <p:cNvPr id="206851" name="Rectangle 3"/>
          <p:cNvSpPr>
            <a:spLocks noChangeArrowheads="1"/>
          </p:cNvSpPr>
          <p:nvPr/>
        </p:nvSpPr>
        <p:spPr bwMode="auto">
          <a:xfrm>
            <a:off x="575638" y="2030412"/>
            <a:ext cx="82804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200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20</a:t>
            </a:r>
            <a:r>
              <a:rPr lang="en-US" altLang="en-US" sz="3200" b="1" dirty="0">
                <a:latin typeface="Lucida Bright" panose="02040602050505020304" pitchFamily="18" charset="0"/>
                <a:cs typeface="FrankRuehl" pitchFamily="34" charset="-79"/>
              </a:rPr>
              <a:t> 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air conditioning units designed for use in  NASA space shuttles operated for </a:t>
            </a:r>
            <a:r>
              <a:rPr lang="en-US" altLang="en-US" sz="3200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1,000 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hours. One failed after </a:t>
            </a:r>
            <a:r>
              <a:rPr lang="en-US" altLang="en-US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200 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hours and one after </a:t>
            </a:r>
            <a:r>
              <a:rPr lang="en-US" altLang="en-US" sz="3200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600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 hours. </a:t>
            </a:r>
          </a:p>
          <a:p>
            <a:endParaRPr lang="en-US" altLang="en-US" b="1" dirty="0">
              <a:latin typeface="Lucida Bright" panose="02040602050505020304" pitchFamily="18" charset="0"/>
              <a:cs typeface="FrankRuehl" pitchFamily="34" charset="-79"/>
            </a:endParaRPr>
          </a:p>
          <a:p>
            <a:endParaRPr lang="en-US" altLang="en-US" b="1" dirty="0">
              <a:latin typeface="FrankRuehl" pitchFamily="34" charset="-79"/>
              <a:cs typeface="FrankRuehl" pitchFamily="34" charset="-79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479425" y="5607050"/>
            <a:ext cx="752161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FR(n)(u-h</a:t>
            </a:r>
            <a:r>
              <a:rPr lang="en-US" sz="2000" b="1" i="1" dirty="0">
                <a:solidFill>
                  <a:srgbClr val="C00000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)</a:t>
            </a:r>
            <a:r>
              <a:rPr lang="en-US" sz="2000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 </a:t>
            </a:r>
            <a:r>
              <a:rPr lang="en-US" sz="2000" b="1" dirty="0">
                <a:latin typeface="Lucida Bright" panose="02040602050505020304" pitchFamily="18" charset="0"/>
                <a:cs typeface="FrankRuehl" panose="020E0503060101010101" pitchFamily="34" charset="-79"/>
              </a:rPr>
              <a:t>= 2/(20,000-1,200) = </a:t>
            </a:r>
            <a:r>
              <a:rPr lang="en-US" sz="2000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0.000106 </a:t>
            </a:r>
            <a:r>
              <a:rPr lang="en-US" sz="2000" b="1" dirty="0">
                <a:solidFill>
                  <a:schemeClr val="accent5">
                    <a:lumMod val="25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failures/unit-hr.</a:t>
            </a:r>
          </a:p>
        </p:txBody>
      </p:sp>
      <p:sp>
        <p:nvSpPr>
          <p:cNvPr id="21509" name="Rectangle 10"/>
          <p:cNvSpPr>
            <a:spLocks noChangeArrowheads="1"/>
          </p:cNvSpPr>
          <p:nvPr/>
        </p:nvSpPr>
        <p:spPr bwMode="auto">
          <a:xfrm>
            <a:off x="384175" y="4076700"/>
            <a:ext cx="84740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Total available unit -hours in operation = 20*1,000 = </a:t>
            </a:r>
            <a:r>
              <a:rPr lang="en-US" altLang="en-US" b="1" dirty="0">
                <a:solidFill>
                  <a:srgbClr val="BF0922"/>
                </a:solidFill>
                <a:latin typeface="Lucida Bright" panose="02040602050505020304" pitchFamily="18" charset="0"/>
                <a:cs typeface="FrankRuehl" pitchFamily="34" charset="-79"/>
              </a:rPr>
              <a:t>20,000</a:t>
            </a:r>
          </a:p>
        </p:txBody>
      </p:sp>
      <p:sp>
        <p:nvSpPr>
          <p:cNvPr id="21510" name="Rectangle 10"/>
          <p:cNvSpPr>
            <a:spLocks noChangeArrowheads="1"/>
          </p:cNvSpPr>
          <p:nvPr/>
        </p:nvSpPr>
        <p:spPr bwMode="auto">
          <a:xfrm>
            <a:off x="384175" y="4906267"/>
            <a:ext cx="83615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Total unit-hours not in operation = (800+400) =</a:t>
            </a:r>
            <a:r>
              <a:rPr lang="en-US" altLang="en-US" b="1" dirty="0">
                <a:solidFill>
                  <a:srgbClr val="BF0922"/>
                </a:solidFill>
                <a:latin typeface="Lucida Bright" panose="02040602050505020304" pitchFamily="18" charset="0"/>
                <a:cs typeface="FrankRuehl" pitchFamily="34" charset="-79"/>
              </a:rPr>
              <a:t>1,200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98513"/>
            <a:ext cx="7772400" cy="9779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  <a:t>Mean Time Between Failures </a:t>
            </a:r>
            <a:r>
              <a:rPr lang="en-US" altLang="en-US" b="0" i="0" dirty="0">
                <a:solidFill>
                  <a:srgbClr val="C00000"/>
                </a:solidFill>
                <a:effectLst/>
                <a:latin typeface="Lucida Bright" panose="02040602050505020304" pitchFamily="18" charset="0"/>
                <a:cs typeface="FrankRuehl" pitchFamily="34" charset="-79"/>
              </a:rPr>
              <a:t>(MTBF)</a:t>
            </a:r>
            <a:b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</a:br>
            <a: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  <a:t> </a:t>
            </a:r>
            <a:endParaRPr lang="en-US" altLang="en-US" b="0" i="0" dirty="0">
              <a:solidFill>
                <a:srgbClr val="003300"/>
              </a:solidFill>
              <a:effectLst/>
              <a:latin typeface="FrankRuehl" pitchFamily="34" charset="-79"/>
              <a:cs typeface="FrankRuehl" pitchFamily="34" charset="-79"/>
            </a:endParaRPr>
          </a:p>
        </p:txBody>
      </p:sp>
      <p:sp>
        <p:nvSpPr>
          <p:cNvPr id="206851" name="Rectangle 3"/>
          <p:cNvSpPr>
            <a:spLocks noChangeArrowheads="1"/>
          </p:cNvSpPr>
          <p:nvPr/>
        </p:nvSpPr>
        <p:spPr bwMode="auto">
          <a:xfrm>
            <a:off x="479425" y="1776413"/>
            <a:ext cx="8280400" cy="230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3200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20</a:t>
            </a:r>
            <a:r>
              <a:rPr lang="en-US" altLang="en-US" sz="3200" b="1" dirty="0">
                <a:latin typeface="Lucida Bright" panose="02040602050505020304" pitchFamily="18" charset="0"/>
                <a:cs typeface="FrankRuehl" pitchFamily="34" charset="-79"/>
              </a:rPr>
              <a:t> 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air conditioning units designed for use in  NASA space shuttles operated for </a:t>
            </a:r>
            <a:r>
              <a:rPr lang="en-US" altLang="en-US" sz="3200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1,000 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hours. One failed after </a:t>
            </a:r>
            <a:r>
              <a:rPr lang="en-US" altLang="en-US" sz="3200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200</a:t>
            </a:r>
            <a:r>
              <a:rPr lang="en-US" altLang="en-US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 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hours and one after </a:t>
            </a:r>
            <a:r>
              <a:rPr lang="en-US" altLang="en-US" sz="3200" b="1" dirty="0">
                <a:solidFill>
                  <a:srgbClr val="C00000"/>
                </a:solidFill>
                <a:latin typeface="Lucida Bright" panose="02040602050505020304" pitchFamily="18" charset="0"/>
                <a:cs typeface="FrankRuehl" pitchFamily="34" charset="-79"/>
              </a:rPr>
              <a:t>600</a:t>
            </a:r>
            <a:r>
              <a:rPr lang="en-US" altLang="en-US" b="1" dirty="0">
                <a:latin typeface="Lucida Bright" panose="02040602050505020304" pitchFamily="18" charset="0"/>
                <a:cs typeface="FrankRuehl" pitchFamily="34" charset="-79"/>
              </a:rPr>
              <a:t> hours. </a:t>
            </a:r>
          </a:p>
          <a:p>
            <a:endParaRPr lang="en-US" altLang="en-US" b="1" dirty="0">
              <a:latin typeface="FrankRuehl" pitchFamily="34" charset="-79"/>
              <a:cs typeface="FrankRuehl" pitchFamily="34" charset="-79"/>
            </a:endParaRPr>
          </a:p>
          <a:p>
            <a:endParaRPr lang="en-US" altLang="en-US" b="1" dirty="0">
              <a:latin typeface="FrankRuehl" pitchFamily="34" charset="-79"/>
              <a:cs typeface="FrankRuehl" pitchFamily="34" charset="-79"/>
            </a:endParaRPr>
          </a:p>
        </p:txBody>
      </p:sp>
      <p:sp>
        <p:nvSpPr>
          <p:cNvPr id="8" name="Rectangle 1039"/>
          <p:cNvSpPr>
            <a:spLocks noChangeArrowheads="1"/>
          </p:cNvSpPr>
          <p:nvPr/>
        </p:nvSpPr>
        <p:spPr bwMode="auto">
          <a:xfrm>
            <a:off x="1866900" y="4911725"/>
            <a:ext cx="66431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BF0922"/>
                </a:solidFill>
                <a:latin typeface="FrankRuehl" panose="020E0503060101010101" pitchFamily="34" charset="-79"/>
                <a:cs typeface="FrankRuehl" panose="020E0503060101010101" pitchFamily="34" charset="-79"/>
              </a:rPr>
              <a:t> </a:t>
            </a:r>
            <a:r>
              <a:rPr lang="en-US" sz="2800" b="1" dirty="0">
                <a:solidFill>
                  <a:srgbClr val="BF0922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MTBF </a:t>
            </a:r>
            <a:r>
              <a:rPr lang="en-US" sz="2800" b="1" dirty="0">
                <a:latin typeface="Lucida Bright" panose="02040602050505020304" pitchFamily="18" charset="0"/>
                <a:cs typeface="FrankRuehl" panose="020E0503060101010101" pitchFamily="34" charset="-79"/>
              </a:rPr>
              <a:t>=   1/(0.000106) = </a:t>
            </a:r>
            <a:r>
              <a:rPr lang="en-US" sz="3200" b="1" dirty="0">
                <a:solidFill>
                  <a:srgbClr val="BF0922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9,434</a:t>
            </a:r>
            <a:r>
              <a:rPr lang="en-US" sz="2800" b="1" dirty="0">
                <a:solidFill>
                  <a:srgbClr val="BF0922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 </a:t>
            </a:r>
            <a:r>
              <a:rPr lang="en-US" sz="2800" b="1" dirty="0">
                <a:solidFill>
                  <a:schemeClr val="accent4">
                    <a:lumMod val="85000"/>
                    <a:lumOff val="15000"/>
                  </a:schemeClr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hrs.</a:t>
            </a:r>
          </a:p>
        </p:txBody>
      </p:sp>
      <p:grpSp>
        <p:nvGrpSpPr>
          <p:cNvPr id="22533" name="Group 12"/>
          <p:cNvGrpSpPr>
            <a:grpSpLocks/>
          </p:cNvGrpSpPr>
          <p:nvPr/>
        </p:nvGrpSpPr>
        <p:grpSpPr bwMode="auto">
          <a:xfrm>
            <a:off x="3059113" y="3548063"/>
            <a:ext cx="3025775" cy="954087"/>
            <a:chOff x="3184" y="3607"/>
            <a:chExt cx="1906" cy="601"/>
          </a:xfrm>
        </p:grpSpPr>
        <p:sp>
          <p:nvSpPr>
            <p:cNvPr id="22535" name="Rectangle 15"/>
            <p:cNvSpPr>
              <a:spLocks noChangeArrowheads="1"/>
            </p:cNvSpPr>
            <p:nvPr/>
          </p:nvSpPr>
          <p:spPr bwMode="auto">
            <a:xfrm>
              <a:off x="3184" y="3607"/>
              <a:ext cx="1906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/>
              <a:r>
                <a:rPr lang="en-US" altLang="en-US" sz="2800" b="1" dirty="0">
                  <a:latin typeface="Lucida Bright" panose="02040602050505020304" pitchFamily="18" charset="0"/>
                  <a:cs typeface="FrankRuehl" pitchFamily="34" charset="-79"/>
                </a:rPr>
                <a:t>1</a:t>
              </a:r>
            </a:p>
            <a:p>
              <a:pPr algn="ctr"/>
              <a:r>
                <a:rPr lang="en-US" altLang="en-US" sz="2800" b="1" dirty="0">
                  <a:latin typeface="Lucida Bright" panose="02040602050505020304" pitchFamily="18" charset="0"/>
                  <a:cs typeface="FrankRuehl" pitchFamily="34" charset="-79"/>
                </a:rPr>
                <a:t>    FR(</a:t>
              </a:r>
              <a:r>
                <a:rPr lang="en-US" altLang="en-US" sz="2800" b="1" i="1" dirty="0">
                  <a:latin typeface="Lucida Bright" panose="02040602050505020304" pitchFamily="18" charset="0"/>
                  <a:cs typeface="FrankRuehl" pitchFamily="34" charset="-79"/>
                </a:rPr>
                <a:t>unit-hour</a:t>
              </a:r>
              <a:r>
                <a:rPr lang="en-US" altLang="en-US" sz="2800" b="1" dirty="0">
                  <a:latin typeface="Lucida Bright" panose="02040602050505020304" pitchFamily="18" charset="0"/>
                  <a:cs typeface="FrankRuehl" pitchFamily="34" charset="-79"/>
                </a:rPr>
                <a:t>)</a:t>
              </a:r>
            </a:p>
          </p:txBody>
        </p:sp>
        <p:sp>
          <p:nvSpPr>
            <p:cNvPr id="22536" name="Line 20"/>
            <p:cNvSpPr>
              <a:spLocks noChangeShapeType="1"/>
            </p:cNvSpPr>
            <p:nvPr/>
          </p:nvSpPr>
          <p:spPr bwMode="auto">
            <a:xfrm>
              <a:off x="3522" y="3904"/>
              <a:ext cx="1327" cy="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2534" name="Rectangle 17"/>
          <p:cNvSpPr>
            <a:spLocks noChangeArrowheads="1"/>
          </p:cNvSpPr>
          <p:nvPr/>
        </p:nvSpPr>
        <p:spPr bwMode="auto">
          <a:xfrm>
            <a:off x="1866900" y="3781425"/>
            <a:ext cx="154080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800" b="1" dirty="0">
                <a:solidFill>
                  <a:srgbClr val="BF0922"/>
                </a:solidFill>
                <a:latin typeface="Lucida Bright" panose="02040602050505020304" pitchFamily="18" charset="0"/>
                <a:cs typeface="FrankRuehl" pitchFamily="34" charset="-79"/>
              </a:rPr>
              <a:t>MTBF </a:t>
            </a: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=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6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1722438" y="4675188"/>
            <a:ext cx="6156325" cy="808037"/>
          </a:xfrm>
          <a:prstGeom prst="rect">
            <a:avLst/>
          </a:prstGeom>
        </p:spPr>
        <p:txBody>
          <a:bodyPr anchor="b">
            <a:normAutofit fontScale="97500"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pPr marL="54864" algn="ctr" eaLnBrk="0" fontAlgn="auto" hangingPunct="0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3200" b="1" dirty="0">
              <a:solidFill>
                <a:srgbClr val="00279F">
                  <a:tint val="100000"/>
                  <a:shade val="90000"/>
                  <a:satMod val="250000"/>
                  <a:alpha val="100000"/>
                </a:srgb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Times New Roman"/>
            </a:endParaRPr>
          </a:p>
        </p:txBody>
      </p:sp>
      <p:sp>
        <p:nvSpPr>
          <p:cNvPr id="15" name="Title 1"/>
          <p:cNvSpPr txBox="1">
            <a:spLocks noChangeAspect="1"/>
          </p:cNvSpPr>
          <p:nvPr/>
        </p:nvSpPr>
        <p:spPr>
          <a:xfrm>
            <a:off x="1577161" y="4832498"/>
            <a:ext cx="630156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0" fontAlgn="auto" hangingPunct="0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4400" b="1" dirty="0">
                <a:solidFill>
                  <a:srgbClr val="003300"/>
                </a:solidFill>
                <a:effectLst/>
                <a:latin typeface="Lucida Bright" panose="02040602050505020304" pitchFamily="18" charset="0"/>
                <a:cs typeface="FrankRuehl" panose="020E0503060101010101" pitchFamily="34" charset="-79"/>
              </a:rPr>
              <a:t>End</a:t>
            </a:r>
          </a:p>
        </p:txBody>
      </p:sp>
      <p:pic>
        <p:nvPicPr>
          <p:cNvPr id="205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730" y="2748110"/>
            <a:ext cx="4162425" cy="208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 noChangeAspect="1"/>
          </p:cNvSpPr>
          <p:nvPr/>
        </p:nvSpPr>
        <p:spPr>
          <a:xfrm>
            <a:off x="1541066" y="609600"/>
            <a:ext cx="6301564" cy="805417"/>
          </a:xfrm>
          <a:prstGeom prst="rect">
            <a:avLst/>
          </a:prstGeom>
          <a:scene3d>
            <a:camera prst="orthographicFront"/>
            <a:lightRig rig="soft" dir="t">
              <a:rot lat="0" lon="0" rev="2400000"/>
            </a:lightRig>
          </a:scene3d>
          <a:sp3d extrusionH="76200">
            <a:extrusionClr>
              <a:schemeClr val="accent2">
                <a:lumMod val="75000"/>
              </a:schemeClr>
            </a:extrusionClr>
          </a:sp3d>
        </p:spPr>
        <p:txBody>
          <a:bodyPr anchor="ctr">
            <a:sp3d>
              <a:bevelT w="19050" h="12700"/>
            </a:sp3d>
          </a:bodyPr>
          <a:lstStyle/>
          <a:p>
            <a:pPr marL="54864" algn="ctr" eaLnBrk="0" fontAlgn="auto" hangingPunct="0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4400" b="1" dirty="0">
              <a:solidFill>
                <a:srgbClr val="000066"/>
              </a:solidFill>
              <a:effectLst/>
              <a:latin typeface="Times New Roman"/>
            </a:endParaRPr>
          </a:p>
          <a:p>
            <a:pPr marL="54864" algn="ctr" eaLnBrk="0" fontAlgn="auto" hangingPunct="0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sz="4400" b="1" dirty="0">
              <a:solidFill>
                <a:srgbClr val="000066"/>
              </a:solidFill>
              <a:effectLst/>
              <a:latin typeface="Times New Roman"/>
            </a:endParaRPr>
          </a:p>
          <a:p>
            <a:pPr marL="54864" algn="ctr" eaLnBrk="0" fontAlgn="auto" hangingPunct="0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4400" b="1" dirty="0">
                <a:solidFill>
                  <a:srgbClr val="000066"/>
                </a:solidFill>
                <a:effectLst/>
                <a:latin typeface="Lucida Bright" panose="02040602050505020304" pitchFamily="18" charset="0"/>
                <a:cs typeface="FrankRuehl" panose="020E0503060101010101" pitchFamily="34" charset="-79"/>
              </a:rPr>
              <a:t>T2LM5</a:t>
            </a:r>
          </a:p>
          <a:p>
            <a:pPr marL="54864" algn="ctr" eaLnBrk="0" fontAlgn="auto" hangingPunct="0">
              <a:spcBef>
                <a:spcPct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sz="4400" b="1" dirty="0">
                <a:solidFill>
                  <a:srgbClr val="990000"/>
                </a:solidFill>
                <a:latin typeface="Lucida Bright" panose="02040602050505020304" pitchFamily="18" charset="0"/>
                <a:cs typeface="FrankRuehl" panose="020E0503060101010101" pitchFamily="34" charset="-79"/>
              </a:rPr>
              <a:t>Reliability and Redundancy</a:t>
            </a:r>
            <a:endParaRPr lang="en-US" sz="4400" b="1" dirty="0">
              <a:solidFill>
                <a:srgbClr val="990000"/>
              </a:solidFill>
              <a:effectLst/>
              <a:latin typeface="Lucida Bright" panose="02040602050505020304" pitchFamily="18" charset="0"/>
              <a:cs typeface="FrankRuehl" panose="020E05030601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37375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83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  <a:t>Learning Objectives</a:t>
            </a:r>
          </a:p>
        </p:txBody>
      </p:sp>
      <p:sp>
        <p:nvSpPr>
          <p:cNvPr id="182276" name="Rectangle 4"/>
          <p:cNvSpPr>
            <a:spLocks noChangeArrowheads="1"/>
          </p:cNvSpPr>
          <p:nvPr/>
        </p:nvSpPr>
        <p:spPr bwMode="auto">
          <a:xfrm>
            <a:off x="927100" y="1697038"/>
            <a:ext cx="7085013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82600" indent="-482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Arial" charset="0"/>
              <a:buAutoNum type="arabicPeriod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Determine system reliability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Arial" charset="0"/>
              <a:buAutoNum type="arabicPeriod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Describe how to change system reliability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Arial" charset="0"/>
              <a:buAutoNum type="arabicPeriod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Determine mean time between failures (MTBF)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Arial" charset="0"/>
              <a:buAutoNum type="arabicPeriod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Distinguish between reliability of products and reliability of services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82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76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7675"/>
            <a:ext cx="7772400" cy="876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  <a:t>Reliability of  Products</a:t>
            </a:r>
          </a:p>
        </p:txBody>
      </p:sp>
      <p:sp>
        <p:nvSpPr>
          <p:cNvPr id="192515" name="Rectangle 3"/>
          <p:cNvSpPr>
            <a:spLocks noChangeArrowheads="1"/>
          </p:cNvSpPr>
          <p:nvPr/>
        </p:nvSpPr>
        <p:spPr bwMode="auto">
          <a:xfrm>
            <a:off x="373063" y="1554163"/>
            <a:ext cx="8485187" cy="361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B10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804863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charset="2"/>
              <a:buChar char="§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Reliability is the probability that a product will function properly for a specified period of time:</a:t>
            </a:r>
          </a:p>
          <a:p>
            <a:pPr eaLnBrk="1" hangingPunct="1">
              <a:lnSpc>
                <a:spcPct val="90000"/>
              </a:lnSpc>
              <a:spcAft>
                <a:spcPts val="300"/>
              </a:spcAft>
              <a:buClr>
                <a:srgbClr val="BF0922"/>
              </a:buClr>
              <a:buSzPct val="85000"/>
              <a:buFont typeface="Wingdings" charset="2"/>
              <a:buChar char="§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Overall Reliability can be adjusted by:</a:t>
            </a:r>
          </a:p>
          <a:p>
            <a:pPr lvl="1" eaLnBrk="1" hangingPunct="1">
              <a:lnSpc>
                <a:spcPct val="90000"/>
              </a:lnSpc>
              <a:spcAft>
                <a:spcPts val="300"/>
              </a:spcAft>
              <a:buClr>
                <a:srgbClr val="BF0922"/>
              </a:buClr>
              <a:buSzPct val="85000"/>
              <a:buFont typeface="Arial" charset="0"/>
              <a:buChar char="•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changing reliability of individual components</a:t>
            </a:r>
          </a:p>
          <a:p>
            <a:pPr lvl="1"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SzPct val="85000"/>
              <a:buFont typeface="Arial" charset="0"/>
              <a:buChar char="•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building-in redundancy</a:t>
            </a:r>
          </a:p>
          <a:p>
            <a:pPr lvl="1"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SzPct val="85000"/>
              <a:buFont typeface="Arial" charset="0"/>
              <a:buChar char="•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characteristics of a specific design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2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7675"/>
            <a:ext cx="7772400" cy="8763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FrankRuehl" pitchFamily="34" charset="-79"/>
                <a:cs typeface="FrankRuehl" pitchFamily="34" charset="-79"/>
              </a:rPr>
              <a:t>Reliability of  Services</a:t>
            </a:r>
          </a:p>
        </p:txBody>
      </p:sp>
      <p:sp>
        <p:nvSpPr>
          <p:cNvPr id="192515" name="Rectangle 3"/>
          <p:cNvSpPr>
            <a:spLocks noChangeArrowheads="1"/>
          </p:cNvSpPr>
          <p:nvPr/>
        </p:nvSpPr>
        <p:spPr bwMode="auto">
          <a:xfrm>
            <a:off x="547688" y="1554163"/>
            <a:ext cx="7772400" cy="38841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DB10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charset="2"/>
              <a:buChar char="§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Reliability of Services is accomplished by:</a:t>
            </a:r>
          </a:p>
          <a:p>
            <a:pPr lvl="1"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charset="2"/>
              <a:buChar char="§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Standardization</a:t>
            </a:r>
          </a:p>
          <a:p>
            <a:pPr lvl="1"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charset="2"/>
              <a:buChar char="§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Selection and training of employees</a:t>
            </a:r>
          </a:p>
          <a:p>
            <a:pPr lvl="1"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charset="2"/>
              <a:buChar char="§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Continuous improvement process</a:t>
            </a:r>
          </a:p>
          <a:p>
            <a:pPr eaLnBrk="1" hangingPunct="1">
              <a:lnSpc>
                <a:spcPct val="90000"/>
              </a:lnSpc>
              <a:spcAft>
                <a:spcPct val="40000"/>
              </a:spcAft>
              <a:buClr>
                <a:srgbClr val="BF0922"/>
              </a:buClr>
              <a:buFont typeface="Wingdings" charset="2"/>
              <a:buChar char="§"/>
            </a:pPr>
            <a:r>
              <a:rPr lang="en-US" altLang="en-US" sz="2800" b="1" dirty="0">
                <a:latin typeface="Lucida Bright" panose="02040602050505020304" pitchFamily="18" charset="0"/>
                <a:cs typeface="FrankRuehl" pitchFamily="34" charset="-79"/>
              </a:rPr>
              <a:t>The methods used to change reliability of products cannot be used as methods to adjust reliability of services 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2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5013" y="2828925"/>
            <a:ext cx="8034337" cy="1069975"/>
          </a:xfrm>
        </p:spPr>
        <p:txBody>
          <a:bodyPr anchor="ctr"/>
          <a:lstStyle/>
          <a:p>
            <a:pPr marL="0" indent="0" algn="ctr" eaLnBrk="1" hangingPunct="1">
              <a:buFont typeface="Wingdings" charset="2"/>
              <a:buNone/>
              <a:defRPr/>
            </a:pPr>
            <a:r>
              <a:rPr lang="en-US" altLang="en-US" sz="4800" dirty="0">
                <a:solidFill>
                  <a:schemeClr val="accent5">
                    <a:lumMod val="25000"/>
                  </a:schemeClr>
                </a:solidFill>
                <a:latin typeface="Lucida Bright" panose="02040602050505020304" pitchFamily="18" charset="0"/>
                <a:cs typeface="FrankRuehl" pitchFamily="34" charset="-79"/>
              </a:rPr>
              <a:t>Overall System Reliability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61975" y="331788"/>
            <a:ext cx="7772400" cy="874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  <a:t>System Reliability</a:t>
            </a:r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561975" y="1274763"/>
            <a:ext cx="8040688" cy="63991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Wingdings" charset="2"/>
              <a:buChar char="§"/>
            </a:pPr>
            <a:r>
              <a:rPr lang="en-US" altLang="en-US" sz="3200" b="1" dirty="0">
                <a:latin typeface="Lucida Bright" panose="02040602050505020304" pitchFamily="18" charset="0"/>
                <a:cs typeface="FrankRuehl" pitchFamily="34" charset="-79"/>
              </a:rPr>
              <a:t>Systems are built by connecting components: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r>
              <a:rPr lang="en-US" altLang="en-US" dirty="0">
                <a:latin typeface="Lucida Bright" panose="02040602050505020304" pitchFamily="18" charset="0"/>
                <a:cs typeface="FrankRuehl" pitchFamily="34" charset="-79"/>
              </a:rPr>
              <a:t>in sequence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r>
              <a:rPr lang="en-US" altLang="en-US" dirty="0">
                <a:latin typeface="Lucida Bright" panose="02040602050505020304" pitchFamily="18" charset="0"/>
                <a:cs typeface="FrankRuehl" pitchFamily="34" charset="-79"/>
              </a:rPr>
              <a:t>in parallel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r>
              <a:rPr lang="en-US" altLang="en-US" dirty="0">
                <a:latin typeface="Lucida Bright" panose="02040602050505020304" pitchFamily="18" charset="0"/>
                <a:cs typeface="FrankRuehl" pitchFamily="34" charset="-79"/>
              </a:rPr>
              <a:t>as a combination of both</a:t>
            </a:r>
          </a:p>
          <a:p>
            <a:pPr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r>
              <a:rPr lang="en-US" altLang="en-US" sz="3200" b="1" dirty="0">
                <a:latin typeface="Lucida Bright" panose="02040602050505020304" pitchFamily="18" charset="0"/>
                <a:cs typeface="FrankRuehl" pitchFamily="34" charset="-79"/>
              </a:rPr>
              <a:t>The Overall System Reliability will depend on: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r>
              <a:rPr lang="en-US" altLang="en-US" dirty="0">
                <a:latin typeface="Lucida Bright" panose="02040602050505020304" pitchFamily="18" charset="0"/>
                <a:cs typeface="FrankRuehl" pitchFamily="34" charset="-79"/>
              </a:rPr>
              <a:t>reliability of each component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r>
              <a:rPr lang="en-US" altLang="en-US" dirty="0">
                <a:latin typeface="Lucida Bright" panose="02040602050505020304" pitchFamily="18" charset="0"/>
                <a:cs typeface="FrankRuehl" pitchFamily="34" charset="-79"/>
              </a:rPr>
              <a:t>number of components in the system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r>
              <a:rPr lang="en-US" altLang="en-US" dirty="0">
                <a:latin typeface="Lucida Bright" panose="02040602050505020304" pitchFamily="18" charset="0"/>
                <a:cs typeface="FrankRuehl" pitchFamily="34" charset="-79"/>
              </a:rPr>
              <a:t>arrangement of components (sequential, parallel, or hybrid) in the design </a:t>
            </a:r>
          </a:p>
          <a:p>
            <a:pPr lvl="1"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endParaRPr lang="en-US" altLang="en-US" dirty="0">
              <a:latin typeface="FrankRuehl" pitchFamily="34" charset="-79"/>
              <a:cs typeface="FrankRuehl" pitchFamily="34" charset="-79"/>
            </a:endParaRPr>
          </a:p>
          <a:p>
            <a:pPr>
              <a:lnSpc>
                <a:spcPct val="90000"/>
              </a:lnSpc>
              <a:spcBef>
                <a:spcPct val="40000"/>
              </a:spcBef>
              <a:buClr>
                <a:srgbClr val="C00000"/>
              </a:buClr>
              <a:buFont typeface="Arial" charset="0"/>
              <a:buChar char="•"/>
            </a:pPr>
            <a:endParaRPr lang="en-US" altLang="en-US" sz="3200" b="1" dirty="0">
              <a:latin typeface="FrankRuehl" pitchFamily="34" charset="-79"/>
              <a:cs typeface="FrankRuehl" pitchFamily="34" charset="-79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41300"/>
            <a:ext cx="7772400" cy="1016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2FFF74"/>
                </a:solidFill>
              </a14:hiddenFill>
            </a:ext>
          </a:extLst>
        </p:spPr>
        <p:txBody>
          <a:bodyPr/>
          <a:lstStyle/>
          <a:p>
            <a:r>
              <a:rPr lang="en-US" altLang="en-US" b="0" i="0" dirty="0">
                <a:effectLst/>
                <a:latin typeface="Lucida Bright" panose="02040602050505020304" pitchFamily="18" charset="0"/>
                <a:cs typeface="FrankRuehl" pitchFamily="34" charset="-79"/>
              </a:rPr>
              <a:t>Overall Sequential System Reliability</a:t>
            </a:r>
          </a:p>
        </p:txBody>
      </p:sp>
      <p:grpSp>
        <p:nvGrpSpPr>
          <p:cNvPr id="200707" name="Group 3"/>
          <p:cNvGrpSpPr>
            <a:grpSpLocks/>
          </p:cNvGrpSpPr>
          <p:nvPr/>
        </p:nvGrpSpPr>
        <p:grpSpPr bwMode="auto">
          <a:xfrm>
            <a:off x="1030288" y="641350"/>
            <a:ext cx="6407150" cy="5607050"/>
            <a:chOff x="649" y="668"/>
            <a:chExt cx="4036" cy="3532"/>
          </a:xfrm>
        </p:grpSpPr>
        <p:grpSp>
          <p:nvGrpSpPr>
            <p:cNvPr id="8218" name="Group 4"/>
            <p:cNvGrpSpPr>
              <a:grpSpLocks/>
            </p:cNvGrpSpPr>
            <p:nvPr/>
          </p:nvGrpSpPr>
          <p:grpSpPr bwMode="auto">
            <a:xfrm>
              <a:off x="649" y="1083"/>
              <a:ext cx="4036" cy="3117"/>
              <a:chOff x="825" y="1083"/>
              <a:chExt cx="4036" cy="3117"/>
            </a:xfrm>
          </p:grpSpPr>
          <p:sp>
            <p:nvSpPr>
              <p:cNvPr id="8220" name="Rectangle 5"/>
              <p:cNvSpPr>
                <a:spLocks noChangeArrowheads="1"/>
              </p:cNvSpPr>
              <p:nvPr/>
            </p:nvSpPr>
            <p:spPr bwMode="auto">
              <a:xfrm>
                <a:off x="1360" y="1083"/>
                <a:ext cx="3363" cy="2639"/>
              </a:xfrm>
              <a:prstGeom prst="rect">
                <a:avLst/>
              </a:prstGeom>
              <a:solidFill>
                <a:srgbClr val="FED880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dirty="0"/>
              </a:p>
            </p:txBody>
          </p:sp>
          <p:sp>
            <p:nvSpPr>
              <p:cNvPr id="8221" name="Rectangle 6"/>
              <p:cNvSpPr>
                <a:spLocks noChangeArrowheads="1"/>
              </p:cNvSpPr>
              <p:nvPr/>
            </p:nvSpPr>
            <p:spPr bwMode="auto">
              <a:xfrm rot="-5400000">
                <a:off x="-270" y="2258"/>
                <a:ext cx="242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800" b="1" dirty="0"/>
                  <a:t>Reliability of the system (percent)</a:t>
                </a:r>
              </a:p>
            </p:txBody>
          </p:sp>
          <p:sp>
            <p:nvSpPr>
              <p:cNvPr id="8222" name="Rectangle 7"/>
              <p:cNvSpPr>
                <a:spLocks noChangeArrowheads="1"/>
              </p:cNvSpPr>
              <p:nvPr/>
            </p:nvSpPr>
            <p:spPr bwMode="auto">
              <a:xfrm>
                <a:off x="1422" y="3967"/>
                <a:ext cx="2869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800" b="1" dirty="0">
                    <a:latin typeface="FrankRuehl" pitchFamily="34" charset="-79"/>
                    <a:cs typeface="FrankRuehl" pitchFamily="34" charset="-79"/>
                  </a:rPr>
                  <a:t>Average reliability of each component (percent)</a:t>
                </a:r>
              </a:p>
            </p:txBody>
          </p:sp>
          <p:sp>
            <p:nvSpPr>
              <p:cNvPr id="8223" name="Line 8"/>
              <p:cNvSpPr>
                <a:spLocks noChangeShapeType="1"/>
              </p:cNvSpPr>
              <p:nvPr/>
            </p:nvSpPr>
            <p:spPr bwMode="auto">
              <a:xfrm>
                <a:off x="1784" y="1089"/>
                <a:ext cx="0" cy="2632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24" name="Line 9"/>
              <p:cNvSpPr>
                <a:spLocks noChangeShapeType="1"/>
              </p:cNvSpPr>
              <p:nvPr/>
            </p:nvSpPr>
            <p:spPr bwMode="auto">
              <a:xfrm>
                <a:off x="2201" y="1089"/>
                <a:ext cx="0" cy="2632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25" name="Line 10"/>
              <p:cNvSpPr>
                <a:spLocks noChangeShapeType="1"/>
              </p:cNvSpPr>
              <p:nvPr/>
            </p:nvSpPr>
            <p:spPr bwMode="auto">
              <a:xfrm>
                <a:off x="2618" y="1089"/>
                <a:ext cx="0" cy="2632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26" name="Line 11"/>
              <p:cNvSpPr>
                <a:spLocks noChangeShapeType="1"/>
              </p:cNvSpPr>
              <p:nvPr/>
            </p:nvSpPr>
            <p:spPr bwMode="auto">
              <a:xfrm>
                <a:off x="3036" y="1089"/>
                <a:ext cx="0" cy="2632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27" name="Line 12"/>
              <p:cNvSpPr>
                <a:spLocks noChangeShapeType="1"/>
              </p:cNvSpPr>
              <p:nvPr/>
            </p:nvSpPr>
            <p:spPr bwMode="auto">
              <a:xfrm>
                <a:off x="3459" y="1089"/>
                <a:ext cx="0" cy="2632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28" name="Line 13"/>
              <p:cNvSpPr>
                <a:spLocks noChangeShapeType="1"/>
              </p:cNvSpPr>
              <p:nvPr/>
            </p:nvSpPr>
            <p:spPr bwMode="auto">
              <a:xfrm>
                <a:off x="3879" y="1089"/>
                <a:ext cx="0" cy="2632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29" name="Line 14"/>
              <p:cNvSpPr>
                <a:spLocks noChangeShapeType="1"/>
              </p:cNvSpPr>
              <p:nvPr/>
            </p:nvSpPr>
            <p:spPr bwMode="auto">
              <a:xfrm>
                <a:off x="4303" y="1089"/>
                <a:ext cx="0" cy="2632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30" name="Line 15"/>
              <p:cNvSpPr>
                <a:spLocks noChangeShapeType="1"/>
              </p:cNvSpPr>
              <p:nvPr/>
            </p:nvSpPr>
            <p:spPr bwMode="auto">
              <a:xfrm>
                <a:off x="1361" y="1344"/>
                <a:ext cx="336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31" name="Line 16"/>
              <p:cNvSpPr>
                <a:spLocks noChangeShapeType="1"/>
              </p:cNvSpPr>
              <p:nvPr/>
            </p:nvSpPr>
            <p:spPr bwMode="auto">
              <a:xfrm>
                <a:off x="1361" y="1609"/>
                <a:ext cx="336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32" name="Line 17"/>
              <p:cNvSpPr>
                <a:spLocks noChangeShapeType="1"/>
              </p:cNvSpPr>
              <p:nvPr/>
            </p:nvSpPr>
            <p:spPr bwMode="auto">
              <a:xfrm>
                <a:off x="1361" y="1874"/>
                <a:ext cx="336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33" name="Line 18"/>
              <p:cNvSpPr>
                <a:spLocks noChangeShapeType="1"/>
              </p:cNvSpPr>
              <p:nvPr/>
            </p:nvSpPr>
            <p:spPr bwMode="auto">
              <a:xfrm>
                <a:off x="1361" y="2139"/>
                <a:ext cx="336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34" name="Line 19"/>
              <p:cNvSpPr>
                <a:spLocks noChangeShapeType="1"/>
              </p:cNvSpPr>
              <p:nvPr/>
            </p:nvSpPr>
            <p:spPr bwMode="auto">
              <a:xfrm>
                <a:off x="1361" y="2404"/>
                <a:ext cx="336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35" name="Line 20"/>
              <p:cNvSpPr>
                <a:spLocks noChangeShapeType="1"/>
              </p:cNvSpPr>
              <p:nvPr/>
            </p:nvSpPr>
            <p:spPr bwMode="auto">
              <a:xfrm>
                <a:off x="1361" y="2669"/>
                <a:ext cx="336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36" name="Line 21"/>
              <p:cNvSpPr>
                <a:spLocks noChangeShapeType="1"/>
              </p:cNvSpPr>
              <p:nvPr/>
            </p:nvSpPr>
            <p:spPr bwMode="auto">
              <a:xfrm>
                <a:off x="1361" y="2934"/>
                <a:ext cx="336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37" name="Line 22"/>
              <p:cNvSpPr>
                <a:spLocks noChangeShapeType="1"/>
              </p:cNvSpPr>
              <p:nvPr/>
            </p:nvSpPr>
            <p:spPr bwMode="auto">
              <a:xfrm>
                <a:off x="1361" y="3199"/>
                <a:ext cx="336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38" name="Line 23"/>
              <p:cNvSpPr>
                <a:spLocks noChangeShapeType="1"/>
              </p:cNvSpPr>
              <p:nvPr/>
            </p:nvSpPr>
            <p:spPr bwMode="auto">
              <a:xfrm>
                <a:off x="1361" y="3464"/>
                <a:ext cx="3368" cy="0"/>
              </a:xfrm>
              <a:prstGeom prst="line">
                <a:avLst/>
              </a:prstGeom>
              <a:noFill/>
              <a:ln w="38100">
                <a:solidFill>
                  <a:schemeClr val="accent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8239" name="Rectangle 24"/>
              <p:cNvSpPr>
                <a:spLocks noChangeArrowheads="1"/>
              </p:cNvSpPr>
              <p:nvPr/>
            </p:nvSpPr>
            <p:spPr bwMode="auto">
              <a:xfrm>
                <a:off x="1065" y="3589"/>
                <a:ext cx="3796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tabLst>
                    <a:tab pos="381000" algn="ctr"/>
                    <a:tab pos="1054100" algn="ctr"/>
                    <a:tab pos="1714500" algn="ctr"/>
                    <a:tab pos="2387600" algn="ctr"/>
                    <a:tab pos="3048000" algn="ctr"/>
                    <a:tab pos="3721100" algn="ctr"/>
                    <a:tab pos="4381500" algn="ctr"/>
                    <a:tab pos="5054600" algn="ctr"/>
                    <a:tab pos="5715000" algn="ctr"/>
                  </a:tabLs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tabLst>
                    <a:tab pos="381000" algn="ctr"/>
                    <a:tab pos="1054100" algn="ctr"/>
                    <a:tab pos="1714500" algn="ctr"/>
                    <a:tab pos="2387600" algn="ctr"/>
                    <a:tab pos="3048000" algn="ctr"/>
                    <a:tab pos="3721100" algn="ctr"/>
                    <a:tab pos="4381500" algn="ctr"/>
                    <a:tab pos="5054600" algn="ctr"/>
                    <a:tab pos="5715000" algn="ctr"/>
                  </a:tabLs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tabLst>
                    <a:tab pos="381000" algn="ctr"/>
                    <a:tab pos="1054100" algn="ctr"/>
                    <a:tab pos="1714500" algn="ctr"/>
                    <a:tab pos="2387600" algn="ctr"/>
                    <a:tab pos="3048000" algn="ctr"/>
                    <a:tab pos="3721100" algn="ctr"/>
                    <a:tab pos="4381500" algn="ctr"/>
                    <a:tab pos="5054600" algn="ctr"/>
                    <a:tab pos="5715000" algn="ctr"/>
                  </a:tabLs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tabLst>
                    <a:tab pos="381000" algn="ctr"/>
                    <a:tab pos="1054100" algn="ctr"/>
                    <a:tab pos="1714500" algn="ctr"/>
                    <a:tab pos="2387600" algn="ctr"/>
                    <a:tab pos="3048000" algn="ctr"/>
                    <a:tab pos="3721100" algn="ctr"/>
                    <a:tab pos="4381500" algn="ctr"/>
                    <a:tab pos="5054600" algn="ctr"/>
                    <a:tab pos="5715000" algn="ctr"/>
                  </a:tabLs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tabLst>
                    <a:tab pos="381000" algn="ctr"/>
                    <a:tab pos="1054100" algn="ctr"/>
                    <a:tab pos="1714500" algn="ctr"/>
                    <a:tab pos="2387600" algn="ctr"/>
                    <a:tab pos="3048000" algn="ctr"/>
                    <a:tab pos="3721100" algn="ctr"/>
                    <a:tab pos="4381500" algn="ctr"/>
                    <a:tab pos="5054600" algn="ctr"/>
                    <a:tab pos="5715000" algn="ctr"/>
                  </a:tabLs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81000" algn="ctr"/>
                    <a:tab pos="1054100" algn="ctr"/>
                    <a:tab pos="1714500" algn="ctr"/>
                    <a:tab pos="2387600" algn="ctr"/>
                    <a:tab pos="3048000" algn="ctr"/>
                    <a:tab pos="3721100" algn="ctr"/>
                    <a:tab pos="4381500" algn="ctr"/>
                    <a:tab pos="5054600" algn="ctr"/>
                    <a:tab pos="5715000" algn="ctr"/>
                  </a:tabLs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81000" algn="ctr"/>
                    <a:tab pos="1054100" algn="ctr"/>
                    <a:tab pos="1714500" algn="ctr"/>
                    <a:tab pos="2387600" algn="ctr"/>
                    <a:tab pos="3048000" algn="ctr"/>
                    <a:tab pos="3721100" algn="ctr"/>
                    <a:tab pos="4381500" algn="ctr"/>
                    <a:tab pos="5054600" algn="ctr"/>
                    <a:tab pos="5715000" algn="ctr"/>
                  </a:tabLs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81000" algn="ctr"/>
                    <a:tab pos="1054100" algn="ctr"/>
                    <a:tab pos="1714500" algn="ctr"/>
                    <a:tab pos="2387600" algn="ctr"/>
                    <a:tab pos="3048000" algn="ctr"/>
                    <a:tab pos="3721100" algn="ctr"/>
                    <a:tab pos="4381500" algn="ctr"/>
                    <a:tab pos="5054600" algn="ctr"/>
                    <a:tab pos="5715000" algn="ctr"/>
                  </a:tabLs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81000" algn="ctr"/>
                    <a:tab pos="1054100" algn="ctr"/>
                    <a:tab pos="1714500" algn="ctr"/>
                    <a:tab pos="2387600" algn="ctr"/>
                    <a:tab pos="3048000" algn="ctr"/>
                    <a:tab pos="3721100" algn="ctr"/>
                    <a:tab pos="4381500" algn="ctr"/>
                    <a:tab pos="5054600" algn="ctr"/>
                    <a:tab pos="5715000" algn="ctr"/>
                  </a:tabLs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200" b="1" dirty="0"/>
                  <a:t>	|	|	|	|	|	|	|	|	|</a:t>
                </a:r>
                <a:endParaRPr lang="en-US" altLang="en-US" sz="1800" b="1" dirty="0"/>
              </a:p>
              <a:p>
                <a:r>
                  <a:rPr lang="en-US" altLang="en-US" sz="1800" b="1" dirty="0"/>
                  <a:t>	100		</a:t>
                </a:r>
                <a:r>
                  <a:rPr lang="en-US" altLang="en-US" sz="1800" b="1" dirty="0">
                    <a:latin typeface="FrankRuehl" pitchFamily="34" charset="-79"/>
                    <a:cs typeface="FrankRuehl" pitchFamily="34" charset="-79"/>
                  </a:rPr>
                  <a:t>99		98		97		96</a:t>
                </a:r>
              </a:p>
            </p:txBody>
          </p:sp>
          <p:sp>
            <p:nvSpPr>
              <p:cNvPr id="8240" name="Rectangle 25"/>
              <p:cNvSpPr>
                <a:spLocks noChangeArrowheads="1"/>
              </p:cNvSpPr>
              <p:nvPr/>
            </p:nvSpPr>
            <p:spPr bwMode="auto">
              <a:xfrm>
                <a:off x="1360" y="1083"/>
                <a:ext cx="3363" cy="263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ED88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endParaRPr lang="en-US" altLang="en-US" dirty="0"/>
              </a:p>
            </p:txBody>
          </p:sp>
        </p:grpSp>
        <p:sp>
          <p:nvSpPr>
            <p:cNvPr id="8219" name="Rectangle 26"/>
            <p:cNvSpPr>
              <a:spLocks noChangeArrowheads="1"/>
            </p:cNvSpPr>
            <p:nvPr/>
          </p:nvSpPr>
          <p:spPr bwMode="auto">
            <a:xfrm>
              <a:off x="899" y="668"/>
              <a:ext cx="431" cy="325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r">
                <a:lnSpc>
                  <a:spcPct val="305000"/>
                </a:lnSpc>
              </a:pP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100  –</a:t>
              </a:r>
            </a:p>
            <a:p>
              <a:pPr algn="r">
                <a:lnSpc>
                  <a:spcPct val="305000"/>
                </a:lnSpc>
              </a:pP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80  –</a:t>
              </a:r>
            </a:p>
            <a:p>
              <a:pPr algn="r">
                <a:lnSpc>
                  <a:spcPct val="305000"/>
                </a:lnSpc>
              </a:pP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60  –</a:t>
              </a:r>
            </a:p>
            <a:p>
              <a:pPr algn="r">
                <a:lnSpc>
                  <a:spcPct val="305000"/>
                </a:lnSpc>
              </a:pP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40  –</a:t>
              </a:r>
            </a:p>
            <a:p>
              <a:pPr algn="r">
                <a:lnSpc>
                  <a:spcPct val="305000"/>
                </a:lnSpc>
              </a:pP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20  –</a:t>
              </a:r>
            </a:p>
            <a:p>
              <a:pPr algn="r">
                <a:lnSpc>
                  <a:spcPct val="305000"/>
                </a:lnSpc>
              </a:pP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0  –</a:t>
              </a:r>
            </a:p>
          </p:txBody>
        </p:sp>
      </p:grpSp>
      <p:grpSp>
        <p:nvGrpSpPr>
          <p:cNvPr id="200731" name="Group 27"/>
          <p:cNvGrpSpPr>
            <a:grpSpLocks/>
          </p:cNvGrpSpPr>
          <p:nvPr/>
        </p:nvGrpSpPr>
        <p:grpSpPr bwMode="auto">
          <a:xfrm>
            <a:off x="1876425" y="1350963"/>
            <a:ext cx="5326063" cy="1444625"/>
            <a:chOff x="1358" y="1115"/>
            <a:chExt cx="3355" cy="910"/>
          </a:xfrm>
        </p:grpSpPr>
        <p:sp>
          <p:nvSpPr>
            <p:cNvPr id="8216" name="Line 28"/>
            <p:cNvSpPr>
              <a:spLocks noChangeShapeType="1"/>
            </p:cNvSpPr>
            <p:nvPr/>
          </p:nvSpPr>
          <p:spPr bwMode="auto">
            <a:xfrm>
              <a:off x="1358" y="1115"/>
              <a:ext cx="3355" cy="910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217" name="Rectangle 29"/>
            <p:cNvSpPr>
              <a:spLocks noChangeArrowheads="1"/>
            </p:cNvSpPr>
            <p:nvPr/>
          </p:nvSpPr>
          <p:spPr bwMode="auto">
            <a:xfrm rot="932041">
              <a:off x="3840" y="1619"/>
              <a:ext cx="46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800" b="1" i="1" dirty="0">
                  <a:latin typeface="FrankRuehl" pitchFamily="34" charset="-79"/>
                  <a:cs typeface="FrankRuehl" pitchFamily="34" charset="-79"/>
                </a:rPr>
                <a:t>n</a:t>
              </a: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 = 10</a:t>
              </a:r>
            </a:p>
          </p:txBody>
        </p:sp>
      </p:grpSp>
      <p:grpSp>
        <p:nvGrpSpPr>
          <p:cNvPr id="200734" name="Group 30"/>
          <p:cNvGrpSpPr>
            <a:grpSpLocks/>
          </p:cNvGrpSpPr>
          <p:nvPr/>
        </p:nvGrpSpPr>
        <p:grpSpPr bwMode="auto">
          <a:xfrm>
            <a:off x="1955800" y="1308100"/>
            <a:ext cx="5254625" cy="506413"/>
            <a:chOff x="1408" y="1088"/>
            <a:chExt cx="3310" cy="319"/>
          </a:xfrm>
        </p:grpSpPr>
        <p:sp>
          <p:nvSpPr>
            <p:cNvPr id="8214" name="Line 31"/>
            <p:cNvSpPr>
              <a:spLocks noChangeShapeType="1"/>
            </p:cNvSpPr>
            <p:nvPr/>
          </p:nvSpPr>
          <p:spPr bwMode="auto">
            <a:xfrm>
              <a:off x="1408" y="1088"/>
              <a:ext cx="3310" cy="119"/>
            </a:xfrm>
            <a:prstGeom prst="line">
              <a:avLst/>
            </a:prstGeom>
            <a:noFill/>
            <a:ln w="76200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215" name="Rectangle 32"/>
            <p:cNvSpPr>
              <a:spLocks noChangeArrowheads="1"/>
            </p:cNvSpPr>
            <p:nvPr/>
          </p:nvSpPr>
          <p:spPr bwMode="auto">
            <a:xfrm rot="134227">
              <a:off x="4110" y="1174"/>
              <a:ext cx="399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800" b="1" i="1" dirty="0">
                  <a:latin typeface="FrankRuehl" pitchFamily="34" charset="-79"/>
                  <a:cs typeface="FrankRuehl" pitchFamily="34" charset="-79"/>
                </a:rPr>
                <a:t>n</a:t>
              </a: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 = 1</a:t>
              </a:r>
            </a:p>
          </p:txBody>
        </p:sp>
      </p:grpSp>
      <p:grpSp>
        <p:nvGrpSpPr>
          <p:cNvPr id="200737" name="Group 33"/>
          <p:cNvGrpSpPr>
            <a:grpSpLocks/>
          </p:cNvGrpSpPr>
          <p:nvPr/>
        </p:nvGrpSpPr>
        <p:grpSpPr bwMode="auto">
          <a:xfrm>
            <a:off x="1919288" y="1468438"/>
            <a:ext cx="5291137" cy="3519487"/>
            <a:chOff x="1385" y="1189"/>
            <a:chExt cx="3333" cy="2217"/>
          </a:xfrm>
        </p:grpSpPr>
        <p:sp>
          <p:nvSpPr>
            <p:cNvPr id="8212" name="Freeform 34"/>
            <p:cNvSpPr>
              <a:spLocks/>
            </p:cNvSpPr>
            <p:nvPr/>
          </p:nvSpPr>
          <p:spPr bwMode="auto">
            <a:xfrm>
              <a:off x="1385" y="1189"/>
              <a:ext cx="3333" cy="2217"/>
            </a:xfrm>
            <a:custGeom>
              <a:avLst/>
              <a:gdLst>
                <a:gd name="T0" fmla="*/ 0 w 3333"/>
                <a:gd name="T1" fmla="*/ 0 h 2217"/>
                <a:gd name="T2" fmla="*/ 494 w 3333"/>
                <a:gd name="T3" fmla="*/ 571 h 2217"/>
                <a:gd name="T4" fmla="*/ 1052 w 3333"/>
                <a:gd name="T5" fmla="*/ 1106 h 2217"/>
                <a:gd name="T6" fmla="*/ 1788 w 3333"/>
                <a:gd name="T7" fmla="*/ 1632 h 2217"/>
                <a:gd name="T8" fmla="*/ 2583 w 3333"/>
                <a:gd name="T9" fmla="*/ 2002 h 2217"/>
                <a:gd name="T10" fmla="*/ 3333 w 3333"/>
                <a:gd name="T11" fmla="*/ 2217 h 221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333" h="2217">
                  <a:moveTo>
                    <a:pt x="0" y="0"/>
                  </a:moveTo>
                  <a:cubicBezTo>
                    <a:pt x="159" y="193"/>
                    <a:pt x="319" y="387"/>
                    <a:pt x="494" y="571"/>
                  </a:cubicBezTo>
                  <a:cubicBezTo>
                    <a:pt x="669" y="755"/>
                    <a:pt x="836" y="929"/>
                    <a:pt x="1052" y="1106"/>
                  </a:cubicBezTo>
                  <a:cubicBezTo>
                    <a:pt x="1268" y="1283"/>
                    <a:pt x="1533" y="1483"/>
                    <a:pt x="1788" y="1632"/>
                  </a:cubicBezTo>
                  <a:cubicBezTo>
                    <a:pt x="2043" y="1781"/>
                    <a:pt x="2326" y="1905"/>
                    <a:pt x="2583" y="2002"/>
                  </a:cubicBezTo>
                  <a:cubicBezTo>
                    <a:pt x="2840" y="2099"/>
                    <a:pt x="3086" y="2158"/>
                    <a:pt x="3333" y="2217"/>
                  </a:cubicBezTo>
                </a:path>
              </a:pathLst>
            </a:custGeom>
            <a:noFill/>
            <a:ln w="76200" cmpd="sng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213" name="Rectangle 35"/>
            <p:cNvSpPr>
              <a:spLocks noChangeArrowheads="1"/>
            </p:cNvSpPr>
            <p:nvPr/>
          </p:nvSpPr>
          <p:spPr bwMode="auto">
            <a:xfrm rot="1820327">
              <a:off x="3048" y="2623"/>
              <a:ext cx="46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800" b="1" i="1" dirty="0">
                  <a:latin typeface="FrankRuehl" pitchFamily="34" charset="-79"/>
                  <a:cs typeface="FrankRuehl" pitchFamily="34" charset="-79"/>
                </a:rPr>
                <a:t>n</a:t>
              </a: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 = 50</a:t>
              </a:r>
            </a:p>
          </p:txBody>
        </p:sp>
      </p:grpSp>
      <p:grpSp>
        <p:nvGrpSpPr>
          <p:cNvPr id="200740" name="Group 36"/>
          <p:cNvGrpSpPr>
            <a:grpSpLocks/>
          </p:cNvGrpSpPr>
          <p:nvPr/>
        </p:nvGrpSpPr>
        <p:grpSpPr bwMode="auto">
          <a:xfrm>
            <a:off x="1933575" y="1562100"/>
            <a:ext cx="5268913" cy="3875088"/>
            <a:chOff x="1394" y="1248"/>
            <a:chExt cx="3319" cy="2441"/>
          </a:xfrm>
        </p:grpSpPr>
        <p:sp>
          <p:nvSpPr>
            <p:cNvPr id="8210" name="Freeform 37"/>
            <p:cNvSpPr>
              <a:spLocks/>
            </p:cNvSpPr>
            <p:nvPr/>
          </p:nvSpPr>
          <p:spPr bwMode="auto">
            <a:xfrm>
              <a:off x="1394" y="1248"/>
              <a:ext cx="3319" cy="2441"/>
            </a:xfrm>
            <a:custGeom>
              <a:avLst/>
              <a:gdLst>
                <a:gd name="T0" fmla="*/ 0 w 3319"/>
                <a:gd name="T1" fmla="*/ 0 h 2441"/>
                <a:gd name="T2" fmla="*/ 192 w 3319"/>
                <a:gd name="T3" fmla="*/ 480 h 2441"/>
                <a:gd name="T4" fmla="*/ 398 w 3319"/>
                <a:gd name="T5" fmla="*/ 910 h 2441"/>
                <a:gd name="T6" fmla="*/ 599 w 3319"/>
                <a:gd name="T7" fmla="*/ 1257 h 2441"/>
                <a:gd name="T8" fmla="*/ 860 w 3319"/>
                <a:gd name="T9" fmla="*/ 1573 h 2441"/>
                <a:gd name="T10" fmla="*/ 1166 w 3319"/>
                <a:gd name="T11" fmla="*/ 1851 h 2441"/>
                <a:gd name="T12" fmla="*/ 1500 w 3319"/>
                <a:gd name="T13" fmla="*/ 2048 h 2441"/>
                <a:gd name="T14" fmla="*/ 1884 w 3319"/>
                <a:gd name="T15" fmla="*/ 2185 h 2441"/>
                <a:gd name="T16" fmla="*/ 2309 w 3319"/>
                <a:gd name="T17" fmla="*/ 2290 h 2441"/>
                <a:gd name="T18" fmla="*/ 2798 w 3319"/>
                <a:gd name="T19" fmla="*/ 2373 h 2441"/>
                <a:gd name="T20" fmla="*/ 3319 w 3319"/>
                <a:gd name="T21" fmla="*/ 2441 h 2441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3319" h="2441">
                  <a:moveTo>
                    <a:pt x="0" y="0"/>
                  </a:moveTo>
                  <a:cubicBezTo>
                    <a:pt x="63" y="164"/>
                    <a:pt x="126" y="328"/>
                    <a:pt x="192" y="480"/>
                  </a:cubicBezTo>
                  <a:cubicBezTo>
                    <a:pt x="258" y="632"/>
                    <a:pt x="330" y="780"/>
                    <a:pt x="398" y="910"/>
                  </a:cubicBezTo>
                  <a:cubicBezTo>
                    <a:pt x="466" y="1040"/>
                    <a:pt x="522" y="1147"/>
                    <a:pt x="599" y="1257"/>
                  </a:cubicBezTo>
                  <a:cubicBezTo>
                    <a:pt x="676" y="1367"/>
                    <a:pt x="766" y="1474"/>
                    <a:pt x="860" y="1573"/>
                  </a:cubicBezTo>
                  <a:cubicBezTo>
                    <a:pt x="954" y="1672"/>
                    <a:pt x="1059" y="1772"/>
                    <a:pt x="1166" y="1851"/>
                  </a:cubicBezTo>
                  <a:cubicBezTo>
                    <a:pt x="1273" y="1930"/>
                    <a:pt x="1380" y="1992"/>
                    <a:pt x="1500" y="2048"/>
                  </a:cubicBezTo>
                  <a:cubicBezTo>
                    <a:pt x="1620" y="2104"/>
                    <a:pt x="1749" y="2145"/>
                    <a:pt x="1884" y="2185"/>
                  </a:cubicBezTo>
                  <a:cubicBezTo>
                    <a:pt x="2019" y="2225"/>
                    <a:pt x="2157" y="2259"/>
                    <a:pt x="2309" y="2290"/>
                  </a:cubicBezTo>
                  <a:cubicBezTo>
                    <a:pt x="2461" y="2321"/>
                    <a:pt x="2630" y="2348"/>
                    <a:pt x="2798" y="2373"/>
                  </a:cubicBezTo>
                  <a:cubicBezTo>
                    <a:pt x="2966" y="2398"/>
                    <a:pt x="3142" y="2419"/>
                    <a:pt x="3319" y="2441"/>
                  </a:cubicBezTo>
                </a:path>
              </a:pathLst>
            </a:custGeom>
            <a:noFill/>
            <a:ln w="76200" cmpd="sng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211" name="Rectangle 38"/>
            <p:cNvSpPr>
              <a:spLocks noChangeArrowheads="1"/>
            </p:cNvSpPr>
            <p:nvPr/>
          </p:nvSpPr>
          <p:spPr bwMode="auto">
            <a:xfrm rot="2282530">
              <a:off x="2316" y="2815"/>
              <a:ext cx="52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800" b="1" i="1" dirty="0">
                  <a:latin typeface="FrankRuehl" pitchFamily="34" charset="-79"/>
                  <a:cs typeface="FrankRuehl" pitchFamily="34" charset="-79"/>
                </a:rPr>
                <a:t>n</a:t>
              </a: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 = 100</a:t>
              </a:r>
            </a:p>
          </p:txBody>
        </p:sp>
      </p:grpSp>
      <p:grpSp>
        <p:nvGrpSpPr>
          <p:cNvPr id="200743" name="Group 39"/>
          <p:cNvGrpSpPr>
            <a:grpSpLocks/>
          </p:cNvGrpSpPr>
          <p:nvPr/>
        </p:nvGrpSpPr>
        <p:grpSpPr bwMode="auto">
          <a:xfrm>
            <a:off x="1897063" y="1665288"/>
            <a:ext cx="4594225" cy="3767137"/>
            <a:chOff x="1371" y="1313"/>
            <a:chExt cx="2894" cy="2373"/>
          </a:xfrm>
        </p:grpSpPr>
        <p:sp>
          <p:nvSpPr>
            <p:cNvPr id="8208" name="Freeform 40"/>
            <p:cNvSpPr>
              <a:spLocks/>
            </p:cNvSpPr>
            <p:nvPr/>
          </p:nvSpPr>
          <p:spPr bwMode="auto">
            <a:xfrm>
              <a:off x="1371" y="1313"/>
              <a:ext cx="2894" cy="2373"/>
            </a:xfrm>
            <a:custGeom>
              <a:avLst/>
              <a:gdLst>
                <a:gd name="T0" fmla="*/ 0 w 2894"/>
                <a:gd name="T1" fmla="*/ 0 h 2373"/>
                <a:gd name="T2" fmla="*/ 101 w 2894"/>
                <a:gd name="T3" fmla="*/ 494 h 2373"/>
                <a:gd name="T4" fmla="*/ 234 w 2894"/>
                <a:gd name="T5" fmla="*/ 1001 h 2373"/>
                <a:gd name="T6" fmla="*/ 371 w 2894"/>
                <a:gd name="T7" fmla="*/ 1367 h 2373"/>
                <a:gd name="T8" fmla="*/ 535 w 2894"/>
                <a:gd name="T9" fmla="*/ 1678 h 2373"/>
                <a:gd name="T10" fmla="*/ 704 w 2894"/>
                <a:gd name="T11" fmla="*/ 1888 h 2373"/>
                <a:gd name="T12" fmla="*/ 970 w 2894"/>
                <a:gd name="T13" fmla="*/ 2089 h 2373"/>
                <a:gd name="T14" fmla="*/ 1299 w 2894"/>
                <a:gd name="T15" fmla="*/ 2240 h 2373"/>
                <a:gd name="T16" fmla="*/ 1660 w 2894"/>
                <a:gd name="T17" fmla="*/ 2322 h 2373"/>
                <a:gd name="T18" fmla="*/ 2894 w 2894"/>
                <a:gd name="T19" fmla="*/ 2373 h 23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894" h="2373">
                  <a:moveTo>
                    <a:pt x="0" y="0"/>
                  </a:moveTo>
                  <a:cubicBezTo>
                    <a:pt x="31" y="163"/>
                    <a:pt x="62" y="327"/>
                    <a:pt x="101" y="494"/>
                  </a:cubicBezTo>
                  <a:cubicBezTo>
                    <a:pt x="140" y="661"/>
                    <a:pt x="189" y="855"/>
                    <a:pt x="234" y="1001"/>
                  </a:cubicBezTo>
                  <a:cubicBezTo>
                    <a:pt x="279" y="1147"/>
                    <a:pt x="321" y="1254"/>
                    <a:pt x="371" y="1367"/>
                  </a:cubicBezTo>
                  <a:cubicBezTo>
                    <a:pt x="421" y="1480"/>
                    <a:pt x="479" y="1591"/>
                    <a:pt x="535" y="1678"/>
                  </a:cubicBezTo>
                  <a:cubicBezTo>
                    <a:pt x="591" y="1765"/>
                    <a:pt x="632" y="1820"/>
                    <a:pt x="704" y="1888"/>
                  </a:cubicBezTo>
                  <a:cubicBezTo>
                    <a:pt x="776" y="1956"/>
                    <a:pt x="871" y="2030"/>
                    <a:pt x="970" y="2089"/>
                  </a:cubicBezTo>
                  <a:cubicBezTo>
                    <a:pt x="1069" y="2148"/>
                    <a:pt x="1184" y="2201"/>
                    <a:pt x="1299" y="2240"/>
                  </a:cubicBezTo>
                  <a:cubicBezTo>
                    <a:pt x="1414" y="2279"/>
                    <a:pt x="1500" y="2313"/>
                    <a:pt x="1660" y="2322"/>
                  </a:cubicBezTo>
                  <a:cubicBezTo>
                    <a:pt x="1820" y="2331"/>
                    <a:pt x="2410" y="2359"/>
                    <a:pt x="2894" y="2373"/>
                  </a:cubicBezTo>
                </a:path>
              </a:pathLst>
            </a:custGeom>
            <a:noFill/>
            <a:ln w="76200" cmpd="sng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209" name="Rectangle 41"/>
            <p:cNvSpPr>
              <a:spLocks noChangeArrowheads="1"/>
            </p:cNvSpPr>
            <p:nvPr/>
          </p:nvSpPr>
          <p:spPr bwMode="auto">
            <a:xfrm rot="2166630">
              <a:off x="2046" y="3100"/>
              <a:ext cx="52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800" b="1" i="1" dirty="0">
                  <a:latin typeface="FrankRuehl" pitchFamily="34" charset="-79"/>
                  <a:cs typeface="FrankRuehl" pitchFamily="34" charset="-79"/>
                </a:rPr>
                <a:t>n</a:t>
              </a: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 = 200</a:t>
              </a:r>
            </a:p>
          </p:txBody>
        </p:sp>
      </p:grpSp>
      <p:grpSp>
        <p:nvGrpSpPr>
          <p:cNvPr id="200746" name="Group 42"/>
          <p:cNvGrpSpPr>
            <a:grpSpLocks/>
          </p:cNvGrpSpPr>
          <p:nvPr/>
        </p:nvGrpSpPr>
        <p:grpSpPr bwMode="auto">
          <a:xfrm>
            <a:off x="1933575" y="2020888"/>
            <a:ext cx="2090738" cy="3417887"/>
            <a:chOff x="1394" y="1537"/>
            <a:chExt cx="1317" cy="2153"/>
          </a:xfrm>
        </p:grpSpPr>
        <p:sp>
          <p:nvSpPr>
            <p:cNvPr id="8206" name="Freeform 43"/>
            <p:cNvSpPr>
              <a:spLocks/>
            </p:cNvSpPr>
            <p:nvPr/>
          </p:nvSpPr>
          <p:spPr bwMode="auto">
            <a:xfrm>
              <a:off x="1394" y="1537"/>
              <a:ext cx="1317" cy="2153"/>
            </a:xfrm>
            <a:custGeom>
              <a:avLst/>
              <a:gdLst>
                <a:gd name="T0" fmla="*/ 0 w 1317"/>
                <a:gd name="T1" fmla="*/ 0 h 2153"/>
                <a:gd name="T2" fmla="*/ 151 w 1317"/>
                <a:gd name="T3" fmla="*/ 759 h 2153"/>
                <a:gd name="T4" fmla="*/ 339 w 1317"/>
                <a:gd name="T5" fmla="*/ 1399 h 2153"/>
                <a:gd name="T6" fmla="*/ 457 w 1317"/>
                <a:gd name="T7" fmla="*/ 1682 h 2153"/>
                <a:gd name="T8" fmla="*/ 590 w 1317"/>
                <a:gd name="T9" fmla="*/ 1852 h 2153"/>
                <a:gd name="T10" fmla="*/ 796 w 1317"/>
                <a:gd name="T11" fmla="*/ 1993 h 2153"/>
                <a:gd name="T12" fmla="*/ 992 w 1317"/>
                <a:gd name="T13" fmla="*/ 2080 h 2153"/>
                <a:gd name="T14" fmla="*/ 1317 w 1317"/>
                <a:gd name="T15" fmla="*/ 2153 h 215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317" h="2153">
                  <a:moveTo>
                    <a:pt x="0" y="0"/>
                  </a:moveTo>
                  <a:cubicBezTo>
                    <a:pt x="47" y="263"/>
                    <a:pt x="95" y="526"/>
                    <a:pt x="151" y="759"/>
                  </a:cubicBezTo>
                  <a:cubicBezTo>
                    <a:pt x="207" y="992"/>
                    <a:pt x="288" y="1245"/>
                    <a:pt x="339" y="1399"/>
                  </a:cubicBezTo>
                  <a:cubicBezTo>
                    <a:pt x="390" y="1553"/>
                    <a:pt x="415" y="1607"/>
                    <a:pt x="457" y="1682"/>
                  </a:cubicBezTo>
                  <a:cubicBezTo>
                    <a:pt x="499" y="1757"/>
                    <a:pt x="534" y="1800"/>
                    <a:pt x="590" y="1852"/>
                  </a:cubicBezTo>
                  <a:cubicBezTo>
                    <a:pt x="646" y="1904"/>
                    <a:pt x="729" y="1955"/>
                    <a:pt x="796" y="1993"/>
                  </a:cubicBezTo>
                  <a:cubicBezTo>
                    <a:pt x="863" y="2031"/>
                    <a:pt x="905" y="2053"/>
                    <a:pt x="992" y="2080"/>
                  </a:cubicBezTo>
                  <a:cubicBezTo>
                    <a:pt x="1079" y="2107"/>
                    <a:pt x="1198" y="2130"/>
                    <a:pt x="1317" y="2153"/>
                  </a:cubicBezTo>
                </a:path>
              </a:pathLst>
            </a:custGeom>
            <a:noFill/>
            <a:ln w="76200" cmpd="sng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207" name="Rectangle 44"/>
            <p:cNvSpPr>
              <a:spLocks noChangeArrowheads="1"/>
            </p:cNvSpPr>
            <p:nvPr/>
          </p:nvSpPr>
          <p:spPr bwMode="auto">
            <a:xfrm rot="1847043">
              <a:off x="1980" y="3315"/>
              <a:ext cx="52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800" b="1" i="1" dirty="0">
                  <a:latin typeface="FrankRuehl" pitchFamily="34" charset="-79"/>
                  <a:cs typeface="FrankRuehl" pitchFamily="34" charset="-79"/>
                </a:rPr>
                <a:t>n</a:t>
              </a: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 = 300</a:t>
              </a:r>
            </a:p>
          </p:txBody>
        </p:sp>
      </p:grpSp>
      <p:grpSp>
        <p:nvGrpSpPr>
          <p:cNvPr id="200749" name="Group 45"/>
          <p:cNvGrpSpPr>
            <a:grpSpLocks/>
          </p:cNvGrpSpPr>
          <p:nvPr/>
        </p:nvGrpSpPr>
        <p:grpSpPr bwMode="auto">
          <a:xfrm>
            <a:off x="1941513" y="2181225"/>
            <a:ext cx="1712912" cy="3257550"/>
            <a:chOff x="1399" y="1638"/>
            <a:chExt cx="1079" cy="2052"/>
          </a:xfrm>
        </p:grpSpPr>
        <p:sp>
          <p:nvSpPr>
            <p:cNvPr id="8204" name="Freeform 46"/>
            <p:cNvSpPr>
              <a:spLocks/>
            </p:cNvSpPr>
            <p:nvPr/>
          </p:nvSpPr>
          <p:spPr bwMode="auto">
            <a:xfrm>
              <a:off x="1399" y="1638"/>
              <a:ext cx="1079" cy="2052"/>
            </a:xfrm>
            <a:custGeom>
              <a:avLst/>
              <a:gdLst>
                <a:gd name="T0" fmla="*/ 0 w 1079"/>
                <a:gd name="T1" fmla="*/ 0 h 2052"/>
                <a:gd name="T2" fmla="*/ 100 w 1079"/>
                <a:gd name="T3" fmla="*/ 800 h 2052"/>
                <a:gd name="T4" fmla="*/ 206 w 1079"/>
                <a:gd name="T5" fmla="*/ 1307 h 2052"/>
                <a:gd name="T6" fmla="*/ 302 w 1079"/>
                <a:gd name="T7" fmla="*/ 1595 h 2052"/>
                <a:gd name="T8" fmla="*/ 407 w 1079"/>
                <a:gd name="T9" fmla="*/ 1773 h 2052"/>
                <a:gd name="T10" fmla="*/ 580 w 1079"/>
                <a:gd name="T11" fmla="*/ 1892 h 2052"/>
                <a:gd name="T12" fmla="*/ 809 w 1079"/>
                <a:gd name="T13" fmla="*/ 1993 h 2052"/>
                <a:gd name="T14" fmla="*/ 1079 w 1079"/>
                <a:gd name="T15" fmla="*/ 2052 h 205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79" h="2052">
                  <a:moveTo>
                    <a:pt x="0" y="0"/>
                  </a:moveTo>
                  <a:cubicBezTo>
                    <a:pt x="33" y="291"/>
                    <a:pt x="66" y="582"/>
                    <a:pt x="100" y="800"/>
                  </a:cubicBezTo>
                  <a:cubicBezTo>
                    <a:pt x="134" y="1018"/>
                    <a:pt x="172" y="1174"/>
                    <a:pt x="206" y="1307"/>
                  </a:cubicBezTo>
                  <a:cubicBezTo>
                    <a:pt x="240" y="1440"/>
                    <a:pt x="269" y="1517"/>
                    <a:pt x="302" y="1595"/>
                  </a:cubicBezTo>
                  <a:cubicBezTo>
                    <a:pt x="335" y="1673"/>
                    <a:pt x="361" y="1724"/>
                    <a:pt x="407" y="1773"/>
                  </a:cubicBezTo>
                  <a:cubicBezTo>
                    <a:pt x="453" y="1822"/>
                    <a:pt x="513" y="1855"/>
                    <a:pt x="580" y="1892"/>
                  </a:cubicBezTo>
                  <a:cubicBezTo>
                    <a:pt x="647" y="1929"/>
                    <a:pt x="726" y="1966"/>
                    <a:pt x="809" y="1993"/>
                  </a:cubicBezTo>
                  <a:cubicBezTo>
                    <a:pt x="892" y="2020"/>
                    <a:pt x="985" y="2036"/>
                    <a:pt x="1079" y="2052"/>
                  </a:cubicBezTo>
                </a:path>
              </a:pathLst>
            </a:custGeom>
            <a:noFill/>
            <a:ln w="76200" cmpd="sng">
              <a:solidFill>
                <a:srgbClr val="175097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8205" name="Rectangle 47"/>
            <p:cNvSpPr>
              <a:spLocks noChangeArrowheads="1"/>
            </p:cNvSpPr>
            <p:nvPr/>
          </p:nvSpPr>
          <p:spPr bwMode="auto">
            <a:xfrm rot="3047289">
              <a:off x="1412" y="3280"/>
              <a:ext cx="52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r>
                <a:rPr lang="en-US" altLang="en-US" sz="1800" b="1" i="1" dirty="0">
                  <a:latin typeface="FrankRuehl" pitchFamily="34" charset="-79"/>
                  <a:cs typeface="FrankRuehl" pitchFamily="34" charset="-79"/>
                </a:rPr>
                <a:t>n</a:t>
              </a:r>
              <a:r>
                <a:rPr lang="en-US" altLang="en-US" sz="1800" b="1" dirty="0">
                  <a:latin typeface="FrankRuehl" pitchFamily="34" charset="-79"/>
                  <a:cs typeface="FrankRuehl" pitchFamily="34" charset="-79"/>
                </a:rPr>
                <a:t> = 400</a:t>
              </a:r>
            </a:p>
          </p:txBody>
        </p:sp>
      </p:grpSp>
      <p:sp>
        <p:nvSpPr>
          <p:cNvPr id="8203" name="TextBox 1"/>
          <p:cNvSpPr txBox="1">
            <a:spLocks noChangeArrowheads="1"/>
          </p:cNvSpPr>
          <p:nvPr/>
        </p:nvSpPr>
        <p:spPr bwMode="auto">
          <a:xfrm>
            <a:off x="7353314" y="1876866"/>
            <a:ext cx="1773593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600" dirty="0">
                <a:latin typeface="Lucida Bright" panose="02040602050505020304" pitchFamily="18" charset="0"/>
                <a:cs typeface="FrankRuehl" pitchFamily="34" charset="-79"/>
              </a:rPr>
              <a:t>The Overall Sequential System Reliability will decrease with the increase in the number of components in the system.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0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0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00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007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0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00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5013" y="2828925"/>
            <a:ext cx="8034337" cy="1069975"/>
          </a:xfrm>
        </p:spPr>
        <p:txBody>
          <a:bodyPr anchor="ctr"/>
          <a:lstStyle/>
          <a:p>
            <a:pPr marL="0" indent="0" algn="ctr" eaLnBrk="1" hangingPunct="1">
              <a:buFont typeface="Wingdings" charset="2"/>
              <a:buNone/>
              <a:defRPr/>
            </a:pPr>
            <a:r>
              <a:rPr lang="en-US" altLang="en-US" sz="4800" dirty="0">
                <a:solidFill>
                  <a:schemeClr val="accent5">
                    <a:lumMod val="25000"/>
                  </a:schemeClr>
                </a:solidFill>
                <a:latin typeface="Lucida Bright" panose="02040602050505020304" pitchFamily="18" charset="0"/>
                <a:cs typeface="FrankRuehl" pitchFamily="34" charset="-79"/>
              </a:rPr>
              <a:t>Sequential System Reliability</a:t>
            </a: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3A2C76"/>
      </a:dk2>
      <a:lt2>
        <a:srgbClr val="E1E2E3"/>
      </a:lt2>
      <a:accent1>
        <a:srgbClr val="93B3DD"/>
      </a:accent1>
      <a:accent2>
        <a:srgbClr val="F9AD78"/>
      </a:accent2>
      <a:accent3>
        <a:srgbClr val="FFFFFF"/>
      </a:accent3>
      <a:accent4>
        <a:srgbClr val="000000"/>
      </a:accent4>
      <a:accent5>
        <a:srgbClr val="C8D6EB"/>
      </a:accent5>
      <a:accent6>
        <a:srgbClr val="E29C6C"/>
      </a:accent6>
      <a:hlink>
        <a:srgbClr val="86B87D"/>
      </a:hlink>
      <a:folHlink>
        <a:srgbClr val="C9BBDB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952</Words>
  <Application>Microsoft Office PowerPoint</Application>
  <PresentationFormat>On-screen Show (4:3)</PresentationFormat>
  <Paragraphs>166</Paragraphs>
  <Slides>23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FrankRuehl</vt:lpstr>
      <vt:lpstr>Lucida Bright</vt:lpstr>
      <vt:lpstr>Times</vt:lpstr>
      <vt:lpstr>Times New Roman</vt:lpstr>
      <vt:lpstr>Wingdings</vt:lpstr>
      <vt:lpstr>Blank Presentation</vt:lpstr>
      <vt:lpstr>PowerPoint Presentation</vt:lpstr>
      <vt:lpstr>PowerPoint Presentation</vt:lpstr>
      <vt:lpstr>Learning Objectives</vt:lpstr>
      <vt:lpstr>Reliability of  Products</vt:lpstr>
      <vt:lpstr>Reliability of  Services</vt:lpstr>
      <vt:lpstr>PowerPoint Presentation</vt:lpstr>
      <vt:lpstr>System Reliability</vt:lpstr>
      <vt:lpstr>Overall Sequential System Reliability</vt:lpstr>
      <vt:lpstr>PowerPoint Presentation</vt:lpstr>
      <vt:lpstr>Sequential System Reliability</vt:lpstr>
      <vt:lpstr>Sequential System Reliability Example</vt:lpstr>
      <vt:lpstr>PowerPoint Presentation</vt:lpstr>
      <vt:lpstr>Parallel System Reliability</vt:lpstr>
      <vt:lpstr>Parallel System- Redundancy  Example</vt:lpstr>
      <vt:lpstr>PowerPoint Presentation</vt:lpstr>
      <vt:lpstr>Product Failure Rate (FR)</vt:lpstr>
      <vt:lpstr>Product Failure Rate (FR)</vt:lpstr>
      <vt:lpstr>MTBF </vt:lpstr>
      <vt:lpstr>PowerPoint Presentation</vt:lpstr>
      <vt:lpstr>Failure Rate (%)  </vt:lpstr>
      <vt:lpstr>Failure Rate (n)  (unit-hours)  </vt:lpstr>
      <vt:lpstr>Mean Time Between Failures (MTBF)  </vt:lpstr>
      <vt:lpstr>PowerPoint Presentation</vt:lpstr>
    </vt:vector>
  </TitlesOfParts>
  <Company>Lincoln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Heyl</dc:creator>
  <cp:lastModifiedBy>RPH</cp:lastModifiedBy>
  <cp:revision>120</cp:revision>
  <cp:lastPrinted>2016-10-09T00:10:43Z</cp:lastPrinted>
  <dcterms:created xsi:type="dcterms:W3CDTF">2009-07-31T00:55:09Z</dcterms:created>
  <dcterms:modified xsi:type="dcterms:W3CDTF">2020-03-25T04:05:05Z</dcterms:modified>
</cp:coreProperties>
</file>