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sldIdLst>
    <p:sldId id="409" r:id="rId2"/>
    <p:sldId id="258" r:id="rId3"/>
    <p:sldId id="476" r:id="rId4"/>
    <p:sldId id="531" r:id="rId5"/>
    <p:sldId id="478" r:id="rId6"/>
    <p:sldId id="479" r:id="rId7"/>
    <p:sldId id="480" r:id="rId8"/>
    <p:sldId id="481" r:id="rId9"/>
    <p:sldId id="506" r:id="rId10"/>
    <p:sldId id="507" r:id="rId11"/>
    <p:sldId id="508" r:id="rId12"/>
    <p:sldId id="483" r:id="rId13"/>
    <p:sldId id="485" r:id="rId14"/>
    <p:sldId id="484" r:id="rId15"/>
    <p:sldId id="486" r:id="rId16"/>
    <p:sldId id="509" r:id="rId17"/>
    <p:sldId id="40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80"/>
    <a:srgbClr val="D1EBEB"/>
    <a:srgbClr val="FDB109"/>
    <a:srgbClr val="CA8C02"/>
    <a:srgbClr val="2FFF74"/>
    <a:srgbClr val="F0E7FF"/>
    <a:srgbClr val="F0DCFF"/>
    <a:srgbClr val="F7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03" autoAdjust="0"/>
    <p:restoredTop sz="90955" autoAdjust="0"/>
  </p:normalViewPr>
  <p:slideViewPr>
    <p:cSldViewPr snapToGrid="0">
      <p:cViewPr varScale="1">
        <p:scale>
          <a:sx n="78" d="100"/>
          <a:sy n="78" d="100"/>
        </p:scale>
        <p:origin x="1080" y="62"/>
      </p:cViewPr>
      <p:guideLst>
        <p:guide orient="horz" pos="2160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8B1E6AD-40F2-4021-9E1C-71B18C1511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C2D2EBF-D31F-4BA4-A39D-E8974AF066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61A555C-EB96-4831-B1A3-029407F9E8F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BE39BCC-55B8-4C27-9BB1-13367DE01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3550B3F1-DBD4-47F1-A75E-D14C1C86293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894E5A30-0DC7-40D0-9B5B-85E43A898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6A6C0EA0-00D4-4D5D-9E06-CA9080D2B6D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5C7DC17-8983-4281-8EC2-CC37A3297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C6C3F1-D4AF-4CE5-9B7B-412C908D9609}" type="slidenum">
              <a:rPr lang="en-AU" altLang="en-US" sz="1200" b="0" i="0" smtClean="0">
                <a:latin typeface="Times" panose="02020603050405020304" pitchFamily="18" charset="0"/>
              </a:rPr>
              <a:pPr/>
              <a:t>2</a:t>
            </a:fld>
            <a:endParaRPr lang="en-AU" altLang="en-US" sz="1200" b="0" i="0" dirty="0">
              <a:latin typeface="Times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62C2A55-6FE7-4C25-AE87-0C51E25216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B4E9358-856D-407B-B4F4-CFB34D8B9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AU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EEDA839-07C7-4687-A7FE-9B87169CCF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DD67E3-7B7B-4F70-9700-22D9D1375E49}" type="slidenum">
              <a:rPr lang="en-AU" altLang="en-US" sz="1200" b="0" i="0" smtClean="0">
                <a:latin typeface="Times" panose="02020603050405020304" pitchFamily="18" charset="0"/>
              </a:rPr>
              <a:pPr/>
              <a:t>3</a:t>
            </a:fld>
            <a:endParaRPr lang="en-AU" altLang="en-US" sz="1200" b="0" i="0" dirty="0">
              <a:latin typeface="Times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682810C-B0FE-4E6A-BB5B-E3EDF6BAD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This slide provides some reasons that capacity is an issue.  The following slides guide a discussion of capacity.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F376643-1A8E-4DEE-9258-CECD70F438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EEDA839-07C7-4687-A7FE-9B87169CCF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DD67E3-7B7B-4F70-9700-22D9D1375E49}" type="slidenum">
              <a:rPr lang="en-AU" altLang="en-US" sz="1200" b="0" i="0" smtClean="0">
                <a:latin typeface="Times" panose="02020603050405020304" pitchFamily="18" charset="0"/>
              </a:rPr>
              <a:pPr/>
              <a:t>4</a:t>
            </a:fld>
            <a:endParaRPr lang="en-AU" altLang="en-US" sz="1200" b="0" i="0" dirty="0">
              <a:latin typeface="Times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682810C-B0FE-4E6A-BB5B-E3EDF6BAD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This slide provides some reasons that capacity is an issue.  The following slides guide a discussion of capacity.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F376643-1A8E-4DEE-9258-CECD70F438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126048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0549BD1-859F-42C4-B950-325629483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C4103F-785F-43FE-BF04-D0B2644941D9}" type="slidenum">
              <a:rPr lang="en-AU" altLang="en-US" sz="1200" b="0" i="0" smtClean="0">
                <a:latin typeface="Times" panose="02020603050405020304" pitchFamily="18" charset="0"/>
              </a:rPr>
              <a:pPr/>
              <a:t>6</a:t>
            </a:fld>
            <a:endParaRPr lang="en-AU" altLang="en-US" sz="1200" b="0" i="0" dirty="0">
              <a:latin typeface="Times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5A92575-D210-4FCA-8E86-87346FE646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D913BDC-4D64-4F5F-98B6-4242F5B55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This slide can be used to frame a discussion of capacity.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Points to be made might include:</a:t>
            </a:r>
          </a:p>
          <a:p>
            <a:pPr eaLnBrk="1" hangingPunct="1"/>
            <a:r>
              <a:rPr lang="en-US" altLang="en-US" dirty="0"/>
              <a:t>     - capacity definition and measurement is necessary if we are to develop a production schedule</a:t>
            </a:r>
          </a:p>
          <a:p>
            <a:pPr eaLnBrk="1" hangingPunct="1"/>
            <a:r>
              <a:rPr lang="en-US" altLang="en-US" dirty="0"/>
              <a:t>     - while a process may have “maximum” capacity, many factors prevent us from achieving that capacity on a continuous basis.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Students should be asked to suggest factors which might prevent one from achieving maximum capacity.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A388E413-8BE6-4C80-B616-7E9AFFD3B1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9BCDEB8D-C9FE-4156-8C40-14CA74C6D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23CEF773-3AA8-4361-82E4-9CB257BAFE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C89E10-601E-49D7-B6B8-1BA5F586E4AF}" type="slidenum">
              <a:rPr lang="en-AU" altLang="en-US" sz="1200" b="0" i="0" smtClean="0">
                <a:latin typeface="Times" panose="02020603050405020304" pitchFamily="18" charset="0"/>
              </a:rPr>
              <a:pPr/>
              <a:t>7</a:t>
            </a:fld>
            <a:endParaRPr lang="en-AU" altLang="en-US" sz="1200" b="0" i="0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306DC8D-19F3-47F6-9E06-C2ED574548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D6BEED-E49B-4D37-A5F9-E52BE4D34AD5}" type="slidenum">
              <a:rPr lang="en-AU" altLang="en-US" sz="1200" b="0" i="0" smtClean="0">
                <a:latin typeface="Times" panose="02020603050405020304" pitchFamily="18" charset="0"/>
              </a:rPr>
              <a:pPr/>
              <a:t>8</a:t>
            </a:fld>
            <a:endParaRPr lang="en-AU" altLang="en-US" sz="1200" b="0" i="0" dirty="0">
              <a:latin typeface="Times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FB05ACF-7506-4EE2-94C3-64A4CE573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It might be useful at this point to discuss typical equipment utilization rates for different process strategies if you have not done so before.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B7E384D-827C-46FC-9123-DC69B7932E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F3F590B6-7C53-43AA-98CC-222823D641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F436F0-0EFA-4B5D-9F41-AC7EF746A274}" type="slidenum">
              <a:rPr lang="en-AU" altLang="en-US" sz="1200" b="0" i="0" smtClean="0">
                <a:latin typeface="Times" panose="02020603050405020304" pitchFamily="18" charset="0"/>
              </a:rPr>
              <a:pPr/>
              <a:t>9</a:t>
            </a:fld>
            <a:endParaRPr lang="en-AU" altLang="en-US" sz="1200" b="0" i="0" dirty="0">
              <a:latin typeface="Times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AF05F4A-8CD6-4E7D-B33B-6A491724E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It might be useful at this point to discuss typical equipment utilization rates for different process strategies if you have not done so before.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9F09137-D6BC-4969-B6BC-20E7D8643E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712C2DA-254D-4FC4-9978-BB11BBF52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DFEAA2-5A0B-45A0-B6DD-1108DFE42B9C}" type="slidenum">
              <a:rPr lang="en-AU" altLang="en-US" sz="1200" b="0" i="0" smtClean="0">
                <a:latin typeface="Times" panose="02020603050405020304" pitchFamily="18" charset="0"/>
              </a:rPr>
              <a:pPr/>
              <a:t>10</a:t>
            </a:fld>
            <a:endParaRPr lang="en-AU" altLang="en-US" sz="1200" b="0" i="0" dirty="0">
              <a:latin typeface="Times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DAD1AB4-8C56-4699-B810-9DE5929C8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It might be useful at this point to discuss typical equipment utilization rates for different process strategies if you have not done so before.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1ED389C-8A6A-4C08-93B1-7ADE8CBF23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DD67287B-2E8E-4317-B57F-BA309273FD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C905FC-B509-43A4-8A73-03D92BA840D4}" type="slidenum">
              <a:rPr lang="en-AU" altLang="en-US" sz="1200" b="0" i="0" smtClean="0">
                <a:latin typeface="Times" panose="02020603050405020304" pitchFamily="18" charset="0"/>
              </a:rPr>
              <a:pPr/>
              <a:t>11</a:t>
            </a:fld>
            <a:endParaRPr lang="en-AU" altLang="en-US" sz="1200" b="0" i="0" dirty="0">
              <a:latin typeface="Times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4CACA40-4192-4A4F-A969-9B4293A9D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It might be useful at this point to discuss typical equipment utilization rates for different process strategies if you have not done so before.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3234B02-A8DD-42ED-8E0C-A624FEC404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507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965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938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969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588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90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479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12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025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40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93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8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7AA8DF-3ED3-42FC-8D4D-DECAF177C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8551703-EC29-4AF3-B5AF-7707F461C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 Box 7">
            <a:extLst>
              <a:ext uri="{FF2B5EF4-FFF2-40B4-BE49-F238E27FC236}">
                <a16:creationId xmlns:a16="http://schemas.microsoft.com/office/drawing/2014/main" id="{9DD980D3-1683-4EAF-8C9B-D0884CEB100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925" y="6584950"/>
            <a:ext cx="1481138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900" b="0" i="0">
                <a:solidFill>
                  <a:schemeClr val="hlink"/>
                </a:solidFill>
                <a:cs typeface="Arial" panose="020B0604020202020204" pitchFamily="34" charset="0"/>
              </a:rPr>
              <a:t>© 2006 Prentice Hall, Inc.</a:t>
            </a:r>
          </a:p>
        </p:txBody>
      </p:sp>
      <p:sp>
        <p:nvSpPr>
          <p:cNvPr id="1029" name="Text Box 8">
            <a:extLst>
              <a:ext uri="{FF2B5EF4-FFF2-40B4-BE49-F238E27FC236}">
                <a16:creationId xmlns:a16="http://schemas.microsoft.com/office/drawing/2014/main" id="{2F8BE553-38ED-4147-9377-641B042708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0263" y="6584950"/>
            <a:ext cx="59055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AU" altLang="en-US" sz="900" i="0">
                <a:solidFill>
                  <a:schemeClr val="hlink"/>
                </a:solidFill>
              </a:rPr>
              <a:t>S7 </a:t>
            </a:r>
            <a:r>
              <a:rPr lang="en-AU" altLang="en-US" sz="900" i="0">
                <a:solidFill>
                  <a:schemeClr val="hlink"/>
                </a:solidFill>
                <a:cs typeface="Arial" panose="020B0604020202020204" pitchFamily="34" charset="0"/>
              </a:rPr>
              <a:t>–</a:t>
            </a:r>
            <a:r>
              <a:rPr lang="en-AU" altLang="en-US" sz="900" i="0">
                <a:solidFill>
                  <a:schemeClr val="hlink"/>
                </a:solidFill>
              </a:rPr>
              <a:t> </a:t>
            </a:r>
            <a:fld id="{4CBAAF95-D980-489B-A3E8-F1ED0689647A}" type="slidenum">
              <a:rPr lang="en-AU" altLang="en-US" sz="900" i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endParaRPr lang="en-AU" altLang="en-US" sz="900" i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 i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•"/>
        <a:defRPr sz="32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–"/>
        <a:defRPr sz="28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•"/>
        <a:defRPr sz="24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–"/>
        <a:defRPr sz="20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»"/>
        <a:defRPr sz="20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331D21-730A-4AB3-95A0-DC9F6EE00465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5E3F9-97E1-4B42-9870-96AB340A1AB3}"/>
              </a:ext>
            </a:extLst>
          </p:cNvPr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i="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Operations Management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07F782D-B944-469C-A3EE-979889455F4D}"/>
              </a:ext>
            </a:extLst>
          </p:cNvPr>
          <p:cNvSpPr txBox="1">
            <a:spLocks noChangeAspect="1"/>
          </p:cNvSpPr>
          <p:nvPr/>
        </p:nvSpPr>
        <p:spPr>
          <a:xfrm>
            <a:off x="160811" y="4030182"/>
            <a:ext cx="9016913" cy="1802293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i="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Capacity Planning</a:t>
            </a:r>
          </a:p>
        </p:txBody>
      </p:sp>
      <p:sp>
        <p:nvSpPr>
          <p:cNvPr id="15365" name="TextBox 1">
            <a:extLst>
              <a:ext uri="{FF2B5EF4-FFF2-40B4-BE49-F238E27FC236}">
                <a16:creationId xmlns:a16="http://schemas.microsoft.com/office/drawing/2014/main" id="{1B169CA6-A0F5-4711-A094-D127A54DD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395288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40000"/>
              </a:spcBef>
              <a:buChar char="•"/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40000"/>
              </a:spcBef>
              <a:buChar char="–"/>
              <a:defRPr sz="28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40000"/>
              </a:spcBef>
              <a:buChar char="•"/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40000"/>
              </a:spcBef>
              <a:buChar char="–"/>
              <a:defRPr sz="20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40000"/>
              </a:spcBef>
              <a:buChar char="»"/>
              <a:defRPr sz="20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»"/>
              <a:defRPr sz="20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»"/>
              <a:defRPr sz="20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»"/>
              <a:defRPr sz="20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»"/>
              <a:defRPr sz="20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ea typeface="ＭＳ Ｐゴシック" panose="020B0600070205080204" pitchFamily="34" charset="-128"/>
              </a:rPr>
              <a:t>           </a:t>
            </a:r>
            <a:r>
              <a:rPr lang="en-US" altLang="en-US" sz="2800" i="0" dirty="0">
                <a:solidFill>
                  <a:srgbClr val="800000"/>
                </a:solidFill>
                <a:latin typeface="Lucida Bright" panose="02040602050505020304" pitchFamily="18" charset="0"/>
                <a:ea typeface="ＭＳ Ｐゴシック" panose="020B0600070205080204" pitchFamily="34" charset="-128"/>
                <a:cs typeface="FrankRuehl" panose="020E0503060101010101" pitchFamily="34" charset="-79"/>
              </a:rPr>
              <a:t>Regents Park Publishers</a:t>
            </a:r>
          </a:p>
        </p:txBody>
      </p:sp>
      <p:pic>
        <p:nvPicPr>
          <p:cNvPr id="15366" name="Picture 2">
            <a:extLst>
              <a:ext uri="{FF2B5EF4-FFF2-40B4-BE49-F238E27FC236}">
                <a16:creationId xmlns:a16="http://schemas.microsoft.com/office/drawing/2014/main" id="{F01C21F5-FF7F-405C-9C78-EADC28B4B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63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A090E46-0BDF-4B7A-A3C1-8FB3B62DB946}"/>
              </a:ext>
            </a:extLst>
          </p:cNvPr>
          <p:cNvSpPr/>
          <p:nvPr/>
        </p:nvSpPr>
        <p:spPr>
          <a:xfrm>
            <a:off x="4051300" y="2360613"/>
            <a:ext cx="3159125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i="0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T2LM8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>
            <a:extLst>
              <a:ext uri="{FF2B5EF4-FFF2-40B4-BE49-F238E27FC236}">
                <a16:creationId xmlns:a16="http://schemas.microsoft.com/office/drawing/2014/main" id="{932166B8-60B9-4F7A-8EA1-4AE63DE50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890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Bakery Example</a:t>
            </a:r>
          </a:p>
        </p:txBody>
      </p:sp>
      <p:sp>
        <p:nvSpPr>
          <p:cNvPr id="625667" name="Rectangle 3">
            <a:extLst>
              <a:ext uri="{FF2B5EF4-FFF2-40B4-BE49-F238E27FC236}">
                <a16:creationId xmlns:a16="http://schemas.microsoft.com/office/drawing/2014/main" id="{E0B666CE-EC6A-44B0-8F02-A3B088D12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403" y="2519927"/>
            <a:ext cx="6466835" cy="142192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Actual production last week =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148,000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rolls</a:t>
            </a:r>
          </a:p>
          <a:p>
            <a:pPr>
              <a:lnSpc>
                <a:spcPct val="90000"/>
              </a:lnSpc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Effective capacity =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175,000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rolls</a:t>
            </a:r>
          </a:p>
          <a:p>
            <a:pPr>
              <a:lnSpc>
                <a:spcPct val="90000"/>
              </a:lnSpc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5670" name="Rectangle 6">
            <a:extLst>
              <a:ext uri="{FF2B5EF4-FFF2-40B4-BE49-F238E27FC236}">
                <a16:creationId xmlns:a16="http://schemas.microsoft.com/office/drawing/2014/main" id="{5B2B25CC-42F1-4002-B259-C23C054CD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912" y="4963182"/>
            <a:ext cx="7137792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Overall Efficiency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148,000/175,000 = </a:t>
            </a:r>
            <a:r>
              <a:rPr lang="en-US" altLang="en-US" i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84.6%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AB26F8F8-31AF-4A3C-8737-0C4FB3F96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52" y="4111931"/>
            <a:ext cx="8485656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Overall Efficiency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Actual Production/Effective Capacity</a:t>
            </a:r>
          </a:p>
        </p:txBody>
      </p:sp>
    </p:spTree>
  </p:cSld>
  <p:clrMapOvr>
    <a:masterClrMapping/>
  </p:clrMapOvr>
  <p:transition spd="slow" advTm="5000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>
            <a:extLst>
              <a:ext uri="{FF2B5EF4-FFF2-40B4-BE49-F238E27FC236}">
                <a16:creationId xmlns:a16="http://schemas.microsoft.com/office/drawing/2014/main" id="{C307783F-8A9A-42C0-AB79-7A8214117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890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Bakery Example</a:t>
            </a:r>
          </a:p>
        </p:txBody>
      </p:sp>
      <p:sp>
        <p:nvSpPr>
          <p:cNvPr id="627715" name="Rectangle 3">
            <a:extLst>
              <a:ext uri="{FF2B5EF4-FFF2-40B4-BE49-F238E27FC236}">
                <a16:creationId xmlns:a16="http://schemas.microsoft.com/office/drawing/2014/main" id="{EBACDA46-68E4-48EF-AE5D-9B4A5186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1971675"/>
            <a:ext cx="4978479" cy="175432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Effective capacity =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175,000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rolls</a:t>
            </a:r>
          </a:p>
          <a:p>
            <a:pPr>
              <a:lnSpc>
                <a:spcPct val="90000"/>
              </a:lnSpc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endParaRPr lang="en-US" altLang="en-US" i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Efficiency of new line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75%</a:t>
            </a:r>
          </a:p>
        </p:txBody>
      </p:sp>
      <p:sp>
        <p:nvSpPr>
          <p:cNvPr id="627722" name="Rectangle 10">
            <a:extLst>
              <a:ext uri="{FF2B5EF4-FFF2-40B4-BE49-F238E27FC236}">
                <a16:creationId xmlns:a16="http://schemas.microsoft.com/office/drawing/2014/main" id="{6B80E297-6B0E-4815-AA55-384154940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20" y="3980869"/>
            <a:ext cx="6482929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Expected Output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  <a:p>
            <a:pPr>
              <a:defRPr/>
            </a:pP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Effective Capacity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)(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Efficiency of New line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627723" name="Rectangle 11">
            <a:extLst>
              <a:ext uri="{FF2B5EF4-FFF2-40B4-BE49-F238E27FC236}">
                <a16:creationId xmlns:a16="http://schemas.microsoft.com/office/drawing/2014/main" id="{34A39EA6-655D-415D-8BCF-DE09AAED7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7792" y="5461750"/>
            <a:ext cx="45561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(175,000)(.75) = </a:t>
            </a:r>
            <a:r>
              <a:rPr lang="en-US" altLang="en-US" i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131,250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rolls</a:t>
            </a:r>
          </a:p>
        </p:txBody>
      </p:sp>
    </p:spTree>
  </p:cSld>
  <p:clrMapOvr>
    <a:masterClrMapping/>
  </p:clrMapOvr>
  <p:transition spd="slow" advTm="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>
            <a:extLst>
              <a:ext uri="{FF2B5EF4-FFF2-40B4-BE49-F238E27FC236}">
                <a16:creationId xmlns:a16="http://schemas.microsoft.com/office/drawing/2014/main" id="{16DD64B1-BDCC-45CB-BA82-49028C60A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017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Managing Demand</a:t>
            </a:r>
          </a:p>
        </p:txBody>
      </p:sp>
      <p:sp>
        <p:nvSpPr>
          <p:cNvPr id="585732" name="Rectangle 4">
            <a:extLst>
              <a:ext uri="{FF2B5EF4-FFF2-40B4-BE49-F238E27FC236}">
                <a16:creationId xmlns:a16="http://schemas.microsoft.com/office/drawing/2014/main" id="{7E4CD662-D5E4-41A8-93EA-334F097E8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38" y="1770063"/>
            <a:ext cx="7424737" cy="46180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1054100" indent="-381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244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5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Demand exceeds capacity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Curtail demand by raising prices, scheduling longer lead time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Long term solution is to increase capacity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Capacity exceeds demand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Stimulate market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Product changes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Adjusting to seasonal demands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Produce products with complimentary demand patterns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804" name="Freeform 28">
            <a:extLst>
              <a:ext uri="{FF2B5EF4-FFF2-40B4-BE49-F238E27FC236}">
                <a16:creationId xmlns:a16="http://schemas.microsoft.com/office/drawing/2014/main" id="{A2399810-8719-4368-A29A-446A9563ECDB}"/>
              </a:ext>
            </a:extLst>
          </p:cNvPr>
          <p:cNvSpPr>
            <a:spLocks/>
          </p:cNvSpPr>
          <p:nvPr/>
        </p:nvSpPr>
        <p:spPr bwMode="auto">
          <a:xfrm>
            <a:off x="1389063" y="3640138"/>
            <a:ext cx="6858000" cy="933450"/>
          </a:xfrm>
          <a:custGeom>
            <a:avLst/>
            <a:gdLst>
              <a:gd name="T0" fmla="*/ 0 w 4320"/>
              <a:gd name="T1" fmla="*/ 0 h 588"/>
              <a:gd name="T2" fmla="*/ 384 w 4320"/>
              <a:gd name="T3" fmla="*/ 198 h 588"/>
              <a:gd name="T4" fmla="*/ 906 w 4320"/>
              <a:gd name="T5" fmla="*/ 390 h 588"/>
              <a:gd name="T6" fmla="*/ 1434 w 4320"/>
              <a:gd name="T7" fmla="*/ 523 h 588"/>
              <a:gd name="T8" fmla="*/ 1872 w 4320"/>
              <a:gd name="T9" fmla="*/ 582 h 588"/>
              <a:gd name="T10" fmla="*/ 2362 w 4320"/>
              <a:gd name="T11" fmla="*/ 560 h 588"/>
              <a:gd name="T12" fmla="*/ 3008 w 4320"/>
              <a:gd name="T13" fmla="*/ 496 h 588"/>
              <a:gd name="T14" fmla="*/ 3514 w 4320"/>
              <a:gd name="T15" fmla="*/ 395 h 588"/>
              <a:gd name="T16" fmla="*/ 3930 w 4320"/>
              <a:gd name="T17" fmla="*/ 240 h 588"/>
              <a:gd name="T18" fmla="*/ 4320 w 4320"/>
              <a:gd name="T19" fmla="*/ 11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320" h="588">
                <a:moveTo>
                  <a:pt x="0" y="0"/>
                </a:moveTo>
                <a:cubicBezTo>
                  <a:pt x="116" y="66"/>
                  <a:pt x="233" y="133"/>
                  <a:pt x="384" y="198"/>
                </a:cubicBezTo>
                <a:cubicBezTo>
                  <a:pt x="535" y="263"/>
                  <a:pt x="731" y="336"/>
                  <a:pt x="906" y="390"/>
                </a:cubicBezTo>
                <a:cubicBezTo>
                  <a:pt x="1081" y="444"/>
                  <a:pt x="1273" y="491"/>
                  <a:pt x="1434" y="523"/>
                </a:cubicBezTo>
                <a:cubicBezTo>
                  <a:pt x="1595" y="555"/>
                  <a:pt x="1717" y="576"/>
                  <a:pt x="1872" y="582"/>
                </a:cubicBezTo>
                <a:cubicBezTo>
                  <a:pt x="2027" y="588"/>
                  <a:pt x="2173" y="574"/>
                  <a:pt x="2362" y="560"/>
                </a:cubicBezTo>
                <a:cubicBezTo>
                  <a:pt x="2551" y="546"/>
                  <a:pt x="2816" y="523"/>
                  <a:pt x="3008" y="496"/>
                </a:cubicBezTo>
                <a:cubicBezTo>
                  <a:pt x="3200" y="469"/>
                  <a:pt x="3360" y="438"/>
                  <a:pt x="3514" y="395"/>
                </a:cubicBezTo>
                <a:cubicBezTo>
                  <a:pt x="3668" y="352"/>
                  <a:pt x="3796" y="304"/>
                  <a:pt x="3930" y="240"/>
                </a:cubicBezTo>
                <a:cubicBezTo>
                  <a:pt x="4064" y="176"/>
                  <a:pt x="4192" y="93"/>
                  <a:pt x="4320" y="11"/>
                </a:cubicBezTo>
              </a:path>
            </a:pathLst>
          </a:custGeom>
          <a:noFill/>
          <a:ln w="76200" cap="flat" cmpd="sng">
            <a:solidFill>
              <a:srgbClr val="2FFF74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id="{158BFF44-DBAE-4F7D-AA4A-D74EC7FCC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42913"/>
            <a:ext cx="7920037" cy="13081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Economies and Diseconomies of Scale</a:t>
            </a:r>
          </a:p>
        </p:txBody>
      </p:sp>
      <p:grpSp>
        <p:nvGrpSpPr>
          <p:cNvPr id="587816" name="Group 40">
            <a:extLst>
              <a:ext uri="{FF2B5EF4-FFF2-40B4-BE49-F238E27FC236}">
                <a16:creationId xmlns:a16="http://schemas.microsoft.com/office/drawing/2014/main" id="{2B144431-AC05-4953-A85B-39A2159E3989}"/>
              </a:ext>
            </a:extLst>
          </p:cNvPr>
          <p:cNvGrpSpPr>
            <a:grpSpLocks/>
          </p:cNvGrpSpPr>
          <p:nvPr/>
        </p:nvGrpSpPr>
        <p:grpSpPr bwMode="auto">
          <a:xfrm>
            <a:off x="2355850" y="4835525"/>
            <a:ext cx="2501900" cy="835025"/>
            <a:chOff x="1484" y="2886"/>
            <a:chExt cx="1576" cy="526"/>
          </a:xfrm>
        </p:grpSpPr>
        <p:sp>
          <p:nvSpPr>
            <p:cNvPr id="587797" name="Rectangle 21">
              <a:extLst>
                <a:ext uri="{FF2B5EF4-FFF2-40B4-BE49-F238E27FC236}">
                  <a16:creationId xmlns:a16="http://schemas.microsoft.com/office/drawing/2014/main" id="{44D5796C-6DCF-4C39-B333-5ED1FFCC7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" y="3060"/>
              <a:ext cx="916" cy="3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Economies of scale</a:t>
              </a:r>
            </a:p>
          </p:txBody>
        </p:sp>
        <p:sp>
          <p:nvSpPr>
            <p:cNvPr id="587799" name="AutoShape 23">
              <a:extLst>
                <a:ext uri="{FF2B5EF4-FFF2-40B4-BE49-F238E27FC236}">
                  <a16:creationId xmlns:a16="http://schemas.microsoft.com/office/drawing/2014/main" id="{A84436CD-8172-4B52-BBE1-A7E35E83F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" y="2886"/>
              <a:ext cx="1576" cy="216"/>
            </a:xfrm>
            <a:prstGeom prst="rightArrow">
              <a:avLst>
                <a:gd name="adj1" fmla="val 54546"/>
                <a:gd name="adj2" fmla="val 76848"/>
              </a:avLst>
            </a:prstGeom>
            <a:gradFill rotWithShape="0">
              <a:gsLst>
                <a:gs pos="0">
                  <a:srgbClr val="F0E7FF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87817" name="Group 41">
            <a:extLst>
              <a:ext uri="{FF2B5EF4-FFF2-40B4-BE49-F238E27FC236}">
                <a16:creationId xmlns:a16="http://schemas.microsoft.com/office/drawing/2014/main" id="{D7AB3A7D-6654-471A-A4DF-1EE0231405EF}"/>
              </a:ext>
            </a:extLst>
          </p:cNvPr>
          <p:cNvGrpSpPr>
            <a:grpSpLocks/>
          </p:cNvGrpSpPr>
          <p:nvPr/>
        </p:nvGrpSpPr>
        <p:grpSpPr bwMode="auto">
          <a:xfrm>
            <a:off x="4914900" y="4835525"/>
            <a:ext cx="3111500" cy="835025"/>
            <a:chOff x="3096" y="2886"/>
            <a:chExt cx="1960" cy="526"/>
          </a:xfrm>
        </p:grpSpPr>
        <p:sp>
          <p:nvSpPr>
            <p:cNvPr id="587798" name="Rectangle 22">
              <a:extLst>
                <a:ext uri="{FF2B5EF4-FFF2-40B4-BE49-F238E27FC236}">
                  <a16:creationId xmlns:a16="http://schemas.microsoft.com/office/drawing/2014/main" id="{D89446F0-3B34-4361-B07E-4DF65AD8D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2" y="3060"/>
              <a:ext cx="1132" cy="3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Diseconomies of scale</a:t>
              </a:r>
            </a:p>
          </p:txBody>
        </p:sp>
        <p:sp>
          <p:nvSpPr>
            <p:cNvPr id="587800" name="AutoShape 24">
              <a:extLst>
                <a:ext uri="{FF2B5EF4-FFF2-40B4-BE49-F238E27FC236}">
                  <a16:creationId xmlns:a16="http://schemas.microsoft.com/office/drawing/2014/main" id="{ECFA639C-0761-48F0-B69C-0829B6E7C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6" y="2886"/>
              <a:ext cx="1960" cy="216"/>
            </a:xfrm>
            <a:prstGeom prst="rightArrow">
              <a:avLst>
                <a:gd name="adj1" fmla="val 54546"/>
                <a:gd name="adj2" fmla="val 95572"/>
              </a:avLst>
            </a:prstGeom>
            <a:gradFill rotWithShape="0">
              <a:gsLst>
                <a:gs pos="0">
                  <a:srgbClr val="F0E7FF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87813" name="Group 37">
            <a:extLst>
              <a:ext uri="{FF2B5EF4-FFF2-40B4-BE49-F238E27FC236}">
                <a16:creationId xmlns:a16="http://schemas.microsoft.com/office/drawing/2014/main" id="{3FB7F3AB-09E7-4242-82C0-F25A78FDB8F1}"/>
              </a:ext>
            </a:extLst>
          </p:cNvPr>
          <p:cNvGrpSpPr>
            <a:grpSpLocks/>
          </p:cNvGrpSpPr>
          <p:nvPr/>
        </p:nvGrpSpPr>
        <p:grpSpPr bwMode="auto">
          <a:xfrm>
            <a:off x="1563688" y="3086100"/>
            <a:ext cx="1924050" cy="1058863"/>
            <a:chOff x="985" y="1784"/>
            <a:chExt cx="1212" cy="667"/>
          </a:xfrm>
        </p:grpSpPr>
        <p:sp>
          <p:nvSpPr>
            <p:cNvPr id="587794" name="Rectangle 18">
              <a:extLst>
                <a:ext uri="{FF2B5EF4-FFF2-40B4-BE49-F238E27FC236}">
                  <a16:creationId xmlns:a16="http://schemas.microsoft.com/office/drawing/2014/main" id="{703F8E8C-F7E8-409C-9D7A-CCB903B30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" y="1784"/>
              <a:ext cx="1212" cy="3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25 - Room Roadside Motel</a:t>
              </a:r>
            </a:p>
          </p:txBody>
        </p:sp>
        <p:sp>
          <p:nvSpPr>
            <p:cNvPr id="587801" name="Freeform 25">
              <a:extLst>
                <a:ext uri="{FF2B5EF4-FFF2-40B4-BE49-F238E27FC236}">
                  <a16:creationId xmlns:a16="http://schemas.microsoft.com/office/drawing/2014/main" id="{BE0A1D9E-B2CA-4F8A-A2E6-575DFC0DB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" y="2140"/>
              <a:ext cx="812" cy="311"/>
            </a:xfrm>
            <a:custGeom>
              <a:avLst/>
              <a:gdLst>
                <a:gd name="T0" fmla="*/ 0 w 812"/>
                <a:gd name="T1" fmla="*/ 0 h 311"/>
                <a:gd name="T2" fmla="*/ 92 w 812"/>
                <a:gd name="T3" fmla="*/ 216 h 311"/>
                <a:gd name="T4" fmla="*/ 340 w 812"/>
                <a:gd name="T5" fmla="*/ 308 h 311"/>
                <a:gd name="T6" fmla="*/ 612 w 812"/>
                <a:gd name="T7" fmla="*/ 232 h 311"/>
                <a:gd name="T8" fmla="*/ 768 w 812"/>
                <a:gd name="T9" fmla="*/ 112 h 311"/>
                <a:gd name="T10" fmla="*/ 812 w 812"/>
                <a:gd name="T11" fmla="*/ 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2" h="311">
                  <a:moveTo>
                    <a:pt x="0" y="0"/>
                  </a:moveTo>
                  <a:cubicBezTo>
                    <a:pt x="17" y="82"/>
                    <a:pt x="35" y="165"/>
                    <a:pt x="92" y="216"/>
                  </a:cubicBezTo>
                  <a:cubicBezTo>
                    <a:pt x="149" y="267"/>
                    <a:pt x="253" y="305"/>
                    <a:pt x="340" y="308"/>
                  </a:cubicBezTo>
                  <a:cubicBezTo>
                    <a:pt x="427" y="311"/>
                    <a:pt x="541" y="265"/>
                    <a:pt x="612" y="232"/>
                  </a:cubicBezTo>
                  <a:cubicBezTo>
                    <a:pt x="683" y="199"/>
                    <a:pt x="735" y="149"/>
                    <a:pt x="768" y="112"/>
                  </a:cubicBezTo>
                  <a:cubicBezTo>
                    <a:pt x="801" y="75"/>
                    <a:pt x="806" y="41"/>
                    <a:pt x="812" y="8"/>
                  </a:cubicBezTo>
                </a:path>
              </a:pathLst>
            </a:custGeom>
            <a:noFill/>
            <a:ln w="762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87814" name="Group 38">
            <a:extLst>
              <a:ext uri="{FF2B5EF4-FFF2-40B4-BE49-F238E27FC236}">
                <a16:creationId xmlns:a16="http://schemas.microsoft.com/office/drawing/2014/main" id="{6C3FB0FC-65D8-4C01-9B4A-BF405335A776}"/>
              </a:ext>
            </a:extLst>
          </p:cNvPr>
          <p:cNvGrpSpPr>
            <a:grpSpLocks/>
          </p:cNvGrpSpPr>
          <p:nvPr/>
        </p:nvGrpSpPr>
        <p:grpSpPr bwMode="auto">
          <a:xfrm>
            <a:off x="3854450" y="3403600"/>
            <a:ext cx="2038350" cy="1155700"/>
            <a:chOff x="2428" y="1984"/>
            <a:chExt cx="1284" cy="728"/>
          </a:xfrm>
        </p:grpSpPr>
        <p:sp>
          <p:nvSpPr>
            <p:cNvPr id="587795" name="Rectangle 19">
              <a:extLst>
                <a:ext uri="{FF2B5EF4-FFF2-40B4-BE49-F238E27FC236}">
                  <a16:creationId xmlns:a16="http://schemas.microsoft.com/office/drawing/2014/main" id="{8D8106A7-2023-41F0-939D-74595C96C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" y="1984"/>
              <a:ext cx="1180" cy="3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50 - Room Roadside Motel</a:t>
              </a:r>
            </a:p>
          </p:txBody>
        </p:sp>
        <p:sp>
          <p:nvSpPr>
            <p:cNvPr id="587802" name="Freeform 26">
              <a:extLst>
                <a:ext uri="{FF2B5EF4-FFF2-40B4-BE49-F238E27FC236}">
                  <a16:creationId xmlns:a16="http://schemas.microsoft.com/office/drawing/2014/main" id="{3AEE0BA6-51D8-4393-84F6-85EB59C94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8" y="2300"/>
              <a:ext cx="1284" cy="412"/>
            </a:xfrm>
            <a:custGeom>
              <a:avLst/>
              <a:gdLst>
                <a:gd name="T0" fmla="*/ 0 w 1284"/>
                <a:gd name="T1" fmla="*/ 0 h 412"/>
                <a:gd name="T2" fmla="*/ 168 w 1284"/>
                <a:gd name="T3" fmla="*/ 192 h 412"/>
                <a:gd name="T4" fmla="*/ 392 w 1284"/>
                <a:gd name="T5" fmla="*/ 344 h 412"/>
                <a:gd name="T6" fmla="*/ 640 w 1284"/>
                <a:gd name="T7" fmla="*/ 408 h 412"/>
                <a:gd name="T8" fmla="*/ 872 w 1284"/>
                <a:gd name="T9" fmla="*/ 368 h 412"/>
                <a:gd name="T10" fmla="*/ 1100 w 1284"/>
                <a:gd name="T11" fmla="*/ 228 h 412"/>
                <a:gd name="T12" fmla="*/ 1284 w 1284"/>
                <a:gd name="T13" fmla="*/ 16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4" h="412">
                  <a:moveTo>
                    <a:pt x="0" y="0"/>
                  </a:moveTo>
                  <a:cubicBezTo>
                    <a:pt x="51" y="67"/>
                    <a:pt x="103" y="135"/>
                    <a:pt x="168" y="192"/>
                  </a:cubicBezTo>
                  <a:cubicBezTo>
                    <a:pt x="233" y="249"/>
                    <a:pt x="313" y="308"/>
                    <a:pt x="392" y="344"/>
                  </a:cubicBezTo>
                  <a:cubicBezTo>
                    <a:pt x="471" y="380"/>
                    <a:pt x="560" y="404"/>
                    <a:pt x="640" y="408"/>
                  </a:cubicBezTo>
                  <a:cubicBezTo>
                    <a:pt x="720" y="412"/>
                    <a:pt x="796" y="398"/>
                    <a:pt x="872" y="368"/>
                  </a:cubicBezTo>
                  <a:cubicBezTo>
                    <a:pt x="948" y="338"/>
                    <a:pt x="1031" y="287"/>
                    <a:pt x="1100" y="228"/>
                  </a:cubicBezTo>
                  <a:cubicBezTo>
                    <a:pt x="1169" y="169"/>
                    <a:pt x="1226" y="92"/>
                    <a:pt x="1284" y="16"/>
                  </a:cubicBezTo>
                </a:path>
              </a:pathLst>
            </a:custGeom>
            <a:noFill/>
            <a:ln w="762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87815" name="Group 39">
            <a:extLst>
              <a:ext uri="{FF2B5EF4-FFF2-40B4-BE49-F238E27FC236}">
                <a16:creationId xmlns:a16="http://schemas.microsoft.com/office/drawing/2014/main" id="{3397730F-E5D6-4A53-8F25-1B75CF6F24E7}"/>
              </a:ext>
            </a:extLst>
          </p:cNvPr>
          <p:cNvGrpSpPr>
            <a:grpSpLocks/>
          </p:cNvGrpSpPr>
          <p:nvPr/>
        </p:nvGrpSpPr>
        <p:grpSpPr bwMode="auto">
          <a:xfrm>
            <a:off x="6288088" y="3073400"/>
            <a:ext cx="1911350" cy="1087438"/>
            <a:chOff x="3961" y="1776"/>
            <a:chExt cx="1204" cy="685"/>
          </a:xfrm>
        </p:grpSpPr>
        <p:sp>
          <p:nvSpPr>
            <p:cNvPr id="587796" name="Rectangle 20">
              <a:extLst>
                <a:ext uri="{FF2B5EF4-FFF2-40B4-BE49-F238E27FC236}">
                  <a16:creationId xmlns:a16="http://schemas.microsoft.com/office/drawing/2014/main" id="{E7A4A15B-7750-4529-BD2F-478992ECE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" y="1776"/>
              <a:ext cx="1204" cy="3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75 - Room Roadside Motel</a:t>
              </a:r>
            </a:p>
          </p:txBody>
        </p:sp>
        <p:sp>
          <p:nvSpPr>
            <p:cNvPr id="587803" name="Freeform 27">
              <a:extLst>
                <a:ext uri="{FF2B5EF4-FFF2-40B4-BE49-F238E27FC236}">
                  <a16:creationId xmlns:a16="http://schemas.microsoft.com/office/drawing/2014/main" id="{CFB8F718-583A-45FF-BDE4-F0E89B1B1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4" y="2152"/>
              <a:ext cx="824" cy="309"/>
            </a:xfrm>
            <a:custGeom>
              <a:avLst/>
              <a:gdLst>
                <a:gd name="T0" fmla="*/ 0 w 824"/>
                <a:gd name="T1" fmla="*/ 0 h 309"/>
                <a:gd name="T2" fmla="*/ 44 w 824"/>
                <a:gd name="T3" fmla="*/ 140 h 309"/>
                <a:gd name="T4" fmla="*/ 140 w 824"/>
                <a:gd name="T5" fmla="*/ 240 h 309"/>
                <a:gd name="T6" fmla="*/ 280 w 824"/>
                <a:gd name="T7" fmla="*/ 300 h 309"/>
                <a:gd name="T8" fmla="*/ 460 w 824"/>
                <a:gd name="T9" fmla="*/ 292 h 309"/>
                <a:gd name="T10" fmla="*/ 628 w 824"/>
                <a:gd name="T11" fmla="*/ 224 h 309"/>
                <a:gd name="T12" fmla="*/ 764 w 824"/>
                <a:gd name="T13" fmla="*/ 128 h 309"/>
                <a:gd name="T14" fmla="*/ 824 w 824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4" h="309">
                  <a:moveTo>
                    <a:pt x="0" y="0"/>
                  </a:moveTo>
                  <a:cubicBezTo>
                    <a:pt x="10" y="50"/>
                    <a:pt x="21" y="100"/>
                    <a:pt x="44" y="140"/>
                  </a:cubicBezTo>
                  <a:cubicBezTo>
                    <a:pt x="67" y="180"/>
                    <a:pt x="101" y="213"/>
                    <a:pt x="140" y="240"/>
                  </a:cubicBezTo>
                  <a:cubicBezTo>
                    <a:pt x="179" y="267"/>
                    <a:pt x="227" y="291"/>
                    <a:pt x="280" y="300"/>
                  </a:cubicBezTo>
                  <a:cubicBezTo>
                    <a:pt x="333" y="309"/>
                    <a:pt x="402" y="305"/>
                    <a:pt x="460" y="292"/>
                  </a:cubicBezTo>
                  <a:cubicBezTo>
                    <a:pt x="518" y="279"/>
                    <a:pt x="577" y="251"/>
                    <a:pt x="628" y="224"/>
                  </a:cubicBezTo>
                  <a:cubicBezTo>
                    <a:pt x="679" y="197"/>
                    <a:pt x="731" y="165"/>
                    <a:pt x="764" y="128"/>
                  </a:cubicBezTo>
                  <a:cubicBezTo>
                    <a:pt x="797" y="91"/>
                    <a:pt x="810" y="45"/>
                    <a:pt x="824" y="0"/>
                  </a:cubicBezTo>
                </a:path>
              </a:pathLst>
            </a:custGeom>
            <a:noFill/>
            <a:ln w="762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87812" name="Group 36">
            <a:extLst>
              <a:ext uri="{FF2B5EF4-FFF2-40B4-BE49-F238E27FC236}">
                <a16:creationId xmlns:a16="http://schemas.microsoft.com/office/drawing/2014/main" id="{10B4B32E-867B-41DA-99BE-409008FC3925}"/>
              </a:ext>
            </a:extLst>
          </p:cNvPr>
          <p:cNvGrpSpPr>
            <a:grpSpLocks/>
          </p:cNvGrpSpPr>
          <p:nvPr/>
        </p:nvGrpSpPr>
        <p:grpSpPr bwMode="auto">
          <a:xfrm>
            <a:off x="600075" y="2047875"/>
            <a:ext cx="7858125" cy="4316413"/>
            <a:chOff x="378" y="1130"/>
            <a:chExt cx="4950" cy="2719"/>
          </a:xfrm>
        </p:grpSpPr>
        <p:sp>
          <p:nvSpPr>
            <p:cNvPr id="587805" name="Freeform 29">
              <a:extLst>
                <a:ext uri="{FF2B5EF4-FFF2-40B4-BE49-F238E27FC236}">
                  <a16:creationId xmlns:a16="http://schemas.microsoft.com/office/drawing/2014/main" id="{045C8C6F-168E-4C50-A964-862C5D9FF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" y="1136"/>
              <a:ext cx="4448" cy="2288"/>
            </a:xfrm>
            <a:custGeom>
              <a:avLst/>
              <a:gdLst>
                <a:gd name="T0" fmla="*/ 0 w 4448"/>
                <a:gd name="T1" fmla="*/ 0 h 2288"/>
                <a:gd name="T2" fmla="*/ 0 w 4448"/>
                <a:gd name="T3" fmla="*/ 2288 h 2288"/>
                <a:gd name="T4" fmla="*/ 4448 w 4448"/>
                <a:gd name="T5" fmla="*/ 2288 h 2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48" h="2288">
                  <a:moveTo>
                    <a:pt x="0" y="0"/>
                  </a:moveTo>
                  <a:lnTo>
                    <a:pt x="0" y="2288"/>
                  </a:lnTo>
                  <a:lnTo>
                    <a:pt x="4448" y="228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7806" name="Rectangle 30">
              <a:extLst>
                <a:ext uri="{FF2B5EF4-FFF2-40B4-BE49-F238E27FC236}">
                  <a16:creationId xmlns:a16="http://schemas.microsoft.com/office/drawing/2014/main" id="{A8D4F706-FCD3-486C-BE8F-4318A083D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0" y="3599"/>
              <a:ext cx="1503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Number of Rooms</a:t>
              </a:r>
            </a:p>
          </p:txBody>
        </p:sp>
        <p:sp>
          <p:nvSpPr>
            <p:cNvPr id="587807" name="Rectangle 31">
              <a:extLst>
                <a:ext uri="{FF2B5EF4-FFF2-40B4-BE49-F238E27FC236}">
                  <a16:creationId xmlns:a16="http://schemas.microsoft.com/office/drawing/2014/main" id="{9770B55C-63D3-496C-9379-4AA256C42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" y="3415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25</a:t>
              </a:r>
            </a:p>
          </p:txBody>
        </p:sp>
        <p:sp>
          <p:nvSpPr>
            <p:cNvPr id="587808" name="Rectangle 32">
              <a:extLst>
                <a:ext uri="{FF2B5EF4-FFF2-40B4-BE49-F238E27FC236}">
                  <a16:creationId xmlns:a16="http://schemas.microsoft.com/office/drawing/2014/main" id="{4A327164-DD90-4BAD-8510-DAC75DE81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3415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50</a:t>
              </a:r>
            </a:p>
          </p:txBody>
        </p:sp>
        <p:sp>
          <p:nvSpPr>
            <p:cNvPr id="587809" name="Rectangle 33">
              <a:extLst>
                <a:ext uri="{FF2B5EF4-FFF2-40B4-BE49-F238E27FC236}">
                  <a16:creationId xmlns:a16="http://schemas.microsoft.com/office/drawing/2014/main" id="{4719D3C5-FBD0-4D40-9C68-662F110D8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415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75</a:t>
              </a:r>
            </a:p>
          </p:txBody>
        </p:sp>
        <p:sp>
          <p:nvSpPr>
            <p:cNvPr id="587810" name="Rectangle 34">
              <a:extLst>
                <a:ext uri="{FF2B5EF4-FFF2-40B4-BE49-F238E27FC236}">
                  <a16:creationId xmlns:a16="http://schemas.microsoft.com/office/drawing/2014/main" id="{C5CC98B7-B62A-4D1E-8345-33086D18F8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-536" y="2044"/>
              <a:ext cx="2211" cy="38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Average unit cost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alt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(dollars per room per night)</a:t>
              </a:r>
            </a:p>
          </p:txBody>
        </p:sp>
      </p:grpSp>
      <p:sp>
        <p:nvSpPr>
          <p:cNvPr id="587811" name="Line 35">
            <a:extLst>
              <a:ext uri="{FF2B5EF4-FFF2-40B4-BE49-F238E27FC236}">
                <a16:creationId xmlns:a16="http://schemas.microsoft.com/office/drawing/2014/main" id="{284BCA38-926D-415A-928B-BF0EB6598C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1400" y="4533900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oval" w="sm" len="sm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DB7208-EBAC-44B2-88AD-89AEE6B74D54}"/>
              </a:ext>
            </a:extLst>
          </p:cNvPr>
          <p:cNvSpPr txBox="1"/>
          <p:nvPr/>
        </p:nvSpPr>
        <p:spPr>
          <a:xfrm>
            <a:off x="4016836" y="2038003"/>
            <a:ext cx="3946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Henry Ford example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8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8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7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8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8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8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>
            <a:extLst>
              <a:ext uri="{FF2B5EF4-FFF2-40B4-BE49-F238E27FC236}">
                <a16:creationId xmlns:a16="http://schemas.microsoft.com/office/drawing/2014/main" id="{DAD355BA-4C82-42BD-9212-16ACF84B0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271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Capacity Considerations</a:t>
            </a:r>
          </a:p>
        </p:txBody>
      </p:sp>
      <p:sp>
        <p:nvSpPr>
          <p:cNvPr id="586756" name="Rectangle 4">
            <a:extLst>
              <a:ext uri="{FF2B5EF4-FFF2-40B4-BE49-F238E27FC236}">
                <a16:creationId xmlns:a16="http://schemas.microsoft.com/office/drawing/2014/main" id="{1EFDEC1C-8BFD-4E4D-8DC9-E24D98EF4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00" y="2057400"/>
            <a:ext cx="7262813" cy="33067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Forecast demand accurately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Understanding the technology and capacity increments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Find the optimal operating level (volume)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Build for change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>
            <a:extLst>
              <a:ext uri="{FF2B5EF4-FFF2-40B4-BE49-F238E27FC236}">
                <a16:creationId xmlns:a16="http://schemas.microsoft.com/office/drawing/2014/main" id="{3F5C8C37-6027-4ABA-B187-03BC3C752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71500"/>
            <a:ext cx="7772400" cy="12954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Tactics for Matching Capacity to Demand</a:t>
            </a:r>
          </a:p>
        </p:txBody>
      </p:sp>
      <p:sp>
        <p:nvSpPr>
          <p:cNvPr id="588804" name="Rectangle 4">
            <a:extLst>
              <a:ext uri="{FF2B5EF4-FFF2-40B4-BE49-F238E27FC236}">
                <a16:creationId xmlns:a16="http://schemas.microsoft.com/office/drawing/2014/main" id="{5104B103-6B51-4ED0-851D-BD6499F9F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13" y="2206625"/>
            <a:ext cx="7138987" cy="38608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Symbol" panose="05050102010706020507" pitchFamily="18" charset="2"/>
              <a:buAutoNum type="arabicPeriod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Making staffing changes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Symbol" panose="05050102010706020507" pitchFamily="18" charset="2"/>
              <a:buAutoNum type="arabicPeriod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Adjusting equipment and processes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Purchasing additional machinery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Selling or leasing out existing equipment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Symbol" panose="05050102010706020507" pitchFamily="18" charset="2"/>
              <a:buAutoNum type="arabicPeriod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Improving methods to increase throughput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Symbol" panose="05050102010706020507" pitchFamily="18" charset="2"/>
              <a:buAutoNum type="arabicPeriod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Redesigning the product to facilitate more throughput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>
            <a:extLst>
              <a:ext uri="{FF2B5EF4-FFF2-40B4-BE49-F238E27FC236}">
                <a16:creationId xmlns:a16="http://schemas.microsoft.com/office/drawing/2014/main" id="{5D109016-0D26-4901-9FFA-3C632D2F81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192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Complementary Demand Patterns</a:t>
            </a:r>
          </a:p>
        </p:txBody>
      </p:sp>
      <p:grpSp>
        <p:nvGrpSpPr>
          <p:cNvPr id="629778" name="Group 18">
            <a:extLst>
              <a:ext uri="{FF2B5EF4-FFF2-40B4-BE49-F238E27FC236}">
                <a16:creationId xmlns:a16="http://schemas.microsoft.com/office/drawing/2014/main" id="{203C0799-0605-4E78-8B1A-646DDCAF171B}"/>
              </a:ext>
            </a:extLst>
          </p:cNvPr>
          <p:cNvGrpSpPr>
            <a:grpSpLocks/>
          </p:cNvGrpSpPr>
          <p:nvPr/>
        </p:nvGrpSpPr>
        <p:grpSpPr bwMode="auto">
          <a:xfrm>
            <a:off x="625475" y="2463800"/>
            <a:ext cx="6565900" cy="3806825"/>
            <a:chOff x="498" y="1488"/>
            <a:chExt cx="4136" cy="2398"/>
          </a:xfrm>
        </p:grpSpPr>
        <p:sp>
          <p:nvSpPr>
            <p:cNvPr id="629765" name="Freeform 5">
              <a:extLst>
                <a:ext uri="{FF2B5EF4-FFF2-40B4-BE49-F238E27FC236}">
                  <a16:creationId xmlns:a16="http://schemas.microsoft.com/office/drawing/2014/main" id="{031B6E3D-91D1-4FA0-BC04-CFBE33F9B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" y="1488"/>
              <a:ext cx="3352" cy="1880"/>
            </a:xfrm>
            <a:custGeom>
              <a:avLst/>
              <a:gdLst>
                <a:gd name="T0" fmla="*/ 0 w 3352"/>
                <a:gd name="T1" fmla="*/ 0 h 1880"/>
                <a:gd name="T2" fmla="*/ 0 w 3352"/>
                <a:gd name="T3" fmla="*/ 1880 h 1880"/>
                <a:gd name="T4" fmla="*/ 3352 w 3352"/>
                <a:gd name="T5" fmla="*/ 1880 h 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52" h="1880">
                  <a:moveTo>
                    <a:pt x="0" y="0"/>
                  </a:moveTo>
                  <a:lnTo>
                    <a:pt x="0" y="1880"/>
                  </a:lnTo>
                  <a:lnTo>
                    <a:pt x="3352" y="188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9766" name="Rectangle 6">
              <a:extLst>
                <a:ext uri="{FF2B5EF4-FFF2-40B4-BE49-F238E27FC236}">
                  <a16:creationId xmlns:a16="http://schemas.microsoft.com/office/drawing/2014/main" id="{B6327617-20E5-4B1E-9208-EE53D643E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" y="1599"/>
              <a:ext cx="596" cy="154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21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4,000 </a:t>
              </a:r>
              <a:r>
                <a:rPr lang="en-US" altLang="en-US" sz="1800" dirty="0"/>
                <a:t>–</a:t>
              </a:r>
              <a:endParaRPr lang="en-US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lnSpc>
                  <a:spcPct val="21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3,000 </a:t>
              </a:r>
              <a:r>
                <a:rPr lang="en-US" altLang="en-US" sz="1800" dirty="0"/>
                <a:t>–</a:t>
              </a:r>
              <a:endParaRPr lang="en-US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lnSpc>
                  <a:spcPct val="21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2,000 </a:t>
              </a:r>
              <a:r>
                <a:rPr lang="en-US" altLang="en-US" sz="1800" dirty="0"/>
                <a:t>–</a:t>
              </a:r>
              <a:endParaRPr lang="en-US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lnSpc>
                  <a:spcPct val="21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1,000 </a:t>
              </a:r>
              <a:r>
                <a:rPr lang="en-US" altLang="en-US" sz="1800" dirty="0"/>
                <a:t>–</a:t>
              </a:r>
            </a:p>
          </p:txBody>
        </p:sp>
        <p:sp>
          <p:nvSpPr>
            <p:cNvPr id="629767" name="Rectangle 7">
              <a:extLst>
                <a:ext uri="{FF2B5EF4-FFF2-40B4-BE49-F238E27FC236}">
                  <a16:creationId xmlns:a16="http://schemas.microsoft.com/office/drawing/2014/main" id="{B19847A7-7A5B-4BFE-9BE9-3BB718C52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4" y="3447"/>
              <a:ext cx="3540" cy="2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J F M A M J J A S O N D J F M A M J </a:t>
              </a:r>
              <a:r>
                <a:rPr lang="en-US" altLang="en-US" sz="1800" dirty="0" err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J</a:t>
              </a: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A S O N D J</a:t>
              </a:r>
            </a:p>
          </p:txBody>
        </p:sp>
        <p:sp>
          <p:nvSpPr>
            <p:cNvPr id="629768" name="Rectangle 8">
              <a:extLst>
                <a:ext uri="{FF2B5EF4-FFF2-40B4-BE49-F238E27FC236}">
                  <a16:creationId xmlns:a16="http://schemas.microsoft.com/office/drawing/2014/main" id="{A54720EC-F370-45F2-A1F8-7BF094B322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2" y="2313"/>
              <a:ext cx="1044" cy="2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Sales in units</a:t>
              </a:r>
            </a:p>
          </p:txBody>
        </p:sp>
        <p:sp>
          <p:nvSpPr>
            <p:cNvPr id="629769" name="Rectangle 9">
              <a:extLst>
                <a:ext uri="{FF2B5EF4-FFF2-40B4-BE49-F238E27FC236}">
                  <a16:creationId xmlns:a16="http://schemas.microsoft.com/office/drawing/2014/main" id="{F6F6F7AD-EDA5-413B-ADB6-DF2330DE3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0" y="3655"/>
              <a:ext cx="1108" cy="2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Time (months)</a:t>
              </a:r>
            </a:p>
          </p:txBody>
        </p:sp>
      </p:grpSp>
      <p:grpSp>
        <p:nvGrpSpPr>
          <p:cNvPr id="629781" name="Group 21">
            <a:extLst>
              <a:ext uri="{FF2B5EF4-FFF2-40B4-BE49-F238E27FC236}">
                <a16:creationId xmlns:a16="http://schemas.microsoft.com/office/drawing/2014/main" id="{B7FC6C38-B272-4C6D-B895-CF31ACC9B675}"/>
              </a:ext>
            </a:extLst>
          </p:cNvPr>
          <p:cNvGrpSpPr>
            <a:grpSpLocks/>
          </p:cNvGrpSpPr>
          <p:nvPr/>
        </p:nvGrpSpPr>
        <p:grpSpPr bwMode="auto">
          <a:xfrm>
            <a:off x="1739900" y="2081213"/>
            <a:ext cx="6429375" cy="1233487"/>
            <a:chOff x="1200" y="1247"/>
            <a:chExt cx="4050" cy="777"/>
          </a:xfrm>
        </p:grpSpPr>
        <p:sp>
          <p:nvSpPr>
            <p:cNvPr id="629772" name="Freeform 12">
              <a:extLst>
                <a:ext uri="{FF2B5EF4-FFF2-40B4-BE49-F238E27FC236}">
                  <a16:creationId xmlns:a16="http://schemas.microsoft.com/office/drawing/2014/main" id="{5BA2732F-0CE8-4502-A29C-51FAA2898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1672"/>
              <a:ext cx="3368" cy="352"/>
            </a:xfrm>
            <a:custGeom>
              <a:avLst/>
              <a:gdLst>
                <a:gd name="T0" fmla="*/ 0 w 3368"/>
                <a:gd name="T1" fmla="*/ 260 h 352"/>
                <a:gd name="T2" fmla="*/ 144 w 3368"/>
                <a:gd name="T3" fmla="*/ 228 h 352"/>
                <a:gd name="T4" fmla="*/ 276 w 3368"/>
                <a:gd name="T5" fmla="*/ 164 h 352"/>
                <a:gd name="T6" fmla="*/ 408 w 3368"/>
                <a:gd name="T7" fmla="*/ 84 h 352"/>
                <a:gd name="T8" fmla="*/ 552 w 3368"/>
                <a:gd name="T9" fmla="*/ 116 h 352"/>
                <a:gd name="T10" fmla="*/ 680 w 3368"/>
                <a:gd name="T11" fmla="*/ 44 h 352"/>
                <a:gd name="T12" fmla="*/ 816 w 3368"/>
                <a:gd name="T13" fmla="*/ 80 h 352"/>
                <a:gd name="T14" fmla="*/ 956 w 3368"/>
                <a:gd name="T15" fmla="*/ 0 h 352"/>
                <a:gd name="T16" fmla="*/ 1092 w 3368"/>
                <a:gd name="T17" fmla="*/ 16 h 352"/>
                <a:gd name="T18" fmla="*/ 1216 w 3368"/>
                <a:gd name="T19" fmla="*/ 44 h 352"/>
                <a:gd name="T20" fmla="*/ 1352 w 3368"/>
                <a:gd name="T21" fmla="*/ 76 h 352"/>
                <a:gd name="T22" fmla="*/ 1484 w 3368"/>
                <a:gd name="T23" fmla="*/ 224 h 352"/>
                <a:gd name="T24" fmla="*/ 1620 w 3368"/>
                <a:gd name="T25" fmla="*/ 320 h 352"/>
                <a:gd name="T26" fmla="*/ 1764 w 3368"/>
                <a:gd name="T27" fmla="*/ 316 h 352"/>
                <a:gd name="T28" fmla="*/ 1888 w 3368"/>
                <a:gd name="T29" fmla="*/ 352 h 352"/>
                <a:gd name="T30" fmla="*/ 2028 w 3368"/>
                <a:gd name="T31" fmla="*/ 320 h 352"/>
                <a:gd name="T32" fmla="*/ 2160 w 3368"/>
                <a:gd name="T33" fmla="*/ 328 h 352"/>
                <a:gd name="T34" fmla="*/ 2292 w 3368"/>
                <a:gd name="T35" fmla="*/ 300 h 352"/>
                <a:gd name="T36" fmla="*/ 2416 w 3368"/>
                <a:gd name="T37" fmla="*/ 280 h 352"/>
                <a:gd name="T38" fmla="*/ 2560 w 3368"/>
                <a:gd name="T39" fmla="*/ 128 h 352"/>
                <a:gd name="T40" fmla="*/ 2692 w 3368"/>
                <a:gd name="T41" fmla="*/ 88 h 352"/>
                <a:gd name="T42" fmla="*/ 2832 w 3368"/>
                <a:gd name="T43" fmla="*/ 84 h 352"/>
                <a:gd name="T44" fmla="*/ 2960 w 3368"/>
                <a:gd name="T45" fmla="*/ 180 h 352"/>
                <a:gd name="T46" fmla="*/ 3100 w 3368"/>
                <a:gd name="T47" fmla="*/ 228 h 352"/>
                <a:gd name="T48" fmla="*/ 3236 w 3368"/>
                <a:gd name="T49" fmla="*/ 280 h 352"/>
                <a:gd name="T50" fmla="*/ 3368 w 3368"/>
                <a:gd name="T51" fmla="*/ 32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68" h="352">
                  <a:moveTo>
                    <a:pt x="0" y="260"/>
                  </a:moveTo>
                  <a:lnTo>
                    <a:pt x="144" y="228"/>
                  </a:lnTo>
                  <a:lnTo>
                    <a:pt x="276" y="164"/>
                  </a:lnTo>
                  <a:lnTo>
                    <a:pt x="408" y="84"/>
                  </a:lnTo>
                  <a:lnTo>
                    <a:pt x="552" y="116"/>
                  </a:lnTo>
                  <a:lnTo>
                    <a:pt x="680" y="44"/>
                  </a:lnTo>
                  <a:lnTo>
                    <a:pt x="816" y="80"/>
                  </a:lnTo>
                  <a:lnTo>
                    <a:pt x="956" y="0"/>
                  </a:lnTo>
                  <a:lnTo>
                    <a:pt x="1092" y="16"/>
                  </a:lnTo>
                  <a:lnTo>
                    <a:pt x="1216" y="44"/>
                  </a:lnTo>
                  <a:lnTo>
                    <a:pt x="1352" y="76"/>
                  </a:lnTo>
                  <a:lnTo>
                    <a:pt x="1484" y="224"/>
                  </a:lnTo>
                  <a:lnTo>
                    <a:pt x="1620" y="320"/>
                  </a:lnTo>
                  <a:lnTo>
                    <a:pt x="1764" y="316"/>
                  </a:lnTo>
                  <a:lnTo>
                    <a:pt x="1888" y="352"/>
                  </a:lnTo>
                  <a:lnTo>
                    <a:pt x="2028" y="320"/>
                  </a:lnTo>
                  <a:lnTo>
                    <a:pt x="2160" y="328"/>
                  </a:lnTo>
                  <a:lnTo>
                    <a:pt x="2292" y="300"/>
                  </a:lnTo>
                  <a:lnTo>
                    <a:pt x="2416" y="280"/>
                  </a:lnTo>
                  <a:lnTo>
                    <a:pt x="2560" y="128"/>
                  </a:lnTo>
                  <a:lnTo>
                    <a:pt x="2692" y="88"/>
                  </a:lnTo>
                  <a:lnTo>
                    <a:pt x="2832" y="84"/>
                  </a:lnTo>
                  <a:lnTo>
                    <a:pt x="2960" y="180"/>
                  </a:lnTo>
                  <a:lnTo>
                    <a:pt x="3100" y="228"/>
                  </a:lnTo>
                  <a:lnTo>
                    <a:pt x="3236" y="280"/>
                  </a:lnTo>
                  <a:lnTo>
                    <a:pt x="3368" y="320"/>
                  </a:lnTo>
                </a:path>
              </a:pathLst>
            </a:custGeom>
            <a:noFill/>
            <a:ln w="76200" cmpd="sng">
              <a:solidFill>
                <a:srgbClr val="2FFF7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9775" name="Rectangle 15">
              <a:extLst>
                <a:ext uri="{FF2B5EF4-FFF2-40B4-BE49-F238E27FC236}">
                  <a16:creationId xmlns:a16="http://schemas.microsoft.com/office/drawing/2014/main" id="{70722C1F-7BDA-4C2E-8613-3D2EF8043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" y="1247"/>
              <a:ext cx="1092" cy="64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By combining both, the variation is reduced</a:t>
              </a:r>
            </a:p>
          </p:txBody>
        </p:sp>
      </p:grpSp>
      <p:grpSp>
        <p:nvGrpSpPr>
          <p:cNvPr id="629779" name="Group 19">
            <a:extLst>
              <a:ext uri="{FF2B5EF4-FFF2-40B4-BE49-F238E27FC236}">
                <a16:creationId xmlns:a16="http://schemas.microsoft.com/office/drawing/2014/main" id="{414AEB56-F282-4C6C-8A7D-4073DACA69B8}"/>
              </a:ext>
            </a:extLst>
          </p:cNvPr>
          <p:cNvGrpSpPr>
            <a:grpSpLocks/>
          </p:cNvGrpSpPr>
          <p:nvPr/>
        </p:nvGrpSpPr>
        <p:grpSpPr bwMode="auto">
          <a:xfrm>
            <a:off x="1758950" y="3325813"/>
            <a:ext cx="6842125" cy="1201737"/>
            <a:chOff x="1212" y="2031"/>
            <a:chExt cx="4310" cy="757"/>
          </a:xfrm>
        </p:grpSpPr>
        <p:sp>
          <p:nvSpPr>
            <p:cNvPr id="629771" name="Freeform 11">
              <a:extLst>
                <a:ext uri="{FF2B5EF4-FFF2-40B4-BE49-F238E27FC236}">
                  <a16:creationId xmlns:a16="http://schemas.microsoft.com/office/drawing/2014/main" id="{E69AB8FC-7456-40BF-95AE-089B4806C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" y="2100"/>
              <a:ext cx="3352" cy="688"/>
            </a:xfrm>
            <a:custGeom>
              <a:avLst/>
              <a:gdLst>
                <a:gd name="T0" fmla="*/ 0 w 3352"/>
                <a:gd name="T1" fmla="*/ 192 h 688"/>
                <a:gd name="T2" fmla="*/ 128 w 3352"/>
                <a:gd name="T3" fmla="*/ 356 h 688"/>
                <a:gd name="T4" fmla="*/ 264 w 3352"/>
                <a:gd name="T5" fmla="*/ 412 h 688"/>
                <a:gd name="T6" fmla="*/ 376 w 3352"/>
                <a:gd name="T7" fmla="*/ 472 h 688"/>
                <a:gd name="T8" fmla="*/ 540 w 3352"/>
                <a:gd name="T9" fmla="*/ 568 h 688"/>
                <a:gd name="T10" fmla="*/ 676 w 3352"/>
                <a:gd name="T11" fmla="*/ 408 h 688"/>
                <a:gd name="T12" fmla="*/ 804 w 3352"/>
                <a:gd name="T13" fmla="*/ 288 h 688"/>
                <a:gd name="T14" fmla="*/ 940 w 3352"/>
                <a:gd name="T15" fmla="*/ 148 h 688"/>
                <a:gd name="T16" fmla="*/ 1076 w 3352"/>
                <a:gd name="T17" fmla="*/ 60 h 688"/>
                <a:gd name="T18" fmla="*/ 1208 w 3352"/>
                <a:gd name="T19" fmla="*/ 0 h 688"/>
                <a:gd name="T20" fmla="*/ 1336 w 3352"/>
                <a:gd name="T21" fmla="*/ 0 h 688"/>
                <a:gd name="T22" fmla="*/ 1484 w 3352"/>
                <a:gd name="T23" fmla="*/ 84 h 688"/>
                <a:gd name="T24" fmla="*/ 1612 w 3352"/>
                <a:gd name="T25" fmla="*/ 216 h 688"/>
                <a:gd name="T26" fmla="*/ 1740 w 3352"/>
                <a:gd name="T27" fmla="*/ 332 h 688"/>
                <a:gd name="T28" fmla="*/ 1872 w 3352"/>
                <a:gd name="T29" fmla="*/ 524 h 688"/>
                <a:gd name="T30" fmla="*/ 2144 w 3352"/>
                <a:gd name="T31" fmla="*/ 688 h 688"/>
                <a:gd name="T32" fmla="*/ 2420 w 3352"/>
                <a:gd name="T33" fmla="*/ 492 h 688"/>
                <a:gd name="T34" fmla="*/ 2556 w 3352"/>
                <a:gd name="T35" fmla="*/ 192 h 688"/>
                <a:gd name="T36" fmla="*/ 2676 w 3352"/>
                <a:gd name="T37" fmla="*/ 80 h 688"/>
                <a:gd name="T38" fmla="*/ 2828 w 3352"/>
                <a:gd name="T39" fmla="*/ 32 h 688"/>
                <a:gd name="T40" fmla="*/ 2948 w 3352"/>
                <a:gd name="T41" fmla="*/ 120 h 688"/>
                <a:gd name="T42" fmla="*/ 3092 w 3352"/>
                <a:gd name="T43" fmla="*/ 200 h 688"/>
                <a:gd name="T44" fmla="*/ 3220 w 3352"/>
                <a:gd name="T45" fmla="*/ 264 h 688"/>
                <a:gd name="T46" fmla="*/ 3352 w 3352"/>
                <a:gd name="T47" fmla="*/ 41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352" h="688">
                  <a:moveTo>
                    <a:pt x="0" y="192"/>
                  </a:moveTo>
                  <a:lnTo>
                    <a:pt x="128" y="356"/>
                  </a:lnTo>
                  <a:lnTo>
                    <a:pt x="264" y="412"/>
                  </a:lnTo>
                  <a:lnTo>
                    <a:pt x="376" y="472"/>
                  </a:lnTo>
                  <a:lnTo>
                    <a:pt x="540" y="568"/>
                  </a:lnTo>
                  <a:lnTo>
                    <a:pt x="676" y="408"/>
                  </a:lnTo>
                  <a:lnTo>
                    <a:pt x="804" y="288"/>
                  </a:lnTo>
                  <a:lnTo>
                    <a:pt x="940" y="148"/>
                  </a:lnTo>
                  <a:lnTo>
                    <a:pt x="1076" y="60"/>
                  </a:lnTo>
                  <a:lnTo>
                    <a:pt x="1208" y="0"/>
                  </a:lnTo>
                  <a:lnTo>
                    <a:pt x="1336" y="0"/>
                  </a:lnTo>
                  <a:lnTo>
                    <a:pt x="1484" y="84"/>
                  </a:lnTo>
                  <a:lnTo>
                    <a:pt x="1612" y="216"/>
                  </a:lnTo>
                  <a:lnTo>
                    <a:pt x="1740" y="332"/>
                  </a:lnTo>
                  <a:lnTo>
                    <a:pt x="1872" y="524"/>
                  </a:lnTo>
                  <a:lnTo>
                    <a:pt x="2144" y="688"/>
                  </a:lnTo>
                  <a:lnTo>
                    <a:pt x="2420" y="492"/>
                  </a:lnTo>
                  <a:lnTo>
                    <a:pt x="2556" y="192"/>
                  </a:lnTo>
                  <a:lnTo>
                    <a:pt x="2676" y="80"/>
                  </a:lnTo>
                  <a:lnTo>
                    <a:pt x="2828" y="32"/>
                  </a:lnTo>
                  <a:lnTo>
                    <a:pt x="2948" y="120"/>
                  </a:lnTo>
                  <a:lnTo>
                    <a:pt x="3092" y="200"/>
                  </a:lnTo>
                  <a:lnTo>
                    <a:pt x="3220" y="264"/>
                  </a:lnTo>
                  <a:lnTo>
                    <a:pt x="3352" y="412"/>
                  </a:lnTo>
                </a:path>
              </a:pathLst>
            </a:custGeom>
            <a:noFill/>
            <a:ln w="762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9773" name="Rectangle 13">
              <a:extLst>
                <a:ext uri="{FF2B5EF4-FFF2-40B4-BE49-F238E27FC236}">
                  <a16:creationId xmlns:a16="http://schemas.microsoft.com/office/drawing/2014/main" id="{B55085E4-5941-421A-A6ED-337D8C7B5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" y="2031"/>
              <a:ext cx="1012" cy="3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Snowmobile sales</a:t>
              </a:r>
            </a:p>
          </p:txBody>
        </p:sp>
        <p:sp>
          <p:nvSpPr>
            <p:cNvPr id="629776" name="Line 16">
              <a:extLst>
                <a:ext uri="{FF2B5EF4-FFF2-40B4-BE49-F238E27FC236}">
                  <a16:creationId xmlns:a16="http://schemas.microsoft.com/office/drawing/2014/main" id="{4F2761B6-FC17-4383-A25C-0ED7FA4A65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2" y="2160"/>
              <a:ext cx="22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29780" name="Group 20">
            <a:extLst>
              <a:ext uri="{FF2B5EF4-FFF2-40B4-BE49-F238E27FC236}">
                <a16:creationId xmlns:a16="http://schemas.microsoft.com/office/drawing/2014/main" id="{8E527C5F-A528-4B41-992B-6C21231EE742}"/>
              </a:ext>
            </a:extLst>
          </p:cNvPr>
          <p:cNvGrpSpPr>
            <a:grpSpLocks/>
          </p:cNvGrpSpPr>
          <p:nvPr/>
        </p:nvGrpSpPr>
        <p:grpSpPr bwMode="auto">
          <a:xfrm>
            <a:off x="1758950" y="4089400"/>
            <a:ext cx="6346825" cy="1047750"/>
            <a:chOff x="1212" y="2512"/>
            <a:chExt cx="3998" cy="660"/>
          </a:xfrm>
        </p:grpSpPr>
        <p:sp>
          <p:nvSpPr>
            <p:cNvPr id="629770" name="Freeform 10">
              <a:extLst>
                <a:ext uri="{FF2B5EF4-FFF2-40B4-BE49-F238E27FC236}">
                  <a16:creationId xmlns:a16="http://schemas.microsoft.com/office/drawing/2014/main" id="{3995C50F-665F-45BE-9A9E-19A812305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" y="2512"/>
              <a:ext cx="3352" cy="564"/>
            </a:xfrm>
            <a:custGeom>
              <a:avLst/>
              <a:gdLst>
                <a:gd name="T0" fmla="*/ 0 w 3352"/>
                <a:gd name="T1" fmla="*/ 484 h 564"/>
                <a:gd name="T2" fmla="*/ 140 w 3352"/>
                <a:gd name="T3" fmla="*/ 292 h 564"/>
                <a:gd name="T4" fmla="*/ 272 w 3352"/>
                <a:gd name="T5" fmla="*/ 116 h 564"/>
                <a:gd name="T6" fmla="*/ 396 w 3352"/>
                <a:gd name="T7" fmla="*/ 48 h 564"/>
                <a:gd name="T8" fmla="*/ 540 w 3352"/>
                <a:gd name="T9" fmla="*/ 0 h 564"/>
                <a:gd name="T10" fmla="*/ 676 w 3352"/>
                <a:gd name="T11" fmla="*/ 84 h 564"/>
                <a:gd name="T12" fmla="*/ 816 w 3352"/>
                <a:gd name="T13" fmla="*/ 212 h 564"/>
                <a:gd name="T14" fmla="*/ 948 w 3352"/>
                <a:gd name="T15" fmla="*/ 300 h 564"/>
                <a:gd name="T16" fmla="*/ 944 w 3352"/>
                <a:gd name="T17" fmla="*/ 312 h 564"/>
                <a:gd name="T18" fmla="*/ 1068 w 3352"/>
                <a:gd name="T19" fmla="*/ 376 h 564"/>
                <a:gd name="T20" fmla="*/ 1208 w 3352"/>
                <a:gd name="T21" fmla="*/ 456 h 564"/>
                <a:gd name="T22" fmla="*/ 1340 w 3352"/>
                <a:gd name="T23" fmla="*/ 512 h 564"/>
                <a:gd name="T24" fmla="*/ 1484 w 3352"/>
                <a:gd name="T25" fmla="*/ 564 h 564"/>
                <a:gd name="T26" fmla="*/ 1616 w 3352"/>
                <a:gd name="T27" fmla="*/ 492 h 564"/>
                <a:gd name="T28" fmla="*/ 1740 w 3352"/>
                <a:gd name="T29" fmla="*/ 376 h 564"/>
                <a:gd name="T30" fmla="*/ 1876 w 3352"/>
                <a:gd name="T31" fmla="*/ 252 h 564"/>
                <a:gd name="T32" fmla="*/ 2020 w 3352"/>
                <a:gd name="T33" fmla="*/ 148 h 564"/>
                <a:gd name="T34" fmla="*/ 2140 w 3352"/>
                <a:gd name="T35" fmla="*/ 72 h 564"/>
                <a:gd name="T36" fmla="*/ 2284 w 3352"/>
                <a:gd name="T37" fmla="*/ 164 h 564"/>
                <a:gd name="T38" fmla="*/ 2416 w 3352"/>
                <a:gd name="T39" fmla="*/ 256 h 564"/>
                <a:gd name="T40" fmla="*/ 2544 w 3352"/>
                <a:gd name="T41" fmla="*/ 376 h 564"/>
                <a:gd name="T42" fmla="*/ 2680 w 3352"/>
                <a:gd name="T43" fmla="*/ 440 h 564"/>
                <a:gd name="T44" fmla="*/ 2820 w 3352"/>
                <a:gd name="T45" fmla="*/ 488 h 564"/>
                <a:gd name="T46" fmla="*/ 2952 w 3352"/>
                <a:gd name="T47" fmla="*/ 528 h 564"/>
                <a:gd name="T48" fmla="*/ 3088 w 3352"/>
                <a:gd name="T49" fmla="*/ 500 h 564"/>
                <a:gd name="T50" fmla="*/ 3220 w 3352"/>
                <a:gd name="T51" fmla="*/ 452 h 564"/>
                <a:gd name="T52" fmla="*/ 3352 w 3352"/>
                <a:gd name="T53" fmla="*/ 34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2" h="564">
                  <a:moveTo>
                    <a:pt x="0" y="484"/>
                  </a:moveTo>
                  <a:lnTo>
                    <a:pt x="140" y="292"/>
                  </a:lnTo>
                  <a:lnTo>
                    <a:pt x="272" y="116"/>
                  </a:lnTo>
                  <a:lnTo>
                    <a:pt x="396" y="48"/>
                  </a:lnTo>
                  <a:lnTo>
                    <a:pt x="540" y="0"/>
                  </a:lnTo>
                  <a:lnTo>
                    <a:pt x="676" y="84"/>
                  </a:lnTo>
                  <a:lnTo>
                    <a:pt x="816" y="212"/>
                  </a:lnTo>
                  <a:cubicBezTo>
                    <a:pt x="860" y="241"/>
                    <a:pt x="906" y="267"/>
                    <a:pt x="948" y="300"/>
                  </a:cubicBezTo>
                  <a:cubicBezTo>
                    <a:pt x="951" y="302"/>
                    <a:pt x="944" y="312"/>
                    <a:pt x="944" y="312"/>
                  </a:cubicBezTo>
                  <a:lnTo>
                    <a:pt x="1068" y="376"/>
                  </a:lnTo>
                  <a:lnTo>
                    <a:pt x="1208" y="456"/>
                  </a:lnTo>
                  <a:lnTo>
                    <a:pt x="1340" y="512"/>
                  </a:lnTo>
                  <a:lnTo>
                    <a:pt x="1484" y="564"/>
                  </a:lnTo>
                  <a:lnTo>
                    <a:pt x="1616" y="492"/>
                  </a:lnTo>
                  <a:lnTo>
                    <a:pt x="1740" y="376"/>
                  </a:lnTo>
                  <a:lnTo>
                    <a:pt x="1876" y="252"/>
                  </a:lnTo>
                  <a:lnTo>
                    <a:pt x="2020" y="148"/>
                  </a:lnTo>
                  <a:lnTo>
                    <a:pt x="2140" y="72"/>
                  </a:lnTo>
                  <a:lnTo>
                    <a:pt x="2284" y="164"/>
                  </a:lnTo>
                  <a:lnTo>
                    <a:pt x="2416" y="256"/>
                  </a:lnTo>
                  <a:lnTo>
                    <a:pt x="2544" y="376"/>
                  </a:lnTo>
                  <a:cubicBezTo>
                    <a:pt x="2588" y="406"/>
                    <a:pt x="2634" y="421"/>
                    <a:pt x="2680" y="440"/>
                  </a:cubicBezTo>
                  <a:cubicBezTo>
                    <a:pt x="2726" y="459"/>
                    <a:pt x="2775" y="473"/>
                    <a:pt x="2820" y="488"/>
                  </a:cubicBezTo>
                  <a:lnTo>
                    <a:pt x="2952" y="528"/>
                  </a:lnTo>
                  <a:lnTo>
                    <a:pt x="3088" y="500"/>
                  </a:lnTo>
                  <a:lnTo>
                    <a:pt x="3220" y="452"/>
                  </a:lnTo>
                  <a:lnTo>
                    <a:pt x="3352" y="340"/>
                  </a:lnTo>
                </a:path>
              </a:pathLst>
            </a:custGeom>
            <a:noFill/>
            <a:ln w="76200" cmpd="sng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9774" name="Rectangle 14">
              <a:extLst>
                <a:ext uri="{FF2B5EF4-FFF2-40B4-BE49-F238E27FC236}">
                  <a16:creationId xmlns:a16="http://schemas.microsoft.com/office/drawing/2014/main" id="{3AE8BC4D-B404-483A-A6CD-4E25633E9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" y="2820"/>
              <a:ext cx="596" cy="3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Jet ski sales</a:t>
              </a:r>
            </a:p>
          </p:txBody>
        </p:sp>
        <p:sp>
          <p:nvSpPr>
            <p:cNvPr id="629777" name="Line 17">
              <a:extLst>
                <a:ext uri="{FF2B5EF4-FFF2-40B4-BE49-F238E27FC236}">
                  <a16:creationId xmlns:a16="http://schemas.microsoft.com/office/drawing/2014/main" id="{014BD7C0-3B24-4A5D-891F-42392AD7F8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0" y="2988"/>
              <a:ext cx="200" cy="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82429" y="600666"/>
            <a:ext cx="6496334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000" i="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Operations Managemen</a:t>
            </a:r>
            <a:r>
              <a:rPr lang="en-US" sz="4000" b="0" i="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+mj-cs"/>
              </a:rPr>
              <a:t>t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493826" y="4454928"/>
            <a:ext cx="8469085" cy="1248555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8000" i="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85884" y="2294480"/>
            <a:ext cx="42291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" lvl="0" algn="ctr" eaLnBrk="1" fontAlgn="auto" hangingPunct="1">
              <a:spcAft>
                <a:spcPts val="0"/>
              </a:spcAft>
              <a:defRPr/>
            </a:pPr>
            <a:r>
              <a:rPr lang="en-US" sz="8000" i="0" dirty="0">
                <a:solidFill>
                  <a:srgbClr val="00003A"/>
                </a:solidFill>
                <a:latin typeface="Lucida Bright" panose="02040602050505020304" pitchFamily="18" charset="0"/>
                <a:ea typeface="ＭＳ Ｐゴシック"/>
                <a:cs typeface="FrankRuehl" panose="020E0503060101010101" pitchFamily="34" charset="-79"/>
              </a:rPr>
              <a:t>T</a:t>
            </a:r>
            <a:r>
              <a:rPr lang="en-US" sz="8000" i="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ＭＳ Ｐゴシック"/>
                <a:cs typeface="FrankRuehl" panose="020E0503060101010101" pitchFamily="34" charset="-79"/>
              </a:rPr>
              <a:t>2</a:t>
            </a:r>
            <a:r>
              <a:rPr lang="en-US" sz="8000" i="0" dirty="0">
                <a:solidFill>
                  <a:srgbClr val="00003A"/>
                </a:solidFill>
                <a:latin typeface="Lucida Bright" panose="02040602050505020304" pitchFamily="18" charset="0"/>
                <a:ea typeface="ＭＳ Ｐゴシック"/>
                <a:cs typeface="FrankRuehl" panose="020E0503060101010101" pitchFamily="34" charset="-79"/>
              </a:rPr>
              <a:t>LM</a:t>
            </a:r>
            <a:r>
              <a:rPr lang="en-US" sz="8000" i="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ＭＳ Ｐゴシック"/>
                <a:cs typeface="FrankRuehl" panose="020E0503060101010101" pitchFamily="34" charset="-79"/>
              </a:rPr>
              <a:t>8</a:t>
            </a:r>
            <a:r>
              <a:rPr lang="en-US" sz="8000" dirty="0">
                <a:solidFill>
                  <a:srgbClr val="00003A"/>
                </a:solidFill>
                <a:latin typeface="Arial"/>
                <a:ea typeface="ＭＳ Ｐゴシック"/>
              </a:rPr>
              <a:t> </a:t>
            </a:r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89" y="2275467"/>
            <a:ext cx="3572554" cy="178900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48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D002450-2CA6-4B72-BE54-B96161F2F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Outline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BA0809C3-396D-472F-B6CB-19CD2FE01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50" y="1760538"/>
            <a:ext cx="6540500" cy="33861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1054100" indent="-381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244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5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Capacity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Design and Effective Capacity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Capacity and Strategy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Capacity Considerations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Managing Demand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Capacity Planning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4" name="Rectangle 4">
            <a:extLst>
              <a:ext uri="{FF2B5EF4-FFF2-40B4-BE49-F238E27FC236}">
                <a16:creationId xmlns:a16="http://schemas.microsoft.com/office/drawing/2014/main" id="{88E7AA8A-92B6-41E3-8446-D885ED729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Capacity</a:t>
            </a:r>
          </a:p>
        </p:txBody>
      </p:sp>
      <p:sp>
        <p:nvSpPr>
          <p:cNvPr id="573445" name="Rectangle 5">
            <a:extLst>
              <a:ext uri="{FF2B5EF4-FFF2-40B4-BE49-F238E27FC236}">
                <a16:creationId xmlns:a16="http://schemas.microsoft.com/office/drawing/2014/main" id="{1F980336-A182-4335-B5A3-A9DD86D4F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2046288"/>
            <a:ext cx="7639050" cy="42288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The throughput, or the number of units a facility can hold, receive, store, or produce in a period of time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Determines fixed costs (break-even and NPV in decision making)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Determines if demand will be satisfied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Three time horizons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7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4" name="Rectangle 4">
            <a:extLst>
              <a:ext uri="{FF2B5EF4-FFF2-40B4-BE49-F238E27FC236}">
                <a16:creationId xmlns:a16="http://schemas.microsoft.com/office/drawing/2014/main" id="{88E7AA8A-92B6-41E3-8446-D885ED729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Objectives</a:t>
            </a:r>
          </a:p>
        </p:txBody>
      </p:sp>
      <p:sp>
        <p:nvSpPr>
          <p:cNvPr id="573445" name="Rectangle 5">
            <a:extLst>
              <a:ext uri="{FF2B5EF4-FFF2-40B4-BE49-F238E27FC236}">
                <a16:creationId xmlns:a16="http://schemas.microsoft.com/office/drawing/2014/main" id="{1F980336-A182-4335-B5A3-A9DD86D4F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2046288"/>
            <a:ext cx="7899912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No “Bombs” Single Points of Failure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826FC0-B96D-4D8C-84ED-309582D98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70309"/>
            <a:ext cx="8204712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No “Bottlenecks”: process slowdowns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EAABAF-9301-48C3-B550-214759C63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3429000"/>
            <a:ext cx="8204712" cy="14219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Having right resources, at the right level, at the right time, for the right duration.</a:t>
            </a:r>
          </a:p>
        </p:txBody>
      </p:sp>
    </p:spTree>
    <p:extLst>
      <p:ext uri="{BB962C8B-B14F-4D97-AF65-F5344CB8AC3E}">
        <p14:creationId xmlns:p14="http://schemas.microsoft.com/office/powerpoint/2010/main" val="95525156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7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5" grpId="0" autoUpdateAnimBg="0"/>
      <p:bldP spid="4" grpId="0" autoUpdateAnimBg="0"/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579" name="Group 43">
            <a:extLst>
              <a:ext uri="{FF2B5EF4-FFF2-40B4-BE49-F238E27FC236}">
                <a16:creationId xmlns:a16="http://schemas.microsoft.com/office/drawing/2014/main" id="{0B5AE170-E3AD-4D1B-8335-423440A1B8B8}"/>
              </a:ext>
            </a:extLst>
          </p:cNvPr>
          <p:cNvGrpSpPr>
            <a:grpSpLocks/>
          </p:cNvGrpSpPr>
          <p:nvPr/>
        </p:nvGrpSpPr>
        <p:grpSpPr bwMode="auto">
          <a:xfrm>
            <a:off x="2044700" y="2324100"/>
            <a:ext cx="3759200" cy="3316288"/>
            <a:chOff x="1352" y="1288"/>
            <a:chExt cx="2368" cy="2089"/>
          </a:xfrm>
        </p:grpSpPr>
        <p:sp>
          <p:nvSpPr>
            <p:cNvPr id="577566" name="Rectangle 30">
              <a:extLst>
                <a:ext uri="{FF2B5EF4-FFF2-40B4-BE49-F238E27FC236}">
                  <a16:creationId xmlns:a16="http://schemas.microsoft.com/office/drawing/2014/main" id="{BC7B0FCD-ED75-46E8-AC36-335242073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" y="1288"/>
              <a:ext cx="2368" cy="18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7564" name="Rectangle 28">
              <a:extLst>
                <a:ext uri="{FF2B5EF4-FFF2-40B4-BE49-F238E27FC236}">
                  <a16:creationId xmlns:a16="http://schemas.microsoft.com/office/drawing/2014/main" id="{A7C948C3-60F8-4DBF-967C-F266EDFC2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6" y="3172"/>
              <a:ext cx="1196" cy="2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Modify capacity</a:t>
              </a:r>
            </a:p>
          </p:txBody>
        </p:sp>
      </p:grpSp>
      <p:grpSp>
        <p:nvGrpSpPr>
          <p:cNvPr id="577580" name="Group 44">
            <a:extLst>
              <a:ext uri="{FF2B5EF4-FFF2-40B4-BE49-F238E27FC236}">
                <a16:creationId xmlns:a16="http://schemas.microsoft.com/office/drawing/2014/main" id="{C5C9C7BD-AE55-4061-8B57-D58F10D0B55F}"/>
              </a:ext>
            </a:extLst>
          </p:cNvPr>
          <p:cNvGrpSpPr>
            <a:grpSpLocks/>
          </p:cNvGrpSpPr>
          <p:nvPr/>
        </p:nvGrpSpPr>
        <p:grpSpPr bwMode="auto">
          <a:xfrm>
            <a:off x="5803900" y="2324100"/>
            <a:ext cx="2895600" cy="3316288"/>
            <a:chOff x="3720" y="1288"/>
            <a:chExt cx="1824" cy="2089"/>
          </a:xfrm>
        </p:grpSpPr>
        <p:sp>
          <p:nvSpPr>
            <p:cNvPr id="577567" name="Rectangle 31">
              <a:extLst>
                <a:ext uri="{FF2B5EF4-FFF2-40B4-BE49-F238E27FC236}">
                  <a16:creationId xmlns:a16="http://schemas.microsoft.com/office/drawing/2014/main" id="{39291415-B835-4FD0-810F-A6256B90D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0" y="1288"/>
              <a:ext cx="1824" cy="18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7565" name="Rectangle 29">
              <a:extLst>
                <a:ext uri="{FF2B5EF4-FFF2-40B4-BE49-F238E27FC236}">
                  <a16:creationId xmlns:a16="http://schemas.microsoft.com/office/drawing/2014/main" id="{0E454176-8308-48DD-9528-BC5778C6D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4" y="3172"/>
              <a:ext cx="996" cy="2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Use capacity</a:t>
              </a:r>
            </a:p>
          </p:txBody>
        </p:sp>
      </p:grpSp>
      <p:sp>
        <p:nvSpPr>
          <p:cNvPr id="577538" name="Rectangle 2">
            <a:extLst>
              <a:ext uri="{FF2B5EF4-FFF2-40B4-BE49-F238E27FC236}">
                <a16:creationId xmlns:a16="http://schemas.microsoft.com/office/drawing/2014/main" id="{1ACFA4E3-7F3E-4E86-9802-475CFD74A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485775"/>
            <a:ext cx="7770812" cy="12827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Planning Over a Time Horizon</a:t>
            </a:r>
          </a:p>
        </p:txBody>
      </p:sp>
      <p:grpSp>
        <p:nvGrpSpPr>
          <p:cNvPr id="577575" name="Group 39">
            <a:extLst>
              <a:ext uri="{FF2B5EF4-FFF2-40B4-BE49-F238E27FC236}">
                <a16:creationId xmlns:a16="http://schemas.microsoft.com/office/drawing/2014/main" id="{DB0BA0AD-83F9-45EA-8E74-6ADF8A5775FB}"/>
              </a:ext>
            </a:extLst>
          </p:cNvPr>
          <p:cNvGrpSpPr>
            <a:grpSpLocks/>
          </p:cNvGrpSpPr>
          <p:nvPr/>
        </p:nvGrpSpPr>
        <p:grpSpPr bwMode="auto">
          <a:xfrm>
            <a:off x="365125" y="3273425"/>
            <a:ext cx="8223250" cy="792163"/>
            <a:chOff x="294" y="1886"/>
            <a:chExt cx="5180" cy="499"/>
          </a:xfrm>
        </p:grpSpPr>
        <p:sp>
          <p:nvSpPr>
            <p:cNvPr id="577558" name="Rectangle 22">
              <a:extLst>
                <a:ext uri="{FF2B5EF4-FFF2-40B4-BE49-F238E27FC236}">
                  <a16:creationId xmlns:a16="http://schemas.microsoft.com/office/drawing/2014/main" id="{77A9F1C8-9DA2-4AD9-AAF7-9E6076128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" y="1886"/>
              <a:ext cx="1020" cy="4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Intermediate-range planning</a:t>
              </a:r>
            </a:p>
          </p:txBody>
        </p:sp>
        <p:sp>
          <p:nvSpPr>
            <p:cNvPr id="22547" name="Rectangle 25">
              <a:extLst>
                <a:ext uri="{FF2B5EF4-FFF2-40B4-BE49-F238E27FC236}">
                  <a16:creationId xmlns:a16="http://schemas.microsoft.com/office/drawing/2014/main" id="{9FE70E57-33EF-4A32-B193-F322DA38D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" y="1886"/>
              <a:ext cx="3956" cy="499"/>
            </a:xfrm>
            <a:prstGeom prst="rect">
              <a:avLst/>
            </a:prstGeom>
            <a:solidFill>
              <a:srgbClr val="2FFF7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40000"/>
                </a:spcBef>
                <a:buChar char="•"/>
                <a:tabLst>
                  <a:tab pos="3619500" algn="l"/>
                </a:tabLst>
                <a:defRPr sz="32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40000"/>
                </a:spcBef>
                <a:buChar char="–"/>
                <a:tabLst>
                  <a:tab pos="3619500" algn="l"/>
                </a:tabLst>
                <a:defRPr sz="28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40000"/>
                </a:spcBef>
                <a:buChar char="•"/>
                <a:tabLst>
                  <a:tab pos="36195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40000"/>
                </a:spcBef>
                <a:buChar char="–"/>
                <a:tabLst>
                  <a:tab pos="36195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40000"/>
                </a:spcBef>
                <a:buChar char="»"/>
                <a:tabLst>
                  <a:tab pos="36195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36195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Subcontract	Add personnel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Add equipment	Build or use inventory 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Add shifts</a:t>
              </a:r>
            </a:p>
          </p:txBody>
        </p:sp>
      </p:grpSp>
      <p:grpSp>
        <p:nvGrpSpPr>
          <p:cNvPr id="577576" name="Group 40">
            <a:extLst>
              <a:ext uri="{FF2B5EF4-FFF2-40B4-BE49-F238E27FC236}">
                <a16:creationId xmlns:a16="http://schemas.microsoft.com/office/drawing/2014/main" id="{72EE722B-7FCA-4C6F-BA59-7B4EB860E81B}"/>
              </a:ext>
            </a:extLst>
          </p:cNvPr>
          <p:cNvGrpSpPr>
            <a:grpSpLocks/>
          </p:cNvGrpSpPr>
          <p:nvPr/>
        </p:nvGrpSpPr>
        <p:grpSpPr bwMode="auto">
          <a:xfrm>
            <a:off x="365125" y="4273550"/>
            <a:ext cx="7969250" cy="865188"/>
            <a:chOff x="294" y="2516"/>
            <a:chExt cx="5020" cy="545"/>
          </a:xfrm>
        </p:grpSpPr>
        <p:sp>
          <p:nvSpPr>
            <p:cNvPr id="577559" name="Rectangle 23">
              <a:extLst>
                <a:ext uri="{FF2B5EF4-FFF2-40B4-BE49-F238E27FC236}">
                  <a16:creationId xmlns:a16="http://schemas.microsoft.com/office/drawing/2014/main" id="{021EF018-395E-4585-9928-1A2582529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" y="2590"/>
              <a:ext cx="972" cy="3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  <a:defRPr/>
              </a:pPr>
              <a:r>
                <a:rPr lang="en-US" alt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Short-range planning</a:t>
              </a:r>
            </a:p>
          </p:txBody>
        </p:sp>
        <p:sp>
          <p:nvSpPr>
            <p:cNvPr id="22544" name="Rectangle 27">
              <a:extLst>
                <a:ext uri="{FF2B5EF4-FFF2-40B4-BE49-F238E27FC236}">
                  <a16:creationId xmlns:a16="http://schemas.microsoft.com/office/drawing/2014/main" id="{BF07F249-8D71-4F76-B885-3186E4122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6" y="2516"/>
              <a:ext cx="1828" cy="4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40000"/>
                </a:spcBef>
                <a:buChar char="•"/>
                <a:tabLst>
                  <a:tab pos="482600" algn="l"/>
                </a:tabLst>
                <a:defRPr sz="32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40000"/>
                </a:spcBef>
                <a:buChar char="–"/>
                <a:tabLst>
                  <a:tab pos="482600" algn="l"/>
                </a:tabLst>
                <a:defRPr sz="28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40000"/>
                </a:spcBef>
                <a:buChar char="•"/>
                <a:tabLst>
                  <a:tab pos="4826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40000"/>
                </a:spcBef>
                <a:buChar char="–"/>
                <a:tabLst>
                  <a:tab pos="4826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40000"/>
                </a:spcBef>
                <a:buChar char="»"/>
                <a:tabLst>
                  <a:tab pos="4826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826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826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826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82600" algn="l"/>
                </a:tabLst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bg1"/>
                  </a:solidFill>
                </a:rPr>
                <a:t>	Schedule jobs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bg1"/>
                  </a:solidFill>
                </a:rPr>
                <a:t>	Schedule personnel 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bg1"/>
                  </a:solidFill>
                </a:rPr>
                <a:t>	Allocate machinery</a:t>
              </a:r>
              <a:endParaRPr lang="en-US" altLang="en-US" sz="1800" dirty="0"/>
            </a:p>
          </p:txBody>
        </p:sp>
        <p:sp>
          <p:nvSpPr>
            <p:cNvPr id="22545" name="Rectangle 33">
              <a:extLst>
                <a:ext uri="{FF2B5EF4-FFF2-40B4-BE49-F238E27FC236}">
                  <a16:creationId xmlns:a16="http://schemas.microsoft.com/office/drawing/2014/main" id="{C73B718C-4E10-45D5-B4A2-822FB3E4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2581"/>
              <a:ext cx="25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40000"/>
                </a:spcBef>
                <a:buChar char="•"/>
                <a:defRPr sz="32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40000"/>
                </a:spcBef>
                <a:buChar char="–"/>
                <a:defRPr sz="28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40000"/>
                </a:spcBef>
                <a:buChar char="•"/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40000"/>
                </a:spcBef>
                <a:buChar char="–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40000"/>
                </a:spcBef>
                <a:buChar char="»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4400" dirty="0">
                  <a:solidFill>
                    <a:schemeClr val="bg1"/>
                  </a:solidFill>
                </a:rPr>
                <a:t>*</a:t>
              </a:r>
            </a:p>
          </p:txBody>
        </p:sp>
      </p:grpSp>
      <p:grpSp>
        <p:nvGrpSpPr>
          <p:cNvPr id="577577" name="Group 41">
            <a:extLst>
              <a:ext uri="{FF2B5EF4-FFF2-40B4-BE49-F238E27FC236}">
                <a16:creationId xmlns:a16="http://schemas.microsoft.com/office/drawing/2014/main" id="{BBADFB80-74FB-412E-91B0-3DCB65BE7612}"/>
              </a:ext>
            </a:extLst>
          </p:cNvPr>
          <p:cNvGrpSpPr>
            <a:grpSpLocks/>
          </p:cNvGrpSpPr>
          <p:nvPr/>
        </p:nvGrpSpPr>
        <p:grpSpPr bwMode="auto">
          <a:xfrm>
            <a:off x="365125" y="2484438"/>
            <a:ext cx="5835650" cy="762000"/>
            <a:chOff x="294" y="1389"/>
            <a:chExt cx="3676" cy="480"/>
          </a:xfrm>
        </p:grpSpPr>
        <p:grpSp>
          <p:nvGrpSpPr>
            <p:cNvPr id="22539" name="Group 38">
              <a:extLst>
                <a:ext uri="{FF2B5EF4-FFF2-40B4-BE49-F238E27FC236}">
                  <a16:creationId xmlns:a16="http://schemas.microsoft.com/office/drawing/2014/main" id="{A803B58C-59EB-4F29-B2D9-D86DED9412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4" y="1400"/>
              <a:ext cx="3676" cy="352"/>
              <a:chOff x="294" y="1400"/>
              <a:chExt cx="3676" cy="352"/>
            </a:xfrm>
          </p:grpSpPr>
          <p:sp>
            <p:nvSpPr>
              <p:cNvPr id="577557" name="Rectangle 21">
                <a:extLst>
                  <a:ext uri="{FF2B5EF4-FFF2-40B4-BE49-F238E27FC236}">
                    <a16:creationId xmlns:a16="http://schemas.microsoft.com/office/drawing/2014/main" id="{5AF76685-2779-445D-A497-DE4E6C54C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" y="1400"/>
                <a:ext cx="972" cy="35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85000"/>
                  </a:lnSpc>
                  <a:defRPr/>
                </a:pPr>
                <a:r>
                  <a:rPr lang="en-US" altLang="en-US" sz="180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Long-range planning</a:t>
                </a:r>
              </a:p>
            </p:txBody>
          </p:sp>
          <p:sp>
            <p:nvSpPr>
              <p:cNvPr id="22542" name="Rectangle 24">
                <a:extLst>
                  <a:ext uri="{FF2B5EF4-FFF2-40B4-BE49-F238E27FC236}">
                    <a16:creationId xmlns:a16="http://schemas.microsoft.com/office/drawing/2014/main" id="{1B7CAD50-EB2C-444F-A9EC-4945C6ECA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8" y="1400"/>
                <a:ext cx="2452" cy="35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40000"/>
                  </a:spcBef>
                  <a:buChar char="•"/>
                  <a:defRPr sz="32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40000"/>
                  </a:spcBef>
                  <a:buChar char="–"/>
                  <a:defRPr sz="28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40000"/>
                  </a:spcBef>
                  <a:buChar char="•"/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40000"/>
                  </a:spcBef>
                  <a:buChar char="–"/>
                  <a:defRPr sz="20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40000"/>
                  </a:spcBef>
                  <a:buChar char="»"/>
                  <a:defRPr sz="20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sz="20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sz="20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sz="20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sz="20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Add facilities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Add long lead time equipment</a:t>
                </a:r>
              </a:p>
            </p:txBody>
          </p:sp>
        </p:grpSp>
        <p:sp>
          <p:nvSpPr>
            <p:cNvPr id="22540" name="Rectangle 35">
              <a:extLst>
                <a:ext uri="{FF2B5EF4-FFF2-40B4-BE49-F238E27FC236}">
                  <a16:creationId xmlns:a16="http://schemas.microsoft.com/office/drawing/2014/main" id="{C05F6641-7159-478A-BECE-BB214A6FC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1389"/>
              <a:ext cx="25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40000"/>
                </a:spcBef>
                <a:buChar char="•"/>
                <a:defRPr sz="32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40000"/>
                </a:spcBef>
                <a:buChar char="–"/>
                <a:defRPr sz="28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40000"/>
                </a:spcBef>
                <a:buChar char="•"/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40000"/>
                </a:spcBef>
                <a:buChar char="–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40000"/>
                </a:spcBef>
                <a:buChar char="»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20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4400" dirty="0"/>
                <a:t>*</a:t>
              </a:r>
            </a:p>
          </p:txBody>
        </p:sp>
      </p:grpSp>
      <p:sp>
        <p:nvSpPr>
          <p:cNvPr id="577573" name="Rectangle 37">
            <a:extLst>
              <a:ext uri="{FF2B5EF4-FFF2-40B4-BE49-F238E27FC236}">
                <a16:creationId xmlns:a16="http://schemas.microsoft.com/office/drawing/2014/main" id="{03F8E7F3-0312-4DF7-A011-4BCE9688D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5614988"/>
            <a:ext cx="2673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Limited options exist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7572" name="Line 36">
            <a:extLst>
              <a:ext uri="{FF2B5EF4-FFF2-40B4-BE49-F238E27FC236}">
                <a16:creationId xmlns:a16="http://schemas.microsoft.com/office/drawing/2014/main" id="{DE62C1BD-0EB6-4287-8773-392D143A0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324100"/>
            <a:ext cx="0" cy="2921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7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7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7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7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>
            <a:extLst>
              <a:ext uri="{FF2B5EF4-FFF2-40B4-BE49-F238E27FC236}">
                <a16:creationId xmlns:a16="http://schemas.microsoft.com/office/drawing/2014/main" id="{981CBBB4-9240-4BC5-9301-4A251597E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7050" y="447675"/>
            <a:ext cx="8089900" cy="13589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Design and Effective Capacity</a:t>
            </a:r>
          </a:p>
        </p:txBody>
      </p:sp>
      <p:sp>
        <p:nvSpPr>
          <p:cNvPr id="578576" name="Rectangle 16">
            <a:extLst>
              <a:ext uri="{FF2B5EF4-FFF2-40B4-BE49-F238E27FC236}">
                <a16:creationId xmlns:a16="http://schemas.microsoft.com/office/drawing/2014/main" id="{779B5093-4981-43B8-B68A-54082289E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" y="2201863"/>
            <a:ext cx="7969250" cy="35893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1054100" indent="-381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244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5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Design capacity is the maximum theoretical output of a system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Normally expressed as a rate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Effective capacity is the capacity a firm expects to achieve given current operating constraints</a:t>
            </a:r>
          </a:p>
          <a:p>
            <a:pPr lvl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Often lower than design capacity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7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>
            <a:extLst>
              <a:ext uri="{FF2B5EF4-FFF2-40B4-BE49-F238E27FC236}">
                <a16:creationId xmlns:a16="http://schemas.microsoft.com/office/drawing/2014/main" id="{F66C4B04-A6F6-4413-A109-22D0A883B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033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Utilization and Efficiency</a:t>
            </a:r>
          </a:p>
        </p:txBody>
      </p:sp>
      <p:sp>
        <p:nvSpPr>
          <p:cNvPr id="580613" name="Rectangle 5">
            <a:extLst>
              <a:ext uri="{FF2B5EF4-FFF2-40B4-BE49-F238E27FC236}">
                <a16:creationId xmlns:a16="http://schemas.microsoft.com/office/drawing/2014/main" id="{1D330B33-B25B-4D8F-BC34-6EE86B673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3" y="1819275"/>
            <a:ext cx="7758112" cy="860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Utilization is the percent of design capacity achieved</a:t>
            </a:r>
          </a:p>
        </p:txBody>
      </p:sp>
      <p:sp>
        <p:nvSpPr>
          <p:cNvPr id="580614" name="Rectangle 6">
            <a:extLst>
              <a:ext uri="{FF2B5EF4-FFF2-40B4-BE49-F238E27FC236}">
                <a16:creationId xmlns:a16="http://schemas.microsoft.com/office/drawing/2014/main" id="{1DFEB5AD-90CE-48CE-AFB8-82DDCC028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57550"/>
            <a:ext cx="7824788" cy="860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Efficiency is the percent of effective capacity achieved</a:t>
            </a:r>
          </a:p>
        </p:txBody>
      </p:sp>
      <p:sp>
        <p:nvSpPr>
          <p:cNvPr id="580615" name="Rectangle 7">
            <a:extLst>
              <a:ext uri="{FF2B5EF4-FFF2-40B4-BE49-F238E27FC236}">
                <a16:creationId xmlns:a16="http://schemas.microsoft.com/office/drawing/2014/main" id="{735981C5-B7CB-4207-BC1B-44D5FD247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51125"/>
            <a:ext cx="7629525" cy="4254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Utilization = (Actual Output/Design Capacity)*100%</a:t>
            </a:r>
          </a:p>
        </p:txBody>
      </p:sp>
      <p:sp>
        <p:nvSpPr>
          <p:cNvPr id="580616" name="Rectangle 8">
            <a:extLst>
              <a:ext uri="{FF2B5EF4-FFF2-40B4-BE49-F238E27FC236}">
                <a16:creationId xmlns:a16="http://schemas.microsoft.com/office/drawing/2014/main" id="{EE4EFE17-7E2B-4814-92AC-41FFFC34C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" y="4294188"/>
            <a:ext cx="7913688" cy="4254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Efficiency = (Actual Output/Effective Capacity)*100%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0DB965-A6B7-400F-842F-1F47348E8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84750"/>
            <a:ext cx="782478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Capacity Cushion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C08A059-3230-4F95-8774-734FC8F6E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" y="5665788"/>
            <a:ext cx="8218488" cy="4254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Capacity Cushion = 100% - Average Utilization Rate (%)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8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3" grpId="0" autoUpdateAnimBg="0"/>
      <p:bldP spid="580614" grpId="0" autoUpdateAnimBg="0"/>
      <p:bldP spid="580615" grpId="0" autoUpdateAnimBg="0"/>
      <p:bldP spid="580616" grpId="0" autoUpdateAnimBg="0"/>
      <p:bldP spid="7" grpId="0" autoUpdateAnimBg="0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44" name="Rectangle 12">
            <a:extLst>
              <a:ext uri="{FF2B5EF4-FFF2-40B4-BE49-F238E27FC236}">
                <a16:creationId xmlns:a16="http://schemas.microsoft.com/office/drawing/2014/main" id="{0DD42C91-4C7D-491D-BCDD-C560D1AA6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890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Bakery Example</a:t>
            </a:r>
          </a:p>
        </p:txBody>
      </p:sp>
      <p:sp>
        <p:nvSpPr>
          <p:cNvPr id="581646" name="Rectangle 14">
            <a:extLst>
              <a:ext uri="{FF2B5EF4-FFF2-40B4-BE49-F238E27FC236}">
                <a16:creationId xmlns:a16="http://schemas.microsoft.com/office/drawing/2014/main" id="{84CA86B1-3F7C-4C1B-9DDF-587F307BE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919" y="2098368"/>
            <a:ext cx="6923690" cy="142192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Design capacity =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1,200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rolls per hour</a:t>
            </a:r>
          </a:p>
          <a:p>
            <a:pPr>
              <a:lnSpc>
                <a:spcPct val="90000"/>
              </a:lnSpc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Bakery operates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days/week,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3 -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hour shifts</a:t>
            </a:r>
          </a:p>
        </p:txBody>
      </p:sp>
      <p:sp>
        <p:nvSpPr>
          <p:cNvPr id="581647" name="Rectangle 15">
            <a:extLst>
              <a:ext uri="{FF2B5EF4-FFF2-40B4-BE49-F238E27FC236}">
                <a16:creationId xmlns:a16="http://schemas.microsoft.com/office/drawing/2014/main" id="{F476B70F-313C-4CDD-A125-329455A02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4902200"/>
            <a:ext cx="7721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capacity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(7 x 3 x 8) x (1,200) = </a:t>
            </a:r>
            <a:r>
              <a:rPr lang="en-US" altLang="en-US" i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201,600</a:t>
            </a:r>
            <a:r>
              <a:rPr lang="en-US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rolls</a:t>
            </a:r>
          </a:p>
        </p:txBody>
      </p:sp>
    </p:spTree>
  </p:cSld>
  <p:clrMapOvr>
    <a:masterClrMapping/>
  </p:clrMapOvr>
  <p:transition advTm="5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46" grpId="0" autoUpdateAnimBg="0"/>
      <p:bldP spid="5816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>
            <a:extLst>
              <a:ext uri="{FF2B5EF4-FFF2-40B4-BE49-F238E27FC236}">
                <a16:creationId xmlns:a16="http://schemas.microsoft.com/office/drawing/2014/main" id="{9946F294-194F-4153-A5F3-7DCA821F7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890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Bakery Example</a:t>
            </a:r>
          </a:p>
        </p:txBody>
      </p:sp>
      <p:sp>
        <p:nvSpPr>
          <p:cNvPr id="623619" name="Rectangle 3">
            <a:extLst>
              <a:ext uri="{FF2B5EF4-FFF2-40B4-BE49-F238E27FC236}">
                <a16:creationId xmlns:a16="http://schemas.microsoft.com/office/drawing/2014/main" id="{747E8C83-C18C-40CD-9E08-B8927443B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440" y="2553372"/>
            <a:ext cx="7852697" cy="20867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Actual production last week =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148,000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rolls</a:t>
            </a:r>
          </a:p>
          <a:p>
            <a:pPr>
              <a:lnSpc>
                <a:spcPct val="90000"/>
              </a:lnSpc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Design Capacity  = 201,600 (from the previous slide)</a:t>
            </a:r>
          </a:p>
          <a:p>
            <a:pPr>
              <a:lnSpc>
                <a:spcPct val="90000"/>
              </a:lnSpc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3620" name="Rectangle 4">
            <a:extLst>
              <a:ext uri="{FF2B5EF4-FFF2-40B4-BE49-F238E27FC236}">
                <a16:creationId xmlns:a16="http://schemas.microsoft.com/office/drawing/2014/main" id="{DEB0649B-FAF8-422E-B678-30CA66355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439" y="4500995"/>
            <a:ext cx="7852697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Utilization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Actual Production/ Design Capacity</a:t>
            </a:r>
          </a:p>
        </p:txBody>
      </p:sp>
      <p:sp>
        <p:nvSpPr>
          <p:cNvPr id="623621" name="Rectangle 5">
            <a:extLst>
              <a:ext uri="{FF2B5EF4-FFF2-40B4-BE49-F238E27FC236}">
                <a16:creationId xmlns:a16="http://schemas.microsoft.com/office/drawing/2014/main" id="{DCC879A0-9187-4670-B9E8-F17E69DE7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237669"/>
            <a:ext cx="5486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Utilization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148,000/201,600 = </a:t>
            </a:r>
            <a:r>
              <a:rPr lang="en-US" altLang="en-US" i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73.4%</a:t>
            </a:r>
          </a:p>
        </p:txBody>
      </p:sp>
    </p:spTree>
  </p:cSld>
  <p:clrMapOvr>
    <a:masterClrMapping/>
  </p:clrMapOvr>
  <p:transition spd="slow" advTm="5000">
    <p:strips dir="rd"/>
  </p:transition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7FBFF"/>
      </a:lt1>
      <a:dk2>
        <a:srgbClr val="000000"/>
      </a:dk2>
      <a:lt2>
        <a:srgbClr val="808080"/>
      </a:lt2>
      <a:accent1>
        <a:srgbClr val="99CCFF"/>
      </a:accent1>
      <a:accent2>
        <a:srgbClr val="FDB109"/>
      </a:accent2>
      <a:accent3>
        <a:srgbClr val="FAFDFF"/>
      </a:accent3>
      <a:accent4>
        <a:srgbClr val="000000"/>
      </a:accent4>
      <a:accent5>
        <a:srgbClr val="CAE2FF"/>
      </a:accent5>
      <a:accent6>
        <a:srgbClr val="E5A007"/>
      </a:accent6>
      <a:hlink>
        <a:srgbClr val="3333CC"/>
      </a:hlink>
      <a:folHlink>
        <a:srgbClr val="AF67FF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808080"/>
        </a:dk1>
        <a:lt1>
          <a:srgbClr val="F5F5F5"/>
        </a:lt1>
        <a:dk2>
          <a:srgbClr val="0059FE"/>
        </a:dk2>
        <a:lt2>
          <a:srgbClr val="F5F5F5"/>
        </a:lt2>
        <a:accent1>
          <a:srgbClr val="A5D8FE"/>
        </a:accent1>
        <a:accent2>
          <a:srgbClr val="FEE475"/>
        </a:accent2>
        <a:accent3>
          <a:srgbClr val="AAB5FE"/>
        </a:accent3>
        <a:accent4>
          <a:srgbClr val="D1D1D1"/>
        </a:accent4>
        <a:accent5>
          <a:srgbClr val="CFE9FE"/>
        </a:accent5>
        <a:accent6>
          <a:srgbClr val="E6CF69"/>
        </a:accent6>
        <a:hlink>
          <a:srgbClr val="E4FEE4"/>
        </a:hlink>
        <a:folHlink>
          <a:srgbClr val="EBCEF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E3F1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EFF7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00000"/>
        </a:dk1>
        <a:lt1>
          <a:srgbClr val="F7FB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FAFD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5617</TotalTime>
  <Words>804</Words>
  <Application>Microsoft Office PowerPoint</Application>
  <PresentationFormat>On-screen Show (4:3)</PresentationFormat>
  <Paragraphs>147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Lucida Bright</vt:lpstr>
      <vt:lpstr>Symbol</vt:lpstr>
      <vt:lpstr>Times</vt:lpstr>
      <vt:lpstr>Wingdings</vt:lpstr>
      <vt:lpstr>Blank Presentation</vt:lpstr>
      <vt:lpstr>PowerPoint Presentation</vt:lpstr>
      <vt:lpstr>Outline</vt:lpstr>
      <vt:lpstr>Capacity</vt:lpstr>
      <vt:lpstr>Objectives</vt:lpstr>
      <vt:lpstr>Planning Over a Time Horizon</vt:lpstr>
      <vt:lpstr>Design and Effective Capacity</vt:lpstr>
      <vt:lpstr>Utilization and Efficiency</vt:lpstr>
      <vt:lpstr>Bakery Example</vt:lpstr>
      <vt:lpstr>Bakery Example</vt:lpstr>
      <vt:lpstr>Bakery Example</vt:lpstr>
      <vt:lpstr>Bakery Example</vt:lpstr>
      <vt:lpstr>Managing Demand</vt:lpstr>
      <vt:lpstr>Economies and Diseconomies of Scale</vt:lpstr>
      <vt:lpstr>Capacity Considerations</vt:lpstr>
      <vt:lpstr>Tactics for Matching Capacity to Demand</vt:lpstr>
      <vt:lpstr>Complementary Demand Patterns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Planning</dc:title>
  <dc:subject>Heizer/Render 8E</dc:subject>
  <dc:creator>Jeff Heyl</dc:creator>
  <cp:keywords/>
  <dc:description/>
  <cp:lastModifiedBy>19498</cp:lastModifiedBy>
  <cp:revision>450</cp:revision>
  <dcterms:created xsi:type="dcterms:W3CDTF">2004-12-21T02:13:13Z</dcterms:created>
  <dcterms:modified xsi:type="dcterms:W3CDTF">2021-10-26T02:26:08Z</dcterms:modified>
  <cp:category/>
</cp:coreProperties>
</file>