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autoCompressPictures="0">
  <p:sldMasterIdLst>
    <p:sldMasterId id="2147483648" r:id="rId1"/>
  </p:sldMasterIdLst>
  <p:notesMasterIdLst>
    <p:notesMasterId r:id="rId52"/>
  </p:notesMasterIdLst>
  <p:handoutMasterIdLst>
    <p:handoutMasterId r:id="rId53"/>
  </p:handoutMasterIdLst>
  <p:sldIdLst>
    <p:sldId id="307" r:id="rId2"/>
    <p:sldId id="295" r:id="rId3"/>
    <p:sldId id="371" r:id="rId4"/>
    <p:sldId id="282" r:id="rId5"/>
    <p:sldId id="360" r:id="rId6"/>
    <p:sldId id="386" r:id="rId7"/>
    <p:sldId id="352" r:id="rId8"/>
    <p:sldId id="392" r:id="rId9"/>
    <p:sldId id="366" r:id="rId10"/>
    <p:sldId id="413" r:id="rId11"/>
    <p:sldId id="414" r:id="rId12"/>
    <p:sldId id="370" r:id="rId13"/>
    <p:sldId id="354" r:id="rId14"/>
    <p:sldId id="404" r:id="rId15"/>
    <p:sldId id="372" r:id="rId16"/>
    <p:sldId id="362" r:id="rId17"/>
    <p:sldId id="355" r:id="rId18"/>
    <p:sldId id="385" r:id="rId19"/>
    <p:sldId id="393" r:id="rId20"/>
    <p:sldId id="394" r:id="rId21"/>
    <p:sldId id="395" r:id="rId22"/>
    <p:sldId id="396" r:id="rId23"/>
    <p:sldId id="397" r:id="rId24"/>
    <p:sldId id="398" r:id="rId25"/>
    <p:sldId id="409" r:id="rId26"/>
    <p:sldId id="400" r:id="rId27"/>
    <p:sldId id="401" r:id="rId28"/>
    <p:sldId id="387" r:id="rId29"/>
    <p:sldId id="388" r:id="rId30"/>
    <p:sldId id="389" r:id="rId31"/>
    <p:sldId id="390" r:id="rId32"/>
    <p:sldId id="348" r:id="rId33"/>
    <p:sldId id="359" r:id="rId34"/>
    <p:sldId id="344" r:id="rId35"/>
    <p:sldId id="358" r:id="rId36"/>
    <p:sldId id="342" r:id="rId37"/>
    <p:sldId id="294" r:id="rId38"/>
    <p:sldId id="297" r:id="rId39"/>
    <p:sldId id="298" r:id="rId40"/>
    <p:sldId id="299" r:id="rId41"/>
    <p:sldId id="300" r:id="rId42"/>
    <p:sldId id="296" r:id="rId43"/>
    <p:sldId id="301" r:id="rId44"/>
    <p:sldId id="304" r:id="rId45"/>
    <p:sldId id="345" r:id="rId46"/>
    <p:sldId id="347" r:id="rId47"/>
    <p:sldId id="382" r:id="rId48"/>
    <p:sldId id="411" r:id="rId49"/>
    <p:sldId id="412" r:id="rId50"/>
    <p:sldId id="308" r:id="rId51"/>
  </p:sldIdLst>
  <p:sldSz cx="9144000" cy="6858000" type="letter"/>
  <p:notesSz cx="7010400" cy="9296400"/>
  <p:custDataLst>
    <p:tags r:id="rId54"/>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3300"/>
    <a:srgbClr val="800000"/>
    <a:srgbClr val="FEC30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95" autoAdjust="0"/>
    <p:restoredTop sz="99241" autoAdjust="0"/>
  </p:normalViewPr>
  <p:slideViewPr>
    <p:cSldViewPr snapToGrid="0" snapToObjects="1">
      <p:cViewPr varScale="1">
        <p:scale>
          <a:sx n="86" d="100"/>
          <a:sy n="86" d="100"/>
        </p:scale>
        <p:origin x="1354" y="58"/>
      </p:cViewPr>
      <p:guideLst>
        <p:guide orient="horz" pos="2160"/>
        <p:guide pos="2880"/>
      </p:guideLst>
    </p:cSldViewPr>
  </p:slideViewPr>
  <p:notesTextViewPr>
    <p:cViewPr>
      <p:scale>
        <a:sx n="100" d="100"/>
        <a:sy n="100" d="100"/>
      </p:scale>
      <p:origin x="0" y="0"/>
    </p:cViewPr>
  </p:notesTextViewPr>
  <p:sorterViewPr>
    <p:cViewPr>
      <p:scale>
        <a:sx n="80" d="100"/>
        <a:sy n="80" d="100"/>
      </p:scale>
      <p:origin x="0" y="187"/>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handoutMaster" Target="handoutMasters/handoutMaster1.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tags" Target="tags/tag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A8FC0F3B-59A5-486E-9302-E72F238B86CE}" type="datetimeFigureOut">
              <a:rPr lang="en-US" smtClean="0"/>
              <a:t>9/5/2021</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D883828A-7B41-4A9B-8752-C04479A80721}" type="slidenum">
              <a:rPr lang="en-US" smtClean="0"/>
              <a:t>‹#›</a:t>
            </a:fld>
            <a:endParaRPr lang="en-US" dirty="0"/>
          </a:p>
        </p:txBody>
      </p:sp>
    </p:spTree>
    <p:extLst>
      <p:ext uri="{BB962C8B-B14F-4D97-AF65-F5344CB8AC3E}">
        <p14:creationId xmlns:p14="http://schemas.microsoft.com/office/powerpoint/2010/main" val="40009897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72BABDC5-AE9B-4FED-98C7-57C47F62B805}" type="datetimeFigureOut">
              <a:rPr lang="en-US" smtClean="0"/>
              <a:t>9/5/2021</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7610DE2C-B897-4C13-8C26-C937A51C4654}" type="slidenum">
              <a:rPr lang="en-US" smtClean="0"/>
              <a:t>‹#›</a:t>
            </a:fld>
            <a:endParaRPr lang="en-US" dirty="0"/>
          </a:p>
        </p:txBody>
      </p:sp>
    </p:spTree>
    <p:extLst>
      <p:ext uri="{BB962C8B-B14F-4D97-AF65-F5344CB8AC3E}">
        <p14:creationId xmlns:p14="http://schemas.microsoft.com/office/powerpoint/2010/main" val="336873911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3064682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610DE2C-B897-4C13-8C26-C937A51C4654}" type="slidenum">
              <a:rPr lang="en-US" smtClean="0"/>
              <a:t>49</a:t>
            </a:fld>
            <a:endParaRPr lang="en-US" dirty="0"/>
          </a:p>
        </p:txBody>
      </p:sp>
    </p:spTree>
    <p:extLst>
      <p:ext uri="{BB962C8B-B14F-4D97-AF65-F5344CB8AC3E}">
        <p14:creationId xmlns:p14="http://schemas.microsoft.com/office/powerpoint/2010/main" val="1344309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1970" name="Slide Image Placeholder 1"/>
          <p:cNvSpPr>
            <a:spLocks noGrp="1" noRot="1" noChangeAspect="1" noTextEdit="1"/>
          </p:cNvSpPr>
          <p:nvPr>
            <p:ph type="sldImg"/>
          </p:nvPr>
        </p:nvSpPr>
        <p:spPr>
          <a:ln/>
        </p:spPr>
      </p:sp>
      <p:sp>
        <p:nvSpPr>
          <p:cNvPr id="211971" name="Notes Placeholder 2"/>
          <p:cNvSpPr>
            <a:spLocks noGrp="1"/>
          </p:cNvSpPr>
          <p:nvPr>
            <p:ph type="body" idx="1"/>
          </p:nvPr>
        </p:nvSpPr>
        <p:spPr>
          <a:noFill/>
        </p:spPr>
        <p:txBody>
          <a:bodyPr/>
          <a:lstStyle/>
          <a:p>
            <a:endParaRPr lang="en-US" altLang="en-US" dirty="0">
              <a:ea typeface="ＭＳ Ｐゴシック" pitchFamily="34" charset="-128"/>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2" y="2130428"/>
            <a:ext cx="7772400" cy="1470025"/>
          </a:xfrm>
        </p:spPr>
        <p:txBody>
          <a:bodyPr/>
          <a:lstStyle/>
          <a:p>
            <a:r>
              <a:rPr lang="fr-FR"/>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Click to edit Master subtitle style</a:t>
            </a:r>
            <a:endParaRPr lang="en-US"/>
          </a:p>
        </p:txBody>
      </p:sp>
      <p:sp>
        <p:nvSpPr>
          <p:cNvPr id="4" name="Date Placeholder 3"/>
          <p:cNvSpPr>
            <a:spLocks noGrp="1"/>
          </p:cNvSpPr>
          <p:nvPr>
            <p:ph type="dt" sz="half" idx="10"/>
          </p:nvPr>
        </p:nvSpPr>
        <p:spPr/>
        <p:txBody>
          <a:bodyPr/>
          <a:lstStyle/>
          <a:p>
            <a:fld id="{D8EBF119-7C52-4C5E-A8B6-9F925310132A}" type="datetime1">
              <a:rPr lang="en-US" smtClean="0"/>
              <a:t>9/5/2021</a:t>
            </a:fld>
            <a:endParaRPr lang="en-US" dirty="0"/>
          </a:p>
        </p:txBody>
      </p:sp>
      <p:sp>
        <p:nvSpPr>
          <p:cNvPr id="5" name="Footer Placeholder 4"/>
          <p:cNvSpPr>
            <a:spLocks noGrp="1"/>
          </p:cNvSpPr>
          <p:nvPr>
            <p:ph type="ftr" sz="quarter" idx="11"/>
          </p:nvPr>
        </p:nvSpPr>
        <p:spPr/>
        <p:txBody>
          <a:bodyPr/>
          <a:lstStyle/>
          <a:p>
            <a:r>
              <a:rPr lang="en-US" dirty="0"/>
              <a:t>Copyrights@RegentsParkPublishers</a:t>
            </a:r>
          </a:p>
        </p:txBody>
      </p:sp>
      <p:sp>
        <p:nvSpPr>
          <p:cNvPr id="6" name="Slide Number Placeholder 5"/>
          <p:cNvSpPr>
            <a:spLocks noGrp="1"/>
          </p:cNvSpPr>
          <p:nvPr>
            <p:ph type="sldNum" sz="quarter" idx="12"/>
          </p:nvPr>
        </p:nvSpPr>
        <p:spPr/>
        <p:txBody>
          <a:bodyPr/>
          <a:lstStyle/>
          <a:p>
            <a:fld id="{DD07789E-82BD-324B-AEA0-5E88639A6018}" type="slidenum">
              <a:rPr lang="en-US" smtClean="0"/>
              <a:t>‹#›</a:t>
            </a:fld>
            <a:endParaRPr lang="en-US" dirty="0"/>
          </a:p>
        </p:txBody>
      </p:sp>
    </p:spTree>
    <p:extLst>
      <p:ext uri="{BB962C8B-B14F-4D97-AF65-F5344CB8AC3E}">
        <p14:creationId xmlns:p14="http://schemas.microsoft.com/office/powerpoint/2010/main" val="39589195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5BE18FDC-6B9D-4065-B3FF-1E3BCCD73126}" type="datetime1">
              <a:rPr lang="en-US" smtClean="0"/>
              <a:t>9/5/2021</a:t>
            </a:fld>
            <a:endParaRPr lang="en-US" dirty="0"/>
          </a:p>
        </p:txBody>
      </p:sp>
      <p:sp>
        <p:nvSpPr>
          <p:cNvPr id="5" name="Footer Placeholder 4"/>
          <p:cNvSpPr>
            <a:spLocks noGrp="1"/>
          </p:cNvSpPr>
          <p:nvPr>
            <p:ph type="ftr" sz="quarter" idx="11"/>
          </p:nvPr>
        </p:nvSpPr>
        <p:spPr/>
        <p:txBody>
          <a:bodyPr/>
          <a:lstStyle/>
          <a:p>
            <a:r>
              <a:rPr lang="en-US" dirty="0"/>
              <a:t>Copyrights@RegentsParkPublishers</a:t>
            </a:r>
          </a:p>
        </p:txBody>
      </p:sp>
      <p:sp>
        <p:nvSpPr>
          <p:cNvPr id="6" name="Slide Number Placeholder 5"/>
          <p:cNvSpPr>
            <a:spLocks noGrp="1"/>
          </p:cNvSpPr>
          <p:nvPr>
            <p:ph type="sldNum" sz="quarter" idx="12"/>
          </p:nvPr>
        </p:nvSpPr>
        <p:spPr/>
        <p:txBody>
          <a:bodyPr/>
          <a:lstStyle/>
          <a:p>
            <a:fld id="{DD07789E-82BD-324B-AEA0-5E88639A6018}" type="slidenum">
              <a:rPr lang="en-US" smtClean="0"/>
              <a:t>‹#›</a:t>
            </a:fld>
            <a:endParaRPr lang="en-US" dirty="0"/>
          </a:p>
        </p:txBody>
      </p:sp>
    </p:spTree>
    <p:extLst>
      <p:ext uri="{BB962C8B-B14F-4D97-AF65-F5344CB8AC3E}">
        <p14:creationId xmlns:p14="http://schemas.microsoft.com/office/powerpoint/2010/main" val="15882668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4"/>
            <a:ext cx="2057401" cy="4387851"/>
          </a:xfrm>
        </p:spPr>
        <p:txBody>
          <a:bodyPr vert="eaVert"/>
          <a:lstStyle/>
          <a:p>
            <a:r>
              <a:rPr lang="fr-FR"/>
              <a:t>Click to edit Master title style</a:t>
            </a:r>
            <a:endParaRPr lang="en-US"/>
          </a:p>
        </p:txBody>
      </p:sp>
      <p:sp>
        <p:nvSpPr>
          <p:cNvPr id="3" name="Vertical Text Placeholder 2"/>
          <p:cNvSpPr>
            <a:spLocks noGrp="1"/>
          </p:cNvSpPr>
          <p:nvPr>
            <p:ph type="body" orient="vert" idx="1"/>
          </p:nvPr>
        </p:nvSpPr>
        <p:spPr>
          <a:xfrm>
            <a:off x="457200" y="206374"/>
            <a:ext cx="6019801" cy="4387851"/>
          </a:xfrm>
        </p:spPr>
        <p:txBody>
          <a:bodyPr vert="eaVert"/>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97533CBC-C3A7-464B-9574-E318A6F91D41}" type="datetime1">
              <a:rPr lang="en-US" smtClean="0"/>
              <a:t>9/5/2021</a:t>
            </a:fld>
            <a:endParaRPr lang="en-US" dirty="0"/>
          </a:p>
        </p:txBody>
      </p:sp>
      <p:sp>
        <p:nvSpPr>
          <p:cNvPr id="5" name="Footer Placeholder 4"/>
          <p:cNvSpPr>
            <a:spLocks noGrp="1"/>
          </p:cNvSpPr>
          <p:nvPr>
            <p:ph type="ftr" sz="quarter" idx="11"/>
          </p:nvPr>
        </p:nvSpPr>
        <p:spPr/>
        <p:txBody>
          <a:bodyPr/>
          <a:lstStyle/>
          <a:p>
            <a:r>
              <a:rPr lang="en-US" dirty="0"/>
              <a:t>Copyrights@RegentsParkPublishers</a:t>
            </a:r>
          </a:p>
        </p:txBody>
      </p:sp>
      <p:sp>
        <p:nvSpPr>
          <p:cNvPr id="6" name="Slide Number Placeholder 5"/>
          <p:cNvSpPr>
            <a:spLocks noGrp="1"/>
          </p:cNvSpPr>
          <p:nvPr>
            <p:ph type="sldNum" sz="quarter" idx="12"/>
          </p:nvPr>
        </p:nvSpPr>
        <p:spPr/>
        <p:txBody>
          <a:bodyPr/>
          <a:lstStyle/>
          <a:p>
            <a:fld id="{DD07789E-82BD-324B-AEA0-5E88639A6018}" type="slidenum">
              <a:rPr lang="en-US" smtClean="0"/>
              <a:t>‹#›</a:t>
            </a:fld>
            <a:endParaRPr lang="en-US" dirty="0"/>
          </a:p>
        </p:txBody>
      </p:sp>
    </p:spTree>
    <p:extLst>
      <p:ext uri="{BB962C8B-B14F-4D97-AF65-F5344CB8AC3E}">
        <p14:creationId xmlns:p14="http://schemas.microsoft.com/office/powerpoint/2010/main" val="32007603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idx="1"/>
          </p:nvPr>
        </p:nvSpPr>
        <p:spPr/>
        <p:txBody>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10"/>
          </p:nvPr>
        </p:nvSpPr>
        <p:spPr/>
        <p:txBody>
          <a:bodyPr/>
          <a:lstStyle/>
          <a:p>
            <a:fld id="{291C7571-F952-4FCB-A66F-C95B46D856D9}" type="datetime1">
              <a:rPr lang="en-US" smtClean="0"/>
              <a:t>9/5/2021</a:t>
            </a:fld>
            <a:endParaRPr lang="en-US" dirty="0"/>
          </a:p>
        </p:txBody>
      </p:sp>
      <p:sp>
        <p:nvSpPr>
          <p:cNvPr id="5" name="Footer Placeholder 4"/>
          <p:cNvSpPr>
            <a:spLocks noGrp="1"/>
          </p:cNvSpPr>
          <p:nvPr>
            <p:ph type="ftr" sz="quarter" idx="11"/>
          </p:nvPr>
        </p:nvSpPr>
        <p:spPr/>
        <p:txBody>
          <a:bodyPr/>
          <a:lstStyle/>
          <a:p>
            <a:r>
              <a:rPr lang="en-US" dirty="0"/>
              <a:t>Copyrights@RegentsParkPublishers</a:t>
            </a:r>
          </a:p>
        </p:txBody>
      </p:sp>
      <p:sp>
        <p:nvSpPr>
          <p:cNvPr id="6" name="Slide Number Placeholder 5"/>
          <p:cNvSpPr>
            <a:spLocks noGrp="1"/>
          </p:cNvSpPr>
          <p:nvPr>
            <p:ph type="sldNum" sz="quarter" idx="12"/>
          </p:nvPr>
        </p:nvSpPr>
        <p:spPr/>
        <p:txBody>
          <a:bodyPr/>
          <a:lstStyle/>
          <a:p>
            <a:fld id="{DD07789E-82BD-324B-AEA0-5E88639A6018}" type="slidenum">
              <a:rPr lang="en-US" smtClean="0"/>
              <a:t>‹#›</a:t>
            </a:fld>
            <a:endParaRPr lang="en-US" dirty="0"/>
          </a:p>
        </p:txBody>
      </p:sp>
    </p:spTree>
    <p:extLst>
      <p:ext uri="{BB962C8B-B14F-4D97-AF65-F5344CB8AC3E}">
        <p14:creationId xmlns:p14="http://schemas.microsoft.com/office/powerpoint/2010/main" val="3768927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4" y="4406901"/>
            <a:ext cx="7772400" cy="1362075"/>
          </a:xfrm>
        </p:spPr>
        <p:txBody>
          <a:bodyPr anchor="t"/>
          <a:lstStyle>
            <a:lvl1pPr algn="l">
              <a:defRPr sz="4000" b="1" cap="all"/>
            </a:lvl1pPr>
          </a:lstStyle>
          <a:p>
            <a:r>
              <a:rPr lang="fr-FR"/>
              <a:t>Click to edit Master title style</a:t>
            </a:r>
            <a:endParaRPr lang="en-US"/>
          </a:p>
        </p:txBody>
      </p:sp>
      <p:sp>
        <p:nvSpPr>
          <p:cNvPr id="3" name="Text Placeholder 2"/>
          <p:cNvSpPr>
            <a:spLocks noGrp="1"/>
          </p:cNvSpPr>
          <p:nvPr>
            <p:ph type="body" idx="1"/>
          </p:nvPr>
        </p:nvSpPr>
        <p:spPr>
          <a:xfrm>
            <a:off x="722314"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Click to edit Master text styles</a:t>
            </a:r>
          </a:p>
        </p:txBody>
      </p:sp>
      <p:sp>
        <p:nvSpPr>
          <p:cNvPr id="4" name="Date Placeholder 3"/>
          <p:cNvSpPr>
            <a:spLocks noGrp="1"/>
          </p:cNvSpPr>
          <p:nvPr>
            <p:ph type="dt" sz="half" idx="10"/>
          </p:nvPr>
        </p:nvSpPr>
        <p:spPr/>
        <p:txBody>
          <a:bodyPr/>
          <a:lstStyle/>
          <a:p>
            <a:fld id="{BEE53F46-F76A-4D0C-8D15-6C8FC794A489}" type="datetime1">
              <a:rPr lang="en-US" smtClean="0"/>
              <a:t>9/5/2021</a:t>
            </a:fld>
            <a:endParaRPr lang="en-US" dirty="0"/>
          </a:p>
        </p:txBody>
      </p:sp>
      <p:sp>
        <p:nvSpPr>
          <p:cNvPr id="5" name="Footer Placeholder 4"/>
          <p:cNvSpPr>
            <a:spLocks noGrp="1"/>
          </p:cNvSpPr>
          <p:nvPr>
            <p:ph type="ftr" sz="quarter" idx="11"/>
          </p:nvPr>
        </p:nvSpPr>
        <p:spPr/>
        <p:txBody>
          <a:bodyPr/>
          <a:lstStyle/>
          <a:p>
            <a:r>
              <a:rPr lang="en-US" dirty="0"/>
              <a:t>Copyrights@RegentsParkPublishers</a:t>
            </a:r>
          </a:p>
        </p:txBody>
      </p:sp>
      <p:sp>
        <p:nvSpPr>
          <p:cNvPr id="6" name="Slide Number Placeholder 5"/>
          <p:cNvSpPr>
            <a:spLocks noGrp="1"/>
          </p:cNvSpPr>
          <p:nvPr>
            <p:ph type="sldNum" sz="quarter" idx="12"/>
          </p:nvPr>
        </p:nvSpPr>
        <p:spPr/>
        <p:txBody>
          <a:bodyPr/>
          <a:lstStyle/>
          <a:p>
            <a:fld id="{DD07789E-82BD-324B-AEA0-5E88639A6018}" type="slidenum">
              <a:rPr lang="en-US" smtClean="0"/>
              <a:t>‹#›</a:t>
            </a:fld>
            <a:endParaRPr lang="en-US" dirty="0"/>
          </a:p>
        </p:txBody>
      </p:sp>
    </p:spTree>
    <p:extLst>
      <p:ext uri="{BB962C8B-B14F-4D97-AF65-F5344CB8AC3E}">
        <p14:creationId xmlns:p14="http://schemas.microsoft.com/office/powerpoint/2010/main" val="1249555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Content Placeholder 2"/>
          <p:cNvSpPr>
            <a:spLocks noGrp="1"/>
          </p:cNvSpPr>
          <p:nvPr>
            <p:ph sz="half" idx="1"/>
          </p:nvPr>
        </p:nvSpPr>
        <p:spPr>
          <a:xfrm>
            <a:off x="457202" y="1200151"/>
            <a:ext cx="4038601"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Content Placeholder 3"/>
          <p:cNvSpPr>
            <a:spLocks noGrp="1"/>
          </p:cNvSpPr>
          <p:nvPr>
            <p:ph sz="half" idx="2"/>
          </p:nvPr>
        </p:nvSpPr>
        <p:spPr>
          <a:xfrm>
            <a:off x="4648201" y="1200151"/>
            <a:ext cx="4038601"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Date Placeholder 4"/>
          <p:cNvSpPr>
            <a:spLocks noGrp="1"/>
          </p:cNvSpPr>
          <p:nvPr>
            <p:ph type="dt" sz="half" idx="10"/>
          </p:nvPr>
        </p:nvSpPr>
        <p:spPr/>
        <p:txBody>
          <a:bodyPr/>
          <a:lstStyle/>
          <a:p>
            <a:fld id="{100ACDF5-49E9-4A22-A4BE-FD3D33DD9E92}" type="datetime1">
              <a:rPr lang="en-US" smtClean="0"/>
              <a:t>9/5/2021</a:t>
            </a:fld>
            <a:endParaRPr lang="en-US" dirty="0"/>
          </a:p>
        </p:txBody>
      </p:sp>
      <p:sp>
        <p:nvSpPr>
          <p:cNvPr id="6" name="Footer Placeholder 5"/>
          <p:cNvSpPr>
            <a:spLocks noGrp="1"/>
          </p:cNvSpPr>
          <p:nvPr>
            <p:ph type="ftr" sz="quarter" idx="11"/>
          </p:nvPr>
        </p:nvSpPr>
        <p:spPr/>
        <p:txBody>
          <a:bodyPr/>
          <a:lstStyle/>
          <a:p>
            <a:r>
              <a:rPr lang="en-US" dirty="0"/>
              <a:t>Copyrights@RegentsParkPublishers</a:t>
            </a:r>
          </a:p>
        </p:txBody>
      </p:sp>
      <p:sp>
        <p:nvSpPr>
          <p:cNvPr id="7" name="Slide Number Placeholder 6"/>
          <p:cNvSpPr>
            <a:spLocks noGrp="1"/>
          </p:cNvSpPr>
          <p:nvPr>
            <p:ph type="sldNum" sz="quarter" idx="12"/>
          </p:nvPr>
        </p:nvSpPr>
        <p:spPr/>
        <p:txBody>
          <a:bodyPr/>
          <a:lstStyle/>
          <a:p>
            <a:fld id="{DD07789E-82BD-324B-AEA0-5E88639A6018}" type="slidenum">
              <a:rPr lang="en-US" smtClean="0"/>
              <a:t>‹#›</a:t>
            </a:fld>
            <a:endParaRPr lang="en-US" dirty="0"/>
          </a:p>
        </p:txBody>
      </p:sp>
    </p:spTree>
    <p:extLst>
      <p:ext uri="{BB962C8B-B14F-4D97-AF65-F5344CB8AC3E}">
        <p14:creationId xmlns:p14="http://schemas.microsoft.com/office/powerpoint/2010/main" val="154972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defRPr/>
            </a:lvl1pPr>
          </a:lstStyle>
          <a:p>
            <a:r>
              <a:rPr lang="fr-FR"/>
              <a:t>Click to edit Master title style</a:t>
            </a:r>
            <a:endParaRPr lang="en-US"/>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5" name="Text Placeholder 4"/>
          <p:cNvSpPr>
            <a:spLocks noGrp="1"/>
          </p:cNvSpPr>
          <p:nvPr>
            <p:ph type="body" sz="quarter" idx="3"/>
          </p:nvPr>
        </p:nvSpPr>
        <p:spPr>
          <a:xfrm>
            <a:off x="4645028" y="1535113"/>
            <a:ext cx="4041774" cy="6397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Click to edit Master text styles</a:t>
            </a:r>
          </a:p>
        </p:txBody>
      </p:sp>
      <p:sp>
        <p:nvSpPr>
          <p:cNvPr id="6" name="Content Placeholder 5"/>
          <p:cNvSpPr>
            <a:spLocks noGrp="1"/>
          </p:cNvSpPr>
          <p:nvPr>
            <p:ph sz="quarter" idx="4"/>
          </p:nvPr>
        </p:nvSpPr>
        <p:spPr>
          <a:xfrm>
            <a:off x="4645028" y="2174875"/>
            <a:ext cx="4041774"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7" name="Date Placeholder 6"/>
          <p:cNvSpPr>
            <a:spLocks noGrp="1"/>
          </p:cNvSpPr>
          <p:nvPr>
            <p:ph type="dt" sz="half" idx="10"/>
          </p:nvPr>
        </p:nvSpPr>
        <p:spPr/>
        <p:txBody>
          <a:bodyPr/>
          <a:lstStyle/>
          <a:p>
            <a:fld id="{FE0DF1BE-D2F8-430C-A4B5-C9FE858F21AF}" type="datetime1">
              <a:rPr lang="en-US" smtClean="0"/>
              <a:t>9/5/2021</a:t>
            </a:fld>
            <a:endParaRPr lang="en-US" dirty="0"/>
          </a:p>
        </p:txBody>
      </p:sp>
      <p:sp>
        <p:nvSpPr>
          <p:cNvPr id="8" name="Footer Placeholder 7"/>
          <p:cNvSpPr>
            <a:spLocks noGrp="1"/>
          </p:cNvSpPr>
          <p:nvPr>
            <p:ph type="ftr" sz="quarter" idx="11"/>
          </p:nvPr>
        </p:nvSpPr>
        <p:spPr/>
        <p:txBody>
          <a:bodyPr/>
          <a:lstStyle/>
          <a:p>
            <a:r>
              <a:rPr lang="en-US" dirty="0"/>
              <a:t>Copyrights@RegentsParkPublishers</a:t>
            </a:r>
          </a:p>
        </p:txBody>
      </p:sp>
      <p:sp>
        <p:nvSpPr>
          <p:cNvPr id="9" name="Slide Number Placeholder 8"/>
          <p:cNvSpPr>
            <a:spLocks noGrp="1"/>
          </p:cNvSpPr>
          <p:nvPr>
            <p:ph type="sldNum" sz="quarter" idx="12"/>
          </p:nvPr>
        </p:nvSpPr>
        <p:spPr/>
        <p:txBody>
          <a:bodyPr/>
          <a:lstStyle/>
          <a:p>
            <a:fld id="{DD07789E-82BD-324B-AEA0-5E88639A6018}" type="slidenum">
              <a:rPr lang="en-US" smtClean="0"/>
              <a:t>‹#›</a:t>
            </a:fld>
            <a:endParaRPr lang="en-US" dirty="0"/>
          </a:p>
        </p:txBody>
      </p:sp>
    </p:spTree>
    <p:extLst>
      <p:ext uri="{BB962C8B-B14F-4D97-AF65-F5344CB8AC3E}">
        <p14:creationId xmlns:p14="http://schemas.microsoft.com/office/powerpoint/2010/main" val="26460516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Click to edit Master title style</a:t>
            </a:r>
            <a:endParaRPr lang="en-US"/>
          </a:p>
        </p:txBody>
      </p:sp>
      <p:sp>
        <p:nvSpPr>
          <p:cNvPr id="3" name="Date Placeholder 2"/>
          <p:cNvSpPr>
            <a:spLocks noGrp="1"/>
          </p:cNvSpPr>
          <p:nvPr>
            <p:ph type="dt" sz="half" idx="10"/>
          </p:nvPr>
        </p:nvSpPr>
        <p:spPr/>
        <p:txBody>
          <a:bodyPr/>
          <a:lstStyle/>
          <a:p>
            <a:fld id="{DB7AFD37-9B03-45DB-800D-D084FCACE643}" type="datetime1">
              <a:rPr lang="en-US" smtClean="0"/>
              <a:t>9/5/2021</a:t>
            </a:fld>
            <a:endParaRPr lang="en-US" dirty="0"/>
          </a:p>
        </p:txBody>
      </p:sp>
      <p:sp>
        <p:nvSpPr>
          <p:cNvPr id="4" name="Footer Placeholder 3"/>
          <p:cNvSpPr>
            <a:spLocks noGrp="1"/>
          </p:cNvSpPr>
          <p:nvPr>
            <p:ph type="ftr" sz="quarter" idx="11"/>
          </p:nvPr>
        </p:nvSpPr>
        <p:spPr/>
        <p:txBody>
          <a:bodyPr/>
          <a:lstStyle/>
          <a:p>
            <a:r>
              <a:rPr lang="en-US" dirty="0"/>
              <a:t>Copyrights@RegentsParkPublishers</a:t>
            </a:r>
          </a:p>
        </p:txBody>
      </p:sp>
      <p:sp>
        <p:nvSpPr>
          <p:cNvPr id="5" name="Slide Number Placeholder 4"/>
          <p:cNvSpPr>
            <a:spLocks noGrp="1"/>
          </p:cNvSpPr>
          <p:nvPr>
            <p:ph type="sldNum" sz="quarter" idx="12"/>
          </p:nvPr>
        </p:nvSpPr>
        <p:spPr/>
        <p:txBody>
          <a:bodyPr/>
          <a:lstStyle/>
          <a:p>
            <a:fld id="{DD07789E-82BD-324B-AEA0-5E88639A6018}" type="slidenum">
              <a:rPr lang="en-US" smtClean="0"/>
              <a:t>‹#›</a:t>
            </a:fld>
            <a:endParaRPr lang="en-US" dirty="0"/>
          </a:p>
        </p:txBody>
      </p:sp>
    </p:spTree>
    <p:extLst>
      <p:ext uri="{BB962C8B-B14F-4D97-AF65-F5344CB8AC3E}">
        <p14:creationId xmlns:p14="http://schemas.microsoft.com/office/powerpoint/2010/main" val="42512167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45009F-2518-4E9F-8A80-19701E7C70D3}" type="datetime1">
              <a:rPr lang="en-US" smtClean="0"/>
              <a:t>9/5/2021</a:t>
            </a:fld>
            <a:endParaRPr lang="en-US" dirty="0"/>
          </a:p>
        </p:txBody>
      </p:sp>
      <p:sp>
        <p:nvSpPr>
          <p:cNvPr id="3" name="Footer Placeholder 2"/>
          <p:cNvSpPr>
            <a:spLocks noGrp="1"/>
          </p:cNvSpPr>
          <p:nvPr>
            <p:ph type="ftr" sz="quarter" idx="11"/>
          </p:nvPr>
        </p:nvSpPr>
        <p:spPr/>
        <p:txBody>
          <a:bodyPr/>
          <a:lstStyle/>
          <a:p>
            <a:r>
              <a:rPr lang="en-US" dirty="0"/>
              <a:t>Copyrights@RegentsParkPublishers</a:t>
            </a:r>
          </a:p>
        </p:txBody>
      </p:sp>
      <p:sp>
        <p:nvSpPr>
          <p:cNvPr id="4" name="Slide Number Placeholder 3"/>
          <p:cNvSpPr>
            <a:spLocks noGrp="1"/>
          </p:cNvSpPr>
          <p:nvPr>
            <p:ph type="sldNum" sz="quarter" idx="12"/>
          </p:nvPr>
        </p:nvSpPr>
        <p:spPr/>
        <p:txBody>
          <a:bodyPr/>
          <a:lstStyle/>
          <a:p>
            <a:fld id="{DD07789E-82BD-324B-AEA0-5E88639A6018}" type="slidenum">
              <a:rPr lang="en-US" smtClean="0"/>
              <a:t>‹#›</a:t>
            </a:fld>
            <a:endParaRPr lang="en-US" dirty="0"/>
          </a:p>
        </p:txBody>
      </p:sp>
    </p:spTree>
    <p:extLst>
      <p:ext uri="{BB962C8B-B14F-4D97-AF65-F5344CB8AC3E}">
        <p14:creationId xmlns:p14="http://schemas.microsoft.com/office/powerpoint/2010/main" val="41672165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fr-FR"/>
              <a:t>Click to edit Master title style</a:t>
            </a:r>
            <a:endParaRPr lang="en-US"/>
          </a:p>
        </p:txBody>
      </p:sp>
      <p:sp>
        <p:nvSpPr>
          <p:cNvPr id="3" name="Content Placeholder 2"/>
          <p:cNvSpPr>
            <a:spLocks noGrp="1"/>
          </p:cNvSpPr>
          <p:nvPr>
            <p:ph idx="1"/>
          </p:nvPr>
        </p:nvSpPr>
        <p:spPr>
          <a:xfrm>
            <a:off x="3575053" y="273053"/>
            <a:ext cx="511174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4D58C41C-4B1C-4587-9121-FD030ACB8CE5}" type="datetime1">
              <a:rPr lang="en-US" smtClean="0"/>
              <a:t>9/5/2021</a:t>
            </a:fld>
            <a:endParaRPr lang="en-US" dirty="0"/>
          </a:p>
        </p:txBody>
      </p:sp>
      <p:sp>
        <p:nvSpPr>
          <p:cNvPr id="6" name="Footer Placeholder 5"/>
          <p:cNvSpPr>
            <a:spLocks noGrp="1"/>
          </p:cNvSpPr>
          <p:nvPr>
            <p:ph type="ftr" sz="quarter" idx="11"/>
          </p:nvPr>
        </p:nvSpPr>
        <p:spPr/>
        <p:txBody>
          <a:bodyPr/>
          <a:lstStyle/>
          <a:p>
            <a:r>
              <a:rPr lang="en-US" dirty="0"/>
              <a:t>Copyrights@RegentsParkPublishers</a:t>
            </a:r>
          </a:p>
        </p:txBody>
      </p:sp>
      <p:sp>
        <p:nvSpPr>
          <p:cNvPr id="7" name="Slide Number Placeholder 6"/>
          <p:cNvSpPr>
            <a:spLocks noGrp="1"/>
          </p:cNvSpPr>
          <p:nvPr>
            <p:ph type="sldNum" sz="quarter" idx="12"/>
          </p:nvPr>
        </p:nvSpPr>
        <p:spPr/>
        <p:txBody>
          <a:bodyPr/>
          <a:lstStyle/>
          <a:p>
            <a:fld id="{DD07789E-82BD-324B-AEA0-5E88639A6018}" type="slidenum">
              <a:rPr lang="en-US" smtClean="0"/>
              <a:t>‹#›</a:t>
            </a:fld>
            <a:endParaRPr lang="en-US" dirty="0"/>
          </a:p>
        </p:txBody>
      </p:sp>
    </p:spTree>
    <p:extLst>
      <p:ext uri="{BB962C8B-B14F-4D97-AF65-F5344CB8AC3E}">
        <p14:creationId xmlns:p14="http://schemas.microsoft.com/office/powerpoint/2010/main" val="3701671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fr-FR"/>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9"/>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Click to edit Master text styles</a:t>
            </a:r>
          </a:p>
        </p:txBody>
      </p:sp>
      <p:sp>
        <p:nvSpPr>
          <p:cNvPr id="5" name="Date Placeholder 4"/>
          <p:cNvSpPr>
            <a:spLocks noGrp="1"/>
          </p:cNvSpPr>
          <p:nvPr>
            <p:ph type="dt" sz="half" idx="10"/>
          </p:nvPr>
        </p:nvSpPr>
        <p:spPr/>
        <p:txBody>
          <a:bodyPr/>
          <a:lstStyle/>
          <a:p>
            <a:fld id="{B2C3BF0E-C43A-4CE0-91A7-0758E091AE5B}" type="datetime1">
              <a:rPr lang="en-US" smtClean="0"/>
              <a:t>9/5/2021</a:t>
            </a:fld>
            <a:endParaRPr lang="en-US" dirty="0"/>
          </a:p>
        </p:txBody>
      </p:sp>
      <p:sp>
        <p:nvSpPr>
          <p:cNvPr id="6" name="Footer Placeholder 5"/>
          <p:cNvSpPr>
            <a:spLocks noGrp="1"/>
          </p:cNvSpPr>
          <p:nvPr>
            <p:ph type="ftr" sz="quarter" idx="11"/>
          </p:nvPr>
        </p:nvSpPr>
        <p:spPr/>
        <p:txBody>
          <a:bodyPr/>
          <a:lstStyle/>
          <a:p>
            <a:r>
              <a:rPr lang="en-US" dirty="0"/>
              <a:t>Copyrights@RegentsParkPublishers</a:t>
            </a:r>
          </a:p>
        </p:txBody>
      </p:sp>
      <p:sp>
        <p:nvSpPr>
          <p:cNvPr id="7" name="Slide Number Placeholder 6"/>
          <p:cNvSpPr>
            <a:spLocks noGrp="1"/>
          </p:cNvSpPr>
          <p:nvPr>
            <p:ph type="sldNum" sz="quarter" idx="12"/>
          </p:nvPr>
        </p:nvSpPr>
        <p:spPr/>
        <p:txBody>
          <a:bodyPr/>
          <a:lstStyle/>
          <a:p>
            <a:fld id="{DD07789E-82BD-324B-AEA0-5E88639A6018}" type="slidenum">
              <a:rPr lang="en-US" smtClean="0"/>
              <a:t>‹#›</a:t>
            </a:fld>
            <a:endParaRPr lang="en-US" dirty="0"/>
          </a:p>
        </p:txBody>
      </p:sp>
    </p:spTree>
    <p:extLst>
      <p:ext uri="{BB962C8B-B14F-4D97-AF65-F5344CB8AC3E}">
        <p14:creationId xmlns:p14="http://schemas.microsoft.com/office/powerpoint/2010/main" val="417069104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fr-FR"/>
              <a:t>Click to edit Master title style</a:t>
            </a:r>
            <a:endParaRPr lang="en-US"/>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fr-FR"/>
              <a:t>Click to edit Master text styles</a:t>
            </a:r>
          </a:p>
          <a:p>
            <a:pPr lvl="1"/>
            <a:r>
              <a:rPr lang="fr-FR"/>
              <a:t>Second level</a:t>
            </a:r>
          </a:p>
          <a:p>
            <a:pPr lvl="2"/>
            <a:r>
              <a:rPr lang="fr-FR"/>
              <a:t>Third level</a:t>
            </a:r>
          </a:p>
          <a:p>
            <a:pPr lvl="3"/>
            <a:r>
              <a:rPr lang="fr-FR"/>
              <a:t>Fourth level</a:t>
            </a:r>
          </a:p>
          <a:p>
            <a:pPr lvl="4"/>
            <a:r>
              <a:rPr lang="fr-FR"/>
              <a:t>Fifth level</a:t>
            </a:r>
            <a:endParaRPr lang="en-US"/>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4109E88-B9EC-4B1F-A8E4-7AF66BEC3119}" type="datetime1">
              <a:rPr lang="en-US" smtClean="0"/>
              <a:t>9/5/2021</a:t>
            </a:fld>
            <a:endParaRPr lang="en-US" dirty="0"/>
          </a:p>
        </p:txBody>
      </p:sp>
      <p:sp>
        <p:nvSpPr>
          <p:cNvPr id="5" name="Footer Placeholder 4"/>
          <p:cNvSpPr>
            <a:spLocks noGrp="1"/>
          </p:cNvSpPr>
          <p:nvPr>
            <p:ph type="ftr" sz="quarter" idx="3"/>
          </p:nvPr>
        </p:nvSpPr>
        <p:spPr>
          <a:xfrm>
            <a:off x="3124202"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Copyrights@RegentsParkPublishers</a:t>
            </a:r>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07789E-82BD-324B-AEA0-5E88639A6018}" type="slidenum">
              <a:rPr lang="en-US" smtClean="0"/>
              <a:t>‹#›</a:t>
            </a:fld>
            <a:endParaRPr lang="en-US" dirty="0"/>
          </a:p>
        </p:txBody>
      </p:sp>
    </p:spTree>
    <p:extLst>
      <p:ext uri="{BB962C8B-B14F-4D97-AF65-F5344CB8AC3E}">
        <p14:creationId xmlns:p14="http://schemas.microsoft.com/office/powerpoint/2010/main" val="2126090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Layout" Target="../slideLayouts/slideLayout2.xml"/><Relationship Id="rId1" Type="http://schemas.openxmlformats.org/officeDocument/2006/relationships/tags" Target="../tags/tag10.xml"/><Relationship Id="rId4" Type="http://schemas.openxmlformats.org/officeDocument/2006/relationships/image" Target="../media/image2.png"/></Relationships>
</file>

<file path=ppt/slides/_rels/slide1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image" Target="../media/image2.png"/></Relationships>
</file>

<file path=ppt/slides/_rels/slide12.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Layout" Target="../slideLayouts/slideLayout2.xml"/><Relationship Id="rId1" Type="http://schemas.openxmlformats.org/officeDocument/2006/relationships/tags" Target="../tags/tag12.xml"/><Relationship Id="rId4" Type="http://schemas.openxmlformats.org/officeDocument/2006/relationships/image" Target="../media/image2.png"/></Relationships>
</file>

<file path=ppt/slides/_rels/slide1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13.xml"/><Relationship Id="rId5" Type="http://schemas.openxmlformats.org/officeDocument/2006/relationships/slide" Target="slide42.xml"/><Relationship Id="rId4" Type="http://schemas.openxmlformats.org/officeDocument/2006/relationships/image" Target="../media/image2.png"/></Relationships>
</file>

<file path=ppt/slides/_rels/slide14.xml.rels><?xml version="1.0" encoding="UTF-8" standalone="yes"?>
<Relationships xmlns="http://schemas.openxmlformats.org/package/2006/relationships"><Relationship Id="rId3" Type="http://schemas.openxmlformats.org/officeDocument/2006/relationships/hyperlink" Target="http://www.morningstar.com/" TargetMode="External"/><Relationship Id="rId2" Type="http://schemas.openxmlformats.org/officeDocument/2006/relationships/slideLayout" Target="../slideLayouts/slideLayout2.xml"/><Relationship Id="rId1" Type="http://schemas.openxmlformats.org/officeDocument/2006/relationships/tags" Target="../tags/tag14.xml"/><Relationship Id="rId5" Type="http://schemas.openxmlformats.org/officeDocument/2006/relationships/image" Target="../media/image2.png"/><Relationship Id="rId4" Type="http://schemas.openxmlformats.org/officeDocument/2006/relationships/slide" Target="slide2.xml"/></Relationships>
</file>

<file path=ppt/slides/_rels/slide1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Layout" Target="../slideLayouts/slideLayout2.xml"/><Relationship Id="rId1" Type="http://schemas.openxmlformats.org/officeDocument/2006/relationships/tags" Target="../tags/tag15.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16.xml"/><Relationship Id="rId4" Type="http://schemas.openxmlformats.org/officeDocument/2006/relationships/image" Target="../media/image2.png"/></Relationships>
</file>

<file path=ppt/slides/_rels/slide1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17.xml"/><Relationship Id="rId5" Type="http://schemas.openxmlformats.org/officeDocument/2006/relationships/slide" Target="slide42.xml"/><Relationship Id="rId4" Type="http://schemas.openxmlformats.org/officeDocument/2006/relationships/image" Target="../media/image2.png"/></Relationships>
</file>

<file path=ppt/slides/_rels/slide1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18.xml"/><Relationship Id="rId5" Type="http://schemas.openxmlformats.org/officeDocument/2006/relationships/slide" Target="slide42.xml"/><Relationship Id="rId4" Type="http://schemas.openxmlformats.org/officeDocument/2006/relationships/image" Target="../media/image2.png"/></Relationships>
</file>

<file path=ppt/slides/_rels/slide1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19.xml"/><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20.xml"/><Relationship Id="rId4" Type="http://schemas.openxmlformats.org/officeDocument/2006/relationships/image" Target="../media/image2.png"/></Relationships>
</file>

<file path=ppt/slides/_rels/slide2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21.xml"/><Relationship Id="rId4" Type="http://schemas.openxmlformats.org/officeDocument/2006/relationships/image" Target="../media/image2.png"/></Relationships>
</file>

<file path=ppt/slides/_rels/slide2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22.xml"/><Relationship Id="rId4" Type="http://schemas.openxmlformats.org/officeDocument/2006/relationships/image" Target="../media/image2.png"/></Relationships>
</file>

<file path=ppt/slides/_rels/slide24.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tags" Target="../tags/tag23.xml"/><Relationship Id="rId4" Type="http://schemas.openxmlformats.org/officeDocument/2006/relationships/image" Target="../media/image2.png"/></Relationships>
</file>

<file path=ppt/slides/_rels/slide25.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Layout" Target="../slideLayouts/slideLayout2.xml"/><Relationship Id="rId1" Type="http://schemas.openxmlformats.org/officeDocument/2006/relationships/tags" Target="../tags/tag24.xml"/><Relationship Id="rId4" Type="http://schemas.openxmlformats.org/officeDocument/2006/relationships/image" Target="../media/image2.png"/></Relationships>
</file>

<file path=ppt/slides/_rels/slide2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 Target="slide4.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25.xml"/><Relationship Id="rId5" Type="http://schemas.openxmlformats.org/officeDocument/2006/relationships/hyperlink" Target="http://online.fliphtml5.com/pxyi/fxqw/" TargetMode="External"/><Relationship Id="rId4" Type="http://schemas.openxmlformats.org/officeDocument/2006/relationships/image" Target="../media/image2.png"/></Relationships>
</file>

<file path=ppt/slides/_rels/slide28.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26.xml"/><Relationship Id="rId4" Type="http://schemas.openxmlformats.org/officeDocument/2006/relationships/image" Target="../media/image2.png"/></Relationships>
</file>

<file path=ppt/slides/_rels/slide2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27.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Layout" Target="../slideLayouts/slideLayout2.xml"/><Relationship Id="rId1" Type="http://schemas.openxmlformats.org/officeDocument/2006/relationships/tags" Target="../tags/tag3.xml"/><Relationship Id="rId4" Type="http://schemas.openxmlformats.org/officeDocument/2006/relationships/image" Target="../media/image2.png"/></Relationships>
</file>

<file path=ppt/slides/_rels/slide30.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28.xml"/><Relationship Id="rId4" Type="http://schemas.openxmlformats.org/officeDocument/2006/relationships/image" Target="../media/image2.png"/></Relationships>
</file>

<file path=ppt/slides/_rels/slide31.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29.xml"/><Relationship Id="rId4" Type="http://schemas.openxmlformats.org/officeDocument/2006/relationships/image" Target="../media/image2.png"/></Relationships>
</file>

<file path=ppt/slides/_rels/slide3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30.xml"/><Relationship Id="rId4" Type="http://schemas.openxmlformats.org/officeDocument/2006/relationships/image" Target="../media/image2.png"/></Relationships>
</file>

<file path=ppt/slides/_rels/slide33.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31.xml"/><Relationship Id="rId4" Type="http://schemas.openxmlformats.org/officeDocument/2006/relationships/image" Target="../media/image2.png"/></Relationships>
</file>

<file path=ppt/slides/_rels/slide3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32.xml"/><Relationship Id="rId4" Type="http://schemas.openxmlformats.org/officeDocument/2006/relationships/image" Target="../media/image2.png"/></Relationships>
</file>

<file path=ppt/slides/_rels/slide3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33.xml"/><Relationship Id="rId4" Type="http://schemas.openxmlformats.org/officeDocument/2006/relationships/image" Target="../media/image2.png"/></Relationships>
</file>

<file path=ppt/slides/_rels/slide36.xml.rels><?xml version="1.0" encoding="UTF-8" standalone="yes"?>
<Relationships xmlns="http://schemas.openxmlformats.org/package/2006/relationships"><Relationship Id="rId8" Type="http://schemas.openxmlformats.org/officeDocument/2006/relationships/slide" Target="slide38.xml"/><Relationship Id="rId3" Type="http://schemas.openxmlformats.org/officeDocument/2006/relationships/slide" Target="slide2.xml"/><Relationship Id="rId7" Type="http://schemas.openxmlformats.org/officeDocument/2006/relationships/slide" Target="slide41.xml"/><Relationship Id="rId2" Type="http://schemas.openxmlformats.org/officeDocument/2006/relationships/slideLayout" Target="../slideLayouts/slideLayout2.xml"/><Relationship Id="rId1" Type="http://schemas.openxmlformats.org/officeDocument/2006/relationships/tags" Target="../tags/tag34.xml"/><Relationship Id="rId6" Type="http://schemas.openxmlformats.org/officeDocument/2006/relationships/slide" Target="slide39.xml"/><Relationship Id="rId11" Type="http://schemas.openxmlformats.org/officeDocument/2006/relationships/slide" Target="slide37.xml"/><Relationship Id="rId5" Type="http://schemas.openxmlformats.org/officeDocument/2006/relationships/slide" Target="slide42.xml"/><Relationship Id="rId10" Type="http://schemas.openxmlformats.org/officeDocument/2006/relationships/slide" Target="slide43.xml"/><Relationship Id="rId4" Type="http://schemas.openxmlformats.org/officeDocument/2006/relationships/image" Target="../media/image2.png"/><Relationship Id="rId9" Type="http://schemas.openxmlformats.org/officeDocument/2006/relationships/slide" Target="slide40.xml"/></Relationships>
</file>

<file path=ppt/slides/_rels/slide37.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tags" Target="../tags/tag35.xml"/><Relationship Id="rId4" Type="http://schemas.openxmlformats.org/officeDocument/2006/relationships/image" Target="../media/image2.png"/></Relationships>
</file>

<file path=ppt/slides/_rels/slide38.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tags" Target="../tags/tag36.xml"/><Relationship Id="rId4" Type="http://schemas.openxmlformats.org/officeDocument/2006/relationships/image" Target="../media/image2.png"/></Relationships>
</file>

<file path=ppt/slides/_rels/slide39.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tags" Target="../tags/tag37.xml"/><Relationship Id="rId4" Type="http://schemas.openxmlformats.org/officeDocument/2006/relationships/image" Target="../media/image2.png"/></Relationships>
</file>

<file path=ppt/slides/_rels/slide4.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Layout" Target="../slideLayouts/slideLayout2.xml"/><Relationship Id="rId1" Type="http://schemas.openxmlformats.org/officeDocument/2006/relationships/tags" Target="../tags/tag4.xml"/><Relationship Id="rId5" Type="http://schemas.openxmlformats.org/officeDocument/2006/relationships/hyperlink" Target="https://www.youtube.com/watch?v=cL9Wu2kWwSY" TargetMode="External"/><Relationship Id="rId4" Type="http://schemas.openxmlformats.org/officeDocument/2006/relationships/image" Target="../media/image2.png"/></Relationships>
</file>

<file path=ppt/slides/_rels/slide40.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tags" Target="../tags/tag38.xml"/><Relationship Id="rId4" Type="http://schemas.openxmlformats.org/officeDocument/2006/relationships/image" Target="../media/image2.png"/></Relationships>
</file>

<file path=ppt/slides/_rels/slide41.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tags" Target="../tags/tag39.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2.png"/></Relationships>
</file>

<file path=ppt/slides/_rels/slide42.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tags" Target="../tags/tag40.xml"/><Relationship Id="rId4" Type="http://schemas.openxmlformats.org/officeDocument/2006/relationships/image" Target="../media/image2.png"/></Relationships>
</file>

<file path=ppt/slides/_rels/slide43.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tags" Target="../tags/tag41.xml"/><Relationship Id="rId4" Type="http://schemas.openxmlformats.org/officeDocument/2006/relationships/image" Target="../media/image2.png"/></Relationships>
</file>

<file path=ppt/slides/_rels/slide44.xml.rels><?xml version="1.0" encoding="UTF-8" standalone="yes"?>
<Relationships xmlns="http://schemas.openxmlformats.org/package/2006/relationships"><Relationship Id="rId8" Type="http://schemas.openxmlformats.org/officeDocument/2006/relationships/slide" Target="slide38.xml"/><Relationship Id="rId3" Type="http://schemas.openxmlformats.org/officeDocument/2006/relationships/slide" Target="slide4.xml"/><Relationship Id="rId7" Type="http://schemas.openxmlformats.org/officeDocument/2006/relationships/slide" Target="slide41.xml"/><Relationship Id="rId12" Type="http://schemas.openxmlformats.org/officeDocument/2006/relationships/slide" Target="slide43.xml"/><Relationship Id="rId2" Type="http://schemas.openxmlformats.org/officeDocument/2006/relationships/slideLayout" Target="../slideLayouts/slideLayout2.xml"/><Relationship Id="rId1" Type="http://schemas.openxmlformats.org/officeDocument/2006/relationships/tags" Target="../tags/tag42.xml"/><Relationship Id="rId6" Type="http://schemas.openxmlformats.org/officeDocument/2006/relationships/slide" Target="slide39.xml"/><Relationship Id="rId11" Type="http://schemas.openxmlformats.org/officeDocument/2006/relationships/slide" Target="slide37.xml"/><Relationship Id="rId5" Type="http://schemas.openxmlformats.org/officeDocument/2006/relationships/slide" Target="slide42.xml"/><Relationship Id="rId10" Type="http://schemas.openxmlformats.org/officeDocument/2006/relationships/slide" Target="slide26.xml"/><Relationship Id="rId4" Type="http://schemas.openxmlformats.org/officeDocument/2006/relationships/image" Target="../media/image2.png"/><Relationship Id="rId9" Type="http://schemas.openxmlformats.org/officeDocument/2006/relationships/slide" Target="slide40.xml"/></Relationships>
</file>

<file path=ppt/slides/_rels/slide4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43.xml"/><Relationship Id="rId4" Type="http://schemas.openxmlformats.org/officeDocument/2006/relationships/image" Target="../media/image2.png"/></Relationships>
</file>

<file path=ppt/slides/_rels/slide46.xml.rels><?xml version="1.0" encoding="UTF-8" standalone="yes"?>
<Relationships xmlns="http://schemas.openxmlformats.org/package/2006/relationships"><Relationship Id="rId3" Type="http://schemas.openxmlformats.org/officeDocument/2006/relationships/slide" Target="slide4.xml"/><Relationship Id="rId2" Type="http://schemas.openxmlformats.org/officeDocument/2006/relationships/slideLayout" Target="../slideLayouts/slideLayout2.xml"/><Relationship Id="rId1" Type="http://schemas.openxmlformats.org/officeDocument/2006/relationships/tags" Target="../tags/tag44.xml"/><Relationship Id="rId4" Type="http://schemas.openxmlformats.org/officeDocument/2006/relationships/image" Target="../media/image2.png"/></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Layout" Target="../slideLayouts/slideLayout2.xml"/><Relationship Id="rId1" Type="http://schemas.openxmlformats.org/officeDocument/2006/relationships/tags" Target="../tags/tag45.xml"/><Relationship Id="rId4" Type="http://schemas.openxmlformats.org/officeDocument/2006/relationships/image" Target="../media/image2.png"/></Relationships>
</file>

<file path=ppt/slides/_rels/slide49.xml.rels><?xml version="1.0" encoding="UTF-8" standalone="yes"?>
<Relationships xmlns="http://schemas.openxmlformats.org/package/2006/relationships"><Relationship Id="rId3" Type="http://schemas.openxmlformats.org/officeDocument/2006/relationships/notesSlide" Target="../notesSlides/notesSlide2.xml"/><Relationship Id="rId7" Type="http://schemas.openxmlformats.org/officeDocument/2006/relationships/hyperlink" Target="https://www.youtube.com/watch?v=UjSjZOjNIJg" TargetMode="External"/><Relationship Id="rId2" Type="http://schemas.openxmlformats.org/officeDocument/2006/relationships/slideLayout" Target="../slideLayouts/slideLayout2.xml"/><Relationship Id="rId1" Type="http://schemas.openxmlformats.org/officeDocument/2006/relationships/tags" Target="../tags/tag46.xml"/><Relationship Id="rId6" Type="http://schemas.openxmlformats.org/officeDocument/2006/relationships/hyperlink" Target="https://www.youtube.com/watch?v=8ExRnpy4rPE" TargetMode="External"/><Relationship Id="rId5" Type="http://schemas.openxmlformats.org/officeDocument/2006/relationships/image" Target="../media/image2.png"/><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5.xml"/><Relationship Id="rId4" Type="http://schemas.openxmlformats.org/officeDocument/2006/relationships/image" Target="../media/image2.png"/></Relationships>
</file>

<file path=ppt/slides/_rels/slide5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Layout" Target="../slideLayouts/slideLayout2.xml"/><Relationship Id="rId1" Type="http://schemas.openxmlformats.org/officeDocument/2006/relationships/tags" Target="../tags/tag6.xml"/><Relationship Id="rId4" Type="http://schemas.openxmlformats.org/officeDocument/2006/relationships/image" Target="../media/image2.png"/></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7.xml"/><Relationship Id="rId5" Type="http://schemas.openxmlformats.org/officeDocument/2006/relationships/slide" Target="slide42.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3" Type="http://schemas.openxmlformats.org/officeDocument/2006/relationships/slide" Target="slide6.xml"/><Relationship Id="rId2" Type="http://schemas.openxmlformats.org/officeDocument/2006/relationships/slideLayout" Target="../slideLayouts/slideLayout2.xml"/><Relationship Id="rId1" Type="http://schemas.openxmlformats.org/officeDocument/2006/relationships/tags" Target="../tags/tag8.xml"/><Relationship Id="rId4" Type="http://schemas.openxmlformats.org/officeDocument/2006/relationships/image" Target="../media/image2.png"/></Relationships>
</file>

<file path=ppt/slides/_rels/slide9.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Layout" Target="../slideLayouts/slideLayout2.xml"/><Relationship Id="rId1" Type="http://schemas.openxmlformats.org/officeDocument/2006/relationships/tags" Target="../tags/tag9.xml"/><Relationship Id="rId5" Type="http://schemas.openxmlformats.org/officeDocument/2006/relationships/slide" Target="slide42.xml"/><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22438" y="4675188"/>
            <a:ext cx="6156325" cy="808037"/>
          </a:xfrm>
          <a:prstGeom prst="rect">
            <a:avLst/>
          </a:prstGeom>
        </p:spPr>
        <p:txBody>
          <a:bodyPr anchor="b">
            <a:normAutofit fontScale="97500"/>
            <a:scene3d>
              <a:camera prst="orthographicFront"/>
              <a:lightRig rig="soft" dir="t">
                <a:rot lat="0" lon="0" rev="2400000"/>
              </a:lightRig>
            </a:scene3d>
            <a:sp3d>
              <a:bevelT w="19050" h="12700"/>
            </a:sp3d>
          </a:bodyPr>
          <a:lstStyle/>
          <a:p>
            <a:pPr marL="54864" algn="ctr" eaLnBrk="1" fontAlgn="auto" hangingPunct="1">
              <a:spcAft>
                <a:spcPts val="0"/>
              </a:spcAft>
              <a:defRPr/>
            </a:pPr>
            <a:endParaRPr lang="en-US" sz="3200" b="1"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endParaRPr>
          </a:p>
        </p:txBody>
      </p:sp>
      <p:sp>
        <p:nvSpPr>
          <p:cNvPr id="10" name="Title 1"/>
          <p:cNvSpPr txBox="1">
            <a:spLocks/>
          </p:cNvSpPr>
          <p:nvPr/>
        </p:nvSpPr>
        <p:spPr>
          <a:xfrm>
            <a:off x="924560" y="1171279"/>
            <a:ext cx="7388012" cy="774109"/>
          </a:xfrm>
          <a:prstGeom prst="rect">
            <a:avLst/>
          </a:prstGeom>
        </p:spPr>
        <p:txBody>
          <a:bodyPr anchor="b">
            <a:scene3d>
              <a:camera prst="orthographicFront"/>
              <a:lightRig rig="soft" dir="t">
                <a:rot lat="0" lon="0" rev="2400000"/>
              </a:lightRig>
            </a:scene3d>
            <a:sp3d>
              <a:bevelT w="19050" h="12700"/>
            </a:sp3d>
          </a:bodyPr>
          <a:lstStyle/>
          <a:p>
            <a:pPr marL="54864" algn="ctr" eaLnBrk="1" fontAlgn="auto" hangingPunct="1">
              <a:spcAft>
                <a:spcPts val="0"/>
              </a:spcAft>
              <a:defRPr/>
            </a:pPr>
            <a:r>
              <a:rPr lang="en-US" sz="4400" b="1" dirty="0">
                <a:solidFill>
                  <a:schemeClr val="accent1">
                    <a:lumMod val="50000"/>
                  </a:schemeClr>
                </a:solidFill>
                <a:latin typeface="Lucida Bright" panose="02040602050505020304" pitchFamily="18" charset="0"/>
                <a:ea typeface="+mj-ea"/>
                <a:cs typeface="FrankRuehl" panose="020E0503060101010101" pitchFamily="34" charset="-79"/>
              </a:rPr>
              <a:t>Operations Management</a:t>
            </a:r>
          </a:p>
        </p:txBody>
      </p:sp>
      <p:sp>
        <p:nvSpPr>
          <p:cNvPr id="2053" name="TextBox 1"/>
          <p:cNvSpPr txBox="1">
            <a:spLocks noChangeArrowheads="1"/>
          </p:cNvSpPr>
          <p:nvPr/>
        </p:nvSpPr>
        <p:spPr bwMode="auto">
          <a:xfrm>
            <a:off x="1847850" y="501650"/>
            <a:ext cx="5761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40000"/>
              </a:spcAft>
              <a:buChar char="•"/>
              <a:defRPr sz="3200" b="1">
                <a:solidFill>
                  <a:schemeClr val="tx1"/>
                </a:solidFill>
                <a:latin typeface="Arial" charset="0"/>
                <a:ea typeface="ＭＳ Ｐゴシック" pitchFamily="34" charset="-128"/>
              </a:defRPr>
            </a:lvl1pPr>
            <a:lvl2pPr marL="742950" indent="-285750">
              <a:lnSpc>
                <a:spcPct val="90000"/>
              </a:lnSpc>
              <a:spcAft>
                <a:spcPct val="40000"/>
              </a:spcAft>
              <a:buChar char="–"/>
              <a:defRPr sz="2800" b="1">
                <a:solidFill>
                  <a:schemeClr val="tx1"/>
                </a:solidFill>
                <a:latin typeface="Arial" charset="0"/>
                <a:ea typeface="ＭＳ Ｐゴシック" pitchFamily="34" charset="-128"/>
              </a:defRPr>
            </a:lvl2pPr>
            <a:lvl3pPr marL="1143000" indent="-228600">
              <a:lnSpc>
                <a:spcPct val="90000"/>
              </a:lnSpc>
              <a:spcAft>
                <a:spcPct val="40000"/>
              </a:spcAft>
              <a:buChar char="•"/>
              <a:defRPr sz="2400" b="1">
                <a:solidFill>
                  <a:schemeClr val="tx1"/>
                </a:solidFill>
                <a:latin typeface="Arial" charset="0"/>
                <a:ea typeface="ＭＳ Ｐゴシック" pitchFamily="34" charset="-128"/>
              </a:defRPr>
            </a:lvl3pPr>
            <a:lvl4pPr marL="1600200" indent="-228600">
              <a:lnSpc>
                <a:spcPct val="90000"/>
              </a:lnSpc>
              <a:spcAft>
                <a:spcPct val="40000"/>
              </a:spcAft>
              <a:buChar char="–"/>
              <a:defRPr sz="2000" b="1">
                <a:solidFill>
                  <a:schemeClr val="tx1"/>
                </a:solidFill>
                <a:latin typeface="Arial" charset="0"/>
                <a:ea typeface="ＭＳ Ｐゴシック" pitchFamily="34" charset="-128"/>
              </a:defRPr>
            </a:lvl4pPr>
            <a:lvl5pPr marL="2057400" indent="-228600">
              <a:lnSpc>
                <a:spcPct val="90000"/>
              </a:lnSpc>
              <a:spcAft>
                <a:spcPct val="40000"/>
              </a:spcAft>
              <a:buChar char="»"/>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9pPr>
          </a:lstStyle>
          <a:p>
            <a:pPr>
              <a:lnSpc>
                <a:spcPct val="100000"/>
              </a:lnSpc>
              <a:spcAft>
                <a:spcPct val="0"/>
              </a:spcAft>
              <a:buFontTx/>
              <a:buNone/>
            </a:pPr>
            <a:r>
              <a:rPr lang="en-US" altLang="en-US" sz="2800" dirty="0">
                <a:solidFill>
                  <a:srgbClr val="800000"/>
                </a:solidFill>
              </a:rPr>
              <a:t>        </a:t>
            </a:r>
            <a:r>
              <a:rPr lang="en-US" altLang="en-US" sz="2800" dirty="0">
                <a:solidFill>
                  <a:srgbClr val="003300"/>
                </a:solidFill>
                <a:latin typeface="Lucida Bright" panose="02040602050505020304" pitchFamily="18" charset="0"/>
                <a:cs typeface="FrankRuehl" panose="020E0503060101010101" pitchFamily="34" charset="-79"/>
              </a:rPr>
              <a:t>Regents Park Publishers</a:t>
            </a:r>
          </a:p>
        </p:txBody>
      </p:sp>
      <p:pic>
        <p:nvPicPr>
          <p:cNvPr id="2054"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1443963" y="2403109"/>
            <a:ext cx="2024856" cy="10139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itle 1"/>
          <p:cNvSpPr txBox="1">
            <a:spLocks noChangeAspect="1"/>
          </p:cNvSpPr>
          <p:nvPr/>
        </p:nvSpPr>
        <p:spPr>
          <a:xfrm>
            <a:off x="4110446" y="2403109"/>
            <a:ext cx="3498442" cy="805417"/>
          </a:xfrm>
          <a:prstGeom prst="rect">
            <a:avLst/>
          </a:prstGeom>
          <a:scene3d>
            <a:camera prst="orthographicFront"/>
            <a:lightRig rig="soft" dir="t">
              <a:rot lat="0" lon="0" rev="2400000"/>
            </a:lightRig>
          </a:scene3d>
          <a:sp3d extrusionH="76200">
            <a:extrusionClr>
              <a:schemeClr val="accent2">
                <a:lumMod val="75000"/>
              </a:schemeClr>
            </a:extrusionClr>
          </a:sp3d>
        </p:spPr>
        <p:txBody>
          <a:bodyPr anchor="b">
            <a:sp3d>
              <a:bevelT w="19050" h="12700"/>
            </a:sp3d>
          </a:bodyPr>
          <a:lstStyle/>
          <a:p>
            <a:pPr marL="54864" algn="ctr" eaLnBrk="1" fontAlgn="auto" hangingPunct="1">
              <a:spcAft>
                <a:spcPts val="0"/>
              </a:spcAft>
              <a:defRPr/>
            </a:pPr>
            <a:r>
              <a:rPr lang="en-US" sz="4400" b="1" dirty="0">
                <a:solidFill>
                  <a:schemeClr val="tx2">
                    <a:lumMod val="50000"/>
                  </a:schemeClr>
                </a:solidFill>
                <a:latin typeface="+mj-lt"/>
                <a:ea typeface="+mj-ea"/>
                <a:cs typeface="+mj-cs"/>
              </a:rPr>
              <a:t>  </a:t>
            </a:r>
          </a:p>
          <a:p>
            <a:pPr marL="54864" algn="ctr" eaLnBrk="1" fontAlgn="auto" hangingPunct="1">
              <a:spcAft>
                <a:spcPts val="0"/>
              </a:spcAft>
              <a:defRPr/>
            </a:pPr>
            <a:r>
              <a:rPr lang="en-US" sz="6600" b="1" dirty="0">
                <a:solidFill>
                  <a:srgbClr val="003300"/>
                </a:solidFill>
                <a:latin typeface="Lucida Bright" panose="02040602050505020304" pitchFamily="18" charset="0"/>
                <a:ea typeface="+mj-ea"/>
                <a:cs typeface="FrankRuehl" panose="020E0503060101010101" pitchFamily="34" charset="-79"/>
              </a:rPr>
              <a:t>T1LM1</a:t>
            </a:r>
          </a:p>
        </p:txBody>
      </p:sp>
      <p:sp>
        <p:nvSpPr>
          <p:cNvPr id="9" name="Title 1"/>
          <p:cNvSpPr txBox="1">
            <a:spLocks noChangeAspect="1"/>
          </p:cNvSpPr>
          <p:nvPr/>
        </p:nvSpPr>
        <p:spPr>
          <a:xfrm>
            <a:off x="977053" y="4137302"/>
            <a:ext cx="7335520" cy="1883807"/>
          </a:xfrm>
          <a:prstGeom prst="rect">
            <a:avLst/>
          </a:prstGeom>
          <a:scene3d>
            <a:camera prst="orthographicFront"/>
            <a:lightRig rig="soft" dir="t">
              <a:rot lat="0" lon="0" rev="2400000"/>
            </a:lightRig>
          </a:scene3d>
          <a:sp3d extrusionH="76200">
            <a:extrusionClr>
              <a:schemeClr val="accent2">
                <a:lumMod val="75000"/>
              </a:schemeClr>
            </a:extrusionClr>
          </a:sp3d>
        </p:spPr>
        <p:txBody>
          <a:bodyPr anchor="ctr">
            <a:sp3d>
              <a:bevelT w="19050" h="12700"/>
            </a:sp3d>
          </a:bodyPr>
          <a:lstStyle/>
          <a:p>
            <a:pPr marL="54864" algn="ctr" eaLnBrk="1" fontAlgn="auto" hangingPunct="1">
              <a:spcAft>
                <a:spcPts val="0"/>
              </a:spcAft>
              <a:defRPr/>
            </a:pPr>
            <a:r>
              <a:rPr lang="en-US" sz="6600" b="1" dirty="0">
                <a:solidFill>
                  <a:srgbClr val="FF0000"/>
                </a:solidFill>
                <a:latin typeface="Lucida Bright" panose="02040602050505020304" pitchFamily="18" charset="0"/>
                <a:ea typeface="+mj-ea"/>
                <a:cs typeface="FrankRuehl" panose="020E0503060101010101" pitchFamily="34" charset="-79"/>
              </a:rPr>
              <a:t>Key </a:t>
            </a:r>
          </a:p>
          <a:p>
            <a:pPr marL="54864" algn="ctr" eaLnBrk="1" fontAlgn="auto" hangingPunct="1">
              <a:spcAft>
                <a:spcPts val="0"/>
              </a:spcAft>
              <a:defRPr/>
            </a:pPr>
            <a:r>
              <a:rPr lang="en-US" sz="6600" b="1" dirty="0">
                <a:solidFill>
                  <a:srgbClr val="FF0000"/>
                </a:solidFill>
                <a:latin typeface="Lucida Bright" panose="02040602050505020304" pitchFamily="18" charset="0"/>
                <a:ea typeface="+mj-ea"/>
                <a:cs typeface="FrankRuehl" panose="020E0503060101010101" pitchFamily="34" charset="-79"/>
              </a:rPr>
              <a:t>Frameworks</a:t>
            </a:r>
          </a:p>
          <a:p>
            <a:pPr marL="54864" algn="ctr" eaLnBrk="1" fontAlgn="auto" hangingPunct="1">
              <a:spcAft>
                <a:spcPts val="0"/>
              </a:spcAft>
              <a:defRPr/>
            </a:pPr>
            <a:r>
              <a:rPr lang="en-US" sz="4800" b="1">
                <a:solidFill>
                  <a:srgbClr val="003300"/>
                </a:solidFill>
                <a:latin typeface="FrankRuehl" panose="020E0503060101010101" pitchFamily="34" charset="-79"/>
                <a:ea typeface="+mj-ea"/>
                <a:cs typeface="FrankRuehl" panose="020E0503060101010101" pitchFamily="34" charset="-79"/>
              </a:rPr>
              <a:t>   </a:t>
            </a:r>
            <a:endParaRPr lang="en-US" sz="4800" b="1" dirty="0">
              <a:solidFill>
                <a:srgbClr val="003300"/>
              </a:solidFill>
              <a:latin typeface="FrankRuehl" panose="020E0503060101010101" pitchFamily="34" charset="-79"/>
              <a:ea typeface="+mj-ea"/>
              <a:cs typeface="FrankRuehl" panose="020E0503060101010101" pitchFamily="34" charset="-79"/>
            </a:endParaRPr>
          </a:p>
        </p:txBody>
      </p:sp>
    </p:spTree>
    <p:extLst>
      <p:ext uri="{BB962C8B-B14F-4D97-AF65-F5344CB8AC3E}">
        <p14:creationId xmlns:p14="http://schemas.microsoft.com/office/powerpoint/2010/main" val="65072319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tx2">
                    <a:lumMod val="50000"/>
                  </a:schemeClr>
                </a:solidFill>
                <a:latin typeface="FrankRuehl" panose="020E0503060101010101" pitchFamily="34" charset="-79"/>
                <a:cs typeface="FrankRuehl" panose="020E0503060101010101" pitchFamily="34" charset="-79"/>
              </a:rPr>
              <a:t>       </a:t>
            </a:r>
            <a:endParaRPr lang="en-US" dirty="0">
              <a:solidFill>
                <a:schemeClr val="accent2">
                  <a:lumMod val="75000"/>
                </a:schemeClr>
              </a:solidFill>
              <a:latin typeface="FrankRuehl" panose="020E0503060101010101" pitchFamily="34" charset="-79"/>
              <a:cs typeface="FrankRuehl" panose="020E0503060101010101" pitchFamily="34" charset="-79"/>
            </a:endParaRPr>
          </a:p>
        </p:txBody>
      </p:sp>
      <p:sp>
        <p:nvSpPr>
          <p:cNvPr id="3" name="Footer Placeholder 2"/>
          <p:cNvSpPr>
            <a:spLocks noGrp="1"/>
          </p:cNvSpPr>
          <p:nvPr>
            <p:ph type="ftr" sz="quarter" idx="11"/>
          </p:nvPr>
        </p:nvSpPr>
        <p:spPr/>
        <p:txBody>
          <a:bodyPr/>
          <a:lstStyle/>
          <a:p>
            <a:r>
              <a:rPr lang="en-US" dirty="0"/>
              <a:t>Copyrights@RegentsParkPublishers</a:t>
            </a:r>
          </a:p>
        </p:txBody>
      </p:sp>
      <p:sp>
        <p:nvSpPr>
          <p:cNvPr id="4" name="TextBox 3"/>
          <p:cNvSpPr txBox="1"/>
          <p:nvPr/>
        </p:nvSpPr>
        <p:spPr>
          <a:xfrm>
            <a:off x="2032171" y="2981323"/>
            <a:ext cx="5464003" cy="769441"/>
          </a:xfrm>
          <a:prstGeom prst="rect">
            <a:avLst/>
          </a:prstGeom>
          <a:noFill/>
        </p:spPr>
        <p:txBody>
          <a:bodyPr wrap="square" rtlCol="0">
            <a:spAutoFit/>
          </a:bodyPr>
          <a:lstStyle/>
          <a:p>
            <a:pPr algn="ctr"/>
            <a:r>
              <a:rPr lang="en-US" sz="4400" dirty="0">
                <a:solidFill>
                  <a:schemeClr val="accent1">
                    <a:lumMod val="50000"/>
                  </a:schemeClr>
                </a:solidFill>
                <a:latin typeface="FrankRuehl" panose="020E0503060101010101" pitchFamily="34" charset="-79"/>
                <a:cs typeface="FrankRuehl" panose="020E0503060101010101" pitchFamily="34" charset="-79"/>
              </a:rPr>
              <a:t>Risk and Utility</a:t>
            </a:r>
          </a:p>
        </p:txBody>
      </p:sp>
    </p:spTree>
    <p:custDataLst>
      <p:tags r:id="rId1"/>
    </p:custDataLst>
    <p:extLst>
      <p:ext uri="{BB962C8B-B14F-4D97-AF65-F5344CB8AC3E}">
        <p14:creationId xmlns:p14="http://schemas.microsoft.com/office/powerpoint/2010/main" val="347193999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1" y="1466849"/>
            <a:ext cx="8514484" cy="4610101"/>
          </a:xfrm>
        </p:spPr>
        <p:txBody>
          <a:bodyPr anchor="t">
            <a:noAutofit/>
          </a:bodyPr>
          <a:lstStyle/>
          <a:p>
            <a:pPr algn="l"/>
            <a:r>
              <a:rPr lang="en-US" sz="2400" dirty="0">
                <a:solidFill>
                  <a:schemeClr val="tx2">
                    <a:lumMod val="50000"/>
                  </a:schemeClr>
                </a:solidFill>
                <a:latin typeface="FrankRuehl" panose="020E0503060101010101" pitchFamily="34" charset="-79"/>
                <a:cs typeface="FrankRuehl" panose="020E0503060101010101" pitchFamily="34" charset="-79"/>
              </a:rPr>
              <a:t>1. Individuals have their own preference for taking risks.</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2. This preference will vary with the size of the gamble.</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3. Risk takers: will get more utility (thrill) with large</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    gambles. </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4. Risk avoiders: get more utility from avoiding risks.</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5. Risk neutral persons derive the same level of utility</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    regardless of the size of the gamble.</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6. Management must know the risk profile of each</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   employee and match their risk profiles with their job </a:t>
            </a:r>
            <a:br>
              <a:rPr lang="en-US" sz="2800" dirty="0">
                <a:solidFill>
                  <a:schemeClr val="tx2">
                    <a:lumMod val="50000"/>
                  </a:schemeClr>
                </a:solidFill>
                <a:latin typeface="FrankRuehl" panose="020E0503060101010101" pitchFamily="34" charset="-79"/>
                <a:cs typeface="FrankRuehl" panose="020E0503060101010101" pitchFamily="34" charset="-79"/>
              </a:rPr>
            </a:br>
            <a:r>
              <a:rPr lang="en-US" sz="2800" dirty="0">
                <a:solidFill>
                  <a:schemeClr val="tx2">
                    <a:lumMod val="50000"/>
                  </a:schemeClr>
                </a:solidFill>
                <a:latin typeface="FrankRuehl" panose="020E0503060101010101" pitchFamily="34" charset="-79"/>
                <a:cs typeface="FrankRuehl" panose="020E0503060101010101" pitchFamily="34" charset="-79"/>
              </a:rPr>
              <a:t>   </a:t>
            </a:r>
            <a:r>
              <a:rPr lang="en-US" sz="2400" dirty="0">
                <a:solidFill>
                  <a:schemeClr val="tx2">
                    <a:lumMod val="50000"/>
                  </a:schemeClr>
                </a:solidFill>
                <a:latin typeface="FrankRuehl" panose="020E0503060101010101" pitchFamily="34" charset="-79"/>
                <a:cs typeface="FrankRuehl" panose="020E0503060101010101" pitchFamily="34" charset="-79"/>
              </a:rPr>
              <a:t>responsibilities.</a:t>
            </a:r>
            <a:br>
              <a:rPr lang="en-US" sz="2800" dirty="0">
                <a:solidFill>
                  <a:schemeClr val="tx2">
                    <a:lumMod val="50000"/>
                  </a:schemeClr>
                </a:solidFill>
                <a:latin typeface="FrankRuehl" panose="020E0503060101010101" pitchFamily="34" charset="-79"/>
                <a:cs typeface="FrankRuehl" panose="020E0503060101010101" pitchFamily="34" charset="-79"/>
              </a:rPr>
            </a:br>
            <a:endParaRPr lang="en-US" sz="2800" dirty="0">
              <a:solidFill>
                <a:schemeClr val="tx2">
                  <a:lumMod val="50000"/>
                </a:schemeClr>
              </a:solidFill>
              <a:latin typeface="FrankRuehl" panose="020E0503060101010101" pitchFamily="34" charset="-79"/>
              <a:cs typeface="FrankRuehl" panose="020E0503060101010101" pitchFamily="34" charset="-79"/>
            </a:endParaRPr>
          </a:p>
        </p:txBody>
      </p:sp>
      <p:pic>
        <p:nvPicPr>
          <p:cNvPr id="6" name="Content Placeholder 5" descr="Logo.psd">
            <a:hlinkClick r:id="rId3" action="ppaction://hlinksldjump"/>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77091" y="96189"/>
            <a:ext cx="1755081" cy="1213066"/>
          </a:xfrm>
        </p:spPr>
      </p:pic>
      <p:sp>
        <p:nvSpPr>
          <p:cNvPr id="3" name="Footer Placeholder 2"/>
          <p:cNvSpPr>
            <a:spLocks noGrp="1"/>
          </p:cNvSpPr>
          <p:nvPr>
            <p:ph type="ftr" sz="quarter" idx="11"/>
          </p:nvPr>
        </p:nvSpPr>
        <p:spPr/>
        <p:txBody>
          <a:bodyPr/>
          <a:lstStyle/>
          <a:p>
            <a:r>
              <a:rPr lang="en-US" dirty="0"/>
              <a:t>Copyrights@RegentsParkPublishers</a:t>
            </a:r>
          </a:p>
        </p:txBody>
      </p:sp>
      <p:sp>
        <p:nvSpPr>
          <p:cNvPr id="5" name="Title 1"/>
          <p:cNvSpPr txBox="1">
            <a:spLocks/>
          </p:cNvSpPr>
          <p:nvPr/>
        </p:nvSpPr>
        <p:spPr>
          <a:xfrm>
            <a:off x="457200" y="-8586"/>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accent3">
                    <a:lumMod val="50000"/>
                  </a:schemeClr>
                </a:solidFill>
                <a:latin typeface="FrankRuehl" panose="020E0503060101010101" pitchFamily="34" charset="-79"/>
                <a:cs typeface="FrankRuehl" panose="020E0503060101010101" pitchFamily="34" charset="-79"/>
              </a:rPr>
              <a:t>Risk and Utility</a:t>
            </a:r>
          </a:p>
        </p:txBody>
      </p:sp>
    </p:spTree>
    <p:custDataLst>
      <p:tags r:id="rId1"/>
    </p:custDataLst>
    <p:extLst>
      <p:ext uri="{BB962C8B-B14F-4D97-AF65-F5344CB8AC3E}">
        <p14:creationId xmlns:p14="http://schemas.microsoft.com/office/powerpoint/2010/main" val="325638162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tx2">
                    <a:lumMod val="50000"/>
                  </a:schemeClr>
                </a:solidFill>
                <a:latin typeface="FrankRuehl" panose="020E0503060101010101" pitchFamily="34" charset="-79"/>
                <a:cs typeface="FrankRuehl" panose="020E0503060101010101" pitchFamily="34" charset="-79"/>
              </a:rPr>
              <a:t>       </a:t>
            </a:r>
            <a:endParaRPr lang="en-US" dirty="0">
              <a:solidFill>
                <a:schemeClr val="accent2">
                  <a:lumMod val="75000"/>
                </a:schemeClr>
              </a:solidFill>
              <a:latin typeface="FrankRuehl" panose="020E0503060101010101" pitchFamily="34" charset="-79"/>
              <a:cs typeface="FrankRuehl" panose="020E0503060101010101" pitchFamily="34" charset="-79"/>
            </a:endParaRPr>
          </a:p>
        </p:txBody>
      </p:sp>
      <p:sp>
        <p:nvSpPr>
          <p:cNvPr id="3" name="Footer Placeholder 2"/>
          <p:cNvSpPr>
            <a:spLocks noGrp="1"/>
          </p:cNvSpPr>
          <p:nvPr>
            <p:ph type="ftr" sz="quarter" idx="11"/>
          </p:nvPr>
        </p:nvSpPr>
        <p:spPr/>
        <p:txBody>
          <a:bodyPr/>
          <a:lstStyle/>
          <a:p>
            <a:r>
              <a:rPr lang="en-US" dirty="0"/>
              <a:t>Copyrights@RegentsParkPublishers</a:t>
            </a:r>
          </a:p>
        </p:txBody>
      </p:sp>
      <p:sp>
        <p:nvSpPr>
          <p:cNvPr id="4" name="TextBox 3"/>
          <p:cNvSpPr txBox="1"/>
          <p:nvPr/>
        </p:nvSpPr>
        <p:spPr>
          <a:xfrm>
            <a:off x="2032171" y="2981323"/>
            <a:ext cx="5464003" cy="769441"/>
          </a:xfrm>
          <a:prstGeom prst="rect">
            <a:avLst/>
          </a:prstGeom>
          <a:noFill/>
        </p:spPr>
        <p:txBody>
          <a:bodyPr wrap="square" rtlCol="0">
            <a:spAutoFit/>
          </a:bodyPr>
          <a:lstStyle/>
          <a:p>
            <a:pPr algn="ctr"/>
            <a:r>
              <a:rPr lang="en-US" sz="4400" dirty="0">
                <a:solidFill>
                  <a:schemeClr val="accent1">
                    <a:lumMod val="50000"/>
                  </a:schemeClr>
                </a:solidFill>
                <a:latin typeface="FrankRuehl" panose="020E0503060101010101" pitchFamily="34" charset="-79"/>
                <a:cs typeface="FrankRuehl" panose="020E0503060101010101" pitchFamily="34" charset="-79"/>
              </a:rPr>
              <a:t>Regression to the Mean</a:t>
            </a:r>
          </a:p>
        </p:txBody>
      </p:sp>
    </p:spTree>
    <p:custDataLst>
      <p:tags r:id="rId1"/>
    </p:custDataLst>
    <p:extLst>
      <p:ext uri="{BB962C8B-B14F-4D97-AF65-F5344CB8AC3E}">
        <p14:creationId xmlns:p14="http://schemas.microsoft.com/office/powerpoint/2010/main" val="33116293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tx2">
                    <a:lumMod val="50000"/>
                  </a:schemeClr>
                </a:solidFill>
                <a:latin typeface="FrankRuehl" panose="020E0503060101010101" pitchFamily="34" charset="-79"/>
                <a:cs typeface="FrankRuehl" panose="020E0503060101010101" pitchFamily="34" charset="-79"/>
              </a:rPr>
              <a:t>       </a:t>
            </a:r>
            <a:r>
              <a:rPr lang="en-US" dirty="0">
                <a:solidFill>
                  <a:schemeClr val="accent2">
                    <a:lumMod val="75000"/>
                  </a:schemeClr>
                </a:solidFill>
                <a:latin typeface="FrankRuehl" panose="020E0503060101010101" pitchFamily="34" charset="-79"/>
                <a:cs typeface="FrankRuehl" panose="020E0503060101010101" pitchFamily="34" charset="-79"/>
              </a:rPr>
              <a:t>Regression to the Mean</a:t>
            </a:r>
          </a:p>
        </p:txBody>
      </p:sp>
      <p:sp>
        <p:nvSpPr>
          <p:cNvPr id="3" name="Footer Placeholder 2"/>
          <p:cNvSpPr>
            <a:spLocks noGrp="1"/>
          </p:cNvSpPr>
          <p:nvPr>
            <p:ph type="ftr" sz="quarter" idx="11"/>
          </p:nvPr>
        </p:nvSpPr>
        <p:spPr/>
        <p:txBody>
          <a:bodyPr/>
          <a:lstStyle/>
          <a:p>
            <a:r>
              <a:rPr lang="en-US" dirty="0"/>
              <a:t>Copyrights@RegentsParkPublishers</a:t>
            </a:r>
          </a:p>
        </p:txBody>
      </p:sp>
      <p:sp>
        <p:nvSpPr>
          <p:cNvPr id="15" name="Content Placeholder 4">
            <a:hlinkClick r:id="rId5" action="ppaction://hlinksldjump"/>
          </p:cNvPr>
          <p:cNvSpPr txBox="1">
            <a:spLocks/>
          </p:cNvSpPr>
          <p:nvPr/>
        </p:nvSpPr>
        <p:spPr>
          <a:xfrm>
            <a:off x="1190181" y="2243169"/>
            <a:ext cx="1635173" cy="368689"/>
          </a:xfrm>
          <a:prstGeom prst="roundRect">
            <a:avLst/>
          </a:prstGeom>
          <a:solidFill>
            <a:srgbClr val="800000"/>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92500" lnSpcReduction="20000"/>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chemeClr val="accent6">
                    <a:lumMod val="20000"/>
                    <a:lumOff val="80000"/>
                  </a:schemeClr>
                </a:solidFill>
                <a:latin typeface="FrankRuehl" panose="020E0503060101010101" pitchFamily="34" charset="-79"/>
                <a:cs typeface="FrankRuehl" panose="020E0503060101010101" pitchFamily="34" charset="-79"/>
              </a:rPr>
              <a:t>Returns</a:t>
            </a:r>
          </a:p>
        </p:txBody>
      </p:sp>
      <p:sp>
        <p:nvSpPr>
          <p:cNvPr id="18" name="Content Placeholder 4">
            <a:hlinkClick r:id="rId5" action="ppaction://hlinksldjump"/>
          </p:cNvPr>
          <p:cNvSpPr txBox="1">
            <a:spLocks/>
          </p:cNvSpPr>
          <p:nvPr/>
        </p:nvSpPr>
        <p:spPr>
          <a:xfrm>
            <a:off x="7493214" y="5841213"/>
            <a:ext cx="1193586" cy="356385"/>
          </a:xfrm>
          <a:prstGeom prst="roundRect">
            <a:avLst/>
          </a:prstGeom>
          <a:solidFill>
            <a:srgbClr val="800000"/>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85000" lnSpcReduction="20000"/>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chemeClr val="accent6">
                    <a:lumMod val="20000"/>
                    <a:lumOff val="80000"/>
                  </a:schemeClr>
                </a:solidFill>
                <a:latin typeface="FrankRuehl" panose="020E0503060101010101" pitchFamily="34" charset="-79"/>
                <a:cs typeface="FrankRuehl" panose="020E0503060101010101" pitchFamily="34" charset="-79"/>
              </a:rPr>
              <a:t>Time</a:t>
            </a:r>
          </a:p>
        </p:txBody>
      </p:sp>
      <p:cxnSp>
        <p:nvCxnSpPr>
          <p:cNvPr id="5" name="Straight Arrow Connector 4"/>
          <p:cNvCxnSpPr/>
          <p:nvPr/>
        </p:nvCxnSpPr>
        <p:spPr>
          <a:xfrm>
            <a:off x="1915887" y="5702300"/>
            <a:ext cx="6466113"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p:nvPr/>
        </p:nvCxnSpPr>
        <p:spPr>
          <a:xfrm flipV="1">
            <a:off x="1915887" y="2616200"/>
            <a:ext cx="0" cy="30861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3" name="Straight Connector 22"/>
          <p:cNvCxnSpPr/>
          <p:nvPr/>
        </p:nvCxnSpPr>
        <p:spPr>
          <a:xfrm>
            <a:off x="1915887" y="3214470"/>
            <a:ext cx="6266088" cy="0"/>
          </a:xfrm>
          <a:prstGeom prst="line">
            <a:avLst/>
          </a:prstGeom>
        </p:spPr>
        <p:style>
          <a:lnRef idx="2">
            <a:schemeClr val="dk1"/>
          </a:lnRef>
          <a:fillRef idx="0">
            <a:schemeClr val="dk1"/>
          </a:fillRef>
          <a:effectRef idx="1">
            <a:schemeClr val="dk1"/>
          </a:effectRef>
          <a:fontRef idx="minor">
            <a:schemeClr val="tx1"/>
          </a:fontRef>
        </p:style>
      </p:cxnSp>
      <p:sp>
        <p:nvSpPr>
          <p:cNvPr id="40" name="TextBox 39"/>
          <p:cNvSpPr txBox="1"/>
          <p:nvPr/>
        </p:nvSpPr>
        <p:spPr>
          <a:xfrm>
            <a:off x="361952" y="2942103"/>
            <a:ext cx="1485900" cy="646331"/>
          </a:xfrm>
          <a:prstGeom prst="rect">
            <a:avLst/>
          </a:prstGeom>
          <a:noFill/>
        </p:spPr>
        <p:txBody>
          <a:bodyPr wrap="square" rtlCol="0">
            <a:spAutoFit/>
          </a:bodyPr>
          <a:lstStyle/>
          <a:p>
            <a:pPr algn="ctr"/>
            <a:r>
              <a:rPr lang="en-US" dirty="0">
                <a:latin typeface="FrankRuehl" panose="020E0503060101010101" pitchFamily="34" charset="-79"/>
                <a:cs typeface="FrankRuehl" panose="020E0503060101010101" pitchFamily="34" charset="-79"/>
              </a:rPr>
              <a:t>Your Firm’s Returns</a:t>
            </a:r>
          </a:p>
        </p:txBody>
      </p:sp>
      <p:cxnSp>
        <p:nvCxnSpPr>
          <p:cNvPr id="22" name="Straight Connector 21"/>
          <p:cNvCxnSpPr/>
          <p:nvPr/>
        </p:nvCxnSpPr>
        <p:spPr>
          <a:xfrm>
            <a:off x="1915887" y="4562945"/>
            <a:ext cx="6357968" cy="0"/>
          </a:xfrm>
          <a:prstGeom prst="line">
            <a:avLst/>
          </a:prstGeom>
        </p:spPr>
        <p:style>
          <a:lnRef idx="2">
            <a:schemeClr val="accent1"/>
          </a:lnRef>
          <a:fillRef idx="0">
            <a:schemeClr val="accent1"/>
          </a:fillRef>
          <a:effectRef idx="1">
            <a:schemeClr val="accent1"/>
          </a:effectRef>
          <a:fontRef idx="minor">
            <a:schemeClr val="tx1"/>
          </a:fontRef>
        </p:style>
      </p:cxnSp>
      <p:sp>
        <p:nvSpPr>
          <p:cNvPr id="26" name="TextBox 25"/>
          <p:cNvSpPr txBox="1"/>
          <p:nvPr/>
        </p:nvSpPr>
        <p:spPr>
          <a:xfrm>
            <a:off x="361952" y="4239779"/>
            <a:ext cx="1485900" cy="369332"/>
          </a:xfrm>
          <a:prstGeom prst="rect">
            <a:avLst/>
          </a:prstGeom>
          <a:noFill/>
        </p:spPr>
        <p:txBody>
          <a:bodyPr wrap="square" rtlCol="0">
            <a:spAutoFit/>
          </a:bodyPr>
          <a:lstStyle/>
          <a:p>
            <a:pPr algn="ctr"/>
            <a:r>
              <a:rPr lang="en-US" dirty="0">
                <a:latin typeface="FrankRuehl" panose="020E0503060101010101" pitchFamily="34" charset="-79"/>
                <a:cs typeface="FrankRuehl" panose="020E0503060101010101" pitchFamily="34" charset="-79"/>
              </a:rPr>
              <a:t>Mean Returns</a:t>
            </a:r>
          </a:p>
        </p:txBody>
      </p:sp>
      <p:sp>
        <p:nvSpPr>
          <p:cNvPr id="9" name="Freeform 8"/>
          <p:cNvSpPr/>
          <p:nvPr/>
        </p:nvSpPr>
        <p:spPr>
          <a:xfrm>
            <a:off x="1943100" y="3238715"/>
            <a:ext cx="4486275" cy="1295185"/>
          </a:xfrm>
          <a:custGeom>
            <a:avLst/>
            <a:gdLst>
              <a:gd name="connsiteX0" fmla="*/ 0 w 4486275"/>
              <a:gd name="connsiteY0" fmla="*/ 18835 h 1295185"/>
              <a:gd name="connsiteX1" fmla="*/ 1114425 w 4486275"/>
              <a:gd name="connsiteY1" fmla="*/ 47410 h 1295185"/>
              <a:gd name="connsiteX2" fmla="*/ 2028825 w 4486275"/>
              <a:gd name="connsiteY2" fmla="*/ 428410 h 1295185"/>
              <a:gd name="connsiteX3" fmla="*/ 2886075 w 4486275"/>
              <a:gd name="connsiteY3" fmla="*/ 1057060 h 1295185"/>
              <a:gd name="connsiteX4" fmla="*/ 4486275 w 4486275"/>
              <a:gd name="connsiteY4" fmla="*/ 1295185 h 1295185"/>
              <a:gd name="connsiteX5" fmla="*/ 4486275 w 4486275"/>
              <a:gd name="connsiteY5" fmla="*/ 1295185 h 12951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4486275" h="1295185">
                <a:moveTo>
                  <a:pt x="0" y="18835"/>
                </a:moveTo>
                <a:cubicBezTo>
                  <a:pt x="388144" y="-1009"/>
                  <a:pt x="776288" y="-20853"/>
                  <a:pt x="1114425" y="47410"/>
                </a:cubicBezTo>
                <a:cubicBezTo>
                  <a:pt x="1452563" y="115673"/>
                  <a:pt x="1733550" y="260135"/>
                  <a:pt x="2028825" y="428410"/>
                </a:cubicBezTo>
                <a:cubicBezTo>
                  <a:pt x="2324100" y="596685"/>
                  <a:pt x="2476500" y="912598"/>
                  <a:pt x="2886075" y="1057060"/>
                </a:cubicBezTo>
                <a:cubicBezTo>
                  <a:pt x="3295650" y="1201523"/>
                  <a:pt x="4486275" y="1295185"/>
                  <a:pt x="4486275" y="1295185"/>
                </a:cubicBezTo>
                <a:lnTo>
                  <a:pt x="4486275" y="1295185"/>
                </a:ln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dirty="0"/>
          </a:p>
        </p:txBody>
      </p:sp>
      <p:cxnSp>
        <p:nvCxnSpPr>
          <p:cNvPr id="11" name="Straight Connector 10"/>
          <p:cNvCxnSpPr/>
          <p:nvPr/>
        </p:nvCxnSpPr>
        <p:spPr>
          <a:xfrm>
            <a:off x="6429375" y="4239779"/>
            <a:ext cx="0" cy="1462521"/>
          </a:xfrm>
          <a:prstGeom prst="line">
            <a:avLst/>
          </a:prstGeom>
        </p:spPr>
        <p:style>
          <a:lnRef idx="2">
            <a:schemeClr val="accent3"/>
          </a:lnRef>
          <a:fillRef idx="0">
            <a:schemeClr val="accent3"/>
          </a:fillRef>
          <a:effectRef idx="1">
            <a:schemeClr val="accent3"/>
          </a:effectRef>
          <a:fontRef idx="minor">
            <a:schemeClr val="tx1"/>
          </a:fontRef>
        </p:style>
      </p:cxnSp>
      <p:sp>
        <p:nvSpPr>
          <p:cNvPr id="28" name="TextBox 27"/>
          <p:cNvSpPr txBox="1"/>
          <p:nvPr/>
        </p:nvSpPr>
        <p:spPr>
          <a:xfrm>
            <a:off x="5686425" y="3424642"/>
            <a:ext cx="1485900" cy="923330"/>
          </a:xfrm>
          <a:prstGeom prst="rect">
            <a:avLst/>
          </a:prstGeom>
          <a:noFill/>
        </p:spPr>
        <p:txBody>
          <a:bodyPr wrap="square" rtlCol="0">
            <a:spAutoFit/>
          </a:bodyPr>
          <a:lstStyle/>
          <a:p>
            <a:pPr algn="ctr"/>
            <a:r>
              <a:rPr lang="en-US" dirty="0">
                <a:latin typeface="FrankRuehl" panose="020E0503060101010101" pitchFamily="34" charset="-79"/>
                <a:cs typeface="FrankRuehl" panose="020E0503060101010101" pitchFamily="34" charset="-79"/>
              </a:rPr>
              <a:t>Regression to the Mean Process</a:t>
            </a:r>
          </a:p>
        </p:txBody>
      </p:sp>
      <p:sp>
        <p:nvSpPr>
          <p:cNvPr id="29" name="TextBox 28"/>
          <p:cNvSpPr txBox="1"/>
          <p:nvPr/>
        </p:nvSpPr>
        <p:spPr>
          <a:xfrm>
            <a:off x="2695575" y="4781335"/>
            <a:ext cx="3171825" cy="646331"/>
          </a:xfrm>
          <a:prstGeom prst="rect">
            <a:avLst/>
          </a:prstGeom>
          <a:noFill/>
        </p:spPr>
        <p:txBody>
          <a:bodyPr wrap="square" rtlCol="0">
            <a:spAutoFit/>
          </a:bodyPr>
          <a:lstStyle/>
          <a:p>
            <a:pPr algn="ctr"/>
            <a:r>
              <a:rPr lang="en-US" dirty="0">
                <a:latin typeface="FrankRuehl" panose="020E0503060101010101" pitchFamily="34" charset="-79"/>
                <a:cs typeface="FrankRuehl" panose="020E0503060101010101" pitchFamily="34" charset="-79"/>
              </a:rPr>
              <a:t>Absolute Competitive Advantage Period</a:t>
            </a:r>
          </a:p>
        </p:txBody>
      </p:sp>
      <p:cxnSp>
        <p:nvCxnSpPr>
          <p:cNvPr id="14" name="Straight Arrow Connector 13"/>
          <p:cNvCxnSpPr/>
          <p:nvPr/>
        </p:nvCxnSpPr>
        <p:spPr>
          <a:xfrm>
            <a:off x="1943100" y="5532441"/>
            <a:ext cx="4486275" cy="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4" name="TextBox 3"/>
          <p:cNvSpPr txBox="1"/>
          <p:nvPr/>
        </p:nvSpPr>
        <p:spPr>
          <a:xfrm>
            <a:off x="1104902" y="5841213"/>
            <a:ext cx="5791198" cy="369332"/>
          </a:xfrm>
          <a:prstGeom prst="rect">
            <a:avLst/>
          </a:prstGeom>
          <a:noFill/>
        </p:spPr>
        <p:txBody>
          <a:bodyPr wrap="square" rtlCol="0">
            <a:spAutoFit/>
          </a:bodyPr>
          <a:lstStyle/>
          <a:p>
            <a:r>
              <a:rPr lang="en-US" dirty="0">
                <a:solidFill>
                  <a:srgbClr val="002060"/>
                </a:solidFill>
                <a:latin typeface="FrankRuehl" panose="020E0503060101010101" pitchFamily="34" charset="-79"/>
                <a:cs typeface="FrankRuehl" panose="020E0503060101010101" pitchFamily="34" charset="-79"/>
              </a:rPr>
              <a:t>Protect your organization from being commoditized.</a:t>
            </a:r>
          </a:p>
        </p:txBody>
      </p:sp>
    </p:spTree>
    <p:custDataLst>
      <p:tags r:id="rId1"/>
    </p:custDataLst>
    <p:extLst>
      <p:ext uri="{BB962C8B-B14F-4D97-AF65-F5344CB8AC3E}">
        <p14:creationId xmlns:p14="http://schemas.microsoft.com/office/powerpoint/2010/main" val="1634406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29" y="4183444"/>
            <a:ext cx="8129573" cy="1579181"/>
          </a:xfrm>
        </p:spPr>
        <p:txBody>
          <a:bodyPr>
            <a:noAutofit/>
          </a:bodyPr>
          <a:lstStyle/>
          <a:p>
            <a:pPr algn="l"/>
            <a:r>
              <a:rPr lang="en-US" sz="3600" dirty="0">
                <a:solidFill>
                  <a:schemeClr val="tx2">
                    <a:lumMod val="50000"/>
                  </a:schemeClr>
                </a:solidFill>
                <a:latin typeface="FrankRuehl" panose="020E0503060101010101" pitchFamily="34" charset="-79"/>
                <a:cs typeface="FrankRuehl" panose="020E0503060101010101" pitchFamily="34" charset="-79"/>
              </a:rPr>
              <a:t>Link:</a:t>
            </a:r>
            <a:br>
              <a:rPr lang="en-US" sz="3600" dirty="0">
                <a:solidFill>
                  <a:schemeClr val="tx2">
                    <a:lumMod val="50000"/>
                  </a:schemeClr>
                </a:solidFill>
                <a:latin typeface="FrankRuehl" panose="020E0503060101010101" pitchFamily="34" charset="-79"/>
                <a:cs typeface="FrankRuehl" panose="020E0503060101010101" pitchFamily="34" charset="-79"/>
              </a:rPr>
            </a:br>
            <a:r>
              <a:rPr lang="en-US" sz="3600" dirty="0">
                <a:solidFill>
                  <a:schemeClr val="tx2">
                    <a:lumMod val="50000"/>
                  </a:schemeClr>
                </a:solidFill>
                <a:latin typeface="FrankRuehl" panose="020E0503060101010101" pitchFamily="34" charset="-79"/>
                <a:cs typeface="FrankRuehl" panose="020E0503060101010101" pitchFamily="34" charset="-79"/>
                <a:hlinkClick r:id="rId3"/>
              </a:rPr>
              <a:t>www.morningstar.com</a:t>
            </a:r>
            <a:br>
              <a:rPr lang="en-US" sz="3200" dirty="0">
                <a:solidFill>
                  <a:schemeClr val="tx2">
                    <a:lumMod val="50000"/>
                  </a:schemeClr>
                </a:solidFill>
                <a:latin typeface="FrankRuehl" panose="020E0503060101010101" pitchFamily="34" charset="-79"/>
                <a:cs typeface="FrankRuehl" panose="020E0503060101010101" pitchFamily="34" charset="-79"/>
              </a:rPr>
            </a:br>
            <a:endParaRPr lang="en-US" sz="3200" dirty="0">
              <a:solidFill>
                <a:schemeClr val="tx2">
                  <a:lumMod val="50000"/>
                </a:schemeClr>
              </a:solidFill>
              <a:latin typeface="FrankRuehl" panose="020E0503060101010101" pitchFamily="34" charset="-79"/>
              <a:cs typeface="FrankRuehl" panose="020E0503060101010101" pitchFamily="34" charset="-79"/>
            </a:endParaRPr>
          </a:p>
        </p:txBody>
      </p:sp>
      <p:pic>
        <p:nvPicPr>
          <p:cNvPr id="6" name="Content Placeholder 5" descr="Logo.psd">
            <a:hlinkClick r:id="rId4" action="ppaction://hlinksldjump"/>
          </p:cNvPr>
          <p:cNvPicPr>
            <a:picLocks noGrp="1" noChangeAspect="1"/>
          </p:cNvPicPr>
          <p:nvPr>
            <p:ph idx="1"/>
          </p:nvPr>
        </p:nvPicPr>
        <p:blipFill>
          <a:blip r:embed="rId5">
            <a:extLst>
              <a:ext uri="{28A0092B-C50C-407E-A947-70E740481C1C}">
                <a14:useLocalDpi xmlns:a14="http://schemas.microsoft.com/office/drawing/2010/main" val="0"/>
              </a:ext>
            </a:extLst>
          </a:blip>
          <a:srcRect/>
          <a:stretch>
            <a:fillRect/>
          </a:stretch>
        </p:blipFill>
        <p:spPr>
          <a:xfrm>
            <a:off x="277091" y="96189"/>
            <a:ext cx="1755081" cy="1213066"/>
          </a:xfrm>
        </p:spPr>
      </p:pic>
      <p:sp>
        <p:nvSpPr>
          <p:cNvPr id="3" name="Footer Placeholder 2"/>
          <p:cNvSpPr>
            <a:spLocks noGrp="1"/>
          </p:cNvSpPr>
          <p:nvPr>
            <p:ph type="ftr" sz="quarter" idx="11"/>
          </p:nvPr>
        </p:nvSpPr>
        <p:spPr/>
        <p:txBody>
          <a:bodyPr/>
          <a:lstStyle/>
          <a:p>
            <a:r>
              <a:rPr lang="en-US" dirty="0"/>
              <a:t>Copyrights@RegentsParkPublishers</a:t>
            </a:r>
          </a:p>
        </p:txBody>
      </p:sp>
      <p:sp>
        <p:nvSpPr>
          <p:cNvPr id="7" name="Title 1"/>
          <p:cNvSpPr txBox="1">
            <a:spLocks/>
          </p:cNvSpPr>
          <p:nvPr/>
        </p:nvSpPr>
        <p:spPr>
          <a:xfrm>
            <a:off x="277091" y="166255"/>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accent3">
                    <a:lumMod val="50000"/>
                  </a:schemeClr>
                </a:solidFill>
                <a:latin typeface="FrankRuehl" panose="020E0503060101010101" pitchFamily="34" charset="-79"/>
                <a:cs typeface="FrankRuehl" panose="020E0503060101010101" pitchFamily="34" charset="-79"/>
              </a:rPr>
              <a:t>Morningstar</a:t>
            </a:r>
          </a:p>
        </p:txBody>
      </p:sp>
      <p:sp>
        <p:nvSpPr>
          <p:cNvPr id="8" name="Title 1"/>
          <p:cNvSpPr txBox="1">
            <a:spLocks/>
          </p:cNvSpPr>
          <p:nvPr/>
        </p:nvSpPr>
        <p:spPr>
          <a:xfrm>
            <a:off x="633427" y="1568007"/>
            <a:ext cx="8129573" cy="2461068"/>
          </a:xfrm>
          <a:prstGeom prst="rect">
            <a:avLst/>
          </a:prstGeom>
        </p:spPr>
        <p:txBody>
          <a:bodyPr vert="horz" lIns="91440" tIns="45720" rIns="91440" bIns="45720" rtlCol="0" anchor="ctr">
            <a:no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200" dirty="0">
                <a:solidFill>
                  <a:schemeClr val="tx2">
                    <a:lumMod val="50000"/>
                  </a:schemeClr>
                </a:solidFill>
                <a:latin typeface="FrankRuehl" panose="020E0503060101010101" pitchFamily="34" charset="-79"/>
                <a:cs typeface="FrankRuehl" panose="020E0503060101010101" pitchFamily="34" charset="-79"/>
              </a:rPr>
              <a:t>The concept of the </a:t>
            </a:r>
            <a:r>
              <a:rPr lang="en-US" sz="3200" b="1" dirty="0">
                <a:solidFill>
                  <a:srgbClr val="C00000"/>
                </a:solidFill>
                <a:latin typeface="FrankRuehl" panose="020E0503060101010101" pitchFamily="34" charset="-79"/>
                <a:cs typeface="FrankRuehl" panose="020E0503060101010101" pitchFamily="34" charset="-79"/>
              </a:rPr>
              <a:t>economic moat</a:t>
            </a:r>
            <a:r>
              <a:rPr lang="en-US" sz="3200" dirty="0">
                <a:solidFill>
                  <a:schemeClr val="tx2">
                    <a:lumMod val="50000"/>
                  </a:schemeClr>
                </a:solidFill>
                <a:latin typeface="FrankRuehl" panose="020E0503060101010101" pitchFamily="34" charset="-79"/>
                <a:cs typeface="FrankRuehl" panose="020E0503060101010101" pitchFamily="34" charset="-79"/>
              </a:rPr>
              <a:t>. </a:t>
            </a:r>
          </a:p>
          <a:p>
            <a:pPr algn="l"/>
            <a:r>
              <a:rPr lang="en-US" sz="3200" dirty="0">
                <a:solidFill>
                  <a:schemeClr val="tx2">
                    <a:lumMod val="50000"/>
                  </a:schemeClr>
                </a:solidFill>
                <a:latin typeface="FrankRuehl" panose="020E0503060101010101" pitchFamily="34" charset="-79"/>
                <a:cs typeface="FrankRuehl" panose="020E0503060101010101" pitchFamily="34" charset="-79"/>
              </a:rPr>
              <a:t>It is utilized by Morningstar to assess companies with regards to their investment potential.</a:t>
            </a:r>
          </a:p>
          <a:p>
            <a:pPr algn="l"/>
            <a:r>
              <a:rPr lang="en-US" sz="3200" dirty="0">
                <a:solidFill>
                  <a:schemeClr val="tx2">
                    <a:lumMod val="50000"/>
                  </a:schemeClr>
                </a:solidFill>
                <a:latin typeface="FrankRuehl" panose="020E0503060101010101" pitchFamily="34" charset="-79"/>
                <a:cs typeface="FrankRuehl" panose="020E0503060101010101" pitchFamily="34" charset="-79"/>
              </a:rPr>
              <a:t>A </a:t>
            </a:r>
            <a:r>
              <a:rPr lang="en-US" sz="3200" b="1" dirty="0">
                <a:solidFill>
                  <a:srgbClr val="C00000"/>
                </a:solidFill>
                <a:latin typeface="FrankRuehl" panose="020E0503060101010101" pitchFamily="34" charset="-79"/>
                <a:cs typeface="FrankRuehl" panose="020E0503060101010101" pitchFamily="34" charset="-79"/>
              </a:rPr>
              <a:t>wide moat</a:t>
            </a:r>
            <a:r>
              <a:rPr lang="en-US" sz="3200" dirty="0">
                <a:solidFill>
                  <a:schemeClr val="tx2">
                    <a:lumMod val="50000"/>
                  </a:schemeClr>
                </a:solidFill>
                <a:latin typeface="FrankRuehl" panose="020E0503060101010101" pitchFamily="34" charset="-79"/>
                <a:cs typeface="FrankRuehl" panose="020E0503060101010101" pitchFamily="34" charset="-79"/>
              </a:rPr>
              <a:t>, for example, represent a long competitive advantage period.</a:t>
            </a:r>
            <a:br>
              <a:rPr lang="en-US" sz="3200" dirty="0">
                <a:solidFill>
                  <a:schemeClr val="tx2">
                    <a:lumMod val="50000"/>
                  </a:schemeClr>
                </a:solidFill>
                <a:latin typeface="FrankRuehl" panose="020E0503060101010101" pitchFamily="34" charset="-79"/>
                <a:cs typeface="FrankRuehl" panose="020E0503060101010101" pitchFamily="34" charset="-79"/>
              </a:rPr>
            </a:br>
            <a:endParaRPr lang="en-US" sz="3200" dirty="0">
              <a:solidFill>
                <a:schemeClr val="tx2">
                  <a:lumMod val="50000"/>
                </a:schemeClr>
              </a:solidFill>
              <a:latin typeface="FrankRuehl" panose="020E0503060101010101" pitchFamily="34" charset="-79"/>
              <a:cs typeface="FrankRuehl" panose="020E0503060101010101" pitchFamily="34" charset="-79"/>
            </a:endParaRPr>
          </a:p>
        </p:txBody>
      </p:sp>
    </p:spTree>
    <p:custDataLst>
      <p:tags r:id="rId1"/>
    </p:custDataLst>
    <p:extLst>
      <p:ext uri="{BB962C8B-B14F-4D97-AF65-F5344CB8AC3E}">
        <p14:creationId xmlns:p14="http://schemas.microsoft.com/office/powerpoint/2010/main" val="366888559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tx2">
                    <a:lumMod val="50000"/>
                  </a:schemeClr>
                </a:solidFill>
                <a:latin typeface="FrankRuehl" panose="020E0503060101010101" pitchFamily="34" charset="-79"/>
                <a:cs typeface="FrankRuehl" panose="020E0503060101010101" pitchFamily="34" charset="-79"/>
              </a:rPr>
              <a:t>       </a:t>
            </a:r>
            <a:endParaRPr lang="en-US" dirty="0">
              <a:solidFill>
                <a:schemeClr val="accent2">
                  <a:lumMod val="75000"/>
                </a:schemeClr>
              </a:solidFill>
              <a:latin typeface="FrankRuehl" panose="020E0503060101010101" pitchFamily="34" charset="-79"/>
              <a:cs typeface="FrankRuehl" panose="020E0503060101010101" pitchFamily="34" charset="-79"/>
            </a:endParaRPr>
          </a:p>
        </p:txBody>
      </p:sp>
      <p:sp>
        <p:nvSpPr>
          <p:cNvPr id="3" name="Footer Placeholder 2"/>
          <p:cNvSpPr>
            <a:spLocks noGrp="1"/>
          </p:cNvSpPr>
          <p:nvPr>
            <p:ph type="ftr" sz="quarter" idx="11"/>
          </p:nvPr>
        </p:nvSpPr>
        <p:spPr/>
        <p:txBody>
          <a:bodyPr/>
          <a:lstStyle/>
          <a:p>
            <a:r>
              <a:rPr lang="en-US" dirty="0"/>
              <a:t>Copyrights@RegentsParkPublishers</a:t>
            </a:r>
          </a:p>
        </p:txBody>
      </p:sp>
      <p:sp>
        <p:nvSpPr>
          <p:cNvPr id="4" name="TextBox 3"/>
          <p:cNvSpPr txBox="1"/>
          <p:nvPr/>
        </p:nvSpPr>
        <p:spPr>
          <a:xfrm>
            <a:off x="2032171" y="2981323"/>
            <a:ext cx="5464003" cy="769441"/>
          </a:xfrm>
          <a:prstGeom prst="rect">
            <a:avLst/>
          </a:prstGeom>
          <a:noFill/>
        </p:spPr>
        <p:txBody>
          <a:bodyPr wrap="square" rtlCol="0">
            <a:spAutoFit/>
          </a:bodyPr>
          <a:lstStyle/>
          <a:p>
            <a:pPr algn="ctr"/>
            <a:r>
              <a:rPr lang="en-US" sz="4400" dirty="0">
                <a:solidFill>
                  <a:schemeClr val="accent1">
                    <a:lumMod val="50000"/>
                  </a:schemeClr>
                </a:solidFill>
                <a:latin typeface="FrankRuehl" panose="020E0503060101010101" pitchFamily="34" charset="-79"/>
                <a:cs typeface="FrankRuehl" panose="020E0503060101010101" pitchFamily="34" charset="-79"/>
              </a:rPr>
              <a:t>Crossing the “Chasm”</a:t>
            </a:r>
          </a:p>
        </p:txBody>
      </p:sp>
    </p:spTree>
    <p:custDataLst>
      <p:tags r:id="rId1"/>
    </p:custDataLst>
    <p:extLst>
      <p:ext uri="{BB962C8B-B14F-4D97-AF65-F5344CB8AC3E}">
        <p14:creationId xmlns:p14="http://schemas.microsoft.com/office/powerpoint/2010/main" val="34665897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7091" y="1466849"/>
            <a:ext cx="8514484" cy="4610101"/>
          </a:xfrm>
        </p:spPr>
        <p:txBody>
          <a:bodyPr anchor="t">
            <a:noAutofit/>
          </a:bodyPr>
          <a:lstStyle/>
          <a:p>
            <a:pPr algn="l"/>
            <a:r>
              <a:rPr lang="en-US" sz="2400" dirty="0">
                <a:solidFill>
                  <a:schemeClr val="tx2">
                    <a:lumMod val="50000"/>
                  </a:schemeClr>
                </a:solidFill>
                <a:latin typeface="FrankRuehl" panose="020E0503060101010101" pitchFamily="34" charset="-79"/>
                <a:cs typeface="FrankRuehl" panose="020E0503060101010101" pitchFamily="34" charset="-79"/>
              </a:rPr>
              <a:t>1. “The Chasm” is the challenge of scaling.</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2. The processes of customer acquisition and operational</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     support have to be aligned.</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3. If that alignment is absent the firm will fold.</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4. Approximately 95% of organizations cannot </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    make the transition from selling to early adopters </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    to selling to early majority.</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5. This transition requires a movement from a stand alone</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     operations to “ business eco-system” operations.  </a:t>
            </a:r>
          </a:p>
        </p:txBody>
      </p:sp>
      <p:pic>
        <p:nvPicPr>
          <p:cNvPr id="6" name="Content Placeholder 5" descr="Logo.psd">
            <a:hlinkClick r:id="rId3" action="ppaction://hlinksldjump"/>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77091" y="96189"/>
            <a:ext cx="1755081" cy="1213066"/>
          </a:xfrm>
        </p:spPr>
      </p:pic>
      <p:sp>
        <p:nvSpPr>
          <p:cNvPr id="3" name="Footer Placeholder 2"/>
          <p:cNvSpPr>
            <a:spLocks noGrp="1"/>
          </p:cNvSpPr>
          <p:nvPr>
            <p:ph type="ftr" sz="quarter" idx="11"/>
          </p:nvPr>
        </p:nvSpPr>
        <p:spPr/>
        <p:txBody>
          <a:bodyPr/>
          <a:lstStyle/>
          <a:p>
            <a:r>
              <a:rPr lang="en-US" dirty="0"/>
              <a:t>Copyrights@RegentsParkPublishers</a:t>
            </a:r>
          </a:p>
        </p:txBody>
      </p:sp>
      <p:sp>
        <p:nvSpPr>
          <p:cNvPr id="5" name="Title 1"/>
          <p:cNvSpPr txBox="1">
            <a:spLocks/>
          </p:cNvSpPr>
          <p:nvPr/>
        </p:nvSpPr>
        <p:spPr>
          <a:xfrm>
            <a:off x="457200" y="-8586"/>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accent3">
                    <a:lumMod val="50000"/>
                  </a:schemeClr>
                </a:solidFill>
                <a:latin typeface="FrankRuehl" panose="020E0503060101010101" pitchFamily="34" charset="-79"/>
                <a:cs typeface="FrankRuehl" panose="020E0503060101010101" pitchFamily="34" charset="-79"/>
              </a:rPr>
              <a:t>Key Points</a:t>
            </a:r>
          </a:p>
        </p:txBody>
      </p:sp>
    </p:spTree>
    <p:custDataLst>
      <p:tags r:id="rId1"/>
    </p:custDataLst>
    <p:extLst>
      <p:ext uri="{BB962C8B-B14F-4D97-AF65-F5344CB8AC3E}">
        <p14:creationId xmlns:p14="http://schemas.microsoft.com/office/powerpoint/2010/main" val="13645474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tx2">
                    <a:lumMod val="50000"/>
                  </a:schemeClr>
                </a:solidFill>
                <a:latin typeface="FrankRuehl" panose="020E0503060101010101" pitchFamily="34" charset="-79"/>
                <a:cs typeface="FrankRuehl" panose="020E0503060101010101" pitchFamily="34" charset="-79"/>
              </a:rPr>
              <a:t>       </a:t>
            </a:r>
            <a:r>
              <a:rPr lang="en-US" dirty="0">
                <a:solidFill>
                  <a:schemeClr val="accent2">
                    <a:lumMod val="75000"/>
                  </a:schemeClr>
                </a:solidFill>
                <a:latin typeface="FrankRuehl" panose="020E0503060101010101" pitchFamily="34" charset="-79"/>
                <a:cs typeface="FrankRuehl" panose="020E0503060101010101" pitchFamily="34" charset="-79"/>
              </a:rPr>
              <a:t>Crossing the Chasm</a:t>
            </a:r>
          </a:p>
        </p:txBody>
      </p:sp>
      <p:sp>
        <p:nvSpPr>
          <p:cNvPr id="3" name="Footer Placeholder 2"/>
          <p:cNvSpPr>
            <a:spLocks noGrp="1"/>
          </p:cNvSpPr>
          <p:nvPr>
            <p:ph type="ftr" sz="quarter" idx="11"/>
          </p:nvPr>
        </p:nvSpPr>
        <p:spPr/>
        <p:txBody>
          <a:bodyPr/>
          <a:lstStyle/>
          <a:p>
            <a:r>
              <a:rPr lang="en-US" dirty="0"/>
              <a:t>Copyrights@RegentsParkPublishers</a:t>
            </a:r>
          </a:p>
        </p:txBody>
      </p:sp>
      <p:sp>
        <p:nvSpPr>
          <p:cNvPr id="18" name="Content Placeholder 4">
            <a:hlinkClick r:id="rId5" action="ppaction://hlinksldjump"/>
          </p:cNvPr>
          <p:cNvSpPr txBox="1">
            <a:spLocks/>
          </p:cNvSpPr>
          <p:nvPr/>
        </p:nvSpPr>
        <p:spPr>
          <a:xfrm>
            <a:off x="7734298" y="3896527"/>
            <a:ext cx="1193586" cy="356385"/>
          </a:xfrm>
          <a:prstGeom prst="roundRect">
            <a:avLst/>
          </a:prstGeom>
          <a:solidFill>
            <a:srgbClr val="800000"/>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85000" lnSpcReduction="20000"/>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chemeClr val="accent6">
                    <a:lumMod val="20000"/>
                    <a:lumOff val="80000"/>
                  </a:schemeClr>
                </a:solidFill>
                <a:latin typeface="FrankRuehl" panose="020E0503060101010101" pitchFamily="34" charset="-79"/>
                <a:cs typeface="FrankRuehl" panose="020E0503060101010101" pitchFamily="34" charset="-79"/>
              </a:rPr>
              <a:t>Time</a:t>
            </a:r>
          </a:p>
        </p:txBody>
      </p:sp>
      <p:cxnSp>
        <p:nvCxnSpPr>
          <p:cNvPr id="5" name="Straight Arrow Connector 4"/>
          <p:cNvCxnSpPr/>
          <p:nvPr/>
        </p:nvCxnSpPr>
        <p:spPr>
          <a:xfrm>
            <a:off x="904875" y="3695700"/>
            <a:ext cx="7781925"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6" name="TextBox 25"/>
          <p:cNvSpPr txBox="1"/>
          <p:nvPr/>
        </p:nvSpPr>
        <p:spPr>
          <a:xfrm>
            <a:off x="904875" y="3038738"/>
            <a:ext cx="1485900" cy="523220"/>
          </a:xfrm>
          <a:prstGeom prst="rect">
            <a:avLst/>
          </a:prstGeom>
          <a:noFill/>
        </p:spPr>
        <p:txBody>
          <a:bodyPr wrap="square" rtlCol="0">
            <a:spAutoFit/>
          </a:bodyPr>
          <a:lstStyle/>
          <a:p>
            <a:pPr algn="ctr"/>
            <a:r>
              <a:rPr lang="en-US" sz="1400" dirty="0"/>
              <a:t>Early</a:t>
            </a:r>
          </a:p>
          <a:p>
            <a:pPr algn="ctr"/>
            <a:r>
              <a:rPr lang="en-US" sz="1400" dirty="0"/>
              <a:t> Adopters</a:t>
            </a:r>
          </a:p>
        </p:txBody>
      </p:sp>
      <p:sp>
        <p:nvSpPr>
          <p:cNvPr id="7" name="Freeform 6"/>
          <p:cNvSpPr/>
          <p:nvPr/>
        </p:nvSpPr>
        <p:spPr>
          <a:xfrm>
            <a:off x="1123951" y="2352068"/>
            <a:ext cx="932034" cy="1343632"/>
          </a:xfrm>
          <a:custGeom>
            <a:avLst/>
            <a:gdLst>
              <a:gd name="connsiteX0" fmla="*/ 0 w 1685925"/>
              <a:gd name="connsiteY0" fmla="*/ 2409825 h 2409825"/>
              <a:gd name="connsiteX1" fmla="*/ 457200 w 1685925"/>
              <a:gd name="connsiteY1" fmla="*/ 1419225 h 2409825"/>
              <a:gd name="connsiteX2" fmla="*/ 1162050 w 1685925"/>
              <a:gd name="connsiteY2" fmla="*/ 476250 h 2409825"/>
              <a:gd name="connsiteX3" fmla="*/ 1685925 w 1685925"/>
              <a:gd name="connsiteY3" fmla="*/ 0 h 2409825"/>
              <a:gd name="connsiteX4" fmla="*/ 1685925 w 1685925"/>
              <a:gd name="connsiteY4" fmla="*/ 0 h 2409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5925" h="2409825">
                <a:moveTo>
                  <a:pt x="0" y="2409825"/>
                </a:moveTo>
                <a:cubicBezTo>
                  <a:pt x="131762" y="2075656"/>
                  <a:pt x="263525" y="1741487"/>
                  <a:pt x="457200" y="1419225"/>
                </a:cubicBezTo>
                <a:cubicBezTo>
                  <a:pt x="650875" y="1096963"/>
                  <a:pt x="957263" y="712787"/>
                  <a:pt x="1162050" y="476250"/>
                </a:cubicBezTo>
                <a:cubicBezTo>
                  <a:pt x="1366837" y="239713"/>
                  <a:pt x="1685925" y="0"/>
                  <a:pt x="1685925" y="0"/>
                </a:cubicBezTo>
                <a:lnTo>
                  <a:pt x="1685925" y="0"/>
                </a:lnTo>
              </a:path>
            </a:pathLst>
          </a:cu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dirty="0"/>
          </a:p>
        </p:txBody>
      </p:sp>
      <p:sp>
        <p:nvSpPr>
          <p:cNvPr id="8" name="Freeform 7"/>
          <p:cNvSpPr/>
          <p:nvPr/>
        </p:nvSpPr>
        <p:spPr>
          <a:xfrm>
            <a:off x="2409823" y="1461655"/>
            <a:ext cx="5324475" cy="2234046"/>
          </a:xfrm>
          <a:custGeom>
            <a:avLst/>
            <a:gdLst>
              <a:gd name="connsiteX0" fmla="*/ 0 w 5324475"/>
              <a:gd name="connsiteY0" fmla="*/ 766803 h 3033753"/>
              <a:gd name="connsiteX1" fmla="*/ 857250 w 5324475"/>
              <a:gd name="connsiteY1" fmla="*/ 81003 h 3033753"/>
              <a:gd name="connsiteX2" fmla="*/ 2047875 w 5324475"/>
              <a:gd name="connsiteY2" fmla="*/ 71478 h 3033753"/>
              <a:gd name="connsiteX3" fmla="*/ 3543300 w 5324475"/>
              <a:gd name="connsiteY3" fmla="*/ 604878 h 3033753"/>
              <a:gd name="connsiteX4" fmla="*/ 4914900 w 5324475"/>
              <a:gd name="connsiteY4" fmla="*/ 1576428 h 3033753"/>
              <a:gd name="connsiteX5" fmla="*/ 5324475 w 5324475"/>
              <a:gd name="connsiteY5" fmla="*/ 3033753 h 3033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24475" h="3033753">
                <a:moveTo>
                  <a:pt x="0" y="766803"/>
                </a:moveTo>
                <a:cubicBezTo>
                  <a:pt x="257969" y="481846"/>
                  <a:pt x="515938" y="196890"/>
                  <a:pt x="857250" y="81003"/>
                </a:cubicBezTo>
                <a:cubicBezTo>
                  <a:pt x="1198562" y="-34884"/>
                  <a:pt x="1600200" y="-15834"/>
                  <a:pt x="2047875" y="71478"/>
                </a:cubicBezTo>
                <a:cubicBezTo>
                  <a:pt x="2495550" y="158790"/>
                  <a:pt x="3065463" y="354053"/>
                  <a:pt x="3543300" y="604878"/>
                </a:cubicBezTo>
                <a:cubicBezTo>
                  <a:pt x="4021137" y="855703"/>
                  <a:pt x="4618038" y="1171616"/>
                  <a:pt x="4914900" y="1576428"/>
                </a:cubicBezTo>
                <a:cubicBezTo>
                  <a:pt x="5211763" y="1981241"/>
                  <a:pt x="5268119" y="2507497"/>
                  <a:pt x="5324475" y="3033753"/>
                </a:cubicBezTo>
              </a:path>
            </a:pathLst>
          </a:cu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dirty="0"/>
          </a:p>
        </p:txBody>
      </p:sp>
      <p:cxnSp>
        <p:nvCxnSpPr>
          <p:cNvPr id="12" name="Straight Connector 11"/>
          <p:cNvCxnSpPr/>
          <p:nvPr/>
        </p:nvCxnSpPr>
        <p:spPr>
          <a:xfrm>
            <a:off x="2055984" y="2352068"/>
            <a:ext cx="0" cy="1343632"/>
          </a:xfrm>
          <a:prstGeom prst="line">
            <a:avLst/>
          </a:prstGeom>
        </p:spPr>
        <p:style>
          <a:lnRef idx="2">
            <a:schemeClr val="accent2"/>
          </a:lnRef>
          <a:fillRef idx="0">
            <a:schemeClr val="accent2"/>
          </a:fillRef>
          <a:effectRef idx="1">
            <a:schemeClr val="accent2"/>
          </a:effectRef>
          <a:fontRef idx="minor">
            <a:schemeClr val="tx1"/>
          </a:fontRef>
        </p:style>
      </p:cxnSp>
      <p:cxnSp>
        <p:nvCxnSpPr>
          <p:cNvPr id="24" name="Straight Connector 23"/>
          <p:cNvCxnSpPr/>
          <p:nvPr/>
        </p:nvCxnSpPr>
        <p:spPr>
          <a:xfrm>
            <a:off x="2409823" y="1989903"/>
            <a:ext cx="0" cy="1705797"/>
          </a:xfrm>
          <a:prstGeom prst="line">
            <a:avLst/>
          </a:prstGeom>
        </p:spPr>
        <p:style>
          <a:lnRef idx="2">
            <a:schemeClr val="accent2"/>
          </a:lnRef>
          <a:fillRef idx="0">
            <a:schemeClr val="accent2"/>
          </a:fillRef>
          <a:effectRef idx="1">
            <a:schemeClr val="accent2"/>
          </a:effectRef>
          <a:fontRef idx="minor">
            <a:schemeClr val="tx1"/>
          </a:fontRef>
        </p:style>
      </p:cxnSp>
      <p:cxnSp>
        <p:nvCxnSpPr>
          <p:cNvPr id="30" name="Straight Connector 29"/>
          <p:cNvCxnSpPr/>
          <p:nvPr/>
        </p:nvCxnSpPr>
        <p:spPr>
          <a:xfrm>
            <a:off x="3838573" y="1461655"/>
            <a:ext cx="0" cy="2234045"/>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a:off x="5286371" y="1724025"/>
            <a:ext cx="0" cy="1971675"/>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a:off x="6734169" y="2200744"/>
            <a:ext cx="0" cy="1494956"/>
          </a:xfrm>
          <a:prstGeom prst="line">
            <a:avLst/>
          </a:prstGeom>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2409823" y="2448252"/>
            <a:ext cx="1485900" cy="523220"/>
          </a:xfrm>
          <a:prstGeom prst="rect">
            <a:avLst/>
          </a:prstGeom>
          <a:noFill/>
        </p:spPr>
        <p:txBody>
          <a:bodyPr wrap="square" rtlCol="0">
            <a:spAutoFit/>
          </a:bodyPr>
          <a:lstStyle/>
          <a:p>
            <a:pPr algn="ctr"/>
            <a:r>
              <a:rPr lang="en-US" sz="1400" dirty="0"/>
              <a:t>Early</a:t>
            </a:r>
          </a:p>
          <a:p>
            <a:pPr algn="ctr"/>
            <a:r>
              <a:rPr lang="en-US" sz="1400" dirty="0"/>
              <a:t> Majority</a:t>
            </a:r>
          </a:p>
        </p:txBody>
      </p:sp>
      <p:sp>
        <p:nvSpPr>
          <p:cNvPr id="35" name="TextBox 34"/>
          <p:cNvSpPr txBox="1"/>
          <p:nvPr/>
        </p:nvSpPr>
        <p:spPr>
          <a:xfrm>
            <a:off x="3838573" y="2455179"/>
            <a:ext cx="1485900" cy="523220"/>
          </a:xfrm>
          <a:prstGeom prst="rect">
            <a:avLst/>
          </a:prstGeom>
          <a:noFill/>
        </p:spPr>
        <p:txBody>
          <a:bodyPr wrap="square" rtlCol="0">
            <a:spAutoFit/>
          </a:bodyPr>
          <a:lstStyle/>
          <a:p>
            <a:pPr algn="ctr"/>
            <a:r>
              <a:rPr lang="en-US" sz="1400" dirty="0"/>
              <a:t>Late</a:t>
            </a:r>
          </a:p>
          <a:p>
            <a:pPr algn="ctr"/>
            <a:r>
              <a:rPr lang="en-US" sz="1400" dirty="0"/>
              <a:t> Majority</a:t>
            </a:r>
          </a:p>
        </p:txBody>
      </p:sp>
      <p:sp>
        <p:nvSpPr>
          <p:cNvPr id="36" name="TextBox 35"/>
          <p:cNvSpPr txBox="1"/>
          <p:nvPr/>
        </p:nvSpPr>
        <p:spPr>
          <a:xfrm>
            <a:off x="5267323" y="2595835"/>
            <a:ext cx="1485900" cy="307777"/>
          </a:xfrm>
          <a:prstGeom prst="rect">
            <a:avLst/>
          </a:prstGeom>
          <a:noFill/>
        </p:spPr>
        <p:txBody>
          <a:bodyPr wrap="square" rtlCol="0">
            <a:spAutoFit/>
          </a:bodyPr>
          <a:lstStyle/>
          <a:p>
            <a:pPr algn="ctr"/>
            <a:r>
              <a:rPr lang="en-US" sz="1400" dirty="0"/>
              <a:t>Laggards</a:t>
            </a:r>
          </a:p>
        </p:txBody>
      </p:sp>
      <p:sp>
        <p:nvSpPr>
          <p:cNvPr id="37" name="TextBox 36"/>
          <p:cNvSpPr txBox="1"/>
          <p:nvPr/>
        </p:nvSpPr>
        <p:spPr>
          <a:xfrm>
            <a:off x="6734169" y="3044736"/>
            <a:ext cx="958743" cy="523220"/>
          </a:xfrm>
          <a:prstGeom prst="rect">
            <a:avLst/>
          </a:prstGeom>
          <a:noFill/>
        </p:spPr>
        <p:txBody>
          <a:bodyPr wrap="square" rtlCol="0">
            <a:spAutoFit/>
          </a:bodyPr>
          <a:lstStyle/>
          <a:p>
            <a:pPr algn="ctr"/>
            <a:r>
              <a:rPr lang="en-US" sz="1400" dirty="0"/>
              <a:t>Specialty nichers</a:t>
            </a:r>
          </a:p>
        </p:txBody>
      </p:sp>
      <p:sp>
        <p:nvSpPr>
          <p:cNvPr id="38" name="TextBox 37"/>
          <p:cNvSpPr txBox="1"/>
          <p:nvPr/>
        </p:nvSpPr>
        <p:spPr>
          <a:xfrm>
            <a:off x="2008358" y="4035374"/>
            <a:ext cx="5241866" cy="707886"/>
          </a:xfrm>
          <a:prstGeom prst="rect">
            <a:avLst/>
          </a:prstGeom>
          <a:noFill/>
        </p:spPr>
        <p:txBody>
          <a:bodyPr wrap="square" rtlCol="0">
            <a:spAutoFit/>
          </a:bodyPr>
          <a:lstStyle/>
          <a:p>
            <a:pPr algn="ctr"/>
            <a:r>
              <a:rPr lang="en-US" sz="4000" b="1" dirty="0">
                <a:solidFill>
                  <a:srgbClr val="003300"/>
                </a:solidFill>
              </a:rPr>
              <a:t>Incomplete  Perspective</a:t>
            </a:r>
          </a:p>
        </p:txBody>
      </p:sp>
      <p:sp>
        <p:nvSpPr>
          <p:cNvPr id="39" name="TextBox 38"/>
          <p:cNvSpPr txBox="1"/>
          <p:nvPr/>
        </p:nvSpPr>
        <p:spPr>
          <a:xfrm>
            <a:off x="-6505575" y="1814734"/>
            <a:ext cx="1485900" cy="369332"/>
          </a:xfrm>
          <a:prstGeom prst="rect">
            <a:avLst/>
          </a:prstGeom>
          <a:noFill/>
        </p:spPr>
        <p:txBody>
          <a:bodyPr wrap="square" rtlCol="0">
            <a:spAutoFit/>
          </a:bodyPr>
          <a:lstStyle/>
          <a:p>
            <a:pPr algn="ctr"/>
            <a:r>
              <a:rPr lang="en-US" dirty="0"/>
              <a:t>Consumers</a:t>
            </a:r>
          </a:p>
        </p:txBody>
      </p:sp>
      <p:sp>
        <p:nvSpPr>
          <p:cNvPr id="43" name="TextBox 42"/>
          <p:cNvSpPr txBox="1"/>
          <p:nvPr/>
        </p:nvSpPr>
        <p:spPr>
          <a:xfrm>
            <a:off x="681038" y="1377261"/>
            <a:ext cx="1485900" cy="461665"/>
          </a:xfrm>
          <a:prstGeom prst="rect">
            <a:avLst/>
          </a:prstGeom>
          <a:noFill/>
        </p:spPr>
        <p:txBody>
          <a:bodyPr wrap="square" rtlCol="0">
            <a:spAutoFit/>
          </a:bodyPr>
          <a:lstStyle/>
          <a:p>
            <a:pPr algn="ctr"/>
            <a:r>
              <a:rPr lang="en-US" sz="2400" b="1" dirty="0">
                <a:solidFill>
                  <a:srgbClr val="C00000"/>
                </a:solidFill>
              </a:rPr>
              <a:t>Chasm</a:t>
            </a:r>
          </a:p>
        </p:txBody>
      </p:sp>
      <p:cxnSp>
        <p:nvCxnSpPr>
          <p:cNvPr id="44" name="Straight Arrow Connector 43"/>
          <p:cNvCxnSpPr/>
          <p:nvPr/>
        </p:nvCxnSpPr>
        <p:spPr>
          <a:xfrm>
            <a:off x="1685925" y="1780353"/>
            <a:ext cx="666750" cy="756909"/>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7" name="Straight Connector 46"/>
          <p:cNvCxnSpPr>
            <a:stCxn id="7" idx="3"/>
            <a:endCxn id="8" idx="0"/>
          </p:cNvCxnSpPr>
          <p:nvPr/>
        </p:nvCxnSpPr>
        <p:spPr>
          <a:xfrm flipV="1">
            <a:off x="2055985" y="2026326"/>
            <a:ext cx="353838" cy="325742"/>
          </a:xfrm>
          <a:prstGeom prst="line">
            <a:avLst/>
          </a:prstGeom>
        </p:spPr>
        <p:style>
          <a:lnRef idx="3">
            <a:schemeClr val="accent2"/>
          </a:lnRef>
          <a:fillRef idx="0">
            <a:schemeClr val="accent2"/>
          </a:fillRef>
          <a:effectRef idx="2">
            <a:schemeClr val="accent2"/>
          </a:effectRef>
          <a:fontRef idx="minor">
            <a:schemeClr val="tx1"/>
          </a:fontRef>
        </p:style>
      </p:cxnSp>
      <p:cxnSp>
        <p:nvCxnSpPr>
          <p:cNvPr id="48" name="Straight Connector 47"/>
          <p:cNvCxnSpPr/>
          <p:nvPr/>
        </p:nvCxnSpPr>
        <p:spPr>
          <a:xfrm flipV="1">
            <a:off x="2055985" y="3695700"/>
            <a:ext cx="353838" cy="1"/>
          </a:xfrm>
          <a:prstGeom prst="line">
            <a:avLst/>
          </a:prstGeom>
        </p:spPr>
        <p:style>
          <a:lnRef idx="3">
            <a:schemeClr val="accent2"/>
          </a:lnRef>
          <a:fillRef idx="0">
            <a:schemeClr val="accent2"/>
          </a:fillRef>
          <a:effectRef idx="2">
            <a:schemeClr val="accent2"/>
          </a:effectRef>
          <a:fontRef idx="minor">
            <a:schemeClr val="tx1"/>
          </a:fontRef>
        </p:style>
      </p:cxnSp>
      <p:sp>
        <p:nvSpPr>
          <p:cNvPr id="25" name="TextBox 24"/>
          <p:cNvSpPr txBox="1"/>
          <p:nvPr/>
        </p:nvSpPr>
        <p:spPr>
          <a:xfrm>
            <a:off x="904875" y="5435549"/>
            <a:ext cx="5241866" cy="276999"/>
          </a:xfrm>
          <a:prstGeom prst="rect">
            <a:avLst/>
          </a:prstGeom>
          <a:noFill/>
        </p:spPr>
        <p:txBody>
          <a:bodyPr wrap="square" rtlCol="0">
            <a:spAutoFit/>
          </a:bodyPr>
          <a:lstStyle/>
          <a:p>
            <a:r>
              <a:rPr lang="en-US" sz="1200" b="1" dirty="0">
                <a:solidFill>
                  <a:schemeClr val="tx2">
                    <a:lumMod val="50000"/>
                  </a:schemeClr>
                </a:solidFill>
              </a:rPr>
              <a:t>Based on the concept developed by Geoffrey Moore. </a:t>
            </a:r>
          </a:p>
        </p:txBody>
      </p:sp>
    </p:spTree>
    <p:custDataLst>
      <p:tags r:id="rId1"/>
    </p:custDataLst>
    <p:extLst>
      <p:ext uri="{BB962C8B-B14F-4D97-AF65-F5344CB8AC3E}">
        <p14:creationId xmlns:p14="http://schemas.microsoft.com/office/powerpoint/2010/main" val="117559010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 name="Straight Connector 47"/>
          <p:cNvCxnSpPr/>
          <p:nvPr/>
        </p:nvCxnSpPr>
        <p:spPr>
          <a:xfrm>
            <a:off x="2050516" y="4471988"/>
            <a:ext cx="359307" cy="61912"/>
          </a:xfrm>
          <a:prstGeom prst="line">
            <a:avLst/>
          </a:prstGeom>
        </p:spPr>
        <p:style>
          <a:lnRef idx="3">
            <a:schemeClr val="accent2"/>
          </a:lnRef>
          <a:fillRef idx="0">
            <a:schemeClr val="accent2"/>
          </a:fillRef>
          <a:effectRef idx="2">
            <a:schemeClr val="accent2"/>
          </a:effectRef>
          <a:fontRef idx="minor">
            <a:schemeClr val="tx1"/>
          </a:fontRef>
        </p:style>
      </p:cxnSp>
      <p:pic>
        <p:nvPicPr>
          <p:cNvPr id="17"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tx2">
                    <a:lumMod val="50000"/>
                  </a:schemeClr>
                </a:solidFill>
                <a:latin typeface="FrankRuehl" panose="020E0503060101010101" pitchFamily="34" charset="-79"/>
                <a:cs typeface="FrankRuehl" panose="020E0503060101010101" pitchFamily="34" charset="-79"/>
              </a:rPr>
              <a:t>       </a:t>
            </a:r>
            <a:r>
              <a:rPr lang="en-US" dirty="0">
                <a:solidFill>
                  <a:schemeClr val="accent2">
                    <a:lumMod val="75000"/>
                  </a:schemeClr>
                </a:solidFill>
                <a:latin typeface="FrankRuehl" panose="020E0503060101010101" pitchFamily="34" charset="-79"/>
                <a:cs typeface="FrankRuehl" panose="020E0503060101010101" pitchFamily="34" charset="-79"/>
              </a:rPr>
              <a:t>Crossing the Chasm</a:t>
            </a:r>
          </a:p>
        </p:txBody>
      </p:sp>
      <p:sp>
        <p:nvSpPr>
          <p:cNvPr id="3" name="Footer Placeholder 2"/>
          <p:cNvSpPr>
            <a:spLocks noGrp="1"/>
          </p:cNvSpPr>
          <p:nvPr>
            <p:ph type="ftr" sz="quarter" idx="11"/>
          </p:nvPr>
        </p:nvSpPr>
        <p:spPr/>
        <p:txBody>
          <a:bodyPr/>
          <a:lstStyle/>
          <a:p>
            <a:r>
              <a:rPr lang="en-US" dirty="0"/>
              <a:t>Copyrights@RegentsParkPublishers</a:t>
            </a:r>
          </a:p>
        </p:txBody>
      </p:sp>
      <p:sp>
        <p:nvSpPr>
          <p:cNvPr id="18" name="Content Placeholder 4">
            <a:hlinkClick r:id="rId5" action="ppaction://hlinksldjump"/>
          </p:cNvPr>
          <p:cNvSpPr txBox="1">
            <a:spLocks/>
          </p:cNvSpPr>
          <p:nvPr/>
        </p:nvSpPr>
        <p:spPr>
          <a:xfrm>
            <a:off x="8048623" y="3545242"/>
            <a:ext cx="781052" cy="261599"/>
          </a:xfrm>
          <a:prstGeom prst="roundRect">
            <a:avLst/>
          </a:prstGeom>
          <a:solidFill>
            <a:srgbClr val="800000"/>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55000" lnSpcReduction="20000"/>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chemeClr val="accent6">
                    <a:lumMod val="20000"/>
                    <a:lumOff val="80000"/>
                  </a:schemeClr>
                </a:solidFill>
                <a:latin typeface="FrankRuehl" panose="020E0503060101010101" pitchFamily="34" charset="-79"/>
                <a:cs typeface="FrankRuehl" panose="020E0503060101010101" pitchFamily="34" charset="-79"/>
              </a:rPr>
              <a:t>Time</a:t>
            </a:r>
          </a:p>
        </p:txBody>
      </p:sp>
      <p:cxnSp>
        <p:nvCxnSpPr>
          <p:cNvPr id="5" name="Straight Arrow Connector 4"/>
          <p:cNvCxnSpPr/>
          <p:nvPr/>
        </p:nvCxnSpPr>
        <p:spPr>
          <a:xfrm>
            <a:off x="1036867" y="3676042"/>
            <a:ext cx="6935558"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6" name="TextBox 25"/>
          <p:cNvSpPr txBox="1"/>
          <p:nvPr/>
        </p:nvSpPr>
        <p:spPr>
          <a:xfrm>
            <a:off x="904875" y="3038738"/>
            <a:ext cx="1485900" cy="523220"/>
          </a:xfrm>
          <a:prstGeom prst="rect">
            <a:avLst/>
          </a:prstGeom>
          <a:noFill/>
        </p:spPr>
        <p:txBody>
          <a:bodyPr wrap="square" rtlCol="0">
            <a:spAutoFit/>
          </a:bodyPr>
          <a:lstStyle/>
          <a:p>
            <a:pPr algn="ctr"/>
            <a:r>
              <a:rPr lang="en-US" sz="1400" dirty="0"/>
              <a:t>Early</a:t>
            </a:r>
          </a:p>
          <a:p>
            <a:pPr algn="ctr"/>
            <a:r>
              <a:rPr lang="en-US" sz="1400" dirty="0"/>
              <a:t> Adopters</a:t>
            </a:r>
          </a:p>
        </p:txBody>
      </p:sp>
      <p:sp>
        <p:nvSpPr>
          <p:cNvPr id="7" name="Freeform 6"/>
          <p:cNvSpPr/>
          <p:nvPr/>
        </p:nvSpPr>
        <p:spPr>
          <a:xfrm>
            <a:off x="1123951" y="2352068"/>
            <a:ext cx="932034" cy="1343632"/>
          </a:xfrm>
          <a:custGeom>
            <a:avLst/>
            <a:gdLst>
              <a:gd name="connsiteX0" fmla="*/ 0 w 1685925"/>
              <a:gd name="connsiteY0" fmla="*/ 2409825 h 2409825"/>
              <a:gd name="connsiteX1" fmla="*/ 457200 w 1685925"/>
              <a:gd name="connsiteY1" fmla="*/ 1419225 h 2409825"/>
              <a:gd name="connsiteX2" fmla="*/ 1162050 w 1685925"/>
              <a:gd name="connsiteY2" fmla="*/ 476250 h 2409825"/>
              <a:gd name="connsiteX3" fmla="*/ 1685925 w 1685925"/>
              <a:gd name="connsiteY3" fmla="*/ 0 h 2409825"/>
              <a:gd name="connsiteX4" fmla="*/ 1685925 w 1685925"/>
              <a:gd name="connsiteY4" fmla="*/ 0 h 2409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5925" h="2409825">
                <a:moveTo>
                  <a:pt x="0" y="2409825"/>
                </a:moveTo>
                <a:cubicBezTo>
                  <a:pt x="131762" y="2075656"/>
                  <a:pt x="263525" y="1741487"/>
                  <a:pt x="457200" y="1419225"/>
                </a:cubicBezTo>
                <a:cubicBezTo>
                  <a:pt x="650875" y="1096963"/>
                  <a:pt x="957263" y="712787"/>
                  <a:pt x="1162050" y="476250"/>
                </a:cubicBezTo>
                <a:cubicBezTo>
                  <a:pt x="1366837" y="239713"/>
                  <a:pt x="1685925" y="0"/>
                  <a:pt x="1685925" y="0"/>
                </a:cubicBezTo>
                <a:lnTo>
                  <a:pt x="1685925" y="0"/>
                </a:lnTo>
              </a:path>
            </a:pathLst>
          </a:cu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dirty="0"/>
          </a:p>
        </p:txBody>
      </p:sp>
      <p:sp>
        <p:nvSpPr>
          <p:cNvPr id="8" name="Freeform 7"/>
          <p:cNvSpPr/>
          <p:nvPr/>
        </p:nvSpPr>
        <p:spPr>
          <a:xfrm>
            <a:off x="2409823" y="1461655"/>
            <a:ext cx="5324475" cy="2234046"/>
          </a:xfrm>
          <a:custGeom>
            <a:avLst/>
            <a:gdLst>
              <a:gd name="connsiteX0" fmla="*/ 0 w 5324475"/>
              <a:gd name="connsiteY0" fmla="*/ 766803 h 3033753"/>
              <a:gd name="connsiteX1" fmla="*/ 857250 w 5324475"/>
              <a:gd name="connsiteY1" fmla="*/ 81003 h 3033753"/>
              <a:gd name="connsiteX2" fmla="*/ 2047875 w 5324475"/>
              <a:gd name="connsiteY2" fmla="*/ 71478 h 3033753"/>
              <a:gd name="connsiteX3" fmla="*/ 3543300 w 5324475"/>
              <a:gd name="connsiteY3" fmla="*/ 604878 h 3033753"/>
              <a:gd name="connsiteX4" fmla="*/ 4914900 w 5324475"/>
              <a:gd name="connsiteY4" fmla="*/ 1576428 h 3033753"/>
              <a:gd name="connsiteX5" fmla="*/ 5324475 w 5324475"/>
              <a:gd name="connsiteY5" fmla="*/ 3033753 h 3033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24475" h="3033753">
                <a:moveTo>
                  <a:pt x="0" y="766803"/>
                </a:moveTo>
                <a:cubicBezTo>
                  <a:pt x="257969" y="481846"/>
                  <a:pt x="515938" y="196890"/>
                  <a:pt x="857250" y="81003"/>
                </a:cubicBezTo>
                <a:cubicBezTo>
                  <a:pt x="1198562" y="-34884"/>
                  <a:pt x="1600200" y="-15834"/>
                  <a:pt x="2047875" y="71478"/>
                </a:cubicBezTo>
                <a:cubicBezTo>
                  <a:pt x="2495550" y="158790"/>
                  <a:pt x="3065463" y="354053"/>
                  <a:pt x="3543300" y="604878"/>
                </a:cubicBezTo>
                <a:cubicBezTo>
                  <a:pt x="4021137" y="855703"/>
                  <a:pt x="4618038" y="1171616"/>
                  <a:pt x="4914900" y="1576428"/>
                </a:cubicBezTo>
                <a:cubicBezTo>
                  <a:pt x="5211763" y="1981241"/>
                  <a:pt x="5268119" y="2507497"/>
                  <a:pt x="5324475" y="3033753"/>
                </a:cubicBezTo>
              </a:path>
            </a:pathLst>
          </a:cu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dirty="0"/>
          </a:p>
        </p:txBody>
      </p:sp>
      <p:cxnSp>
        <p:nvCxnSpPr>
          <p:cNvPr id="12" name="Straight Connector 11"/>
          <p:cNvCxnSpPr/>
          <p:nvPr/>
        </p:nvCxnSpPr>
        <p:spPr>
          <a:xfrm flipH="1">
            <a:off x="2050516" y="2352068"/>
            <a:ext cx="5468" cy="2150876"/>
          </a:xfrm>
          <a:prstGeom prst="line">
            <a:avLst/>
          </a:prstGeom>
        </p:spPr>
        <p:style>
          <a:lnRef idx="2">
            <a:schemeClr val="accent2"/>
          </a:lnRef>
          <a:fillRef idx="0">
            <a:schemeClr val="accent2"/>
          </a:fillRef>
          <a:effectRef idx="1">
            <a:schemeClr val="accent2"/>
          </a:effectRef>
          <a:fontRef idx="minor">
            <a:schemeClr val="tx1"/>
          </a:fontRef>
        </p:style>
      </p:cxnSp>
      <p:cxnSp>
        <p:nvCxnSpPr>
          <p:cNvPr id="24" name="Straight Connector 23"/>
          <p:cNvCxnSpPr/>
          <p:nvPr/>
        </p:nvCxnSpPr>
        <p:spPr>
          <a:xfrm flipH="1">
            <a:off x="2390775" y="1989903"/>
            <a:ext cx="19048" cy="2543997"/>
          </a:xfrm>
          <a:prstGeom prst="line">
            <a:avLst/>
          </a:prstGeom>
        </p:spPr>
        <p:style>
          <a:lnRef idx="2">
            <a:schemeClr val="accent2"/>
          </a:lnRef>
          <a:fillRef idx="0">
            <a:schemeClr val="accent2"/>
          </a:fillRef>
          <a:effectRef idx="1">
            <a:schemeClr val="accent2"/>
          </a:effectRef>
          <a:fontRef idx="minor">
            <a:schemeClr val="tx1"/>
          </a:fontRef>
        </p:style>
      </p:cxnSp>
      <p:cxnSp>
        <p:nvCxnSpPr>
          <p:cNvPr id="30" name="Straight Connector 29"/>
          <p:cNvCxnSpPr/>
          <p:nvPr/>
        </p:nvCxnSpPr>
        <p:spPr>
          <a:xfrm>
            <a:off x="3838573" y="1461655"/>
            <a:ext cx="0" cy="3397765"/>
          </a:xfrm>
          <a:prstGeom prst="line">
            <a:avLst/>
          </a:prstGeom>
        </p:spPr>
        <p:style>
          <a:lnRef idx="2">
            <a:schemeClr val="accent1"/>
          </a:lnRef>
          <a:fillRef idx="0">
            <a:schemeClr val="accent1"/>
          </a:fillRef>
          <a:effectRef idx="1">
            <a:schemeClr val="accent1"/>
          </a:effectRef>
          <a:fontRef idx="minor">
            <a:schemeClr val="tx1"/>
          </a:fontRef>
        </p:style>
      </p:cxnSp>
      <p:cxnSp>
        <p:nvCxnSpPr>
          <p:cNvPr id="31" name="Straight Connector 30"/>
          <p:cNvCxnSpPr/>
          <p:nvPr/>
        </p:nvCxnSpPr>
        <p:spPr>
          <a:xfrm flipH="1">
            <a:off x="5267323" y="1724025"/>
            <a:ext cx="19048" cy="3267075"/>
          </a:xfrm>
          <a:prstGeom prst="line">
            <a:avLst/>
          </a:prstGeom>
        </p:spPr>
        <p:style>
          <a:lnRef idx="2">
            <a:schemeClr val="accent1"/>
          </a:lnRef>
          <a:fillRef idx="0">
            <a:schemeClr val="accent1"/>
          </a:fillRef>
          <a:effectRef idx="1">
            <a:schemeClr val="accent1"/>
          </a:effectRef>
          <a:fontRef idx="minor">
            <a:schemeClr val="tx1"/>
          </a:fontRef>
        </p:style>
      </p:cxnSp>
      <p:cxnSp>
        <p:nvCxnSpPr>
          <p:cNvPr id="32" name="Straight Connector 31"/>
          <p:cNvCxnSpPr/>
          <p:nvPr/>
        </p:nvCxnSpPr>
        <p:spPr>
          <a:xfrm flipH="1">
            <a:off x="6718076" y="2276475"/>
            <a:ext cx="16093" cy="2582945"/>
          </a:xfrm>
          <a:prstGeom prst="line">
            <a:avLst/>
          </a:prstGeom>
        </p:spPr>
        <p:style>
          <a:lnRef idx="2">
            <a:schemeClr val="accent1"/>
          </a:lnRef>
          <a:fillRef idx="0">
            <a:schemeClr val="accent1"/>
          </a:fillRef>
          <a:effectRef idx="1">
            <a:schemeClr val="accent1"/>
          </a:effectRef>
          <a:fontRef idx="minor">
            <a:schemeClr val="tx1"/>
          </a:fontRef>
        </p:style>
      </p:cxnSp>
      <p:sp>
        <p:nvSpPr>
          <p:cNvPr id="34" name="TextBox 33"/>
          <p:cNvSpPr txBox="1"/>
          <p:nvPr/>
        </p:nvSpPr>
        <p:spPr>
          <a:xfrm>
            <a:off x="2409823" y="2448252"/>
            <a:ext cx="1485900" cy="523220"/>
          </a:xfrm>
          <a:prstGeom prst="rect">
            <a:avLst/>
          </a:prstGeom>
          <a:noFill/>
        </p:spPr>
        <p:txBody>
          <a:bodyPr wrap="square" rtlCol="0">
            <a:spAutoFit/>
          </a:bodyPr>
          <a:lstStyle/>
          <a:p>
            <a:pPr algn="ctr"/>
            <a:r>
              <a:rPr lang="en-US" sz="1400" dirty="0"/>
              <a:t>Early</a:t>
            </a:r>
          </a:p>
          <a:p>
            <a:pPr algn="ctr"/>
            <a:r>
              <a:rPr lang="en-US" sz="1400" dirty="0"/>
              <a:t> Majority</a:t>
            </a:r>
          </a:p>
        </p:txBody>
      </p:sp>
      <p:sp>
        <p:nvSpPr>
          <p:cNvPr id="35" name="TextBox 34"/>
          <p:cNvSpPr txBox="1"/>
          <p:nvPr/>
        </p:nvSpPr>
        <p:spPr>
          <a:xfrm>
            <a:off x="3838573" y="2455179"/>
            <a:ext cx="1485900" cy="523220"/>
          </a:xfrm>
          <a:prstGeom prst="rect">
            <a:avLst/>
          </a:prstGeom>
          <a:noFill/>
        </p:spPr>
        <p:txBody>
          <a:bodyPr wrap="square" rtlCol="0">
            <a:spAutoFit/>
          </a:bodyPr>
          <a:lstStyle/>
          <a:p>
            <a:pPr algn="ctr"/>
            <a:r>
              <a:rPr lang="en-US" sz="1400" dirty="0"/>
              <a:t>Late</a:t>
            </a:r>
          </a:p>
          <a:p>
            <a:pPr algn="ctr"/>
            <a:r>
              <a:rPr lang="en-US" sz="1400" dirty="0"/>
              <a:t> Majority</a:t>
            </a:r>
          </a:p>
        </p:txBody>
      </p:sp>
      <p:sp>
        <p:nvSpPr>
          <p:cNvPr id="36" name="TextBox 35"/>
          <p:cNvSpPr txBox="1"/>
          <p:nvPr/>
        </p:nvSpPr>
        <p:spPr>
          <a:xfrm>
            <a:off x="5267323" y="2595835"/>
            <a:ext cx="1485900" cy="307777"/>
          </a:xfrm>
          <a:prstGeom prst="rect">
            <a:avLst/>
          </a:prstGeom>
          <a:noFill/>
        </p:spPr>
        <p:txBody>
          <a:bodyPr wrap="square" rtlCol="0">
            <a:spAutoFit/>
          </a:bodyPr>
          <a:lstStyle/>
          <a:p>
            <a:pPr algn="ctr"/>
            <a:r>
              <a:rPr lang="en-US" sz="1400" dirty="0"/>
              <a:t>Laggards</a:t>
            </a:r>
          </a:p>
        </p:txBody>
      </p:sp>
      <p:sp>
        <p:nvSpPr>
          <p:cNvPr id="37" name="TextBox 36"/>
          <p:cNvSpPr txBox="1"/>
          <p:nvPr/>
        </p:nvSpPr>
        <p:spPr>
          <a:xfrm>
            <a:off x="6734169" y="3044736"/>
            <a:ext cx="958743" cy="523220"/>
          </a:xfrm>
          <a:prstGeom prst="rect">
            <a:avLst/>
          </a:prstGeom>
          <a:noFill/>
        </p:spPr>
        <p:txBody>
          <a:bodyPr wrap="square" rtlCol="0">
            <a:spAutoFit/>
          </a:bodyPr>
          <a:lstStyle/>
          <a:p>
            <a:pPr algn="ctr"/>
            <a:r>
              <a:rPr lang="en-US" sz="1400" dirty="0"/>
              <a:t>Specialty nichers</a:t>
            </a:r>
          </a:p>
        </p:txBody>
      </p:sp>
      <p:sp>
        <p:nvSpPr>
          <p:cNvPr id="39" name="TextBox 38"/>
          <p:cNvSpPr txBox="1"/>
          <p:nvPr/>
        </p:nvSpPr>
        <p:spPr>
          <a:xfrm>
            <a:off x="-6505575" y="1814734"/>
            <a:ext cx="1485900" cy="369332"/>
          </a:xfrm>
          <a:prstGeom prst="rect">
            <a:avLst/>
          </a:prstGeom>
          <a:noFill/>
        </p:spPr>
        <p:txBody>
          <a:bodyPr wrap="square" rtlCol="0">
            <a:spAutoFit/>
          </a:bodyPr>
          <a:lstStyle/>
          <a:p>
            <a:pPr algn="ctr"/>
            <a:r>
              <a:rPr lang="en-US" dirty="0"/>
              <a:t>Consumers</a:t>
            </a:r>
          </a:p>
        </p:txBody>
      </p:sp>
      <p:sp>
        <p:nvSpPr>
          <p:cNvPr id="43" name="TextBox 42"/>
          <p:cNvSpPr txBox="1"/>
          <p:nvPr/>
        </p:nvSpPr>
        <p:spPr>
          <a:xfrm>
            <a:off x="2528881" y="1866473"/>
            <a:ext cx="1485900" cy="461665"/>
          </a:xfrm>
          <a:prstGeom prst="rect">
            <a:avLst/>
          </a:prstGeom>
          <a:noFill/>
        </p:spPr>
        <p:txBody>
          <a:bodyPr wrap="square" rtlCol="0">
            <a:spAutoFit/>
          </a:bodyPr>
          <a:lstStyle/>
          <a:p>
            <a:pPr algn="ctr"/>
            <a:r>
              <a:rPr lang="en-US" sz="2400" b="1" dirty="0">
                <a:solidFill>
                  <a:srgbClr val="C00000"/>
                </a:solidFill>
              </a:rPr>
              <a:t>Chasm</a:t>
            </a:r>
          </a:p>
        </p:txBody>
      </p:sp>
      <p:cxnSp>
        <p:nvCxnSpPr>
          <p:cNvPr id="44" name="Straight Arrow Connector 43"/>
          <p:cNvCxnSpPr/>
          <p:nvPr/>
        </p:nvCxnSpPr>
        <p:spPr>
          <a:xfrm flipH="1">
            <a:off x="2352676" y="2097306"/>
            <a:ext cx="485774" cy="43995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47" name="Straight Connector 46"/>
          <p:cNvCxnSpPr>
            <a:stCxn id="7" idx="3"/>
            <a:endCxn id="8" idx="0"/>
          </p:cNvCxnSpPr>
          <p:nvPr/>
        </p:nvCxnSpPr>
        <p:spPr>
          <a:xfrm flipV="1">
            <a:off x="2055985" y="2026326"/>
            <a:ext cx="353838" cy="325742"/>
          </a:xfrm>
          <a:prstGeom prst="line">
            <a:avLst/>
          </a:prstGeom>
        </p:spPr>
        <p:style>
          <a:lnRef idx="3">
            <a:schemeClr val="accent2"/>
          </a:lnRef>
          <a:fillRef idx="0">
            <a:schemeClr val="accent2"/>
          </a:fillRef>
          <a:effectRef idx="2">
            <a:schemeClr val="accent2"/>
          </a:effectRef>
          <a:fontRef idx="minor">
            <a:schemeClr val="tx1"/>
          </a:fontRef>
        </p:style>
      </p:cxnSp>
      <p:sp>
        <p:nvSpPr>
          <p:cNvPr id="33" name="Freeform 32"/>
          <p:cNvSpPr/>
          <p:nvPr/>
        </p:nvSpPr>
        <p:spPr>
          <a:xfrm flipH="1" flipV="1">
            <a:off x="7213540" y="3695700"/>
            <a:ext cx="520756" cy="985972"/>
          </a:xfrm>
          <a:custGeom>
            <a:avLst/>
            <a:gdLst>
              <a:gd name="connsiteX0" fmla="*/ 0 w 1685925"/>
              <a:gd name="connsiteY0" fmla="*/ 2409825 h 2409825"/>
              <a:gd name="connsiteX1" fmla="*/ 457200 w 1685925"/>
              <a:gd name="connsiteY1" fmla="*/ 1419225 h 2409825"/>
              <a:gd name="connsiteX2" fmla="*/ 1162050 w 1685925"/>
              <a:gd name="connsiteY2" fmla="*/ 476250 h 2409825"/>
              <a:gd name="connsiteX3" fmla="*/ 1685925 w 1685925"/>
              <a:gd name="connsiteY3" fmla="*/ 0 h 2409825"/>
              <a:gd name="connsiteX4" fmla="*/ 1685925 w 1685925"/>
              <a:gd name="connsiteY4" fmla="*/ 0 h 240982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685925" h="2409825">
                <a:moveTo>
                  <a:pt x="0" y="2409825"/>
                </a:moveTo>
                <a:cubicBezTo>
                  <a:pt x="131762" y="2075656"/>
                  <a:pt x="263525" y="1741487"/>
                  <a:pt x="457200" y="1419225"/>
                </a:cubicBezTo>
                <a:cubicBezTo>
                  <a:pt x="650875" y="1096963"/>
                  <a:pt x="957263" y="712787"/>
                  <a:pt x="1162050" y="476250"/>
                </a:cubicBezTo>
                <a:cubicBezTo>
                  <a:pt x="1366837" y="239713"/>
                  <a:pt x="1685925" y="0"/>
                  <a:pt x="1685925" y="0"/>
                </a:cubicBezTo>
                <a:lnTo>
                  <a:pt x="1685925" y="0"/>
                </a:lnTo>
              </a:path>
            </a:pathLst>
          </a:cu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n-US" dirty="0"/>
          </a:p>
        </p:txBody>
      </p:sp>
      <p:sp>
        <p:nvSpPr>
          <p:cNvPr id="40" name="TextBox 39"/>
          <p:cNvSpPr txBox="1"/>
          <p:nvPr/>
        </p:nvSpPr>
        <p:spPr>
          <a:xfrm>
            <a:off x="380992" y="4859420"/>
            <a:ext cx="2990850" cy="1477328"/>
          </a:xfrm>
          <a:prstGeom prst="rect">
            <a:avLst/>
          </a:prstGeom>
          <a:noFill/>
        </p:spPr>
        <p:txBody>
          <a:bodyPr wrap="square" rtlCol="0">
            <a:spAutoFit/>
          </a:bodyPr>
          <a:lstStyle/>
          <a:p>
            <a:pPr marL="285750" indent="-285750">
              <a:buFont typeface="Arial" panose="020B0604020202020204" pitchFamily="34" charset="0"/>
              <a:buChar char="•"/>
            </a:pPr>
            <a:r>
              <a:rPr lang="en-US" dirty="0"/>
              <a:t>Capacity Planning</a:t>
            </a:r>
          </a:p>
          <a:p>
            <a:pPr marL="285750" indent="-285750">
              <a:buFont typeface="Arial" panose="020B0604020202020204" pitchFamily="34" charset="0"/>
              <a:buChar char="•"/>
            </a:pPr>
            <a:r>
              <a:rPr lang="en-US" dirty="0"/>
              <a:t>Product Rationalization</a:t>
            </a:r>
          </a:p>
          <a:p>
            <a:pPr marL="285750" indent="-285750">
              <a:buFont typeface="Arial" panose="020B0604020202020204" pitchFamily="34" charset="0"/>
              <a:buChar char="•"/>
            </a:pPr>
            <a:r>
              <a:rPr lang="en-US" dirty="0"/>
              <a:t>Cost Management</a:t>
            </a:r>
          </a:p>
          <a:p>
            <a:pPr marL="285750" indent="-285750">
              <a:buFont typeface="Arial" panose="020B0604020202020204" pitchFamily="34" charset="0"/>
              <a:buChar char="•"/>
            </a:pPr>
            <a:r>
              <a:rPr lang="en-US" dirty="0"/>
              <a:t>Distribution and Logistics</a:t>
            </a:r>
          </a:p>
          <a:p>
            <a:pPr marL="285750" indent="-285750">
              <a:buFont typeface="Arial" panose="020B0604020202020204" pitchFamily="34" charset="0"/>
              <a:buChar char="•"/>
            </a:pPr>
            <a:r>
              <a:rPr lang="en-US" dirty="0"/>
              <a:t>Supply Chain</a:t>
            </a:r>
          </a:p>
        </p:txBody>
      </p:sp>
      <p:sp>
        <p:nvSpPr>
          <p:cNvPr id="46" name="TextBox 45"/>
          <p:cNvSpPr txBox="1"/>
          <p:nvPr/>
        </p:nvSpPr>
        <p:spPr>
          <a:xfrm>
            <a:off x="6718076" y="5196018"/>
            <a:ext cx="2209808" cy="369332"/>
          </a:xfrm>
          <a:prstGeom prst="rect">
            <a:avLst/>
          </a:prstGeom>
          <a:noFill/>
        </p:spPr>
        <p:txBody>
          <a:bodyPr wrap="square" rtlCol="0">
            <a:spAutoFit/>
          </a:bodyPr>
          <a:lstStyle/>
          <a:p>
            <a:r>
              <a:rPr lang="en-US" b="1" dirty="0">
                <a:solidFill>
                  <a:schemeClr val="accent4">
                    <a:lumMod val="50000"/>
                  </a:schemeClr>
                </a:solidFill>
              </a:rPr>
              <a:t>Operations Domain</a:t>
            </a:r>
          </a:p>
        </p:txBody>
      </p:sp>
      <p:cxnSp>
        <p:nvCxnSpPr>
          <p:cNvPr id="50" name="Straight Arrow Connector 49"/>
          <p:cNvCxnSpPr/>
          <p:nvPr/>
        </p:nvCxnSpPr>
        <p:spPr>
          <a:xfrm flipV="1">
            <a:off x="914400" y="3214436"/>
            <a:ext cx="9525" cy="974250"/>
          </a:xfrm>
          <a:prstGeom prst="straightConnector1">
            <a:avLst/>
          </a:prstGeom>
          <a:ln>
            <a:tailEnd type="arrow"/>
          </a:ln>
        </p:spPr>
        <p:style>
          <a:lnRef idx="2">
            <a:schemeClr val="accent6"/>
          </a:lnRef>
          <a:fillRef idx="0">
            <a:schemeClr val="accent6"/>
          </a:fillRef>
          <a:effectRef idx="1">
            <a:schemeClr val="accent6"/>
          </a:effectRef>
          <a:fontRef idx="minor">
            <a:schemeClr val="tx1"/>
          </a:fontRef>
        </p:style>
      </p:cxnSp>
      <p:sp>
        <p:nvSpPr>
          <p:cNvPr id="56" name="TextBox 55"/>
          <p:cNvSpPr txBox="1"/>
          <p:nvPr/>
        </p:nvSpPr>
        <p:spPr>
          <a:xfrm>
            <a:off x="6271301" y="1173976"/>
            <a:ext cx="2656583" cy="923330"/>
          </a:xfrm>
          <a:prstGeom prst="rect">
            <a:avLst/>
          </a:prstGeom>
          <a:noFill/>
        </p:spPr>
        <p:txBody>
          <a:bodyPr wrap="square" rtlCol="0">
            <a:spAutoFit/>
          </a:bodyPr>
          <a:lstStyle/>
          <a:p>
            <a:pPr marL="285750" indent="-285750">
              <a:buFont typeface="Arial" panose="020B0604020202020204" pitchFamily="34" charset="0"/>
              <a:buChar char="•"/>
            </a:pPr>
            <a:r>
              <a:rPr lang="en-US" dirty="0"/>
              <a:t>Product Management</a:t>
            </a:r>
          </a:p>
          <a:p>
            <a:pPr marL="285750" indent="-285750">
              <a:buFont typeface="Arial" panose="020B0604020202020204" pitchFamily="34" charset="0"/>
              <a:buChar char="•"/>
            </a:pPr>
            <a:r>
              <a:rPr lang="en-US" dirty="0"/>
              <a:t>Price Management</a:t>
            </a:r>
          </a:p>
          <a:p>
            <a:pPr marL="285750" indent="-285750">
              <a:buFont typeface="Arial" panose="020B0604020202020204" pitchFamily="34" charset="0"/>
              <a:buChar char="•"/>
            </a:pPr>
            <a:r>
              <a:rPr lang="en-US" dirty="0"/>
              <a:t>Positioning</a:t>
            </a:r>
          </a:p>
        </p:txBody>
      </p:sp>
      <p:sp>
        <p:nvSpPr>
          <p:cNvPr id="59" name="TextBox 58"/>
          <p:cNvSpPr txBox="1"/>
          <p:nvPr/>
        </p:nvSpPr>
        <p:spPr>
          <a:xfrm>
            <a:off x="217713" y="1417639"/>
            <a:ext cx="2590804" cy="369332"/>
          </a:xfrm>
          <a:prstGeom prst="rect">
            <a:avLst/>
          </a:prstGeom>
          <a:noFill/>
        </p:spPr>
        <p:txBody>
          <a:bodyPr wrap="square" rtlCol="0">
            <a:spAutoFit/>
          </a:bodyPr>
          <a:lstStyle/>
          <a:p>
            <a:r>
              <a:rPr lang="en-US" b="1" dirty="0">
                <a:solidFill>
                  <a:schemeClr val="accent3">
                    <a:lumMod val="50000"/>
                  </a:schemeClr>
                </a:solidFill>
              </a:rPr>
              <a:t>Marketing Domain</a:t>
            </a:r>
          </a:p>
        </p:txBody>
      </p:sp>
      <p:sp>
        <p:nvSpPr>
          <p:cNvPr id="29" name="Freeform 28"/>
          <p:cNvSpPr/>
          <p:nvPr/>
        </p:nvSpPr>
        <p:spPr>
          <a:xfrm flipH="1" flipV="1">
            <a:off x="1123949" y="3676042"/>
            <a:ext cx="6138151" cy="1315058"/>
          </a:xfrm>
          <a:custGeom>
            <a:avLst/>
            <a:gdLst>
              <a:gd name="connsiteX0" fmla="*/ 0 w 5324475"/>
              <a:gd name="connsiteY0" fmla="*/ 766803 h 3033753"/>
              <a:gd name="connsiteX1" fmla="*/ 857250 w 5324475"/>
              <a:gd name="connsiteY1" fmla="*/ 81003 h 3033753"/>
              <a:gd name="connsiteX2" fmla="*/ 2047875 w 5324475"/>
              <a:gd name="connsiteY2" fmla="*/ 71478 h 3033753"/>
              <a:gd name="connsiteX3" fmla="*/ 3543300 w 5324475"/>
              <a:gd name="connsiteY3" fmla="*/ 604878 h 3033753"/>
              <a:gd name="connsiteX4" fmla="*/ 4914900 w 5324475"/>
              <a:gd name="connsiteY4" fmla="*/ 1576428 h 3033753"/>
              <a:gd name="connsiteX5" fmla="*/ 5324475 w 5324475"/>
              <a:gd name="connsiteY5" fmla="*/ 3033753 h 303375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24475" h="3033753">
                <a:moveTo>
                  <a:pt x="0" y="766803"/>
                </a:moveTo>
                <a:cubicBezTo>
                  <a:pt x="257969" y="481846"/>
                  <a:pt x="515938" y="196890"/>
                  <a:pt x="857250" y="81003"/>
                </a:cubicBezTo>
                <a:cubicBezTo>
                  <a:pt x="1198562" y="-34884"/>
                  <a:pt x="1600200" y="-15834"/>
                  <a:pt x="2047875" y="71478"/>
                </a:cubicBezTo>
                <a:cubicBezTo>
                  <a:pt x="2495550" y="158790"/>
                  <a:pt x="3065463" y="354053"/>
                  <a:pt x="3543300" y="604878"/>
                </a:cubicBezTo>
                <a:cubicBezTo>
                  <a:pt x="4021137" y="855703"/>
                  <a:pt x="4618038" y="1171616"/>
                  <a:pt x="4914900" y="1576428"/>
                </a:cubicBezTo>
                <a:cubicBezTo>
                  <a:pt x="5211763" y="1981241"/>
                  <a:pt x="5268119" y="2507497"/>
                  <a:pt x="5324475" y="3033753"/>
                </a:cubicBezTo>
              </a:path>
            </a:pathLst>
          </a:custGeom>
        </p:spPr>
        <p:style>
          <a:lnRef idx="3">
            <a:schemeClr val="accent4"/>
          </a:lnRef>
          <a:fillRef idx="0">
            <a:schemeClr val="accent4"/>
          </a:fillRef>
          <a:effectRef idx="2">
            <a:schemeClr val="accent4"/>
          </a:effectRef>
          <a:fontRef idx="minor">
            <a:schemeClr val="tx1"/>
          </a:fontRef>
        </p:style>
        <p:txBody>
          <a:bodyPr rtlCol="0" anchor="ctr"/>
          <a:lstStyle/>
          <a:p>
            <a:pPr algn="ctr"/>
            <a:endParaRPr lang="en-US" dirty="0"/>
          </a:p>
        </p:txBody>
      </p:sp>
      <p:sp>
        <p:nvSpPr>
          <p:cNvPr id="77" name="TextBox 76"/>
          <p:cNvSpPr txBox="1"/>
          <p:nvPr/>
        </p:nvSpPr>
        <p:spPr>
          <a:xfrm>
            <a:off x="3152773" y="5196018"/>
            <a:ext cx="3848100" cy="954107"/>
          </a:xfrm>
          <a:prstGeom prst="rect">
            <a:avLst/>
          </a:prstGeom>
          <a:noFill/>
        </p:spPr>
        <p:txBody>
          <a:bodyPr wrap="square" rtlCol="0">
            <a:spAutoFit/>
          </a:bodyPr>
          <a:lstStyle/>
          <a:p>
            <a:pPr algn="ctr"/>
            <a:r>
              <a:rPr lang="en-US" sz="2800" b="1" dirty="0">
                <a:solidFill>
                  <a:srgbClr val="003300"/>
                </a:solidFill>
              </a:rPr>
              <a:t>Complete  Perspective</a:t>
            </a:r>
          </a:p>
          <a:p>
            <a:pPr algn="ctr"/>
            <a:r>
              <a:rPr lang="en-US" sz="1400" b="1" dirty="0">
                <a:solidFill>
                  <a:schemeClr val="accent5">
                    <a:lumMod val="50000"/>
                  </a:schemeClr>
                </a:solidFill>
                <a:latin typeface="Lucida Bright" panose="02040602050505020304" pitchFamily="18" charset="0"/>
              </a:rPr>
              <a:t>(The Marketing and Operations Domains working in unison)</a:t>
            </a:r>
          </a:p>
        </p:txBody>
      </p:sp>
      <p:cxnSp>
        <p:nvCxnSpPr>
          <p:cNvPr id="79" name="Straight Arrow Connector 78"/>
          <p:cNvCxnSpPr/>
          <p:nvPr/>
        </p:nvCxnSpPr>
        <p:spPr>
          <a:xfrm flipH="1" flipV="1">
            <a:off x="6381743" y="4991099"/>
            <a:ext cx="704851" cy="314325"/>
          </a:xfrm>
          <a:prstGeom prst="straightConnector1">
            <a:avLst/>
          </a:prstGeom>
          <a:ln>
            <a:tailEnd type="arrow"/>
          </a:ln>
        </p:spPr>
        <p:style>
          <a:lnRef idx="2">
            <a:schemeClr val="accent4"/>
          </a:lnRef>
          <a:fillRef idx="0">
            <a:schemeClr val="accent4"/>
          </a:fillRef>
          <a:effectRef idx="1">
            <a:schemeClr val="accent4"/>
          </a:effectRef>
          <a:fontRef idx="minor">
            <a:schemeClr val="tx1"/>
          </a:fontRef>
        </p:style>
      </p:cxnSp>
      <p:cxnSp>
        <p:nvCxnSpPr>
          <p:cNvPr id="83" name="Straight Arrow Connector 82"/>
          <p:cNvCxnSpPr/>
          <p:nvPr/>
        </p:nvCxnSpPr>
        <p:spPr>
          <a:xfrm>
            <a:off x="1036867" y="1814734"/>
            <a:ext cx="1285872" cy="211592"/>
          </a:xfrm>
          <a:prstGeom prst="straightConnector1">
            <a:avLst/>
          </a:prstGeom>
          <a:ln>
            <a:tailEnd type="arrow"/>
          </a:ln>
        </p:spPr>
        <p:style>
          <a:lnRef idx="2">
            <a:schemeClr val="accent3"/>
          </a:lnRef>
          <a:fillRef idx="0">
            <a:schemeClr val="accent3"/>
          </a:fillRef>
          <a:effectRef idx="1">
            <a:schemeClr val="accent3"/>
          </a:effectRef>
          <a:fontRef idx="minor">
            <a:schemeClr val="tx1"/>
          </a:fontRef>
        </p:style>
      </p:cxnSp>
    </p:spTree>
    <p:custDataLst>
      <p:tags r:id="rId1"/>
    </p:custDataLst>
    <p:extLst>
      <p:ext uri="{BB962C8B-B14F-4D97-AF65-F5344CB8AC3E}">
        <p14:creationId xmlns:p14="http://schemas.microsoft.com/office/powerpoint/2010/main" val="3601772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2651890"/>
            <a:ext cx="8125691" cy="1143000"/>
          </a:xfrm>
        </p:spPr>
        <p:txBody>
          <a:bodyPr>
            <a:noAutofit/>
          </a:bodyPr>
          <a:lstStyle/>
          <a:p>
            <a:r>
              <a:rPr lang="en-US" sz="6000" b="1" dirty="0">
                <a:solidFill>
                  <a:schemeClr val="tx2">
                    <a:lumMod val="50000"/>
                  </a:schemeClr>
                </a:solidFill>
                <a:latin typeface="FrankRuehl" panose="020E0503060101010101" pitchFamily="34" charset="-79"/>
                <a:cs typeface="FrankRuehl" panose="020E0503060101010101" pitchFamily="34" charset="-79"/>
              </a:rPr>
              <a:t>2. Systems Thinking</a:t>
            </a:r>
          </a:p>
        </p:txBody>
      </p:sp>
      <p:pic>
        <p:nvPicPr>
          <p:cNvPr id="6" name="Content Placeholder 5" descr="Logo.psd">
            <a:hlinkClick r:id="rId3" action="ppaction://hlinksldjump"/>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77091" y="96189"/>
            <a:ext cx="1755081" cy="1213066"/>
          </a:xfrm>
        </p:spPr>
      </p:pic>
      <p:sp>
        <p:nvSpPr>
          <p:cNvPr id="3" name="Footer Placeholder 2"/>
          <p:cNvSpPr>
            <a:spLocks noGrp="1"/>
          </p:cNvSpPr>
          <p:nvPr>
            <p:ph type="ftr" sz="quarter" idx="11"/>
          </p:nvPr>
        </p:nvSpPr>
        <p:spPr/>
        <p:txBody>
          <a:bodyPr/>
          <a:lstStyle/>
          <a:p>
            <a:r>
              <a:rPr lang="en-US" dirty="0"/>
              <a:t>Copyrights@RegentsParkPublishers</a:t>
            </a:r>
          </a:p>
        </p:txBody>
      </p:sp>
    </p:spTree>
    <p:custDataLst>
      <p:tags r:id="rId1"/>
    </p:custDataLst>
    <p:extLst>
      <p:ext uri="{BB962C8B-B14F-4D97-AF65-F5344CB8AC3E}">
        <p14:creationId xmlns:p14="http://schemas.microsoft.com/office/powerpoint/2010/main" val="14865458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52" y="2659445"/>
            <a:ext cx="8229600" cy="1143000"/>
          </a:xfrm>
        </p:spPr>
        <p:txBody>
          <a:bodyPr>
            <a:noAutofit/>
          </a:bodyPr>
          <a:lstStyle/>
          <a:p>
            <a:r>
              <a:rPr lang="en-US" sz="6000" b="1" dirty="0">
                <a:solidFill>
                  <a:schemeClr val="tx2">
                    <a:lumMod val="50000"/>
                  </a:schemeClr>
                </a:solidFill>
                <a:latin typeface="FrankRuehl" panose="020E0503060101010101" pitchFamily="34" charset="-79"/>
                <a:cs typeface="FrankRuehl" panose="020E0503060101010101" pitchFamily="34" charset="-79"/>
              </a:rPr>
              <a:t>1. Managing for the Future</a:t>
            </a:r>
          </a:p>
        </p:txBody>
      </p:sp>
      <p:pic>
        <p:nvPicPr>
          <p:cNvPr id="6" name="Content Placeholder 5" descr="Logo.psd">
            <a:hlinkClick r:id="rId3" action="ppaction://hlinksldjump"/>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77091" y="96189"/>
            <a:ext cx="1755081" cy="1213066"/>
          </a:xfrm>
        </p:spPr>
      </p:pic>
      <p:sp>
        <p:nvSpPr>
          <p:cNvPr id="3" name="Footer Placeholder 2"/>
          <p:cNvSpPr>
            <a:spLocks noGrp="1"/>
          </p:cNvSpPr>
          <p:nvPr>
            <p:ph type="ftr" sz="quarter" idx="11"/>
          </p:nvPr>
        </p:nvSpPr>
        <p:spPr/>
        <p:txBody>
          <a:bodyPr/>
          <a:lstStyle/>
          <a:p>
            <a:r>
              <a:rPr lang="en-US" dirty="0"/>
              <a:t>Copyrights@RegentsParkPublishers</a:t>
            </a:r>
          </a:p>
        </p:txBody>
      </p:sp>
    </p:spTree>
    <p:custDataLst>
      <p:tags r:id="rId1"/>
    </p:custDataLst>
    <p:extLst>
      <p:ext uri="{BB962C8B-B14F-4D97-AF65-F5344CB8AC3E}">
        <p14:creationId xmlns:p14="http://schemas.microsoft.com/office/powerpoint/2010/main" val="172618571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766" y="1704974"/>
            <a:ext cx="8371609" cy="4651377"/>
          </a:xfrm>
        </p:spPr>
        <p:txBody>
          <a:bodyPr anchor="t">
            <a:noAutofit/>
          </a:bodyPr>
          <a:lstStyle/>
          <a:p>
            <a:pPr marL="571500" indent="-571500" algn="l">
              <a:buFont typeface="Arial" panose="020B0604020202020204" pitchFamily="34" charset="0"/>
              <a:buChar char="•"/>
            </a:pPr>
            <a:r>
              <a:rPr lang="en-US" sz="3600" dirty="0">
                <a:solidFill>
                  <a:schemeClr val="tx2">
                    <a:lumMod val="50000"/>
                  </a:schemeClr>
                </a:solidFill>
                <a:latin typeface="FrankRuehl" panose="020E0503060101010101" pitchFamily="34" charset="-79"/>
                <a:cs typeface="FrankRuehl" panose="020E0503060101010101" pitchFamily="34" charset="-79"/>
              </a:rPr>
              <a:t>An organization is a system where individual parts are connected and depend on each other.</a:t>
            </a:r>
            <a:br>
              <a:rPr lang="en-US" sz="3600" dirty="0">
                <a:solidFill>
                  <a:schemeClr val="tx2">
                    <a:lumMod val="50000"/>
                  </a:schemeClr>
                </a:solidFill>
                <a:latin typeface="FrankRuehl" panose="020E0503060101010101" pitchFamily="34" charset="-79"/>
                <a:cs typeface="FrankRuehl" panose="020E0503060101010101" pitchFamily="34" charset="-79"/>
              </a:rPr>
            </a:br>
            <a:br>
              <a:rPr lang="en-US" sz="3600" dirty="0">
                <a:solidFill>
                  <a:schemeClr val="tx2">
                    <a:lumMod val="50000"/>
                  </a:schemeClr>
                </a:solidFill>
                <a:latin typeface="FrankRuehl" panose="020E0503060101010101" pitchFamily="34" charset="-79"/>
                <a:cs typeface="FrankRuehl" panose="020E0503060101010101" pitchFamily="34" charset="-79"/>
              </a:rPr>
            </a:br>
            <a:r>
              <a:rPr lang="en-US" sz="3600" dirty="0">
                <a:solidFill>
                  <a:schemeClr val="tx2">
                    <a:lumMod val="50000"/>
                  </a:schemeClr>
                </a:solidFill>
                <a:latin typeface="FrankRuehl" panose="020E0503060101010101" pitchFamily="34" charset="-79"/>
                <a:cs typeface="FrankRuehl" panose="020E0503060101010101" pitchFamily="34" charset="-79"/>
              </a:rPr>
              <a:t>An organization has to be managed as a system, and not as a collection of individual functional parts.</a:t>
            </a:r>
          </a:p>
        </p:txBody>
      </p:sp>
      <p:pic>
        <p:nvPicPr>
          <p:cNvPr id="6" name="Content Placeholder 5" descr="Logo.psd">
            <a:hlinkClick r:id="rId3" action="ppaction://hlinksldjump"/>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77091" y="96189"/>
            <a:ext cx="1755081" cy="1213066"/>
          </a:xfrm>
        </p:spPr>
      </p:pic>
      <p:sp>
        <p:nvSpPr>
          <p:cNvPr id="3" name="Footer Placeholder 2"/>
          <p:cNvSpPr>
            <a:spLocks noGrp="1"/>
          </p:cNvSpPr>
          <p:nvPr>
            <p:ph type="ftr" sz="quarter" idx="11"/>
          </p:nvPr>
        </p:nvSpPr>
        <p:spPr/>
        <p:txBody>
          <a:bodyPr/>
          <a:lstStyle/>
          <a:p>
            <a:r>
              <a:rPr lang="en-US" dirty="0"/>
              <a:t>Copyrights@RegentsParkPublishers</a:t>
            </a:r>
          </a:p>
        </p:txBody>
      </p:sp>
      <p:sp>
        <p:nvSpPr>
          <p:cNvPr id="5" name="Title 1"/>
          <p:cNvSpPr txBox="1">
            <a:spLocks/>
          </p:cNvSpPr>
          <p:nvPr/>
        </p:nvSpPr>
        <p:spPr>
          <a:xfrm>
            <a:off x="609600" y="113653"/>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accent3">
                    <a:lumMod val="50000"/>
                  </a:schemeClr>
                </a:solidFill>
                <a:latin typeface="FrankRuehl" panose="020E0503060101010101" pitchFamily="34" charset="-79"/>
                <a:cs typeface="FrankRuehl" panose="020E0503060101010101" pitchFamily="34" charset="-79"/>
              </a:rPr>
              <a:t>Key Points</a:t>
            </a:r>
          </a:p>
        </p:txBody>
      </p:sp>
    </p:spTree>
    <p:custDataLst>
      <p:tags r:id="rId1"/>
    </p:custDataLst>
    <p:extLst>
      <p:ext uri="{BB962C8B-B14F-4D97-AF65-F5344CB8AC3E}">
        <p14:creationId xmlns:p14="http://schemas.microsoft.com/office/powerpoint/2010/main" val="317250107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50000"/>
                  </a:schemeClr>
                </a:solidFill>
                <a:latin typeface="FrankRuehl" panose="020E0503060101010101" pitchFamily="34" charset="-79"/>
                <a:cs typeface="FrankRuehl" panose="020E0503060101010101" pitchFamily="34" charset="-79"/>
              </a:rPr>
              <a:t>      Systems Framework</a:t>
            </a:r>
            <a:endParaRPr lang="en-US" dirty="0"/>
          </a:p>
        </p:txBody>
      </p:sp>
      <p:sp>
        <p:nvSpPr>
          <p:cNvPr id="4" name="Footer Placeholder 3"/>
          <p:cNvSpPr>
            <a:spLocks noGrp="1"/>
          </p:cNvSpPr>
          <p:nvPr>
            <p:ph type="ftr" sz="quarter" idx="11"/>
          </p:nvPr>
        </p:nvSpPr>
        <p:spPr/>
        <p:txBody>
          <a:bodyPr/>
          <a:lstStyle/>
          <a:p>
            <a:r>
              <a:rPr lang="en-US" dirty="0"/>
              <a:t>Copyrights@RegentsParkPublishers</a:t>
            </a:r>
          </a:p>
        </p:txBody>
      </p:sp>
      <p:graphicFrame>
        <p:nvGraphicFramePr>
          <p:cNvPr id="8" name="Table 7"/>
          <p:cNvGraphicFramePr>
            <a:graphicFrameLocks noGrp="1"/>
          </p:cNvGraphicFramePr>
          <p:nvPr>
            <p:extLst>
              <p:ext uri="{D42A27DB-BD31-4B8C-83A1-F6EECF244321}">
                <p14:modId xmlns:p14="http://schemas.microsoft.com/office/powerpoint/2010/main" val="180422843"/>
              </p:ext>
            </p:extLst>
          </p:nvPr>
        </p:nvGraphicFramePr>
        <p:xfrm>
          <a:off x="177802" y="1612912"/>
          <a:ext cx="8785226" cy="4545110"/>
        </p:xfrm>
        <a:graphic>
          <a:graphicData uri="http://schemas.openxmlformats.org/drawingml/2006/table">
            <a:tbl>
              <a:tblPr>
                <a:tableStyleId>{5C22544A-7EE6-4342-B048-85BDC9FD1C3A}</a:tableStyleId>
              </a:tblPr>
              <a:tblGrid>
                <a:gridCol w="516778">
                  <a:extLst>
                    <a:ext uri="{9D8B030D-6E8A-4147-A177-3AD203B41FA5}">
                      <a16:colId xmlns:a16="http://schemas.microsoft.com/office/drawing/2014/main" val="20000"/>
                    </a:ext>
                  </a:extLst>
                </a:gridCol>
                <a:gridCol w="516778">
                  <a:extLst>
                    <a:ext uri="{9D8B030D-6E8A-4147-A177-3AD203B41FA5}">
                      <a16:colId xmlns:a16="http://schemas.microsoft.com/office/drawing/2014/main" val="20001"/>
                    </a:ext>
                  </a:extLst>
                </a:gridCol>
                <a:gridCol w="516778">
                  <a:extLst>
                    <a:ext uri="{9D8B030D-6E8A-4147-A177-3AD203B41FA5}">
                      <a16:colId xmlns:a16="http://schemas.microsoft.com/office/drawing/2014/main" val="20002"/>
                    </a:ext>
                  </a:extLst>
                </a:gridCol>
                <a:gridCol w="516778">
                  <a:extLst>
                    <a:ext uri="{9D8B030D-6E8A-4147-A177-3AD203B41FA5}">
                      <a16:colId xmlns:a16="http://schemas.microsoft.com/office/drawing/2014/main" val="20003"/>
                    </a:ext>
                  </a:extLst>
                </a:gridCol>
                <a:gridCol w="516778">
                  <a:extLst>
                    <a:ext uri="{9D8B030D-6E8A-4147-A177-3AD203B41FA5}">
                      <a16:colId xmlns:a16="http://schemas.microsoft.com/office/drawing/2014/main" val="20004"/>
                    </a:ext>
                  </a:extLst>
                </a:gridCol>
                <a:gridCol w="516778">
                  <a:extLst>
                    <a:ext uri="{9D8B030D-6E8A-4147-A177-3AD203B41FA5}">
                      <a16:colId xmlns:a16="http://schemas.microsoft.com/office/drawing/2014/main" val="20005"/>
                    </a:ext>
                  </a:extLst>
                </a:gridCol>
                <a:gridCol w="516778">
                  <a:extLst>
                    <a:ext uri="{9D8B030D-6E8A-4147-A177-3AD203B41FA5}">
                      <a16:colId xmlns:a16="http://schemas.microsoft.com/office/drawing/2014/main" val="20006"/>
                    </a:ext>
                  </a:extLst>
                </a:gridCol>
                <a:gridCol w="516778">
                  <a:extLst>
                    <a:ext uri="{9D8B030D-6E8A-4147-A177-3AD203B41FA5}">
                      <a16:colId xmlns:a16="http://schemas.microsoft.com/office/drawing/2014/main" val="20007"/>
                    </a:ext>
                  </a:extLst>
                </a:gridCol>
                <a:gridCol w="516778">
                  <a:extLst>
                    <a:ext uri="{9D8B030D-6E8A-4147-A177-3AD203B41FA5}">
                      <a16:colId xmlns:a16="http://schemas.microsoft.com/office/drawing/2014/main" val="20008"/>
                    </a:ext>
                  </a:extLst>
                </a:gridCol>
                <a:gridCol w="516778">
                  <a:extLst>
                    <a:ext uri="{9D8B030D-6E8A-4147-A177-3AD203B41FA5}">
                      <a16:colId xmlns:a16="http://schemas.microsoft.com/office/drawing/2014/main" val="20009"/>
                    </a:ext>
                  </a:extLst>
                </a:gridCol>
                <a:gridCol w="516778">
                  <a:extLst>
                    <a:ext uri="{9D8B030D-6E8A-4147-A177-3AD203B41FA5}">
                      <a16:colId xmlns:a16="http://schemas.microsoft.com/office/drawing/2014/main" val="20010"/>
                    </a:ext>
                  </a:extLst>
                </a:gridCol>
                <a:gridCol w="344634">
                  <a:extLst>
                    <a:ext uri="{9D8B030D-6E8A-4147-A177-3AD203B41FA5}">
                      <a16:colId xmlns:a16="http://schemas.microsoft.com/office/drawing/2014/main" val="20011"/>
                    </a:ext>
                  </a:extLst>
                </a:gridCol>
                <a:gridCol w="688922">
                  <a:extLst>
                    <a:ext uri="{9D8B030D-6E8A-4147-A177-3AD203B41FA5}">
                      <a16:colId xmlns:a16="http://schemas.microsoft.com/office/drawing/2014/main" val="20012"/>
                    </a:ext>
                  </a:extLst>
                </a:gridCol>
                <a:gridCol w="516778">
                  <a:extLst>
                    <a:ext uri="{9D8B030D-6E8A-4147-A177-3AD203B41FA5}">
                      <a16:colId xmlns:a16="http://schemas.microsoft.com/office/drawing/2014/main" val="20013"/>
                    </a:ext>
                  </a:extLst>
                </a:gridCol>
                <a:gridCol w="516778">
                  <a:extLst>
                    <a:ext uri="{9D8B030D-6E8A-4147-A177-3AD203B41FA5}">
                      <a16:colId xmlns:a16="http://schemas.microsoft.com/office/drawing/2014/main" val="20014"/>
                    </a:ext>
                  </a:extLst>
                </a:gridCol>
                <a:gridCol w="516778">
                  <a:extLst>
                    <a:ext uri="{9D8B030D-6E8A-4147-A177-3AD203B41FA5}">
                      <a16:colId xmlns:a16="http://schemas.microsoft.com/office/drawing/2014/main" val="20015"/>
                    </a:ext>
                  </a:extLst>
                </a:gridCol>
                <a:gridCol w="516778">
                  <a:extLst>
                    <a:ext uri="{9D8B030D-6E8A-4147-A177-3AD203B41FA5}">
                      <a16:colId xmlns:a16="http://schemas.microsoft.com/office/drawing/2014/main" val="20016"/>
                    </a:ext>
                  </a:extLst>
                </a:gridCol>
              </a:tblGrid>
              <a:tr h="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00"/>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01"/>
                  </a:ext>
                </a:extLst>
              </a:tr>
              <a:tr h="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02"/>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03"/>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Calibri"/>
                      </a:endParaRPr>
                    </a:p>
                  </a:txBody>
                  <a:tcPr marL="0" marR="0" marT="0" marB="0"/>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04"/>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05"/>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06"/>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07"/>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08"/>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09"/>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10"/>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11"/>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12"/>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13"/>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14"/>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15"/>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16"/>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17"/>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18"/>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19"/>
                  </a:ext>
                </a:extLst>
              </a:tr>
              <a:tr h="122723">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20"/>
                  </a:ext>
                </a:extLst>
              </a:tr>
              <a:tr h="157023">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21"/>
                  </a:ext>
                </a:extLst>
              </a:tr>
              <a:tr h="185877">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22"/>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23"/>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24"/>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25"/>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26"/>
                  </a:ext>
                </a:extLst>
              </a:tr>
              <a:tr h="147827">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27"/>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28"/>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29"/>
                  </a:ext>
                </a:extLst>
              </a:tr>
              <a:tr h="94254">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30"/>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31"/>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32"/>
                  </a:ext>
                </a:extLst>
              </a:tr>
            </a:tbl>
          </a:graphicData>
        </a:graphic>
      </p:graphicFrame>
      <p:sp>
        <p:nvSpPr>
          <p:cNvPr id="15" name="Rounded Rectangle 14"/>
          <p:cNvSpPr/>
          <p:nvPr/>
        </p:nvSpPr>
        <p:spPr>
          <a:xfrm>
            <a:off x="695331" y="3857009"/>
            <a:ext cx="1171576" cy="611415"/>
          </a:xfrm>
          <a:prstGeom prst="roundRect">
            <a:avLst/>
          </a:prstGeom>
          <a:solidFill>
            <a:srgbClr val="800000"/>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dirty="0">
                <a:solidFill>
                  <a:srgbClr val="FFC000"/>
                </a:solidFill>
                <a:latin typeface="Goudy Old Style" panose="02020502050305020303" pitchFamily="18" charset="0"/>
              </a:rPr>
              <a:t>Pre-established Criteria</a:t>
            </a:r>
          </a:p>
        </p:txBody>
      </p:sp>
      <p:cxnSp>
        <p:nvCxnSpPr>
          <p:cNvPr id="21" name="Elbow Connector 20"/>
          <p:cNvCxnSpPr>
            <a:stCxn id="15" idx="0"/>
            <a:endCxn id="28" idx="1"/>
          </p:cNvCxnSpPr>
          <p:nvPr/>
        </p:nvCxnSpPr>
        <p:spPr>
          <a:xfrm rot="5400000" flipH="1" flipV="1">
            <a:off x="1320863" y="3206395"/>
            <a:ext cx="610871" cy="690359"/>
          </a:xfrm>
          <a:prstGeom prst="bentConnector2">
            <a:avLst/>
          </a:prstGeom>
          <a:ln>
            <a:tailEnd type="arrow"/>
          </a:ln>
        </p:spPr>
        <p:style>
          <a:lnRef idx="1">
            <a:schemeClr val="accent2"/>
          </a:lnRef>
          <a:fillRef idx="0">
            <a:schemeClr val="accent2"/>
          </a:fillRef>
          <a:effectRef idx="0">
            <a:schemeClr val="accent2"/>
          </a:effectRef>
          <a:fontRef idx="minor">
            <a:schemeClr val="tx1"/>
          </a:fontRef>
        </p:style>
      </p:cxnSp>
      <p:sp>
        <p:nvSpPr>
          <p:cNvPr id="26" name="TextBox 25"/>
          <p:cNvSpPr txBox="1"/>
          <p:nvPr/>
        </p:nvSpPr>
        <p:spPr>
          <a:xfrm>
            <a:off x="457198" y="1712591"/>
            <a:ext cx="4467225" cy="646331"/>
          </a:xfrm>
          <a:prstGeom prst="rect">
            <a:avLst/>
          </a:prstGeom>
          <a:noFill/>
        </p:spPr>
        <p:txBody>
          <a:bodyPr wrap="square" rtlCol="0">
            <a:spAutoFit/>
          </a:bodyPr>
          <a:lstStyle/>
          <a:p>
            <a:r>
              <a:rPr lang="en-US" dirty="0">
                <a:solidFill>
                  <a:srgbClr val="003300"/>
                </a:solidFill>
              </a:rPr>
              <a:t>All decisions have to consider all of these building blocks.</a:t>
            </a:r>
          </a:p>
        </p:txBody>
      </p:sp>
      <p:sp>
        <p:nvSpPr>
          <p:cNvPr id="28" name="Rounded Rectangle 27"/>
          <p:cNvSpPr/>
          <p:nvPr/>
        </p:nvSpPr>
        <p:spPr>
          <a:xfrm>
            <a:off x="1971478" y="2940430"/>
            <a:ext cx="1266426" cy="611415"/>
          </a:xfrm>
          <a:prstGeom prst="roundRect">
            <a:avLst/>
          </a:prstGeom>
          <a:solidFill>
            <a:schemeClr val="accent3">
              <a:lumMod val="50000"/>
            </a:schemeClr>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dirty="0">
                <a:solidFill>
                  <a:srgbClr val="FFC000"/>
                </a:solidFill>
                <a:latin typeface="Goudy Old Style" panose="02020502050305020303" pitchFamily="18" charset="0"/>
              </a:rPr>
              <a:t>External Environment</a:t>
            </a:r>
          </a:p>
        </p:txBody>
      </p:sp>
      <p:sp>
        <p:nvSpPr>
          <p:cNvPr id="30" name="Rounded Rectangle 29"/>
          <p:cNvSpPr/>
          <p:nvPr/>
        </p:nvSpPr>
        <p:spPr>
          <a:xfrm>
            <a:off x="4801405" y="2729822"/>
            <a:ext cx="1119188" cy="611415"/>
          </a:xfrm>
          <a:prstGeom prst="roundRect">
            <a:avLst/>
          </a:prstGeom>
          <a:solidFill>
            <a:schemeClr val="accent3">
              <a:lumMod val="50000"/>
            </a:schemeClr>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dirty="0">
                <a:solidFill>
                  <a:srgbClr val="FFC000"/>
                </a:solidFill>
                <a:latin typeface="Goudy Old Style" panose="02020502050305020303" pitchFamily="18" charset="0"/>
              </a:rPr>
              <a:t>Marketing Effectiveness</a:t>
            </a:r>
          </a:p>
        </p:txBody>
      </p:sp>
      <p:sp>
        <p:nvSpPr>
          <p:cNvPr id="31" name="Rounded Rectangle 30"/>
          <p:cNvSpPr/>
          <p:nvPr/>
        </p:nvSpPr>
        <p:spPr>
          <a:xfrm>
            <a:off x="4801405" y="4962092"/>
            <a:ext cx="1150921" cy="611415"/>
          </a:xfrm>
          <a:prstGeom prst="roundRect">
            <a:avLst/>
          </a:prstGeom>
          <a:solidFill>
            <a:schemeClr val="accent3">
              <a:lumMod val="50000"/>
            </a:schemeClr>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dirty="0">
                <a:solidFill>
                  <a:srgbClr val="FFC000"/>
                </a:solidFill>
                <a:latin typeface="Goudy Old Style" panose="02020502050305020303" pitchFamily="18" charset="0"/>
              </a:rPr>
              <a:t>Operational Excellence</a:t>
            </a:r>
          </a:p>
        </p:txBody>
      </p:sp>
      <p:sp>
        <p:nvSpPr>
          <p:cNvPr id="33" name="Rounded Rectangle 32"/>
          <p:cNvSpPr/>
          <p:nvPr/>
        </p:nvSpPr>
        <p:spPr>
          <a:xfrm>
            <a:off x="4793459" y="3866846"/>
            <a:ext cx="1158867" cy="611415"/>
          </a:xfrm>
          <a:prstGeom prst="roundRect">
            <a:avLst/>
          </a:prstGeom>
          <a:solidFill>
            <a:schemeClr val="accent3">
              <a:lumMod val="50000"/>
            </a:schemeClr>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dirty="0">
                <a:solidFill>
                  <a:srgbClr val="FFC000"/>
                </a:solidFill>
                <a:latin typeface="Goudy Old Style" panose="02020502050305020303" pitchFamily="18" charset="0"/>
              </a:rPr>
              <a:t>Customer Satisfaction</a:t>
            </a:r>
          </a:p>
        </p:txBody>
      </p:sp>
      <p:cxnSp>
        <p:nvCxnSpPr>
          <p:cNvPr id="38" name="Straight Arrow Connector 37"/>
          <p:cNvCxnSpPr>
            <a:endCxn id="33" idx="0"/>
          </p:cNvCxnSpPr>
          <p:nvPr/>
        </p:nvCxnSpPr>
        <p:spPr>
          <a:xfrm>
            <a:off x="5360999" y="3341237"/>
            <a:ext cx="0" cy="525609"/>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sp>
        <p:nvSpPr>
          <p:cNvPr id="46" name="Rounded Rectangle 45"/>
          <p:cNvSpPr/>
          <p:nvPr/>
        </p:nvSpPr>
        <p:spPr>
          <a:xfrm>
            <a:off x="1919088" y="4730175"/>
            <a:ext cx="1257296" cy="611415"/>
          </a:xfrm>
          <a:prstGeom prst="roundRect">
            <a:avLst/>
          </a:prstGeom>
          <a:solidFill>
            <a:schemeClr val="accent3">
              <a:lumMod val="50000"/>
            </a:schemeClr>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dirty="0">
                <a:solidFill>
                  <a:srgbClr val="FFC000"/>
                </a:solidFill>
                <a:latin typeface="Goudy Old Style" panose="02020502050305020303" pitchFamily="18" charset="0"/>
              </a:rPr>
              <a:t>Internal Capabilities</a:t>
            </a:r>
          </a:p>
        </p:txBody>
      </p:sp>
      <p:cxnSp>
        <p:nvCxnSpPr>
          <p:cNvPr id="49" name="Elbow Connector 48"/>
          <p:cNvCxnSpPr>
            <a:stCxn id="15" idx="2"/>
            <a:endCxn id="46" idx="1"/>
          </p:cNvCxnSpPr>
          <p:nvPr/>
        </p:nvCxnSpPr>
        <p:spPr>
          <a:xfrm rot="16200000" flipH="1">
            <a:off x="1316374" y="4433168"/>
            <a:ext cx="567459" cy="637969"/>
          </a:xfrm>
          <a:prstGeom prst="bentConnector2">
            <a:avLst/>
          </a:prstGeom>
          <a:ln>
            <a:tailEnd type="arrow"/>
          </a:ln>
        </p:spPr>
        <p:style>
          <a:lnRef idx="1">
            <a:schemeClr val="accent2"/>
          </a:lnRef>
          <a:fillRef idx="0">
            <a:schemeClr val="accent2"/>
          </a:fillRef>
          <a:effectRef idx="0">
            <a:schemeClr val="accent2"/>
          </a:effectRef>
          <a:fontRef idx="minor">
            <a:schemeClr val="tx1"/>
          </a:fontRef>
        </p:style>
      </p:cxnSp>
      <p:sp>
        <p:nvSpPr>
          <p:cNvPr id="54" name="Rounded Rectangle 53"/>
          <p:cNvSpPr/>
          <p:nvPr/>
        </p:nvSpPr>
        <p:spPr>
          <a:xfrm>
            <a:off x="3258346" y="3847036"/>
            <a:ext cx="1218800" cy="611415"/>
          </a:xfrm>
          <a:prstGeom prst="roundRect">
            <a:avLst/>
          </a:prstGeom>
          <a:solidFill>
            <a:schemeClr val="accent3">
              <a:lumMod val="50000"/>
            </a:schemeClr>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dirty="0">
                <a:solidFill>
                  <a:srgbClr val="FFC000"/>
                </a:solidFill>
                <a:latin typeface="Goudy Old Style" panose="02020502050305020303" pitchFamily="18" charset="0"/>
              </a:rPr>
              <a:t>Unique Business Model</a:t>
            </a:r>
          </a:p>
        </p:txBody>
      </p:sp>
      <p:cxnSp>
        <p:nvCxnSpPr>
          <p:cNvPr id="55" name="Straight Arrow Connector 54"/>
          <p:cNvCxnSpPr>
            <a:stCxn id="15" idx="3"/>
            <a:endCxn id="54" idx="1"/>
          </p:cNvCxnSpPr>
          <p:nvPr/>
        </p:nvCxnSpPr>
        <p:spPr>
          <a:xfrm flipV="1">
            <a:off x="1866907" y="4152744"/>
            <a:ext cx="1391439"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58" name="Elbow Connector 57"/>
          <p:cNvCxnSpPr>
            <a:stCxn id="28" idx="3"/>
          </p:cNvCxnSpPr>
          <p:nvPr/>
        </p:nvCxnSpPr>
        <p:spPr>
          <a:xfrm>
            <a:off x="3237904" y="3246138"/>
            <a:ext cx="405809" cy="580870"/>
          </a:xfrm>
          <a:prstGeom prst="bentConnector2">
            <a:avLst/>
          </a:prstGeom>
          <a:ln>
            <a:tailEnd type="arrow"/>
          </a:ln>
        </p:spPr>
        <p:style>
          <a:lnRef idx="1">
            <a:schemeClr val="accent2"/>
          </a:lnRef>
          <a:fillRef idx="0">
            <a:schemeClr val="accent2"/>
          </a:fillRef>
          <a:effectRef idx="0">
            <a:schemeClr val="accent2"/>
          </a:effectRef>
          <a:fontRef idx="minor">
            <a:schemeClr val="tx1"/>
          </a:fontRef>
        </p:style>
      </p:cxnSp>
      <p:cxnSp>
        <p:nvCxnSpPr>
          <p:cNvPr id="61" name="Elbow Connector 60"/>
          <p:cNvCxnSpPr>
            <a:stCxn id="46" idx="3"/>
          </p:cNvCxnSpPr>
          <p:nvPr/>
        </p:nvCxnSpPr>
        <p:spPr>
          <a:xfrm flipV="1">
            <a:off x="3176384" y="4468424"/>
            <a:ext cx="467329" cy="567459"/>
          </a:xfrm>
          <a:prstGeom prst="bentConnector2">
            <a:avLst/>
          </a:prstGeom>
          <a:ln>
            <a:tailEnd type="arrow"/>
          </a:ln>
        </p:spPr>
        <p:style>
          <a:lnRef idx="1">
            <a:schemeClr val="accent2"/>
          </a:lnRef>
          <a:fillRef idx="0">
            <a:schemeClr val="accent2"/>
          </a:fillRef>
          <a:effectRef idx="0">
            <a:schemeClr val="accent2"/>
          </a:effectRef>
          <a:fontRef idx="minor">
            <a:schemeClr val="tx1"/>
          </a:fontRef>
        </p:style>
      </p:cxnSp>
      <p:cxnSp>
        <p:nvCxnSpPr>
          <p:cNvPr id="65" name="Elbow Connector 64"/>
          <p:cNvCxnSpPr>
            <a:endCxn id="30" idx="1"/>
          </p:cNvCxnSpPr>
          <p:nvPr/>
        </p:nvCxnSpPr>
        <p:spPr>
          <a:xfrm rot="5400000" flipH="1" flipV="1">
            <a:off x="4019400" y="3045004"/>
            <a:ext cx="791478" cy="772531"/>
          </a:xfrm>
          <a:prstGeom prst="bentConnector2">
            <a:avLst/>
          </a:prstGeom>
          <a:ln>
            <a:tailEnd type="arrow"/>
          </a:ln>
        </p:spPr>
        <p:style>
          <a:lnRef idx="1">
            <a:schemeClr val="accent2"/>
          </a:lnRef>
          <a:fillRef idx="0">
            <a:schemeClr val="accent2"/>
          </a:fillRef>
          <a:effectRef idx="0">
            <a:schemeClr val="accent2"/>
          </a:effectRef>
          <a:fontRef idx="minor">
            <a:schemeClr val="tx1"/>
          </a:fontRef>
        </p:style>
      </p:cxnSp>
      <p:cxnSp>
        <p:nvCxnSpPr>
          <p:cNvPr id="69" name="Elbow Connector 68"/>
          <p:cNvCxnSpPr>
            <a:endCxn id="31" idx="1"/>
          </p:cNvCxnSpPr>
          <p:nvPr/>
        </p:nvCxnSpPr>
        <p:spPr>
          <a:xfrm rot="16200000" flipH="1">
            <a:off x="4010465" y="4476859"/>
            <a:ext cx="809349" cy="772531"/>
          </a:xfrm>
          <a:prstGeom prst="bentConnector2">
            <a:avLst/>
          </a:prstGeom>
          <a:ln>
            <a:tailEnd type="arrow"/>
          </a:ln>
        </p:spPr>
        <p:style>
          <a:lnRef idx="1">
            <a:schemeClr val="accent2"/>
          </a:lnRef>
          <a:fillRef idx="0">
            <a:schemeClr val="accent2"/>
          </a:fillRef>
          <a:effectRef idx="0">
            <a:schemeClr val="accent2"/>
          </a:effectRef>
          <a:fontRef idx="minor">
            <a:schemeClr val="tx1"/>
          </a:fontRef>
        </p:style>
      </p:cxnSp>
      <p:sp>
        <p:nvSpPr>
          <p:cNvPr id="76" name="Rounded Rectangle 75"/>
          <p:cNvSpPr/>
          <p:nvPr/>
        </p:nvSpPr>
        <p:spPr>
          <a:xfrm>
            <a:off x="6229369" y="3847037"/>
            <a:ext cx="1158867" cy="611415"/>
          </a:xfrm>
          <a:prstGeom prst="roundRect">
            <a:avLst/>
          </a:prstGeom>
          <a:solidFill>
            <a:schemeClr val="accent3">
              <a:lumMod val="50000"/>
            </a:schemeClr>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dirty="0">
                <a:solidFill>
                  <a:srgbClr val="FFC000"/>
                </a:solidFill>
                <a:latin typeface="Goudy Old Style" panose="02020502050305020303" pitchFamily="18" charset="0"/>
              </a:rPr>
              <a:t>Financial Performance</a:t>
            </a:r>
          </a:p>
        </p:txBody>
      </p:sp>
      <p:sp>
        <p:nvSpPr>
          <p:cNvPr id="77" name="Rounded Rectangle 76"/>
          <p:cNvSpPr/>
          <p:nvPr/>
        </p:nvSpPr>
        <p:spPr>
          <a:xfrm>
            <a:off x="7658497" y="3847037"/>
            <a:ext cx="1094978" cy="611415"/>
          </a:xfrm>
          <a:prstGeom prst="roundRect">
            <a:avLst/>
          </a:prstGeom>
          <a:solidFill>
            <a:srgbClr val="800000"/>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200" b="1" dirty="0">
                <a:solidFill>
                  <a:srgbClr val="FFC000"/>
                </a:solidFill>
                <a:latin typeface="Goudy Old Style" panose="02020502050305020303" pitchFamily="18" charset="0"/>
              </a:rPr>
              <a:t>Shareholders Value</a:t>
            </a:r>
          </a:p>
        </p:txBody>
      </p:sp>
      <p:cxnSp>
        <p:nvCxnSpPr>
          <p:cNvPr id="98" name="Straight Arrow Connector 97"/>
          <p:cNvCxnSpPr>
            <a:stCxn id="33" idx="3"/>
            <a:endCxn id="76" idx="1"/>
          </p:cNvCxnSpPr>
          <p:nvPr/>
        </p:nvCxnSpPr>
        <p:spPr>
          <a:xfrm flipV="1">
            <a:off x="5952326" y="4152745"/>
            <a:ext cx="277043"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16" name="Elbow Connector 115"/>
          <p:cNvCxnSpPr>
            <a:stCxn id="30" idx="3"/>
            <a:endCxn id="76" idx="0"/>
          </p:cNvCxnSpPr>
          <p:nvPr/>
        </p:nvCxnSpPr>
        <p:spPr>
          <a:xfrm>
            <a:off x="5920593" y="3035530"/>
            <a:ext cx="888210" cy="811507"/>
          </a:xfrm>
          <a:prstGeom prst="bentConnector2">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19" name="Elbow Connector 118"/>
          <p:cNvCxnSpPr>
            <a:stCxn id="31" idx="3"/>
            <a:endCxn id="76" idx="2"/>
          </p:cNvCxnSpPr>
          <p:nvPr/>
        </p:nvCxnSpPr>
        <p:spPr>
          <a:xfrm flipV="1">
            <a:off x="5952326" y="4458452"/>
            <a:ext cx="856477" cy="809348"/>
          </a:xfrm>
          <a:prstGeom prst="bentConnector2">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22" name="Straight Arrow Connector 121"/>
          <p:cNvCxnSpPr>
            <a:endCxn id="77" idx="1"/>
          </p:cNvCxnSpPr>
          <p:nvPr/>
        </p:nvCxnSpPr>
        <p:spPr>
          <a:xfrm>
            <a:off x="7411834" y="4143231"/>
            <a:ext cx="246663" cy="0"/>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cxnSp>
        <p:nvCxnSpPr>
          <p:cNvPr id="135" name="Straight Arrow Connector 134"/>
          <p:cNvCxnSpPr>
            <a:stCxn id="31" idx="0"/>
            <a:endCxn id="33" idx="2"/>
          </p:cNvCxnSpPr>
          <p:nvPr/>
        </p:nvCxnSpPr>
        <p:spPr>
          <a:xfrm flipH="1" flipV="1">
            <a:off x="5372893" y="4478261"/>
            <a:ext cx="3973" cy="483831"/>
          </a:xfrm>
          <a:prstGeom prst="straightConnector1">
            <a:avLst/>
          </a:prstGeom>
          <a:ln>
            <a:tailEnd type="arrow"/>
          </a:ln>
        </p:spPr>
        <p:style>
          <a:lnRef idx="1">
            <a:schemeClr val="accent2"/>
          </a:lnRef>
          <a:fillRef idx="0">
            <a:schemeClr val="accent2"/>
          </a:fillRef>
          <a:effectRef idx="0">
            <a:schemeClr val="accent2"/>
          </a:effectRef>
          <a:fontRef idx="minor">
            <a:schemeClr val="tx1"/>
          </a:fontRef>
        </p:style>
      </p:cxnSp>
      <p:pic>
        <p:nvPicPr>
          <p:cNvPr id="29" name="Content Placeholder 5" descr="Logo.psd">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264021" y="248589"/>
            <a:ext cx="1755081" cy="1213066"/>
          </a:xfrm>
          <a:prstGeom prst="rect">
            <a:avLst/>
          </a:prstGeom>
        </p:spPr>
      </p:pic>
    </p:spTree>
    <p:extLst>
      <p:ext uri="{BB962C8B-B14F-4D97-AF65-F5344CB8AC3E}">
        <p14:creationId xmlns:p14="http://schemas.microsoft.com/office/powerpoint/2010/main" val="370943104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3766" y="1704974"/>
            <a:ext cx="8371609" cy="2028825"/>
          </a:xfrm>
        </p:spPr>
        <p:txBody>
          <a:bodyPr anchor="t">
            <a:noAutofit/>
          </a:bodyPr>
          <a:lstStyle/>
          <a:p>
            <a:pPr algn="l"/>
            <a:r>
              <a:rPr lang="en-US" sz="2800" dirty="0">
                <a:solidFill>
                  <a:schemeClr val="tx2">
                    <a:lumMod val="50000"/>
                  </a:schemeClr>
                </a:solidFill>
                <a:latin typeface="FrankRuehl" panose="020E0503060101010101" pitchFamily="34" charset="-79"/>
                <a:cs typeface="FrankRuehl" panose="020E0503060101010101" pitchFamily="34" charset="-79"/>
              </a:rPr>
              <a:t>1. An organization is a system where individual </a:t>
            </a:r>
            <a:br>
              <a:rPr lang="en-US" sz="2800" dirty="0">
                <a:solidFill>
                  <a:schemeClr val="tx2">
                    <a:lumMod val="50000"/>
                  </a:schemeClr>
                </a:solidFill>
                <a:latin typeface="FrankRuehl" panose="020E0503060101010101" pitchFamily="34" charset="-79"/>
                <a:cs typeface="FrankRuehl" panose="020E0503060101010101" pitchFamily="34" charset="-79"/>
              </a:rPr>
            </a:br>
            <a:r>
              <a:rPr lang="en-US" sz="2800" dirty="0">
                <a:solidFill>
                  <a:schemeClr val="tx2">
                    <a:lumMod val="50000"/>
                  </a:schemeClr>
                </a:solidFill>
                <a:latin typeface="FrankRuehl" panose="020E0503060101010101" pitchFamily="34" charset="-79"/>
                <a:cs typeface="FrankRuehl" panose="020E0503060101010101" pitchFamily="34" charset="-79"/>
              </a:rPr>
              <a:t>    parts are connected and depend on each other.</a:t>
            </a:r>
            <a:br>
              <a:rPr lang="en-US" sz="2800" dirty="0">
                <a:solidFill>
                  <a:schemeClr val="tx2">
                    <a:lumMod val="50000"/>
                  </a:schemeClr>
                </a:solidFill>
                <a:latin typeface="FrankRuehl" panose="020E0503060101010101" pitchFamily="34" charset="-79"/>
                <a:cs typeface="FrankRuehl" panose="020E0503060101010101" pitchFamily="34" charset="-79"/>
              </a:rPr>
            </a:br>
            <a:r>
              <a:rPr lang="en-US" sz="2800" dirty="0">
                <a:solidFill>
                  <a:schemeClr val="tx2">
                    <a:lumMod val="50000"/>
                  </a:schemeClr>
                </a:solidFill>
                <a:latin typeface="FrankRuehl" panose="020E0503060101010101" pitchFamily="34" charset="-79"/>
                <a:cs typeface="FrankRuehl" panose="020E0503060101010101" pitchFamily="34" charset="-79"/>
              </a:rPr>
              <a:t>2. The </a:t>
            </a:r>
            <a:r>
              <a:rPr lang="en-US" sz="2800" b="1" dirty="0">
                <a:solidFill>
                  <a:srgbClr val="800000"/>
                </a:solidFill>
                <a:latin typeface="FrankRuehl" panose="020E0503060101010101" pitchFamily="34" charset="-79"/>
                <a:cs typeface="FrankRuehl" panose="020E0503060101010101" pitchFamily="34" charset="-79"/>
              </a:rPr>
              <a:t>alignment </a:t>
            </a:r>
            <a:r>
              <a:rPr lang="en-US" sz="2800" dirty="0">
                <a:solidFill>
                  <a:schemeClr val="tx2">
                    <a:lumMod val="50000"/>
                  </a:schemeClr>
                </a:solidFill>
                <a:latin typeface="FrankRuehl" panose="020E0503060101010101" pitchFamily="34" charset="-79"/>
                <a:cs typeface="FrankRuehl" panose="020E0503060101010101" pitchFamily="34" charset="-79"/>
              </a:rPr>
              <a:t>of the functional building blocks</a:t>
            </a:r>
            <a:br>
              <a:rPr lang="en-US" sz="2800" dirty="0">
                <a:solidFill>
                  <a:schemeClr val="tx2">
                    <a:lumMod val="50000"/>
                  </a:schemeClr>
                </a:solidFill>
                <a:latin typeface="FrankRuehl" panose="020E0503060101010101" pitchFamily="34" charset="-79"/>
                <a:cs typeface="FrankRuehl" panose="020E0503060101010101" pitchFamily="34" charset="-79"/>
              </a:rPr>
            </a:br>
            <a:r>
              <a:rPr lang="en-US" sz="2800" dirty="0">
                <a:solidFill>
                  <a:schemeClr val="tx2">
                    <a:lumMod val="50000"/>
                  </a:schemeClr>
                </a:solidFill>
                <a:latin typeface="FrankRuehl" panose="020E0503060101010101" pitchFamily="34" charset="-79"/>
                <a:cs typeface="FrankRuehl" panose="020E0503060101010101" pitchFamily="34" charset="-79"/>
              </a:rPr>
              <a:t>    is a must.</a:t>
            </a:r>
            <a:br>
              <a:rPr lang="en-US" sz="2800" dirty="0">
                <a:solidFill>
                  <a:schemeClr val="tx2">
                    <a:lumMod val="50000"/>
                  </a:schemeClr>
                </a:solidFill>
                <a:latin typeface="FrankRuehl" panose="020E0503060101010101" pitchFamily="34" charset="-79"/>
                <a:cs typeface="FrankRuehl" panose="020E0503060101010101" pitchFamily="34" charset="-79"/>
              </a:rPr>
            </a:br>
            <a:r>
              <a:rPr lang="en-US" sz="2800" dirty="0">
                <a:solidFill>
                  <a:schemeClr val="tx2">
                    <a:lumMod val="50000"/>
                  </a:schemeClr>
                </a:solidFill>
                <a:latin typeface="FrankRuehl" panose="020E0503060101010101" pitchFamily="34" charset="-79"/>
                <a:cs typeface="FrankRuehl" panose="020E0503060101010101" pitchFamily="34" charset="-79"/>
              </a:rPr>
              <a:t>3. An organization has to be managed as a system,</a:t>
            </a:r>
            <a:br>
              <a:rPr lang="en-US" sz="2800" dirty="0">
                <a:solidFill>
                  <a:schemeClr val="tx2">
                    <a:lumMod val="50000"/>
                  </a:schemeClr>
                </a:solidFill>
                <a:latin typeface="FrankRuehl" panose="020E0503060101010101" pitchFamily="34" charset="-79"/>
                <a:cs typeface="FrankRuehl" panose="020E0503060101010101" pitchFamily="34" charset="-79"/>
              </a:rPr>
            </a:br>
            <a:r>
              <a:rPr lang="en-US" sz="2800" dirty="0">
                <a:solidFill>
                  <a:schemeClr val="tx2">
                    <a:lumMod val="50000"/>
                  </a:schemeClr>
                </a:solidFill>
                <a:latin typeface="FrankRuehl" panose="020E0503060101010101" pitchFamily="34" charset="-79"/>
                <a:cs typeface="FrankRuehl" panose="020E0503060101010101" pitchFamily="34" charset="-79"/>
              </a:rPr>
              <a:t>    and not as a collection of individual functional</a:t>
            </a:r>
            <a:br>
              <a:rPr lang="en-US" sz="2800" dirty="0">
                <a:solidFill>
                  <a:schemeClr val="tx2">
                    <a:lumMod val="50000"/>
                  </a:schemeClr>
                </a:solidFill>
                <a:latin typeface="FrankRuehl" panose="020E0503060101010101" pitchFamily="34" charset="-79"/>
                <a:cs typeface="FrankRuehl" panose="020E0503060101010101" pitchFamily="34" charset="-79"/>
              </a:rPr>
            </a:br>
            <a:r>
              <a:rPr lang="en-US" sz="2800" dirty="0">
                <a:solidFill>
                  <a:schemeClr val="tx2">
                    <a:lumMod val="50000"/>
                  </a:schemeClr>
                </a:solidFill>
                <a:latin typeface="FrankRuehl" panose="020E0503060101010101" pitchFamily="34" charset="-79"/>
                <a:cs typeface="FrankRuehl" panose="020E0503060101010101" pitchFamily="34" charset="-79"/>
              </a:rPr>
              <a:t>    parts.</a:t>
            </a:r>
          </a:p>
        </p:txBody>
      </p:sp>
      <p:pic>
        <p:nvPicPr>
          <p:cNvPr id="6" name="Content Placeholder 5" descr="Logo.psd">
            <a:hlinkClick r:id="rId3" action="ppaction://hlinksldjump"/>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77091" y="96189"/>
            <a:ext cx="1755081" cy="1213066"/>
          </a:xfrm>
        </p:spPr>
      </p:pic>
      <p:sp>
        <p:nvSpPr>
          <p:cNvPr id="3" name="Footer Placeholder 2"/>
          <p:cNvSpPr>
            <a:spLocks noGrp="1"/>
          </p:cNvSpPr>
          <p:nvPr>
            <p:ph type="ftr" sz="quarter" idx="11"/>
          </p:nvPr>
        </p:nvSpPr>
        <p:spPr/>
        <p:txBody>
          <a:bodyPr/>
          <a:lstStyle/>
          <a:p>
            <a:r>
              <a:rPr lang="en-US" dirty="0"/>
              <a:t>Copyrights@RegentsParkPublishers</a:t>
            </a:r>
          </a:p>
        </p:txBody>
      </p:sp>
      <p:sp>
        <p:nvSpPr>
          <p:cNvPr id="5" name="Title 1"/>
          <p:cNvSpPr txBox="1">
            <a:spLocks/>
          </p:cNvSpPr>
          <p:nvPr/>
        </p:nvSpPr>
        <p:spPr>
          <a:xfrm>
            <a:off x="609600" y="274639"/>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accent3">
                    <a:lumMod val="50000"/>
                  </a:schemeClr>
                </a:solidFill>
                <a:latin typeface="FrankRuehl" panose="020E0503060101010101" pitchFamily="34" charset="-79"/>
                <a:cs typeface="FrankRuehl" panose="020E0503060101010101" pitchFamily="34" charset="-79"/>
              </a:rPr>
              <a:t>Key Points</a:t>
            </a:r>
          </a:p>
        </p:txBody>
      </p:sp>
    </p:spTree>
    <p:custDataLst>
      <p:tags r:id="rId1"/>
    </p:custDataLst>
    <p:extLst>
      <p:ext uri="{BB962C8B-B14F-4D97-AF65-F5344CB8AC3E}">
        <p14:creationId xmlns:p14="http://schemas.microsoft.com/office/powerpoint/2010/main" val="112692255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8066" y="1318778"/>
            <a:ext cx="8371609" cy="2028825"/>
          </a:xfrm>
        </p:spPr>
        <p:txBody>
          <a:bodyPr anchor="t">
            <a:noAutofit/>
          </a:bodyPr>
          <a:lstStyle/>
          <a:p>
            <a:pPr marL="457200" indent="-457200" algn="l">
              <a:buFont typeface="Arial" panose="020B0604020202020204" pitchFamily="34" charset="0"/>
              <a:buChar char="•"/>
            </a:pPr>
            <a:r>
              <a:rPr lang="en-US" sz="2800" dirty="0">
                <a:solidFill>
                  <a:schemeClr val="tx2">
                    <a:lumMod val="50000"/>
                  </a:schemeClr>
                </a:solidFill>
                <a:latin typeface="FrankRuehl" panose="020E0503060101010101" pitchFamily="34" charset="-79"/>
                <a:cs typeface="FrankRuehl" panose="020E0503060101010101" pitchFamily="34" charset="-79"/>
              </a:rPr>
              <a:t>1. To be successful, an organization has to have the right level of the required resources, at the right time, at the right place.</a:t>
            </a:r>
            <a:br>
              <a:rPr lang="en-US" sz="2800" dirty="0">
                <a:solidFill>
                  <a:schemeClr val="tx2">
                    <a:lumMod val="50000"/>
                  </a:schemeClr>
                </a:solidFill>
                <a:latin typeface="FrankRuehl" panose="020E0503060101010101" pitchFamily="34" charset="-79"/>
                <a:cs typeface="FrankRuehl" panose="020E0503060101010101" pitchFamily="34" charset="-79"/>
              </a:rPr>
            </a:br>
            <a:br>
              <a:rPr lang="en-US" sz="2800" dirty="0">
                <a:solidFill>
                  <a:schemeClr val="tx2">
                    <a:lumMod val="50000"/>
                  </a:schemeClr>
                </a:solidFill>
                <a:latin typeface="FrankRuehl" panose="020E0503060101010101" pitchFamily="34" charset="-79"/>
                <a:cs typeface="FrankRuehl" panose="020E0503060101010101" pitchFamily="34" charset="-79"/>
              </a:rPr>
            </a:br>
            <a:r>
              <a:rPr lang="en-US" sz="2800" dirty="0">
                <a:solidFill>
                  <a:schemeClr val="tx2">
                    <a:lumMod val="50000"/>
                  </a:schemeClr>
                </a:solidFill>
                <a:latin typeface="FrankRuehl" panose="020E0503060101010101" pitchFamily="34" charset="-79"/>
                <a:cs typeface="FrankRuehl" panose="020E0503060101010101" pitchFamily="34" charset="-79"/>
              </a:rPr>
              <a:t>2. The following organizational flows will have to be aligned across the organization and with each other:</a:t>
            </a:r>
            <a:br>
              <a:rPr lang="en-US" sz="2800" dirty="0">
                <a:solidFill>
                  <a:schemeClr val="tx2">
                    <a:lumMod val="50000"/>
                  </a:schemeClr>
                </a:solidFill>
                <a:latin typeface="FrankRuehl" panose="020E0503060101010101" pitchFamily="34" charset="-79"/>
                <a:cs typeface="FrankRuehl" panose="020E0503060101010101" pitchFamily="34" charset="-79"/>
              </a:rPr>
            </a:br>
            <a:r>
              <a:rPr lang="en-US" sz="2800" dirty="0">
                <a:solidFill>
                  <a:schemeClr val="tx2">
                    <a:lumMod val="50000"/>
                  </a:schemeClr>
                </a:solidFill>
                <a:latin typeface="FrankRuehl" panose="020E0503060101010101" pitchFamily="34" charset="-79"/>
                <a:cs typeface="FrankRuehl" panose="020E0503060101010101" pitchFamily="34" charset="-79"/>
              </a:rPr>
              <a:t>	* information</a:t>
            </a:r>
            <a:br>
              <a:rPr lang="en-US" sz="2800" dirty="0">
                <a:solidFill>
                  <a:schemeClr val="tx2">
                    <a:lumMod val="50000"/>
                  </a:schemeClr>
                </a:solidFill>
                <a:latin typeface="FrankRuehl" panose="020E0503060101010101" pitchFamily="34" charset="-79"/>
                <a:cs typeface="FrankRuehl" panose="020E0503060101010101" pitchFamily="34" charset="-79"/>
              </a:rPr>
            </a:br>
            <a:r>
              <a:rPr lang="en-US" sz="2800" dirty="0">
                <a:solidFill>
                  <a:schemeClr val="tx2">
                    <a:lumMod val="50000"/>
                  </a:schemeClr>
                </a:solidFill>
                <a:latin typeface="FrankRuehl" panose="020E0503060101010101" pitchFamily="34" charset="-79"/>
                <a:cs typeface="FrankRuehl" panose="020E0503060101010101" pitchFamily="34" charset="-79"/>
              </a:rPr>
              <a:t>	* labor and skill</a:t>
            </a:r>
            <a:br>
              <a:rPr lang="en-US" sz="2800" dirty="0">
                <a:solidFill>
                  <a:schemeClr val="tx2">
                    <a:lumMod val="50000"/>
                  </a:schemeClr>
                </a:solidFill>
                <a:latin typeface="FrankRuehl" panose="020E0503060101010101" pitchFamily="34" charset="-79"/>
                <a:cs typeface="FrankRuehl" panose="020E0503060101010101" pitchFamily="34" charset="-79"/>
              </a:rPr>
            </a:br>
            <a:r>
              <a:rPr lang="en-US" sz="2800" dirty="0">
                <a:solidFill>
                  <a:schemeClr val="tx2">
                    <a:lumMod val="50000"/>
                  </a:schemeClr>
                </a:solidFill>
                <a:latin typeface="FrankRuehl" panose="020E0503060101010101" pitchFamily="34" charset="-79"/>
                <a:cs typeface="FrankRuehl" panose="020E0503060101010101" pitchFamily="34" charset="-79"/>
              </a:rPr>
              <a:t>	* material</a:t>
            </a:r>
            <a:br>
              <a:rPr lang="en-US" sz="2800" dirty="0">
                <a:solidFill>
                  <a:schemeClr val="tx2">
                    <a:lumMod val="50000"/>
                  </a:schemeClr>
                </a:solidFill>
                <a:latin typeface="FrankRuehl" panose="020E0503060101010101" pitchFamily="34" charset="-79"/>
                <a:cs typeface="FrankRuehl" panose="020E0503060101010101" pitchFamily="34" charset="-79"/>
              </a:rPr>
            </a:br>
            <a:r>
              <a:rPr lang="en-US" sz="2800" dirty="0">
                <a:solidFill>
                  <a:schemeClr val="tx2">
                    <a:lumMod val="50000"/>
                  </a:schemeClr>
                </a:solidFill>
                <a:latin typeface="FrankRuehl" panose="020E0503060101010101" pitchFamily="34" charset="-79"/>
                <a:cs typeface="FrankRuehl" panose="020E0503060101010101" pitchFamily="34" charset="-79"/>
              </a:rPr>
              <a:t>	* funds</a:t>
            </a:r>
            <a:br>
              <a:rPr lang="en-US" sz="2800" dirty="0">
                <a:solidFill>
                  <a:schemeClr val="tx2">
                    <a:lumMod val="50000"/>
                  </a:schemeClr>
                </a:solidFill>
                <a:latin typeface="FrankRuehl" panose="020E0503060101010101" pitchFamily="34" charset="-79"/>
                <a:cs typeface="FrankRuehl" panose="020E0503060101010101" pitchFamily="34" charset="-79"/>
              </a:rPr>
            </a:br>
            <a:r>
              <a:rPr lang="en-US" sz="2800" dirty="0">
                <a:solidFill>
                  <a:schemeClr val="tx2">
                    <a:lumMod val="50000"/>
                  </a:schemeClr>
                </a:solidFill>
                <a:latin typeface="FrankRuehl" panose="020E0503060101010101" pitchFamily="34" charset="-79"/>
                <a:cs typeface="FrankRuehl" panose="020E0503060101010101" pitchFamily="34" charset="-79"/>
              </a:rPr>
              <a:t>3. This is the domain of Operations Management</a:t>
            </a:r>
            <a:br>
              <a:rPr lang="en-US" sz="3200" dirty="0">
                <a:solidFill>
                  <a:schemeClr val="tx2">
                    <a:lumMod val="50000"/>
                  </a:schemeClr>
                </a:solidFill>
                <a:latin typeface="FrankRuehl" panose="020E0503060101010101" pitchFamily="34" charset="-79"/>
                <a:cs typeface="FrankRuehl" panose="020E0503060101010101" pitchFamily="34" charset="-79"/>
              </a:rPr>
            </a:br>
            <a:endParaRPr lang="en-US" sz="3200" dirty="0">
              <a:solidFill>
                <a:schemeClr val="tx2">
                  <a:lumMod val="50000"/>
                </a:schemeClr>
              </a:solidFill>
              <a:latin typeface="FrankRuehl" panose="020E0503060101010101" pitchFamily="34" charset="-79"/>
              <a:cs typeface="FrankRuehl" panose="020E0503060101010101" pitchFamily="34" charset="-79"/>
            </a:endParaRPr>
          </a:p>
        </p:txBody>
      </p:sp>
      <p:pic>
        <p:nvPicPr>
          <p:cNvPr id="6" name="Content Placeholder 5" descr="Logo.psd">
            <a:hlinkClick r:id="rId3" action="ppaction://hlinksldjump"/>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77091" y="96189"/>
            <a:ext cx="1755081" cy="1213066"/>
          </a:xfrm>
        </p:spPr>
      </p:pic>
      <p:sp>
        <p:nvSpPr>
          <p:cNvPr id="3" name="Footer Placeholder 2"/>
          <p:cNvSpPr>
            <a:spLocks noGrp="1"/>
          </p:cNvSpPr>
          <p:nvPr>
            <p:ph type="ftr" sz="quarter" idx="11"/>
          </p:nvPr>
        </p:nvSpPr>
        <p:spPr/>
        <p:txBody>
          <a:bodyPr/>
          <a:lstStyle/>
          <a:p>
            <a:r>
              <a:rPr lang="en-US" dirty="0"/>
              <a:t>Copyrights@RegentsParkPublishers</a:t>
            </a:r>
          </a:p>
        </p:txBody>
      </p:sp>
      <p:sp>
        <p:nvSpPr>
          <p:cNvPr id="5" name="Title 1"/>
          <p:cNvSpPr txBox="1">
            <a:spLocks/>
          </p:cNvSpPr>
          <p:nvPr/>
        </p:nvSpPr>
        <p:spPr>
          <a:xfrm>
            <a:off x="609600" y="113653"/>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accent3">
                    <a:lumMod val="50000"/>
                  </a:schemeClr>
                </a:solidFill>
                <a:latin typeface="FrankRuehl" panose="020E0503060101010101" pitchFamily="34" charset="-79"/>
                <a:cs typeface="FrankRuehl" panose="020E0503060101010101" pitchFamily="34" charset="-79"/>
              </a:rPr>
              <a:t>Key Points</a:t>
            </a:r>
          </a:p>
        </p:txBody>
      </p:sp>
    </p:spTree>
    <p:custDataLst>
      <p:tags r:id="rId1"/>
    </p:custDataLst>
    <p:extLst>
      <p:ext uri="{BB962C8B-B14F-4D97-AF65-F5344CB8AC3E}">
        <p14:creationId xmlns:p14="http://schemas.microsoft.com/office/powerpoint/2010/main" val="6918309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accent2">
                    <a:lumMod val="50000"/>
                  </a:schemeClr>
                </a:solidFill>
                <a:latin typeface="FrankRuehl" panose="020E0503060101010101" pitchFamily="34" charset="-79"/>
                <a:cs typeface="FrankRuehl" panose="020E0503060101010101" pitchFamily="34" charset="-79"/>
              </a:rPr>
              <a:t>Systems Thinking</a:t>
            </a:r>
          </a:p>
        </p:txBody>
      </p:sp>
      <p:sp>
        <p:nvSpPr>
          <p:cNvPr id="3" name="Content Placeholder 2"/>
          <p:cNvSpPr>
            <a:spLocks noGrp="1"/>
          </p:cNvSpPr>
          <p:nvPr>
            <p:ph idx="1"/>
          </p:nvPr>
        </p:nvSpPr>
        <p:spPr>
          <a:xfrm>
            <a:off x="457200" y="1471181"/>
            <a:ext cx="8229600" cy="4525963"/>
          </a:xfrm>
        </p:spPr>
        <p:txBody>
          <a:bodyPr>
            <a:normAutofit fontScale="77500" lnSpcReduction="20000"/>
          </a:bodyPr>
          <a:lstStyle/>
          <a:p>
            <a:pPr marL="0" indent="0">
              <a:buNone/>
            </a:pPr>
            <a:r>
              <a:rPr lang="en-US" dirty="0">
                <a:solidFill>
                  <a:srgbClr val="002060"/>
                </a:solidFill>
                <a:latin typeface="FrankRuehl" panose="020E0503060101010101" pitchFamily="34" charset="-79"/>
                <a:cs typeface="FrankRuehl" panose="020E0503060101010101" pitchFamily="34" charset="-79"/>
              </a:rPr>
              <a:t>Underlying givens of the systems thinking approach:</a:t>
            </a:r>
            <a:endParaRPr lang="en-US" dirty="0">
              <a:solidFill>
                <a:srgbClr val="800000"/>
              </a:solidFill>
              <a:latin typeface="FrankRuehl" panose="020E0503060101010101" pitchFamily="34" charset="-79"/>
              <a:cs typeface="FrankRuehl" panose="020E0503060101010101" pitchFamily="34" charset="-79"/>
            </a:endParaRPr>
          </a:p>
          <a:p>
            <a:r>
              <a:rPr lang="en-US" sz="3800" dirty="0">
                <a:solidFill>
                  <a:srgbClr val="800000"/>
                </a:solidFill>
                <a:latin typeface="FrankRuehl" panose="020E0503060101010101" pitchFamily="34" charset="-79"/>
                <a:cs typeface="FrankRuehl" panose="020E0503060101010101" pitchFamily="34" charset="-79"/>
              </a:rPr>
              <a:t>Functions: </a:t>
            </a:r>
            <a:r>
              <a:rPr lang="en-US" sz="3800" dirty="0">
                <a:solidFill>
                  <a:schemeClr val="tx2">
                    <a:lumMod val="50000"/>
                  </a:schemeClr>
                </a:solidFill>
                <a:latin typeface="FrankRuehl" panose="020E0503060101010101" pitchFamily="34" charset="-79"/>
                <a:cs typeface="FrankRuehl" panose="020E0503060101010101" pitchFamily="34" charset="-79"/>
              </a:rPr>
              <a:t>connected not separate</a:t>
            </a:r>
          </a:p>
          <a:p>
            <a:r>
              <a:rPr lang="en-US" sz="3800" dirty="0">
                <a:solidFill>
                  <a:srgbClr val="800000"/>
                </a:solidFill>
                <a:latin typeface="FrankRuehl" panose="020E0503060101010101" pitchFamily="34" charset="-79"/>
                <a:cs typeface="FrankRuehl" panose="020E0503060101010101" pitchFamily="34" charset="-79"/>
              </a:rPr>
              <a:t>Operating processes: </a:t>
            </a:r>
            <a:r>
              <a:rPr lang="en-US" sz="3800" dirty="0">
                <a:solidFill>
                  <a:schemeClr val="tx2">
                    <a:lumMod val="50000"/>
                  </a:schemeClr>
                </a:solidFill>
                <a:latin typeface="FrankRuehl" panose="020E0503060101010101" pitchFamily="34" charset="-79"/>
                <a:cs typeface="FrankRuehl" panose="020E0503060101010101" pitchFamily="34" charset="-79"/>
              </a:rPr>
              <a:t>continuous not discrete</a:t>
            </a:r>
          </a:p>
          <a:p>
            <a:r>
              <a:rPr lang="en-US" sz="3800" dirty="0">
                <a:solidFill>
                  <a:srgbClr val="800000"/>
                </a:solidFill>
                <a:latin typeface="FrankRuehl" panose="020E0503060101010101" pitchFamily="34" charset="-79"/>
                <a:cs typeface="FrankRuehl" panose="020E0503060101010101" pitchFamily="34" charset="-79"/>
              </a:rPr>
              <a:t>Decisions: </a:t>
            </a:r>
            <a:r>
              <a:rPr lang="en-US" sz="3800" dirty="0">
                <a:solidFill>
                  <a:schemeClr val="tx2">
                    <a:lumMod val="50000"/>
                  </a:schemeClr>
                </a:solidFill>
                <a:latin typeface="FrankRuehl" panose="020E0503060101010101" pitchFamily="34" charset="-79"/>
                <a:cs typeface="FrankRuehl" panose="020E0503060101010101" pitchFamily="34" charset="-79"/>
              </a:rPr>
              <a:t>fact not opinion based</a:t>
            </a:r>
          </a:p>
          <a:p>
            <a:r>
              <a:rPr lang="en-US" sz="3800" dirty="0">
                <a:solidFill>
                  <a:srgbClr val="800000"/>
                </a:solidFill>
                <a:latin typeface="FrankRuehl" panose="020E0503060101010101" pitchFamily="34" charset="-79"/>
                <a:cs typeface="FrankRuehl" panose="020E0503060101010101" pitchFamily="34" charset="-79"/>
              </a:rPr>
              <a:t>Management: </a:t>
            </a:r>
            <a:r>
              <a:rPr lang="en-US" sz="3800" dirty="0">
                <a:solidFill>
                  <a:schemeClr val="tx2">
                    <a:lumMod val="50000"/>
                  </a:schemeClr>
                </a:solidFill>
                <a:latin typeface="FrankRuehl" panose="020E0503060101010101" pitchFamily="34" charset="-79"/>
                <a:cs typeface="FrankRuehl" panose="020E0503060101010101" pitchFamily="34" charset="-79"/>
              </a:rPr>
              <a:t>purposeful not at-hock</a:t>
            </a:r>
          </a:p>
          <a:p>
            <a:r>
              <a:rPr lang="en-US" sz="3800" dirty="0">
                <a:solidFill>
                  <a:srgbClr val="800000"/>
                </a:solidFill>
                <a:latin typeface="FrankRuehl" panose="020E0503060101010101" pitchFamily="34" charset="-79"/>
                <a:cs typeface="FrankRuehl" panose="020E0503060101010101" pitchFamily="34" charset="-79"/>
              </a:rPr>
              <a:t>Planning and implementation: </a:t>
            </a:r>
            <a:r>
              <a:rPr lang="en-US" sz="3800" dirty="0">
                <a:solidFill>
                  <a:schemeClr val="tx2">
                    <a:lumMod val="50000"/>
                  </a:schemeClr>
                </a:solidFill>
                <a:latin typeface="FrankRuehl" panose="020E0503060101010101" pitchFamily="34" charset="-79"/>
                <a:cs typeface="FrankRuehl" panose="020E0503060101010101" pitchFamily="34" charset="-79"/>
              </a:rPr>
              <a:t>aligned</a:t>
            </a:r>
          </a:p>
          <a:p>
            <a:r>
              <a:rPr lang="en-US" sz="3800" dirty="0">
                <a:solidFill>
                  <a:srgbClr val="800000"/>
                </a:solidFill>
                <a:latin typeface="FrankRuehl" panose="020E0503060101010101" pitchFamily="34" charset="-79"/>
                <a:cs typeface="FrankRuehl" panose="020E0503060101010101" pitchFamily="34" charset="-79"/>
              </a:rPr>
              <a:t>Outcomes: </a:t>
            </a:r>
            <a:r>
              <a:rPr lang="en-US" sz="3800" dirty="0">
                <a:solidFill>
                  <a:schemeClr val="tx2">
                    <a:lumMod val="50000"/>
                  </a:schemeClr>
                </a:solidFill>
                <a:latin typeface="FrankRuehl" panose="020E0503060101010101" pitchFamily="34" charset="-79"/>
                <a:cs typeface="FrankRuehl" panose="020E0503060101010101" pitchFamily="34" charset="-79"/>
              </a:rPr>
              <a:t>anticipated not random</a:t>
            </a:r>
          </a:p>
          <a:p>
            <a:r>
              <a:rPr lang="en-US" sz="3800" dirty="0">
                <a:solidFill>
                  <a:srgbClr val="800000"/>
                </a:solidFill>
                <a:latin typeface="FrankRuehl" panose="020E0503060101010101" pitchFamily="34" charset="-79"/>
                <a:cs typeface="FrankRuehl" panose="020E0503060101010101" pitchFamily="34" charset="-79"/>
              </a:rPr>
              <a:t>Business model: </a:t>
            </a:r>
            <a:r>
              <a:rPr lang="en-US" sz="3800" dirty="0">
                <a:solidFill>
                  <a:schemeClr val="tx2">
                    <a:lumMod val="50000"/>
                  </a:schemeClr>
                </a:solidFill>
                <a:latin typeface="FrankRuehl" panose="020E0503060101010101" pitchFamily="34" charset="-79"/>
                <a:cs typeface="FrankRuehl" panose="020E0503060101010101" pitchFamily="34" charset="-79"/>
              </a:rPr>
              <a:t>adaptable not rigid</a:t>
            </a:r>
          </a:p>
          <a:p>
            <a:r>
              <a:rPr lang="en-US" sz="3800" dirty="0">
                <a:solidFill>
                  <a:srgbClr val="800000"/>
                </a:solidFill>
                <a:latin typeface="FrankRuehl" panose="020E0503060101010101" pitchFamily="34" charset="-79"/>
                <a:cs typeface="FrankRuehl" panose="020E0503060101010101" pitchFamily="34" charset="-79"/>
              </a:rPr>
              <a:t>Feedback: </a:t>
            </a:r>
            <a:r>
              <a:rPr lang="en-US" sz="3800" dirty="0">
                <a:solidFill>
                  <a:schemeClr val="tx2">
                    <a:lumMod val="50000"/>
                  </a:schemeClr>
                </a:solidFill>
                <a:latin typeface="FrankRuehl" panose="020E0503060101010101" pitchFamily="34" charset="-79"/>
                <a:cs typeface="FrankRuehl" panose="020E0503060101010101" pitchFamily="34" charset="-79"/>
              </a:rPr>
              <a:t>continuous improvement focused</a:t>
            </a:r>
          </a:p>
          <a:p>
            <a:endParaRPr lang="en-US" dirty="0">
              <a:latin typeface="FrankRuehl" panose="020E0503060101010101" pitchFamily="34" charset="-79"/>
              <a:cs typeface="FrankRuehl" panose="020E0503060101010101" pitchFamily="34" charset="-79"/>
            </a:endParaRPr>
          </a:p>
          <a:p>
            <a:endParaRPr lang="en-US" dirty="0">
              <a:latin typeface="FrankRuehl" panose="020E0503060101010101" pitchFamily="34" charset="-79"/>
              <a:cs typeface="FrankRuehl" panose="020E0503060101010101" pitchFamily="34" charset="-79"/>
            </a:endParaRPr>
          </a:p>
          <a:p>
            <a:pPr marL="0" indent="0">
              <a:buNone/>
            </a:pPr>
            <a:endParaRPr lang="en-US" dirty="0"/>
          </a:p>
        </p:txBody>
      </p:sp>
      <p:sp>
        <p:nvSpPr>
          <p:cNvPr id="7" name="Footer Placeholder 6"/>
          <p:cNvSpPr>
            <a:spLocks noGrp="1"/>
          </p:cNvSpPr>
          <p:nvPr>
            <p:ph type="ftr" sz="quarter" idx="11"/>
          </p:nvPr>
        </p:nvSpPr>
        <p:spPr/>
        <p:txBody>
          <a:bodyPr/>
          <a:lstStyle/>
          <a:p>
            <a:r>
              <a:rPr lang="en-US" dirty="0"/>
              <a:t>Copyrights@RegentsParkPublishers</a:t>
            </a:r>
          </a:p>
        </p:txBody>
      </p:sp>
    </p:spTree>
    <p:custDataLst>
      <p:tags r:id="rId1"/>
    </p:custDataLst>
    <p:extLst>
      <p:ext uri="{BB962C8B-B14F-4D97-AF65-F5344CB8AC3E}">
        <p14:creationId xmlns:p14="http://schemas.microsoft.com/office/powerpoint/2010/main" val="2519177774"/>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tx2">
                    <a:lumMod val="50000"/>
                  </a:schemeClr>
                </a:solidFill>
                <a:latin typeface="FrankRuehl" panose="020E0503060101010101" pitchFamily="34" charset="-79"/>
                <a:cs typeface="FrankRuehl" panose="020E0503060101010101" pitchFamily="34" charset="-79"/>
              </a:rPr>
              <a:t>       </a:t>
            </a:r>
            <a:endParaRPr lang="en-US" dirty="0">
              <a:solidFill>
                <a:schemeClr val="accent2">
                  <a:lumMod val="75000"/>
                </a:schemeClr>
              </a:solidFill>
              <a:latin typeface="FrankRuehl" panose="020E0503060101010101" pitchFamily="34" charset="-79"/>
              <a:cs typeface="FrankRuehl" panose="020E0503060101010101" pitchFamily="34" charset="-79"/>
            </a:endParaRPr>
          </a:p>
        </p:txBody>
      </p:sp>
      <p:sp>
        <p:nvSpPr>
          <p:cNvPr id="3" name="Footer Placeholder 2"/>
          <p:cNvSpPr>
            <a:spLocks noGrp="1"/>
          </p:cNvSpPr>
          <p:nvPr>
            <p:ph type="ftr" sz="quarter" idx="11"/>
          </p:nvPr>
        </p:nvSpPr>
        <p:spPr/>
        <p:txBody>
          <a:bodyPr/>
          <a:lstStyle/>
          <a:p>
            <a:r>
              <a:rPr lang="en-US" dirty="0"/>
              <a:t>Copyrights@RegentsParkPublishers</a:t>
            </a:r>
          </a:p>
        </p:txBody>
      </p:sp>
      <p:sp>
        <p:nvSpPr>
          <p:cNvPr id="4" name="TextBox 3"/>
          <p:cNvSpPr txBox="1"/>
          <p:nvPr/>
        </p:nvSpPr>
        <p:spPr>
          <a:xfrm>
            <a:off x="1898820" y="2790823"/>
            <a:ext cx="5464003" cy="1446550"/>
          </a:xfrm>
          <a:prstGeom prst="rect">
            <a:avLst/>
          </a:prstGeom>
          <a:noFill/>
        </p:spPr>
        <p:txBody>
          <a:bodyPr wrap="square" rtlCol="0">
            <a:spAutoFit/>
          </a:bodyPr>
          <a:lstStyle/>
          <a:p>
            <a:pPr algn="ctr"/>
            <a:r>
              <a:rPr lang="en-US" sz="4400" dirty="0">
                <a:solidFill>
                  <a:schemeClr val="accent1">
                    <a:lumMod val="50000"/>
                  </a:schemeClr>
                </a:solidFill>
                <a:latin typeface="FrankRuehl" panose="020E0503060101010101" pitchFamily="34" charset="-79"/>
                <a:cs typeface="FrankRuehl" panose="020E0503060101010101" pitchFamily="34" charset="-79"/>
              </a:rPr>
              <a:t> Simulation of Operations</a:t>
            </a:r>
          </a:p>
        </p:txBody>
      </p:sp>
    </p:spTree>
    <p:custDataLst>
      <p:tags r:id="rId1"/>
    </p:custDataLst>
    <p:extLst>
      <p:ext uri="{BB962C8B-B14F-4D97-AF65-F5344CB8AC3E}">
        <p14:creationId xmlns:p14="http://schemas.microsoft.com/office/powerpoint/2010/main" val="299988515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Content Placeholder 5" descr="Logo.psd">
            <a:hlinkClick r:id="rId2" action="ppaction://hlinksldjump"/>
          </p:cNvPr>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accent2">
                    <a:lumMod val="50000"/>
                  </a:schemeClr>
                </a:solidFill>
                <a:latin typeface="FrankRuehl" panose="020E0503060101010101" pitchFamily="34" charset="-79"/>
                <a:cs typeface="FrankRuehl" panose="020E0503060101010101" pitchFamily="34" charset="-79"/>
              </a:rPr>
              <a:t>            Simulation of Operations</a:t>
            </a:r>
          </a:p>
        </p:txBody>
      </p:sp>
      <p:pic>
        <p:nvPicPr>
          <p:cNvPr id="1026" name="Picture 2"/>
          <p:cNvPicPr>
            <a:picLocks noGrp="1" noChangeAspect="1" noChangeArrowheads="1"/>
          </p:cNvPicPr>
          <p:nvPr>
            <p:ph idx="1"/>
          </p:nvPr>
        </p:nvPicPr>
        <p:blipFill>
          <a:blip r:embed="rId4">
            <a:extLst>
              <a:ext uri="{28A0092B-C50C-407E-A947-70E740481C1C}">
                <a14:useLocalDpi xmlns:a14="http://schemas.microsoft.com/office/drawing/2010/main" val="0"/>
              </a:ext>
            </a:extLst>
          </a:blip>
          <a:srcRect/>
          <a:stretch>
            <a:fillRect/>
          </a:stretch>
        </p:blipFill>
        <p:spPr bwMode="auto">
          <a:xfrm>
            <a:off x="1295609" y="1558635"/>
            <a:ext cx="6933991" cy="4272896"/>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
        <p:nvSpPr>
          <p:cNvPr id="4" name="TextBox 3"/>
          <p:cNvSpPr txBox="1"/>
          <p:nvPr/>
        </p:nvSpPr>
        <p:spPr>
          <a:xfrm>
            <a:off x="5112327" y="5971309"/>
            <a:ext cx="3117273" cy="261610"/>
          </a:xfrm>
          <a:prstGeom prst="rect">
            <a:avLst/>
          </a:prstGeom>
          <a:noFill/>
        </p:spPr>
        <p:txBody>
          <a:bodyPr wrap="square" rtlCol="0">
            <a:spAutoFit/>
          </a:bodyPr>
          <a:lstStyle/>
          <a:p>
            <a:pPr algn="r"/>
            <a:r>
              <a:rPr lang="en-US" sz="1100" dirty="0"/>
              <a:t>Kim Warren Strategy Dynamics</a:t>
            </a:r>
          </a:p>
        </p:txBody>
      </p:sp>
      <p:sp>
        <p:nvSpPr>
          <p:cNvPr id="5" name="Footer Placeholder 4"/>
          <p:cNvSpPr>
            <a:spLocks noGrp="1"/>
          </p:cNvSpPr>
          <p:nvPr>
            <p:ph type="ftr" sz="quarter" idx="11"/>
          </p:nvPr>
        </p:nvSpPr>
        <p:spPr/>
        <p:txBody>
          <a:bodyPr/>
          <a:lstStyle/>
          <a:p>
            <a:r>
              <a:rPr lang="en-US" dirty="0"/>
              <a:t>Copyrights@RegentsParkPublishers</a:t>
            </a:r>
          </a:p>
        </p:txBody>
      </p:sp>
    </p:spTree>
    <p:extLst>
      <p:ext uri="{BB962C8B-B14F-4D97-AF65-F5344CB8AC3E}">
        <p14:creationId xmlns:p14="http://schemas.microsoft.com/office/powerpoint/2010/main" val="426512107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tx2">
                    <a:lumMod val="50000"/>
                  </a:schemeClr>
                </a:solidFill>
                <a:latin typeface="FrankRuehl" panose="020E0503060101010101" pitchFamily="34" charset="-79"/>
                <a:cs typeface="FrankRuehl" panose="020E0503060101010101" pitchFamily="34" charset="-79"/>
              </a:rPr>
              <a:t>       </a:t>
            </a:r>
            <a:r>
              <a:rPr lang="en-US" dirty="0">
                <a:solidFill>
                  <a:srgbClr val="800000"/>
                </a:solidFill>
                <a:latin typeface="FrankRuehl" panose="020E0503060101010101" pitchFamily="34" charset="-79"/>
                <a:cs typeface="FrankRuehl" panose="020E0503060101010101" pitchFamily="34" charset="-79"/>
              </a:rPr>
              <a:t>Systems Thinking</a:t>
            </a:r>
          </a:p>
        </p:txBody>
      </p:sp>
      <p:sp>
        <p:nvSpPr>
          <p:cNvPr id="3" name="Footer Placeholder 2"/>
          <p:cNvSpPr>
            <a:spLocks noGrp="1"/>
          </p:cNvSpPr>
          <p:nvPr>
            <p:ph type="ftr" sz="quarter" idx="11"/>
          </p:nvPr>
        </p:nvSpPr>
        <p:spPr/>
        <p:txBody>
          <a:bodyPr/>
          <a:lstStyle/>
          <a:p>
            <a:r>
              <a:rPr lang="en-US" dirty="0"/>
              <a:t>Copyrights@RegentsParkPublishers</a:t>
            </a:r>
          </a:p>
        </p:txBody>
      </p:sp>
      <p:sp>
        <p:nvSpPr>
          <p:cNvPr id="39" name="Rounded Rectangle 38">
            <a:hlinkClick r:id="rId5"/>
          </p:cNvPr>
          <p:cNvSpPr/>
          <p:nvPr/>
        </p:nvSpPr>
        <p:spPr>
          <a:xfrm>
            <a:off x="1878282" y="2425421"/>
            <a:ext cx="5080000" cy="472269"/>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2">
                    <a:lumMod val="50000"/>
                  </a:schemeClr>
                </a:solidFill>
                <a:latin typeface="FrankRuehl" panose="020E0503060101010101" pitchFamily="34" charset="-79"/>
                <a:cs typeface="FrankRuehl" panose="020E0503060101010101" pitchFamily="34" charset="-79"/>
              </a:rPr>
              <a:t>Optional Reading</a:t>
            </a:r>
          </a:p>
        </p:txBody>
      </p:sp>
      <p:sp>
        <p:nvSpPr>
          <p:cNvPr id="6" name="Rounded Rectangle 5">
            <a:hlinkClick r:id="rId5"/>
          </p:cNvPr>
          <p:cNvSpPr/>
          <p:nvPr/>
        </p:nvSpPr>
        <p:spPr>
          <a:xfrm>
            <a:off x="1878282" y="3663671"/>
            <a:ext cx="5080000" cy="1155979"/>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rgbClr val="800000"/>
                </a:solidFill>
                <a:latin typeface="FrankRuehl" panose="020E0503060101010101" pitchFamily="34" charset="-79"/>
                <a:cs typeface="FrankRuehl" panose="020E0503060101010101" pitchFamily="34" charset="-79"/>
              </a:rPr>
              <a:t>Systems </a:t>
            </a:r>
            <a:r>
              <a:rPr lang="en-US" sz="2400" b="1" dirty="0">
                <a:solidFill>
                  <a:schemeClr val="tx2">
                    <a:lumMod val="50000"/>
                  </a:schemeClr>
                </a:solidFill>
                <a:latin typeface="FrankRuehl" panose="020E0503060101010101" pitchFamily="34" charset="-79"/>
                <a:cs typeface="FrankRuehl" panose="020E0503060101010101" pitchFamily="34" charset="-79"/>
              </a:rPr>
              <a:t>thinking</a:t>
            </a:r>
            <a:r>
              <a:rPr lang="en-US" sz="2400" b="1" dirty="0">
                <a:solidFill>
                  <a:srgbClr val="800000"/>
                </a:solidFill>
                <a:latin typeface="FrankRuehl" panose="020E0503060101010101" pitchFamily="34" charset="-79"/>
                <a:cs typeface="FrankRuehl" panose="020E0503060101010101" pitchFamily="34" charset="-79"/>
              </a:rPr>
              <a:t> </a:t>
            </a:r>
            <a:r>
              <a:rPr lang="en-US" sz="2400" b="1" dirty="0">
                <a:solidFill>
                  <a:schemeClr val="tx2">
                    <a:lumMod val="50000"/>
                  </a:schemeClr>
                </a:solidFill>
                <a:latin typeface="FrankRuehl" panose="020E0503060101010101" pitchFamily="34" charset="-79"/>
                <a:cs typeface="FrankRuehl" panose="020E0503060101010101" pitchFamily="34" charset="-79"/>
              </a:rPr>
              <a:t>is superior to a </a:t>
            </a:r>
            <a:r>
              <a:rPr lang="en-US" sz="2400" b="1" dirty="0">
                <a:solidFill>
                  <a:srgbClr val="800000"/>
                </a:solidFill>
                <a:latin typeface="FrankRuehl" panose="020E0503060101010101" pitchFamily="34" charset="-79"/>
                <a:cs typeface="FrankRuehl" panose="020E0503060101010101" pitchFamily="34" charset="-79"/>
              </a:rPr>
              <a:t>Function-centric</a:t>
            </a:r>
            <a:r>
              <a:rPr lang="en-US" sz="2400" b="1" dirty="0">
                <a:solidFill>
                  <a:schemeClr val="tx2">
                    <a:lumMod val="50000"/>
                  </a:schemeClr>
                </a:solidFill>
                <a:latin typeface="FrankRuehl" panose="020E0503060101010101" pitchFamily="34" charset="-79"/>
                <a:cs typeface="FrankRuehl" panose="020E0503060101010101" pitchFamily="34" charset="-79"/>
              </a:rPr>
              <a:t> thinking….</a:t>
            </a:r>
          </a:p>
        </p:txBody>
      </p:sp>
    </p:spTree>
    <p:custDataLst>
      <p:tags r:id="rId1"/>
    </p:custDataLst>
    <p:extLst>
      <p:ext uri="{BB962C8B-B14F-4D97-AF65-F5344CB8AC3E}">
        <p14:creationId xmlns:p14="http://schemas.microsoft.com/office/powerpoint/2010/main" val="141994821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52" y="2659445"/>
            <a:ext cx="8229600" cy="1143000"/>
          </a:xfrm>
        </p:spPr>
        <p:txBody>
          <a:bodyPr>
            <a:noAutofit/>
          </a:bodyPr>
          <a:lstStyle/>
          <a:p>
            <a:r>
              <a:rPr lang="en-US" sz="6000" b="1" dirty="0">
                <a:solidFill>
                  <a:schemeClr val="tx2">
                    <a:lumMod val="50000"/>
                  </a:schemeClr>
                </a:solidFill>
                <a:latin typeface="FrankRuehl" panose="020E0503060101010101" pitchFamily="34" charset="-79"/>
                <a:cs typeface="FrankRuehl" panose="020E0503060101010101" pitchFamily="34" charset="-79"/>
              </a:rPr>
              <a:t>3. Systems Reliability</a:t>
            </a:r>
          </a:p>
        </p:txBody>
      </p:sp>
      <p:pic>
        <p:nvPicPr>
          <p:cNvPr id="6" name="Content Placeholder 5" descr="Logo.psd">
            <a:hlinkClick r:id="rId3" action="ppaction://hlinksldjump"/>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77091" y="96189"/>
            <a:ext cx="1755081" cy="1213066"/>
          </a:xfrm>
        </p:spPr>
      </p:pic>
      <p:sp>
        <p:nvSpPr>
          <p:cNvPr id="3" name="Footer Placeholder 2"/>
          <p:cNvSpPr>
            <a:spLocks noGrp="1"/>
          </p:cNvSpPr>
          <p:nvPr>
            <p:ph type="ftr" sz="quarter" idx="11"/>
          </p:nvPr>
        </p:nvSpPr>
        <p:spPr/>
        <p:txBody>
          <a:bodyPr/>
          <a:lstStyle/>
          <a:p>
            <a:r>
              <a:rPr lang="en-US" dirty="0"/>
              <a:t>Copyrights@RegentsParkPublishers</a:t>
            </a:r>
          </a:p>
        </p:txBody>
      </p:sp>
    </p:spTree>
    <p:custDataLst>
      <p:tags r:id="rId1"/>
    </p:custDataLst>
    <p:extLst>
      <p:ext uri="{BB962C8B-B14F-4D97-AF65-F5344CB8AC3E}">
        <p14:creationId xmlns:p14="http://schemas.microsoft.com/office/powerpoint/2010/main" val="309532494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52" y="2520347"/>
            <a:ext cx="8129573" cy="1436306"/>
          </a:xfrm>
        </p:spPr>
        <p:txBody>
          <a:bodyPr>
            <a:noAutofit/>
          </a:bodyPr>
          <a:lstStyle/>
          <a:p>
            <a:pPr algn="l"/>
            <a:br>
              <a:rPr lang="en-US" sz="3200" dirty="0">
                <a:solidFill>
                  <a:schemeClr val="tx2">
                    <a:lumMod val="50000"/>
                  </a:schemeClr>
                </a:solidFill>
                <a:latin typeface="FrankRuehl" panose="020E0503060101010101" pitchFamily="34" charset="-79"/>
                <a:cs typeface="FrankRuehl" panose="020E0503060101010101" pitchFamily="34" charset="-79"/>
              </a:rPr>
            </a:br>
            <a:r>
              <a:rPr lang="en-US" sz="3200" dirty="0">
                <a:solidFill>
                  <a:schemeClr val="tx2">
                    <a:lumMod val="50000"/>
                  </a:schemeClr>
                </a:solidFill>
                <a:latin typeface="FrankRuehl" panose="020E0503060101010101" pitchFamily="34" charset="-79"/>
                <a:cs typeface="FrankRuehl" panose="020E0503060101010101" pitchFamily="34" charset="-79"/>
              </a:rPr>
              <a:t> </a:t>
            </a:r>
            <a:br>
              <a:rPr lang="en-US" sz="32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1.  The quality of decisions has to be built-in not tested-</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      out.</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2.  The principles of the TQM as related to sequential</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      production system do not do not apply to the parallel,</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      systems based organizational design. </a:t>
            </a:r>
            <a:br>
              <a:rPr lang="en-US" sz="2400" dirty="0">
                <a:solidFill>
                  <a:schemeClr val="tx2">
                    <a:lumMod val="50000"/>
                  </a:schemeClr>
                </a:solidFill>
                <a:latin typeface="FrankRuehl" panose="020E0503060101010101" pitchFamily="34" charset="-79"/>
                <a:cs typeface="FrankRuehl" panose="020E0503060101010101" pitchFamily="34" charset="-79"/>
              </a:rPr>
            </a:br>
            <a:br>
              <a:rPr lang="en-US" sz="3600" dirty="0">
                <a:solidFill>
                  <a:schemeClr val="tx2">
                    <a:lumMod val="50000"/>
                  </a:schemeClr>
                </a:solidFill>
                <a:latin typeface="FrankRuehl" panose="020E0503060101010101" pitchFamily="34" charset="-79"/>
                <a:cs typeface="FrankRuehl" panose="020E0503060101010101" pitchFamily="34" charset="-79"/>
              </a:rPr>
            </a:br>
            <a:br>
              <a:rPr lang="en-US" sz="3600" dirty="0">
                <a:solidFill>
                  <a:schemeClr val="tx2">
                    <a:lumMod val="50000"/>
                  </a:schemeClr>
                </a:solidFill>
                <a:latin typeface="FrankRuehl" panose="020E0503060101010101" pitchFamily="34" charset="-79"/>
                <a:cs typeface="FrankRuehl" panose="020E0503060101010101" pitchFamily="34" charset="-79"/>
              </a:rPr>
            </a:br>
            <a:endParaRPr lang="en-US" sz="3600" dirty="0">
              <a:solidFill>
                <a:schemeClr val="tx2">
                  <a:lumMod val="50000"/>
                </a:schemeClr>
              </a:solidFill>
              <a:latin typeface="FrankRuehl" panose="020E0503060101010101" pitchFamily="34" charset="-79"/>
              <a:cs typeface="FrankRuehl" panose="020E0503060101010101" pitchFamily="34" charset="-79"/>
            </a:endParaRPr>
          </a:p>
        </p:txBody>
      </p:sp>
      <p:pic>
        <p:nvPicPr>
          <p:cNvPr id="6" name="Content Placeholder 5" descr="Logo.psd">
            <a:hlinkClick r:id="rId3" action="ppaction://hlinksldjump"/>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77091" y="96189"/>
            <a:ext cx="1755081" cy="1213066"/>
          </a:xfrm>
        </p:spPr>
      </p:pic>
      <p:sp>
        <p:nvSpPr>
          <p:cNvPr id="3" name="Footer Placeholder 2"/>
          <p:cNvSpPr>
            <a:spLocks noGrp="1"/>
          </p:cNvSpPr>
          <p:nvPr>
            <p:ph type="ftr" sz="quarter" idx="11"/>
          </p:nvPr>
        </p:nvSpPr>
        <p:spPr/>
        <p:txBody>
          <a:bodyPr/>
          <a:lstStyle/>
          <a:p>
            <a:r>
              <a:rPr lang="en-US" dirty="0"/>
              <a:t>Copyrights@RegentsParkPublishers</a:t>
            </a:r>
          </a:p>
        </p:txBody>
      </p:sp>
      <p:sp>
        <p:nvSpPr>
          <p:cNvPr id="7" name="Title 1"/>
          <p:cNvSpPr txBox="1">
            <a:spLocks/>
          </p:cNvSpPr>
          <p:nvPr/>
        </p:nvSpPr>
        <p:spPr>
          <a:xfrm>
            <a:off x="609600" y="166255"/>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accent3">
                    <a:lumMod val="50000"/>
                  </a:schemeClr>
                </a:solidFill>
                <a:latin typeface="FrankRuehl" panose="020E0503060101010101" pitchFamily="34" charset="-79"/>
                <a:cs typeface="FrankRuehl" panose="020E0503060101010101" pitchFamily="34" charset="-79"/>
              </a:rPr>
              <a:t>Key Points</a:t>
            </a:r>
          </a:p>
        </p:txBody>
      </p:sp>
    </p:spTree>
    <p:custDataLst>
      <p:tags r:id="rId1"/>
    </p:custDataLst>
    <p:extLst>
      <p:ext uri="{BB962C8B-B14F-4D97-AF65-F5344CB8AC3E}">
        <p14:creationId xmlns:p14="http://schemas.microsoft.com/office/powerpoint/2010/main" val="5097843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tx2">
                    <a:lumMod val="50000"/>
                  </a:schemeClr>
                </a:solidFill>
                <a:latin typeface="FrankRuehl" panose="020E0503060101010101" pitchFamily="34" charset="-79"/>
                <a:cs typeface="FrankRuehl" panose="020E0503060101010101" pitchFamily="34" charset="-79"/>
              </a:rPr>
              <a:t>       </a:t>
            </a:r>
            <a:endParaRPr lang="en-US" dirty="0">
              <a:solidFill>
                <a:schemeClr val="accent2">
                  <a:lumMod val="75000"/>
                </a:schemeClr>
              </a:solidFill>
              <a:latin typeface="FrankRuehl" panose="020E0503060101010101" pitchFamily="34" charset="-79"/>
              <a:cs typeface="FrankRuehl" panose="020E0503060101010101" pitchFamily="34" charset="-79"/>
            </a:endParaRPr>
          </a:p>
        </p:txBody>
      </p:sp>
      <p:sp>
        <p:nvSpPr>
          <p:cNvPr id="3" name="Footer Placeholder 2"/>
          <p:cNvSpPr>
            <a:spLocks noGrp="1"/>
          </p:cNvSpPr>
          <p:nvPr>
            <p:ph type="ftr" sz="quarter" idx="11"/>
          </p:nvPr>
        </p:nvSpPr>
        <p:spPr/>
        <p:txBody>
          <a:bodyPr/>
          <a:lstStyle/>
          <a:p>
            <a:r>
              <a:rPr lang="en-US" dirty="0"/>
              <a:t>Copyrights@RegentsParkPublishers</a:t>
            </a:r>
          </a:p>
        </p:txBody>
      </p:sp>
      <p:sp>
        <p:nvSpPr>
          <p:cNvPr id="4" name="TextBox 3"/>
          <p:cNvSpPr txBox="1"/>
          <p:nvPr/>
        </p:nvSpPr>
        <p:spPr>
          <a:xfrm>
            <a:off x="2032171" y="2981323"/>
            <a:ext cx="5464003" cy="769441"/>
          </a:xfrm>
          <a:prstGeom prst="rect">
            <a:avLst/>
          </a:prstGeom>
          <a:noFill/>
        </p:spPr>
        <p:txBody>
          <a:bodyPr wrap="square" rtlCol="0">
            <a:spAutoFit/>
          </a:bodyPr>
          <a:lstStyle/>
          <a:p>
            <a:pPr algn="ctr"/>
            <a:r>
              <a:rPr lang="en-US" sz="4400" dirty="0">
                <a:solidFill>
                  <a:schemeClr val="accent1">
                    <a:lumMod val="50000"/>
                  </a:schemeClr>
                </a:solidFill>
                <a:latin typeface="FrankRuehl" panose="020E0503060101010101" pitchFamily="34" charset="-79"/>
                <a:cs typeface="FrankRuehl" panose="020E0503060101010101" pitchFamily="34" charset="-79"/>
              </a:rPr>
              <a:t>The Challenge</a:t>
            </a:r>
          </a:p>
        </p:txBody>
      </p:sp>
    </p:spTree>
    <p:custDataLst>
      <p:tags r:id="rId1"/>
    </p:custDataLst>
    <p:extLst>
      <p:ext uri="{BB962C8B-B14F-4D97-AF65-F5344CB8AC3E}">
        <p14:creationId xmlns:p14="http://schemas.microsoft.com/office/powerpoint/2010/main" val="346658979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ogo.psd">
            <a:hlinkClick r:id="rId3" action="ppaction://hlinksldjump"/>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77091" y="96189"/>
            <a:ext cx="1755081" cy="1213066"/>
          </a:xfrm>
        </p:spPr>
      </p:pic>
      <p:sp>
        <p:nvSpPr>
          <p:cNvPr id="3" name="Footer Placeholder 2"/>
          <p:cNvSpPr>
            <a:spLocks noGrp="1"/>
          </p:cNvSpPr>
          <p:nvPr>
            <p:ph type="ftr" sz="quarter" idx="11"/>
          </p:nvPr>
        </p:nvSpPr>
        <p:spPr/>
        <p:txBody>
          <a:bodyPr/>
          <a:lstStyle/>
          <a:p>
            <a:r>
              <a:rPr lang="en-US" dirty="0"/>
              <a:t>Copyrights@RegentsParkPublishers</a:t>
            </a:r>
          </a:p>
        </p:txBody>
      </p:sp>
      <p:sp>
        <p:nvSpPr>
          <p:cNvPr id="4" name="Rectangle 3"/>
          <p:cNvSpPr/>
          <p:nvPr/>
        </p:nvSpPr>
        <p:spPr>
          <a:xfrm>
            <a:off x="1007412" y="2695903"/>
            <a:ext cx="1024759" cy="17499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r>
              <a:rPr lang="en-US" sz="3200" dirty="0">
                <a:latin typeface="FrankRuehl" panose="020E0503060101010101" pitchFamily="34" charset="-79"/>
                <a:cs typeface="FrankRuehl" panose="020E0503060101010101" pitchFamily="34" charset="-79"/>
              </a:rPr>
              <a:t>9</a:t>
            </a:r>
          </a:p>
        </p:txBody>
      </p:sp>
      <p:sp>
        <p:nvSpPr>
          <p:cNvPr id="7" name="Rectangle 6"/>
          <p:cNvSpPr/>
          <p:nvPr/>
        </p:nvSpPr>
        <p:spPr>
          <a:xfrm>
            <a:off x="2611822" y="2695903"/>
            <a:ext cx="1024759" cy="17499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r>
              <a:rPr lang="en-US" sz="3200" dirty="0">
                <a:latin typeface="FrankRuehl" panose="020E0503060101010101" pitchFamily="34" charset="-79"/>
                <a:cs typeface="FrankRuehl" panose="020E0503060101010101" pitchFamily="34" charset="-79"/>
              </a:rPr>
              <a:t>9</a:t>
            </a:r>
          </a:p>
        </p:txBody>
      </p:sp>
      <p:sp>
        <p:nvSpPr>
          <p:cNvPr id="8" name="Rectangle 7"/>
          <p:cNvSpPr/>
          <p:nvPr/>
        </p:nvSpPr>
        <p:spPr>
          <a:xfrm>
            <a:off x="4212020" y="2695903"/>
            <a:ext cx="1024759" cy="17499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FrankRuehl" panose="020E0503060101010101" pitchFamily="34" charset="-79"/>
                <a:cs typeface="FrankRuehl" panose="020E0503060101010101" pitchFamily="34" charset="-79"/>
              </a:rPr>
              <a:t>.</a:t>
            </a:r>
            <a:r>
              <a:rPr lang="en-US" sz="3200" dirty="0">
                <a:latin typeface="FrankRuehl" panose="020E0503060101010101" pitchFamily="34" charset="-79"/>
                <a:cs typeface="FrankRuehl" panose="020E0503060101010101" pitchFamily="34" charset="-79"/>
              </a:rPr>
              <a:t>9</a:t>
            </a:r>
          </a:p>
        </p:txBody>
      </p:sp>
      <p:sp>
        <p:nvSpPr>
          <p:cNvPr id="9" name="Rectangle 8"/>
          <p:cNvSpPr/>
          <p:nvPr/>
        </p:nvSpPr>
        <p:spPr>
          <a:xfrm>
            <a:off x="5680839" y="2711668"/>
            <a:ext cx="1024759" cy="17499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FrankRuehl" panose="020E0503060101010101" pitchFamily="34" charset="-79"/>
                <a:cs typeface="FrankRuehl" panose="020E0503060101010101" pitchFamily="34" charset="-79"/>
              </a:rPr>
              <a:t>.</a:t>
            </a:r>
            <a:r>
              <a:rPr lang="en-US" sz="3200" dirty="0">
                <a:latin typeface="FrankRuehl" panose="020E0503060101010101" pitchFamily="34" charset="-79"/>
                <a:cs typeface="FrankRuehl" panose="020E0503060101010101" pitchFamily="34" charset="-79"/>
              </a:rPr>
              <a:t>9</a:t>
            </a:r>
          </a:p>
        </p:txBody>
      </p:sp>
      <p:sp>
        <p:nvSpPr>
          <p:cNvPr id="10" name="Rectangle 9"/>
          <p:cNvSpPr/>
          <p:nvPr/>
        </p:nvSpPr>
        <p:spPr>
          <a:xfrm>
            <a:off x="7283666" y="2695903"/>
            <a:ext cx="1024759" cy="17499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FrankRuehl" panose="020E0503060101010101" pitchFamily="34" charset="-79"/>
                <a:cs typeface="FrankRuehl" panose="020E0503060101010101" pitchFamily="34" charset="-79"/>
              </a:rPr>
              <a:t>.</a:t>
            </a:r>
            <a:r>
              <a:rPr lang="en-US" sz="3200" dirty="0">
                <a:latin typeface="FrankRuehl" panose="020E0503060101010101" pitchFamily="34" charset="-79"/>
                <a:cs typeface="FrankRuehl" panose="020E0503060101010101" pitchFamily="34" charset="-79"/>
              </a:rPr>
              <a:t>9</a:t>
            </a:r>
          </a:p>
        </p:txBody>
      </p:sp>
      <p:sp>
        <p:nvSpPr>
          <p:cNvPr id="12" name="Title 1"/>
          <p:cNvSpPr txBox="1">
            <a:spLocks/>
          </p:cNvSpPr>
          <p:nvPr/>
        </p:nvSpPr>
        <p:spPr>
          <a:xfrm>
            <a:off x="609600" y="285150"/>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chemeClr val="accent2">
                    <a:lumMod val="75000"/>
                  </a:schemeClr>
                </a:solidFill>
                <a:latin typeface="FrankRuehl" panose="020E0503060101010101" pitchFamily="34" charset="-79"/>
                <a:cs typeface="FrankRuehl" panose="020E0503060101010101" pitchFamily="34" charset="-79"/>
              </a:rPr>
              <a:t>Systems Reliability</a:t>
            </a:r>
          </a:p>
        </p:txBody>
      </p:sp>
      <p:sp>
        <p:nvSpPr>
          <p:cNvPr id="14" name="Title 1"/>
          <p:cNvSpPr txBox="1">
            <a:spLocks/>
          </p:cNvSpPr>
          <p:nvPr/>
        </p:nvSpPr>
        <p:spPr>
          <a:xfrm>
            <a:off x="1007412" y="1543877"/>
            <a:ext cx="1024759"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accent2">
                    <a:lumMod val="50000"/>
                  </a:schemeClr>
                </a:solidFill>
                <a:latin typeface="FrankRuehl" panose="020E0503060101010101" pitchFamily="34" charset="-79"/>
                <a:cs typeface="FrankRuehl" panose="020E0503060101010101" pitchFamily="34" charset="-79"/>
              </a:rPr>
              <a:t>Sr. Mgmt.</a:t>
            </a:r>
          </a:p>
        </p:txBody>
      </p:sp>
      <p:sp>
        <p:nvSpPr>
          <p:cNvPr id="15" name="Title 1"/>
          <p:cNvSpPr txBox="1">
            <a:spLocks/>
          </p:cNvSpPr>
          <p:nvPr/>
        </p:nvSpPr>
        <p:spPr>
          <a:xfrm>
            <a:off x="2652283" y="1546391"/>
            <a:ext cx="1024759"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accent2">
                    <a:lumMod val="50000"/>
                  </a:schemeClr>
                </a:solidFill>
                <a:latin typeface="FrankRuehl" panose="020E0503060101010101" pitchFamily="34" charset="-79"/>
                <a:cs typeface="FrankRuehl" panose="020E0503060101010101" pitchFamily="34" charset="-79"/>
              </a:rPr>
              <a:t>Mktg.</a:t>
            </a:r>
          </a:p>
        </p:txBody>
      </p:sp>
      <p:sp>
        <p:nvSpPr>
          <p:cNvPr id="16" name="Title 1"/>
          <p:cNvSpPr txBox="1">
            <a:spLocks/>
          </p:cNvSpPr>
          <p:nvPr/>
        </p:nvSpPr>
        <p:spPr>
          <a:xfrm>
            <a:off x="4212020" y="1546391"/>
            <a:ext cx="1024759"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accent2">
                    <a:lumMod val="50000"/>
                  </a:schemeClr>
                </a:solidFill>
                <a:latin typeface="FrankRuehl" panose="020E0503060101010101" pitchFamily="34" charset="-79"/>
                <a:cs typeface="FrankRuehl" panose="020E0503060101010101" pitchFamily="34" charset="-79"/>
              </a:rPr>
              <a:t>Eng.</a:t>
            </a:r>
          </a:p>
        </p:txBody>
      </p:sp>
      <p:sp>
        <p:nvSpPr>
          <p:cNvPr id="18" name="Title 1"/>
          <p:cNvSpPr txBox="1">
            <a:spLocks/>
          </p:cNvSpPr>
          <p:nvPr/>
        </p:nvSpPr>
        <p:spPr>
          <a:xfrm>
            <a:off x="5680839" y="1552903"/>
            <a:ext cx="1024759"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accent2">
                    <a:lumMod val="50000"/>
                  </a:schemeClr>
                </a:solidFill>
                <a:latin typeface="FrankRuehl" panose="020E0503060101010101" pitchFamily="34" charset="-79"/>
                <a:cs typeface="FrankRuehl" panose="020E0503060101010101" pitchFamily="34" charset="-79"/>
              </a:rPr>
              <a:t>Mfg.</a:t>
            </a:r>
          </a:p>
        </p:txBody>
      </p:sp>
      <p:sp>
        <p:nvSpPr>
          <p:cNvPr id="19" name="Title 1"/>
          <p:cNvSpPr txBox="1">
            <a:spLocks/>
          </p:cNvSpPr>
          <p:nvPr/>
        </p:nvSpPr>
        <p:spPr>
          <a:xfrm>
            <a:off x="7283666" y="1530739"/>
            <a:ext cx="1024759"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accent2">
                    <a:lumMod val="50000"/>
                  </a:schemeClr>
                </a:solidFill>
                <a:latin typeface="FrankRuehl" panose="020E0503060101010101" pitchFamily="34" charset="-79"/>
                <a:cs typeface="FrankRuehl" panose="020E0503060101010101" pitchFamily="34" charset="-79"/>
              </a:rPr>
              <a:t>Sales</a:t>
            </a:r>
          </a:p>
        </p:txBody>
      </p:sp>
      <p:sp>
        <p:nvSpPr>
          <p:cNvPr id="17" name="TextBox 16"/>
          <p:cNvSpPr txBox="1"/>
          <p:nvPr/>
        </p:nvSpPr>
        <p:spPr>
          <a:xfrm>
            <a:off x="1007412" y="4701338"/>
            <a:ext cx="7301013" cy="1200329"/>
          </a:xfrm>
          <a:prstGeom prst="rect">
            <a:avLst/>
          </a:prstGeom>
          <a:noFill/>
        </p:spPr>
        <p:txBody>
          <a:bodyPr wrap="square" rtlCol="0">
            <a:spAutoFit/>
          </a:bodyPr>
          <a:lstStyle/>
          <a:p>
            <a:pPr algn="ctr"/>
            <a:r>
              <a:rPr lang="en-US" sz="2400" dirty="0">
                <a:solidFill>
                  <a:srgbClr val="003300"/>
                </a:solidFill>
                <a:latin typeface="FrankRuehl" panose="020E0503060101010101" pitchFamily="34" charset="-79"/>
                <a:cs typeface="FrankRuehl" panose="020E0503060101010101" pitchFamily="34" charset="-79"/>
              </a:rPr>
              <a:t>Functional silos performance (%)</a:t>
            </a:r>
          </a:p>
          <a:p>
            <a:pPr algn="ctr"/>
            <a:endParaRPr lang="en-US" sz="2400" dirty="0">
              <a:solidFill>
                <a:srgbClr val="003300"/>
              </a:solidFill>
              <a:latin typeface="FrankRuehl" panose="020E0503060101010101" pitchFamily="34" charset="-79"/>
              <a:cs typeface="FrankRuehl" panose="020E0503060101010101" pitchFamily="34" charset="-79"/>
            </a:endParaRPr>
          </a:p>
          <a:p>
            <a:pPr algn="ctr"/>
            <a:r>
              <a:rPr lang="en-US" sz="2400" dirty="0">
                <a:solidFill>
                  <a:srgbClr val="800000"/>
                </a:solidFill>
                <a:latin typeface="FrankRuehl" panose="020E0503060101010101" pitchFamily="34" charset="-79"/>
                <a:cs typeface="FrankRuehl" panose="020E0503060101010101" pitchFamily="34" charset="-79"/>
              </a:rPr>
              <a:t>What grade would you give this organization?</a:t>
            </a:r>
          </a:p>
        </p:txBody>
      </p:sp>
    </p:spTree>
    <p:custDataLst>
      <p:tags r:id="rId1"/>
    </p:custDataLst>
    <p:extLst>
      <p:ext uri="{BB962C8B-B14F-4D97-AF65-F5344CB8AC3E}">
        <p14:creationId xmlns:p14="http://schemas.microsoft.com/office/powerpoint/2010/main" val="110985741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ogo.psd">
            <a:hlinkClick r:id="rId3" action="ppaction://hlinksldjump"/>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77091" y="96189"/>
            <a:ext cx="1755081" cy="1213066"/>
          </a:xfrm>
        </p:spPr>
      </p:pic>
      <p:sp>
        <p:nvSpPr>
          <p:cNvPr id="3" name="Footer Placeholder 2"/>
          <p:cNvSpPr>
            <a:spLocks noGrp="1"/>
          </p:cNvSpPr>
          <p:nvPr>
            <p:ph type="ftr" sz="quarter" idx="11"/>
          </p:nvPr>
        </p:nvSpPr>
        <p:spPr/>
        <p:txBody>
          <a:bodyPr/>
          <a:lstStyle/>
          <a:p>
            <a:r>
              <a:rPr lang="en-US" dirty="0"/>
              <a:t>Copyrights@RegentsParkPublishers</a:t>
            </a:r>
          </a:p>
        </p:txBody>
      </p:sp>
      <p:sp>
        <p:nvSpPr>
          <p:cNvPr id="4" name="Rectangle 3"/>
          <p:cNvSpPr/>
          <p:nvPr/>
        </p:nvSpPr>
        <p:spPr>
          <a:xfrm>
            <a:off x="1007412" y="2695903"/>
            <a:ext cx="1024759" cy="17499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r>
              <a:rPr lang="en-US" sz="3200" dirty="0">
                <a:latin typeface="FrankRuehl" panose="020E0503060101010101" pitchFamily="34" charset="-79"/>
                <a:cs typeface="FrankRuehl" panose="020E0503060101010101" pitchFamily="34" charset="-79"/>
              </a:rPr>
              <a:t>90</a:t>
            </a:r>
          </a:p>
        </p:txBody>
      </p:sp>
      <p:sp>
        <p:nvSpPr>
          <p:cNvPr id="7" name="Rectangle 6"/>
          <p:cNvSpPr/>
          <p:nvPr/>
        </p:nvSpPr>
        <p:spPr>
          <a:xfrm>
            <a:off x="2611822" y="2695903"/>
            <a:ext cx="1024759" cy="17499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r>
              <a:rPr lang="en-US" sz="3200" dirty="0">
                <a:latin typeface="FrankRuehl" panose="020E0503060101010101" pitchFamily="34" charset="-79"/>
                <a:cs typeface="FrankRuehl" panose="020E0503060101010101" pitchFamily="34" charset="-79"/>
              </a:rPr>
              <a:t>90</a:t>
            </a:r>
          </a:p>
        </p:txBody>
      </p:sp>
      <p:sp>
        <p:nvSpPr>
          <p:cNvPr id="8" name="Rectangle 7"/>
          <p:cNvSpPr/>
          <p:nvPr/>
        </p:nvSpPr>
        <p:spPr>
          <a:xfrm>
            <a:off x="4212020" y="2695903"/>
            <a:ext cx="1024759" cy="17499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r>
              <a:rPr lang="en-US" sz="3200" dirty="0">
                <a:latin typeface="FrankRuehl" panose="020E0503060101010101" pitchFamily="34" charset="-79"/>
                <a:cs typeface="FrankRuehl" panose="020E0503060101010101" pitchFamily="34" charset="-79"/>
              </a:rPr>
              <a:t>90</a:t>
            </a:r>
          </a:p>
        </p:txBody>
      </p:sp>
      <p:sp>
        <p:nvSpPr>
          <p:cNvPr id="9" name="Rectangle 8"/>
          <p:cNvSpPr/>
          <p:nvPr/>
        </p:nvSpPr>
        <p:spPr>
          <a:xfrm>
            <a:off x="5794620" y="2711668"/>
            <a:ext cx="1024759" cy="17499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latin typeface="FrankRuehl" panose="020E0503060101010101" pitchFamily="34" charset="-79"/>
                <a:cs typeface="FrankRuehl" panose="020E0503060101010101" pitchFamily="34" charset="-79"/>
              </a:rPr>
              <a:t>.</a:t>
            </a:r>
            <a:r>
              <a:rPr lang="en-US" sz="3200" dirty="0">
                <a:latin typeface="FrankRuehl" panose="020E0503060101010101" pitchFamily="34" charset="-79"/>
                <a:cs typeface="FrankRuehl" panose="020E0503060101010101" pitchFamily="34" charset="-79"/>
              </a:rPr>
              <a:t>90</a:t>
            </a:r>
          </a:p>
        </p:txBody>
      </p:sp>
      <p:sp>
        <p:nvSpPr>
          <p:cNvPr id="10" name="Rectangle 9"/>
          <p:cNvSpPr/>
          <p:nvPr/>
        </p:nvSpPr>
        <p:spPr>
          <a:xfrm>
            <a:off x="7399029" y="2695903"/>
            <a:ext cx="1024759" cy="1749972"/>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a:t>.</a:t>
            </a:r>
            <a:r>
              <a:rPr lang="en-US" sz="3200" dirty="0">
                <a:latin typeface="FrankRuehl" panose="020E0503060101010101" pitchFamily="34" charset="-79"/>
                <a:cs typeface="FrankRuehl" panose="020E0503060101010101" pitchFamily="34" charset="-79"/>
              </a:rPr>
              <a:t>90</a:t>
            </a:r>
          </a:p>
        </p:txBody>
      </p:sp>
      <p:sp>
        <p:nvSpPr>
          <p:cNvPr id="14" name="Title 1"/>
          <p:cNvSpPr txBox="1">
            <a:spLocks/>
          </p:cNvSpPr>
          <p:nvPr/>
        </p:nvSpPr>
        <p:spPr>
          <a:xfrm>
            <a:off x="1007412" y="1543877"/>
            <a:ext cx="1024759"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accent2">
                    <a:lumMod val="50000"/>
                  </a:schemeClr>
                </a:solidFill>
                <a:latin typeface="FrankRuehl" panose="020E0503060101010101" pitchFamily="34" charset="-79"/>
                <a:cs typeface="FrankRuehl" panose="020E0503060101010101" pitchFamily="34" charset="-79"/>
              </a:rPr>
              <a:t>Sr. Mgmt</a:t>
            </a:r>
          </a:p>
        </p:txBody>
      </p:sp>
      <p:sp>
        <p:nvSpPr>
          <p:cNvPr id="15" name="Title 1"/>
          <p:cNvSpPr txBox="1">
            <a:spLocks/>
          </p:cNvSpPr>
          <p:nvPr/>
        </p:nvSpPr>
        <p:spPr>
          <a:xfrm>
            <a:off x="2652283" y="1546391"/>
            <a:ext cx="1024759"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accent2">
                    <a:lumMod val="50000"/>
                  </a:schemeClr>
                </a:solidFill>
                <a:latin typeface="FrankRuehl" panose="020E0503060101010101" pitchFamily="34" charset="-79"/>
                <a:cs typeface="FrankRuehl" panose="020E0503060101010101" pitchFamily="34" charset="-79"/>
              </a:rPr>
              <a:t>Mktg.</a:t>
            </a:r>
          </a:p>
        </p:txBody>
      </p:sp>
      <p:sp>
        <p:nvSpPr>
          <p:cNvPr id="16" name="Title 1"/>
          <p:cNvSpPr txBox="1">
            <a:spLocks/>
          </p:cNvSpPr>
          <p:nvPr/>
        </p:nvSpPr>
        <p:spPr>
          <a:xfrm>
            <a:off x="4212020" y="1546391"/>
            <a:ext cx="1024759"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accent2">
                    <a:lumMod val="50000"/>
                  </a:schemeClr>
                </a:solidFill>
                <a:latin typeface="FrankRuehl" panose="020E0503060101010101" pitchFamily="34" charset="-79"/>
                <a:cs typeface="FrankRuehl" panose="020E0503060101010101" pitchFamily="34" charset="-79"/>
              </a:rPr>
              <a:t>Eng.</a:t>
            </a:r>
          </a:p>
        </p:txBody>
      </p:sp>
      <p:sp>
        <p:nvSpPr>
          <p:cNvPr id="18" name="Title 1"/>
          <p:cNvSpPr txBox="1">
            <a:spLocks/>
          </p:cNvSpPr>
          <p:nvPr/>
        </p:nvSpPr>
        <p:spPr>
          <a:xfrm>
            <a:off x="5680839" y="1552903"/>
            <a:ext cx="1024759"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accent2">
                    <a:lumMod val="50000"/>
                  </a:schemeClr>
                </a:solidFill>
                <a:latin typeface="FrankRuehl" panose="020E0503060101010101" pitchFamily="34" charset="-79"/>
                <a:cs typeface="FrankRuehl" panose="020E0503060101010101" pitchFamily="34" charset="-79"/>
              </a:rPr>
              <a:t>Mfg.</a:t>
            </a:r>
          </a:p>
        </p:txBody>
      </p:sp>
      <p:sp>
        <p:nvSpPr>
          <p:cNvPr id="19" name="Title 1"/>
          <p:cNvSpPr txBox="1">
            <a:spLocks/>
          </p:cNvSpPr>
          <p:nvPr/>
        </p:nvSpPr>
        <p:spPr>
          <a:xfrm>
            <a:off x="7283666" y="1530739"/>
            <a:ext cx="1024759"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2000" dirty="0">
                <a:solidFill>
                  <a:schemeClr val="accent2">
                    <a:lumMod val="50000"/>
                  </a:schemeClr>
                </a:solidFill>
                <a:latin typeface="FrankRuehl" panose="020E0503060101010101" pitchFamily="34" charset="-79"/>
                <a:cs typeface="FrankRuehl" panose="020E0503060101010101" pitchFamily="34" charset="-79"/>
              </a:rPr>
              <a:t>Sales</a:t>
            </a:r>
          </a:p>
        </p:txBody>
      </p:sp>
      <p:sp>
        <p:nvSpPr>
          <p:cNvPr id="5" name="TextBox 4"/>
          <p:cNvSpPr txBox="1"/>
          <p:nvPr/>
        </p:nvSpPr>
        <p:spPr>
          <a:xfrm>
            <a:off x="2032172" y="3389586"/>
            <a:ext cx="579650" cy="461665"/>
          </a:xfrm>
          <a:prstGeom prst="rect">
            <a:avLst/>
          </a:prstGeom>
          <a:noFill/>
        </p:spPr>
        <p:txBody>
          <a:bodyPr wrap="square" rtlCol="0">
            <a:spAutoFit/>
          </a:bodyPr>
          <a:lstStyle/>
          <a:p>
            <a:pPr algn="ctr"/>
            <a:r>
              <a:rPr lang="en-US" sz="2400" dirty="0">
                <a:latin typeface="FrankRuehl" panose="020E0503060101010101" pitchFamily="34" charset="-79"/>
                <a:cs typeface="FrankRuehl" panose="020E0503060101010101" pitchFamily="34" charset="-79"/>
              </a:rPr>
              <a:t>x</a:t>
            </a:r>
          </a:p>
        </p:txBody>
      </p:sp>
      <p:sp>
        <p:nvSpPr>
          <p:cNvPr id="17" name="TextBox 16"/>
          <p:cNvSpPr txBox="1"/>
          <p:nvPr/>
        </p:nvSpPr>
        <p:spPr>
          <a:xfrm>
            <a:off x="3677042" y="3420327"/>
            <a:ext cx="579650" cy="461665"/>
          </a:xfrm>
          <a:prstGeom prst="rect">
            <a:avLst/>
          </a:prstGeom>
          <a:noFill/>
        </p:spPr>
        <p:txBody>
          <a:bodyPr wrap="square" rtlCol="0">
            <a:spAutoFit/>
          </a:bodyPr>
          <a:lstStyle/>
          <a:p>
            <a:pPr algn="ctr"/>
            <a:r>
              <a:rPr lang="en-US" sz="2400" dirty="0">
                <a:latin typeface="FrankRuehl" panose="020E0503060101010101" pitchFamily="34" charset="-79"/>
                <a:cs typeface="FrankRuehl" panose="020E0503060101010101" pitchFamily="34" charset="-79"/>
              </a:rPr>
              <a:t>x</a:t>
            </a:r>
          </a:p>
        </p:txBody>
      </p:sp>
      <p:sp>
        <p:nvSpPr>
          <p:cNvPr id="20" name="TextBox 19"/>
          <p:cNvSpPr txBox="1"/>
          <p:nvPr/>
        </p:nvSpPr>
        <p:spPr>
          <a:xfrm>
            <a:off x="5214970" y="3481809"/>
            <a:ext cx="579650" cy="461665"/>
          </a:xfrm>
          <a:prstGeom prst="rect">
            <a:avLst/>
          </a:prstGeom>
          <a:noFill/>
        </p:spPr>
        <p:txBody>
          <a:bodyPr wrap="square" rtlCol="0">
            <a:spAutoFit/>
          </a:bodyPr>
          <a:lstStyle/>
          <a:p>
            <a:pPr algn="ctr"/>
            <a:r>
              <a:rPr lang="en-US" sz="2400" dirty="0">
                <a:latin typeface="FrankRuehl" panose="020E0503060101010101" pitchFamily="34" charset="-79"/>
                <a:cs typeface="FrankRuehl" panose="020E0503060101010101" pitchFamily="34" charset="-79"/>
              </a:rPr>
              <a:t>x</a:t>
            </a:r>
          </a:p>
        </p:txBody>
      </p:sp>
      <p:sp>
        <p:nvSpPr>
          <p:cNvPr id="21" name="TextBox 20"/>
          <p:cNvSpPr txBox="1"/>
          <p:nvPr/>
        </p:nvSpPr>
        <p:spPr>
          <a:xfrm>
            <a:off x="6819379" y="3433331"/>
            <a:ext cx="579650" cy="461665"/>
          </a:xfrm>
          <a:prstGeom prst="rect">
            <a:avLst/>
          </a:prstGeom>
          <a:noFill/>
        </p:spPr>
        <p:txBody>
          <a:bodyPr wrap="square" rtlCol="0">
            <a:spAutoFit/>
          </a:bodyPr>
          <a:lstStyle/>
          <a:p>
            <a:pPr algn="ctr"/>
            <a:r>
              <a:rPr lang="en-US" sz="2400" dirty="0">
                <a:latin typeface="FrankRuehl" panose="020E0503060101010101" pitchFamily="34" charset="-79"/>
                <a:cs typeface="FrankRuehl" panose="020E0503060101010101" pitchFamily="34" charset="-79"/>
              </a:rPr>
              <a:t>x</a:t>
            </a:r>
          </a:p>
        </p:txBody>
      </p:sp>
      <p:sp>
        <p:nvSpPr>
          <p:cNvPr id="22" name="TextBox 21"/>
          <p:cNvSpPr txBox="1"/>
          <p:nvPr/>
        </p:nvSpPr>
        <p:spPr>
          <a:xfrm>
            <a:off x="1647826" y="4653442"/>
            <a:ext cx="6263582" cy="830997"/>
          </a:xfrm>
          <a:prstGeom prst="rect">
            <a:avLst/>
          </a:prstGeom>
          <a:noFill/>
        </p:spPr>
        <p:txBody>
          <a:bodyPr wrap="square" rtlCol="0">
            <a:spAutoFit/>
          </a:bodyPr>
          <a:lstStyle/>
          <a:p>
            <a:pPr algn="ctr"/>
            <a:r>
              <a:rPr lang="en-US" sz="4800" b="1" dirty="0">
                <a:solidFill>
                  <a:srgbClr val="C00000"/>
                </a:solidFill>
                <a:latin typeface="FrankRuehl" panose="020E0503060101010101" pitchFamily="34" charset="-79"/>
                <a:cs typeface="FrankRuehl" panose="020E0503060101010101" pitchFamily="34" charset="-79"/>
              </a:rPr>
              <a:t>= .59 </a:t>
            </a:r>
            <a:r>
              <a:rPr lang="en-US" sz="3200" b="1" dirty="0">
                <a:solidFill>
                  <a:srgbClr val="003300"/>
                </a:solidFill>
                <a:latin typeface="FrankRuehl" panose="020E0503060101010101" pitchFamily="34" charset="-79"/>
                <a:cs typeface="FrankRuehl" panose="020E0503060101010101" pitchFamily="34" charset="-79"/>
              </a:rPr>
              <a:t>of the potential</a:t>
            </a:r>
          </a:p>
        </p:txBody>
      </p:sp>
      <p:sp>
        <p:nvSpPr>
          <p:cNvPr id="2" name="TextBox 1"/>
          <p:cNvSpPr txBox="1"/>
          <p:nvPr/>
        </p:nvSpPr>
        <p:spPr>
          <a:xfrm>
            <a:off x="1122775" y="5465389"/>
            <a:ext cx="7301013" cy="830997"/>
          </a:xfrm>
          <a:prstGeom prst="rect">
            <a:avLst/>
          </a:prstGeom>
          <a:noFill/>
        </p:spPr>
        <p:txBody>
          <a:bodyPr wrap="square" rtlCol="0">
            <a:spAutoFit/>
          </a:bodyPr>
          <a:lstStyle/>
          <a:p>
            <a:pPr algn="ctr"/>
            <a:r>
              <a:rPr lang="en-US" sz="2400" dirty="0">
                <a:solidFill>
                  <a:schemeClr val="tx2">
                    <a:lumMod val="50000"/>
                  </a:schemeClr>
                </a:solidFill>
                <a:latin typeface="FrankRuehl" panose="020E0503060101010101" pitchFamily="34" charset="-79"/>
                <a:cs typeface="FrankRuehl" panose="020E0503060101010101" pitchFamily="34" charset="-79"/>
              </a:rPr>
              <a:t>Quality of decisions has to be built into the managerial process, not tested out.</a:t>
            </a:r>
          </a:p>
        </p:txBody>
      </p:sp>
      <p:sp>
        <p:nvSpPr>
          <p:cNvPr id="24" name="Title 1"/>
          <p:cNvSpPr txBox="1">
            <a:spLocks/>
          </p:cNvSpPr>
          <p:nvPr/>
        </p:nvSpPr>
        <p:spPr>
          <a:xfrm>
            <a:off x="800098" y="504225"/>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sz="4000" dirty="0">
                <a:solidFill>
                  <a:schemeClr val="accent2">
                    <a:lumMod val="75000"/>
                  </a:schemeClr>
                </a:solidFill>
                <a:latin typeface="FrankRuehl" panose="020E0503060101010101" pitchFamily="34" charset="-79"/>
                <a:cs typeface="FrankRuehl" panose="020E0503060101010101" pitchFamily="34" charset="-79"/>
              </a:rPr>
              <a:t>Systems Reliability</a:t>
            </a:r>
          </a:p>
        </p:txBody>
      </p:sp>
    </p:spTree>
    <p:custDataLst>
      <p:tags r:id="rId1"/>
    </p:custDataLst>
    <p:extLst>
      <p:ext uri="{BB962C8B-B14F-4D97-AF65-F5344CB8AC3E}">
        <p14:creationId xmlns:p14="http://schemas.microsoft.com/office/powerpoint/2010/main" val="3778330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52" y="2659445"/>
            <a:ext cx="8229600" cy="1143000"/>
          </a:xfrm>
        </p:spPr>
        <p:txBody>
          <a:bodyPr>
            <a:noAutofit/>
          </a:bodyPr>
          <a:lstStyle/>
          <a:p>
            <a:r>
              <a:rPr lang="en-US" sz="6000" b="1" dirty="0">
                <a:solidFill>
                  <a:schemeClr val="tx2">
                    <a:lumMod val="50000"/>
                  </a:schemeClr>
                </a:solidFill>
                <a:latin typeface="FrankRuehl" panose="020E0503060101010101" pitchFamily="34" charset="-79"/>
                <a:cs typeface="FrankRuehl" panose="020E0503060101010101" pitchFamily="34" charset="-79"/>
              </a:rPr>
              <a:t>4. Decision Making Imperative</a:t>
            </a:r>
          </a:p>
        </p:txBody>
      </p:sp>
      <p:pic>
        <p:nvPicPr>
          <p:cNvPr id="6" name="Content Placeholder 5" descr="Logo.psd">
            <a:hlinkClick r:id="rId3" action="ppaction://hlinksldjump"/>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77091" y="96189"/>
            <a:ext cx="1755081" cy="1213066"/>
          </a:xfrm>
        </p:spPr>
      </p:pic>
      <p:sp>
        <p:nvSpPr>
          <p:cNvPr id="3" name="Footer Placeholder 2"/>
          <p:cNvSpPr>
            <a:spLocks noGrp="1"/>
          </p:cNvSpPr>
          <p:nvPr>
            <p:ph type="ftr" sz="quarter" idx="11"/>
          </p:nvPr>
        </p:nvSpPr>
        <p:spPr/>
        <p:txBody>
          <a:bodyPr/>
          <a:lstStyle/>
          <a:p>
            <a:r>
              <a:rPr lang="en-US" dirty="0"/>
              <a:t>Copyrights@RegentsParkPublishers</a:t>
            </a:r>
          </a:p>
        </p:txBody>
      </p:sp>
    </p:spTree>
    <p:custDataLst>
      <p:tags r:id="rId1"/>
    </p:custDataLst>
    <p:extLst>
      <p:ext uri="{BB962C8B-B14F-4D97-AF65-F5344CB8AC3E}">
        <p14:creationId xmlns:p14="http://schemas.microsoft.com/office/powerpoint/2010/main" val="49642068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14352" y="1802194"/>
            <a:ext cx="8129573" cy="4465256"/>
          </a:xfrm>
        </p:spPr>
        <p:txBody>
          <a:bodyPr>
            <a:noAutofit/>
          </a:bodyPr>
          <a:lstStyle/>
          <a:p>
            <a:pPr algn="l"/>
            <a:r>
              <a:rPr lang="en-US" sz="2400" dirty="0">
                <a:solidFill>
                  <a:schemeClr val="tx2">
                    <a:lumMod val="50000"/>
                  </a:schemeClr>
                </a:solidFill>
                <a:latin typeface="FrankRuehl" panose="020E0503060101010101" pitchFamily="34" charset="-79"/>
                <a:cs typeface="FrankRuehl" panose="020E0503060101010101" pitchFamily="34" charset="-79"/>
              </a:rPr>
              <a:t>1. Consistency and reliability in managerial decision</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    making is the key prerequisite for success.</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2. Bad decisions propagate and destroy  value.</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3. There are three key decision making environments:</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     certainty, risk, and uncertainty.</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4. Individual propensity to take a risk and the individual </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    utility will effect how decisions are made.</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5. The key managerial challenge is the alignment of the</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    decisions made on the individual level with the overall</a:t>
            </a:r>
            <a:br>
              <a:rPr lang="en-US" sz="2400" dirty="0">
                <a:solidFill>
                  <a:schemeClr val="tx2">
                    <a:lumMod val="50000"/>
                  </a:schemeClr>
                </a:solidFill>
                <a:latin typeface="FrankRuehl" panose="020E0503060101010101" pitchFamily="34" charset="-79"/>
                <a:cs typeface="FrankRuehl" panose="020E0503060101010101" pitchFamily="34" charset="-79"/>
              </a:rPr>
            </a:br>
            <a:r>
              <a:rPr lang="en-US" sz="2400" dirty="0">
                <a:solidFill>
                  <a:schemeClr val="tx2">
                    <a:lumMod val="50000"/>
                  </a:schemeClr>
                </a:solidFill>
                <a:latin typeface="FrankRuehl" panose="020E0503060101010101" pitchFamily="34" charset="-79"/>
                <a:cs typeface="FrankRuehl" panose="020E0503060101010101" pitchFamily="34" charset="-79"/>
              </a:rPr>
              <a:t>    objectives of the firm.</a:t>
            </a:r>
            <a:br>
              <a:rPr lang="en-US" sz="3600" dirty="0">
                <a:solidFill>
                  <a:schemeClr val="tx2">
                    <a:lumMod val="50000"/>
                  </a:schemeClr>
                </a:solidFill>
                <a:latin typeface="FrankRuehl" panose="020E0503060101010101" pitchFamily="34" charset="-79"/>
                <a:cs typeface="FrankRuehl" panose="020E0503060101010101" pitchFamily="34" charset="-79"/>
              </a:rPr>
            </a:br>
            <a:br>
              <a:rPr lang="en-US" sz="3600" dirty="0">
                <a:solidFill>
                  <a:schemeClr val="tx2">
                    <a:lumMod val="50000"/>
                  </a:schemeClr>
                </a:solidFill>
                <a:latin typeface="FrankRuehl" panose="020E0503060101010101" pitchFamily="34" charset="-79"/>
                <a:cs typeface="FrankRuehl" panose="020E0503060101010101" pitchFamily="34" charset="-79"/>
              </a:rPr>
            </a:br>
            <a:endParaRPr lang="en-US" sz="3600" dirty="0">
              <a:solidFill>
                <a:schemeClr val="tx2">
                  <a:lumMod val="50000"/>
                </a:schemeClr>
              </a:solidFill>
              <a:latin typeface="FrankRuehl" panose="020E0503060101010101" pitchFamily="34" charset="-79"/>
              <a:cs typeface="FrankRuehl" panose="020E0503060101010101" pitchFamily="34" charset="-79"/>
            </a:endParaRPr>
          </a:p>
        </p:txBody>
      </p:sp>
      <p:pic>
        <p:nvPicPr>
          <p:cNvPr id="6" name="Content Placeholder 5" descr="Logo.psd">
            <a:hlinkClick r:id="rId3" action="ppaction://hlinksldjump"/>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77091" y="96189"/>
            <a:ext cx="1755081" cy="1213066"/>
          </a:xfrm>
        </p:spPr>
      </p:pic>
      <p:sp>
        <p:nvSpPr>
          <p:cNvPr id="3" name="Footer Placeholder 2"/>
          <p:cNvSpPr>
            <a:spLocks noGrp="1"/>
          </p:cNvSpPr>
          <p:nvPr>
            <p:ph type="ftr" sz="quarter" idx="11"/>
          </p:nvPr>
        </p:nvSpPr>
        <p:spPr/>
        <p:txBody>
          <a:bodyPr/>
          <a:lstStyle/>
          <a:p>
            <a:r>
              <a:rPr lang="en-US" dirty="0"/>
              <a:t>Copyrights@RegentsParkPublishers</a:t>
            </a:r>
          </a:p>
        </p:txBody>
      </p:sp>
      <p:sp>
        <p:nvSpPr>
          <p:cNvPr id="7" name="Title 1"/>
          <p:cNvSpPr txBox="1">
            <a:spLocks/>
          </p:cNvSpPr>
          <p:nvPr/>
        </p:nvSpPr>
        <p:spPr>
          <a:xfrm>
            <a:off x="609600" y="166255"/>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accent3">
                    <a:lumMod val="50000"/>
                  </a:schemeClr>
                </a:solidFill>
                <a:latin typeface="FrankRuehl" panose="020E0503060101010101" pitchFamily="34" charset="-79"/>
                <a:cs typeface="FrankRuehl" panose="020E0503060101010101" pitchFamily="34" charset="-79"/>
              </a:rPr>
              <a:t>Key Points</a:t>
            </a:r>
          </a:p>
        </p:txBody>
      </p:sp>
    </p:spTree>
    <p:custDataLst>
      <p:tags r:id="rId1"/>
    </p:custDataLst>
    <p:extLst>
      <p:ext uri="{BB962C8B-B14F-4D97-AF65-F5344CB8AC3E}">
        <p14:creationId xmlns:p14="http://schemas.microsoft.com/office/powerpoint/2010/main" val="3622297566"/>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76252" y="2659445"/>
            <a:ext cx="8229600" cy="1143000"/>
          </a:xfrm>
        </p:spPr>
        <p:txBody>
          <a:bodyPr>
            <a:noAutofit/>
          </a:bodyPr>
          <a:lstStyle/>
          <a:p>
            <a:r>
              <a:rPr lang="en-US" sz="6000" b="1" dirty="0">
                <a:solidFill>
                  <a:schemeClr val="tx2">
                    <a:lumMod val="50000"/>
                  </a:schemeClr>
                </a:solidFill>
                <a:latin typeface="FrankRuehl" panose="020E0503060101010101" pitchFamily="34" charset="-79"/>
                <a:cs typeface="FrankRuehl" panose="020E0503060101010101" pitchFamily="34" charset="-79"/>
              </a:rPr>
              <a:t>5. Absolute Competitive Advantage</a:t>
            </a:r>
          </a:p>
        </p:txBody>
      </p:sp>
      <p:pic>
        <p:nvPicPr>
          <p:cNvPr id="6" name="Content Placeholder 5" descr="Logo.psd">
            <a:hlinkClick r:id="rId3" action="ppaction://hlinksldjump"/>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77091" y="96189"/>
            <a:ext cx="1755081" cy="1213066"/>
          </a:xfrm>
        </p:spPr>
      </p:pic>
      <p:sp>
        <p:nvSpPr>
          <p:cNvPr id="3" name="Footer Placeholder 2"/>
          <p:cNvSpPr>
            <a:spLocks noGrp="1"/>
          </p:cNvSpPr>
          <p:nvPr>
            <p:ph type="ftr" sz="quarter" idx="11"/>
          </p:nvPr>
        </p:nvSpPr>
        <p:spPr/>
        <p:txBody>
          <a:bodyPr/>
          <a:lstStyle/>
          <a:p>
            <a:r>
              <a:rPr lang="en-US" dirty="0"/>
              <a:t>Copyrights@RegentsParkPublishers</a:t>
            </a:r>
          </a:p>
        </p:txBody>
      </p:sp>
    </p:spTree>
    <p:custDataLst>
      <p:tags r:id="rId1"/>
    </p:custDataLst>
    <p:extLst>
      <p:ext uri="{BB962C8B-B14F-4D97-AF65-F5344CB8AC3E}">
        <p14:creationId xmlns:p14="http://schemas.microsoft.com/office/powerpoint/2010/main" val="189132996"/>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0552" y="1832738"/>
            <a:ext cx="8129573" cy="2388805"/>
          </a:xfrm>
        </p:spPr>
        <p:txBody>
          <a:bodyPr>
            <a:noAutofit/>
          </a:bodyPr>
          <a:lstStyle/>
          <a:p>
            <a:r>
              <a:rPr lang="en-US" sz="3600" dirty="0">
                <a:solidFill>
                  <a:schemeClr val="tx2">
                    <a:lumMod val="50000"/>
                  </a:schemeClr>
                </a:solidFill>
                <a:latin typeface="FrankRuehl" panose="020E0503060101010101" pitchFamily="34" charset="-79"/>
                <a:cs typeface="FrankRuehl" panose="020E0503060101010101" pitchFamily="34" charset="-79"/>
              </a:rPr>
              <a:t>To win in the marketplace, an organization has to have the</a:t>
            </a:r>
            <a:br>
              <a:rPr lang="en-US" sz="3600" dirty="0">
                <a:solidFill>
                  <a:schemeClr val="tx2">
                    <a:lumMod val="50000"/>
                  </a:schemeClr>
                </a:solidFill>
                <a:latin typeface="FrankRuehl" panose="020E0503060101010101" pitchFamily="34" charset="-79"/>
                <a:cs typeface="FrankRuehl" panose="020E0503060101010101" pitchFamily="34" charset="-79"/>
              </a:rPr>
            </a:br>
            <a:r>
              <a:rPr lang="en-US" sz="3600" dirty="0">
                <a:solidFill>
                  <a:schemeClr val="tx2">
                    <a:lumMod val="50000"/>
                  </a:schemeClr>
                </a:solidFill>
                <a:latin typeface="FrankRuehl" panose="020E0503060101010101" pitchFamily="34" charset="-79"/>
                <a:cs typeface="FrankRuehl" panose="020E0503060101010101" pitchFamily="34" charset="-79"/>
              </a:rPr>
              <a:t> </a:t>
            </a:r>
            <a:r>
              <a:rPr lang="en-US" sz="3600" dirty="0">
                <a:solidFill>
                  <a:srgbClr val="800000"/>
                </a:solidFill>
                <a:latin typeface="FrankRuehl" panose="020E0503060101010101" pitchFamily="34" charset="-79"/>
                <a:cs typeface="FrankRuehl" panose="020E0503060101010101" pitchFamily="34" charset="-79"/>
              </a:rPr>
              <a:t>Absolute Competitive Advantage (ACA)</a:t>
            </a:r>
            <a:br>
              <a:rPr lang="en-US" sz="3600" dirty="0">
                <a:solidFill>
                  <a:srgbClr val="800000"/>
                </a:solidFill>
                <a:latin typeface="FrankRuehl" panose="020E0503060101010101" pitchFamily="34" charset="-79"/>
                <a:cs typeface="FrankRuehl" panose="020E0503060101010101" pitchFamily="34" charset="-79"/>
              </a:rPr>
            </a:br>
            <a:r>
              <a:rPr lang="en-US" sz="3600" dirty="0">
                <a:solidFill>
                  <a:schemeClr val="tx2">
                    <a:lumMod val="50000"/>
                  </a:schemeClr>
                </a:solidFill>
                <a:latin typeface="FrankRuehl" panose="020E0503060101010101" pitchFamily="34" charset="-79"/>
                <a:cs typeface="FrankRuehl" panose="020E0503060101010101" pitchFamily="34" charset="-79"/>
              </a:rPr>
              <a:t> vis-a-vis its peers.</a:t>
            </a:r>
          </a:p>
        </p:txBody>
      </p:sp>
      <p:pic>
        <p:nvPicPr>
          <p:cNvPr id="6" name="Content Placeholder 5" descr="Logo.psd">
            <a:hlinkClick r:id="rId3" action="ppaction://hlinksldjump"/>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77091" y="96189"/>
            <a:ext cx="1755081" cy="1213066"/>
          </a:xfrm>
        </p:spPr>
      </p:pic>
      <p:sp>
        <p:nvSpPr>
          <p:cNvPr id="3" name="Footer Placeholder 2"/>
          <p:cNvSpPr>
            <a:spLocks noGrp="1"/>
          </p:cNvSpPr>
          <p:nvPr>
            <p:ph type="ftr" sz="quarter" idx="11"/>
          </p:nvPr>
        </p:nvSpPr>
        <p:spPr/>
        <p:txBody>
          <a:bodyPr/>
          <a:lstStyle/>
          <a:p>
            <a:r>
              <a:rPr lang="en-US" dirty="0"/>
              <a:t>Copyrights@RegentsParkPublishers</a:t>
            </a:r>
          </a:p>
        </p:txBody>
      </p:sp>
      <p:sp>
        <p:nvSpPr>
          <p:cNvPr id="5" name="Title 1"/>
          <p:cNvSpPr txBox="1">
            <a:spLocks/>
          </p:cNvSpPr>
          <p:nvPr/>
        </p:nvSpPr>
        <p:spPr>
          <a:xfrm>
            <a:off x="609600" y="113653"/>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accent3">
                    <a:lumMod val="50000"/>
                  </a:schemeClr>
                </a:solidFill>
                <a:latin typeface="FrankRuehl" panose="020E0503060101010101" pitchFamily="34" charset="-79"/>
                <a:cs typeface="FrankRuehl" panose="020E0503060101010101" pitchFamily="34" charset="-79"/>
              </a:rPr>
              <a:t>Key Points</a:t>
            </a:r>
          </a:p>
        </p:txBody>
      </p:sp>
    </p:spTree>
    <p:custDataLst>
      <p:tags r:id="rId1"/>
    </p:custDataLst>
    <p:extLst>
      <p:ext uri="{BB962C8B-B14F-4D97-AF65-F5344CB8AC3E}">
        <p14:creationId xmlns:p14="http://schemas.microsoft.com/office/powerpoint/2010/main" val="22290259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16" name="Oval 15"/>
          <p:cNvSpPr/>
          <p:nvPr/>
        </p:nvSpPr>
        <p:spPr>
          <a:xfrm>
            <a:off x="2320642" y="2138813"/>
            <a:ext cx="4059378" cy="2505526"/>
          </a:xfrm>
          <a:prstGeom prst="ellipse">
            <a:avLst/>
          </a:prstGeom>
          <a:no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solidFill>
                  <a:schemeClr val="accent2">
                    <a:lumMod val="50000"/>
                  </a:schemeClr>
                </a:solidFill>
                <a:latin typeface="FrankRuehl" panose="020E0503060101010101" pitchFamily="34" charset="-79"/>
                <a:cs typeface="FrankRuehl" panose="020E0503060101010101" pitchFamily="34" charset="-79"/>
              </a:rPr>
              <a:t>ACA</a:t>
            </a:r>
            <a:r>
              <a:rPr lang="en-US" dirty="0">
                <a:solidFill>
                  <a:schemeClr val="tx2">
                    <a:lumMod val="50000"/>
                  </a:schemeClr>
                </a:solidFill>
                <a:latin typeface="FrankRuehl" panose="020E0503060101010101" pitchFamily="34" charset="-79"/>
                <a:cs typeface="FrankRuehl" panose="020E0503060101010101" pitchFamily="34" charset="-79"/>
              </a:rPr>
              <a:t> Building Blocs</a:t>
            </a:r>
          </a:p>
        </p:txBody>
      </p:sp>
      <p:sp>
        <p:nvSpPr>
          <p:cNvPr id="6" name="Content Placeholder 4">
            <a:hlinkClick r:id="rId5" action="ppaction://hlinksldjump"/>
          </p:cNvPr>
          <p:cNvSpPr txBox="1">
            <a:spLocks/>
          </p:cNvSpPr>
          <p:nvPr/>
        </p:nvSpPr>
        <p:spPr>
          <a:xfrm>
            <a:off x="824345" y="3122283"/>
            <a:ext cx="1801105" cy="538586"/>
          </a:xfrm>
          <a:prstGeom prst="roundRect">
            <a:avLst/>
          </a:prstGeom>
          <a:solidFill>
            <a:schemeClr val="bg2">
              <a:lumMod val="75000"/>
            </a:schemeClr>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chemeClr val="accent2">
                    <a:lumMod val="50000"/>
                  </a:schemeClr>
                </a:solidFill>
                <a:latin typeface="FrankRuehl" panose="020E0503060101010101" pitchFamily="34" charset="-79"/>
                <a:cs typeface="FrankRuehl" panose="020E0503060101010101" pitchFamily="34" charset="-79"/>
              </a:rPr>
              <a:t>Affordability</a:t>
            </a:r>
          </a:p>
        </p:txBody>
      </p:sp>
      <p:sp>
        <p:nvSpPr>
          <p:cNvPr id="7" name="Content Placeholder 4">
            <a:hlinkClick r:id="rId6" action="ppaction://hlinksldjump"/>
          </p:cNvPr>
          <p:cNvSpPr txBox="1">
            <a:spLocks/>
          </p:cNvSpPr>
          <p:nvPr/>
        </p:nvSpPr>
        <p:spPr>
          <a:xfrm>
            <a:off x="6115051" y="3136739"/>
            <a:ext cx="1731817" cy="533257"/>
          </a:xfrm>
          <a:prstGeom prst="roundRect">
            <a:avLst/>
          </a:prstGeom>
          <a:solidFill>
            <a:schemeClr val="accent3">
              <a:lumMod val="50000"/>
            </a:schemeClr>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chemeClr val="accent6">
                    <a:lumMod val="20000"/>
                    <a:lumOff val="80000"/>
                  </a:schemeClr>
                </a:solidFill>
                <a:latin typeface="FrankRuehl" panose="020E0503060101010101" pitchFamily="34" charset="-79"/>
                <a:cs typeface="FrankRuehl" panose="020E0503060101010101" pitchFamily="34" charset="-79"/>
              </a:rPr>
              <a:t>Availability</a:t>
            </a:r>
          </a:p>
        </p:txBody>
      </p:sp>
      <p:sp>
        <p:nvSpPr>
          <p:cNvPr id="8" name="Content Placeholder 4">
            <a:hlinkClick r:id="rId7" action="ppaction://hlinksldjump"/>
          </p:cNvPr>
          <p:cNvSpPr txBox="1">
            <a:spLocks/>
          </p:cNvSpPr>
          <p:nvPr/>
        </p:nvSpPr>
        <p:spPr>
          <a:xfrm>
            <a:off x="1307030" y="4149976"/>
            <a:ext cx="1731818" cy="515136"/>
          </a:xfrm>
          <a:prstGeom prst="roundRect">
            <a:avLst/>
          </a:prstGeom>
          <a:solidFill>
            <a:schemeClr val="bg2">
              <a:lumMod val="75000"/>
            </a:schemeClr>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chemeClr val="accent2">
                    <a:lumMod val="50000"/>
                  </a:schemeClr>
                </a:solidFill>
                <a:latin typeface="FrankRuehl" panose="020E0503060101010101" pitchFamily="34" charset="-79"/>
                <a:cs typeface="FrankRuehl" panose="020E0503060101010101" pitchFamily="34" charset="-79"/>
              </a:rPr>
              <a:t>Aesthetics</a:t>
            </a:r>
          </a:p>
        </p:txBody>
      </p:sp>
      <p:sp>
        <p:nvSpPr>
          <p:cNvPr id="54" name="Content Placeholder 4">
            <a:hlinkClick r:id="rId8" action="ppaction://hlinksldjump"/>
          </p:cNvPr>
          <p:cNvSpPr txBox="1">
            <a:spLocks/>
          </p:cNvSpPr>
          <p:nvPr/>
        </p:nvSpPr>
        <p:spPr>
          <a:xfrm>
            <a:off x="5590310" y="2165075"/>
            <a:ext cx="1731817" cy="504705"/>
          </a:xfrm>
          <a:prstGeom prst="roundRect">
            <a:avLst/>
          </a:prstGeom>
          <a:solidFill>
            <a:schemeClr val="accent3">
              <a:lumMod val="50000"/>
            </a:schemeClr>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92500"/>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chemeClr val="accent6">
                    <a:lumMod val="20000"/>
                    <a:lumOff val="80000"/>
                  </a:schemeClr>
                </a:solidFill>
                <a:latin typeface="FrankRuehl" panose="020E0503060101010101" pitchFamily="34" charset="-79"/>
                <a:cs typeface="FrankRuehl" panose="020E0503060101010101" pitchFamily="34" charset="-79"/>
              </a:rPr>
              <a:t>Accessibility</a:t>
            </a:r>
          </a:p>
        </p:txBody>
      </p:sp>
      <p:sp>
        <p:nvSpPr>
          <p:cNvPr id="55" name="Content Placeholder 4">
            <a:hlinkClick r:id="rId9" action="ppaction://hlinksldjump"/>
          </p:cNvPr>
          <p:cNvSpPr txBox="1">
            <a:spLocks/>
          </p:cNvSpPr>
          <p:nvPr/>
        </p:nvSpPr>
        <p:spPr>
          <a:xfrm>
            <a:off x="5590312" y="4129203"/>
            <a:ext cx="1731815" cy="515136"/>
          </a:xfrm>
          <a:prstGeom prst="roundRect">
            <a:avLst/>
          </a:prstGeom>
          <a:solidFill>
            <a:schemeClr val="accent3">
              <a:lumMod val="50000"/>
            </a:schemeClr>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chemeClr val="accent6">
                    <a:lumMod val="20000"/>
                    <a:lumOff val="80000"/>
                  </a:schemeClr>
                </a:solidFill>
                <a:latin typeface="FrankRuehl" panose="020E0503060101010101" pitchFamily="34" charset="-79"/>
                <a:cs typeface="FrankRuehl" panose="020E0503060101010101" pitchFamily="34" charset="-79"/>
              </a:rPr>
              <a:t>Appeal</a:t>
            </a:r>
          </a:p>
        </p:txBody>
      </p:sp>
      <p:sp>
        <p:nvSpPr>
          <p:cNvPr id="40" name="Content Placeholder 4">
            <a:hlinkClick r:id="rId10" action="ppaction://hlinksldjump"/>
          </p:cNvPr>
          <p:cNvSpPr txBox="1">
            <a:spLocks/>
          </p:cNvSpPr>
          <p:nvPr/>
        </p:nvSpPr>
        <p:spPr>
          <a:xfrm>
            <a:off x="1260763" y="2172765"/>
            <a:ext cx="1801105" cy="538586"/>
          </a:xfrm>
          <a:prstGeom prst="roundRect">
            <a:avLst/>
          </a:prstGeom>
          <a:solidFill>
            <a:schemeClr val="bg2">
              <a:lumMod val="75000"/>
            </a:schemeClr>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chemeClr val="accent2">
                    <a:lumMod val="50000"/>
                  </a:schemeClr>
                </a:solidFill>
                <a:latin typeface="FrankRuehl" panose="020E0503060101010101" pitchFamily="34" charset="-79"/>
                <a:cs typeface="FrankRuehl" panose="020E0503060101010101" pitchFamily="34" charset="-79"/>
              </a:rPr>
              <a:t>Attributes</a:t>
            </a:r>
          </a:p>
        </p:txBody>
      </p:sp>
      <p:sp>
        <p:nvSpPr>
          <p:cNvPr id="3" name="Footer Placeholder 2"/>
          <p:cNvSpPr>
            <a:spLocks noGrp="1"/>
          </p:cNvSpPr>
          <p:nvPr>
            <p:ph type="ftr" sz="quarter" idx="11"/>
          </p:nvPr>
        </p:nvSpPr>
        <p:spPr/>
        <p:txBody>
          <a:bodyPr/>
          <a:lstStyle/>
          <a:p>
            <a:r>
              <a:rPr lang="en-US" dirty="0"/>
              <a:t>Copyrights@RegentsParkPublishers</a:t>
            </a:r>
          </a:p>
        </p:txBody>
      </p:sp>
      <p:sp>
        <p:nvSpPr>
          <p:cNvPr id="13" name="Content Placeholder 4">
            <a:hlinkClick r:id="rId11" action="ppaction://hlinksldjump"/>
          </p:cNvPr>
          <p:cNvSpPr txBox="1">
            <a:spLocks/>
          </p:cNvSpPr>
          <p:nvPr/>
        </p:nvSpPr>
        <p:spPr>
          <a:xfrm>
            <a:off x="926093" y="5253068"/>
            <a:ext cx="6848475" cy="515136"/>
          </a:xfrm>
          <a:prstGeom prst="roundRect">
            <a:avLst/>
          </a:prstGeom>
          <a:solidFill>
            <a:schemeClr val="accent6">
              <a:lumMod val="75000"/>
            </a:schemeClr>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rgbClr val="002060"/>
                </a:solidFill>
                <a:latin typeface="FrankRuehl" panose="020E0503060101010101" pitchFamily="34" charset="-79"/>
                <a:cs typeface="FrankRuehl" panose="020E0503060101010101" pitchFamily="34" charset="-79"/>
              </a:rPr>
              <a:t>Absolute  Competitive Advantage</a:t>
            </a:r>
          </a:p>
        </p:txBody>
      </p:sp>
      <p:cxnSp>
        <p:nvCxnSpPr>
          <p:cNvPr id="11" name="Straight Connector 10"/>
          <p:cNvCxnSpPr>
            <a:stCxn id="16" idx="0"/>
            <a:endCxn id="16" idx="4"/>
          </p:cNvCxnSpPr>
          <p:nvPr/>
        </p:nvCxnSpPr>
        <p:spPr>
          <a:xfrm>
            <a:off x="4350331" y="2138813"/>
            <a:ext cx="0" cy="2505526"/>
          </a:xfrm>
          <a:prstGeom prst="line">
            <a:avLst/>
          </a:prstGeom>
        </p:spPr>
        <p:style>
          <a:lnRef idx="2">
            <a:schemeClr val="accent1"/>
          </a:lnRef>
          <a:fillRef idx="0">
            <a:schemeClr val="accent1"/>
          </a:fillRef>
          <a:effectRef idx="1">
            <a:schemeClr val="accent1"/>
          </a:effectRef>
          <a:fontRef idx="minor">
            <a:schemeClr val="tx1"/>
          </a:fontRef>
        </p:style>
      </p:cxnSp>
      <p:sp>
        <p:nvSpPr>
          <p:cNvPr id="23" name="Content Placeholder 4">
            <a:hlinkClick r:id="rId11" action="ppaction://hlinksldjump"/>
          </p:cNvPr>
          <p:cNvSpPr txBox="1">
            <a:spLocks/>
          </p:cNvSpPr>
          <p:nvPr/>
        </p:nvSpPr>
        <p:spPr>
          <a:xfrm>
            <a:off x="2770915" y="3154500"/>
            <a:ext cx="1267685" cy="515136"/>
          </a:xfrm>
          <a:prstGeom prst="roundRect">
            <a:avLst/>
          </a:prstGeom>
          <a:solidFill>
            <a:schemeClr val="bg1"/>
          </a:solidFill>
          <a:ln w="9525" cap="flat" cmpd="sng" algn="ctr">
            <a:solidFill>
              <a:schemeClr val="bg1"/>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70000" lnSpcReduction="20000"/>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rgbClr val="002060"/>
                </a:solidFill>
                <a:latin typeface="FrankRuehl" panose="020E0503060101010101" pitchFamily="34" charset="-79"/>
                <a:cs typeface="FrankRuehl" panose="020E0503060101010101" pitchFamily="34" charset="-79"/>
              </a:rPr>
              <a:t>Product Domain</a:t>
            </a:r>
          </a:p>
        </p:txBody>
      </p:sp>
      <p:sp>
        <p:nvSpPr>
          <p:cNvPr id="24" name="Content Placeholder 4">
            <a:hlinkClick r:id="rId11" action="ppaction://hlinksldjump"/>
          </p:cNvPr>
          <p:cNvSpPr txBox="1">
            <a:spLocks/>
          </p:cNvSpPr>
          <p:nvPr/>
        </p:nvSpPr>
        <p:spPr>
          <a:xfrm>
            <a:off x="4447314" y="3121021"/>
            <a:ext cx="1267685" cy="515136"/>
          </a:xfrm>
          <a:prstGeom prst="roundRect">
            <a:avLst/>
          </a:prstGeom>
          <a:solidFill>
            <a:schemeClr val="bg1"/>
          </a:solidFill>
          <a:ln w="9525" cap="flat" cmpd="sng" algn="ctr">
            <a:solidFill>
              <a:schemeClr val="bg1"/>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1400" b="1" dirty="0">
                <a:solidFill>
                  <a:srgbClr val="002060"/>
                </a:solidFill>
                <a:latin typeface="FrankRuehl" panose="020E0503060101010101" pitchFamily="34" charset="-79"/>
                <a:cs typeface="FrankRuehl" panose="020E0503060101010101" pitchFamily="34" charset="-79"/>
              </a:rPr>
              <a:t>Operating</a:t>
            </a:r>
          </a:p>
          <a:p>
            <a:pPr marL="0" indent="0" algn="ctr">
              <a:buFont typeface="Arial"/>
              <a:buNone/>
            </a:pPr>
            <a:r>
              <a:rPr lang="en-US" sz="1400" b="1" dirty="0">
                <a:solidFill>
                  <a:srgbClr val="002060"/>
                </a:solidFill>
                <a:latin typeface="FrankRuehl" panose="020E0503060101010101" pitchFamily="34" charset="-79"/>
                <a:cs typeface="FrankRuehl" panose="020E0503060101010101" pitchFamily="34" charset="-79"/>
              </a:rPr>
              <a:t>Domain</a:t>
            </a:r>
          </a:p>
        </p:txBody>
      </p:sp>
      <p:sp>
        <p:nvSpPr>
          <p:cNvPr id="28" name="Oval 27"/>
          <p:cNvSpPr/>
          <p:nvPr/>
        </p:nvSpPr>
        <p:spPr>
          <a:xfrm>
            <a:off x="3335485" y="1526641"/>
            <a:ext cx="2029689" cy="915417"/>
          </a:xfrm>
          <a:prstGeom prst="ellipse">
            <a:avLst/>
          </a:prstGeom>
          <a:solidFill>
            <a:schemeClr val="bg1"/>
          </a:solid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r>
              <a:rPr lang="en-US" b="1" dirty="0">
                <a:solidFill>
                  <a:srgbClr val="800000"/>
                </a:solidFill>
              </a:rPr>
              <a:t>Positioning</a:t>
            </a:r>
          </a:p>
          <a:p>
            <a:pPr algn="ctr"/>
            <a:r>
              <a:rPr lang="en-US" sz="1400" b="1" dirty="0">
                <a:solidFill>
                  <a:srgbClr val="002060"/>
                </a:solidFill>
              </a:rPr>
              <a:t>(Marketing Domain</a:t>
            </a:r>
            <a:r>
              <a:rPr lang="en-US" b="1" dirty="0">
                <a:solidFill>
                  <a:srgbClr val="002060"/>
                </a:solidFill>
              </a:rPr>
              <a:t>)</a:t>
            </a:r>
          </a:p>
        </p:txBody>
      </p:sp>
    </p:spTree>
    <p:custDataLst>
      <p:tags r:id="rId1"/>
    </p:custDataLst>
    <p:extLst>
      <p:ext uri="{BB962C8B-B14F-4D97-AF65-F5344CB8AC3E}">
        <p14:creationId xmlns:p14="http://schemas.microsoft.com/office/powerpoint/2010/main" val="33758401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accent2">
                    <a:lumMod val="50000"/>
                  </a:schemeClr>
                </a:solidFill>
                <a:latin typeface="FrankRuehl" panose="020E0503060101010101" pitchFamily="34" charset="-79"/>
                <a:cs typeface="FrankRuehl" panose="020E0503060101010101" pitchFamily="34" charset="-79"/>
              </a:rPr>
              <a:t>Factors of Attention</a:t>
            </a:r>
          </a:p>
        </p:txBody>
      </p:sp>
      <p:sp>
        <p:nvSpPr>
          <p:cNvPr id="3" name="Content Placeholder 2"/>
          <p:cNvSpPr>
            <a:spLocks noGrp="1"/>
          </p:cNvSpPr>
          <p:nvPr>
            <p:ph idx="1"/>
          </p:nvPr>
        </p:nvSpPr>
        <p:spPr/>
        <p:txBody>
          <a:bodyPr>
            <a:normAutofit fontScale="92500" lnSpcReduction="10000"/>
          </a:bodyPr>
          <a:lstStyle/>
          <a:p>
            <a:pPr marL="0" indent="0">
              <a:buNone/>
            </a:pPr>
            <a:r>
              <a:rPr lang="en-US" dirty="0">
                <a:latin typeface="FrankRuehl" panose="020E0503060101010101" pitchFamily="34" charset="-79"/>
                <a:cs typeface="FrankRuehl" panose="020E0503060101010101" pitchFamily="34" charset="-79"/>
              </a:rPr>
              <a:t>Potential customers (prospects) have to : </a:t>
            </a:r>
          </a:p>
          <a:p>
            <a:r>
              <a:rPr lang="en-US" dirty="0">
                <a:latin typeface="FrankRuehl" panose="020E0503060101010101" pitchFamily="34" charset="-79"/>
                <a:cs typeface="FrankRuehl" panose="020E0503060101010101" pitchFamily="34" charset="-79"/>
              </a:rPr>
              <a:t>Recognize the </a:t>
            </a:r>
            <a:r>
              <a:rPr lang="en-US" b="1" dirty="0">
                <a:solidFill>
                  <a:srgbClr val="FF0000"/>
                </a:solidFill>
                <a:latin typeface="FrankRuehl" panose="020E0503060101010101" pitchFamily="34" charset="-79"/>
                <a:cs typeface="FrankRuehl" panose="020E0503060101010101" pitchFamily="34" charset="-79"/>
              </a:rPr>
              <a:t>Relevance</a:t>
            </a:r>
            <a:r>
              <a:rPr lang="en-US" dirty="0">
                <a:latin typeface="FrankRuehl" panose="020E0503060101010101" pitchFamily="34" charset="-79"/>
                <a:cs typeface="FrankRuehl" panose="020E0503060101010101" pitchFamily="34" charset="-79"/>
              </a:rPr>
              <a:t> of your of your offer</a:t>
            </a:r>
          </a:p>
          <a:p>
            <a:r>
              <a:rPr lang="en-US" dirty="0">
                <a:latin typeface="FrankRuehl" panose="020E0503060101010101" pitchFamily="34" charset="-79"/>
                <a:cs typeface="FrankRuehl" panose="020E0503060101010101" pitchFamily="34" charset="-79"/>
              </a:rPr>
              <a:t>Believe your </a:t>
            </a:r>
            <a:r>
              <a:rPr lang="en-US" b="1" dirty="0">
                <a:solidFill>
                  <a:srgbClr val="FF0000"/>
                </a:solidFill>
                <a:latin typeface="FrankRuehl" panose="020E0503060101010101" pitchFamily="34" charset="-79"/>
                <a:cs typeface="FrankRuehl" panose="020E0503060101010101" pitchFamily="34" charset="-79"/>
              </a:rPr>
              <a:t>Promise</a:t>
            </a:r>
          </a:p>
          <a:p>
            <a:r>
              <a:rPr lang="en-US" dirty="0">
                <a:latin typeface="FrankRuehl" panose="020E0503060101010101" pitchFamily="34" charset="-79"/>
                <a:cs typeface="FrankRuehl" panose="020E0503060101010101" pitchFamily="34" charset="-79"/>
              </a:rPr>
              <a:t>Perceive you as the owner of the </a:t>
            </a:r>
            <a:r>
              <a:rPr lang="en-US" b="1" dirty="0">
                <a:solidFill>
                  <a:srgbClr val="FF0000"/>
                </a:solidFill>
                <a:latin typeface="FrankRuehl" panose="020E0503060101010101" pitchFamily="34" charset="-79"/>
                <a:cs typeface="FrankRuehl" panose="020E0503060101010101" pitchFamily="34" charset="-79"/>
              </a:rPr>
              <a:t>Word</a:t>
            </a:r>
          </a:p>
          <a:p>
            <a:r>
              <a:rPr lang="en-US" dirty="0">
                <a:latin typeface="FrankRuehl" panose="020E0503060101010101" pitchFamily="34" charset="-79"/>
                <a:cs typeface="FrankRuehl" panose="020E0503060101010101" pitchFamily="34" charset="-79"/>
              </a:rPr>
              <a:t>Have a positive </a:t>
            </a:r>
            <a:r>
              <a:rPr lang="en-US" b="1" dirty="0">
                <a:solidFill>
                  <a:srgbClr val="FF0000"/>
                </a:solidFill>
                <a:latin typeface="FrankRuehl" panose="020E0503060101010101" pitchFamily="34" charset="-79"/>
                <a:cs typeface="FrankRuehl" panose="020E0503060101010101" pitchFamily="34" charset="-79"/>
              </a:rPr>
              <a:t>Resonance</a:t>
            </a:r>
            <a:r>
              <a:rPr lang="en-US" dirty="0">
                <a:latin typeface="FrankRuehl" panose="020E0503060101010101" pitchFamily="34" charset="-79"/>
                <a:cs typeface="FrankRuehl" panose="020E0503060101010101" pitchFamily="34" charset="-79"/>
              </a:rPr>
              <a:t> to your message</a:t>
            </a:r>
          </a:p>
          <a:p>
            <a:r>
              <a:rPr lang="en-US" dirty="0">
                <a:latin typeface="FrankRuehl" panose="020E0503060101010101" pitchFamily="34" charset="-79"/>
                <a:cs typeface="FrankRuehl" panose="020E0503060101010101" pitchFamily="34" charset="-79"/>
              </a:rPr>
              <a:t>Have the potential to create a </a:t>
            </a:r>
            <a:r>
              <a:rPr lang="en-US" b="1" dirty="0">
                <a:solidFill>
                  <a:srgbClr val="FF0000"/>
                </a:solidFill>
                <a:latin typeface="FrankRuehl" panose="020E0503060101010101" pitchFamily="34" charset="-79"/>
                <a:cs typeface="FrankRuehl" panose="020E0503060101010101" pitchFamily="34" charset="-79"/>
              </a:rPr>
              <a:t>critical mass </a:t>
            </a:r>
            <a:r>
              <a:rPr lang="en-US" dirty="0">
                <a:latin typeface="FrankRuehl" panose="020E0503060101010101" pitchFamily="34" charset="-79"/>
                <a:cs typeface="FrankRuehl" panose="020E0503060101010101" pitchFamily="34" charset="-79"/>
              </a:rPr>
              <a:t>and </a:t>
            </a:r>
            <a:r>
              <a:rPr lang="en-US" b="1" dirty="0">
                <a:solidFill>
                  <a:srgbClr val="FF0000"/>
                </a:solidFill>
                <a:latin typeface="FrankRuehl" panose="020E0503060101010101" pitchFamily="34" charset="-79"/>
                <a:cs typeface="FrankRuehl" panose="020E0503060101010101" pitchFamily="34" charset="-79"/>
              </a:rPr>
              <a:t>network effect</a:t>
            </a:r>
            <a:r>
              <a:rPr lang="en-US" dirty="0">
                <a:latin typeface="FrankRuehl" panose="020E0503060101010101" pitchFamily="34" charset="-79"/>
                <a:cs typeface="FrankRuehl" panose="020E0503060101010101" pitchFamily="34" charset="-79"/>
              </a:rPr>
              <a:t>.</a:t>
            </a:r>
          </a:p>
          <a:p>
            <a:r>
              <a:rPr lang="en-US" dirty="0">
                <a:latin typeface="FrankRuehl" panose="020E0503060101010101" pitchFamily="34" charset="-79"/>
                <a:cs typeface="FrankRuehl" panose="020E0503060101010101" pitchFamily="34" charset="-79"/>
              </a:rPr>
              <a:t>Be a part of the </a:t>
            </a:r>
            <a:r>
              <a:rPr lang="en-US" dirty="0">
                <a:solidFill>
                  <a:srgbClr val="FF0000"/>
                </a:solidFill>
                <a:latin typeface="FrankRuehl" panose="020E0503060101010101" pitchFamily="34" charset="-79"/>
                <a:cs typeface="FrankRuehl" panose="020E0503060101010101" pitchFamily="34" charset="-79"/>
              </a:rPr>
              <a:t>“</a:t>
            </a:r>
            <a:r>
              <a:rPr lang="en-US" b="1" dirty="0">
                <a:solidFill>
                  <a:srgbClr val="FF0000"/>
                </a:solidFill>
                <a:latin typeface="FrankRuehl" panose="020E0503060101010101" pitchFamily="34" charset="-79"/>
                <a:cs typeface="FrankRuehl" panose="020E0503060101010101" pitchFamily="34" charset="-79"/>
              </a:rPr>
              <a:t>Conviction chain</a:t>
            </a:r>
            <a:r>
              <a:rPr lang="en-US" dirty="0">
                <a:solidFill>
                  <a:srgbClr val="FF0000"/>
                </a:solidFill>
                <a:latin typeface="FrankRuehl" panose="020E0503060101010101" pitchFamily="34" charset="-79"/>
                <a:cs typeface="FrankRuehl" panose="020E0503060101010101" pitchFamily="34" charset="-79"/>
              </a:rPr>
              <a:t>”</a:t>
            </a:r>
            <a:r>
              <a:rPr lang="en-US" dirty="0">
                <a:latin typeface="FrankRuehl" panose="020E0503060101010101" pitchFamily="34" charset="-79"/>
                <a:cs typeface="FrankRuehl" panose="020E0503060101010101" pitchFamily="34" charset="-79"/>
              </a:rPr>
              <a:t>.</a:t>
            </a:r>
          </a:p>
          <a:p>
            <a:endParaRPr lang="en-US" dirty="0">
              <a:latin typeface="FrankRuehl" panose="020E0503060101010101" pitchFamily="34" charset="-79"/>
              <a:cs typeface="FrankRuehl" panose="020E0503060101010101" pitchFamily="34" charset="-79"/>
            </a:endParaRPr>
          </a:p>
        </p:txBody>
      </p:sp>
      <p:sp>
        <p:nvSpPr>
          <p:cNvPr id="6" name="Footer Placeholder 5"/>
          <p:cNvSpPr>
            <a:spLocks noGrp="1"/>
          </p:cNvSpPr>
          <p:nvPr>
            <p:ph type="ftr" sz="quarter" idx="11"/>
          </p:nvPr>
        </p:nvSpPr>
        <p:spPr/>
        <p:txBody>
          <a:bodyPr/>
          <a:lstStyle/>
          <a:p>
            <a:r>
              <a:rPr lang="en-US" dirty="0"/>
              <a:t>Copyrights@RegentsParkPublishers</a:t>
            </a:r>
          </a:p>
        </p:txBody>
      </p:sp>
    </p:spTree>
    <p:custDataLst>
      <p:tags r:id="rId1"/>
    </p:custDataLst>
    <p:extLst>
      <p:ext uri="{BB962C8B-B14F-4D97-AF65-F5344CB8AC3E}">
        <p14:creationId xmlns:p14="http://schemas.microsoft.com/office/powerpoint/2010/main" val="152044442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accent2">
                    <a:lumMod val="50000"/>
                  </a:schemeClr>
                </a:solidFill>
                <a:latin typeface="FrankRuehl" panose="020E0503060101010101" pitchFamily="34" charset="-79"/>
                <a:cs typeface="FrankRuehl" panose="020E0503060101010101" pitchFamily="34" charset="-79"/>
              </a:rPr>
              <a:t>             Factors of Accessibility</a:t>
            </a:r>
          </a:p>
        </p:txBody>
      </p:sp>
      <p:sp>
        <p:nvSpPr>
          <p:cNvPr id="3" name="Content Placeholder 2"/>
          <p:cNvSpPr>
            <a:spLocks noGrp="1"/>
          </p:cNvSpPr>
          <p:nvPr>
            <p:ph idx="1"/>
          </p:nvPr>
        </p:nvSpPr>
        <p:spPr/>
        <p:txBody>
          <a:bodyPr>
            <a:normAutofit fontScale="92500" lnSpcReduction="20000"/>
          </a:bodyPr>
          <a:lstStyle/>
          <a:p>
            <a:r>
              <a:rPr lang="en-US" dirty="0">
                <a:latin typeface="FrankRuehl" panose="020E0503060101010101" pitchFamily="34" charset="-79"/>
                <a:cs typeface="FrankRuehl" panose="020E0503060101010101" pitchFamily="34" charset="-79"/>
              </a:rPr>
              <a:t>Your products or service has to be accessible to your customers. That means that your products have to be placed at the points of distribution where your customers shop.</a:t>
            </a:r>
          </a:p>
          <a:p>
            <a:pPr>
              <a:buFont typeface="Arial" panose="020B0604020202020204" pitchFamily="34" charset="0"/>
              <a:buChar char="•"/>
            </a:pPr>
            <a:r>
              <a:rPr lang="en-US" dirty="0">
                <a:latin typeface="FrankRuehl" panose="020E0503060101010101" pitchFamily="34" charset="-79"/>
                <a:cs typeface="FrankRuehl" panose="020E0503060101010101" pitchFamily="34" charset="-79"/>
              </a:rPr>
              <a:t>Your selection of the points of distribution should be a composite of:</a:t>
            </a:r>
          </a:p>
          <a:p>
            <a:pPr lvl="1"/>
            <a:r>
              <a:rPr lang="en-US" dirty="0">
                <a:latin typeface="FrankRuehl" panose="020E0503060101010101" pitchFamily="34" charset="-79"/>
                <a:cs typeface="FrankRuehl" panose="020E0503060101010101" pitchFamily="34" charset="-79"/>
              </a:rPr>
              <a:t>Retail locations</a:t>
            </a:r>
          </a:p>
          <a:p>
            <a:pPr lvl="1"/>
            <a:r>
              <a:rPr lang="en-US" dirty="0">
                <a:latin typeface="FrankRuehl" panose="020E0503060101010101" pitchFamily="34" charset="-79"/>
                <a:cs typeface="FrankRuehl" panose="020E0503060101010101" pitchFamily="34" charset="-79"/>
              </a:rPr>
              <a:t>Distance required by customers to travel to these locations</a:t>
            </a:r>
          </a:p>
          <a:p>
            <a:pPr lvl="1"/>
            <a:r>
              <a:rPr lang="en-US" dirty="0">
                <a:latin typeface="FrankRuehl" panose="020E0503060101010101" pitchFamily="34" charset="-79"/>
                <a:cs typeface="FrankRuehl" panose="020E0503060101010101" pitchFamily="34" charset="-79"/>
              </a:rPr>
              <a:t>Saturation of the area by competitive outlets</a:t>
            </a:r>
          </a:p>
          <a:p>
            <a:pPr lvl="1"/>
            <a:r>
              <a:rPr lang="en-US" dirty="0">
                <a:latin typeface="FrankRuehl" panose="020E0503060101010101" pitchFamily="34" charset="-79"/>
                <a:cs typeface="FrankRuehl" panose="020E0503060101010101" pitchFamily="34" charset="-79"/>
              </a:rPr>
              <a:t>Logistics of the supply chain</a:t>
            </a:r>
          </a:p>
        </p:txBody>
      </p:sp>
      <p:sp>
        <p:nvSpPr>
          <p:cNvPr id="5" name="Footer Placeholder 4"/>
          <p:cNvSpPr>
            <a:spLocks noGrp="1"/>
          </p:cNvSpPr>
          <p:nvPr>
            <p:ph type="ftr" sz="quarter" idx="11"/>
          </p:nvPr>
        </p:nvSpPr>
        <p:spPr/>
        <p:txBody>
          <a:bodyPr/>
          <a:lstStyle/>
          <a:p>
            <a:r>
              <a:rPr lang="en-US" dirty="0"/>
              <a:t>Copyrights@RegentsParkPublishers</a:t>
            </a:r>
          </a:p>
        </p:txBody>
      </p:sp>
    </p:spTree>
    <p:custDataLst>
      <p:tags r:id="rId1"/>
    </p:custDataLst>
    <p:extLst>
      <p:ext uri="{BB962C8B-B14F-4D97-AF65-F5344CB8AC3E}">
        <p14:creationId xmlns:p14="http://schemas.microsoft.com/office/powerpoint/2010/main" val="268445009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accent2">
                    <a:lumMod val="50000"/>
                  </a:schemeClr>
                </a:solidFill>
                <a:latin typeface="FrankRuehl" panose="020E0503060101010101" pitchFamily="34" charset="-79"/>
                <a:cs typeface="FrankRuehl" panose="020E0503060101010101" pitchFamily="34" charset="-79"/>
              </a:rPr>
              <a:t>      Factors of Availability</a:t>
            </a:r>
          </a:p>
        </p:txBody>
      </p:sp>
      <p:sp>
        <p:nvSpPr>
          <p:cNvPr id="3" name="Content Placeholder 2"/>
          <p:cNvSpPr>
            <a:spLocks noGrp="1"/>
          </p:cNvSpPr>
          <p:nvPr>
            <p:ph idx="1"/>
          </p:nvPr>
        </p:nvSpPr>
        <p:spPr/>
        <p:txBody>
          <a:bodyPr>
            <a:normAutofit fontScale="77500" lnSpcReduction="20000"/>
          </a:bodyPr>
          <a:lstStyle/>
          <a:p>
            <a:r>
              <a:rPr lang="en-US" dirty="0">
                <a:latin typeface="FrankRuehl" panose="020E0503060101010101" pitchFamily="34" charset="-79"/>
                <a:cs typeface="FrankRuehl" panose="020E0503060101010101" pitchFamily="34" charset="-79"/>
              </a:rPr>
              <a:t>When a customer is at the point of sale, your product or service has to be available and ready to be sold. Otherwise, the potential customer may switch to a competitive option. In order to ascertain that availability, the following operational tasks have to be aligned:</a:t>
            </a:r>
          </a:p>
          <a:p>
            <a:pPr lvl="1"/>
            <a:r>
              <a:rPr lang="en-US" dirty="0">
                <a:latin typeface="FrankRuehl" panose="020E0503060101010101" pitchFamily="34" charset="-79"/>
                <a:cs typeface="FrankRuehl" panose="020E0503060101010101" pitchFamily="34" charset="-79"/>
              </a:rPr>
              <a:t>Product inventory management</a:t>
            </a:r>
          </a:p>
          <a:p>
            <a:pPr lvl="1"/>
            <a:r>
              <a:rPr lang="en-US" dirty="0">
                <a:latin typeface="FrankRuehl" panose="020E0503060101010101" pitchFamily="34" charset="-79"/>
                <a:cs typeface="FrankRuehl" panose="020E0503060101010101" pitchFamily="34" charset="-79"/>
              </a:rPr>
              <a:t>Demand forecasting</a:t>
            </a:r>
          </a:p>
          <a:p>
            <a:pPr lvl="1"/>
            <a:r>
              <a:rPr lang="en-US" dirty="0">
                <a:latin typeface="FrankRuehl" panose="020E0503060101010101" pitchFamily="34" charset="-79"/>
                <a:cs typeface="FrankRuehl" panose="020E0503060101010101" pitchFamily="34" charset="-79"/>
              </a:rPr>
              <a:t>Logistics and transportation</a:t>
            </a:r>
          </a:p>
          <a:p>
            <a:pPr lvl="1"/>
            <a:r>
              <a:rPr lang="en-US" dirty="0">
                <a:latin typeface="FrankRuehl" panose="020E0503060101010101" pitchFamily="34" charset="-79"/>
                <a:cs typeface="FrankRuehl" panose="020E0503060101010101" pitchFamily="34" charset="-79"/>
              </a:rPr>
              <a:t>Supply chain capacity management</a:t>
            </a:r>
          </a:p>
          <a:p>
            <a:pPr lvl="1"/>
            <a:r>
              <a:rPr lang="en-US" dirty="0">
                <a:latin typeface="FrankRuehl" panose="020E0503060101010101" pitchFamily="34" charset="-79"/>
                <a:cs typeface="FrankRuehl" panose="020E0503060101010101" pitchFamily="34" charset="-79"/>
              </a:rPr>
              <a:t>Balancing demand with supply through pricing or allocation mechanisms</a:t>
            </a:r>
          </a:p>
          <a:p>
            <a:pPr lvl="1"/>
            <a:r>
              <a:rPr lang="en-US" dirty="0">
                <a:latin typeface="FrankRuehl" panose="020E0503060101010101" pitchFamily="34" charset="-79"/>
                <a:cs typeface="FrankRuehl" panose="020E0503060101010101" pitchFamily="34" charset="-79"/>
              </a:rPr>
              <a:t>Slotting fees payments for access to the shelf space</a:t>
            </a:r>
          </a:p>
          <a:p>
            <a:pPr lvl="1"/>
            <a:endParaRPr lang="en-US" dirty="0">
              <a:latin typeface="FrankRuehl" panose="020E0503060101010101" pitchFamily="34" charset="-79"/>
              <a:cs typeface="FrankRuehl" panose="020E0503060101010101" pitchFamily="34" charset="-79"/>
            </a:endParaRPr>
          </a:p>
        </p:txBody>
      </p:sp>
      <p:sp>
        <p:nvSpPr>
          <p:cNvPr id="5" name="Footer Placeholder 4"/>
          <p:cNvSpPr>
            <a:spLocks noGrp="1"/>
          </p:cNvSpPr>
          <p:nvPr>
            <p:ph type="ftr" sz="quarter" idx="11"/>
          </p:nvPr>
        </p:nvSpPr>
        <p:spPr/>
        <p:txBody>
          <a:bodyPr/>
          <a:lstStyle/>
          <a:p>
            <a:r>
              <a:rPr lang="en-US" dirty="0"/>
              <a:t>Copyrights@RegentsParkPublishers</a:t>
            </a:r>
          </a:p>
        </p:txBody>
      </p:sp>
    </p:spTree>
    <p:custDataLst>
      <p:tags r:id="rId1"/>
    </p:custDataLst>
    <p:extLst>
      <p:ext uri="{BB962C8B-B14F-4D97-AF65-F5344CB8AC3E}">
        <p14:creationId xmlns:p14="http://schemas.microsoft.com/office/powerpoint/2010/main" val="268445009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tx2">
                    <a:lumMod val="50000"/>
                  </a:schemeClr>
                </a:solidFill>
                <a:latin typeface="FrankRuehl" panose="020E0503060101010101" pitchFamily="34" charset="-79"/>
                <a:cs typeface="FrankRuehl" panose="020E0503060101010101" pitchFamily="34" charset="-79"/>
              </a:rPr>
              <a:t>       </a:t>
            </a:r>
            <a:r>
              <a:rPr lang="en-US" dirty="0">
                <a:solidFill>
                  <a:schemeClr val="accent2">
                    <a:lumMod val="75000"/>
                  </a:schemeClr>
                </a:solidFill>
                <a:latin typeface="FrankRuehl" panose="020E0503060101010101" pitchFamily="34" charset="-79"/>
                <a:cs typeface="FrankRuehl" panose="020E0503060101010101" pitchFamily="34" charset="-79"/>
              </a:rPr>
              <a:t>The Challenge</a:t>
            </a:r>
          </a:p>
        </p:txBody>
      </p:sp>
      <p:sp>
        <p:nvSpPr>
          <p:cNvPr id="3" name="Footer Placeholder 2"/>
          <p:cNvSpPr>
            <a:spLocks noGrp="1"/>
          </p:cNvSpPr>
          <p:nvPr>
            <p:ph type="ftr" sz="quarter" idx="11"/>
          </p:nvPr>
        </p:nvSpPr>
        <p:spPr/>
        <p:txBody>
          <a:bodyPr/>
          <a:lstStyle/>
          <a:p>
            <a:r>
              <a:rPr lang="en-US" dirty="0"/>
              <a:t>Copyrights@RegentsParkPublishers</a:t>
            </a:r>
          </a:p>
        </p:txBody>
      </p:sp>
      <p:sp>
        <p:nvSpPr>
          <p:cNvPr id="22" name="Rounded Rectangle 21">
            <a:hlinkClick r:id="rId5"/>
          </p:cNvPr>
          <p:cNvSpPr/>
          <p:nvPr/>
        </p:nvSpPr>
        <p:spPr>
          <a:xfrm>
            <a:off x="2252159" y="2514202"/>
            <a:ext cx="5113297" cy="472269"/>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sz="2400" b="1" dirty="0">
                <a:solidFill>
                  <a:schemeClr val="tx2">
                    <a:lumMod val="50000"/>
                  </a:schemeClr>
                </a:solidFill>
                <a:latin typeface="FrankRuehl" panose="020E0503060101010101" pitchFamily="34" charset="-79"/>
                <a:cs typeface="FrankRuehl" panose="020E0503060101010101" pitchFamily="34" charset="-79"/>
              </a:rPr>
              <a:t>Video - Did you know?</a:t>
            </a:r>
          </a:p>
        </p:txBody>
      </p:sp>
      <p:sp>
        <p:nvSpPr>
          <p:cNvPr id="4" name="TextBox 3"/>
          <p:cNvSpPr txBox="1"/>
          <p:nvPr/>
        </p:nvSpPr>
        <p:spPr>
          <a:xfrm>
            <a:off x="2076805" y="3774787"/>
            <a:ext cx="5464003" cy="1077218"/>
          </a:xfrm>
          <a:prstGeom prst="rect">
            <a:avLst/>
          </a:prstGeom>
          <a:noFill/>
        </p:spPr>
        <p:txBody>
          <a:bodyPr wrap="square" rtlCol="0">
            <a:spAutoFit/>
          </a:bodyPr>
          <a:lstStyle/>
          <a:p>
            <a:pPr algn="ctr"/>
            <a:r>
              <a:rPr lang="en-US" sz="3200" dirty="0">
                <a:solidFill>
                  <a:srgbClr val="800000"/>
                </a:solidFill>
                <a:latin typeface="FrankRuehl" panose="020E0503060101010101" pitchFamily="34" charset="-79"/>
                <a:cs typeface="FrankRuehl" panose="020E0503060101010101" pitchFamily="34" charset="-79"/>
              </a:rPr>
              <a:t>What does all of this mean for you?</a:t>
            </a:r>
          </a:p>
        </p:txBody>
      </p:sp>
    </p:spTree>
    <p:custDataLst>
      <p:tags r:id="rId1"/>
    </p:custDataLst>
    <p:extLst>
      <p:ext uri="{BB962C8B-B14F-4D97-AF65-F5344CB8AC3E}">
        <p14:creationId xmlns:p14="http://schemas.microsoft.com/office/powerpoint/2010/main" val="261644024"/>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accent2">
                    <a:lumMod val="50000"/>
                  </a:schemeClr>
                </a:solidFill>
                <a:latin typeface="FrankRuehl" panose="020E0503060101010101" pitchFamily="34" charset="-79"/>
                <a:cs typeface="FrankRuehl" panose="020E0503060101010101" pitchFamily="34" charset="-79"/>
              </a:rPr>
              <a:t>Factors of Appeal</a:t>
            </a:r>
          </a:p>
        </p:txBody>
      </p:sp>
      <p:sp>
        <p:nvSpPr>
          <p:cNvPr id="3" name="Content Placeholder 2"/>
          <p:cNvSpPr>
            <a:spLocks noGrp="1"/>
          </p:cNvSpPr>
          <p:nvPr>
            <p:ph idx="1"/>
          </p:nvPr>
        </p:nvSpPr>
        <p:spPr/>
        <p:txBody>
          <a:bodyPr>
            <a:normAutofit lnSpcReduction="10000"/>
          </a:bodyPr>
          <a:lstStyle/>
          <a:p>
            <a:pPr marL="0" indent="0">
              <a:buNone/>
            </a:pPr>
            <a:r>
              <a:rPr lang="en-US" dirty="0">
                <a:latin typeface="FrankRuehl" panose="020E0503060101010101" pitchFamily="34" charset="-79"/>
                <a:cs typeface="FrankRuehl" panose="020E0503060101010101" pitchFamily="34" charset="-79"/>
              </a:rPr>
              <a:t>Appeal is the intangible perception of value based on the: </a:t>
            </a:r>
          </a:p>
          <a:p>
            <a:r>
              <a:rPr lang="en-US" dirty="0">
                <a:latin typeface="FrankRuehl" panose="020E0503060101010101" pitchFamily="34" charset="-79"/>
                <a:cs typeface="FrankRuehl" panose="020E0503060101010101" pitchFamily="34" charset="-79"/>
              </a:rPr>
              <a:t>Features of a physical design</a:t>
            </a:r>
          </a:p>
          <a:p>
            <a:r>
              <a:rPr lang="en-US" dirty="0">
                <a:latin typeface="FrankRuehl" panose="020E0503060101010101" pitchFamily="34" charset="-79"/>
                <a:cs typeface="FrankRuehl" panose="020E0503060101010101" pitchFamily="34" charset="-79"/>
              </a:rPr>
              <a:t>User friendly interface</a:t>
            </a:r>
          </a:p>
          <a:p>
            <a:r>
              <a:rPr lang="en-US" dirty="0">
                <a:latin typeface="FrankRuehl" panose="020E0503060101010101" pitchFamily="34" charset="-79"/>
                <a:cs typeface="FrankRuehl" panose="020E0503060101010101" pitchFamily="34" charset="-79"/>
              </a:rPr>
              <a:t>Attractive packaging</a:t>
            </a:r>
          </a:p>
          <a:p>
            <a:r>
              <a:rPr lang="en-US" dirty="0">
                <a:latin typeface="FrankRuehl" panose="020E0503060101010101" pitchFamily="34" charset="-79"/>
                <a:cs typeface="FrankRuehl" panose="020E0503060101010101" pitchFamily="34" charset="-79"/>
              </a:rPr>
              <a:t>Newness of the product </a:t>
            </a:r>
          </a:p>
          <a:p>
            <a:r>
              <a:rPr lang="en-US" dirty="0">
                <a:latin typeface="FrankRuehl" panose="020E0503060101010101" pitchFamily="34" charset="-79"/>
                <a:cs typeface="FrankRuehl" panose="020E0503060101010101" pitchFamily="34" charset="-79"/>
              </a:rPr>
              <a:t>Elements of service</a:t>
            </a:r>
          </a:p>
          <a:p>
            <a:r>
              <a:rPr lang="en-US" dirty="0">
                <a:latin typeface="FrankRuehl" panose="020E0503060101010101" pitchFamily="34" charset="-79"/>
                <a:cs typeface="FrankRuehl" panose="020E0503060101010101" pitchFamily="34" charset="-79"/>
              </a:rPr>
              <a:t>Brand appeal</a:t>
            </a:r>
          </a:p>
          <a:p>
            <a:endParaRPr lang="en-US" dirty="0">
              <a:latin typeface="FrankRuehl" panose="020E0503060101010101" pitchFamily="34" charset="-79"/>
              <a:cs typeface="FrankRuehl" panose="020E0503060101010101" pitchFamily="34" charset="-79"/>
            </a:endParaRPr>
          </a:p>
          <a:p>
            <a:endParaRPr lang="en-US" dirty="0"/>
          </a:p>
        </p:txBody>
      </p:sp>
      <p:sp>
        <p:nvSpPr>
          <p:cNvPr id="5" name="Footer Placeholder 4"/>
          <p:cNvSpPr>
            <a:spLocks noGrp="1"/>
          </p:cNvSpPr>
          <p:nvPr>
            <p:ph type="ftr" sz="quarter" idx="11"/>
          </p:nvPr>
        </p:nvSpPr>
        <p:spPr/>
        <p:txBody>
          <a:bodyPr/>
          <a:lstStyle/>
          <a:p>
            <a:r>
              <a:rPr lang="en-US" dirty="0"/>
              <a:t>Copyrights@RegentsParkPublishers</a:t>
            </a:r>
          </a:p>
        </p:txBody>
      </p:sp>
    </p:spTree>
    <p:custDataLst>
      <p:tags r:id="rId1"/>
    </p:custDataLst>
    <p:extLst>
      <p:ext uri="{BB962C8B-B14F-4D97-AF65-F5344CB8AC3E}">
        <p14:creationId xmlns:p14="http://schemas.microsoft.com/office/powerpoint/2010/main" val="2684450098"/>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accent2">
                    <a:lumMod val="50000"/>
                  </a:schemeClr>
                </a:solidFill>
                <a:latin typeface="FrankRuehl" panose="020E0503060101010101" pitchFamily="34" charset="-79"/>
                <a:cs typeface="FrankRuehl" panose="020E0503060101010101" pitchFamily="34" charset="-79"/>
              </a:rPr>
              <a:t>Factors of Aesthetics</a:t>
            </a:r>
          </a:p>
        </p:txBody>
      </p:sp>
      <p:sp>
        <p:nvSpPr>
          <p:cNvPr id="3" name="Content Placeholder 2"/>
          <p:cNvSpPr>
            <a:spLocks noGrp="1"/>
          </p:cNvSpPr>
          <p:nvPr>
            <p:ph idx="1"/>
          </p:nvPr>
        </p:nvSpPr>
        <p:spPr/>
        <p:txBody>
          <a:bodyPr>
            <a:normAutofit/>
          </a:bodyPr>
          <a:lstStyle/>
          <a:p>
            <a:r>
              <a:rPr lang="en-US" sz="2800" dirty="0">
                <a:latin typeface="FrankRuehl" panose="020E0503060101010101" pitchFamily="34" charset="-79"/>
                <a:cs typeface="FrankRuehl" panose="020E0503060101010101" pitchFamily="34" charset="-79"/>
              </a:rPr>
              <a:t>Confirming Servicescape- the appearance of facilities should match the brand positioning.</a:t>
            </a:r>
          </a:p>
          <a:p>
            <a:r>
              <a:rPr lang="en-US" sz="2800" dirty="0">
                <a:latin typeface="FrankRuehl" panose="020E0503060101010101" pitchFamily="34" charset="-79"/>
                <a:cs typeface="FrankRuehl" panose="020E0503060101010101" pitchFamily="34" charset="-79"/>
              </a:rPr>
              <a:t>Both sets of customers will be equally satisfied with the stay at the lodging shown below providing that their expectations are met.</a:t>
            </a:r>
          </a:p>
          <a:p>
            <a:endParaRPr lang="en-US" dirty="0">
              <a:latin typeface="FrankRuehl" panose="020E0503060101010101" pitchFamily="34" charset="-79"/>
              <a:cs typeface="FrankRuehl" panose="020E0503060101010101" pitchFamily="34" charset="-79"/>
            </a:endParaRPr>
          </a:p>
          <a:p>
            <a:pPr marL="0" indent="0">
              <a:buNone/>
            </a:pPr>
            <a:endParaRPr lang="en-US" dirty="0"/>
          </a:p>
          <a:p>
            <a:endParaRPr lang="en-US" dirty="0"/>
          </a:p>
        </p:txBody>
      </p:sp>
      <p:sp>
        <p:nvSpPr>
          <p:cNvPr id="5" name="Footer Placeholder 4"/>
          <p:cNvSpPr>
            <a:spLocks noGrp="1"/>
          </p:cNvSpPr>
          <p:nvPr>
            <p:ph type="ftr" sz="quarter" idx="11"/>
          </p:nvPr>
        </p:nvSpPr>
        <p:spPr/>
        <p:txBody>
          <a:bodyPr/>
          <a:lstStyle/>
          <a:p>
            <a:r>
              <a:rPr lang="en-US" dirty="0"/>
              <a:t>Copyrights@RegentsParkPublishers</a:t>
            </a:r>
          </a:p>
        </p:txBody>
      </p:sp>
      <p:pic>
        <p:nvPicPr>
          <p:cNvPr id="1026" name="Picture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23912" y="4047899"/>
            <a:ext cx="3468986" cy="2308452"/>
          </a:xfrm>
          <a:prstGeom prst="rect">
            <a:avLst/>
          </a:prstGeom>
          <a:noFill/>
          <a:ln w="9525">
            <a:solidFill>
              <a:schemeClr val="tx2">
                <a:lumMod val="50000"/>
              </a:schemeClr>
            </a:solidFill>
            <a:miter lim="800000"/>
            <a:headEnd/>
            <a:tailEnd/>
          </a:ln>
          <a:extLst>
            <a:ext uri="{909E8E84-426E-40DD-AFC4-6F175D3DCCD1}">
              <a14:hiddenFill xmlns:a14="http://schemas.microsoft.com/office/drawing/2010/main">
                <a:solidFill>
                  <a:schemeClr val="accent1"/>
                </a:solidFill>
              </a14:hiddenFill>
            </a:ext>
          </a:extLst>
        </p:spPr>
      </p:pic>
      <p:pic>
        <p:nvPicPr>
          <p:cNvPr id="1027"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5091112" y="4047898"/>
            <a:ext cx="3595688" cy="2308453"/>
          </a:xfrm>
          <a:prstGeom prst="rect">
            <a:avLst/>
          </a:prstGeom>
          <a:noFill/>
          <a:ln w="9525">
            <a:solidFill>
              <a:schemeClr val="tx1"/>
            </a:solidFill>
            <a:miter lim="800000"/>
            <a:headEnd/>
            <a:tailEnd/>
          </a:ln>
          <a:extLst>
            <a:ext uri="{909E8E84-426E-40DD-AFC4-6F175D3DCCD1}">
              <a14:hiddenFill xmlns:a14="http://schemas.microsoft.com/office/drawing/2010/main">
                <a:solidFill>
                  <a:schemeClr val="accent1"/>
                </a:solidFill>
              </a14:hiddenFill>
            </a:ext>
          </a:extLst>
        </p:spPr>
      </p:pic>
    </p:spTree>
    <p:custDataLst>
      <p:tags r:id="rId1"/>
    </p:custDataLst>
    <p:extLst>
      <p:ext uri="{BB962C8B-B14F-4D97-AF65-F5344CB8AC3E}">
        <p14:creationId xmlns:p14="http://schemas.microsoft.com/office/powerpoint/2010/main" val="268445009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accent2">
                    <a:lumMod val="50000"/>
                  </a:schemeClr>
                </a:solidFill>
                <a:latin typeface="FrankRuehl" panose="020E0503060101010101" pitchFamily="34" charset="-79"/>
                <a:cs typeface="FrankRuehl" panose="020E0503060101010101" pitchFamily="34" charset="-79"/>
              </a:rPr>
              <a:t>        Factors of Affordability</a:t>
            </a:r>
          </a:p>
        </p:txBody>
      </p:sp>
      <p:sp>
        <p:nvSpPr>
          <p:cNvPr id="3" name="Content Placeholder 2"/>
          <p:cNvSpPr>
            <a:spLocks noGrp="1"/>
          </p:cNvSpPr>
          <p:nvPr>
            <p:ph idx="1"/>
          </p:nvPr>
        </p:nvSpPr>
        <p:spPr/>
        <p:txBody>
          <a:bodyPr>
            <a:normAutofit/>
          </a:bodyPr>
          <a:lstStyle/>
          <a:p>
            <a:r>
              <a:rPr lang="en-US" dirty="0">
                <a:latin typeface="FrankRuehl" panose="020E0503060101010101" pitchFamily="34" charset="-79"/>
                <a:cs typeface="FrankRuehl" panose="020E0503060101010101" pitchFamily="34" charset="-79"/>
              </a:rPr>
              <a:t>Customers perception of value has to match the price point at the point of sale. The following elements have to be aligned:</a:t>
            </a:r>
          </a:p>
          <a:p>
            <a:pPr lvl="1"/>
            <a:r>
              <a:rPr lang="en-US" dirty="0">
                <a:latin typeface="FrankRuehl" panose="020E0503060101010101" pitchFamily="34" charset="-79"/>
                <a:cs typeface="FrankRuehl" panose="020E0503060101010101" pitchFamily="34" charset="-79"/>
              </a:rPr>
              <a:t>Retail Price Point with the willingness to pay</a:t>
            </a:r>
          </a:p>
          <a:p>
            <a:pPr lvl="1"/>
            <a:r>
              <a:rPr lang="en-US" dirty="0">
                <a:latin typeface="FrankRuehl" panose="020E0503060101010101" pitchFamily="34" charset="-79"/>
                <a:cs typeface="FrankRuehl" panose="020E0503060101010101" pitchFamily="34" charset="-79"/>
              </a:rPr>
              <a:t>Cost Points along the upstream value chain</a:t>
            </a:r>
          </a:p>
          <a:p>
            <a:pPr lvl="1"/>
            <a:r>
              <a:rPr lang="en-US" dirty="0">
                <a:latin typeface="FrankRuehl" panose="020E0503060101010101" pitchFamily="34" charset="-79"/>
                <a:cs typeface="FrankRuehl" panose="020E0503060101010101" pitchFamily="34" charset="-79"/>
              </a:rPr>
              <a:t>Cost points along the downstream value chain</a:t>
            </a:r>
          </a:p>
          <a:p>
            <a:pPr lvl="1"/>
            <a:r>
              <a:rPr lang="en-US" dirty="0">
                <a:latin typeface="FrankRuehl" panose="020E0503060101010101" pitchFamily="34" charset="-79"/>
                <a:cs typeface="FrankRuehl" panose="020E0503060101010101" pitchFamily="34" charset="-79"/>
              </a:rPr>
              <a:t>Learning Curves and experience curve effects</a:t>
            </a:r>
          </a:p>
          <a:p>
            <a:endParaRPr lang="en-US" dirty="0">
              <a:latin typeface="FrankRuehl" panose="020E0503060101010101" pitchFamily="34" charset="-79"/>
              <a:cs typeface="FrankRuehl" panose="020E0503060101010101" pitchFamily="34" charset="-79"/>
            </a:endParaRPr>
          </a:p>
        </p:txBody>
      </p:sp>
      <p:sp>
        <p:nvSpPr>
          <p:cNvPr id="5" name="Footer Placeholder 4"/>
          <p:cNvSpPr>
            <a:spLocks noGrp="1"/>
          </p:cNvSpPr>
          <p:nvPr>
            <p:ph type="ftr" sz="quarter" idx="11"/>
          </p:nvPr>
        </p:nvSpPr>
        <p:spPr/>
        <p:txBody>
          <a:bodyPr/>
          <a:lstStyle/>
          <a:p>
            <a:r>
              <a:rPr lang="en-US" dirty="0"/>
              <a:t>Copyrights@RegentsParkPublishers</a:t>
            </a:r>
          </a:p>
        </p:txBody>
      </p:sp>
    </p:spTree>
    <p:custDataLst>
      <p:tags r:id="rId1"/>
    </p:custDataLst>
    <p:extLst>
      <p:ext uri="{BB962C8B-B14F-4D97-AF65-F5344CB8AC3E}">
        <p14:creationId xmlns:p14="http://schemas.microsoft.com/office/powerpoint/2010/main" val="268445009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accent2">
                    <a:lumMod val="50000"/>
                  </a:schemeClr>
                </a:solidFill>
                <a:latin typeface="FrankRuehl" panose="020E0503060101010101" pitchFamily="34" charset="-79"/>
                <a:cs typeface="FrankRuehl" panose="020E0503060101010101" pitchFamily="34" charset="-79"/>
              </a:rPr>
              <a:t>Factors of Attributes</a:t>
            </a:r>
          </a:p>
        </p:txBody>
      </p:sp>
      <p:sp>
        <p:nvSpPr>
          <p:cNvPr id="3" name="Content Placeholder 2"/>
          <p:cNvSpPr>
            <a:spLocks noGrp="1"/>
          </p:cNvSpPr>
          <p:nvPr>
            <p:ph idx="1"/>
          </p:nvPr>
        </p:nvSpPr>
        <p:spPr/>
        <p:txBody>
          <a:bodyPr>
            <a:normAutofit lnSpcReduction="10000"/>
          </a:bodyPr>
          <a:lstStyle/>
          <a:p>
            <a:r>
              <a:rPr lang="en-US" dirty="0"/>
              <a:t>The attributes of a product of service have to deliver the benefits sought by a customer. The following elements have to aligned:</a:t>
            </a:r>
          </a:p>
          <a:p>
            <a:pPr lvl="1"/>
            <a:r>
              <a:rPr lang="en-US" dirty="0"/>
              <a:t>Applicability: degree of provided benefits</a:t>
            </a:r>
          </a:p>
          <a:p>
            <a:pPr lvl="1"/>
            <a:r>
              <a:rPr lang="en-US" dirty="0"/>
              <a:t>Ingredient: unique differentiating ingredient</a:t>
            </a:r>
          </a:p>
          <a:p>
            <a:pPr lvl="1"/>
            <a:r>
              <a:rPr lang="en-US" dirty="0"/>
              <a:t>Quality: level of quality expected by a customer</a:t>
            </a:r>
          </a:p>
          <a:p>
            <a:pPr lvl="1"/>
            <a:r>
              <a:rPr lang="en-US" dirty="0"/>
              <a:t>Service: expected level of component of service</a:t>
            </a:r>
          </a:p>
          <a:p>
            <a:pPr lvl="1"/>
            <a:r>
              <a:rPr lang="en-US" dirty="0"/>
              <a:t>Sustainability: level of positive and negative externalities created during and after the use.</a:t>
            </a:r>
          </a:p>
        </p:txBody>
      </p:sp>
      <p:sp>
        <p:nvSpPr>
          <p:cNvPr id="5" name="Footer Placeholder 4"/>
          <p:cNvSpPr>
            <a:spLocks noGrp="1"/>
          </p:cNvSpPr>
          <p:nvPr>
            <p:ph type="ftr" sz="quarter" idx="11"/>
          </p:nvPr>
        </p:nvSpPr>
        <p:spPr/>
        <p:txBody>
          <a:bodyPr/>
          <a:lstStyle/>
          <a:p>
            <a:r>
              <a:rPr lang="en-US" dirty="0"/>
              <a:t>Copyrights@RegentsParkPublishers</a:t>
            </a:r>
          </a:p>
        </p:txBody>
      </p:sp>
    </p:spTree>
    <p:custDataLst>
      <p:tags r:id="rId1"/>
    </p:custDataLst>
    <p:extLst>
      <p:ext uri="{BB962C8B-B14F-4D97-AF65-F5344CB8AC3E}">
        <p14:creationId xmlns:p14="http://schemas.microsoft.com/office/powerpoint/2010/main" val="268445009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3"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16" name="Oval 15"/>
          <p:cNvSpPr/>
          <p:nvPr/>
        </p:nvSpPr>
        <p:spPr>
          <a:xfrm>
            <a:off x="2497280" y="2547255"/>
            <a:ext cx="4059378" cy="2505526"/>
          </a:xfrm>
          <a:prstGeom prst="ellipse">
            <a:avLst/>
          </a:prstGeom>
          <a:noFill/>
          <a:ln>
            <a:solidFill>
              <a:schemeClr val="accent2">
                <a:lumMod val="50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2" name="Title 1"/>
          <p:cNvSpPr>
            <a:spLocks noGrp="1"/>
          </p:cNvSpPr>
          <p:nvPr>
            <p:ph type="title"/>
          </p:nvPr>
        </p:nvSpPr>
        <p:spPr/>
        <p:txBody>
          <a:bodyPr/>
          <a:lstStyle/>
          <a:p>
            <a:r>
              <a:rPr lang="en-US" dirty="0">
                <a:solidFill>
                  <a:schemeClr val="tx2">
                    <a:lumMod val="50000"/>
                  </a:schemeClr>
                </a:solidFill>
                <a:latin typeface="FrankRuehl" panose="020E0503060101010101" pitchFamily="34" charset="-79"/>
                <a:cs typeface="FrankRuehl" panose="020E0503060101010101" pitchFamily="34" charset="-79"/>
              </a:rPr>
              <a:t>Alignment</a:t>
            </a:r>
          </a:p>
        </p:txBody>
      </p:sp>
      <p:sp>
        <p:nvSpPr>
          <p:cNvPr id="6" name="Content Placeholder 4">
            <a:hlinkClick r:id="rId5" action="ppaction://hlinksldjump"/>
          </p:cNvPr>
          <p:cNvSpPr txBox="1">
            <a:spLocks/>
          </p:cNvSpPr>
          <p:nvPr/>
        </p:nvSpPr>
        <p:spPr>
          <a:xfrm>
            <a:off x="1000983" y="3530725"/>
            <a:ext cx="1801105" cy="538586"/>
          </a:xfrm>
          <a:prstGeom prst="roundRect">
            <a:avLst/>
          </a:prstGeom>
          <a:solidFill>
            <a:schemeClr val="bg2">
              <a:lumMod val="75000"/>
            </a:schemeClr>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chemeClr val="accent2">
                    <a:lumMod val="50000"/>
                  </a:schemeClr>
                </a:solidFill>
                <a:latin typeface="FrankRuehl" panose="020E0503060101010101" pitchFamily="34" charset="-79"/>
                <a:cs typeface="FrankRuehl" panose="020E0503060101010101" pitchFamily="34" charset="-79"/>
              </a:rPr>
              <a:t>Affordability</a:t>
            </a:r>
          </a:p>
        </p:txBody>
      </p:sp>
      <p:sp>
        <p:nvSpPr>
          <p:cNvPr id="7" name="Content Placeholder 4">
            <a:hlinkClick r:id="rId6" action="ppaction://hlinksldjump"/>
          </p:cNvPr>
          <p:cNvSpPr txBox="1">
            <a:spLocks/>
          </p:cNvSpPr>
          <p:nvPr/>
        </p:nvSpPr>
        <p:spPr>
          <a:xfrm>
            <a:off x="6109840" y="3530725"/>
            <a:ext cx="1731817" cy="533257"/>
          </a:xfrm>
          <a:prstGeom prst="roundRect">
            <a:avLst/>
          </a:prstGeom>
          <a:solidFill>
            <a:schemeClr val="accent3">
              <a:lumMod val="50000"/>
            </a:schemeClr>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chemeClr val="accent6">
                    <a:lumMod val="20000"/>
                    <a:lumOff val="80000"/>
                  </a:schemeClr>
                </a:solidFill>
                <a:latin typeface="FrankRuehl" panose="020E0503060101010101" pitchFamily="34" charset="-79"/>
                <a:cs typeface="FrankRuehl" panose="020E0503060101010101" pitchFamily="34" charset="-79"/>
              </a:rPr>
              <a:t>Availability</a:t>
            </a:r>
          </a:p>
        </p:txBody>
      </p:sp>
      <p:sp>
        <p:nvSpPr>
          <p:cNvPr id="8" name="Content Placeholder 4">
            <a:hlinkClick r:id="rId7" action="ppaction://hlinksldjump"/>
          </p:cNvPr>
          <p:cNvSpPr txBox="1">
            <a:spLocks/>
          </p:cNvSpPr>
          <p:nvPr/>
        </p:nvSpPr>
        <p:spPr>
          <a:xfrm>
            <a:off x="1995051" y="4643047"/>
            <a:ext cx="1731818" cy="515136"/>
          </a:xfrm>
          <a:prstGeom prst="roundRect">
            <a:avLst/>
          </a:prstGeom>
          <a:solidFill>
            <a:schemeClr val="bg2">
              <a:lumMod val="75000"/>
            </a:schemeClr>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chemeClr val="accent2">
                    <a:lumMod val="50000"/>
                  </a:schemeClr>
                </a:solidFill>
                <a:latin typeface="FrankRuehl" panose="020E0503060101010101" pitchFamily="34" charset="-79"/>
                <a:cs typeface="FrankRuehl" panose="020E0503060101010101" pitchFamily="34" charset="-79"/>
              </a:rPr>
              <a:t>Aesthetics</a:t>
            </a:r>
          </a:p>
        </p:txBody>
      </p:sp>
      <p:sp>
        <p:nvSpPr>
          <p:cNvPr id="54" name="Content Placeholder 4">
            <a:hlinkClick r:id="rId8" action="ppaction://hlinksldjump"/>
          </p:cNvPr>
          <p:cNvSpPr txBox="1">
            <a:spLocks/>
          </p:cNvSpPr>
          <p:nvPr/>
        </p:nvSpPr>
        <p:spPr>
          <a:xfrm>
            <a:off x="5766948" y="2573517"/>
            <a:ext cx="1731817" cy="504705"/>
          </a:xfrm>
          <a:prstGeom prst="roundRect">
            <a:avLst/>
          </a:prstGeom>
          <a:solidFill>
            <a:schemeClr val="accent3">
              <a:lumMod val="50000"/>
            </a:schemeClr>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92500"/>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chemeClr val="accent6">
                    <a:lumMod val="20000"/>
                    <a:lumOff val="80000"/>
                  </a:schemeClr>
                </a:solidFill>
                <a:latin typeface="FrankRuehl" panose="020E0503060101010101" pitchFamily="34" charset="-79"/>
                <a:cs typeface="FrankRuehl" panose="020E0503060101010101" pitchFamily="34" charset="-79"/>
              </a:rPr>
              <a:t>Accessibility</a:t>
            </a:r>
          </a:p>
        </p:txBody>
      </p:sp>
      <p:sp>
        <p:nvSpPr>
          <p:cNvPr id="55" name="Content Placeholder 4">
            <a:hlinkClick r:id="rId9" action="ppaction://hlinksldjump"/>
          </p:cNvPr>
          <p:cNvSpPr txBox="1">
            <a:spLocks/>
          </p:cNvSpPr>
          <p:nvPr/>
        </p:nvSpPr>
        <p:spPr>
          <a:xfrm>
            <a:off x="5458684" y="4643047"/>
            <a:ext cx="1731815" cy="515136"/>
          </a:xfrm>
          <a:prstGeom prst="roundRect">
            <a:avLst/>
          </a:prstGeom>
          <a:solidFill>
            <a:schemeClr val="accent3">
              <a:lumMod val="50000"/>
            </a:schemeClr>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chemeClr val="accent6">
                    <a:lumMod val="20000"/>
                    <a:lumOff val="80000"/>
                  </a:schemeClr>
                </a:solidFill>
                <a:latin typeface="FrankRuehl" panose="020E0503060101010101" pitchFamily="34" charset="-79"/>
                <a:cs typeface="FrankRuehl" panose="020E0503060101010101" pitchFamily="34" charset="-79"/>
              </a:rPr>
              <a:t>Appeal</a:t>
            </a:r>
          </a:p>
        </p:txBody>
      </p:sp>
      <p:sp>
        <p:nvSpPr>
          <p:cNvPr id="38" name="Content Placeholder 4">
            <a:hlinkClick r:id="rId10" action="ppaction://hlinksldjump"/>
          </p:cNvPr>
          <p:cNvSpPr txBox="1">
            <a:spLocks/>
          </p:cNvSpPr>
          <p:nvPr/>
        </p:nvSpPr>
        <p:spPr>
          <a:xfrm>
            <a:off x="3661061" y="3310468"/>
            <a:ext cx="1731815" cy="956732"/>
          </a:xfrm>
          <a:prstGeom prst="roundRect">
            <a:avLst/>
          </a:prstGeom>
          <a:solidFill>
            <a:schemeClr val="tx2">
              <a:lumMod val="50000"/>
            </a:schemeClr>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rgbClr val="FFC000"/>
                </a:solidFill>
                <a:latin typeface="FrankRuehl" panose="020E0503060101010101" pitchFamily="34" charset="-79"/>
                <a:cs typeface="FrankRuehl" panose="020E0503060101010101" pitchFamily="34" charset="-79"/>
              </a:rPr>
              <a:t>Alignment</a:t>
            </a:r>
          </a:p>
        </p:txBody>
      </p:sp>
      <p:sp>
        <p:nvSpPr>
          <p:cNvPr id="39" name="Content Placeholder 4">
            <a:hlinkClick r:id="rId11" action="ppaction://hlinksldjump"/>
          </p:cNvPr>
          <p:cNvSpPr txBox="1">
            <a:spLocks/>
          </p:cNvSpPr>
          <p:nvPr/>
        </p:nvSpPr>
        <p:spPr>
          <a:xfrm>
            <a:off x="3661061" y="2180592"/>
            <a:ext cx="1731815" cy="515136"/>
          </a:xfrm>
          <a:prstGeom prst="roundRect">
            <a:avLst/>
          </a:prstGeom>
          <a:solidFill>
            <a:schemeClr val="accent4">
              <a:lumMod val="50000"/>
            </a:schemeClr>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rgbClr val="FFC000"/>
                </a:solidFill>
                <a:latin typeface="FrankRuehl" panose="020E0503060101010101" pitchFamily="34" charset="-79"/>
                <a:cs typeface="FrankRuehl" panose="020E0503060101010101" pitchFamily="34" charset="-79"/>
              </a:rPr>
              <a:t>Attention</a:t>
            </a:r>
          </a:p>
        </p:txBody>
      </p:sp>
      <p:sp>
        <p:nvSpPr>
          <p:cNvPr id="40" name="Content Placeholder 4">
            <a:hlinkClick r:id="rId12" action="ppaction://hlinksldjump"/>
          </p:cNvPr>
          <p:cNvSpPr txBox="1">
            <a:spLocks/>
          </p:cNvSpPr>
          <p:nvPr/>
        </p:nvSpPr>
        <p:spPr>
          <a:xfrm>
            <a:off x="1437401" y="2581207"/>
            <a:ext cx="1801105" cy="538586"/>
          </a:xfrm>
          <a:prstGeom prst="roundRect">
            <a:avLst/>
          </a:prstGeom>
          <a:solidFill>
            <a:schemeClr val="bg2">
              <a:lumMod val="75000"/>
            </a:schemeClr>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chemeClr val="accent2">
                    <a:lumMod val="50000"/>
                  </a:schemeClr>
                </a:solidFill>
                <a:latin typeface="FrankRuehl" panose="020E0503060101010101" pitchFamily="34" charset="-79"/>
                <a:cs typeface="FrankRuehl" panose="020E0503060101010101" pitchFamily="34" charset="-79"/>
              </a:rPr>
              <a:t>Attributes</a:t>
            </a:r>
          </a:p>
        </p:txBody>
      </p:sp>
      <p:cxnSp>
        <p:nvCxnSpPr>
          <p:cNvPr id="4" name="Straight Arrow Connector 3"/>
          <p:cNvCxnSpPr>
            <a:stCxn id="39" idx="2"/>
            <a:endCxn id="38" idx="0"/>
          </p:cNvCxnSpPr>
          <p:nvPr/>
        </p:nvCxnSpPr>
        <p:spPr>
          <a:xfrm>
            <a:off x="4526969" y="2695728"/>
            <a:ext cx="0" cy="61474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9" name="Straight Arrow Connector 8"/>
          <p:cNvCxnSpPr>
            <a:stCxn id="6" idx="3"/>
            <a:endCxn id="38" idx="1"/>
          </p:cNvCxnSpPr>
          <p:nvPr/>
        </p:nvCxnSpPr>
        <p:spPr>
          <a:xfrm flipV="1">
            <a:off x="2802088" y="3788834"/>
            <a:ext cx="858973" cy="11184"/>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1" name="Straight Arrow Connector 10"/>
          <p:cNvCxnSpPr>
            <a:stCxn id="7" idx="1"/>
            <a:endCxn id="38" idx="3"/>
          </p:cNvCxnSpPr>
          <p:nvPr/>
        </p:nvCxnSpPr>
        <p:spPr>
          <a:xfrm flipH="1" flipV="1">
            <a:off x="5392876" y="3788834"/>
            <a:ext cx="716964" cy="8520"/>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4" name="Straight Arrow Connector 13"/>
          <p:cNvCxnSpPr>
            <a:stCxn id="40" idx="3"/>
            <a:endCxn id="38" idx="0"/>
          </p:cNvCxnSpPr>
          <p:nvPr/>
        </p:nvCxnSpPr>
        <p:spPr>
          <a:xfrm>
            <a:off x="3238506" y="2850500"/>
            <a:ext cx="1288463" cy="459968"/>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17" name="Straight Arrow Connector 16"/>
          <p:cNvCxnSpPr>
            <a:endCxn id="38" idx="0"/>
          </p:cNvCxnSpPr>
          <p:nvPr/>
        </p:nvCxnSpPr>
        <p:spPr>
          <a:xfrm flipH="1">
            <a:off x="4526969" y="2825869"/>
            <a:ext cx="1224392" cy="484599"/>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2" name="Straight Arrow Connector 21"/>
          <p:cNvCxnSpPr>
            <a:stCxn id="8" idx="3"/>
            <a:endCxn id="38" idx="2"/>
          </p:cNvCxnSpPr>
          <p:nvPr/>
        </p:nvCxnSpPr>
        <p:spPr>
          <a:xfrm flipV="1">
            <a:off x="3726869" y="4267200"/>
            <a:ext cx="800100" cy="63341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cxnSp>
        <p:nvCxnSpPr>
          <p:cNvPr id="24" name="Straight Arrow Connector 23"/>
          <p:cNvCxnSpPr>
            <a:stCxn id="55" idx="1"/>
            <a:endCxn id="38" idx="2"/>
          </p:cNvCxnSpPr>
          <p:nvPr/>
        </p:nvCxnSpPr>
        <p:spPr>
          <a:xfrm flipH="1" flipV="1">
            <a:off x="4526969" y="4267200"/>
            <a:ext cx="931715" cy="633415"/>
          </a:xfrm>
          <a:prstGeom prst="straightConnector1">
            <a:avLst/>
          </a:prstGeom>
          <a:ln>
            <a:tailEnd type="arrow"/>
          </a:ln>
        </p:spPr>
        <p:style>
          <a:lnRef idx="2">
            <a:schemeClr val="accent2"/>
          </a:lnRef>
          <a:fillRef idx="0">
            <a:schemeClr val="accent2"/>
          </a:fillRef>
          <a:effectRef idx="1">
            <a:schemeClr val="accent2"/>
          </a:effectRef>
          <a:fontRef idx="minor">
            <a:schemeClr val="tx1"/>
          </a:fontRef>
        </p:style>
      </p:cxnSp>
      <p:sp>
        <p:nvSpPr>
          <p:cNvPr id="27" name="Footer Placeholder 26"/>
          <p:cNvSpPr>
            <a:spLocks noGrp="1"/>
          </p:cNvSpPr>
          <p:nvPr>
            <p:ph type="ftr" sz="quarter" idx="11"/>
          </p:nvPr>
        </p:nvSpPr>
        <p:spPr/>
        <p:txBody>
          <a:bodyPr/>
          <a:lstStyle/>
          <a:p>
            <a:r>
              <a:rPr lang="en-US" dirty="0"/>
              <a:t>Copyrights@RegentsParkPublishers</a:t>
            </a:r>
          </a:p>
        </p:txBody>
      </p:sp>
      <p:sp>
        <p:nvSpPr>
          <p:cNvPr id="3" name="TextBox 2"/>
          <p:cNvSpPr txBox="1"/>
          <p:nvPr/>
        </p:nvSpPr>
        <p:spPr>
          <a:xfrm rot="16200000">
            <a:off x="-646818" y="3661882"/>
            <a:ext cx="2508536" cy="369332"/>
          </a:xfrm>
          <a:prstGeom prst="rect">
            <a:avLst/>
          </a:prstGeom>
          <a:noFill/>
        </p:spPr>
        <p:txBody>
          <a:bodyPr wrap="square" rtlCol="0">
            <a:spAutoFit/>
          </a:bodyPr>
          <a:lstStyle/>
          <a:p>
            <a:pPr algn="ctr"/>
            <a:r>
              <a:rPr lang="en-US" b="1" dirty="0">
                <a:solidFill>
                  <a:schemeClr val="tx2">
                    <a:lumMod val="50000"/>
                  </a:schemeClr>
                </a:solidFill>
                <a:latin typeface="FrankRuehl" panose="020E0503060101010101" pitchFamily="34" charset="-79"/>
                <a:cs typeface="FrankRuehl" panose="020E0503060101010101" pitchFamily="34" charset="-79"/>
              </a:rPr>
              <a:t>Product</a:t>
            </a:r>
            <a:r>
              <a:rPr lang="en-US" dirty="0"/>
              <a:t> </a:t>
            </a:r>
          </a:p>
        </p:txBody>
      </p:sp>
      <p:sp>
        <p:nvSpPr>
          <p:cNvPr id="23" name="TextBox 22"/>
          <p:cNvSpPr txBox="1"/>
          <p:nvPr/>
        </p:nvSpPr>
        <p:spPr>
          <a:xfrm rot="5400000">
            <a:off x="7044165" y="3604168"/>
            <a:ext cx="2508536" cy="369332"/>
          </a:xfrm>
          <a:prstGeom prst="rect">
            <a:avLst/>
          </a:prstGeom>
          <a:noFill/>
        </p:spPr>
        <p:txBody>
          <a:bodyPr wrap="square" rtlCol="0">
            <a:spAutoFit/>
          </a:bodyPr>
          <a:lstStyle/>
          <a:p>
            <a:pPr algn="ctr"/>
            <a:r>
              <a:rPr lang="en-US" b="1" dirty="0">
                <a:solidFill>
                  <a:schemeClr val="tx2">
                    <a:lumMod val="50000"/>
                  </a:schemeClr>
                </a:solidFill>
                <a:latin typeface="FrankRuehl" panose="020E0503060101010101" pitchFamily="34" charset="-79"/>
                <a:cs typeface="FrankRuehl" panose="020E0503060101010101" pitchFamily="34" charset="-79"/>
              </a:rPr>
              <a:t>Delivery</a:t>
            </a:r>
          </a:p>
        </p:txBody>
      </p:sp>
      <p:sp>
        <p:nvSpPr>
          <p:cNvPr id="25" name="TextBox 24"/>
          <p:cNvSpPr txBox="1"/>
          <p:nvPr/>
        </p:nvSpPr>
        <p:spPr>
          <a:xfrm>
            <a:off x="3231574" y="1798082"/>
            <a:ext cx="2508536" cy="369332"/>
          </a:xfrm>
          <a:prstGeom prst="rect">
            <a:avLst/>
          </a:prstGeom>
          <a:noFill/>
        </p:spPr>
        <p:txBody>
          <a:bodyPr wrap="square" rtlCol="0">
            <a:spAutoFit/>
          </a:bodyPr>
          <a:lstStyle/>
          <a:p>
            <a:pPr algn="ctr"/>
            <a:r>
              <a:rPr lang="en-US" b="1" dirty="0">
                <a:solidFill>
                  <a:schemeClr val="tx2">
                    <a:lumMod val="50000"/>
                  </a:schemeClr>
                </a:solidFill>
                <a:latin typeface="FrankRuehl" panose="020E0503060101010101" pitchFamily="34" charset="-79"/>
                <a:cs typeface="FrankRuehl" panose="020E0503060101010101" pitchFamily="34" charset="-79"/>
              </a:rPr>
              <a:t>    Promise</a:t>
            </a:r>
          </a:p>
        </p:txBody>
      </p:sp>
      <p:sp>
        <p:nvSpPr>
          <p:cNvPr id="26" name="TextBox 25"/>
          <p:cNvSpPr txBox="1"/>
          <p:nvPr/>
        </p:nvSpPr>
        <p:spPr>
          <a:xfrm>
            <a:off x="3116403" y="5665232"/>
            <a:ext cx="2508536" cy="369332"/>
          </a:xfrm>
          <a:prstGeom prst="rect">
            <a:avLst/>
          </a:prstGeom>
          <a:noFill/>
        </p:spPr>
        <p:txBody>
          <a:bodyPr wrap="square" rtlCol="0">
            <a:spAutoFit/>
          </a:bodyPr>
          <a:lstStyle/>
          <a:p>
            <a:pPr algn="ctr"/>
            <a:r>
              <a:rPr lang="en-US" b="1" dirty="0">
                <a:solidFill>
                  <a:schemeClr val="tx2">
                    <a:lumMod val="50000"/>
                  </a:schemeClr>
                </a:solidFill>
                <a:latin typeface="FrankRuehl" panose="020E0503060101010101" pitchFamily="34" charset="-79"/>
                <a:cs typeface="FrankRuehl" panose="020E0503060101010101" pitchFamily="34" charset="-79"/>
              </a:rPr>
              <a:t>    Outcome</a:t>
            </a:r>
          </a:p>
        </p:txBody>
      </p:sp>
      <p:cxnSp>
        <p:nvCxnSpPr>
          <p:cNvPr id="10" name="Straight Arrow Connector 9"/>
          <p:cNvCxnSpPr>
            <a:stCxn id="38" idx="2"/>
          </p:cNvCxnSpPr>
          <p:nvPr/>
        </p:nvCxnSpPr>
        <p:spPr>
          <a:xfrm>
            <a:off x="4526969" y="4267200"/>
            <a:ext cx="0" cy="1579007"/>
          </a:xfrm>
          <a:prstGeom prst="straightConnector1">
            <a:avLst/>
          </a:prstGeom>
          <a:ln>
            <a:tailEnd type="arrow"/>
          </a:ln>
        </p:spPr>
        <p:style>
          <a:lnRef idx="3">
            <a:schemeClr val="accent1"/>
          </a:lnRef>
          <a:fillRef idx="0">
            <a:schemeClr val="accent1"/>
          </a:fillRef>
          <a:effectRef idx="2">
            <a:schemeClr val="accent1"/>
          </a:effectRef>
          <a:fontRef idx="minor">
            <a:schemeClr val="tx1"/>
          </a:fontRef>
        </p:style>
      </p:cxnSp>
    </p:spTree>
    <p:custDataLst>
      <p:tags r:id="rId1"/>
    </p:custDataLst>
    <p:extLst>
      <p:ext uri="{BB962C8B-B14F-4D97-AF65-F5344CB8AC3E}">
        <p14:creationId xmlns:p14="http://schemas.microsoft.com/office/powerpoint/2010/main" val="2570231697"/>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0999" y="2651890"/>
            <a:ext cx="8125691" cy="1143000"/>
          </a:xfrm>
        </p:spPr>
        <p:txBody>
          <a:bodyPr>
            <a:noAutofit/>
          </a:bodyPr>
          <a:lstStyle/>
          <a:p>
            <a:r>
              <a:rPr lang="en-US" sz="6000" b="1" dirty="0">
                <a:solidFill>
                  <a:schemeClr val="tx2">
                    <a:lumMod val="50000"/>
                  </a:schemeClr>
                </a:solidFill>
                <a:latin typeface="FrankRuehl" panose="020E0503060101010101" pitchFamily="34" charset="-79"/>
                <a:cs typeface="FrankRuehl" panose="020E0503060101010101" pitchFamily="34" charset="-79"/>
              </a:rPr>
              <a:t>6. Moment of Truth</a:t>
            </a:r>
          </a:p>
        </p:txBody>
      </p:sp>
      <p:pic>
        <p:nvPicPr>
          <p:cNvPr id="6" name="Content Placeholder 5" descr="Logo.psd">
            <a:hlinkClick r:id="rId3" action="ppaction://hlinksldjump"/>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77091" y="96189"/>
            <a:ext cx="1755081" cy="1213066"/>
          </a:xfrm>
        </p:spPr>
      </p:pic>
      <p:sp>
        <p:nvSpPr>
          <p:cNvPr id="3" name="Footer Placeholder 2"/>
          <p:cNvSpPr>
            <a:spLocks noGrp="1"/>
          </p:cNvSpPr>
          <p:nvPr>
            <p:ph type="ftr" sz="quarter" idx="11"/>
          </p:nvPr>
        </p:nvSpPr>
        <p:spPr/>
        <p:txBody>
          <a:bodyPr/>
          <a:lstStyle/>
          <a:p>
            <a:r>
              <a:rPr lang="en-US" dirty="0"/>
              <a:t>Copyrights@RegentsParkPublishers</a:t>
            </a:r>
          </a:p>
        </p:txBody>
      </p:sp>
    </p:spTree>
    <p:custDataLst>
      <p:tags r:id="rId1"/>
    </p:custDataLst>
    <p:extLst>
      <p:ext uri="{BB962C8B-B14F-4D97-AF65-F5344CB8AC3E}">
        <p14:creationId xmlns:p14="http://schemas.microsoft.com/office/powerpoint/2010/main" val="461861654"/>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3" name="Content Placeholder 2"/>
          <p:cNvSpPr>
            <a:spLocks noGrp="1"/>
          </p:cNvSpPr>
          <p:nvPr>
            <p:ph idx="1"/>
          </p:nvPr>
        </p:nvSpPr>
        <p:spPr/>
        <p:txBody>
          <a:bodyPr>
            <a:normAutofit fontScale="92500"/>
          </a:bodyPr>
          <a:lstStyle/>
          <a:p>
            <a:pPr>
              <a:buFont typeface="Wingdings" panose="05000000000000000000" pitchFamily="2" charset="2"/>
              <a:buChar char="§"/>
            </a:pPr>
            <a:r>
              <a:rPr lang="en-US" sz="2800" dirty="0">
                <a:solidFill>
                  <a:schemeClr val="tx2">
                    <a:lumMod val="50000"/>
                  </a:schemeClr>
                </a:solidFill>
              </a:rPr>
              <a:t>All firms compete for a </a:t>
            </a:r>
            <a:r>
              <a:rPr lang="en-US" sz="2800" dirty="0">
                <a:solidFill>
                  <a:srgbClr val="FF0000"/>
                </a:solidFill>
              </a:rPr>
              <a:t>customer choice.</a:t>
            </a:r>
          </a:p>
          <a:p>
            <a:pPr>
              <a:buFont typeface="Wingdings" panose="05000000000000000000" pitchFamily="2" charset="2"/>
              <a:buChar char="§"/>
            </a:pPr>
            <a:r>
              <a:rPr lang="en-US" sz="2800" dirty="0">
                <a:solidFill>
                  <a:schemeClr val="tx2">
                    <a:lumMod val="50000"/>
                  </a:schemeClr>
                </a:solidFill>
              </a:rPr>
              <a:t>The choice is made at the </a:t>
            </a:r>
            <a:r>
              <a:rPr lang="en-US" sz="2800" dirty="0">
                <a:solidFill>
                  <a:srgbClr val="FF0000"/>
                </a:solidFill>
              </a:rPr>
              <a:t>moment of truth</a:t>
            </a:r>
            <a:r>
              <a:rPr lang="en-US" sz="2800" dirty="0">
                <a:solidFill>
                  <a:schemeClr val="tx2">
                    <a:lumMod val="50000"/>
                  </a:schemeClr>
                </a:solidFill>
              </a:rPr>
              <a:t>.</a:t>
            </a:r>
          </a:p>
          <a:p>
            <a:pPr>
              <a:buFont typeface="Wingdings" panose="05000000000000000000" pitchFamily="2" charset="2"/>
              <a:buChar char="§"/>
            </a:pPr>
            <a:r>
              <a:rPr lang="en-US" sz="2800" dirty="0">
                <a:solidFill>
                  <a:schemeClr val="tx2">
                    <a:lumMod val="50000"/>
                  </a:schemeClr>
                </a:solidFill>
              </a:rPr>
              <a:t>The choice is made based on </a:t>
            </a:r>
            <a:r>
              <a:rPr lang="en-US" sz="2800" dirty="0">
                <a:solidFill>
                  <a:srgbClr val="FF0000"/>
                </a:solidFill>
              </a:rPr>
              <a:t>the brand promise.</a:t>
            </a:r>
          </a:p>
          <a:p>
            <a:pPr>
              <a:buFont typeface="Wingdings" panose="05000000000000000000" pitchFamily="2" charset="2"/>
              <a:buChar char="§"/>
            </a:pPr>
            <a:r>
              <a:rPr lang="en-US" sz="2800" dirty="0">
                <a:solidFill>
                  <a:schemeClr val="tx2">
                    <a:lumMod val="50000"/>
                  </a:schemeClr>
                </a:solidFill>
              </a:rPr>
              <a:t>The brand promises a certain customer </a:t>
            </a:r>
            <a:r>
              <a:rPr lang="en-US" sz="2800" dirty="0">
                <a:solidFill>
                  <a:srgbClr val="FF0000"/>
                </a:solidFill>
              </a:rPr>
              <a:t>experience</a:t>
            </a:r>
            <a:r>
              <a:rPr lang="en-US" sz="2800" dirty="0">
                <a:solidFill>
                  <a:schemeClr val="tx2">
                    <a:lumMod val="50000"/>
                  </a:schemeClr>
                </a:solidFill>
              </a:rPr>
              <a:t> and customers have that </a:t>
            </a:r>
            <a:r>
              <a:rPr lang="en-US" sz="2800" dirty="0">
                <a:solidFill>
                  <a:srgbClr val="FF0000"/>
                </a:solidFill>
              </a:rPr>
              <a:t>expectation</a:t>
            </a:r>
            <a:r>
              <a:rPr lang="en-US" sz="2800" dirty="0">
                <a:solidFill>
                  <a:schemeClr val="tx2">
                    <a:lumMod val="50000"/>
                  </a:schemeClr>
                </a:solidFill>
              </a:rPr>
              <a:t> at the moment of truth. </a:t>
            </a:r>
          </a:p>
          <a:p>
            <a:pPr>
              <a:buFont typeface="Wingdings" panose="05000000000000000000" pitchFamily="2" charset="2"/>
              <a:buChar char="§"/>
            </a:pPr>
            <a:r>
              <a:rPr lang="en-US" sz="2800" dirty="0">
                <a:solidFill>
                  <a:schemeClr val="tx2">
                    <a:lumMod val="50000"/>
                  </a:schemeClr>
                </a:solidFill>
              </a:rPr>
              <a:t>Responsibility o</a:t>
            </a:r>
            <a:r>
              <a:rPr lang="en-US" sz="2800" dirty="0"/>
              <a:t>f </a:t>
            </a:r>
            <a:r>
              <a:rPr lang="en-US" sz="2800" dirty="0">
                <a:solidFill>
                  <a:srgbClr val="FF0000"/>
                </a:solidFill>
              </a:rPr>
              <a:t>Operations Management </a:t>
            </a:r>
            <a:r>
              <a:rPr lang="en-US" sz="2800" dirty="0">
                <a:solidFill>
                  <a:schemeClr val="tx2">
                    <a:lumMod val="50000"/>
                  </a:schemeClr>
                </a:solidFill>
              </a:rPr>
              <a:t>is to deliver that promise.</a:t>
            </a:r>
          </a:p>
          <a:p>
            <a:pPr>
              <a:buFont typeface="Wingdings" panose="05000000000000000000" pitchFamily="2" charset="2"/>
              <a:buChar char="§"/>
            </a:pPr>
            <a:r>
              <a:rPr lang="en-US" sz="2800" dirty="0">
                <a:solidFill>
                  <a:schemeClr val="tx2">
                    <a:lumMod val="50000"/>
                  </a:schemeClr>
                </a:solidFill>
              </a:rPr>
              <a:t>If there is </a:t>
            </a:r>
            <a:r>
              <a:rPr lang="en-US" sz="2800" dirty="0">
                <a:solidFill>
                  <a:srgbClr val="C00000"/>
                </a:solidFill>
              </a:rPr>
              <a:t>a gap </a:t>
            </a:r>
            <a:r>
              <a:rPr lang="en-US" sz="2800" dirty="0">
                <a:solidFill>
                  <a:schemeClr val="tx2">
                    <a:lumMod val="50000"/>
                  </a:schemeClr>
                </a:solidFill>
              </a:rPr>
              <a:t>between </a:t>
            </a:r>
            <a:r>
              <a:rPr lang="en-US" sz="2800" dirty="0">
                <a:solidFill>
                  <a:srgbClr val="C00000"/>
                </a:solidFill>
              </a:rPr>
              <a:t>the expected </a:t>
            </a:r>
            <a:r>
              <a:rPr lang="en-US" sz="2800" dirty="0">
                <a:solidFill>
                  <a:schemeClr val="tx2">
                    <a:lumMod val="50000"/>
                  </a:schemeClr>
                </a:solidFill>
              </a:rPr>
              <a:t>and </a:t>
            </a:r>
            <a:r>
              <a:rPr lang="en-US" sz="2800" dirty="0">
                <a:solidFill>
                  <a:srgbClr val="C00000"/>
                </a:solidFill>
              </a:rPr>
              <a:t>the actual </a:t>
            </a:r>
            <a:r>
              <a:rPr lang="en-US" sz="2800" dirty="0">
                <a:solidFill>
                  <a:schemeClr val="tx2">
                    <a:lumMod val="50000"/>
                  </a:schemeClr>
                </a:solidFill>
              </a:rPr>
              <a:t>experience the </a:t>
            </a:r>
            <a:r>
              <a:rPr lang="en-US" sz="2800" dirty="0">
                <a:solidFill>
                  <a:srgbClr val="C00000"/>
                </a:solidFill>
              </a:rPr>
              <a:t>remedy</a:t>
            </a:r>
            <a:r>
              <a:rPr lang="en-US" sz="2800" dirty="0">
                <a:solidFill>
                  <a:schemeClr val="tx2">
                    <a:lumMod val="50000"/>
                  </a:schemeClr>
                </a:solidFill>
              </a:rPr>
              <a:t> has to be applied to close any gaps that may exits</a:t>
            </a:r>
          </a:p>
        </p:txBody>
      </p:sp>
      <p:sp>
        <p:nvSpPr>
          <p:cNvPr id="5" name="Footer Placeholder 4"/>
          <p:cNvSpPr>
            <a:spLocks noGrp="1"/>
          </p:cNvSpPr>
          <p:nvPr>
            <p:ph type="ftr" sz="quarter" idx="11"/>
          </p:nvPr>
        </p:nvSpPr>
        <p:spPr/>
        <p:txBody>
          <a:bodyPr/>
          <a:lstStyle/>
          <a:p>
            <a:r>
              <a:rPr lang="en-US" dirty="0"/>
              <a:t>Copyrights@RegentsParkPublishers</a:t>
            </a:r>
          </a:p>
        </p:txBody>
      </p:sp>
      <p:sp>
        <p:nvSpPr>
          <p:cNvPr id="7" name="Title 1"/>
          <p:cNvSpPr txBox="1">
            <a:spLocks noGrp="1"/>
          </p:cNvSpPr>
          <p:nvPr>
            <p:ph type="title"/>
          </p:nvPr>
        </p:nvSpPr>
        <p:spPr>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accent3">
                    <a:lumMod val="50000"/>
                  </a:schemeClr>
                </a:solidFill>
                <a:latin typeface="FrankRuehl" panose="020E0503060101010101" pitchFamily="34" charset="-79"/>
                <a:cs typeface="FrankRuehl" panose="020E0503060101010101" pitchFamily="34" charset="-79"/>
              </a:rPr>
              <a:t>Key Points</a:t>
            </a:r>
          </a:p>
        </p:txBody>
      </p:sp>
    </p:spTree>
    <p:custDataLst>
      <p:tags r:id="rId1"/>
    </p:custDataLst>
    <p:extLst>
      <p:ext uri="{BB962C8B-B14F-4D97-AF65-F5344CB8AC3E}">
        <p14:creationId xmlns:p14="http://schemas.microsoft.com/office/powerpoint/2010/main" val="272538331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50000"/>
                  </a:schemeClr>
                </a:solidFill>
                <a:latin typeface="FrankRuehl" panose="020E0503060101010101" pitchFamily="34" charset="-79"/>
                <a:cs typeface="FrankRuehl" panose="020E0503060101010101" pitchFamily="34" charset="-79"/>
              </a:rPr>
              <a:t>The Moment of Truth</a:t>
            </a:r>
            <a:endParaRPr lang="en-US" dirty="0"/>
          </a:p>
        </p:txBody>
      </p:sp>
      <p:sp>
        <p:nvSpPr>
          <p:cNvPr id="4" name="Footer Placeholder 3"/>
          <p:cNvSpPr>
            <a:spLocks noGrp="1"/>
          </p:cNvSpPr>
          <p:nvPr>
            <p:ph type="ftr" sz="quarter" idx="11"/>
          </p:nvPr>
        </p:nvSpPr>
        <p:spPr/>
        <p:txBody>
          <a:bodyPr/>
          <a:lstStyle/>
          <a:p>
            <a:r>
              <a:rPr lang="en-US" dirty="0"/>
              <a:t>Copyrights@RegentsParkPublishers</a:t>
            </a:r>
          </a:p>
        </p:txBody>
      </p:sp>
      <p:graphicFrame>
        <p:nvGraphicFramePr>
          <p:cNvPr id="8" name="Table 7"/>
          <p:cNvGraphicFramePr>
            <a:graphicFrameLocks noGrp="1"/>
          </p:cNvGraphicFramePr>
          <p:nvPr>
            <p:extLst>
              <p:ext uri="{D42A27DB-BD31-4B8C-83A1-F6EECF244321}">
                <p14:modId xmlns:p14="http://schemas.microsoft.com/office/powerpoint/2010/main" val="3017340718"/>
              </p:ext>
            </p:extLst>
          </p:nvPr>
        </p:nvGraphicFramePr>
        <p:xfrm>
          <a:off x="177802" y="1612912"/>
          <a:ext cx="8686797" cy="4480260"/>
        </p:xfrm>
        <a:graphic>
          <a:graphicData uri="http://schemas.openxmlformats.org/drawingml/2006/table">
            <a:tbl>
              <a:tblPr>
                <a:tableStyleId>{5C22544A-7EE6-4342-B048-85BDC9FD1C3A}</a:tableStyleId>
              </a:tblPr>
              <a:tblGrid>
                <a:gridCol w="510988">
                  <a:extLst>
                    <a:ext uri="{9D8B030D-6E8A-4147-A177-3AD203B41FA5}">
                      <a16:colId xmlns:a16="http://schemas.microsoft.com/office/drawing/2014/main" val="20000"/>
                    </a:ext>
                  </a:extLst>
                </a:gridCol>
                <a:gridCol w="510988">
                  <a:extLst>
                    <a:ext uri="{9D8B030D-6E8A-4147-A177-3AD203B41FA5}">
                      <a16:colId xmlns:a16="http://schemas.microsoft.com/office/drawing/2014/main" val="20001"/>
                    </a:ext>
                  </a:extLst>
                </a:gridCol>
                <a:gridCol w="510988">
                  <a:extLst>
                    <a:ext uri="{9D8B030D-6E8A-4147-A177-3AD203B41FA5}">
                      <a16:colId xmlns:a16="http://schemas.microsoft.com/office/drawing/2014/main" val="20002"/>
                    </a:ext>
                  </a:extLst>
                </a:gridCol>
                <a:gridCol w="510988">
                  <a:extLst>
                    <a:ext uri="{9D8B030D-6E8A-4147-A177-3AD203B41FA5}">
                      <a16:colId xmlns:a16="http://schemas.microsoft.com/office/drawing/2014/main" val="20003"/>
                    </a:ext>
                  </a:extLst>
                </a:gridCol>
                <a:gridCol w="510988">
                  <a:extLst>
                    <a:ext uri="{9D8B030D-6E8A-4147-A177-3AD203B41FA5}">
                      <a16:colId xmlns:a16="http://schemas.microsoft.com/office/drawing/2014/main" val="20004"/>
                    </a:ext>
                  </a:extLst>
                </a:gridCol>
                <a:gridCol w="510988">
                  <a:extLst>
                    <a:ext uri="{9D8B030D-6E8A-4147-A177-3AD203B41FA5}">
                      <a16:colId xmlns:a16="http://schemas.microsoft.com/office/drawing/2014/main" val="20005"/>
                    </a:ext>
                  </a:extLst>
                </a:gridCol>
                <a:gridCol w="510988">
                  <a:extLst>
                    <a:ext uri="{9D8B030D-6E8A-4147-A177-3AD203B41FA5}">
                      <a16:colId xmlns:a16="http://schemas.microsoft.com/office/drawing/2014/main" val="20006"/>
                    </a:ext>
                  </a:extLst>
                </a:gridCol>
                <a:gridCol w="510988">
                  <a:extLst>
                    <a:ext uri="{9D8B030D-6E8A-4147-A177-3AD203B41FA5}">
                      <a16:colId xmlns:a16="http://schemas.microsoft.com/office/drawing/2014/main" val="20007"/>
                    </a:ext>
                  </a:extLst>
                </a:gridCol>
                <a:gridCol w="510988">
                  <a:extLst>
                    <a:ext uri="{9D8B030D-6E8A-4147-A177-3AD203B41FA5}">
                      <a16:colId xmlns:a16="http://schemas.microsoft.com/office/drawing/2014/main" val="20008"/>
                    </a:ext>
                  </a:extLst>
                </a:gridCol>
                <a:gridCol w="510988">
                  <a:extLst>
                    <a:ext uri="{9D8B030D-6E8A-4147-A177-3AD203B41FA5}">
                      <a16:colId xmlns:a16="http://schemas.microsoft.com/office/drawing/2014/main" val="20009"/>
                    </a:ext>
                  </a:extLst>
                </a:gridCol>
                <a:gridCol w="510988">
                  <a:extLst>
                    <a:ext uri="{9D8B030D-6E8A-4147-A177-3AD203B41FA5}">
                      <a16:colId xmlns:a16="http://schemas.microsoft.com/office/drawing/2014/main" val="20010"/>
                    </a:ext>
                  </a:extLst>
                </a:gridCol>
                <a:gridCol w="340773">
                  <a:extLst>
                    <a:ext uri="{9D8B030D-6E8A-4147-A177-3AD203B41FA5}">
                      <a16:colId xmlns:a16="http://schemas.microsoft.com/office/drawing/2014/main" val="20011"/>
                    </a:ext>
                  </a:extLst>
                </a:gridCol>
                <a:gridCol w="681204">
                  <a:extLst>
                    <a:ext uri="{9D8B030D-6E8A-4147-A177-3AD203B41FA5}">
                      <a16:colId xmlns:a16="http://schemas.microsoft.com/office/drawing/2014/main" val="20012"/>
                    </a:ext>
                  </a:extLst>
                </a:gridCol>
                <a:gridCol w="510988">
                  <a:extLst>
                    <a:ext uri="{9D8B030D-6E8A-4147-A177-3AD203B41FA5}">
                      <a16:colId xmlns:a16="http://schemas.microsoft.com/office/drawing/2014/main" val="20013"/>
                    </a:ext>
                  </a:extLst>
                </a:gridCol>
                <a:gridCol w="510988">
                  <a:extLst>
                    <a:ext uri="{9D8B030D-6E8A-4147-A177-3AD203B41FA5}">
                      <a16:colId xmlns:a16="http://schemas.microsoft.com/office/drawing/2014/main" val="20014"/>
                    </a:ext>
                  </a:extLst>
                </a:gridCol>
                <a:gridCol w="510988">
                  <a:extLst>
                    <a:ext uri="{9D8B030D-6E8A-4147-A177-3AD203B41FA5}">
                      <a16:colId xmlns:a16="http://schemas.microsoft.com/office/drawing/2014/main" val="20015"/>
                    </a:ext>
                  </a:extLst>
                </a:gridCol>
                <a:gridCol w="510988">
                  <a:extLst>
                    <a:ext uri="{9D8B030D-6E8A-4147-A177-3AD203B41FA5}">
                      <a16:colId xmlns:a16="http://schemas.microsoft.com/office/drawing/2014/main" val="20016"/>
                    </a:ext>
                  </a:extLst>
                </a:gridCol>
              </a:tblGrid>
              <a:tr h="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00"/>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01"/>
                  </a:ext>
                </a:extLst>
              </a:tr>
              <a:tr h="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02"/>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03"/>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Calibri"/>
                      </a:endParaRPr>
                    </a:p>
                  </a:txBody>
                  <a:tcPr marL="0" marR="0" marT="0" marB="0"/>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04"/>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05"/>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06"/>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07"/>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08"/>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09"/>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10"/>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11"/>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12"/>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13"/>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14"/>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15"/>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16"/>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17"/>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18"/>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19"/>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20"/>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21"/>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22"/>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23"/>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24"/>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25"/>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26"/>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27"/>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28"/>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29"/>
                  </a:ext>
                </a:extLst>
              </a:tr>
              <a:tr h="94254">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30"/>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31"/>
                  </a:ext>
                </a:extLst>
              </a:tr>
              <a:tr h="137150">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tc>
                  <a:txBody>
                    <a:bodyPr/>
                    <a:lstStyle/>
                    <a:p>
                      <a:pPr algn="l" fontAlgn="b"/>
                      <a:r>
                        <a:rPr lang="en-US" sz="800" u="none" strike="noStrike" dirty="0">
                          <a:effectLst/>
                        </a:rPr>
                        <a:t> </a:t>
                      </a:r>
                      <a:endParaRPr lang="en-US" sz="800" b="0" i="0" u="none" strike="noStrike" dirty="0">
                        <a:solidFill>
                          <a:srgbClr val="000000"/>
                        </a:solidFill>
                        <a:effectLst/>
                        <a:latin typeface="Goudy Old Style"/>
                      </a:endParaRPr>
                    </a:p>
                  </a:txBody>
                  <a:tcPr marL="0" marR="0" marT="0" marB="0" anchor="b"/>
                </a:tc>
                <a:extLst>
                  <a:ext uri="{0D108BD9-81ED-4DB2-BD59-A6C34878D82A}">
                    <a16:rowId xmlns:a16="http://schemas.microsoft.com/office/drawing/2014/main" val="10032"/>
                  </a:ext>
                </a:extLst>
              </a:tr>
            </a:tbl>
          </a:graphicData>
        </a:graphic>
      </p:graphicFrame>
      <p:sp>
        <p:nvSpPr>
          <p:cNvPr id="11" name="Rounded Rectangle 10"/>
          <p:cNvSpPr/>
          <p:nvPr/>
        </p:nvSpPr>
        <p:spPr>
          <a:xfrm>
            <a:off x="5484023" y="2257198"/>
            <a:ext cx="1447800" cy="787400"/>
          </a:xfrm>
          <a:prstGeom prst="roundRect">
            <a:avLst/>
          </a:prstGeom>
          <a:solidFill>
            <a:schemeClr val="bg1">
              <a:lumMod val="85000"/>
            </a:schemeClr>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400" b="1" dirty="0">
                <a:solidFill>
                  <a:schemeClr val="tx1"/>
                </a:solidFill>
              </a:rPr>
              <a:t> </a:t>
            </a:r>
            <a:r>
              <a:rPr lang="en-US" sz="1800" b="1" dirty="0">
                <a:solidFill>
                  <a:schemeClr val="tx1"/>
                </a:solidFill>
                <a:latin typeface="Goudy Old Style" panose="02020502050305020303" pitchFamily="18" charset="0"/>
              </a:rPr>
              <a:t>Gaps</a:t>
            </a:r>
          </a:p>
        </p:txBody>
      </p:sp>
      <p:sp>
        <p:nvSpPr>
          <p:cNvPr id="12" name="Rounded Rectangle 11"/>
          <p:cNvSpPr/>
          <p:nvPr/>
        </p:nvSpPr>
        <p:spPr>
          <a:xfrm>
            <a:off x="5531648" y="4161404"/>
            <a:ext cx="1400175" cy="798512"/>
          </a:xfrm>
          <a:prstGeom prst="roundRect">
            <a:avLst/>
          </a:prstGeom>
          <a:solidFill>
            <a:schemeClr val="bg1">
              <a:lumMod val="85000"/>
            </a:schemeClr>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a:solidFill>
                  <a:schemeClr val="tx1">
                    <a:lumMod val="95000"/>
                    <a:lumOff val="5000"/>
                  </a:schemeClr>
                </a:solidFill>
                <a:latin typeface="Goudy Old Style" panose="02020502050305020303" pitchFamily="18" charset="0"/>
              </a:rPr>
              <a:t>Actual</a:t>
            </a:r>
            <a:r>
              <a:rPr lang="en-US" sz="1800" b="1" baseline="0" dirty="0">
                <a:solidFill>
                  <a:schemeClr val="tx1">
                    <a:lumMod val="95000"/>
                    <a:lumOff val="5000"/>
                  </a:schemeClr>
                </a:solidFill>
                <a:latin typeface="Goudy Old Style" panose="02020502050305020303" pitchFamily="18" charset="0"/>
              </a:rPr>
              <a:t> Experience</a:t>
            </a:r>
            <a:endParaRPr lang="en-US" sz="1800" b="1" dirty="0">
              <a:solidFill>
                <a:schemeClr val="tx1">
                  <a:lumMod val="95000"/>
                  <a:lumOff val="5000"/>
                </a:schemeClr>
              </a:solidFill>
              <a:latin typeface="Goudy Old Style" panose="02020502050305020303" pitchFamily="18" charset="0"/>
            </a:endParaRPr>
          </a:p>
        </p:txBody>
      </p:sp>
      <p:sp>
        <p:nvSpPr>
          <p:cNvPr id="13" name="Rounded Rectangle 12"/>
          <p:cNvSpPr/>
          <p:nvPr/>
        </p:nvSpPr>
        <p:spPr>
          <a:xfrm>
            <a:off x="7372351" y="2257198"/>
            <a:ext cx="1504948" cy="806450"/>
          </a:xfrm>
          <a:prstGeom prst="roundRect">
            <a:avLst/>
          </a:prstGeom>
          <a:solidFill>
            <a:schemeClr val="bg1">
              <a:lumMod val="85000"/>
            </a:schemeClr>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a:solidFill>
                  <a:schemeClr val="tx1"/>
                </a:solidFill>
                <a:latin typeface="Goudy Old Style" panose="02020502050305020303" pitchFamily="18" charset="0"/>
              </a:rPr>
              <a:t>Remedy</a:t>
            </a:r>
          </a:p>
        </p:txBody>
      </p:sp>
      <p:sp>
        <p:nvSpPr>
          <p:cNvPr id="14" name="Rounded Rectangle 13"/>
          <p:cNvSpPr/>
          <p:nvPr/>
        </p:nvSpPr>
        <p:spPr>
          <a:xfrm>
            <a:off x="457200" y="4982141"/>
            <a:ext cx="1943100" cy="787400"/>
          </a:xfrm>
          <a:prstGeom prst="roundRect">
            <a:avLst/>
          </a:prstGeom>
          <a:solidFill>
            <a:schemeClr val="accent2"/>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a:solidFill>
                  <a:srgbClr val="FFFF00"/>
                </a:solidFill>
                <a:latin typeface="Goudy Old Style" panose="02020502050305020303" pitchFamily="18" charset="0"/>
              </a:rPr>
              <a:t>Operations Management</a:t>
            </a:r>
          </a:p>
        </p:txBody>
      </p:sp>
      <p:sp>
        <p:nvSpPr>
          <p:cNvPr id="15" name="Rounded Rectangle 14"/>
          <p:cNvSpPr/>
          <p:nvPr/>
        </p:nvSpPr>
        <p:spPr>
          <a:xfrm>
            <a:off x="457200" y="2255610"/>
            <a:ext cx="1893887" cy="788988"/>
          </a:xfrm>
          <a:prstGeom prst="roundRect">
            <a:avLst/>
          </a:prstGeom>
          <a:solidFill>
            <a:schemeClr val="accent3">
              <a:lumMod val="50000"/>
            </a:schemeClr>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2000" b="1" dirty="0">
                <a:solidFill>
                  <a:srgbClr val="FFC000"/>
                </a:solidFill>
                <a:latin typeface="Goudy Old Style" panose="02020502050305020303" pitchFamily="18" charset="0"/>
              </a:rPr>
              <a:t>Brand</a:t>
            </a:r>
          </a:p>
          <a:p>
            <a:pPr algn="ctr"/>
            <a:r>
              <a:rPr lang="en-US" sz="2000" b="1" baseline="0" dirty="0">
                <a:solidFill>
                  <a:srgbClr val="FFC000"/>
                </a:solidFill>
                <a:latin typeface="Goudy Old Style" panose="02020502050305020303" pitchFamily="18" charset="0"/>
              </a:rPr>
              <a:t> Promise</a:t>
            </a:r>
            <a:endParaRPr lang="en-US" sz="2000" b="1" dirty="0">
              <a:solidFill>
                <a:srgbClr val="FFC000"/>
              </a:solidFill>
              <a:latin typeface="Goudy Old Style" panose="02020502050305020303" pitchFamily="18" charset="0"/>
            </a:endParaRPr>
          </a:p>
        </p:txBody>
      </p:sp>
      <p:sp>
        <p:nvSpPr>
          <p:cNvPr id="16" name="Rounded Rectangle 15"/>
          <p:cNvSpPr/>
          <p:nvPr/>
        </p:nvSpPr>
        <p:spPr>
          <a:xfrm>
            <a:off x="3249615" y="2250848"/>
            <a:ext cx="1547812" cy="793750"/>
          </a:xfrm>
          <a:prstGeom prst="roundRect">
            <a:avLst/>
          </a:prstGeom>
          <a:solidFill>
            <a:schemeClr val="bg1">
              <a:lumMod val="85000"/>
            </a:schemeClr>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a:solidFill>
                  <a:schemeClr val="tx1"/>
                </a:solidFill>
                <a:latin typeface="Goudy Old Style" panose="02020502050305020303" pitchFamily="18" charset="0"/>
              </a:rPr>
              <a:t>Customer Expectations</a:t>
            </a:r>
          </a:p>
        </p:txBody>
      </p:sp>
      <p:sp>
        <p:nvSpPr>
          <p:cNvPr id="17" name="Rounded Rectangle 16"/>
          <p:cNvSpPr/>
          <p:nvPr/>
        </p:nvSpPr>
        <p:spPr>
          <a:xfrm>
            <a:off x="3249615" y="4183629"/>
            <a:ext cx="1728787" cy="776287"/>
          </a:xfrm>
          <a:prstGeom prst="roundRect">
            <a:avLst/>
          </a:prstGeom>
          <a:solidFill>
            <a:srgbClr val="FFC000"/>
          </a:solidFill>
          <a:scene3d>
            <a:camera prst="orthographicFront"/>
            <a:lightRig rig="threePt" dir="t"/>
          </a:scene3d>
          <a:sp3d>
            <a:bevelT w="114300" prst="hardEdge"/>
          </a:sp3d>
        </p:spPr>
        <p:style>
          <a:lnRef idx="2">
            <a:schemeClr val="accent1">
              <a:shade val="50000"/>
            </a:schemeClr>
          </a:lnRef>
          <a:fillRef idx="1">
            <a:schemeClr val="accent1"/>
          </a:fillRef>
          <a:effectRef idx="0">
            <a:schemeClr val="accent1"/>
          </a:effectRef>
          <a:fontRef idx="minor">
            <a:schemeClr val="lt1"/>
          </a:fontRef>
        </p:style>
        <p:txBody>
          <a:bodyPr rtlCol="0" anchor="ctr"/>
          <a:lstStyle>
            <a:lvl1pPr marL="0" indent="0">
              <a:defRPr sz="1100">
                <a:solidFill>
                  <a:schemeClr val="lt1"/>
                </a:solidFill>
                <a:latin typeface="+mn-lt"/>
                <a:ea typeface="+mn-ea"/>
                <a:cs typeface="+mn-cs"/>
              </a:defRPr>
            </a:lvl1pPr>
            <a:lvl2pPr marL="457200" indent="0">
              <a:defRPr sz="1100">
                <a:solidFill>
                  <a:schemeClr val="lt1"/>
                </a:solidFill>
                <a:latin typeface="+mn-lt"/>
                <a:ea typeface="+mn-ea"/>
                <a:cs typeface="+mn-cs"/>
              </a:defRPr>
            </a:lvl2pPr>
            <a:lvl3pPr marL="914400" indent="0">
              <a:defRPr sz="1100">
                <a:solidFill>
                  <a:schemeClr val="lt1"/>
                </a:solidFill>
                <a:latin typeface="+mn-lt"/>
                <a:ea typeface="+mn-ea"/>
                <a:cs typeface="+mn-cs"/>
              </a:defRPr>
            </a:lvl3pPr>
            <a:lvl4pPr marL="1371600" indent="0">
              <a:defRPr sz="1100">
                <a:solidFill>
                  <a:schemeClr val="lt1"/>
                </a:solidFill>
                <a:latin typeface="+mn-lt"/>
                <a:ea typeface="+mn-ea"/>
                <a:cs typeface="+mn-cs"/>
              </a:defRPr>
            </a:lvl4pPr>
            <a:lvl5pPr marL="1828800" indent="0">
              <a:defRPr sz="1100">
                <a:solidFill>
                  <a:schemeClr val="lt1"/>
                </a:solidFill>
                <a:latin typeface="+mn-lt"/>
                <a:ea typeface="+mn-ea"/>
                <a:cs typeface="+mn-cs"/>
              </a:defRPr>
            </a:lvl5pPr>
            <a:lvl6pPr marL="2286000" indent="0">
              <a:defRPr sz="1100">
                <a:solidFill>
                  <a:schemeClr val="lt1"/>
                </a:solidFill>
                <a:latin typeface="+mn-lt"/>
                <a:ea typeface="+mn-ea"/>
                <a:cs typeface="+mn-cs"/>
              </a:defRPr>
            </a:lvl6pPr>
            <a:lvl7pPr marL="2743200" indent="0">
              <a:defRPr sz="1100">
                <a:solidFill>
                  <a:schemeClr val="lt1"/>
                </a:solidFill>
                <a:latin typeface="+mn-lt"/>
                <a:ea typeface="+mn-ea"/>
                <a:cs typeface="+mn-cs"/>
              </a:defRPr>
            </a:lvl7pPr>
            <a:lvl8pPr marL="3200400" indent="0">
              <a:defRPr sz="1100">
                <a:solidFill>
                  <a:schemeClr val="lt1"/>
                </a:solidFill>
                <a:latin typeface="+mn-lt"/>
                <a:ea typeface="+mn-ea"/>
                <a:cs typeface="+mn-cs"/>
              </a:defRPr>
            </a:lvl8pPr>
            <a:lvl9pPr marL="3657600" indent="0">
              <a:defRPr sz="1100">
                <a:solidFill>
                  <a:schemeClr val="lt1"/>
                </a:solidFill>
                <a:latin typeface="+mn-lt"/>
                <a:ea typeface="+mn-ea"/>
                <a:cs typeface="+mn-cs"/>
              </a:defRPr>
            </a:lvl9pPr>
          </a:lstStyle>
          <a:p>
            <a:pPr algn="ctr"/>
            <a:r>
              <a:rPr lang="en-US" sz="1800" b="1" dirty="0">
                <a:solidFill>
                  <a:schemeClr val="tx1"/>
                </a:solidFill>
                <a:latin typeface="Goudy Old Style" panose="02020502050305020303" pitchFamily="18" charset="0"/>
              </a:rPr>
              <a:t>Moment of Truth</a:t>
            </a:r>
          </a:p>
        </p:txBody>
      </p:sp>
      <p:cxnSp>
        <p:nvCxnSpPr>
          <p:cNvPr id="18" name="Straight Arrow Connector 17"/>
          <p:cNvCxnSpPr>
            <a:stCxn id="16" idx="2"/>
            <a:endCxn id="17" idx="0"/>
          </p:cNvCxnSpPr>
          <p:nvPr/>
        </p:nvCxnSpPr>
        <p:spPr>
          <a:xfrm>
            <a:off x="4023521" y="3044598"/>
            <a:ext cx="0" cy="113903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19" name="Straight Arrow Connector 18"/>
          <p:cNvCxnSpPr>
            <a:stCxn id="15" idx="3"/>
            <a:endCxn id="16" idx="1"/>
          </p:cNvCxnSpPr>
          <p:nvPr/>
        </p:nvCxnSpPr>
        <p:spPr>
          <a:xfrm flipV="1">
            <a:off x="2351087" y="2647723"/>
            <a:ext cx="898528" cy="2381"/>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0" name="Straight Arrow Connector 19"/>
          <p:cNvCxnSpPr>
            <a:stCxn id="17" idx="3"/>
            <a:endCxn id="12" idx="1"/>
          </p:cNvCxnSpPr>
          <p:nvPr/>
        </p:nvCxnSpPr>
        <p:spPr>
          <a:xfrm flipV="1">
            <a:off x="4978402" y="4560660"/>
            <a:ext cx="553246"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1" name="Elbow Connector 20"/>
          <p:cNvCxnSpPr>
            <a:stCxn id="14" idx="3"/>
            <a:endCxn id="17" idx="2"/>
          </p:cNvCxnSpPr>
          <p:nvPr/>
        </p:nvCxnSpPr>
        <p:spPr>
          <a:xfrm flipV="1">
            <a:off x="2400300" y="4959916"/>
            <a:ext cx="1713709" cy="415925"/>
          </a:xfrm>
          <a:prstGeom prst="bentConnector2">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2" name="Straight Arrow Connector 21"/>
          <p:cNvCxnSpPr>
            <a:stCxn id="16" idx="3"/>
            <a:endCxn id="11" idx="1"/>
          </p:cNvCxnSpPr>
          <p:nvPr/>
        </p:nvCxnSpPr>
        <p:spPr>
          <a:xfrm>
            <a:off x="4797427" y="2647723"/>
            <a:ext cx="686596" cy="3175"/>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3" name="Straight Arrow Connector 22"/>
          <p:cNvCxnSpPr>
            <a:stCxn id="12" idx="0"/>
            <a:endCxn id="11" idx="2"/>
          </p:cNvCxnSpPr>
          <p:nvPr/>
        </p:nvCxnSpPr>
        <p:spPr>
          <a:xfrm flipH="1" flipV="1">
            <a:off x="6207923" y="3044598"/>
            <a:ext cx="0" cy="1116806"/>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4" name="Straight Arrow Connector 23"/>
          <p:cNvCxnSpPr>
            <a:stCxn id="11" idx="3"/>
            <a:endCxn id="13" idx="1"/>
          </p:cNvCxnSpPr>
          <p:nvPr/>
        </p:nvCxnSpPr>
        <p:spPr>
          <a:xfrm>
            <a:off x="6931823" y="2650898"/>
            <a:ext cx="440528" cy="0"/>
          </a:xfrm>
          <a:prstGeom prst="straightConnector1">
            <a:avLst/>
          </a:prstGeom>
          <a:ln>
            <a:tailEnd type="arrow"/>
          </a:ln>
        </p:spPr>
        <p:style>
          <a:lnRef idx="3">
            <a:schemeClr val="accent2"/>
          </a:lnRef>
          <a:fillRef idx="0">
            <a:schemeClr val="accent2"/>
          </a:fillRef>
          <a:effectRef idx="2">
            <a:schemeClr val="accent2"/>
          </a:effectRef>
          <a:fontRef idx="minor">
            <a:schemeClr val="tx1"/>
          </a:fontRef>
        </p:style>
      </p:cxnSp>
      <p:cxnSp>
        <p:nvCxnSpPr>
          <p:cNvPr id="25" name="Elbow Connector 24"/>
          <p:cNvCxnSpPr>
            <a:stCxn id="13" idx="2"/>
            <a:endCxn id="12" idx="3"/>
          </p:cNvCxnSpPr>
          <p:nvPr/>
        </p:nvCxnSpPr>
        <p:spPr>
          <a:xfrm rot="5400000">
            <a:off x="6779818" y="3215653"/>
            <a:ext cx="1497012" cy="1193002"/>
          </a:xfrm>
          <a:prstGeom prst="bentConnector2">
            <a:avLst/>
          </a:prstGeom>
          <a:ln>
            <a:tailEnd type="arrow"/>
          </a:ln>
        </p:spPr>
        <p:style>
          <a:lnRef idx="3">
            <a:schemeClr val="accent2"/>
          </a:lnRef>
          <a:fillRef idx="0">
            <a:schemeClr val="accent2"/>
          </a:fillRef>
          <a:effectRef idx="2">
            <a:schemeClr val="accent2"/>
          </a:effectRef>
          <a:fontRef idx="minor">
            <a:schemeClr val="tx1"/>
          </a:fontRef>
        </p:style>
      </p:cxnSp>
      <p:sp>
        <p:nvSpPr>
          <p:cNvPr id="3" name="TextBox 2"/>
          <p:cNvSpPr txBox="1"/>
          <p:nvPr/>
        </p:nvSpPr>
        <p:spPr>
          <a:xfrm>
            <a:off x="4987928" y="5149394"/>
            <a:ext cx="3317873" cy="923330"/>
          </a:xfrm>
          <a:prstGeom prst="rect">
            <a:avLst/>
          </a:prstGeom>
          <a:noFill/>
        </p:spPr>
        <p:txBody>
          <a:bodyPr wrap="square" rtlCol="0">
            <a:spAutoFit/>
          </a:bodyPr>
          <a:lstStyle/>
          <a:p>
            <a:r>
              <a:rPr lang="en-US" dirty="0">
                <a:solidFill>
                  <a:srgbClr val="003300"/>
                </a:solidFill>
              </a:rPr>
              <a:t>All efforts are wasted when a customer does not choose your product at the moment of truth”.</a:t>
            </a:r>
          </a:p>
        </p:txBody>
      </p:sp>
      <p:sp>
        <p:nvSpPr>
          <p:cNvPr id="26" name="TextBox 25"/>
          <p:cNvSpPr txBox="1"/>
          <p:nvPr/>
        </p:nvSpPr>
        <p:spPr>
          <a:xfrm>
            <a:off x="177802" y="3371443"/>
            <a:ext cx="3071814" cy="1200329"/>
          </a:xfrm>
          <a:prstGeom prst="rect">
            <a:avLst/>
          </a:prstGeom>
          <a:noFill/>
        </p:spPr>
        <p:txBody>
          <a:bodyPr wrap="square" rtlCol="0">
            <a:spAutoFit/>
          </a:bodyPr>
          <a:lstStyle/>
          <a:p>
            <a:r>
              <a:rPr lang="en-US" dirty="0">
                <a:solidFill>
                  <a:srgbClr val="003300"/>
                </a:solidFill>
              </a:rPr>
              <a:t>Marketing creates a brand promise.</a:t>
            </a:r>
          </a:p>
          <a:p>
            <a:r>
              <a:rPr lang="en-US" dirty="0">
                <a:solidFill>
                  <a:srgbClr val="003300"/>
                </a:solidFill>
              </a:rPr>
              <a:t>Operations must deliver on that promise.</a:t>
            </a:r>
          </a:p>
        </p:txBody>
      </p:sp>
      <p:sp>
        <p:nvSpPr>
          <p:cNvPr id="27" name="TextBox 26"/>
          <p:cNvSpPr txBox="1"/>
          <p:nvPr/>
        </p:nvSpPr>
        <p:spPr>
          <a:xfrm>
            <a:off x="2800352" y="1612912"/>
            <a:ext cx="5953124" cy="646331"/>
          </a:xfrm>
          <a:prstGeom prst="rect">
            <a:avLst/>
          </a:prstGeom>
          <a:noFill/>
        </p:spPr>
        <p:txBody>
          <a:bodyPr wrap="square" rtlCol="0">
            <a:spAutoFit/>
          </a:bodyPr>
          <a:lstStyle/>
          <a:p>
            <a:pPr algn="ctr"/>
            <a:r>
              <a:rPr lang="en-US" dirty="0">
                <a:solidFill>
                  <a:srgbClr val="003300"/>
                </a:solidFill>
              </a:rPr>
              <a:t>Remedy is needed when the actual experience differs from the expected experience.</a:t>
            </a:r>
          </a:p>
        </p:txBody>
      </p:sp>
    </p:spTree>
    <p:extLst>
      <p:ext uri="{BB962C8B-B14F-4D97-AF65-F5344CB8AC3E}">
        <p14:creationId xmlns:p14="http://schemas.microsoft.com/office/powerpoint/2010/main" val="981710047"/>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tx2">
                    <a:lumMod val="50000"/>
                  </a:schemeClr>
                </a:solidFill>
                <a:latin typeface="FrankRuehl" panose="020E0503060101010101" pitchFamily="34" charset="-79"/>
                <a:cs typeface="FrankRuehl" panose="020E0503060101010101" pitchFamily="34" charset="-79"/>
              </a:rPr>
              <a:t>       </a:t>
            </a:r>
            <a:endParaRPr lang="en-US" dirty="0">
              <a:solidFill>
                <a:schemeClr val="accent2">
                  <a:lumMod val="75000"/>
                </a:schemeClr>
              </a:solidFill>
              <a:latin typeface="FrankRuehl" panose="020E0503060101010101" pitchFamily="34" charset="-79"/>
              <a:cs typeface="FrankRuehl" panose="020E0503060101010101" pitchFamily="34" charset="-79"/>
            </a:endParaRPr>
          </a:p>
        </p:txBody>
      </p:sp>
      <p:sp>
        <p:nvSpPr>
          <p:cNvPr id="3" name="Footer Placeholder 2"/>
          <p:cNvSpPr>
            <a:spLocks noGrp="1"/>
          </p:cNvSpPr>
          <p:nvPr>
            <p:ph type="ftr" sz="quarter" idx="11"/>
          </p:nvPr>
        </p:nvSpPr>
        <p:spPr/>
        <p:txBody>
          <a:bodyPr/>
          <a:lstStyle/>
          <a:p>
            <a:r>
              <a:rPr lang="en-US" dirty="0"/>
              <a:t>Copyrights@RegentsParkPublishers</a:t>
            </a:r>
          </a:p>
        </p:txBody>
      </p:sp>
      <p:sp>
        <p:nvSpPr>
          <p:cNvPr id="4" name="TextBox 3"/>
          <p:cNvSpPr txBox="1"/>
          <p:nvPr/>
        </p:nvSpPr>
        <p:spPr>
          <a:xfrm>
            <a:off x="2032170" y="2228848"/>
            <a:ext cx="5464003" cy="1938992"/>
          </a:xfrm>
          <a:prstGeom prst="rect">
            <a:avLst/>
          </a:prstGeom>
          <a:noFill/>
        </p:spPr>
        <p:txBody>
          <a:bodyPr wrap="square" rtlCol="0">
            <a:spAutoFit/>
          </a:bodyPr>
          <a:lstStyle/>
          <a:p>
            <a:pPr algn="ctr"/>
            <a:r>
              <a:rPr lang="en-US" sz="6000" b="1" dirty="0">
                <a:solidFill>
                  <a:schemeClr val="tx2">
                    <a:lumMod val="50000"/>
                  </a:schemeClr>
                </a:solidFill>
                <a:latin typeface="FrankRuehl" panose="020E0503060101010101" pitchFamily="34" charset="-79"/>
                <a:cs typeface="FrankRuehl" panose="020E0503060101010101" pitchFamily="34" charset="-79"/>
              </a:rPr>
              <a:t>7.Creativity and Lateral Thinking</a:t>
            </a:r>
          </a:p>
        </p:txBody>
      </p:sp>
    </p:spTree>
    <p:custDataLst>
      <p:tags r:id="rId1"/>
    </p:custDataLst>
    <p:extLst>
      <p:ext uri="{BB962C8B-B14F-4D97-AF65-F5344CB8AC3E}">
        <p14:creationId xmlns:p14="http://schemas.microsoft.com/office/powerpoint/2010/main" val="2358448445"/>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00100" y="248589"/>
            <a:ext cx="8229600" cy="1143000"/>
          </a:xfrm>
        </p:spPr>
        <p:txBody>
          <a:bodyPr>
            <a:normAutofit fontScale="90000"/>
          </a:bodyPr>
          <a:lstStyle/>
          <a:p>
            <a:r>
              <a:rPr lang="en-US" dirty="0">
                <a:solidFill>
                  <a:schemeClr val="accent2">
                    <a:lumMod val="50000"/>
                  </a:schemeClr>
                </a:solidFill>
                <a:latin typeface="FrankRuehl" panose="020E0503060101010101" pitchFamily="34" charset="-79"/>
                <a:cs typeface="FrankRuehl" panose="020E0503060101010101" pitchFamily="34" charset="-79"/>
              </a:rPr>
              <a:t> Creativity and</a:t>
            </a:r>
            <a:br>
              <a:rPr lang="en-US" dirty="0">
                <a:solidFill>
                  <a:schemeClr val="accent2">
                    <a:lumMod val="50000"/>
                  </a:schemeClr>
                </a:solidFill>
                <a:latin typeface="FrankRuehl" panose="020E0503060101010101" pitchFamily="34" charset="-79"/>
                <a:cs typeface="FrankRuehl" panose="020E0503060101010101" pitchFamily="34" charset="-79"/>
              </a:rPr>
            </a:br>
            <a:r>
              <a:rPr lang="en-US" dirty="0">
                <a:solidFill>
                  <a:schemeClr val="accent2">
                    <a:lumMod val="50000"/>
                  </a:schemeClr>
                </a:solidFill>
                <a:latin typeface="FrankRuehl" panose="020E0503060101010101" pitchFamily="34" charset="-79"/>
                <a:cs typeface="FrankRuehl" panose="020E0503060101010101" pitchFamily="34" charset="-79"/>
              </a:rPr>
              <a:t> Lateral Thinking</a:t>
            </a:r>
          </a:p>
        </p:txBody>
      </p:sp>
      <p:pic>
        <p:nvPicPr>
          <p:cNvPr id="7" name="Content Placeholder 5" descr="Logo.psd">
            <a:hlinkClick r:id="rId4" action="ppaction://hlinksldjump"/>
          </p:cNvPr>
          <p:cNvPicPr>
            <a:picLocks noChangeAspect="1"/>
          </p:cNvPicPr>
          <p:nvPr/>
        </p:nvPicPr>
        <p:blipFill>
          <a:blip r:embed="rId5">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3" name="Content Placeholder 2"/>
          <p:cNvSpPr>
            <a:spLocks noGrp="1"/>
          </p:cNvSpPr>
          <p:nvPr>
            <p:ph idx="1"/>
          </p:nvPr>
        </p:nvSpPr>
        <p:spPr>
          <a:xfrm>
            <a:off x="457200" y="1417639"/>
            <a:ext cx="8229600" cy="4525963"/>
          </a:xfrm>
        </p:spPr>
        <p:txBody>
          <a:bodyPr>
            <a:normAutofit/>
          </a:bodyPr>
          <a:lstStyle/>
          <a:p>
            <a:endParaRPr lang="en-US" sz="800" dirty="0">
              <a:latin typeface="FrankRuehl" panose="020E0503060101010101" pitchFamily="34" charset="-79"/>
              <a:cs typeface="FrankRuehl" panose="020E0503060101010101" pitchFamily="34" charset="-79"/>
            </a:endParaRPr>
          </a:p>
        </p:txBody>
      </p:sp>
      <p:sp>
        <p:nvSpPr>
          <p:cNvPr id="6" name="Footer Placeholder 5"/>
          <p:cNvSpPr>
            <a:spLocks noGrp="1"/>
          </p:cNvSpPr>
          <p:nvPr>
            <p:ph type="ftr" sz="quarter" idx="11"/>
          </p:nvPr>
        </p:nvSpPr>
        <p:spPr/>
        <p:txBody>
          <a:bodyPr/>
          <a:lstStyle/>
          <a:p>
            <a:r>
              <a:rPr lang="en-US" dirty="0"/>
              <a:t>Copyrights@RegentsParkPublishers</a:t>
            </a:r>
          </a:p>
        </p:txBody>
      </p:sp>
      <p:sp>
        <p:nvSpPr>
          <p:cNvPr id="10" name="Rounded Rectangle 9">
            <a:hlinkClick r:id="rId6"/>
          </p:cNvPr>
          <p:cNvSpPr/>
          <p:nvPr/>
        </p:nvSpPr>
        <p:spPr>
          <a:xfrm>
            <a:off x="2101979" y="3413760"/>
            <a:ext cx="4721054" cy="823705"/>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sz="2400" b="1" dirty="0">
                <a:solidFill>
                  <a:schemeClr val="tx2">
                    <a:lumMod val="50000"/>
                  </a:schemeClr>
                </a:solidFill>
                <a:latin typeface="FrankRuehl" panose="020E0503060101010101" pitchFamily="34" charset="-79"/>
                <a:cs typeface="FrankRuehl" panose="020E0503060101010101" pitchFamily="34" charset="-79"/>
                <a:hlinkClick r:id="rId6"/>
              </a:rPr>
              <a:t>“Blue Ocean” Strategy</a:t>
            </a:r>
            <a:endParaRPr lang="en-US" sz="2400" b="1" dirty="0">
              <a:solidFill>
                <a:schemeClr val="tx2">
                  <a:lumMod val="50000"/>
                </a:schemeClr>
              </a:solidFill>
              <a:latin typeface="FrankRuehl" panose="020E0503060101010101" pitchFamily="34" charset="-79"/>
              <a:cs typeface="FrankRuehl" panose="020E0503060101010101" pitchFamily="34" charset="-79"/>
            </a:endParaRPr>
          </a:p>
        </p:txBody>
      </p:sp>
      <p:sp>
        <p:nvSpPr>
          <p:cNvPr id="12" name="Rounded Rectangle 11">
            <a:hlinkClick r:id="rId7"/>
          </p:cNvPr>
          <p:cNvSpPr/>
          <p:nvPr/>
        </p:nvSpPr>
        <p:spPr>
          <a:xfrm>
            <a:off x="2184572" y="2114059"/>
            <a:ext cx="4721054" cy="737984"/>
          </a:xfrm>
          <a:prstGeom prst="roundRect">
            <a:avLst/>
          </a:prstGeom>
          <a:solidFill>
            <a:schemeClr val="bg1"/>
          </a:solidFill>
        </p:spPr>
        <p:style>
          <a:lnRef idx="1">
            <a:schemeClr val="accent1"/>
          </a:lnRef>
          <a:fillRef idx="3">
            <a:schemeClr val="accent1"/>
          </a:fillRef>
          <a:effectRef idx="2">
            <a:schemeClr val="accent1"/>
          </a:effectRef>
          <a:fontRef idx="minor">
            <a:schemeClr val="lt1"/>
          </a:fontRef>
        </p:style>
        <p:txBody>
          <a:bodyPr rtlCol="0" anchor="ctr"/>
          <a:lstStyle/>
          <a:p>
            <a:r>
              <a:rPr lang="en-US" sz="2400" b="1" dirty="0">
                <a:solidFill>
                  <a:schemeClr val="tx2">
                    <a:lumMod val="50000"/>
                  </a:schemeClr>
                </a:solidFill>
                <a:latin typeface="FrankRuehl" panose="020E0503060101010101" pitchFamily="34" charset="-79"/>
                <a:cs typeface="FrankRuehl" panose="020E0503060101010101" pitchFamily="34" charset="-79"/>
                <a:hlinkClick r:id="rId7"/>
              </a:rPr>
              <a:t>Dr. Edvard De Bono</a:t>
            </a:r>
            <a:endParaRPr lang="en-US" sz="2400" b="1" dirty="0">
              <a:solidFill>
                <a:schemeClr val="tx2">
                  <a:lumMod val="50000"/>
                </a:schemeClr>
              </a:solidFill>
              <a:latin typeface="FrankRuehl" panose="020E0503060101010101" pitchFamily="34" charset="-79"/>
              <a:cs typeface="FrankRuehl" panose="020E0503060101010101" pitchFamily="34" charset="-79"/>
            </a:endParaRPr>
          </a:p>
        </p:txBody>
      </p:sp>
    </p:spTree>
    <p:custDataLst>
      <p:tags r:id="rId1"/>
    </p:custDataLst>
    <p:extLst>
      <p:ext uri="{BB962C8B-B14F-4D97-AF65-F5344CB8AC3E}">
        <p14:creationId xmlns:p14="http://schemas.microsoft.com/office/powerpoint/2010/main" val="25000653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1029" y="2192719"/>
            <a:ext cx="8129573" cy="2388805"/>
          </a:xfrm>
        </p:spPr>
        <p:txBody>
          <a:bodyPr>
            <a:noAutofit/>
          </a:bodyPr>
          <a:lstStyle/>
          <a:p>
            <a:pPr algn="l"/>
            <a:r>
              <a:rPr lang="en-US" sz="3600" dirty="0">
                <a:solidFill>
                  <a:schemeClr val="tx2">
                    <a:lumMod val="50000"/>
                  </a:schemeClr>
                </a:solidFill>
                <a:latin typeface="FrankRuehl" panose="020E0503060101010101" pitchFamily="34" charset="-79"/>
                <a:cs typeface="FrankRuehl" panose="020E0503060101010101" pitchFamily="34" charset="-79"/>
              </a:rPr>
              <a:t>1. </a:t>
            </a:r>
            <a:r>
              <a:rPr lang="en-US" sz="3200" dirty="0">
                <a:solidFill>
                  <a:schemeClr val="tx2">
                    <a:lumMod val="50000"/>
                  </a:schemeClr>
                </a:solidFill>
                <a:latin typeface="FrankRuehl" panose="020E0503060101010101" pitchFamily="34" charset="-79"/>
                <a:cs typeface="FrankRuehl" panose="020E0503060101010101" pitchFamily="34" charset="-79"/>
              </a:rPr>
              <a:t>Organizations have to be managed for</a:t>
            </a:r>
            <a:br>
              <a:rPr lang="en-US" sz="3200" dirty="0">
                <a:solidFill>
                  <a:schemeClr val="tx2">
                    <a:lumMod val="50000"/>
                  </a:schemeClr>
                </a:solidFill>
                <a:latin typeface="FrankRuehl" panose="020E0503060101010101" pitchFamily="34" charset="-79"/>
                <a:cs typeface="FrankRuehl" panose="020E0503060101010101" pitchFamily="34" charset="-79"/>
              </a:rPr>
            </a:br>
            <a:r>
              <a:rPr lang="en-US" sz="3200" dirty="0">
                <a:solidFill>
                  <a:schemeClr val="tx2">
                    <a:lumMod val="50000"/>
                  </a:schemeClr>
                </a:solidFill>
                <a:latin typeface="FrankRuehl" panose="020E0503060101010101" pitchFamily="34" charset="-79"/>
                <a:cs typeface="FrankRuehl" panose="020E0503060101010101" pitchFamily="34" charset="-79"/>
              </a:rPr>
              <a:t>   the future not for the past.</a:t>
            </a:r>
            <a:br>
              <a:rPr lang="en-US" sz="3200" dirty="0">
                <a:solidFill>
                  <a:schemeClr val="tx2">
                    <a:lumMod val="50000"/>
                  </a:schemeClr>
                </a:solidFill>
                <a:latin typeface="FrankRuehl" panose="020E0503060101010101" pitchFamily="34" charset="-79"/>
                <a:cs typeface="FrankRuehl" panose="020E0503060101010101" pitchFamily="34" charset="-79"/>
              </a:rPr>
            </a:br>
            <a:r>
              <a:rPr lang="en-US" sz="3200" dirty="0">
                <a:solidFill>
                  <a:schemeClr val="tx2">
                    <a:lumMod val="50000"/>
                  </a:schemeClr>
                </a:solidFill>
                <a:latin typeface="FrankRuehl" panose="020E0503060101010101" pitchFamily="34" charset="-79"/>
                <a:cs typeface="FrankRuehl" panose="020E0503060101010101" pitchFamily="34" charset="-79"/>
              </a:rPr>
              <a:t>2. The exact future cannot be predicted with</a:t>
            </a:r>
            <a:br>
              <a:rPr lang="en-US" sz="3200" dirty="0">
                <a:solidFill>
                  <a:schemeClr val="tx2">
                    <a:lumMod val="50000"/>
                  </a:schemeClr>
                </a:solidFill>
                <a:latin typeface="FrankRuehl" panose="020E0503060101010101" pitchFamily="34" charset="-79"/>
                <a:cs typeface="FrankRuehl" panose="020E0503060101010101" pitchFamily="34" charset="-79"/>
              </a:rPr>
            </a:br>
            <a:r>
              <a:rPr lang="en-US" sz="3200" dirty="0">
                <a:solidFill>
                  <a:schemeClr val="tx2">
                    <a:lumMod val="50000"/>
                  </a:schemeClr>
                </a:solidFill>
                <a:latin typeface="FrankRuehl" panose="020E0503060101010101" pitchFamily="34" charset="-79"/>
                <a:cs typeface="FrankRuehl" panose="020E0503060101010101" pitchFamily="34" charset="-79"/>
              </a:rPr>
              <a:t>     any degree of certainty.</a:t>
            </a:r>
            <a:br>
              <a:rPr lang="en-US" sz="3200" dirty="0">
                <a:solidFill>
                  <a:schemeClr val="tx2">
                    <a:lumMod val="50000"/>
                  </a:schemeClr>
                </a:solidFill>
                <a:latin typeface="FrankRuehl" panose="020E0503060101010101" pitchFamily="34" charset="-79"/>
                <a:cs typeface="FrankRuehl" panose="020E0503060101010101" pitchFamily="34" charset="-79"/>
              </a:rPr>
            </a:br>
            <a:r>
              <a:rPr lang="en-US" sz="3200" dirty="0">
                <a:solidFill>
                  <a:schemeClr val="tx2">
                    <a:lumMod val="50000"/>
                  </a:schemeClr>
                </a:solidFill>
                <a:latin typeface="FrankRuehl" panose="020E0503060101010101" pitchFamily="34" charset="-79"/>
                <a:cs typeface="FrankRuehl" panose="020E0503060101010101" pitchFamily="34" charset="-79"/>
              </a:rPr>
              <a:t>3. What managers can do is to predict the</a:t>
            </a:r>
            <a:br>
              <a:rPr lang="en-US" sz="3200" dirty="0">
                <a:solidFill>
                  <a:schemeClr val="tx2">
                    <a:lumMod val="50000"/>
                  </a:schemeClr>
                </a:solidFill>
                <a:latin typeface="FrankRuehl" panose="020E0503060101010101" pitchFamily="34" charset="-79"/>
                <a:cs typeface="FrankRuehl" panose="020E0503060101010101" pitchFamily="34" charset="-79"/>
              </a:rPr>
            </a:br>
            <a:r>
              <a:rPr lang="en-US" sz="3200" dirty="0">
                <a:solidFill>
                  <a:schemeClr val="tx2">
                    <a:lumMod val="50000"/>
                  </a:schemeClr>
                </a:solidFill>
                <a:latin typeface="FrankRuehl" panose="020E0503060101010101" pitchFamily="34" charset="-79"/>
                <a:cs typeface="FrankRuehl" panose="020E0503060101010101" pitchFamily="34" charset="-79"/>
              </a:rPr>
              <a:t>    range of possible outcomes. Then</a:t>
            </a:r>
            <a:br>
              <a:rPr lang="en-US" sz="3200" dirty="0">
                <a:solidFill>
                  <a:schemeClr val="tx2">
                    <a:lumMod val="50000"/>
                  </a:schemeClr>
                </a:solidFill>
                <a:latin typeface="FrankRuehl" panose="020E0503060101010101" pitchFamily="34" charset="-79"/>
                <a:cs typeface="FrankRuehl" panose="020E0503060101010101" pitchFamily="34" charset="-79"/>
              </a:rPr>
            </a:br>
            <a:r>
              <a:rPr lang="en-US" sz="3200" dirty="0">
                <a:solidFill>
                  <a:schemeClr val="tx2">
                    <a:lumMod val="50000"/>
                  </a:schemeClr>
                </a:solidFill>
                <a:latin typeface="FrankRuehl" panose="020E0503060101010101" pitchFamily="34" charset="-79"/>
                <a:cs typeface="FrankRuehl" panose="020E0503060101010101" pitchFamily="34" charset="-79"/>
              </a:rPr>
              <a:t>    choose the one that has the greatest</a:t>
            </a:r>
            <a:br>
              <a:rPr lang="en-US" sz="3200" dirty="0">
                <a:solidFill>
                  <a:schemeClr val="tx2">
                    <a:lumMod val="50000"/>
                  </a:schemeClr>
                </a:solidFill>
                <a:latin typeface="FrankRuehl" panose="020E0503060101010101" pitchFamily="34" charset="-79"/>
                <a:cs typeface="FrankRuehl" panose="020E0503060101010101" pitchFamily="34" charset="-79"/>
              </a:rPr>
            </a:br>
            <a:r>
              <a:rPr lang="en-US" sz="3200" b="1" dirty="0">
                <a:solidFill>
                  <a:srgbClr val="800000"/>
                </a:solidFill>
                <a:latin typeface="FrankRuehl" panose="020E0503060101010101" pitchFamily="34" charset="-79"/>
                <a:cs typeface="FrankRuehl" panose="020E0503060101010101" pitchFamily="34" charset="-79"/>
              </a:rPr>
              <a:t>    probability </a:t>
            </a:r>
            <a:r>
              <a:rPr lang="en-US" sz="3200" dirty="0">
                <a:solidFill>
                  <a:schemeClr val="tx2">
                    <a:lumMod val="50000"/>
                  </a:schemeClr>
                </a:solidFill>
                <a:latin typeface="FrankRuehl" panose="020E0503060101010101" pitchFamily="34" charset="-79"/>
                <a:cs typeface="FrankRuehl" panose="020E0503060101010101" pitchFamily="34" charset="-79"/>
              </a:rPr>
              <a:t>of success.</a:t>
            </a:r>
          </a:p>
        </p:txBody>
      </p:sp>
      <p:pic>
        <p:nvPicPr>
          <p:cNvPr id="6" name="Content Placeholder 5" descr="Logo.psd">
            <a:hlinkClick r:id="rId3" action="ppaction://hlinksldjump"/>
          </p:cNvPr>
          <p:cNvPicPr>
            <a:picLocks noGrp="1" noChangeAspect="1"/>
          </p:cNvPicPr>
          <p:nvPr>
            <p:ph idx="1"/>
          </p:nvPr>
        </p:nvPicPr>
        <p:blipFill>
          <a:blip r:embed="rId4">
            <a:extLst>
              <a:ext uri="{28A0092B-C50C-407E-A947-70E740481C1C}">
                <a14:useLocalDpi xmlns:a14="http://schemas.microsoft.com/office/drawing/2010/main" val="0"/>
              </a:ext>
            </a:extLst>
          </a:blip>
          <a:srcRect/>
          <a:stretch>
            <a:fillRect/>
          </a:stretch>
        </p:blipFill>
        <p:spPr>
          <a:xfrm>
            <a:off x="277091" y="96189"/>
            <a:ext cx="1755081" cy="1213066"/>
          </a:xfrm>
        </p:spPr>
      </p:pic>
      <p:sp>
        <p:nvSpPr>
          <p:cNvPr id="3" name="Footer Placeholder 2"/>
          <p:cNvSpPr>
            <a:spLocks noGrp="1"/>
          </p:cNvSpPr>
          <p:nvPr>
            <p:ph type="ftr" sz="quarter" idx="11"/>
          </p:nvPr>
        </p:nvSpPr>
        <p:spPr/>
        <p:txBody>
          <a:bodyPr/>
          <a:lstStyle/>
          <a:p>
            <a:r>
              <a:rPr lang="en-US" dirty="0"/>
              <a:t>Copyrights@RegentsParkPublishers</a:t>
            </a:r>
          </a:p>
        </p:txBody>
      </p:sp>
      <p:sp>
        <p:nvSpPr>
          <p:cNvPr id="7" name="Title 1"/>
          <p:cNvSpPr txBox="1">
            <a:spLocks/>
          </p:cNvSpPr>
          <p:nvPr/>
        </p:nvSpPr>
        <p:spPr>
          <a:xfrm>
            <a:off x="277091" y="166255"/>
            <a:ext cx="8229600" cy="1143000"/>
          </a:xfrm>
          <a:prstGeom prst="rect">
            <a:avLst/>
          </a:prstGeom>
        </p:spPr>
        <p:txBody>
          <a:bodyPr vert="horz" lIns="91440" tIns="45720" rIns="91440" bIns="45720" rtlCol="0" anchor="ctr">
            <a:normAutofit/>
          </a:bodyPr>
          <a:lstStyle>
            <a:lvl1pPr algn="ctr" defTabSz="457200" rtl="0" eaLnBrk="1" latinLnBrk="0" hangingPunct="1">
              <a:spcBef>
                <a:spcPct val="0"/>
              </a:spcBef>
              <a:buNone/>
              <a:defRPr sz="4400" kern="1200">
                <a:solidFill>
                  <a:schemeClr val="tx1"/>
                </a:solidFill>
                <a:latin typeface="+mj-lt"/>
                <a:ea typeface="+mj-ea"/>
                <a:cs typeface="+mj-cs"/>
              </a:defRPr>
            </a:lvl1pPr>
          </a:lstStyle>
          <a:p>
            <a:r>
              <a:rPr lang="en-US" dirty="0">
                <a:solidFill>
                  <a:schemeClr val="accent3">
                    <a:lumMod val="50000"/>
                  </a:schemeClr>
                </a:solidFill>
                <a:latin typeface="FrankRuehl" panose="020E0503060101010101" pitchFamily="34" charset="-79"/>
                <a:cs typeface="FrankRuehl" panose="020E0503060101010101" pitchFamily="34" charset="-79"/>
              </a:rPr>
              <a:t>Key Points</a:t>
            </a:r>
          </a:p>
        </p:txBody>
      </p:sp>
    </p:spTree>
    <p:custDataLst>
      <p:tags r:id="rId1"/>
    </p:custDataLst>
    <p:extLst>
      <p:ext uri="{BB962C8B-B14F-4D97-AF65-F5344CB8AC3E}">
        <p14:creationId xmlns:p14="http://schemas.microsoft.com/office/powerpoint/2010/main" val="2903223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1"/>
          <p:cNvSpPr txBox="1">
            <a:spLocks/>
          </p:cNvSpPr>
          <p:nvPr/>
        </p:nvSpPr>
        <p:spPr>
          <a:xfrm>
            <a:off x="1722438" y="4675188"/>
            <a:ext cx="6156325" cy="808037"/>
          </a:xfrm>
          <a:prstGeom prst="rect">
            <a:avLst/>
          </a:prstGeom>
        </p:spPr>
        <p:txBody>
          <a:bodyPr anchor="b">
            <a:normAutofit fontScale="97500"/>
            <a:scene3d>
              <a:camera prst="orthographicFront"/>
              <a:lightRig rig="soft" dir="t">
                <a:rot lat="0" lon="0" rev="2400000"/>
              </a:lightRig>
            </a:scene3d>
            <a:sp3d>
              <a:bevelT w="19050" h="12700"/>
            </a:sp3d>
          </a:bodyPr>
          <a:lstStyle/>
          <a:p>
            <a:pPr marL="54864" algn="ctr" eaLnBrk="1" fontAlgn="auto" hangingPunct="1">
              <a:spcAft>
                <a:spcPts val="0"/>
              </a:spcAft>
              <a:defRPr/>
            </a:pPr>
            <a:endParaRPr lang="en-US" sz="3200" b="1" dirty="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endParaRPr>
          </a:p>
        </p:txBody>
      </p:sp>
      <p:sp>
        <p:nvSpPr>
          <p:cNvPr id="10" name="Title 1"/>
          <p:cNvSpPr txBox="1">
            <a:spLocks/>
          </p:cNvSpPr>
          <p:nvPr/>
        </p:nvSpPr>
        <p:spPr>
          <a:xfrm>
            <a:off x="1812849" y="1167765"/>
            <a:ext cx="5830185" cy="774109"/>
          </a:xfrm>
          <a:prstGeom prst="rect">
            <a:avLst/>
          </a:prstGeom>
        </p:spPr>
        <p:txBody>
          <a:bodyPr anchor="b">
            <a:scene3d>
              <a:camera prst="orthographicFront"/>
              <a:lightRig rig="soft" dir="t">
                <a:rot lat="0" lon="0" rev="2400000"/>
              </a:lightRig>
            </a:scene3d>
            <a:sp3d>
              <a:bevelT w="19050" h="12700"/>
            </a:sp3d>
          </a:bodyPr>
          <a:lstStyle/>
          <a:p>
            <a:pPr marL="54864" algn="ctr" eaLnBrk="1" fontAlgn="auto" hangingPunct="1">
              <a:spcAft>
                <a:spcPts val="0"/>
              </a:spcAft>
              <a:defRPr/>
            </a:pPr>
            <a:endParaRPr lang="en-US" sz="4800" b="1" dirty="0">
              <a:solidFill>
                <a:srgbClr val="003300"/>
              </a:solidFill>
              <a:latin typeface="+mj-lt"/>
              <a:ea typeface="+mj-ea"/>
              <a:cs typeface="+mj-cs"/>
            </a:endParaRPr>
          </a:p>
          <a:p>
            <a:pPr marL="54864" algn="ctr" eaLnBrk="1" fontAlgn="auto" hangingPunct="1">
              <a:spcAft>
                <a:spcPts val="0"/>
              </a:spcAft>
              <a:defRPr/>
            </a:pPr>
            <a:r>
              <a:rPr lang="en-US" sz="4800" b="1" dirty="0">
                <a:solidFill>
                  <a:srgbClr val="003300"/>
                </a:solidFill>
                <a:latin typeface="FrankRuehl" panose="020E0503060101010101" pitchFamily="34" charset="-79"/>
                <a:ea typeface="+mj-ea"/>
                <a:cs typeface="FrankRuehl" panose="020E0503060101010101" pitchFamily="34" charset="-79"/>
              </a:rPr>
              <a:t>T1LM1</a:t>
            </a:r>
          </a:p>
        </p:txBody>
      </p:sp>
      <p:sp>
        <p:nvSpPr>
          <p:cNvPr id="15" name="Title 1"/>
          <p:cNvSpPr txBox="1">
            <a:spLocks noChangeAspect="1"/>
          </p:cNvSpPr>
          <p:nvPr/>
        </p:nvSpPr>
        <p:spPr>
          <a:xfrm>
            <a:off x="1577161" y="4568338"/>
            <a:ext cx="6301564" cy="805417"/>
          </a:xfrm>
          <a:prstGeom prst="rect">
            <a:avLst/>
          </a:prstGeom>
          <a:scene3d>
            <a:camera prst="orthographicFront"/>
            <a:lightRig rig="soft" dir="t">
              <a:rot lat="0" lon="0" rev="2400000"/>
            </a:lightRig>
          </a:scene3d>
          <a:sp3d extrusionH="76200">
            <a:extrusionClr>
              <a:schemeClr val="accent2">
                <a:lumMod val="75000"/>
              </a:schemeClr>
            </a:extrusionClr>
          </a:sp3d>
        </p:spPr>
        <p:txBody>
          <a:bodyPr anchor="ctr">
            <a:sp3d>
              <a:bevelT w="19050" h="12700"/>
            </a:sp3d>
          </a:bodyPr>
          <a:lstStyle/>
          <a:p>
            <a:pPr marL="54864" algn="ctr" eaLnBrk="1" fontAlgn="auto" hangingPunct="1">
              <a:spcAft>
                <a:spcPts val="0"/>
              </a:spcAft>
              <a:defRPr/>
            </a:pPr>
            <a:r>
              <a:rPr lang="en-US" sz="4400" b="1" dirty="0">
                <a:solidFill>
                  <a:schemeClr val="tx2">
                    <a:lumMod val="50000"/>
                  </a:schemeClr>
                </a:solidFill>
                <a:latin typeface="+mj-lt"/>
                <a:ea typeface="+mj-ea"/>
                <a:cs typeface="+mj-cs"/>
              </a:rPr>
              <a:t>  </a:t>
            </a:r>
          </a:p>
          <a:p>
            <a:pPr marL="54864" algn="ctr" eaLnBrk="1" fontAlgn="auto" hangingPunct="1">
              <a:spcAft>
                <a:spcPts val="0"/>
              </a:spcAft>
              <a:defRPr/>
            </a:pPr>
            <a:r>
              <a:rPr lang="en-US" sz="4400" b="1" dirty="0">
                <a:solidFill>
                  <a:schemeClr val="tx2">
                    <a:lumMod val="50000"/>
                  </a:schemeClr>
                </a:solidFill>
                <a:latin typeface="FrankRuehl" panose="020E0503060101010101" pitchFamily="34" charset="-79"/>
                <a:ea typeface="+mj-ea"/>
                <a:cs typeface="FrankRuehl" panose="020E0503060101010101" pitchFamily="34" charset="-79"/>
              </a:rPr>
              <a:t>End</a:t>
            </a:r>
          </a:p>
        </p:txBody>
      </p:sp>
      <p:sp>
        <p:nvSpPr>
          <p:cNvPr id="120837" name="TextBox 1"/>
          <p:cNvSpPr txBox="1">
            <a:spLocks noChangeArrowheads="1"/>
          </p:cNvSpPr>
          <p:nvPr/>
        </p:nvSpPr>
        <p:spPr bwMode="auto">
          <a:xfrm>
            <a:off x="1847850" y="501650"/>
            <a:ext cx="5761038"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lnSpc>
                <a:spcPct val="90000"/>
              </a:lnSpc>
              <a:spcAft>
                <a:spcPct val="40000"/>
              </a:spcAft>
              <a:buChar char="•"/>
              <a:defRPr sz="3200" b="1">
                <a:solidFill>
                  <a:schemeClr val="tx1"/>
                </a:solidFill>
                <a:latin typeface="Arial" charset="0"/>
                <a:ea typeface="ＭＳ Ｐゴシック" pitchFamily="34" charset="-128"/>
              </a:defRPr>
            </a:lvl1pPr>
            <a:lvl2pPr marL="742950" indent="-285750">
              <a:lnSpc>
                <a:spcPct val="90000"/>
              </a:lnSpc>
              <a:spcAft>
                <a:spcPct val="40000"/>
              </a:spcAft>
              <a:buChar char="–"/>
              <a:defRPr sz="2800" b="1">
                <a:solidFill>
                  <a:schemeClr val="tx1"/>
                </a:solidFill>
                <a:latin typeface="Arial" charset="0"/>
                <a:ea typeface="ＭＳ Ｐゴシック" pitchFamily="34" charset="-128"/>
              </a:defRPr>
            </a:lvl2pPr>
            <a:lvl3pPr marL="1143000" indent="-228600">
              <a:lnSpc>
                <a:spcPct val="90000"/>
              </a:lnSpc>
              <a:spcAft>
                <a:spcPct val="40000"/>
              </a:spcAft>
              <a:buChar char="•"/>
              <a:defRPr sz="2400" b="1">
                <a:solidFill>
                  <a:schemeClr val="tx1"/>
                </a:solidFill>
                <a:latin typeface="Arial" charset="0"/>
                <a:ea typeface="ＭＳ Ｐゴシック" pitchFamily="34" charset="-128"/>
              </a:defRPr>
            </a:lvl3pPr>
            <a:lvl4pPr marL="1600200" indent="-228600">
              <a:lnSpc>
                <a:spcPct val="90000"/>
              </a:lnSpc>
              <a:spcAft>
                <a:spcPct val="40000"/>
              </a:spcAft>
              <a:buChar char="–"/>
              <a:defRPr sz="2000" b="1">
                <a:solidFill>
                  <a:schemeClr val="tx1"/>
                </a:solidFill>
                <a:latin typeface="Arial" charset="0"/>
                <a:ea typeface="ＭＳ Ｐゴシック" pitchFamily="34" charset="-128"/>
              </a:defRPr>
            </a:lvl4pPr>
            <a:lvl5pPr marL="2057400" indent="-228600">
              <a:lnSpc>
                <a:spcPct val="90000"/>
              </a:lnSpc>
              <a:spcAft>
                <a:spcPct val="40000"/>
              </a:spcAft>
              <a:buChar char="»"/>
              <a:defRPr sz="2000" b="1">
                <a:solidFill>
                  <a:schemeClr val="tx1"/>
                </a:solidFill>
                <a:latin typeface="Arial" charset="0"/>
                <a:ea typeface="ＭＳ Ｐゴシック" pitchFamily="34" charset="-128"/>
              </a:defRPr>
            </a:lvl5pPr>
            <a:lvl6pPr marL="25146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6pPr>
            <a:lvl7pPr marL="29718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7pPr>
            <a:lvl8pPr marL="34290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8pPr>
            <a:lvl9pPr marL="3886200" indent="-228600" eaLnBrk="0" fontAlgn="base" hangingPunct="0">
              <a:lnSpc>
                <a:spcPct val="90000"/>
              </a:lnSpc>
              <a:spcBef>
                <a:spcPct val="0"/>
              </a:spcBef>
              <a:spcAft>
                <a:spcPct val="40000"/>
              </a:spcAft>
              <a:buChar char="»"/>
              <a:defRPr sz="2000" b="1">
                <a:solidFill>
                  <a:schemeClr val="tx1"/>
                </a:solidFill>
                <a:latin typeface="Arial" charset="0"/>
                <a:ea typeface="ＭＳ Ｐゴシック" pitchFamily="34" charset="-128"/>
              </a:defRPr>
            </a:lvl9pPr>
          </a:lstStyle>
          <a:p>
            <a:pPr>
              <a:lnSpc>
                <a:spcPct val="100000"/>
              </a:lnSpc>
              <a:spcAft>
                <a:spcPct val="0"/>
              </a:spcAft>
              <a:buFontTx/>
              <a:buNone/>
            </a:pPr>
            <a:r>
              <a:rPr lang="en-US" altLang="en-US" sz="2800" dirty="0">
                <a:solidFill>
                  <a:srgbClr val="800000"/>
                </a:solidFill>
              </a:rPr>
              <a:t>        </a:t>
            </a:r>
            <a:r>
              <a:rPr lang="en-US" altLang="en-US" sz="2800" dirty="0">
                <a:solidFill>
                  <a:schemeClr val="tx2">
                    <a:lumMod val="50000"/>
                  </a:schemeClr>
                </a:solidFill>
                <a:latin typeface="FrankRuehl" panose="020E0503060101010101" pitchFamily="34" charset="-79"/>
                <a:cs typeface="FrankRuehl" panose="020E0503060101010101" pitchFamily="34" charset="-79"/>
              </a:rPr>
              <a:t>Regents Park Publishers</a:t>
            </a:r>
          </a:p>
        </p:txBody>
      </p:sp>
      <p:pic>
        <p:nvPicPr>
          <p:cNvPr id="120838" name="Picture 2"/>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2719388" y="2465218"/>
            <a:ext cx="4162425" cy="208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722330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tx2">
                    <a:lumMod val="50000"/>
                  </a:schemeClr>
                </a:solidFill>
                <a:latin typeface="FrankRuehl" panose="020E0503060101010101" pitchFamily="34" charset="-79"/>
                <a:cs typeface="FrankRuehl" panose="020E0503060101010101" pitchFamily="34" charset="-79"/>
              </a:rPr>
              <a:t>       </a:t>
            </a:r>
            <a:endParaRPr lang="en-US" dirty="0">
              <a:solidFill>
                <a:schemeClr val="accent2">
                  <a:lumMod val="75000"/>
                </a:schemeClr>
              </a:solidFill>
              <a:latin typeface="FrankRuehl" panose="020E0503060101010101" pitchFamily="34" charset="-79"/>
              <a:cs typeface="FrankRuehl" panose="020E0503060101010101" pitchFamily="34" charset="-79"/>
            </a:endParaRPr>
          </a:p>
        </p:txBody>
      </p:sp>
      <p:sp>
        <p:nvSpPr>
          <p:cNvPr id="3" name="Footer Placeholder 2"/>
          <p:cNvSpPr>
            <a:spLocks noGrp="1"/>
          </p:cNvSpPr>
          <p:nvPr>
            <p:ph type="ftr" sz="quarter" idx="11"/>
          </p:nvPr>
        </p:nvSpPr>
        <p:spPr/>
        <p:txBody>
          <a:bodyPr/>
          <a:lstStyle/>
          <a:p>
            <a:r>
              <a:rPr lang="en-US" dirty="0"/>
              <a:t>Copyrights@RegentsParkPublishers</a:t>
            </a:r>
          </a:p>
        </p:txBody>
      </p:sp>
      <p:sp>
        <p:nvSpPr>
          <p:cNvPr id="4" name="TextBox 3"/>
          <p:cNvSpPr txBox="1"/>
          <p:nvPr/>
        </p:nvSpPr>
        <p:spPr>
          <a:xfrm>
            <a:off x="2032171" y="2981323"/>
            <a:ext cx="5464003" cy="769441"/>
          </a:xfrm>
          <a:prstGeom prst="rect">
            <a:avLst/>
          </a:prstGeom>
          <a:noFill/>
        </p:spPr>
        <p:txBody>
          <a:bodyPr wrap="square" rtlCol="0">
            <a:spAutoFit/>
          </a:bodyPr>
          <a:lstStyle/>
          <a:p>
            <a:pPr algn="ctr"/>
            <a:r>
              <a:rPr lang="en-US" sz="4400" dirty="0">
                <a:solidFill>
                  <a:schemeClr val="accent1">
                    <a:lumMod val="50000"/>
                  </a:schemeClr>
                </a:solidFill>
                <a:latin typeface="FrankRuehl" panose="020E0503060101010101" pitchFamily="34" charset="-79"/>
                <a:cs typeface="FrankRuehl" panose="020E0503060101010101" pitchFamily="34" charset="-79"/>
              </a:rPr>
              <a:t>The Path</a:t>
            </a:r>
          </a:p>
        </p:txBody>
      </p:sp>
    </p:spTree>
    <p:custDataLst>
      <p:tags r:id="rId1"/>
    </p:custDataLst>
    <p:extLst>
      <p:ext uri="{BB962C8B-B14F-4D97-AF65-F5344CB8AC3E}">
        <p14:creationId xmlns:p14="http://schemas.microsoft.com/office/powerpoint/2010/main" val="4261349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tx2">
                    <a:lumMod val="50000"/>
                  </a:schemeClr>
                </a:solidFill>
                <a:latin typeface="FrankRuehl" panose="020E0503060101010101" pitchFamily="34" charset="-79"/>
                <a:cs typeface="FrankRuehl" panose="020E0503060101010101" pitchFamily="34" charset="-79"/>
              </a:rPr>
              <a:t>       </a:t>
            </a:r>
            <a:r>
              <a:rPr lang="en-US" dirty="0">
                <a:solidFill>
                  <a:schemeClr val="accent1">
                    <a:lumMod val="50000"/>
                  </a:schemeClr>
                </a:solidFill>
                <a:latin typeface="FrankRuehl" panose="020E0503060101010101" pitchFamily="34" charset="-79"/>
                <a:cs typeface="FrankRuehl" panose="020E0503060101010101" pitchFamily="34" charset="-79"/>
              </a:rPr>
              <a:t>The Path</a:t>
            </a:r>
          </a:p>
        </p:txBody>
      </p:sp>
      <p:sp>
        <p:nvSpPr>
          <p:cNvPr id="3" name="Footer Placeholder 2"/>
          <p:cNvSpPr>
            <a:spLocks noGrp="1"/>
          </p:cNvSpPr>
          <p:nvPr>
            <p:ph type="ftr" sz="quarter" idx="11"/>
          </p:nvPr>
        </p:nvSpPr>
        <p:spPr/>
        <p:txBody>
          <a:bodyPr/>
          <a:lstStyle/>
          <a:p>
            <a:r>
              <a:rPr lang="en-US" dirty="0"/>
              <a:t>Copyrights@RegentsParkPublishers</a:t>
            </a:r>
          </a:p>
        </p:txBody>
      </p:sp>
      <p:sp>
        <p:nvSpPr>
          <p:cNvPr id="15" name="Content Placeholder 4">
            <a:hlinkClick r:id="rId5" action="ppaction://hlinksldjump"/>
          </p:cNvPr>
          <p:cNvSpPr txBox="1">
            <a:spLocks/>
          </p:cNvSpPr>
          <p:nvPr/>
        </p:nvSpPr>
        <p:spPr>
          <a:xfrm rot="16200000">
            <a:off x="691965" y="3832273"/>
            <a:ext cx="1635173" cy="368689"/>
          </a:xfrm>
          <a:prstGeom prst="roundRect">
            <a:avLst/>
          </a:prstGeom>
          <a:solidFill>
            <a:srgbClr val="800000"/>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85000" lnSpcReduction="10000"/>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chemeClr val="accent6">
                    <a:lumMod val="20000"/>
                    <a:lumOff val="80000"/>
                  </a:schemeClr>
                </a:solidFill>
                <a:latin typeface="FrankRuehl" panose="020E0503060101010101" pitchFamily="34" charset="-79"/>
                <a:cs typeface="FrankRuehl" panose="020E0503060101010101" pitchFamily="34" charset="-79"/>
              </a:rPr>
              <a:t>Performance</a:t>
            </a:r>
          </a:p>
        </p:txBody>
      </p:sp>
      <p:sp>
        <p:nvSpPr>
          <p:cNvPr id="18" name="Content Placeholder 4">
            <a:hlinkClick r:id="rId5" action="ppaction://hlinksldjump"/>
          </p:cNvPr>
          <p:cNvSpPr txBox="1">
            <a:spLocks/>
          </p:cNvSpPr>
          <p:nvPr/>
        </p:nvSpPr>
        <p:spPr>
          <a:xfrm>
            <a:off x="6523787" y="5841213"/>
            <a:ext cx="1193586" cy="356385"/>
          </a:xfrm>
          <a:prstGeom prst="roundRect">
            <a:avLst/>
          </a:prstGeom>
          <a:solidFill>
            <a:srgbClr val="800000"/>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85000" lnSpcReduction="20000"/>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chemeClr val="accent6">
                    <a:lumMod val="20000"/>
                    <a:lumOff val="80000"/>
                  </a:schemeClr>
                </a:solidFill>
                <a:latin typeface="FrankRuehl" panose="020E0503060101010101" pitchFamily="34" charset="-79"/>
                <a:cs typeface="FrankRuehl" panose="020E0503060101010101" pitchFamily="34" charset="-79"/>
              </a:rPr>
              <a:t>Time</a:t>
            </a:r>
          </a:p>
        </p:txBody>
      </p:sp>
      <p:cxnSp>
        <p:nvCxnSpPr>
          <p:cNvPr id="5" name="Straight Arrow Connector 4"/>
          <p:cNvCxnSpPr/>
          <p:nvPr/>
        </p:nvCxnSpPr>
        <p:spPr>
          <a:xfrm>
            <a:off x="1915887" y="5702300"/>
            <a:ext cx="5204693"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p:nvPr/>
        </p:nvCxnSpPr>
        <p:spPr>
          <a:xfrm flipV="1">
            <a:off x="1915887" y="2616200"/>
            <a:ext cx="0" cy="30861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0" name="Freeform 19"/>
          <p:cNvSpPr/>
          <p:nvPr/>
        </p:nvSpPr>
        <p:spPr>
          <a:xfrm>
            <a:off x="1955800" y="3911600"/>
            <a:ext cx="2768600" cy="1752600"/>
          </a:xfrm>
          <a:custGeom>
            <a:avLst/>
            <a:gdLst>
              <a:gd name="connsiteX0" fmla="*/ 0 w 2768600"/>
              <a:gd name="connsiteY0" fmla="*/ 1752600 h 1752600"/>
              <a:gd name="connsiteX1" fmla="*/ 50800 w 2768600"/>
              <a:gd name="connsiteY1" fmla="*/ 1651000 h 1752600"/>
              <a:gd name="connsiteX2" fmla="*/ 127000 w 2768600"/>
              <a:gd name="connsiteY2" fmla="*/ 1587500 h 1752600"/>
              <a:gd name="connsiteX3" fmla="*/ 165100 w 2768600"/>
              <a:gd name="connsiteY3" fmla="*/ 1511300 h 1752600"/>
              <a:gd name="connsiteX4" fmla="*/ 241300 w 2768600"/>
              <a:gd name="connsiteY4" fmla="*/ 1447800 h 1752600"/>
              <a:gd name="connsiteX5" fmla="*/ 393700 w 2768600"/>
              <a:gd name="connsiteY5" fmla="*/ 1460500 h 1752600"/>
              <a:gd name="connsiteX6" fmla="*/ 520700 w 2768600"/>
              <a:gd name="connsiteY6" fmla="*/ 1435100 h 1752600"/>
              <a:gd name="connsiteX7" fmla="*/ 546100 w 2768600"/>
              <a:gd name="connsiteY7" fmla="*/ 1397000 h 1752600"/>
              <a:gd name="connsiteX8" fmla="*/ 622300 w 2768600"/>
              <a:gd name="connsiteY8" fmla="*/ 1333500 h 1752600"/>
              <a:gd name="connsiteX9" fmla="*/ 673100 w 2768600"/>
              <a:gd name="connsiteY9" fmla="*/ 1257300 h 1752600"/>
              <a:gd name="connsiteX10" fmla="*/ 723900 w 2768600"/>
              <a:gd name="connsiteY10" fmla="*/ 1181100 h 1752600"/>
              <a:gd name="connsiteX11" fmla="*/ 749300 w 2768600"/>
              <a:gd name="connsiteY11" fmla="*/ 1143000 h 1752600"/>
              <a:gd name="connsiteX12" fmla="*/ 787400 w 2768600"/>
              <a:gd name="connsiteY12" fmla="*/ 1117600 h 1752600"/>
              <a:gd name="connsiteX13" fmla="*/ 850900 w 2768600"/>
              <a:gd name="connsiteY13" fmla="*/ 1130300 h 1752600"/>
              <a:gd name="connsiteX14" fmla="*/ 1003300 w 2768600"/>
              <a:gd name="connsiteY14" fmla="*/ 1104900 h 1752600"/>
              <a:gd name="connsiteX15" fmla="*/ 1028700 w 2768600"/>
              <a:gd name="connsiteY15" fmla="*/ 1066800 h 1752600"/>
              <a:gd name="connsiteX16" fmla="*/ 1041400 w 2768600"/>
              <a:gd name="connsiteY16" fmla="*/ 1028700 h 1752600"/>
              <a:gd name="connsiteX17" fmla="*/ 1117600 w 2768600"/>
              <a:gd name="connsiteY17" fmla="*/ 990600 h 1752600"/>
              <a:gd name="connsiteX18" fmla="*/ 1155700 w 2768600"/>
              <a:gd name="connsiteY18" fmla="*/ 965200 h 1752600"/>
              <a:gd name="connsiteX19" fmla="*/ 1231900 w 2768600"/>
              <a:gd name="connsiteY19" fmla="*/ 939800 h 1752600"/>
              <a:gd name="connsiteX20" fmla="*/ 1308100 w 2768600"/>
              <a:gd name="connsiteY20" fmla="*/ 901700 h 1752600"/>
              <a:gd name="connsiteX21" fmla="*/ 1447800 w 2768600"/>
              <a:gd name="connsiteY21" fmla="*/ 825500 h 1752600"/>
              <a:gd name="connsiteX22" fmla="*/ 1473200 w 2768600"/>
              <a:gd name="connsiteY22" fmla="*/ 787400 h 1752600"/>
              <a:gd name="connsiteX23" fmla="*/ 1498600 w 2768600"/>
              <a:gd name="connsiteY23" fmla="*/ 711200 h 1752600"/>
              <a:gd name="connsiteX24" fmla="*/ 1524000 w 2768600"/>
              <a:gd name="connsiteY24" fmla="*/ 635000 h 1752600"/>
              <a:gd name="connsiteX25" fmla="*/ 1562100 w 2768600"/>
              <a:gd name="connsiteY25" fmla="*/ 558800 h 1752600"/>
              <a:gd name="connsiteX26" fmla="*/ 1600200 w 2768600"/>
              <a:gd name="connsiteY26" fmla="*/ 520700 h 1752600"/>
              <a:gd name="connsiteX27" fmla="*/ 1676400 w 2768600"/>
              <a:gd name="connsiteY27" fmla="*/ 495300 h 1752600"/>
              <a:gd name="connsiteX28" fmla="*/ 1752600 w 2768600"/>
              <a:gd name="connsiteY28" fmla="*/ 457200 h 1752600"/>
              <a:gd name="connsiteX29" fmla="*/ 1879600 w 2768600"/>
              <a:gd name="connsiteY29" fmla="*/ 469900 h 1752600"/>
              <a:gd name="connsiteX30" fmla="*/ 1993900 w 2768600"/>
              <a:gd name="connsiteY30" fmla="*/ 444500 h 1752600"/>
              <a:gd name="connsiteX31" fmla="*/ 2120900 w 2768600"/>
              <a:gd name="connsiteY31" fmla="*/ 431800 h 1752600"/>
              <a:gd name="connsiteX32" fmla="*/ 2197100 w 2768600"/>
              <a:gd name="connsiteY32" fmla="*/ 406400 h 1752600"/>
              <a:gd name="connsiteX33" fmla="*/ 2298700 w 2768600"/>
              <a:gd name="connsiteY33" fmla="*/ 381000 h 1752600"/>
              <a:gd name="connsiteX34" fmla="*/ 2336800 w 2768600"/>
              <a:gd name="connsiteY34" fmla="*/ 355600 h 1752600"/>
              <a:gd name="connsiteX35" fmla="*/ 2425700 w 2768600"/>
              <a:gd name="connsiteY35" fmla="*/ 292100 h 1752600"/>
              <a:gd name="connsiteX36" fmla="*/ 2489200 w 2768600"/>
              <a:gd name="connsiteY36" fmla="*/ 177800 h 1752600"/>
              <a:gd name="connsiteX37" fmla="*/ 2514600 w 2768600"/>
              <a:gd name="connsiteY37" fmla="*/ 139700 h 1752600"/>
              <a:gd name="connsiteX38" fmla="*/ 2590800 w 2768600"/>
              <a:gd name="connsiteY38" fmla="*/ 101600 h 1752600"/>
              <a:gd name="connsiteX39" fmla="*/ 2628900 w 2768600"/>
              <a:gd name="connsiteY39" fmla="*/ 76200 h 1752600"/>
              <a:gd name="connsiteX40" fmla="*/ 2705100 w 2768600"/>
              <a:gd name="connsiteY40" fmla="*/ 50800 h 1752600"/>
              <a:gd name="connsiteX41" fmla="*/ 2768600 w 2768600"/>
              <a:gd name="connsiteY41"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768600" h="1752600">
                <a:moveTo>
                  <a:pt x="0" y="1752600"/>
                </a:moveTo>
                <a:cubicBezTo>
                  <a:pt x="12127" y="1722282"/>
                  <a:pt x="25436" y="1676364"/>
                  <a:pt x="50800" y="1651000"/>
                </a:cubicBezTo>
                <a:cubicBezTo>
                  <a:pt x="150700" y="1551100"/>
                  <a:pt x="22972" y="1712334"/>
                  <a:pt x="127000" y="1587500"/>
                </a:cubicBezTo>
                <a:cubicBezTo>
                  <a:pt x="226918" y="1467599"/>
                  <a:pt x="88730" y="1625856"/>
                  <a:pt x="165100" y="1511300"/>
                </a:cubicBezTo>
                <a:cubicBezTo>
                  <a:pt x="184657" y="1481964"/>
                  <a:pt x="213187" y="1466542"/>
                  <a:pt x="241300" y="1447800"/>
                </a:cubicBezTo>
                <a:cubicBezTo>
                  <a:pt x="292100" y="1452033"/>
                  <a:pt x="342724" y="1460500"/>
                  <a:pt x="393700" y="1460500"/>
                </a:cubicBezTo>
                <a:cubicBezTo>
                  <a:pt x="452073" y="1460500"/>
                  <a:pt x="473781" y="1450740"/>
                  <a:pt x="520700" y="1435100"/>
                </a:cubicBezTo>
                <a:cubicBezTo>
                  <a:pt x="529167" y="1422400"/>
                  <a:pt x="535307" y="1407793"/>
                  <a:pt x="546100" y="1397000"/>
                </a:cubicBezTo>
                <a:cubicBezTo>
                  <a:pt x="619478" y="1323622"/>
                  <a:pt x="549480" y="1427125"/>
                  <a:pt x="622300" y="1333500"/>
                </a:cubicBezTo>
                <a:cubicBezTo>
                  <a:pt x="641042" y="1309403"/>
                  <a:pt x="656167" y="1282700"/>
                  <a:pt x="673100" y="1257300"/>
                </a:cubicBezTo>
                <a:lnTo>
                  <a:pt x="723900" y="1181100"/>
                </a:lnTo>
                <a:cubicBezTo>
                  <a:pt x="732367" y="1168400"/>
                  <a:pt x="736600" y="1151467"/>
                  <a:pt x="749300" y="1143000"/>
                </a:cubicBezTo>
                <a:lnTo>
                  <a:pt x="787400" y="1117600"/>
                </a:lnTo>
                <a:cubicBezTo>
                  <a:pt x="808567" y="1121833"/>
                  <a:pt x="829314" y="1130300"/>
                  <a:pt x="850900" y="1130300"/>
                </a:cubicBezTo>
                <a:cubicBezTo>
                  <a:pt x="935970" y="1130300"/>
                  <a:pt x="943687" y="1124771"/>
                  <a:pt x="1003300" y="1104900"/>
                </a:cubicBezTo>
                <a:cubicBezTo>
                  <a:pt x="1011767" y="1092200"/>
                  <a:pt x="1021874" y="1080452"/>
                  <a:pt x="1028700" y="1066800"/>
                </a:cubicBezTo>
                <a:cubicBezTo>
                  <a:pt x="1034687" y="1054826"/>
                  <a:pt x="1033037" y="1039153"/>
                  <a:pt x="1041400" y="1028700"/>
                </a:cubicBezTo>
                <a:cubicBezTo>
                  <a:pt x="1065664" y="998370"/>
                  <a:pt x="1086924" y="1005938"/>
                  <a:pt x="1117600" y="990600"/>
                </a:cubicBezTo>
                <a:cubicBezTo>
                  <a:pt x="1131252" y="983774"/>
                  <a:pt x="1141752" y="971399"/>
                  <a:pt x="1155700" y="965200"/>
                </a:cubicBezTo>
                <a:cubicBezTo>
                  <a:pt x="1180166" y="954326"/>
                  <a:pt x="1209623" y="954652"/>
                  <a:pt x="1231900" y="939800"/>
                </a:cubicBezTo>
                <a:cubicBezTo>
                  <a:pt x="1315396" y="884136"/>
                  <a:pt x="1225474" y="939257"/>
                  <a:pt x="1308100" y="901700"/>
                </a:cubicBezTo>
                <a:cubicBezTo>
                  <a:pt x="1398655" y="860539"/>
                  <a:pt x="1388151" y="865266"/>
                  <a:pt x="1447800" y="825500"/>
                </a:cubicBezTo>
                <a:cubicBezTo>
                  <a:pt x="1456267" y="812800"/>
                  <a:pt x="1467001" y="801348"/>
                  <a:pt x="1473200" y="787400"/>
                </a:cubicBezTo>
                <a:cubicBezTo>
                  <a:pt x="1484074" y="762934"/>
                  <a:pt x="1490133" y="736600"/>
                  <a:pt x="1498600" y="711200"/>
                </a:cubicBezTo>
                <a:lnTo>
                  <a:pt x="1524000" y="635000"/>
                </a:lnTo>
                <a:cubicBezTo>
                  <a:pt x="1536728" y="596815"/>
                  <a:pt x="1534745" y="591626"/>
                  <a:pt x="1562100" y="558800"/>
                </a:cubicBezTo>
                <a:cubicBezTo>
                  <a:pt x="1573598" y="545002"/>
                  <a:pt x="1584500" y="529422"/>
                  <a:pt x="1600200" y="520700"/>
                </a:cubicBezTo>
                <a:cubicBezTo>
                  <a:pt x="1623605" y="507697"/>
                  <a:pt x="1654123" y="510152"/>
                  <a:pt x="1676400" y="495300"/>
                </a:cubicBezTo>
                <a:cubicBezTo>
                  <a:pt x="1725639" y="462474"/>
                  <a:pt x="1700020" y="474727"/>
                  <a:pt x="1752600" y="457200"/>
                </a:cubicBezTo>
                <a:cubicBezTo>
                  <a:pt x="1794933" y="461433"/>
                  <a:pt x="1837056" y="469900"/>
                  <a:pt x="1879600" y="469900"/>
                </a:cubicBezTo>
                <a:cubicBezTo>
                  <a:pt x="2012473" y="469900"/>
                  <a:pt x="1908773" y="457596"/>
                  <a:pt x="1993900" y="444500"/>
                </a:cubicBezTo>
                <a:cubicBezTo>
                  <a:pt x="2035950" y="438031"/>
                  <a:pt x="2078567" y="436033"/>
                  <a:pt x="2120900" y="431800"/>
                </a:cubicBezTo>
                <a:cubicBezTo>
                  <a:pt x="2146300" y="423333"/>
                  <a:pt x="2170846" y="411651"/>
                  <a:pt x="2197100" y="406400"/>
                </a:cubicBezTo>
                <a:cubicBezTo>
                  <a:pt x="2221252" y="401570"/>
                  <a:pt x="2272665" y="394017"/>
                  <a:pt x="2298700" y="381000"/>
                </a:cubicBezTo>
                <a:cubicBezTo>
                  <a:pt x="2312352" y="374174"/>
                  <a:pt x="2323548" y="363173"/>
                  <a:pt x="2336800" y="355600"/>
                </a:cubicBezTo>
                <a:cubicBezTo>
                  <a:pt x="2414808" y="311024"/>
                  <a:pt x="2363641" y="354159"/>
                  <a:pt x="2425700" y="292100"/>
                </a:cubicBezTo>
                <a:cubicBezTo>
                  <a:pt x="2448053" y="225040"/>
                  <a:pt x="2430974" y="265139"/>
                  <a:pt x="2489200" y="177800"/>
                </a:cubicBezTo>
                <a:cubicBezTo>
                  <a:pt x="2497667" y="165100"/>
                  <a:pt x="2501900" y="148167"/>
                  <a:pt x="2514600" y="139700"/>
                </a:cubicBezTo>
                <a:cubicBezTo>
                  <a:pt x="2623789" y="66907"/>
                  <a:pt x="2485640" y="154180"/>
                  <a:pt x="2590800" y="101600"/>
                </a:cubicBezTo>
                <a:cubicBezTo>
                  <a:pt x="2604452" y="94774"/>
                  <a:pt x="2614952" y="82399"/>
                  <a:pt x="2628900" y="76200"/>
                </a:cubicBezTo>
                <a:cubicBezTo>
                  <a:pt x="2653366" y="65326"/>
                  <a:pt x="2705100" y="50800"/>
                  <a:pt x="2705100" y="50800"/>
                </a:cubicBezTo>
                <a:cubicBezTo>
                  <a:pt x="2749893" y="6007"/>
                  <a:pt x="2727136" y="20732"/>
                  <a:pt x="2768600" y="0"/>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dirty="0"/>
          </a:p>
        </p:txBody>
      </p:sp>
      <p:cxnSp>
        <p:nvCxnSpPr>
          <p:cNvPr id="23" name="Straight Connector 22"/>
          <p:cNvCxnSpPr/>
          <p:nvPr/>
        </p:nvCxnSpPr>
        <p:spPr>
          <a:xfrm>
            <a:off x="4724400" y="2415827"/>
            <a:ext cx="0" cy="3286473"/>
          </a:xfrm>
          <a:prstGeom prst="line">
            <a:avLst/>
          </a:prstGeom>
        </p:spPr>
        <p:style>
          <a:lnRef idx="2">
            <a:schemeClr val="accent1"/>
          </a:lnRef>
          <a:fillRef idx="0">
            <a:schemeClr val="accent1"/>
          </a:fillRef>
          <a:effectRef idx="1">
            <a:schemeClr val="accent1"/>
          </a:effectRef>
          <a:fontRef idx="minor">
            <a:schemeClr val="tx1"/>
          </a:fontRef>
        </p:style>
      </p:cxnSp>
      <p:sp>
        <p:nvSpPr>
          <p:cNvPr id="24" name="Freeform 23"/>
          <p:cNvSpPr/>
          <p:nvPr/>
        </p:nvSpPr>
        <p:spPr>
          <a:xfrm>
            <a:off x="4724399" y="2921000"/>
            <a:ext cx="1799387" cy="1016000"/>
          </a:xfrm>
          <a:custGeom>
            <a:avLst/>
            <a:gdLst>
              <a:gd name="connsiteX0" fmla="*/ 0 w 1727200"/>
              <a:gd name="connsiteY0" fmla="*/ 1016000 h 1016000"/>
              <a:gd name="connsiteX1" fmla="*/ 63500 w 1727200"/>
              <a:gd name="connsiteY1" fmla="*/ 990600 h 1016000"/>
              <a:gd name="connsiteX2" fmla="*/ 177800 w 1727200"/>
              <a:gd name="connsiteY2" fmla="*/ 965200 h 1016000"/>
              <a:gd name="connsiteX3" fmla="*/ 254000 w 1727200"/>
              <a:gd name="connsiteY3" fmla="*/ 939800 h 1016000"/>
              <a:gd name="connsiteX4" fmla="*/ 304800 w 1727200"/>
              <a:gd name="connsiteY4" fmla="*/ 927100 h 1016000"/>
              <a:gd name="connsiteX5" fmla="*/ 342900 w 1727200"/>
              <a:gd name="connsiteY5" fmla="*/ 850900 h 1016000"/>
              <a:gd name="connsiteX6" fmla="*/ 304800 w 1727200"/>
              <a:gd name="connsiteY6" fmla="*/ 800100 h 1016000"/>
              <a:gd name="connsiteX7" fmla="*/ 304800 w 1727200"/>
              <a:gd name="connsiteY7" fmla="*/ 711200 h 1016000"/>
              <a:gd name="connsiteX8" fmla="*/ 457200 w 1727200"/>
              <a:gd name="connsiteY8" fmla="*/ 673100 h 1016000"/>
              <a:gd name="connsiteX9" fmla="*/ 558800 w 1727200"/>
              <a:gd name="connsiteY9" fmla="*/ 647700 h 1016000"/>
              <a:gd name="connsiteX10" fmla="*/ 609600 w 1727200"/>
              <a:gd name="connsiteY10" fmla="*/ 635000 h 1016000"/>
              <a:gd name="connsiteX11" fmla="*/ 685800 w 1727200"/>
              <a:gd name="connsiteY11" fmla="*/ 609600 h 1016000"/>
              <a:gd name="connsiteX12" fmla="*/ 723900 w 1727200"/>
              <a:gd name="connsiteY12" fmla="*/ 533400 h 1016000"/>
              <a:gd name="connsiteX13" fmla="*/ 774700 w 1727200"/>
              <a:gd name="connsiteY13" fmla="*/ 457200 h 1016000"/>
              <a:gd name="connsiteX14" fmla="*/ 787400 w 1727200"/>
              <a:gd name="connsiteY14" fmla="*/ 406400 h 1016000"/>
              <a:gd name="connsiteX15" fmla="*/ 863600 w 1727200"/>
              <a:gd name="connsiteY15" fmla="*/ 368300 h 1016000"/>
              <a:gd name="connsiteX16" fmla="*/ 1295400 w 1727200"/>
              <a:gd name="connsiteY16" fmla="*/ 368300 h 1016000"/>
              <a:gd name="connsiteX17" fmla="*/ 1308100 w 1727200"/>
              <a:gd name="connsiteY17" fmla="*/ 279400 h 1016000"/>
              <a:gd name="connsiteX18" fmla="*/ 1346200 w 1727200"/>
              <a:gd name="connsiteY18" fmla="*/ 152400 h 1016000"/>
              <a:gd name="connsiteX19" fmla="*/ 1371600 w 1727200"/>
              <a:gd name="connsiteY19" fmla="*/ 114300 h 1016000"/>
              <a:gd name="connsiteX20" fmla="*/ 1409700 w 1727200"/>
              <a:gd name="connsiteY20" fmla="*/ 88900 h 1016000"/>
              <a:gd name="connsiteX21" fmla="*/ 1435100 w 1727200"/>
              <a:gd name="connsiteY21" fmla="*/ 50800 h 1016000"/>
              <a:gd name="connsiteX22" fmla="*/ 1689100 w 1727200"/>
              <a:gd name="connsiteY22" fmla="*/ 12700 h 1016000"/>
              <a:gd name="connsiteX23" fmla="*/ 1727200 w 1727200"/>
              <a:gd name="connsiteY23" fmla="*/ 0 h 10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27200" h="1016000">
                <a:moveTo>
                  <a:pt x="0" y="1016000"/>
                </a:moveTo>
                <a:cubicBezTo>
                  <a:pt x="21167" y="1007533"/>
                  <a:pt x="41873" y="997809"/>
                  <a:pt x="63500" y="990600"/>
                </a:cubicBezTo>
                <a:cubicBezTo>
                  <a:pt x="114821" y="973493"/>
                  <a:pt x="122439" y="980299"/>
                  <a:pt x="177800" y="965200"/>
                </a:cubicBezTo>
                <a:cubicBezTo>
                  <a:pt x="203631" y="958155"/>
                  <a:pt x="228025" y="946294"/>
                  <a:pt x="254000" y="939800"/>
                </a:cubicBezTo>
                <a:lnTo>
                  <a:pt x="304800" y="927100"/>
                </a:lnTo>
                <a:cubicBezTo>
                  <a:pt x="311647" y="916829"/>
                  <a:pt x="348158" y="869303"/>
                  <a:pt x="342900" y="850900"/>
                </a:cubicBezTo>
                <a:cubicBezTo>
                  <a:pt x="337085" y="830548"/>
                  <a:pt x="317500" y="817033"/>
                  <a:pt x="304800" y="800100"/>
                </a:cubicBezTo>
                <a:cubicBezTo>
                  <a:pt x="296546" y="775338"/>
                  <a:pt x="275859" y="736006"/>
                  <a:pt x="304800" y="711200"/>
                </a:cubicBezTo>
                <a:cubicBezTo>
                  <a:pt x="331338" y="688453"/>
                  <a:pt x="425849" y="679818"/>
                  <a:pt x="457200" y="673100"/>
                </a:cubicBezTo>
                <a:cubicBezTo>
                  <a:pt x="491334" y="665786"/>
                  <a:pt x="524933" y="656167"/>
                  <a:pt x="558800" y="647700"/>
                </a:cubicBezTo>
                <a:cubicBezTo>
                  <a:pt x="575733" y="643467"/>
                  <a:pt x="593041" y="640520"/>
                  <a:pt x="609600" y="635000"/>
                </a:cubicBezTo>
                <a:lnTo>
                  <a:pt x="685800" y="609600"/>
                </a:lnTo>
                <a:cubicBezTo>
                  <a:pt x="717722" y="513835"/>
                  <a:pt x="674661" y="631877"/>
                  <a:pt x="723900" y="533400"/>
                </a:cubicBezTo>
                <a:cubicBezTo>
                  <a:pt x="760659" y="459882"/>
                  <a:pt x="702475" y="529425"/>
                  <a:pt x="774700" y="457200"/>
                </a:cubicBezTo>
                <a:cubicBezTo>
                  <a:pt x="778933" y="440267"/>
                  <a:pt x="777718" y="420923"/>
                  <a:pt x="787400" y="406400"/>
                </a:cubicBezTo>
                <a:cubicBezTo>
                  <a:pt x="801468" y="385298"/>
                  <a:pt x="841866" y="375545"/>
                  <a:pt x="863600" y="368300"/>
                </a:cubicBezTo>
                <a:cubicBezTo>
                  <a:pt x="899645" y="370197"/>
                  <a:pt x="1236927" y="397536"/>
                  <a:pt x="1295400" y="368300"/>
                </a:cubicBezTo>
                <a:cubicBezTo>
                  <a:pt x="1322174" y="354913"/>
                  <a:pt x="1303548" y="308986"/>
                  <a:pt x="1308100" y="279400"/>
                </a:cubicBezTo>
                <a:cubicBezTo>
                  <a:pt x="1319605" y="204616"/>
                  <a:pt x="1312451" y="211461"/>
                  <a:pt x="1346200" y="152400"/>
                </a:cubicBezTo>
                <a:cubicBezTo>
                  <a:pt x="1353773" y="139148"/>
                  <a:pt x="1360807" y="125093"/>
                  <a:pt x="1371600" y="114300"/>
                </a:cubicBezTo>
                <a:cubicBezTo>
                  <a:pt x="1382393" y="103507"/>
                  <a:pt x="1397000" y="97367"/>
                  <a:pt x="1409700" y="88900"/>
                </a:cubicBezTo>
                <a:cubicBezTo>
                  <a:pt x="1418167" y="76200"/>
                  <a:pt x="1422157" y="58890"/>
                  <a:pt x="1435100" y="50800"/>
                </a:cubicBezTo>
                <a:cubicBezTo>
                  <a:pt x="1497821" y="11600"/>
                  <a:pt x="1639603" y="16235"/>
                  <a:pt x="1689100" y="12700"/>
                </a:cubicBezTo>
                <a:lnTo>
                  <a:pt x="1727200" y="0"/>
                </a:lnTo>
              </a:path>
            </a:pathLst>
          </a:custGeom>
          <a:ln/>
        </p:spPr>
        <p:style>
          <a:lnRef idx="3">
            <a:schemeClr val="accent4"/>
          </a:lnRef>
          <a:fillRef idx="0">
            <a:schemeClr val="accent4"/>
          </a:fillRef>
          <a:effectRef idx="2">
            <a:schemeClr val="accent4"/>
          </a:effectRef>
          <a:fontRef idx="minor">
            <a:schemeClr val="tx1"/>
          </a:fontRef>
        </p:style>
        <p:txBody>
          <a:bodyPr rtlCol="0" anchor="ctr"/>
          <a:lstStyle/>
          <a:p>
            <a:pPr algn="ctr"/>
            <a:endParaRPr lang="en-US" dirty="0"/>
          </a:p>
        </p:txBody>
      </p:sp>
      <p:sp>
        <p:nvSpPr>
          <p:cNvPr id="32" name="Freeform 31"/>
          <p:cNvSpPr/>
          <p:nvPr/>
        </p:nvSpPr>
        <p:spPr>
          <a:xfrm rot="3274614">
            <a:off x="4796472" y="3842984"/>
            <a:ext cx="1727200" cy="1016000"/>
          </a:xfrm>
          <a:custGeom>
            <a:avLst/>
            <a:gdLst>
              <a:gd name="connsiteX0" fmla="*/ 0 w 1727200"/>
              <a:gd name="connsiteY0" fmla="*/ 1016000 h 1016000"/>
              <a:gd name="connsiteX1" fmla="*/ 63500 w 1727200"/>
              <a:gd name="connsiteY1" fmla="*/ 990600 h 1016000"/>
              <a:gd name="connsiteX2" fmla="*/ 177800 w 1727200"/>
              <a:gd name="connsiteY2" fmla="*/ 965200 h 1016000"/>
              <a:gd name="connsiteX3" fmla="*/ 254000 w 1727200"/>
              <a:gd name="connsiteY3" fmla="*/ 939800 h 1016000"/>
              <a:gd name="connsiteX4" fmla="*/ 304800 w 1727200"/>
              <a:gd name="connsiteY4" fmla="*/ 927100 h 1016000"/>
              <a:gd name="connsiteX5" fmla="*/ 342900 w 1727200"/>
              <a:gd name="connsiteY5" fmla="*/ 850900 h 1016000"/>
              <a:gd name="connsiteX6" fmla="*/ 304800 w 1727200"/>
              <a:gd name="connsiteY6" fmla="*/ 800100 h 1016000"/>
              <a:gd name="connsiteX7" fmla="*/ 304800 w 1727200"/>
              <a:gd name="connsiteY7" fmla="*/ 711200 h 1016000"/>
              <a:gd name="connsiteX8" fmla="*/ 457200 w 1727200"/>
              <a:gd name="connsiteY8" fmla="*/ 673100 h 1016000"/>
              <a:gd name="connsiteX9" fmla="*/ 558800 w 1727200"/>
              <a:gd name="connsiteY9" fmla="*/ 647700 h 1016000"/>
              <a:gd name="connsiteX10" fmla="*/ 609600 w 1727200"/>
              <a:gd name="connsiteY10" fmla="*/ 635000 h 1016000"/>
              <a:gd name="connsiteX11" fmla="*/ 685800 w 1727200"/>
              <a:gd name="connsiteY11" fmla="*/ 609600 h 1016000"/>
              <a:gd name="connsiteX12" fmla="*/ 723900 w 1727200"/>
              <a:gd name="connsiteY12" fmla="*/ 533400 h 1016000"/>
              <a:gd name="connsiteX13" fmla="*/ 774700 w 1727200"/>
              <a:gd name="connsiteY13" fmla="*/ 457200 h 1016000"/>
              <a:gd name="connsiteX14" fmla="*/ 787400 w 1727200"/>
              <a:gd name="connsiteY14" fmla="*/ 406400 h 1016000"/>
              <a:gd name="connsiteX15" fmla="*/ 863600 w 1727200"/>
              <a:gd name="connsiteY15" fmla="*/ 368300 h 1016000"/>
              <a:gd name="connsiteX16" fmla="*/ 1295400 w 1727200"/>
              <a:gd name="connsiteY16" fmla="*/ 368300 h 1016000"/>
              <a:gd name="connsiteX17" fmla="*/ 1308100 w 1727200"/>
              <a:gd name="connsiteY17" fmla="*/ 279400 h 1016000"/>
              <a:gd name="connsiteX18" fmla="*/ 1346200 w 1727200"/>
              <a:gd name="connsiteY18" fmla="*/ 152400 h 1016000"/>
              <a:gd name="connsiteX19" fmla="*/ 1371600 w 1727200"/>
              <a:gd name="connsiteY19" fmla="*/ 114300 h 1016000"/>
              <a:gd name="connsiteX20" fmla="*/ 1409700 w 1727200"/>
              <a:gd name="connsiteY20" fmla="*/ 88900 h 1016000"/>
              <a:gd name="connsiteX21" fmla="*/ 1435100 w 1727200"/>
              <a:gd name="connsiteY21" fmla="*/ 50800 h 1016000"/>
              <a:gd name="connsiteX22" fmla="*/ 1689100 w 1727200"/>
              <a:gd name="connsiteY22" fmla="*/ 12700 h 1016000"/>
              <a:gd name="connsiteX23" fmla="*/ 1727200 w 1727200"/>
              <a:gd name="connsiteY23" fmla="*/ 0 h 10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27200" h="1016000">
                <a:moveTo>
                  <a:pt x="0" y="1016000"/>
                </a:moveTo>
                <a:cubicBezTo>
                  <a:pt x="21167" y="1007533"/>
                  <a:pt x="41873" y="997809"/>
                  <a:pt x="63500" y="990600"/>
                </a:cubicBezTo>
                <a:cubicBezTo>
                  <a:pt x="114821" y="973493"/>
                  <a:pt x="122439" y="980299"/>
                  <a:pt x="177800" y="965200"/>
                </a:cubicBezTo>
                <a:cubicBezTo>
                  <a:pt x="203631" y="958155"/>
                  <a:pt x="228025" y="946294"/>
                  <a:pt x="254000" y="939800"/>
                </a:cubicBezTo>
                <a:lnTo>
                  <a:pt x="304800" y="927100"/>
                </a:lnTo>
                <a:cubicBezTo>
                  <a:pt x="311647" y="916829"/>
                  <a:pt x="348158" y="869303"/>
                  <a:pt x="342900" y="850900"/>
                </a:cubicBezTo>
                <a:cubicBezTo>
                  <a:pt x="337085" y="830548"/>
                  <a:pt x="317500" y="817033"/>
                  <a:pt x="304800" y="800100"/>
                </a:cubicBezTo>
                <a:cubicBezTo>
                  <a:pt x="296546" y="775338"/>
                  <a:pt x="275859" y="736006"/>
                  <a:pt x="304800" y="711200"/>
                </a:cubicBezTo>
                <a:cubicBezTo>
                  <a:pt x="331338" y="688453"/>
                  <a:pt x="425849" y="679818"/>
                  <a:pt x="457200" y="673100"/>
                </a:cubicBezTo>
                <a:cubicBezTo>
                  <a:pt x="491334" y="665786"/>
                  <a:pt x="524933" y="656167"/>
                  <a:pt x="558800" y="647700"/>
                </a:cubicBezTo>
                <a:cubicBezTo>
                  <a:pt x="575733" y="643467"/>
                  <a:pt x="593041" y="640520"/>
                  <a:pt x="609600" y="635000"/>
                </a:cubicBezTo>
                <a:lnTo>
                  <a:pt x="685800" y="609600"/>
                </a:lnTo>
                <a:cubicBezTo>
                  <a:pt x="717722" y="513835"/>
                  <a:pt x="674661" y="631877"/>
                  <a:pt x="723900" y="533400"/>
                </a:cubicBezTo>
                <a:cubicBezTo>
                  <a:pt x="760659" y="459882"/>
                  <a:pt x="702475" y="529425"/>
                  <a:pt x="774700" y="457200"/>
                </a:cubicBezTo>
                <a:cubicBezTo>
                  <a:pt x="778933" y="440267"/>
                  <a:pt x="777718" y="420923"/>
                  <a:pt x="787400" y="406400"/>
                </a:cubicBezTo>
                <a:cubicBezTo>
                  <a:pt x="801468" y="385298"/>
                  <a:pt x="841866" y="375545"/>
                  <a:pt x="863600" y="368300"/>
                </a:cubicBezTo>
                <a:cubicBezTo>
                  <a:pt x="899645" y="370197"/>
                  <a:pt x="1236927" y="397536"/>
                  <a:pt x="1295400" y="368300"/>
                </a:cubicBezTo>
                <a:cubicBezTo>
                  <a:pt x="1322174" y="354913"/>
                  <a:pt x="1303548" y="308986"/>
                  <a:pt x="1308100" y="279400"/>
                </a:cubicBezTo>
                <a:cubicBezTo>
                  <a:pt x="1319605" y="204616"/>
                  <a:pt x="1312451" y="211461"/>
                  <a:pt x="1346200" y="152400"/>
                </a:cubicBezTo>
                <a:cubicBezTo>
                  <a:pt x="1353773" y="139148"/>
                  <a:pt x="1360807" y="125093"/>
                  <a:pt x="1371600" y="114300"/>
                </a:cubicBezTo>
                <a:cubicBezTo>
                  <a:pt x="1382393" y="103507"/>
                  <a:pt x="1397000" y="97367"/>
                  <a:pt x="1409700" y="88900"/>
                </a:cubicBezTo>
                <a:cubicBezTo>
                  <a:pt x="1418167" y="76200"/>
                  <a:pt x="1422157" y="58890"/>
                  <a:pt x="1435100" y="50800"/>
                </a:cubicBezTo>
                <a:cubicBezTo>
                  <a:pt x="1497821" y="11600"/>
                  <a:pt x="1639603" y="16235"/>
                  <a:pt x="1689100" y="12700"/>
                </a:cubicBezTo>
                <a:lnTo>
                  <a:pt x="1727200" y="0"/>
                </a:lnTo>
              </a:path>
            </a:pathLst>
          </a:cu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dirty="0"/>
          </a:p>
        </p:txBody>
      </p:sp>
      <p:sp>
        <p:nvSpPr>
          <p:cNvPr id="25" name="TextBox 24"/>
          <p:cNvSpPr txBox="1"/>
          <p:nvPr/>
        </p:nvSpPr>
        <p:spPr>
          <a:xfrm>
            <a:off x="3981450" y="5859498"/>
            <a:ext cx="1485900" cy="369332"/>
          </a:xfrm>
          <a:prstGeom prst="rect">
            <a:avLst/>
          </a:prstGeom>
          <a:noFill/>
        </p:spPr>
        <p:txBody>
          <a:bodyPr wrap="square" rtlCol="0">
            <a:spAutoFit/>
          </a:bodyPr>
          <a:lstStyle/>
          <a:p>
            <a:pPr algn="ctr"/>
            <a:r>
              <a:rPr lang="en-US" dirty="0">
                <a:latin typeface="FrankRuehl" panose="020E0503060101010101" pitchFamily="34" charset="-79"/>
                <a:cs typeface="FrankRuehl" panose="020E0503060101010101" pitchFamily="34" charset="-79"/>
              </a:rPr>
              <a:t>Today</a:t>
            </a:r>
          </a:p>
        </p:txBody>
      </p:sp>
      <p:sp>
        <p:nvSpPr>
          <p:cNvPr id="34" name="TextBox 33"/>
          <p:cNvSpPr txBox="1"/>
          <p:nvPr/>
        </p:nvSpPr>
        <p:spPr>
          <a:xfrm>
            <a:off x="6595016" y="2415827"/>
            <a:ext cx="1485900" cy="923330"/>
          </a:xfrm>
          <a:prstGeom prst="rect">
            <a:avLst/>
          </a:prstGeom>
          <a:noFill/>
        </p:spPr>
        <p:txBody>
          <a:bodyPr wrap="square" rtlCol="0">
            <a:spAutoFit/>
          </a:bodyPr>
          <a:lstStyle/>
          <a:p>
            <a:pPr algn="ctr"/>
            <a:r>
              <a:rPr lang="en-US" dirty="0">
                <a:latin typeface="FrankRuehl" panose="020E0503060101010101" pitchFamily="34" charset="-79"/>
                <a:cs typeface="FrankRuehl" panose="020E0503060101010101" pitchFamily="34" charset="-79"/>
              </a:rPr>
              <a:t>Maximum Desirable Outcome</a:t>
            </a:r>
          </a:p>
        </p:txBody>
      </p:sp>
      <p:sp>
        <p:nvSpPr>
          <p:cNvPr id="35" name="TextBox 34"/>
          <p:cNvSpPr txBox="1"/>
          <p:nvPr/>
        </p:nvSpPr>
        <p:spPr>
          <a:xfrm>
            <a:off x="6772274" y="4413802"/>
            <a:ext cx="1485900" cy="923330"/>
          </a:xfrm>
          <a:prstGeom prst="rect">
            <a:avLst/>
          </a:prstGeom>
          <a:noFill/>
        </p:spPr>
        <p:txBody>
          <a:bodyPr wrap="square" rtlCol="0">
            <a:spAutoFit/>
          </a:bodyPr>
          <a:lstStyle/>
          <a:p>
            <a:pPr algn="ctr"/>
            <a:r>
              <a:rPr lang="en-US" dirty="0">
                <a:latin typeface="FrankRuehl" panose="020E0503060101010101" pitchFamily="34" charset="-79"/>
                <a:cs typeface="FrankRuehl" panose="020E0503060101010101" pitchFamily="34" charset="-79"/>
              </a:rPr>
              <a:t>Maximum Undesirable</a:t>
            </a:r>
            <a:br>
              <a:rPr lang="en-US" dirty="0">
                <a:latin typeface="FrankRuehl" panose="020E0503060101010101" pitchFamily="34" charset="-79"/>
                <a:cs typeface="FrankRuehl" panose="020E0503060101010101" pitchFamily="34" charset="-79"/>
              </a:rPr>
            </a:br>
            <a:r>
              <a:rPr lang="en-US" dirty="0">
                <a:latin typeface="FrankRuehl" panose="020E0503060101010101" pitchFamily="34" charset="-79"/>
                <a:cs typeface="FrankRuehl" panose="020E0503060101010101" pitchFamily="34" charset="-79"/>
              </a:rPr>
              <a:t>Outcome</a:t>
            </a:r>
          </a:p>
        </p:txBody>
      </p:sp>
      <p:sp>
        <p:nvSpPr>
          <p:cNvPr id="40" name="TextBox 39"/>
          <p:cNvSpPr txBox="1"/>
          <p:nvPr/>
        </p:nvSpPr>
        <p:spPr>
          <a:xfrm>
            <a:off x="2381252" y="3588434"/>
            <a:ext cx="1485900" cy="646331"/>
          </a:xfrm>
          <a:prstGeom prst="rect">
            <a:avLst/>
          </a:prstGeom>
          <a:noFill/>
        </p:spPr>
        <p:txBody>
          <a:bodyPr wrap="square" rtlCol="0">
            <a:spAutoFit/>
          </a:bodyPr>
          <a:lstStyle/>
          <a:p>
            <a:pPr algn="ctr"/>
            <a:r>
              <a:rPr lang="en-US" dirty="0">
                <a:latin typeface="FrankRuehl" panose="020E0503060101010101" pitchFamily="34" charset="-79"/>
                <a:cs typeface="FrankRuehl" panose="020E0503060101010101" pitchFamily="34" charset="-79"/>
              </a:rPr>
              <a:t>Historical</a:t>
            </a:r>
            <a:br>
              <a:rPr lang="en-US" dirty="0">
                <a:latin typeface="FrankRuehl" panose="020E0503060101010101" pitchFamily="34" charset="-79"/>
                <a:cs typeface="FrankRuehl" panose="020E0503060101010101" pitchFamily="34" charset="-79"/>
              </a:rPr>
            </a:br>
            <a:r>
              <a:rPr lang="en-US" dirty="0">
                <a:latin typeface="FrankRuehl" panose="020E0503060101010101" pitchFamily="34" charset="-79"/>
                <a:cs typeface="FrankRuehl" panose="020E0503060101010101" pitchFamily="34" charset="-79"/>
              </a:rPr>
              <a:t>Path</a:t>
            </a:r>
          </a:p>
        </p:txBody>
      </p:sp>
      <p:sp>
        <p:nvSpPr>
          <p:cNvPr id="4" name="Right Brace 3"/>
          <p:cNvSpPr/>
          <p:nvPr/>
        </p:nvSpPr>
        <p:spPr>
          <a:xfrm>
            <a:off x="6691312" y="2914650"/>
            <a:ext cx="161925" cy="1873250"/>
          </a:xfrm>
          <a:prstGeom prst="rightBrace">
            <a:avLst/>
          </a:pr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dirty="0"/>
          </a:p>
        </p:txBody>
      </p:sp>
      <p:sp>
        <p:nvSpPr>
          <p:cNvPr id="22" name="TextBox 21"/>
          <p:cNvSpPr txBox="1"/>
          <p:nvPr/>
        </p:nvSpPr>
        <p:spPr>
          <a:xfrm>
            <a:off x="6783923" y="3450653"/>
            <a:ext cx="1485900" cy="923330"/>
          </a:xfrm>
          <a:prstGeom prst="rect">
            <a:avLst/>
          </a:prstGeom>
          <a:noFill/>
        </p:spPr>
        <p:txBody>
          <a:bodyPr wrap="square" rtlCol="0">
            <a:spAutoFit/>
          </a:bodyPr>
          <a:lstStyle/>
          <a:p>
            <a:pPr algn="ctr"/>
            <a:r>
              <a:rPr lang="en-US" b="1" dirty="0">
                <a:solidFill>
                  <a:srgbClr val="800000"/>
                </a:solidFill>
              </a:rPr>
              <a:t>Range of Potential Outcomes</a:t>
            </a:r>
          </a:p>
        </p:txBody>
      </p:sp>
      <p:sp>
        <p:nvSpPr>
          <p:cNvPr id="6" name="TextBox 5"/>
          <p:cNvSpPr txBox="1"/>
          <p:nvPr/>
        </p:nvSpPr>
        <p:spPr>
          <a:xfrm>
            <a:off x="2266950" y="1276989"/>
            <a:ext cx="5276850" cy="646331"/>
          </a:xfrm>
          <a:prstGeom prst="rect">
            <a:avLst/>
          </a:prstGeom>
          <a:noFill/>
        </p:spPr>
        <p:txBody>
          <a:bodyPr wrap="square" rtlCol="0">
            <a:spAutoFit/>
          </a:bodyPr>
          <a:lstStyle/>
          <a:p>
            <a:pPr algn="ctr"/>
            <a:r>
              <a:rPr lang="en-US" dirty="0">
                <a:latin typeface="FrankRuehl" panose="020E0503060101010101" pitchFamily="34" charset="-79"/>
                <a:cs typeface="FrankRuehl" panose="020E0503060101010101" pitchFamily="34" charset="-79"/>
              </a:rPr>
              <a:t>The ultimate managerial challenge:</a:t>
            </a:r>
          </a:p>
          <a:p>
            <a:pPr algn="ctr"/>
            <a:r>
              <a:rPr lang="en-US" dirty="0">
                <a:solidFill>
                  <a:srgbClr val="000066"/>
                </a:solidFill>
                <a:latin typeface="FrankRuehl" panose="020E0503060101010101" pitchFamily="34" charset="-79"/>
                <a:cs typeface="FrankRuehl" panose="020E0503060101010101" pitchFamily="34" charset="-79"/>
              </a:rPr>
              <a:t>which path will you put your company on?</a:t>
            </a:r>
          </a:p>
        </p:txBody>
      </p:sp>
      <p:sp>
        <p:nvSpPr>
          <p:cNvPr id="26" name="TextBox 25"/>
          <p:cNvSpPr txBox="1"/>
          <p:nvPr/>
        </p:nvSpPr>
        <p:spPr>
          <a:xfrm>
            <a:off x="4518233" y="2552094"/>
            <a:ext cx="1485900" cy="365760"/>
          </a:xfrm>
          <a:prstGeom prst="rect">
            <a:avLst/>
          </a:prstGeom>
          <a:noFill/>
        </p:spPr>
        <p:txBody>
          <a:bodyPr wrap="square" rtlCol="0">
            <a:spAutoFit/>
          </a:bodyPr>
          <a:lstStyle/>
          <a:p>
            <a:pPr algn="ctr"/>
            <a:r>
              <a:rPr lang="en-US" dirty="0">
                <a:latin typeface="FrankRuehl" panose="020E0503060101010101" pitchFamily="34" charset="-79"/>
                <a:cs typeface="FrankRuehl" panose="020E0503060101010101" pitchFamily="34" charset="-79"/>
              </a:rPr>
              <a:t>Future</a:t>
            </a:r>
          </a:p>
          <a:p>
            <a:pPr algn="ctr"/>
            <a:r>
              <a:rPr lang="en-US" dirty="0">
                <a:latin typeface="FrankRuehl" panose="020E0503060101010101" pitchFamily="34" charset="-79"/>
                <a:cs typeface="FrankRuehl" panose="020E0503060101010101" pitchFamily="34" charset="-79"/>
              </a:rPr>
              <a:t> Path</a:t>
            </a:r>
          </a:p>
        </p:txBody>
      </p:sp>
    </p:spTree>
    <p:custDataLst>
      <p:tags r:id="rId1"/>
    </p:custDataLst>
    <p:extLst>
      <p:ext uri="{BB962C8B-B14F-4D97-AF65-F5344CB8AC3E}">
        <p14:creationId xmlns:p14="http://schemas.microsoft.com/office/powerpoint/2010/main" val="22805399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tx2">
                    <a:lumMod val="50000"/>
                  </a:schemeClr>
                </a:solidFill>
                <a:latin typeface="FrankRuehl" panose="020E0503060101010101" pitchFamily="34" charset="-79"/>
                <a:cs typeface="FrankRuehl" panose="020E0503060101010101" pitchFamily="34" charset="-79"/>
              </a:rPr>
              <a:t>       </a:t>
            </a:r>
            <a:endParaRPr lang="en-US" dirty="0">
              <a:solidFill>
                <a:schemeClr val="accent2">
                  <a:lumMod val="75000"/>
                </a:schemeClr>
              </a:solidFill>
              <a:latin typeface="FrankRuehl" panose="020E0503060101010101" pitchFamily="34" charset="-79"/>
              <a:cs typeface="FrankRuehl" panose="020E0503060101010101" pitchFamily="34" charset="-79"/>
            </a:endParaRPr>
          </a:p>
        </p:txBody>
      </p:sp>
      <p:sp>
        <p:nvSpPr>
          <p:cNvPr id="3" name="Footer Placeholder 2"/>
          <p:cNvSpPr>
            <a:spLocks noGrp="1"/>
          </p:cNvSpPr>
          <p:nvPr>
            <p:ph type="ftr" sz="quarter" idx="11"/>
          </p:nvPr>
        </p:nvSpPr>
        <p:spPr/>
        <p:txBody>
          <a:bodyPr/>
          <a:lstStyle/>
          <a:p>
            <a:r>
              <a:rPr lang="en-US" dirty="0"/>
              <a:t>Copyrights@RegentsParkPublishers</a:t>
            </a:r>
          </a:p>
        </p:txBody>
      </p:sp>
      <p:sp>
        <p:nvSpPr>
          <p:cNvPr id="4" name="TextBox 3"/>
          <p:cNvSpPr txBox="1"/>
          <p:nvPr/>
        </p:nvSpPr>
        <p:spPr>
          <a:xfrm>
            <a:off x="2032171" y="2981323"/>
            <a:ext cx="5464003" cy="769441"/>
          </a:xfrm>
          <a:prstGeom prst="rect">
            <a:avLst/>
          </a:prstGeom>
          <a:noFill/>
        </p:spPr>
        <p:txBody>
          <a:bodyPr wrap="square" rtlCol="0">
            <a:spAutoFit/>
          </a:bodyPr>
          <a:lstStyle/>
          <a:p>
            <a:pPr algn="ctr"/>
            <a:r>
              <a:rPr lang="en-US" sz="4400" dirty="0">
                <a:solidFill>
                  <a:schemeClr val="accent1">
                    <a:lumMod val="50000"/>
                  </a:schemeClr>
                </a:solidFill>
                <a:latin typeface="FrankRuehl" panose="020E0503060101010101" pitchFamily="34" charset="-79"/>
                <a:cs typeface="FrankRuehl" panose="020E0503060101010101" pitchFamily="34" charset="-79"/>
              </a:rPr>
              <a:t>The Tools</a:t>
            </a:r>
          </a:p>
        </p:txBody>
      </p:sp>
    </p:spTree>
    <p:custDataLst>
      <p:tags r:id="rId1"/>
    </p:custDataLst>
    <p:extLst>
      <p:ext uri="{BB962C8B-B14F-4D97-AF65-F5344CB8AC3E}">
        <p14:creationId xmlns:p14="http://schemas.microsoft.com/office/powerpoint/2010/main" val="3665298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5" descr="Logo.psd">
            <a:hlinkClick r:id="rId3" action="ppaction://hlinksldjump"/>
          </p:cNvPr>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a:xfrm>
            <a:off x="429491" y="248589"/>
            <a:ext cx="1755081" cy="1213066"/>
          </a:xfrm>
          <a:prstGeom prst="rect">
            <a:avLst/>
          </a:prstGeom>
        </p:spPr>
      </p:pic>
      <p:sp>
        <p:nvSpPr>
          <p:cNvPr id="2" name="Title 1"/>
          <p:cNvSpPr>
            <a:spLocks noGrp="1"/>
          </p:cNvSpPr>
          <p:nvPr>
            <p:ph type="title"/>
          </p:nvPr>
        </p:nvSpPr>
        <p:spPr/>
        <p:txBody>
          <a:bodyPr/>
          <a:lstStyle/>
          <a:p>
            <a:r>
              <a:rPr lang="en-US" dirty="0">
                <a:solidFill>
                  <a:schemeClr val="tx2">
                    <a:lumMod val="50000"/>
                  </a:schemeClr>
                </a:solidFill>
                <a:latin typeface="FrankRuehl" panose="020E0503060101010101" pitchFamily="34" charset="-79"/>
                <a:cs typeface="FrankRuehl" panose="020E0503060101010101" pitchFamily="34" charset="-79"/>
              </a:rPr>
              <a:t>       </a:t>
            </a:r>
            <a:r>
              <a:rPr lang="en-US" dirty="0">
                <a:solidFill>
                  <a:schemeClr val="accent1">
                    <a:lumMod val="50000"/>
                  </a:schemeClr>
                </a:solidFill>
                <a:latin typeface="FrankRuehl" panose="020E0503060101010101" pitchFamily="34" charset="-79"/>
                <a:cs typeface="FrankRuehl" panose="020E0503060101010101" pitchFamily="34" charset="-79"/>
              </a:rPr>
              <a:t>The Tools</a:t>
            </a:r>
          </a:p>
        </p:txBody>
      </p:sp>
      <p:sp>
        <p:nvSpPr>
          <p:cNvPr id="3" name="Footer Placeholder 2"/>
          <p:cNvSpPr>
            <a:spLocks noGrp="1"/>
          </p:cNvSpPr>
          <p:nvPr>
            <p:ph type="ftr" sz="quarter" idx="11"/>
          </p:nvPr>
        </p:nvSpPr>
        <p:spPr/>
        <p:txBody>
          <a:bodyPr/>
          <a:lstStyle/>
          <a:p>
            <a:r>
              <a:rPr lang="en-US" dirty="0"/>
              <a:t>Copyrights@RegentsParkPublishers</a:t>
            </a:r>
          </a:p>
        </p:txBody>
      </p:sp>
      <p:sp>
        <p:nvSpPr>
          <p:cNvPr id="15" name="Content Placeholder 4">
            <a:hlinkClick r:id="rId5" action="ppaction://hlinksldjump"/>
          </p:cNvPr>
          <p:cNvSpPr txBox="1">
            <a:spLocks/>
          </p:cNvSpPr>
          <p:nvPr/>
        </p:nvSpPr>
        <p:spPr>
          <a:xfrm rot="16200000">
            <a:off x="691965" y="3832273"/>
            <a:ext cx="1635173" cy="368689"/>
          </a:xfrm>
          <a:prstGeom prst="roundRect">
            <a:avLst/>
          </a:prstGeom>
          <a:solidFill>
            <a:srgbClr val="800000"/>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85000" lnSpcReduction="10000"/>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chemeClr val="accent6">
                    <a:lumMod val="20000"/>
                    <a:lumOff val="80000"/>
                  </a:schemeClr>
                </a:solidFill>
                <a:latin typeface="FrankRuehl" panose="020E0503060101010101" pitchFamily="34" charset="-79"/>
                <a:cs typeface="FrankRuehl" panose="020E0503060101010101" pitchFamily="34" charset="-79"/>
              </a:rPr>
              <a:t>Performance</a:t>
            </a:r>
          </a:p>
        </p:txBody>
      </p:sp>
      <p:sp>
        <p:nvSpPr>
          <p:cNvPr id="18" name="Content Placeholder 4">
            <a:hlinkClick r:id="rId5" action="ppaction://hlinksldjump"/>
          </p:cNvPr>
          <p:cNvSpPr txBox="1">
            <a:spLocks/>
          </p:cNvSpPr>
          <p:nvPr/>
        </p:nvSpPr>
        <p:spPr>
          <a:xfrm>
            <a:off x="6523787" y="5841213"/>
            <a:ext cx="1193586" cy="356385"/>
          </a:xfrm>
          <a:prstGeom prst="roundRect">
            <a:avLst/>
          </a:prstGeom>
          <a:solidFill>
            <a:srgbClr val="800000"/>
          </a:solidFill>
          <a:ln w="9525" cap="flat" cmpd="sng" algn="ctr">
            <a:solidFill>
              <a:srgbClr val="1F497D"/>
            </a:solidFill>
            <a:prstDash val="solid"/>
          </a:ln>
          <a:effectLst/>
        </p:spPr>
        <p:style>
          <a:lnRef idx="1">
            <a:schemeClr val="accent1"/>
          </a:lnRef>
          <a:fillRef idx="3">
            <a:schemeClr val="accent1"/>
          </a:fillRef>
          <a:effectRef idx="2">
            <a:schemeClr val="accent1"/>
          </a:effectRef>
          <a:fontRef idx="minor">
            <a:schemeClr val="lt1"/>
          </a:fontRef>
        </p:style>
        <p:txBody>
          <a:bodyPr vert="horz" lIns="91440" tIns="45720" rIns="91440" bIns="45720" rtlCol="0" anchor="ctr">
            <a:normAutofit fontScale="85000" lnSpcReduction="20000"/>
          </a:bodyPr>
          <a:lstStyle>
            <a:lvl1pPr marL="342900" indent="-342900" algn="l" defTabSz="457200" rtl="0" eaLnBrk="1" latinLnBrk="0" hangingPunct="1">
              <a:spcBef>
                <a:spcPct val="20000"/>
              </a:spcBef>
              <a:buFont typeface="Arial"/>
              <a:buChar char="•"/>
              <a:defRPr sz="3200" kern="1200">
                <a:solidFill>
                  <a:schemeClr val="lt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lt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lt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lt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lt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lt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lt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lt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lt1"/>
                </a:solidFill>
                <a:latin typeface="+mn-lt"/>
                <a:ea typeface="+mn-ea"/>
                <a:cs typeface="+mn-cs"/>
              </a:defRPr>
            </a:lvl9pPr>
          </a:lstStyle>
          <a:p>
            <a:pPr marL="0" indent="0" algn="ctr">
              <a:buFont typeface="Arial"/>
              <a:buNone/>
            </a:pPr>
            <a:r>
              <a:rPr lang="en-US" sz="2000" b="1" dirty="0">
                <a:solidFill>
                  <a:schemeClr val="accent6">
                    <a:lumMod val="20000"/>
                    <a:lumOff val="80000"/>
                  </a:schemeClr>
                </a:solidFill>
                <a:latin typeface="FrankRuehl" panose="020E0503060101010101" pitchFamily="34" charset="-79"/>
                <a:cs typeface="FrankRuehl" panose="020E0503060101010101" pitchFamily="34" charset="-79"/>
              </a:rPr>
              <a:t>Time</a:t>
            </a:r>
          </a:p>
        </p:txBody>
      </p:sp>
      <p:cxnSp>
        <p:nvCxnSpPr>
          <p:cNvPr id="5" name="Straight Arrow Connector 4"/>
          <p:cNvCxnSpPr/>
          <p:nvPr/>
        </p:nvCxnSpPr>
        <p:spPr>
          <a:xfrm>
            <a:off x="1915887" y="5702300"/>
            <a:ext cx="5204693" cy="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cxnSp>
        <p:nvCxnSpPr>
          <p:cNvPr id="21" name="Straight Arrow Connector 20"/>
          <p:cNvCxnSpPr/>
          <p:nvPr/>
        </p:nvCxnSpPr>
        <p:spPr>
          <a:xfrm flipV="1">
            <a:off x="1915887" y="2616200"/>
            <a:ext cx="0" cy="3086100"/>
          </a:xfrm>
          <a:prstGeom prst="straightConnector1">
            <a:avLst/>
          </a:prstGeom>
          <a:ln>
            <a:tailEnd type="arrow"/>
          </a:ln>
        </p:spPr>
        <p:style>
          <a:lnRef idx="2">
            <a:schemeClr val="dk1"/>
          </a:lnRef>
          <a:fillRef idx="0">
            <a:schemeClr val="dk1"/>
          </a:fillRef>
          <a:effectRef idx="1">
            <a:schemeClr val="dk1"/>
          </a:effectRef>
          <a:fontRef idx="minor">
            <a:schemeClr val="tx1"/>
          </a:fontRef>
        </p:style>
      </p:cxnSp>
      <p:sp>
        <p:nvSpPr>
          <p:cNvPr id="20" name="Freeform 19"/>
          <p:cNvSpPr/>
          <p:nvPr/>
        </p:nvSpPr>
        <p:spPr>
          <a:xfrm>
            <a:off x="1955800" y="3911600"/>
            <a:ext cx="2768600" cy="1752600"/>
          </a:xfrm>
          <a:custGeom>
            <a:avLst/>
            <a:gdLst>
              <a:gd name="connsiteX0" fmla="*/ 0 w 2768600"/>
              <a:gd name="connsiteY0" fmla="*/ 1752600 h 1752600"/>
              <a:gd name="connsiteX1" fmla="*/ 50800 w 2768600"/>
              <a:gd name="connsiteY1" fmla="*/ 1651000 h 1752600"/>
              <a:gd name="connsiteX2" fmla="*/ 127000 w 2768600"/>
              <a:gd name="connsiteY2" fmla="*/ 1587500 h 1752600"/>
              <a:gd name="connsiteX3" fmla="*/ 165100 w 2768600"/>
              <a:gd name="connsiteY3" fmla="*/ 1511300 h 1752600"/>
              <a:gd name="connsiteX4" fmla="*/ 241300 w 2768600"/>
              <a:gd name="connsiteY4" fmla="*/ 1447800 h 1752600"/>
              <a:gd name="connsiteX5" fmla="*/ 393700 w 2768600"/>
              <a:gd name="connsiteY5" fmla="*/ 1460500 h 1752600"/>
              <a:gd name="connsiteX6" fmla="*/ 520700 w 2768600"/>
              <a:gd name="connsiteY6" fmla="*/ 1435100 h 1752600"/>
              <a:gd name="connsiteX7" fmla="*/ 546100 w 2768600"/>
              <a:gd name="connsiteY7" fmla="*/ 1397000 h 1752600"/>
              <a:gd name="connsiteX8" fmla="*/ 622300 w 2768600"/>
              <a:gd name="connsiteY8" fmla="*/ 1333500 h 1752600"/>
              <a:gd name="connsiteX9" fmla="*/ 673100 w 2768600"/>
              <a:gd name="connsiteY9" fmla="*/ 1257300 h 1752600"/>
              <a:gd name="connsiteX10" fmla="*/ 723900 w 2768600"/>
              <a:gd name="connsiteY10" fmla="*/ 1181100 h 1752600"/>
              <a:gd name="connsiteX11" fmla="*/ 749300 w 2768600"/>
              <a:gd name="connsiteY11" fmla="*/ 1143000 h 1752600"/>
              <a:gd name="connsiteX12" fmla="*/ 787400 w 2768600"/>
              <a:gd name="connsiteY12" fmla="*/ 1117600 h 1752600"/>
              <a:gd name="connsiteX13" fmla="*/ 850900 w 2768600"/>
              <a:gd name="connsiteY13" fmla="*/ 1130300 h 1752600"/>
              <a:gd name="connsiteX14" fmla="*/ 1003300 w 2768600"/>
              <a:gd name="connsiteY14" fmla="*/ 1104900 h 1752600"/>
              <a:gd name="connsiteX15" fmla="*/ 1028700 w 2768600"/>
              <a:gd name="connsiteY15" fmla="*/ 1066800 h 1752600"/>
              <a:gd name="connsiteX16" fmla="*/ 1041400 w 2768600"/>
              <a:gd name="connsiteY16" fmla="*/ 1028700 h 1752600"/>
              <a:gd name="connsiteX17" fmla="*/ 1117600 w 2768600"/>
              <a:gd name="connsiteY17" fmla="*/ 990600 h 1752600"/>
              <a:gd name="connsiteX18" fmla="*/ 1155700 w 2768600"/>
              <a:gd name="connsiteY18" fmla="*/ 965200 h 1752600"/>
              <a:gd name="connsiteX19" fmla="*/ 1231900 w 2768600"/>
              <a:gd name="connsiteY19" fmla="*/ 939800 h 1752600"/>
              <a:gd name="connsiteX20" fmla="*/ 1308100 w 2768600"/>
              <a:gd name="connsiteY20" fmla="*/ 901700 h 1752600"/>
              <a:gd name="connsiteX21" fmla="*/ 1447800 w 2768600"/>
              <a:gd name="connsiteY21" fmla="*/ 825500 h 1752600"/>
              <a:gd name="connsiteX22" fmla="*/ 1473200 w 2768600"/>
              <a:gd name="connsiteY22" fmla="*/ 787400 h 1752600"/>
              <a:gd name="connsiteX23" fmla="*/ 1498600 w 2768600"/>
              <a:gd name="connsiteY23" fmla="*/ 711200 h 1752600"/>
              <a:gd name="connsiteX24" fmla="*/ 1524000 w 2768600"/>
              <a:gd name="connsiteY24" fmla="*/ 635000 h 1752600"/>
              <a:gd name="connsiteX25" fmla="*/ 1562100 w 2768600"/>
              <a:gd name="connsiteY25" fmla="*/ 558800 h 1752600"/>
              <a:gd name="connsiteX26" fmla="*/ 1600200 w 2768600"/>
              <a:gd name="connsiteY26" fmla="*/ 520700 h 1752600"/>
              <a:gd name="connsiteX27" fmla="*/ 1676400 w 2768600"/>
              <a:gd name="connsiteY27" fmla="*/ 495300 h 1752600"/>
              <a:gd name="connsiteX28" fmla="*/ 1752600 w 2768600"/>
              <a:gd name="connsiteY28" fmla="*/ 457200 h 1752600"/>
              <a:gd name="connsiteX29" fmla="*/ 1879600 w 2768600"/>
              <a:gd name="connsiteY29" fmla="*/ 469900 h 1752600"/>
              <a:gd name="connsiteX30" fmla="*/ 1993900 w 2768600"/>
              <a:gd name="connsiteY30" fmla="*/ 444500 h 1752600"/>
              <a:gd name="connsiteX31" fmla="*/ 2120900 w 2768600"/>
              <a:gd name="connsiteY31" fmla="*/ 431800 h 1752600"/>
              <a:gd name="connsiteX32" fmla="*/ 2197100 w 2768600"/>
              <a:gd name="connsiteY32" fmla="*/ 406400 h 1752600"/>
              <a:gd name="connsiteX33" fmla="*/ 2298700 w 2768600"/>
              <a:gd name="connsiteY33" fmla="*/ 381000 h 1752600"/>
              <a:gd name="connsiteX34" fmla="*/ 2336800 w 2768600"/>
              <a:gd name="connsiteY34" fmla="*/ 355600 h 1752600"/>
              <a:gd name="connsiteX35" fmla="*/ 2425700 w 2768600"/>
              <a:gd name="connsiteY35" fmla="*/ 292100 h 1752600"/>
              <a:gd name="connsiteX36" fmla="*/ 2489200 w 2768600"/>
              <a:gd name="connsiteY36" fmla="*/ 177800 h 1752600"/>
              <a:gd name="connsiteX37" fmla="*/ 2514600 w 2768600"/>
              <a:gd name="connsiteY37" fmla="*/ 139700 h 1752600"/>
              <a:gd name="connsiteX38" fmla="*/ 2590800 w 2768600"/>
              <a:gd name="connsiteY38" fmla="*/ 101600 h 1752600"/>
              <a:gd name="connsiteX39" fmla="*/ 2628900 w 2768600"/>
              <a:gd name="connsiteY39" fmla="*/ 76200 h 1752600"/>
              <a:gd name="connsiteX40" fmla="*/ 2705100 w 2768600"/>
              <a:gd name="connsiteY40" fmla="*/ 50800 h 1752600"/>
              <a:gd name="connsiteX41" fmla="*/ 2768600 w 2768600"/>
              <a:gd name="connsiteY41" fmla="*/ 0 h 17526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Lst>
            <a:rect l="l" t="t" r="r" b="b"/>
            <a:pathLst>
              <a:path w="2768600" h="1752600">
                <a:moveTo>
                  <a:pt x="0" y="1752600"/>
                </a:moveTo>
                <a:cubicBezTo>
                  <a:pt x="12127" y="1722282"/>
                  <a:pt x="25436" y="1676364"/>
                  <a:pt x="50800" y="1651000"/>
                </a:cubicBezTo>
                <a:cubicBezTo>
                  <a:pt x="150700" y="1551100"/>
                  <a:pt x="22972" y="1712334"/>
                  <a:pt x="127000" y="1587500"/>
                </a:cubicBezTo>
                <a:cubicBezTo>
                  <a:pt x="226918" y="1467599"/>
                  <a:pt x="88730" y="1625856"/>
                  <a:pt x="165100" y="1511300"/>
                </a:cubicBezTo>
                <a:cubicBezTo>
                  <a:pt x="184657" y="1481964"/>
                  <a:pt x="213187" y="1466542"/>
                  <a:pt x="241300" y="1447800"/>
                </a:cubicBezTo>
                <a:cubicBezTo>
                  <a:pt x="292100" y="1452033"/>
                  <a:pt x="342724" y="1460500"/>
                  <a:pt x="393700" y="1460500"/>
                </a:cubicBezTo>
                <a:cubicBezTo>
                  <a:pt x="452073" y="1460500"/>
                  <a:pt x="473781" y="1450740"/>
                  <a:pt x="520700" y="1435100"/>
                </a:cubicBezTo>
                <a:cubicBezTo>
                  <a:pt x="529167" y="1422400"/>
                  <a:pt x="535307" y="1407793"/>
                  <a:pt x="546100" y="1397000"/>
                </a:cubicBezTo>
                <a:cubicBezTo>
                  <a:pt x="619478" y="1323622"/>
                  <a:pt x="549480" y="1427125"/>
                  <a:pt x="622300" y="1333500"/>
                </a:cubicBezTo>
                <a:cubicBezTo>
                  <a:pt x="641042" y="1309403"/>
                  <a:pt x="656167" y="1282700"/>
                  <a:pt x="673100" y="1257300"/>
                </a:cubicBezTo>
                <a:lnTo>
                  <a:pt x="723900" y="1181100"/>
                </a:lnTo>
                <a:cubicBezTo>
                  <a:pt x="732367" y="1168400"/>
                  <a:pt x="736600" y="1151467"/>
                  <a:pt x="749300" y="1143000"/>
                </a:cubicBezTo>
                <a:lnTo>
                  <a:pt x="787400" y="1117600"/>
                </a:lnTo>
                <a:cubicBezTo>
                  <a:pt x="808567" y="1121833"/>
                  <a:pt x="829314" y="1130300"/>
                  <a:pt x="850900" y="1130300"/>
                </a:cubicBezTo>
                <a:cubicBezTo>
                  <a:pt x="935970" y="1130300"/>
                  <a:pt x="943687" y="1124771"/>
                  <a:pt x="1003300" y="1104900"/>
                </a:cubicBezTo>
                <a:cubicBezTo>
                  <a:pt x="1011767" y="1092200"/>
                  <a:pt x="1021874" y="1080452"/>
                  <a:pt x="1028700" y="1066800"/>
                </a:cubicBezTo>
                <a:cubicBezTo>
                  <a:pt x="1034687" y="1054826"/>
                  <a:pt x="1033037" y="1039153"/>
                  <a:pt x="1041400" y="1028700"/>
                </a:cubicBezTo>
                <a:cubicBezTo>
                  <a:pt x="1065664" y="998370"/>
                  <a:pt x="1086924" y="1005938"/>
                  <a:pt x="1117600" y="990600"/>
                </a:cubicBezTo>
                <a:cubicBezTo>
                  <a:pt x="1131252" y="983774"/>
                  <a:pt x="1141752" y="971399"/>
                  <a:pt x="1155700" y="965200"/>
                </a:cubicBezTo>
                <a:cubicBezTo>
                  <a:pt x="1180166" y="954326"/>
                  <a:pt x="1209623" y="954652"/>
                  <a:pt x="1231900" y="939800"/>
                </a:cubicBezTo>
                <a:cubicBezTo>
                  <a:pt x="1315396" y="884136"/>
                  <a:pt x="1225474" y="939257"/>
                  <a:pt x="1308100" y="901700"/>
                </a:cubicBezTo>
                <a:cubicBezTo>
                  <a:pt x="1398655" y="860539"/>
                  <a:pt x="1388151" y="865266"/>
                  <a:pt x="1447800" y="825500"/>
                </a:cubicBezTo>
                <a:cubicBezTo>
                  <a:pt x="1456267" y="812800"/>
                  <a:pt x="1467001" y="801348"/>
                  <a:pt x="1473200" y="787400"/>
                </a:cubicBezTo>
                <a:cubicBezTo>
                  <a:pt x="1484074" y="762934"/>
                  <a:pt x="1490133" y="736600"/>
                  <a:pt x="1498600" y="711200"/>
                </a:cubicBezTo>
                <a:lnTo>
                  <a:pt x="1524000" y="635000"/>
                </a:lnTo>
                <a:cubicBezTo>
                  <a:pt x="1536728" y="596815"/>
                  <a:pt x="1534745" y="591626"/>
                  <a:pt x="1562100" y="558800"/>
                </a:cubicBezTo>
                <a:cubicBezTo>
                  <a:pt x="1573598" y="545002"/>
                  <a:pt x="1584500" y="529422"/>
                  <a:pt x="1600200" y="520700"/>
                </a:cubicBezTo>
                <a:cubicBezTo>
                  <a:pt x="1623605" y="507697"/>
                  <a:pt x="1654123" y="510152"/>
                  <a:pt x="1676400" y="495300"/>
                </a:cubicBezTo>
                <a:cubicBezTo>
                  <a:pt x="1725639" y="462474"/>
                  <a:pt x="1700020" y="474727"/>
                  <a:pt x="1752600" y="457200"/>
                </a:cubicBezTo>
                <a:cubicBezTo>
                  <a:pt x="1794933" y="461433"/>
                  <a:pt x="1837056" y="469900"/>
                  <a:pt x="1879600" y="469900"/>
                </a:cubicBezTo>
                <a:cubicBezTo>
                  <a:pt x="2012473" y="469900"/>
                  <a:pt x="1908773" y="457596"/>
                  <a:pt x="1993900" y="444500"/>
                </a:cubicBezTo>
                <a:cubicBezTo>
                  <a:pt x="2035950" y="438031"/>
                  <a:pt x="2078567" y="436033"/>
                  <a:pt x="2120900" y="431800"/>
                </a:cubicBezTo>
                <a:cubicBezTo>
                  <a:pt x="2146300" y="423333"/>
                  <a:pt x="2170846" y="411651"/>
                  <a:pt x="2197100" y="406400"/>
                </a:cubicBezTo>
                <a:cubicBezTo>
                  <a:pt x="2221252" y="401570"/>
                  <a:pt x="2272665" y="394017"/>
                  <a:pt x="2298700" y="381000"/>
                </a:cubicBezTo>
                <a:cubicBezTo>
                  <a:pt x="2312352" y="374174"/>
                  <a:pt x="2323548" y="363173"/>
                  <a:pt x="2336800" y="355600"/>
                </a:cubicBezTo>
                <a:cubicBezTo>
                  <a:pt x="2414808" y="311024"/>
                  <a:pt x="2363641" y="354159"/>
                  <a:pt x="2425700" y="292100"/>
                </a:cubicBezTo>
                <a:cubicBezTo>
                  <a:pt x="2448053" y="225040"/>
                  <a:pt x="2430974" y="265139"/>
                  <a:pt x="2489200" y="177800"/>
                </a:cubicBezTo>
                <a:cubicBezTo>
                  <a:pt x="2497667" y="165100"/>
                  <a:pt x="2501900" y="148167"/>
                  <a:pt x="2514600" y="139700"/>
                </a:cubicBezTo>
                <a:cubicBezTo>
                  <a:pt x="2623789" y="66907"/>
                  <a:pt x="2485640" y="154180"/>
                  <a:pt x="2590800" y="101600"/>
                </a:cubicBezTo>
                <a:cubicBezTo>
                  <a:pt x="2604452" y="94774"/>
                  <a:pt x="2614952" y="82399"/>
                  <a:pt x="2628900" y="76200"/>
                </a:cubicBezTo>
                <a:cubicBezTo>
                  <a:pt x="2653366" y="65326"/>
                  <a:pt x="2705100" y="50800"/>
                  <a:pt x="2705100" y="50800"/>
                </a:cubicBezTo>
                <a:cubicBezTo>
                  <a:pt x="2749893" y="6007"/>
                  <a:pt x="2727136" y="20732"/>
                  <a:pt x="2768600" y="0"/>
                </a:cubicBezTo>
              </a:path>
            </a:pathLst>
          </a:custGeom>
        </p:spPr>
        <p:style>
          <a:lnRef idx="3">
            <a:schemeClr val="accent2"/>
          </a:lnRef>
          <a:fillRef idx="0">
            <a:schemeClr val="accent2"/>
          </a:fillRef>
          <a:effectRef idx="2">
            <a:schemeClr val="accent2"/>
          </a:effectRef>
          <a:fontRef idx="minor">
            <a:schemeClr val="tx1"/>
          </a:fontRef>
        </p:style>
        <p:txBody>
          <a:bodyPr rtlCol="0" anchor="ctr"/>
          <a:lstStyle/>
          <a:p>
            <a:pPr algn="ctr"/>
            <a:endParaRPr lang="en-US" dirty="0"/>
          </a:p>
        </p:txBody>
      </p:sp>
      <p:cxnSp>
        <p:nvCxnSpPr>
          <p:cNvPr id="23" name="Straight Connector 22"/>
          <p:cNvCxnSpPr/>
          <p:nvPr/>
        </p:nvCxnSpPr>
        <p:spPr>
          <a:xfrm>
            <a:off x="4724399" y="2181225"/>
            <a:ext cx="1" cy="3521075"/>
          </a:xfrm>
          <a:prstGeom prst="line">
            <a:avLst/>
          </a:prstGeom>
        </p:spPr>
        <p:style>
          <a:lnRef idx="2">
            <a:schemeClr val="accent1"/>
          </a:lnRef>
          <a:fillRef idx="0">
            <a:schemeClr val="accent1"/>
          </a:fillRef>
          <a:effectRef idx="1">
            <a:schemeClr val="accent1"/>
          </a:effectRef>
          <a:fontRef idx="minor">
            <a:schemeClr val="tx1"/>
          </a:fontRef>
        </p:style>
      </p:cxnSp>
      <p:sp>
        <p:nvSpPr>
          <p:cNvPr id="24" name="Freeform 23"/>
          <p:cNvSpPr/>
          <p:nvPr/>
        </p:nvSpPr>
        <p:spPr>
          <a:xfrm>
            <a:off x="4724399" y="2921000"/>
            <a:ext cx="1799387" cy="1016000"/>
          </a:xfrm>
          <a:custGeom>
            <a:avLst/>
            <a:gdLst>
              <a:gd name="connsiteX0" fmla="*/ 0 w 1727200"/>
              <a:gd name="connsiteY0" fmla="*/ 1016000 h 1016000"/>
              <a:gd name="connsiteX1" fmla="*/ 63500 w 1727200"/>
              <a:gd name="connsiteY1" fmla="*/ 990600 h 1016000"/>
              <a:gd name="connsiteX2" fmla="*/ 177800 w 1727200"/>
              <a:gd name="connsiteY2" fmla="*/ 965200 h 1016000"/>
              <a:gd name="connsiteX3" fmla="*/ 254000 w 1727200"/>
              <a:gd name="connsiteY3" fmla="*/ 939800 h 1016000"/>
              <a:gd name="connsiteX4" fmla="*/ 304800 w 1727200"/>
              <a:gd name="connsiteY4" fmla="*/ 927100 h 1016000"/>
              <a:gd name="connsiteX5" fmla="*/ 342900 w 1727200"/>
              <a:gd name="connsiteY5" fmla="*/ 850900 h 1016000"/>
              <a:gd name="connsiteX6" fmla="*/ 304800 w 1727200"/>
              <a:gd name="connsiteY6" fmla="*/ 800100 h 1016000"/>
              <a:gd name="connsiteX7" fmla="*/ 304800 w 1727200"/>
              <a:gd name="connsiteY7" fmla="*/ 711200 h 1016000"/>
              <a:gd name="connsiteX8" fmla="*/ 457200 w 1727200"/>
              <a:gd name="connsiteY8" fmla="*/ 673100 h 1016000"/>
              <a:gd name="connsiteX9" fmla="*/ 558800 w 1727200"/>
              <a:gd name="connsiteY9" fmla="*/ 647700 h 1016000"/>
              <a:gd name="connsiteX10" fmla="*/ 609600 w 1727200"/>
              <a:gd name="connsiteY10" fmla="*/ 635000 h 1016000"/>
              <a:gd name="connsiteX11" fmla="*/ 685800 w 1727200"/>
              <a:gd name="connsiteY11" fmla="*/ 609600 h 1016000"/>
              <a:gd name="connsiteX12" fmla="*/ 723900 w 1727200"/>
              <a:gd name="connsiteY12" fmla="*/ 533400 h 1016000"/>
              <a:gd name="connsiteX13" fmla="*/ 774700 w 1727200"/>
              <a:gd name="connsiteY13" fmla="*/ 457200 h 1016000"/>
              <a:gd name="connsiteX14" fmla="*/ 787400 w 1727200"/>
              <a:gd name="connsiteY14" fmla="*/ 406400 h 1016000"/>
              <a:gd name="connsiteX15" fmla="*/ 863600 w 1727200"/>
              <a:gd name="connsiteY15" fmla="*/ 368300 h 1016000"/>
              <a:gd name="connsiteX16" fmla="*/ 1295400 w 1727200"/>
              <a:gd name="connsiteY16" fmla="*/ 368300 h 1016000"/>
              <a:gd name="connsiteX17" fmla="*/ 1308100 w 1727200"/>
              <a:gd name="connsiteY17" fmla="*/ 279400 h 1016000"/>
              <a:gd name="connsiteX18" fmla="*/ 1346200 w 1727200"/>
              <a:gd name="connsiteY18" fmla="*/ 152400 h 1016000"/>
              <a:gd name="connsiteX19" fmla="*/ 1371600 w 1727200"/>
              <a:gd name="connsiteY19" fmla="*/ 114300 h 1016000"/>
              <a:gd name="connsiteX20" fmla="*/ 1409700 w 1727200"/>
              <a:gd name="connsiteY20" fmla="*/ 88900 h 1016000"/>
              <a:gd name="connsiteX21" fmla="*/ 1435100 w 1727200"/>
              <a:gd name="connsiteY21" fmla="*/ 50800 h 1016000"/>
              <a:gd name="connsiteX22" fmla="*/ 1689100 w 1727200"/>
              <a:gd name="connsiteY22" fmla="*/ 12700 h 1016000"/>
              <a:gd name="connsiteX23" fmla="*/ 1727200 w 1727200"/>
              <a:gd name="connsiteY23" fmla="*/ 0 h 10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27200" h="1016000">
                <a:moveTo>
                  <a:pt x="0" y="1016000"/>
                </a:moveTo>
                <a:cubicBezTo>
                  <a:pt x="21167" y="1007533"/>
                  <a:pt x="41873" y="997809"/>
                  <a:pt x="63500" y="990600"/>
                </a:cubicBezTo>
                <a:cubicBezTo>
                  <a:pt x="114821" y="973493"/>
                  <a:pt x="122439" y="980299"/>
                  <a:pt x="177800" y="965200"/>
                </a:cubicBezTo>
                <a:cubicBezTo>
                  <a:pt x="203631" y="958155"/>
                  <a:pt x="228025" y="946294"/>
                  <a:pt x="254000" y="939800"/>
                </a:cubicBezTo>
                <a:lnTo>
                  <a:pt x="304800" y="927100"/>
                </a:lnTo>
                <a:cubicBezTo>
                  <a:pt x="311647" y="916829"/>
                  <a:pt x="348158" y="869303"/>
                  <a:pt x="342900" y="850900"/>
                </a:cubicBezTo>
                <a:cubicBezTo>
                  <a:pt x="337085" y="830548"/>
                  <a:pt x="317500" y="817033"/>
                  <a:pt x="304800" y="800100"/>
                </a:cubicBezTo>
                <a:cubicBezTo>
                  <a:pt x="296546" y="775338"/>
                  <a:pt x="275859" y="736006"/>
                  <a:pt x="304800" y="711200"/>
                </a:cubicBezTo>
                <a:cubicBezTo>
                  <a:pt x="331338" y="688453"/>
                  <a:pt x="425849" y="679818"/>
                  <a:pt x="457200" y="673100"/>
                </a:cubicBezTo>
                <a:cubicBezTo>
                  <a:pt x="491334" y="665786"/>
                  <a:pt x="524933" y="656167"/>
                  <a:pt x="558800" y="647700"/>
                </a:cubicBezTo>
                <a:cubicBezTo>
                  <a:pt x="575733" y="643467"/>
                  <a:pt x="593041" y="640520"/>
                  <a:pt x="609600" y="635000"/>
                </a:cubicBezTo>
                <a:lnTo>
                  <a:pt x="685800" y="609600"/>
                </a:lnTo>
                <a:cubicBezTo>
                  <a:pt x="717722" y="513835"/>
                  <a:pt x="674661" y="631877"/>
                  <a:pt x="723900" y="533400"/>
                </a:cubicBezTo>
                <a:cubicBezTo>
                  <a:pt x="760659" y="459882"/>
                  <a:pt x="702475" y="529425"/>
                  <a:pt x="774700" y="457200"/>
                </a:cubicBezTo>
                <a:cubicBezTo>
                  <a:pt x="778933" y="440267"/>
                  <a:pt x="777718" y="420923"/>
                  <a:pt x="787400" y="406400"/>
                </a:cubicBezTo>
                <a:cubicBezTo>
                  <a:pt x="801468" y="385298"/>
                  <a:pt x="841866" y="375545"/>
                  <a:pt x="863600" y="368300"/>
                </a:cubicBezTo>
                <a:cubicBezTo>
                  <a:pt x="899645" y="370197"/>
                  <a:pt x="1236927" y="397536"/>
                  <a:pt x="1295400" y="368300"/>
                </a:cubicBezTo>
                <a:cubicBezTo>
                  <a:pt x="1322174" y="354913"/>
                  <a:pt x="1303548" y="308986"/>
                  <a:pt x="1308100" y="279400"/>
                </a:cubicBezTo>
                <a:cubicBezTo>
                  <a:pt x="1319605" y="204616"/>
                  <a:pt x="1312451" y="211461"/>
                  <a:pt x="1346200" y="152400"/>
                </a:cubicBezTo>
                <a:cubicBezTo>
                  <a:pt x="1353773" y="139148"/>
                  <a:pt x="1360807" y="125093"/>
                  <a:pt x="1371600" y="114300"/>
                </a:cubicBezTo>
                <a:cubicBezTo>
                  <a:pt x="1382393" y="103507"/>
                  <a:pt x="1397000" y="97367"/>
                  <a:pt x="1409700" y="88900"/>
                </a:cubicBezTo>
                <a:cubicBezTo>
                  <a:pt x="1418167" y="76200"/>
                  <a:pt x="1422157" y="58890"/>
                  <a:pt x="1435100" y="50800"/>
                </a:cubicBezTo>
                <a:cubicBezTo>
                  <a:pt x="1497821" y="11600"/>
                  <a:pt x="1639603" y="16235"/>
                  <a:pt x="1689100" y="12700"/>
                </a:cubicBezTo>
                <a:lnTo>
                  <a:pt x="1727200" y="0"/>
                </a:lnTo>
              </a:path>
            </a:pathLst>
          </a:custGeom>
          <a:ln/>
        </p:spPr>
        <p:style>
          <a:lnRef idx="3">
            <a:schemeClr val="accent4"/>
          </a:lnRef>
          <a:fillRef idx="0">
            <a:schemeClr val="accent4"/>
          </a:fillRef>
          <a:effectRef idx="2">
            <a:schemeClr val="accent4"/>
          </a:effectRef>
          <a:fontRef idx="minor">
            <a:schemeClr val="tx1"/>
          </a:fontRef>
        </p:style>
        <p:txBody>
          <a:bodyPr rtlCol="0" anchor="ctr"/>
          <a:lstStyle/>
          <a:p>
            <a:pPr algn="ctr"/>
            <a:endParaRPr lang="en-US" dirty="0"/>
          </a:p>
        </p:txBody>
      </p:sp>
      <p:sp>
        <p:nvSpPr>
          <p:cNvPr id="32" name="Freeform 31"/>
          <p:cNvSpPr/>
          <p:nvPr/>
        </p:nvSpPr>
        <p:spPr>
          <a:xfrm rot="3274614">
            <a:off x="4796472" y="3842984"/>
            <a:ext cx="1727200" cy="1016000"/>
          </a:xfrm>
          <a:custGeom>
            <a:avLst/>
            <a:gdLst>
              <a:gd name="connsiteX0" fmla="*/ 0 w 1727200"/>
              <a:gd name="connsiteY0" fmla="*/ 1016000 h 1016000"/>
              <a:gd name="connsiteX1" fmla="*/ 63500 w 1727200"/>
              <a:gd name="connsiteY1" fmla="*/ 990600 h 1016000"/>
              <a:gd name="connsiteX2" fmla="*/ 177800 w 1727200"/>
              <a:gd name="connsiteY2" fmla="*/ 965200 h 1016000"/>
              <a:gd name="connsiteX3" fmla="*/ 254000 w 1727200"/>
              <a:gd name="connsiteY3" fmla="*/ 939800 h 1016000"/>
              <a:gd name="connsiteX4" fmla="*/ 304800 w 1727200"/>
              <a:gd name="connsiteY4" fmla="*/ 927100 h 1016000"/>
              <a:gd name="connsiteX5" fmla="*/ 342900 w 1727200"/>
              <a:gd name="connsiteY5" fmla="*/ 850900 h 1016000"/>
              <a:gd name="connsiteX6" fmla="*/ 304800 w 1727200"/>
              <a:gd name="connsiteY6" fmla="*/ 800100 h 1016000"/>
              <a:gd name="connsiteX7" fmla="*/ 304800 w 1727200"/>
              <a:gd name="connsiteY7" fmla="*/ 711200 h 1016000"/>
              <a:gd name="connsiteX8" fmla="*/ 457200 w 1727200"/>
              <a:gd name="connsiteY8" fmla="*/ 673100 h 1016000"/>
              <a:gd name="connsiteX9" fmla="*/ 558800 w 1727200"/>
              <a:gd name="connsiteY9" fmla="*/ 647700 h 1016000"/>
              <a:gd name="connsiteX10" fmla="*/ 609600 w 1727200"/>
              <a:gd name="connsiteY10" fmla="*/ 635000 h 1016000"/>
              <a:gd name="connsiteX11" fmla="*/ 685800 w 1727200"/>
              <a:gd name="connsiteY11" fmla="*/ 609600 h 1016000"/>
              <a:gd name="connsiteX12" fmla="*/ 723900 w 1727200"/>
              <a:gd name="connsiteY12" fmla="*/ 533400 h 1016000"/>
              <a:gd name="connsiteX13" fmla="*/ 774700 w 1727200"/>
              <a:gd name="connsiteY13" fmla="*/ 457200 h 1016000"/>
              <a:gd name="connsiteX14" fmla="*/ 787400 w 1727200"/>
              <a:gd name="connsiteY14" fmla="*/ 406400 h 1016000"/>
              <a:gd name="connsiteX15" fmla="*/ 863600 w 1727200"/>
              <a:gd name="connsiteY15" fmla="*/ 368300 h 1016000"/>
              <a:gd name="connsiteX16" fmla="*/ 1295400 w 1727200"/>
              <a:gd name="connsiteY16" fmla="*/ 368300 h 1016000"/>
              <a:gd name="connsiteX17" fmla="*/ 1308100 w 1727200"/>
              <a:gd name="connsiteY17" fmla="*/ 279400 h 1016000"/>
              <a:gd name="connsiteX18" fmla="*/ 1346200 w 1727200"/>
              <a:gd name="connsiteY18" fmla="*/ 152400 h 1016000"/>
              <a:gd name="connsiteX19" fmla="*/ 1371600 w 1727200"/>
              <a:gd name="connsiteY19" fmla="*/ 114300 h 1016000"/>
              <a:gd name="connsiteX20" fmla="*/ 1409700 w 1727200"/>
              <a:gd name="connsiteY20" fmla="*/ 88900 h 1016000"/>
              <a:gd name="connsiteX21" fmla="*/ 1435100 w 1727200"/>
              <a:gd name="connsiteY21" fmla="*/ 50800 h 1016000"/>
              <a:gd name="connsiteX22" fmla="*/ 1689100 w 1727200"/>
              <a:gd name="connsiteY22" fmla="*/ 12700 h 1016000"/>
              <a:gd name="connsiteX23" fmla="*/ 1727200 w 1727200"/>
              <a:gd name="connsiteY23" fmla="*/ 0 h 1016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1727200" h="1016000">
                <a:moveTo>
                  <a:pt x="0" y="1016000"/>
                </a:moveTo>
                <a:cubicBezTo>
                  <a:pt x="21167" y="1007533"/>
                  <a:pt x="41873" y="997809"/>
                  <a:pt x="63500" y="990600"/>
                </a:cubicBezTo>
                <a:cubicBezTo>
                  <a:pt x="114821" y="973493"/>
                  <a:pt x="122439" y="980299"/>
                  <a:pt x="177800" y="965200"/>
                </a:cubicBezTo>
                <a:cubicBezTo>
                  <a:pt x="203631" y="958155"/>
                  <a:pt x="228025" y="946294"/>
                  <a:pt x="254000" y="939800"/>
                </a:cubicBezTo>
                <a:lnTo>
                  <a:pt x="304800" y="927100"/>
                </a:lnTo>
                <a:cubicBezTo>
                  <a:pt x="311647" y="916829"/>
                  <a:pt x="348158" y="869303"/>
                  <a:pt x="342900" y="850900"/>
                </a:cubicBezTo>
                <a:cubicBezTo>
                  <a:pt x="337085" y="830548"/>
                  <a:pt x="317500" y="817033"/>
                  <a:pt x="304800" y="800100"/>
                </a:cubicBezTo>
                <a:cubicBezTo>
                  <a:pt x="296546" y="775338"/>
                  <a:pt x="275859" y="736006"/>
                  <a:pt x="304800" y="711200"/>
                </a:cubicBezTo>
                <a:cubicBezTo>
                  <a:pt x="331338" y="688453"/>
                  <a:pt x="425849" y="679818"/>
                  <a:pt x="457200" y="673100"/>
                </a:cubicBezTo>
                <a:cubicBezTo>
                  <a:pt x="491334" y="665786"/>
                  <a:pt x="524933" y="656167"/>
                  <a:pt x="558800" y="647700"/>
                </a:cubicBezTo>
                <a:cubicBezTo>
                  <a:pt x="575733" y="643467"/>
                  <a:pt x="593041" y="640520"/>
                  <a:pt x="609600" y="635000"/>
                </a:cubicBezTo>
                <a:lnTo>
                  <a:pt x="685800" y="609600"/>
                </a:lnTo>
                <a:cubicBezTo>
                  <a:pt x="717722" y="513835"/>
                  <a:pt x="674661" y="631877"/>
                  <a:pt x="723900" y="533400"/>
                </a:cubicBezTo>
                <a:cubicBezTo>
                  <a:pt x="760659" y="459882"/>
                  <a:pt x="702475" y="529425"/>
                  <a:pt x="774700" y="457200"/>
                </a:cubicBezTo>
                <a:cubicBezTo>
                  <a:pt x="778933" y="440267"/>
                  <a:pt x="777718" y="420923"/>
                  <a:pt x="787400" y="406400"/>
                </a:cubicBezTo>
                <a:cubicBezTo>
                  <a:pt x="801468" y="385298"/>
                  <a:pt x="841866" y="375545"/>
                  <a:pt x="863600" y="368300"/>
                </a:cubicBezTo>
                <a:cubicBezTo>
                  <a:pt x="899645" y="370197"/>
                  <a:pt x="1236927" y="397536"/>
                  <a:pt x="1295400" y="368300"/>
                </a:cubicBezTo>
                <a:cubicBezTo>
                  <a:pt x="1322174" y="354913"/>
                  <a:pt x="1303548" y="308986"/>
                  <a:pt x="1308100" y="279400"/>
                </a:cubicBezTo>
                <a:cubicBezTo>
                  <a:pt x="1319605" y="204616"/>
                  <a:pt x="1312451" y="211461"/>
                  <a:pt x="1346200" y="152400"/>
                </a:cubicBezTo>
                <a:cubicBezTo>
                  <a:pt x="1353773" y="139148"/>
                  <a:pt x="1360807" y="125093"/>
                  <a:pt x="1371600" y="114300"/>
                </a:cubicBezTo>
                <a:cubicBezTo>
                  <a:pt x="1382393" y="103507"/>
                  <a:pt x="1397000" y="97367"/>
                  <a:pt x="1409700" y="88900"/>
                </a:cubicBezTo>
                <a:cubicBezTo>
                  <a:pt x="1418167" y="76200"/>
                  <a:pt x="1422157" y="58890"/>
                  <a:pt x="1435100" y="50800"/>
                </a:cubicBezTo>
                <a:cubicBezTo>
                  <a:pt x="1497821" y="11600"/>
                  <a:pt x="1639603" y="16235"/>
                  <a:pt x="1689100" y="12700"/>
                </a:cubicBezTo>
                <a:lnTo>
                  <a:pt x="1727200" y="0"/>
                </a:lnTo>
              </a:path>
            </a:pathLst>
          </a:custGeom>
        </p:spPr>
        <p:style>
          <a:lnRef idx="3">
            <a:schemeClr val="accent3"/>
          </a:lnRef>
          <a:fillRef idx="0">
            <a:schemeClr val="accent3"/>
          </a:fillRef>
          <a:effectRef idx="2">
            <a:schemeClr val="accent3"/>
          </a:effectRef>
          <a:fontRef idx="minor">
            <a:schemeClr val="tx1"/>
          </a:fontRef>
        </p:style>
        <p:txBody>
          <a:bodyPr rtlCol="0" anchor="ctr"/>
          <a:lstStyle/>
          <a:p>
            <a:pPr algn="ctr"/>
            <a:endParaRPr lang="en-US" dirty="0"/>
          </a:p>
        </p:txBody>
      </p:sp>
      <p:sp>
        <p:nvSpPr>
          <p:cNvPr id="25" name="TextBox 24"/>
          <p:cNvSpPr txBox="1"/>
          <p:nvPr/>
        </p:nvSpPr>
        <p:spPr>
          <a:xfrm>
            <a:off x="3981450" y="5859498"/>
            <a:ext cx="1485900" cy="369332"/>
          </a:xfrm>
          <a:prstGeom prst="rect">
            <a:avLst/>
          </a:prstGeom>
          <a:noFill/>
        </p:spPr>
        <p:txBody>
          <a:bodyPr wrap="square" rtlCol="0">
            <a:spAutoFit/>
          </a:bodyPr>
          <a:lstStyle/>
          <a:p>
            <a:pPr algn="ctr"/>
            <a:r>
              <a:rPr lang="en-US" dirty="0">
                <a:latin typeface="FrankRuehl" panose="020E0503060101010101" pitchFamily="34" charset="-79"/>
                <a:cs typeface="FrankRuehl" panose="020E0503060101010101" pitchFamily="34" charset="-79"/>
              </a:rPr>
              <a:t>Today</a:t>
            </a:r>
          </a:p>
        </p:txBody>
      </p:sp>
      <p:sp>
        <p:nvSpPr>
          <p:cNvPr id="34" name="TextBox 33"/>
          <p:cNvSpPr txBox="1"/>
          <p:nvPr/>
        </p:nvSpPr>
        <p:spPr>
          <a:xfrm>
            <a:off x="6772274" y="2275701"/>
            <a:ext cx="1485900" cy="923330"/>
          </a:xfrm>
          <a:prstGeom prst="rect">
            <a:avLst/>
          </a:prstGeom>
          <a:noFill/>
        </p:spPr>
        <p:txBody>
          <a:bodyPr wrap="square" rtlCol="0">
            <a:spAutoFit/>
          </a:bodyPr>
          <a:lstStyle/>
          <a:p>
            <a:pPr algn="ctr"/>
            <a:r>
              <a:rPr lang="en-US" dirty="0">
                <a:latin typeface="FrankRuehl" panose="020E0503060101010101" pitchFamily="34" charset="-79"/>
                <a:cs typeface="FrankRuehl" panose="020E0503060101010101" pitchFamily="34" charset="-79"/>
              </a:rPr>
              <a:t>Maximum</a:t>
            </a:r>
          </a:p>
          <a:p>
            <a:pPr algn="ctr"/>
            <a:r>
              <a:rPr lang="en-US" dirty="0">
                <a:latin typeface="FrankRuehl" panose="020E0503060101010101" pitchFamily="34" charset="-79"/>
                <a:cs typeface="FrankRuehl" panose="020E0503060101010101" pitchFamily="34" charset="-79"/>
              </a:rPr>
              <a:t>Desirable  Outcome</a:t>
            </a:r>
          </a:p>
        </p:txBody>
      </p:sp>
      <p:sp>
        <p:nvSpPr>
          <p:cNvPr id="35" name="TextBox 34"/>
          <p:cNvSpPr txBox="1"/>
          <p:nvPr/>
        </p:nvSpPr>
        <p:spPr>
          <a:xfrm>
            <a:off x="6974423" y="4598468"/>
            <a:ext cx="1485900" cy="923330"/>
          </a:xfrm>
          <a:prstGeom prst="rect">
            <a:avLst/>
          </a:prstGeom>
          <a:noFill/>
        </p:spPr>
        <p:txBody>
          <a:bodyPr wrap="square" rtlCol="0">
            <a:spAutoFit/>
          </a:bodyPr>
          <a:lstStyle/>
          <a:p>
            <a:pPr algn="ctr"/>
            <a:r>
              <a:rPr lang="en-US" dirty="0">
                <a:latin typeface="FrankRuehl" panose="020E0503060101010101" pitchFamily="34" charset="-79"/>
                <a:cs typeface="FrankRuehl" panose="020E0503060101010101" pitchFamily="34" charset="-79"/>
              </a:rPr>
              <a:t>Maximum Undesirable</a:t>
            </a:r>
            <a:br>
              <a:rPr lang="en-US" dirty="0">
                <a:latin typeface="FrankRuehl" panose="020E0503060101010101" pitchFamily="34" charset="-79"/>
                <a:cs typeface="FrankRuehl" panose="020E0503060101010101" pitchFamily="34" charset="-79"/>
              </a:rPr>
            </a:br>
            <a:r>
              <a:rPr lang="en-US" dirty="0">
                <a:latin typeface="FrankRuehl" panose="020E0503060101010101" pitchFamily="34" charset="-79"/>
                <a:cs typeface="FrankRuehl" panose="020E0503060101010101" pitchFamily="34" charset="-79"/>
              </a:rPr>
              <a:t>Outcome</a:t>
            </a:r>
          </a:p>
        </p:txBody>
      </p:sp>
      <p:sp>
        <p:nvSpPr>
          <p:cNvPr id="36" name="TextBox 35"/>
          <p:cNvSpPr txBox="1"/>
          <p:nvPr/>
        </p:nvSpPr>
        <p:spPr>
          <a:xfrm>
            <a:off x="4756343" y="2368034"/>
            <a:ext cx="1934969" cy="800219"/>
          </a:xfrm>
          <a:prstGeom prst="rect">
            <a:avLst/>
          </a:prstGeom>
          <a:noFill/>
        </p:spPr>
        <p:txBody>
          <a:bodyPr wrap="square" rtlCol="0">
            <a:spAutoFit/>
          </a:bodyPr>
          <a:lstStyle/>
          <a:p>
            <a:pPr algn="ctr"/>
            <a:r>
              <a:rPr lang="en-US" b="1" dirty="0">
                <a:solidFill>
                  <a:srgbClr val="800000"/>
                </a:solidFill>
                <a:latin typeface="FrankRuehl" panose="020E0503060101010101" pitchFamily="34" charset="-79"/>
                <a:cs typeface="FrankRuehl" panose="020E0503060101010101" pitchFamily="34" charset="-79"/>
              </a:rPr>
              <a:t>Predictive Tools</a:t>
            </a:r>
          </a:p>
          <a:p>
            <a:pPr algn="ctr"/>
            <a:r>
              <a:rPr lang="en-US" sz="1400" b="1" dirty="0">
                <a:solidFill>
                  <a:schemeClr val="accent5">
                    <a:lumMod val="50000"/>
                  </a:schemeClr>
                </a:solidFill>
                <a:latin typeface="FrankRuehl" panose="020E0503060101010101" pitchFamily="34" charset="-79"/>
                <a:cs typeface="FrankRuehl" panose="020E0503060101010101" pitchFamily="34" charset="-79"/>
              </a:rPr>
              <a:t>(associations, inference, analogs)</a:t>
            </a:r>
          </a:p>
        </p:txBody>
      </p:sp>
      <p:sp>
        <p:nvSpPr>
          <p:cNvPr id="37" name="TextBox 36"/>
          <p:cNvSpPr txBox="1"/>
          <p:nvPr/>
        </p:nvSpPr>
        <p:spPr>
          <a:xfrm>
            <a:off x="2372614" y="2384413"/>
            <a:ext cx="1934969" cy="646331"/>
          </a:xfrm>
          <a:prstGeom prst="rect">
            <a:avLst/>
          </a:prstGeom>
          <a:noFill/>
        </p:spPr>
        <p:txBody>
          <a:bodyPr wrap="square" rtlCol="0">
            <a:spAutoFit/>
          </a:bodyPr>
          <a:lstStyle/>
          <a:p>
            <a:pPr algn="ctr"/>
            <a:r>
              <a:rPr lang="en-US" b="1" dirty="0">
                <a:solidFill>
                  <a:srgbClr val="800000"/>
                </a:solidFill>
                <a:latin typeface="FrankRuehl" panose="020E0503060101010101" pitchFamily="34" charset="-79"/>
                <a:cs typeface="FrankRuehl" panose="020E0503060101010101" pitchFamily="34" charset="-79"/>
              </a:rPr>
              <a:t>Forensic Tools</a:t>
            </a:r>
          </a:p>
          <a:p>
            <a:pPr algn="ctr"/>
            <a:r>
              <a:rPr lang="en-US" b="1" dirty="0">
                <a:solidFill>
                  <a:schemeClr val="accent5">
                    <a:lumMod val="50000"/>
                  </a:schemeClr>
                </a:solidFill>
                <a:latin typeface="FrankRuehl" panose="020E0503060101010101" pitchFamily="34" charset="-79"/>
                <a:cs typeface="FrankRuehl" panose="020E0503060101010101" pitchFamily="34" charset="-79"/>
              </a:rPr>
              <a:t>(</a:t>
            </a:r>
            <a:r>
              <a:rPr lang="en-US" sz="1400" b="1" dirty="0">
                <a:solidFill>
                  <a:schemeClr val="accent5">
                    <a:lumMod val="50000"/>
                  </a:schemeClr>
                </a:solidFill>
                <a:latin typeface="FrankRuehl" panose="020E0503060101010101" pitchFamily="34" charset="-79"/>
                <a:cs typeface="FrankRuehl" panose="020E0503060101010101" pitchFamily="34" charset="-79"/>
              </a:rPr>
              <a:t>Time series, GAP)</a:t>
            </a:r>
          </a:p>
        </p:txBody>
      </p:sp>
      <p:sp>
        <p:nvSpPr>
          <p:cNvPr id="40" name="TextBox 39"/>
          <p:cNvSpPr txBox="1"/>
          <p:nvPr/>
        </p:nvSpPr>
        <p:spPr>
          <a:xfrm>
            <a:off x="2381252" y="3588434"/>
            <a:ext cx="1485900" cy="646331"/>
          </a:xfrm>
          <a:prstGeom prst="rect">
            <a:avLst/>
          </a:prstGeom>
          <a:noFill/>
        </p:spPr>
        <p:txBody>
          <a:bodyPr wrap="square" rtlCol="0">
            <a:spAutoFit/>
          </a:bodyPr>
          <a:lstStyle/>
          <a:p>
            <a:pPr algn="ctr"/>
            <a:r>
              <a:rPr lang="en-US" dirty="0">
                <a:latin typeface="FrankRuehl" panose="020E0503060101010101" pitchFamily="34" charset="-79"/>
                <a:cs typeface="FrankRuehl" panose="020E0503060101010101" pitchFamily="34" charset="-79"/>
              </a:rPr>
              <a:t>Historical</a:t>
            </a:r>
            <a:br>
              <a:rPr lang="en-US" dirty="0">
                <a:latin typeface="FrankRuehl" panose="020E0503060101010101" pitchFamily="34" charset="-79"/>
                <a:cs typeface="FrankRuehl" panose="020E0503060101010101" pitchFamily="34" charset="-79"/>
              </a:rPr>
            </a:br>
            <a:r>
              <a:rPr lang="en-US" dirty="0">
                <a:latin typeface="FrankRuehl" panose="020E0503060101010101" pitchFamily="34" charset="-79"/>
                <a:cs typeface="FrankRuehl" panose="020E0503060101010101" pitchFamily="34" charset="-79"/>
              </a:rPr>
              <a:t>Path</a:t>
            </a:r>
          </a:p>
        </p:txBody>
      </p:sp>
      <p:sp>
        <p:nvSpPr>
          <p:cNvPr id="4" name="Right Brace 3"/>
          <p:cNvSpPr/>
          <p:nvPr/>
        </p:nvSpPr>
        <p:spPr>
          <a:xfrm>
            <a:off x="6691312" y="2914650"/>
            <a:ext cx="161925" cy="1873250"/>
          </a:xfrm>
          <a:prstGeom prst="rightBrace">
            <a:avLst/>
          </a:prstGeom>
        </p:spPr>
        <p:style>
          <a:lnRef idx="2">
            <a:schemeClr val="accent2"/>
          </a:lnRef>
          <a:fillRef idx="0">
            <a:schemeClr val="accent2"/>
          </a:fillRef>
          <a:effectRef idx="1">
            <a:schemeClr val="accent2"/>
          </a:effectRef>
          <a:fontRef idx="minor">
            <a:schemeClr val="tx1"/>
          </a:fontRef>
        </p:style>
        <p:txBody>
          <a:bodyPr rtlCol="0" anchor="ctr"/>
          <a:lstStyle/>
          <a:p>
            <a:pPr algn="ctr"/>
            <a:endParaRPr lang="en-US" dirty="0"/>
          </a:p>
        </p:txBody>
      </p:sp>
      <p:sp>
        <p:nvSpPr>
          <p:cNvPr id="22" name="TextBox 21"/>
          <p:cNvSpPr txBox="1"/>
          <p:nvPr/>
        </p:nvSpPr>
        <p:spPr>
          <a:xfrm>
            <a:off x="6672262" y="3389610"/>
            <a:ext cx="1485900" cy="923330"/>
          </a:xfrm>
          <a:prstGeom prst="rect">
            <a:avLst/>
          </a:prstGeom>
          <a:noFill/>
        </p:spPr>
        <p:txBody>
          <a:bodyPr wrap="square" rtlCol="0">
            <a:spAutoFit/>
          </a:bodyPr>
          <a:lstStyle/>
          <a:p>
            <a:pPr algn="ctr"/>
            <a:r>
              <a:rPr lang="en-US" b="1" dirty="0">
                <a:solidFill>
                  <a:srgbClr val="800000"/>
                </a:solidFill>
              </a:rPr>
              <a:t>Range of Potential Outcomes</a:t>
            </a:r>
          </a:p>
        </p:txBody>
      </p:sp>
      <p:sp>
        <p:nvSpPr>
          <p:cNvPr id="6" name="TextBox 5"/>
          <p:cNvSpPr txBox="1"/>
          <p:nvPr/>
        </p:nvSpPr>
        <p:spPr>
          <a:xfrm>
            <a:off x="2266950" y="1276989"/>
            <a:ext cx="5276850" cy="646331"/>
          </a:xfrm>
          <a:prstGeom prst="rect">
            <a:avLst/>
          </a:prstGeom>
          <a:noFill/>
        </p:spPr>
        <p:txBody>
          <a:bodyPr wrap="square" rtlCol="0">
            <a:spAutoFit/>
          </a:bodyPr>
          <a:lstStyle/>
          <a:p>
            <a:pPr algn="ctr"/>
            <a:r>
              <a:rPr lang="en-US" dirty="0">
                <a:solidFill>
                  <a:srgbClr val="000066"/>
                </a:solidFill>
                <a:latin typeface="FrankRuehl" panose="020E0503060101010101" pitchFamily="34" charset="-79"/>
                <a:cs typeface="FrankRuehl" panose="020E0503060101010101" pitchFamily="34" charset="-79"/>
              </a:rPr>
              <a:t>Managers have to use the proper analytical tools to make value creating decisions. </a:t>
            </a:r>
          </a:p>
        </p:txBody>
      </p:sp>
      <p:sp>
        <p:nvSpPr>
          <p:cNvPr id="26" name="TextBox 25"/>
          <p:cNvSpPr txBox="1"/>
          <p:nvPr/>
        </p:nvSpPr>
        <p:spPr>
          <a:xfrm>
            <a:off x="5286374" y="3461883"/>
            <a:ext cx="1485900" cy="646331"/>
          </a:xfrm>
          <a:prstGeom prst="rect">
            <a:avLst/>
          </a:prstGeom>
          <a:noFill/>
        </p:spPr>
        <p:txBody>
          <a:bodyPr wrap="square" rtlCol="0">
            <a:spAutoFit/>
          </a:bodyPr>
          <a:lstStyle/>
          <a:p>
            <a:pPr algn="ctr"/>
            <a:r>
              <a:rPr lang="en-US" dirty="0">
                <a:latin typeface="FrankRuehl" panose="020E0503060101010101" pitchFamily="34" charset="-79"/>
                <a:cs typeface="FrankRuehl" panose="020E0503060101010101" pitchFamily="34" charset="-79"/>
              </a:rPr>
              <a:t>Future</a:t>
            </a:r>
          </a:p>
          <a:p>
            <a:pPr algn="ctr"/>
            <a:r>
              <a:rPr lang="en-US" dirty="0">
                <a:latin typeface="FrankRuehl" panose="020E0503060101010101" pitchFamily="34" charset="-79"/>
                <a:cs typeface="FrankRuehl" panose="020E0503060101010101" pitchFamily="34" charset="-79"/>
              </a:rPr>
              <a:t> Path</a:t>
            </a:r>
          </a:p>
        </p:txBody>
      </p:sp>
    </p:spTree>
    <p:custDataLst>
      <p:tags r:id="rId1"/>
    </p:custDataLst>
    <p:extLst>
      <p:ext uri="{BB962C8B-B14F-4D97-AF65-F5344CB8AC3E}">
        <p14:creationId xmlns:p14="http://schemas.microsoft.com/office/powerpoint/2010/main" val="207089085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5"/>
  <p:tag name="ARTICULATE_SLIDE_THUMBNAIL_REFRESH" val="1"/>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3064</Words>
  <Application>Microsoft Office PowerPoint</Application>
  <PresentationFormat>Letter Paper (8.5x11 in)</PresentationFormat>
  <Paragraphs>1460</Paragraphs>
  <Slides>50</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50</vt:i4>
      </vt:variant>
    </vt:vector>
  </HeadingPairs>
  <TitlesOfParts>
    <vt:vector size="57" baseType="lpstr">
      <vt:lpstr>Arial</vt:lpstr>
      <vt:lpstr>Calibri</vt:lpstr>
      <vt:lpstr>FrankRuehl</vt:lpstr>
      <vt:lpstr>Goudy Old Style</vt:lpstr>
      <vt:lpstr>Lucida Bright</vt:lpstr>
      <vt:lpstr>Wingdings</vt:lpstr>
      <vt:lpstr>Office Theme</vt:lpstr>
      <vt:lpstr>PowerPoint Presentation</vt:lpstr>
      <vt:lpstr>1. Managing for the Future</vt:lpstr>
      <vt:lpstr>       </vt:lpstr>
      <vt:lpstr>       The Challenge</vt:lpstr>
      <vt:lpstr>1. Organizations have to be managed for    the future not for the past. 2. The exact future cannot be predicted with      any degree of certainty. 3. What managers can do is to predict the     range of possible outcomes. Then     choose the one that has the greatest     probability of success.</vt:lpstr>
      <vt:lpstr>       </vt:lpstr>
      <vt:lpstr>       The Path</vt:lpstr>
      <vt:lpstr>       </vt:lpstr>
      <vt:lpstr>       The Tools</vt:lpstr>
      <vt:lpstr>       </vt:lpstr>
      <vt:lpstr>1. Individuals have their own preference for taking risks. 2. This preference will vary with the size of the gamble. 3. Risk takers: will get more utility (thrill) with large     gambles.  4. Risk avoiders: get more utility from avoiding risks. 5. Risk neutral persons derive the same level of utility     regardless of the size of the gamble. 6. Management must know the risk profile of each    employee and match their risk profiles with their job     responsibilities. </vt:lpstr>
      <vt:lpstr>       </vt:lpstr>
      <vt:lpstr>       Regression to the Mean</vt:lpstr>
      <vt:lpstr>Link: www.morningstar.com </vt:lpstr>
      <vt:lpstr>       </vt:lpstr>
      <vt:lpstr>1. “The Chasm” is the challenge of scaling. 2. The processes of customer acquisition and operational      support have to be aligned. 3. If that alignment is absent the firm will fold. 4. Approximately 95% of organizations cannot      make the transition from selling to early adopters      to selling to early majority. 5. This transition requires a movement from a stand alone      operations to “ business eco-system” operations.  </vt:lpstr>
      <vt:lpstr>       Crossing the Chasm</vt:lpstr>
      <vt:lpstr>       Crossing the Chasm</vt:lpstr>
      <vt:lpstr>2. Systems Thinking</vt:lpstr>
      <vt:lpstr>An organization is a system where individual parts are connected and depend on each other.  An organization has to be managed as a system, and not as a collection of individual functional parts.</vt:lpstr>
      <vt:lpstr>      Systems Framework</vt:lpstr>
      <vt:lpstr>1. An organization is a system where individual      parts are connected and depend on each other. 2. The alignment of the functional building blocks     is a must. 3. An organization has to be managed as a system,     and not as a collection of individual functional     parts.</vt:lpstr>
      <vt:lpstr>1. To be successful, an organization has to have the right level of the required resources, at the right time, at the right place.  2. The following organizational flows will have to be aligned across the organization and with each other:  * information  * labor and skill  * material  * funds 3. This is the domain of Operations Management </vt:lpstr>
      <vt:lpstr>Systems Thinking</vt:lpstr>
      <vt:lpstr>       </vt:lpstr>
      <vt:lpstr>            Simulation of Operations</vt:lpstr>
      <vt:lpstr>       Systems Thinking</vt:lpstr>
      <vt:lpstr>3. Systems Reliability</vt:lpstr>
      <vt:lpstr>   1.  The quality of decisions has to be built-in not tested-       out. 2.  The principles of the TQM as related to sequential       production system do not do not apply to the parallel,       systems based organizational design.    </vt:lpstr>
      <vt:lpstr>PowerPoint Presentation</vt:lpstr>
      <vt:lpstr>PowerPoint Presentation</vt:lpstr>
      <vt:lpstr>4. Decision Making Imperative</vt:lpstr>
      <vt:lpstr>1. Consistency and reliability in managerial decision     making is the key prerequisite for success. 2. Bad decisions propagate and destroy  value. 3. There are three key decision making environments:      certainty, risk, and uncertainty. 4. Individual propensity to take a risk and the individual      utility will effect how decisions are made. 5. The key managerial challenge is the alignment of the     decisions made on the individual level with the overall     objectives of the firm.  </vt:lpstr>
      <vt:lpstr>5. Absolute Competitive Advantage</vt:lpstr>
      <vt:lpstr>To win in the marketplace, an organization has to have the  Absolute Competitive Advantage (ACA)  vis-a-vis its peers.</vt:lpstr>
      <vt:lpstr>ACA Building Blocs</vt:lpstr>
      <vt:lpstr>Factors of Attention</vt:lpstr>
      <vt:lpstr>             Factors of Accessibility</vt:lpstr>
      <vt:lpstr>      Factors of Availability</vt:lpstr>
      <vt:lpstr>Factors of Appeal</vt:lpstr>
      <vt:lpstr>Factors of Aesthetics</vt:lpstr>
      <vt:lpstr>        Factors of Affordability</vt:lpstr>
      <vt:lpstr>Factors of Attributes</vt:lpstr>
      <vt:lpstr>Alignment</vt:lpstr>
      <vt:lpstr>6. Moment of Truth</vt:lpstr>
      <vt:lpstr>Key Points</vt:lpstr>
      <vt:lpstr>The Moment of Truth</vt:lpstr>
      <vt:lpstr>       </vt:lpstr>
      <vt:lpstr> Creativity and  Lateral Thinking</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2016-01-27T18:55:39Z</dcterms:created>
  <dcterms:modified xsi:type="dcterms:W3CDTF">2021-09-05T18:07:25Z</dcterms:modified>
</cp:coreProperties>
</file>