
<file path=[Content_Types].xml><?xml version="1.0" encoding="utf-8"?>
<Types xmlns="http://schemas.openxmlformats.org/package/2006/content-types">
  <Default Extension="bin" ContentType="application/vnd.openxmlformats-officedocument.oleObject"/>
  <Default Extension="emf" ContentType="image/x-emf"/>
  <Default Extension="fntdata" ContentType="application/x-fontdata"/>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p:sldMasterIdLst>
    <p:sldMasterId id="2147483653" r:id="rId1"/>
  </p:sldMasterIdLst>
  <p:notesMasterIdLst>
    <p:notesMasterId r:id="rId33"/>
  </p:notesMasterIdLst>
  <p:handoutMasterIdLst>
    <p:handoutMasterId r:id="rId34"/>
  </p:handoutMasterIdLst>
  <p:sldIdLst>
    <p:sldId id="441" r:id="rId2"/>
    <p:sldId id="262" r:id="rId3"/>
    <p:sldId id="363" r:id="rId4"/>
    <p:sldId id="268" r:id="rId5"/>
    <p:sldId id="261" r:id="rId6"/>
    <p:sldId id="369" r:id="rId7"/>
    <p:sldId id="370" r:id="rId8"/>
    <p:sldId id="371" r:id="rId9"/>
    <p:sldId id="372" r:id="rId10"/>
    <p:sldId id="383" r:id="rId11"/>
    <p:sldId id="379" r:id="rId12"/>
    <p:sldId id="374" r:id="rId13"/>
    <p:sldId id="273" r:id="rId14"/>
    <p:sldId id="380" r:id="rId15"/>
    <p:sldId id="382" r:id="rId16"/>
    <p:sldId id="384" r:id="rId17"/>
    <p:sldId id="297" r:id="rId18"/>
    <p:sldId id="401" r:id="rId19"/>
    <p:sldId id="402" r:id="rId20"/>
    <p:sldId id="408" r:id="rId21"/>
    <p:sldId id="387" r:id="rId22"/>
    <p:sldId id="407" r:id="rId23"/>
    <p:sldId id="449" r:id="rId24"/>
    <p:sldId id="450" r:id="rId25"/>
    <p:sldId id="420" r:id="rId26"/>
    <p:sldId id="421" r:id="rId27"/>
    <p:sldId id="422" r:id="rId28"/>
    <p:sldId id="423" r:id="rId29"/>
    <p:sldId id="425" r:id="rId30"/>
    <p:sldId id="424" r:id="rId31"/>
    <p:sldId id="442" r:id="rId32"/>
  </p:sldIdLst>
  <p:sldSz cx="9144000" cy="6858000" type="screen4x3"/>
  <p:notesSz cx="6858000" cy="9144000"/>
  <p:embeddedFontLst>
    <p:embeddedFont>
      <p:font typeface="Lucida Bright" panose="02040602050505020304" pitchFamily="18" charset="0"/>
      <p:regular r:id="rId35"/>
      <p:bold r:id="rId36"/>
      <p:italic r:id="rId37"/>
      <p:boldItalic r:id="rId38"/>
    </p:embeddedFont>
    <p:embeddedFont>
      <p:font typeface="Tahoma" panose="020B0604030504040204" pitchFamily="34" charset="0"/>
      <p:regular r:id="rId39"/>
      <p:bold r:id="rId40"/>
    </p:embeddedFont>
  </p:embeddedFontLst>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DE0BD"/>
    <a:srgbClr val="F983C1"/>
    <a:srgbClr val="BEF8C2"/>
    <a:srgbClr val="39FFCB"/>
    <a:srgbClr val="E7E4FC"/>
    <a:srgbClr val="D1FFF6"/>
    <a:srgbClr val="FFFFCC"/>
    <a:srgbClr val="FFFF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1900" autoAdjust="0"/>
    <p:restoredTop sz="94647" autoAdjust="0"/>
  </p:normalViewPr>
  <p:slideViewPr>
    <p:cSldViewPr>
      <p:cViewPr varScale="1">
        <p:scale>
          <a:sx n="99" d="100"/>
          <a:sy n="99" d="100"/>
        </p:scale>
        <p:origin x="159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75" d="100"/>
          <a:sy n="75" d="100"/>
        </p:scale>
        <p:origin x="-2220" y="-35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5.fntdata"/><Relationship Id="rId21" Type="http://schemas.openxmlformats.org/officeDocument/2006/relationships/slide" Target="slides/slide20.xml"/><Relationship Id="rId34" Type="http://schemas.openxmlformats.org/officeDocument/2006/relationships/handoutMaster" Target="handoutMasters/handoutMaster1.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3.fntdata"/><Relationship Id="rId40" Type="http://schemas.openxmlformats.org/officeDocument/2006/relationships/font" Target="fonts/font6.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1.fntdata"/><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font" Target="fonts/font4.fntdata"/></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a:extLst>
              <a:ext uri="{FF2B5EF4-FFF2-40B4-BE49-F238E27FC236}">
                <a16:creationId xmlns:a16="http://schemas.microsoft.com/office/drawing/2014/main" id="{8AF9CBAF-0573-4A4D-A1CB-00265A4FE85E}"/>
              </a:ext>
            </a:extLst>
          </p:cNvPr>
          <p:cNvSpPr>
            <a:spLocks noChangeArrowheads="1"/>
          </p:cNvSpPr>
          <p:nvPr/>
        </p:nvSpPr>
        <p:spPr bwMode="auto">
          <a:xfrm>
            <a:off x="76200" y="8824913"/>
            <a:ext cx="6705600"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8" name="Line 6">
            <a:extLst>
              <a:ext uri="{FF2B5EF4-FFF2-40B4-BE49-F238E27FC236}">
                <a16:creationId xmlns:a16="http://schemas.microsoft.com/office/drawing/2014/main" id="{1CAEED88-A5AB-4A22-AB57-8EA382763CB0}"/>
              </a:ext>
            </a:extLst>
          </p:cNvPr>
          <p:cNvSpPr>
            <a:spLocks noChangeShapeType="1"/>
          </p:cNvSpPr>
          <p:nvPr/>
        </p:nvSpPr>
        <p:spPr bwMode="auto">
          <a:xfrm>
            <a:off x="828675" y="381000"/>
            <a:ext cx="562292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Line 7">
            <a:extLst>
              <a:ext uri="{FF2B5EF4-FFF2-40B4-BE49-F238E27FC236}">
                <a16:creationId xmlns:a16="http://schemas.microsoft.com/office/drawing/2014/main" id="{577F8B0F-29A4-4541-882A-BFB7A0641DFE}"/>
              </a:ext>
            </a:extLst>
          </p:cNvPr>
          <p:cNvSpPr>
            <a:spLocks noChangeShapeType="1"/>
          </p:cNvSpPr>
          <p:nvPr/>
        </p:nvSpPr>
        <p:spPr bwMode="auto">
          <a:xfrm>
            <a:off x="828675" y="8763000"/>
            <a:ext cx="562292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0" name="Rectangle 8">
            <a:extLst>
              <a:ext uri="{FF2B5EF4-FFF2-40B4-BE49-F238E27FC236}">
                <a16:creationId xmlns:a16="http://schemas.microsoft.com/office/drawing/2014/main" id="{982B98E4-D56B-49EC-A8A8-4B92B504665D}"/>
              </a:ext>
            </a:extLst>
          </p:cNvPr>
          <p:cNvSpPr>
            <a:spLocks noChangeArrowheads="1"/>
          </p:cNvSpPr>
          <p:nvPr/>
        </p:nvSpPr>
        <p:spPr bwMode="auto">
          <a:xfrm>
            <a:off x="71438" y="8818563"/>
            <a:ext cx="6715125" cy="2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tabLst>
                <a:tab pos="285750" algn="l"/>
                <a:tab pos="6457950" algn="r"/>
              </a:tabLst>
              <a:defRPr sz="2400">
                <a:solidFill>
                  <a:schemeClr val="tx1"/>
                </a:solidFill>
                <a:latin typeface="Times New Roman" panose="02020603050405020304" pitchFamily="18" charset="0"/>
              </a:defRPr>
            </a:lvl1pPr>
            <a:lvl2pPr eaLnBrk="0" hangingPunct="0">
              <a:tabLst>
                <a:tab pos="285750" algn="l"/>
                <a:tab pos="6457950" algn="r"/>
              </a:tabLst>
              <a:defRPr sz="2400">
                <a:solidFill>
                  <a:schemeClr val="tx1"/>
                </a:solidFill>
                <a:latin typeface="Times New Roman" panose="02020603050405020304" pitchFamily="18" charset="0"/>
              </a:defRPr>
            </a:lvl2pPr>
            <a:lvl3pPr eaLnBrk="0" hangingPunct="0">
              <a:tabLst>
                <a:tab pos="285750" algn="l"/>
                <a:tab pos="6457950" algn="r"/>
              </a:tabLst>
              <a:defRPr sz="2400">
                <a:solidFill>
                  <a:schemeClr val="tx1"/>
                </a:solidFill>
                <a:latin typeface="Times New Roman" panose="02020603050405020304" pitchFamily="18" charset="0"/>
              </a:defRPr>
            </a:lvl3pPr>
            <a:lvl4pPr eaLnBrk="0" hangingPunct="0">
              <a:tabLst>
                <a:tab pos="285750" algn="l"/>
                <a:tab pos="6457950" algn="r"/>
              </a:tabLst>
              <a:defRPr sz="2400">
                <a:solidFill>
                  <a:schemeClr val="tx1"/>
                </a:solidFill>
                <a:latin typeface="Times New Roman" panose="02020603050405020304" pitchFamily="18" charset="0"/>
              </a:defRPr>
            </a:lvl4pPr>
            <a:lvl5pPr eaLnBrk="0" hangingPunct="0">
              <a:tabLst>
                <a:tab pos="285750" algn="l"/>
                <a:tab pos="6457950" algn="r"/>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285750" algn="l"/>
                <a:tab pos="6457950" algn="r"/>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285750" algn="l"/>
                <a:tab pos="6457950" algn="r"/>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285750" algn="l"/>
                <a:tab pos="6457950" algn="r"/>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285750" algn="l"/>
                <a:tab pos="6457950" algn="r"/>
              </a:tabLst>
              <a:defRPr sz="2400">
                <a:solidFill>
                  <a:schemeClr val="tx1"/>
                </a:solidFill>
                <a:latin typeface="Times New Roman" panose="02020603050405020304" pitchFamily="18" charset="0"/>
              </a:defRPr>
            </a:lvl9pPr>
          </a:lstStyle>
          <a:p>
            <a:r>
              <a:rPr lang="en-US" altLang="en-US" sz="1000">
                <a:latin typeface="Arial" panose="020B0604020202020204" pitchFamily="34" charset="0"/>
              </a:rPr>
              <a:t>Business Statistics: A Decision-Making Approach, 6e	© 2005 Prentice-Hall, Inc.</a:t>
            </a:r>
          </a:p>
        </p:txBody>
      </p:sp>
      <p:sp>
        <p:nvSpPr>
          <p:cNvPr id="3081" name="Rectangle 9">
            <a:extLst>
              <a:ext uri="{FF2B5EF4-FFF2-40B4-BE49-F238E27FC236}">
                <a16:creationId xmlns:a16="http://schemas.microsoft.com/office/drawing/2014/main" id="{200E9BFB-DD57-4997-AC1D-F2057E3E8057}"/>
              </a:ext>
            </a:extLst>
          </p:cNvPr>
          <p:cNvSpPr>
            <a:spLocks noChangeArrowheads="1"/>
          </p:cNvSpPr>
          <p:nvPr/>
        </p:nvSpPr>
        <p:spPr bwMode="auto">
          <a:xfrm>
            <a:off x="71438" y="55563"/>
            <a:ext cx="6715125"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tabLst>
                <a:tab pos="285750" algn="l"/>
                <a:tab pos="3257550" algn="ctr"/>
                <a:tab pos="6457950" algn="r"/>
              </a:tabLst>
              <a:defRPr sz="2400">
                <a:solidFill>
                  <a:schemeClr val="tx1"/>
                </a:solidFill>
                <a:latin typeface="Times New Roman" panose="02020603050405020304" pitchFamily="18" charset="0"/>
              </a:defRPr>
            </a:lvl1pPr>
            <a:lvl2pPr eaLnBrk="0" hangingPunct="0">
              <a:tabLst>
                <a:tab pos="285750" algn="l"/>
                <a:tab pos="3257550" algn="ctr"/>
                <a:tab pos="6457950" algn="r"/>
              </a:tabLst>
              <a:defRPr sz="2400">
                <a:solidFill>
                  <a:schemeClr val="tx1"/>
                </a:solidFill>
                <a:latin typeface="Times New Roman" panose="02020603050405020304" pitchFamily="18" charset="0"/>
              </a:defRPr>
            </a:lvl2pPr>
            <a:lvl3pPr eaLnBrk="0" hangingPunct="0">
              <a:tabLst>
                <a:tab pos="285750" algn="l"/>
                <a:tab pos="3257550" algn="ctr"/>
                <a:tab pos="6457950" algn="r"/>
              </a:tabLst>
              <a:defRPr sz="2400">
                <a:solidFill>
                  <a:schemeClr val="tx1"/>
                </a:solidFill>
                <a:latin typeface="Times New Roman" panose="02020603050405020304" pitchFamily="18" charset="0"/>
              </a:defRPr>
            </a:lvl3pPr>
            <a:lvl4pPr eaLnBrk="0" hangingPunct="0">
              <a:tabLst>
                <a:tab pos="285750" algn="l"/>
                <a:tab pos="3257550" algn="ctr"/>
                <a:tab pos="6457950" algn="r"/>
              </a:tabLst>
              <a:defRPr sz="2400">
                <a:solidFill>
                  <a:schemeClr val="tx1"/>
                </a:solidFill>
                <a:latin typeface="Times New Roman" panose="02020603050405020304" pitchFamily="18" charset="0"/>
              </a:defRPr>
            </a:lvl4pPr>
            <a:lvl5pPr eaLnBrk="0" hangingPunct="0">
              <a:tabLst>
                <a:tab pos="285750" algn="l"/>
                <a:tab pos="3257550" algn="ctr"/>
                <a:tab pos="6457950" algn="r"/>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285750" algn="l"/>
                <a:tab pos="3257550" algn="ctr"/>
                <a:tab pos="6457950" algn="r"/>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285750" algn="l"/>
                <a:tab pos="3257550" algn="ctr"/>
                <a:tab pos="6457950" algn="r"/>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285750" algn="l"/>
                <a:tab pos="3257550" algn="ctr"/>
                <a:tab pos="6457950" algn="r"/>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285750" algn="l"/>
                <a:tab pos="3257550" algn="ctr"/>
                <a:tab pos="6457950" algn="r"/>
              </a:tabLst>
              <a:defRPr sz="2400">
                <a:solidFill>
                  <a:schemeClr val="tx1"/>
                </a:solidFill>
                <a:latin typeface="Times New Roman" panose="02020603050405020304" pitchFamily="18" charset="0"/>
              </a:defRPr>
            </a:lvl9pPr>
          </a:lstStyle>
          <a:p>
            <a:r>
              <a:rPr lang="en-US" altLang="en-US" sz="1200">
                <a:latin typeface="Arial" panose="020B0604020202020204" pitchFamily="34" charset="0"/>
              </a:rPr>
              <a:t>	Chapter 14	</a:t>
            </a:r>
            <a:r>
              <a:rPr lang="en-US" altLang="en-US" sz="1200" b="1">
                <a:latin typeface="Arial" panose="020B0604020202020204" pitchFamily="34" charset="0"/>
              </a:rPr>
              <a:t>Student Lecture Notes</a:t>
            </a:r>
            <a:r>
              <a:rPr lang="en-US" altLang="en-US" sz="1200">
                <a:latin typeface="Arial" panose="020B0604020202020204" pitchFamily="34" charset="0"/>
              </a:rPr>
              <a:t>	 14-</a:t>
            </a:r>
            <a:fld id="{37B5266F-B2E6-415D-A6C7-FDC79D8F05E0}" type="slidenum">
              <a:rPr lang="en-US" altLang="en-US" sz="1200">
                <a:latin typeface="Arial" panose="020B0604020202020204" pitchFamily="34" charset="0"/>
              </a:rPr>
              <a:pPr/>
              <a:t>‹#›</a:t>
            </a:fld>
            <a:endParaRPr lang="en-US" altLang="en-US" sz="1200">
              <a:latin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838F179-255D-49D2-ACD0-D6A8CEC93EBE}"/>
              </a:ext>
            </a:extLst>
          </p:cNvPr>
          <p:cNvSpPr>
            <a:spLocks noGrp="1" noChangeArrowheads="1"/>
          </p:cNvSpPr>
          <p:nvPr>
            <p:ph type="body" sz="quarter" idx="3"/>
          </p:nvPr>
        </p:nvSpPr>
        <p:spPr bwMode="auto">
          <a:xfrm>
            <a:off x="914400" y="3429000"/>
            <a:ext cx="50292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en-US"/>
              <a:t>Click to edit Master notes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1" name="Rectangle 3">
            <a:extLst>
              <a:ext uri="{FF2B5EF4-FFF2-40B4-BE49-F238E27FC236}">
                <a16:creationId xmlns:a16="http://schemas.microsoft.com/office/drawing/2014/main" id="{0BEB0B3A-58D1-4D3B-A253-E79048A8530C}"/>
              </a:ext>
            </a:extLst>
          </p:cNvPr>
          <p:cNvSpPr>
            <a:spLocks noGrp="1" noRot="1" noChangeAspect="1" noChangeArrowheads="1" noTextEdit="1"/>
          </p:cNvSpPr>
          <p:nvPr>
            <p:ph type="sldImg" idx="2"/>
          </p:nvPr>
        </p:nvSpPr>
        <p:spPr bwMode="auto">
          <a:xfrm>
            <a:off x="1447800" y="457200"/>
            <a:ext cx="4181475" cy="28892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2" name="Line 4">
            <a:extLst>
              <a:ext uri="{FF2B5EF4-FFF2-40B4-BE49-F238E27FC236}">
                <a16:creationId xmlns:a16="http://schemas.microsoft.com/office/drawing/2014/main" id="{8B3AC542-F161-40C9-91A9-D26113C9ECFE}"/>
              </a:ext>
            </a:extLst>
          </p:cNvPr>
          <p:cNvSpPr>
            <a:spLocks noChangeShapeType="1"/>
          </p:cNvSpPr>
          <p:nvPr/>
        </p:nvSpPr>
        <p:spPr bwMode="auto">
          <a:xfrm>
            <a:off x="1120775" y="35814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3" name="Line 5">
            <a:extLst>
              <a:ext uri="{FF2B5EF4-FFF2-40B4-BE49-F238E27FC236}">
                <a16:creationId xmlns:a16="http://schemas.microsoft.com/office/drawing/2014/main" id="{DD031CDB-3B1B-40B7-9F90-1F2E47F9B2BA}"/>
              </a:ext>
            </a:extLst>
          </p:cNvPr>
          <p:cNvSpPr>
            <a:spLocks noChangeShapeType="1"/>
          </p:cNvSpPr>
          <p:nvPr/>
        </p:nvSpPr>
        <p:spPr bwMode="auto">
          <a:xfrm>
            <a:off x="1120775" y="38862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 name="Line 6">
            <a:extLst>
              <a:ext uri="{FF2B5EF4-FFF2-40B4-BE49-F238E27FC236}">
                <a16:creationId xmlns:a16="http://schemas.microsoft.com/office/drawing/2014/main" id="{FAE0A1C8-9EB0-4939-ADF1-B13F9756A654}"/>
              </a:ext>
            </a:extLst>
          </p:cNvPr>
          <p:cNvSpPr>
            <a:spLocks noChangeShapeType="1"/>
          </p:cNvSpPr>
          <p:nvPr/>
        </p:nvSpPr>
        <p:spPr bwMode="auto">
          <a:xfrm>
            <a:off x="1120775" y="41910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 name="Line 7">
            <a:extLst>
              <a:ext uri="{FF2B5EF4-FFF2-40B4-BE49-F238E27FC236}">
                <a16:creationId xmlns:a16="http://schemas.microsoft.com/office/drawing/2014/main" id="{48148A9F-263F-44E6-B703-66A61D72297C}"/>
              </a:ext>
            </a:extLst>
          </p:cNvPr>
          <p:cNvSpPr>
            <a:spLocks noChangeShapeType="1"/>
          </p:cNvSpPr>
          <p:nvPr/>
        </p:nvSpPr>
        <p:spPr bwMode="auto">
          <a:xfrm>
            <a:off x="1120775" y="44958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 name="Line 8">
            <a:extLst>
              <a:ext uri="{FF2B5EF4-FFF2-40B4-BE49-F238E27FC236}">
                <a16:creationId xmlns:a16="http://schemas.microsoft.com/office/drawing/2014/main" id="{1696D31E-C93D-431D-AC99-69E1E7E72CC4}"/>
              </a:ext>
            </a:extLst>
          </p:cNvPr>
          <p:cNvSpPr>
            <a:spLocks noChangeShapeType="1"/>
          </p:cNvSpPr>
          <p:nvPr/>
        </p:nvSpPr>
        <p:spPr bwMode="auto">
          <a:xfrm>
            <a:off x="1120775" y="48006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 name="Line 9">
            <a:extLst>
              <a:ext uri="{FF2B5EF4-FFF2-40B4-BE49-F238E27FC236}">
                <a16:creationId xmlns:a16="http://schemas.microsoft.com/office/drawing/2014/main" id="{76D3CA60-B032-4375-8799-4949D500B284}"/>
              </a:ext>
            </a:extLst>
          </p:cNvPr>
          <p:cNvSpPr>
            <a:spLocks noChangeShapeType="1"/>
          </p:cNvSpPr>
          <p:nvPr/>
        </p:nvSpPr>
        <p:spPr bwMode="auto">
          <a:xfrm>
            <a:off x="1120775" y="51054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A1497EBC-EA25-40A3-B810-F7DA2F585133}"/>
              </a:ext>
            </a:extLst>
          </p:cNvPr>
          <p:cNvSpPr>
            <a:spLocks noChangeShapeType="1"/>
          </p:cNvSpPr>
          <p:nvPr/>
        </p:nvSpPr>
        <p:spPr bwMode="auto">
          <a:xfrm>
            <a:off x="1120775" y="51054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9" name="Line 11">
            <a:extLst>
              <a:ext uri="{FF2B5EF4-FFF2-40B4-BE49-F238E27FC236}">
                <a16:creationId xmlns:a16="http://schemas.microsoft.com/office/drawing/2014/main" id="{0F3ACA50-BDCB-4174-B3F4-5F899909BE6D}"/>
              </a:ext>
            </a:extLst>
          </p:cNvPr>
          <p:cNvSpPr>
            <a:spLocks noChangeShapeType="1"/>
          </p:cNvSpPr>
          <p:nvPr/>
        </p:nvSpPr>
        <p:spPr bwMode="auto">
          <a:xfrm>
            <a:off x="1120775" y="54102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0" name="Line 12">
            <a:extLst>
              <a:ext uri="{FF2B5EF4-FFF2-40B4-BE49-F238E27FC236}">
                <a16:creationId xmlns:a16="http://schemas.microsoft.com/office/drawing/2014/main" id="{99A605F5-5B8F-4875-9A4A-4C3BB1CA226F}"/>
              </a:ext>
            </a:extLst>
          </p:cNvPr>
          <p:cNvSpPr>
            <a:spLocks noChangeShapeType="1"/>
          </p:cNvSpPr>
          <p:nvPr/>
        </p:nvSpPr>
        <p:spPr bwMode="auto">
          <a:xfrm>
            <a:off x="1120775" y="57150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1" name="Line 13">
            <a:extLst>
              <a:ext uri="{FF2B5EF4-FFF2-40B4-BE49-F238E27FC236}">
                <a16:creationId xmlns:a16="http://schemas.microsoft.com/office/drawing/2014/main" id="{BF6DE89B-DA06-4B5E-9F0C-5F39C12B657E}"/>
              </a:ext>
            </a:extLst>
          </p:cNvPr>
          <p:cNvSpPr>
            <a:spLocks noChangeShapeType="1"/>
          </p:cNvSpPr>
          <p:nvPr/>
        </p:nvSpPr>
        <p:spPr bwMode="auto">
          <a:xfrm>
            <a:off x="1120775" y="60198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2" name="Line 14">
            <a:extLst>
              <a:ext uri="{FF2B5EF4-FFF2-40B4-BE49-F238E27FC236}">
                <a16:creationId xmlns:a16="http://schemas.microsoft.com/office/drawing/2014/main" id="{94223681-6F1A-4594-9F73-CAC64BA2C3B7}"/>
              </a:ext>
            </a:extLst>
          </p:cNvPr>
          <p:cNvSpPr>
            <a:spLocks noChangeShapeType="1"/>
          </p:cNvSpPr>
          <p:nvPr/>
        </p:nvSpPr>
        <p:spPr bwMode="auto">
          <a:xfrm>
            <a:off x="1120775" y="63246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3" name="Line 15">
            <a:extLst>
              <a:ext uri="{FF2B5EF4-FFF2-40B4-BE49-F238E27FC236}">
                <a16:creationId xmlns:a16="http://schemas.microsoft.com/office/drawing/2014/main" id="{A8643FC1-2856-40F8-B1A2-3167CB1DC83F}"/>
              </a:ext>
            </a:extLst>
          </p:cNvPr>
          <p:cNvSpPr>
            <a:spLocks noChangeShapeType="1"/>
          </p:cNvSpPr>
          <p:nvPr/>
        </p:nvSpPr>
        <p:spPr bwMode="auto">
          <a:xfrm>
            <a:off x="1120775" y="66294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4" name="Line 16">
            <a:extLst>
              <a:ext uri="{FF2B5EF4-FFF2-40B4-BE49-F238E27FC236}">
                <a16:creationId xmlns:a16="http://schemas.microsoft.com/office/drawing/2014/main" id="{BB46F080-906F-4F72-8E06-2A057D6408CE}"/>
              </a:ext>
            </a:extLst>
          </p:cNvPr>
          <p:cNvSpPr>
            <a:spLocks noChangeShapeType="1"/>
          </p:cNvSpPr>
          <p:nvPr/>
        </p:nvSpPr>
        <p:spPr bwMode="auto">
          <a:xfrm>
            <a:off x="1120775" y="69342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5" name="Line 17">
            <a:extLst>
              <a:ext uri="{FF2B5EF4-FFF2-40B4-BE49-F238E27FC236}">
                <a16:creationId xmlns:a16="http://schemas.microsoft.com/office/drawing/2014/main" id="{124F82C9-E830-42B5-95A4-5B2A95C4A515}"/>
              </a:ext>
            </a:extLst>
          </p:cNvPr>
          <p:cNvSpPr>
            <a:spLocks noChangeShapeType="1"/>
          </p:cNvSpPr>
          <p:nvPr/>
        </p:nvSpPr>
        <p:spPr bwMode="auto">
          <a:xfrm>
            <a:off x="1120775" y="72390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6" name="Line 18">
            <a:extLst>
              <a:ext uri="{FF2B5EF4-FFF2-40B4-BE49-F238E27FC236}">
                <a16:creationId xmlns:a16="http://schemas.microsoft.com/office/drawing/2014/main" id="{87C3ECD4-7DFF-4CFF-B66D-023195142326}"/>
              </a:ext>
            </a:extLst>
          </p:cNvPr>
          <p:cNvSpPr>
            <a:spLocks noChangeShapeType="1"/>
          </p:cNvSpPr>
          <p:nvPr/>
        </p:nvSpPr>
        <p:spPr bwMode="auto">
          <a:xfrm>
            <a:off x="1120775" y="75438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7" name="Line 19">
            <a:extLst>
              <a:ext uri="{FF2B5EF4-FFF2-40B4-BE49-F238E27FC236}">
                <a16:creationId xmlns:a16="http://schemas.microsoft.com/office/drawing/2014/main" id="{E9668198-443B-4CBA-8D45-B0511FB65EB4}"/>
              </a:ext>
            </a:extLst>
          </p:cNvPr>
          <p:cNvSpPr>
            <a:spLocks noChangeShapeType="1"/>
          </p:cNvSpPr>
          <p:nvPr/>
        </p:nvSpPr>
        <p:spPr bwMode="auto">
          <a:xfrm>
            <a:off x="1120775" y="78486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 name="Line 20">
            <a:extLst>
              <a:ext uri="{FF2B5EF4-FFF2-40B4-BE49-F238E27FC236}">
                <a16:creationId xmlns:a16="http://schemas.microsoft.com/office/drawing/2014/main" id="{37EBDD12-77C6-418E-A4CD-3F72B4D890AE}"/>
              </a:ext>
            </a:extLst>
          </p:cNvPr>
          <p:cNvSpPr>
            <a:spLocks noChangeShapeType="1"/>
          </p:cNvSpPr>
          <p:nvPr/>
        </p:nvSpPr>
        <p:spPr bwMode="auto">
          <a:xfrm>
            <a:off x="1120775" y="81534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9" name="Line 21">
            <a:extLst>
              <a:ext uri="{FF2B5EF4-FFF2-40B4-BE49-F238E27FC236}">
                <a16:creationId xmlns:a16="http://schemas.microsoft.com/office/drawing/2014/main" id="{102139D8-05D1-4BD4-845C-BE5306007626}"/>
              </a:ext>
            </a:extLst>
          </p:cNvPr>
          <p:cNvSpPr>
            <a:spLocks noChangeShapeType="1"/>
          </p:cNvSpPr>
          <p:nvPr/>
        </p:nvSpPr>
        <p:spPr bwMode="auto">
          <a:xfrm>
            <a:off x="1120775" y="8458200"/>
            <a:ext cx="4657725" cy="0"/>
          </a:xfrm>
          <a:prstGeom prst="line">
            <a:avLst/>
          </a:prstGeom>
          <a:noFill/>
          <a:ln w="127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0" name="Line 22">
            <a:extLst>
              <a:ext uri="{FF2B5EF4-FFF2-40B4-BE49-F238E27FC236}">
                <a16:creationId xmlns:a16="http://schemas.microsoft.com/office/drawing/2014/main" id="{0C6D034C-3238-484E-BB1F-F597C79A2F9A}"/>
              </a:ext>
            </a:extLst>
          </p:cNvPr>
          <p:cNvSpPr>
            <a:spLocks noChangeShapeType="1"/>
          </p:cNvSpPr>
          <p:nvPr/>
        </p:nvSpPr>
        <p:spPr bwMode="auto">
          <a:xfrm>
            <a:off x="523875" y="381000"/>
            <a:ext cx="585152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1" name="Rectangle 23">
            <a:extLst>
              <a:ext uri="{FF2B5EF4-FFF2-40B4-BE49-F238E27FC236}">
                <a16:creationId xmlns:a16="http://schemas.microsoft.com/office/drawing/2014/main" id="{0E992F9B-691A-4ED7-A019-FE401C00889F}"/>
              </a:ext>
            </a:extLst>
          </p:cNvPr>
          <p:cNvSpPr>
            <a:spLocks noChangeArrowheads="1"/>
          </p:cNvSpPr>
          <p:nvPr/>
        </p:nvSpPr>
        <p:spPr bwMode="auto">
          <a:xfrm>
            <a:off x="77788" y="8824913"/>
            <a:ext cx="6702425" cy="24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tabLst>
                <a:tab pos="285750" algn="l"/>
                <a:tab pos="6457950" algn="r"/>
              </a:tabLst>
              <a:defRPr sz="2400">
                <a:solidFill>
                  <a:schemeClr val="tx1"/>
                </a:solidFill>
                <a:latin typeface="Times New Roman" panose="02020603050405020304" pitchFamily="18" charset="0"/>
              </a:defRPr>
            </a:lvl1pPr>
            <a:lvl2pPr eaLnBrk="0" hangingPunct="0">
              <a:tabLst>
                <a:tab pos="285750" algn="l"/>
                <a:tab pos="6457950" algn="r"/>
              </a:tabLst>
              <a:defRPr sz="2400">
                <a:solidFill>
                  <a:schemeClr val="tx1"/>
                </a:solidFill>
                <a:latin typeface="Times New Roman" panose="02020603050405020304" pitchFamily="18" charset="0"/>
              </a:defRPr>
            </a:lvl2pPr>
            <a:lvl3pPr eaLnBrk="0" hangingPunct="0">
              <a:tabLst>
                <a:tab pos="285750" algn="l"/>
                <a:tab pos="6457950" algn="r"/>
              </a:tabLst>
              <a:defRPr sz="2400">
                <a:solidFill>
                  <a:schemeClr val="tx1"/>
                </a:solidFill>
                <a:latin typeface="Times New Roman" panose="02020603050405020304" pitchFamily="18" charset="0"/>
              </a:defRPr>
            </a:lvl3pPr>
            <a:lvl4pPr eaLnBrk="0" hangingPunct="0">
              <a:tabLst>
                <a:tab pos="285750" algn="l"/>
                <a:tab pos="6457950" algn="r"/>
              </a:tabLst>
              <a:defRPr sz="2400">
                <a:solidFill>
                  <a:schemeClr val="tx1"/>
                </a:solidFill>
                <a:latin typeface="Times New Roman" panose="02020603050405020304" pitchFamily="18" charset="0"/>
              </a:defRPr>
            </a:lvl4pPr>
            <a:lvl5pPr eaLnBrk="0" hangingPunct="0">
              <a:tabLst>
                <a:tab pos="285750" algn="l"/>
                <a:tab pos="6457950" algn="r"/>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285750" algn="l"/>
                <a:tab pos="6457950" algn="r"/>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285750" algn="l"/>
                <a:tab pos="6457950" algn="r"/>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285750" algn="l"/>
                <a:tab pos="6457950" algn="r"/>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285750" algn="l"/>
                <a:tab pos="6457950" algn="r"/>
              </a:tabLst>
              <a:defRPr sz="2400">
                <a:solidFill>
                  <a:schemeClr val="tx1"/>
                </a:solidFill>
                <a:latin typeface="Times New Roman" panose="02020603050405020304" pitchFamily="18" charset="0"/>
              </a:defRPr>
            </a:lvl9pPr>
          </a:lstStyle>
          <a:p>
            <a:r>
              <a:rPr lang="en-US" altLang="en-US" sz="1000">
                <a:latin typeface="Arial" panose="020B0604020202020204" pitchFamily="34" charset="0"/>
              </a:rPr>
              <a:t>Business Statistics: A Decision-Making Approach, 6e	© 2005 Prentice-Hall, Inc.</a:t>
            </a:r>
          </a:p>
        </p:txBody>
      </p:sp>
      <p:sp>
        <p:nvSpPr>
          <p:cNvPr id="2072" name="Line 24">
            <a:extLst>
              <a:ext uri="{FF2B5EF4-FFF2-40B4-BE49-F238E27FC236}">
                <a16:creationId xmlns:a16="http://schemas.microsoft.com/office/drawing/2014/main" id="{E6B7C078-AC17-478D-9EFB-DEAF4BA212DB}"/>
              </a:ext>
            </a:extLst>
          </p:cNvPr>
          <p:cNvSpPr>
            <a:spLocks noChangeShapeType="1"/>
          </p:cNvSpPr>
          <p:nvPr/>
        </p:nvSpPr>
        <p:spPr bwMode="auto">
          <a:xfrm>
            <a:off x="523875" y="8763000"/>
            <a:ext cx="585152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3" name="Rectangle 25">
            <a:extLst>
              <a:ext uri="{FF2B5EF4-FFF2-40B4-BE49-F238E27FC236}">
                <a16:creationId xmlns:a16="http://schemas.microsoft.com/office/drawing/2014/main" id="{9F8B9CE0-8E53-491A-A9A8-E3B0F230B2E3}"/>
              </a:ext>
            </a:extLst>
          </p:cNvPr>
          <p:cNvSpPr>
            <a:spLocks noChangeArrowheads="1"/>
          </p:cNvSpPr>
          <p:nvPr/>
        </p:nvSpPr>
        <p:spPr bwMode="auto">
          <a:xfrm>
            <a:off x="77788" y="61913"/>
            <a:ext cx="6702425"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eaLnBrk="0" hangingPunct="0">
              <a:tabLst>
                <a:tab pos="285750" algn="l"/>
                <a:tab pos="3257550" algn="ctr"/>
                <a:tab pos="6457950" algn="r"/>
              </a:tabLst>
              <a:defRPr sz="2400">
                <a:solidFill>
                  <a:schemeClr val="tx1"/>
                </a:solidFill>
                <a:latin typeface="Times New Roman" panose="02020603050405020304" pitchFamily="18" charset="0"/>
              </a:defRPr>
            </a:lvl1pPr>
            <a:lvl2pPr eaLnBrk="0" hangingPunct="0">
              <a:tabLst>
                <a:tab pos="285750" algn="l"/>
                <a:tab pos="3257550" algn="ctr"/>
                <a:tab pos="6457950" algn="r"/>
              </a:tabLst>
              <a:defRPr sz="2400">
                <a:solidFill>
                  <a:schemeClr val="tx1"/>
                </a:solidFill>
                <a:latin typeface="Times New Roman" panose="02020603050405020304" pitchFamily="18" charset="0"/>
              </a:defRPr>
            </a:lvl2pPr>
            <a:lvl3pPr eaLnBrk="0" hangingPunct="0">
              <a:tabLst>
                <a:tab pos="285750" algn="l"/>
                <a:tab pos="3257550" algn="ctr"/>
                <a:tab pos="6457950" algn="r"/>
              </a:tabLst>
              <a:defRPr sz="2400">
                <a:solidFill>
                  <a:schemeClr val="tx1"/>
                </a:solidFill>
                <a:latin typeface="Times New Roman" panose="02020603050405020304" pitchFamily="18" charset="0"/>
              </a:defRPr>
            </a:lvl3pPr>
            <a:lvl4pPr eaLnBrk="0" hangingPunct="0">
              <a:tabLst>
                <a:tab pos="285750" algn="l"/>
                <a:tab pos="3257550" algn="ctr"/>
                <a:tab pos="6457950" algn="r"/>
              </a:tabLst>
              <a:defRPr sz="2400">
                <a:solidFill>
                  <a:schemeClr val="tx1"/>
                </a:solidFill>
                <a:latin typeface="Times New Roman" panose="02020603050405020304" pitchFamily="18" charset="0"/>
              </a:defRPr>
            </a:lvl4pPr>
            <a:lvl5pPr eaLnBrk="0" hangingPunct="0">
              <a:tabLst>
                <a:tab pos="285750" algn="l"/>
                <a:tab pos="3257550" algn="ctr"/>
                <a:tab pos="6457950" algn="r"/>
              </a:tabLst>
              <a:defRPr sz="2400">
                <a:solidFill>
                  <a:schemeClr val="tx1"/>
                </a:solidFill>
                <a:latin typeface="Times New Roman" panose="02020603050405020304" pitchFamily="18" charset="0"/>
              </a:defRPr>
            </a:lvl5pPr>
            <a:lvl6pPr eaLnBrk="0" fontAlgn="base" hangingPunct="0">
              <a:spcBef>
                <a:spcPct val="0"/>
              </a:spcBef>
              <a:spcAft>
                <a:spcPct val="0"/>
              </a:spcAft>
              <a:tabLst>
                <a:tab pos="285750" algn="l"/>
                <a:tab pos="3257550" algn="ctr"/>
                <a:tab pos="6457950" algn="r"/>
              </a:tabLst>
              <a:defRPr sz="2400">
                <a:solidFill>
                  <a:schemeClr val="tx1"/>
                </a:solidFill>
                <a:latin typeface="Times New Roman" panose="02020603050405020304" pitchFamily="18" charset="0"/>
              </a:defRPr>
            </a:lvl6pPr>
            <a:lvl7pPr eaLnBrk="0" fontAlgn="base" hangingPunct="0">
              <a:spcBef>
                <a:spcPct val="0"/>
              </a:spcBef>
              <a:spcAft>
                <a:spcPct val="0"/>
              </a:spcAft>
              <a:tabLst>
                <a:tab pos="285750" algn="l"/>
                <a:tab pos="3257550" algn="ctr"/>
                <a:tab pos="6457950" algn="r"/>
              </a:tabLst>
              <a:defRPr sz="2400">
                <a:solidFill>
                  <a:schemeClr val="tx1"/>
                </a:solidFill>
                <a:latin typeface="Times New Roman" panose="02020603050405020304" pitchFamily="18" charset="0"/>
              </a:defRPr>
            </a:lvl7pPr>
            <a:lvl8pPr eaLnBrk="0" fontAlgn="base" hangingPunct="0">
              <a:spcBef>
                <a:spcPct val="0"/>
              </a:spcBef>
              <a:spcAft>
                <a:spcPct val="0"/>
              </a:spcAft>
              <a:tabLst>
                <a:tab pos="285750" algn="l"/>
                <a:tab pos="3257550" algn="ctr"/>
                <a:tab pos="6457950" algn="r"/>
              </a:tabLst>
              <a:defRPr sz="2400">
                <a:solidFill>
                  <a:schemeClr val="tx1"/>
                </a:solidFill>
                <a:latin typeface="Times New Roman" panose="02020603050405020304" pitchFamily="18" charset="0"/>
              </a:defRPr>
            </a:lvl8pPr>
            <a:lvl9pPr eaLnBrk="0" fontAlgn="base" hangingPunct="0">
              <a:spcBef>
                <a:spcPct val="0"/>
              </a:spcBef>
              <a:spcAft>
                <a:spcPct val="0"/>
              </a:spcAft>
              <a:tabLst>
                <a:tab pos="285750" algn="l"/>
                <a:tab pos="3257550" algn="ctr"/>
                <a:tab pos="6457950" algn="r"/>
              </a:tabLst>
              <a:defRPr sz="2400">
                <a:solidFill>
                  <a:schemeClr val="tx1"/>
                </a:solidFill>
                <a:latin typeface="Times New Roman" panose="02020603050405020304" pitchFamily="18" charset="0"/>
              </a:defRPr>
            </a:lvl9pPr>
          </a:lstStyle>
          <a:p>
            <a:r>
              <a:rPr lang="en-US" altLang="en-US" sz="1200">
                <a:latin typeface="Arial" panose="020B0604020202020204" pitchFamily="34" charset="0"/>
              </a:rPr>
              <a:t>	Chapter 14	</a:t>
            </a:r>
            <a:r>
              <a:rPr lang="en-US" altLang="en-US" sz="1200" b="1">
                <a:latin typeface="Arial" panose="020B0604020202020204" pitchFamily="34" charset="0"/>
              </a:rPr>
              <a:t>Instructor Notes</a:t>
            </a:r>
            <a:r>
              <a:rPr lang="en-US" altLang="en-US" sz="1200">
                <a:latin typeface="Arial" panose="020B0604020202020204" pitchFamily="34" charset="0"/>
              </a:rPr>
              <a:t>	14-</a:t>
            </a:r>
            <a:fld id="{4D1B0BFC-3807-469C-8334-C07DDF24DF98}" type="slidenum">
              <a:rPr lang="en-US" altLang="en-US" sz="1200">
                <a:latin typeface="Arial" panose="020B0604020202020204" pitchFamily="34" charset="0"/>
              </a:rPr>
              <a:pPr/>
              <a:t>‹#›</a:t>
            </a:fld>
            <a:endParaRPr lang="en-US" altLang="en-US" sz="1200">
              <a:latin typeface="Arial" panose="020B0604020202020204" pitchFamily="34"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4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4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4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4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BB2C793-4A01-4F45-A3C9-148530077034}"/>
              </a:ext>
            </a:extLst>
          </p:cNvPr>
          <p:cNvSpPr>
            <a:spLocks noGrp="1" noChangeArrowheads="1"/>
          </p:cNvSpPr>
          <p:nvPr>
            <p:ph type="ctrTitle"/>
          </p:nvPr>
        </p:nvSpPr>
        <p:spPr>
          <a:xfrm>
            <a:off x="1066800" y="1676400"/>
            <a:ext cx="7772400" cy="704850"/>
          </a:xfrm>
        </p:spPr>
        <p:txBody>
          <a:bodyPr/>
          <a:lstStyle>
            <a:lvl1pPr>
              <a:defRPr/>
            </a:lvl1pPr>
          </a:lstStyle>
          <a:p>
            <a:pPr lvl="0"/>
            <a:r>
              <a:rPr lang="en-US" altLang="en-US" noProof="0"/>
              <a:t>Click to edit Master title style</a:t>
            </a:r>
          </a:p>
        </p:txBody>
      </p:sp>
      <p:sp>
        <p:nvSpPr>
          <p:cNvPr id="107525" name="Rectangle 5">
            <a:extLst>
              <a:ext uri="{FF2B5EF4-FFF2-40B4-BE49-F238E27FC236}">
                <a16:creationId xmlns:a16="http://schemas.microsoft.com/office/drawing/2014/main" id="{C63E7252-E577-4F54-91B7-766F81277884}"/>
              </a:ext>
            </a:extLst>
          </p:cNvPr>
          <p:cNvSpPr>
            <a:spLocks noGrp="1" noChangeArrowheads="1"/>
          </p:cNvSpPr>
          <p:nvPr>
            <p:ph type="sldNum" sz="quarter" idx="4"/>
          </p:nvPr>
        </p:nvSpPr>
        <p:spPr>
          <a:xfrm>
            <a:off x="6858000" y="6400800"/>
            <a:ext cx="2133600" cy="320675"/>
          </a:xfrm>
        </p:spPr>
        <p:txBody>
          <a:bodyPr/>
          <a:lstStyle>
            <a:lvl1pPr>
              <a:defRPr/>
            </a:lvl1pPr>
          </a:lstStyle>
          <a:p>
            <a:r>
              <a:rPr lang="en-US" altLang="en-US"/>
              <a:t>Chap 13-</a:t>
            </a:r>
            <a:fld id="{8ECEC88E-457A-466C-BE54-01DD65852B40}" type="slidenum">
              <a:rPr lang="en-US" altLang="en-US"/>
              <a:pPr/>
              <a:t>‹#›</a:t>
            </a:fld>
            <a:endParaRPr lang="en-US" altLang="en-US"/>
          </a:p>
        </p:txBody>
      </p:sp>
      <p:pic>
        <p:nvPicPr>
          <p:cNvPr id="107526" name="Picture 6">
            <a:extLst>
              <a:ext uri="{FF2B5EF4-FFF2-40B4-BE49-F238E27FC236}">
                <a16:creationId xmlns:a16="http://schemas.microsoft.com/office/drawing/2014/main" id="{5B83C062-7F20-43C0-8CC7-0CAB3B8E98F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 y="2057400"/>
            <a:ext cx="8839200" cy="119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7527" name="Rectangle 7">
            <a:extLst>
              <a:ext uri="{FF2B5EF4-FFF2-40B4-BE49-F238E27FC236}">
                <a16:creationId xmlns:a16="http://schemas.microsoft.com/office/drawing/2014/main" id="{BE105608-A2E7-4048-ACF0-FB3C90E9A8C0}"/>
              </a:ext>
            </a:extLst>
          </p:cNvPr>
          <p:cNvSpPr>
            <a:spLocks noChangeArrowheads="1"/>
          </p:cNvSpPr>
          <p:nvPr/>
        </p:nvSpPr>
        <p:spPr bwMode="auto">
          <a:xfrm>
            <a:off x="457200" y="3200400"/>
            <a:ext cx="80772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5342" tIns="42672" rIns="85342" bIns="42672"/>
          <a:lstStyle>
            <a:lvl1pPr algn="ctr" defTabSz="852488">
              <a:spcBef>
                <a:spcPct val="20000"/>
              </a:spcBef>
              <a:buClr>
                <a:schemeClr val="folHlink"/>
              </a:buClr>
              <a:buSzPct val="60000"/>
              <a:buFont typeface="Wingdings" panose="05000000000000000000" pitchFamily="2" charset="2"/>
              <a:defRPr sz="2800">
                <a:solidFill>
                  <a:schemeClr val="tx1"/>
                </a:solidFill>
                <a:latin typeface="Arial" panose="020B0604020202020204" pitchFamily="34" charset="0"/>
              </a:defRPr>
            </a:lvl1pPr>
            <a:lvl2pPr marL="425450" algn="ctr" defTabSz="852488">
              <a:spcBef>
                <a:spcPct val="20000"/>
              </a:spcBef>
              <a:buClr>
                <a:schemeClr val="hlink"/>
              </a:buClr>
              <a:buSzPct val="55000"/>
              <a:buFont typeface="Wingdings" panose="05000000000000000000" pitchFamily="2" charset="2"/>
              <a:defRPr sz="2400">
                <a:solidFill>
                  <a:schemeClr val="tx1"/>
                </a:solidFill>
                <a:latin typeface="Arial" panose="020B0604020202020204" pitchFamily="34" charset="0"/>
              </a:defRPr>
            </a:lvl2pPr>
            <a:lvl3pPr marL="852488" algn="ctr" defTabSz="852488">
              <a:spcBef>
                <a:spcPct val="20000"/>
              </a:spcBef>
              <a:buClr>
                <a:schemeClr val="accent2"/>
              </a:buClr>
              <a:buSzPct val="50000"/>
              <a:buFont typeface="Wingdings" panose="05000000000000000000" pitchFamily="2" charset="2"/>
              <a:defRPr sz="2400">
                <a:solidFill>
                  <a:schemeClr val="tx1"/>
                </a:solidFill>
                <a:latin typeface="Arial" panose="020B0604020202020204" pitchFamily="34" charset="0"/>
              </a:defRPr>
            </a:lvl3pPr>
            <a:lvl4pPr marL="1281113" algn="ctr" defTabSz="852488">
              <a:spcBef>
                <a:spcPct val="20000"/>
              </a:spcBef>
              <a:buClr>
                <a:schemeClr val="folHlink"/>
              </a:buClr>
              <a:buSzPct val="55000"/>
              <a:buFont typeface="Wingdings" panose="05000000000000000000" pitchFamily="2" charset="2"/>
              <a:defRPr sz="2000">
                <a:solidFill>
                  <a:schemeClr val="tx1"/>
                </a:solidFill>
                <a:latin typeface="Arial" panose="020B0604020202020204" pitchFamily="34" charset="0"/>
              </a:defRPr>
            </a:lvl4pPr>
            <a:lvl5pPr marL="1706563" algn="ctr" defTabSz="852488">
              <a:spcBef>
                <a:spcPct val="20000"/>
              </a:spcBef>
              <a:buClr>
                <a:srgbClr val="FD2B4E"/>
              </a:buClr>
              <a:buSzPct val="50000"/>
              <a:buFont typeface="Wingdings" panose="05000000000000000000" pitchFamily="2" charset="2"/>
              <a:defRPr sz="2000">
                <a:solidFill>
                  <a:schemeClr val="tx1"/>
                </a:solidFill>
                <a:latin typeface="Arial" panose="020B0604020202020204" pitchFamily="34" charset="0"/>
              </a:defRPr>
            </a:lvl5pPr>
            <a:lvl6pPr marL="2163763" algn="ctr" defTabSz="852488" fontAlgn="base">
              <a:spcBef>
                <a:spcPct val="20000"/>
              </a:spcBef>
              <a:spcAft>
                <a:spcPct val="0"/>
              </a:spcAft>
              <a:buClr>
                <a:srgbClr val="FD2B4E"/>
              </a:buClr>
              <a:buSzPct val="50000"/>
              <a:buFont typeface="Wingdings" panose="05000000000000000000" pitchFamily="2" charset="2"/>
              <a:defRPr sz="2000">
                <a:solidFill>
                  <a:schemeClr val="tx1"/>
                </a:solidFill>
                <a:latin typeface="Arial" panose="020B0604020202020204" pitchFamily="34" charset="0"/>
              </a:defRPr>
            </a:lvl6pPr>
            <a:lvl7pPr marL="2620963" algn="ctr" defTabSz="852488" fontAlgn="base">
              <a:spcBef>
                <a:spcPct val="20000"/>
              </a:spcBef>
              <a:spcAft>
                <a:spcPct val="0"/>
              </a:spcAft>
              <a:buClr>
                <a:srgbClr val="FD2B4E"/>
              </a:buClr>
              <a:buSzPct val="50000"/>
              <a:buFont typeface="Wingdings" panose="05000000000000000000" pitchFamily="2" charset="2"/>
              <a:defRPr sz="2000">
                <a:solidFill>
                  <a:schemeClr val="tx1"/>
                </a:solidFill>
                <a:latin typeface="Arial" panose="020B0604020202020204" pitchFamily="34" charset="0"/>
              </a:defRPr>
            </a:lvl7pPr>
            <a:lvl8pPr marL="3078163" algn="ctr" defTabSz="852488" fontAlgn="base">
              <a:spcBef>
                <a:spcPct val="20000"/>
              </a:spcBef>
              <a:spcAft>
                <a:spcPct val="0"/>
              </a:spcAft>
              <a:buClr>
                <a:srgbClr val="FD2B4E"/>
              </a:buClr>
              <a:buSzPct val="50000"/>
              <a:buFont typeface="Wingdings" panose="05000000000000000000" pitchFamily="2" charset="2"/>
              <a:defRPr sz="2000">
                <a:solidFill>
                  <a:schemeClr val="tx1"/>
                </a:solidFill>
                <a:latin typeface="Arial" panose="020B0604020202020204" pitchFamily="34" charset="0"/>
              </a:defRPr>
            </a:lvl8pPr>
            <a:lvl9pPr marL="3535363" algn="ctr" defTabSz="852488" fontAlgn="base">
              <a:spcBef>
                <a:spcPct val="20000"/>
              </a:spcBef>
              <a:spcAft>
                <a:spcPct val="0"/>
              </a:spcAft>
              <a:buClr>
                <a:srgbClr val="FD2B4E"/>
              </a:buClr>
              <a:buSzPct val="50000"/>
              <a:buFont typeface="Wingdings" panose="05000000000000000000" pitchFamily="2" charset="2"/>
              <a:defRPr sz="2000">
                <a:solidFill>
                  <a:schemeClr val="tx1"/>
                </a:solidFill>
                <a:latin typeface="Arial" panose="020B0604020202020204" pitchFamily="34" charset="0"/>
              </a:defRPr>
            </a:lvl9pPr>
          </a:lstStyle>
          <a:p>
            <a:endParaRPr lang="en-US" altLang="en-US"/>
          </a:p>
        </p:txBody>
      </p:sp>
      <p:sp>
        <p:nvSpPr>
          <p:cNvPr id="107528" name="Rectangle 8">
            <a:extLst>
              <a:ext uri="{FF2B5EF4-FFF2-40B4-BE49-F238E27FC236}">
                <a16:creationId xmlns:a16="http://schemas.microsoft.com/office/drawing/2014/main" id="{4DE2B07C-23D6-49A3-AB45-8EBCA2EBC8F5}"/>
              </a:ext>
            </a:extLst>
          </p:cNvPr>
          <p:cNvSpPr>
            <a:spLocks noGrp="1" noChangeArrowheads="1"/>
          </p:cNvSpPr>
          <p:nvPr>
            <p:ph type="ftr" sz="quarter" idx="3"/>
          </p:nvPr>
        </p:nvSpPr>
        <p:spPr/>
        <p:txBody>
          <a:bodyPr/>
          <a:lstStyle>
            <a:lvl1pPr>
              <a:defRPr/>
            </a:lvl1pPr>
          </a:lstStyle>
          <a:p>
            <a:r>
              <a:rPr lang="en-US" altLang="en-US"/>
              <a:t>A Course In Business Statistics, 4th © 2006 Prentice-Hall, Inc.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107527">
                                            <p:txEl>
                                              <p:pRg st="0" end="0"/>
                                            </p:txEl>
                                          </p:spTgt>
                                        </p:tgtEl>
                                        <p:attrNameLst>
                                          <p:attrName>style.visibility</p:attrName>
                                        </p:attrNameLst>
                                      </p:cBhvr>
                                      <p:to>
                                        <p:strVal val="visible"/>
                                      </p:to>
                                    </p:set>
                                    <p:anim calcmode="lin" valueType="num">
                                      <p:cBhvr additive="base">
                                        <p:cTn id="7" dur="500" fill="hold"/>
                                        <p:tgtEl>
                                          <p:spTgt spid="1075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752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7" grpId="0" build="p" autoUpdateAnimBg="0">
        <p:tmplLst>
          <p:tmpl lvl="1">
            <p:tnLst>
              <p:par>
                <p:cTn presetID="2" presetClass="entr" presetSubtype="8" fill="hold" nodeType="clickEffect">
                  <p:stCondLst>
                    <p:cond delay="0"/>
                  </p:stCondLst>
                  <p:childTnLst>
                    <p:set>
                      <p:cBhvr>
                        <p:cTn dur="1" fill="hold">
                          <p:stCondLst>
                            <p:cond delay="0"/>
                          </p:stCondLst>
                        </p:cTn>
                        <p:tgtEl>
                          <p:spTgt spid="107527"/>
                        </p:tgtEl>
                        <p:attrNameLst>
                          <p:attrName>style.visibility</p:attrName>
                        </p:attrNameLst>
                      </p:cBhvr>
                      <p:to>
                        <p:strVal val="visible"/>
                      </p:to>
                    </p:set>
                    <p:anim calcmode="lin" valueType="num">
                      <p:cBhvr additive="base">
                        <p:cTn dur="500" fill="hold"/>
                        <p:tgtEl>
                          <p:spTgt spid="107527"/>
                        </p:tgtEl>
                        <p:attrNameLst>
                          <p:attrName>ppt_x</p:attrName>
                        </p:attrNameLst>
                      </p:cBhvr>
                      <p:tavLst>
                        <p:tav tm="0">
                          <p:val>
                            <p:strVal val="0-#ppt_w/2"/>
                          </p:val>
                        </p:tav>
                        <p:tav tm="100000">
                          <p:val>
                            <p:strVal val="#ppt_x"/>
                          </p:val>
                        </p:tav>
                      </p:tavLst>
                    </p:anim>
                    <p:anim calcmode="lin" valueType="num">
                      <p:cBhvr additive="base">
                        <p:cTn dur="500" fill="hold"/>
                        <p:tgtEl>
                          <p:spTgt spid="107527"/>
                        </p:tgtEl>
                        <p:attrNameLst>
                          <p:attrName>ppt_y</p:attrName>
                        </p:attrNameLst>
                      </p:cBhvr>
                      <p:tavLst>
                        <p:tav tm="0">
                          <p:val>
                            <p:strVal val="#ppt_y"/>
                          </p:val>
                        </p:tav>
                        <p:tav tm="100000">
                          <p:val>
                            <p:strVal val="#ppt_y"/>
                          </p:val>
                        </p:tav>
                      </p:tavLst>
                    </p:anim>
                  </p:childTnLst>
                </p:cTn>
              </p:par>
            </p:tnLst>
          </p:tmpl>
          <p:tmpl lvl="2">
            <p:tnLst>
              <p:par>
                <p:cTn presetID="2" presetClass="entr" presetSubtype="8" fill="hold" nodeType="withEffect">
                  <p:stCondLst>
                    <p:cond delay="0"/>
                  </p:stCondLst>
                  <p:childTnLst>
                    <p:set>
                      <p:cBhvr>
                        <p:cTn dur="1" fill="hold">
                          <p:stCondLst>
                            <p:cond delay="0"/>
                          </p:stCondLst>
                        </p:cTn>
                        <p:tgtEl>
                          <p:spTgt spid="107527"/>
                        </p:tgtEl>
                        <p:attrNameLst>
                          <p:attrName>style.visibility</p:attrName>
                        </p:attrNameLst>
                      </p:cBhvr>
                      <p:to>
                        <p:strVal val="visible"/>
                      </p:to>
                    </p:set>
                    <p:anim calcmode="lin" valueType="num">
                      <p:cBhvr additive="base">
                        <p:cTn dur="500" fill="hold"/>
                        <p:tgtEl>
                          <p:spTgt spid="107527"/>
                        </p:tgtEl>
                        <p:attrNameLst>
                          <p:attrName>ppt_x</p:attrName>
                        </p:attrNameLst>
                      </p:cBhvr>
                      <p:tavLst>
                        <p:tav tm="0">
                          <p:val>
                            <p:strVal val="0-#ppt_w/2"/>
                          </p:val>
                        </p:tav>
                        <p:tav tm="100000">
                          <p:val>
                            <p:strVal val="#ppt_x"/>
                          </p:val>
                        </p:tav>
                      </p:tavLst>
                    </p:anim>
                    <p:anim calcmode="lin" valueType="num">
                      <p:cBhvr additive="base">
                        <p:cTn dur="500" fill="hold"/>
                        <p:tgtEl>
                          <p:spTgt spid="107527"/>
                        </p:tgtEl>
                        <p:attrNameLst>
                          <p:attrName>ppt_y</p:attrName>
                        </p:attrNameLst>
                      </p:cBhvr>
                      <p:tavLst>
                        <p:tav tm="0">
                          <p:val>
                            <p:strVal val="#ppt_y"/>
                          </p:val>
                        </p:tav>
                        <p:tav tm="100000">
                          <p:val>
                            <p:strVal val="#ppt_y"/>
                          </p:val>
                        </p:tav>
                      </p:tavLst>
                    </p:anim>
                  </p:childTnLst>
                </p:cTn>
              </p:par>
            </p:tnLst>
          </p:tmpl>
          <p:tmpl lvl="3">
            <p:tnLst>
              <p:par>
                <p:cTn presetID="2" presetClass="entr" presetSubtype="8" fill="hold" nodeType="withEffect">
                  <p:stCondLst>
                    <p:cond delay="0"/>
                  </p:stCondLst>
                  <p:childTnLst>
                    <p:set>
                      <p:cBhvr>
                        <p:cTn dur="1" fill="hold">
                          <p:stCondLst>
                            <p:cond delay="0"/>
                          </p:stCondLst>
                        </p:cTn>
                        <p:tgtEl>
                          <p:spTgt spid="107527"/>
                        </p:tgtEl>
                        <p:attrNameLst>
                          <p:attrName>style.visibility</p:attrName>
                        </p:attrNameLst>
                      </p:cBhvr>
                      <p:to>
                        <p:strVal val="visible"/>
                      </p:to>
                    </p:set>
                    <p:anim calcmode="lin" valueType="num">
                      <p:cBhvr additive="base">
                        <p:cTn dur="500" fill="hold"/>
                        <p:tgtEl>
                          <p:spTgt spid="107527"/>
                        </p:tgtEl>
                        <p:attrNameLst>
                          <p:attrName>ppt_x</p:attrName>
                        </p:attrNameLst>
                      </p:cBhvr>
                      <p:tavLst>
                        <p:tav tm="0">
                          <p:val>
                            <p:strVal val="0-#ppt_w/2"/>
                          </p:val>
                        </p:tav>
                        <p:tav tm="100000">
                          <p:val>
                            <p:strVal val="#ppt_x"/>
                          </p:val>
                        </p:tav>
                      </p:tavLst>
                    </p:anim>
                    <p:anim calcmode="lin" valueType="num">
                      <p:cBhvr additive="base">
                        <p:cTn dur="500" fill="hold"/>
                        <p:tgtEl>
                          <p:spTgt spid="107527"/>
                        </p:tgtEl>
                        <p:attrNameLst>
                          <p:attrName>ppt_y</p:attrName>
                        </p:attrNameLst>
                      </p:cBhvr>
                      <p:tavLst>
                        <p:tav tm="0">
                          <p:val>
                            <p:strVal val="#ppt_y"/>
                          </p:val>
                        </p:tav>
                        <p:tav tm="100000">
                          <p:val>
                            <p:strVal val="#ppt_y"/>
                          </p:val>
                        </p:tav>
                      </p:tavLst>
                    </p:anim>
                  </p:childTnLst>
                </p:cTn>
              </p:par>
            </p:tnLst>
          </p:tmpl>
          <p:tmpl lvl="4">
            <p:tnLst>
              <p:par>
                <p:cTn presetID="2" presetClass="entr" presetSubtype="8" fill="hold" nodeType="withEffect">
                  <p:stCondLst>
                    <p:cond delay="0"/>
                  </p:stCondLst>
                  <p:childTnLst>
                    <p:set>
                      <p:cBhvr>
                        <p:cTn dur="1" fill="hold">
                          <p:stCondLst>
                            <p:cond delay="0"/>
                          </p:stCondLst>
                        </p:cTn>
                        <p:tgtEl>
                          <p:spTgt spid="107527"/>
                        </p:tgtEl>
                        <p:attrNameLst>
                          <p:attrName>style.visibility</p:attrName>
                        </p:attrNameLst>
                      </p:cBhvr>
                      <p:to>
                        <p:strVal val="visible"/>
                      </p:to>
                    </p:set>
                    <p:anim calcmode="lin" valueType="num">
                      <p:cBhvr additive="base">
                        <p:cTn dur="500" fill="hold"/>
                        <p:tgtEl>
                          <p:spTgt spid="107527"/>
                        </p:tgtEl>
                        <p:attrNameLst>
                          <p:attrName>ppt_x</p:attrName>
                        </p:attrNameLst>
                      </p:cBhvr>
                      <p:tavLst>
                        <p:tav tm="0">
                          <p:val>
                            <p:strVal val="0-#ppt_w/2"/>
                          </p:val>
                        </p:tav>
                        <p:tav tm="100000">
                          <p:val>
                            <p:strVal val="#ppt_x"/>
                          </p:val>
                        </p:tav>
                      </p:tavLst>
                    </p:anim>
                    <p:anim calcmode="lin" valueType="num">
                      <p:cBhvr additive="base">
                        <p:cTn dur="500" fill="hold"/>
                        <p:tgtEl>
                          <p:spTgt spid="107527"/>
                        </p:tgtEl>
                        <p:attrNameLst>
                          <p:attrName>ppt_y</p:attrName>
                        </p:attrNameLst>
                      </p:cBhvr>
                      <p:tavLst>
                        <p:tav tm="0">
                          <p:val>
                            <p:strVal val="#ppt_y"/>
                          </p:val>
                        </p:tav>
                        <p:tav tm="100000">
                          <p:val>
                            <p:strVal val="#ppt_y"/>
                          </p:val>
                        </p:tav>
                      </p:tavLst>
                    </p:anim>
                  </p:childTnLst>
                </p:cTn>
              </p:par>
            </p:tnLst>
          </p:tmpl>
          <p:tmpl lvl="5">
            <p:tnLst>
              <p:par>
                <p:cTn presetID="2" presetClass="entr" presetSubtype="8" fill="hold" nodeType="withEffect">
                  <p:stCondLst>
                    <p:cond delay="0"/>
                  </p:stCondLst>
                  <p:childTnLst>
                    <p:set>
                      <p:cBhvr>
                        <p:cTn dur="1" fill="hold">
                          <p:stCondLst>
                            <p:cond delay="0"/>
                          </p:stCondLst>
                        </p:cTn>
                        <p:tgtEl>
                          <p:spTgt spid="107527"/>
                        </p:tgtEl>
                        <p:attrNameLst>
                          <p:attrName>style.visibility</p:attrName>
                        </p:attrNameLst>
                      </p:cBhvr>
                      <p:to>
                        <p:strVal val="visible"/>
                      </p:to>
                    </p:set>
                    <p:anim calcmode="lin" valueType="num">
                      <p:cBhvr additive="base">
                        <p:cTn dur="500" fill="hold"/>
                        <p:tgtEl>
                          <p:spTgt spid="107527"/>
                        </p:tgtEl>
                        <p:attrNameLst>
                          <p:attrName>ppt_x</p:attrName>
                        </p:attrNameLst>
                      </p:cBhvr>
                      <p:tavLst>
                        <p:tav tm="0">
                          <p:val>
                            <p:strVal val="0-#ppt_w/2"/>
                          </p:val>
                        </p:tav>
                        <p:tav tm="100000">
                          <p:val>
                            <p:strVal val="#ppt_x"/>
                          </p:val>
                        </p:tav>
                      </p:tavLst>
                    </p:anim>
                    <p:anim calcmode="lin" valueType="num">
                      <p:cBhvr additive="base">
                        <p:cTn dur="500" fill="hold"/>
                        <p:tgtEl>
                          <p:spTgt spid="107527"/>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4B854-5740-4826-92C4-E630DC1456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0C13A85-F689-48F0-9DE3-A9D1FA1C5D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236F2458-55D1-4E9A-B651-9F86C2B5ABE6}"/>
              </a:ext>
            </a:extLst>
          </p:cNvPr>
          <p:cNvSpPr>
            <a:spLocks noGrp="1"/>
          </p:cNvSpPr>
          <p:nvPr>
            <p:ph type="sldNum" sz="quarter" idx="10"/>
          </p:nvPr>
        </p:nvSpPr>
        <p:spPr/>
        <p:txBody>
          <a:bodyPr/>
          <a:lstStyle>
            <a:lvl1pPr>
              <a:defRPr/>
            </a:lvl1pPr>
          </a:lstStyle>
          <a:p>
            <a:r>
              <a:rPr lang="en-US" altLang="en-US"/>
              <a:t>Chap 13-</a:t>
            </a:r>
            <a:fld id="{390FC7CB-E77E-41D4-899D-D785C306A961}" type="slidenum">
              <a:rPr lang="en-US" altLang="en-US"/>
              <a:pPr/>
              <a:t>‹#›</a:t>
            </a:fld>
            <a:endParaRPr lang="en-US" altLang="en-US"/>
          </a:p>
        </p:txBody>
      </p:sp>
      <p:sp>
        <p:nvSpPr>
          <p:cNvPr id="5" name="Footer Placeholder 4">
            <a:extLst>
              <a:ext uri="{FF2B5EF4-FFF2-40B4-BE49-F238E27FC236}">
                <a16:creationId xmlns:a16="http://schemas.microsoft.com/office/drawing/2014/main" id="{B9BB0E20-D4BA-4D36-8393-242D5D05E32A}"/>
              </a:ext>
            </a:extLst>
          </p:cNvPr>
          <p:cNvSpPr>
            <a:spLocks noGrp="1"/>
          </p:cNvSpPr>
          <p:nvPr>
            <p:ph type="ftr" sz="quarter" idx="11"/>
          </p:nvPr>
        </p:nvSpPr>
        <p:spPr/>
        <p:txBody>
          <a:bodyPr/>
          <a:lstStyle>
            <a:lvl1pPr>
              <a:defRPr/>
            </a:lvl1pPr>
          </a:lstStyle>
          <a:p>
            <a:r>
              <a:rPr lang="en-US" altLang="en-US"/>
              <a:t>A Course In Business Statistics, 4th © 2006 Prentice-Hall, Inc.</a:t>
            </a:r>
          </a:p>
        </p:txBody>
      </p:sp>
    </p:spTree>
    <p:extLst>
      <p:ext uri="{BB962C8B-B14F-4D97-AF65-F5344CB8AC3E}">
        <p14:creationId xmlns:p14="http://schemas.microsoft.com/office/powerpoint/2010/main" val="4277465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672568-F3A4-4F8A-9C37-5EBEA3E4AF5B}"/>
              </a:ext>
            </a:extLst>
          </p:cNvPr>
          <p:cNvSpPr>
            <a:spLocks noGrp="1"/>
          </p:cNvSpPr>
          <p:nvPr>
            <p:ph type="title" orient="vert"/>
          </p:nvPr>
        </p:nvSpPr>
        <p:spPr>
          <a:xfrm>
            <a:off x="6819900" y="381000"/>
            <a:ext cx="2019300" cy="53340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DFD2D4-81BE-4EAE-A96B-10A2DB9FA1D8}"/>
              </a:ext>
            </a:extLst>
          </p:cNvPr>
          <p:cNvSpPr>
            <a:spLocks noGrp="1"/>
          </p:cNvSpPr>
          <p:nvPr>
            <p:ph type="body" orient="vert" idx="1"/>
          </p:nvPr>
        </p:nvSpPr>
        <p:spPr>
          <a:xfrm>
            <a:off x="762000" y="381000"/>
            <a:ext cx="590550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74182A8-38B1-489C-A28A-9D3A2CB97F0B}"/>
              </a:ext>
            </a:extLst>
          </p:cNvPr>
          <p:cNvSpPr>
            <a:spLocks noGrp="1"/>
          </p:cNvSpPr>
          <p:nvPr>
            <p:ph type="sldNum" sz="quarter" idx="10"/>
          </p:nvPr>
        </p:nvSpPr>
        <p:spPr/>
        <p:txBody>
          <a:bodyPr/>
          <a:lstStyle>
            <a:lvl1pPr>
              <a:defRPr/>
            </a:lvl1pPr>
          </a:lstStyle>
          <a:p>
            <a:r>
              <a:rPr lang="en-US" altLang="en-US"/>
              <a:t>Chap 13-</a:t>
            </a:r>
            <a:fld id="{8315318E-E6B4-4D30-A31C-375DFE49381B}" type="slidenum">
              <a:rPr lang="en-US" altLang="en-US"/>
              <a:pPr/>
              <a:t>‹#›</a:t>
            </a:fld>
            <a:endParaRPr lang="en-US" altLang="en-US"/>
          </a:p>
        </p:txBody>
      </p:sp>
      <p:sp>
        <p:nvSpPr>
          <p:cNvPr id="5" name="Footer Placeholder 4">
            <a:extLst>
              <a:ext uri="{FF2B5EF4-FFF2-40B4-BE49-F238E27FC236}">
                <a16:creationId xmlns:a16="http://schemas.microsoft.com/office/drawing/2014/main" id="{C69BAD20-1F0E-45B3-A48C-5B8109F78177}"/>
              </a:ext>
            </a:extLst>
          </p:cNvPr>
          <p:cNvSpPr>
            <a:spLocks noGrp="1"/>
          </p:cNvSpPr>
          <p:nvPr>
            <p:ph type="ftr" sz="quarter" idx="11"/>
          </p:nvPr>
        </p:nvSpPr>
        <p:spPr/>
        <p:txBody>
          <a:bodyPr/>
          <a:lstStyle>
            <a:lvl1pPr>
              <a:defRPr/>
            </a:lvl1pPr>
          </a:lstStyle>
          <a:p>
            <a:r>
              <a:rPr lang="en-US" altLang="en-US"/>
              <a:t>A Course In Business Statistics, 4th © 2006 Prentice-Hall, Inc.</a:t>
            </a:r>
          </a:p>
        </p:txBody>
      </p:sp>
    </p:spTree>
    <p:extLst>
      <p:ext uri="{BB962C8B-B14F-4D97-AF65-F5344CB8AC3E}">
        <p14:creationId xmlns:p14="http://schemas.microsoft.com/office/powerpoint/2010/main" val="2080301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A8025-B98C-455E-B23E-122F68C4C6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B44895-FD8A-4103-998B-A671B21D0B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40005533-6A32-4A27-B128-1AA3B95AB441}"/>
              </a:ext>
            </a:extLst>
          </p:cNvPr>
          <p:cNvSpPr>
            <a:spLocks noGrp="1"/>
          </p:cNvSpPr>
          <p:nvPr>
            <p:ph type="sldNum" sz="quarter" idx="10"/>
          </p:nvPr>
        </p:nvSpPr>
        <p:spPr/>
        <p:txBody>
          <a:bodyPr/>
          <a:lstStyle>
            <a:lvl1pPr>
              <a:defRPr/>
            </a:lvl1pPr>
          </a:lstStyle>
          <a:p>
            <a:r>
              <a:rPr lang="en-US" altLang="en-US"/>
              <a:t>Chap 13-</a:t>
            </a:r>
            <a:fld id="{E9C0C679-60C2-47B9-9F18-CBE2E5212AD6}" type="slidenum">
              <a:rPr lang="en-US" altLang="en-US"/>
              <a:pPr/>
              <a:t>‹#›</a:t>
            </a:fld>
            <a:endParaRPr lang="en-US" altLang="en-US"/>
          </a:p>
        </p:txBody>
      </p:sp>
      <p:sp>
        <p:nvSpPr>
          <p:cNvPr id="5" name="Footer Placeholder 4">
            <a:extLst>
              <a:ext uri="{FF2B5EF4-FFF2-40B4-BE49-F238E27FC236}">
                <a16:creationId xmlns:a16="http://schemas.microsoft.com/office/drawing/2014/main" id="{D8F4F9CB-473E-4EDB-BCF2-5B309F692F3E}"/>
              </a:ext>
            </a:extLst>
          </p:cNvPr>
          <p:cNvSpPr>
            <a:spLocks noGrp="1"/>
          </p:cNvSpPr>
          <p:nvPr>
            <p:ph type="ftr" sz="quarter" idx="11"/>
          </p:nvPr>
        </p:nvSpPr>
        <p:spPr/>
        <p:txBody>
          <a:bodyPr/>
          <a:lstStyle>
            <a:lvl1pPr>
              <a:defRPr/>
            </a:lvl1pPr>
          </a:lstStyle>
          <a:p>
            <a:r>
              <a:rPr lang="en-US" altLang="en-US"/>
              <a:t>A Course In Business Statistics, 4th © 2006 Prentice-Hall, Inc.</a:t>
            </a:r>
          </a:p>
        </p:txBody>
      </p:sp>
    </p:spTree>
    <p:extLst>
      <p:ext uri="{BB962C8B-B14F-4D97-AF65-F5344CB8AC3E}">
        <p14:creationId xmlns:p14="http://schemas.microsoft.com/office/powerpoint/2010/main" val="3595570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EB47A-5188-4A41-BCF3-EC146A71EA07}"/>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8C0EC2-6DF7-4F50-895E-7A5DB9BB890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Slide Number Placeholder 3">
            <a:extLst>
              <a:ext uri="{FF2B5EF4-FFF2-40B4-BE49-F238E27FC236}">
                <a16:creationId xmlns:a16="http://schemas.microsoft.com/office/drawing/2014/main" id="{620B5C66-EEF3-4C0F-A275-EE59BB15E4F3}"/>
              </a:ext>
            </a:extLst>
          </p:cNvPr>
          <p:cNvSpPr>
            <a:spLocks noGrp="1"/>
          </p:cNvSpPr>
          <p:nvPr>
            <p:ph type="sldNum" sz="quarter" idx="10"/>
          </p:nvPr>
        </p:nvSpPr>
        <p:spPr/>
        <p:txBody>
          <a:bodyPr/>
          <a:lstStyle>
            <a:lvl1pPr>
              <a:defRPr/>
            </a:lvl1pPr>
          </a:lstStyle>
          <a:p>
            <a:r>
              <a:rPr lang="en-US" altLang="en-US"/>
              <a:t>Chap 13-</a:t>
            </a:r>
            <a:fld id="{C80E1D5F-5EA8-4389-8A51-C7D3A1E7149E}" type="slidenum">
              <a:rPr lang="en-US" altLang="en-US"/>
              <a:pPr/>
              <a:t>‹#›</a:t>
            </a:fld>
            <a:endParaRPr lang="en-US" altLang="en-US"/>
          </a:p>
        </p:txBody>
      </p:sp>
      <p:sp>
        <p:nvSpPr>
          <p:cNvPr id="5" name="Footer Placeholder 4">
            <a:extLst>
              <a:ext uri="{FF2B5EF4-FFF2-40B4-BE49-F238E27FC236}">
                <a16:creationId xmlns:a16="http://schemas.microsoft.com/office/drawing/2014/main" id="{0D615FE2-7574-48CE-BAC1-DB84DB8C927A}"/>
              </a:ext>
            </a:extLst>
          </p:cNvPr>
          <p:cNvSpPr>
            <a:spLocks noGrp="1"/>
          </p:cNvSpPr>
          <p:nvPr>
            <p:ph type="ftr" sz="quarter" idx="11"/>
          </p:nvPr>
        </p:nvSpPr>
        <p:spPr/>
        <p:txBody>
          <a:bodyPr/>
          <a:lstStyle>
            <a:lvl1pPr>
              <a:defRPr/>
            </a:lvl1pPr>
          </a:lstStyle>
          <a:p>
            <a:r>
              <a:rPr lang="en-US" altLang="en-US"/>
              <a:t>A Course In Business Statistics, 4th © 2006 Prentice-Hall, Inc.</a:t>
            </a:r>
          </a:p>
        </p:txBody>
      </p:sp>
    </p:spTree>
    <p:extLst>
      <p:ext uri="{BB962C8B-B14F-4D97-AF65-F5344CB8AC3E}">
        <p14:creationId xmlns:p14="http://schemas.microsoft.com/office/powerpoint/2010/main" val="931946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497B9-EB4E-4B5E-B73C-5346B2F3CE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015A73-9E4C-4BCF-8F8D-AFF0388A4AD4}"/>
              </a:ext>
            </a:extLst>
          </p:cNvPr>
          <p:cNvSpPr>
            <a:spLocks noGrp="1"/>
          </p:cNvSpPr>
          <p:nvPr>
            <p:ph sz="half" idx="1"/>
          </p:nvPr>
        </p:nvSpPr>
        <p:spPr>
          <a:xfrm>
            <a:off x="762000" y="1600200"/>
            <a:ext cx="396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88210A5-907A-4777-BDD8-307E613DB5FB}"/>
              </a:ext>
            </a:extLst>
          </p:cNvPr>
          <p:cNvSpPr>
            <a:spLocks noGrp="1"/>
          </p:cNvSpPr>
          <p:nvPr>
            <p:ph sz="half" idx="2"/>
          </p:nvPr>
        </p:nvSpPr>
        <p:spPr>
          <a:xfrm>
            <a:off x="4876800" y="1600200"/>
            <a:ext cx="396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F9BFCD35-557A-4080-961B-34E04104ABC1}"/>
              </a:ext>
            </a:extLst>
          </p:cNvPr>
          <p:cNvSpPr>
            <a:spLocks noGrp="1"/>
          </p:cNvSpPr>
          <p:nvPr>
            <p:ph type="sldNum" sz="quarter" idx="10"/>
          </p:nvPr>
        </p:nvSpPr>
        <p:spPr/>
        <p:txBody>
          <a:bodyPr/>
          <a:lstStyle>
            <a:lvl1pPr>
              <a:defRPr/>
            </a:lvl1pPr>
          </a:lstStyle>
          <a:p>
            <a:r>
              <a:rPr lang="en-US" altLang="en-US"/>
              <a:t>Chap 13-</a:t>
            </a:r>
            <a:fld id="{7C0A7F16-89D4-4017-8CA7-1663F52350DA}" type="slidenum">
              <a:rPr lang="en-US" altLang="en-US"/>
              <a:pPr/>
              <a:t>‹#›</a:t>
            </a:fld>
            <a:endParaRPr lang="en-US" altLang="en-US"/>
          </a:p>
        </p:txBody>
      </p:sp>
      <p:sp>
        <p:nvSpPr>
          <p:cNvPr id="6" name="Footer Placeholder 5">
            <a:extLst>
              <a:ext uri="{FF2B5EF4-FFF2-40B4-BE49-F238E27FC236}">
                <a16:creationId xmlns:a16="http://schemas.microsoft.com/office/drawing/2014/main" id="{A632A125-D930-45A3-9C72-04B333F4279F}"/>
              </a:ext>
            </a:extLst>
          </p:cNvPr>
          <p:cNvSpPr>
            <a:spLocks noGrp="1"/>
          </p:cNvSpPr>
          <p:nvPr>
            <p:ph type="ftr" sz="quarter" idx="11"/>
          </p:nvPr>
        </p:nvSpPr>
        <p:spPr/>
        <p:txBody>
          <a:bodyPr/>
          <a:lstStyle>
            <a:lvl1pPr>
              <a:defRPr/>
            </a:lvl1pPr>
          </a:lstStyle>
          <a:p>
            <a:r>
              <a:rPr lang="en-US" altLang="en-US"/>
              <a:t>A Course In Business Statistics, 4th © 2006 Prentice-Hall, Inc.</a:t>
            </a:r>
          </a:p>
        </p:txBody>
      </p:sp>
    </p:spTree>
    <p:extLst>
      <p:ext uri="{BB962C8B-B14F-4D97-AF65-F5344CB8AC3E}">
        <p14:creationId xmlns:p14="http://schemas.microsoft.com/office/powerpoint/2010/main" val="1603568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72095-8151-44AB-BBEB-854B1F7BDB4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479893A-316E-41BA-BE53-57FE41C671B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A1FD35-A8AF-4131-8062-B399925F32B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CE1D26-A727-440E-8CE5-CF7B8F1258C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EEFB7B-2041-48EE-A2D8-EEB13F6471E3}"/>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62CC8F85-ACD5-469C-9900-FDDD51C6F149}"/>
              </a:ext>
            </a:extLst>
          </p:cNvPr>
          <p:cNvSpPr>
            <a:spLocks noGrp="1"/>
          </p:cNvSpPr>
          <p:nvPr>
            <p:ph type="sldNum" sz="quarter" idx="10"/>
          </p:nvPr>
        </p:nvSpPr>
        <p:spPr/>
        <p:txBody>
          <a:bodyPr/>
          <a:lstStyle>
            <a:lvl1pPr>
              <a:defRPr/>
            </a:lvl1pPr>
          </a:lstStyle>
          <a:p>
            <a:r>
              <a:rPr lang="en-US" altLang="en-US"/>
              <a:t>Chap 13-</a:t>
            </a:r>
            <a:fld id="{7CCC7237-43C1-425E-AA0F-37111E30E64B}" type="slidenum">
              <a:rPr lang="en-US" altLang="en-US"/>
              <a:pPr/>
              <a:t>‹#›</a:t>
            </a:fld>
            <a:endParaRPr lang="en-US" altLang="en-US"/>
          </a:p>
        </p:txBody>
      </p:sp>
      <p:sp>
        <p:nvSpPr>
          <p:cNvPr id="8" name="Footer Placeholder 7">
            <a:extLst>
              <a:ext uri="{FF2B5EF4-FFF2-40B4-BE49-F238E27FC236}">
                <a16:creationId xmlns:a16="http://schemas.microsoft.com/office/drawing/2014/main" id="{93D358AA-6800-4A98-B079-7BDAD2916FFE}"/>
              </a:ext>
            </a:extLst>
          </p:cNvPr>
          <p:cNvSpPr>
            <a:spLocks noGrp="1"/>
          </p:cNvSpPr>
          <p:nvPr>
            <p:ph type="ftr" sz="quarter" idx="11"/>
          </p:nvPr>
        </p:nvSpPr>
        <p:spPr/>
        <p:txBody>
          <a:bodyPr/>
          <a:lstStyle>
            <a:lvl1pPr>
              <a:defRPr/>
            </a:lvl1pPr>
          </a:lstStyle>
          <a:p>
            <a:r>
              <a:rPr lang="en-US" altLang="en-US"/>
              <a:t>A Course In Business Statistics, 4th © 2006 Prentice-Hall, Inc.</a:t>
            </a:r>
          </a:p>
        </p:txBody>
      </p:sp>
    </p:spTree>
    <p:extLst>
      <p:ext uri="{BB962C8B-B14F-4D97-AF65-F5344CB8AC3E}">
        <p14:creationId xmlns:p14="http://schemas.microsoft.com/office/powerpoint/2010/main" val="464517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63B0-657A-4D6B-9FDE-D94192AC1B8F}"/>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95E898D-7DD5-4C47-ACF0-0CD28DED362E}"/>
              </a:ext>
            </a:extLst>
          </p:cNvPr>
          <p:cNvSpPr>
            <a:spLocks noGrp="1"/>
          </p:cNvSpPr>
          <p:nvPr>
            <p:ph type="sldNum" sz="quarter" idx="10"/>
          </p:nvPr>
        </p:nvSpPr>
        <p:spPr/>
        <p:txBody>
          <a:bodyPr/>
          <a:lstStyle>
            <a:lvl1pPr>
              <a:defRPr/>
            </a:lvl1pPr>
          </a:lstStyle>
          <a:p>
            <a:r>
              <a:rPr lang="en-US" altLang="en-US"/>
              <a:t>Chap 13-</a:t>
            </a:r>
            <a:fld id="{7925A138-5D7E-45E8-937C-9DC0FC560A69}" type="slidenum">
              <a:rPr lang="en-US" altLang="en-US"/>
              <a:pPr/>
              <a:t>‹#›</a:t>
            </a:fld>
            <a:endParaRPr lang="en-US" altLang="en-US"/>
          </a:p>
        </p:txBody>
      </p:sp>
      <p:sp>
        <p:nvSpPr>
          <p:cNvPr id="4" name="Footer Placeholder 3">
            <a:extLst>
              <a:ext uri="{FF2B5EF4-FFF2-40B4-BE49-F238E27FC236}">
                <a16:creationId xmlns:a16="http://schemas.microsoft.com/office/drawing/2014/main" id="{2C84D4EF-4721-474D-AC40-F4EE0E711C1A}"/>
              </a:ext>
            </a:extLst>
          </p:cNvPr>
          <p:cNvSpPr>
            <a:spLocks noGrp="1"/>
          </p:cNvSpPr>
          <p:nvPr>
            <p:ph type="ftr" sz="quarter" idx="11"/>
          </p:nvPr>
        </p:nvSpPr>
        <p:spPr/>
        <p:txBody>
          <a:bodyPr/>
          <a:lstStyle>
            <a:lvl1pPr>
              <a:defRPr/>
            </a:lvl1pPr>
          </a:lstStyle>
          <a:p>
            <a:r>
              <a:rPr lang="en-US" altLang="en-US"/>
              <a:t>A Course In Business Statistics, 4th © 2006 Prentice-Hall, Inc.</a:t>
            </a:r>
          </a:p>
        </p:txBody>
      </p:sp>
    </p:spTree>
    <p:extLst>
      <p:ext uri="{BB962C8B-B14F-4D97-AF65-F5344CB8AC3E}">
        <p14:creationId xmlns:p14="http://schemas.microsoft.com/office/powerpoint/2010/main" val="3414048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55DC36A-A5B8-4DE7-B876-3AA938B1BAF3}"/>
              </a:ext>
            </a:extLst>
          </p:cNvPr>
          <p:cNvSpPr>
            <a:spLocks noGrp="1"/>
          </p:cNvSpPr>
          <p:nvPr>
            <p:ph type="sldNum" sz="quarter" idx="10"/>
          </p:nvPr>
        </p:nvSpPr>
        <p:spPr/>
        <p:txBody>
          <a:bodyPr/>
          <a:lstStyle>
            <a:lvl1pPr>
              <a:defRPr/>
            </a:lvl1pPr>
          </a:lstStyle>
          <a:p>
            <a:r>
              <a:rPr lang="en-US" altLang="en-US"/>
              <a:t>Chap 13-</a:t>
            </a:r>
            <a:fld id="{5234E900-8510-45A2-AD4A-65AB889EB202}" type="slidenum">
              <a:rPr lang="en-US" altLang="en-US"/>
              <a:pPr/>
              <a:t>‹#›</a:t>
            </a:fld>
            <a:endParaRPr lang="en-US" altLang="en-US"/>
          </a:p>
        </p:txBody>
      </p:sp>
      <p:sp>
        <p:nvSpPr>
          <p:cNvPr id="3" name="Footer Placeholder 2">
            <a:extLst>
              <a:ext uri="{FF2B5EF4-FFF2-40B4-BE49-F238E27FC236}">
                <a16:creationId xmlns:a16="http://schemas.microsoft.com/office/drawing/2014/main" id="{68AB36F4-16A9-4518-A413-CCC02D00CEC7}"/>
              </a:ext>
            </a:extLst>
          </p:cNvPr>
          <p:cNvSpPr>
            <a:spLocks noGrp="1"/>
          </p:cNvSpPr>
          <p:nvPr>
            <p:ph type="ftr" sz="quarter" idx="11"/>
          </p:nvPr>
        </p:nvSpPr>
        <p:spPr/>
        <p:txBody>
          <a:bodyPr/>
          <a:lstStyle>
            <a:lvl1pPr>
              <a:defRPr/>
            </a:lvl1pPr>
          </a:lstStyle>
          <a:p>
            <a:r>
              <a:rPr lang="en-US" altLang="en-US"/>
              <a:t>A Course In Business Statistics, 4th © 2006 Prentice-Hall, Inc.</a:t>
            </a:r>
          </a:p>
        </p:txBody>
      </p:sp>
    </p:spTree>
    <p:extLst>
      <p:ext uri="{BB962C8B-B14F-4D97-AF65-F5344CB8AC3E}">
        <p14:creationId xmlns:p14="http://schemas.microsoft.com/office/powerpoint/2010/main" val="1410940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653C2-DC80-4BD2-99E6-FB0F58A8D883}"/>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B88E98-B81E-4A21-8F56-B93609AB8F3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F2A2E4-4AE4-4458-97B4-5CE718E642D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3FBFEDF5-B9EA-4F2B-A81D-231F23C10AB0}"/>
              </a:ext>
            </a:extLst>
          </p:cNvPr>
          <p:cNvSpPr>
            <a:spLocks noGrp="1"/>
          </p:cNvSpPr>
          <p:nvPr>
            <p:ph type="sldNum" sz="quarter" idx="10"/>
          </p:nvPr>
        </p:nvSpPr>
        <p:spPr/>
        <p:txBody>
          <a:bodyPr/>
          <a:lstStyle>
            <a:lvl1pPr>
              <a:defRPr/>
            </a:lvl1pPr>
          </a:lstStyle>
          <a:p>
            <a:r>
              <a:rPr lang="en-US" altLang="en-US"/>
              <a:t>Chap 13-</a:t>
            </a:r>
            <a:fld id="{EC319B42-4E1E-4F36-88E3-FBB90C2BA37D}" type="slidenum">
              <a:rPr lang="en-US" altLang="en-US"/>
              <a:pPr/>
              <a:t>‹#›</a:t>
            </a:fld>
            <a:endParaRPr lang="en-US" altLang="en-US"/>
          </a:p>
        </p:txBody>
      </p:sp>
      <p:sp>
        <p:nvSpPr>
          <p:cNvPr id="6" name="Footer Placeholder 5">
            <a:extLst>
              <a:ext uri="{FF2B5EF4-FFF2-40B4-BE49-F238E27FC236}">
                <a16:creationId xmlns:a16="http://schemas.microsoft.com/office/drawing/2014/main" id="{69878957-D860-4FDC-93B8-9426C1868979}"/>
              </a:ext>
            </a:extLst>
          </p:cNvPr>
          <p:cNvSpPr>
            <a:spLocks noGrp="1"/>
          </p:cNvSpPr>
          <p:nvPr>
            <p:ph type="ftr" sz="quarter" idx="11"/>
          </p:nvPr>
        </p:nvSpPr>
        <p:spPr/>
        <p:txBody>
          <a:bodyPr/>
          <a:lstStyle>
            <a:lvl1pPr>
              <a:defRPr/>
            </a:lvl1pPr>
          </a:lstStyle>
          <a:p>
            <a:r>
              <a:rPr lang="en-US" altLang="en-US"/>
              <a:t>A Course In Business Statistics, 4th © 2006 Prentice-Hall, Inc.</a:t>
            </a:r>
          </a:p>
        </p:txBody>
      </p:sp>
    </p:spTree>
    <p:extLst>
      <p:ext uri="{BB962C8B-B14F-4D97-AF65-F5344CB8AC3E}">
        <p14:creationId xmlns:p14="http://schemas.microsoft.com/office/powerpoint/2010/main" val="377560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8B7E5-7AFF-4E3C-852B-D9C980F85A6B}"/>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C55160-F2F5-4E71-BDEE-004C838378E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0920D0-002D-4E94-B7E7-63F2650C34F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a:extLst>
              <a:ext uri="{FF2B5EF4-FFF2-40B4-BE49-F238E27FC236}">
                <a16:creationId xmlns:a16="http://schemas.microsoft.com/office/drawing/2014/main" id="{57332391-D03E-40E2-97BE-BB80CD7FE0B3}"/>
              </a:ext>
            </a:extLst>
          </p:cNvPr>
          <p:cNvSpPr>
            <a:spLocks noGrp="1"/>
          </p:cNvSpPr>
          <p:nvPr>
            <p:ph type="sldNum" sz="quarter" idx="10"/>
          </p:nvPr>
        </p:nvSpPr>
        <p:spPr/>
        <p:txBody>
          <a:bodyPr/>
          <a:lstStyle>
            <a:lvl1pPr>
              <a:defRPr/>
            </a:lvl1pPr>
          </a:lstStyle>
          <a:p>
            <a:r>
              <a:rPr lang="en-US" altLang="en-US"/>
              <a:t>Chap 13-</a:t>
            </a:r>
            <a:fld id="{7A21CA96-FFC0-4775-BFB8-D5D5E8067408}" type="slidenum">
              <a:rPr lang="en-US" altLang="en-US"/>
              <a:pPr/>
              <a:t>‹#›</a:t>
            </a:fld>
            <a:endParaRPr lang="en-US" altLang="en-US"/>
          </a:p>
        </p:txBody>
      </p:sp>
      <p:sp>
        <p:nvSpPr>
          <p:cNvPr id="6" name="Footer Placeholder 5">
            <a:extLst>
              <a:ext uri="{FF2B5EF4-FFF2-40B4-BE49-F238E27FC236}">
                <a16:creationId xmlns:a16="http://schemas.microsoft.com/office/drawing/2014/main" id="{B4BF78B9-9A5B-4059-AF56-1EBDFEC1BC4D}"/>
              </a:ext>
            </a:extLst>
          </p:cNvPr>
          <p:cNvSpPr>
            <a:spLocks noGrp="1"/>
          </p:cNvSpPr>
          <p:nvPr>
            <p:ph type="ftr" sz="quarter" idx="11"/>
          </p:nvPr>
        </p:nvSpPr>
        <p:spPr/>
        <p:txBody>
          <a:bodyPr/>
          <a:lstStyle>
            <a:lvl1pPr>
              <a:defRPr/>
            </a:lvl1pPr>
          </a:lstStyle>
          <a:p>
            <a:r>
              <a:rPr lang="en-US" altLang="en-US"/>
              <a:t>A Course In Business Statistics, 4th © 2006 Prentice-Hall, Inc.</a:t>
            </a:r>
          </a:p>
        </p:txBody>
      </p:sp>
    </p:spTree>
    <p:extLst>
      <p:ext uri="{BB962C8B-B14F-4D97-AF65-F5344CB8AC3E}">
        <p14:creationId xmlns:p14="http://schemas.microsoft.com/office/powerpoint/2010/main" val="2180024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9" name="Rectangle 9">
            <a:extLst>
              <a:ext uri="{FF2B5EF4-FFF2-40B4-BE49-F238E27FC236}">
                <a16:creationId xmlns:a16="http://schemas.microsoft.com/office/drawing/2014/main" id="{702F8FEE-FCD6-42E6-96E6-4809F4085B6E}"/>
              </a:ext>
            </a:extLst>
          </p:cNvPr>
          <p:cNvSpPr>
            <a:spLocks noGrp="1" noChangeArrowheads="1"/>
          </p:cNvSpPr>
          <p:nvPr>
            <p:ph type="title"/>
          </p:nvPr>
        </p:nvSpPr>
        <p:spPr bwMode="auto">
          <a:xfrm>
            <a:off x="990600" y="381000"/>
            <a:ext cx="7793038"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5342" tIns="42672" rIns="85342" bIns="42672" numCol="1" anchor="b" anchorCtr="0" compatLnSpc="1">
            <a:prstTxWarp prst="textNoShape">
              <a:avLst/>
            </a:prstTxWarp>
          </a:bodyPr>
          <a:lstStyle/>
          <a:p>
            <a:pPr lvl="0"/>
            <a:r>
              <a:rPr lang="en-US" altLang="en-US"/>
              <a:t>Click to edit Master title style</a:t>
            </a:r>
          </a:p>
        </p:txBody>
      </p:sp>
      <p:sp>
        <p:nvSpPr>
          <p:cNvPr id="92170" name="Rectangle 10">
            <a:extLst>
              <a:ext uri="{FF2B5EF4-FFF2-40B4-BE49-F238E27FC236}">
                <a16:creationId xmlns:a16="http://schemas.microsoft.com/office/drawing/2014/main" id="{49D65D35-F5B0-47FF-81D4-2D659FDB05CF}"/>
              </a:ext>
            </a:extLst>
          </p:cNvPr>
          <p:cNvSpPr>
            <a:spLocks noGrp="1" noChangeArrowheads="1"/>
          </p:cNvSpPr>
          <p:nvPr>
            <p:ph type="body" idx="1"/>
          </p:nvPr>
        </p:nvSpPr>
        <p:spPr bwMode="auto">
          <a:xfrm>
            <a:off x="762000" y="1600200"/>
            <a:ext cx="8077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5342" tIns="42672" rIns="85342" bIns="42672"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172" name="Rectangle 12">
            <a:extLst>
              <a:ext uri="{FF2B5EF4-FFF2-40B4-BE49-F238E27FC236}">
                <a16:creationId xmlns:a16="http://schemas.microsoft.com/office/drawing/2014/main" id="{4CEA2759-3D3D-4EBC-B67C-CBF5B914B996}"/>
              </a:ext>
            </a:extLst>
          </p:cNvPr>
          <p:cNvSpPr>
            <a:spLocks noGrp="1" noChangeArrowheads="1"/>
          </p:cNvSpPr>
          <p:nvPr>
            <p:ph type="sldNum" sz="quarter" idx="4"/>
          </p:nvPr>
        </p:nvSpPr>
        <p:spPr bwMode="auto">
          <a:xfrm>
            <a:off x="7086600" y="6400800"/>
            <a:ext cx="1905000" cy="309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5342" tIns="42672" rIns="85342" bIns="42672" numCol="1" anchor="b" anchorCtr="0" compatLnSpc="1">
            <a:prstTxWarp prst="textNoShape">
              <a:avLst/>
            </a:prstTxWarp>
          </a:bodyPr>
          <a:lstStyle>
            <a:lvl1pPr algn="r" defTabSz="852488">
              <a:defRPr sz="1000">
                <a:latin typeface="+mj-lt"/>
              </a:defRPr>
            </a:lvl1pPr>
          </a:lstStyle>
          <a:p>
            <a:r>
              <a:rPr lang="en-US" altLang="en-US"/>
              <a:t>Chap 13-</a:t>
            </a:r>
            <a:fld id="{2AC23B73-E28F-474B-A3EF-C5C5F6D4C240}" type="slidenum">
              <a:rPr lang="en-US" altLang="en-US"/>
              <a:pPr/>
              <a:t>‹#›</a:t>
            </a:fld>
            <a:endParaRPr lang="en-US" altLang="en-US"/>
          </a:p>
        </p:txBody>
      </p:sp>
      <p:pic>
        <p:nvPicPr>
          <p:cNvPr id="92173" name="Picture 13">
            <a:extLst>
              <a:ext uri="{FF2B5EF4-FFF2-40B4-BE49-F238E27FC236}">
                <a16:creationId xmlns:a16="http://schemas.microsoft.com/office/drawing/2014/main" id="{4A8E0B23-CA51-4C2C-872B-350EAA5CCB3B}"/>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52400" y="609600"/>
            <a:ext cx="8839200" cy="119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174" name="Rectangle 14">
            <a:extLst>
              <a:ext uri="{FF2B5EF4-FFF2-40B4-BE49-F238E27FC236}">
                <a16:creationId xmlns:a16="http://schemas.microsoft.com/office/drawing/2014/main" id="{9B2E1656-E797-441F-84BB-8516A37BC03B}"/>
              </a:ext>
            </a:extLst>
          </p:cNvPr>
          <p:cNvSpPr>
            <a:spLocks noGrp="1" noChangeArrowheads="1"/>
          </p:cNvSpPr>
          <p:nvPr>
            <p:ph type="ftr" sz="quarter" idx="3"/>
          </p:nvPr>
        </p:nvSpPr>
        <p:spPr bwMode="auto">
          <a:xfrm>
            <a:off x="152400" y="6400800"/>
            <a:ext cx="46482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5342" tIns="42672" rIns="85342" bIns="42672" numCol="1" anchor="b" anchorCtr="0" compatLnSpc="1">
            <a:prstTxWarp prst="textNoShape">
              <a:avLst/>
            </a:prstTxWarp>
          </a:bodyPr>
          <a:lstStyle>
            <a:lvl1pPr defTabSz="852488">
              <a:defRPr sz="1000">
                <a:latin typeface="+mj-lt"/>
              </a:defRPr>
            </a:lvl1pPr>
          </a:lstStyle>
          <a:p>
            <a:r>
              <a:rPr lang="en-US" altLang="en-US"/>
              <a:t>A Course In Business Statistics, 4th © 2006 Prentice-Hall, Inc.</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sldNum="0" hdr="0" ftr="0" dt="0"/>
  <p:txStyles>
    <p:titleStyle>
      <a:lvl1pPr algn="ctr" defTabSz="852488" rtl="0" fontAlgn="base">
        <a:spcBef>
          <a:spcPct val="0"/>
        </a:spcBef>
        <a:spcAft>
          <a:spcPct val="0"/>
        </a:spcAft>
        <a:defRPr sz="4100" kern="1200">
          <a:solidFill>
            <a:schemeClr val="tx2"/>
          </a:solidFill>
          <a:latin typeface="+mj-lt"/>
          <a:ea typeface="+mj-ea"/>
          <a:cs typeface="+mj-cs"/>
        </a:defRPr>
      </a:lvl1pPr>
      <a:lvl2pPr algn="ctr" defTabSz="852488" rtl="0" fontAlgn="base">
        <a:spcBef>
          <a:spcPct val="0"/>
        </a:spcBef>
        <a:spcAft>
          <a:spcPct val="0"/>
        </a:spcAft>
        <a:defRPr sz="4100">
          <a:solidFill>
            <a:schemeClr val="tx2"/>
          </a:solidFill>
          <a:latin typeface="Tahoma" panose="020B0604030504040204" pitchFamily="34" charset="0"/>
        </a:defRPr>
      </a:lvl2pPr>
      <a:lvl3pPr algn="ctr" defTabSz="852488" rtl="0" fontAlgn="base">
        <a:spcBef>
          <a:spcPct val="0"/>
        </a:spcBef>
        <a:spcAft>
          <a:spcPct val="0"/>
        </a:spcAft>
        <a:defRPr sz="4100">
          <a:solidFill>
            <a:schemeClr val="tx2"/>
          </a:solidFill>
          <a:latin typeface="Tahoma" panose="020B0604030504040204" pitchFamily="34" charset="0"/>
        </a:defRPr>
      </a:lvl3pPr>
      <a:lvl4pPr algn="ctr" defTabSz="852488" rtl="0" fontAlgn="base">
        <a:spcBef>
          <a:spcPct val="0"/>
        </a:spcBef>
        <a:spcAft>
          <a:spcPct val="0"/>
        </a:spcAft>
        <a:defRPr sz="4100">
          <a:solidFill>
            <a:schemeClr val="tx2"/>
          </a:solidFill>
          <a:latin typeface="Tahoma" panose="020B0604030504040204" pitchFamily="34" charset="0"/>
        </a:defRPr>
      </a:lvl4pPr>
      <a:lvl5pPr algn="ctr" defTabSz="852488" rtl="0" fontAlgn="base">
        <a:spcBef>
          <a:spcPct val="0"/>
        </a:spcBef>
        <a:spcAft>
          <a:spcPct val="0"/>
        </a:spcAft>
        <a:defRPr sz="4100">
          <a:solidFill>
            <a:schemeClr val="tx2"/>
          </a:solidFill>
          <a:latin typeface="Tahoma" panose="020B0604030504040204" pitchFamily="34" charset="0"/>
        </a:defRPr>
      </a:lvl5pPr>
      <a:lvl6pPr marL="457200" algn="ctr" defTabSz="852488" rtl="0" fontAlgn="base">
        <a:spcBef>
          <a:spcPct val="0"/>
        </a:spcBef>
        <a:spcAft>
          <a:spcPct val="0"/>
        </a:spcAft>
        <a:defRPr sz="4100">
          <a:solidFill>
            <a:schemeClr val="tx2"/>
          </a:solidFill>
          <a:latin typeface="Tahoma" panose="020B0604030504040204" pitchFamily="34" charset="0"/>
        </a:defRPr>
      </a:lvl6pPr>
      <a:lvl7pPr marL="914400" algn="ctr" defTabSz="852488" rtl="0" fontAlgn="base">
        <a:spcBef>
          <a:spcPct val="0"/>
        </a:spcBef>
        <a:spcAft>
          <a:spcPct val="0"/>
        </a:spcAft>
        <a:defRPr sz="4100">
          <a:solidFill>
            <a:schemeClr val="tx2"/>
          </a:solidFill>
          <a:latin typeface="Tahoma" panose="020B0604030504040204" pitchFamily="34" charset="0"/>
        </a:defRPr>
      </a:lvl7pPr>
      <a:lvl8pPr marL="1371600" algn="ctr" defTabSz="852488" rtl="0" fontAlgn="base">
        <a:spcBef>
          <a:spcPct val="0"/>
        </a:spcBef>
        <a:spcAft>
          <a:spcPct val="0"/>
        </a:spcAft>
        <a:defRPr sz="4100">
          <a:solidFill>
            <a:schemeClr val="tx2"/>
          </a:solidFill>
          <a:latin typeface="Tahoma" panose="020B0604030504040204" pitchFamily="34" charset="0"/>
        </a:defRPr>
      </a:lvl8pPr>
      <a:lvl9pPr marL="1828800" algn="ctr" defTabSz="852488" rtl="0" fontAlgn="base">
        <a:spcBef>
          <a:spcPct val="0"/>
        </a:spcBef>
        <a:spcAft>
          <a:spcPct val="0"/>
        </a:spcAft>
        <a:defRPr sz="4100">
          <a:solidFill>
            <a:schemeClr val="tx2"/>
          </a:solidFill>
          <a:latin typeface="Tahoma" panose="020B0604030504040204" pitchFamily="34" charset="0"/>
        </a:defRPr>
      </a:lvl9pPr>
    </p:titleStyle>
    <p:bodyStyle>
      <a:lvl1pPr marL="320675" indent="-320675" algn="l" defTabSz="852488" rtl="0" fontAlgn="base">
        <a:spcBef>
          <a:spcPct val="20000"/>
        </a:spcBef>
        <a:spcAft>
          <a:spcPct val="0"/>
        </a:spcAft>
        <a:buClr>
          <a:schemeClr val="folHlink"/>
        </a:buClr>
        <a:buSzPct val="60000"/>
        <a:buFont typeface="Wingdings" panose="05000000000000000000" pitchFamily="2" charset="2"/>
        <a:buChar char="n"/>
        <a:defRPr sz="2800" kern="1200">
          <a:solidFill>
            <a:schemeClr val="tx1"/>
          </a:solidFill>
          <a:latin typeface="+mn-lt"/>
          <a:ea typeface="+mn-ea"/>
          <a:cs typeface="+mn-cs"/>
        </a:defRPr>
      </a:lvl1pPr>
      <a:lvl2pPr marL="693738" indent="-268288" algn="l" defTabSz="852488" rtl="0" fontAlgn="base">
        <a:spcBef>
          <a:spcPct val="20000"/>
        </a:spcBef>
        <a:spcAft>
          <a:spcPct val="0"/>
        </a:spcAft>
        <a:buClr>
          <a:schemeClr val="hlink"/>
        </a:buClr>
        <a:buSzPct val="55000"/>
        <a:buFont typeface="Wingdings" panose="05000000000000000000" pitchFamily="2" charset="2"/>
        <a:buChar char="n"/>
        <a:defRPr sz="2400" kern="1200">
          <a:solidFill>
            <a:schemeClr val="tx1"/>
          </a:solidFill>
          <a:latin typeface="+mn-lt"/>
          <a:ea typeface="+mn-ea"/>
          <a:cs typeface="+mn-cs"/>
        </a:defRPr>
      </a:lvl2pPr>
      <a:lvl3pPr marL="1068388" indent="-215900" algn="l" defTabSz="852488" rtl="0" fontAlgn="base">
        <a:spcBef>
          <a:spcPct val="20000"/>
        </a:spcBef>
        <a:spcAft>
          <a:spcPct val="0"/>
        </a:spcAft>
        <a:buClr>
          <a:schemeClr val="accent2"/>
        </a:buClr>
        <a:buSzPct val="50000"/>
        <a:buFont typeface="Wingdings" panose="05000000000000000000" pitchFamily="2" charset="2"/>
        <a:buChar char="n"/>
        <a:defRPr sz="2400" kern="1200">
          <a:solidFill>
            <a:schemeClr val="tx1"/>
          </a:solidFill>
          <a:latin typeface="+mn-lt"/>
          <a:ea typeface="+mn-ea"/>
          <a:cs typeface="+mn-cs"/>
        </a:defRPr>
      </a:lvl3pPr>
      <a:lvl4pPr marL="1493838" indent="-212725" algn="l" defTabSz="852488" rtl="0" fontAlgn="base">
        <a:spcBef>
          <a:spcPct val="20000"/>
        </a:spcBef>
        <a:spcAft>
          <a:spcPct val="0"/>
        </a:spcAft>
        <a:buClr>
          <a:schemeClr val="folHlink"/>
        </a:buClr>
        <a:buSzPct val="55000"/>
        <a:buFont typeface="Wingdings" panose="05000000000000000000" pitchFamily="2" charset="2"/>
        <a:buChar char="n"/>
        <a:defRPr sz="2000" kern="1200">
          <a:solidFill>
            <a:schemeClr val="tx1"/>
          </a:solidFill>
          <a:latin typeface="+mn-lt"/>
          <a:ea typeface="+mn-ea"/>
          <a:cs typeface="+mn-cs"/>
        </a:defRPr>
      </a:lvl4pPr>
      <a:lvl5pPr marL="1919288" indent="-212725" algn="l" defTabSz="852488" rtl="0" fontAlgn="base">
        <a:spcBef>
          <a:spcPct val="20000"/>
        </a:spcBef>
        <a:spcAft>
          <a:spcPct val="0"/>
        </a:spcAft>
        <a:buClr>
          <a:srgbClr val="FD2B4E"/>
        </a:buClr>
        <a:buSzPct val="50000"/>
        <a:buFont typeface="Wingdings" panose="05000000000000000000" pitchFamily="2" charset="2"/>
        <a:buChar char="n"/>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emf"/><Relationship Id="rId5" Type="http://schemas.openxmlformats.org/officeDocument/2006/relationships/oleObject" Target="../embeddings/oleObject4.bin"/><Relationship Id="rId4" Type="http://schemas.openxmlformats.org/officeDocument/2006/relationships/image" Target="../media/image5.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5.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wmf"/><Relationship Id="rId4" Type="http://schemas.openxmlformats.org/officeDocument/2006/relationships/image" Target="../media/image7.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8.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4.wmf"/><Relationship Id="rId4" Type="http://schemas.openxmlformats.org/officeDocument/2006/relationships/image" Target="../media/image9.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4.wmf"/><Relationship Id="rId4" Type="http://schemas.openxmlformats.org/officeDocument/2006/relationships/image" Target="../media/image10.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4.wmf"/><Relationship Id="rId4" Type="http://schemas.openxmlformats.org/officeDocument/2006/relationships/image" Target="../media/image11.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4.wmf"/><Relationship Id="rId4" Type="http://schemas.openxmlformats.org/officeDocument/2006/relationships/image" Target="../media/image12.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4.wmf"/><Relationship Id="rId4" Type="http://schemas.openxmlformats.org/officeDocument/2006/relationships/image" Target="../media/image13.wmf"/></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13.bin"/><Relationship Id="rId7"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16.wmf"/><Relationship Id="rId5" Type="http://schemas.openxmlformats.org/officeDocument/2006/relationships/oleObject" Target="../embeddings/oleObject14.bin"/><Relationship Id="rId4" Type="http://schemas.openxmlformats.org/officeDocument/2006/relationships/image" Target="../media/image15.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5.bin"/><Relationship Id="rId7"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18.wmf"/><Relationship Id="rId5" Type="http://schemas.openxmlformats.org/officeDocument/2006/relationships/oleObject" Target="../embeddings/oleObject16.bin"/><Relationship Id="rId10" Type="http://schemas.openxmlformats.org/officeDocument/2006/relationships/image" Target="../media/image20.wmf"/><Relationship Id="rId4" Type="http://schemas.openxmlformats.org/officeDocument/2006/relationships/image" Target="../media/image17.wmf"/><Relationship Id="rId9" Type="http://schemas.openxmlformats.org/officeDocument/2006/relationships/oleObject" Target="../embeddings/oleObject18.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746C903-CA45-46EA-985D-BFA2D6085542}"/>
              </a:ext>
            </a:extLst>
          </p:cNvPr>
          <p:cNvSpPr txBox="1">
            <a:spLocks/>
          </p:cNvSpPr>
          <p:nvPr/>
        </p:nvSpPr>
        <p:spPr>
          <a:xfrm>
            <a:off x="1495425" y="4646613"/>
            <a:ext cx="6156325" cy="808037"/>
          </a:xfrm>
          <a:prstGeom prst="rect">
            <a:avLst/>
          </a:prstGeom>
        </p:spPr>
        <p:txBody>
          <a:bodyPr anchor="b">
            <a:normAutofit fontScale="97500"/>
            <a:scene3d>
              <a:camera prst="orthographicFront"/>
              <a:lightRig rig="soft" dir="t">
                <a:rot lat="0" lon="0" rev="2400000"/>
              </a:lightRig>
            </a:scene3d>
            <a:sp3d>
              <a:bevelT w="19050" h="12700"/>
            </a:sp3d>
          </a:bodyPr>
          <a:lstStyle/>
          <a:p>
            <a:pPr marL="54864" algn="ctr" eaLnBrk="1" fontAlgn="auto" hangingPunct="1">
              <a:spcAft>
                <a:spcPts val="0"/>
              </a:spcAft>
              <a:defRPr/>
            </a:pPr>
            <a:endParaRPr lang="en-US" sz="3200" b="1"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endParaRPr>
          </a:p>
        </p:txBody>
      </p:sp>
      <p:sp>
        <p:nvSpPr>
          <p:cNvPr id="10" name="Title 1">
            <a:extLst>
              <a:ext uri="{FF2B5EF4-FFF2-40B4-BE49-F238E27FC236}">
                <a16:creationId xmlns:a16="http://schemas.microsoft.com/office/drawing/2014/main" id="{A8B6BB9C-D3BA-42CD-BC42-68798484C755}"/>
              </a:ext>
            </a:extLst>
          </p:cNvPr>
          <p:cNvSpPr txBox="1">
            <a:spLocks/>
          </p:cNvSpPr>
          <p:nvPr/>
        </p:nvSpPr>
        <p:spPr>
          <a:xfrm>
            <a:off x="2178050" y="457200"/>
            <a:ext cx="5830185" cy="774109"/>
          </a:xfrm>
          <a:prstGeom prst="rect">
            <a:avLst/>
          </a:prstGeom>
        </p:spPr>
        <p:txBody>
          <a:bodyPr anchor="b">
            <a:scene3d>
              <a:camera prst="orthographicFront"/>
              <a:lightRig rig="soft" dir="t">
                <a:rot lat="0" lon="0" rev="2400000"/>
              </a:lightRig>
            </a:scene3d>
            <a:sp3d>
              <a:bevelT w="19050" h="12700"/>
            </a:sp3d>
          </a:bodyPr>
          <a:lstStyle/>
          <a:p>
            <a:pPr marL="54864" algn="ctr" eaLnBrk="1" fontAlgn="auto" hangingPunct="1">
              <a:spcAft>
                <a:spcPts val="0"/>
              </a:spcAft>
              <a:defRPr/>
            </a:pPr>
            <a:r>
              <a:rPr lang="en-US" sz="3200" b="1" dirty="0">
                <a:solidFill>
                  <a:srgbClr val="003300"/>
                </a:solidFill>
                <a:latin typeface="Lucida Bright" panose="02040602050505020304" pitchFamily="18" charset="0"/>
                <a:ea typeface="+mj-ea"/>
                <a:cs typeface="FrankRuehl" panose="020E0503060101010101" pitchFamily="34" charset="-79"/>
              </a:rPr>
              <a:t>Business Analytics</a:t>
            </a:r>
          </a:p>
        </p:txBody>
      </p:sp>
      <p:sp>
        <p:nvSpPr>
          <p:cNvPr id="15" name="Title 1">
            <a:extLst>
              <a:ext uri="{FF2B5EF4-FFF2-40B4-BE49-F238E27FC236}">
                <a16:creationId xmlns:a16="http://schemas.microsoft.com/office/drawing/2014/main" id="{9965CC8A-A7EE-4E0F-8DF4-8D8517052CF5}"/>
              </a:ext>
            </a:extLst>
          </p:cNvPr>
          <p:cNvSpPr txBox="1">
            <a:spLocks noChangeAspect="1"/>
          </p:cNvSpPr>
          <p:nvPr/>
        </p:nvSpPr>
        <p:spPr>
          <a:xfrm>
            <a:off x="1154555" y="4419600"/>
            <a:ext cx="7877174" cy="805417"/>
          </a:xfrm>
          <a:prstGeom prst="rect">
            <a:avLst/>
          </a:prstGeom>
          <a:scene3d>
            <a:camera prst="orthographicFront"/>
            <a:lightRig rig="soft" dir="t">
              <a:rot lat="0" lon="0" rev="2400000"/>
            </a:lightRig>
          </a:scene3d>
          <a:sp3d extrusionH="76200">
            <a:extrusionClr>
              <a:schemeClr val="accent2">
                <a:lumMod val="75000"/>
              </a:schemeClr>
            </a:extrusionClr>
          </a:sp3d>
        </p:spPr>
        <p:txBody>
          <a:bodyPr anchor="ctr">
            <a:sp3d>
              <a:bevelT w="19050" h="12700"/>
            </a:sp3d>
          </a:bodyPr>
          <a:lstStyle/>
          <a:p>
            <a:pPr marL="54864" algn="ctr" eaLnBrk="1" fontAlgn="auto" hangingPunct="1">
              <a:spcAft>
                <a:spcPts val="0"/>
              </a:spcAft>
              <a:defRPr/>
            </a:pPr>
            <a:r>
              <a:rPr lang="en-US" sz="4800" b="1" dirty="0">
                <a:solidFill>
                  <a:srgbClr val="BF0922"/>
                </a:solidFill>
                <a:latin typeface="Lucida Bright" panose="02040602050505020304" pitchFamily="18" charset="0"/>
                <a:ea typeface="+mj-ea"/>
                <a:cs typeface="FrankRuehl" panose="020E0503060101010101" pitchFamily="34" charset="-79"/>
              </a:rPr>
              <a:t>Multiple Linear Regression &amp;Model Building</a:t>
            </a:r>
          </a:p>
        </p:txBody>
      </p:sp>
      <p:sp>
        <p:nvSpPr>
          <p:cNvPr id="2" name="Rectangle 1">
            <a:extLst>
              <a:ext uri="{FF2B5EF4-FFF2-40B4-BE49-F238E27FC236}">
                <a16:creationId xmlns:a16="http://schemas.microsoft.com/office/drawing/2014/main" id="{DE0C493E-4536-4606-B9F3-4E3AE9328BDC}"/>
              </a:ext>
            </a:extLst>
          </p:cNvPr>
          <p:cNvSpPr/>
          <p:nvPr/>
        </p:nvSpPr>
        <p:spPr>
          <a:xfrm>
            <a:off x="3200400" y="2057400"/>
            <a:ext cx="3158878" cy="1107996"/>
          </a:xfrm>
          <a:prstGeom prst="rect">
            <a:avLst/>
          </a:prstGeom>
        </p:spPr>
        <p:txBody>
          <a:bodyPr wrap="none">
            <a:spAutoFit/>
          </a:bodyPr>
          <a:lstStyle/>
          <a:p>
            <a:pPr marL="54864" algn="ctr" eaLnBrk="1" fontAlgn="auto" hangingPunct="1">
              <a:spcAft>
                <a:spcPts val="0"/>
              </a:spcAft>
              <a:defRPr/>
            </a:pPr>
            <a:r>
              <a:rPr lang="en-US" sz="6600" b="1" dirty="0">
                <a:solidFill>
                  <a:schemeClr val="tx2">
                    <a:lumMod val="50000"/>
                  </a:schemeClr>
                </a:solidFill>
                <a:latin typeface="Lucida Bright" panose="02040602050505020304" pitchFamily="18" charset="0"/>
                <a:cs typeface="FrankRuehl" panose="020E0503060101010101" pitchFamily="34" charset="-79"/>
              </a:rPr>
              <a:t>T3LM6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7026" name="Rectangle 2">
            <a:extLst>
              <a:ext uri="{FF2B5EF4-FFF2-40B4-BE49-F238E27FC236}">
                <a16:creationId xmlns:a16="http://schemas.microsoft.com/office/drawing/2014/main" id="{2636F3BA-DC0C-4B7F-AF32-539CD16AF91B}"/>
              </a:ext>
            </a:extLst>
          </p:cNvPr>
          <p:cNvSpPr>
            <a:spLocks noGrp="1" noChangeArrowheads="1"/>
          </p:cNvSpPr>
          <p:nvPr>
            <p:ph type="title"/>
          </p:nvPr>
        </p:nvSpPr>
        <p:spPr>
          <a:xfrm>
            <a:off x="990600" y="228600"/>
            <a:ext cx="7793038" cy="1066800"/>
          </a:xfrm>
        </p:spPr>
        <p:txBody>
          <a:bodyPr/>
          <a:lstStyle/>
          <a:p>
            <a:pPr>
              <a:lnSpc>
                <a:spcPct val="80000"/>
              </a:lnSpc>
            </a:pPr>
            <a:r>
              <a:rPr lang="en-US" altLang="en-US"/>
              <a:t>Interpretation of Estimated Coefficients</a:t>
            </a:r>
          </a:p>
        </p:txBody>
      </p:sp>
      <p:sp>
        <p:nvSpPr>
          <p:cNvPr id="257027" name="Rectangle 3">
            <a:extLst>
              <a:ext uri="{FF2B5EF4-FFF2-40B4-BE49-F238E27FC236}">
                <a16:creationId xmlns:a16="http://schemas.microsoft.com/office/drawing/2014/main" id="{03DAD33D-3F9D-472F-AE47-357338927ECC}"/>
              </a:ext>
            </a:extLst>
          </p:cNvPr>
          <p:cNvSpPr>
            <a:spLocks noGrp="1" noChangeArrowheads="1"/>
          </p:cNvSpPr>
          <p:nvPr>
            <p:ph type="body" idx="1"/>
          </p:nvPr>
        </p:nvSpPr>
        <p:spPr>
          <a:xfrm>
            <a:off x="762000" y="1676400"/>
            <a:ext cx="8077200" cy="4724400"/>
          </a:xfrm>
        </p:spPr>
        <p:txBody>
          <a:bodyPr/>
          <a:lstStyle/>
          <a:p>
            <a:r>
              <a:rPr lang="en-US" altLang="en-US" sz="2300"/>
              <a:t>Slope (b</a:t>
            </a:r>
            <a:r>
              <a:rPr lang="en-US" altLang="en-US" sz="2300" baseline="-25000"/>
              <a:t>i</a:t>
            </a:r>
            <a:r>
              <a:rPr lang="en-US" altLang="en-US" sz="2300"/>
              <a:t>)</a:t>
            </a:r>
          </a:p>
          <a:p>
            <a:pPr lvl="1"/>
            <a:r>
              <a:rPr lang="en-US" altLang="en-US" sz="2300"/>
              <a:t>Estimates that the average value of y changes by b</a:t>
            </a:r>
            <a:r>
              <a:rPr lang="en-US" altLang="en-US" sz="2300" baseline="-25000"/>
              <a:t>i</a:t>
            </a:r>
            <a:r>
              <a:rPr lang="en-US" altLang="en-US" sz="2300"/>
              <a:t> units for each 1 unit increase in X</a:t>
            </a:r>
            <a:r>
              <a:rPr lang="en-US" altLang="en-US" sz="2300" baseline="-25000"/>
              <a:t>i</a:t>
            </a:r>
            <a:r>
              <a:rPr lang="en-US" altLang="en-US" sz="2300"/>
              <a:t> holding all other variables constant</a:t>
            </a:r>
          </a:p>
          <a:p>
            <a:pPr lvl="1"/>
            <a:r>
              <a:rPr lang="en-US" altLang="en-US" sz="2300"/>
              <a:t>Example: if b</a:t>
            </a:r>
            <a:r>
              <a:rPr lang="en-US" altLang="en-US" sz="2300" baseline="-25000"/>
              <a:t>1</a:t>
            </a:r>
            <a:r>
              <a:rPr lang="en-US" altLang="en-US" sz="2300"/>
              <a:t> = -20, then sales (y) is expected to decrease by an estimated 20 pies per week for each $1 increase in selling price (x</a:t>
            </a:r>
            <a:r>
              <a:rPr lang="en-US" altLang="en-US" sz="2300" baseline="-25000"/>
              <a:t>1</a:t>
            </a:r>
            <a:r>
              <a:rPr lang="en-US" altLang="en-US" sz="2300"/>
              <a:t>), net of the effects of changes due to advertising (x</a:t>
            </a:r>
            <a:r>
              <a:rPr lang="en-US" altLang="en-US" sz="2300" baseline="-25000"/>
              <a:t>2</a:t>
            </a:r>
            <a:r>
              <a:rPr lang="en-US" altLang="en-US" sz="2300"/>
              <a:t>)</a:t>
            </a:r>
          </a:p>
          <a:p>
            <a:r>
              <a:rPr lang="en-US" altLang="en-US" sz="2300"/>
              <a:t>y-intercept (b</a:t>
            </a:r>
            <a:r>
              <a:rPr lang="en-US" altLang="en-US" sz="2300" baseline="-25000"/>
              <a:t>0</a:t>
            </a:r>
            <a:r>
              <a:rPr lang="en-US" altLang="en-US" sz="2300"/>
              <a:t>)</a:t>
            </a:r>
          </a:p>
          <a:p>
            <a:pPr lvl="1"/>
            <a:r>
              <a:rPr lang="en-US" altLang="en-US" sz="2300"/>
              <a:t>The estimated average value of y when all x</a:t>
            </a:r>
            <a:r>
              <a:rPr lang="en-US" altLang="en-US" sz="2300" baseline="-25000"/>
              <a:t>i</a:t>
            </a:r>
            <a:r>
              <a:rPr lang="en-US" altLang="en-US" sz="2300"/>
              <a:t> = 0 (assuming all x</a:t>
            </a:r>
            <a:r>
              <a:rPr lang="en-US" altLang="en-US" sz="2300" baseline="-25000"/>
              <a:t>i</a:t>
            </a:r>
            <a:r>
              <a:rPr lang="en-US" altLang="en-US" sz="2300"/>
              <a:t> = 0 is within the range of observed values)</a:t>
            </a:r>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2930" name="Rectangle 2">
            <a:extLst>
              <a:ext uri="{FF2B5EF4-FFF2-40B4-BE49-F238E27FC236}">
                <a16:creationId xmlns:a16="http://schemas.microsoft.com/office/drawing/2014/main" id="{BF4494A7-8DA4-4906-BF18-B11D8D0B099E}"/>
              </a:ext>
            </a:extLst>
          </p:cNvPr>
          <p:cNvSpPr>
            <a:spLocks noGrp="1" noChangeArrowheads="1"/>
          </p:cNvSpPr>
          <p:nvPr>
            <p:ph type="title"/>
          </p:nvPr>
        </p:nvSpPr>
        <p:spPr/>
        <p:txBody>
          <a:bodyPr/>
          <a:lstStyle/>
          <a:p>
            <a:r>
              <a:rPr lang="en-US" altLang="en-US"/>
              <a:t>Pie Sales Correlation Matrix</a:t>
            </a:r>
          </a:p>
        </p:txBody>
      </p:sp>
      <p:sp>
        <p:nvSpPr>
          <p:cNvPr id="252931" name="Rectangle 3">
            <a:extLst>
              <a:ext uri="{FF2B5EF4-FFF2-40B4-BE49-F238E27FC236}">
                <a16:creationId xmlns:a16="http://schemas.microsoft.com/office/drawing/2014/main" id="{F59B32F6-28CA-4048-93A8-0E4557BAB8D7}"/>
              </a:ext>
            </a:extLst>
          </p:cNvPr>
          <p:cNvSpPr>
            <a:spLocks noGrp="1" noChangeArrowheads="1"/>
          </p:cNvSpPr>
          <p:nvPr>
            <p:ph type="body" idx="1"/>
          </p:nvPr>
        </p:nvSpPr>
        <p:spPr>
          <a:xfrm>
            <a:off x="990600" y="3505200"/>
            <a:ext cx="6705600" cy="2590800"/>
          </a:xfrm>
        </p:spPr>
        <p:txBody>
          <a:bodyPr/>
          <a:lstStyle/>
          <a:p>
            <a:r>
              <a:rPr lang="en-US" altLang="en-US" sz="2700"/>
              <a:t>Price vs. Sales :  r = -0.44327</a:t>
            </a:r>
          </a:p>
          <a:p>
            <a:pPr lvl="1"/>
            <a:r>
              <a:rPr lang="en-US" altLang="en-US" sz="2300"/>
              <a:t>There is a </a:t>
            </a:r>
            <a:r>
              <a:rPr lang="en-US" altLang="en-US" sz="2300">
                <a:solidFill>
                  <a:schemeClr val="folHlink"/>
                </a:solidFill>
              </a:rPr>
              <a:t>negative</a:t>
            </a:r>
            <a:r>
              <a:rPr lang="en-US" altLang="en-US" sz="2300"/>
              <a:t> association between </a:t>
            </a:r>
          </a:p>
          <a:p>
            <a:pPr lvl="1">
              <a:lnSpc>
                <a:spcPct val="80000"/>
              </a:lnSpc>
              <a:buFont typeface="Wingdings" panose="05000000000000000000" pitchFamily="2" charset="2"/>
              <a:buNone/>
            </a:pPr>
            <a:r>
              <a:rPr lang="en-US" altLang="en-US" sz="2300"/>
              <a:t>   price and sales</a:t>
            </a:r>
          </a:p>
          <a:p>
            <a:r>
              <a:rPr lang="en-US" altLang="en-US" sz="2700"/>
              <a:t>Advertising vs. Sales :  r = 0.55632</a:t>
            </a:r>
          </a:p>
          <a:p>
            <a:pPr lvl="1"/>
            <a:r>
              <a:rPr lang="en-US" altLang="en-US" sz="2300"/>
              <a:t>There is a </a:t>
            </a:r>
            <a:r>
              <a:rPr lang="en-US" altLang="en-US" sz="2300">
                <a:solidFill>
                  <a:schemeClr val="folHlink"/>
                </a:solidFill>
              </a:rPr>
              <a:t>positive</a:t>
            </a:r>
            <a:r>
              <a:rPr lang="en-US" altLang="en-US" sz="2300"/>
              <a:t> association between </a:t>
            </a:r>
          </a:p>
          <a:p>
            <a:pPr lvl="1">
              <a:lnSpc>
                <a:spcPct val="90000"/>
              </a:lnSpc>
              <a:buFont typeface="Wingdings" panose="05000000000000000000" pitchFamily="2" charset="2"/>
              <a:buNone/>
            </a:pPr>
            <a:r>
              <a:rPr lang="en-US" altLang="en-US" sz="2300"/>
              <a:t>   advertising and sales</a:t>
            </a:r>
          </a:p>
        </p:txBody>
      </p:sp>
      <p:graphicFrame>
        <p:nvGraphicFramePr>
          <p:cNvPr id="252968" name="Group 40">
            <a:extLst>
              <a:ext uri="{FF2B5EF4-FFF2-40B4-BE49-F238E27FC236}">
                <a16:creationId xmlns:a16="http://schemas.microsoft.com/office/drawing/2014/main" id="{21B95BDF-3155-4C52-A055-574AD1C29D33}"/>
              </a:ext>
            </a:extLst>
          </p:cNvPr>
          <p:cNvGraphicFramePr>
            <a:graphicFrameLocks noGrp="1"/>
          </p:cNvGraphicFramePr>
          <p:nvPr/>
        </p:nvGraphicFramePr>
        <p:xfrm>
          <a:off x="1143000" y="1752600"/>
          <a:ext cx="7010400" cy="1524000"/>
        </p:xfrm>
        <a:graphic>
          <a:graphicData uri="http://schemas.openxmlformats.org/drawingml/2006/table">
            <a:tbl>
              <a:tblPr/>
              <a:tblGrid>
                <a:gridCol w="1998663">
                  <a:extLst>
                    <a:ext uri="{9D8B030D-6E8A-4147-A177-3AD203B41FA5}">
                      <a16:colId xmlns:a16="http://schemas.microsoft.com/office/drawing/2014/main" val="3699994953"/>
                    </a:ext>
                  </a:extLst>
                </a:gridCol>
                <a:gridCol w="1682750">
                  <a:extLst>
                    <a:ext uri="{9D8B030D-6E8A-4147-A177-3AD203B41FA5}">
                      <a16:colId xmlns:a16="http://schemas.microsoft.com/office/drawing/2014/main" val="2162404153"/>
                    </a:ext>
                  </a:extLst>
                </a:gridCol>
                <a:gridCol w="1746250">
                  <a:extLst>
                    <a:ext uri="{9D8B030D-6E8A-4147-A177-3AD203B41FA5}">
                      <a16:colId xmlns:a16="http://schemas.microsoft.com/office/drawing/2014/main" val="1069137516"/>
                    </a:ext>
                  </a:extLst>
                </a:gridCol>
                <a:gridCol w="1582737">
                  <a:extLst>
                    <a:ext uri="{9D8B030D-6E8A-4147-A177-3AD203B41FA5}">
                      <a16:colId xmlns:a16="http://schemas.microsoft.com/office/drawing/2014/main" val="1015982882"/>
                    </a:ext>
                  </a:extLst>
                </a:gridCol>
              </a:tblGrid>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9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9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900" b="1" i="0" u="none" strike="noStrike" cap="none" normalizeH="0" baseline="0">
                          <a:ln>
                            <a:noFill/>
                          </a:ln>
                          <a:solidFill>
                            <a:schemeClr val="tx1"/>
                          </a:solidFill>
                          <a:effectLst/>
                          <a:latin typeface="Arial" panose="020B0604020202020204" pitchFamily="34" charset="0"/>
                          <a:cs typeface="Arial" panose="020B0604020202020204" pitchFamily="34" charset="0"/>
                        </a:rPr>
                        <a:t>Pie Sales</a:t>
                      </a:r>
                      <a:endParaRPr kumimoji="0" lang="en-US" altLang="en-US" sz="19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900" b="1" i="0" u="none" strike="noStrike" cap="none" normalizeH="0" baseline="0">
                          <a:ln>
                            <a:noFill/>
                          </a:ln>
                          <a:solidFill>
                            <a:schemeClr val="tx1"/>
                          </a:solidFill>
                          <a:effectLst/>
                          <a:latin typeface="Arial" panose="020B0604020202020204" pitchFamily="34" charset="0"/>
                          <a:cs typeface="Arial" panose="020B0604020202020204" pitchFamily="34" charset="0"/>
                        </a:rPr>
                        <a:t>Price</a:t>
                      </a:r>
                      <a:endParaRPr kumimoji="0" lang="en-US" altLang="en-US" sz="19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900" b="1" i="0" u="none" strike="noStrike" cap="none" normalizeH="0" baseline="0">
                          <a:ln>
                            <a:noFill/>
                          </a:ln>
                          <a:solidFill>
                            <a:schemeClr val="tx1"/>
                          </a:solidFill>
                          <a:effectLst/>
                          <a:latin typeface="Arial" panose="020B0604020202020204" pitchFamily="34" charset="0"/>
                          <a:cs typeface="Arial" panose="020B0604020202020204" pitchFamily="34" charset="0"/>
                        </a:rPr>
                        <a:t>Advertising</a:t>
                      </a:r>
                      <a:endParaRPr kumimoji="0" lang="en-US" altLang="en-US" sz="19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extLst>
                  <a:ext uri="{0D108BD9-81ED-4DB2-BD59-A6C34878D82A}">
                    <a16:rowId xmlns:a16="http://schemas.microsoft.com/office/drawing/2014/main" val="965916352"/>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900" b="1" i="0" u="none" strike="noStrike" cap="none" normalizeH="0" baseline="0">
                          <a:ln>
                            <a:noFill/>
                          </a:ln>
                          <a:solidFill>
                            <a:schemeClr val="tx1"/>
                          </a:solidFill>
                          <a:effectLst/>
                          <a:latin typeface="Arial" panose="020B0604020202020204" pitchFamily="34" charset="0"/>
                          <a:cs typeface="Arial" panose="020B0604020202020204" pitchFamily="34" charset="0"/>
                        </a:rPr>
                        <a:t>Pie Sales</a:t>
                      </a:r>
                      <a:endParaRPr kumimoji="0" lang="en-US" altLang="en-US" sz="19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900" b="1" i="0" u="none" strike="noStrike" cap="none" normalizeH="0" baseline="0">
                          <a:ln>
                            <a:noFill/>
                          </a:ln>
                          <a:solidFill>
                            <a:schemeClr val="tx1"/>
                          </a:solidFill>
                          <a:effectLst/>
                          <a:latin typeface="Arial" panose="020B0604020202020204" pitchFamily="34" charset="0"/>
                          <a:cs typeface="Arial" panose="020B0604020202020204" pitchFamily="34" charset="0"/>
                        </a:rPr>
                        <a:t>1</a:t>
                      </a:r>
                      <a:endParaRPr kumimoji="0" lang="en-US" altLang="en-US" sz="19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E7E4FC"/>
                    </a:solid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9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E7E4FC"/>
                    </a:solid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9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E7E4FC"/>
                    </a:solidFill>
                  </a:tcPr>
                </a:tc>
                <a:extLst>
                  <a:ext uri="{0D108BD9-81ED-4DB2-BD59-A6C34878D82A}">
                    <a16:rowId xmlns:a16="http://schemas.microsoft.com/office/drawing/2014/main" val="212652277"/>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900" b="1" i="0" u="none" strike="noStrike" cap="none" normalizeH="0" baseline="0">
                          <a:ln>
                            <a:noFill/>
                          </a:ln>
                          <a:solidFill>
                            <a:schemeClr val="tx1"/>
                          </a:solidFill>
                          <a:effectLst/>
                          <a:latin typeface="Arial" panose="020B0604020202020204" pitchFamily="34" charset="0"/>
                          <a:cs typeface="Arial" panose="020B0604020202020204" pitchFamily="34" charset="0"/>
                        </a:rPr>
                        <a:t>Price</a:t>
                      </a:r>
                      <a:endParaRPr kumimoji="0" lang="en-US" altLang="en-US" sz="19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900" b="1" i="0" u="none" strike="noStrike" cap="none" normalizeH="0" baseline="0">
                          <a:ln>
                            <a:noFill/>
                          </a:ln>
                          <a:solidFill>
                            <a:schemeClr val="tx1"/>
                          </a:solidFill>
                          <a:effectLst/>
                          <a:latin typeface="Arial" panose="020B0604020202020204" pitchFamily="34" charset="0"/>
                          <a:cs typeface="Arial" panose="020B0604020202020204" pitchFamily="34" charset="0"/>
                        </a:rPr>
                        <a:t>-0.44327</a:t>
                      </a:r>
                      <a:endParaRPr kumimoji="0" lang="en-US" altLang="en-US" sz="19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E7E4F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900" b="1" i="0" u="none" strike="noStrike" cap="none" normalizeH="0" baseline="0">
                          <a:ln>
                            <a:noFill/>
                          </a:ln>
                          <a:solidFill>
                            <a:schemeClr val="tx1"/>
                          </a:solidFill>
                          <a:effectLst/>
                          <a:latin typeface="Arial" panose="020B0604020202020204" pitchFamily="34" charset="0"/>
                          <a:cs typeface="Arial" panose="020B0604020202020204" pitchFamily="34" charset="0"/>
                        </a:rPr>
                        <a:t>1</a:t>
                      </a:r>
                      <a:endParaRPr kumimoji="0" lang="en-US" altLang="en-US" sz="19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E7E4FC"/>
                    </a:solid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9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E7E4FC"/>
                    </a:solidFill>
                  </a:tcPr>
                </a:tc>
                <a:extLst>
                  <a:ext uri="{0D108BD9-81ED-4DB2-BD59-A6C34878D82A}">
                    <a16:rowId xmlns:a16="http://schemas.microsoft.com/office/drawing/2014/main" val="2668178049"/>
                  </a:ext>
                </a:extLst>
              </a:tr>
              <a:tr h="239713">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900" b="1" i="0" u="none" strike="noStrike" cap="none" normalizeH="0" baseline="0">
                          <a:ln>
                            <a:noFill/>
                          </a:ln>
                          <a:solidFill>
                            <a:schemeClr val="tx1"/>
                          </a:solidFill>
                          <a:effectLst/>
                          <a:latin typeface="Arial" panose="020B0604020202020204" pitchFamily="34" charset="0"/>
                          <a:cs typeface="Arial" panose="020B0604020202020204" pitchFamily="34" charset="0"/>
                        </a:rPr>
                        <a:t>Advertising</a:t>
                      </a:r>
                      <a:endParaRPr kumimoji="0" lang="en-US" altLang="en-US" sz="19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900" b="1" i="0" u="none" strike="noStrike" cap="none" normalizeH="0" baseline="0">
                          <a:ln>
                            <a:noFill/>
                          </a:ln>
                          <a:solidFill>
                            <a:schemeClr val="tx1"/>
                          </a:solidFill>
                          <a:effectLst/>
                          <a:latin typeface="Arial" panose="020B0604020202020204" pitchFamily="34" charset="0"/>
                          <a:cs typeface="Arial" panose="020B0604020202020204" pitchFamily="34" charset="0"/>
                        </a:rPr>
                        <a:t>0.55632</a:t>
                      </a:r>
                      <a:endParaRPr kumimoji="0" lang="en-US" altLang="en-US" sz="19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E7E4F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900" b="1" i="0" u="none" strike="noStrike" cap="none" normalizeH="0" baseline="0">
                          <a:ln>
                            <a:noFill/>
                          </a:ln>
                          <a:solidFill>
                            <a:schemeClr val="tx1"/>
                          </a:solidFill>
                          <a:effectLst/>
                          <a:latin typeface="Arial" panose="020B0604020202020204" pitchFamily="34" charset="0"/>
                          <a:cs typeface="Arial" panose="020B0604020202020204" pitchFamily="34" charset="0"/>
                        </a:rPr>
                        <a:t>0.03044</a:t>
                      </a:r>
                      <a:endParaRPr kumimoji="0" lang="en-US" altLang="en-US" sz="19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E7E4F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900" b="1" i="0" u="none" strike="noStrike" cap="none" normalizeH="0" baseline="0">
                          <a:ln>
                            <a:noFill/>
                          </a:ln>
                          <a:solidFill>
                            <a:schemeClr val="tx1"/>
                          </a:solidFill>
                          <a:effectLst/>
                          <a:latin typeface="Arial" panose="020B0604020202020204" pitchFamily="34" charset="0"/>
                          <a:cs typeface="Arial" panose="020B0604020202020204" pitchFamily="34" charset="0"/>
                        </a:rPr>
                        <a:t>1</a:t>
                      </a:r>
                      <a:endParaRPr kumimoji="0" lang="en-US" altLang="en-US" sz="19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E7E4FC"/>
                    </a:solidFill>
                  </a:tcPr>
                </a:tc>
                <a:extLst>
                  <a:ext uri="{0D108BD9-81ED-4DB2-BD59-A6C34878D82A}">
                    <a16:rowId xmlns:a16="http://schemas.microsoft.com/office/drawing/2014/main" val="642957514"/>
                  </a:ext>
                </a:extLst>
              </a:tr>
            </a:tbl>
          </a:graphicData>
        </a:graphic>
      </p:graphicFrame>
      <p:sp>
        <p:nvSpPr>
          <p:cNvPr id="252964" name="Rectangle 36">
            <a:extLst>
              <a:ext uri="{FF2B5EF4-FFF2-40B4-BE49-F238E27FC236}">
                <a16:creationId xmlns:a16="http://schemas.microsoft.com/office/drawing/2014/main" id="{02ED1508-EB52-478A-A01F-CB10B029E669}"/>
              </a:ext>
            </a:extLst>
          </p:cNvPr>
          <p:cNvSpPr>
            <a:spLocks noChangeArrowheads="1"/>
          </p:cNvSpPr>
          <p:nvPr/>
        </p:nvSpPr>
        <p:spPr bwMode="auto">
          <a:xfrm>
            <a:off x="3352800" y="2590800"/>
            <a:ext cx="1447800" cy="304800"/>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2965" name="Rectangle 37">
            <a:extLst>
              <a:ext uri="{FF2B5EF4-FFF2-40B4-BE49-F238E27FC236}">
                <a16:creationId xmlns:a16="http://schemas.microsoft.com/office/drawing/2014/main" id="{1BE32CAE-6942-454E-B8EF-100661AE42A9}"/>
              </a:ext>
            </a:extLst>
          </p:cNvPr>
          <p:cNvSpPr>
            <a:spLocks noChangeArrowheads="1"/>
          </p:cNvSpPr>
          <p:nvPr/>
        </p:nvSpPr>
        <p:spPr bwMode="auto">
          <a:xfrm>
            <a:off x="3352800" y="2971800"/>
            <a:ext cx="1447800" cy="304800"/>
          </a:xfrm>
          <a:prstGeom prst="rect">
            <a:avLst/>
          </a:prstGeom>
          <a:noFill/>
          <a:ln w="2857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52966" name="Picture 38">
            <a:extLst>
              <a:ext uri="{FF2B5EF4-FFF2-40B4-BE49-F238E27FC236}">
                <a16:creationId xmlns:a16="http://schemas.microsoft.com/office/drawing/2014/main" id="{6A533DA7-FA3A-4EC6-9964-4E1E260267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715000"/>
            <a:ext cx="1381125" cy="7715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6786" name="Rectangle 2">
            <a:extLst>
              <a:ext uri="{FF2B5EF4-FFF2-40B4-BE49-F238E27FC236}">
                <a16:creationId xmlns:a16="http://schemas.microsoft.com/office/drawing/2014/main" id="{CA386A33-5C84-48D0-AE90-BC586B5138A6}"/>
              </a:ext>
            </a:extLst>
          </p:cNvPr>
          <p:cNvSpPr>
            <a:spLocks noGrp="1" noChangeArrowheads="1"/>
          </p:cNvSpPr>
          <p:nvPr>
            <p:ph type="title"/>
          </p:nvPr>
        </p:nvSpPr>
        <p:spPr/>
        <p:txBody>
          <a:bodyPr/>
          <a:lstStyle/>
          <a:p>
            <a:r>
              <a:rPr lang="en-US" altLang="en-US"/>
              <a:t>Scatter Diagrams</a:t>
            </a:r>
          </a:p>
        </p:txBody>
      </p:sp>
      <p:graphicFrame>
        <p:nvGraphicFramePr>
          <p:cNvPr id="246789" name="Object 5">
            <a:extLst>
              <a:ext uri="{FF2B5EF4-FFF2-40B4-BE49-F238E27FC236}">
                <a16:creationId xmlns:a16="http://schemas.microsoft.com/office/drawing/2014/main" id="{F86E05DE-E623-4D7B-9121-C92C109A9E94}"/>
              </a:ext>
            </a:extLst>
          </p:cNvPr>
          <p:cNvGraphicFramePr>
            <a:graphicFrameLocks noChangeAspect="1"/>
          </p:cNvGraphicFramePr>
          <p:nvPr/>
        </p:nvGraphicFramePr>
        <p:xfrm>
          <a:off x="228600" y="1828800"/>
          <a:ext cx="4691063" cy="2874963"/>
        </p:xfrm>
        <a:graphic>
          <a:graphicData uri="http://schemas.openxmlformats.org/presentationml/2006/ole">
            <mc:AlternateContent xmlns:mc="http://schemas.openxmlformats.org/markup-compatibility/2006">
              <mc:Choice xmlns:v="urn:schemas-microsoft-com:vml" Requires="v">
                <p:oleObj spid="_x0000_s246820" name="Chart" r:id="rId3" imgW="6029325" imgH="3695802" progId="Excel.Chart.8">
                  <p:embed/>
                </p:oleObj>
              </mc:Choice>
              <mc:Fallback>
                <p:oleObj name="Chart" r:id="rId3" imgW="6029325" imgH="3695802" progId="Excel.Chart.8">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828800"/>
                        <a:ext cx="4691063" cy="287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46790" name="Object 6">
            <a:extLst>
              <a:ext uri="{FF2B5EF4-FFF2-40B4-BE49-F238E27FC236}">
                <a16:creationId xmlns:a16="http://schemas.microsoft.com/office/drawing/2014/main" id="{C7F45184-1546-42B6-B36F-7D5FD35CFD97}"/>
              </a:ext>
            </a:extLst>
          </p:cNvPr>
          <p:cNvGraphicFramePr>
            <a:graphicFrameLocks noChangeAspect="1"/>
          </p:cNvGraphicFramePr>
          <p:nvPr/>
        </p:nvGraphicFramePr>
        <p:xfrm>
          <a:off x="4743450" y="3505200"/>
          <a:ext cx="4400550" cy="2760663"/>
        </p:xfrm>
        <a:graphic>
          <a:graphicData uri="http://schemas.openxmlformats.org/presentationml/2006/ole">
            <mc:AlternateContent xmlns:mc="http://schemas.openxmlformats.org/markup-compatibility/2006">
              <mc:Choice xmlns:v="urn:schemas-microsoft-com:vml" Requires="v">
                <p:oleObj spid="_x0000_s246821" name="Chart" r:id="rId5" imgW="5905500" imgH="3705149" progId="Excel.Chart.8">
                  <p:embed/>
                </p:oleObj>
              </mc:Choice>
              <mc:Fallback>
                <p:oleObj name="Chart" r:id="rId5" imgW="5905500" imgH="3705149" progId="Excel.Chart.8">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43450" y="3505200"/>
                        <a:ext cx="4400550" cy="2760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6792" name="Text Box 8">
            <a:extLst>
              <a:ext uri="{FF2B5EF4-FFF2-40B4-BE49-F238E27FC236}">
                <a16:creationId xmlns:a16="http://schemas.microsoft.com/office/drawing/2014/main" id="{2D730049-A561-44EC-A150-73AF81160BD0}"/>
              </a:ext>
            </a:extLst>
          </p:cNvPr>
          <p:cNvSpPr txBox="1">
            <a:spLocks noChangeArrowheads="1"/>
          </p:cNvSpPr>
          <p:nvPr/>
        </p:nvSpPr>
        <p:spPr bwMode="auto">
          <a:xfrm>
            <a:off x="152400" y="2057400"/>
            <a:ext cx="914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t>Sales</a:t>
            </a:r>
          </a:p>
        </p:txBody>
      </p:sp>
      <p:sp>
        <p:nvSpPr>
          <p:cNvPr id="246793" name="Text Box 9">
            <a:extLst>
              <a:ext uri="{FF2B5EF4-FFF2-40B4-BE49-F238E27FC236}">
                <a16:creationId xmlns:a16="http://schemas.microsoft.com/office/drawing/2014/main" id="{175074E2-FC8D-4055-9DCB-80B27E98EB8F}"/>
              </a:ext>
            </a:extLst>
          </p:cNvPr>
          <p:cNvSpPr txBox="1">
            <a:spLocks noChangeArrowheads="1"/>
          </p:cNvSpPr>
          <p:nvPr/>
        </p:nvSpPr>
        <p:spPr bwMode="auto">
          <a:xfrm>
            <a:off x="4724400" y="3733800"/>
            <a:ext cx="914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t>Sales</a:t>
            </a:r>
          </a:p>
        </p:txBody>
      </p:sp>
      <p:sp>
        <p:nvSpPr>
          <p:cNvPr id="246794" name="Text Box 10">
            <a:extLst>
              <a:ext uri="{FF2B5EF4-FFF2-40B4-BE49-F238E27FC236}">
                <a16:creationId xmlns:a16="http://schemas.microsoft.com/office/drawing/2014/main" id="{1EE006E3-4BF1-4580-9D42-DEF29831D6FF}"/>
              </a:ext>
            </a:extLst>
          </p:cNvPr>
          <p:cNvSpPr txBox="1">
            <a:spLocks noChangeArrowheads="1"/>
          </p:cNvSpPr>
          <p:nvPr/>
        </p:nvSpPr>
        <p:spPr bwMode="auto">
          <a:xfrm>
            <a:off x="2286000" y="4495800"/>
            <a:ext cx="914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t>Price</a:t>
            </a:r>
          </a:p>
        </p:txBody>
      </p:sp>
      <p:sp>
        <p:nvSpPr>
          <p:cNvPr id="246795" name="Text Box 11">
            <a:extLst>
              <a:ext uri="{FF2B5EF4-FFF2-40B4-BE49-F238E27FC236}">
                <a16:creationId xmlns:a16="http://schemas.microsoft.com/office/drawing/2014/main" id="{5A00B56D-3CFC-43E1-A073-AB68B52C60EA}"/>
              </a:ext>
            </a:extLst>
          </p:cNvPr>
          <p:cNvSpPr txBox="1">
            <a:spLocks noChangeArrowheads="1"/>
          </p:cNvSpPr>
          <p:nvPr/>
        </p:nvSpPr>
        <p:spPr bwMode="auto">
          <a:xfrm>
            <a:off x="6477000" y="6019800"/>
            <a:ext cx="1295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a:t>Advertising</a:t>
            </a:r>
          </a:p>
        </p:txBody>
      </p:sp>
      <p:pic>
        <p:nvPicPr>
          <p:cNvPr id="246796" name="Picture 12">
            <a:extLst>
              <a:ext uri="{FF2B5EF4-FFF2-40B4-BE49-F238E27FC236}">
                <a16:creationId xmlns:a16="http://schemas.microsoft.com/office/drawing/2014/main" id="{C8968872-9985-4AEE-A19A-FC37088FD39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 y="5715000"/>
            <a:ext cx="1381125" cy="771525"/>
          </a:xfrm>
          <a:prstGeom prst="rect">
            <a:avLst/>
          </a:prstGeom>
          <a:noFill/>
          <a:extLst>
            <a:ext uri="{909E8E84-426E-40DD-AFC4-6F175D3DCCD1}">
              <a14:hiddenFill xmlns:a14="http://schemas.microsoft.com/office/drawing/2010/main">
                <a:solidFill>
                  <a:srgbClr val="FFFFFF"/>
                </a:solidFill>
              </a14:hiddenFill>
            </a:ext>
          </a:extLst>
        </p:spPr>
      </p:pic>
      <p:sp>
        <p:nvSpPr>
          <p:cNvPr id="246799" name="Rectangle 15">
            <a:extLst>
              <a:ext uri="{FF2B5EF4-FFF2-40B4-BE49-F238E27FC236}">
                <a16:creationId xmlns:a16="http://schemas.microsoft.com/office/drawing/2014/main" id="{1DFAE206-8BA3-4D86-8E38-33E3A7E38058}"/>
              </a:ext>
            </a:extLst>
          </p:cNvPr>
          <p:cNvSpPr>
            <a:spLocks noChangeArrowheads="1"/>
          </p:cNvSpPr>
          <p:nvPr/>
        </p:nvSpPr>
        <p:spPr bwMode="auto">
          <a:xfrm>
            <a:off x="4191000" y="4114800"/>
            <a:ext cx="609600" cy="457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797" name="Rectangle 13">
            <a:extLst>
              <a:ext uri="{FF2B5EF4-FFF2-40B4-BE49-F238E27FC236}">
                <a16:creationId xmlns:a16="http://schemas.microsoft.com/office/drawing/2014/main" id="{65AF4D72-1760-46C9-8EF3-4489152370CB}"/>
              </a:ext>
            </a:extLst>
          </p:cNvPr>
          <p:cNvSpPr>
            <a:spLocks noChangeArrowheads="1"/>
          </p:cNvSpPr>
          <p:nvPr/>
        </p:nvSpPr>
        <p:spPr bwMode="auto">
          <a:xfrm>
            <a:off x="152400" y="1828800"/>
            <a:ext cx="4267200" cy="30480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rgbClr val="FF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798" name="Rectangle 14">
            <a:extLst>
              <a:ext uri="{FF2B5EF4-FFF2-40B4-BE49-F238E27FC236}">
                <a16:creationId xmlns:a16="http://schemas.microsoft.com/office/drawing/2014/main" id="{93971860-5864-4DD4-9C69-2F8AAAC29980}"/>
              </a:ext>
            </a:extLst>
          </p:cNvPr>
          <p:cNvSpPr>
            <a:spLocks noChangeArrowheads="1"/>
          </p:cNvSpPr>
          <p:nvPr/>
        </p:nvSpPr>
        <p:spPr bwMode="auto">
          <a:xfrm>
            <a:off x="4648200" y="3429000"/>
            <a:ext cx="4419600" cy="30480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rgbClr val="FFFF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0290" name="Rectangle 2">
            <a:extLst>
              <a:ext uri="{FF2B5EF4-FFF2-40B4-BE49-F238E27FC236}">
                <a16:creationId xmlns:a16="http://schemas.microsoft.com/office/drawing/2014/main" id="{41135068-176C-4AD0-A5B9-4F99CCA02090}"/>
              </a:ext>
            </a:extLst>
          </p:cNvPr>
          <p:cNvSpPr>
            <a:spLocks noGrp="1" noChangeArrowheads="1"/>
          </p:cNvSpPr>
          <p:nvPr>
            <p:ph type="title"/>
          </p:nvPr>
        </p:nvSpPr>
        <p:spPr>
          <a:xfrm>
            <a:off x="990600" y="228600"/>
            <a:ext cx="7793038" cy="1066800"/>
          </a:xfrm>
        </p:spPr>
        <p:txBody>
          <a:bodyPr/>
          <a:lstStyle/>
          <a:p>
            <a:pPr>
              <a:lnSpc>
                <a:spcPct val="80000"/>
              </a:lnSpc>
            </a:pPr>
            <a:r>
              <a:rPr lang="en-US" altLang="en-US"/>
              <a:t>Estimating a Multiple Linear </a:t>
            </a:r>
            <a:br>
              <a:rPr lang="en-US" altLang="en-US"/>
            </a:br>
            <a:r>
              <a:rPr lang="en-US" altLang="en-US"/>
              <a:t>Regression Equation</a:t>
            </a:r>
          </a:p>
        </p:txBody>
      </p:sp>
      <p:sp>
        <p:nvSpPr>
          <p:cNvPr id="140304" name="Rectangle 16">
            <a:extLst>
              <a:ext uri="{FF2B5EF4-FFF2-40B4-BE49-F238E27FC236}">
                <a16:creationId xmlns:a16="http://schemas.microsoft.com/office/drawing/2014/main" id="{208257E5-BE97-4E1C-940C-4D6190286156}"/>
              </a:ext>
            </a:extLst>
          </p:cNvPr>
          <p:cNvSpPr>
            <a:spLocks noGrp="1" noChangeArrowheads="1"/>
          </p:cNvSpPr>
          <p:nvPr>
            <p:ph type="body" idx="1"/>
          </p:nvPr>
        </p:nvSpPr>
        <p:spPr>
          <a:xfrm>
            <a:off x="990600" y="1752600"/>
            <a:ext cx="7772400" cy="4114800"/>
          </a:xfrm>
          <a:noFill/>
          <a:ln/>
        </p:spPr>
        <p:txBody>
          <a:bodyPr/>
          <a:lstStyle/>
          <a:p>
            <a:pPr marL="342900" indent="-342900" defTabSz="914400"/>
            <a:r>
              <a:rPr lang="en-US" altLang="en-US" sz="2700" dirty="0"/>
              <a:t>Computer software is generally used to generate the coefficients and measures of goodness of fit for multiple regression</a:t>
            </a:r>
          </a:p>
          <a:p>
            <a:pPr marL="342900" indent="-342900" defTabSz="914400"/>
            <a:endParaRPr lang="en-US" altLang="en-US" sz="2700" dirty="0"/>
          </a:p>
          <a:p>
            <a:pPr marL="342900" indent="-342900" defTabSz="914400"/>
            <a:r>
              <a:rPr lang="en-US" altLang="en-US" sz="2700" dirty="0"/>
              <a:t>Excel:</a:t>
            </a:r>
          </a:p>
          <a:p>
            <a:pPr marL="742950" lvl="1" indent="-285750" defTabSz="914400"/>
            <a:r>
              <a:rPr lang="en-US" altLang="en-US" sz="2300" dirty="0">
                <a:solidFill>
                  <a:schemeClr val="folHlink"/>
                </a:solidFill>
              </a:rPr>
              <a:t>Data/ Data Analysis... / Regression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3954" name="Rectangle 2">
            <a:extLst>
              <a:ext uri="{FF2B5EF4-FFF2-40B4-BE49-F238E27FC236}">
                <a16:creationId xmlns:a16="http://schemas.microsoft.com/office/drawing/2014/main" id="{0F8790C0-3432-475C-9157-C5E8CB7539FD}"/>
              </a:ext>
            </a:extLst>
          </p:cNvPr>
          <p:cNvSpPr>
            <a:spLocks noGrp="1" noChangeArrowheads="1"/>
          </p:cNvSpPr>
          <p:nvPr>
            <p:ph type="title"/>
          </p:nvPr>
        </p:nvSpPr>
        <p:spPr/>
        <p:txBody>
          <a:bodyPr/>
          <a:lstStyle/>
          <a:p>
            <a:r>
              <a:rPr lang="en-US" altLang="en-US"/>
              <a:t>Multiple Regression Output</a:t>
            </a:r>
          </a:p>
        </p:txBody>
      </p:sp>
      <p:graphicFrame>
        <p:nvGraphicFramePr>
          <p:cNvPr id="254356" name="Group 404">
            <a:extLst>
              <a:ext uri="{FF2B5EF4-FFF2-40B4-BE49-F238E27FC236}">
                <a16:creationId xmlns:a16="http://schemas.microsoft.com/office/drawing/2014/main" id="{D25A03C2-84D1-423D-9819-B93A02D8D56E}"/>
              </a:ext>
            </a:extLst>
          </p:cNvPr>
          <p:cNvGraphicFramePr>
            <a:graphicFrameLocks noGrp="1"/>
          </p:cNvGraphicFramePr>
          <p:nvPr/>
        </p:nvGraphicFramePr>
        <p:xfrm>
          <a:off x="228600" y="1676400"/>
          <a:ext cx="8763000" cy="4632960"/>
        </p:xfrm>
        <a:graphic>
          <a:graphicData uri="http://schemas.openxmlformats.org/drawingml/2006/table">
            <a:tbl>
              <a:tblPr/>
              <a:tblGrid>
                <a:gridCol w="1706563">
                  <a:extLst>
                    <a:ext uri="{9D8B030D-6E8A-4147-A177-3AD203B41FA5}">
                      <a16:colId xmlns:a16="http://schemas.microsoft.com/office/drawing/2014/main" val="3832843748"/>
                    </a:ext>
                  </a:extLst>
                </a:gridCol>
                <a:gridCol w="1162050">
                  <a:extLst>
                    <a:ext uri="{9D8B030D-6E8A-4147-A177-3AD203B41FA5}">
                      <a16:colId xmlns:a16="http://schemas.microsoft.com/office/drawing/2014/main" val="1206528427"/>
                    </a:ext>
                  </a:extLst>
                </a:gridCol>
                <a:gridCol w="1397000">
                  <a:extLst>
                    <a:ext uri="{9D8B030D-6E8A-4147-A177-3AD203B41FA5}">
                      <a16:colId xmlns:a16="http://schemas.microsoft.com/office/drawing/2014/main" val="2387571626"/>
                    </a:ext>
                  </a:extLst>
                </a:gridCol>
                <a:gridCol w="1068387">
                  <a:extLst>
                    <a:ext uri="{9D8B030D-6E8A-4147-A177-3AD203B41FA5}">
                      <a16:colId xmlns:a16="http://schemas.microsoft.com/office/drawing/2014/main" val="1817555538"/>
                    </a:ext>
                  </a:extLst>
                </a:gridCol>
                <a:gridCol w="914400">
                  <a:extLst>
                    <a:ext uri="{9D8B030D-6E8A-4147-A177-3AD203B41FA5}">
                      <a16:colId xmlns:a16="http://schemas.microsoft.com/office/drawing/2014/main" val="4041433751"/>
                    </a:ext>
                  </a:extLst>
                </a:gridCol>
                <a:gridCol w="1371600">
                  <a:extLst>
                    <a:ext uri="{9D8B030D-6E8A-4147-A177-3AD203B41FA5}">
                      <a16:colId xmlns:a16="http://schemas.microsoft.com/office/drawing/2014/main" val="3280591834"/>
                    </a:ext>
                  </a:extLst>
                </a:gridCol>
                <a:gridCol w="1143000">
                  <a:extLst>
                    <a:ext uri="{9D8B030D-6E8A-4147-A177-3AD203B41FA5}">
                      <a16:colId xmlns:a16="http://schemas.microsoft.com/office/drawing/2014/main" val="200261575"/>
                    </a:ext>
                  </a:extLst>
                </a:gridCol>
              </a:tblGrid>
              <a:tr h="161925">
                <a:tc gridSpan="2">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Regression Statistics</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w="28575" cap="flat" cmpd="sng" algn="ctr">
                      <a:solidFill>
                        <a:schemeClr val="tx1"/>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hMerge="1">
                  <a:txBody>
                    <a:bodyPr/>
                    <a:lstStyle/>
                    <a:p>
                      <a:endParaRPr lang="en-US"/>
                    </a:p>
                  </a:txBody>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28575"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28575"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28575"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28575"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a:noFill/>
                    </a:lnB>
                    <a:lnTlToBr>
                      <a:noFill/>
                    </a:lnTlToBr>
                    <a:lnBlToTr>
                      <a:noFill/>
                    </a:lnBlToTr>
                    <a:noFill/>
                  </a:tcPr>
                </a:tc>
                <a:extLst>
                  <a:ext uri="{0D108BD9-81ED-4DB2-BD59-A6C34878D82A}">
                    <a16:rowId xmlns:a16="http://schemas.microsoft.com/office/drawing/2014/main" val="2746716945"/>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Multiple R</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0.72213</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455382312"/>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R Square</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0.52148</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2784825294"/>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Adjusted R Square</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0.44172</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3571001590"/>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Standard Error</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47.46341</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3726190504"/>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Observations</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15</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565386650"/>
                  </a:ext>
                </a:extLst>
              </a:tr>
              <a:tr h="171450">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3223148302"/>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rPr>
                        <a:t>ANOVA</a:t>
                      </a:r>
                      <a:r>
                        <a:rPr kumimoji="0" lang="en-US" altLang="en-US" sz="2300" b="1" i="0" u="none" strike="noStrike" cap="none" normalizeH="0" baseline="0">
                          <a:ln>
                            <a:noFill/>
                          </a:ln>
                          <a:solidFill>
                            <a:schemeClr val="tx1"/>
                          </a:solidFill>
                          <a:effectLst/>
                          <a:latin typeface="Arial" panose="020B0604020202020204" pitchFamily="34" charset="0"/>
                        </a:rPr>
                        <a:t> </a:t>
                      </a: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 </a:t>
                      </a:r>
                    </a:p>
                  </a:txBody>
                  <a:tcPr anchor="b" horzOverflow="overflow">
                    <a:lnL w="28575"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df</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SS</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MS</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F</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Significance F</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202768981"/>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Regression</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2</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29460.027</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14730.013</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6.53861</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0.01201</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735033476"/>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Residual</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12</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27033.306</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2252.776</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2891971536"/>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Total</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14</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56493.333</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58196156"/>
                  </a:ext>
                </a:extLst>
              </a:tr>
              <a:tr h="171450">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209614344"/>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Coefficients</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Standard Error</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t Stat</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P-value</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Lower 95%</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Upper 95%</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3136171634"/>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Intercept</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miter lim="800000"/>
                      <a:headEnd type="none" w="med" len="med"/>
                      <a:tailEnd type="none" w="med" len="med"/>
                    </a:lnT>
                    <a:lnB>
                      <a:noFill/>
                    </a:lnB>
                    <a:lnTlToBr>
                      <a:noFill/>
                    </a:lnTlToBr>
                    <a:lnBlToTr>
                      <a:noFill/>
                    </a:lnBlToTr>
                    <a:solidFill>
                      <a:srgbClr val="FFFFB3"/>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306.52619</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solidFill>
                      <a:srgbClr val="FFFFB3"/>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114.25389</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2.68285</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0.01993</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57.58835</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555.46404</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a:noFill/>
                    </a:lnB>
                    <a:lnTlToBr>
                      <a:noFill/>
                    </a:lnTlToBr>
                    <a:lnBlToTr>
                      <a:noFill/>
                    </a:lnBlToTr>
                    <a:noFill/>
                  </a:tcPr>
                </a:tc>
                <a:extLst>
                  <a:ext uri="{0D108BD9-81ED-4DB2-BD59-A6C34878D82A}">
                    <a16:rowId xmlns:a16="http://schemas.microsoft.com/office/drawing/2014/main" val="903731540"/>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Price</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a:noFill/>
                    </a:lnT>
                    <a:lnB>
                      <a:noFill/>
                    </a:lnB>
                    <a:lnTlToBr>
                      <a:noFill/>
                    </a:lnTlToBr>
                    <a:lnBlToTr>
                      <a:noFill/>
                    </a:lnBlToTr>
                    <a:solidFill>
                      <a:srgbClr val="FFFFB3"/>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-24.97509</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solidFill>
                      <a:srgbClr val="FFFFB3"/>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10.83213</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-2.30565</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0.03979</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-48.57626</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-1.37392</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760777790"/>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Advertising</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a:noFill/>
                    </a:lnT>
                    <a:lnB w="28575" cap="flat" cmpd="sng" algn="ctr">
                      <a:solidFill>
                        <a:schemeClr val="tx1"/>
                      </a:solidFill>
                      <a:prstDash val="solid"/>
                      <a:miter lim="800000"/>
                      <a:headEnd type="none" w="med" len="med"/>
                      <a:tailEnd type="none" w="med" len="med"/>
                    </a:lnB>
                    <a:lnTlToBr>
                      <a:noFill/>
                    </a:lnTlToBr>
                    <a:lnBlToTr>
                      <a:noFill/>
                    </a:lnBlToTr>
                    <a:solidFill>
                      <a:srgbClr val="FFFFB3"/>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74.13096</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solidFill>
                      <a:srgbClr val="FFFFB3"/>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25.96732</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2.85478</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0.01449</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17.55303</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130.70888</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348853935"/>
                  </a:ext>
                </a:extLst>
              </a:tr>
            </a:tbl>
          </a:graphicData>
        </a:graphic>
      </p:graphicFrame>
      <p:pic>
        <p:nvPicPr>
          <p:cNvPr id="254351" name="Picture 399">
            <a:extLst>
              <a:ext uri="{FF2B5EF4-FFF2-40B4-BE49-F238E27FC236}">
                <a16:creationId xmlns:a16="http://schemas.microsoft.com/office/drawing/2014/main" id="{37BDA335-AF94-4FFE-A333-83CD002BFC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1828800"/>
            <a:ext cx="1381125" cy="7715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54352" name="Object 400">
            <a:extLst>
              <a:ext uri="{FF2B5EF4-FFF2-40B4-BE49-F238E27FC236}">
                <a16:creationId xmlns:a16="http://schemas.microsoft.com/office/drawing/2014/main" id="{3D228F4D-1684-4F8C-A2D2-FF2267468BF7}"/>
              </a:ext>
            </a:extLst>
          </p:cNvPr>
          <p:cNvGraphicFramePr>
            <a:graphicFrameLocks noChangeAspect="1"/>
          </p:cNvGraphicFramePr>
          <p:nvPr/>
        </p:nvGraphicFramePr>
        <p:xfrm>
          <a:off x="3352800" y="2819400"/>
          <a:ext cx="5105400" cy="355600"/>
        </p:xfrm>
        <a:graphic>
          <a:graphicData uri="http://schemas.openxmlformats.org/presentationml/2006/ole">
            <mc:AlternateContent xmlns:mc="http://schemas.openxmlformats.org/markup-compatibility/2006">
              <mc:Choice xmlns:v="urn:schemas-microsoft-com:vml" Requires="v">
                <p:oleObj spid="_x0000_s254367" name="Equation" r:id="rId4" imgW="3644640" imgH="253800" progId="Equation.3">
                  <p:embed/>
                </p:oleObj>
              </mc:Choice>
              <mc:Fallback>
                <p:oleObj name="Equation" r:id="rId4" imgW="3644640" imgH="253800" progId="Equation.3">
                  <p:embed/>
                  <p:pic>
                    <p:nvPicPr>
                      <p:cNvPr id="0" name="Object 4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2800" y="2819400"/>
                        <a:ext cx="5105400" cy="355600"/>
                      </a:xfrm>
                      <a:prstGeom prst="rect">
                        <a:avLst/>
                      </a:prstGeom>
                      <a:solidFill>
                        <a:srgbClr val="FFFFB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4353" name="Line 401">
            <a:extLst>
              <a:ext uri="{FF2B5EF4-FFF2-40B4-BE49-F238E27FC236}">
                <a16:creationId xmlns:a16="http://schemas.microsoft.com/office/drawing/2014/main" id="{2395A1FB-7E8D-4F7C-86F4-9E2A3DB79502}"/>
              </a:ext>
            </a:extLst>
          </p:cNvPr>
          <p:cNvSpPr>
            <a:spLocks noChangeShapeType="1"/>
          </p:cNvSpPr>
          <p:nvPr/>
        </p:nvSpPr>
        <p:spPr bwMode="auto">
          <a:xfrm flipV="1">
            <a:off x="3048000" y="3200400"/>
            <a:ext cx="533400" cy="2438400"/>
          </a:xfrm>
          <a:prstGeom prst="line">
            <a:avLst/>
          </a:prstGeom>
          <a:noFill/>
          <a:ln w="28575">
            <a:solidFill>
              <a:schemeClr val="folHlink"/>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11" name="Rectangle 11">
            <a:extLst>
              <a:ext uri="{FF2B5EF4-FFF2-40B4-BE49-F238E27FC236}">
                <a16:creationId xmlns:a16="http://schemas.microsoft.com/office/drawing/2014/main" id="{F15BB56D-1F8B-4593-8BE0-1E15DD69EB64}"/>
              </a:ext>
            </a:extLst>
          </p:cNvPr>
          <p:cNvSpPr>
            <a:spLocks noChangeArrowheads="1"/>
          </p:cNvSpPr>
          <p:nvPr/>
        </p:nvSpPr>
        <p:spPr bwMode="auto">
          <a:xfrm>
            <a:off x="5867400" y="3657600"/>
            <a:ext cx="2667000" cy="2590800"/>
          </a:xfrm>
          <a:prstGeom prst="rect">
            <a:avLst/>
          </a:prstGeom>
          <a:solidFill>
            <a:srgbClr val="D1FF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10" name="Rectangle 10">
            <a:extLst>
              <a:ext uri="{FF2B5EF4-FFF2-40B4-BE49-F238E27FC236}">
                <a16:creationId xmlns:a16="http://schemas.microsoft.com/office/drawing/2014/main" id="{ED4C31A5-AC2A-4695-8009-508C18AD75BD}"/>
              </a:ext>
            </a:extLst>
          </p:cNvPr>
          <p:cNvSpPr>
            <a:spLocks noChangeArrowheads="1"/>
          </p:cNvSpPr>
          <p:nvPr/>
        </p:nvSpPr>
        <p:spPr bwMode="auto">
          <a:xfrm>
            <a:off x="2819400" y="3657600"/>
            <a:ext cx="2667000" cy="2590800"/>
          </a:xfrm>
          <a:prstGeom prst="rect">
            <a:avLst/>
          </a:prstGeom>
          <a:solidFill>
            <a:srgbClr val="D1FF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02" name="Rectangle 2">
            <a:extLst>
              <a:ext uri="{FF2B5EF4-FFF2-40B4-BE49-F238E27FC236}">
                <a16:creationId xmlns:a16="http://schemas.microsoft.com/office/drawing/2014/main" id="{C364889B-4746-4783-81A6-5FA76475FEB2}"/>
              </a:ext>
            </a:extLst>
          </p:cNvPr>
          <p:cNvSpPr>
            <a:spLocks noGrp="1" noChangeArrowheads="1"/>
          </p:cNvSpPr>
          <p:nvPr>
            <p:ph type="title"/>
          </p:nvPr>
        </p:nvSpPr>
        <p:spPr/>
        <p:txBody>
          <a:bodyPr/>
          <a:lstStyle/>
          <a:p>
            <a:r>
              <a:rPr lang="en-US" altLang="en-US" sz="3700"/>
              <a:t>The Multiple Regression Equation</a:t>
            </a:r>
          </a:p>
        </p:txBody>
      </p:sp>
      <p:graphicFrame>
        <p:nvGraphicFramePr>
          <p:cNvPr id="256004" name="Object 4">
            <a:extLst>
              <a:ext uri="{FF2B5EF4-FFF2-40B4-BE49-F238E27FC236}">
                <a16:creationId xmlns:a16="http://schemas.microsoft.com/office/drawing/2014/main" id="{ED8A4C90-1D8A-44A5-8830-E7E6B0BF7267}"/>
              </a:ext>
            </a:extLst>
          </p:cNvPr>
          <p:cNvGraphicFramePr>
            <a:graphicFrameLocks noChangeAspect="1"/>
          </p:cNvGraphicFramePr>
          <p:nvPr/>
        </p:nvGraphicFramePr>
        <p:xfrm>
          <a:off x="304800" y="1922463"/>
          <a:ext cx="8521700" cy="593725"/>
        </p:xfrm>
        <a:graphic>
          <a:graphicData uri="http://schemas.openxmlformats.org/presentationml/2006/ole">
            <mc:AlternateContent xmlns:mc="http://schemas.openxmlformats.org/markup-compatibility/2006">
              <mc:Choice xmlns:v="urn:schemas-microsoft-com:vml" Requires="v">
                <p:oleObj spid="_x0000_s256024" name="Equation" r:id="rId3" imgW="3644640" imgH="253800" progId="Equation.3">
                  <p:embed/>
                </p:oleObj>
              </mc:Choice>
              <mc:Fallback>
                <p:oleObj name="Equation" r:id="rId3" imgW="3644640" imgH="2538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922463"/>
                        <a:ext cx="8521700" cy="593725"/>
                      </a:xfrm>
                      <a:prstGeom prst="rect">
                        <a:avLst/>
                      </a:prstGeom>
                      <a:solidFill>
                        <a:srgbClr val="FFFFB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005" name="Rectangle 5">
            <a:extLst>
              <a:ext uri="{FF2B5EF4-FFF2-40B4-BE49-F238E27FC236}">
                <a16:creationId xmlns:a16="http://schemas.microsoft.com/office/drawing/2014/main" id="{22B7C4E1-A0C0-418F-9B87-DCAB817988FD}"/>
              </a:ext>
            </a:extLst>
          </p:cNvPr>
          <p:cNvSpPr>
            <a:spLocks noChangeArrowheads="1"/>
          </p:cNvSpPr>
          <p:nvPr/>
        </p:nvSpPr>
        <p:spPr bwMode="auto">
          <a:xfrm>
            <a:off x="2819400" y="3657600"/>
            <a:ext cx="266700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a:solidFill>
                  <a:schemeClr val="folHlink"/>
                </a:solidFill>
              </a:rPr>
              <a:t>b</a:t>
            </a:r>
            <a:r>
              <a:rPr lang="en-US" altLang="en-US" sz="2000" b="1" baseline="-25000">
                <a:solidFill>
                  <a:schemeClr val="folHlink"/>
                </a:solidFill>
              </a:rPr>
              <a:t>1</a:t>
            </a:r>
            <a:r>
              <a:rPr lang="en-US" altLang="en-US" sz="2000" b="1">
                <a:solidFill>
                  <a:schemeClr val="folHlink"/>
                </a:solidFill>
              </a:rPr>
              <a:t> = -24.975</a:t>
            </a:r>
            <a:r>
              <a:rPr lang="en-US" altLang="en-US" sz="2000">
                <a:solidFill>
                  <a:schemeClr val="folHlink"/>
                </a:solidFill>
              </a:rPr>
              <a:t>:</a:t>
            </a:r>
            <a:r>
              <a:rPr lang="en-US" altLang="en-US" sz="2000"/>
              <a:t> sales will decrease, on average, by 24.975 pies per week for each $1 increase in selling price, net of the effects of changes due to advertising</a:t>
            </a:r>
          </a:p>
        </p:txBody>
      </p:sp>
      <p:sp>
        <p:nvSpPr>
          <p:cNvPr id="256006" name="Rectangle 6">
            <a:extLst>
              <a:ext uri="{FF2B5EF4-FFF2-40B4-BE49-F238E27FC236}">
                <a16:creationId xmlns:a16="http://schemas.microsoft.com/office/drawing/2014/main" id="{D25A7AF1-55EF-4142-89CB-561B38454017}"/>
              </a:ext>
            </a:extLst>
          </p:cNvPr>
          <p:cNvSpPr>
            <a:spLocks noChangeArrowheads="1"/>
          </p:cNvSpPr>
          <p:nvPr/>
        </p:nvSpPr>
        <p:spPr bwMode="auto">
          <a:xfrm>
            <a:off x="5867400" y="3657600"/>
            <a:ext cx="266700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a:solidFill>
                  <a:schemeClr val="folHlink"/>
                </a:solidFill>
              </a:rPr>
              <a:t>b</a:t>
            </a:r>
            <a:r>
              <a:rPr lang="en-US" altLang="en-US" sz="2000" b="1" baseline="-25000">
                <a:solidFill>
                  <a:schemeClr val="folHlink"/>
                </a:solidFill>
              </a:rPr>
              <a:t>2</a:t>
            </a:r>
            <a:r>
              <a:rPr lang="en-US" altLang="en-US" sz="2000" b="1">
                <a:solidFill>
                  <a:schemeClr val="folHlink"/>
                </a:solidFill>
              </a:rPr>
              <a:t> = 74.131</a:t>
            </a:r>
            <a:r>
              <a:rPr lang="en-US" altLang="en-US" sz="2000">
                <a:solidFill>
                  <a:schemeClr val="folHlink"/>
                </a:solidFill>
              </a:rPr>
              <a:t>:</a:t>
            </a:r>
            <a:r>
              <a:rPr lang="en-US" altLang="en-US" sz="2000"/>
              <a:t> sales will increase, on average, by 74.131 pies per week for each $100 increase in advertising, net of the effects of changes due to price</a:t>
            </a:r>
          </a:p>
        </p:txBody>
      </p:sp>
      <p:sp>
        <p:nvSpPr>
          <p:cNvPr id="256007" name="Rectangle 7">
            <a:extLst>
              <a:ext uri="{FF2B5EF4-FFF2-40B4-BE49-F238E27FC236}">
                <a16:creationId xmlns:a16="http://schemas.microsoft.com/office/drawing/2014/main" id="{33D60ACD-6D10-474E-8479-21EB127BD36A}"/>
              </a:ext>
            </a:extLst>
          </p:cNvPr>
          <p:cNvSpPr>
            <a:spLocks noChangeArrowheads="1"/>
          </p:cNvSpPr>
          <p:nvPr/>
        </p:nvSpPr>
        <p:spPr bwMode="auto">
          <a:xfrm>
            <a:off x="381000" y="2590800"/>
            <a:ext cx="68580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solidFill>
                  <a:schemeClr val="folHlink"/>
                </a:solidFill>
              </a:rPr>
              <a:t>where	</a:t>
            </a:r>
          </a:p>
          <a:p>
            <a:r>
              <a:rPr lang="en-US" altLang="en-US" sz="1600">
                <a:solidFill>
                  <a:schemeClr val="folHlink"/>
                </a:solidFill>
              </a:rPr>
              <a:t>   Sales is in number of pies per week</a:t>
            </a:r>
          </a:p>
          <a:p>
            <a:r>
              <a:rPr lang="en-US" altLang="en-US" sz="1600">
                <a:solidFill>
                  <a:schemeClr val="folHlink"/>
                </a:solidFill>
              </a:rPr>
              <a:t>   Price is in $</a:t>
            </a:r>
          </a:p>
          <a:p>
            <a:r>
              <a:rPr lang="en-US" altLang="en-US" sz="1600">
                <a:solidFill>
                  <a:schemeClr val="folHlink"/>
                </a:solidFill>
              </a:rPr>
              <a:t>   Advertising is in $100’s.</a:t>
            </a:r>
            <a:endParaRPr lang="en-US" altLang="en-US" sz="1600"/>
          </a:p>
        </p:txBody>
      </p:sp>
      <p:sp>
        <p:nvSpPr>
          <p:cNvPr id="256008" name="Line 8">
            <a:extLst>
              <a:ext uri="{FF2B5EF4-FFF2-40B4-BE49-F238E27FC236}">
                <a16:creationId xmlns:a16="http://schemas.microsoft.com/office/drawing/2014/main" id="{AA405FD2-400F-4737-BAC7-AFAD8EA5B92E}"/>
              </a:ext>
            </a:extLst>
          </p:cNvPr>
          <p:cNvSpPr>
            <a:spLocks noChangeShapeType="1"/>
          </p:cNvSpPr>
          <p:nvPr/>
        </p:nvSpPr>
        <p:spPr bwMode="auto">
          <a:xfrm>
            <a:off x="4191000" y="2438400"/>
            <a:ext cx="0" cy="11430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6009" name="Line 9">
            <a:extLst>
              <a:ext uri="{FF2B5EF4-FFF2-40B4-BE49-F238E27FC236}">
                <a16:creationId xmlns:a16="http://schemas.microsoft.com/office/drawing/2014/main" id="{B83FE05A-3088-460D-B7C8-9241549725C4}"/>
              </a:ext>
            </a:extLst>
          </p:cNvPr>
          <p:cNvSpPr>
            <a:spLocks noChangeShapeType="1"/>
          </p:cNvSpPr>
          <p:nvPr/>
        </p:nvSpPr>
        <p:spPr bwMode="auto">
          <a:xfrm>
            <a:off x="6629400" y="2438400"/>
            <a:ext cx="0" cy="11430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pic>
        <p:nvPicPr>
          <p:cNvPr id="256012" name="Picture 12">
            <a:extLst>
              <a:ext uri="{FF2B5EF4-FFF2-40B4-BE49-F238E27FC236}">
                <a16:creationId xmlns:a16="http://schemas.microsoft.com/office/drawing/2014/main" id="{F7AFE06D-3D88-4BFF-A211-7EC5957AFDA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5715000"/>
            <a:ext cx="1381125" cy="771525"/>
          </a:xfrm>
          <a:prstGeom prst="rect">
            <a:avLst/>
          </a:prstGeom>
          <a:noFill/>
          <a:extLst>
            <a:ext uri="{909E8E84-426E-40DD-AFC4-6F175D3DCCD1}">
              <a14:hiddenFill xmlns:a14="http://schemas.microsoft.com/office/drawing/2010/main">
                <a:solidFill>
                  <a:srgbClr val="FFFFFF"/>
                </a:solidFill>
              </a14:hiddenFill>
            </a:ext>
          </a:extLst>
        </p:spPr>
      </p:pic>
      <p:sp>
        <p:nvSpPr>
          <p:cNvPr id="256013" name="Freeform 13">
            <a:extLst>
              <a:ext uri="{FF2B5EF4-FFF2-40B4-BE49-F238E27FC236}">
                <a16:creationId xmlns:a16="http://schemas.microsoft.com/office/drawing/2014/main" id="{12BBBF49-6D64-4A6B-902A-F2A791F096EC}"/>
              </a:ext>
            </a:extLst>
          </p:cNvPr>
          <p:cNvSpPr>
            <a:spLocks/>
          </p:cNvSpPr>
          <p:nvPr/>
        </p:nvSpPr>
        <p:spPr bwMode="auto">
          <a:xfrm>
            <a:off x="533400" y="1981200"/>
            <a:ext cx="609600" cy="76200"/>
          </a:xfrm>
          <a:custGeom>
            <a:avLst/>
            <a:gdLst>
              <a:gd name="T0" fmla="*/ 0 w 384"/>
              <a:gd name="T1" fmla="*/ 48 h 48"/>
              <a:gd name="T2" fmla="*/ 192 w 384"/>
              <a:gd name="T3" fmla="*/ 0 h 48"/>
              <a:gd name="T4" fmla="*/ 384 w 384"/>
              <a:gd name="T5" fmla="*/ 48 h 48"/>
            </a:gdLst>
            <a:ahLst/>
            <a:cxnLst>
              <a:cxn ang="0">
                <a:pos x="T0" y="T1"/>
              </a:cxn>
              <a:cxn ang="0">
                <a:pos x="T2" y="T3"/>
              </a:cxn>
              <a:cxn ang="0">
                <a:pos x="T4" y="T5"/>
              </a:cxn>
            </a:cxnLst>
            <a:rect l="0" t="0" r="r" b="b"/>
            <a:pathLst>
              <a:path w="384" h="48">
                <a:moveTo>
                  <a:pt x="0" y="48"/>
                </a:moveTo>
                <a:lnTo>
                  <a:pt x="192" y="0"/>
                </a:lnTo>
                <a:lnTo>
                  <a:pt x="384" y="48"/>
                </a:ln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8059" name="Rectangle 11">
            <a:extLst>
              <a:ext uri="{FF2B5EF4-FFF2-40B4-BE49-F238E27FC236}">
                <a16:creationId xmlns:a16="http://schemas.microsoft.com/office/drawing/2014/main" id="{5608F34A-F47E-4341-B483-4B18EAA7E1A3}"/>
              </a:ext>
            </a:extLst>
          </p:cNvPr>
          <p:cNvSpPr>
            <a:spLocks noChangeArrowheads="1"/>
          </p:cNvSpPr>
          <p:nvPr/>
        </p:nvSpPr>
        <p:spPr bwMode="auto">
          <a:xfrm>
            <a:off x="990600" y="2895600"/>
            <a:ext cx="7543800" cy="1828800"/>
          </a:xfrm>
          <a:prstGeom prst="rect">
            <a:avLst/>
          </a:prstGeom>
          <a:solidFill>
            <a:srgbClr val="D1FF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8050" name="Rectangle 2">
            <a:extLst>
              <a:ext uri="{FF2B5EF4-FFF2-40B4-BE49-F238E27FC236}">
                <a16:creationId xmlns:a16="http://schemas.microsoft.com/office/drawing/2014/main" id="{B366957F-4E2C-4B3C-9E21-B16939EC10D5}"/>
              </a:ext>
            </a:extLst>
          </p:cNvPr>
          <p:cNvSpPr>
            <a:spLocks noGrp="1" noChangeArrowheads="1"/>
          </p:cNvSpPr>
          <p:nvPr>
            <p:ph type="title"/>
          </p:nvPr>
        </p:nvSpPr>
        <p:spPr>
          <a:xfrm>
            <a:off x="990600" y="228600"/>
            <a:ext cx="7793038" cy="1066800"/>
          </a:xfrm>
        </p:spPr>
        <p:txBody>
          <a:bodyPr/>
          <a:lstStyle/>
          <a:p>
            <a:pPr>
              <a:lnSpc>
                <a:spcPct val="80000"/>
              </a:lnSpc>
            </a:pPr>
            <a:r>
              <a:rPr lang="en-US" altLang="en-US"/>
              <a:t>Using The Model to Make Predictions</a:t>
            </a:r>
          </a:p>
        </p:txBody>
      </p:sp>
      <p:sp>
        <p:nvSpPr>
          <p:cNvPr id="258051" name="Rectangle 3">
            <a:extLst>
              <a:ext uri="{FF2B5EF4-FFF2-40B4-BE49-F238E27FC236}">
                <a16:creationId xmlns:a16="http://schemas.microsoft.com/office/drawing/2014/main" id="{C9636B90-C797-4E11-B03C-296C3F8124DA}"/>
              </a:ext>
            </a:extLst>
          </p:cNvPr>
          <p:cNvSpPr>
            <a:spLocks noChangeArrowheads="1"/>
          </p:cNvSpPr>
          <p:nvPr/>
        </p:nvSpPr>
        <p:spPr bwMode="auto">
          <a:xfrm>
            <a:off x="833438" y="1747838"/>
            <a:ext cx="7858125" cy="984250"/>
          </a:xfrm>
          <a:prstGeom prst="rect">
            <a:avLst/>
          </a:prstGeom>
          <a:solidFill>
            <a:srgbClr val="FF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US" altLang="en-US" sz="2900"/>
              <a:t>Predict sales for a week in which the selling price is $5.50 and advertising is $350:</a:t>
            </a:r>
          </a:p>
        </p:txBody>
      </p:sp>
      <p:sp>
        <p:nvSpPr>
          <p:cNvPr id="258052" name="Rectangle 4">
            <a:extLst>
              <a:ext uri="{FF2B5EF4-FFF2-40B4-BE49-F238E27FC236}">
                <a16:creationId xmlns:a16="http://schemas.microsoft.com/office/drawing/2014/main" id="{04ED528C-2F79-466F-BEC5-303E97933756}"/>
              </a:ext>
            </a:extLst>
          </p:cNvPr>
          <p:cNvSpPr>
            <a:spLocks noChangeArrowheads="1"/>
          </p:cNvSpPr>
          <p:nvPr/>
        </p:nvSpPr>
        <p:spPr bwMode="auto">
          <a:xfrm>
            <a:off x="1219200" y="5257800"/>
            <a:ext cx="2743200" cy="984250"/>
          </a:xfrm>
          <a:prstGeom prst="rect">
            <a:avLst/>
          </a:prstGeom>
          <a:solidFill>
            <a:srgbClr val="FDE0BD"/>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US" altLang="en-US" sz="2900"/>
              <a:t>Predicted sales is 428.62 pies</a:t>
            </a:r>
          </a:p>
        </p:txBody>
      </p:sp>
      <p:graphicFrame>
        <p:nvGraphicFramePr>
          <p:cNvPr id="258055" name="Object 7">
            <a:extLst>
              <a:ext uri="{FF2B5EF4-FFF2-40B4-BE49-F238E27FC236}">
                <a16:creationId xmlns:a16="http://schemas.microsoft.com/office/drawing/2014/main" id="{C32DB6AA-935A-40D8-AECF-EC1829A95C59}"/>
              </a:ext>
            </a:extLst>
          </p:cNvPr>
          <p:cNvGraphicFramePr>
            <a:graphicFrameLocks noChangeAspect="1"/>
          </p:cNvGraphicFramePr>
          <p:nvPr/>
        </p:nvGraphicFramePr>
        <p:xfrm>
          <a:off x="990600" y="3089275"/>
          <a:ext cx="7391400" cy="1573213"/>
        </p:xfrm>
        <a:graphic>
          <a:graphicData uri="http://schemas.openxmlformats.org/presentationml/2006/ole">
            <mc:AlternateContent xmlns:mc="http://schemas.openxmlformats.org/markup-compatibility/2006">
              <mc:Choice xmlns:v="urn:schemas-microsoft-com:vml" Requires="v">
                <p:oleObj spid="_x0000_s258070" name="Equation" r:id="rId3" imgW="3657600" imgH="761760" progId="Equation.3">
                  <p:embed/>
                </p:oleObj>
              </mc:Choice>
              <mc:Fallback>
                <p:oleObj name="Equation" r:id="rId3" imgW="3657600" imgH="76176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3089275"/>
                        <a:ext cx="7391400" cy="1573213"/>
                      </a:xfrm>
                      <a:prstGeom prst="rect">
                        <a:avLst/>
                      </a:prstGeom>
                      <a:noFill/>
                      <a:ln>
                        <a:noFill/>
                      </a:ln>
                      <a:effectLst/>
                      <a:extLst>
                        <a:ext uri="{909E8E84-426E-40DD-AFC4-6F175D3DCCD1}">
                          <a14:hiddenFill xmlns:a14="http://schemas.microsoft.com/office/drawing/2010/main">
                            <a:solidFill>
                              <a:srgbClr val="D1FFF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8054" name="Line 6">
            <a:extLst>
              <a:ext uri="{FF2B5EF4-FFF2-40B4-BE49-F238E27FC236}">
                <a16:creationId xmlns:a16="http://schemas.microsoft.com/office/drawing/2014/main" id="{2BD11D57-8B78-480E-948C-DD26FC685C49}"/>
              </a:ext>
            </a:extLst>
          </p:cNvPr>
          <p:cNvSpPr>
            <a:spLocks noChangeShapeType="1"/>
          </p:cNvSpPr>
          <p:nvPr/>
        </p:nvSpPr>
        <p:spPr bwMode="auto">
          <a:xfrm flipH="1" flipV="1">
            <a:off x="2514600" y="4572000"/>
            <a:ext cx="0" cy="685800"/>
          </a:xfrm>
          <a:prstGeom prst="line">
            <a:avLst/>
          </a:prstGeom>
          <a:noFill/>
          <a:ln w="28575">
            <a:solidFill>
              <a:schemeClr val="hlink"/>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8056" name="Rectangle 8">
            <a:extLst>
              <a:ext uri="{FF2B5EF4-FFF2-40B4-BE49-F238E27FC236}">
                <a16:creationId xmlns:a16="http://schemas.microsoft.com/office/drawing/2014/main" id="{E752018C-E293-4A39-88A4-E7F08B8340DF}"/>
              </a:ext>
            </a:extLst>
          </p:cNvPr>
          <p:cNvSpPr>
            <a:spLocks noChangeArrowheads="1"/>
          </p:cNvSpPr>
          <p:nvPr/>
        </p:nvSpPr>
        <p:spPr bwMode="auto">
          <a:xfrm>
            <a:off x="5943600" y="5029200"/>
            <a:ext cx="2743200" cy="925513"/>
          </a:xfrm>
          <a:prstGeom prst="rect">
            <a:avLst/>
          </a:prstGeom>
          <a:solidFill>
            <a:srgbClr val="FEF0DE"/>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US" altLang="en-US" sz="1800"/>
              <a:t>Note that Advertising is in $100’s, so $350 means that x</a:t>
            </a:r>
            <a:r>
              <a:rPr lang="en-US" altLang="en-US" sz="1800" baseline="-25000"/>
              <a:t>2</a:t>
            </a:r>
            <a:r>
              <a:rPr lang="en-US" altLang="en-US" sz="1800"/>
              <a:t> = 3.5</a:t>
            </a:r>
          </a:p>
        </p:txBody>
      </p:sp>
      <p:sp>
        <p:nvSpPr>
          <p:cNvPr id="258057" name="Line 9">
            <a:extLst>
              <a:ext uri="{FF2B5EF4-FFF2-40B4-BE49-F238E27FC236}">
                <a16:creationId xmlns:a16="http://schemas.microsoft.com/office/drawing/2014/main" id="{610B6FC3-7EF9-4710-BAE1-DC30D7DE6E5F}"/>
              </a:ext>
            </a:extLst>
          </p:cNvPr>
          <p:cNvSpPr>
            <a:spLocks noChangeShapeType="1"/>
          </p:cNvSpPr>
          <p:nvPr/>
        </p:nvSpPr>
        <p:spPr bwMode="auto">
          <a:xfrm flipH="1" flipV="1">
            <a:off x="6934200" y="4114800"/>
            <a:ext cx="0" cy="914400"/>
          </a:xfrm>
          <a:prstGeom prst="line">
            <a:avLst/>
          </a:prstGeom>
          <a:noFill/>
          <a:ln w="19050">
            <a:solidFill>
              <a:schemeClr val="hlink"/>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58058" name="Freeform 10">
            <a:extLst>
              <a:ext uri="{FF2B5EF4-FFF2-40B4-BE49-F238E27FC236}">
                <a16:creationId xmlns:a16="http://schemas.microsoft.com/office/drawing/2014/main" id="{2A892C22-F666-4B76-BB2B-35B3C4166D2B}"/>
              </a:ext>
            </a:extLst>
          </p:cNvPr>
          <p:cNvSpPr>
            <a:spLocks/>
          </p:cNvSpPr>
          <p:nvPr/>
        </p:nvSpPr>
        <p:spPr bwMode="auto">
          <a:xfrm>
            <a:off x="1143000" y="3048000"/>
            <a:ext cx="609600" cy="76200"/>
          </a:xfrm>
          <a:custGeom>
            <a:avLst/>
            <a:gdLst>
              <a:gd name="T0" fmla="*/ 0 w 384"/>
              <a:gd name="T1" fmla="*/ 48 h 48"/>
              <a:gd name="T2" fmla="*/ 192 w 384"/>
              <a:gd name="T3" fmla="*/ 0 h 48"/>
              <a:gd name="T4" fmla="*/ 384 w 384"/>
              <a:gd name="T5" fmla="*/ 48 h 48"/>
            </a:gdLst>
            <a:ahLst/>
            <a:cxnLst>
              <a:cxn ang="0">
                <a:pos x="T0" y="T1"/>
              </a:cxn>
              <a:cxn ang="0">
                <a:pos x="T2" y="T3"/>
              </a:cxn>
              <a:cxn ang="0">
                <a:pos x="T4" y="T5"/>
              </a:cxn>
            </a:cxnLst>
            <a:rect l="0" t="0" r="r" b="b"/>
            <a:pathLst>
              <a:path w="384" h="48">
                <a:moveTo>
                  <a:pt x="0" y="48"/>
                </a:moveTo>
                <a:lnTo>
                  <a:pt x="192" y="0"/>
                </a:lnTo>
                <a:lnTo>
                  <a:pt x="384" y="48"/>
                </a:ln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4866" name="Rectangle 2">
            <a:extLst>
              <a:ext uri="{FF2B5EF4-FFF2-40B4-BE49-F238E27FC236}">
                <a16:creationId xmlns:a16="http://schemas.microsoft.com/office/drawing/2014/main" id="{D0E355FE-F8EB-4EE7-8961-93CD7DE96AF6}"/>
              </a:ext>
            </a:extLst>
          </p:cNvPr>
          <p:cNvSpPr>
            <a:spLocks noGrp="1" noChangeArrowheads="1"/>
          </p:cNvSpPr>
          <p:nvPr>
            <p:ph type="title"/>
          </p:nvPr>
        </p:nvSpPr>
        <p:spPr/>
        <p:txBody>
          <a:bodyPr/>
          <a:lstStyle/>
          <a:p>
            <a:r>
              <a:rPr lang="en-US" altLang="en-US"/>
              <a:t>Is the Model Significant?</a:t>
            </a:r>
          </a:p>
        </p:txBody>
      </p:sp>
      <p:sp>
        <p:nvSpPr>
          <p:cNvPr id="164867" name="Rectangle 3">
            <a:extLst>
              <a:ext uri="{FF2B5EF4-FFF2-40B4-BE49-F238E27FC236}">
                <a16:creationId xmlns:a16="http://schemas.microsoft.com/office/drawing/2014/main" id="{E6B0D47E-E566-4866-86D9-44EEED58651E}"/>
              </a:ext>
            </a:extLst>
          </p:cNvPr>
          <p:cNvSpPr>
            <a:spLocks noGrp="1" noChangeArrowheads="1"/>
          </p:cNvSpPr>
          <p:nvPr>
            <p:ph type="body" idx="1"/>
          </p:nvPr>
        </p:nvSpPr>
        <p:spPr>
          <a:xfrm>
            <a:off x="762000" y="1676400"/>
            <a:ext cx="8229600" cy="4532313"/>
          </a:xfrm>
        </p:spPr>
        <p:txBody>
          <a:bodyPr/>
          <a:lstStyle/>
          <a:p>
            <a:pPr>
              <a:lnSpc>
                <a:spcPct val="110000"/>
              </a:lnSpc>
              <a:spcBef>
                <a:spcPct val="30000"/>
              </a:spcBef>
            </a:pPr>
            <a:r>
              <a:rPr lang="en-US" altLang="en-US" sz="2700">
                <a:solidFill>
                  <a:schemeClr val="folHlink"/>
                </a:solidFill>
              </a:rPr>
              <a:t>F-Test for Overall Significance of the Model</a:t>
            </a:r>
          </a:p>
          <a:p>
            <a:pPr>
              <a:lnSpc>
                <a:spcPct val="110000"/>
              </a:lnSpc>
              <a:spcBef>
                <a:spcPct val="30000"/>
              </a:spcBef>
            </a:pPr>
            <a:r>
              <a:rPr lang="en-US" altLang="en-US" sz="2700"/>
              <a:t>Shows if there is a linear relationship between all of the  x  variables considered together and  y</a:t>
            </a:r>
            <a:endParaRPr lang="en-US" altLang="en-US" sz="2700" i="1"/>
          </a:p>
          <a:p>
            <a:pPr>
              <a:lnSpc>
                <a:spcPct val="110000"/>
              </a:lnSpc>
              <a:spcBef>
                <a:spcPct val="30000"/>
              </a:spcBef>
            </a:pPr>
            <a:r>
              <a:rPr lang="en-US" altLang="en-US" sz="2700"/>
              <a:t>Use F test statistic</a:t>
            </a:r>
          </a:p>
          <a:p>
            <a:pPr>
              <a:lnSpc>
                <a:spcPct val="110000"/>
              </a:lnSpc>
              <a:spcBef>
                <a:spcPct val="30000"/>
              </a:spcBef>
            </a:pPr>
            <a:r>
              <a:rPr lang="en-US" altLang="en-US" sz="2700"/>
              <a:t>Hypotheses:</a:t>
            </a:r>
          </a:p>
          <a:p>
            <a:pPr lvl="1">
              <a:lnSpc>
                <a:spcPct val="110000"/>
              </a:lnSpc>
              <a:spcBef>
                <a:spcPct val="30000"/>
              </a:spcBef>
            </a:pPr>
            <a:r>
              <a:rPr lang="en-US" altLang="en-US" sz="2300"/>
              <a:t>H</a:t>
            </a:r>
            <a:r>
              <a:rPr lang="en-US" altLang="en-US" sz="2300" baseline="-25000"/>
              <a:t>0</a:t>
            </a:r>
            <a:r>
              <a:rPr lang="en-US" altLang="en-US" sz="2300"/>
              <a:t>: </a:t>
            </a:r>
            <a:r>
              <a:rPr lang="el-GR" altLang="en-US" sz="2300">
                <a:cs typeface="Arial" panose="020B0604020202020204" pitchFamily="34" charset="0"/>
              </a:rPr>
              <a:t>β</a:t>
            </a:r>
            <a:r>
              <a:rPr lang="en-US" altLang="en-US" sz="2300" baseline="-25000"/>
              <a:t>1</a:t>
            </a:r>
            <a:r>
              <a:rPr lang="en-US" altLang="en-US" sz="2300"/>
              <a:t> = </a:t>
            </a:r>
            <a:r>
              <a:rPr lang="el-GR" altLang="en-US" sz="2300">
                <a:cs typeface="Arial" panose="020B0604020202020204" pitchFamily="34" charset="0"/>
              </a:rPr>
              <a:t>β</a:t>
            </a:r>
            <a:r>
              <a:rPr lang="en-US" altLang="en-US" sz="2300" baseline="-25000"/>
              <a:t>2</a:t>
            </a:r>
            <a:r>
              <a:rPr lang="en-US" altLang="en-US" sz="2300"/>
              <a:t> = … = </a:t>
            </a:r>
            <a:r>
              <a:rPr lang="el-GR" altLang="en-US" sz="2300">
                <a:cs typeface="Arial" panose="020B0604020202020204" pitchFamily="34" charset="0"/>
              </a:rPr>
              <a:t>β</a:t>
            </a:r>
            <a:r>
              <a:rPr lang="en-US" altLang="en-US" sz="2300" baseline="-25000"/>
              <a:t>k</a:t>
            </a:r>
            <a:r>
              <a:rPr lang="en-US" altLang="en-US" sz="2300"/>
              <a:t> = 0  (no linear relationship)</a:t>
            </a:r>
          </a:p>
          <a:p>
            <a:pPr lvl="1">
              <a:lnSpc>
                <a:spcPct val="110000"/>
              </a:lnSpc>
              <a:spcBef>
                <a:spcPct val="30000"/>
              </a:spcBef>
            </a:pPr>
            <a:r>
              <a:rPr lang="en-US" altLang="en-US" sz="2300"/>
              <a:t>H</a:t>
            </a:r>
            <a:r>
              <a:rPr lang="en-US" altLang="en-US" sz="2300" baseline="-25000"/>
              <a:t>A</a:t>
            </a:r>
            <a:r>
              <a:rPr lang="en-US" altLang="en-US" sz="2300"/>
              <a:t>:  at least one  </a:t>
            </a:r>
            <a:r>
              <a:rPr lang="el-GR" altLang="en-US" sz="2300">
                <a:cs typeface="Arial" panose="020B0604020202020204" pitchFamily="34" charset="0"/>
              </a:rPr>
              <a:t>β</a:t>
            </a:r>
            <a:r>
              <a:rPr lang="en-US" altLang="en-US" sz="2300" baseline="-25000"/>
              <a:t>i</a:t>
            </a:r>
            <a:r>
              <a:rPr lang="en-US" altLang="en-US" sz="2300"/>
              <a:t>  </a:t>
            </a:r>
            <a:r>
              <a:rPr lang="en-US" altLang="en-US" sz="2300">
                <a:cs typeface="Arial" panose="020B0604020202020204" pitchFamily="34" charset="0"/>
              </a:rPr>
              <a:t>≠</a:t>
            </a:r>
            <a:r>
              <a:rPr lang="en-US" altLang="en-US" sz="2300"/>
              <a:t> 0   (at least one independent</a:t>
            </a:r>
          </a:p>
          <a:p>
            <a:pPr lvl="1">
              <a:lnSpc>
                <a:spcPct val="40000"/>
              </a:lnSpc>
              <a:spcBef>
                <a:spcPct val="30000"/>
              </a:spcBef>
              <a:buFont typeface="Wingdings" panose="05000000000000000000" pitchFamily="2" charset="2"/>
              <a:buNone/>
            </a:pPr>
            <a:r>
              <a:rPr lang="en-US" altLang="en-US" sz="2300"/>
              <a:t>					          variable affects y)</a:t>
            </a:r>
            <a:r>
              <a:rPr lang="en-US" altLang="en-US" sz="270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75582" name="Object 126">
            <a:extLst>
              <a:ext uri="{FF2B5EF4-FFF2-40B4-BE49-F238E27FC236}">
                <a16:creationId xmlns:a16="http://schemas.microsoft.com/office/drawing/2014/main" id="{045EB635-9D20-42E8-ACC9-5FBD80CB954C}"/>
              </a:ext>
            </a:extLst>
          </p:cNvPr>
          <p:cNvGraphicFramePr>
            <a:graphicFrameLocks noChangeAspect="1"/>
          </p:cNvGraphicFramePr>
          <p:nvPr/>
        </p:nvGraphicFramePr>
        <p:xfrm>
          <a:off x="3657600" y="2133600"/>
          <a:ext cx="4038600" cy="787400"/>
        </p:xfrm>
        <a:graphic>
          <a:graphicData uri="http://schemas.openxmlformats.org/presentationml/2006/ole">
            <mc:AlternateContent xmlns:mc="http://schemas.openxmlformats.org/markup-compatibility/2006">
              <mc:Choice xmlns:v="urn:schemas-microsoft-com:vml" Requires="v">
                <p:oleObj spid="_x0000_s275614" name="Equation" r:id="rId3" imgW="2006280" imgH="393480" progId="Equation.3">
                  <p:embed/>
                </p:oleObj>
              </mc:Choice>
              <mc:Fallback>
                <p:oleObj name="Equation" r:id="rId3" imgW="2006280" imgH="393480" progId="Equation.3">
                  <p:embed/>
                  <p:pic>
                    <p:nvPicPr>
                      <p:cNvPr id="0" name="Object 1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2133600"/>
                        <a:ext cx="4038600" cy="787400"/>
                      </a:xfrm>
                      <a:prstGeom prst="rect">
                        <a:avLst/>
                      </a:prstGeom>
                      <a:solidFill>
                        <a:srgbClr val="FFFFB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75594" name="Line 138">
            <a:extLst>
              <a:ext uri="{FF2B5EF4-FFF2-40B4-BE49-F238E27FC236}">
                <a16:creationId xmlns:a16="http://schemas.microsoft.com/office/drawing/2014/main" id="{DF31FE3C-F7C0-4012-B4AD-A46AC292C0A1}"/>
              </a:ext>
            </a:extLst>
          </p:cNvPr>
          <p:cNvSpPr>
            <a:spLocks noChangeShapeType="1"/>
          </p:cNvSpPr>
          <p:nvPr/>
        </p:nvSpPr>
        <p:spPr bwMode="auto">
          <a:xfrm flipV="1">
            <a:off x="2971800" y="3505200"/>
            <a:ext cx="533400" cy="6858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583" name="Line 127">
            <a:extLst>
              <a:ext uri="{FF2B5EF4-FFF2-40B4-BE49-F238E27FC236}">
                <a16:creationId xmlns:a16="http://schemas.microsoft.com/office/drawing/2014/main" id="{0C68C1F0-61DE-4D0F-813A-EC92B282B347}"/>
              </a:ext>
            </a:extLst>
          </p:cNvPr>
          <p:cNvSpPr>
            <a:spLocks noChangeShapeType="1"/>
          </p:cNvSpPr>
          <p:nvPr/>
        </p:nvSpPr>
        <p:spPr bwMode="auto">
          <a:xfrm flipV="1">
            <a:off x="6172200" y="2895600"/>
            <a:ext cx="533400" cy="12954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600" name="Line 144">
            <a:extLst>
              <a:ext uri="{FF2B5EF4-FFF2-40B4-BE49-F238E27FC236}">
                <a16:creationId xmlns:a16="http://schemas.microsoft.com/office/drawing/2014/main" id="{DC65C715-41F6-4F90-9B67-9CF609D62456}"/>
              </a:ext>
            </a:extLst>
          </p:cNvPr>
          <p:cNvSpPr>
            <a:spLocks noChangeShapeType="1"/>
          </p:cNvSpPr>
          <p:nvPr/>
        </p:nvSpPr>
        <p:spPr bwMode="auto">
          <a:xfrm flipV="1">
            <a:off x="7696200" y="3657600"/>
            <a:ext cx="304800" cy="5334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5599" name="Rectangle 143">
            <a:extLst>
              <a:ext uri="{FF2B5EF4-FFF2-40B4-BE49-F238E27FC236}">
                <a16:creationId xmlns:a16="http://schemas.microsoft.com/office/drawing/2014/main" id="{F6EFBC22-5616-4098-8D06-B8DCA2C938D2}"/>
              </a:ext>
            </a:extLst>
          </p:cNvPr>
          <p:cNvSpPr>
            <a:spLocks noChangeArrowheads="1"/>
          </p:cNvSpPr>
          <p:nvPr/>
        </p:nvSpPr>
        <p:spPr bwMode="auto">
          <a:xfrm>
            <a:off x="7543800" y="3048000"/>
            <a:ext cx="1295400" cy="609600"/>
          </a:xfrm>
          <a:prstGeom prst="rect">
            <a:avLst/>
          </a:prstGeom>
          <a:solidFill>
            <a:srgbClr val="FDE0B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5596" name="Rectangle 140">
            <a:extLst>
              <a:ext uri="{FF2B5EF4-FFF2-40B4-BE49-F238E27FC236}">
                <a16:creationId xmlns:a16="http://schemas.microsoft.com/office/drawing/2014/main" id="{4DD526FB-FE33-4E3E-A48C-7C83E6A688D7}"/>
              </a:ext>
            </a:extLst>
          </p:cNvPr>
          <p:cNvSpPr>
            <a:spLocks noChangeArrowheads="1"/>
          </p:cNvSpPr>
          <p:nvPr/>
        </p:nvSpPr>
        <p:spPr bwMode="auto">
          <a:xfrm>
            <a:off x="3505200" y="2971800"/>
            <a:ext cx="2362200" cy="609600"/>
          </a:xfrm>
          <a:prstGeom prst="rect">
            <a:avLst/>
          </a:prstGeom>
          <a:solidFill>
            <a:srgbClr val="D1FF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275603" name="Group 147">
            <a:extLst>
              <a:ext uri="{FF2B5EF4-FFF2-40B4-BE49-F238E27FC236}">
                <a16:creationId xmlns:a16="http://schemas.microsoft.com/office/drawing/2014/main" id="{556DE4FB-5A79-46FD-8493-F17813060B41}"/>
              </a:ext>
            </a:extLst>
          </p:cNvPr>
          <p:cNvGraphicFramePr>
            <a:graphicFrameLocks noGrp="1"/>
          </p:cNvGraphicFramePr>
          <p:nvPr/>
        </p:nvGraphicFramePr>
        <p:xfrm>
          <a:off x="228600" y="1676400"/>
          <a:ext cx="8763000" cy="4632960"/>
        </p:xfrm>
        <a:graphic>
          <a:graphicData uri="http://schemas.openxmlformats.org/drawingml/2006/table">
            <a:tbl>
              <a:tblPr/>
              <a:tblGrid>
                <a:gridCol w="1706563">
                  <a:extLst>
                    <a:ext uri="{9D8B030D-6E8A-4147-A177-3AD203B41FA5}">
                      <a16:colId xmlns:a16="http://schemas.microsoft.com/office/drawing/2014/main" val="3384691503"/>
                    </a:ext>
                  </a:extLst>
                </a:gridCol>
                <a:gridCol w="1162050">
                  <a:extLst>
                    <a:ext uri="{9D8B030D-6E8A-4147-A177-3AD203B41FA5}">
                      <a16:colId xmlns:a16="http://schemas.microsoft.com/office/drawing/2014/main" val="515484509"/>
                    </a:ext>
                  </a:extLst>
                </a:gridCol>
                <a:gridCol w="1397000">
                  <a:extLst>
                    <a:ext uri="{9D8B030D-6E8A-4147-A177-3AD203B41FA5}">
                      <a16:colId xmlns:a16="http://schemas.microsoft.com/office/drawing/2014/main" val="2541245286"/>
                    </a:ext>
                  </a:extLst>
                </a:gridCol>
                <a:gridCol w="1068387">
                  <a:extLst>
                    <a:ext uri="{9D8B030D-6E8A-4147-A177-3AD203B41FA5}">
                      <a16:colId xmlns:a16="http://schemas.microsoft.com/office/drawing/2014/main" val="624049155"/>
                    </a:ext>
                  </a:extLst>
                </a:gridCol>
                <a:gridCol w="914400">
                  <a:extLst>
                    <a:ext uri="{9D8B030D-6E8A-4147-A177-3AD203B41FA5}">
                      <a16:colId xmlns:a16="http://schemas.microsoft.com/office/drawing/2014/main" val="3213177403"/>
                    </a:ext>
                  </a:extLst>
                </a:gridCol>
                <a:gridCol w="1371600">
                  <a:extLst>
                    <a:ext uri="{9D8B030D-6E8A-4147-A177-3AD203B41FA5}">
                      <a16:colId xmlns:a16="http://schemas.microsoft.com/office/drawing/2014/main" val="2471241319"/>
                    </a:ext>
                  </a:extLst>
                </a:gridCol>
                <a:gridCol w="1143000">
                  <a:extLst>
                    <a:ext uri="{9D8B030D-6E8A-4147-A177-3AD203B41FA5}">
                      <a16:colId xmlns:a16="http://schemas.microsoft.com/office/drawing/2014/main" val="1173998087"/>
                    </a:ext>
                  </a:extLst>
                </a:gridCol>
              </a:tblGrid>
              <a:tr h="161925">
                <a:tc gridSpan="2">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Regression Statistics</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w="28575" cap="flat" cmpd="sng" algn="ctr">
                      <a:solidFill>
                        <a:schemeClr val="tx1"/>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hMerge="1">
                  <a:txBody>
                    <a:bodyPr/>
                    <a:lstStyle/>
                    <a:p>
                      <a:endParaRPr lang="en-US"/>
                    </a:p>
                  </a:txBody>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28575"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28575"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28575"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28575"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a:noFill/>
                    </a:lnB>
                    <a:lnTlToBr>
                      <a:noFill/>
                    </a:lnTlToBr>
                    <a:lnBlToTr>
                      <a:noFill/>
                    </a:lnBlToTr>
                    <a:noFill/>
                  </a:tcPr>
                </a:tc>
                <a:extLst>
                  <a:ext uri="{0D108BD9-81ED-4DB2-BD59-A6C34878D82A}">
                    <a16:rowId xmlns:a16="http://schemas.microsoft.com/office/drawing/2014/main" val="4280910281"/>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Multiple R</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0.72213</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dirty="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dirty="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3237015136"/>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R Square</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0.52148</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dirty="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753109220"/>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Adjusted R Square</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0.44172</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dirty="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954105812"/>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Standard Error</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47.46341</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3722423770"/>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Observations</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15</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3015203625"/>
                  </a:ext>
                </a:extLst>
              </a:tr>
              <a:tr h="171450">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4016479941"/>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rPr>
                        <a:t>ANOVA</a:t>
                      </a:r>
                      <a:r>
                        <a:rPr kumimoji="0" lang="en-US" altLang="en-US" sz="2300" b="1" i="0" u="none" strike="noStrike" cap="none" normalizeH="0" baseline="0">
                          <a:ln>
                            <a:noFill/>
                          </a:ln>
                          <a:solidFill>
                            <a:schemeClr val="tx1"/>
                          </a:solidFill>
                          <a:effectLst/>
                          <a:latin typeface="Arial" panose="020B0604020202020204" pitchFamily="34" charset="0"/>
                        </a:rPr>
                        <a:t> </a:t>
                      </a: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 </a:t>
                      </a:r>
                    </a:p>
                  </a:txBody>
                  <a:tcPr anchor="b" horzOverflow="overflow">
                    <a:lnL w="28575"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df</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SS</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MS</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F</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Significance F</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61647748"/>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Regression</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2</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solidFill>
                      <a:srgbClr val="D1FFF6"/>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29460.027</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14730.013</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solidFill>
                      <a:srgbClr val="FFFFB3"/>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6.53861</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solidFill>
                      <a:srgbClr val="FFFFB3"/>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0.01201</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solidFill>
                      <a:srgbClr val="FDE0BD"/>
                    </a:solid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2129438490"/>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Residual</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12</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solidFill>
                      <a:srgbClr val="D1FFF6"/>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27033.306</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2252.776</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solidFill>
                      <a:srgbClr val="FFFFB3"/>
                    </a:solid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4223564061"/>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Total</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14</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56493.333</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3373422653"/>
                  </a:ext>
                </a:extLst>
              </a:tr>
              <a:tr h="171450">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067515480"/>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Coefficients</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Standard Error</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t Stat</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P-value</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Lower 95%</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Upper 95%</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930916826"/>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Intercept</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306.52619</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114.25389</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2.68285</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0.01993</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57.58835</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555.46404</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a:noFill/>
                    </a:lnB>
                    <a:lnTlToBr>
                      <a:noFill/>
                    </a:lnTlToBr>
                    <a:lnBlToTr>
                      <a:noFill/>
                    </a:lnBlToTr>
                    <a:noFill/>
                  </a:tcPr>
                </a:tc>
                <a:extLst>
                  <a:ext uri="{0D108BD9-81ED-4DB2-BD59-A6C34878D82A}">
                    <a16:rowId xmlns:a16="http://schemas.microsoft.com/office/drawing/2014/main" val="3639181637"/>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Price</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-24.97509</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10.83213</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-2.30565</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0.03979</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-48.57626</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-1.37392</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2897517563"/>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Advertising</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74.13096</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25.96732</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2.85478</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0.01449</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17.55303</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130.70888</a:t>
                      </a:r>
                      <a:endParaRPr kumimoji="0" lang="en-US" altLang="en-US" sz="1300" b="1" i="0" u="none" strike="noStrike" cap="none" normalizeH="0" baseline="0" dirty="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60437505"/>
                  </a:ext>
                </a:extLst>
              </a:tr>
            </a:tbl>
          </a:graphicData>
        </a:graphic>
      </p:graphicFrame>
      <p:pic>
        <p:nvPicPr>
          <p:cNvPr id="275581" name="Picture 125">
            <a:extLst>
              <a:ext uri="{FF2B5EF4-FFF2-40B4-BE49-F238E27FC236}">
                <a16:creationId xmlns:a16="http://schemas.microsoft.com/office/drawing/2014/main" id="{46CC7A35-4016-40E1-98D4-50813308406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96200" y="1752600"/>
            <a:ext cx="1228725" cy="685800"/>
          </a:xfrm>
          <a:prstGeom prst="rect">
            <a:avLst/>
          </a:prstGeom>
          <a:noFill/>
          <a:extLst>
            <a:ext uri="{909E8E84-426E-40DD-AFC4-6F175D3DCCD1}">
              <a14:hiddenFill xmlns:a14="http://schemas.microsoft.com/office/drawing/2010/main">
                <a:solidFill>
                  <a:srgbClr val="FFFFFF"/>
                </a:solidFill>
              </a14:hiddenFill>
            </a:ext>
          </a:extLst>
        </p:spPr>
      </p:pic>
      <p:sp>
        <p:nvSpPr>
          <p:cNvPr id="275586" name="Text Box 130">
            <a:extLst>
              <a:ext uri="{FF2B5EF4-FFF2-40B4-BE49-F238E27FC236}">
                <a16:creationId xmlns:a16="http://schemas.microsoft.com/office/drawing/2014/main" id="{27DCE9CF-ED5C-4A09-AF27-D177BDA5BE1E}"/>
              </a:ext>
            </a:extLst>
          </p:cNvPr>
          <p:cNvSpPr txBox="1">
            <a:spLocks noChangeArrowheads="1"/>
          </p:cNvSpPr>
          <p:nvPr/>
        </p:nvSpPr>
        <p:spPr bwMode="auto">
          <a:xfrm>
            <a:off x="7543800" y="1219200"/>
            <a:ext cx="14747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i="1">
                <a:solidFill>
                  <a:schemeClr val="tx2"/>
                </a:solidFill>
                <a:latin typeface="Tahoma" panose="020B0604030504040204" pitchFamily="34" charset="0"/>
              </a:rPr>
              <a:t>(continued)</a:t>
            </a:r>
          </a:p>
        </p:txBody>
      </p:sp>
      <p:sp>
        <p:nvSpPr>
          <p:cNvPr id="275591" name="Rectangle 135">
            <a:extLst>
              <a:ext uri="{FF2B5EF4-FFF2-40B4-BE49-F238E27FC236}">
                <a16:creationId xmlns:a16="http://schemas.microsoft.com/office/drawing/2014/main" id="{A3FDE5BD-A89B-4382-B986-4149672B25CA}"/>
              </a:ext>
            </a:extLst>
          </p:cNvPr>
          <p:cNvSpPr>
            <a:spLocks noGrp="1" noChangeArrowheads="1"/>
          </p:cNvSpPr>
          <p:nvPr>
            <p:ph type="title"/>
          </p:nvPr>
        </p:nvSpPr>
        <p:spPr>
          <a:noFill/>
          <a:ln/>
        </p:spPr>
        <p:txBody>
          <a:bodyPr/>
          <a:lstStyle/>
          <a:p>
            <a:pPr defTabSz="914400"/>
            <a:r>
              <a:rPr lang="en-US" altLang="en-US"/>
              <a:t>F-Test for Overall Significance</a:t>
            </a:r>
          </a:p>
        </p:txBody>
      </p:sp>
      <p:sp>
        <p:nvSpPr>
          <p:cNvPr id="275593" name="Text Box 137">
            <a:extLst>
              <a:ext uri="{FF2B5EF4-FFF2-40B4-BE49-F238E27FC236}">
                <a16:creationId xmlns:a16="http://schemas.microsoft.com/office/drawing/2014/main" id="{142448AE-2619-424F-A1AC-B719184ED80C}"/>
              </a:ext>
            </a:extLst>
          </p:cNvPr>
          <p:cNvSpPr txBox="1">
            <a:spLocks noChangeArrowheads="1"/>
          </p:cNvSpPr>
          <p:nvPr/>
        </p:nvSpPr>
        <p:spPr bwMode="auto">
          <a:xfrm>
            <a:off x="3505200" y="2971800"/>
            <a:ext cx="23622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t>With 2 and 12 degrees of freedom</a:t>
            </a:r>
          </a:p>
        </p:txBody>
      </p:sp>
      <p:sp>
        <p:nvSpPr>
          <p:cNvPr id="275598" name="Text Box 142">
            <a:extLst>
              <a:ext uri="{FF2B5EF4-FFF2-40B4-BE49-F238E27FC236}">
                <a16:creationId xmlns:a16="http://schemas.microsoft.com/office/drawing/2014/main" id="{4B263830-F67A-491D-A93B-C16FE8FD9A4F}"/>
              </a:ext>
            </a:extLst>
          </p:cNvPr>
          <p:cNvSpPr txBox="1">
            <a:spLocks noChangeArrowheads="1"/>
          </p:cNvSpPr>
          <p:nvPr/>
        </p:nvSpPr>
        <p:spPr bwMode="auto">
          <a:xfrm>
            <a:off x="7543800" y="3048000"/>
            <a:ext cx="1295400" cy="581025"/>
          </a:xfrm>
          <a:prstGeom prst="rect">
            <a:avLst/>
          </a:prstGeom>
          <a:noFill/>
          <a:ln>
            <a:noFill/>
          </a:ln>
          <a:effectLst/>
          <a:extLst>
            <a:ext uri="{909E8E84-426E-40DD-AFC4-6F175D3DCCD1}">
              <a14:hiddenFill xmlns:a14="http://schemas.microsoft.com/office/drawing/2010/main">
                <a:solidFill>
                  <a:srgbClr val="FDE0B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a:t>P-value for the F-Test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83" name="Rectangle 4099">
            <a:extLst>
              <a:ext uri="{FF2B5EF4-FFF2-40B4-BE49-F238E27FC236}">
                <a16:creationId xmlns:a16="http://schemas.microsoft.com/office/drawing/2014/main" id="{71836100-6058-46F9-A370-E6942FBEBCE0}"/>
              </a:ext>
            </a:extLst>
          </p:cNvPr>
          <p:cNvSpPr>
            <a:spLocks noChangeArrowheads="1"/>
          </p:cNvSpPr>
          <p:nvPr/>
        </p:nvSpPr>
        <p:spPr bwMode="auto">
          <a:xfrm>
            <a:off x="381000" y="1752600"/>
            <a:ext cx="3810000" cy="914400"/>
          </a:xfrm>
          <a:prstGeom prst="rect">
            <a:avLst/>
          </a:prstGeom>
          <a:solidFill>
            <a:srgbClr val="FFFFCC"/>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485" name="Rectangle 4101">
            <a:extLst>
              <a:ext uri="{FF2B5EF4-FFF2-40B4-BE49-F238E27FC236}">
                <a16:creationId xmlns:a16="http://schemas.microsoft.com/office/drawing/2014/main" id="{F3ECA393-8840-47A1-B104-91904F7E8AF0}"/>
              </a:ext>
            </a:extLst>
          </p:cNvPr>
          <p:cNvSpPr>
            <a:spLocks noGrp="1" noChangeArrowheads="1"/>
          </p:cNvSpPr>
          <p:nvPr>
            <p:ph type="body" sz="half" idx="1"/>
          </p:nvPr>
        </p:nvSpPr>
        <p:spPr>
          <a:xfrm>
            <a:off x="381000" y="1752600"/>
            <a:ext cx="3848100" cy="1828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buFont typeface="Wingdings" panose="05000000000000000000" pitchFamily="2" charset="2"/>
              <a:buNone/>
            </a:pPr>
            <a:r>
              <a:rPr lang="en-US" altLang="en-US" sz="2300"/>
              <a:t>H</a:t>
            </a:r>
            <a:r>
              <a:rPr lang="en-US" altLang="en-US" sz="2300" baseline="-25000"/>
              <a:t>0</a:t>
            </a:r>
            <a:r>
              <a:rPr lang="en-US" altLang="en-US" sz="2300"/>
              <a:t>: </a:t>
            </a:r>
            <a:r>
              <a:rPr lang="el-GR" altLang="en-US" sz="2300">
                <a:cs typeface="Arial" panose="020B0604020202020204" pitchFamily="34" charset="0"/>
              </a:rPr>
              <a:t>β</a:t>
            </a:r>
            <a:r>
              <a:rPr lang="en-US" altLang="en-US" sz="2300" baseline="-25000"/>
              <a:t>1</a:t>
            </a:r>
            <a:r>
              <a:rPr lang="en-US" altLang="en-US" sz="2300"/>
              <a:t> = </a:t>
            </a:r>
            <a:r>
              <a:rPr lang="el-GR" altLang="en-US" sz="2300">
                <a:cs typeface="Arial" panose="020B0604020202020204" pitchFamily="34" charset="0"/>
              </a:rPr>
              <a:t>β</a:t>
            </a:r>
            <a:r>
              <a:rPr lang="en-US" altLang="en-US" sz="2300" baseline="-25000"/>
              <a:t>2</a:t>
            </a:r>
            <a:r>
              <a:rPr lang="en-US" altLang="en-US" sz="2300"/>
              <a:t> = </a:t>
            </a:r>
            <a:r>
              <a:rPr lang="en-US" altLang="en-US" sz="2300">
                <a:cs typeface="Arial" panose="020B0604020202020204" pitchFamily="34" charset="0"/>
              </a:rPr>
              <a:t>0</a:t>
            </a:r>
            <a:endParaRPr lang="en-US" altLang="en-US" sz="2300"/>
          </a:p>
          <a:p>
            <a:pPr>
              <a:buFont typeface="Wingdings" panose="05000000000000000000" pitchFamily="2" charset="2"/>
              <a:buNone/>
            </a:pPr>
            <a:r>
              <a:rPr lang="en-US" altLang="en-US" sz="2300"/>
              <a:t>H</a:t>
            </a:r>
            <a:r>
              <a:rPr lang="en-US" altLang="en-US" sz="2300" baseline="-25000"/>
              <a:t>A</a:t>
            </a:r>
            <a:r>
              <a:rPr lang="en-US" altLang="en-US" sz="2300"/>
              <a:t>: </a:t>
            </a:r>
            <a:r>
              <a:rPr lang="el-GR" altLang="en-US" sz="2300">
                <a:cs typeface="Arial" panose="020B0604020202020204" pitchFamily="34" charset="0"/>
              </a:rPr>
              <a:t>β</a:t>
            </a:r>
            <a:r>
              <a:rPr lang="en-US" altLang="en-US" sz="2300" baseline="-25000">
                <a:cs typeface="Arial" panose="020B0604020202020204" pitchFamily="34" charset="0"/>
              </a:rPr>
              <a:t>1</a:t>
            </a:r>
            <a:r>
              <a:rPr lang="en-US" altLang="en-US" sz="2300">
                <a:cs typeface="Arial" panose="020B0604020202020204" pitchFamily="34" charset="0"/>
              </a:rPr>
              <a:t> and </a:t>
            </a:r>
            <a:r>
              <a:rPr lang="el-GR" altLang="en-US" sz="2300">
                <a:cs typeface="Arial" panose="020B0604020202020204" pitchFamily="34" charset="0"/>
              </a:rPr>
              <a:t>β</a:t>
            </a:r>
            <a:r>
              <a:rPr lang="en-US" altLang="en-US" sz="2300" baseline="-25000"/>
              <a:t>2</a:t>
            </a:r>
            <a:r>
              <a:rPr lang="en-US" altLang="en-US" sz="2300"/>
              <a:t> not both zero</a:t>
            </a:r>
          </a:p>
          <a:p>
            <a:pPr>
              <a:buFont typeface="Wingdings" panose="05000000000000000000" pitchFamily="2" charset="2"/>
              <a:buNone/>
            </a:pPr>
            <a:r>
              <a:rPr lang="en-US" altLang="en-US" sz="2300">
                <a:sym typeface="Symbol" panose="05050102010706020507" pitchFamily="18" charset="2"/>
              </a:rPr>
              <a:t></a:t>
            </a:r>
            <a:r>
              <a:rPr lang="en-US" altLang="en-US" sz="2300"/>
              <a:t> = .05</a:t>
            </a:r>
          </a:p>
          <a:p>
            <a:pPr>
              <a:buFont typeface="Wingdings" panose="05000000000000000000" pitchFamily="2" charset="2"/>
              <a:buNone/>
            </a:pPr>
            <a:r>
              <a:rPr lang="en-US" altLang="en-US" sz="2300"/>
              <a:t>df</a:t>
            </a:r>
            <a:r>
              <a:rPr lang="en-US" altLang="en-US" sz="2300" baseline="-25000"/>
              <a:t>1</a:t>
            </a:r>
            <a:r>
              <a:rPr lang="en-US" altLang="en-US" sz="2300"/>
              <a:t>= 2      df</a:t>
            </a:r>
            <a:r>
              <a:rPr lang="en-US" altLang="en-US" sz="2300" baseline="-25000"/>
              <a:t>2</a:t>
            </a:r>
            <a:r>
              <a:rPr lang="en-US" altLang="en-US" sz="2300"/>
              <a:t> = 12 </a:t>
            </a:r>
            <a:endParaRPr lang="en-US" altLang="en-US" sz="2300" b="1"/>
          </a:p>
        </p:txBody>
      </p:sp>
      <p:sp>
        <p:nvSpPr>
          <p:cNvPr id="276486" name="Rectangle 4102">
            <a:extLst>
              <a:ext uri="{FF2B5EF4-FFF2-40B4-BE49-F238E27FC236}">
                <a16:creationId xmlns:a16="http://schemas.microsoft.com/office/drawing/2014/main" id="{84831CE5-D748-4910-8381-A7C67F710034}"/>
              </a:ext>
            </a:extLst>
          </p:cNvPr>
          <p:cNvSpPr>
            <a:spLocks noChangeArrowheads="1"/>
          </p:cNvSpPr>
          <p:nvPr/>
        </p:nvSpPr>
        <p:spPr bwMode="auto">
          <a:xfrm>
            <a:off x="4419600" y="1676400"/>
            <a:ext cx="3810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lvl1pPr eaLnBrk="0" hangingPunct="0">
              <a:defRPr sz="2400">
                <a:solidFill>
                  <a:schemeClr val="tx1"/>
                </a:solidFill>
                <a:latin typeface="Times New Roman" panose="02020603050405020304" pitchFamily="18" charset="0"/>
              </a:defRPr>
            </a:lvl1pPr>
            <a:lvl2pPr marL="865188" indent="-285750" eaLnBrk="0" hangingPunct="0">
              <a:defRPr sz="2400">
                <a:solidFill>
                  <a:schemeClr val="tx1"/>
                </a:solidFill>
                <a:latin typeface="Times New Roman" panose="02020603050405020304" pitchFamily="18" charset="0"/>
              </a:defRPr>
            </a:lvl2pPr>
            <a:lvl3pPr marL="1208088"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US" altLang="en-US" sz="2800" b="1" dirty="0">
                <a:latin typeface="Arial" panose="020B0604020202020204" pitchFamily="34" charset="0"/>
              </a:rPr>
              <a:t>Test Statistic: 6.5386</a:t>
            </a:r>
            <a:endParaRPr lang="en-US" altLang="en-US" sz="2800" dirty="0">
              <a:latin typeface="Arial" panose="020B0604020202020204" pitchFamily="34" charset="0"/>
            </a:endParaRPr>
          </a:p>
          <a:p>
            <a:pPr>
              <a:spcBef>
                <a:spcPct val="20000"/>
              </a:spcBef>
            </a:pPr>
            <a:endParaRPr lang="en-US" altLang="en-US" sz="2800" dirty="0">
              <a:latin typeface="Arial" panose="020B0604020202020204" pitchFamily="34" charset="0"/>
            </a:endParaRPr>
          </a:p>
          <a:p>
            <a:pPr>
              <a:spcBef>
                <a:spcPct val="20000"/>
              </a:spcBef>
            </a:pPr>
            <a:endParaRPr lang="en-US" altLang="en-US" sz="2800" dirty="0">
              <a:latin typeface="Arial" panose="020B0604020202020204" pitchFamily="34" charset="0"/>
            </a:endParaRPr>
          </a:p>
          <a:p>
            <a:pPr>
              <a:spcBef>
                <a:spcPct val="20000"/>
              </a:spcBef>
            </a:pPr>
            <a:r>
              <a:rPr lang="en-US" altLang="en-US" sz="2800" b="1" dirty="0">
                <a:solidFill>
                  <a:schemeClr val="folHlink"/>
                </a:solidFill>
                <a:latin typeface="Arial" panose="020B0604020202020204" pitchFamily="34" charset="0"/>
              </a:rPr>
              <a:t>Decision:</a:t>
            </a:r>
            <a:endParaRPr lang="en-US" altLang="en-US" sz="2800" dirty="0">
              <a:solidFill>
                <a:schemeClr val="folHlink"/>
              </a:solidFill>
              <a:latin typeface="Arial" panose="020B0604020202020204" pitchFamily="34" charset="0"/>
            </a:endParaRPr>
          </a:p>
          <a:p>
            <a:pPr>
              <a:spcBef>
                <a:spcPct val="20000"/>
              </a:spcBef>
            </a:pPr>
            <a:endParaRPr lang="en-US" altLang="en-US" sz="2800" dirty="0">
              <a:latin typeface="Arial" panose="020B0604020202020204" pitchFamily="34" charset="0"/>
            </a:endParaRPr>
          </a:p>
          <a:p>
            <a:pPr>
              <a:spcBef>
                <a:spcPct val="20000"/>
              </a:spcBef>
            </a:pPr>
            <a:r>
              <a:rPr lang="en-US" altLang="en-US" sz="2800" b="1" dirty="0">
                <a:solidFill>
                  <a:schemeClr val="folHlink"/>
                </a:solidFill>
                <a:latin typeface="Arial" panose="020B0604020202020204" pitchFamily="34" charset="0"/>
              </a:rPr>
              <a:t>Conclusion:</a:t>
            </a:r>
            <a:endParaRPr lang="en-US" altLang="en-US" sz="2800" dirty="0">
              <a:solidFill>
                <a:schemeClr val="folHlink"/>
              </a:solidFill>
              <a:latin typeface="Arial" panose="020B0604020202020204" pitchFamily="34" charset="0"/>
            </a:endParaRPr>
          </a:p>
          <a:p>
            <a:pPr latinLnBrk="1">
              <a:spcBef>
                <a:spcPct val="20000"/>
              </a:spcBef>
            </a:pPr>
            <a:endParaRPr lang="en-US" altLang="en-US" sz="2800" dirty="0">
              <a:latin typeface="Arial" panose="020B0604020202020204" pitchFamily="34" charset="0"/>
            </a:endParaRPr>
          </a:p>
        </p:txBody>
      </p:sp>
      <p:sp>
        <p:nvSpPr>
          <p:cNvPr id="276487" name="Rectangle 4103">
            <a:extLst>
              <a:ext uri="{FF2B5EF4-FFF2-40B4-BE49-F238E27FC236}">
                <a16:creationId xmlns:a16="http://schemas.microsoft.com/office/drawing/2014/main" id="{48EF2A6E-8D37-4529-B1AB-780EAAC45E22}"/>
              </a:ext>
            </a:extLst>
          </p:cNvPr>
          <p:cNvSpPr>
            <a:spLocks noChangeArrowheads="1"/>
          </p:cNvSpPr>
          <p:nvPr/>
        </p:nvSpPr>
        <p:spPr bwMode="auto">
          <a:xfrm>
            <a:off x="4648200" y="3733800"/>
            <a:ext cx="3733800" cy="525463"/>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US" altLang="en-US" sz="2800"/>
              <a:t>Reject H</a:t>
            </a:r>
            <a:r>
              <a:rPr lang="en-US" altLang="en-US" sz="2800" baseline="-25000"/>
              <a:t>0</a:t>
            </a:r>
            <a:r>
              <a:rPr lang="en-US" altLang="en-US" sz="2800"/>
              <a:t> at  </a:t>
            </a:r>
            <a:r>
              <a:rPr lang="en-US" altLang="en-US" sz="2800" b="1">
                <a:latin typeface="Symbol" panose="05050102010706020507" pitchFamily="18" charset="2"/>
              </a:rPr>
              <a:t></a:t>
            </a:r>
            <a:r>
              <a:rPr lang="en-US" altLang="en-US" sz="2800"/>
              <a:t> = 0.05</a:t>
            </a:r>
          </a:p>
        </p:txBody>
      </p:sp>
      <p:sp>
        <p:nvSpPr>
          <p:cNvPr id="276488" name="Rectangle 4104">
            <a:extLst>
              <a:ext uri="{FF2B5EF4-FFF2-40B4-BE49-F238E27FC236}">
                <a16:creationId xmlns:a16="http://schemas.microsoft.com/office/drawing/2014/main" id="{C5D843BA-15F5-41BC-9026-4CC95FA239CF}"/>
              </a:ext>
            </a:extLst>
          </p:cNvPr>
          <p:cNvSpPr>
            <a:spLocks noChangeArrowheads="1"/>
          </p:cNvSpPr>
          <p:nvPr/>
        </p:nvSpPr>
        <p:spPr bwMode="auto">
          <a:xfrm>
            <a:off x="4495800" y="4724400"/>
            <a:ext cx="4495800" cy="176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US" altLang="en-US" sz="2000" b="1"/>
              <a:t>The regression model does explain a significant portion of the variation in pie sales </a:t>
            </a:r>
          </a:p>
          <a:p>
            <a:pPr eaLnBrk="0" hangingPunct="0">
              <a:spcBef>
                <a:spcPct val="50000"/>
              </a:spcBef>
            </a:pPr>
            <a:r>
              <a:rPr lang="en-US" altLang="en-US" sz="2000" b="1"/>
              <a:t>(There is evidence that at least one independent variable affects y)</a:t>
            </a:r>
          </a:p>
        </p:txBody>
      </p:sp>
      <p:sp>
        <p:nvSpPr>
          <p:cNvPr id="276489" name="Freeform 4105">
            <a:extLst>
              <a:ext uri="{FF2B5EF4-FFF2-40B4-BE49-F238E27FC236}">
                <a16:creationId xmlns:a16="http://schemas.microsoft.com/office/drawing/2014/main" id="{8251B2AD-84C2-4BF7-8CF6-E20BA3407D69}"/>
              </a:ext>
            </a:extLst>
          </p:cNvPr>
          <p:cNvSpPr>
            <a:spLocks/>
          </p:cNvSpPr>
          <p:nvPr/>
        </p:nvSpPr>
        <p:spPr bwMode="auto">
          <a:xfrm>
            <a:off x="2051050" y="5486400"/>
            <a:ext cx="1555750" cy="223838"/>
          </a:xfrm>
          <a:custGeom>
            <a:avLst/>
            <a:gdLst>
              <a:gd name="T0" fmla="*/ 4 w 980"/>
              <a:gd name="T1" fmla="*/ 154 h 154"/>
              <a:gd name="T2" fmla="*/ 0 w 980"/>
              <a:gd name="T3" fmla="*/ 0 h 154"/>
              <a:gd name="T4" fmla="*/ 83 w 980"/>
              <a:gd name="T5" fmla="*/ 39 h 154"/>
              <a:gd name="T6" fmla="*/ 154 w 980"/>
              <a:gd name="T7" fmla="*/ 61 h 154"/>
              <a:gd name="T8" fmla="*/ 209 w 980"/>
              <a:gd name="T9" fmla="*/ 76 h 154"/>
              <a:gd name="T10" fmla="*/ 283 w 980"/>
              <a:gd name="T11" fmla="*/ 91 h 154"/>
              <a:gd name="T12" fmla="*/ 428 w 980"/>
              <a:gd name="T13" fmla="*/ 111 h 154"/>
              <a:gd name="T14" fmla="*/ 592 w 980"/>
              <a:gd name="T15" fmla="*/ 126 h 154"/>
              <a:gd name="T16" fmla="*/ 979 w 980"/>
              <a:gd name="T17" fmla="*/ 141 h 154"/>
              <a:gd name="T18" fmla="*/ 980 w 980"/>
              <a:gd name="T19" fmla="*/ 15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0" h="154">
                <a:moveTo>
                  <a:pt x="4" y="154"/>
                </a:moveTo>
                <a:lnTo>
                  <a:pt x="0" y="0"/>
                </a:lnTo>
                <a:lnTo>
                  <a:pt x="83" y="39"/>
                </a:lnTo>
                <a:lnTo>
                  <a:pt x="154" y="61"/>
                </a:lnTo>
                <a:lnTo>
                  <a:pt x="209" y="76"/>
                </a:lnTo>
                <a:lnTo>
                  <a:pt x="283" y="91"/>
                </a:lnTo>
                <a:lnTo>
                  <a:pt x="428" y="111"/>
                </a:lnTo>
                <a:lnTo>
                  <a:pt x="592" y="126"/>
                </a:lnTo>
                <a:lnTo>
                  <a:pt x="979" y="141"/>
                </a:lnTo>
                <a:lnTo>
                  <a:pt x="980" y="154"/>
                </a:lnTo>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6490" name="Freeform 4106">
            <a:extLst>
              <a:ext uri="{FF2B5EF4-FFF2-40B4-BE49-F238E27FC236}">
                <a16:creationId xmlns:a16="http://schemas.microsoft.com/office/drawing/2014/main" id="{82592333-B25A-4768-8342-7A999730AA7A}"/>
              </a:ext>
            </a:extLst>
          </p:cNvPr>
          <p:cNvSpPr>
            <a:spLocks/>
          </p:cNvSpPr>
          <p:nvPr/>
        </p:nvSpPr>
        <p:spPr bwMode="auto">
          <a:xfrm>
            <a:off x="373063" y="4100513"/>
            <a:ext cx="3513137" cy="1614487"/>
          </a:xfrm>
          <a:custGeom>
            <a:avLst/>
            <a:gdLst>
              <a:gd name="T0" fmla="*/ 0 w 3388"/>
              <a:gd name="T1" fmla="*/ 0 h 1023"/>
              <a:gd name="T2" fmla="*/ 0 w 3388"/>
              <a:gd name="T3" fmla="*/ 1022 h 1023"/>
              <a:gd name="T4" fmla="*/ 3387 w 3388"/>
              <a:gd name="T5" fmla="*/ 1022 h 1023"/>
            </a:gdLst>
            <a:ahLst/>
            <a:cxnLst>
              <a:cxn ang="0">
                <a:pos x="T0" y="T1"/>
              </a:cxn>
              <a:cxn ang="0">
                <a:pos x="T2" y="T3"/>
              </a:cxn>
              <a:cxn ang="0">
                <a:pos x="T4" y="T5"/>
              </a:cxn>
            </a:cxnLst>
            <a:rect l="0" t="0" r="r" b="b"/>
            <a:pathLst>
              <a:path w="3388" h="1023">
                <a:moveTo>
                  <a:pt x="0" y="0"/>
                </a:moveTo>
                <a:lnTo>
                  <a:pt x="0" y="1022"/>
                </a:lnTo>
                <a:lnTo>
                  <a:pt x="3387" y="1022"/>
                </a:lnTo>
              </a:path>
            </a:pathLst>
          </a:custGeom>
          <a:noFill/>
          <a:ln w="25400" cap="rnd"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491" name="Rectangle 4107">
            <a:extLst>
              <a:ext uri="{FF2B5EF4-FFF2-40B4-BE49-F238E27FC236}">
                <a16:creationId xmlns:a16="http://schemas.microsoft.com/office/drawing/2014/main" id="{4E17E6E0-9675-4C88-B5F5-22B94F65D570}"/>
              </a:ext>
            </a:extLst>
          </p:cNvPr>
          <p:cNvSpPr>
            <a:spLocks noChangeArrowheads="1"/>
          </p:cNvSpPr>
          <p:nvPr/>
        </p:nvSpPr>
        <p:spPr bwMode="auto">
          <a:xfrm>
            <a:off x="152400" y="5486400"/>
            <a:ext cx="457200"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US" altLang="en-US"/>
              <a:t>0</a:t>
            </a:r>
            <a:r>
              <a:rPr lang="en-US" altLang="en-US" sz="3600" b="1">
                <a:latin typeface="Times New Roman" panose="02020603050405020304" pitchFamily="18" charset="0"/>
              </a:rPr>
              <a:t> </a:t>
            </a:r>
          </a:p>
        </p:txBody>
      </p:sp>
      <p:sp>
        <p:nvSpPr>
          <p:cNvPr id="276492" name="Line 4108">
            <a:extLst>
              <a:ext uri="{FF2B5EF4-FFF2-40B4-BE49-F238E27FC236}">
                <a16:creationId xmlns:a16="http://schemas.microsoft.com/office/drawing/2014/main" id="{91131457-6DE2-4DF3-ADF7-661F7B164C13}"/>
              </a:ext>
            </a:extLst>
          </p:cNvPr>
          <p:cNvSpPr>
            <a:spLocks noChangeShapeType="1"/>
          </p:cNvSpPr>
          <p:nvPr/>
        </p:nvSpPr>
        <p:spPr bwMode="auto">
          <a:xfrm>
            <a:off x="515938" y="4419600"/>
            <a:ext cx="3175" cy="0"/>
          </a:xfrm>
          <a:prstGeom prst="line">
            <a:avLst/>
          </a:prstGeom>
          <a:noFill/>
          <a:ln w="50800">
            <a:solidFill>
              <a:srgbClr val="FF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493" name="Freeform 4109">
            <a:extLst>
              <a:ext uri="{FF2B5EF4-FFF2-40B4-BE49-F238E27FC236}">
                <a16:creationId xmlns:a16="http://schemas.microsoft.com/office/drawing/2014/main" id="{A21F5061-495D-4B03-8F21-CCEB3591710D}"/>
              </a:ext>
            </a:extLst>
          </p:cNvPr>
          <p:cNvSpPr>
            <a:spLocks/>
          </p:cNvSpPr>
          <p:nvPr/>
        </p:nvSpPr>
        <p:spPr bwMode="auto">
          <a:xfrm>
            <a:off x="381000" y="4343400"/>
            <a:ext cx="3429000" cy="1392238"/>
          </a:xfrm>
          <a:custGeom>
            <a:avLst/>
            <a:gdLst>
              <a:gd name="T0" fmla="*/ 0 w 3492"/>
              <a:gd name="T1" fmla="*/ 1011 h 1021"/>
              <a:gd name="T2" fmla="*/ 162 w 3492"/>
              <a:gd name="T3" fmla="*/ 837 h 1021"/>
              <a:gd name="T4" fmla="*/ 714 w 3492"/>
              <a:gd name="T5" fmla="*/ 3 h 1021"/>
              <a:gd name="T6" fmla="*/ 1728 w 3492"/>
              <a:gd name="T7" fmla="*/ 855 h 1021"/>
              <a:gd name="T8" fmla="*/ 3492 w 3492"/>
              <a:gd name="T9" fmla="*/ 999 h 1021"/>
            </a:gdLst>
            <a:ahLst/>
            <a:cxnLst>
              <a:cxn ang="0">
                <a:pos x="T0" y="T1"/>
              </a:cxn>
              <a:cxn ang="0">
                <a:pos x="T2" y="T3"/>
              </a:cxn>
              <a:cxn ang="0">
                <a:pos x="T4" y="T5"/>
              </a:cxn>
              <a:cxn ang="0">
                <a:pos x="T6" y="T7"/>
              </a:cxn>
              <a:cxn ang="0">
                <a:pos x="T8" y="T9"/>
              </a:cxn>
            </a:cxnLst>
            <a:rect l="0" t="0" r="r" b="b"/>
            <a:pathLst>
              <a:path w="3492" h="1021">
                <a:moveTo>
                  <a:pt x="0" y="1011"/>
                </a:moveTo>
                <a:cubicBezTo>
                  <a:pt x="27" y="982"/>
                  <a:pt x="43" y="1005"/>
                  <a:pt x="162" y="837"/>
                </a:cubicBezTo>
                <a:cubicBezTo>
                  <a:pt x="281" y="669"/>
                  <a:pt x="453" y="0"/>
                  <a:pt x="714" y="3"/>
                </a:cubicBezTo>
                <a:cubicBezTo>
                  <a:pt x="975" y="6"/>
                  <a:pt x="1265" y="689"/>
                  <a:pt x="1728" y="855"/>
                </a:cubicBezTo>
                <a:cubicBezTo>
                  <a:pt x="2191" y="1021"/>
                  <a:pt x="3125" y="969"/>
                  <a:pt x="3492" y="999"/>
                </a:cubicBezTo>
              </a:path>
            </a:pathLst>
          </a:custGeom>
          <a:noFill/>
          <a:ln w="38100" cap="flat" cmpd="sng">
            <a:solidFill>
              <a:schemeClr val="folHlink"/>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6494" name="Line 4110">
            <a:extLst>
              <a:ext uri="{FF2B5EF4-FFF2-40B4-BE49-F238E27FC236}">
                <a16:creationId xmlns:a16="http://schemas.microsoft.com/office/drawing/2014/main" id="{1D3211E1-1273-45FA-A698-F9346C31FD7F}"/>
              </a:ext>
            </a:extLst>
          </p:cNvPr>
          <p:cNvSpPr>
            <a:spLocks noChangeShapeType="1"/>
          </p:cNvSpPr>
          <p:nvPr/>
        </p:nvSpPr>
        <p:spPr bwMode="auto">
          <a:xfrm>
            <a:off x="2057400" y="5486400"/>
            <a:ext cx="1588" cy="228600"/>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6495" name="Line 4111">
            <a:extLst>
              <a:ext uri="{FF2B5EF4-FFF2-40B4-BE49-F238E27FC236}">
                <a16:creationId xmlns:a16="http://schemas.microsoft.com/office/drawing/2014/main" id="{640AF975-5FD9-4EB3-9F95-995D67F761A2}"/>
              </a:ext>
            </a:extLst>
          </p:cNvPr>
          <p:cNvSpPr>
            <a:spLocks noChangeShapeType="1"/>
          </p:cNvSpPr>
          <p:nvPr/>
        </p:nvSpPr>
        <p:spPr bwMode="auto">
          <a:xfrm flipH="1">
            <a:off x="2362200" y="5257800"/>
            <a:ext cx="228600" cy="3048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6496" name="Text Box 4112">
            <a:extLst>
              <a:ext uri="{FF2B5EF4-FFF2-40B4-BE49-F238E27FC236}">
                <a16:creationId xmlns:a16="http://schemas.microsoft.com/office/drawing/2014/main" id="{595F5615-2306-45B1-A257-D9A263822E5C}"/>
              </a:ext>
            </a:extLst>
          </p:cNvPr>
          <p:cNvSpPr txBox="1">
            <a:spLocks noChangeArrowheads="1"/>
          </p:cNvSpPr>
          <p:nvPr/>
        </p:nvSpPr>
        <p:spPr bwMode="auto">
          <a:xfrm>
            <a:off x="1905000" y="4953000"/>
            <a:ext cx="1066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sym typeface="Symbol" panose="05050102010706020507" pitchFamily="18" charset="2"/>
              </a:rPr>
              <a:t> = .05</a:t>
            </a:r>
            <a:endParaRPr lang="en-US" altLang="en-US" sz="2000" baseline="-25000">
              <a:sym typeface="Symbol" panose="05050102010706020507" pitchFamily="18" charset="2"/>
            </a:endParaRPr>
          </a:p>
        </p:txBody>
      </p:sp>
      <p:sp>
        <p:nvSpPr>
          <p:cNvPr id="276497" name="Rectangle 4113">
            <a:extLst>
              <a:ext uri="{FF2B5EF4-FFF2-40B4-BE49-F238E27FC236}">
                <a16:creationId xmlns:a16="http://schemas.microsoft.com/office/drawing/2014/main" id="{0F279691-A048-4B3F-B40D-DD1A7869D0AB}"/>
              </a:ext>
            </a:extLst>
          </p:cNvPr>
          <p:cNvSpPr>
            <a:spLocks noChangeArrowheads="1"/>
          </p:cNvSpPr>
          <p:nvPr/>
        </p:nvSpPr>
        <p:spPr bwMode="auto">
          <a:xfrm>
            <a:off x="1600200" y="6096000"/>
            <a:ext cx="15240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US" altLang="en-US" sz="2000" b="1">
                <a:solidFill>
                  <a:schemeClr val="hlink"/>
                </a:solidFill>
              </a:rPr>
              <a:t>F</a:t>
            </a:r>
            <a:r>
              <a:rPr lang="en-US" altLang="en-US" sz="2000" b="1" baseline="-25000">
                <a:solidFill>
                  <a:schemeClr val="hlink"/>
                </a:solidFill>
                <a:sym typeface="Symbol" panose="05050102010706020507" pitchFamily="18" charset="2"/>
              </a:rPr>
              <a:t>.05 </a:t>
            </a:r>
            <a:r>
              <a:rPr lang="en-US" altLang="en-US" sz="2000" b="1">
                <a:solidFill>
                  <a:schemeClr val="hlink"/>
                </a:solidFill>
              </a:rPr>
              <a:t>= 3.885</a:t>
            </a:r>
          </a:p>
        </p:txBody>
      </p:sp>
      <p:sp>
        <p:nvSpPr>
          <p:cNvPr id="276498" name="Line 4114">
            <a:extLst>
              <a:ext uri="{FF2B5EF4-FFF2-40B4-BE49-F238E27FC236}">
                <a16:creationId xmlns:a16="http://schemas.microsoft.com/office/drawing/2014/main" id="{F4239B47-C3B7-44FD-8F81-CDE83577410F}"/>
              </a:ext>
            </a:extLst>
          </p:cNvPr>
          <p:cNvSpPr>
            <a:spLocks noChangeShapeType="1"/>
          </p:cNvSpPr>
          <p:nvPr/>
        </p:nvSpPr>
        <p:spPr bwMode="auto">
          <a:xfrm flipV="1">
            <a:off x="2057400" y="5715000"/>
            <a:ext cx="0" cy="457200"/>
          </a:xfrm>
          <a:prstGeom prst="line">
            <a:avLst/>
          </a:prstGeom>
          <a:noFill/>
          <a:ln w="38100">
            <a:solidFill>
              <a:schemeClr val="hlink"/>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6499" name="Line 4115">
            <a:extLst>
              <a:ext uri="{FF2B5EF4-FFF2-40B4-BE49-F238E27FC236}">
                <a16:creationId xmlns:a16="http://schemas.microsoft.com/office/drawing/2014/main" id="{269656F3-47A1-4131-9B6A-5EB91244309C}"/>
              </a:ext>
            </a:extLst>
          </p:cNvPr>
          <p:cNvSpPr>
            <a:spLocks noChangeShapeType="1"/>
          </p:cNvSpPr>
          <p:nvPr/>
        </p:nvSpPr>
        <p:spPr bwMode="auto">
          <a:xfrm flipH="1">
            <a:off x="457200" y="5943600"/>
            <a:ext cx="1600200" cy="0"/>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6500" name="Line 4116">
            <a:extLst>
              <a:ext uri="{FF2B5EF4-FFF2-40B4-BE49-F238E27FC236}">
                <a16:creationId xmlns:a16="http://schemas.microsoft.com/office/drawing/2014/main" id="{2D4BA091-9804-4ABB-94B5-6ABA207B055B}"/>
              </a:ext>
            </a:extLst>
          </p:cNvPr>
          <p:cNvSpPr>
            <a:spLocks noChangeShapeType="1"/>
          </p:cNvSpPr>
          <p:nvPr/>
        </p:nvSpPr>
        <p:spPr bwMode="auto">
          <a:xfrm flipH="1">
            <a:off x="2057400" y="5943600"/>
            <a:ext cx="1752600" cy="0"/>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276501" name="Rectangle 4117">
            <a:extLst>
              <a:ext uri="{FF2B5EF4-FFF2-40B4-BE49-F238E27FC236}">
                <a16:creationId xmlns:a16="http://schemas.microsoft.com/office/drawing/2014/main" id="{F49773AD-9F78-4D72-94BE-F9F3DC5486D9}"/>
              </a:ext>
            </a:extLst>
          </p:cNvPr>
          <p:cNvSpPr>
            <a:spLocks noChangeArrowheads="1"/>
          </p:cNvSpPr>
          <p:nvPr/>
        </p:nvSpPr>
        <p:spPr bwMode="auto">
          <a:xfrm>
            <a:off x="2362200" y="5867400"/>
            <a:ext cx="99060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US" altLang="en-US" sz="1400"/>
              <a:t>Reject H</a:t>
            </a:r>
            <a:r>
              <a:rPr lang="en-US" altLang="en-US" sz="1400" baseline="-25000"/>
              <a:t>0</a:t>
            </a:r>
          </a:p>
        </p:txBody>
      </p:sp>
      <p:sp>
        <p:nvSpPr>
          <p:cNvPr id="276502" name="Rectangle 4118">
            <a:extLst>
              <a:ext uri="{FF2B5EF4-FFF2-40B4-BE49-F238E27FC236}">
                <a16:creationId xmlns:a16="http://schemas.microsoft.com/office/drawing/2014/main" id="{74396276-B66D-4EB5-9D02-B16FC1ED6117}"/>
              </a:ext>
            </a:extLst>
          </p:cNvPr>
          <p:cNvSpPr>
            <a:spLocks noChangeArrowheads="1"/>
          </p:cNvSpPr>
          <p:nvPr/>
        </p:nvSpPr>
        <p:spPr bwMode="auto">
          <a:xfrm>
            <a:off x="762000" y="5867400"/>
            <a:ext cx="91440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US" altLang="en-US" sz="1400"/>
              <a:t>Do not </a:t>
            </a:r>
          </a:p>
          <a:p>
            <a:pPr eaLnBrk="0" hangingPunct="0">
              <a:lnSpc>
                <a:spcPct val="20000"/>
              </a:lnSpc>
              <a:spcBef>
                <a:spcPct val="50000"/>
              </a:spcBef>
            </a:pPr>
            <a:r>
              <a:rPr lang="en-US" altLang="en-US" sz="1400"/>
              <a:t>reject H</a:t>
            </a:r>
            <a:r>
              <a:rPr lang="en-US" altLang="en-US" sz="1400" baseline="-25000"/>
              <a:t>0</a:t>
            </a:r>
          </a:p>
        </p:txBody>
      </p:sp>
      <p:sp>
        <p:nvSpPr>
          <p:cNvPr id="276504" name="Line 4120">
            <a:extLst>
              <a:ext uri="{FF2B5EF4-FFF2-40B4-BE49-F238E27FC236}">
                <a16:creationId xmlns:a16="http://schemas.microsoft.com/office/drawing/2014/main" id="{1954E278-B322-4C0E-BAFA-B1965FB82CE6}"/>
              </a:ext>
            </a:extLst>
          </p:cNvPr>
          <p:cNvSpPr>
            <a:spLocks noChangeShapeType="1"/>
          </p:cNvSpPr>
          <p:nvPr/>
        </p:nvSpPr>
        <p:spPr bwMode="auto">
          <a:xfrm>
            <a:off x="2895600" y="3886200"/>
            <a:ext cx="0" cy="1752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05" name="Line 4121">
            <a:extLst>
              <a:ext uri="{FF2B5EF4-FFF2-40B4-BE49-F238E27FC236}">
                <a16:creationId xmlns:a16="http://schemas.microsoft.com/office/drawing/2014/main" id="{6F686B73-D8D8-4ED8-B4E7-587A3108FFF3}"/>
              </a:ext>
            </a:extLst>
          </p:cNvPr>
          <p:cNvSpPr>
            <a:spLocks noChangeShapeType="1"/>
          </p:cNvSpPr>
          <p:nvPr/>
        </p:nvSpPr>
        <p:spPr bwMode="auto">
          <a:xfrm flipV="1">
            <a:off x="2895600" y="2133600"/>
            <a:ext cx="1828800" cy="1752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07" name="Rectangle 4123">
            <a:extLst>
              <a:ext uri="{FF2B5EF4-FFF2-40B4-BE49-F238E27FC236}">
                <a16:creationId xmlns:a16="http://schemas.microsoft.com/office/drawing/2014/main" id="{EB21FCA2-D735-442B-8C3E-CF60305B84A2}"/>
              </a:ext>
            </a:extLst>
          </p:cNvPr>
          <p:cNvSpPr>
            <a:spLocks noChangeArrowheads="1"/>
          </p:cNvSpPr>
          <p:nvPr/>
        </p:nvSpPr>
        <p:spPr bwMode="auto">
          <a:xfrm>
            <a:off x="1447800" y="3733800"/>
            <a:ext cx="1371600" cy="115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US" altLang="en-US" sz="2000" b="1">
                <a:solidFill>
                  <a:schemeClr val="hlink"/>
                </a:solidFill>
              </a:rPr>
              <a:t>Critical Value:  </a:t>
            </a:r>
          </a:p>
          <a:p>
            <a:pPr eaLnBrk="0" hangingPunct="0">
              <a:spcBef>
                <a:spcPct val="50000"/>
              </a:spcBef>
            </a:pPr>
            <a:r>
              <a:rPr lang="en-US" altLang="en-US" sz="2000" b="1">
                <a:solidFill>
                  <a:schemeClr val="hlink"/>
                </a:solidFill>
              </a:rPr>
              <a:t>F</a:t>
            </a:r>
            <a:r>
              <a:rPr lang="en-US" altLang="en-US" sz="2000" b="1" baseline="-25000">
                <a:solidFill>
                  <a:schemeClr val="hlink"/>
                </a:solidFill>
                <a:sym typeface="Symbol" panose="05050102010706020507" pitchFamily="18" charset="2"/>
              </a:rPr>
              <a:t> </a:t>
            </a:r>
            <a:r>
              <a:rPr lang="en-US" altLang="en-US" sz="2000" b="1">
                <a:solidFill>
                  <a:schemeClr val="hlink"/>
                </a:solidFill>
              </a:rPr>
              <a:t>= 3.885</a:t>
            </a:r>
          </a:p>
        </p:txBody>
      </p:sp>
      <p:sp>
        <p:nvSpPr>
          <p:cNvPr id="276509" name="Rectangle 4125">
            <a:extLst>
              <a:ext uri="{FF2B5EF4-FFF2-40B4-BE49-F238E27FC236}">
                <a16:creationId xmlns:a16="http://schemas.microsoft.com/office/drawing/2014/main" id="{BB946CCD-37DB-46B6-85BA-21FA78471EA2}"/>
              </a:ext>
            </a:extLst>
          </p:cNvPr>
          <p:cNvSpPr>
            <a:spLocks noGrp="1" noChangeArrowheads="1"/>
          </p:cNvSpPr>
          <p:nvPr>
            <p:ph type="title"/>
          </p:nvPr>
        </p:nvSpPr>
        <p:spPr>
          <a:noFill/>
          <a:ln/>
        </p:spPr>
        <p:txBody>
          <a:bodyPr/>
          <a:lstStyle/>
          <a:p>
            <a:pPr defTabSz="914400"/>
            <a:r>
              <a:rPr lang="en-US" altLang="en-US"/>
              <a:t>F-Test for Overall Significance</a:t>
            </a:r>
          </a:p>
        </p:txBody>
      </p:sp>
      <p:sp>
        <p:nvSpPr>
          <p:cNvPr id="276510" name="Text Box 4126">
            <a:extLst>
              <a:ext uri="{FF2B5EF4-FFF2-40B4-BE49-F238E27FC236}">
                <a16:creationId xmlns:a16="http://schemas.microsoft.com/office/drawing/2014/main" id="{68A001C0-828E-4E81-89B5-CCF83260A927}"/>
              </a:ext>
            </a:extLst>
          </p:cNvPr>
          <p:cNvSpPr txBox="1">
            <a:spLocks noChangeArrowheads="1"/>
          </p:cNvSpPr>
          <p:nvPr/>
        </p:nvSpPr>
        <p:spPr bwMode="auto">
          <a:xfrm>
            <a:off x="7543800" y="1219200"/>
            <a:ext cx="14747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i="1">
                <a:solidFill>
                  <a:schemeClr val="tx2"/>
                </a:solidFill>
                <a:latin typeface="Tahoma" panose="020B0604030504040204" pitchFamily="34" charset="0"/>
              </a:rPr>
              <a:t>(continued)</a:t>
            </a:r>
          </a:p>
        </p:txBody>
      </p:sp>
      <p:sp>
        <p:nvSpPr>
          <p:cNvPr id="276511" name="Text Box 4127">
            <a:extLst>
              <a:ext uri="{FF2B5EF4-FFF2-40B4-BE49-F238E27FC236}">
                <a16:creationId xmlns:a16="http://schemas.microsoft.com/office/drawing/2014/main" id="{BF8C1E28-ADFA-4114-83F2-2DBBD72F8439}"/>
              </a:ext>
            </a:extLst>
          </p:cNvPr>
          <p:cNvSpPr txBox="1">
            <a:spLocks noChangeArrowheads="1"/>
          </p:cNvSpPr>
          <p:nvPr/>
        </p:nvSpPr>
        <p:spPr bwMode="auto">
          <a:xfrm>
            <a:off x="3810000" y="56388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F</a:t>
            </a:r>
          </a:p>
        </p:txBody>
      </p:sp>
      <p:sp>
        <p:nvSpPr>
          <p:cNvPr id="276512" name="AutoShape 4128">
            <a:extLst>
              <a:ext uri="{FF2B5EF4-FFF2-40B4-BE49-F238E27FC236}">
                <a16:creationId xmlns:a16="http://schemas.microsoft.com/office/drawing/2014/main" id="{321F46D1-3D44-4FD6-8C3C-2EC8BDC9F208}"/>
              </a:ext>
            </a:extLst>
          </p:cNvPr>
          <p:cNvSpPr>
            <a:spLocks/>
          </p:cNvSpPr>
          <p:nvPr/>
        </p:nvSpPr>
        <p:spPr bwMode="auto">
          <a:xfrm rot="16200000">
            <a:off x="1562100" y="2400300"/>
            <a:ext cx="228600" cy="2438400"/>
          </a:xfrm>
          <a:prstGeom prst="leftBrace">
            <a:avLst>
              <a:gd name="adj1" fmla="val 88889"/>
              <a:gd name="adj2"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2" name="Rectangle 2">
            <a:extLst>
              <a:ext uri="{FF2B5EF4-FFF2-40B4-BE49-F238E27FC236}">
                <a16:creationId xmlns:a16="http://schemas.microsoft.com/office/drawing/2014/main" id="{569DF5BF-017B-428A-90D1-67F6A5264BF6}"/>
              </a:ext>
            </a:extLst>
          </p:cNvPr>
          <p:cNvSpPr>
            <a:spLocks noGrp="1" noChangeArrowheads="1"/>
          </p:cNvSpPr>
          <p:nvPr>
            <p:ph type="title"/>
          </p:nvPr>
        </p:nvSpPr>
        <p:spPr/>
        <p:txBody>
          <a:bodyPr/>
          <a:lstStyle/>
          <a:p>
            <a:r>
              <a:rPr lang="en-US" altLang="en-US"/>
              <a:t>Chapter Goals</a:t>
            </a:r>
          </a:p>
        </p:txBody>
      </p:sp>
      <p:sp>
        <p:nvSpPr>
          <p:cNvPr id="128003" name="Rectangle 3">
            <a:extLst>
              <a:ext uri="{FF2B5EF4-FFF2-40B4-BE49-F238E27FC236}">
                <a16:creationId xmlns:a16="http://schemas.microsoft.com/office/drawing/2014/main" id="{460027BD-2802-4CC8-AA0C-B34E2B200749}"/>
              </a:ext>
            </a:extLst>
          </p:cNvPr>
          <p:cNvSpPr>
            <a:spLocks noGrp="1" noChangeArrowheads="1"/>
          </p:cNvSpPr>
          <p:nvPr>
            <p:ph type="body" idx="1"/>
          </p:nvPr>
        </p:nvSpPr>
        <p:spPr>
          <a:xfrm>
            <a:off x="762000" y="1600200"/>
            <a:ext cx="8153400" cy="4800600"/>
          </a:xfrm>
        </p:spPr>
        <p:txBody>
          <a:bodyPr/>
          <a:lstStyle/>
          <a:p>
            <a:pPr>
              <a:spcBef>
                <a:spcPct val="25000"/>
              </a:spcBef>
              <a:buFont typeface="Wingdings" panose="05000000000000000000" pitchFamily="2" charset="2"/>
              <a:buNone/>
            </a:pPr>
            <a:r>
              <a:rPr lang="en-US" altLang="en-US" sz="2700" b="1"/>
              <a:t>After completing this chapter, you should be able to:</a:t>
            </a:r>
            <a:r>
              <a:rPr lang="en-US" altLang="en-US" sz="2700"/>
              <a:t> </a:t>
            </a:r>
          </a:p>
          <a:p>
            <a:pPr>
              <a:spcBef>
                <a:spcPct val="25000"/>
              </a:spcBef>
            </a:pPr>
            <a:r>
              <a:rPr lang="en-US" altLang="en-US" sz="2700"/>
              <a:t>understand model building using multiple regression analysis</a:t>
            </a:r>
          </a:p>
          <a:p>
            <a:pPr>
              <a:spcBef>
                <a:spcPct val="25000"/>
              </a:spcBef>
            </a:pPr>
            <a:r>
              <a:rPr lang="en-US" altLang="en-US" sz="2700"/>
              <a:t>apply multiple regression analysis to business decision-making situations</a:t>
            </a:r>
          </a:p>
          <a:p>
            <a:pPr>
              <a:spcBef>
                <a:spcPct val="25000"/>
              </a:spcBef>
            </a:pPr>
            <a:r>
              <a:rPr lang="en-US" altLang="en-US" sz="2700"/>
              <a:t>analyze and interpret the computer output for a multiple regression model</a:t>
            </a:r>
          </a:p>
          <a:p>
            <a:pPr>
              <a:spcBef>
                <a:spcPct val="25000"/>
              </a:spcBef>
            </a:pPr>
            <a:r>
              <a:rPr lang="en-US" altLang="en-US" sz="2700"/>
              <a:t>test the significance of the independent variables in a multiple regression model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82760" name="Group 136">
            <a:extLst>
              <a:ext uri="{FF2B5EF4-FFF2-40B4-BE49-F238E27FC236}">
                <a16:creationId xmlns:a16="http://schemas.microsoft.com/office/drawing/2014/main" id="{DD879F78-8424-45EF-A3D9-C341E2F1085C}"/>
              </a:ext>
            </a:extLst>
          </p:cNvPr>
          <p:cNvGraphicFramePr>
            <a:graphicFrameLocks noGrp="1"/>
          </p:cNvGraphicFramePr>
          <p:nvPr/>
        </p:nvGraphicFramePr>
        <p:xfrm>
          <a:off x="228600" y="1676400"/>
          <a:ext cx="8763000" cy="4654550"/>
        </p:xfrm>
        <a:graphic>
          <a:graphicData uri="http://schemas.openxmlformats.org/drawingml/2006/table">
            <a:tbl>
              <a:tblPr/>
              <a:tblGrid>
                <a:gridCol w="1706563">
                  <a:extLst>
                    <a:ext uri="{9D8B030D-6E8A-4147-A177-3AD203B41FA5}">
                      <a16:colId xmlns:a16="http://schemas.microsoft.com/office/drawing/2014/main" val="3128532747"/>
                    </a:ext>
                  </a:extLst>
                </a:gridCol>
                <a:gridCol w="1162050">
                  <a:extLst>
                    <a:ext uri="{9D8B030D-6E8A-4147-A177-3AD203B41FA5}">
                      <a16:colId xmlns:a16="http://schemas.microsoft.com/office/drawing/2014/main" val="1375853509"/>
                    </a:ext>
                  </a:extLst>
                </a:gridCol>
                <a:gridCol w="1397000">
                  <a:extLst>
                    <a:ext uri="{9D8B030D-6E8A-4147-A177-3AD203B41FA5}">
                      <a16:colId xmlns:a16="http://schemas.microsoft.com/office/drawing/2014/main" val="3056811318"/>
                    </a:ext>
                  </a:extLst>
                </a:gridCol>
                <a:gridCol w="1068387">
                  <a:extLst>
                    <a:ext uri="{9D8B030D-6E8A-4147-A177-3AD203B41FA5}">
                      <a16:colId xmlns:a16="http://schemas.microsoft.com/office/drawing/2014/main" val="1221360539"/>
                    </a:ext>
                  </a:extLst>
                </a:gridCol>
                <a:gridCol w="914400">
                  <a:extLst>
                    <a:ext uri="{9D8B030D-6E8A-4147-A177-3AD203B41FA5}">
                      <a16:colId xmlns:a16="http://schemas.microsoft.com/office/drawing/2014/main" val="284174841"/>
                    </a:ext>
                  </a:extLst>
                </a:gridCol>
                <a:gridCol w="1371600">
                  <a:extLst>
                    <a:ext uri="{9D8B030D-6E8A-4147-A177-3AD203B41FA5}">
                      <a16:colId xmlns:a16="http://schemas.microsoft.com/office/drawing/2014/main" val="1833876549"/>
                    </a:ext>
                  </a:extLst>
                </a:gridCol>
                <a:gridCol w="1143000">
                  <a:extLst>
                    <a:ext uri="{9D8B030D-6E8A-4147-A177-3AD203B41FA5}">
                      <a16:colId xmlns:a16="http://schemas.microsoft.com/office/drawing/2014/main" val="1955241012"/>
                    </a:ext>
                  </a:extLst>
                </a:gridCol>
              </a:tblGrid>
              <a:tr h="161925">
                <a:tc gridSpan="2">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Regression Statistics</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w="28575" cap="flat" cmpd="sng" algn="ctr">
                      <a:solidFill>
                        <a:schemeClr val="tx1"/>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hMerge="1">
                  <a:txBody>
                    <a:bodyPr/>
                    <a:lstStyle/>
                    <a:p>
                      <a:endParaRPr lang="en-US"/>
                    </a:p>
                  </a:txBody>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28575"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28575"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28575"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28575" cap="flat" cmpd="sng" algn="ctr">
                      <a:solidFill>
                        <a:schemeClr val="tx1"/>
                      </a:solidFill>
                      <a:prstDash val="solid"/>
                      <a:miter lim="800000"/>
                      <a:headEnd type="none" w="med" len="med"/>
                      <a:tailEnd type="none" w="med" len="med"/>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a:noFill/>
                    </a:lnB>
                    <a:lnTlToBr>
                      <a:noFill/>
                    </a:lnTlToBr>
                    <a:lnBlToTr>
                      <a:noFill/>
                    </a:lnBlToTr>
                    <a:noFill/>
                  </a:tcPr>
                </a:tc>
                <a:extLst>
                  <a:ext uri="{0D108BD9-81ED-4DB2-BD59-A6C34878D82A}">
                    <a16:rowId xmlns:a16="http://schemas.microsoft.com/office/drawing/2014/main" val="858633224"/>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Multiple R</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0.72213</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386586727"/>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R Square</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0.52148</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475841710"/>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Adjusted R Square</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0.44172</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659430407"/>
                  </a:ext>
                </a:extLst>
              </a:tr>
              <a:tr h="311150">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Standard Error</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a:noFill/>
                    </a:lnT>
                    <a:lnB>
                      <a:noFill/>
                    </a:lnB>
                    <a:lnTlToBr>
                      <a:noFill/>
                    </a:lnTlToBr>
                    <a:lnBlToTr>
                      <a:noFill/>
                    </a:lnBlToTr>
                    <a:solidFill>
                      <a:srgbClr val="FFFFB3"/>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47.46341</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solidFill>
                      <a:srgbClr val="FFFFB3"/>
                    </a:solid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862353685"/>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Observations</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15</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385761123"/>
                  </a:ext>
                </a:extLst>
              </a:tr>
              <a:tr h="171450">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3203878812"/>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rPr>
                        <a:t>ANOVA</a:t>
                      </a:r>
                      <a:r>
                        <a:rPr kumimoji="0" lang="en-US" altLang="en-US" sz="2300" b="1" i="0" u="none" strike="noStrike" cap="none" normalizeH="0" baseline="0">
                          <a:ln>
                            <a:noFill/>
                          </a:ln>
                          <a:solidFill>
                            <a:schemeClr val="tx1"/>
                          </a:solidFill>
                          <a:effectLst/>
                          <a:latin typeface="Arial" panose="020B0604020202020204" pitchFamily="34" charset="0"/>
                        </a:rPr>
                        <a:t> </a:t>
                      </a: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 </a:t>
                      </a:r>
                    </a:p>
                  </a:txBody>
                  <a:tcPr anchor="b" horzOverflow="overflow">
                    <a:lnL w="28575"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df</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SS</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MS</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F</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Significance F</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2560089909"/>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Regression</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2</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29460.027</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14730.013</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6.53861</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0.01201</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291392293"/>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Residual</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12</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27033.306</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2252.776</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204680964"/>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Total</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14</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56493.333</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2179347083"/>
                  </a:ext>
                </a:extLst>
              </a:tr>
              <a:tr h="171450">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8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2684512383"/>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Coefficients</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Standard Error</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t Stat</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P-value</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Lower 95%</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1" u="none" strike="noStrike" cap="none" normalizeH="0" baseline="0">
                          <a:ln>
                            <a:noFill/>
                          </a:ln>
                          <a:solidFill>
                            <a:schemeClr val="tx1"/>
                          </a:solidFill>
                          <a:effectLst/>
                          <a:latin typeface="Arial" panose="020B0604020202020204" pitchFamily="34" charset="0"/>
                          <a:cs typeface="Arial" panose="020B0604020202020204" pitchFamily="34" charset="0"/>
                        </a:rPr>
                        <a:t>Upper 95%</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4287513137"/>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Intercept</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306.52619</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114.25389</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2.68285</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0.01993</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57.58835</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w="12700" cap="flat" cmpd="sng" algn="ctr">
                      <a:solidFill>
                        <a:srgbClr val="000000"/>
                      </a:solidFill>
                      <a:prstDash val="solid"/>
                      <a:miter lim="800000"/>
                      <a:headEnd type="none" w="med" len="med"/>
                      <a:tailEnd type="none" w="med" len="med"/>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555.46404</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a:noFill/>
                    </a:lnB>
                    <a:lnTlToBr>
                      <a:noFill/>
                    </a:lnTlToBr>
                    <a:lnBlToTr>
                      <a:noFill/>
                    </a:lnBlToTr>
                    <a:noFill/>
                  </a:tcPr>
                </a:tc>
                <a:extLst>
                  <a:ext uri="{0D108BD9-81ED-4DB2-BD59-A6C34878D82A}">
                    <a16:rowId xmlns:a16="http://schemas.microsoft.com/office/drawing/2014/main" val="2497125650"/>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Price</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-24.97509</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10.83213</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-2.30565</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0.03979</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-48.57626</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a:noFill/>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-1.37392</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658260308"/>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Advertising</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74.13096</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25.96732</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2.85478</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0.01449</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17.55303</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a:noFill/>
                    </a:lnR>
                    <a:lnT>
                      <a:noFill/>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130.70888</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a:noFill/>
                    </a:lnL>
                    <a:lnR w="28575" cap="flat" cmpd="sng" algn="ctr">
                      <a:solidFill>
                        <a:schemeClr val="tx1"/>
                      </a:solidFill>
                      <a:prstDash val="solid"/>
                      <a:miter lim="800000"/>
                      <a:headEnd type="none" w="med" len="med"/>
                      <a:tailEnd type="none" w="med" len="med"/>
                    </a:lnR>
                    <a:lnT>
                      <a:noFill/>
                    </a:lnT>
                    <a:lnB w="28575"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4230718497"/>
                  </a:ext>
                </a:extLst>
              </a:tr>
            </a:tbl>
          </a:graphicData>
        </a:graphic>
      </p:graphicFrame>
      <p:pic>
        <p:nvPicPr>
          <p:cNvPr id="282750" name="Picture 126">
            <a:extLst>
              <a:ext uri="{FF2B5EF4-FFF2-40B4-BE49-F238E27FC236}">
                <a16:creationId xmlns:a16="http://schemas.microsoft.com/office/drawing/2014/main" id="{68E09446-929B-4126-B5FC-811B866DF3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1752600"/>
            <a:ext cx="1228725" cy="685800"/>
          </a:xfrm>
          <a:prstGeom prst="rect">
            <a:avLst/>
          </a:prstGeom>
          <a:noFill/>
          <a:extLst>
            <a:ext uri="{909E8E84-426E-40DD-AFC4-6F175D3DCCD1}">
              <a14:hiddenFill xmlns:a14="http://schemas.microsoft.com/office/drawing/2010/main">
                <a:solidFill>
                  <a:srgbClr val="FFFFFF"/>
                </a:solidFill>
              </a14:hiddenFill>
            </a:ext>
          </a:extLst>
        </p:spPr>
      </p:pic>
      <p:sp>
        <p:nvSpPr>
          <p:cNvPr id="282751" name="Text Box 127">
            <a:extLst>
              <a:ext uri="{FF2B5EF4-FFF2-40B4-BE49-F238E27FC236}">
                <a16:creationId xmlns:a16="http://schemas.microsoft.com/office/drawing/2014/main" id="{1658B967-8D00-440A-8082-D9CC29DE2B05}"/>
              </a:ext>
            </a:extLst>
          </p:cNvPr>
          <p:cNvSpPr txBox="1">
            <a:spLocks noChangeArrowheads="1"/>
          </p:cNvSpPr>
          <p:nvPr/>
        </p:nvSpPr>
        <p:spPr bwMode="auto">
          <a:xfrm>
            <a:off x="3581400" y="2057400"/>
            <a:ext cx="3810000" cy="720725"/>
          </a:xfrm>
          <a:prstGeom prst="rect">
            <a:avLst/>
          </a:prstGeom>
          <a:noFill/>
          <a:ln w="19050">
            <a:solidFill>
              <a:schemeClr val="fo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5000"/>
              </a:spcBef>
            </a:pPr>
            <a:r>
              <a:rPr lang="en-US" altLang="en-US" sz="2000" b="1">
                <a:solidFill>
                  <a:schemeClr val="folHlink"/>
                </a:solidFill>
              </a:rPr>
              <a:t>The standard deviation of the regression model is 47.46 </a:t>
            </a:r>
          </a:p>
        </p:txBody>
      </p:sp>
      <p:sp>
        <p:nvSpPr>
          <p:cNvPr id="282752" name="Text Box 128">
            <a:extLst>
              <a:ext uri="{FF2B5EF4-FFF2-40B4-BE49-F238E27FC236}">
                <a16:creationId xmlns:a16="http://schemas.microsoft.com/office/drawing/2014/main" id="{2BCF431B-33C7-4438-971C-461E2D506AD5}"/>
              </a:ext>
            </a:extLst>
          </p:cNvPr>
          <p:cNvSpPr txBox="1">
            <a:spLocks noChangeArrowheads="1"/>
          </p:cNvSpPr>
          <p:nvPr/>
        </p:nvSpPr>
        <p:spPr bwMode="auto">
          <a:xfrm>
            <a:off x="7543800" y="1219200"/>
            <a:ext cx="14747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i="1">
                <a:solidFill>
                  <a:schemeClr val="tx2"/>
                </a:solidFill>
                <a:latin typeface="Tahoma" panose="020B0604030504040204" pitchFamily="34" charset="0"/>
              </a:rPr>
              <a:t>(continued)</a:t>
            </a:r>
          </a:p>
        </p:txBody>
      </p:sp>
      <p:sp>
        <p:nvSpPr>
          <p:cNvPr id="282757" name="Rectangle 133">
            <a:extLst>
              <a:ext uri="{FF2B5EF4-FFF2-40B4-BE49-F238E27FC236}">
                <a16:creationId xmlns:a16="http://schemas.microsoft.com/office/drawing/2014/main" id="{5D4A3AB3-415E-4FBA-BB0E-3CFB84D397EB}"/>
              </a:ext>
            </a:extLst>
          </p:cNvPr>
          <p:cNvSpPr>
            <a:spLocks noGrp="1" noChangeArrowheads="1"/>
          </p:cNvSpPr>
          <p:nvPr>
            <p:ph type="title"/>
          </p:nvPr>
        </p:nvSpPr>
        <p:spPr>
          <a:xfrm>
            <a:off x="990600" y="304800"/>
            <a:ext cx="7793038" cy="990600"/>
          </a:xfrm>
          <a:noFill/>
          <a:ln/>
        </p:spPr>
        <p:txBody>
          <a:bodyPr/>
          <a:lstStyle/>
          <a:p>
            <a:pPr>
              <a:lnSpc>
                <a:spcPct val="80000"/>
              </a:lnSpc>
            </a:pPr>
            <a:r>
              <a:rPr lang="en-US" altLang="en-US" sz="3700"/>
              <a:t>Standard Deviation of the Regression Model</a:t>
            </a:r>
          </a:p>
        </p:txBody>
      </p:sp>
      <p:sp>
        <p:nvSpPr>
          <p:cNvPr id="282758" name="Line 134">
            <a:extLst>
              <a:ext uri="{FF2B5EF4-FFF2-40B4-BE49-F238E27FC236}">
                <a16:creationId xmlns:a16="http://schemas.microsoft.com/office/drawing/2014/main" id="{B9A0B398-0715-4B66-85E7-07687F081CCA}"/>
              </a:ext>
            </a:extLst>
          </p:cNvPr>
          <p:cNvSpPr>
            <a:spLocks noChangeShapeType="1"/>
          </p:cNvSpPr>
          <p:nvPr/>
        </p:nvSpPr>
        <p:spPr bwMode="auto">
          <a:xfrm flipV="1">
            <a:off x="3048000" y="2590800"/>
            <a:ext cx="533400" cy="381000"/>
          </a:xfrm>
          <a:prstGeom prst="line">
            <a:avLst/>
          </a:prstGeom>
          <a:noFill/>
          <a:ln w="28575">
            <a:solidFill>
              <a:schemeClr val="folHlink"/>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1123" name="Rectangle 3">
            <a:extLst>
              <a:ext uri="{FF2B5EF4-FFF2-40B4-BE49-F238E27FC236}">
                <a16:creationId xmlns:a16="http://schemas.microsoft.com/office/drawing/2014/main" id="{D7584778-0B17-4A76-B9D0-AF8618159E18}"/>
              </a:ext>
            </a:extLst>
          </p:cNvPr>
          <p:cNvSpPr>
            <a:spLocks noGrp="1" noChangeArrowheads="1"/>
          </p:cNvSpPr>
          <p:nvPr>
            <p:ph type="body" idx="1"/>
          </p:nvPr>
        </p:nvSpPr>
        <p:spPr>
          <a:xfrm>
            <a:off x="762000" y="1676400"/>
            <a:ext cx="8077200" cy="4724400"/>
          </a:xfrm>
        </p:spPr>
        <p:txBody>
          <a:bodyPr/>
          <a:lstStyle/>
          <a:p>
            <a:pPr>
              <a:spcBef>
                <a:spcPct val="35000"/>
              </a:spcBef>
            </a:pPr>
            <a:r>
              <a:rPr lang="en-US" altLang="en-US" sz="2700">
                <a:solidFill>
                  <a:schemeClr val="folHlink"/>
                </a:solidFill>
              </a:rPr>
              <a:t>The standard deviation of the regression model is 47.46</a:t>
            </a:r>
            <a:r>
              <a:rPr lang="en-US" altLang="en-US" sz="2700"/>
              <a:t> </a:t>
            </a:r>
          </a:p>
          <a:p>
            <a:pPr>
              <a:spcBef>
                <a:spcPct val="35000"/>
              </a:spcBef>
            </a:pPr>
            <a:r>
              <a:rPr lang="en-US" altLang="en-US" sz="2700"/>
              <a:t>A rough prediction range for pie sales in a given week is</a:t>
            </a:r>
          </a:p>
          <a:p>
            <a:pPr>
              <a:spcBef>
                <a:spcPct val="35000"/>
              </a:spcBef>
            </a:pPr>
            <a:r>
              <a:rPr lang="en-US" altLang="en-US" sz="2700"/>
              <a:t>Pie sales in the sample were in the 300 to 500 per week range, so this range is probably too large to be acceptable.  The analyst may want to look for additional variables that can explain more of the variation in weekly sales</a:t>
            </a:r>
          </a:p>
        </p:txBody>
      </p:sp>
      <p:sp>
        <p:nvSpPr>
          <p:cNvPr id="261124" name="Text Box 4">
            <a:extLst>
              <a:ext uri="{FF2B5EF4-FFF2-40B4-BE49-F238E27FC236}">
                <a16:creationId xmlns:a16="http://schemas.microsoft.com/office/drawing/2014/main" id="{9FEB87B2-4107-4FD1-A838-9EB358E73FB6}"/>
              </a:ext>
            </a:extLst>
          </p:cNvPr>
          <p:cNvSpPr txBox="1">
            <a:spLocks noChangeArrowheads="1"/>
          </p:cNvSpPr>
          <p:nvPr/>
        </p:nvSpPr>
        <p:spPr bwMode="auto">
          <a:xfrm>
            <a:off x="7543800" y="1219200"/>
            <a:ext cx="14747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i="1">
                <a:solidFill>
                  <a:schemeClr val="tx2"/>
                </a:solidFill>
                <a:latin typeface="Tahoma" panose="020B0604030504040204" pitchFamily="34" charset="0"/>
              </a:rPr>
              <a:t>(continued)</a:t>
            </a:r>
          </a:p>
        </p:txBody>
      </p:sp>
      <p:sp>
        <p:nvSpPr>
          <p:cNvPr id="261127" name="Rectangle 7">
            <a:extLst>
              <a:ext uri="{FF2B5EF4-FFF2-40B4-BE49-F238E27FC236}">
                <a16:creationId xmlns:a16="http://schemas.microsoft.com/office/drawing/2014/main" id="{CC924956-7FBB-4E21-B99D-C0193F4E7C3C}"/>
              </a:ext>
            </a:extLst>
          </p:cNvPr>
          <p:cNvSpPr>
            <a:spLocks noGrp="1" noChangeArrowheads="1"/>
          </p:cNvSpPr>
          <p:nvPr>
            <p:ph type="title"/>
          </p:nvPr>
        </p:nvSpPr>
        <p:spPr>
          <a:xfrm>
            <a:off x="990600" y="304800"/>
            <a:ext cx="7793038" cy="990600"/>
          </a:xfrm>
          <a:noFill/>
          <a:ln/>
        </p:spPr>
        <p:txBody>
          <a:bodyPr/>
          <a:lstStyle/>
          <a:p>
            <a:pPr>
              <a:lnSpc>
                <a:spcPct val="80000"/>
              </a:lnSpc>
            </a:pPr>
            <a:r>
              <a:rPr lang="en-US" altLang="en-US" sz="3700"/>
              <a:t>Standard Deviation of the Regression Model</a:t>
            </a:r>
          </a:p>
        </p:txBody>
      </p:sp>
      <p:graphicFrame>
        <p:nvGraphicFramePr>
          <p:cNvPr id="261128" name="Object 8">
            <a:extLst>
              <a:ext uri="{FF2B5EF4-FFF2-40B4-BE49-F238E27FC236}">
                <a16:creationId xmlns:a16="http://schemas.microsoft.com/office/drawing/2014/main" id="{9CE42746-851D-41D7-A0F6-521D81D7756C}"/>
              </a:ext>
            </a:extLst>
          </p:cNvPr>
          <p:cNvGraphicFramePr>
            <a:graphicFrameLocks noChangeAspect="1"/>
          </p:cNvGraphicFramePr>
          <p:nvPr/>
        </p:nvGraphicFramePr>
        <p:xfrm>
          <a:off x="2514600" y="3200400"/>
          <a:ext cx="2419350" cy="415925"/>
        </p:xfrm>
        <a:graphic>
          <a:graphicData uri="http://schemas.openxmlformats.org/presentationml/2006/ole">
            <mc:AlternateContent xmlns:mc="http://schemas.openxmlformats.org/markup-compatibility/2006">
              <mc:Choice xmlns:v="urn:schemas-microsoft-com:vml" Requires="v">
                <p:oleObj spid="_x0000_s261140" name="Equation" r:id="rId3" imgW="1180800" imgH="203040" progId="Equation.3">
                  <p:embed/>
                </p:oleObj>
              </mc:Choice>
              <mc:Fallback>
                <p:oleObj name="Equation" r:id="rId3" imgW="1180800" imgH="203040"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3200400"/>
                        <a:ext cx="2419350" cy="415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61129" name="Picture 9">
            <a:extLst>
              <a:ext uri="{FF2B5EF4-FFF2-40B4-BE49-F238E27FC236}">
                <a16:creationId xmlns:a16="http://schemas.microsoft.com/office/drawing/2014/main" id="{BDD30E49-3DBC-4044-BEAD-79E17A0456B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2400" y="5715000"/>
            <a:ext cx="1228725" cy="685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1602" name="Rectangle 1026">
            <a:extLst>
              <a:ext uri="{FF2B5EF4-FFF2-40B4-BE49-F238E27FC236}">
                <a16:creationId xmlns:a16="http://schemas.microsoft.com/office/drawing/2014/main" id="{D52BB2F1-BBDC-4DC9-86B6-D812DBD7B738}"/>
              </a:ext>
            </a:extLst>
          </p:cNvPr>
          <p:cNvSpPr>
            <a:spLocks noGrp="1" noChangeArrowheads="1"/>
          </p:cNvSpPr>
          <p:nvPr>
            <p:ph type="title"/>
          </p:nvPr>
        </p:nvSpPr>
        <p:spPr/>
        <p:txBody>
          <a:bodyPr/>
          <a:lstStyle/>
          <a:p>
            <a:r>
              <a:rPr lang="en-US" altLang="en-US"/>
              <a:t>Qualitative (Dummy) Variables</a:t>
            </a:r>
          </a:p>
        </p:txBody>
      </p:sp>
      <p:sp>
        <p:nvSpPr>
          <p:cNvPr id="281603" name="Rectangle 1027">
            <a:extLst>
              <a:ext uri="{FF2B5EF4-FFF2-40B4-BE49-F238E27FC236}">
                <a16:creationId xmlns:a16="http://schemas.microsoft.com/office/drawing/2014/main" id="{A7E9CB3F-4A72-4FBE-B661-70873AEA11CF}"/>
              </a:ext>
            </a:extLst>
          </p:cNvPr>
          <p:cNvSpPr>
            <a:spLocks noGrp="1" noChangeArrowheads="1"/>
          </p:cNvSpPr>
          <p:nvPr>
            <p:ph type="body" idx="1"/>
          </p:nvPr>
        </p:nvSpPr>
        <p:spPr>
          <a:xfrm>
            <a:off x="762000" y="1752600"/>
            <a:ext cx="8077200" cy="4114800"/>
          </a:xfrm>
        </p:spPr>
        <p:txBody>
          <a:bodyPr/>
          <a:lstStyle/>
          <a:p>
            <a:r>
              <a:rPr lang="en-US" altLang="en-US" sz="2700"/>
              <a:t>Categorical explanatory variable (dummy variable) with two or more levels:</a:t>
            </a:r>
          </a:p>
          <a:p>
            <a:pPr lvl="1"/>
            <a:r>
              <a:rPr lang="en-US" altLang="en-US" sz="2300"/>
              <a:t>yes or no, on or off, male or female</a:t>
            </a:r>
          </a:p>
          <a:p>
            <a:pPr lvl="1"/>
            <a:r>
              <a:rPr lang="en-US" altLang="en-US" sz="2300"/>
              <a:t>coded as 0 or 1</a:t>
            </a:r>
          </a:p>
          <a:p>
            <a:r>
              <a:rPr lang="en-US" altLang="en-US" sz="2700"/>
              <a:t>Regression intercepts are different if the variable is significant</a:t>
            </a:r>
          </a:p>
          <a:p>
            <a:r>
              <a:rPr lang="en-US" altLang="en-US" sz="2700"/>
              <a:t>Assumes equal slopes for other variables</a:t>
            </a:r>
          </a:p>
          <a:p>
            <a:r>
              <a:rPr lang="en-US" altLang="en-US" sz="2700"/>
              <a:t>The number of dummy variables needed is (number of levels - 1)</a:t>
            </a:r>
            <a:endParaRPr lang="en-US" altLang="en-US" sz="23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3">
            <a:extLst>
              <a:ext uri="{FF2B5EF4-FFF2-40B4-BE49-F238E27FC236}">
                <a16:creationId xmlns:a16="http://schemas.microsoft.com/office/drawing/2014/main" id="{3FB35306-8AA6-41A2-8727-8D886B125528}"/>
              </a:ext>
            </a:extLst>
          </p:cNvPr>
          <p:cNvSpPr>
            <a:spLocks noGrp="1" noChangeArrowheads="1"/>
          </p:cNvSpPr>
          <p:nvPr>
            <p:ph type="body" idx="1"/>
          </p:nvPr>
        </p:nvSpPr>
        <p:spPr>
          <a:xfrm>
            <a:off x="914400" y="1600200"/>
            <a:ext cx="7696200" cy="4114800"/>
          </a:xfrm>
        </p:spPr>
        <p:txBody>
          <a:bodyPr/>
          <a:lstStyle/>
          <a:p>
            <a:pPr eaLnBrk="1" hangingPunct="1"/>
            <a:r>
              <a:rPr lang="en-US" altLang="en-US" sz="2400" dirty="0">
                <a:latin typeface="Lucida Bright" panose="02040602050505020304" pitchFamily="18" charset="0"/>
              </a:rPr>
              <a:t> </a:t>
            </a:r>
            <a:r>
              <a:rPr lang="en-US" altLang="en-US" sz="2400" dirty="0">
                <a:solidFill>
                  <a:srgbClr val="002060"/>
                </a:solidFill>
                <a:latin typeface="Lucida Bright" panose="02040602050505020304" pitchFamily="18" charset="0"/>
              </a:rPr>
              <a:t>There are many times when qualitative variables can be added to a regression equation in order to better predict the dependent variable.</a:t>
            </a:r>
          </a:p>
          <a:p>
            <a:pPr eaLnBrk="1" hangingPunct="1"/>
            <a:r>
              <a:rPr lang="en-US" altLang="en-US" sz="2400" dirty="0">
                <a:solidFill>
                  <a:srgbClr val="002060"/>
                </a:solidFill>
                <a:latin typeface="Lucida Bright" panose="02040602050505020304" pitchFamily="18" charset="0"/>
              </a:rPr>
              <a:t>In such cases a Dummy Variable, also called a Binary variable, or an Indicator variable can be added to the equation.</a:t>
            </a:r>
          </a:p>
          <a:p>
            <a:pPr eaLnBrk="1" hangingPunct="1"/>
            <a:r>
              <a:rPr lang="en-US" altLang="en-US" sz="2400" dirty="0">
                <a:solidFill>
                  <a:srgbClr val="002060"/>
                </a:solidFill>
                <a:latin typeface="Lucida Bright" panose="02040602050505020304" pitchFamily="18" charset="0"/>
              </a:rPr>
              <a:t>This variable is assigned a value of 1 if a particular condition exists, and the value of 0 if it does not.</a:t>
            </a:r>
          </a:p>
        </p:txBody>
      </p:sp>
      <p:sp>
        <p:nvSpPr>
          <p:cNvPr id="41987" name="Rectangle 4">
            <a:extLst>
              <a:ext uri="{FF2B5EF4-FFF2-40B4-BE49-F238E27FC236}">
                <a16:creationId xmlns:a16="http://schemas.microsoft.com/office/drawing/2014/main" id="{9697CE42-53A8-4A2B-B29A-3BC205FFDBAA}"/>
              </a:ext>
            </a:extLst>
          </p:cNvPr>
          <p:cNvSpPr>
            <a:spLocks noGrp="1" noChangeArrowheads="1"/>
          </p:cNvSpPr>
          <p:nvPr>
            <p:ph type="title"/>
          </p:nvPr>
        </p:nvSpPr>
        <p:spPr>
          <a:xfrm>
            <a:off x="1219200" y="381000"/>
            <a:ext cx="7696200" cy="762000"/>
          </a:xfrm>
          <a:noFill/>
        </p:spPr>
        <p:txBody>
          <a:bodyPr/>
          <a:lstStyle/>
          <a:p>
            <a:pPr defTabSz="914400" eaLnBrk="1" hangingPunct="1"/>
            <a:r>
              <a:rPr lang="en-US" altLang="en-US" sz="4800" baseline="30000" dirty="0">
                <a:latin typeface="Lucida Bright" panose="02040602050505020304" pitchFamily="18" charset="0"/>
              </a:rPr>
              <a:t>Dummy Variables</a:t>
            </a:r>
          </a:p>
        </p:txBody>
      </p:sp>
    </p:spTree>
    <p:extLst>
      <p:ext uri="{BB962C8B-B14F-4D97-AF65-F5344CB8AC3E}">
        <p14:creationId xmlns:p14="http://schemas.microsoft.com/office/powerpoint/2010/main" val="29258810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3">
            <a:extLst>
              <a:ext uri="{FF2B5EF4-FFF2-40B4-BE49-F238E27FC236}">
                <a16:creationId xmlns:a16="http://schemas.microsoft.com/office/drawing/2014/main" id="{3FB35306-8AA6-41A2-8727-8D886B125528}"/>
              </a:ext>
            </a:extLst>
          </p:cNvPr>
          <p:cNvSpPr>
            <a:spLocks noGrp="1" noChangeArrowheads="1"/>
          </p:cNvSpPr>
          <p:nvPr>
            <p:ph type="body" idx="1"/>
          </p:nvPr>
        </p:nvSpPr>
        <p:spPr>
          <a:xfrm>
            <a:off x="914400" y="1600200"/>
            <a:ext cx="7696200" cy="4114800"/>
          </a:xfrm>
        </p:spPr>
        <p:txBody>
          <a:bodyPr/>
          <a:lstStyle/>
          <a:p>
            <a:pPr eaLnBrk="1" hangingPunct="1"/>
            <a:r>
              <a:rPr lang="en-US" altLang="en-US" sz="2400" dirty="0">
                <a:latin typeface="Lucida Bright" panose="02040602050505020304" pitchFamily="18" charset="0"/>
              </a:rPr>
              <a:t> </a:t>
            </a:r>
            <a:r>
              <a:rPr lang="en-US" altLang="en-US" sz="2400" dirty="0">
                <a:solidFill>
                  <a:srgbClr val="002060"/>
                </a:solidFill>
                <a:latin typeface="Lucida Bright" panose="02040602050505020304" pitchFamily="18" charset="0"/>
              </a:rPr>
              <a:t>The number of dummy variables will be one less than the number of categories under consideration.</a:t>
            </a:r>
          </a:p>
          <a:p>
            <a:pPr eaLnBrk="1" hangingPunct="1"/>
            <a:r>
              <a:rPr lang="en-US" altLang="en-US" sz="2400" dirty="0">
                <a:solidFill>
                  <a:srgbClr val="002060"/>
                </a:solidFill>
                <a:latin typeface="Lucida Bright" panose="02040602050505020304" pitchFamily="18" charset="0"/>
              </a:rPr>
              <a:t>For example, if we have three categories (good, average, and poor), then we can use two dummy variables.</a:t>
            </a:r>
          </a:p>
          <a:p>
            <a:pPr eaLnBrk="1" hangingPunct="1"/>
            <a:endParaRPr lang="en-US" altLang="en-US" sz="2400" dirty="0">
              <a:solidFill>
                <a:srgbClr val="002060"/>
              </a:solidFill>
              <a:latin typeface="Lucida Bright" panose="02040602050505020304" pitchFamily="18" charset="0"/>
            </a:endParaRPr>
          </a:p>
        </p:txBody>
      </p:sp>
      <p:sp>
        <p:nvSpPr>
          <p:cNvPr id="41987" name="Rectangle 4">
            <a:extLst>
              <a:ext uri="{FF2B5EF4-FFF2-40B4-BE49-F238E27FC236}">
                <a16:creationId xmlns:a16="http://schemas.microsoft.com/office/drawing/2014/main" id="{9697CE42-53A8-4A2B-B29A-3BC205FFDBAA}"/>
              </a:ext>
            </a:extLst>
          </p:cNvPr>
          <p:cNvSpPr>
            <a:spLocks noGrp="1" noChangeArrowheads="1"/>
          </p:cNvSpPr>
          <p:nvPr>
            <p:ph type="title"/>
          </p:nvPr>
        </p:nvSpPr>
        <p:spPr>
          <a:xfrm>
            <a:off x="1219200" y="381000"/>
            <a:ext cx="7696200" cy="762000"/>
          </a:xfrm>
          <a:noFill/>
        </p:spPr>
        <p:txBody>
          <a:bodyPr/>
          <a:lstStyle/>
          <a:p>
            <a:pPr defTabSz="914400" eaLnBrk="1" hangingPunct="1"/>
            <a:r>
              <a:rPr lang="en-US" altLang="en-US" sz="4800" baseline="30000" dirty="0">
                <a:latin typeface="Lucida Bright" panose="02040602050505020304" pitchFamily="18" charset="0"/>
              </a:rPr>
              <a:t>Dummy Variables</a:t>
            </a:r>
          </a:p>
        </p:txBody>
      </p:sp>
    </p:spTree>
    <p:extLst>
      <p:ext uri="{BB962C8B-B14F-4D97-AF65-F5344CB8AC3E}">
        <p14:creationId xmlns:p14="http://schemas.microsoft.com/office/powerpoint/2010/main" val="12628007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4914" name="Rectangle 1026">
            <a:extLst>
              <a:ext uri="{FF2B5EF4-FFF2-40B4-BE49-F238E27FC236}">
                <a16:creationId xmlns:a16="http://schemas.microsoft.com/office/drawing/2014/main" id="{062EE8AD-5F71-4E60-98C4-A8138F515F12}"/>
              </a:ext>
            </a:extLst>
          </p:cNvPr>
          <p:cNvSpPr>
            <a:spLocks noGrp="1" noChangeArrowheads="1"/>
          </p:cNvSpPr>
          <p:nvPr>
            <p:ph type="title"/>
          </p:nvPr>
        </p:nvSpPr>
        <p:spPr>
          <a:xfrm>
            <a:off x="990600" y="228600"/>
            <a:ext cx="7924800" cy="1066800"/>
          </a:xfrm>
        </p:spPr>
        <p:txBody>
          <a:bodyPr/>
          <a:lstStyle/>
          <a:p>
            <a:pPr>
              <a:lnSpc>
                <a:spcPct val="80000"/>
              </a:lnSpc>
            </a:pPr>
            <a:r>
              <a:rPr lang="en-US" altLang="en-US"/>
              <a:t>Dummy-Variable Model Example  (with 2 Levels)</a:t>
            </a:r>
          </a:p>
        </p:txBody>
      </p:sp>
      <p:sp>
        <p:nvSpPr>
          <p:cNvPr id="294915" name="Rectangle 1027">
            <a:extLst>
              <a:ext uri="{FF2B5EF4-FFF2-40B4-BE49-F238E27FC236}">
                <a16:creationId xmlns:a16="http://schemas.microsoft.com/office/drawing/2014/main" id="{DB0126D4-21DC-4E8A-9224-141978295BDA}"/>
              </a:ext>
            </a:extLst>
          </p:cNvPr>
          <p:cNvSpPr>
            <a:spLocks noChangeArrowheads="1"/>
          </p:cNvSpPr>
          <p:nvPr/>
        </p:nvSpPr>
        <p:spPr bwMode="auto">
          <a:xfrm>
            <a:off x="533400" y="1828800"/>
            <a:ext cx="8305800" cy="2805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US" altLang="en-US" sz="2800"/>
              <a:t>Let:</a:t>
            </a:r>
          </a:p>
          <a:p>
            <a:pPr eaLnBrk="0" hangingPunct="0">
              <a:spcBef>
                <a:spcPct val="50000"/>
              </a:spcBef>
            </a:pPr>
            <a:r>
              <a:rPr lang="en-US" altLang="en-US" sz="2800"/>
              <a:t>y  = pie sales</a:t>
            </a:r>
          </a:p>
          <a:p>
            <a:pPr eaLnBrk="0" hangingPunct="0">
              <a:spcBef>
                <a:spcPct val="50000"/>
              </a:spcBef>
            </a:pPr>
            <a:r>
              <a:rPr lang="en-US" altLang="en-US" sz="2800"/>
              <a:t>x</a:t>
            </a:r>
            <a:r>
              <a:rPr lang="en-US" altLang="en-US" sz="2800" baseline="-25000"/>
              <a:t>1 </a:t>
            </a:r>
            <a:r>
              <a:rPr lang="en-US" altLang="en-US" sz="2800"/>
              <a:t>= price</a:t>
            </a:r>
          </a:p>
          <a:p>
            <a:pPr eaLnBrk="0" hangingPunct="0">
              <a:spcBef>
                <a:spcPct val="50000"/>
              </a:spcBef>
            </a:pPr>
            <a:r>
              <a:rPr lang="en-US" altLang="en-US" sz="2800"/>
              <a:t>x</a:t>
            </a:r>
            <a:r>
              <a:rPr lang="en-US" altLang="en-US" sz="2800" baseline="-25000"/>
              <a:t>2</a:t>
            </a:r>
            <a:r>
              <a:rPr lang="en-US" altLang="en-US" sz="2800"/>
              <a:t> = holiday</a:t>
            </a:r>
            <a:r>
              <a:rPr lang="en-US" altLang="en-US"/>
              <a:t>  (X</a:t>
            </a:r>
            <a:r>
              <a:rPr lang="en-US" altLang="en-US" baseline="-25000"/>
              <a:t>2</a:t>
            </a:r>
            <a:r>
              <a:rPr lang="en-US" altLang="en-US"/>
              <a:t> = 1 if a holiday occurred during the week) 		  (X</a:t>
            </a:r>
            <a:r>
              <a:rPr lang="en-US" altLang="en-US" baseline="-25000"/>
              <a:t>2</a:t>
            </a:r>
            <a:r>
              <a:rPr lang="en-US" altLang="en-US"/>
              <a:t> = 0 if there was no holiday that week)</a:t>
            </a:r>
            <a:endParaRPr lang="en-US" altLang="en-US" sz="2900">
              <a:latin typeface="Tahoma" panose="020B0604030504040204" pitchFamily="34" charset="0"/>
            </a:endParaRPr>
          </a:p>
        </p:txBody>
      </p:sp>
      <p:graphicFrame>
        <p:nvGraphicFramePr>
          <p:cNvPr id="294924" name="Object 1036">
            <a:extLst>
              <a:ext uri="{FF2B5EF4-FFF2-40B4-BE49-F238E27FC236}">
                <a16:creationId xmlns:a16="http://schemas.microsoft.com/office/drawing/2014/main" id="{F9502033-E87F-407D-9664-D16CE24E90B8}"/>
              </a:ext>
            </a:extLst>
          </p:cNvPr>
          <p:cNvGraphicFramePr>
            <a:graphicFrameLocks noChangeAspect="1"/>
          </p:cNvGraphicFramePr>
          <p:nvPr/>
        </p:nvGraphicFramePr>
        <p:xfrm>
          <a:off x="3563938" y="2362200"/>
          <a:ext cx="3348037" cy="611188"/>
        </p:xfrm>
        <a:graphic>
          <a:graphicData uri="http://schemas.openxmlformats.org/presentationml/2006/ole">
            <mc:AlternateContent xmlns:mc="http://schemas.openxmlformats.org/markup-compatibility/2006">
              <mc:Choice xmlns:v="urn:schemas-microsoft-com:vml" Requires="v">
                <p:oleObj spid="_x0000_s294936" name="Equation" r:id="rId3" imgW="1244520" imgH="228600" progId="Equation.3">
                  <p:embed/>
                </p:oleObj>
              </mc:Choice>
              <mc:Fallback>
                <p:oleObj name="Equation" r:id="rId3" imgW="1244520" imgH="228600" progId="Equation.3">
                  <p:embed/>
                  <p:pic>
                    <p:nvPicPr>
                      <p:cNvPr id="0" name="Object 103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938" y="2362200"/>
                        <a:ext cx="3348037" cy="611188"/>
                      </a:xfrm>
                      <a:prstGeom prst="rect">
                        <a:avLst/>
                      </a:prstGeom>
                      <a:solidFill>
                        <a:srgbClr val="FFFFB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94925" name="Picture 1037">
            <a:extLst>
              <a:ext uri="{FF2B5EF4-FFF2-40B4-BE49-F238E27FC236}">
                <a16:creationId xmlns:a16="http://schemas.microsoft.com/office/drawing/2014/main" id="{797CE96A-5160-4541-B7D9-039848BA56B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72400" y="5715000"/>
            <a:ext cx="1228725" cy="685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5963" name="Rectangle 1051">
            <a:extLst>
              <a:ext uri="{FF2B5EF4-FFF2-40B4-BE49-F238E27FC236}">
                <a16:creationId xmlns:a16="http://schemas.microsoft.com/office/drawing/2014/main" id="{D9B64F23-212C-4109-A356-CECFE6B0C34C}"/>
              </a:ext>
            </a:extLst>
          </p:cNvPr>
          <p:cNvSpPr>
            <a:spLocks noChangeArrowheads="1"/>
          </p:cNvSpPr>
          <p:nvPr/>
        </p:nvSpPr>
        <p:spPr bwMode="auto">
          <a:xfrm>
            <a:off x="381000" y="2362200"/>
            <a:ext cx="8153400" cy="609600"/>
          </a:xfrm>
          <a:prstGeom prst="rect">
            <a:avLst/>
          </a:prstGeom>
          <a:solidFill>
            <a:srgbClr val="D1FF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5962" name="Rectangle 1050">
            <a:extLst>
              <a:ext uri="{FF2B5EF4-FFF2-40B4-BE49-F238E27FC236}">
                <a16:creationId xmlns:a16="http://schemas.microsoft.com/office/drawing/2014/main" id="{908E289D-C1FC-4AF5-9577-98D6A347EEBB}"/>
              </a:ext>
            </a:extLst>
          </p:cNvPr>
          <p:cNvSpPr>
            <a:spLocks noChangeArrowheads="1"/>
          </p:cNvSpPr>
          <p:nvPr/>
        </p:nvSpPr>
        <p:spPr bwMode="auto">
          <a:xfrm>
            <a:off x="381000" y="1752600"/>
            <a:ext cx="8153400" cy="6096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5956" name="Rectangle 1044">
            <a:extLst>
              <a:ext uri="{FF2B5EF4-FFF2-40B4-BE49-F238E27FC236}">
                <a16:creationId xmlns:a16="http://schemas.microsoft.com/office/drawing/2014/main" id="{6BDD0EE6-17E9-4F7D-901B-ADF046481200}"/>
              </a:ext>
            </a:extLst>
          </p:cNvPr>
          <p:cNvSpPr>
            <a:spLocks noChangeArrowheads="1"/>
          </p:cNvSpPr>
          <p:nvPr/>
        </p:nvSpPr>
        <p:spPr bwMode="auto">
          <a:xfrm>
            <a:off x="5791200" y="3048000"/>
            <a:ext cx="1066800"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US" altLang="en-US" sz="2000" b="1">
                <a:solidFill>
                  <a:schemeClr val="hlink"/>
                </a:solidFill>
              </a:rPr>
              <a:t>Same slope</a:t>
            </a:r>
          </a:p>
        </p:txBody>
      </p:sp>
      <p:sp>
        <p:nvSpPr>
          <p:cNvPr id="295940" name="Rectangle 1028">
            <a:extLst>
              <a:ext uri="{FF2B5EF4-FFF2-40B4-BE49-F238E27FC236}">
                <a16:creationId xmlns:a16="http://schemas.microsoft.com/office/drawing/2014/main" id="{142F8C78-8A5A-4642-A6BA-643460D3021A}"/>
              </a:ext>
            </a:extLst>
          </p:cNvPr>
          <p:cNvSpPr>
            <a:spLocks noGrp="1" noChangeArrowheads="1"/>
          </p:cNvSpPr>
          <p:nvPr>
            <p:ph type="title"/>
          </p:nvPr>
        </p:nvSpPr>
        <p:spPr>
          <a:xfrm>
            <a:off x="990600" y="228600"/>
            <a:ext cx="7793038" cy="1066800"/>
          </a:xfrm>
        </p:spPr>
        <p:txBody>
          <a:bodyPr/>
          <a:lstStyle/>
          <a:p>
            <a:pPr>
              <a:lnSpc>
                <a:spcPct val="80000"/>
              </a:lnSpc>
            </a:pPr>
            <a:r>
              <a:rPr lang="en-US" altLang="en-US"/>
              <a:t>Dummy-Variable Model Example </a:t>
            </a:r>
            <a:br>
              <a:rPr lang="en-US" altLang="en-US"/>
            </a:br>
            <a:r>
              <a:rPr lang="en-US" altLang="en-US"/>
              <a:t>(with 2 Levels)</a:t>
            </a:r>
          </a:p>
        </p:txBody>
      </p:sp>
      <p:sp>
        <p:nvSpPr>
          <p:cNvPr id="295941" name="Text Box 1029">
            <a:extLst>
              <a:ext uri="{FF2B5EF4-FFF2-40B4-BE49-F238E27FC236}">
                <a16:creationId xmlns:a16="http://schemas.microsoft.com/office/drawing/2014/main" id="{434D7984-7927-4C0C-867F-27E58A9911FD}"/>
              </a:ext>
            </a:extLst>
          </p:cNvPr>
          <p:cNvSpPr txBox="1">
            <a:spLocks noChangeArrowheads="1"/>
          </p:cNvSpPr>
          <p:nvPr/>
        </p:nvSpPr>
        <p:spPr bwMode="auto">
          <a:xfrm>
            <a:off x="7543800" y="1219200"/>
            <a:ext cx="14747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i="1">
                <a:solidFill>
                  <a:schemeClr val="tx2"/>
                </a:solidFill>
                <a:latin typeface="Tahoma" panose="020B0604030504040204" pitchFamily="34" charset="0"/>
              </a:rPr>
              <a:t>(continued)</a:t>
            </a:r>
          </a:p>
        </p:txBody>
      </p:sp>
      <p:sp>
        <p:nvSpPr>
          <p:cNvPr id="295942" name="Line 1030">
            <a:extLst>
              <a:ext uri="{FF2B5EF4-FFF2-40B4-BE49-F238E27FC236}">
                <a16:creationId xmlns:a16="http://schemas.microsoft.com/office/drawing/2014/main" id="{68E4613F-8981-4449-A494-A559EBF8852E}"/>
              </a:ext>
            </a:extLst>
          </p:cNvPr>
          <p:cNvSpPr>
            <a:spLocks noChangeShapeType="1"/>
          </p:cNvSpPr>
          <p:nvPr/>
        </p:nvSpPr>
        <p:spPr bwMode="auto">
          <a:xfrm>
            <a:off x="1676400" y="3886200"/>
            <a:ext cx="0" cy="25146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5943" name="Line 1031">
            <a:extLst>
              <a:ext uri="{FF2B5EF4-FFF2-40B4-BE49-F238E27FC236}">
                <a16:creationId xmlns:a16="http://schemas.microsoft.com/office/drawing/2014/main" id="{12DCCB3A-3E59-41B7-869F-FEC0600F3416}"/>
              </a:ext>
            </a:extLst>
          </p:cNvPr>
          <p:cNvSpPr>
            <a:spLocks noChangeShapeType="1"/>
          </p:cNvSpPr>
          <p:nvPr/>
        </p:nvSpPr>
        <p:spPr bwMode="auto">
          <a:xfrm>
            <a:off x="1671638" y="6400800"/>
            <a:ext cx="451326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5944" name="Line 1032">
            <a:extLst>
              <a:ext uri="{FF2B5EF4-FFF2-40B4-BE49-F238E27FC236}">
                <a16:creationId xmlns:a16="http://schemas.microsoft.com/office/drawing/2014/main" id="{F62CCBA6-4B47-4939-A665-615F8F207750}"/>
              </a:ext>
            </a:extLst>
          </p:cNvPr>
          <p:cNvSpPr>
            <a:spLocks noChangeShapeType="1"/>
          </p:cNvSpPr>
          <p:nvPr/>
        </p:nvSpPr>
        <p:spPr bwMode="auto">
          <a:xfrm>
            <a:off x="1676400" y="4495800"/>
            <a:ext cx="3581400" cy="1143000"/>
          </a:xfrm>
          <a:prstGeom prst="line">
            <a:avLst/>
          </a:prstGeom>
          <a:noFill/>
          <a:ln w="508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5946" name="Rectangle 1034">
            <a:extLst>
              <a:ext uri="{FF2B5EF4-FFF2-40B4-BE49-F238E27FC236}">
                <a16:creationId xmlns:a16="http://schemas.microsoft.com/office/drawing/2014/main" id="{2BEA977F-B422-4FC2-98F2-24AE02B06E80}"/>
              </a:ext>
            </a:extLst>
          </p:cNvPr>
          <p:cNvSpPr>
            <a:spLocks noChangeArrowheads="1"/>
          </p:cNvSpPr>
          <p:nvPr/>
        </p:nvSpPr>
        <p:spPr bwMode="auto">
          <a:xfrm>
            <a:off x="5410200" y="6324600"/>
            <a:ext cx="14446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US" altLang="en-US" sz="2000"/>
              <a:t>x</a:t>
            </a:r>
            <a:r>
              <a:rPr lang="en-US" altLang="en-US" sz="2000" baseline="-25000"/>
              <a:t>1</a:t>
            </a:r>
            <a:r>
              <a:rPr lang="en-US" altLang="en-US" sz="2000"/>
              <a:t> (Price)</a:t>
            </a:r>
          </a:p>
        </p:txBody>
      </p:sp>
      <p:sp>
        <p:nvSpPr>
          <p:cNvPr id="295947" name="Rectangle 1035">
            <a:extLst>
              <a:ext uri="{FF2B5EF4-FFF2-40B4-BE49-F238E27FC236}">
                <a16:creationId xmlns:a16="http://schemas.microsoft.com/office/drawing/2014/main" id="{9452AE81-9C9A-4569-ABC3-EDAE92C261DD}"/>
              </a:ext>
            </a:extLst>
          </p:cNvPr>
          <p:cNvSpPr>
            <a:spLocks noChangeArrowheads="1"/>
          </p:cNvSpPr>
          <p:nvPr/>
        </p:nvSpPr>
        <p:spPr bwMode="auto">
          <a:xfrm>
            <a:off x="838200" y="3505200"/>
            <a:ext cx="14478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US" altLang="en-US" sz="2000"/>
              <a:t>y (sales)</a:t>
            </a:r>
          </a:p>
        </p:txBody>
      </p:sp>
      <p:sp>
        <p:nvSpPr>
          <p:cNvPr id="295948" name="Rectangle 1036">
            <a:extLst>
              <a:ext uri="{FF2B5EF4-FFF2-40B4-BE49-F238E27FC236}">
                <a16:creationId xmlns:a16="http://schemas.microsoft.com/office/drawing/2014/main" id="{1108ACC3-4C64-45FB-BE4C-607496B24D10}"/>
              </a:ext>
            </a:extLst>
          </p:cNvPr>
          <p:cNvSpPr>
            <a:spLocks noChangeArrowheads="1"/>
          </p:cNvSpPr>
          <p:nvPr/>
        </p:nvSpPr>
        <p:spPr bwMode="auto">
          <a:xfrm>
            <a:off x="533400" y="4191000"/>
            <a:ext cx="12160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US" altLang="en-US" b="1"/>
              <a:t>b</a:t>
            </a:r>
            <a:r>
              <a:rPr lang="en-US" altLang="en-US" b="1" baseline="-25000"/>
              <a:t>0</a:t>
            </a:r>
            <a:r>
              <a:rPr lang="en-US" altLang="en-US" b="1"/>
              <a:t> + b</a:t>
            </a:r>
            <a:r>
              <a:rPr lang="en-US" altLang="en-US" b="1" baseline="-25000"/>
              <a:t>2</a:t>
            </a:r>
          </a:p>
        </p:txBody>
      </p:sp>
      <p:sp>
        <p:nvSpPr>
          <p:cNvPr id="295949" name="Rectangle 1037">
            <a:extLst>
              <a:ext uri="{FF2B5EF4-FFF2-40B4-BE49-F238E27FC236}">
                <a16:creationId xmlns:a16="http://schemas.microsoft.com/office/drawing/2014/main" id="{8C3C09E1-4FDC-4C09-A424-8D25A708A928}"/>
              </a:ext>
            </a:extLst>
          </p:cNvPr>
          <p:cNvSpPr>
            <a:spLocks noChangeArrowheads="1"/>
          </p:cNvSpPr>
          <p:nvPr/>
        </p:nvSpPr>
        <p:spPr bwMode="auto">
          <a:xfrm>
            <a:off x="1066800" y="4803775"/>
            <a:ext cx="60642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US" altLang="en-US" b="1"/>
              <a:t>b</a:t>
            </a:r>
            <a:r>
              <a:rPr lang="en-US" altLang="en-US" b="1" baseline="-25000"/>
              <a:t>0</a:t>
            </a:r>
            <a:r>
              <a:rPr lang="en-US" altLang="en-US" b="1"/>
              <a:t> </a:t>
            </a:r>
          </a:p>
        </p:txBody>
      </p:sp>
      <p:graphicFrame>
        <p:nvGraphicFramePr>
          <p:cNvPr id="295959" name="Object 1047">
            <a:extLst>
              <a:ext uri="{FF2B5EF4-FFF2-40B4-BE49-F238E27FC236}">
                <a16:creationId xmlns:a16="http://schemas.microsoft.com/office/drawing/2014/main" id="{15AC9325-B15E-4C0A-952B-9D08254A87BC}"/>
              </a:ext>
            </a:extLst>
          </p:cNvPr>
          <p:cNvGraphicFramePr>
            <a:graphicFrameLocks noChangeAspect="1"/>
          </p:cNvGraphicFramePr>
          <p:nvPr/>
        </p:nvGraphicFramePr>
        <p:xfrm>
          <a:off x="381000" y="1752600"/>
          <a:ext cx="6421438" cy="1222375"/>
        </p:xfrm>
        <a:graphic>
          <a:graphicData uri="http://schemas.openxmlformats.org/presentationml/2006/ole">
            <mc:AlternateContent xmlns:mc="http://schemas.openxmlformats.org/markup-compatibility/2006">
              <mc:Choice xmlns:v="urn:schemas-microsoft-com:vml" Requires="v">
                <p:oleObj spid="_x0000_s295982" name="Equation" r:id="rId3" imgW="2387520" imgH="457200" progId="Equation.3">
                  <p:embed/>
                </p:oleObj>
              </mc:Choice>
              <mc:Fallback>
                <p:oleObj name="Equation" r:id="rId3" imgW="2387520" imgH="457200" progId="Equation.3">
                  <p:embed/>
                  <p:pic>
                    <p:nvPicPr>
                      <p:cNvPr id="0" name="Object 104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1752600"/>
                        <a:ext cx="6421438" cy="1222375"/>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5961" name="Rectangle 1049">
            <a:extLst>
              <a:ext uri="{FF2B5EF4-FFF2-40B4-BE49-F238E27FC236}">
                <a16:creationId xmlns:a16="http://schemas.microsoft.com/office/drawing/2014/main" id="{D7D586AA-808B-4630-A5F7-805783E54111}"/>
              </a:ext>
            </a:extLst>
          </p:cNvPr>
          <p:cNvSpPr>
            <a:spLocks noChangeArrowheads="1"/>
          </p:cNvSpPr>
          <p:nvPr/>
        </p:nvSpPr>
        <p:spPr bwMode="auto">
          <a:xfrm>
            <a:off x="7010400" y="1828800"/>
            <a:ext cx="1520825" cy="106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US" altLang="en-US" sz="2000"/>
              <a:t>Holiday</a:t>
            </a:r>
          </a:p>
          <a:p>
            <a:pPr eaLnBrk="0" hangingPunct="0">
              <a:lnSpc>
                <a:spcPct val="170000"/>
              </a:lnSpc>
              <a:spcBef>
                <a:spcPct val="50000"/>
              </a:spcBef>
            </a:pPr>
            <a:r>
              <a:rPr lang="en-US" altLang="en-US" sz="2000"/>
              <a:t>No Holiday</a:t>
            </a:r>
          </a:p>
        </p:txBody>
      </p:sp>
      <p:sp>
        <p:nvSpPr>
          <p:cNvPr id="295964" name="Rectangle 1052">
            <a:extLst>
              <a:ext uri="{FF2B5EF4-FFF2-40B4-BE49-F238E27FC236}">
                <a16:creationId xmlns:a16="http://schemas.microsoft.com/office/drawing/2014/main" id="{4BB1817B-BC41-4E03-B1A6-9662E6582718}"/>
              </a:ext>
            </a:extLst>
          </p:cNvPr>
          <p:cNvSpPr>
            <a:spLocks noChangeArrowheads="1"/>
          </p:cNvSpPr>
          <p:nvPr/>
        </p:nvSpPr>
        <p:spPr bwMode="auto">
          <a:xfrm>
            <a:off x="4267200" y="3048000"/>
            <a:ext cx="1371600" cy="69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US" altLang="en-US" sz="2000" b="1">
                <a:solidFill>
                  <a:schemeClr val="hlink"/>
                </a:solidFill>
              </a:rPr>
              <a:t>Different intercept</a:t>
            </a:r>
          </a:p>
        </p:txBody>
      </p:sp>
      <p:sp>
        <p:nvSpPr>
          <p:cNvPr id="295965" name="Rectangle 1053">
            <a:extLst>
              <a:ext uri="{FF2B5EF4-FFF2-40B4-BE49-F238E27FC236}">
                <a16:creationId xmlns:a16="http://schemas.microsoft.com/office/drawing/2014/main" id="{16B535AD-62B5-4A5E-B92D-56D35725E2BF}"/>
              </a:ext>
            </a:extLst>
          </p:cNvPr>
          <p:cNvSpPr>
            <a:spLocks noChangeArrowheads="1"/>
          </p:cNvSpPr>
          <p:nvPr/>
        </p:nvSpPr>
        <p:spPr bwMode="auto">
          <a:xfrm>
            <a:off x="4191000" y="1676400"/>
            <a:ext cx="1524000" cy="1371600"/>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5966" name="Rectangle 1054">
            <a:extLst>
              <a:ext uri="{FF2B5EF4-FFF2-40B4-BE49-F238E27FC236}">
                <a16:creationId xmlns:a16="http://schemas.microsoft.com/office/drawing/2014/main" id="{6BE8AE34-D375-4293-9B97-B3D2C1822CD5}"/>
              </a:ext>
            </a:extLst>
          </p:cNvPr>
          <p:cNvSpPr>
            <a:spLocks noChangeArrowheads="1"/>
          </p:cNvSpPr>
          <p:nvPr/>
        </p:nvSpPr>
        <p:spPr bwMode="auto">
          <a:xfrm>
            <a:off x="6019800" y="1600200"/>
            <a:ext cx="381000" cy="1524000"/>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5967" name="Line 1055">
            <a:extLst>
              <a:ext uri="{FF2B5EF4-FFF2-40B4-BE49-F238E27FC236}">
                <a16:creationId xmlns:a16="http://schemas.microsoft.com/office/drawing/2014/main" id="{2F0C1B9E-A6F8-4EBF-86ED-74B904B0990D}"/>
              </a:ext>
            </a:extLst>
          </p:cNvPr>
          <p:cNvSpPr>
            <a:spLocks noChangeShapeType="1"/>
          </p:cNvSpPr>
          <p:nvPr/>
        </p:nvSpPr>
        <p:spPr bwMode="auto">
          <a:xfrm>
            <a:off x="1676400" y="5181600"/>
            <a:ext cx="3581400" cy="1143000"/>
          </a:xfrm>
          <a:prstGeom prst="line">
            <a:avLst/>
          </a:prstGeom>
          <a:noFill/>
          <a:ln w="508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5968" name="Rectangle 1056">
            <a:extLst>
              <a:ext uri="{FF2B5EF4-FFF2-40B4-BE49-F238E27FC236}">
                <a16:creationId xmlns:a16="http://schemas.microsoft.com/office/drawing/2014/main" id="{D9990E23-7A7A-4DE8-9119-3FBF5678E92C}"/>
              </a:ext>
            </a:extLst>
          </p:cNvPr>
          <p:cNvSpPr>
            <a:spLocks noChangeArrowheads="1"/>
          </p:cNvSpPr>
          <p:nvPr/>
        </p:nvSpPr>
        <p:spPr bwMode="auto">
          <a:xfrm rot="22570924">
            <a:off x="2590800" y="4572000"/>
            <a:ext cx="16002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US" altLang="en-US" b="1"/>
              <a:t>Holiday</a:t>
            </a:r>
          </a:p>
        </p:txBody>
      </p:sp>
      <p:sp>
        <p:nvSpPr>
          <p:cNvPr id="295969" name="Rectangle 1057">
            <a:extLst>
              <a:ext uri="{FF2B5EF4-FFF2-40B4-BE49-F238E27FC236}">
                <a16:creationId xmlns:a16="http://schemas.microsoft.com/office/drawing/2014/main" id="{08DAAA61-AD82-4437-A3FA-A31233B13ED2}"/>
              </a:ext>
            </a:extLst>
          </p:cNvPr>
          <p:cNvSpPr>
            <a:spLocks noChangeArrowheads="1"/>
          </p:cNvSpPr>
          <p:nvPr/>
        </p:nvSpPr>
        <p:spPr bwMode="auto">
          <a:xfrm rot="22570924">
            <a:off x="2430463" y="5230813"/>
            <a:ext cx="1955800"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US" altLang="en-US" b="1"/>
              <a:t>No Holiday</a:t>
            </a:r>
          </a:p>
        </p:txBody>
      </p:sp>
      <p:sp>
        <p:nvSpPr>
          <p:cNvPr id="295970" name="Rectangle 1058">
            <a:extLst>
              <a:ext uri="{FF2B5EF4-FFF2-40B4-BE49-F238E27FC236}">
                <a16:creationId xmlns:a16="http://schemas.microsoft.com/office/drawing/2014/main" id="{C4A728E2-D511-41F3-B4D5-A2AE8F95F40C}"/>
              </a:ext>
            </a:extLst>
          </p:cNvPr>
          <p:cNvSpPr>
            <a:spLocks noChangeArrowheads="1"/>
          </p:cNvSpPr>
          <p:nvPr/>
        </p:nvSpPr>
        <p:spPr bwMode="auto">
          <a:xfrm>
            <a:off x="6324600" y="3962400"/>
            <a:ext cx="2514600" cy="1989138"/>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15000"/>
              </a:spcBef>
            </a:pPr>
            <a:r>
              <a:rPr lang="en-US" altLang="en-US"/>
              <a:t>If  H</a:t>
            </a:r>
            <a:r>
              <a:rPr lang="en-US" altLang="en-US" baseline="-25000"/>
              <a:t>0</a:t>
            </a:r>
            <a:r>
              <a:rPr lang="en-US" altLang="en-US"/>
              <a:t>: </a:t>
            </a:r>
            <a:r>
              <a:rPr lang="el-GR" altLang="en-US">
                <a:cs typeface="Arial" panose="020B0604020202020204" pitchFamily="34" charset="0"/>
              </a:rPr>
              <a:t>β</a:t>
            </a:r>
            <a:r>
              <a:rPr lang="en-US" altLang="en-US" baseline="-25000">
                <a:cs typeface="Arial" panose="020B0604020202020204" pitchFamily="34" charset="0"/>
              </a:rPr>
              <a:t>2</a:t>
            </a:r>
            <a:r>
              <a:rPr lang="en-US" altLang="en-US">
                <a:cs typeface="Arial" panose="020B0604020202020204" pitchFamily="34" charset="0"/>
              </a:rPr>
              <a:t> = 0  is rejected, then</a:t>
            </a:r>
          </a:p>
          <a:p>
            <a:pPr eaLnBrk="0" hangingPunct="0">
              <a:spcBef>
                <a:spcPct val="15000"/>
              </a:spcBef>
            </a:pPr>
            <a:r>
              <a:rPr lang="en-US" altLang="en-US">
                <a:cs typeface="Arial" panose="020B0604020202020204" pitchFamily="34" charset="0"/>
              </a:rPr>
              <a:t>“Holiday” has a significant effect on pie sales</a:t>
            </a:r>
            <a:endParaRPr lang="el-GR" altLang="en-US">
              <a:cs typeface="Arial" panose="020B0604020202020204" pitchFamily="34" charset="0"/>
            </a:endParaRPr>
          </a:p>
        </p:txBody>
      </p:sp>
      <p:pic>
        <p:nvPicPr>
          <p:cNvPr id="295971" name="Picture 1059">
            <a:extLst>
              <a:ext uri="{FF2B5EF4-FFF2-40B4-BE49-F238E27FC236}">
                <a16:creationId xmlns:a16="http://schemas.microsoft.com/office/drawing/2014/main" id="{CE5DDCC6-BBFE-44AA-A43E-916105F0310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5715000"/>
            <a:ext cx="1228725" cy="685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77" name="Text Box 17">
            <a:extLst>
              <a:ext uri="{FF2B5EF4-FFF2-40B4-BE49-F238E27FC236}">
                <a16:creationId xmlns:a16="http://schemas.microsoft.com/office/drawing/2014/main" id="{EB82C46E-B5D2-4AB9-9479-9FA23F8BE1F0}"/>
              </a:ext>
            </a:extLst>
          </p:cNvPr>
          <p:cNvSpPr txBox="1">
            <a:spLocks noChangeArrowheads="1"/>
          </p:cNvSpPr>
          <p:nvPr/>
        </p:nvSpPr>
        <p:spPr bwMode="auto">
          <a:xfrm>
            <a:off x="838200" y="2438400"/>
            <a:ext cx="5926138" cy="1800225"/>
          </a:xfrm>
          <a:prstGeom prst="rect">
            <a:avLst/>
          </a:prstGeom>
          <a:noFill/>
          <a:ln>
            <a:noFill/>
          </a:ln>
          <a:effectLst/>
          <a:extLst>
            <a:ext uri="{909E8E84-426E-40DD-AFC4-6F175D3DCCD1}">
              <a14:hiddenFill xmlns:a14="http://schemas.microsoft.com/office/drawing/2010/main">
                <a:solidFill>
                  <a:srgbClr val="FFFFCC"/>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800"/>
              <a:t>Sales: number of pies sold per week</a:t>
            </a:r>
          </a:p>
          <a:p>
            <a:pPr eaLnBrk="0" hangingPunct="0"/>
            <a:r>
              <a:rPr lang="en-US" altLang="en-US" sz="2800"/>
              <a:t>Price:  pie price in $</a:t>
            </a:r>
          </a:p>
          <a:p>
            <a:pPr eaLnBrk="0" hangingPunct="0"/>
            <a:endParaRPr lang="en-US" altLang="en-US" sz="2800"/>
          </a:p>
          <a:p>
            <a:pPr eaLnBrk="0" hangingPunct="0"/>
            <a:r>
              <a:rPr lang="en-US" altLang="en-US" sz="2800"/>
              <a:t>Holiday:</a:t>
            </a:r>
          </a:p>
        </p:txBody>
      </p:sp>
      <p:sp>
        <p:nvSpPr>
          <p:cNvPr id="296962" name="Rectangle 2">
            <a:extLst>
              <a:ext uri="{FF2B5EF4-FFF2-40B4-BE49-F238E27FC236}">
                <a16:creationId xmlns:a16="http://schemas.microsoft.com/office/drawing/2014/main" id="{4DB06194-A1D1-469F-BB71-FA56B92918DB}"/>
              </a:ext>
            </a:extLst>
          </p:cNvPr>
          <p:cNvSpPr>
            <a:spLocks noGrp="1" noChangeArrowheads="1"/>
          </p:cNvSpPr>
          <p:nvPr>
            <p:ph type="title"/>
          </p:nvPr>
        </p:nvSpPr>
        <p:spPr>
          <a:xfrm>
            <a:off x="990600" y="304800"/>
            <a:ext cx="7793038" cy="990600"/>
          </a:xfrm>
        </p:spPr>
        <p:txBody>
          <a:bodyPr/>
          <a:lstStyle/>
          <a:p>
            <a:pPr>
              <a:lnSpc>
                <a:spcPct val="90000"/>
              </a:lnSpc>
            </a:pPr>
            <a:r>
              <a:rPr lang="en-US" altLang="en-US" sz="3700"/>
              <a:t>Interpretation of the Dummy Variable Coefficient (with 2 Levels)</a:t>
            </a:r>
          </a:p>
        </p:txBody>
      </p:sp>
      <p:sp>
        <p:nvSpPr>
          <p:cNvPr id="296963" name="Text Box 3">
            <a:extLst>
              <a:ext uri="{FF2B5EF4-FFF2-40B4-BE49-F238E27FC236}">
                <a16:creationId xmlns:a16="http://schemas.microsoft.com/office/drawing/2014/main" id="{1A20E450-E04E-49CF-AA36-5EFEBCDF1E09}"/>
              </a:ext>
            </a:extLst>
          </p:cNvPr>
          <p:cNvSpPr txBox="1">
            <a:spLocks noChangeArrowheads="1"/>
          </p:cNvSpPr>
          <p:nvPr/>
        </p:nvSpPr>
        <p:spPr bwMode="auto">
          <a:xfrm>
            <a:off x="1203325" y="17526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en-US" altLang="en-US"/>
          </a:p>
        </p:txBody>
      </p:sp>
      <p:sp>
        <p:nvSpPr>
          <p:cNvPr id="296964" name="Text Box 4">
            <a:extLst>
              <a:ext uri="{FF2B5EF4-FFF2-40B4-BE49-F238E27FC236}">
                <a16:creationId xmlns:a16="http://schemas.microsoft.com/office/drawing/2014/main" id="{3BC98B9B-E73E-4524-B482-23C670C5D98B}"/>
              </a:ext>
            </a:extLst>
          </p:cNvPr>
          <p:cNvSpPr txBox="1">
            <a:spLocks noChangeArrowheads="1"/>
          </p:cNvSpPr>
          <p:nvPr/>
        </p:nvSpPr>
        <p:spPr bwMode="auto">
          <a:xfrm>
            <a:off x="152400" y="1676400"/>
            <a:ext cx="1668463" cy="519113"/>
          </a:xfrm>
          <a:prstGeom prst="rect">
            <a:avLst/>
          </a:prstGeom>
          <a:solidFill>
            <a:srgbClr val="FFFFCC"/>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800"/>
              <a:t>Example:</a:t>
            </a:r>
          </a:p>
        </p:txBody>
      </p:sp>
      <p:sp>
        <p:nvSpPr>
          <p:cNvPr id="296969" name="Text Box 9">
            <a:extLst>
              <a:ext uri="{FF2B5EF4-FFF2-40B4-BE49-F238E27FC236}">
                <a16:creationId xmlns:a16="http://schemas.microsoft.com/office/drawing/2014/main" id="{F60CC44E-9A62-4EC3-ADC3-9CBF82799B2B}"/>
              </a:ext>
            </a:extLst>
          </p:cNvPr>
          <p:cNvSpPr txBox="1">
            <a:spLocks noChangeArrowheads="1"/>
          </p:cNvSpPr>
          <p:nvPr/>
        </p:nvSpPr>
        <p:spPr bwMode="auto">
          <a:xfrm>
            <a:off x="2354263" y="3454400"/>
            <a:ext cx="6402387"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800"/>
              <a:t>1  If a holiday occurred during the week</a:t>
            </a:r>
          </a:p>
        </p:txBody>
      </p:sp>
      <p:sp>
        <p:nvSpPr>
          <p:cNvPr id="296970" name="Text Box 10">
            <a:extLst>
              <a:ext uri="{FF2B5EF4-FFF2-40B4-BE49-F238E27FC236}">
                <a16:creationId xmlns:a16="http://schemas.microsoft.com/office/drawing/2014/main" id="{6309050C-44E6-4615-8664-1043FE735ED3}"/>
              </a:ext>
            </a:extLst>
          </p:cNvPr>
          <p:cNvSpPr txBox="1">
            <a:spLocks noChangeArrowheads="1"/>
          </p:cNvSpPr>
          <p:nvPr/>
        </p:nvSpPr>
        <p:spPr bwMode="auto">
          <a:xfrm>
            <a:off x="2354263" y="3911600"/>
            <a:ext cx="39862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800"/>
              <a:t>0  If no holiday occurred</a:t>
            </a:r>
          </a:p>
        </p:txBody>
      </p:sp>
      <p:sp>
        <p:nvSpPr>
          <p:cNvPr id="296973" name="Text Box 13">
            <a:extLst>
              <a:ext uri="{FF2B5EF4-FFF2-40B4-BE49-F238E27FC236}">
                <a16:creationId xmlns:a16="http://schemas.microsoft.com/office/drawing/2014/main" id="{A911720A-81A9-454E-9D5F-FA1799FF89D8}"/>
              </a:ext>
            </a:extLst>
          </p:cNvPr>
          <p:cNvSpPr txBox="1">
            <a:spLocks noChangeArrowheads="1"/>
          </p:cNvSpPr>
          <p:nvPr/>
        </p:nvSpPr>
        <p:spPr bwMode="auto">
          <a:xfrm>
            <a:off x="381000" y="4648200"/>
            <a:ext cx="8321675" cy="1385888"/>
          </a:xfrm>
          <a:prstGeom prst="rect">
            <a:avLst/>
          </a:prstGeom>
          <a:solidFill>
            <a:srgbClr val="D1FFF6"/>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800"/>
              <a:t>b</a:t>
            </a:r>
            <a:r>
              <a:rPr lang="en-US" altLang="en-US" sz="2800" baseline="-25000"/>
              <a:t>2</a:t>
            </a:r>
            <a:r>
              <a:rPr lang="en-US" altLang="en-US" sz="2800"/>
              <a:t> = 15: on average, sales were 15 pies greater in weeks with a holiday than in weeks without a holiday, given the same price</a:t>
            </a:r>
          </a:p>
        </p:txBody>
      </p:sp>
      <p:sp>
        <p:nvSpPr>
          <p:cNvPr id="296974" name="AutoShape 14">
            <a:extLst>
              <a:ext uri="{FF2B5EF4-FFF2-40B4-BE49-F238E27FC236}">
                <a16:creationId xmlns:a16="http://schemas.microsoft.com/office/drawing/2014/main" id="{175AB261-D3CA-4473-9223-2F202E824D5C}"/>
              </a:ext>
            </a:extLst>
          </p:cNvPr>
          <p:cNvSpPr>
            <a:spLocks/>
          </p:cNvSpPr>
          <p:nvPr/>
        </p:nvSpPr>
        <p:spPr bwMode="auto">
          <a:xfrm>
            <a:off x="2278063" y="3582988"/>
            <a:ext cx="152400" cy="838200"/>
          </a:xfrm>
          <a:prstGeom prst="leftBrace">
            <a:avLst>
              <a:gd name="adj1" fmla="val 45833"/>
              <a:gd name="adj2" fmla="val 50000"/>
            </a:avLst>
          </a:prstGeom>
          <a:noFill/>
          <a:ln w="2857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a:p>
        </p:txBody>
      </p:sp>
      <p:graphicFrame>
        <p:nvGraphicFramePr>
          <p:cNvPr id="296976" name="Object 16">
            <a:extLst>
              <a:ext uri="{FF2B5EF4-FFF2-40B4-BE49-F238E27FC236}">
                <a16:creationId xmlns:a16="http://schemas.microsoft.com/office/drawing/2014/main" id="{F7FFEE0A-78AB-41AC-84CF-E74A4A91175B}"/>
              </a:ext>
            </a:extLst>
          </p:cNvPr>
          <p:cNvGraphicFramePr>
            <a:graphicFrameLocks noChangeAspect="1"/>
          </p:cNvGraphicFramePr>
          <p:nvPr/>
        </p:nvGraphicFramePr>
        <p:xfrm>
          <a:off x="2133600" y="1701800"/>
          <a:ext cx="6400800" cy="527050"/>
        </p:xfrm>
        <a:graphic>
          <a:graphicData uri="http://schemas.openxmlformats.org/presentationml/2006/ole">
            <mc:AlternateContent xmlns:mc="http://schemas.openxmlformats.org/markup-compatibility/2006">
              <mc:Choice xmlns:v="urn:schemas-microsoft-com:vml" Requires="v">
                <p:oleObj spid="_x0000_s296989" name="Equation" r:id="rId3" imgW="2476440" imgH="203040" progId="Equation.3">
                  <p:embed/>
                </p:oleObj>
              </mc:Choice>
              <mc:Fallback>
                <p:oleObj name="Equation" r:id="rId3" imgW="2476440" imgH="203040" progId="Equation.3">
                  <p:embed/>
                  <p:pic>
                    <p:nvPicPr>
                      <p:cNvPr id="0" name="Object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1701800"/>
                        <a:ext cx="6400800" cy="52705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96978" name="Picture 18">
            <a:extLst>
              <a:ext uri="{FF2B5EF4-FFF2-40B4-BE49-F238E27FC236}">
                <a16:creationId xmlns:a16="http://schemas.microsoft.com/office/drawing/2014/main" id="{697D449F-01E6-424A-8C4D-231FC754A5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0800" y="6062663"/>
            <a:ext cx="1152525" cy="6429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994" name="Rectangle 10">
            <a:extLst>
              <a:ext uri="{FF2B5EF4-FFF2-40B4-BE49-F238E27FC236}">
                <a16:creationId xmlns:a16="http://schemas.microsoft.com/office/drawing/2014/main" id="{D1681131-A579-4450-AD7C-22BEE739C106}"/>
              </a:ext>
            </a:extLst>
          </p:cNvPr>
          <p:cNvSpPr>
            <a:spLocks noChangeArrowheads="1"/>
          </p:cNvSpPr>
          <p:nvPr/>
        </p:nvSpPr>
        <p:spPr bwMode="auto">
          <a:xfrm>
            <a:off x="762000" y="1600200"/>
            <a:ext cx="8077200" cy="9144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986" name="Rectangle 2">
            <a:extLst>
              <a:ext uri="{FF2B5EF4-FFF2-40B4-BE49-F238E27FC236}">
                <a16:creationId xmlns:a16="http://schemas.microsoft.com/office/drawing/2014/main" id="{8267A7C9-E9A8-4134-9637-B8B50CC95FDD}"/>
              </a:ext>
            </a:extLst>
          </p:cNvPr>
          <p:cNvSpPr>
            <a:spLocks noGrp="1" noChangeArrowheads="1"/>
          </p:cNvSpPr>
          <p:nvPr>
            <p:ph type="title"/>
          </p:nvPr>
        </p:nvSpPr>
        <p:spPr>
          <a:xfrm>
            <a:off x="990600" y="152400"/>
            <a:ext cx="7793038" cy="1143000"/>
          </a:xfrm>
        </p:spPr>
        <p:txBody>
          <a:bodyPr/>
          <a:lstStyle/>
          <a:p>
            <a:pPr>
              <a:lnSpc>
                <a:spcPct val="80000"/>
              </a:lnSpc>
            </a:pPr>
            <a:r>
              <a:rPr lang="en-US" altLang="en-US"/>
              <a:t>Dummy-Variable Models </a:t>
            </a:r>
            <a:br>
              <a:rPr lang="en-US" altLang="en-US"/>
            </a:br>
            <a:r>
              <a:rPr lang="en-US" altLang="en-US"/>
              <a:t>(more than 2 Levels)</a:t>
            </a:r>
          </a:p>
        </p:txBody>
      </p:sp>
      <p:sp>
        <p:nvSpPr>
          <p:cNvPr id="297989" name="Rectangle 5">
            <a:extLst>
              <a:ext uri="{FF2B5EF4-FFF2-40B4-BE49-F238E27FC236}">
                <a16:creationId xmlns:a16="http://schemas.microsoft.com/office/drawing/2014/main" id="{59F31183-C970-421A-B458-8C29859D0503}"/>
              </a:ext>
            </a:extLst>
          </p:cNvPr>
          <p:cNvSpPr>
            <a:spLocks noGrp="1" noChangeArrowheads="1"/>
          </p:cNvSpPr>
          <p:nvPr>
            <p:ph type="body" idx="1"/>
          </p:nvPr>
        </p:nvSpPr>
        <p:spPr>
          <a:noFill/>
          <a:ln/>
        </p:spPr>
        <p:txBody>
          <a:bodyPr/>
          <a:lstStyle/>
          <a:p>
            <a:r>
              <a:rPr lang="en-US" altLang="en-US" sz="2700"/>
              <a:t>The number of dummy variables is </a:t>
            </a:r>
            <a:r>
              <a:rPr lang="en-US" altLang="en-US" sz="2700" b="1">
                <a:solidFill>
                  <a:schemeClr val="folHlink"/>
                </a:solidFill>
              </a:rPr>
              <a:t>one less than the number of levels</a:t>
            </a:r>
          </a:p>
          <a:p>
            <a:r>
              <a:rPr lang="en-US" altLang="en-US" sz="2700"/>
              <a:t>Example:</a:t>
            </a:r>
          </a:p>
          <a:p>
            <a:pPr>
              <a:buFont typeface="Wingdings" panose="05000000000000000000" pitchFamily="2" charset="2"/>
              <a:buNone/>
            </a:pPr>
            <a:r>
              <a:rPr lang="en-US" altLang="en-US" sz="2700"/>
              <a:t>		y = house price ;  x</a:t>
            </a:r>
            <a:r>
              <a:rPr lang="en-US" altLang="en-US" sz="2700" baseline="-25000"/>
              <a:t>1 </a:t>
            </a:r>
            <a:r>
              <a:rPr lang="en-US" altLang="en-US" sz="2700"/>
              <a:t>= square feet</a:t>
            </a:r>
            <a:br>
              <a:rPr lang="en-US" altLang="en-US" sz="2700"/>
            </a:br>
            <a:endParaRPr lang="en-US" altLang="en-US" sz="2700"/>
          </a:p>
          <a:p>
            <a:r>
              <a:rPr lang="en-US" altLang="en-US" sz="2700"/>
              <a:t>The style of the house is also thought to matter:</a:t>
            </a:r>
          </a:p>
          <a:p>
            <a:pPr>
              <a:buFont typeface="Wingdings" panose="05000000000000000000" pitchFamily="2" charset="2"/>
              <a:buNone/>
            </a:pPr>
            <a:r>
              <a:rPr lang="en-US" altLang="en-US" sz="2700"/>
              <a:t>		Style = </a:t>
            </a:r>
            <a:r>
              <a:rPr lang="en-US" altLang="en-US" sz="2700">
                <a:solidFill>
                  <a:schemeClr val="folHlink"/>
                </a:solidFill>
              </a:rPr>
              <a:t>ranch,  split level,  condo</a:t>
            </a:r>
            <a:endParaRPr lang="en-US" altLang="en-US" sz="2700" baseline="-25000">
              <a:solidFill>
                <a:schemeClr val="folHlink"/>
              </a:solidFill>
            </a:endParaRPr>
          </a:p>
        </p:txBody>
      </p:sp>
      <p:sp>
        <p:nvSpPr>
          <p:cNvPr id="297992" name="AutoShape 8">
            <a:extLst>
              <a:ext uri="{FF2B5EF4-FFF2-40B4-BE49-F238E27FC236}">
                <a16:creationId xmlns:a16="http://schemas.microsoft.com/office/drawing/2014/main" id="{C442C118-3D83-4ACC-AE2A-C5899A4B7326}"/>
              </a:ext>
            </a:extLst>
          </p:cNvPr>
          <p:cNvSpPr>
            <a:spLocks/>
          </p:cNvSpPr>
          <p:nvPr/>
        </p:nvSpPr>
        <p:spPr bwMode="auto">
          <a:xfrm rot="16200000">
            <a:off x="4648200" y="3200400"/>
            <a:ext cx="228600" cy="3733800"/>
          </a:xfrm>
          <a:prstGeom prst="leftBrace">
            <a:avLst>
              <a:gd name="adj1" fmla="val 136111"/>
              <a:gd name="adj2" fmla="val 5000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7993" name="Text Box 9">
            <a:extLst>
              <a:ext uri="{FF2B5EF4-FFF2-40B4-BE49-F238E27FC236}">
                <a16:creationId xmlns:a16="http://schemas.microsoft.com/office/drawing/2014/main" id="{974F99E8-A9F1-4D51-9F99-3CA16FF28AA5}"/>
              </a:ext>
            </a:extLst>
          </p:cNvPr>
          <p:cNvSpPr txBox="1">
            <a:spLocks noChangeArrowheads="1"/>
          </p:cNvSpPr>
          <p:nvPr/>
        </p:nvSpPr>
        <p:spPr bwMode="auto">
          <a:xfrm>
            <a:off x="2819400" y="5410200"/>
            <a:ext cx="4038600" cy="831850"/>
          </a:xfrm>
          <a:prstGeom prst="rect">
            <a:avLst/>
          </a:prstGeom>
          <a:solidFill>
            <a:srgbClr val="D1FF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Three levels, so two dummy variables are needed</a:t>
            </a:r>
          </a:p>
        </p:txBody>
      </p:sp>
      <p:pic>
        <p:nvPicPr>
          <p:cNvPr id="297995" name="Picture 11">
            <a:extLst>
              <a:ext uri="{FF2B5EF4-FFF2-40B4-BE49-F238E27FC236}">
                <a16:creationId xmlns:a16="http://schemas.microsoft.com/office/drawing/2014/main" id="{B8EBC961-59A5-48BC-AEF1-52BB4CE190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5562600"/>
            <a:ext cx="1295400" cy="8524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1058" name="Rectangle 1026">
            <a:extLst>
              <a:ext uri="{FF2B5EF4-FFF2-40B4-BE49-F238E27FC236}">
                <a16:creationId xmlns:a16="http://schemas.microsoft.com/office/drawing/2014/main" id="{CBEFCE9E-4808-416E-B5BF-69F36E262ADE}"/>
              </a:ext>
            </a:extLst>
          </p:cNvPr>
          <p:cNvSpPr>
            <a:spLocks noGrp="1" noChangeArrowheads="1"/>
          </p:cNvSpPr>
          <p:nvPr>
            <p:ph type="title"/>
          </p:nvPr>
        </p:nvSpPr>
        <p:spPr>
          <a:xfrm>
            <a:off x="990600" y="152400"/>
            <a:ext cx="7793038" cy="1143000"/>
          </a:xfrm>
        </p:spPr>
        <p:txBody>
          <a:bodyPr/>
          <a:lstStyle/>
          <a:p>
            <a:pPr>
              <a:lnSpc>
                <a:spcPct val="80000"/>
              </a:lnSpc>
            </a:pPr>
            <a:r>
              <a:rPr lang="en-US" altLang="en-US"/>
              <a:t>Dummy-Variable Models </a:t>
            </a:r>
            <a:br>
              <a:rPr lang="en-US" altLang="en-US"/>
            </a:br>
            <a:r>
              <a:rPr lang="en-US" altLang="en-US"/>
              <a:t>(more than 2 Levels)</a:t>
            </a:r>
          </a:p>
        </p:txBody>
      </p:sp>
      <p:graphicFrame>
        <p:nvGraphicFramePr>
          <p:cNvPr id="301060" name="Object 1028">
            <a:extLst>
              <a:ext uri="{FF2B5EF4-FFF2-40B4-BE49-F238E27FC236}">
                <a16:creationId xmlns:a16="http://schemas.microsoft.com/office/drawing/2014/main" id="{78B823C8-55AA-4DDA-83DE-621D1BBA9DD8}"/>
              </a:ext>
            </a:extLst>
          </p:cNvPr>
          <p:cNvGraphicFramePr>
            <a:graphicFrameLocks noChangeAspect="1"/>
          </p:cNvGraphicFramePr>
          <p:nvPr/>
        </p:nvGraphicFramePr>
        <p:xfrm>
          <a:off x="1447800" y="2133600"/>
          <a:ext cx="6629400" cy="1300163"/>
        </p:xfrm>
        <a:graphic>
          <a:graphicData uri="http://schemas.openxmlformats.org/presentationml/2006/ole">
            <mc:AlternateContent xmlns:mc="http://schemas.openxmlformats.org/markup-compatibility/2006">
              <mc:Choice xmlns:v="urn:schemas-microsoft-com:vml" Requires="v">
                <p:oleObj spid="_x0000_s301086" name="Equation" r:id="rId3" imgW="2717640" imgH="533160" progId="Equation.3">
                  <p:embed/>
                </p:oleObj>
              </mc:Choice>
              <mc:Fallback>
                <p:oleObj name="Equation" r:id="rId3" imgW="2717640" imgH="533160" progId="Equation.3">
                  <p:embed/>
                  <p:pic>
                    <p:nvPicPr>
                      <p:cNvPr id="0" name="Object 10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7800" y="2133600"/>
                        <a:ext cx="6629400" cy="1300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1061" name="Object 1029">
            <a:extLst>
              <a:ext uri="{FF2B5EF4-FFF2-40B4-BE49-F238E27FC236}">
                <a16:creationId xmlns:a16="http://schemas.microsoft.com/office/drawing/2014/main" id="{03E1F3A1-DE65-4F46-B4EC-B44C6166D94E}"/>
              </a:ext>
            </a:extLst>
          </p:cNvPr>
          <p:cNvGraphicFramePr>
            <a:graphicFrameLocks noChangeAspect="1"/>
          </p:cNvGraphicFramePr>
          <p:nvPr/>
        </p:nvGraphicFramePr>
        <p:xfrm>
          <a:off x="2328863" y="3810000"/>
          <a:ext cx="4508500" cy="611188"/>
        </p:xfrm>
        <a:graphic>
          <a:graphicData uri="http://schemas.openxmlformats.org/presentationml/2006/ole">
            <mc:AlternateContent xmlns:mc="http://schemas.openxmlformats.org/markup-compatibility/2006">
              <mc:Choice xmlns:v="urn:schemas-microsoft-com:vml" Requires="v">
                <p:oleObj spid="_x0000_s301087" name="Equation" r:id="rId5" imgW="1676160" imgH="228600" progId="Equation.3">
                  <p:embed/>
                </p:oleObj>
              </mc:Choice>
              <mc:Fallback>
                <p:oleObj name="Equation" r:id="rId5" imgW="1676160" imgH="228600" progId="Equation.3">
                  <p:embed/>
                  <p:pic>
                    <p:nvPicPr>
                      <p:cNvPr id="0" name="Object 10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28863" y="3810000"/>
                        <a:ext cx="4508500" cy="611188"/>
                      </a:xfrm>
                      <a:prstGeom prst="rect">
                        <a:avLst/>
                      </a:prstGeom>
                      <a:solidFill>
                        <a:srgbClr val="FFFFB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1062" name="Text Box 1030">
            <a:extLst>
              <a:ext uri="{FF2B5EF4-FFF2-40B4-BE49-F238E27FC236}">
                <a16:creationId xmlns:a16="http://schemas.microsoft.com/office/drawing/2014/main" id="{BB9E62EC-6B81-40AF-A247-3D1824F71C48}"/>
              </a:ext>
            </a:extLst>
          </p:cNvPr>
          <p:cNvSpPr txBox="1">
            <a:spLocks noChangeArrowheads="1"/>
          </p:cNvSpPr>
          <p:nvPr/>
        </p:nvSpPr>
        <p:spPr bwMode="auto">
          <a:xfrm>
            <a:off x="1219200" y="4648200"/>
            <a:ext cx="6781800" cy="1744663"/>
          </a:xfrm>
          <a:prstGeom prst="rect">
            <a:avLst/>
          </a:prstGeom>
          <a:solidFill>
            <a:srgbClr val="D1FF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b</a:t>
            </a:r>
            <a:r>
              <a:rPr lang="en-US" altLang="en-US" baseline="-25000"/>
              <a:t>2</a:t>
            </a:r>
            <a:r>
              <a:rPr lang="en-US" altLang="en-US"/>
              <a:t> shows the impact on price if the house is a ranch style, </a:t>
            </a:r>
            <a:r>
              <a:rPr lang="en-US" altLang="en-US">
                <a:solidFill>
                  <a:schemeClr val="folHlink"/>
                </a:solidFill>
              </a:rPr>
              <a:t>compared to a condo</a:t>
            </a:r>
          </a:p>
          <a:p>
            <a:pPr algn="ctr">
              <a:spcBef>
                <a:spcPct val="50000"/>
              </a:spcBef>
            </a:pPr>
            <a:r>
              <a:rPr lang="en-US" altLang="en-US"/>
              <a:t>b</a:t>
            </a:r>
            <a:r>
              <a:rPr lang="en-US" altLang="en-US" baseline="-25000"/>
              <a:t>3</a:t>
            </a:r>
            <a:r>
              <a:rPr lang="en-US" altLang="en-US"/>
              <a:t> shows the impact on price if the house is a split level style, </a:t>
            </a:r>
            <a:r>
              <a:rPr lang="en-US" altLang="en-US">
                <a:solidFill>
                  <a:schemeClr val="folHlink"/>
                </a:solidFill>
              </a:rPr>
              <a:t>compared to a condo</a:t>
            </a:r>
          </a:p>
        </p:txBody>
      </p:sp>
      <p:sp>
        <p:nvSpPr>
          <p:cNvPr id="301063" name="Text Box 1031">
            <a:extLst>
              <a:ext uri="{FF2B5EF4-FFF2-40B4-BE49-F238E27FC236}">
                <a16:creationId xmlns:a16="http://schemas.microsoft.com/office/drawing/2014/main" id="{027C9C81-0454-4C03-8D68-641E823DD9CE}"/>
              </a:ext>
            </a:extLst>
          </p:cNvPr>
          <p:cNvSpPr txBox="1">
            <a:spLocks noChangeArrowheads="1"/>
          </p:cNvSpPr>
          <p:nvPr/>
        </p:nvSpPr>
        <p:spPr bwMode="auto">
          <a:xfrm>
            <a:off x="7543800" y="1219200"/>
            <a:ext cx="14747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i="1">
                <a:solidFill>
                  <a:schemeClr val="tx2"/>
                </a:solidFill>
                <a:latin typeface="Tahoma" panose="020B0604030504040204" pitchFamily="34" charset="0"/>
              </a:rPr>
              <a:t>(continued)</a:t>
            </a:r>
          </a:p>
        </p:txBody>
      </p:sp>
      <p:pic>
        <p:nvPicPr>
          <p:cNvPr id="301064" name="Picture 1032">
            <a:extLst>
              <a:ext uri="{FF2B5EF4-FFF2-40B4-BE49-F238E27FC236}">
                <a16:creationId xmlns:a16="http://schemas.microsoft.com/office/drawing/2014/main" id="{CDC9DCEE-FBB8-4442-A5C8-974C824BD47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00" y="3505200"/>
            <a:ext cx="1295400" cy="852488"/>
          </a:xfrm>
          <a:prstGeom prst="rect">
            <a:avLst/>
          </a:prstGeom>
          <a:noFill/>
          <a:extLst>
            <a:ext uri="{909E8E84-426E-40DD-AFC4-6F175D3DCCD1}">
              <a14:hiddenFill xmlns:a14="http://schemas.microsoft.com/office/drawing/2010/main">
                <a:solidFill>
                  <a:srgbClr val="FFFFFF"/>
                </a:solidFill>
              </a14:hiddenFill>
            </a:ext>
          </a:extLst>
        </p:spPr>
      </p:pic>
      <p:sp>
        <p:nvSpPr>
          <p:cNvPr id="301065" name="Text Box 1033">
            <a:extLst>
              <a:ext uri="{FF2B5EF4-FFF2-40B4-BE49-F238E27FC236}">
                <a16:creationId xmlns:a16="http://schemas.microsoft.com/office/drawing/2014/main" id="{001C57B3-66CC-4085-A50C-A6457FA89C86}"/>
              </a:ext>
            </a:extLst>
          </p:cNvPr>
          <p:cNvSpPr txBox="1">
            <a:spLocks noChangeArrowheads="1"/>
          </p:cNvSpPr>
          <p:nvPr/>
        </p:nvSpPr>
        <p:spPr bwMode="auto">
          <a:xfrm>
            <a:off x="1905000" y="1447800"/>
            <a:ext cx="541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a:solidFill>
                  <a:schemeClr val="folHlink"/>
                </a:solidFill>
              </a:rPr>
              <a:t>Let the default category be “condo”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2450" name="Rectangle 2">
            <a:extLst>
              <a:ext uri="{FF2B5EF4-FFF2-40B4-BE49-F238E27FC236}">
                <a16:creationId xmlns:a16="http://schemas.microsoft.com/office/drawing/2014/main" id="{9571422F-02AD-4B50-AE9C-129649A81215}"/>
              </a:ext>
            </a:extLst>
          </p:cNvPr>
          <p:cNvSpPr>
            <a:spLocks noGrp="1" noChangeArrowheads="1"/>
          </p:cNvSpPr>
          <p:nvPr>
            <p:ph type="title"/>
          </p:nvPr>
        </p:nvSpPr>
        <p:spPr/>
        <p:txBody>
          <a:bodyPr/>
          <a:lstStyle/>
          <a:p>
            <a:r>
              <a:rPr lang="en-US" altLang="en-US"/>
              <a:t>Chapter Goals</a:t>
            </a:r>
          </a:p>
        </p:txBody>
      </p:sp>
      <p:sp>
        <p:nvSpPr>
          <p:cNvPr id="232451" name="Rectangle 3">
            <a:extLst>
              <a:ext uri="{FF2B5EF4-FFF2-40B4-BE49-F238E27FC236}">
                <a16:creationId xmlns:a16="http://schemas.microsoft.com/office/drawing/2014/main" id="{8587A825-D515-4B75-87F2-B09C655880E5}"/>
              </a:ext>
            </a:extLst>
          </p:cNvPr>
          <p:cNvSpPr>
            <a:spLocks noGrp="1" noChangeArrowheads="1"/>
          </p:cNvSpPr>
          <p:nvPr>
            <p:ph type="body" idx="1"/>
          </p:nvPr>
        </p:nvSpPr>
        <p:spPr>
          <a:xfrm>
            <a:off x="762000" y="1752600"/>
            <a:ext cx="8153400" cy="4532313"/>
          </a:xfrm>
        </p:spPr>
        <p:txBody>
          <a:bodyPr/>
          <a:lstStyle/>
          <a:p>
            <a:pPr>
              <a:spcBef>
                <a:spcPct val="25000"/>
              </a:spcBef>
              <a:buFont typeface="Wingdings" panose="05000000000000000000" pitchFamily="2" charset="2"/>
              <a:buNone/>
            </a:pPr>
            <a:r>
              <a:rPr lang="en-US" altLang="en-US" sz="2700" b="1"/>
              <a:t>After completing this chapter, you should be able to:</a:t>
            </a:r>
            <a:r>
              <a:rPr lang="en-US" altLang="en-US" sz="2700"/>
              <a:t> </a:t>
            </a:r>
          </a:p>
          <a:p>
            <a:pPr>
              <a:spcBef>
                <a:spcPct val="25000"/>
              </a:spcBef>
            </a:pPr>
            <a:r>
              <a:rPr lang="en-US" altLang="en-US" sz="2700"/>
              <a:t>use variable transformations to model nonlinear relationships</a:t>
            </a:r>
          </a:p>
          <a:p>
            <a:pPr>
              <a:spcBef>
                <a:spcPct val="25000"/>
              </a:spcBef>
            </a:pPr>
            <a:r>
              <a:rPr lang="en-US" altLang="en-US" sz="2700"/>
              <a:t>recognize potential problems in multiple regression analysis and take the steps to correct the problems.</a:t>
            </a:r>
          </a:p>
          <a:p>
            <a:pPr>
              <a:spcBef>
                <a:spcPct val="25000"/>
              </a:spcBef>
            </a:pPr>
            <a:r>
              <a:rPr lang="en-US" altLang="en-US" sz="2700"/>
              <a:t>incorporate qualitative variables into the regression model by using dummy variables.</a:t>
            </a:r>
          </a:p>
        </p:txBody>
      </p:sp>
      <p:sp>
        <p:nvSpPr>
          <p:cNvPr id="232452" name="Text Box 4">
            <a:extLst>
              <a:ext uri="{FF2B5EF4-FFF2-40B4-BE49-F238E27FC236}">
                <a16:creationId xmlns:a16="http://schemas.microsoft.com/office/drawing/2014/main" id="{7991B0B8-689B-4992-BB74-869C5301148B}"/>
              </a:ext>
            </a:extLst>
          </p:cNvPr>
          <p:cNvSpPr txBox="1">
            <a:spLocks noChangeArrowheads="1"/>
          </p:cNvSpPr>
          <p:nvPr/>
        </p:nvSpPr>
        <p:spPr bwMode="auto">
          <a:xfrm>
            <a:off x="7543800" y="1219200"/>
            <a:ext cx="14747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i="1">
                <a:solidFill>
                  <a:schemeClr val="tx2"/>
                </a:solidFill>
                <a:latin typeface="Tahoma" panose="020B0604030504040204" pitchFamily="34" charset="0"/>
              </a:rPr>
              <a:t>(continued)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9010" name="Rectangle 1026">
            <a:extLst>
              <a:ext uri="{FF2B5EF4-FFF2-40B4-BE49-F238E27FC236}">
                <a16:creationId xmlns:a16="http://schemas.microsoft.com/office/drawing/2014/main" id="{CB61313A-0A7C-4181-8375-F0033F75E6E8}"/>
              </a:ext>
            </a:extLst>
          </p:cNvPr>
          <p:cNvSpPr>
            <a:spLocks noGrp="1" noChangeArrowheads="1"/>
          </p:cNvSpPr>
          <p:nvPr>
            <p:ph type="title"/>
          </p:nvPr>
        </p:nvSpPr>
        <p:spPr>
          <a:xfrm>
            <a:off x="1143000" y="304800"/>
            <a:ext cx="7793038" cy="990600"/>
          </a:xfrm>
        </p:spPr>
        <p:txBody>
          <a:bodyPr/>
          <a:lstStyle/>
          <a:p>
            <a:pPr>
              <a:lnSpc>
                <a:spcPct val="80000"/>
              </a:lnSpc>
            </a:pPr>
            <a:r>
              <a:rPr lang="en-US" altLang="en-US" sz="3700"/>
              <a:t>Interpreting the Dummy Variable Coefficients (with 3 Levels)</a:t>
            </a:r>
          </a:p>
        </p:txBody>
      </p:sp>
      <p:sp>
        <p:nvSpPr>
          <p:cNvPr id="299011" name="Text Box 1027">
            <a:extLst>
              <a:ext uri="{FF2B5EF4-FFF2-40B4-BE49-F238E27FC236}">
                <a16:creationId xmlns:a16="http://schemas.microsoft.com/office/drawing/2014/main" id="{8D173AA6-9534-476B-81E4-EC9F1AB2B3E4}"/>
              </a:ext>
            </a:extLst>
          </p:cNvPr>
          <p:cNvSpPr txBox="1">
            <a:spLocks noChangeArrowheads="1"/>
          </p:cNvSpPr>
          <p:nvPr/>
        </p:nvSpPr>
        <p:spPr bwMode="auto">
          <a:xfrm>
            <a:off x="5334000" y="2971800"/>
            <a:ext cx="3657600" cy="1628775"/>
          </a:xfrm>
          <a:prstGeom prst="rect">
            <a:avLst/>
          </a:prstGeom>
          <a:solidFill>
            <a:srgbClr val="D1FFF6"/>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a:t>With the same square feet, a ranch will have an estimated average price of 23.53 thousand dollars more than a condo</a:t>
            </a:r>
          </a:p>
        </p:txBody>
      </p:sp>
      <p:sp>
        <p:nvSpPr>
          <p:cNvPr id="299012" name="Text Box 1028">
            <a:extLst>
              <a:ext uri="{FF2B5EF4-FFF2-40B4-BE49-F238E27FC236}">
                <a16:creationId xmlns:a16="http://schemas.microsoft.com/office/drawing/2014/main" id="{9B7D4011-A236-46CA-9273-160ECB468D93}"/>
              </a:ext>
            </a:extLst>
          </p:cNvPr>
          <p:cNvSpPr txBox="1">
            <a:spLocks noChangeArrowheads="1"/>
          </p:cNvSpPr>
          <p:nvPr/>
        </p:nvSpPr>
        <p:spPr bwMode="auto">
          <a:xfrm>
            <a:off x="5334000" y="4876800"/>
            <a:ext cx="3657600" cy="1628775"/>
          </a:xfrm>
          <a:prstGeom prst="rect">
            <a:avLst/>
          </a:prstGeom>
          <a:solidFill>
            <a:srgbClr val="BEF8C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altLang="en-US" sz="2000"/>
              <a:t>With the same square feet, a ranch will have an estimated average price of 18.84 thousand dollars more than a condo.</a:t>
            </a:r>
          </a:p>
        </p:txBody>
      </p:sp>
      <p:sp>
        <p:nvSpPr>
          <p:cNvPr id="299013" name="Line 1029">
            <a:extLst>
              <a:ext uri="{FF2B5EF4-FFF2-40B4-BE49-F238E27FC236}">
                <a16:creationId xmlns:a16="http://schemas.microsoft.com/office/drawing/2014/main" id="{5B0FB4A2-63A8-4161-81AC-5DA14F906EA8}"/>
              </a:ext>
            </a:extLst>
          </p:cNvPr>
          <p:cNvSpPr>
            <a:spLocks noChangeShapeType="1"/>
          </p:cNvSpPr>
          <p:nvPr/>
        </p:nvSpPr>
        <p:spPr bwMode="auto">
          <a:xfrm flipH="1">
            <a:off x="4724400" y="3886200"/>
            <a:ext cx="609600" cy="533400"/>
          </a:xfrm>
          <a:prstGeom prst="line">
            <a:avLst/>
          </a:prstGeom>
          <a:noFill/>
          <a:ln w="2857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9014" name="Line 1030">
            <a:extLst>
              <a:ext uri="{FF2B5EF4-FFF2-40B4-BE49-F238E27FC236}">
                <a16:creationId xmlns:a16="http://schemas.microsoft.com/office/drawing/2014/main" id="{403F11C8-78B6-47AF-8669-A6B3752961D3}"/>
              </a:ext>
            </a:extLst>
          </p:cNvPr>
          <p:cNvSpPr>
            <a:spLocks noChangeShapeType="1"/>
          </p:cNvSpPr>
          <p:nvPr/>
        </p:nvSpPr>
        <p:spPr bwMode="auto">
          <a:xfrm flipH="1">
            <a:off x="4648200" y="5791200"/>
            <a:ext cx="685800" cy="152400"/>
          </a:xfrm>
          <a:prstGeom prst="line">
            <a:avLst/>
          </a:prstGeom>
          <a:noFill/>
          <a:ln w="28575">
            <a:solidFill>
              <a:schemeClr va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9016" name="Text Box 1032">
            <a:extLst>
              <a:ext uri="{FF2B5EF4-FFF2-40B4-BE49-F238E27FC236}">
                <a16:creationId xmlns:a16="http://schemas.microsoft.com/office/drawing/2014/main" id="{9809F728-7964-4794-9065-DAA0587DF4FF}"/>
              </a:ext>
            </a:extLst>
          </p:cNvPr>
          <p:cNvSpPr txBox="1">
            <a:spLocks noChangeArrowheads="1"/>
          </p:cNvSpPr>
          <p:nvPr/>
        </p:nvSpPr>
        <p:spPr bwMode="auto">
          <a:xfrm>
            <a:off x="1066800" y="1524000"/>
            <a:ext cx="4864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Suppose the estimated equation is</a:t>
            </a:r>
          </a:p>
        </p:txBody>
      </p:sp>
      <p:graphicFrame>
        <p:nvGraphicFramePr>
          <p:cNvPr id="299017" name="Object 1033">
            <a:extLst>
              <a:ext uri="{FF2B5EF4-FFF2-40B4-BE49-F238E27FC236}">
                <a16:creationId xmlns:a16="http://schemas.microsoft.com/office/drawing/2014/main" id="{CFE6FA6F-27E7-47A3-854A-5BE041196290}"/>
              </a:ext>
            </a:extLst>
          </p:cNvPr>
          <p:cNvGraphicFramePr>
            <a:graphicFrameLocks noChangeAspect="1"/>
          </p:cNvGraphicFramePr>
          <p:nvPr/>
        </p:nvGraphicFramePr>
        <p:xfrm>
          <a:off x="1295400" y="1981200"/>
          <a:ext cx="6396038" cy="544513"/>
        </p:xfrm>
        <a:graphic>
          <a:graphicData uri="http://schemas.openxmlformats.org/presentationml/2006/ole">
            <mc:AlternateContent xmlns:mc="http://schemas.openxmlformats.org/markup-compatibility/2006">
              <mc:Choice xmlns:v="urn:schemas-microsoft-com:vml" Requires="v">
                <p:oleObj spid="_x0000_s299065" name="Equation" r:id="rId3" imgW="2666880" imgH="228600" progId="Equation.3">
                  <p:embed/>
                </p:oleObj>
              </mc:Choice>
              <mc:Fallback>
                <p:oleObj name="Equation" r:id="rId3" imgW="2666880" imgH="228600" progId="Equation.3">
                  <p:embed/>
                  <p:pic>
                    <p:nvPicPr>
                      <p:cNvPr id="0" name="Object 10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1981200"/>
                        <a:ext cx="6396038" cy="544513"/>
                      </a:xfrm>
                      <a:prstGeom prst="rect">
                        <a:avLst/>
                      </a:prstGeom>
                      <a:solidFill>
                        <a:srgbClr val="FFFFB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9018" name="Object 1034">
            <a:extLst>
              <a:ext uri="{FF2B5EF4-FFF2-40B4-BE49-F238E27FC236}">
                <a16:creationId xmlns:a16="http://schemas.microsoft.com/office/drawing/2014/main" id="{96C6C4B6-AD51-4118-AC89-8AC11116EAF6}"/>
              </a:ext>
            </a:extLst>
          </p:cNvPr>
          <p:cNvGraphicFramePr>
            <a:graphicFrameLocks noChangeAspect="1"/>
          </p:cNvGraphicFramePr>
          <p:nvPr/>
        </p:nvGraphicFramePr>
        <p:xfrm>
          <a:off x="228600" y="5715000"/>
          <a:ext cx="4446588" cy="514350"/>
        </p:xfrm>
        <a:graphic>
          <a:graphicData uri="http://schemas.openxmlformats.org/presentationml/2006/ole">
            <mc:AlternateContent xmlns:mc="http://schemas.openxmlformats.org/markup-compatibility/2006">
              <mc:Choice xmlns:v="urn:schemas-microsoft-com:vml" Requires="v">
                <p:oleObj spid="_x0000_s299066" name="Equation" r:id="rId5" imgW="1854000" imgH="215640" progId="Equation.3">
                  <p:embed/>
                </p:oleObj>
              </mc:Choice>
              <mc:Fallback>
                <p:oleObj name="Equation" r:id="rId5" imgW="1854000" imgH="215640" progId="Equation.3">
                  <p:embed/>
                  <p:pic>
                    <p:nvPicPr>
                      <p:cNvPr id="0" name="Object 10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 y="5715000"/>
                        <a:ext cx="4446588" cy="514350"/>
                      </a:xfrm>
                      <a:prstGeom prst="rect">
                        <a:avLst/>
                      </a:prstGeom>
                      <a:solidFill>
                        <a:srgbClr val="BEF8C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9019" name="Object 1035">
            <a:extLst>
              <a:ext uri="{FF2B5EF4-FFF2-40B4-BE49-F238E27FC236}">
                <a16:creationId xmlns:a16="http://schemas.microsoft.com/office/drawing/2014/main" id="{3EED94AB-E11A-4049-A3AF-6C6621EDD00E}"/>
              </a:ext>
            </a:extLst>
          </p:cNvPr>
          <p:cNvGraphicFramePr>
            <a:graphicFrameLocks noChangeAspect="1"/>
          </p:cNvGraphicFramePr>
          <p:nvPr/>
        </p:nvGraphicFramePr>
        <p:xfrm>
          <a:off x="228600" y="4419600"/>
          <a:ext cx="4478338" cy="514350"/>
        </p:xfrm>
        <a:graphic>
          <a:graphicData uri="http://schemas.openxmlformats.org/presentationml/2006/ole">
            <mc:AlternateContent xmlns:mc="http://schemas.openxmlformats.org/markup-compatibility/2006">
              <mc:Choice xmlns:v="urn:schemas-microsoft-com:vml" Requires="v">
                <p:oleObj spid="_x0000_s299067" name="Equation" r:id="rId7" imgW="1866600" imgH="215640" progId="Equation.3">
                  <p:embed/>
                </p:oleObj>
              </mc:Choice>
              <mc:Fallback>
                <p:oleObj name="Equation" r:id="rId7" imgW="1866600" imgH="215640" progId="Equation.3">
                  <p:embed/>
                  <p:pic>
                    <p:nvPicPr>
                      <p:cNvPr id="0" name="Object 103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 y="4419600"/>
                        <a:ext cx="4478338" cy="514350"/>
                      </a:xfrm>
                      <a:prstGeom prst="rect">
                        <a:avLst/>
                      </a:prstGeom>
                      <a:solidFill>
                        <a:srgbClr val="D1FFF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9020" name="Object 1036">
            <a:extLst>
              <a:ext uri="{FF2B5EF4-FFF2-40B4-BE49-F238E27FC236}">
                <a16:creationId xmlns:a16="http://schemas.microsoft.com/office/drawing/2014/main" id="{CC48FABB-B49D-416D-93F8-47383C0E5C07}"/>
              </a:ext>
            </a:extLst>
          </p:cNvPr>
          <p:cNvGraphicFramePr>
            <a:graphicFrameLocks noChangeAspect="1"/>
          </p:cNvGraphicFramePr>
          <p:nvPr/>
        </p:nvGraphicFramePr>
        <p:xfrm>
          <a:off x="228600" y="3200400"/>
          <a:ext cx="3167063" cy="514350"/>
        </p:xfrm>
        <a:graphic>
          <a:graphicData uri="http://schemas.openxmlformats.org/presentationml/2006/ole">
            <mc:AlternateContent xmlns:mc="http://schemas.openxmlformats.org/markup-compatibility/2006">
              <mc:Choice xmlns:v="urn:schemas-microsoft-com:vml" Requires="v">
                <p:oleObj spid="_x0000_s299068" name="Equation" r:id="rId9" imgW="1320480" imgH="215640" progId="Equation.3">
                  <p:embed/>
                </p:oleObj>
              </mc:Choice>
              <mc:Fallback>
                <p:oleObj name="Equation" r:id="rId9" imgW="1320480" imgH="215640" progId="Equation.3">
                  <p:embed/>
                  <p:pic>
                    <p:nvPicPr>
                      <p:cNvPr id="0" name="Object 103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600" y="3200400"/>
                        <a:ext cx="3167063" cy="514350"/>
                      </a:xfrm>
                      <a:prstGeom prst="rect">
                        <a:avLst/>
                      </a:prstGeom>
                      <a:solidFill>
                        <a:srgbClr val="FEF0D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9021" name="Text Box 1037">
            <a:extLst>
              <a:ext uri="{FF2B5EF4-FFF2-40B4-BE49-F238E27FC236}">
                <a16:creationId xmlns:a16="http://schemas.microsoft.com/office/drawing/2014/main" id="{CEA676B8-A7D8-4E36-92BC-E1AF2E59B82B}"/>
              </a:ext>
            </a:extLst>
          </p:cNvPr>
          <p:cNvSpPr txBox="1">
            <a:spLocks noChangeArrowheads="1"/>
          </p:cNvSpPr>
          <p:nvPr/>
        </p:nvSpPr>
        <p:spPr bwMode="auto">
          <a:xfrm>
            <a:off x="152400" y="2743200"/>
            <a:ext cx="3371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For a condo: x</a:t>
            </a:r>
            <a:r>
              <a:rPr lang="en-US" altLang="en-US" baseline="-25000"/>
              <a:t>2</a:t>
            </a:r>
            <a:r>
              <a:rPr lang="en-US" altLang="en-US"/>
              <a:t> = x</a:t>
            </a:r>
            <a:r>
              <a:rPr lang="en-US" altLang="en-US" baseline="-25000"/>
              <a:t>3</a:t>
            </a:r>
            <a:r>
              <a:rPr lang="en-US" altLang="en-US"/>
              <a:t> = 0</a:t>
            </a:r>
          </a:p>
        </p:txBody>
      </p:sp>
      <p:sp>
        <p:nvSpPr>
          <p:cNvPr id="299022" name="Text Box 1038">
            <a:extLst>
              <a:ext uri="{FF2B5EF4-FFF2-40B4-BE49-F238E27FC236}">
                <a16:creationId xmlns:a16="http://schemas.microsoft.com/office/drawing/2014/main" id="{A5AF4EE0-8177-4339-8E2F-9F2FC7C93247}"/>
              </a:ext>
            </a:extLst>
          </p:cNvPr>
          <p:cNvSpPr txBox="1">
            <a:spLocks noChangeArrowheads="1"/>
          </p:cNvSpPr>
          <p:nvPr/>
        </p:nvSpPr>
        <p:spPr bwMode="auto">
          <a:xfrm>
            <a:off x="152400" y="3962400"/>
            <a:ext cx="269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For a ranch: x</a:t>
            </a:r>
            <a:r>
              <a:rPr lang="en-US" altLang="en-US" baseline="-25000"/>
              <a:t>3</a:t>
            </a:r>
            <a:r>
              <a:rPr lang="en-US" altLang="en-US"/>
              <a:t> = 0</a:t>
            </a:r>
          </a:p>
        </p:txBody>
      </p:sp>
      <p:sp>
        <p:nvSpPr>
          <p:cNvPr id="299023" name="Text Box 1039">
            <a:extLst>
              <a:ext uri="{FF2B5EF4-FFF2-40B4-BE49-F238E27FC236}">
                <a16:creationId xmlns:a16="http://schemas.microsoft.com/office/drawing/2014/main" id="{E9F71FC9-A505-4BDD-AA19-9D14B8C4D3D3}"/>
              </a:ext>
            </a:extLst>
          </p:cNvPr>
          <p:cNvSpPr txBox="1">
            <a:spLocks noChangeArrowheads="1"/>
          </p:cNvSpPr>
          <p:nvPr/>
        </p:nvSpPr>
        <p:spPr bwMode="auto">
          <a:xfrm>
            <a:off x="152400" y="5257800"/>
            <a:ext cx="31845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For a split level: x</a:t>
            </a:r>
            <a:r>
              <a:rPr lang="en-US" altLang="en-US" baseline="-25000"/>
              <a:t>2</a:t>
            </a:r>
            <a:r>
              <a:rPr lang="en-US" altLang="en-US"/>
              <a:t> = 0</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746C903-CA45-46EA-985D-BFA2D6085542}"/>
              </a:ext>
            </a:extLst>
          </p:cNvPr>
          <p:cNvSpPr txBox="1">
            <a:spLocks/>
          </p:cNvSpPr>
          <p:nvPr/>
        </p:nvSpPr>
        <p:spPr>
          <a:xfrm>
            <a:off x="1495425" y="4646613"/>
            <a:ext cx="6156325" cy="808037"/>
          </a:xfrm>
          <a:prstGeom prst="rect">
            <a:avLst/>
          </a:prstGeom>
        </p:spPr>
        <p:txBody>
          <a:bodyPr anchor="b">
            <a:normAutofit fontScale="97500"/>
            <a:scene3d>
              <a:camera prst="orthographicFront"/>
              <a:lightRig rig="soft" dir="t">
                <a:rot lat="0" lon="0" rev="2400000"/>
              </a:lightRig>
            </a:scene3d>
            <a:sp3d>
              <a:bevelT w="19050" h="12700"/>
            </a:sp3d>
          </a:bodyPr>
          <a:lstStyle/>
          <a:p>
            <a:pPr marL="54864" algn="ctr" eaLnBrk="1" fontAlgn="auto" hangingPunct="1">
              <a:spcAft>
                <a:spcPts val="0"/>
              </a:spcAft>
              <a:defRPr/>
            </a:pPr>
            <a:endParaRPr lang="en-US" sz="3200" b="1"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endParaRPr>
          </a:p>
        </p:txBody>
      </p:sp>
      <p:sp>
        <p:nvSpPr>
          <p:cNvPr id="10" name="Title 1">
            <a:extLst>
              <a:ext uri="{FF2B5EF4-FFF2-40B4-BE49-F238E27FC236}">
                <a16:creationId xmlns:a16="http://schemas.microsoft.com/office/drawing/2014/main" id="{A8B6BB9C-D3BA-42CD-BC42-68798484C755}"/>
              </a:ext>
            </a:extLst>
          </p:cNvPr>
          <p:cNvSpPr txBox="1">
            <a:spLocks/>
          </p:cNvSpPr>
          <p:nvPr/>
        </p:nvSpPr>
        <p:spPr>
          <a:xfrm>
            <a:off x="1937894" y="914400"/>
            <a:ext cx="5830185" cy="774109"/>
          </a:xfrm>
          <a:prstGeom prst="rect">
            <a:avLst/>
          </a:prstGeom>
        </p:spPr>
        <p:txBody>
          <a:bodyPr anchor="b">
            <a:scene3d>
              <a:camera prst="orthographicFront"/>
              <a:lightRig rig="soft" dir="t">
                <a:rot lat="0" lon="0" rev="2400000"/>
              </a:lightRig>
            </a:scene3d>
            <a:sp3d>
              <a:bevelT w="19050" h="12700"/>
            </a:sp3d>
          </a:bodyPr>
          <a:lstStyle/>
          <a:p>
            <a:pPr marL="54864" algn="ctr" eaLnBrk="1" fontAlgn="auto" hangingPunct="1">
              <a:spcAft>
                <a:spcPts val="0"/>
              </a:spcAft>
              <a:defRPr/>
            </a:pPr>
            <a:r>
              <a:rPr lang="en-US" sz="3200" b="1" dirty="0">
                <a:solidFill>
                  <a:srgbClr val="003300"/>
                </a:solidFill>
                <a:latin typeface="Lucida Bright" panose="02040602050505020304" pitchFamily="18" charset="0"/>
                <a:ea typeface="+mj-ea"/>
                <a:cs typeface="FrankRuehl" panose="020E0503060101010101" pitchFamily="34" charset="-79"/>
              </a:rPr>
              <a:t>Business Analytics</a:t>
            </a:r>
          </a:p>
        </p:txBody>
      </p:sp>
      <p:sp>
        <p:nvSpPr>
          <p:cNvPr id="15" name="Title 1">
            <a:extLst>
              <a:ext uri="{FF2B5EF4-FFF2-40B4-BE49-F238E27FC236}">
                <a16:creationId xmlns:a16="http://schemas.microsoft.com/office/drawing/2014/main" id="{9965CC8A-A7EE-4E0F-8DF4-8D8517052CF5}"/>
              </a:ext>
            </a:extLst>
          </p:cNvPr>
          <p:cNvSpPr txBox="1">
            <a:spLocks noChangeAspect="1"/>
          </p:cNvSpPr>
          <p:nvPr/>
        </p:nvSpPr>
        <p:spPr>
          <a:xfrm>
            <a:off x="914400" y="3558862"/>
            <a:ext cx="7877174" cy="805417"/>
          </a:xfrm>
          <a:prstGeom prst="rect">
            <a:avLst/>
          </a:prstGeom>
          <a:scene3d>
            <a:camera prst="orthographicFront"/>
            <a:lightRig rig="soft" dir="t">
              <a:rot lat="0" lon="0" rev="2400000"/>
            </a:lightRig>
          </a:scene3d>
          <a:sp3d extrusionH="76200">
            <a:extrusionClr>
              <a:schemeClr val="accent2">
                <a:lumMod val="75000"/>
              </a:schemeClr>
            </a:extrusionClr>
          </a:sp3d>
        </p:spPr>
        <p:txBody>
          <a:bodyPr anchor="ctr">
            <a:sp3d>
              <a:bevelT w="19050" h="12700"/>
            </a:sp3d>
          </a:bodyPr>
          <a:lstStyle/>
          <a:p>
            <a:pPr marL="54864" algn="ctr" eaLnBrk="1" fontAlgn="auto" hangingPunct="1">
              <a:spcAft>
                <a:spcPts val="0"/>
              </a:spcAft>
              <a:defRPr/>
            </a:pPr>
            <a:r>
              <a:rPr lang="en-US" sz="4800" b="1">
                <a:solidFill>
                  <a:srgbClr val="BF0922"/>
                </a:solidFill>
                <a:latin typeface="Lucida Bright" panose="02040602050505020304" pitchFamily="18" charset="0"/>
                <a:ea typeface="+mj-ea"/>
                <a:cs typeface="FrankRuehl" panose="020E0503060101010101" pitchFamily="34" charset="-79"/>
              </a:rPr>
              <a:t>End</a:t>
            </a:r>
            <a:endParaRPr lang="en-US" sz="4800" b="1" dirty="0">
              <a:solidFill>
                <a:srgbClr val="BF0922"/>
              </a:solidFill>
              <a:latin typeface="Lucida Bright" panose="02040602050505020304" pitchFamily="18" charset="0"/>
              <a:ea typeface="+mj-ea"/>
              <a:cs typeface="FrankRuehl" panose="020E0503060101010101" pitchFamily="34" charset="-79"/>
            </a:endParaRPr>
          </a:p>
        </p:txBody>
      </p:sp>
      <p:sp>
        <p:nvSpPr>
          <p:cNvPr id="2" name="Rectangle 1">
            <a:extLst>
              <a:ext uri="{FF2B5EF4-FFF2-40B4-BE49-F238E27FC236}">
                <a16:creationId xmlns:a16="http://schemas.microsoft.com/office/drawing/2014/main" id="{DE0C493E-4536-4606-B9F3-4E3AE9328BDC}"/>
              </a:ext>
            </a:extLst>
          </p:cNvPr>
          <p:cNvSpPr/>
          <p:nvPr/>
        </p:nvSpPr>
        <p:spPr>
          <a:xfrm>
            <a:off x="3124200" y="2168532"/>
            <a:ext cx="3158878" cy="1107996"/>
          </a:xfrm>
          <a:prstGeom prst="rect">
            <a:avLst/>
          </a:prstGeom>
        </p:spPr>
        <p:txBody>
          <a:bodyPr wrap="none">
            <a:spAutoFit/>
          </a:bodyPr>
          <a:lstStyle/>
          <a:p>
            <a:pPr marL="54864" algn="ctr" eaLnBrk="1" fontAlgn="auto" hangingPunct="1">
              <a:spcAft>
                <a:spcPts val="0"/>
              </a:spcAft>
              <a:defRPr/>
            </a:pPr>
            <a:r>
              <a:rPr lang="en-US" sz="6600" b="1" dirty="0">
                <a:solidFill>
                  <a:schemeClr val="tx2">
                    <a:lumMod val="50000"/>
                  </a:schemeClr>
                </a:solidFill>
                <a:latin typeface="Lucida Bright" panose="02040602050505020304" pitchFamily="18" charset="0"/>
                <a:cs typeface="FrankRuehl" panose="020E0503060101010101" pitchFamily="34" charset="-79"/>
              </a:rPr>
              <a:t>T3LM6</a:t>
            </a:r>
          </a:p>
        </p:txBody>
      </p:sp>
    </p:spTree>
    <p:extLst>
      <p:ext uri="{BB962C8B-B14F-4D97-AF65-F5344CB8AC3E}">
        <p14:creationId xmlns:p14="http://schemas.microsoft.com/office/powerpoint/2010/main" val="2045544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5174" name="Rectangle 6">
            <a:extLst>
              <a:ext uri="{FF2B5EF4-FFF2-40B4-BE49-F238E27FC236}">
                <a16:creationId xmlns:a16="http://schemas.microsoft.com/office/drawing/2014/main" id="{8EBE7757-D751-4E2A-8A0A-2DC963F86369}"/>
              </a:ext>
            </a:extLst>
          </p:cNvPr>
          <p:cNvSpPr>
            <a:spLocks noGrp="1" noChangeArrowheads="1"/>
          </p:cNvSpPr>
          <p:nvPr>
            <p:ph type="title"/>
          </p:nvPr>
        </p:nvSpPr>
        <p:spPr/>
        <p:txBody>
          <a:bodyPr/>
          <a:lstStyle/>
          <a:p>
            <a:r>
              <a:rPr lang="en-US" altLang="en-US"/>
              <a:t>The Multiple Regression Model</a:t>
            </a:r>
          </a:p>
        </p:txBody>
      </p:sp>
      <p:sp>
        <p:nvSpPr>
          <p:cNvPr id="135175" name="Rectangle 7">
            <a:extLst>
              <a:ext uri="{FF2B5EF4-FFF2-40B4-BE49-F238E27FC236}">
                <a16:creationId xmlns:a16="http://schemas.microsoft.com/office/drawing/2014/main" id="{0A4E60F2-CE33-4AC3-9B24-68D6CF306333}"/>
              </a:ext>
            </a:extLst>
          </p:cNvPr>
          <p:cNvSpPr>
            <a:spLocks noChangeArrowheads="1"/>
          </p:cNvSpPr>
          <p:nvPr/>
        </p:nvSpPr>
        <p:spPr bwMode="auto">
          <a:xfrm>
            <a:off x="457200" y="1600200"/>
            <a:ext cx="8077200" cy="758825"/>
          </a:xfrm>
          <a:prstGeom prst="rect">
            <a:avLst/>
          </a:prstGeom>
          <a:solidFill>
            <a:srgbClr val="FF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eaLnBrk="0" hangingPunct="0">
              <a:spcBef>
                <a:spcPct val="50000"/>
              </a:spcBef>
            </a:pPr>
            <a:r>
              <a:rPr lang="en-US" altLang="en-US"/>
              <a:t>Idea: Examine the linear relationship between </a:t>
            </a:r>
          </a:p>
          <a:p>
            <a:pPr algn="ctr" eaLnBrk="0" hangingPunct="0">
              <a:lnSpc>
                <a:spcPct val="30000"/>
              </a:lnSpc>
              <a:spcBef>
                <a:spcPct val="50000"/>
              </a:spcBef>
            </a:pPr>
            <a:r>
              <a:rPr lang="en-US" altLang="en-US"/>
              <a:t>1 dependent (y) &amp; 2 or more independent variables (x</a:t>
            </a:r>
            <a:r>
              <a:rPr lang="en-US" altLang="en-US" baseline="-25000"/>
              <a:t>i</a:t>
            </a:r>
            <a:r>
              <a:rPr lang="en-US" altLang="en-US"/>
              <a:t>)</a:t>
            </a:r>
          </a:p>
        </p:txBody>
      </p:sp>
      <p:sp>
        <p:nvSpPr>
          <p:cNvPr id="135176" name="Line 8">
            <a:extLst>
              <a:ext uri="{FF2B5EF4-FFF2-40B4-BE49-F238E27FC236}">
                <a16:creationId xmlns:a16="http://schemas.microsoft.com/office/drawing/2014/main" id="{7CFEC209-F3D3-4075-AB78-CB085A06C95A}"/>
              </a:ext>
            </a:extLst>
          </p:cNvPr>
          <p:cNvSpPr>
            <a:spLocks noChangeShapeType="1"/>
          </p:cNvSpPr>
          <p:nvPr/>
        </p:nvSpPr>
        <p:spPr bwMode="auto">
          <a:xfrm>
            <a:off x="2046288" y="3200400"/>
            <a:ext cx="76200" cy="228600"/>
          </a:xfrm>
          <a:prstGeom prst="line">
            <a:avLst/>
          </a:prstGeom>
          <a:noFill/>
          <a:ln w="12700">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5177" name="Line 9">
            <a:extLst>
              <a:ext uri="{FF2B5EF4-FFF2-40B4-BE49-F238E27FC236}">
                <a16:creationId xmlns:a16="http://schemas.microsoft.com/office/drawing/2014/main" id="{12BB0A6A-8F7C-4B03-886D-2C00BF6E91A0}"/>
              </a:ext>
            </a:extLst>
          </p:cNvPr>
          <p:cNvSpPr>
            <a:spLocks noChangeShapeType="1"/>
          </p:cNvSpPr>
          <p:nvPr/>
        </p:nvSpPr>
        <p:spPr bwMode="auto">
          <a:xfrm flipH="1">
            <a:off x="3341688" y="3200400"/>
            <a:ext cx="685800" cy="228600"/>
          </a:xfrm>
          <a:prstGeom prst="line">
            <a:avLst/>
          </a:prstGeom>
          <a:noFill/>
          <a:ln w="12700">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5178" name="Line 10">
            <a:extLst>
              <a:ext uri="{FF2B5EF4-FFF2-40B4-BE49-F238E27FC236}">
                <a16:creationId xmlns:a16="http://schemas.microsoft.com/office/drawing/2014/main" id="{543DCB14-0917-4410-B98E-3D6BD61B1D42}"/>
              </a:ext>
            </a:extLst>
          </p:cNvPr>
          <p:cNvSpPr>
            <a:spLocks noChangeShapeType="1"/>
          </p:cNvSpPr>
          <p:nvPr/>
        </p:nvSpPr>
        <p:spPr bwMode="auto">
          <a:xfrm>
            <a:off x="4408488" y="3200400"/>
            <a:ext cx="152400" cy="228600"/>
          </a:xfrm>
          <a:prstGeom prst="line">
            <a:avLst/>
          </a:prstGeom>
          <a:noFill/>
          <a:ln w="12700">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5179" name="Line 11">
            <a:extLst>
              <a:ext uri="{FF2B5EF4-FFF2-40B4-BE49-F238E27FC236}">
                <a16:creationId xmlns:a16="http://schemas.microsoft.com/office/drawing/2014/main" id="{E8C12C3C-6E45-4A98-959C-5D632ABB9A3E}"/>
              </a:ext>
            </a:extLst>
          </p:cNvPr>
          <p:cNvSpPr>
            <a:spLocks noChangeShapeType="1"/>
          </p:cNvSpPr>
          <p:nvPr/>
        </p:nvSpPr>
        <p:spPr bwMode="auto">
          <a:xfrm>
            <a:off x="5627688" y="3200400"/>
            <a:ext cx="1295400" cy="228600"/>
          </a:xfrm>
          <a:prstGeom prst="line">
            <a:avLst/>
          </a:prstGeom>
          <a:noFill/>
          <a:ln w="12700">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5181" name="Line 13">
            <a:extLst>
              <a:ext uri="{FF2B5EF4-FFF2-40B4-BE49-F238E27FC236}">
                <a16:creationId xmlns:a16="http://schemas.microsoft.com/office/drawing/2014/main" id="{834E114C-5AA1-4AC5-8A99-E30BC513C892}"/>
              </a:ext>
            </a:extLst>
          </p:cNvPr>
          <p:cNvSpPr>
            <a:spLocks noChangeShapeType="1"/>
          </p:cNvSpPr>
          <p:nvPr/>
        </p:nvSpPr>
        <p:spPr bwMode="auto">
          <a:xfrm flipH="1">
            <a:off x="1600200" y="5562600"/>
            <a:ext cx="152400" cy="381000"/>
          </a:xfrm>
          <a:prstGeom prst="line">
            <a:avLst/>
          </a:prstGeom>
          <a:noFill/>
          <a:ln w="12700">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5183" name="Line 15">
            <a:extLst>
              <a:ext uri="{FF2B5EF4-FFF2-40B4-BE49-F238E27FC236}">
                <a16:creationId xmlns:a16="http://schemas.microsoft.com/office/drawing/2014/main" id="{9C7235CA-1E89-45D2-8B42-5F489E49BC7E}"/>
              </a:ext>
            </a:extLst>
          </p:cNvPr>
          <p:cNvSpPr>
            <a:spLocks noChangeShapeType="1"/>
          </p:cNvSpPr>
          <p:nvPr/>
        </p:nvSpPr>
        <p:spPr bwMode="auto">
          <a:xfrm flipH="1">
            <a:off x="3581400" y="5334000"/>
            <a:ext cx="1524000" cy="609600"/>
          </a:xfrm>
          <a:prstGeom prst="line">
            <a:avLst/>
          </a:prstGeom>
          <a:noFill/>
          <a:ln w="12700">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5184" name="Line 16">
            <a:extLst>
              <a:ext uri="{FF2B5EF4-FFF2-40B4-BE49-F238E27FC236}">
                <a16:creationId xmlns:a16="http://schemas.microsoft.com/office/drawing/2014/main" id="{371C8CB3-3073-414B-B8C8-72CB4CC79596}"/>
              </a:ext>
            </a:extLst>
          </p:cNvPr>
          <p:cNvSpPr>
            <a:spLocks noChangeShapeType="1"/>
          </p:cNvSpPr>
          <p:nvPr/>
        </p:nvSpPr>
        <p:spPr bwMode="auto">
          <a:xfrm>
            <a:off x="6553200" y="5334000"/>
            <a:ext cx="838200" cy="609600"/>
          </a:xfrm>
          <a:prstGeom prst="line">
            <a:avLst/>
          </a:prstGeom>
          <a:noFill/>
          <a:ln w="12700">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5185" name="Line 17">
            <a:extLst>
              <a:ext uri="{FF2B5EF4-FFF2-40B4-BE49-F238E27FC236}">
                <a16:creationId xmlns:a16="http://schemas.microsoft.com/office/drawing/2014/main" id="{FA64B0DD-A70F-42D5-A654-4DB0AE02DB69}"/>
              </a:ext>
            </a:extLst>
          </p:cNvPr>
          <p:cNvSpPr>
            <a:spLocks noChangeShapeType="1"/>
          </p:cNvSpPr>
          <p:nvPr/>
        </p:nvSpPr>
        <p:spPr bwMode="auto">
          <a:xfrm flipH="1">
            <a:off x="4953000" y="5334000"/>
            <a:ext cx="609600" cy="609600"/>
          </a:xfrm>
          <a:prstGeom prst="line">
            <a:avLst/>
          </a:prstGeom>
          <a:noFill/>
          <a:ln w="12700">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5186" name="Line 18">
            <a:extLst>
              <a:ext uri="{FF2B5EF4-FFF2-40B4-BE49-F238E27FC236}">
                <a16:creationId xmlns:a16="http://schemas.microsoft.com/office/drawing/2014/main" id="{D8790985-F89E-4AAF-8FF4-91EA5F80A0CA}"/>
              </a:ext>
            </a:extLst>
          </p:cNvPr>
          <p:cNvSpPr>
            <a:spLocks noChangeShapeType="1"/>
          </p:cNvSpPr>
          <p:nvPr/>
        </p:nvSpPr>
        <p:spPr bwMode="auto">
          <a:xfrm>
            <a:off x="8294688" y="3200400"/>
            <a:ext cx="76200" cy="304800"/>
          </a:xfrm>
          <a:prstGeom prst="line">
            <a:avLst/>
          </a:prstGeom>
          <a:noFill/>
          <a:ln w="12700">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35190" name="Object 22">
            <a:extLst>
              <a:ext uri="{FF2B5EF4-FFF2-40B4-BE49-F238E27FC236}">
                <a16:creationId xmlns:a16="http://schemas.microsoft.com/office/drawing/2014/main" id="{AB7AA5E2-81A5-4932-986C-21BBCEDDDB06}"/>
              </a:ext>
            </a:extLst>
          </p:cNvPr>
          <p:cNvGraphicFramePr>
            <a:graphicFrameLocks noChangeAspect="1"/>
          </p:cNvGraphicFramePr>
          <p:nvPr/>
        </p:nvGraphicFramePr>
        <p:xfrm>
          <a:off x="1066800" y="3276600"/>
          <a:ext cx="7654925" cy="792163"/>
        </p:xfrm>
        <a:graphic>
          <a:graphicData uri="http://schemas.openxmlformats.org/presentationml/2006/ole">
            <mc:AlternateContent xmlns:mc="http://schemas.openxmlformats.org/markup-compatibility/2006">
              <mc:Choice xmlns:v="urn:schemas-microsoft-com:vml" Requires="v">
                <p:oleObj spid="_x0000_s135217" name="Equation" r:id="rId3" imgW="2209680" imgH="228600" progId="Equation.3">
                  <p:embed/>
                </p:oleObj>
              </mc:Choice>
              <mc:Fallback>
                <p:oleObj name="Equation" r:id="rId3" imgW="2209680" imgH="228600" progId="Equation.3">
                  <p:embed/>
                  <p:pic>
                    <p:nvPicPr>
                      <p:cNvPr id="0" name="Object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3276600"/>
                        <a:ext cx="7654925" cy="792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5191" name="Object 23">
            <a:extLst>
              <a:ext uri="{FF2B5EF4-FFF2-40B4-BE49-F238E27FC236}">
                <a16:creationId xmlns:a16="http://schemas.microsoft.com/office/drawing/2014/main" id="{A4FE21DE-8757-4766-83FC-2D56D486F15D}"/>
              </a:ext>
            </a:extLst>
          </p:cNvPr>
          <p:cNvGraphicFramePr>
            <a:graphicFrameLocks noChangeAspect="1"/>
          </p:cNvGraphicFramePr>
          <p:nvPr/>
        </p:nvGraphicFramePr>
        <p:xfrm>
          <a:off x="1265238" y="5791200"/>
          <a:ext cx="7223125" cy="839788"/>
        </p:xfrm>
        <a:graphic>
          <a:graphicData uri="http://schemas.openxmlformats.org/presentationml/2006/ole">
            <mc:AlternateContent xmlns:mc="http://schemas.openxmlformats.org/markup-compatibility/2006">
              <mc:Choice xmlns:v="urn:schemas-microsoft-com:vml" Requires="v">
                <p:oleObj spid="_x0000_s135218" name="Equation" r:id="rId5" imgW="1968480" imgH="228600" progId="Equation.3">
                  <p:embed/>
                </p:oleObj>
              </mc:Choice>
              <mc:Fallback>
                <p:oleObj name="Equation" r:id="rId5" imgW="1968480" imgH="228600" progId="Equation.3">
                  <p:embed/>
                  <p:pic>
                    <p:nvPicPr>
                      <p:cNvPr id="0" name="Object 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65238" y="5791200"/>
                        <a:ext cx="7223125" cy="83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5192" name="Rectangle 24">
            <a:extLst>
              <a:ext uri="{FF2B5EF4-FFF2-40B4-BE49-F238E27FC236}">
                <a16:creationId xmlns:a16="http://schemas.microsoft.com/office/drawing/2014/main" id="{E34D1B1E-1EC9-471F-9FF2-2909F1A59C16}"/>
              </a:ext>
            </a:extLst>
          </p:cNvPr>
          <p:cNvSpPr>
            <a:spLocks noChangeArrowheads="1"/>
          </p:cNvSpPr>
          <p:nvPr/>
        </p:nvSpPr>
        <p:spPr bwMode="auto">
          <a:xfrm>
            <a:off x="152400" y="2438400"/>
            <a:ext cx="2667000" cy="393700"/>
          </a:xfrm>
          <a:prstGeom prst="rect">
            <a:avLst/>
          </a:prstGeom>
          <a:solidFill>
            <a:srgbClr val="FFD5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US" altLang="en-US" sz="2000" b="1"/>
              <a:t>Population model:</a:t>
            </a:r>
          </a:p>
        </p:txBody>
      </p:sp>
      <p:sp>
        <p:nvSpPr>
          <p:cNvPr id="135171" name="Rectangle 3">
            <a:extLst>
              <a:ext uri="{FF2B5EF4-FFF2-40B4-BE49-F238E27FC236}">
                <a16:creationId xmlns:a16="http://schemas.microsoft.com/office/drawing/2014/main" id="{4949230F-4712-48E4-B9E2-35E38AE7C8E0}"/>
              </a:ext>
            </a:extLst>
          </p:cNvPr>
          <p:cNvSpPr>
            <a:spLocks noChangeArrowheads="1"/>
          </p:cNvSpPr>
          <p:nvPr/>
        </p:nvSpPr>
        <p:spPr bwMode="auto">
          <a:xfrm>
            <a:off x="1752600" y="2895600"/>
            <a:ext cx="1219200" cy="333375"/>
          </a:xfrm>
          <a:prstGeom prst="rect">
            <a:avLst/>
          </a:prstGeom>
          <a:solidFill>
            <a:srgbClr val="FFD5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US" altLang="en-US" sz="1600"/>
              <a:t>Y-intercept</a:t>
            </a:r>
          </a:p>
        </p:txBody>
      </p:sp>
      <p:sp>
        <p:nvSpPr>
          <p:cNvPr id="135172" name="Rectangle 4">
            <a:extLst>
              <a:ext uri="{FF2B5EF4-FFF2-40B4-BE49-F238E27FC236}">
                <a16:creationId xmlns:a16="http://schemas.microsoft.com/office/drawing/2014/main" id="{EF9FDFC5-05F5-4BBA-ACB1-C7F9BD2698EA}"/>
              </a:ext>
            </a:extLst>
          </p:cNvPr>
          <p:cNvSpPr>
            <a:spLocks noChangeArrowheads="1"/>
          </p:cNvSpPr>
          <p:nvPr/>
        </p:nvSpPr>
        <p:spPr bwMode="auto">
          <a:xfrm>
            <a:off x="3951288" y="2895600"/>
            <a:ext cx="1817687" cy="333375"/>
          </a:xfrm>
          <a:prstGeom prst="rect">
            <a:avLst/>
          </a:prstGeom>
          <a:solidFill>
            <a:srgbClr val="FFD5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US" altLang="en-US" sz="1600"/>
              <a:t>Population slopes</a:t>
            </a:r>
          </a:p>
        </p:txBody>
      </p:sp>
      <p:sp>
        <p:nvSpPr>
          <p:cNvPr id="135173" name="Rectangle 5">
            <a:extLst>
              <a:ext uri="{FF2B5EF4-FFF2-40B4-BE49-F238E27FC236}">
                <a16:creationId xmlns:a16="http://schemas.microsoft.com/office/drawing/2014/main" id="{D02BADBB-7E6C-44FF-A56C-332E6FC4D9F5}"/>
              </a:ext>
            </a:extLst>
          </p:cNvPr>
          <p:cNvSpPr>
            <a:spLocks noChangeArrowheads="1"/>
          </p:cNvSpPr>
          <p:nvPr/>
        </p:nvSpPr>
        <p:spPr bwMode="auto">
          <a:xfrm>
            <a:off x="7380288" y="2895600"/>
            <a:ext cx="1535112" cy="333375"/>
          </a:xfrm>
          <a:prstGeom prst="rect">
            <a:avLst/>
          </a:prstGeom>
          <a:solidFill>
            <a:srgbClr val="FFD5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US" altLang="en-US" sz="1600"/>
              <a:t>Random Error</a:t>
            </a:r>
          </a:p>
        </p:txBody>
      </p:sp>
      <p:sp>
        <p:nvSpPr>
          <p:cNvPr id="135195" name="Line 27">
            <a:extLst>
              <a:ext uri="{FF2B5EF4-FFF2-40B4-BE49-F238E27FC236}">
                <a16:creationId xmlns:a16="http://schemas.microsoft.com/office/drawing/2014/main" id="{FC6482FF-0AE0-4E09-922A-2A59ABB489C9}"/>
              </a:ext>
            </a:extLst>
          </p:cNvPr>
          <p:cNvSpPr>
            <a:spLocks noChangeShapeType="1"/>
          </p:cNvSpPr>
          <p:nvPr/>
        </p:nvSpPr>
        <p:spPr bwMode="auto">
          <a:xfrm flipH="1">
            <a:off x="2514600" y="5410200"/>
            <a:ext cx="609600" cy="533400"/>
          </a:xfrm>
          <a:prstGeom prst="line">
            <a:avLst/>
          </a:prstGeom>
          <a:noFill/>
          <a:ln w="12700">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5180" name="Rectangle 12">
            <a:extLst>
              <a:ext uri="{FF2B5EF4-FFF2-40B4-BE49-F238E27FC236}">
                <a16:creationId xmlns:a16="http://schemas.microsoft.com/office/drawing/2014/main" id="{354F689B-8F21-4F7D-AFC3-8BF8BA1060EB}"/>
              </a:ext>
            </a:extLst>
          </p:cNvPr>
          <p:cNvSpPr>
            <a:spLocks noChangeArrowheads="1"/>
          </p:cNvSpPr>
          <p:nvPr/>
        </p:nvSpPr>
        <p:spPr bwMode="auto">
          <a:xfrm>
            <a:off x="1143000" y="4876800"/>
            <a:ext cx="1447800" cy="700088"/>
          </a:xfrm>
          <a:prstGeom prst="rect">
            <a:avLst/>
          </a:prstGeom>
          <a:solidFill>
            <a:srgbClr val="FDE0BD"/>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US" altLang="en-US" sz="1600"/>
              <a:t>Estimated </a:t>
            </a:r>
          </a:p>
          <a:p>
            <a:pPr eaLnBrk="0" hangingPunct="0">
              <a:lnSpc>
                <a:spcPct val="20000"/>
              </a:lnSpc>
              <a:spcBef>
                <a:spcPct val="50000"/>
              </a:spcBef>
            </a:pPr>
            <a:r>
              <a:rPr lang="en-US" altLang="en-US" sz="1600"/>
              <a:t>(or predicted) </a:t>
            </a:r>
          </a:p>
          <a:p>
            <a:pPr eaLnBrk="0" hangingPunct="0">
              <a:lnSpc>
                <a:spcPct val="30000"/>
              </a:lnSpc>
              <a:spcBef>
                <a:spcPct val="50000"/>
              </a:spcBef>
            </a:pPr>
            <a:r>
              <a:rPr lang="en-US" altLang="en-US" sz="1600"/>
              <a:t>value of y</a:t>
            </a:r>
          </a:p>
        </p:txBody>
      </p:sp>
      <p:sp>
        <p:nvSpPr>
          <p:cNvPr id="135182" name="Rectangle 14">
            <a:extLst>
              <a:ext uri="{FF2B5EF4-FFF2-40B4-BE49-F238E27FC236}">
                <a16:creationId xmlns:a16="http://schemas.microsoft.com/office/drawing/2014/main" id="{B468DD7E-725E-478C-A217-ED7AD40AD941}"/>
              </a:ext>
            </a:extLst>
          </p:cNvPr>
          <p:cNvSpPr>
            <a:spLocks noChangeArrowheads="1"/>
          </p:cNvSpPr>
          <p:nvPr/>
        </p:nvSpPr>
        <p:spPr bwMode="auto">
          <a:xfrm>
            <a:off x="4800600" y="5029200"/>
            <a:ext cx="2743200" cy="333375"/>
          </a:xfrm>
          <a:prstGeom prst="rect">
            <a:avLst/>
          </a:prstGeom>
          <a:solidFill>
            <a:srgbClr val="FDE0BD"/>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US" altLang="en-US" sz="1600"/>
              <a:t>Estimated slope coefficients</a:t>
            </a:r>
          </a:p>
        </p:txBody>
      </p:sp>
      <p:sp>
        <p:nvSpPr>
          <p:cNvPr id="135193" name="Rectangle 25">
            <a:extLst>
              <a:ext uri="{FF2B5EF4-FFF2-40B4-BE49-F238E27FC236}">
                <a16:creationId xmlns:a16="http://schemas.microsoft.com/office/drawing/2014/main" id="{A0B3CC3E-8CF2-4F9D-AF08-B8335782BB96}"/>
              </a:ext>
            </a:extLst>
          </p:cNvPr>
          <p:cNvSpPr>
            <a:spLocks noChangeArrowheads="1"/>
          </p:cNvSpPr>
          <p:nvPr/>
        </p:nvSpPr>
        <p:spPr bwMode="auto">
          <a:xfrm>
            <a:off x="152400" y="4419600"/>
            <a:ext cx="4800600" cy="393700"/>
          </a:xfrm>
          <a:prstGeom prst="rect">
            <a:avLst/>
          </a:prstGeom>
          <a:solidFill>
            <a:srgbClr val="FDE0BD"/>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US" altLang="en-US" sz="2000" b="1"/>
              <a:t>Estimated multiple regression model:</a:t>
            </a:r>
          </a:p>
        </p:txBody>
      </p:sp>
      <p:sp>
        <p:nvSpPr>
          <p:cNvPr id="135194" name="Rectangle 26">
            <a:extLst>
              <a:ext uri="{FF2B5EF4-FFF2-40B4-BE49-F238E27FC236}">
                <a16:creationId xmlns:a16="http://schemas.microsoft.com/office/drawing/2014/main" id="{021869A7-772B-4A1B-9DC7-59787A7AF0C9}"/>
              </a:ext>
            </a:extLst>
          </p:cNvPr>
          <p:cNvSpPr>
            <a:spLocks noChangeArrowheads="1"/>
          </p:cNvSpPr>
          <p:nvPr/>
        </p:nvSpPr>
        <p:spPr bwMode="auto">
          <a:xfrm>
            <a:off x="2971800" y="4953000"/>
            <a:ext cx="1143000" cy="504825"/>
          </a:xfrm>
          <a:prstGeom prst="rect">
            <a:avLst/>
          </a:prstGeom>
          <a:solidFill>
            <a:srgbClr val="FDE0BD"/>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spcBef>
                <a:spcPct val="50000"/>
              </a:spcBef>
            </a:pPr>
            <a:r>
              <a:rPr lang="en-US" altLang="en-US" sz="1600"/>
              <a:t>Estimated</a:t>
            </a:r>
          </a:p>
          <a:p>
            <a:pPr eaLnBrk="0" hangingPunct="0">
              <a:lnSpc>
                <a:spcPct val="20000"/>
              </a:lnSpc>
              <a:spcBef>
                <a:spcPct val="50000"/>
              </a:spcBef>
            </a:pPr>
            <a:r>
              <a:rPr lang="en-US" altLang="en-US" sz="1600"/>
              <a:t>intercept</a:t>
            </a:r>
          </a:p>
        </p:txBody>
      </p:sp>
      <p:sp>
        <p:nvSpPr>
          <p:cNvPr id="135196" name="Line 28">
            <a:extLst>
              <a:ext uri="{FF2B5EF4-FFF2-40B4-BE49-F238E27FC236}">
                <a16:creationId xmlns:a16="http://schemas.microsoft.com/office/drawing/2014/main" id="{47711224-FB8A-406A-99FA-494D7D75C66D}"/>
              </a:ext>
            </a:extLst>
          </p:cNvPr>
          <p:cNvSpPr>
            <a:spLocks noChangeShapeType="1"/>
          </p:cNvSpPr>
          <p:nvPr/>
        </p:nvSpPr>
        <p:spPr bwMode="auto">
          <a:xfrm>
            <a:off x="152400" y="4267200"/>
            <a:ext cx="8839200" cy="0"/>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5A390751-8912-4389-9F40-9EEA0C1BBF19}"/>
              </a:ext>
            </a:extLst>
          </p:cNvPr>
          <p:cNvSpPr>
            <a:spLocks noGrp="1" noChangeArrowheads="1"/>
          </p:cNvSpPr>
          <p:nvPr>
            <p:ph type="title"/>
          </p:nvPr>
        </p:nvSpPr>
        <p:spPr>
          <a:xfrm>
            <a:off x="1143000" y="381000"/>
            <a:ext cx="7793038" cy="762000"/>
          </a:xfrm>
        </p:spPr>
        <p:txBody>
          <a:bodyPr/>
          <a:lstStyle/>
          <a:p>
            <a:r>
              <a:rPr lang="en-US" altLang="en-US"/>
              <a:t>Multiple Regression Assumptions</a:t>
            </a:r>
          </a:p>
        </p:txBody>
      </p:sp>
      <p:sp>
        <p:nvSpPr>
          <p:cNvPr id="124931" name="Rectangle 3">
            <a:extLst>
              <a:ext uri="{FF2B5EF4-FFF2-40B4-BE49-F238E27FC236}">
                <a16:creationId xmlns:a16="http://schemas.microsoft.com/office/drawing/2014/main" id="{CF664E2E-B2B4-4F05-945E-1FC34C04B7A0}"/>
              </a:ext>
            </a:extLst>
          </p:cNvPr>
          <p:cNvSpPr>
            <a:spLocks noGrp="1" noChangeArrowheads="1"/>
          </p:cNvSpPr>
          <p:nvPr>
            <p:ph type="body" idx="1"/>
          </p:nvPr>
        </p:nvSpPr>
        <p:spPr>
          <a:xfrm>
            <a:off x="1219200" y="3276600"/>
            <a:ext cx="6705600" cy="2286000"/>
          </a:xfrm>
        </p:spPr>
        <p:txBody>
          <a:bodyPr/>
          <a:lstStyle/>
          <a:p>
            <a:r>
              <a:rPr lang="en-US" altLang="en-US" sz="2700"/>
              <a:t>The errors are normally distributed</a:t>
            </a:r>
          </a:p>
          <a:p>
            <a:r>
              <a:rPr lang="en-US" altLang="en-US" sz="2700"/>
              <a:t>The mean of the errors is zero</a:t>
            </a:r>
          </a:p>
          <a:p>
            <a:r>
              <a:rPr lang="en-US" altLang="en-US" sz="2700"/>
              <a:t>Errors have a constant variance</a:t>
            </a:r>
          </a:p>
          <a:p>
            <a:r>
              <a:rPr lang="en-US" altLang="en-US" sz="2700"/>
              <a:t>The model errors are independent</a:t>
            </a:r>
          </a:p>
        </p:txBody>
      </p:sp>
      <p:sp>
        <p:nvSpPr>
          <p:cNvPr id="124932" name="Text Box 4">
            <a:extLst>
              <a:ext uri="{FF2B5EF4-FFF2-40B4-BE49-F238E27FC236}">
                <a16:creationId xmlns:a16="http://schemas.microsoft.com/office/drawing/2014/main" id="{44800D86-057C-4C7A-B168-1B1D985E50DC}"/>
              </a:ext>
            </a:extLst>
          </p:cNvPr>
          <p:cNvSpPr txBox="1">
            <a:spLocks noChangeArrowheads="1"/>
          </p:cNvSpPr>
          <p:nvPr/>
        </p:nvSpPr>
        <p:spPr bwMode="auto">
          <a:xfrm>
            <a:off x="3200400" y="2362200"/>
            <a:ext cx="1905000" cy="528638"/>
          </a:xfrm>
          <a:prstGeom prst="rect">
            <a:avLst/>
          </a:prstGeom>
          <a:solidFill>
            <a:srgbClr val="C8FCFB"/>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800"/>
              <a:t>e = (y – y)</a:t>
            </a:r>
          </a:p>
        </p:txBody>
      </p:sp>
      <p:sp>
        <p:nvSpPr>
          <p:cNvPr id="124933" name="Text Box 5">
            <a:extLst>
              <a:ext uri="{FF2B5EF4-FFF2-40B4-BE49-F238E27FC236}">
                <a16:creationId xmlns:a16="http://schemas.microsoft.com/office/drawing/2014/main" id="{5E29B189-D682-413D-9A75-3DDF0E39F522}"/>
              </a:ext>
            </a:extLst>
          </p:cNvPr>
          <p:cNvSpPr txBox="1">
            <a:spLocks noChangeArrowheads="1"/>
          </p:cNvSpPr>
          <p:nvPr/>
        </p:nvSpPr>
        <p:spPr bwMode="auto">
          <a:xfrm rot="5400000">
            <a:off x="4335463" y="2430462"/>
            <a:ext cx="685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2000"/>
              <a:t>&lt;</a:t>
            </a:r>
          </a:p>
        </p:txBody>
      </p:sp>
      <p:sp>
        <p:nvSpPr>
          <p:cNvPr id="124934" name="Rectangle 6">
            <a:extLst>
              <a:ext uri="{FF2B5EF4-FFF2-40B4-BE49-F238E27FC236}">
                <a16:creationId xmlns:a16="http://schemas.microsoft.com/office/drawing/2014/main" id="{B5358EE2-96E7-42AD-99F3-EE55CC79CD8B}"/>
              </a:ext>
            </a:extLst>
          </p:cNvPr>
          <p:cNvSpPr>
            <a:spLocks noChangeArrowheads="1"/>
          </p:cNvSpPr>
          <p:nvPr/>
        </p:nvSpPr>
        <p:spPr bwMode="auto">
          <a:xfrm>
            <a:off x="838200" y="1752600"/>
            <a:ext cx="8001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5342" tIns="42672" rIns="85342" bIns="42672"/>
          <a:lstStyle>
            <a:lvl1pPr marL="320675" indent="-320675" defTabSz="852488">
              <a:spcBef>
                <a:spcPct val="20000"/>
              </a:spcBef>
              <a:buClr>
                <a:schemeClr val="folHlink"/>
              </a:buClr>
              <a:buSzPct val="60000"/>
              <a:buFont typeface="Wingdings" panose="05000000000000000000" pitchFamily="2" charset="2"/>
              <a:buChar char="n"/>
              <a:defRPr sz="2800">
                <a:solidFill>
                  <a:schemeClr val="tx1"/>
                </a:solidFill>
                <a:latin typeface="Arial" panose="020B0604020202020204" pitchFamily="34" charset="0"/>
              </a:defRPr>
            </a:lvl1pPr>
            <a:lvl2pPr marL="693738" indent="-268288" defTabSz="852488">
              <a:spcBef>
                <a:spcPct val="20000"/>
              </a:spcBef>
              <a:buClr>
                <a:schemeClr val="hlink"/>
              </a:buClr>
              <a:buSzPct val="55000"/>
              <a:buFont typeface="Wingdings" panose="05000000000000000000" pitchFamily="2" charset="2"/>
              <a:buChar char="n"/>
              <a:defRPr sz="2400">
                <a:solidFill>
                  <a:schemeClr val="tx1"/>
                </a:solidFill>
                <a:latin typeface="Arial" panose="020B0604020202020204" pitchFamily="34" charset="0"/>
              </a:defRPr>
            </a:lvl2pPr>
            <a:lvl3pPr marL="1068388" indent="-215900" defTabSz="852488">
              <a:spcBef>
                <a:spcPct val="20000"/>
              </a:spcBef>
              <a:buClr>
                <a:schemeClr val="accent2"/>
              </a:buClr>
              <a:buSzPct val="50000"/>
              <a:buFont typeface="Wingdings" panose="05000000000000000000" pitchFamily="2" charset="2"/>
              <a:buChar char="n"/>
              <a:defRPr sz="2400">
                <a:solidFill>
                  <a:schemeClr val="tx1"/>
                </a:solidFill>
                <a:latin typeface="Arial" panose="020B0604020202020204" pitchFamily="34" charset="0"/>
              </a:defRPr>
            </a:lvl3pPr>
            <a:lvl4pPr marL="1493838" indent="-212725" defTabSz="852488">
              <a:spcBef>
                <a:spcPct val="20000"/>
              </a:spcBef>
              <a:buClr>
                <a:schemeClr val="folHlink"/>
              </a:buClr>
              <a:buSzPct val="55000"/>
              <a:buFont typeface="Wingdings" panose="05000000000000000000" pitchFamily="2" charset="2"/>
              <a:buChar char="n"/>
              <a:defRPr sz="2000">
                <a:solidFill>
                  <a:schemeClr val="tx1"/>
                </a:solidFill>
                <a:latin typeface="Arial" panose="020B0604020202020204" pitchFamily="34" charset="0"/>
              </a:defRPr>
            </a:lvl4pPr>
            <a:lvl5pPr marL="1919288" indent="-212725" defTabSz="852488">
              <a:spcBef>
                <a:spcPct val="20000"/>
              </a:spcBef>
              <a:buClr>
                <a:srgbClr val="FD2B4E"/>
              </a:buClr>
              <a:buSzPct val="50000"/>
              <a:buFont typeface="Wingdings" panose="05000000000000000000" pitchFamily="2" charset="2"/>
              <a:buChar char="n"/>
              <a:defRPr sz="2000">
                <a:solidFill>
                  <a:schemeClr val="tx1"/>
                </a:solidFill>
                <a:latin typeface="Arial" panose="020B0604020202020204" pitchFamily="34" charset="0"/>
              </a:defRPr>
            </a:lvl5pPr>
            <a:lvl6pPr marL="2376488" indent="-212725" defTabSz="852488" fontAlgn="base">
              <a:spcBef>
                <a:spcPct val="20000"/>
              </a:spcBef>
              <a:spcAft>
                <a:spcPct val="0"/>
              </a:spcAft>
              <a:buClr>
                <a:srgbClr val="FD2B4E"/>
              </a:buClr>
              <a:buSzPct val="50000"/>
              <a:buFont typeface="Wingdings" panose="05000000000000000000" pitchFamily="2" charset="2"/>
              <a:buChar char="n"/>
              <a:defRPr sz="2000">
                <a:solidFill>
                  <a:schemeClr val="tx1"/>
                </a:solidFill>
                <a:latin typeface="Arial" panose="020B0604020202020204" pitchFamily="34" charset="0"/>
              </a:defRPr>
            </a:lvl6pPr>
            <a:lvl7pPr marL="2833688" indent="-212725" defTabSz="852488" fontAlgn="base">
              <a:spcBef>
                <a:spcPct val="20000"/>
              </a:spcBef>
              <a:spcAft>
                <a:spcPct val="0"/>
              </a:spcAft>
              <a:buClr>
                <a:srgbClr val="FD2B4E"/>
              </a:buClr>
              <a:buSzPct val="50000"/>
              <a:buFont typeface="Wingdings" panose="05000000000000000000" pitchFamily="2" charset="2"/>
              <a:buChar char="n"/>
              <a:defRPr sz="2000">
                <a:solidFill>
                  <a:schemeClr val="tx1"/>
                </a:solidFill>
                <a:latin typeface="Arial" panose="020B0604020202020204" pitchFamily="34" charset="0"/>
              </a:defRPr>
            </a:lvl7pPr>
            <a:lvl8pPr marL="3290888" indent="-212725" defTabSz="852488" fontAlgn="base">
              <a:spcBef>
                <a:spcPct val="20000"/>
              </a:spcBef>
              <a:spcAft>
                <a:spcPct val="0"/>
              </a:spcAft>
              <a:buClr>
                <a:srgbClr val="FD2B4E"/>
              </a:buClr>
              <a:buSzPct val="50000"/>
              <a:buFont typeface="Wingdings" panose="05000000000000000000" pitchFamily="2" charset="2"/>
              <a:buChar char="n"/>
              <a:defRPr sz="2000">
                <a:solidFill>
                  <a:schemeClr val="tx1"/>
                </a:solidFill>
                <a:latin typeface="Arial" panose="020B0604020202020204" pitchFamily="34" charset="0"/>
              </a:defRPr>
            </a:lvl8pPr>
            <a:lvl9pPr marL="3748088" indent="-212725" defTabSz="852488" fontAlgn="base">
              <a:spcBef>
                <a:spcPct val="20000"/>
              </a:spcBef>
              <a:spcAft>
                <a:spcPct val="0"/>
              </a:spcAft>
              <a:buClr>
                <a:srgbClr val="FD2B4E"/>
              </a:buClr>
              <a:buSzPct val="50000"/>
              <a:buFont typeface="Wingdings" panose="05000000000000000000" pitchFamily="2" charset="2"/>
              <a:buChar char="n"/>
              <a:defRPr sz="2000">
                <a:solidFill>
                  <a:schemeClr val="tx1"/>
                </a:solidFill>
                <a:latin typeface="Arial" panose="020B0604020202020204" pitchFamily="34" charset="0"/>
              </a:defRPr>
            </a:lvl9pPr>
          </a:lstStyle>
          <a:p>
            <a:pPr>
              <a:buFont typeface="Wingdings" panose="05000000000000000000" pitchFamily="2" charset="2"/>
              <a:buNone/>
            </a:pPr>
            <a:r>
              <a:rPr lang="en-US" altLang="en-US" sz="2700" b="1"/>
              <a:t>Errors (residuals) from the regression model: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1666" name="Rectangle 2">
            <a:extLst>
              <a:ext uri="{FF2B5EF4-FFF2-40B4-BE49-F238E27FC236}">
                <a16:creationId xmlns:a16="http://schemas.microsoft.com/office/drawing/2014/main" id="{6A7FC5BF-ADC4-4B71-9880-A371B8286FA3}"/>
              </a:ext>
            </a:extLst>
          </p:cNvPr>
          <p:cNvSpPr>
            <a:spLocks noGrp="1" noChangeArrowheads="1"/>
          </p:cNvSpPr>
          <p:nvPr>
            <p:ph type="title"/>
          </p:nvPr>
        </p:nvSpPr>
        <p:spPr/>
        <p:txBody>
          <a:bodyPr/>
          <a:lstStyle/>
          <a:p>
            <a:r>
              <a:rPr lang="en-US" altLang="en-US"/>
              <a:t>Model Specification</a:t>
            </a:r>
          </a:p>
        </p:txBody>
      </p:sp>
      <p:sp>
        <p:nvSpPr>
          <p:cNvPr id="241667" name="Rectangle 3">
            <a:extLst>
              <a:ext uri="{FF2B5EF4-FFF2-40B4-BE49-F238E27FC236}">
                <a16:creationId xmlns:a16="http://schemas.microsoft.com/office/drawing/2014/main" id="{7A2AFE39-3C20-4B37-BBFE-D35538BEB2C0}"/>
              </a:ext>
            </a:extLst>
          </p:cNvPr>
          <p:cNvSpPr>
            <a:spLocks noGrp="1" noChangeArrowheads="1"/>
          </p:cNvSpPr>
          <p:nvPr>
            <p:ph type="body" idx="1"/>
          </p:nvPr>
        </p:nvSpPr>
        <p:spPr>
          <a:xfrm>
            <a:off x="762000" y="1905000"/>
            <a:ext cx="8077200" cy="3352800"/>
          </a:xfrm>
        </p:spPr>
        <p:txBody>
          <a:bodyPr/>
          <a:lstStyle/>
          <a:p>
            <a:pPr>
              <a:spcBef>
                <a:spcPct val="40000"/>
              </a:spcBef>
            </a:pPr>
            <a:r>
              <a:rPr lang="en-US" altLang="en-US" sz="2700"/>
              <a:t>Decide what you want to do and select the dependent variable</a:t>
            </a:r>
          </a:p>
          <a:p>
            <a:pPr>
              <a:spcBef>
                <a:spcPct val="40000"/>
              </a:spcBef>
            </a:pPr>
            <a:r>
              <a:rPr lang="en-US" altLang="en-US" sz="2700"/>
              <a:t>Determine the potential independent variables for your model</a:t>
            </a:r>
          </a:p>
          <a:p>
            <a:pPr>
              <a:spcBef>
                <a:spcPct val="40000"/>
              </a:spcBef>
            </a:pPr>
            <a:r>
              <a:rPr lang="en-US" altLang="en-US" sz="2700"/>
              <a:t>Gather sample data (observations) for all variables</a:t>
            </a:r>
          </a:p>
          <a:p>
            <a:endParaRPr lang="en-US" altLang="en-US" sz="27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2690" name="Rectangle 2">
            <a:extLst>
              <a:ext uri="{FF2B5EF4-FFF2-40B4-BE49-F238E27FC236}">
                <a16:creationId xmlns:a16="http://schemas.microsoft.com/office/drawing/2014/main" id="{2C36FF76-52E5-4187-9AA0-30B405ECDC59}"/>
              </a:ext>
            </a:extLst>
          </p:cNvPr>
          <p:cNvSpPr>
            <a:spLocks noGrp="1" noChangeArrowheads="1"/>
          </p:cNvSpPr>
          <p:nvPr>
            <p:ph type="title"/>
          </p:nvPr>
        </p:nvSpPr>
        <p:spPr/>
        <p:txBody>
          <a:bodyPr/>
          <a:lstStyle/>
          <a:p>
            <a:r>
              <a:rPr lang="en-US" altLang="en-US"/>
              <a:t>The Correlation Matrix</a:t>
            </a:r>
          </a:p>
        </p:txBody>
      </p:sp>
      <p:sp>
        <p:nvSpPr>
          <p:cNvPr id="242691" name="Rectangle 3">
            <a:extLst>
              <a:ext uri="{FF2B5EF4-FFF2-40B4-BE49-F238E27FC236}">
                <a16:creationId xmlns:a16="http://schemas.microsoft.com/office/drawing/2014/main" id="{D8AAE6A3-CF57-45EE-B4C9-BB56BA05DC15}"/>
              </a:ext>
            </a:extLst>
          </p:cNvPr>
          <p:cNvSpPr>
            <a:spLocks noGrp="1" noChangeArrowheads="1"/>
          </p:cNvSpPr>
          <p:nvPr>
            <p:ph type="body" idx="1"/>
          </p:nvPr>
        </p:nvSpPr>
        <p:spPr>
          <a:xfrm>
            <a:off x="762000" y="1752600"/>
            <a:ext cx="8077200" cy="4114800"/>
          </a:xfrm>
        </p:spPr>
        <p:txBody>
          <a:bodyPr/>
          <a:lstStyle/>
          <a:p>
            <a:r>
              <a:rPr lang="en-US" altLang="en-US" sz="2700" dirty="0"/>
              <a:t>Correlation between the dependent variable and selected independent variables can be found using Excel:</a:t>
            </a:r>
          </a:p>
          <a:p>
            <a:pPr lvl="1"/>
            <a:r>
              <a:rPr lang="en-US" altLang="en-US" sz="2300" dirty="0"/>
              <a:t>Data / Data Analysis… / Correlation</a:t>
            </a:r>
          </a:p>
          <a:p>
            <a:pPr lvl="1"/>
            <a:endParaRPr lang="en-US" altLang="en-US" sz="2300" dirty="0"/>
          </a:p>
          <a:p>
            <a:r>
              <a:rPr lang="en-US" altLang="en-US" sz="2700" dirty="0"/>
              <a:t>Can check for statistical significance of correlation with a t test</a:t>
            </a:r>
          </a:p>
          <a:p>
            <a:endParaRPr lang="en-US" altLang="en-US" sz="27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3714" name="Rectangle 2">
            <a:extLst>
              <a:ext uri="{FF2B5EF4-FFF2-40B4-BE49-F238E27FC236}">
                <a16:creationId xmlns:a16="http://schemas.microsoft.com/office/drawing/2014/main" id="{73DE2EEE-CC6E-4529-8921-32316C39D7B8}"/>
              </a:ext>
            </a:extLst>
          </p:cNvPr>
          <p:cNvSpPr>
            <a:spLocks noGrp="1" noChangeArrowheads="1"/>
          </p:cNvSpPr>
          <p:nvPr>
            <p:ph type="title"/>
          </p:nvPr>
        </p:nvSpPr>
        <p:spPr/>
        <p:txBody>
          <a:bodyPr/>
          <a:lstStyle/>
          <a:p>
            <a:r>
              <a:rPr lang="en-US" altLang="en-US"/>
              <a:t>Example</a:t>
            </a:r>
          </a:p>
        </p:txBody>
      </p:sp>
      <p:sp>
        <p:nvSpPr>
          <p:cNvPr id="243715" name="Rectangle 3">
            <a:extLst>
              <a:ext uri="{FF2B5EF4-FFF2-40B4-BE49-F238E27FC236}">
                <a16:creationId xmlns:a16="http://schemas.microsoft.com/office/drawing/2014/main" id="{205E6E54-40AB-4BA1-999C-F4766F556C9F}"/>
              </a:ext>
            </a:extLst>
          </p:cNvPr>
          <p:cNvSpPr>
            <a:spLocks noGrp="1" noChangeArrowheads="1"/>
          </p:cNvSpPr>
          <p:nvPr>
            <p:ph type="body" idx="1"/>
          </p:nvPr>
        </p:nvSpPr>
        <p:spPr>
          <a:xfrm>
            <a:off x="990600" y="1676400"/>
            <a:ext cx="7772400" cy="4114800"/>
          </a:xfrm>
        </p:spPr>
        <p:txBody>
          <a:bodyPr/>
          <a:lstStyle/>
          <a:p>
            <a:r>
              <a:rPr lang="en-US" altLang="en-US" sz="2700"/>
              <a:t>A distributor of frozen desert pies wants to evaluate factors thought to influence demand</a:t>
            </a:r>
          </a:p>
          <a:p>
            <a:pPr>
              <a:buFont typeface="Wingdings" panose="05000000000000000000" pitchFamily="2" charset="2"/>
              <a:buNone/>
            </a:pPr>
            <a:endParaRPr lang="en-US" altLang="en-US" sz="1400"/>
          </a:p>
          <a:p>
            <a:pPr lvl="1"/>
            <a:r>
              <a:rPr lang="en-US" altLang="en-US" sz="2300">
                <a:solidFill>
                  <a:schemeClr val="folHlink"/>
                </a:solidFill>
              </a:rPr>
              <a:t>Dependent variable:       Pie sales (units per week)</a:t>
            </a:r>
          </a:p>
          <a:p>
            <a:pPr lvl="1"/>
            <a:r>
              <a:rPr lang="en-US" altLang="en-US" sz="2300">
                <a:solidFill>
                  <a:srgbClr val="008000"/>
                </a:solidFill>
              </a:rPr>
              <a:t>Independent variables:   </a:t>
            </a:r>
            <a:r>
              <a:rPr lang="en-US" altLang="en-US">
                <a:solidFill>
                  <a:srgbClr val="008000"/>
                </a:solidFill>
              </a:rPr>
              <a:t>Price (in $)</a:t>
            </a:r>
          </a:p>
          <a:p>
            <a:pPr lvl="2">
              <a:buFont typeface="Wingdings" panose="05000000000000000000" pitchFamily="2" charset="2"/>
              <a:buNone/>
            </a:pPr>
            <a:r>
              <a:rPr lang="en-US" altLang="en-US">
                <a:solidFill>
                  <a:srgbClr val="008000"/>
                </a:solidFill>
              </a:rPr>
              <a:t>				       Advertising ($100’s)</a:t>
            </a:r>
          </a:p>
          <a:p>
            <a:pPr>
              <a:lnSpc>
                <a:spcPct val="150000"/>
              </a:lnSpc>
            </a:pPr>
            <a:r>
              <a:rPr lang="en-US" altLang="en-US" sz="2700"/>
              <a:t>Data is collected for 15 weeks</a:t>
            </a:r>
          </a:p>
        </p:txBody>
      </p:sp>
      <p:pic>
        <p:nvPicPr>
          <p:cNvPr id="243716" name="Picture 4">
            <a:extLst>
              <a:ext uri="{FF2B5EF4-FFF2-40B4-BE49-F238E27FC236}">
                <a16:creationId xmlns:a16="http://schemas.microsoft.com/office/drawing/2014/main" id="{F9F87270-5C45-4A21-92D0-F0860C2739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4859338"/>
            <a:ext cx="2143125" cy="11969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026" name="Rectangle 290">
            <a:extLst>
              <a:ext uri="{FF2B5EF4-FFF2-40B4-BE49-F238E27FC236}">
                <a16:creationId xmlns:a16="http://schemas.microsoft.com/office/drawing/2014/main" id="{1120E5DE-8855-41E6-8CEE-3C5CA95A8F33}"/>
              </a:ext>
            </a:extLst>
          </p:cNvPr>
          <p:cNvSpPr>
            <a:spLocks noChangeArrowheads="1"/>
          </p:cNvSpPr>
          <p:nvPr/>
        </p:nvSpPr>
        <p:spPr bwMode="auto">
          <a:xfrm>
            <a:off x="4267200" y="2209800"/>
            <a:ext cx="4267200" cy="1295400"/>
          </a:xfrm>
          <a:prstGeom prst="rect">
            <a:avLst/>
          </a:prstGeom>
          <a:solidFill>
            <a:srgbClr val="BEF8C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4738" name="Rectangle 2">
            <a:extLst>
              <a:ext uri="{FF2B5EF4-FFF2-40B4-BE49-F238E27FC236}">
                <a16:creationId xmlns:a16="http://schemas.microsoft.com/office/drawing/2014/main" id="{DD6CF222-E5C4-4181-A175-777A9A28BFF3}"/>
              </a:ext>
            </a:extLst>
          </p:cNvPr>
          <p:cNvSpPr>
            <a:spLocks noGrp="1" noChangeArrowheads="1"/>
          </p:cNvSpPr>
          <p:nvPr>
            <p:ph type="title"/>
          </p:nvPr>
        </p:nvSpPr>
        <p:spPr/>
        <p:txBody>
          <a:bodyPr/>
          <a:lstStyle/>
          <a:p>
            <a:r>
              <a:rPr lang="en-US" altLang="en-US"/>
              <a:t>Pie Sales Model</a:t>
            </a:r>
          </a:p>
        </p:txBody>
      </p:sp>
      <p:sp>
        <p:nvSpPr>
          <p:cNvPr id="244739" name="Rectangle 3">
            <a:extLst>
              <a:ext uri="{FF2B5EF4-FFF2-40B4-BE49-F238E27FC236}">
                <a16:creationId xmlns:a16="http://schemas.microsoft.com/office/drawing/2014/main" id="{4C955D3A-0FD4-470A-8997-64E97FAEBB68}"/>
              </a:ext>
            </a:extLst>
          </p:cNvPr>
          <p:cNvSpPr>
            <a:spLocks noGrp="1" noChangeArrowheads="1"/>
          </p:cNvSpPr>
          <p:nvPr>
            <p:ph type="body" idx="1"/>
          </p:nvPr>
        </p:nvSpPr>
        <p:spPr>
          <a:xfrm>
            <a:off x="4343400" y="2362200"/>
            <a:ext cx="4343400" cy="1066800"/>
          </a:xfrm>
        </p:spPr>
        <p:txBody>
          <a:bodyPr/>
          <a:lstStyle/>
          <a:p>
            <a:pPr>
              <a:buFont typeface="Wingdings" panose="05000000000000000000" pitchFamily="2" charset="2"/>
              <a:buNone/>
            </a:pPr>
            <a:r>
              <a:rPr lang="en-US" altLang="en-US" sz="2700"/>
              <a:t>Sales = b</a:t>
            </a:r>
            <a:r>
              <a:rPr lang="en-US" altLang="en-US" sz="2700" baseline="-25000"/>
              <a:t>0</a:t>
            </a:r>
            <a:r>
              <a:rPr lang="en-US" altLang="en-US" sz="2700"/>
              <a:t> + b</a:t>
            </a:r>
            <a:r>
              <a:rPr lang="en-US" altLang="en-US" sz="2700" baseline="-25000"/>
              <a:t>1</a:t>
            </a:r>
            <a:r>
              <a:rPr lang="en-US" altLang="en-US" sz="2700"/>
              <a:t> (Price) </a:t>
            </a:r>
          </a:p>
          <a:p>
            <a:pPr>
              <a:buFont typeface="Wingdings" panose="05000000000000000000" pitchFamily="2" charset="2"/>
              <a:buNone/>
            </a:pPr>
            <a:r>
              <a:rPr lang="en-US" altLang="en-US" sz="2700"/>
              <a:t>		    + b</a:t>
            </a:r>
            <a:r>
              <a:rPr lang="en-US" altLang="en-US" sz="2700" baseline="-25000"/>
              <a:t>2</a:t>
            </a:r>
            <a:r>
              <a:rPr lang="en-US" altLang="en-US" sz="2700"/>
              <a:t> (Advertising)</a:t>
            </a:r>
          </a:p>
        </p:txBody>
      </p:sp>
      <p:graphicFrame>
        <p:nvGraphicFramePr>
          <p:cNvPr id="245028" name="Group 292">
            <a:extLst>
              <a:ext uri="{FF2B5EF4-FFF2-40B4-BE49-F238E27FC236}">
                <a16:creationId xmlns:a16="http://schemas.microsoft.com/office/drawing/2014/main" id="{0869EF99-DD52-4911-91F3-7D8846437AA2}"/>
              </a:ext>
            </a:extLst>
          </p:cNvPr>
          <p:cNvGraphicFramePr>
            <a:graphicFrameLocks noGrp="1"/>
          </p:cNvGraphicFramePr>
          <p:nvPr/>
        </p:nvGraphicFramePr>
        <p:xfrm>
          <a:off x="381000" y="1447800"/>
          <a:ext cx="3505200" cy="4831080"/>
        </p:xfrm>
        <a:graphic>
          <a:graphicData uri="http://schemas.openxmlformats.org/drawingml/2006/table">
            <a:tbl>
              <a:tblPr/>
              <a:tblGrid>
                <a:gridCol w="685800">
                  <a:extLst>
                    <a:ext uri="{9D8B030D-6E8A-4147-A177-3AD203B41FA5}">
                      <a16:colId xmlns:a16="http://schemas.microsoft.com/office/drawing/2014/main" val="4224396968"/>
                    </a:ext>
                  </a:extLst>
                </a:gridCol>
                <a:gridCol w="839788">
                  <a:extLst>
                    <a:ext uri="{9D8B030D-6E8A-4147-A177-3AD203B41FA5}">
                      <a16:colId xmlns:a16="http://schemas.microsoft.com/office/drawing/2014/main" val="2196512305"/>
                    </a:ext>
                  </a:extLst>
                </a:gridCol>
                <a:gridCol w="760412">
                  <a:extLst>
                    <a:ext uri="{9D8B030D-6E8A-4147-A177-3AD203B41FA5}">
                      <a16:colId xmlns:a16="http://schemas.microsoft.com/office/drawing/2014/main" val="1649264109"/>
                    </a:ext>
                  </a:extLst>
                </a:gridCol>
                <a:gridCol w="1219200">
                  <a:extLst>
                    <a:ext uri="{9D8B030D-6E8A-4147-A177-3AD203B41FA5}">
                      <a16:colId xmlns:a16="http://schemas.microsoft.com/office/drawing/2014/main" val="1022404096"/>
                    </a:ext>
                  </a:extLst>
                </a:gridCol>
              </a:tblGrid>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Week</a:t>
                      </a:r>
                      <a:endParaRPr kumimoji="0" lang="en-US" altLang="en-US" sz="1300" b="0"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8FCFB"/>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Pie Sales</a:t>
                      </a:r>
                      <a:endParaRPr kumimoji="0" lang="en-US" altLang="en-US" sz="13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8FCFB"/>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Price</a:t>
                      </a:r>
                    </a:p>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a:t>
                      </a:r>
                      <a:endParaRPr kumimoji="0" lang="en-US" altLang="en-US" sz="13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8FCFB"/>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Advertising</a:t>
                      </a:r>
                    </a:p>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($100s)</a:t>
                      </a:r>
                      <a:endParaRPr kumimoji="0" lang="en-US" altLang="en-US" sz="1300" b="0"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C8FCFB"/>
                    </a:solidFill>
                  </a:tcPr>
                </a:tc>
                <a:extLst>
                  <a:ext uri="{0D108BD9-81ED-4DB2-BD59-A6C34878D82A}">
                    <a16:rowId xmlns:a16="http://schemas.microsoft.com/office/drawing/2014/main" val="3527845570"/>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350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5.50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3.3</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a:noFill/>
                    </a:lnB>
                    <a:lnTlToBr>
                      <a:noFill/>
                    </a:lnTlToBr>
                    <a:lnBlToTr>
                      <a:noFill/>
                    </a:lnBlToTr>
                    <a:solidFill>
                      <a:srgbClr val="FFFFCC"/>
                    </a:solidFill>
                  </a:tcPr>
                </a:tc>
                <a:extLst>
                  <a:ext uri="{0D108BD9-81ED-4DB2-BD59-A6C34878D82A}">
                    <a16:rowId xmlns:a16="http://schemas.microsoft.com/office/drawing/2014/main" val="3671829846"/>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2</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460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7.50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3.3</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extLst>
                  <a:ext uri="{0D108BD9-81ED-4DB2-BD59-A6C34878D82A}">
                    <a16:rowId xmlns:a16="http://schemas.microsoft.com/office/drawing/2014/main" val="3885013842"/>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3</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350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8.00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3.0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extLst>
                  <a:ext uri="{0D108BD9-81ED-4DB2-BD59-A6C34878D82A}">
                    <a16:rowId xmlns:a16="http://schemas.microsoft.com/office/drawing/2014/main" val="3803750632"/>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4</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430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8.00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4.5</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extLst>
                  <a:ext uri="{0D108BD9-81ED-4DB2-BD59-A6C34878D82A}">
                    <a16:rowId xmlns:a16="http://schemas.microsoft.com/office/drawing/2014/main" val="1731480356"/>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5</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350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6.80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3.0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extLst>
                  <a:ext uri="{0D108BD9-81ED-4DB2-BD59-A6C34878D82A}">
                    <a16:rowId xmlns:a16="http://schemas.microsoft.com/office/drawing/2014/main" val="3953345176"/>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6</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380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7.50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4.0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extLst>
                  <a:ext uri="{0D108BD9-81ED-4DB2-BD59-A6C34878D82A}">
                    <a16:rowId xmlns:a16="http://schemas.microsoft.com/office/drawing/2014/main" val="2293129529"/>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7</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430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4.50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3.0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extLst>
                  <a:ext uri="{0D108BD9-81ED-4DB2-BD59-A6C34878D82A}">
                    <a16:rowId xmlns:a16="http://schemas.microsoft.com/office/drawing/2014/main" val="3445140813"/>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8</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470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6.40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3.7</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extLst>
                  <a:ext uri="{0D108BD9-81ED-4DB2-BD59-A6C34878D82A}">
                    <a16:rowId xmlns:a16="http://schemas.microsoft.com/office/drawing/2014/main" val="560004298"/>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9</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450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7.00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3.5</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extLst>
                  <a:ext uri="{0D108BD9-81ED-4DB2-BD59-A6C34878D82A}">
                    <a16:rowId xmlns:a16="http://schemas.microsoft.com/office/drawing/2014/main" val="595977537"/>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490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5.00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4.0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extLst>
                  <a:ext uri="{0D108BD9-81ED-4DB2-BD59-A6C34878D82A}">
                    <a16:rowId xmlns:a16="http://schemas.microsoft.com/office/drawing/2014/main" val="3358324039"/>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11</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340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7.20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3.5</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extLst>
                  <a:ext uri="{0D108BD9-81ED-4DB2-BD59-A6C34878D82A}">
                    <a16:rowId xmlns:a16="http://schemas.microsoft.com/office/drawing/2014/main" val="1967509152"/>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12</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300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7.90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3.2</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extLst>
                  <a:ext uri="{0D108BD9-81ED-4DB2-BD59-A6C34878D82A}">
                    <a16:rowId xmlns:a16="http://schemas.microsoft.com/office/drawing/2014/main" val="2942172240"/>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13</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440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5.90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4.0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extLst>
                  <a:ext uri="{0D108BD9-81ED-4DB2-BD59-A6C34878D82A}">
                    <a16:rowId xmlns:a16="http://schemas.microsoft.com/office/drawing/2014/main" val="1010515463"/>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14</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450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5.00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3.5</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a:noFill/>
                    </a:lnT>
                    <a:lnB>
                      <a:noFill/>
                    </a:lnB>
                    <a:lnTlToBr>
                      <a:noFill/>
                    </a:lnTlToBr>
                    <a:lnBlToTr>
                      <a:noFill/>
                    </a:lnBlToTr>
                    <a:solidFill>
                      <a:srgbClr val="FFFFCC"/>
                    </a:solidFill>
                  </a:tcPr>
                </a:tc>
                <a:extLst>
                  <a:ext uri="{0D108BD9-81ED-4DB2-BD59-A6C34878D82A}">
                    <a16:rowId xmlns:a16="http://schemas.microsoft.com/office/drawing/2014/main" val="2876635527"/>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15</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w="28575" cap="flat" cmpd="sng" algn="ctr">
                      <a:solidFill>
                        <a:schemeClr val="tx1"/>
                      </a:solidFill>
                      <a:prstDash val="solid"/>
                      <a:miter lim="800000"/>
                      <a:headEnd type="none" w="med" len="med"/>
                      <a:tailEnd type="none" w="med" len="med"/>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300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w="28575" cap="flat" cmpd="sng" algn="ctr">
                      <a:solidFill>
                        <a:schemeClr val="tx1"/>
                      </a:solidFill>
                      <a:prstDash val="solid"/>
                      <a:miter lim="800000"/>
                      <a:headEnd type="none" w="med" len="med"/>
                      <a:tailEnd type="none" w="med" len="med"/>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7.00</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a:noFill/>
                    </a:lnT>
                    <a:lnB w="28575" cap="flat" cmpd="sng" algn="ctr">
                      <a:solidFill>
                        <a:schemeClr val="tx1"/>
                      </a:solidFill>
                      <a:prstDash val="solid"/>
                      <a:miter lim="800000"/>
                      <a:headEnd type="none" w="med" len="med"/>
                      <a:tailEnd type="none" w="med" len="med"/>
                    </a:lnB>
                    <a:lnTlToBr>
                      <a:noFill/>
                    </a:lnTlToBr>
                    <a:lnBlToTr>
                      <a:noFill/>
                    </a:lnBlToTr>
                    <a:solidFill>
                      <a:srgbClr val="FFFFC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2.7</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a:noFill/>
                    </a:lnT>
                    <a:lnB w="28575" cap="flat" cmpd="sng" algn="ctr">
                      <a:solidFill>
                        <a:schemeClr val="tx1"/>
                      </a:solidFill>
                      <a:prstDash val="solid"/>
                      <a:miter lim="800000"/>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2930272561"/>
                  </a:ext>
                </a:extLst>
              </a:tr>
            </a:tbl>
          </a:graphicData>
        </a:graphic>
      </p:graphicFrame>
      <p:sp>
        <p:nvSpPr>
          <p:cNvPr id="244989" name="Freeform 253">
            <a:extLst>
              <a:ext uri="{FF2B5EF4-FFF2-40B4-BE49-F238E27FC236}">
                <a16:creationId xmlns:a16="http://schemas.microsoft.com/office/drawing/2014/main" id="{9A30BE82-9458-4D84-AA7D-D02AA56849D5}"/>
              </a:ext>
            </a:extLst>
          </p:cNvPr>
          <p:cNvSpPr>
            <a:spLocks/>
          </p:cNvSpPr>
          <p:nvPr/>
        </p:nvSpPr>
        <p:spPr bwMode="auto">
          <a:xfrm>
            <a:off x="4572000" y="2282825"/>
            <a:ext cx="604838" cy="155575"/>
          </a:xfrm>
          <a:custGeom>
            <a:avLst/>
            <a:gdLst>
              <a:gd name="T0" fmla="*/ 0 w 381"/>
              <a:gd name="T1" fmla="*/ 96 h 98"/>
              <a:gd name="T2" fmla="*/ 192 w 381"/>
              <a:gd name="T3" fmla="*/ 0 h 98"/>
              <a:gd name="T4" fmla="*/ 381 w 381"/>
              <a:gd name="T5" fmla="*/ 98 h 98"/>
            </a:gdLst>
            <a:ahLst/>
            <a:cxnLst>
              <a:cxn ang="0">
                <a:pos x="T0" y="T1"/>
              </a:cxn>
              <a:cxn ang="0">
                <a:pos x="T2" y="T3"/>
              </a:cxn>
              <a:cxn ang="0">
                <a:pos x="T4" y="T5"/>
              </a:cxn>
            </a:cxnLst>
            <a:rect l="0" t="0" r="r" b="b"/>
            <a:pathLst>
              <a:path w="381" h="98">
                <a:moveTo>
                  <a:pt x="0" y="96"/>
                </a:moveTo>
                <a:lnTo>
                  <a:pt x="192" y="0"/>
                </a:lnTo>
                <a:lnTo>
                  <a:pt x="381" y="98"/>
                </a:lnTo>
              </a:path>
            </a:pathLst>
          </a:custGeom>
          <a:noFill/>
          <a:ln w="9525" cap="flat" cmpd="sng">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aphicFrame>
        <p:nvGraphicFramePr>
          <p:cNvPr id="245029" name="Group 293">
            <a:extLst>
              <a:ext uri="{FF2B5EF4-FFF2-40B4-BE49-F238E27FC236}">
                <a16:creationId xmlns:a16="http://schemas.microsoft.com/office/drawing/2014/main" id="{E44841AC-C4AA-4703-A199-E4FD09F35CDB}"/>
              </a:ext>
            </a:extLst>
          </p:cNvPr>
          <p:cNvGraphicFramePr>
            <a:graphicFrameLocks noGrp="1"/>
          </p:cNvGraphicFramePr>
          <p:nvPr/>
        </p:nvGraphicFramePr>
        <p:xfrm>
          <a:off x="4343400" y="4419600"/>
          <a:ext cx="4572000" cy="1158240"/>
        </p:xfrm>
        <a:graphic>
          <a:graphicData uri="http://schemas.openxmlformats.org/drawingml/2006/table">
            <a:tbl>
              <a:tblPr/>
              <a:tblGrid>
                <a:gridCol w="1317625">
                  <a:extLst>
                    <a:ext uri="{9D8B030D-6E8A-4147-A177-3AD203B41FA5}">
                      <a16:colId xmlns:a16="http://schemas.microsoft.com/office/drawing/2014/main" val="3899763661"/>
                    </a:ext>
                  </a:extLst>
                </a:gridCol>
                <a:gridCol w="1109663">
                  <a:extLst>
                    <a:ext uri="{9D8B030D-6E8A-4147-A177-3AD203B41FA5}">
                      <a16:colId xmlns:a16="http://schemas.microsoft.com/office/drawing/2014/main" val="137577584"/>
                    </a:ext>
                  </a:extLst>
                </a:gridCol>
                <a:gridCol w="1001712">
                  <a:extLst>
                    <a:ext uri="{9D8B030D-6E8A-4147-A177-3AD203B41FA5}">
                      <a16:colId xmlns:a16="http://schemas.microsoft.com/office/drawing/2014/main" val="4246597558"/>
                    </a:ext>
                  </a:extLst>
                </a:gridCol>
                <a:gridCol w="1143000">
                  <a:extLst>
                    <a:ext uri="{9D8B030D-6E8A-4147-A177-3AD203B41FA5}">
                      <a16:colId xmlns:a16="http://schemas.microsoft.com/office/drawing/2014/main" val="3945495609"/>
                    </a:ext>
                  </a:extLst>
                </a:gridCol>
              </a:tblGrid>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Pie Sales</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Price</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Advertising</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extLst>
                  <a:ext uri="{0D108BD9-81ED-4DB2-BD59-A6C34878D82A}">
                    <a16:rowId xmlns:a16="http://schemas.microsoft.com/office/drawing/2014/main" val="4003456490"/>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Pie Sales</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E7E4FC"/>
                    </a:solid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E7E4FC"/>
                    </a:solid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E7E4FC"/>
                    </a:solidFill>
                  </a:tcPr>
                </a:tc>
                <a:extLst>
                  <a:ext uri="{0D108BD9-81ED-4DB2-BD59-A6C34878D82A}">
                    <a16:rowId xmlns:a16="http://schemas.microsoft.com/office/drawing/2014/main" val="428495516"/>
                  </a:ext>
                </a:extLst>
              </a:tr>
              <a:tr h="244475">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Price</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-0.44327</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E7E4F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E7E4FC"/>
                    </a:solidFill>
                  </a:tcPr>
                </a:tc>
                <a:tc>
                  <a:txBody>
                    <a:bodyPr/>
                    <a:lstStyle>
                      <a:lvl1pPr defTabSz="852488">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marL="425450" defTabSz="852488">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marL="852488" defTabSz="852488">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marL="1281113" defTabSz="852488">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marL="1706563" defTabSz="852488">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marL="21637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marL="26209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marL="30781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marL="3535363" defTabSz="852488"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852488"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solidFill>
                      <a:srgbClr val="E7E4FC"/>
                    </a:solidFill>
                  </a:tcPr>
                </a:tc>
                <a:extLst>
                  <a:ext uri="{0D108BD9-81ED-4DB2-BD59-A6C34878D82A}">
                    <a16:rowId xmlns:a16="http://schemas.microsoft.com/office/drawing/2014/main" val="601860618"/>
                  </a:ext>
                </a:extLst>
              </a:tr>
              <a:tr h="239713">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Advertising</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FDE0BD"/>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0.55632</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E7E4F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0.03044</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E7E4FC"/>
                    </a:solidFill>
                  </a:tcPr>
                </a:tc>
                <a:tc>
                  <a:txBody>
                    <a:bodyPr/>
                    <a:lstStyle>
                      <a:lvl1pPr>
                        <a:spcBef>
                          <a:spcPct val="20000"/>
                        </a:spcBef>
                        <a:buClr>
                          <a:schemeClr val="folHlink"/>
                        </a:buClr>
                        <a:buSzPct val="6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hlink"/>
                        </a:buClr>
                        <a:buSzPct val="55000"/>
                        <a:buFont typeface="Wingdings" panose="05000000000000000000" pitchFamily="2" charset="2"/>
                        <a:defRPr sz="2000">
                          <a:solidFill>
                            <a:schemeClr val="tx1"/>
                          </a:solidFill>
                          <a:latin typeface="Arial" panose="020B0604020202020204" pitchFamily="34" charset="0"/>
                        </a:defRPr>
                      </a:lvl2pPr>
                      <a:lvl3pPr>
                        <a:spcBef>
                          <a:spcPct val="20000"/>
                        </a:spcBef>
                        <a:buClr>
                          <a:schemeClr val="accent2"/>
                        </a:buClr>
                        <a:buSzPct val="50000"/>
                        <a:buFont typeface="Wingdings" panose="05000000000000000000" pitchFamily="2" charset="2"/>
                        <a:defRPr sz="2000">
                          <a:solidFill>
                            <a:schemeClr val="tx1"/>
                          </a:solidFill>
                          <a:latin typeface="Arial" panose="020B0604020202020204" pitchFamily="34" charset="0"/>
                        </a:defRPr>
                      </a:lvl3pPr>
                      <a:lvl4pPr>
                        <a:spcBef>
                          <a:spcPct val="20000"/>
                        </a:spcBef>
                        <a:buClr>
                          <a:schemeClr val="folHlink"/>
                        </a:buClr>
                        <a:buSzPct val="55000"/>
                        <a:buFont typeface="Wingdings" panose="05000000000000000000" pitchFamily="2" charset="2"/>
                        <a:defRPr>
                          <a:solidFill>
                            <a:schemeClr val="tx1"/>
                          </a:solidFill>
                          <a:latin typeface="Arial" panose="020B0604020202020204" pitchFamily="34" charset="0"/>
                        </a:defRPr>
                      </a:lvl4pPr>
                      <a:lvl5pPr>
                        <a:spcBef>
                          <a:spcPct val="20000"/>
                        </a:spcBef>
                        <a:buClr>
                          <a:srgbClr val="FD2B4E"/>
                        </a:buClr>
                        <a:buSzPct val="50000"/>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rgbClr val="FD2B4E"/>
                        </a:buClr>
                        <a:buSzPct val="50000"/>
                        <a:buFont typeface="Wingdings" panose="05000000000000000000" pitchFamily="2" charset="2"/>
                        <a:defRPr>
                          <a:solidFill>
                            <a:schemeClr val="tx1"/>
                          </a:solidFill>
                          <a:latin typeface="Arial" panose="020B0604020202020204" pitchFamily="34" charset="0"/>
                        </a:defRPr>
                      </a:lvl9pPr>
                    </a:lstStyle>
                    <a:p>
                      <a:pPr marL="0" marR="0" lvl="0" indent="0" algn="r" defTabSz="914400" rtl="0" eaLnBrk="0" fontAlgn="b"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chemeClr val="tx1"/>
                          </a:solidFill>
                          <a:effectLst/>
                          <a:latin typeface="Arial" panose="020B0604020202020204" pitchFamily="34" charset="0"/>
                          <a:cs typeface="Arial" panose="020B0604020202020204" pitchFamily="34" charset="0"/>
                        </a:rPr>
                        <a:t>1</a:t>
                      </a:r>
                      <a:endParaRPr kumimoji="0" lang="en-US" altLang="en-US" sz="1300" b="1" i="0" u="none" strike="noStrike" cap="none" normalizeH="0" baseline="0">
                        <a:ln>
                          <a:noFill/>
                        </a:ln>
                        <a:solidFill>
                          <a:schemeClr val="tx1"/>
                        </a:solidFill>
                        <a:effectLst/>
                        <a:latin typeface="Arial" panose="020B0604020202020204" pitchFamily="34" charset="0"/>
                      </a:endParaRPr>
                    </a:p>
                  </a:txBody>
                  <a:tcPr anchor="b"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solidFill>
                      <a:srgbClr val="E7E4FC"/>
                    </a:solidFill>
                  </a:tcPr>
                </a:tc>
                <a:extLst>
                  <a:ext uri="{0D108BD9-81ED-4DB2-BD59-A6C34878D82A}">
                    <a16:rowId xmlns:a16="http://schemas.microsoft.com/office/drawing/2014/main" val="4254741891"/>
                  </a:ext>
                </a:extLst>
              </a:tr>
            </a:tbl>
          </a:graphicData>
        </a:graphic>
      </p:graphicFrame>
      <p:sp>
        <p:nvSpPr>
          <p:cNvPr id="245019" name="Rectangle 283">
            <a:extLst>
              <a:ext uri="{FF2B5EF4-FFF2-40B4-BE49-F238E27FC236}">
                <a16:creationId xmlns:a16="http://schemas.microsoft.com/office/drawing/2014/main" id="{032F6D45-9C85-4FE4-856F-E2B28FF5DDFA}"/>
              </a:ext>
            </a:extLst>
          </p:cNvPr>
          <p:cNvSpPr>
            <a:spLocks noChangeArrowheads="1"/>
          </p:cNvSpPr>
          <p:nvPr/>
        </p:nvSpPr>
        <p:spPr bwMode="auto">
          <a:xfrm>
            <a:off x="4343400" y="3886200"/>
            <a:ext cx="3429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Correlation matrix:</a:t>
            </a:r>
          </a:p>
        </p:txBody>
      </p:sp>
      <p:sp>
        <p:nvSpPr>
          <p:cNvPr id="245025" name="Rectangle 289">
            <a:extLst>
              <a:ext uri="{FF2B5EF4-FFF2-40B4-BE49-F238E27FC236}">
                <a16:creationId xmlns:a16="http://schemas.microsoft.com/office/drawing/2014/main" id="{2C6BFDAE-0FBE-43C7-9484-3D9F35F4B1DF}"/>
              </a:ext>
            </a:extLst>
          </p:cNvPr>
          <p:cNvSpPr>
            <a:spLocks noChangeArrowheads="1"/>
          </p:cNvSpPr>
          <p:nvPr/>
        </p:nvSpPr>
        <p:spPr bwMode="auto">
          <a:xfrm>
            <a:off x="4267200" y="1600200"/>
            <a:ext cx="388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Multiple regression model:</a:t>
            </a:r>
          </a:p>
        </p:txBody>
      </p:sp>
      <p:pic>
        <p:nvPicPr>
          <p:cNvPr id="245027" name="Picture 291">
            <a:extLst>
              <a:ext uri="{FF2B5EF4-FFF2-40B4-BE49-F238E27FC236}">
                <a16:creationId xmlns:a16="http://schemas.microsoft.com/office/drawing/2014/main" id="{6B50C506-3382-455F-B079-B09FA5438A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715000"/>
            <a:ext cx="1381125" cy="7715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PrenHall1">
  <a:themeElements>
    <a:clrScheme name="PrenHall1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PrenHall1">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renHall1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PrenHall1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PrenHall1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PrenHall1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PrenHall1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PrenHall1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PrenHall1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Designs\PrenHall1.pot</Template>
  <TotalTime>1577</TotalTime>
  <Pages>20</Pages>
  <Words>1864</Words>
  <Application>Microsoft Office PowerPoint</Application>
  <PresentationFormat>On-screen Show (4:3)</PresentationFormat>
  <Paragraphs>476</Paragraphs>
  <Slides>31</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40" baseType="lpstr">
      <vt:lpstr>Lucida Bright</vt:lpstr>
      <vt:lpstr>Arial</vt:lpstr>
      <vt:lpstr>Tahoma</vt:lpstr>
      <vt:lpstr>Times New Roman</vt:lpstr>
      <vt:lpstr>Wingdings</vt:lpstr>
      <vt:lpstr>Symbol</vt:lpstr>
      <vt:lpstr>PrenHall1</vt:lpstr>
      <vt:lpstr>Equation</vt:lpstr>
      <vt:lpstr>Chart</vt:lpstr>
      <vt:lpstr>PowerPoint Presentation</vt:lpstr>
      <vt:lpstr>Chapter Goals</vt:lpstr>
      <vt:lpstr>Chapter Goals</vt:lpstr>
      <vt:lpstr>The Multiple Regression Model</vt:lpstr>
      <vt:lpstr>Multiple Regression Assumptions</vt:lpstr>
      <vt:lpstr>Model Specification</vt:lpstr>
      <vt:lpstr>The Correlation Matrix</vt:lpstr>
      <vt:lpstr>Example</vt:lpstr>
      <vt:lpstr>Pie Sales Model</vt:lpstr>
      <vt:lpstr>Interpretation of Estimated Coefficients</vt:lpstr>
      <vt:lpstr>Pie Sales Correlation Matrix</vt:lpstr>
      <vt:lpstr>Scatter Diagrams</vt:lpstr>
      <vt:lpstr>Estimating a Multiple Linear  Regression Equation</vt:lpstr>
      <vt:lpstr>Multiple Regression Output</vt:lpstr>
      <vt:lpstr>The Multiple Regression Equation</vt:lpstr>
      <vt:lpstr>Using The Model to Make Predictions</vt:lpstr>
      <vt:lpstr>Is the Model Significant?</vt:lpstr>
      <vt:lpstr>F-Test for Overall Significance</vt:lpstr>
      <vt:lpstr>F-Test for Overall Significance</vt:lpstr>
      <vt:lpstr>Standard Deviation of the Regression Model</vt:lpstr>
      <vt:lpstr>Standard Deviation of the Regression Model</vt:lpstr>
      <vt:lpstr>Qualitative (Dummy) Variables</vt:lpstr>
      <vt:lpstr>Dummy Variables</vt:lpstr>
      <vt:lpstr>Dummy Variables</vt:lpstr>
      <vt:lpstr>Dummy-Variable Model Example  (with 2 Levels)</vt:lpstr>
      <vt:lpstr>Dummy-Variable Model Example  (with 2 Levels)</vt:lpstr>
      <vt:lpstr>Interpretation of the Dummy Variable Coefficient (with 2 Levels)</vt:lpstr>
      <vt:lpstr>Dummy-Variable Models  (more than 2 Levels)</vt:lpstr>
      <vt:lpstr>Dummy-Variable Models  (more than 2 Levels)</vt:lpstr>
      <vt:lpstr>Interpreting the Dummy Variable Coefficients (with 3 Levels)</vt:lpstr>
      <vt:lpstr>PowerPoint Presentation</vt:lpstr>
    </vt:vector>
  </TitlesOfParts>
  <Company>University of San Diego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Statistics: A Decision-Making Approach, 6th edition</dc:title>
  <dc:subject>Chapter 14</dc:subject>
  <dc:creator>Dirk Yandell</dc:creator>
  <cp:keywords/>
  <dc:description/>
  <cp:lastModifiedBy>19498</cp:lastModifiedBy>
  <cp:revision>85</cp:revision>
  <cp:lastPrinted>1998-11-22T23:37:53Z</cp:lastPrinted>
  <dcterms:created xsi:type="dcterms:W3CDTF">2001-01-13T00:04:22Z</dcterms:created>
  <dcterms:modified xsi:type="dcterms:W3CDTF">2022-03-30T02:26:34Z</dcterms:modified>
</cp:coreProperties>
</file>