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441" r:id="rId2"/>
    <p:sldId id="261" r:id="rId3"/>
    <p:sldId id="291" r:id="rId4"/>
    <p:sldId id="275" r:id="rId5"/>
    <p:sldId id="442" r:id="rId6"/>
    <p:sldId id="292" r:id="rId7"/>
    <p:sldId id="443" r:id="rId8"/>
    <p:sldId id="277" r:id="rId9"/>
    <p:sldId id="294" r:id="rId10"/>
    <p:sldId id="290" r:id="rId11"/>
    <p:sldId id="295" r:id="rId12"/>
    <p:sldId id="388" r:id="rId1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Lucida Bright" panose="02040602050505020304" pitchFamily="18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A237"/>
    <a:srgbClr val="FDE0BD"/>
    <a:srgbClr val="F983C1"/>
    <a:srgbClr val="C1BAF8"/>
    <a:srgbClr val="FF6600"/>
    <a:srgbClr val="B7EBBC"/>
    <a:srgbClr val="99E3A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821" autoAdjust="0"/>
    <p:restoredTop sz="94404" autoAdjust="0"/>
  </p:normalViewPr>
  <p:slideViewPr>
    <p:cSldViewPr>
      <p:cViewPr varScale="1">
        <p:scale>
          <a:sx n="99" d="100"/>
          <a:sy n="99" d="100"/>
        </p:scale>
        <p:origin x="15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2083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42ED56E6-9FA8-4262-8962-E9B3E089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DBA9616F-920B-4060-A91F-3EBEAF94D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828D8ED8-9FC7-4A03-9F32-F200D52F6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1E965A52-0B90-4BC3-AD01-5CB6F90AF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61BD9683-520D-47F2-AAFC-F150FC910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	Chapter 10	</a:t>
            </a:r>
            <a:r>
              <a:rPr lang="en-US" altLang="en-US" sz="1200" b="1">
                <a:latin typeface="Arial" panose="020B0604020202020204" pitchFamily="34" charset="0"/>
              </a:rPr>
              <a:t>Student Lecture Notes</a:t>
            </a:r>
            <a:r>
              <a:rPr lang="en-US" altLang="en-US" sz="1200">
                <a:latin typeface="Arial" panose="020B0604020202020204" pitchFamily="34" charset="0"/>
              </a:rPr>
              <a:t>	 10-</a:t>
            </a:r>
            <a:fld id="{ED82C932-37B0-485C-9AAF-7176C483590D}" type="slidenum">
              <a:rPr lang="en-US" altLang="en-US" sz="1200">
                <a:latin typeface="Arial" panose="020B0604020202020204" pitchFamily="34" charset="0"/>
              </a:rPr>
              <a:pPr/>
              <a:t>‹#›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5:00.7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257 1 24575,'9'-1'0,"0"1"0,1 1 0,-1 0 0,0 0 0,0 1 0,0 0 0,15 5 0,-21-5 0,0-1 0,0 1 0,0 0 0,-1 0 0,1 0 0,0 0 0,-1 1 0,0-1 0,1 1 0,-1 0 0,0-1 0,-1 1 0,1 0 0,0 0 0,-1 0 0,1 0 0,-1 0 0,0 1 0,0-1 0,-1 0 0,1 0 0,0 1 0,-1-1 0,0 4 0,1-4 0,-1-1 0,0 0 0,0 1 0,0-1 0,0 1 0,0-1 0,0 1 0,-1-1 0,1 0 0,-1 1 0,0-1 0,0 0 0,0 1 0,0-1 0,0 0 0,0 0 0,0 0 0,-1 0 0,1 0 0,-1 0 0,0 0 0,1 0 0,-1-1 0,-2 3 0,-1-2 0,0 0 0,0 0 0,0 0 0,0-1 0,0 1 0,0-1 0,0 0 0,0-1 0,0 0 0,-9 0 0,-47-2 0,33 0 0,-38 3 0,65-1 0,0 0 0,0-1 0,-1 1 0,1 0 0,0 1 0,0-1 0,0 0 0,-1 0 0,1 0 0,0 1 0,0-1 0,0 0 0,0 1 0,0-1 0,0 1 0,0 0 0,0-1 0,0 1 0,0 0 0,0 0 0,0-1 0,0 1 0,0 0 0,0 0 0,1 0 0,-1 0 0,0 0 0,1 0 0,-1 2 0,1-1 0,0-1 0,1 1 0,-1-1 0,1 0 0,-1 1 0,1-1 0,0 1 0,0-1 0,-1 0 0,1 0 0,0 1 0,0-1 0,0 0 0,1 0 0,-1 0 0,0 0 0,0 0 0,0 0 0,1 0 0,-1-1 0,1 1 0,1 0 0,13 7 0,0-1 0,26 7 0,15 6 0,-14-11 0,-39-9 0,0 1 0,1-1 0,-1 1 0,0 0 0,0 0 0,1 0 0,-1 0 0,0 1 0,0 0 0,-1 0 0,1 0 0,4 3 0,-7-5 0,-1 0 0,0 1 0,1-1 0,-1 0 0,0 1 0,1-1 0,-1 1 0,0-1 0,1 0 0,-1 1 0,0-1 0,0 1 0,1-1 0,-1 1 0,0-1 0,0 1 0,0-1 0,0 1 0,0-1 0,0 1 0,0-1 0,0 1 0,0-1 0,0 1 0,0-1 0,0 0 0,0 1 0,0-1 0,0 1 0,-1 0 0,-12 8 0,-23-2 0,-95-7 0,87-2 0,-46 4 0,88-2 0,1 0 0,-1 0 0,1 0 0,-1 1 0,1-1 0,-1 0 0,1 0 0,-1 1 0,1-1 0,0 1 0,-1 0 0,1-1 0,-1 1 0,1 0 0,0 0 0,0 0 0,-1 0 0,1 0 0,0 0 0,0 0 0,0 0 0,0 0 0,0 0 0,1 1 0,-1-1 0,0 0 0,0 1 0,1-1 0,-1 0 0,1 1 0,-1 2 0,1-2 0,0-1 0,0 1 0,1-1 0,-1 1 0,1-1 0,-1 1 0,1-1 0,0 1 0,0-1 0,-1 0 0,1 1 0,0-1 0,0 0 0,0 0 0,0 0 0,0 1 0,1-1 0,-1 0 0,0-1 0,1 1 0,-1 0 0,0 0 0,1 0 0,-1-1 0,1 1 0,-1-1 0,1 1 0,-1-1 0,1 0 0,2 1 0,14 2 0,1-2 0,0 1 0,24-3 0,-24 0 0,0 1 0,0 1 0,24 4 0,-14 0 0,56 1 0,-28-2 0,-56-5 0,0 1 0,0 0 0,0 0 0,0 0 0,0 0 0,0 0 0,0 0 0,0 0 0,0 1 0,0-1 0,0 0 0,0 1 0,0-1 0,0 0 0,0 1 0,0-1 0,0 1 0,0-1 0,-1 1 0,1 0 0,0-1 0,0 1 0,-1 0 0,1 0 0,0-1 0,0 2 0,-1-1 0,-1 0 0,1 0 0,0 0 0,-1 0 0,1 1 0,-1-1 0,1-1 0,-1 1 0,1 0 0,-1 0 0,0 0 0,1 0 0,-1 0 0,0 0 0,0-1 0,0 1 0,0 0 0,-1 0 0,-6 5 0,1-2 0,-1 1 0,0-1 0,-16 6 0,-24 0-101,0-2-1,-1-2 0,1-2 0,-77-4 1,75 0-756,32 0-5969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35.4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35.8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36.1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40.9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50.7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51.9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52.3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52.9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53.2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02.5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5:00.7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257 1 24575,'9'-1'0,"0"1"0,1 1 0,-1 0 0,0 0 0,0 1 0,0 0 0,15 5 0,-21-5 0,0-1 0,0 1 0,0 0 0,-1 0 0,1 0 0,0 0 0,-1 1 0,0-1 0,1 1 0,-1 0 0,0-1 0,-1 1 0,1 0 0,0 0 0,-1 0 0,1 0 0,-1 0 0,0 1 0,0-1 0,-1 0 0,1 0 0,0 1 0,-1-1 0,0 4 0,1-4 0,-1-1 0,0 0 0,0 1 0,0-1 0,0 1 0,0-1 0,0 1 0,-1-1 0,1 0 0,-1 1 0,0-1 0,0 0 0,0 1 0,0-1 0,0 0 0,0 0 0,0 0 0,-1 0 0,1 0 0,-1 0 0,0 0 0,1 0 0,-1-1 0,-2 3 0,-1-2 0,0 0 0,0 0 0,0 0 0,0-1 0,0 1 0,0-1 0,0 0 0,0-1 0,0 0 0,-9 0 0,-47-2 0,33 0 0,-38 3 0,65-1 0,0 0 0,0-1 0,-1 1 0,1 0 0,0 1 0,0-1 0,0 0 0,-1 0 0,1 0 0,0 1 0,0-1 0,0 0 0,0 1 0,0-1 0,0 1 0,0 0 0,0-1 0,0 1 0,0 0 0,0 0 0,0-1 0,0 1 0,0 0 0,0 0 0,1 0 0,-1 0 0,0 0 0,1 0 0,-1 2 0,1-1 0,0-1 0,1 1 0,-1-1 0,1 0 0,-1 1 0,1-1 0,0 1 0,0-1 0,-1 0 0,1 0 0,0 1 0,0-1 0,0 0 0,1 0 0,-1 0 0,0 0 0,0 0 0,0 0 0,1 0 0,-1-1 0,1 1 0,1 0 0,13 7 0,0-1 0,26 7 0,15 6 0,-14-11 0,-39-9 0,0 1 0,1-1 0,-1 1 0,0 0 0,0 0 0,1 0 0,-1 0 0,0 1 0,0 0 0,-1 0 0,1 0 0,4 3 0,-7-5 0,-1 0 0,0 1 0,1-1 0,-1 0 0,0 1 0,1-1 0,-1 1 0,0-1 0,1 0 0,-1 1 0,0-1 0,0 1 0,1-1 0,-1 1 0,0-1 0,0 1 0,0-1 0,0 1 0,0-1 0,0 1 0,0-1 0,0 1 0,0-1 0,0 1 0,0-1 0,0 0 0,0 1 0,0-1 0,0 1 0,-1 0 0,-12 8 0,-23-2 0,-95-7 0,87-2 0,-46 4 0,88-2 0,1 0 0,-1 0 0,1 0 0,-1 1 0,1-1 0,-1 0 0,1 0 0,-1 1 0,1-1 0,0 1 0,-1 0 0,1-1 0,-1 1 0,1 0 0,0 0 0,0 0 0,-1 0 0,1 0 0,0 0 0,0 0 0,0 0 0,0 0 0,0 0 0,1 1 0,-1-1 0,0 0 0,0 1 0,1-1 0,-1 0 0,1 1 0,-1 2 0,1-2 0,0-1 0,0 1 0,1-1 0,-1 1 0,1-1 0,-1 1 0,1-1 0,0 1 0,0-1 0,-1 0 0,1 1 0,0-1 0,0 0 0,0 0 0,0 0 0,0 1 0,1-1 0,-1 0 0,0-1 0,1 1 0,-1 0 0,0 0 0,1 0 0,-1-1 0,1 1 0,-1-1 0,1 1 0,-1-1 0,1 0 0,2 1 0,14 2 0,1-2 0,0 1 0,24-3 0,-24 0 0,0 1 0,0 1 0,24 4 0,-14 0 0,56 1 0,-28-2 0,-56-5 0,0 1 0,0 0 0,0 0 0,0 0 0,0 0 0,0 0 0,0 0 0,0 0 0,0 1 0,0-1 0,0 0 0,0 1 0,0-1 0,0 0 0,0 1 0,0-1 0,0 1 0,0-1 0,-1 1 0,1 0 0,0-1 0,0 1 0,-1 0 0,1 0 0,0-1 0,0 2 0,-1-1 0,-1 0 0,1 0 0,0 0 0,-1 0 0,1 1 0,-1-1 0,1-1 0,-1 1 0,1 0 0,-1 0 0,0 0 0,1 0 0,-1 0 0,0 0 0,0-1 0,0 1 0,0 0 0,-1 0 0,-6 5 0,1-2 0,-1 1 0,0-1 0,-16 6 0,-24 0-101,0-2-1,-1-2 0,1-2 0,-77-4 1,75 0-756,32 0-5969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02.9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  <inkml:trace contextRef="#ctx0" brushRef="#br0" timeOffset="1">1 0 24575,'0'0'-8191</inkml:trace>
  <inkml:trace contextRef="#ctx0" brushRef="#br0" timeOffset="2">1 0 24575,'0'0'-8191</inkml:trace>
  <inkml:trace contextRef="#ctx0" brushRef="#br0" timeOffset="3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03.4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04.1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04.5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05.6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24575,'4'0'0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06.0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13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15.8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0 489 24575,'1'-13'0,"1"0"0,0 0 0,4-15 0,4-34 0,-6-27 0,6-85 0,-4 104-1365,-4 43-5461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18.0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18.5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5:00.7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257 1 24575,'9'-1'0,"0"1"0,1 1 0,-1 0 0,0 0 0,0 1 0,0 0 0,15 5 0,-21-5 0,0-1 0,0 1 0,0 0 0,-1 0 0,1 0 0,0 0 0,-1 1 0,0-1 0,1 1 0,-1 0 0,0-1 0,-1 1 0,1 0 0,0 0 0,-1 0 0,1 0 0,-1 0 0,0 1 0,0-1 0,-1 0 0,1 0 0,0 1 0,-1-1 0,0 4 0,1-4 0,-1-1 0,0 0 0,0 1 0,0-1 0,0 1 0,0-1 0,0 1 0,-1-1 0,1 0 0,-1 1 0,0-1 0,0 0 0,0 1 0,0-1 0,0 0 0,0 0 0,0 0 0,-1 0 0,1 0 0,-1 0 0,0 0 0,1 0 0,-1-1 0,-2 3 0,-1-2 0,0 0 0,0 0 0,0 0 0,0-1 0,0 1 0,0-1 0,0 0 0,0-1 0,0 0 0,-9 0 0,-47-2 0,33 0 0,-38 3 0,65-1 0,0 0 0,0-1 0,-1 1 0,1 0 0,0 1 0,0-1 0,0 0 0,-1 0 0,1 0 0,0 1 0,0-1 0,0 0 0,0 1 0,0-1 0,0 1 0,0 0 0,0-1 0,0 1 0,0 0 0,0 0 0,0-1 0,0 1 0,0 0 0,0 0 0,1 0 0,-1 0 0,0 0 0,1 0 0,-1 2 0,1-1 0,0-1 0,1 1 0,-1-1 0,1 0 0,-1 1 0,1-1 0,0 1 0,0-1 0,-1 0 0,1 0 0,0 1 0,0-1 0,0 0 0,1 0 0,-1 0 0,0 0 0,0 0 0,0 0 0,1 0 0,-1-1 0,1 1 0,1 0 0,13 7 0,0-1 0,26 7 0,15 6 0,-14-11 0,-39-9 0,0 1 0,1-1 0,-1 1 0,0 0 0,0 0 0,1 0 0,-1 0 0,0 1 0,0 0 0,-1 0 0,1 0 0,4 3 0,-7-5 0,-1 0 0,0 1 0,1-1 0,-1 0 0,0 1 0,1-1 0,-1 1 0,0-1 0,1 0 0,-1 1 0,0-1 0,0 1 0,1-1 0,-1 1 0,0-1 0,0 1 0,0-1 0,0 1 0,0-1 0,0 1 0,0-1 0,0 1 0,0-1 0,0 1 0,0-1 0,0 0 0,0 1 0,0-1 0,0 1 0,-1 0 0,-12 8 0,-23-2 0,-95-7 0,87-2 0,-46 4 0,88-2 0,1 0 0,-1 0 0,1 0 0,-1 1 0,1-1 0,-1 0 0,1 0 0,-1 1 0,1-1 0,0 1 0,-1 0 0,1-1 0,-1 1 0,1 0 0,0 0 0,0 0 0,-1 0 0,1 0 0,0 0 0,0 0 0,0 0 0,0 0 0,0 0 0,1 1 0,-1-1 0,0 0 0,0 1 0,1-1 0,-1 0 0,1 1 0,-1 2 0,1-2 0,0-1 0,0 1 0,1-1 0,-1 1 0,1-1 0,-1 1 0,1-1 0,0 1 0,0-1 0,-1 0 0,1 1 0,0-1 0,0 0 0,0 0 0,0 0 0,0 1 0,1-1 0,-1 0 0,0-1 0,1 1 0,-1 0 0,0 0 0,1 0 0,-1-1 0,1 1 0,-1-1 0,1 1 0,-1-1 0,1 0 0,2 1 0,14 2 0,1-2 0,0 1 0,24-3 0,-24 0 0,0 1 0,0 1 0,24 4 0,-14 0 0,56 1 0,-28-2 0,-56-5 0,0 1 0,0 0 0,0 0 0,0 0 0,0 0 0,0 0 0,0 0 0,0 0 0,0 1 0,0-1 0,0 0 0,0 1 0,0-1 0,0 0 0,0 1 0,0-1 0,0 1 0,0-1 0,-1 1 0,1 0 0,0-1 0,0 1 0,-1 0 0,1 0 0,0-1 0,0 2 0,-1-1 0,-1 0 0,1 0 0,0 0 0,-1 0 0,1 1 0,-1-1 0,1-1 0,-1 1 0,1 0 0,-1 0 0,0 0 0,1 0 0,-1 0 0,0 0 0,0-1 0,0 1 0,0 0 0,-1 0 0,-6 5 0,1-2 0,-1 1 0,0-1 0,-16 6 0,-24 0-101,0-2-1,-1-2 0,1-2 0,-77-4 1,75 0-756,32 0-5969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18.8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23.6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7:24.7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5:41.1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25.9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26.4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26.8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29.8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22:16:31.8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37AC656-2239-4319-8E03-99557D4C84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1839355-F092-4B1F-8985-25CB05B99B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71E9F3A7-E73E-4A09-B29C-408C5E27C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C8E1D19D-C4E7-4728-877A-D6F148E53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>
            <a:extLst>
              <a:ext uri="{FF2B5EF4-FFF2-40B4-BE49-F238E27FC236}">
                <a16:creationId xmlns:a16="http://schemas.microsoft.com/office/drawing/2014/main" id="{CAFAC3FB-07D6-490E-BA50-FFB9C3A30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2B991C8A-AEBE-42BB-94FF-AA015938C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0EAC2480-E6F9-44E4-8C56-616543D45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id="{569507DF-B6F1-4056-AE81-3C454455A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id="{88C9DA8D-E0E4-4FF0-A222-270FC5DF1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>
            <a:extLst>
              <a:ext uri="{FF2B5EF4-FFF2-40B4-BE49-F238E27FC236}">
                <a16:creationId xmlns:a16="http://schemas.microsoft.com/office/drawing/2014/main" id="{242B0985-6EFF-4E2F-AA96-8AE000450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4C2CE7C1-6A90-41AD-B207-5C45EC118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id="{D762AB48-7AF0-40FC-A1C6-E2E1A4B95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>
            <a:extLst>
              <a:ext uri="{FF2B5EF4-FFF2-40B4-BE49-F238E27FC236}">
                <a16:creationId xmlns:a16="http://schemas.microsoft.com/office/drawing/2014/main" id="{D1BE96BC-708E-4E6E-94D5-DFB18B6AA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F263BBF4-2521-4EA4-9FE3-B35F25AC9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>
            <a:extLst>
              <a:ext uri="{FF2B5EF4-FFF2-40B4-BE49-F238E27FC236}">
                <a16:creationId xmlns:a16="http://schemas.microsoft.com/office/drawing/2014/main" id="{6B9AA6BF-A25D-4434-B4FF-F0D8FC762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107DA9B2-F1DA-4F8C-B669-893185AEE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EDA9DA13-92C0-4562-BB3A-671BF94CD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>
            <a:extLst>
              <a:ext uri="{FF2B5EF4-FFF2-40B4-BE49-F238E27FC236}">
                <a16:creationId xmlns:a16="http://schemas.microsoft.com/office/drawing/2014/main" id="{F45B005B-4EEA-47D2-9B7B-B25D122F0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>
            <a:extLst>
              <a:ext uri="{FF2B5EF4-FFF2-40B4-BE49-F238E27FC236}">
                <a16:creationId xmlns:a16="http://schemas.microsoft.com/office/drawing/2014/main" id="{E37B5944-E0F1-4440-A271-E5EEDFA3B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>
            <a:extLst>
              <a:ext uri="{FF2B5EF4-FFF2-40B4-BE49-F238E27FC236}">
                <a16:creationId xmlns:a16="http://schemas.microsoft.com/office/drawing/2014/main" id="{8066D28A-5BFF-4D83-A536-DB0349F23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Line 22">
            <a:extLst>
              <a:ext uri="{FF2B5EF4-FFF2-40B4-BE49-F238E27FC236}">
                <a16:creationId xmlns:a16="http://schemas.microsoft.com/office/drawing/2014/main" id="{BA5BE911-5B49-4A53-9462-B55206A59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84992E50-BD17-4D7B-A736-0D4E2580C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2072" name="Line 24">
            <a:extLst>
              <a:ext uri="{FF2B5EF4-FFF2-40B4-BE49-F238E27FC236}">
                <a16:creationId xmlns:a16="http://schemas.microsoft.com/office/drawing/2014/main" id="{DC4F8760-B1C6-4C76-951E-DF085C13A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0B8760CD-9AE4-44D8-B8B0-FA5C414F1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	Chapter 10	</a:t>
            </a:r>
            <a:r>
              <a:rPr lang="en-US" altLang="en-US" sz="1200" b="1">
                <a:latin typeface="Arial" panose="020B0604020202020204" pitchFamily="34" charset="0"/>
              </a:rPr>
              <a:t>Instructor Notes</a:t>
            </a:r>
            <a:r>
              <a:rPr lang="en-US" altLang="en-US" sz="1200">
                <a:latin typeface="Arial" panose="020B0604020202020204" pitchFamily="34" charset="0"/>
              </a:rPr>
              <a:t>	10-</a:t>
            </a:r>
            <a:fld id="{B7D37EFF-D158-4FBB-9942-7F03A1CE8548}" type="slidenum">
              <a:rPr lang="en-US" altLang="en-US" sz="1200">
                <a:latin typeface="Arial" panose="020B0604020202020204" pitchFamily="34" charset="0"/>
              </a:rPr>
              <a:pPr/>
              <a:t>‹#›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457200"/>
            <a:ext cx="3851275" cy="2889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7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8C83098-609E-4874-BC23-CD75ECE2C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F9F73D-8719-4DE0-BF9C-8AE22D94E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A1DF764-785D-4975-B8DB-E5F1AEB868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FCDCB7F4-AF96-41B8-8B3C-EC67922BA2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Chap 10-</a:t>
            </a:r>
            <a:fld id="{589625A1-F40D-4E79-9A37-8A9A21AC780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7526" name="Picture 6">
            <a:extLst>
              <a:ext uri="{FF2B5EF4-FFF2-40B4-BE49-F238E27FC236}">
                <a16:creationId xmlns:a16="http://schemas.microsoft.com/office/drawing/2014/main" id="{13B010E6-50E8-45E1-84F5-3B769BF68B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7" name="Rectangle 7">
            <a:extLst>
              <a:ext uri="{FF2B5EF4-FFF2-40B4-BE49-F238E27FC236}">
                <a16:creationId xmlns:a16="http://schemas.microsoft.com/office/drawing/2014/main" id="{568F07A9-69F1-4E9A-AEA2-7AF2244E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algn="ctr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5450" algn="ctr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2488" algn="ctr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algn="ctr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6563" algn="ctr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637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09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781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353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7528" name="Rectangle 8">
            <a:extLst>
              <a:ext uri="{FF2B5EF4-FFF2-40B4-BE49-F238E27FC236}">
                <a16:creationId xmlns:a16="http://schemas.microsoft.com/office/drawing/2014/main" id="{A40B55B6-3423-480B-A3D5-0462719B6F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7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7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7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7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7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7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7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7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7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7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B0A7-55C0-4196-A6B0-A894D5FB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826AE-A316-47F1-9D07-562E566AF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1D675-F39E-41BD-92C6-575AB6FA14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10-</a:t>
            </a:r>
            <a:fld id="{D1FA3E6B-A2F8-4A0B-BC8B-4E329A71C0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F512C-9792-4660-A65C-FE4B2E54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48850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33E58-A546-4C40-A732-E54EA950D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FCD58-F02E-40CC-A907-A0DC87529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FBA05-F7FF-426B-8809-2A0339E5D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10-</a:t>
            </a:r>
            <a:fld id="{5A9F51FD-38D9-4E9C-BF0B-4675B38B142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1AF6F-A3C5-4113-B036-170E4D55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1210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4E3C-5904-4AE4-86C5-7CEA2BFF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2232-69E0-4D10-AF07-15F8872D6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D6BC4-D339-49DB-8CB9-C1C0C21CB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10-</a:t>
            </a:r>
            <a:fld id="{D4D465C2-38A5-4B31-82DA-F1933E4332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81CA2-0E8F-4436-8EF4-58B846AA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6857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0F281-F7DE-4D0C-A39E-BFE284CB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603A-1703-499A-9EA1-A038BF164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1C48A-C737-414D-AED1-D91F19809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10-</a:t>
            </a:r>
            <a:fld id="{00A0A997-0F9B-4A08-996B-8BBCD24547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825D2-576C-4FC5-9246-3AF2508A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46325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4C47-BA37-49EC-B534-8B5EB83C6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0B8D6-DF64-4650-AD56-BA42B138D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6C637-8E5E-4D5A-8772-11D99BB67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76203-DDAB-4A3D-9B32-D842BA851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10-</a:t>
            </a:r>
            <a:fld id="{96BE8C08-FC48-493F-80C2-10E9B901B7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44FDC-52E6-4BEC-967A-B1AB4018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56747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A4A1-EE4D-4BCC-B032-A8714C6B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6C2EB-A61E-4430-939B-2CE61CBE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65D40-7960-434E-85EA-3E455DAF4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4B466-7E1D-406B-B49B-348898678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20D40-78BD-44EE-BA71-8160498AB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EB6C9-342C-4E6D-AFF0-0E9FB8DD0A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10-</a:t>
            </a:r>
            <a:fld id="{F3737EFF-8426-4F96-BD8A-4F63FD5B6C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EA21D-A3B3-4D36-9C8E-E89148F3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551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C1C0-EFC1-4932-BE3D-54B93D61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70CCF-3832-4676-A134-169754B425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10-</a:t>
            </a:r>
            <a:fld id="{16821ABC-47D5-4115-BDB1-04E830ED45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E1F52-2AAB-48B5-8F2F-20CE0E3A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02804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FBB81-4C79-4D37-8CEE-C0AA3BDFC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10-</a:t>
            </a:r>
            <a:fld id="{85D9AC7F-00F7-476B-9786-6D60B27038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D9CC3-FC4C-42D4-9B38-A465C25F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42433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E7CD-D44A-4CB5-B32F-69F0B78B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E833-C8D2-45FD-B603-0B9D42EF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51E71-83F6-424A-B0B5-FFBEEFE9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6C764-290A-43F9-88C1-3903DF4AC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10-</a:t>
            </a:r>
            <a:fld id="{E3650A83-A1A7-4E3B-9A83-DB5F472AB8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2FB35-0065-430E-BD31-C9D47318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0064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DE0F-88A9-416F-AE22-1A95DB2B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E8DCE-9AA5-4250-91DA-5A7E53C4C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2D64D-672F-4489-AE65-4776466AB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1B6B1-83CD-4240-8CE0-A3D3BFDF6C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10-</a:t>
            </a:r>
            <a:fld id="{422E01D5-2927-46E5-AD8E-E463A8509D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DD050-6BCC-4BD5-B9D0-77251B12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42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9" name="Rectangle 9">
            <a:extLst>
              <a:ext uri="{FF2B5EF4-FFF2-40B4-BE49-F238E27FC236}">
                <a16:creationId xmlns:a16="http://schemas.microsoft.com/office/drawing/2014/main" id="{E9343BB6-9874-46D1-B241-462E2810E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70" name="Rectangle 10">
            <a:extLst>
              <a:ext uri="{FF2B5EF4-FFF2-40B4-BE49-F238E27FC236}">
                <a16:creationId xmlns:a16="http://schemas.microsoft.com/office/drawing/2014/main" id="{179394AF-6895-4814-BA05-535047F29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7434175C-4594-4ED8-85A5-6805149D6E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defTabSz="852488">
              <a:defRPr sz="1000">
                <a:latin typeface="+mj-lt"/>
              </a:defRPr>
            </a:lvl1pPr>
          </a:lstStyle>
          <a:p>
            <a:r>
              <a:rPr lang="en-US" altLang="en-US"/>
              <a:t>Chap 10-</a:t>
            </a:r>
            <a:fld id="{8AD2DB53-0E57-4E94-8803-CCCD3F709EE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2173" name="Picture 13">
            <a:extLst>
              <a:ext uri="{FF2B5EF4-FFF2-40B4-BE49-F238E27FC236}">
                <a16:creationId xmlns:a16="http://schemas.microsoft.com/office/drawing/2014/main" id="{0073AF28-D2CD-4618-A085-3F4609DEF7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D4D0BCB7-B391-4B03-B7B4-BEA21A86DE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defTabSz="852488">
              <a:defRPr sz="1000">
                <a:latin typeface="+mj-lt"/>
              </a:defRPr>
            </a:lvl1pPr>
          </a:lstStyle>
          <a:p>
            <a:r>
              <a:rPr lang="en-US" altLang="en-US"/>
              <a:t>A Course In Business Statistics, 4th © 2006 Prentice-Hall,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ctr" defTabSz="852488" rtl="0" fontAlgn="base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2pPr>
      <a:lvl3pPr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3pPr>
      <a:lvl4pPr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4pPr>
      <a:lvl5pPr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20675" indent="-320675" algn="l" defTabSz="852488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388" indent="-215900" algn="l" defTabSz="852488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38" indent="-212725" algn="l" defTabSz="852488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customXml" Target="../ink/ink13.xml"/><Relationship Id="rId18" Type="http://schemas.openxmlformats.org/officeDocument/2006/relationships/customXml" Target="../ink/ink18.xml"/><Relationship Id="rId26" Type="http://schemas.openxmlformats.org/officeDocument/2006/relationships/image" Target="../media/image11.png"/><Relationship Id="rId3" Type="http://schemas.openxmlformats.org/officeDocument/2006/relationships/customXml" Target="../ink/ink4.xml"/><Relationship Id="rId21" Type="http://schemas.openxmlformats.org/officeDocument/2006/relationships/image" Target="../media/image10.png"/><Relationship Id="rId7" Type="http://schemas.openxmlformats.org/officeDocument/2006/relationships/customXml" Target="../ink/ink7.xml"/><Relationship Id="rId12" Type="http://schemas.openxmlformats.org/officeDocument/2006/relationships/customXml" Target="../ink/ink12.xml"/><Relationship Id="rId17" Type="http://schemas.openxmlformats.org/officeDocument/2006/relationships/customXml" Target="../ink/ink17.xml"/><Relationship Id="rId25" Type="http://schemas.openxmlformats.org/officeDocument/2006/relationships/customXml" Target="../ink/ink24.xml"/><Relationship Id="rId2" Type="http://schemas.openxmlformats.org/officeDocument/2006/relationships/image" Target="../media/image8.png"/><Relationship Id="rId16" Type="http://schemas.openxmlformats.org/officeDocument/2006/relationships/customXml" Target="../ink/ink16.xml"/><Relationship Id="rId20" Type="http://schemas.openxmlformats.org/officeDocument/2006/relationships/customXml" Target="../ink/ink20.xml"/><Relationship Id="rId29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customXml" Target="../ink/ink11.xml"/><Relationship Id="rId24" Type="http://schemas.openxmlformats.org/officeDocument/2006/relationships/customXml" Target="../ink/ink23.xml"/><Relationship Id="rId5" Type="http://schemas.openxmlformats.org/officeDocument/2006/relationships/customXml" Target="../ink/ink5.xml"/><Relationship Id="rId15" Type="http://schemas.openxmlformats.org/officeDocument/2006/relationships/customXml" Target="../ink/ink15.xml"/><Relationship Id="rId23" Type="http://schemas.openxmlformats.org/officeDocument/2006/relationships/customXml" Target="../ink/ink22.xml"/><Relationship Id="rId28" Type="http://schemas.openxmlformats.org/officeDocument/2006/relationships/customXml" Target="../ink/ink26.xml"/><Relationship Id="rId10" Type="http://schemas.openxmlformats.org/officeDocument/2006/relationships/customXml" Target="../ink/ink10.xml"/><Relationship Id="rId19" Type="http://schemas.openxmlformats.org/officeDocument/2006/relationships/customXml" Target="../ink/ink19.xml"/><Relationship Id="rId4" Type="http://schemas.openxmlformats.org/officeDocument/2006/relationships/image" Target="../media/image9.png"/><Relationship Id="rId9" Type="http://schemas.openxmlformats.org/officeDocument/2006/relationships/customXml" Target="../ink/ink9.xml"/><Relationship Id="rId14" Type="http://schemas.openxmlformats.org/officeDocument/2006/relationships/customXml" Target="../ink/ink14.xml"/><Relationship Id="rId22" Type="http://schemas.openxmlformats.org/officeDocument/2006/relationships/customXml" Target="../ink/ink21.xml"/><Relationship Id="rId27" Type="http://schemas.openxmlformats.org/officeDocument/2006/relationships/customXml" Target="../ink/ink25.xml"/><Relationship Id="rId3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customXml" Target="../ink/ink28.xml"/><Relationship Id="rId7" Type="http://schemas.openxmlformats.org/officeDocument/2006/relationships/customXml" Target="../ink/ink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5" Type="http://schemas.openxmlformats.org/officeDocument/2006/relationships/customXml" Target="../ink/ink2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03FC4F4-E9C8-4FF0-A05B-FFFD9B428011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CEE209-CDF9-459E-916D-F9A0CD6FF11E}"/>
              </a:ext>
            </a:extLst>
          </p:cNvPr>
          <p:cNvSpPr txBox="1">
            <a:spLocks/>
          </p:cNvSpPr>
          <p:nvPr/>
        </p:nvSpPr>
        <p:spPr>
          <a:xfrm>
            <a:off x="2147053" y="598083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33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Business Analytics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4CBD318-8444-436E-90C0-C867FC176EA6}"/>
              </a:ext>
            </a:extLst>
          </p:cNvPr>
          <p:cNvSpPr txBox="1">
            <a:spLocks noChangeAspect="1"/>
          </p:cNvSpPr>
          <p:nvPr/>
        </p:nvSpPr>
        <p:spPr>
          <a:xfrm>
            <a:off x="993652" y="3810000"/>
            <a:ext cx="787717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+mj-cs"/>
              </a:rPr>
              <a:t>Two Population Variances</a:t>
            </a: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+mj-cs"/>
              </a:rPr>
              <a:t>F – Test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80CD1B-39CD-46B3-B71A-26BC343A12E2}"/>
              </a:ext>
            </a:extLst>
          </p:cNvPr>
          <p:cNvSpPr/>
          <p:nvPr/>
        </p:nvSpPr>
        <p:spPr>
          <a:xfrm>
            <a:off x="3352800" y="1818285"/>
            <a:ext cx="31588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accent5">
                    <a:lumMod val="25000"/>
                  </a:schemeClr>
                </a:solidFill>
                <a:latin typeface="Lucida Bright" panose="02040602050505020304" pitchFamily="18" charset="0"/>
                <a:cs typeface="FrankRuehl" panose="020E0503060101010101" pitchFamily="34" charset="-79"/>
              </a:rPr>
              <a:t>T3LM2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74" name="Rectangle 30">
            <a:extLst>
              <a:ext uri="{FF2B5EF4-FFF2-40B4-BE49-F238E27FC236}">
                <a16:creationId xmlns:a16="http://schemas.microsoft.com/office/drawing/2014/main" id="{E61BEDA9-90F9-4F10-B38D-70D1669D0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90800"/>
            <a:ext cx="990600" cy="457200"/>
          </a:xfrm>
          <a:prstGeom prst="rect">
            <a:avLst/>
          </a:prstGeom>
          <a:solidFill>
            <a:srgbClr val="B7EB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90516593-E0E1-495B-8E30-A37C69FEE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3581400" cy="533400"/>
          </a:xfrm>
        </p:spPr>
        <p:txBody>
          <a:bodyPr/>
          <a:lstStyle/>
          <a:p>
            <a:r>
              <a:rPr lang="en-US" altLang="en-US" sz="2700">
                <a:solidFill>
                  <a:schemeClr val="folHlink"/>
                </a:solidFill>
              </a:rPr>
              <a:t>The test statistic is:</a:t>
            </a:r>
          </a:p>
        </p:txBody>
      </p:sp>
      <p:sp>
        <p:nvSpPr>
          <p:cNvPr id="159754" name="Freeform 10">
            <a:extLst>
              <a:ext uri="{FF2B5EF4-FFF2-40B4-BE49-F238E27FC236}">
                <a16:creationId xmlns:a16="http://schemas.microsoft.com/office/drawing/2014/main" id="{29794945-D24E-4D11-A821-ADE46305AA35}"/>
              </a:ext>
            </a:extLst>
          </p:cNvPr>
          <p:cNvSpPr>
            <a:spLocks/>
          </p:cNvSpPr>
          <p:nvPr/>
        </p:nvSpPr>
        <p:spPr bwMode="auto">
          <a:xfrm>
            <a:off x="6851650" y="3560763"/>
            <a:ext cx="1555750" cy="244475"/>
          </a:xfrm>
          <a:custGeom>
            <a:avLst/>
            <a:gdLst>
              <a:gd name="T0" fmla="*/ 4 w 980"/>
              <a:gd name="T1" fmla="*/ 154 h 154"/>
              <a:gd name="T2" fmla="*/ 0 w 980"/>
              <a:gd name="T3" fmla="*/ 0 h 154"/>
              <a:gd name="T4" fmla="*/ 83 w 980"/>
              <a:gd name="T5" fmla="*/ 39 h 154"/>
              <a:gd name="T6" fmla="*/ 154 w 980"/>
              <a:gd name="T7" fmla="*/ 61 h 154"/>
              <a:gd name="T8" fmla="*/ 209 w 980"/>
              <a:gd name="T9" fmla="*/ 76 h 154"/>
              <a:gd name="T10" fmla="*/ 283 w 980"/>
              <a:gd name="T11" fmla="*/ 91 h 154"/>
              <a:gd name="T12" fmla="*/ 428 w 980"/>
              <a:gd name="T13" fmla="*/ 111 h 154"/>
              <a:gd name="T14" fmla="*/ 592 w 980"/>
              <a:gd name="T15" fmla="*/ 126 h 154"/>
              <a:gd name="T16" fmla="*/ 979 w 980"/>
              <a:gd name="T17" fmla="*/ 141 h 154"/>
              <a:gd name="T18" fmla="*/ 980 w 980"/>
              <a:gd name="T1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0" h="154">
                <a:moveTo>
                  <a:pt x="4" y="154"/>
                </a:moveTo>
                <a:lnTo>
                  <a:pt x="0" y="0"/>
                </a:lnTo>
                <a:lnTo>
                  <a:pt x="83" y="39"/>
                </a:lnTo>
                <a:lnTo>
                  <a:pt x="154" y="61"/>
                </a:lnTo>
                <a:lnTo>
                  <a:pt x="209" y="76"/>
                </a:lnTo>
                <a:lnTo>
                  <a:pt x="283" y="91"/>
                </a:lnTo>
                <a:lnTo>
                  <a:pt x="428" y="111"/>
                </a:lnTo>
                <a:lnTo>
                  <a:pt x="592" y="126"/>
                </a:lnTo>
                <a:lnTo>
                  <a:pt x="979" y="141"/>
                </a:lnTo>
                <a:lnTo>
                  <a:pt x="980" y="15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Freeform 11">
            <a:extLst>
              <a:ext uri="{FF2B5EF4-FFF2-40B4-BE49-F238E27FC236}">
                <a16:creationId xmlns:a16="http://schemas.microsoft.com/office/drawing/2014/main" id="{16502844-20DD-4EEC-913E-CBC89CF506CD}"/>
              </a:ext>
            </a:extLst>
          </p:cNvPr>
          <p:cNvSpPr>
            <a:spLocks/>
          </p:cNvSpPr>
          <p:nvPr/>
        </p:nvSpPr>
        <p:spPr bwMode="auto">
          <a:xfrm>
            <a:off x="5173663" y="2195513"/>
            <a:ext cx="3513137" cy="1614487"/>
          </a:xfrm>
          <a:custGeom>
            <a:avLst/>
            <a:gdLst>
              <a:gd name="T0" fmla="*/ 0 w 3388"/>
              <a:gd name="T1" fmla="*/ 0 h 1023"/>
              <a:gd name="T2" fmla="*/ 0 w 3388"/>
              <a:gd name="T3" fmla="*/ 1022 h 1023"/>
              <a:gd name="T4" fmla="*/ 3387 w 3388"/>
              <a:gd name="T5" fmla="*/ 102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8" h="1023">
                <a:moveTo>
                  <a:pt x="0" y="0"/>
                </a:moveTo>
                <a:lnTo>
                  <a:pt x="0" y="1022"/>
                </a:lnTo>
                <a:lnTo>
                  <a:pt x="3387" y="102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6" name="Rectangle 12">
            <a:extLst>
              <a:ext uri="{FF2B5EF4-FFF2-40B4-BE49-F238E27FC236}">
                <a16:creationId xmlns:a16="http://schemas.microsoft.com/office/drawing/2014/main" id="{2AB3AAEF-DEC3-4DD9-BAAC-59794959D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81400"/>
            <a:ext cx="457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0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9757" name="Line 13">
            <a:extLst>
              <a:ext uri="{FF2B5EF4-FFF2-40B4-BE49-F238E27FC236}">
                <a16:creationId xmlns:a16="http://schemas.microsoft.com/office/drawing/2014/main" id="{79CD73F6-32E3-4783-BB6A-176AFFAB0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6538" y="2514600"/>
            <a:ext cx="31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8" name="Freeform 14">
            <a:extLst>
              <a:ext uri="{FF2B5EF4-FFF2-40B4-BE49-F238E27FC236}">
                <a16:creationId xmlns:a16="http://schemas.microsoft.com/office/drawing/2014/main" id="{214E0E08-79AF-452D-A0AC-9BFEE67A6B60}"/>
              </a:ext>
            </a:extLst>
          </p:cNvPr>
          <p:cNvSpPr>
            <a:spLocks/>
          </p:cNvSpPr>
          <p:nvPr/>
        </p:nvSpPr>
        <p:spPr bwMode="auto">
          <a:xfrm>
            <a:off x="5181600" y="2209800"/>
            <a:ext cx="3429000" cy="1620838"/>
          </a:xfrm>
          <a:custGeom>
            <a:avLst/>
            <a:gdLst>
              <a:gd name="T0" fmla="*/ 0 w 3492"/>
              <a:gd name="T1" fmla="*/ 1011 h 1021"/>
              <a:gd name="T2" fmla="*/ 162 w 3492"/>
              <a:gd name="T3" fmla="*/ 837 h 1021"/>
              <a:gd name="T4" fmla="*/ 714 w 3492"/>
              <a:gd name="T5" fmla="*/ 3 h 1021"/>
              <a:gd name="T6" fmla="*/ 1728 w 3492"/>
              <a:gd name="T7" fmla="*/ 855 h 1021"/>
              <a:gd name="T8" fmla="*/ 3492 w 3492"/>
              <a:gd name="T9" fmla="*/ 99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2" h="1021">
                <a:moveTo>
                  <a:pt x="0" y="1011"/>
                </a:moveTo>
                <a:cubicBezTo>
                  <a:pt x="27" y="982"/>
                  <a:pt x="43" y="1005"/>
                  <a:pt x="162" y="837"/>
                </a:cubicBezTo>
                <a:cubicBezTo>
                  <a:pt x="281" y="669"/>
                  <a:pt x="453" y="0"/>
                  <a:pt x="714" y="3"/>
                </a:cubicBezTo>
                <a:cubicBezTo>
                  <a:pt x="975" y="6"/>
                  <a:pt x="1265" y="689"/>
                  <a:pt x="1728" y="855"/>
                </a:cubicBezTo>
                <a:cubicBezTo>
                  <a:pt x="2191" y="1021"/>
                  <a:pt x="3125" y="969"/>
                  <a:pt x="3492" y="999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59759" name="Object 15">
            <a:extLst>
              <a:ext uri="{FF2B5EF4-FFF2-40B4-BE49-F238E27FC236}">
                <a16:creationId xmlns:a16="http://schemas.microsoft.com/office/drawing/2014/main" id="{DD01B406-C64B-4ECE-8EAB-E2AC80BCE5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72928"/>
              </p:ext>
            </p:extLst>
          </p:nvPr>
        </p:nvGraphicFramePr>
        <p:xfrm>
          <a:off x="762000" y="2311400"/>
          <a:ext cx="33972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1" name="Equation" r:id="rId3" imgW="1536480" imgH="457200" progId="Equation.3">
                  <p:embed/>
                </p:oleObj>
              </mc:Choice>
              <mc:Fallback>
                <p:oleObj name="Equation" r:id="rId3" imgW="153648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11400"/>
                        <a:ext cx="33972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61" name="Line 17">
            <a:extLst>
              <a:ext uri="{FF2B5EF4-FFF2-40B4-BE49-F238E27FC236}">
                <a16:creationId xmlns:a16="http://schemas.microsoft.com/office/drawing/2014/main" id="{9A8FDEEB-A423-4A8B-BAE2-32E192ADE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581400"/>
            <a:ext cx="1588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8">
            <a:extLst>
              <a:ext uri="{FF2B5EF4-FFF2-40B4-BE49-F238E27FC236}">
                <a16:creationId xmlns:a16="http://schemas.microsoft.com/office/drawing/2014/main" id="{399D0722-2F20-479B-861D-702628C86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505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Text Box 19">
            <a:extLst>
              <a:ext uri="{FF2B5EF4-FFF2-40B4-BE49-F238E27FC236}">
                <a16:creationId xmlns:a16="http://schemas.microsoft.com/office/drawing/2014/main" id="{C9DD22F7-38A5-44C8-BE45-B3836D42E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1242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/2 = .025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59764" name="Rectangle 20">
            <a:extLst>
              <a:ext uri="{FF2B5EF4-FFF2-40B4-BE49-F238E27FC236}">
                <a16:creationId xmlns:a16="http://schemas.microsoft.com/office/drawing/2014/main" id="{FC72D1D0-8D69-43C4-8EFB-AEEEA55C1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191000"/>
            <a:ext cx="12192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solidFill>
                  <a:schemeClr val="hlink"/>
                </a:solidFill>
              </a:rPr>
              <a:t>F</a:t>
            </a:r>
            <a:r>
              <a:rPr lang="en-US" altLang="en-US" sz="2000" baseline="-25000">
                <a:solidFill>
                  <a:schemeClr val="hlink"/>
                </a:solidFill>
                <a:sym typeface="Symbol" panose="05050102010706020507" pitchFamily="18" charset="2"/>
              </a:rPr>
              <a:t>/2</a:t>
            </a:r>
            <a:r>
              <a:rPr lang="en-US" altLang="en-US" sz="2000" b="1" i="1">
                <a:solidFill>
                  <a:schemeClr val="hlink"/>
                </a:solidFill>
              </a:rPr>
              <a:t> </a:t>
            </a:r>
            <a:r>
              <a:rPr lang="en-US" altLang="en-US" sz="2000">
                <a:solidFill>
                  <a:schemeClr val="hlink"/>
                </a:solidFill>
              </a:rPr>
              <a:t>=2.327</a:t>
            </a:r>
          </a:p>
        </p:txBody>
      </p:sp>
      <p:sp>
        <p:nvSpPr>
          <p:cNvPr id="159765" name="Line 21">
            <a:extLst>
              <a:ext uri="{FF2B5EF4-FFF2-40B4-BE49-F238E27FC236}">
                <a16:creationId xmlns:a16="http://schemas.microsoft.com/office/drawing/2014/main" id="{518CEB9E-2ABC-47FA-80F6-084A901227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8100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Line 22">
            <a:extLst>
              <a:ext uri="{FF2B5EF4-FFF2-40B4-BE49-F238E27FC236}">
                <a16:creationId xmlns:a16="http://schemas.microsoft.com/office/drawing/2014/main" id="{4702247F-7251-4FCD-869C-47FC39F244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038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Line 23">
            <a:extLst>
              <a:ext uri="{FF2B5EF4-FFF2-40B4-BE49-F238E27FC236}">
                <a16:creationId xmlns:a16="http://schemas.microsoft.com/office/drawing/2014/main" id="{ED4C8C49-E0C0-445E-8343-B4177DA4C9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038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Rectangle 24">
            <a:extLst>
              <a:ext uri="{FF2B5EF4-FFF2-40B4-BE49-F238E27FC236}">
                <a16:creationId xmlns:a16="http://schemas.microsoft.com/office/drawing/2014/main" id="{B17A4DB4-6870-4E99-8A77-8DFAB905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038600"/>
            <a:ext cx="990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159769" name="Rectangle 25">
            <a:extLst>
              <a:ext uri="{FF2B5EF4-FFF2-40B4-BE49-F238E27FC236}">
                <a16:creationId xmlns:a16="http://schemas.microsoft.com/office/drawing/2014/main" id="{FBEC4E92-4B3F-49DD-983D-7940E4BB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038600"/>
            <a:ext cx="9144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Do not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159770" name="Rectangle 26">
            <a:extLst>
              <a:ext uri="{FF2B5EF4-FFF2-40B4-BE49-F238E27FC236}">
                <a16:creationId xmlns:a16="http://schemas.microsoft.com/office/drawing/2014/main" id="{16E7B4E3-3E82-4E67-8629-9D93338B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8800"/>
            <a:ext cx="21336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H</a:t>
            </a:r>
            <a:r>
              <a:rPr lang="en-US" altLang="en-US" sz="2000" baseline="-25000"/>
              <a:t>0</a:t>
            </a:r>
            <a:r>
              <a:rPr lang="en-US" altLang="en-US" sz="2000"/>
              <a:t>: </a:t>
            </a:r>
            <a:r>
              <a:rPr lang="el-GR" altLang="en-US" sz="2000">
                <a:cs typeface="Arial" panose="020B0604020202020204" pitchFamily="34" charset="0"/>
              </a:rPr>
              <a:t>σ</a:t>
            </a:r>
            <a:r>
              <a:rPr lang="en-US" altLang="en-US" sz="2000" baseline="-25000">
                <a:cs typeface="Arial" panose="020B0604020202020204" pitchFamily="34" charset="0"/>
              </a:rPr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</a:t>
            </a:r>
            <a:r>
              <a:rPr lang="en-US" altLang="en-US" sz="2000"/>
              <a:t> = 0</a:t>
            </a:r>
          </a:p>
          <a:p>
            <a:r>
              <a:rPr lang="en-US" altLang="en-US" sz="2000"/>
              <a:t>H</a:t>
            </a:r>
            <a:r>
              <a:rPr lang="en-US" altLang="en-US" sz="2000" baseline="-25000"/>
              <a:t>A</a:t>
            </a:r>
            <a:r>
              <a:rPr lang="en-US" altLang="en-US" sz="2000"/>
              <a:t>: </a:t>
            </a:r>
            <a:r>
              <a:rPr lang="el-GR" altLang="en-US" sz="2000"/>
              <a:t>σ</a:t>
            </a:r>
            <a:r>
              <a:rPr lang="en-US" altLang="en-US" sz="2000" baseline="-25000"/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 </a:t>
            </a:r>
            <a:r>
              <a:rPr lang="en-US" altLang="en-US" sz="2000">
                <a:cs typeface="Arial" panose="020B0604020202020204" pitchFamily="34" charset="0"/>
              </a:rPr>
              <a:t>≠ 0</a:t>
            </a:r>
          </a:p>
        </p:txBody>
      </p:sp>
      <p:sp>
        <p:nvSpPr>
          <p:cNvPr id="159771" name="Rectangle 27">
            <a:extLst>
              <a:ext uri="{FF2B5EF4-FFF2-40B4-BE49-F238E27FC236}">
                <a16:creationId xmlns:a16="http://schemas.microsoft.com/office/drawing/2014/main" id="{88425874-8389-49CB-8A4B-FAD8A7D7E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/>
              <a:t>F Test: Example Solution</a:t>
            </a:r>
          </a:p>
        </p:txBody>
      </p:sp>
      <p:sp>
        <p:nvSpPr>
          <p:cNvPr id="159775" name="Line 31">
            <a:extLst>
              <a:ext uri="{FF2B5EF4-FFF2-40B4-BE49-F238E27FC236}">
                <a16:creationId xmlns:a16="http://schemas.microsoft.com/office/drawing/2014/main" id="{6CB84124-2D2B-419D-A930-C2B0C159A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895600"/>
            <a:ext cx="2057400" cy="0"/>
          </a:xfrm>
          <a:prstGeom prst="line">
            <a:avLst/>
          </a:prstGeom>
          <a:noFill/>
          <a:ln w="38100">
            <a:solidFill>
              <a:srgbClr val="5FBA0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6" name="Line 32">
            <a:extLst>
              <a:ext uri="{FF2B5EF4-FFF2-40B4-BE49-F238E27FC236}">
                <a16:creationId xmlns:a16="http://schemas.microsoft.com/office/drawing/2014/main" id="{FCBA24C8-5D01-418C-B54A-2F2F5CA71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895600"/>
            <a:ext cx="0" cy="914400"/>
          </a:xfrm>
          <a:prstGeom prst="line">
            <a:avLst/>
          </a:prstGeom>
          <a:noFill/>
          <a:ln w="38100">
            <a:solidFill>
              <a:srgbClr val="5FBA0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Rectangle 33">
            <a:extLst>
              <a:ext uri="{FF2B5EF4-FFF2-40B4-BE49-F238E27FC236}">
                <a16:creationId xmlns:a16="http://schemas.microsoft.com/office/drawing/2014/main" id="{52C48F57-8D16-4BC5-AEC6-02E37C187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962400"/>
            <a:ext cx="449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00"/>
              <a:t>F = 1.256 is not greater than the critical F value of 2.327, so we </a:t>
            </a:r>
            <a:r>
              <a:rPr lang="en-US" altLang="en-US" sz="2300">
                <a:solidFill>
                  <a:schemeClr val="folHlink"/>
                </a:solidFill>
              </a:rPr>
              <a:t>do not reject H</a:t>
            </a:r>
            <a:r>
              <a:rPr lang="en-US" altLang="en-US" sz="2300" baseline="-25000">
                <a:solidFill>
                  <a:schemeClr val="folHlink"/>
                </a:solidFill>
              </a:rPr>
              <a:t>0</a:t>
            </a:r>
            <a:endParaRPr lang="en-US" altLang="en-US" sz="2300">
              <a:solidFill>
                <a:schemeClr val="folHlink"/>
              </a:solidFill>
            </a:endParaRPr>
          </a:p>
        </p:txBody>
      </p:sp>
      <p:sp>
        <p:nvSpPr>
          <p:cNvPr id="159778" name="Text Box 34">
            <a:extLst>
              <a:ext uri="{FF2B5EF4-FFF2-40B4-BE49-F238E27FC236}">
                <a16:creationId xmlns:a16="http://schemas.microsoft.com/office/drawing/2014/main" id="{D3E4B36B-F143-4527-AF09-21548BC0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159780" name="Rectangle 36">
            <a:extLst>
              <a:ext uri="{FF2B5EF4-FFF2-40B4-BE49-F238E27FC236}">
                <a16:creationId xmlns:a16="http://schemas.microsoft.com/office/drawing/2014/main" id="{8CCD81DC-1919-4541-A4BD-3FF78B617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34000"/>
            <a:ext cx="571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00">
                <a:solidFill>
                  <a:schemeClr val="hlink"/>
                </a:solidFill>
              </a:rPr>
              <a:t>Conclusion:</a:t>
            </a:r>
            <a:r>
              <a:rPr lang="en-US" altLang="en-US" sz="2300"/>
              <a:t>  There is no evidence of a difference in variances at </a:t>
            </a:r>
            <a:r>
              <a:rPr lang="en-US" altLang="en-US" sz="2300">
                <a:sym typeface="Symbol" panose="05050102010706020507" pitchFamily="18" charset="2"/>
              </a:rPr>
              <a:t> = .05</a:t>
            </a:r>
          </a:p>
          <a:p>
            <a:endParaRPr lang="en-US" altLang="en-US" sz="2300">
              <a:solidFill>
                <a:schemeClr val="folHlin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21D2D-E828-4DE9-9C51-57F116249560}"/>
              </a:ext>
            </a:extLst>
          </p:cNvPr>
          <p:cNvSpPr txBox="1"/>
          <p:nvPr/>
        </p:nvSpPr>
        <p:spPr>
          <a:xfrm>
            <a:off x="761999" y="284547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15FBB9-5E5F-4FD5-BD3D-7483E9721FDA}"/>
              </a:ext>
            </a:extLst>
          </p:cNvPr>
          <p:cNvSpPr txBox="1"/>
          <p:nvPr/>
        </p:nvSpPr>
        <p:spPr>
          <a:xfrm>
            <a:off x="838200" y="4189277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CD98D63B-B57A-4CC9-976B-1984A1174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4676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Using EXCEL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8681464A-51E9-4E99-9243-B8960500C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7200" cy="45720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folHlink"/>
                </a:solidFill>
              </a:rPr>
              <a:t>EXCEL: </a:t>
            </a:r>
            <a:r>
              <a:rPr lang="en-US" altLang="en-US" sz="2400" dirty="0"/>
              <a:t>F test for two variances (if data arrays are given):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Data to Data Analysis to F-test:  two sample for variances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or </a:t>
            </a:r>
          </a:p>
          <a:p>
            <a:pPr marL="425450" lvl="1" indent="0">
              <a:lnSpc>
                <a:spcPct val="110000"/>
              </a:lnSpc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Calculate the values of s1 and s2, and use the previous formula used in this example.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12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D7F4244-4130-4D97-8B34-1C4C78106FB9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83F6C0-2EA0-4935-810C-4B6241C501CC}"/>
              </a:ext>
            </a:extLst>
          </p:cNvPr>
          <p:cNvSpPr txBox="1">
            <a:spLocks/>
          </p:cNvSpPr>
          <p:nvPr/>
        </p:nvSpPr>
        <p:spPr>
          <a:xfrm>
            <a:off x="1885507" y="1924633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4800" b="1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latin typeface="Lucida Bright" panose="02040602050505020304" pitchFamily="18" charset="0"/>
                <a:ea typeface="+mj-ea"/>
                <a:cs typeface="+mj-cs"/>
              </a:rPr>
              <a:t>T3LM2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D21DCC-7764-4E35-BC5B-DB151A295F01}"/>
              </a:ext>
            </a:extLst>
          </p:cNvPr>
          <p:cNvSpPr txBox="1">
            <a:spLocks noChangeAspect="1"/>
          </p:cNvSpPr>
          <p:nvPr/>
        </p:nvSpPr>
        <p:spPr>
          <a:xfrm>
            <a:off x="1709564" y="3170821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+mj-cs"/>
              </a:rPr>
              <a:t>End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31BF7987-B0B3-44FD-A070-46DE501C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556" y="609600"/>
            <a:ext cx="5761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800000"/>
                </a:solidFill>
                <a:ea typeface="MS PGothic" panose="020B0600070205080204" pitchFamily="34" charset="-128"/>
              </a:rPr>
              <a:t>        </a:t>
            </a:r>
            <a:r>
              <a:rPr lang="en-US" altLang="en-US" sz="3200" b="1" dirty="0">
                <a:solidFill>
                  <a:srgbClr val="7030A0"/>
                </a:solidFill>
                <a:latin typeface="Lucida Bright" panose="02040602050505020304" pitchFamily="18" charset="0"/>
                <a:ea typeface="MS PGothic" panose="020B0600070205080204" pitchFamily="34" charset="-128"/>
              </a:rPr>
              <a:t>Business Analytics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1F6FC4DF-B6CD-4179-99FC-B4DD2A72F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r>
              <a:rPr lang="en-US" altLang="en-US"/>
              <a:t>Hypothesis Tests for Variances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BB57DA17-71C3-4BA5-8054-5F9D00995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676400"/>
            <a:ext cx="3429000" cy="1371600"/>
          </a:xfrm>
          <a:prstGeom prst="rect">
            <a:avLst/>
          </a:prstGeom>
          <a:solidFill>
            <a:srgbClr val="FDE0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Hypothesis Tests</a:t>
            </a:r>
          </a:p>
          <a:p>
            <a:pPr algn="ctr"/>
            <a:r>
              <a:rPr lang="en-US" altLang="en-US"/>
              <a:t>for Variances</a:t>
            </a:r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D8C26F71-CC16-4563-A6DB-4A95DF8E5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3429000" cy="1371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/>
              <a:t>Tests for a Single</a:t>
            </a:r>
          </a:p>
          <a:p>
            <a:pPr algn="ctr"/>
            <a:r>
              <a:rPr lang="en-US" altLang="en-US"/>
              <a:t>Population Variances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645396B4-DDD5-4622-806C-DE3D5AEC5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505200"/>
            <a:ext cx="3429000" cy="1371600"/>
          </a:xfrm>
          <a:prstGeom prst="rect">
            <a:avLst/>
          </a:prstGeom>
          <a:solidFill>
            <a:srgbClr val="ABD5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Tests for Two</a:t>
            </a:r>
          </a:p>
          <a:p>
            <a:pPr algn="ctr"/>
            <a:r>
              <a:rPr lang="en-US" altLang="en-US"/>
              <a:t>Population Variances</a:t>
            </a:r>
          </a:p>
        </p:txBody>
      </p:sp>
      <p:sp>
        <p:nvSpPr>
          <p:cNvPr id="124935" name="Line 7">
            <a:extLst>
              <a:ext uri="{FF2B5EF4-FFF2-40B4-BE49-F238E27FC236}">
                <a16:creationId xmlns:a16="http://schemas.microsoft.com/office/drawing/2014/main" id="{FB8FF928-998B-44FE-9FA2-9C2C29DD8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276600"/>
            <a:ext cx="434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6" name="Line 8">
            <a:extLst>
              <a:ext uri="{FF2B5EF4-FFF2-40B4-BE49-F238E27FC236}">
                <a16:creationId xmlns:a16="http://schemas.microsoft.com/office/drawing/2014/main" id="{09268BFD-3A57-41DA-ABA1-E852CAE7C2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7" name="Line 9">
            <a:extLst>
              <a:ext uri="{FF2B5EF4-FFF2-40B4-BE49-F238E27FC236}">
                <a16:creationId xmlns:a16="http://schemas.microsoft.com/office/drawing/2014/main" id="{7C964714-7116-47ED-8574-C6BF62ECA4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8" name="Line 10">
            <a:extLst>
              <a:ext uri="{FF2B5EF4-FFF2-40B4-BE49-F238E27FC236}">
                <a16:creationId xmlns:a16="http://schemas.microsoft.com/office/drawing/2014/main" id="{9BFE339D-A713-4647-A918-38EDB2C4D8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048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9" name="Line 11">
            <a:extLst>
              <a:ext uri="{FF2B5EF4-FFF2-40B4-BE49-F238E27FC236}">
                <a16:creationId xmlns:a16="http://schemas.microsoft.com/office/drawing/2014/main" id="{430CE626-5028-4516-8760-787E644AE8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0" name="Line 12">
            <a:extLst>
              <a:ext uri="{FF2B5EF4-FFF2-40B4-BE49-F238E27FC236}">
                <a16:creationId xmlns:a16="http://schemas.microsoft.com/office/drawing/2014/main" id="{ECD2A1DD-B42F-4410-AB1E-5CD3F7FF96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1" name="Rectangle 13">
            <a:extLst>
              <a:ext uri="{FF2B5EF4-FFF2-40B4-BE49-F238E27FC236}">
                <a16:creationId xmlns:a16="http://schemas.microsoft.com/office/drawing/2014/main" id="{08A1E4A5-0E08-4FE5-8A6D-72B376C7F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05400"/>
            <a:ext cx="3429000" cy="914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/>
              <a:t>Chi-Square test statistic</a:t>
            </a:r>
          </a:p>
        </p:txBody>
      </p:sp>
      <p:sp>
        <p:nvSpPr>
          <p:cNvPr id="124942" name="Rectangle 14">
            <a:extLst>
              <a:ext uri="{FF2B5EF4-FFF2-40B4-BE49-F238E27FC236}">
                <a16:creationId xmlns:a16="http://schemas.microsoft.com/office/drawing/2014/main" id="{F7B5C31C-9597-400B-84F5-B9F024DF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05400"/>
            <a:ext cx="3429000" cy="914400"/>
          </a:xfrm>
          <a:prstGeom prst="rect">
            <a:avLst/>
          </a:prstGeom>
          <a:solidFill>
            <a:srgbClr val="ABD5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  test statistic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92094E-8183-44F1-9DA2-C191DE26AF12}"/>
              </a:ext>
            </a:extLst>
          </p:cNvPr>
          <p:cNvCxnSpPr/>
          <p:nvPr/>
        </p:nvCxnSpPr>
        <p:spPr bwMode="auto">
          <a:xfrm flipH="1">
            <a:off x="533400" y="3390900"/>
            <a:ext cx="3962400" cy="2705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>
            <a:extLst>
              <a:ext uri="{FF2B5EF4-FFF2-40B4-BE49-F238E27FC236}">
                <a16:creationId xmlns:a16="http://schemas.microsoft.com/office/drawing/2014/main" id="{2860AAF9-4CA1-4BCD-9AF0-0191A99EB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00200"/>
            <a:ext cx="4876800" cy="609600"/>
          </a:xfrm>
          <a:prstGeom prst="rect">
            <a:avLst/>
          </a:prstGeom>
          <a:solidFill>
            <a:srgbClr val="FDE0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Hypothesis Tests for Variances</a:t>
            </a:r>
          </a:p>
        </p:txBody>
      </p:sp>
      <p:sp>
        <p:nvSpPr>
          <p:cNvPr id="160772" name="Rectangle 4">
            <a:extLst>
              <a:ext uri="{FF2B5EF4-FFF2-40B4-BE49-F238E27FC236}">
                <a16:creationId xmlns:a16="http://schemas.microsoft.com/office/drawing/2014/main" id="{61386FA5-1460-4E3F-BF91-BF552B5D7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3429000" cy="1371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Tests for Two</a:t>
            </a:r>
          </a:p>
          <a:p>
            <a:pPr algn="ctr"/>
            <a:r>
              <a:rPr lang="en-US" altLang="en-US"/>
              <a:t>Population Variances</a:t>
            </a:r>
          </a:p>
        </p:txBody>
      </p:sp>
      <p:sp>
        <p:nvSpPr>
          <p:cNvPr id="160773" name="Line 5">
            <a:extLst>
              <a:ext uri="{FF2B5EF4-FFF2-40B4-BE49-F238E27FC236}">
                <a16:creationId xmlns:a16="http://schemas.microsoft.com/office/drawing/2014/main" id="{A38588A5-1D52-4FCF-A71F-B29291C2C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438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0774" name="Line 6">
            <a:extLst>
              <a:ext uri="{FF2B5EF4-FFF2-40B4-BE49-F238E27FC236}">
                <a16:creationId xmlns:a16="http://schemas.microsoft.com/office/drawing/2014/main" id="{E60F29CA-6BC6-464E-AB6F-78D0DBF25E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438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0775" name="Line 7">
            <a:extLst>
              <a:ext uri="{FF2B5EF4-FFF2-40B4-BE49-F238E27FC236}">
                <a16:creationId xmlns:a16="http://schemas.microsoft.com/office/drawing/2014/main" id="{3FCA4DD0-1A26-42E3-8CB7-9AC30E0C5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0776" name="Line 8">
            <a:extLst>
              <a:ext uri="{FF2B5EF4-FFF2-40B4-BE49-F238E27FC236}">
                <a16:creationId xmlns:a16="http://schemas.microsoft.com/office/drawing/2014/main" id="{A1CDC1CD-0E88-42A1-87D4-56A59612B6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4038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0777" name="Rectangle 9">
            <a:extLst>
              <a:ext uri="{FF2B5EF4-FFF2-40B4-BE49-F238E27FC236}">
                <a16:creationId xmlns:a16="http://schemas.microsoft.com/office/drawing/2014/main" id="{3EB37C42-ACB3-4594-9CD2-38EA07E11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3429000" cy="914400"/>
          </a:xfrm>
          <a:prstGeom prst="rect">
            <a:avLst/>
          </a:prstGeom>
          <a:solidFill>
            <a:srgbClr val="ABD5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 test statistic</a:t>
            </a:r>
          </a:p>
        </p:txBody>
      </p:sp>
      <p:sp>
        <p:nvSpPr>
          <p:cNvPr id="160779" name="Text Box 11">
            <a:extLst>
              <a:ext uri="{FF2B5EF4-FFF2-40B4-BE49-F238E27FC236}">
                <a16:creationId xmlns:a16="http://schemas.microsoft.com/office/drawing/2014/main" id="{F4CFA953-5458-4E91-8250-67693244F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384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/>
              <a:t>*</a:t>
            </a:r>
          </a:p>
        </p:txBody>
      </p:sp>
      <p:sp>
        <p:nvSpPr>
          <p:cNvPr id="160781" name="Rectangle 13">
            <a:extLst>
              <a:ext uri="{FF2B5EF4-FFF2-40B4-BE49-F238E27FC236}">
                <a16:creationId xmlns:a16="http://schemas.microsoft.com/office/drawing/2014/main" id="{98C7CC60-D5D8-4AE4-8F60-307CBABDF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93038" cy="990600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/>
              <a:t>F  Test for Difference in Two Population Variances</a:t>
            </a:r>
          </a:p>
        </p:txBody>
      </p:sp>
      <p:sp>
        <p:nvSpPr>
          <p:cNvPr id="160783" name="Rectangle 15">
            <a:extLst>
              <a:ext uri="{FF2B5EF4-FFF2-40B4-BE49-F238E27FC236}">
                <a16:creationId xmlns:a16="http://schemas.microsoft.com/office/drawing/2014/main" id="{361D77C4-9E2A-472E-8480-00DC940B7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971800"/>
            <a:ext cx="24384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-25000">
                <a:cs typeface="Arial" panose="020B0604020202020204" pitchFamily="34" charset="0"/>
              </a:rPr>
              <a:t>1</a:t>
            </a:r>
            <a:r>
              <a:rPr lang="en-US" altLang="en-US" baseline="30000"/>
              <a:t>2</a:t>
            </a:r>
            <a:r>
              <a:rPr lang="en-US" altLang="en-US"/>
              <a:t> – </a:t>
            </a:r>
            <a:r>
              <a:rPr lang="el-GR" altLang="en-US"/>
              <a:t>σ</a:t>
            </a:r>
            <a:r>
              <a:rPr lang="en-US" altLang="en-US" baseline="-25000"/>
              <a:t>2</a:t>
            </a:r>
            <a:r>
              <a:rPr lang="en-US" altLang="en-US" baseline="30000"/>
              <a:t>2</a:t>
            </a:r>
            <a:r>
              <a:rPr lang="en-US" altLang="en-US"/>
              <a:t> = 0</a:t>
            </a:r>
          </a:p>
          <a:p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-25000"/>
              <a:t>1</a:t>
            </a:r>
            <a:r>
              <a:rPr lang="en-US" altLang="en-US" baseline="30000"/>
              <a:t>2</a:t>
            </a:r>
            <a:r>
              <a:rPr lang="en-US" altLang="en-US"/>
              <a:t> – </a:t>
            </a:r>
            <a:r>
              <a:rPr lang="el-GR" altLang="en-US"/>
              <a:t>σ</a:t>
            </a:r>
            <a:r>
              <a:rPr lang="en-US" altLang="en-US" baseline="-25000"/>
              <a:t>2</a:t>
            </a:r>
            <a:r>
              <a:rPr lang="en-US" altLang="en-US" baseline="30000"/>
              <a:t>2 </a:t>
            </a:r>
            <a:r>
              <a:rPr lang="en-US" altLang="en-US">
                <a:cs typeface="Arial" panose="020B0604020202020204" pitchFamily="34" charset="0"/>
              </a:rPr>
              <a:t>≠ 0</a:t>
            </a:r>
          </a:p>
        </p:txBody>
      </p:sp>
      <p:sp>
        <p:nvSpPr>
          <p:cNvPr id="160786" name="Text Box 18">
            <a:extLst>
              <a:ext uri="{FF2B5EF4-FFF2-40B4-BE49-F238E27FC236}">
                <a16:creationId xmlns:a16="http://schemas.microsoft.com/office/drawing/2014/main" id="{9A61E45A-FB4A-4806-8139-BB40970A8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004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Two tailed test</a:t>
            </a:r>
          </a:p>
        </p:txBody>
      </p:sp>
      <p:sp>
        <p:nvSpPr>
          <p:cNvPr id="160787" name="Text Box 19">
            <a:extLst>
              <a:ext uri="{FF2B5EF4-FFF2-40B4-BE49-F238E27FC236}">
                <a16:creationId xmlns:a16="http://schemas.microsoft.com/office/drawing/2014/main" id="{58256669-A7B9-4B46-A523-93062ACEC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91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Lower tail test</a:t>
            </a:r>
          </a:p>
        </p:txBody>
      </p:sp>
      <p:sp>
        <p:nvSpPr>
          <p:cNvPr id="160788" name="Text Box 20">
            <a:extLst>
              <a:ext uri="{FF2B5EF4-FFF2-40B4-BE49-F238E27FC236}">
                <a16:creationId xmlns:a16="http://schemas.microsoft.com/office/drawing/2014/main" id="{C088E090-CFBB-4D78-80DA-97FA7704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816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Upper tail test</a:t>
            </a:r>
          </a:p>
        </p:txBody>
      </p:sp>
      <p:sp>
        <p:nvSpPr>
          <p:cNvPr id="160789" name="Rectangle 21">
            <a:extLst>
              <a:ext uri="{FF2B5EF4-FFF2-40B4-BE49-F238E27FC236}">
                <a16:creationId xmlns:a16="http://schemas.microsoft.com/office/drawing/2014/main" id="{5DE73974-A87D-4B28-AC32-EC7D62E4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38600"/>
            <a:ext cx="24384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-25000">
                <a:cs typeface="Arial" panose="020B0604020202020204" pitchFamily="34" charset="0"/>
              </a:rPr>
              <a:t>1</a:t>
            </a:r>
            <a:r>
              <a:rPr lang="en-US" altLang="en-US" baseline="30000"/>
              <a:t>2</a:t>
            </a:r>
            <a:r>
              <a:rPr lang="en-US" altLang="en-US"/>
              <a:t> – </a:t>
            </a:r>
            <a:r>
              <a:rPr lang="el-GR" altLang="en-US"/>
              <a:t>σ</a:t>
            </a:r>
            <a:r>
              <a:rPr lang="en-US" altLang="en-US" baseline="-25000"/>
              <a:t>2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</a:t>
            </a:r>
            <a:r>
              <a:rPr lang="en-US" altLang="en-US"/>
              <a:t> 0</a:t>
            </a:r>
          </a:p>
          <a:p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-25000"/>
              <a:t>1</a:t>
            </a:r>
            <a:r>
              <a:rPr lang="en-US" altLang="en-US" baseline="30000"/>
              <a:t>2</a:t>
            </a:r>
            <a:r>
              <a:rPr lang="en-US" altLang="en-US"/>
              <a:t> – </a:t>
            </a:r>
            <a:r>
              <a:rPr lang="el-GR" altLang="en-US"/>
              <a:t>σ</a:t>
            </a:r>
            <a:r>
              <a:rPr lang="en-US" altLang="en-US" baseline="-25000"/>
              <a:t>2</a:t>
            </a:r>
            <a:r>
              <a:rPr lang="en-US" altLang="en-US" baseline="30000"/>
              <a:t>2 </a:t>
            </a:r>
            <a:r>
              <a:rPr lang="en-US" altLang="en-US">
                <a:cs typeface="Arial" panose="020B0604020202020204" pitchFamily="34" charset="0"/>
              </a:rPr>
              <a:t>&lt; 0</a:t>
            </a:r>
          </a:p>
        </p:txBody>
      </p:sp>
      <p:sp>
        <p:nvSpPr>
          <p:cNvPr id="160790" name="Rectangle 22">
            <a:extLst>
              <a:ext uri="{FF2B5EF4-FFF2-40B4-BE49-F238E27FC236}">
                <a16:creationId xmlns:a16="http://schemas.microsoft.com/office/drawing/2014/main" id="{200E83BD-F112-40AF-8825-710355260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05400"/>
            <a:ext cx="24384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-25000">
                <a:cs typeface="Arial" panose="020B0604020202020204" pitchFamily="34" charset="0"/>
              </a:rPr>
              <a:t>1</a:t>
            </a:r>
            <a:r>
              <a:rPr lang="en-US" altLang="en-US" baseline="30000"/>
              <a:t>2</a:t>
            </a:r>
            <a:r>
              <a:rPr lang="en-US" altLang="en-US"/>
              <a:t> – </a:t>
            </a:r>
            <a:r>
              <a:rPr lang="el-GR" altLang="en-US"/>
              <a:t>σ</a:t>
            </a:r>
            <a:r>
              <a:rPr lang="en-US" altLang="en-US" baseline="-25000"/>
              <a:t>2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≤</a:t>
            </a:r>
            <a:r>
              <a:rPr lang="en-US" altLang="en-US"/>
              <a:t> 0</a:t>
            </a:r>
          </a:p>
          <a:p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-25000"/>
              <a:t>1</a:t>
            </a:r>
            <a:r>
              <a:rPr lang="en-US" altLang="en-US" baseline="30000"/>
              <a:t>2</a:t>
            </a:r>
            <a:r>
              <a:rPr lang="en-US" altLang="en-US"/>
              <a:t> – </a:t>
            </a:r>
            <a:r>
              <a:rPr lang="el-GR" altLang="en-US"/>
              <a:t>σ</a:t>
            </a:r>
            <a:r>
              <a:rPr lang="en-US" altLang="en-US" baseline="-25000"/>
              <a:t>2</a:t>
            </a:r>
            <a:r>
              <a:rPr lang="en-US" altLang="en-US" baseline="30000"/>
              <a:t>2 </a:t>
            </a:r>
            <a:r>
              <a:rPr lang="en-US" altLang="en-US">
                <a:cs typeface="Arial" panose="020B0604020202020204" pitchFamily="34" charset="0"/>
              </a:rPr>
              <a:t>&gt; 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8" name="Freeform 38">
            <a:extLst>
              <a:ext uri="{FF2B5EF4-FFF2-40B4-BE49-F238E27FC236}">
                <a16:creationId xmlns:a16="http://schemas.microsoft.com/office/drawing/2014/main" id="{1D8A6D8C-AF9F-465A-AEF7-CEAEDCCED7D1}"/>
              </a:ext>
            </a:extLst>
          </p:cNvPr>
          <p:cNvSpPr>
            <a:spLocks/>
          </p:cNvSpPr>
          <p:nvPr/>
        </p:nvSpPr>
        <p:spPr bwMode="auto">
          <a:xfrm>
            <a:off x="6851650" y="3332163"/>
            <a:ext cx="1555750" cy="244475"/>
          </a:xfrm>
          <a:custGeom>
            <a:avLst/>
            <a:gdLst>
              <a:gd name="T0" fmla="*/ 4 w 980"/>
              <a:gd name="T1" fmla="*/ 154 h 154"/>
              <a:gd name="T2" fmla="*/ 0 w 980"/>
              <a:gd name="T3" fmla="*/ 0 h 154"/>
              <a:gd name="T4" fmla="*/ 83 w 980"/>
              <a:gd name="T5" fmla="*/ 39 h 154"/>
              <a:gd name="T6" fmla="*/ 154 w 980"/>
              <a:gd name="T7" fmla="*/ 61 h 154"/>
              <a:gd name="T8" fmla="*/ 209 w 980"/>
              <a:gd name="T9" fmla="*/ 76 h 154"/>
              <a:gd name="T10" fmla="*/ 283 w 980"/>
              <a:gd name="T11" fmla="*/ 91 h 154"/>
              <a:gd name="T12" fmla="*/ 428 w 980"/>
              <a:gd name="T13" fmla="*/ 111 h 154"/>
              <a:gd name="T14" fmla="*/ 592 w 980"/>
              <a:gd name="T15" fmla="*/ 126 h 154"/>
              <a:gd name="T16" fmla="*/ 979 w 980"/>
              <a:gd name="T17" fmla="*/ 141 h 154"/>
              <a:gd name="T18" fmla="*/ 980 w 980"/>
              <a:gd name="T1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0" h="154">
                <a:moveTo>
                  <a:pt x="4" y="154"/>
                </a:moveTo>
                <a:lnTo>
                  <a:pt x="0" y="0"/>
                </a:lnTo>
                <a:lnTo>
                  <a:pt x="83" y="39"/>
                </a:lnTo>
                <a:lnTo>
                  <a:pt x="154" y="61"/>
                </a:lnTo>
                <a:lnTo>
                  <a:pt x="209" y="76"/>
                </a:lnTo>
                <a:lnTo>
                  <a:pt x="283" y="91"/>
                </a:lnTo>
                <a:lnTo>
                  <a:pt x="428" y="111"/>
                </a:lnTo>
                <a:lnTo>
                  <a:pt x="592" y="126"/>
                </a:lnTo>
                <a:lnTo>
                  <a:pt x="979" y="141"/>
                </a:lnTo>
                <a:lnTo>
                  <a:pt x="980" y="15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95" name="Freeform 35">
            <a:extLst>
              <a:ext uri="{FF2B5EF4-FFF2-40B4-BE49-F238E27FC236}">
                <a16:creationId xmlns:a16="http://schemas.microsoft.com/office/drawing/2014/main" id="{5603C030-471D-4C3B-B9C6-5B76008A0ABE}"/>
              </a:ext>
            </a:extLst>
          </p:cNvPr>
          <p:cNvSpPr>
            <a:spLocks/>
          </p:cNvSpPr>
          <p:nvPr/>
        </p:nvSpPr>
        <p:spPr bwMode="auto">
          <a:xfrm>
            <a:off x="2284413" y="3200400"/>
            <a:ext cx="1701800" cy="381000"/>
          </a:xfrm>
          <a:custGeom>
            <a:avLst/>
            <a:gdLst>
              <a:gd name="T0" fmla="*/ 0 w 1072"/>
              <a:gd name="T1" fmla="*/ 240 h 240"/>
              <a:gd name="T2" fmla="*/ 1 w 1072"/>
              <a:gd name="T3" fmla="*/ 0 h 240"/>
              <a:gd name="T4" fmla="*/ 175 w 1072"/>
              <a:gd name="T5" fmla="*/ 122 h 240"/>
              <a:gd name="T6" fmla="*/ 246 w 1072"/>
              <a:gd name="T7" fmla="*/ 144 h 240"/>
              <a:gd name="T8" fmla="*/ 301 w 1072"/>
              <a:gd name="T9" fmla="*/ 159 h 240"/>
              <a:gd name="T10" fmla="*/ 375 w 1072"/>
              <a:gd name="T11" fmla="*/ 174 h 240"/>
              <a:gd name="T12" fmla="*/ 520 w 1072"/>
              <a:gd name="T13" fmla="*/ 194 h 240"/>
              <a:gd name="T14" fmla="*/ 684 w 1072"/>
              <a:gd name="T15" fmla="*/ 209 h 240"/>
              <a:gd name="T16" fmla="*/ 1071 w 1072"/>
              <a:gd name="T17" fmla="*/ 224 h 240"/>
              <a:gd name="T18" fmla="*/ 1072 w 1072"/>
              <a:gd name="T19" fmla="*/ 2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2" h="240">
                <a:moveTo>
                  <a:pt x="0" y="240"/>
                </a:moveTo>
                <a:lnTo>
                  <a:pt x="1" y="0"/>
                </a:lnTo>
                <a:lnTo>
                  <a:pt x="175" y="122"/>
                </a:lnTo>
                <a:lnTo>
                  <a:pt x="246" y="144"/>
                </a:lnTo>
                <a:lnTo>
                  <a:pt x="301" y="159"/>
                </a:lnTo>
                <a:lnTo>
                  <a:pt x="375" y="174"/>
                </a:lnTo>
                <a:lnTo>
                  <a:pt x="520" y="194"/>
                </a:lnTo>
                <a:lnTo>
                  <a:pt x="684" y="209"/>
                </a:lnTo>
                <a:lnTo>
                  <a:pt x="1071" y="224"/>
                </a:lnTo>
                <a:lnTo>
                  <a:pt x="1072" y="23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97" name="Line 37">
            <a:extLst>
              <a:ext uri="{FF2B5EF4-FFF2-40B4-BE49-F238E27FC236}">
                <a16:creationId xmlns:a16="http://schemas.microsoft.com/office/drawing/2014/main" id="{2FD0FF44-5C4A-46D9-80ED-37368D769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2004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72" name="Freeform 12">
            <a:extLst>
              <a:ext uri="{FF2B5EF4-FFF2-40B4-BE49-F238E27FC236}">
                <a16:creationId xmlns:a16="http://schemas.microsoft.com/office/drawing/2014/main" id="{A54FF5C8-A33D-4839-8209-77847EBEDAC2}"/>
              </a:ext>
            </a:extLst>
          </p:cNvPr>
          <p:cNvSpPr>
            <a:spLocks/>
          </p:cNvSpPr>
          <p:nvPr/>
        </p:nvSpPr>
        <p:spPr bwMode="auto">
          <a:xfrm>
            <a:off x="754063" y="1966913"/>
            <a:ext cx="3513137" cy="1614487"/>
          </a:xfrm>
          <a:custGeom>
            <a:avLst/>
            <a:gdLst>
              <a:gd name="T0" fmla="*/ 0 w 3388"/>
              <a:gd name="T1" fmla="*/ 0 h 1023"/>
              <a:gd name="T2" fmla="*/ 0 w 3388"/>
              <a:gd name="T3" fmla="*/ 1022 h 1023"/>
              <a:gd name="T4" fmla="*/ 3387 w 3388"/>
              <a:gd name="T5" fmla="*/ 102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8" h="1023">
                <a:moveTo>
                  <a:pt x="0" y="0"/>
                </a:moveTo>
                <a:lnTo>
                  <a:pt x="0" y="1022"/>
                </a:lnTo>
                <a:lnTo>
                  <a:pt x="3387" y="102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3" name="Rectangle 13">
            <a:extLst>
              <a:ext uri="{FF2B5EF4-FFF2-40B4-BE49-F238E27FC236}">
                <a16:creationId xmlns:a16="http://schemas.microsoft.com/office/drawing/2014/main" id="{5C906018-BC43-48F2-8BAF-9546B4823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52800"/>
            <a:ext cx="533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sz="3600" b="1" i="1"/>
              <a:t> </a:t>
            </a:r>
          </a:p>
        </p:txBody>
      </p:sp>
      <p:sp>
        <p:nvSpPr>
          <p:cNvPr id="143374" name="Rectangle 14">
            <a:extLst>
              <a:ext uri="{FF2B5EF4-FFF2-40B4-BE49-F238E27FC236}">
                <a16:creationId xmlns:a16="http://schemas.microsoft.com/office/drawing/2014/main" id="{F735BAD7-025E-4A25-AF65-7D497B52B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52800"/>
            <a:ext cx="457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0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375" name="Line 15">
            <a:extLst>
              <a:ext uri="{FF2B5EF4-FFF2-40B4-BE49-F238E27FC236}">
                <a16:creationId xmlns:a16="http://schemas.microsoft.com/office/drawing/2014/main" id="{D5A99F7D-83BF-42FE-888E-A9E5E5AC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938" y="2286000"/>
            <a:ext cx="31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0" name="Freeform 20">
            <a:extLst>
              <a:ext uri="{FF2B5EF4-FFF2-40B4-BE49-F238E27FC236}">
                <a16:creationId xmlns:a16="http://schemas.microsoft.com/office/drawing/2014/main" id="{E011EAC5-FFED-4876-BDEF-49E1D66C3A18}"/>
              </a:ext>
            </a:extLst>
          </p:cNvPr>
          <p:cNvSpPr>
            <a:spLocks/>
          </p:cNvSpPr>
          <p:nvPr/>
        </p:nvSpPr>
        <p:spPr bwMode="auto">
          <a:xfrm>
            <a:off x="762000" y="1981200"/>
            <a:ext cx="3429000" cy="1620838"/>
          </a:xfrm>
          <a:custGeom>
            <a:avLst/>
            <a:gdLst>
              <a:gd name="T0" fmla="*/ 0 w 3492"/>
              <a:gd name="T1" fmla="*/ 1011 h 1021"/>
              <a:gd name="T2" fmla="*/ 162 w 3492"/>
              <a:gd name="T3" fmla="*/ 837 h 1021"/>
              <a:gd name="T4" fmla="*/ 714 w 3492"/>
              <a:gd name="T5" fmla="*/ 3 h 1021"/>
              <a:gd name="T6" fmla="*/ 1728 w 3492"/>
              <a:gd name="T7" fmla="*/ 855 h 1021"/>
              <a:gd name="T8" fmla="*/ 3492 w 3492"/>
              <a:gd name="T9" fmla="*/ 99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2" h="1021">
                <a:moveTo>
                  <a:pt x="0" y="1011"/>
                </a:moveTo>
                <a:cubicBezTo>
                  <a:pt x="27" y="982"/>
                  <a:pt x="43" y="1005"/>
                  <a:pt x="162" y="837"/>
                </a:cubicBezTo>
                <a:cubicBezTo>
                  <a:pt x="281" y="669"/>
                  <a:pt x="453" y="0"/>
                  <a:pt x="714" y="3"/>
                </a:cubicBezTo>
                <a:cubicBezTo>
                  <a:pt x="975" y="6"/>
                  <a:pt x="1265" y="689"/>
                  <a:pt x="1728" y="855"/>
                </a:cubicBezTo>
                <a:cubicBezTo>
                  <a:pt x="2191" y="1021"/>
                  <a:pt x="3125" y="969"/>
                  <a:pt x="3492" y="999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83" name="Rectangle 23">
            <a:extLst>
              <a:ext uri="{FF2B5EF4-FFF2-40B4-BE49-F238E27FC236}">
                <a16:creationId xmlns:a16="http://schemas.microsoft.com/office/drawing/2014/main" id="{65CEDDB0-D851-46C2-8C74-8D97F76BA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Finding the Critical Value</a:t>
            </a:r>
          </a:p>
        </p:txBody>
      </p:sp>
      <p:sp>
        <p:nvSpPr>
          <p:cNvPr id="143384" name="Freeform 24">
            <a:extLst>
              <a:ext uri="{FF2B5EF4-FFF2-40B4-BE49-F238E27FC236}">
                <a16:creationId xmlns:a16="http://schemas.microsoft.com/office/drawing/2014/main" id="{7AE013D6-4825-44BA-AB4B-0AD7EF9C64FD}"/>
              </a:ext>
            </a:extLst>
          </p:cNvPr>
          <p:cNvSpPr>
            <a:spLocks/>
          </p:cNvSpPr>
          <p:nvPr/>
        </p:nvSpPr>
        <p:spPr bwMode="auto">
          <a:xfrm>
            <a:off x="5173663" y="1966913"/>
            <a:ext cx="3513137" cy="1614487"/>
          </a:xfrm>
          <a:custGeom>
            <a:avLst/>
            <a:gdLst>
              <a:gd name="T0" fmla="*/ 0 w 3388"/>
              <a:gd name="T1" fmla="*/ 0 h 1023"/>
              <a:gd name="T2" fmla="*/ 0 w 3388"/>
              <a:gd name="T3" fmla="*/ 1022 h 1023"/>
              <a:gd name="T4" fmla="*/ 3387 w 3388"/>
              <a:gd name="T5" fmla="*/ 102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8" h="1023">
                <a:moveTo>
                  <a:pt x="0" y="0"/>
                </a:moveTo>
                <a:lnTo>
                  <a:pt x="0" y="1022"/>
                </a:lnTo>
                <a:lnTo>
                  <a:pt x="3387" y="102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5" name="Rectangle 25">
            <a:extLst>
              <a:ext uri="{FF2B5EF4-FFF2-40B4-BE49-F238E27FC236}">
                <a16:creationId xmlns:a16="http://schemas.microsoft.com/office/drawing/2014/main" id="{09C398C8-D2E7-4797-B637-16ECD98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352800"/>
            <a:ext cx="533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sz="3600" b="1" i="1"/>
              <a:t> </a:t>
            </a:r>
          </a:p>
        </p:txBody>
      </p:sp>
      <p:sp>
        <p:nvSpPr>
          <p:cNvPr id="143386" name="Rectangle 26">
            <a:extLst>
              <a:ext uri="{FF2B5EF4-FFF2-40B4-BE49-F238E27FC236}">
                <a16:creationId xmlns:a16="http://schemas.microsoft.com/office/drawing/2014/main" id="{9BF23A62-07D4-4B68-A8B8-7EAA9182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457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0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387" name="Line 27">
            <a:extLst>
              <a:ext uri="{FF2B5EF4-FFF2-40B4-BE49-F238E27FC236}">
                <a16:creationId xmlns:a16="http://schemas.microsoft.com/office/drawing/2014/main" id="{55E07F65-D51E-44AF-BD16-7394467ED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6538" y="2286000"/>
            <a:ext cx="31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8" name="Freeform 28">
            <a:extLst>
              <a:ext uri="{FF2B5EF4-FFF2-40B4-BE49-F238E27FC236}">
                <a16:creationId xmlns:a16="http://schemas.microsoft.com/office/drawing/2014/main" id="{CC216621-0CC9-4ABC-81C0-FB03FB4FF24C}"/>
              </a:ext>
            </a:extLst>
          </p:cNvPr>
          <p:cNvSpPr>
            <a:spLocks/>
          </p:cNvSpPr>
          <p:nvPr/>
        </p:nvSpPr>
        <p:spPr bwMode="auto">
          <a:xfrm>
            <a:off x="5181600" y="1981200"/>
            <a:ext cx="3429000" cy="1620838"/>
          </a:xfrm>
          <a:custGeom>
            <a:avLst/>
            <a:gdLst>
              <a:gd name="T0" fmla="*/ 0 w 3492"/>
              <a:gd name="T1" fmla="*/ 1011 h 1021"/>
              <a:gd name="T2" fmla="*/ 162 w 3492"/>
              <a:gd name="T3" fmla="*/ 837 h 1021"/>
              <a:gd name="T4" fmla="*/ 714 w 3492"/>
              <a:gd name="T5" fmla="*/ 3 h 1021"/>
              <a:gd name="T6" fmla="*/ 1728 w 3492"/>
              <a:gd name="T7" fmla="*/ 855 h 1021"/>
              <a:gd name="T8" fmla="*/ 3492 w 3492"/>
              <a:gd name="T9" fmla="*/ 99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2" h="1021">
                <a:moveTo>
                  <a:pt x="0" y="1011"/>
                </a:moveTo>
                <a:cubicBezTo>
                  <a:pt x="27" y="982"/>
                  <a:pt x="43" y="1005"/>
                  <a:pt x="162" y="837"/>
                </a:cubicBezTo>
                <a:cubicBezTo>
                  <a:pt x="281" y="669"/>
                  <a:pt x="453" y="0"/>
                  <a:pt x="714" y="3"/>
                </a:cubicBezTo>
                <a:cubicBezTo>
                  <a:pt x="975" y="6"/>
                  <a:pt x="1265" y="689"/>
                  <a:pt x="1728" y="855"/>
                </a:cubicBezTo>
                <a:cubicBezTo>
                  <a:pt x="2191" y="1021"/>
                  <a:pt x="3125" y="969"/>
                  <a:pt x="3492" y="999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99" name="Line 39">
            <a:extLst>
              <a:ext uri="{FF2B5EF4-FFF2-40B4-BE49-F238E27FC236}">
                <a16:creationId xmlns:a16="http://schemas.microsoft.com/office/drawing/2014/main" id="{B693EE4E-97B4-4DA7-8EF2-E5C81594E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352800"/>
            <a:ext cx="1588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0" name="Line 40">
            <a:extLst>
              <a:ext uri="{FF2B5EF4-FFF2-40B4-BE49-F238E27FC236}">
                <a16:creationId xmlns:a16="http://schemas.microsoft.com/office/drawing/2014/main" id="{A1E7848E-1484-4156-BB41-6EBFA0DCD9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1" name="Text Box 41">
            <a:extLst>
              <a:ext uri="{FF2B5EF4-FFF2-40B4-BE49-F238E27FC236}">
                <a16:creationId xmlns:a16="http://schemas.microsoft.com/office/drawing/2014/main" id="{2D5971C9-7490-4C7F-9795-229F58304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402" name="Line 42">
            <a:extLst>
              <a:ext uri="{FF2B5EF4-FFF2-40B4-BE49-F238E27FC236}">
                <a16:creationId xmlns:a16="http://schemas.microsoft.com/office/drawing/2014/main" id="{E7EFBDD5-090D-4908-9413-8CE9E5013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3" name="Text Box 43">
            <a:extLst>
              <a:ext uri="{FF2B5EF4-FFF2-40B4-BE49-F238E27FC236}">
                <a16:creationId xmlns:a16="http://schemas.microsoft.com/office/drawing/2014/main" id="{3C68D480-87A7-41FB-8379-C82C09F6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971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/2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404" name="Rectangle 44">
            <a:extLst>
              <a:ext uri="{FF2B5EF4-FFF2-40B4-BE49-F238E27FC236}">
                <a16:creationId xmlns:a16="http://schemas.microsoft.com/office/drawing/2014/main" id="{2365F8A0-F57C-428D-A302-F32E7DBD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399" y="3733800"/>
            <a:ext cx="1390651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chemeClr val="hlink"/>
                </a:solidFill>
              </a:rPr>
              <a:t>F</a:t>
            </a:r>
            <a:r>
              <a:rPr lang="en-US" altLang="en-US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 critical</a:t>
            </a:r>
            <a:r>
              <a:rPr lang="en-US" altLang="en-US" sz="3600" b="1" i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43405" name="Rectangle 45">
            <a:extLst>
              <a:ext uri="{FF2B5EF4-FFF2-40B4-BE49-F238E27FC236}">
                <a16:creationId xmlns:a16="http://schemas.microsoft.com/office/drawing/2014/main" id="{E16F5F70-047A-4550-A91F-56CB6711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7" y="3759200"/>
            <a:ext cx="1909761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chemeClr val="hlink"/>
                </a:solidFill>
              </a:rPr>
              <a:t>F</a:t>
            </a:r>
            <a:r>
              <a:rPr lang="en-US" altLang="en-US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/2 critical</a:t>
            </a:r>
            <a:r>
              <a:rPr lang="en-US" altLang="en-US" sz="3600" b="1" i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43406" name="Line 46">
            <a:extLst>
              <a:ext uri="{FF2B5EF4-FFF2-40B4-BE49-F238E27FC236}">
                <a16:creationId xmlns:a16="http://schemas.microsoft.com/office/drawing/2014/main" id="{EA6531DC-31CE-4E6A-96B1-CA4C7A3078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5814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7" name="Line 47">
            <a:extLst>
              <a:ext uri="{FF2B5EF4-FFF2-40B4-BE49-F238E27FC236}">
                <a16:creationId xmlns:a16="http://schemas.microsoft.com/office/drawing/2014/main" id="{0BDD6207-1E30-4FAC-9FDD-7659987A20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5814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8" name="Line 48">
            <a:extLst>
              <a:ext uri="{FF2B5EF4-FFF2-40B4-BE49-F238E27FC236}">
                <a16:creationId xmlns:a16="http://schemas.microsoft.com/office/drawing/2014/main" id="{23D7C1A5-11EF-4792-8E8D-61A3C32C9D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9" name="Line 49">
            <a:extLst>
              <a:ext uri="{FF2B5EF4-FFF2-40B4-BE49-F238E27FC236}">
                <a16:creationId xmlns:a16="http://schemas.microsoft.com/office/drawing/2014/main" id="{08DC9BBD-AE9E-4E48-BA3A-79F27BE647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3810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0" name="Line 50">
            <a:extLst>
              <a:ext uri="{FF2B5EF4-FFF2-40B4-BE49-F238E27FC236}">
                <a16:creationId xmlns:a16="http://schemas.microsoft.com/office/drawing/2014/main" id="{057D814A-BF48-4264-AED0-A3D6B8B62E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810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1" name="Line 51">
            <a:extLst>
              <a:ext uri="{FF2B5EF4-FFF2-40B4-BE49-F238E27FC236}">
                <a16:creationId xmlns:a16="http://schemas.microsoft.com/office/drawing/2014/main" id="{6A67204C-0331-42EB-BCC6-45A6542D96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2" name="Rectangle 52">
            <a:extLst>
              <a:ext uri="{FF2B5EF4-FFF2-40B4-BE49-F238E27FC236}">
                <a16:creationId xmlns:a16="http://schemas.microsoft.com/office/drawing/2014/main" id="{D8D1A6C2-A19F-4C6B-B282-3EE118A6F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810000"/>
            <a:ext cx="990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143413" name="Rectangle 53">
            <a:extLst>
              <a:ext uri="{FF2B5EF4-FFF2-40B4-BE49-F238E27FC236}">
                <a16:creationId xmlns:a16="http://schemas.microsoft.com/office/drawing/2014/main" id="{3886C5EE-5EE4-4156-B2E8-ECF3328F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2971800"/>
            <a:ext cx="9144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/>
              <a:t>Do not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altLang="en-US" sz="1400" dirty="0"/>
              <a:t>reject H</a:t>
            </a:r>
            <a:r>
              <a:rPr lang="en-US" altLang="en-US" sz="1400" baseline="-25000" dirty="0"/>
              <a:t>0</a:t>
            </a:r>
          </a:p>
        </p:txBody>
      </p:sp>
      <p:sp>
        <p:nvSpPr>
          <p:cNvPr id="143414" name="Rectangle 54">
            <a:extLst>
              <a:ext uri="{FF2B5EF4-FFF2-40B4-BE49-F238E27FC236}">
                <a16:creationId xmlns:a16="http://schemas.microsoft.com/office/drawing/2014/main" id="{95505487-918E-445D-9945-E4CAD289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0"/>
            <a:ext cx="990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143415" name="Rectangle 55">
            <a:extLst>
              <a:ext uri="{FF2B5EF4-FFF2-40B4-BE49-F238E27FC236}">
                <a16:creationId xmlns:a16="http://schemas.microsoft.com/office/drawing/2014/main" id="{24FB8444-5DD1-40A9-8A05-80AB54765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10000"/>
            <a:ext cx="9144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Do not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143416" name="Rectangle 56">
            <a:extLst>
              <a:ext uri="{FF2B5EF4-FFF2-40B4-BE49-F238E27FC236}">
                <a16:creationId xmlns:a16="http://schemas.microsoft.com/office/drawing/2014/main" id="{FBA6E84B-EA24-4CAB-AFE1-11E1BA372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524000"/>
            <a:ext cx="21336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H</a:t>
            </a:r>
            <a:r>
              <a:rPr lang="en-US" altLang="en-US" sz="2000" baseline="-25000"/>
              <a:t>0</a:t>
            </a:r>
            <a:r>
              <a:rPr lang="en-US" altLang="en-US" sz="2000"/>
              <a:t>: </a:t>
            </a:r>
            <a:r>
              <a:rPr lang="el-GR" altLang="en-US" sz="2000">
                <a:cs typeface="Arial" panose="020B0604020202020204" pitchFamily="34" charset="0"/>
              </a:rPr>
              <a:t>σ</a:t>
            </a:r>
            <a:r>
              <a:rPr lang="en-US" altLang="en-US" sz="2000" baseline="-25000">
                <a:cs typeface="Arial" panose="020B0604020202020204" pitchFamily="34" charset="0"/>
              </a:rPr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</a:t>
            </a:r>
            <a:r>
              <a:rPr lang="en-US" altLang="en-US" sz="2000"/>
              <a:t> = 0</a:t>
            </a:r>
          </a:p>
          <a:p>
            <a:r>
              <a:rPr lang="en-US" altLang="en-US" sz="2000"/>
              <a:t>H</a:t>
            </a:r>
            <a:r>
              <a:rPr lang="en-US" altLang="en-US" sz="2000" baseline="-25000"/>
              <a:t>A</a:t>
            </a:r>
            <a:r>
              <a:rPr lang="en-US" altLang="en-US" sz="2000"/>
              <a:t>: </a:t>
            </a:r>
            <a:r>
              <a:rPr lang="el-GR" altLang="en-US" sz="2000"/>
              <a:t>σ</a:t>
            </a:r>
            <a:r>
              <a:rPr lang="en-US" altLang="en-US" sz="2000" baseline="-25000"/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 </a:t>
            </a:r>
            <a:r>
              <a:rPr lang="en-US" altLang="en-US" sz="2000">
                <a:cs typeface="Arial" panose="020B0604020202020204" pitchFamily="34" charset="0"/>
              </a:rPr>
              <a:t>≠ 0</a:t>
            </a:r>
          </a:p>
        </p:txBody>
      </p:sp>
      <p:sp>
        <p:nvSpPr>
          <p:cNvPr id="143417" name="Rectangle 57">
            <a:extLst>
              <a:ext uri="{FF2B5EF4-FFF2-40B4-BE49-F238E27FC236}">
                <a16:creationId xmlns:a16="http://schemas.microsoft.com/office/drawing/2014/main" id="{7639B8A1-AFBD-4DF1-8581-2DEBEB49D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24000"/>
            <a:ext cx="20574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H</a:t>
            </a:r>
            <a:r>
              <a:rPr lang="en-US" altLang="en-US" sz="2000" baseline="-25000"/>
              <a:t>0</a:t>
            </a:r>
            <a:r>
              <a:rPr lang="en-US" altLang="en-US" sz="2000"/>
              <a:t>: </a:t>
            </a:r>
            <a:r>
              <a:rPr lang="el-GR" altLang="en-US" sz="2000">
                <a:cs typeface="Arial" panose="020B0604020202020204" pitchFamily="34" charset="0"/>
              </a:rPr>
              <a:t>σ</a:t>
            </a:r>
            <a:r>
              <a:rPr lang="en-US" altLang="en-US" sz="2000" baseline="-25000">
                <a:cs typeface="Arial" panose="020B0604020202020204" pitchFamily="34" charset="0"/>
              </a:rPr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</a:t>
            </a:r>
            <a:r>
              <a:rPr lang="en-US" altLang="en-US" sz="2000"/>
              <a:t> 0</a:t>
            </a:r>
          </a:p>
          <a:p>
            <a:r>
              <a:rPr lang="en-US" altLang="en-US" sz="2000"/>
              <a:t>H</a:t>
            </a:r>
            <a:r>
              <a:rPr lang="en-US" altLang="en-US" sz="2000" baseline="-25000"/>
              <a:t>A</a:t>
            </a:r>
            <a:r>
              <a:rPr lang="en-US" altLang="en-US" sz="2000"/>
              <a:t>: </a:t>
            </a:r>
            <a:r>
              <a:rPr lang="el-GR" altLang="en-US" sz="2000"/>
              <a:t>σ</a:t>
            </a:r>
            <a:r>
              <a:rPr lang="en-US" altLang="en-US" sz="2000" baseline="-25000"/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 </a:t>
            </a:r>
            <a:r>
              <a:rPr lang="en-US" altLang="en-US" sz="2000">
                <a:cs typeface="Arial" panose="020B0604020202020204" pitchFamily="34" charset="0"/>
              </a:rPr>
              <a:t>&lt; 0</a:t>
            </a:r>
          </a:p>
        </p:txBody>
      </p:sp>
      <p:sp>
        <p:nvSpPr>
          <p:cNvPr id="143418" name="Rectangle 58">
            <a:extLst>
              <a:ext uri="{FF2B5EF4-FFF2-40B4-BE49-F238E27FC236}">
                <a16:creationId xmlns:a16="http://schemas.microsoft.com/office/drawing/2014/main" id="{3B43E67A-C336-49AC-A84D-20F01ACDA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286000"/>
            <a:ext cx="20574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H</a:t>
            </a:r>
            <a:r>
              <a:rPr lang="en-US" altLang="en-US" sz="2000" baseline="-25000"/>
              <a:t>0</a:t>
            </a:r>
            <a:r>
              <a:rPr lang="en-US" altLang="en-US" sz="2000"/>
              <a:t>: </a:t>
            </a:r>
            <a:r>
              <a:rPr lang="el-GR" altLang="en-US" sz="2000">
                <a:cs typeface="Arial" panose="020B0604020202020204" pitchFamily="34" charset="0"/>
              </a:rPr>
              <a:t>σ</a:t>
            </a:r>
            <a:r>
              <a:rPr lang="en-US" altLang="en-US" sz="2000" baseline="-25000">
                <a:cs typeface="Arial" panose="020B0604020202020204" pitchFamily="34" charset="0"/>
              </a:rPr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r>
              <a:rPr lang="en-US" altLang="en-US" sz="2000">
                <a:cs typeface="Arial" panose="020B0604020202020204" pitchFamily="34" charset="0"/>
              </a:rPr>
              <a:t>≤</a:t>
            </a:r>
            <a:r>
              <a:rPr lang="en-US" altLang="en-US" sz="2000"/>
              <a:t> 0</a:t>
            </a:r>
          </a:p>
          <a:p>
            <a:r>
              <a:rPr lang="en-US" altLang="en-US" sz="2000"/>
              <a:t>H</a:t>
            </a:r>
            <a:r>
              <a:rPr lang="en-US" altLang="en-US" sz="2000" baseline="-25000"/>
              <a:t>A</a:t>
            </a:r>
            <a:r>
              <a:rPr lang="en-US" altLang="en-US" sz="2000"/>
              <a:t>: </a:t>
            </a:r>
            <a:r>
              <a:rPr lang="el-GR" altLang="en-US" sz="2000"/>
              <a:t>σ</a:t>
            </a:r>
            <a:r>
              <a:rPr lang="en-US" altLang="en-US" sz="2000" baseline="-25000"/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 </a:t>
            </a:r>
            <a:r>
              <a:rPr lang="en-US" altLang="en-US" sz="2000">
                <a:cs typeface="Arial" panose="020B0604020202020204" pitchFamily="34" charset="0"/>
              </a:rPr>
              <a:t>&gt; 0</a:t>
            </a:r>
          </a:p>
        </p:txBody>
      </p:sp>
      <p:sp>
        <p:nvSpPr>
          <p:cNvPr id="143419" name="Line 59">
            <a:extLst>
              <a:ext uri="{FF2B5EF4-FFF2-40B4-BE49-F238E27FC236}">
                <a16:creationId xmlns:a16="http://schemas.microsoft.com/office/drawing/2014/main" id="{72CD9359-D52D-460E-8CDB-9DE4D87DE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524000"/>
            <a:ext cx="0" cy="4876800"/>
          </a:xfrm>
          <a:prstGeom prst="line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" name="Line 47">
            <a:extLst>
              <a:ext uri="{FF2B5EF4-FFF2-40B4-BE49-F238E27FC236}">
                <a16:creationId xmlns:a16="http://schemas.microsoft.com/office/drawing/2014/main" id="{59E72BE3-2D46-4176-A2F8-6B5E719972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32639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D146D023-8C34-4C22-AE8C-43A4828A6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520" y="3715154"/>
            <a:ext cx="1909761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chemeClr val="hlink"/>
                </a:solidFill>
              </a:rPr>
              <a:t>F</a:t>
            </a:r>
            <a:r>
              <a:rPr lang="en-US" altLang="en-US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/2 critical</a:t>
            </a:r>
            <a:r>
              <a:rPr lang="en-US" altLang="en-US" sz="3600" b="1" i="1" dirty="0">
                <a:solidFill>
                  <a:schemeClr val="hlink"/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86252F-A441-43E4-A902-4167A96C288E}"/>
                  </a:ext>
                </a:extLst>
              </p14:cNvPr>
              <p14:cNvContentPartPr/>
              <p14:nvPr/>
            </p14:nvContentPartPr>
            <p14:xfrm>
              <a:off x="5246652" y="3370363"/>
              <a:ext cx="163800" cy="171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86252F-A441-43E4-A902-4167A96C28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37652" y="3361363"/>
                <a:ext cx="181440" cy="18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8" name="Freeform 38">
            <a:extLst>
              <a:ext uri="{FF2B5EF4-FFF2-40B4-BE49-F238E27FC236}">
                <a16:creationId xmlns:a16="http://schemas.microsoft.com/office/drawing/2014/main" id="{1D8A6D8C-AF9F-465A-AEF7-CEAEDCCED7D1}"/>
              </a:ext>
            </a:extLst>
          </p:cNvPr>
          <p:cNvSpPr>
            <a:spLocks/>
          </p:cNvSpPr>
          <p:nvPr/>
        </p:nvSpPr>
        <p:spPr bwMode="auto">
          <a:xfrm>
            <a:off x="6851650" y="3332163"/>
            <a:ext cx="1555750" cy="244475"/>
          </a:xfrm>
          <a:custGeom>
            <a:avLst/>
            <a:gdLst>
              <a:gd name="T0" fmla="*/ 4 w 980"/>
              <a:gd name="T1" fmla="*/ 154 h 154"/>
              <a:gd name="T2" fmla="*/ 0 w 980"/>
              <a:gd name="T3" fmla="*/ 0 h 154"/>
              <a:gd name="T4" fmla="*/ 83 w 980"/>
              <a:gd name="T5" fmla="*/ 39 h 154"/>
              <a:gd name="T6" fmla="*/ 154 w 980"/>
              <a:gd name="T7" fmla="*/ 61 h 154"/>
              <a:gd name="T8" fmla="*/ 209 w 980"/>
              <a:gd name="T9" fmla="*/ 76 h 154"/>
              <a:gd name="T10" fmla="*/ 283 w 980"/>
              <a:gd name="T11" fmla="*/ 91 h 154"/>
              <a:gd name="T12" fmla="*/ 428 w 980"/>
              <a:gd name="T13" fmla="*/ 111 h 154"/>
              <a:gd name="T14" fmla="*/ 592 w 980"/>
              <a:gd name="T15" fmla="*/ 126 h 154"/>
              <a:gd name="T16" fmla="*/ 979 w 980"/>
              <a:gd name="T17" fmla="*/ 141 h 154"/>
              <a:gd name="T18" fmla="*/ 980 w 980"/>
              <a:gd name="T1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0" h="154">
                <a:moveTo>
                  <a:pt x="4" y="154"/>
                </a:moveTo>
                <a:lnTo>
                  <a:pt x="0" y="0"/>
                </a:lnTo>
                <a:lnTo>
                  <a:pt x="83" y="39"/>
                </a:lnTo>
                <a:lnTo>
                  <a:pt x="154" y="61"/>
                </a:lnTo>
                <a:lnTo>
                  <a:pt x="209" y="76"/>
                </a:lnTo>
                <a:lnTo>
                  <a:pt x="283" y="91"/>
                </a:lnTo>
                <a:lnTo>
                  <a:pt x="428" y="111"/>
                </a:lnTo>
                <a:lnTo>
                  <a:pt x="592" y="126"/>
                </a:lnTo>
                <a:lnTo>
                  <a:pt x="979" y="141"/>
                </a:lnTo>
                <a:lnTo>
                  <a:pt x="980" y="15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95" name="Freeform 35">
            <a:extLst>
              <a:ext uri="{FF2B5EF4-FFF2-40B4-BE49-F238E27FC236}">
                <a16:creationId xmlns:a16="http://schemas.microsoft.com/office/drawing/2014/main" id="{5603C030-471D-4C3B-B9C6-5B76008A0ABE}"/>
              </a:ext>
            </a:extLst>
          </p:cNvPr>
          <p:cNvSpPr>
            <a:spLocks/>
          </p:cNvSpPr>
          <p:nvPr/>
        </p:nvSpPr>
        <p:spPr bwMode="auto">
          <a:xfrm>
            <a:off x="2284413" y="3200400"/>
            <a:ext cx="1701800" cy="381000"/>
          </a:xfrm>
          <a:custGeom>
            <a:avLst/>
            <a:gdLst>
              <a:gd name="T0" fmla="*/ 0 w 1072"/>
              <a:gd name="T1" fmla="*/ 240 h 240"/>
              <a:gd name="T2" fmla="*/ 1 w 1072"/>
              <a:gd name="T3" fmla="*/ 0 h 240"/>
              <a:gd name="T4" fmla="*/ 175 w 1072"/>
              <a:gd name="T5" fmla="*/ 122 h 240"/>
              <a:gd name="T6" fmla="*/ 246 w 1072"/>
              <a:gd name="T7" fmla="*/ 144 h 240"/>
              <a:gd name="T8" fmla="*/ 301 w 1072"/>
              <a:gd name="T9" fmla="*/ 159 h 240"/>
              <a:gd name="T10" fmla="*/ 375 w 1072"/>
              <a:gd name="T11" fmla="*/ 174 h 240"/>
              <a:gd name="T12" fmla="*/ 520 w 1072"/>
              <a:gd name="T13" fmla="*/ 194 h 240"/>
              <a:gd name="T14" fmla="*/ 684 w 1072"/>
              <a:gd name="T15" fmla="*/ 209 h 240"/>
              <a:gd name="T16" fmla="*/ 1071 w 1072"/>
              <a:gd name="T17" fmla="*/ 224 h 240"/>
              <a:gd name="T18" fmla="*/ 1072 w 1072"/>
              <a:gd name="T19" fmla="*/ 2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2" h="240">
                <a:moveTo>
                  <a:pt x="0" y="240"/>
                </a:moveTo>
                <a:lnTo>
                  <a:pt x="1" y="0"/>
                </a:lnTo>
                <a:lnTo>
                  <a:pt x="175" y="122"/>
                </a:lnTo>
                <a:lnTo>
                  <a:pt x="246" y="144"/>
                </a:lnTo>
                <a:lnTo>
                  <a:pt x="301" y="159"/>
                </a:lnTo>
                <a:lnTo>
                  <a:pt x="375" y="174"/>
                </a:lnTo>
                <a:lnTo>
                  <a:pt x="520" y="194"/>
                </a:lnTo>
                <a:lnTo>
                  <a:pt x="684" y="209"/>
                </a:lnTo>
                <a:lnTo>
                  <a:pt x="1071" y="224"/>
                </a:lnTo>
                <a:lnTo>
                  <a:pt x="1072" y="23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97" name="Line 37">
            <a:extLst>
              <a:ext uri="{FF2B5EF4-FFF2-40B4-BE49-F238E27FC236}">
                <a16:creationId xmlns:a16="http://schemas.microsoft.com/office/drawing/2014/main" id="{2FD0FF44-5C4A-46D9-80ED-37368D769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2004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72" name="Freeform 12">
            <a:extLst>
              <a:ext uri="{FF2B5EF4-FFF2-40B4-BE49-F238E27FC236}">
                <a16:creationId xmlns:a16="http://schemas.microsoft.com/office/drawing/2014/main" id="{A54FF5C8-A33D-4839-8209-77847EBEDAC2}"/>
              </a:ext>
            </a:extLst>
          </p:cNvPr>
          <p:cNvSpPr>
            <a:spLocks/>
          </p:cNvSpPr>
          <p:nvPr/>
        </p:nvSpPr>
        <p:spPr bwMode="auto">
          <a:xfrm>
            <a:off x="754063" y="1966913"/>
            <a:ext cx="3513137" cy="1614487"/>
          </a:xfrm>
          <a:custGeom>
            <a:avLst/>
            <a:gdLst>
              <a:gd name="T0" fmla="*/ 0 w 3388"/>
              <a:gd name="T1" fmla="*/ 0 h 1023"/>
              <a:gd name="T2" fmla="*/ 0 w 3388"/>
              <a:gd name="T3" fmla="*/ 1022 h 1023"/>
              <a:gd name="T4" fmla="*/ 3387 w 3388"/>
              <a:gd name="T5" fmla="*/ 102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8" h="1023">
                <a:moveTo>
                  <a:pt x="0" y="0"/>
                </a:moveTo>
                <a:lnTo>
                  <a:pt x="0" y="1022"/>
                </a:lnTo>
                <a:lnTo>
                  <a:pt x="3387" y="102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3" name="Rectangle 13">
            <a:extLst>
              <a:ext uri="{FF2B5EF4-FFF2-40B4-BE49-F238E27FC236}">
                <a16:creationId xmlns:a16="http://schemas.microsoft.com/office/drawing/2014/main" id="{5C906018-BC43-48F2-8BAF-9546B4823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52800"/>
            <a:ext cx="533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sz="3600" b="1" i="1"/>
              <a:t> </a:t>
            </a:r>
          </a:p>
        </p:txBody>
      </p:sp>
      <p:sp>
        <p:nvSpPr>
          <p:cNvPr id="143374" name="Rectangle 14">
            <a:extLst>
              <a:ext uri="{FF2B5EF4-FFF2-40B4-BE49-F238E27FC236}">
                <a16:creationId xmlns:a16="http://schemas.microsoft.com/office/drawing/2014/main" id="{F735BAD7-025E-4A25-AF65-7D497B52B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52800"/>
            <a:ext cx="457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0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375" name="Line 15">
            <a:extLst>
              <a:ext uri="{FF2B5EF4-FFF2-40B4-BE49-F238E27FC236}">
                <a16:creationId xmlns:a16="http://schemas.microsoft.com/office/drawing/2014/main" id="{D5A99F7D-83BF-42FE-888E-A9E5E5AC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938" y="2286000"/>
            <a:ext cx="31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0" name="Freeform 20">
            <a:extLst>
              <a:ext uri="{FF2B5EF4-FFF2-40B4-BE49-F238E27FC236}">
                <a16:creationId xmlns:a16="http://schemas.microsoft.com/office/drawing/2014/main" id="{E011EAC5-FFED-4876-BDEF-49E1D66C3A18}"/>
              </a:ext>
            </a:extLst>
          </p:cNvPr>
          <p:cNvSpPr>
            <a:spLocks/>
          </p:cNvSpPr>
          <p:nvPr/>
        </p:nvSpPr>
        <p:spPr bwMode="auto">
          <a:xfrm>
            <a:off x="762000" y="1981200"/>
            <a:ext cx="3429000" cy="1620838"/>
          </a:xfrm>
          <a:custGeom>
            <a:avLst/>
            <a:gdLst>
              <a:gd name="T0" fmla="*/ 0 w 3492"/>
              <a:gd name="T1" fmla="*/ 1011 h 1021"/>
              <a:gd name="T2" fmla="*/ 162 w 3492"/>
              <a:gd name="T3" fmla="*/ 837 h 1021"/>
              <a:gd name="T4" fmla="*/ 714 w 3492"/>
              <a:gd name="T5" fmla="*/ 3 h 1021"/>
              <a:gd name="T6" fmla="*/ 1728 w 3492"/>
              <a:gd name="T7" fmla="*/ 855 h 1021"/>
              <a:gd name="T8" fmla="*/ 3492 w 3492"/>
              <a:gd name="T9" fmla="*/ 99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2" h="1021">
                <a:moveTo>
                  <a:pt x="0" y="1011"/>
                </a:moveTo>
                <a:cubicBezTo>
                  <a:pt x="27" y="982"/>
                  <a:pt x="43" y="1005"/>
                  <a:pt x="162" y="837"/>
                </a:cubicBezTo>
                <a:cubicBezTo>
                  <a:pt x="281" y="669"/>
                  <a:pt x="453" y="0"/>
                  <a:pt x="714" y="3"/>
                </a:cubicBezTo>
                <a:cubicBezTo>
                  <a:pt x="975" y="6"/>
                  <a:pt x="1265" y="689"/>
                  <a:pt x="1728" y="855"/>
                </a:cubicBezTo>
                <a:cubicBezTo>
                  <a:pt x="2191" y="1021"/>
                  <a:pt x="3125" y="969"/>
                  <a:pt x="3492" y="999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83" name="Rectangle 23">
            <a:extLst>
              <a:ext uri="{FF2B5EF4-FFF2-40B4-BE49-F238E27FC236}">
                <a16:creationId xmlns:a16="http://schemas.microsoft.com/office/drawing/2014/main" id="{65CEDDB0-D851-46C2-8C74-8D97F76BA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Finding the Critical Value</a:t>
            </a:r>
          </a:p>
        </p:txBody>
      </p:sp>
      <p:sp>
        <p:nvSpPr>
          <p:cNvPr id="143384" name="Freeform 24">
            <a:extLst>
              <a:ext uri="{FF2B5EF4-FFF2-40B4-BE49-F238E27FC236}">
                <a16:creationId xmlns:a16="http://schemas.microsoft.com/office/drawing/2014/main" id="{7AE013D6-4825-44BA-AB4B-0AD7EF9C64FD}"/>
              </a:ext>
            </a:extLst>
          </p:cNvPr>
          <p:cNvSpPr>
            <a:spLocks/>
          </p:cNvSpPr>
          <p:nvPr/>
        </p:nvSpPr>
        <p:spPr bwMode="auto">
          <a:xfrm>
            <a:off x="5173663" y="1966913"/>
            <a:ext cx="3513137" cy="1614487"/>
          </a:xfrm>
          <a:custGeom>
            <a:avLst/>
            <a:gdLst>
              <a:gd name="T0" fmla="*/ 0 w 3388"/>
              <a:gd name="T1" fmla="*/ 0 h 1023"/>
              <a:gd name="T2" fmla="*/ 0 w 3388"/>
              <a:gd name="T3" fmla="*/ 1022 h 1023"/>
              <a:gd name="T4" fmla="*/ 3387 w 3388"/>
              <a:gd name="T5" fmla="*/ 102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8" h="1023">
                <a:moveTo>
                  <a:pt x="0" y="0"/>
                </a:moveTo>
                <a:lnTo>
                  <a:pt x="0" y="1022"/>
                </a:lnTo>
                <a:lnTo>
                  <a:pt x="3387" y="102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5" name="Rectangle 25">
            <a:extLst>
              <a:ext uri="{FF2B5EF4-FFF2-40B4-BE49-F238E27FC236}">
                <a16:creationId xmlns:a16="http://schemas.microsoft.com/office/drawing/2014/main" id="{09C398C8-D2E7-4797-B637-16ECD98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352800"/>
            <a:ext cx="533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sz="3600" b="1" i="1"/>
              <a:t> </a:t>
            </a:r>
          </a:p>
        </p:txBody>
      </p:sp>
      <p:sp>
        <p:nvSpPr>
          <p:cNvPr id="143386" name="Rectangle 26">
            <a:extLst>
              <a:ext uri="{FF2B5EF4-FFF2-40B4-BE49-F238E27FC236}">
                <a16:creationId xmlns:a16="http://schemas.microsoft.com/office/drawing/2014/main" id="{9BF23A62-07D4-4B68-A8B8-7EAA9182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457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0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387" name="Line 27">
            <a:extLst>
              <a:ext uri="{FF2B5EF4-FFF2-40B4-BE49-F238E27FC236}">
                <a16:creationId xmlns:a16="http://schemas.microsoft.com/office/drawing/2014/main" id="{55E07F65-D51E-44AF-BD16-7394467ED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6538" y="2286000"/>
            <a:ext cx="31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8" name="Freeform 28">
            <a:extLst>
              <a:ext uri="{FF2B5EF4-FFF2-40B4-BE49-F238E27FC236}">
                <a16:creationId xmlns:a16="http://schemas.microsoft.com/office/drawing/2014/main" id="{CC216621-0CC9-4ABC-81C0-FB03FB4FF24C}"/>
              </a:ext>
            </a:extLst>
          </p:cNvPr>
          <p:cNvSpPr>
            <a:spLocks/>
          </p:cNvSpPr>
          <p:nvPr/>
        </p:nvSpPr>
        <p:spPr bwMode="auto">
          <a:xfrm>
            <a:off x="5181600" y="1981200"/>
            <a:ext cx="3429000" cy="1620838"/>
          </a:xfrm>
          <a:custGeom>
            <a:avLst/>
            <a:gdLst>
              <a:gd name="T0" fmla="*/ 0 w 3492"/>
              <a:gd name="T1" fmla="*/ 1011 h 1021"/>
              <a:gd name="T2" fmla="*/ 162 w 3492"/>
              <a:gd name="T3" fmla="*/ 837 h 1021"/>
              <a:gd name="T4" fmla="*/ 714 w 3492"/>
              <a:gd name="T5" fmla="*/ 3 h 1021"/>
              <a:gd name="T6" fmla="*/ 1728 w 3492"/>
              <a:gd name="T7" fmla="*/ 855 h 1021"/>
              <a:gd name="T8" fmla="*/ 3492 w 3492"/>
              <a:gd name="T9" fmla="*/ 99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2" h="1021">
                <a:moveTo>
                  <a:pt x="0" y="1011"/>
                </a:moveTo>
                <a:cubicBezTo>
                  <a:pt x="27" y="982"/>
                  <a:pt x="43" y="1005"/>
                  <a:pt x="162" y="837"/>
                </a:cubicBezTo>
                <a:cubicBezTo>
                  <a:pt x="281" y="669"/>
                  <a:pt x="453" y="0"/>
                  <a:pt x="714" y="3"/>
                </a:cubicBezTo>
                <a:cubicBezTo>
                  <a:pt x="975" y="6"/>
                  <a:pt x="1265" y="689"/>
                  <a:pt x="1728" y="855"/>
                </a:cubicBezTo>
                <a:cubicBezTo>
                  <a:pt x="2191" y="1021"/>
                  <a:pt x="3125" y="969"/>
                  <a:pt x="3492" y="999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99" name="Line 39">
            <a:extLst>
              <a:ext uri="{FF2B5EF4-FFF2-40B4-BE49-F238E27FC236}">
                <a16:creationId xmlns:a16="http://schemas.microsoft.com/office/drawing/2014/main" id="{B693EE4E-97B4-4DA7-8EF2-E5C81594E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352800"/>
            <a:ext cx="1588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0" name="Line 40">
            <a:extLst>
              <a:ext uri="{FF2B5EF4-FFF2-40B4-BE49-F238E27FC236}">
                <a16:creationId xmlns:a16="http://schemas.microsoft.com/office/drawing/2014/main" id="{A1E7848E-1484-4156-BB41-6EBFA0DCD9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1" name="Text Box 41">
            <a:extLst>
              <a:ext uri="{FF2B5EF4-FFF2-40B4-BE49-F238E27FC236}">
                <a16:creationId xmlns:a16="http://schemas.microsoft.com/office/drawing/2014/main" id="{2D5971C9-7490-4C7F-9795-229F58304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402" name="Line 42">
            <a:extLst>
              <a:ext uri="{FF2B5EF4-FFF2-40B4-BE49-F238E27FC236}">
                <a16:creationId xmlns:a16="http://schemas.microsoft.com/office/drawing/2014/main" id="{E7EFBDD5-090D-4908-9413-8CE9E5013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3" name="Text Box 43">
            <a:extLst>
              <a:ext uri="{FF2B5EF4-FFF2-40B4-BE49-F238E27FC236}">
                <a16:creationId xmlns:a16="http://schemas.microsoft.com/office/drawing/2014/main" id="{3C68D480-87A7-41FB-8379-C82C09F6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971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/2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404" name="Rectangle 44">
            <a:extLst>
              <a:ext uri="{FF2B5EF4-FFF2-40B4-BE49-F238E27FC236}">
                <a16:creationId xmlns:a16="http://schemas.microsoft.com/office/drawing/2014/main" id="{2365F8A0-F57C-428D-A302-F32E7DBD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399" y="3733800"/>
            <a:ext cx="1390651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chemeClr val="hlink"/>
                </a:solidFill>
              </a:rPr>
              <a:t>F</a:t>
            </a:r>
            <a:r>
              <a:rPr lang="en-US" altLang="en-US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 critical</a:t>
            </a:r>
            <a:r>
              <a:rPr lang="en-US" altLang="en-US" sz="3600" b="1" i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43405" name="Rectangle 45">
            <a:extLst>
              <a:ext uri="{FF2B5EF4-FFF2-40B4-BE49-F238E27FC236}">
                <a16:creationId xmlns:a16="http://schemas.microsoft.com/office/drawing/2014/main" id="{E16F5F70-047A-4550-A91F-56CB6711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7" y="3759200"/>
            <a:ext cx="1909761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chemeClr val="hlink"/>
                </a:solidFill>
              </a:rPr>
              <a:t>F</a:t>
            </a:r>
            <a:r>
              <a:rPr lang="en-US" altLang="en-US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/2 critical</a:t>
            </a:r>
            <a:r>
              <a:rPr lang="en-US" altLang="en-US" sz="3600" b="1" i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43406" name="Line 46">
            <a:extLst>
              <a:ext uri="{FF2B5EF4-FFF2-40B4-BE49-F238E27FC236}">
                <a16:creationId xmlns:a16="http://schemas.microsoft.com/office/drawing/2014/main" id="{EA6531DC-31CE-4E6A-96B1-CA4C7A3078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5814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7" name="Line 47">
            <a:extLst>
              <a:ext uri="{FF2B5EF4-FFF2-40B4-BE49-F238E27FC236}">
                <a16:creationId xmlns:a16="http://schemas.microsoft.com/office/drawing/2014/main" id="{0BDD6207-1E30-4FAC-9FDD-7659987A20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5814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8" name="Line 48">
            <a:extLst>
              <a:ext uri="{FF2B5EF4-FFF2-40B4-BE49-F238E27FC236}">
                <a16:creationId xmlns:a16="http://schemas.microsoft.com/office/drawing/2014/main" id="{23D7C1A5-11EF-4792-8E8D-61A3C32C9D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9" name="Line 49">
            <a:extLst>
              <a:ext uri="{FF2B5EF4-FFF2-40B4-BE49-F238E27FC236}">
                <a16:creationId xmlns:a16="http://schemas.microsoft.com/office/drawing/2014/main" id="{08DC9BBD-AE9E-4E48-BA3A-79F27BE647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3810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0" name="Line 50">
            <a:extLst>
              <a:ext uri="{FF2B5EF4-FFF2-40B4-BE49-F238E27FC236}">
                <a16:creationId xmlns:a16="http://schemas.microsoft.com/office/drawing/2014/main" id="{057D814A-BF48-4264-AED0-A3D6B8B62E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810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1" name="Line 51">
            <a:extLst>
              <a:ext uri="{FF2B5EF4-FFF2-40B4-BE49-F238E27FC236}">
                <a16:creationId xmlns:a16="http://schemas.microsoft.com/office/drawing/2014/main" id="{6A67204C-0331-42EB-BCC6-45A6542D96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2" name="Rectangle 52">
            <a:extLst>
              <a:ext uri="{FF2B5EF4-FFF2-40B4-BE49-F238E27FC236}">
                <a16:creationId xmlns:a16="http://schemas.microsoft.com/office/drawing/2014/main" id="{D8D1A6C2-A19F-4C6B-B282-3EE118A6F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810000"/>
            <a:ext cx="990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143413" name="Rectangle 53">
            <a:extLst>
              <a:ext uri="{FF2B5EF4-FFF2-40B4-BE49-F238E27FC236}">
                <a16:creationId xmlns:a16="http://schemas.microsoft.com/office/drawing/2014/main" id="{3886C5EE-5EE4-4156-B2E8-ECF3328F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2971800"/>
            <a:ext cx="9144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/>
              <a:t>Do not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altLang="en-US" sz="1400" dirty="0"/>
              <a:t>reject H</a:t>
            </a:r>
            <a:r>
              <a:rPr lang="en-US" altLang="en-US" sz="1400" baseline="-25000" dirty="0"/>
              <a:t>0</a:t>
            </a:r>
          </a:p>
        </p:txBody>
      </p:sp>
      <p:sp>
        <p:nvSpPr>
          <p:cNvPr id="143414" name="Rectangle 54">
            <a:extLst>
              <a:ext uri="{FF2B5EF4-FFF2-40B4-BE49-F238E27FC236}">
                <a16:creationId xmlns:a16="http://schemas.microsoft.com/office/drawing/2014/main" id="{95505487-918E-445D-9945-E4CAD289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0"/>
            <a:ext cx="990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143415" name="Rectangle 55">
            <a:extLst>
              <a:ext uri="{FF2B5EF4-FFF2-40B4-BE49-F238E27FC236}">
                <a16:creationId xmlns:a16="http://schemas.microsoft.com/office/drawing/2014/main" id="{24FB8444-5DD1-40A9-8A05-80AB54765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10000"/>
            <a:ext cx="9144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Do not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143416" name="Rectangle 56">
            <a:extLst>
              <a:ext uri="{FF2B5EF4-FFF2-40B4-BE49-F238E27FC236}">
                <a16:creationId xmlns:a16="http://schemas.microsoft.com/office/drawing/2014/main" id="{FBA6E84B-EA24-4CAB-AFE1-11E1BA372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524000"/>
            <a:ext cx="21336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H</a:t>
            </a:r>
            <a:r>
              <a:rPr lang="en-US" altLang="en-US" sz="2000" baseline="-25000"/>
              <a:t>0</a:t>
            </a:r>
            <a:r>
              <a:rPr lang="en-US" altLang="en-US" sz="2000"/>
              <a:t>: </a:t>
            </a:r>
            <a:r>
              <a:rPr lang="el-GR" altLang="en-US" sz="2000">
                <a:cs typeface="Arial" panose="020B0604020202020204" pitchFamily="34" charset="0"/>
              </a:rPr>
              <a:t>σ</a:t>
            </a:r>
            <a:r>
              <a:rPr lang="en-US" altLang="en-US" sz="2000" baseline="-25000">
                <a:cs typeface="Arial" panose="020B0604020202020204" pitchFamily="34" charset="0"/>
              </a:rPr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</a:t>
            </a:r>
            <a:r>
              <a:rPr lang="en-US" altLang="en-US" sz="2000"/>
              <a:t> = 0</a:t>
            </a:r>
          </a:p>
          <a:p>
            <a:r>
              <a:rPr lang="en-US" altLang="en-US" sz="2000"/>
              <a:t>H</a:t>
            </a:r>
            <a:r>
              <a:rPr lang="en-US" altLang="en-US" sz="2000" baseline="-25000"/>
              <a:t>A</a:t>
            </a:r>
            <a:r>
              <a:rPr lang="en-US" altLang="en-US" sz="2000"/>
              <a:t>: </a:t>
            </a:r>
            <a:r>
              <a:rPr lang="el-GR" altLang="en-US" sz="2000"/>
              <a:t>σ</a:t>
            </a:r>
            <a:r>
              <a:rPr lang="en-US" altLang="en-US" sz="2000" baseline="-25000"/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 </a:t>
            </a:r>
            <a:r>
              <a:rPr lang="en-US" altLang="en-US" sz="2000">
                <a:cs typeface="Arial" panose="020B0604020202020204" pitchFamily="34" charset="0"/>
              </a:rPr>
              <a:t>≠ 0</a:t>
            </a:r>
          </a:p>
        </p:txBody>
      </p:sp>
      <p:sp>
        <p:nvSpPr>
          <p:cNvPr id="143417" name="Rectangle 57">
            <a:extLst>
              <a:ext uri="{FF2B5EF4-FFF2-40B4-BE49-F238E27FC236}">
                <a16:creationId xmlns:a16="http://schemas.microsoft.com/office/drawing/2014/main" id="{7639B8A1-AFBD-4DF1-8581-2DEBEB49D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24000"/>
            <a:ext cx="20574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H</a:t>
            </a:r>
            <a:r>
              <a:rPr lang="en-US" altLang="en-US" sz="2000" baseline="-25000"/>
              <a:t>0</a:t>
            </a:r>
            <a:r>
              <a:rPr lang="en-US" altLang="en-US" sz="2000"/>
              <a:t>: </a:t>
            </a:r>
            <a:r>
              <a:rPr lang="el-GR" altLang="en-US" sz="2000">
                <a:cs typeface="Arial" panose="020B0604020202020204" pitchFamily="34" charset="0"/>
              </a:rPr>
              <a:t>σ</a:t>
            </a:r>
            <a:r>
              <a:rPr lang="en-US" altLang="en-US" sz="2000" baseline="-25000">
                <a:cs typeface="Arial" panose="020B0604020202020204" pitchFamily="34" charset="0"/>
              </a:rPr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</a:t>
            </a:r>
            <a:r>
              <a:rPr lang="en-US" altLang="en-US" sz="2000"/>
              <a:t> 0</a:t>
            </a:r>
          </a:p>
          <a:p>
            <a:r>
              <a:rPr lang="en-US" altLang="en-US" sz="2000"/>
              <a:t>H</a:t>
            </a:r>
            <a:r>
              <a:rPr lang="en-US" altLang="en-US" sz="2000" baseline="-25000"/>
              <a:t>A</a:t>
            </a:r>
            <a:r>
              <a:rPr lang="en-US" altLang="en-US" sz="2000"/>
              <a:t>: </a:t>
            </a:r>
            <a:r>
              <a:rPr lang="el-GR" altLang="en-US" sz="2000"/>
              <a:t>σ</a:t>
            </a:r>
            <a:r>
              <a:rPr lang="en-US" altLang="en-US" sz="2000" baseline="-25000"/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 </a:t>
            </a:r>
            <a:r>
              <a:rPr lang="en-US" altLang="en-US" sz="2000">
                <a:cs typeface="Arial" panose="020B0604020202020204" pitchFamily="34" charset="0"/>
              </a:rPr>
              <a:t>&lt; 0</a:t>
            </a:r>
          </a:p>
        </p:txBody>
      </p:sp>
      <p:sp>
        <p:nvSpPr>
          <p:cNvPr id="143418" name="Rectangle 58">
            <a:extLst>
              <a:ext uri="{FF2B5EF4-FFF2-40B4-BE49-F238E27FC236}">
                <a16:creationId xmlns:a16="http://schemas.microsoft.com/office/drawing/2014/main" id="{3B43E67A-C336-49AC-A84D-20F01ACDA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286000"/>
            <a:ext cx="20574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H</a:t>
            </a:r>
            <a:r>
              <a:rPr lang="en-US" altLang="en-US" sz="2000" baseline="-25000"/>
              <a:t>0</a:t>
            </a:r>
            <a:r>
              <a:rPr lang="en-US" altLang="en-US" sz="2000"/>
              <a:t>: </a:t>
            </a:r>
            <a:r>
              <a:rPr lang="el-GR" altLang="en-US" sz="2000">
                <a:cs typeface="Arial" panose="020B0604020202020204" pitchFamily="34" charset="0"/>
              </a:rPr>
              <a:t>σ</a:t>
            </a:r>
            <a:r>
              <a:rPr lang="en-US" altLang="en-US" sz="2000" baseline="-25000">
                <a:cs typeface="Arial" panose="020B0604020202020204" pitchFamily="34" charset="0"/>
              </a:rPr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r>
              <a:rPr lang="en-US" altLang="en-US" sz="2000">
                <a:cs typeface="Arial" panose="020B0604020202020204" pitchFamily="34" charset="0"/>
              </a:rPr>
              <a:t>≤</a:t>
            </a:r>
            <a:r>
              <a:rPr lang="en-US" altLang="en-US" sz="2000"/>
              <a:t> 0</a:t>
            </a:r>
          </a:p>
          <a:p>
            <a:r>
              <a:rPr lang="en-US" altLang="en-US" sz="2000"/>
              <a:t>H</a:t>
            </a:r>
            <a:r>
              <a:rPr lang="en-US" altLang="en-US" sz="2000" baseline="-25000"/>
              <a:t>A</a:t>
            </a:r>
            <a:r>
              <a:rPr lang="en-US" altLang="en-US" sz="2000"/>
              <a:t>: </a:t>
            </a:r>
            <a:r>
              <a:rPr lang="el-GR" altLang="en-US" sz="2000"/>
              <a:t>σ</a:t>
            </a:r>
            <a:r>
              <a:rPr lang="en-US" altLang="en-US" sz="2000" baseline="-25000"/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 </a:t>
            </a:r>
            <a:r>
              <a:rPr lang="en-US" altLang="en-US" sz="2000">
                <a:cs typeface="Arial" panose="020B0604020202020204" pitchFamily="34" charset="0"/>
              </a:rPr>
              <a:t>&gt; 0</a:t>
            </a:r>
          </a:p>
        </p:txBody>
      </p:sp>
      <p:sp>
        <p:nvSpPr>
          <p:cNvPr id="143419" name="Line 59">
            <a:extLst>
              <a:ext uri="{FF2B5EF4-FFF2-40B4-BE49-F238E27FC236}">
                <a16:creationId xmlns:a16="http://schemas.microsoft.com/office/drawing/2014/main" id="{72CD9359-D52D-460E-8CDB-9DE4D87DE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524000"/>
            <a:ext cx="0" cy="4876800"/>
          </a:xfrm>
          <a:prstGeom prst="line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" name="Line 47">
            <a:extLst>
              <a:ext uri="{FF2B5EF4-FFF2-40B4-BE49-F238E27FC236}">
                <a16:creationId xmlns:a16="http://schemas.microsoft.com/office/drawing/2014/main" id="{59E72BE3-2D46-4176-A2F8-6B5E719972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32639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D146D023-8C34-4C22-AE8C-43A4828A6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520" y="3715154"/>
            <a:ext cx="1909761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chemeClr val="hlink"/>
                </a:solidFill>
              </a:rPr>
              <a:t>F</a:t>
            </a:r>
            <a:r>
              <a:rPr lang="en-US" altLang="en-US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/2 critical</a:t>
            </a:r>
            <a:r>
              <a:rPr lang="en-US" altLang="en-US" sz="3600" b="1" i="1" dirty="0">
                <a:solidFill>
                  <a:schemeClr val="hlink"/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86252F-A441-43E4-A902-4167A96C288E}"/>
                  </a:ext>
                </a:extLst>
              </p14:cNvPr>
              <p14:cNvContentPartPr/>
              <p14:nvPr/>
            </p14:nvContentPartPr>
            <p14:xfrm>
              <a:off x="5246652" y="3370363"/>
              <a:ext cx="163800" cy="171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86252F-A441-43E4-A902-4167A96C28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7652" y="3361363"/>
                <a:ext cx="181440" cy="1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376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25" name="Rectangle 33">
            <a:extLst>
              <a:ext uri="{FF2B5EF4-FFF2-40B4-BE49-F238E27FC236}">
                <a16:creationId xmlns:a16="http://schemas.microsoft.com/office/drawing/2014/main" id="{D61027F0-348B-4DBB-84EE-95D1626F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43200"/>
            <a:ext cx="1828800" cy="1524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71762D34-4B5A-488C-8346-CE896FB4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00200"/>
            <a:ext cx="4876800" cy="609600"/>
          </a:xfrm>
          <a:prstGeom prst="rect">
            <a:avLst/>
          </a:prstGeom>
          <a:solidFill>
            <a:srgbClr val="FDE0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Hypothesis Tests for Variances</a:t>
            </a:r>
          </a:p>
        </p:txBody>
      </p:sp>
      <p:sp>
        <p:nvSpPr>
          <p:cNvPr id="161796" name="Line 4">
            <a:extLst>
              <a:ext uri="{FF2B5EF4-FFF2-40B4-BE49-F238E27FC236}">
                <a16:creationId xmlns:a16="http://schemas.microsoft.com/office/drawing/2014/main" id="{AF9E476A-929D-4648-A2C8-7E6B208F9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438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1797" name="Line 5">
            <a:extLst>
              <a:ext uri="{FF2B5EF4-FFF2-40B4-BE49-F238E27FC236}">
                <a16:creationId xmlns:a16="http://schemas.microsoft.com/office/drawing/2014/main" id="{E39663F1-C275-4F76-A5A3-414E609FCC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438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1798" name="Line 6">
            <a:extLst>
              <a:ext uri="{FF2B5EF4-FFF2-40B4-BE49-F238E27FC236}">
                <a16:creationId xmlns:a16="http://schemas.microsoft.com/office/drawing/2014/main" id="{D17EB7E2-945B-49EB-8382-02074B530C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1799" name="Line 7">
            <a:extLst>
              <a:ext uri="{FF2B5EF4-FFF2-40B4-BE49-F238E27FC236}">
                <a16:creationId xmlns:a16="http://schemas.microsoft.com/office/drawing/2014/main" id="{B7AAF3C2-18CE-48B2-80D1-782CD35914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4038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1800" name="Rectangle 8">
            <a:extLst>
              <a:ext uri="{FF2B5EF4-FFF2-40B4-BE49-F238E27FC236}">
                <a16:creationId xmlns:a16="http://schemas.microsoft.com/office/drawing/2014/main" id="{13ACAA51-20F9-431C-B106-B54236BAC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3429000" cy="914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 test statistic</a:t>
            </a:r>
          </a:p>
        </p:txBody>
      </p:sp>
      <p:sp>
        <p:nvSpPr>
          <p:cNvPr id="161801" name="Text Box 9">
            <a:extLst>
              <a:ext uri="{FF2B5EF4-FFF2-40B4-BE49-F238E27FC236}">
                <a16:creationId xmlns:a16="http://schemas.microsoft.com/office/drawing/2014/main" id="{58B63CDF-78D4-4EB2-A575-7EA084E83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9624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/>
              <a:t>*</a:t>
            </a:r>
          </a:p>
        </p:txBody>
      </p:sp>
      <p:sp>
        <p:nvSpPr>
          <p:cNvPr id="161802" name="Rectangle 10">
            <a:extLst>
              <a:ext uri="{FF2B5EF4-FFF2-40B4-BE49-F238E27FC236}">
                <a16:creationId xmlns:a16="http://schemas.microsoft.com/office/drawing/2014/main" id="{F98909A7-89A3-493B-A3F4-ACE6094F7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93038" cy="990600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/>
              <a:t>F  Test for Difference in Two Population Variances</a:t>
            </a:r>
          </a:p>
        </p:txBody>
      </p:sp>
      <p:sp>
        <p:nvSpPr>
          <p:cNvPr id="161809" name="Rectangle 17">
            <a:extLst>
              <a:ext uri="{FF2B5EF4-FFF2-40B4-BE49-F238E27FC236}">
                <a16:creationId xmlns:a16="http://schemas.microsoft.com/office/drawing/2014/main" id="{43E9F759-703A-4DBC-895E-723B0656F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3429000" cy="1371600"/>
          </a:xfrm>
          <a:prstGeom prst="rect">
            <a:avLst/>
          </a:prstGeom>
          <a:solidFill>
            <a:srgbClr val="ABD5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Tests for Two</a:t>
            </a:r>
          </a:p>
          <a:p>
            <a:pPr algn="ctr"/>
            <a:r>
              <a:rPr lang="en-US" altLang="en-US"/>
              <a:t>Population Variances</a:t>
            </a:r>
          </a:p>
        </p:txBody>
      </p:sp>
      <p:graphicFrame>
        <p:nvGraphicFramePr>
          <p:cNvPr id="161810" name="Object 18">
            <a:extLst>
              <a:ext uri="{FF2B5EF4-FFF2-40B4-BE49-F238E27FC236}">
                <a16:creationId xmlns:a16="http://schemas.microsoft.com/office/drawing/2014/main" id="{64610100-0DFE-4BCF-95A8-CDF47A71DE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2819400"/>
          <a:ext cx="13843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7" name="Equation" r:id="rId3" imgW="457200" imgH="457200" progId="Equation.3">
                  <p:embed/>
                </p:oleObj>
              </mc:Choice>
              <mc:Fallback>
                <p:oleObj name="Equation" r:id="rId3" imgW="4572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19400"/>
                        <a:ext cx="13843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11" name="Text Box 19">
            <a:extLst>
              <a:ext uri="{FF2B5EF4-FFF2-40B4-BE49-F238E27FC236}">
                <a16:creationId xmlns:a16="http://schemas.microsoft.com/office/drawing/2014/main" id="{A9E67892-8A81-4CB4-946B-14077F454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The F test statistic is:</a:t>
            </a:r>
          </a:p>
        </p:txBody>
      </p:sp>
      <p:sp>
        <p:nvSpPr>
          <p:cNvPr id="161819" name="Rectangle 27">
            <a:extLst>
              <a:ext uri="{FF2B5EF4-FFF2-40B4-BE49-F238E27FC236}">
                <a16:creationId xmlns:a16="http://schemas.microsoft.com/office/drawing/2014/main" id="{B690BEC9-42AE-42FC-A4A4-4CCA9E57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48200"/>
            <a:ext cx="44418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/>
              <a:t>      = Variance of Sample 1</a:t>
            </a:r>
          </a:p>
        </p:txBody>
      </p:sp>
      <p:sp>
        <p:nvSpPr>
          <p:cNvPr id="161820" name="Rectangle 28">
            <a:extLst>
              <a:ext uri="{FF2B5EF4-FFF2-40B4-BE49-F238E27FC236}">
                <a16:creationId xmlns:a16="http://schemas.microsoft.com/office/drawing/2014/main" id="{D56BD076-BC3E-4FF4-A6C2-2D3D65703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940300"/>
            <a:ext cx="41910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/>
              <a:t> n</a:t>
            </a:r>
            <a:r>
              <a:rPr lang="en-US" altLang="en-US" sz="1800" baseline="-25000"/>
              <a:t>1 </a:t>
            </a:r>
            <a:r>
              <a:rPr lang="en-US" altLang="en-US" sz="1800"/>
              <a:t>- 1 = numerator degrees of freedom</a:t>
            </a:r>
          </a:p>
        </p:txBody>
      </p:sp>
      <p:sp>
        <p:nvSpPr>
          <p:cNvPr id="161821" name="Rectangle 29">
            <a:extLst>
              <a:ext uri="{FF2B5EF4-FFF2-40B4-BE49-F238E27FC236}">
                <a16:creationId xmlns:a16="http://schemas.microsoft.com/office/drawing/2014/main" id="{2546C1A1-8CCC-4111-974C-E45A7FDD5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791200"/>
            <a:ext cx="4419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/>
              <a:t> n</a:t>
            </a:r>
            <a:r>
              <a:rPr lang="en-US" altLang="en-US" sz="1800" baseline="-25000"/>
              <a:t>2 </a:t>
            </a:r>
            <a:r>
              <a:rPr lang="en-US" altLang="en-US" sz="1800"/>
              <a:t>- 1 = denominator degrees of freedom</a:t>
            </a:r>
          </a:p>
        </p:txBody>
      </p:sp>
      <p:sp>
        <p:nvSpPr>
          <p:cNvPr id="161822" name="Rectangle 30">
            <a:extLst>
              <a:ext uri="{FF2B5EF4-FFF2-40B4-BE49-F238E27FC236}">
                <a16:creationId xmlns:a16="http://schemas.microsoft.com/office/drawing/2014/main" id="{798114E6-C15B-4BCA-93AA-4C4268B98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86400"/>
            <a:ext cx="44418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/>
              <a:t>      = Variance of Sample 2</a:t>
            </a:r>
          </a:p>
        </p:txBody>
      </p:sp>
      <p:graphicFrame>
        <p:nvGraphicFramePr>
          <p:cNvPr id="161823" name="Object 31">
            <a:extLst>
              <a:ext uri="{FF2B5EF4-FFF2-40B4-BE49-F238E27FC236}">
                <a16:creationId xmlns:a16="http://schemas.microsoft.com/office/drawing/2014/main" id="{3EB8650D-1B0E-405D-9BA7-7BD659F1BE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5720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8" name="Equation" r:id="rId5" imgW="177480" imgH="228600" progId="Equation.3">
                  <p:embed/>
                </p:oleObj>
              </mc:Choice>
              <mc:Fallback>
                <p:oleObj name="Equation" r:id="rId5" imgW="17748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24" name="Object 32">
            <a:extLst>
              <a:ext uri="{FF2B5EF4-FFF2-40B4-BE49-F238E27FC236}">
                <a16:creationId xmlns:a16="http://schemas.microsoft.com/office/drawing/2014/main" id="{956DAA04-7B24-4C8C-9F5D-A130B0E7A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4102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9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102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26" name="Rectangle 34">
            <a:extLst>
              <a:ext uri="{FF2B5EF4-FFF2-40B4-BE49-F238E27FC236}">
                <a16:creationId xmlns:a16="http://schemas.microsoft.com/office/drawing/2014/main" id="{481C0B8D-1834-4969-81AA-BE33F2C2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71800"/>
            <a:ext cx="1371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(Place the larger sample variance in the numerator)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B5E55-27DC-42F0-A634-3323BAA0B842}"/>
              </a:ext>
            </a:extLst>
          </p:cNvPr>
          <p:cNvSpPr txBox="1"/>
          <p:nvPr/>
        </p:nvSpPr>
        <p:spPr>
          <a:xfrm>
            <a:off x="2051844" y="3573046"/>
            <a:ext cx="69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0"/>
              </a:rPr>
              <a:t>Test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8" name="Freeform 38">
            <a:extLst>
              <a:ext uri="{FF2B5EF4-FFF2-40B4-BE49-F238E27FC236}">
                <a16:creationId xmlns:a16="http://schemas.microsoft.com/office/drawing/2014/main" id="{1D8A6D8C-AF9F-465A-AEF7-CEAEDCCED7D1}"/>
              </a:ext>
            </a:extLst>
          </p:cNvPr>
          <p:cNvSpPr>
            <a:spLocks/>
          </p:cNvSpPr>
          <p:nvPr/>
        </p:nvSpPr>
        <p:spPr bwMode="auto">
          <a:xfrm>
            <a:off x="6851650" y="3332163"/>
            <a:ext cx="1555750" cy="244475"/>
          </a:xfrm>
          <a:custGeom>
            <a:avLst/>
            <a:gdLst>
              <a:gd name="T0" fmla="*/ 4 w 980"/>
              <a:gd name="T1" fmla="*/ 154 h 154"/>
              <a:gd name="T2" fmla="*/ 0 w 980"/>
              <a:gd name="T3" fmla="*/ 0 h 154"/>
              <a:gd name="T4" fmla="*/ 83 w 980"/>
              <a:gd name="T5" fmla="*/ 39 h 154"/>
              <a:gd name="T6" fmla="*/ 154 w 980"/>
              <a:gd name="T7" fmla="*/ 61 h 154"/>
              <a:gd name="T8" fmla="*/ 209 w 980"/>
              <a:gd name="T9" fmla="*/ 76 h 154"/>
              <a:gd name="T10" fmla="*/ 283 w 980"/>
              <a:gd name="T11" fmla="*/ 91 h 154"/>
              <a:gd name="T12" fmla="*/ 428 w 980"/>
              <a:gd name="T13" fmla="*/ 111 h 154"/>
              <a:gd name="T14" fmla="*/ 592 w 980"/>
              <a:gd name="T15" fmla="*/ 126 h 154"/>
              <a:gd name="T16" fmla="*/ 979 w 980"/>
              <a:gd name="T17" fmla="*/ 141 h 154"/>
              <a:gd name="T18" fmla="*/ 980 w 980"/>
              <a:gd name="T1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0" h="154">
                <a:moveTo>
                  <a:pt x="4" y="154"/>
                </a:moveTo>
                <a:lnTo>
                  <a:pt x="0" y="0"/>
                </a:lnTo>
                <a:lnTo>
                  <a:pt x="83" y="39"/>
                </a:lnTo>
                <a:lnTo>
                  <a:pt x="154" y="61"/>
                </a:lnTo>
                <a:lnTo>
                  <a:pt x="209" y="76"/>
                </a:lnTo>
                <a:lnTo>
                  <a:pt x="283" y="91"/>
                </a:lnTo>
                <a:lnTo>
                  <a:pt x="428" y="111"/>
                </a:lnTo>
                <a:lnTo>
                  <a:pt x="592" y="126"/>
                </a:lnTo>
                <a:lnTo>
                  <a:pt x="979" y="141"/>
                </a:lnTo>
                <a:lnTo>
                  <a:pt x="980" y="15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95" name="Freeform 35">
            <a:extLst>
              <a:ext uri="{FF2B5EF4-FFF2-40B4-BE49-F238E27FC236}">
                <a16:creationId xmlns:a16="http://schemas.microsoft.com/office/drawing/2014/main" id="{5603C030-471D-4C3B-B9C6-5B76008A0ABE}"/>
              </a:ext>
            </a:extLst>
          </p:cNvPr>
          <p:cNvSpPr>
            <a:spLocks/>
          </p:cNvSpPr>
          <p:nvPr/>
        </p:nvSpPr>
        <p:spPr bwMode="auto">
          <a:xfrm>
            <a:off x="2284413" y="3200400"/>
            <a:ext cx="1701800" cy="381000"/>
          </a:xfrm>
          <a:custGeom>
            <a:avLst/>
            <a:gdLst>
              <a:gd name="T0" fmla="*/ 0 w 1072"/>
              <a:gd name="T1" fmla="*/ 240 h 240"/>
              <a:gd name="T2" fmla="*/ 1 w 1072"/>
              <a:gd name="T3" fmla="*/ 0 h 240"/>
              <a:gd name="T4" fmla="*/ 175 w 1072"/>
              <a:gd name="T5" fmla="*/ 122 h 240"/>
              <a:gd name="T6" fmla="*/ 246 w 1072"/>
              <a:gd name="T7" fmla="*/ 144 h 240"/>
              <a:gd name="T8" fmla="*/ 301 w 1072"/>
              <a:gd name="T9" fmla="*/ 159 h 240"/>
              <a:gd name="T10" fmla="*/ 375 w 1072"/>
              <a:gd name="T11" fmla="*/ 174 h 240"/>
              <a:gd name="T12" fmla="*/ 520 w 1072"/>
              <a:gd name="T13" fmla="*/ 194 h 240"/>
              <a:gd name="T14" fmla="*/ 684 w 1072"/>
              <a:gd name="T15" fmla="*/ 209 h 240"/>
              <a:gd name="T16" fmla="*/ 1071 w 1072"/>
              <a:gd name="T17" fmla="*/ 224 h 240"/>
              <a:gd name="T18" fmla="*/ 1072 w 1072"/>
              <a:gd name="T19" fmla="*/ 2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2" h="240">
                <a:moveTo>
                  <a:pt x="0" y="240"/>
                </a:moveTo>
                <a:lnTo>
                  <a:pt x="1" y="0"/>
                </a:lnTo>
                <a:lnTo>
                  <a:pt x="175" y="122"/>
                </a:lnTo>
                <a:lnTo>
                  <a:pt x="246" y="144"/>
                </a:lnTo>
                <a:lnTo>
                  <a:pt x="301" y="159"/>
                </a:lnTo>
                <a:lnTo>
                  <a:pt x="375" y="174"/>
                </a:lnTo>
                <a:lnTo>
                  <a:pt x="520" y="194"/>
                </a:lnTo>
                <a:lnTo>
                  <a:pt x="684" y="209"/>
                </a:lnTo>
                <a:lnTo>
                  <a:pt x="1071" y="224"/>
                </a:lnTo>
                <a:lnTo>
                  <a:pt x="1072" y="23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97" name="Line 37">
            <a:extLst>
              <a:ext uri="{FF2B5EF4-FFF2-40B4-BE49-F238E27FC236}">
                <a16:creationId xmlns:a16="http://schemas.microsoft.com/office/drawing/2014/main" id="{2FD0FF44-5C4A-46D9-80ED-37368D769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2004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72" name="Freeform 12">
            <a:extLst>
              <a:ext uri="{FF2B5EF4-FFF2-40B4-BE49-F238E27FC236}">
                <a16:creationId xmlns:a16="http://schemas.microsoft.com/office/drawing/2014/main" id="{A54FF5C8-A33D-4839-8209-77847EBEDAC2}"/>
              </a:ext>
            </a:extLst>
          </p:cNvPr>
          <p:cNvSpPr>
            <a:spLocks/>
          </p:cNvSpPr>
          <p:nvPr/>
        </p:nvSpPr>
        <p:spPr bwMode="auto">
          <a:xfrm>
            <a:off x="754063" y="1966913"/>
            <a:ext cx="3513137" cy="1614487"/>
          </a:xfrm>
          <a:custGeom>
            <a:avLst/>
            <a:gdLst>
              <a:gd name="T0" fmla="*/ 0 w 3388"/>
              <a:gd name="T1" fmla="*/ 0 h 1023"/>
              <a:gd name="T2" fmla="*/ 0 w 3388"/>
              <a:gd name="T3" fmla="*/ 1022 h 1023"/>
              <a:gd name="T4" fmla="*/ 3387 w 3388"/>
              <a:gd name="T5" fmla="*/ 102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8" h="1023">
                <a:moveTo>
                  <a:pt x="0" y="0"/>
                </a:moveTo>
                <a:lnTo>
                  <a:pt x="0" y="1022"/>
                </a:lnTo>
                <a:lnTo>
                  <a:pt x="3387" y="102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3" name="Rectangle 13">
            <a:extLst>
              <a:ext uri="{FF2B5EF4-FFF2-40B4-BE49-F238E27FC236}">
                <a16:creationId xmlns:a16="http://schemas.microsoft.com/office/drawing/2014/main" id="{5C906018-BC43-48F2-8BAF-9546B4823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52800"/>
            <a:ext cx="533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sz="3600" b="1" i="1"/>
              <a:t> </a:t>
            </a:r>
          </a:p>
        </p:txBody>
      </p:sp>
      <p:sp>
        <p:nvSpPr>
          <p:cNvPr id="143374" name="Rectangle 14">
            <a:extLst>
              <a:ext uri="{FF2B5EF4-FFF2-40B4-BE49-F238E27FC236}">
                <a16:creationId xmlns:a16="http://schemas.microsoft.com/office/drawing/2014/main" id="{F735BAD7-025E-4A25-AF65-7D497B52B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52800"/>
            <a:ext cx="457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0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375" name="Line 15">
            <a:extLst>
              <a:ext uri="{FF2B5EF4-FFF2-40B4-BE49-F238E27FC236}">
                <a16:creationId xmlns:a16="http://schemas.microsoft.com/office/drawing/2014/main" id="{D5A99F7D-83BF-42FE-888E-A9E5E5AC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938" y="2286000"/>
            <a:ext cx="31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0" name="Freeform 20">
            <a:extLst>
              <a:ext uri="{FF2B5EF4-FFF2-40B4-BE49-F238E27FC236}">
                <a16:creationId xmlns:a16="http://schemas.microsoft.com/office/drawing/2014/main" id="{E011EAC5-FFED-4876-BDEF-49E1D66C3A18}"/>
              </a:ext>
            </a:extLst>
          </p:cNvPr>
          <p:cNvSpPr>
            <a:spLocks/>
          </p:cNvSpPr>
          <p:nvPr/>
        </p:nvSpPr>
        <p:spPr bwMode="auto">
          <a:xfrm>
            <a:off x="762000" y="1981200"/>
            <a:ext cx="3429000" cy="1620838"/>
          </a:xfrm>
          <a:custGeom>
            <a:avLst/>
            <a:gdLst>
              <a:gd name="T0" fmla="*/ 0 w 3492"/>
              <a:gd name="T1" fmla="*/ 1011 h 1021"/>
              <a:gd name="T2" fmla="*/ 162 w 3492"/>
              <a:gd name="T3" fmla="*/ 837 h 1021"/>
              <a:gd name="T4" fmla="*/ 714 w 3492"/>
              <a:gd name="T5" fmla="*/ 3 h 1021"/>
              <a:gd name="T6" fmla="*/ 1728 w 3492"/>
              <a:gd name="T7" fmla="*/ 855 h 1021"/>
              <a:gd name="T8" fmla="*/ 3492 w 3492"/>
              <a:gd name="T9" fmla="*/ 99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2" h="1021">
                <a:moveTo>
                  <a:pt x="0" y="1011"/>
                </a:moveTo>
                <a:cubicBezTo>
                  <a:pt x="27" y="982"/>
                  <a:pt x="43" y="1005"/>
                  <a:pt x="162" y="837"/>
                </a:cubicBezTo>
                <a:cubicBezTo>
                  <a:pt x="281" y="669"/>
                  <a:pt x="453" y="0"/>
                  <a:pt x="714" y="3"/>
                </a:cubicBezTo>
                <a:cubicBezTo>
                  <a:pt x="975" y="6"/>
                  <a:pt x="1265" y="689"/>
                  <a:pt x="1728" y="855"/>
                </a:cubicBezTo>
                <a:cubicBezTo>
                  <a:pt x="2191" y="1021"/>
                  <a:pt x="3125" y="969"/>
                  <a:pt x="3492" y="999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81" name="Rectangle 21">
            <a:extLst>
              <a:ext uri="{FF2B5EF4-FFF2-40B4-BE49-F238E27FC236}">
                <a16:creationId xmlns:a16="http://schemas.microsoft.com/office/drawing/2014/main" id="{D406B54F-4833-4398-A844-C06741A9E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95800"/>
            <a:ext cx="434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dirty="0"/>
              <a:t> The Ho rejection region for a one-tail test is:</a:t>
            </a:r>
          </a:p>
        </p:txBody>
      </p:sp>
      <p:sp>
        <p:nvSpPr>
          <p:cNvPr id="143383" name="Rectangle 23">
            <a:extLst>
              <a:ext uri="{FF2B5EF4-FFF2-40B4-BE49-F238E27FC236}">
                <a16:creationId xmlns:a16="http://schemas.microsoft.com/office/drawing/2014/main" id="{65CEDDB0-D851-46C2-8C74-8D97F76BA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60085"/>
            <a:ext cx="7793038" cy="762000"/>
          </a:xfrm>
          <a:noFill/>
          <a:ln/>
        </p:spPr>
        <p:txBody>
          <a:bodyPr/>
          <a:lstStyle/>
          <a:p>
            <a:r>
              <a:rPr lang="en-US" altLang="en-US" dirty="0"/>
              <a:t>Business Rule</a:t>
            </a:r>
          </a:p>
        </p:txBody>
      </p:sp>
      <p:sp>
        <p:nvSpPr>
          <p:cNvPr id="143384" name="Freeform 24">
            <a:extLst>
              <a:ext uri="{FF2B5EF4-FFF2-40B4-BE49-F238E27FC236}">
                <a16:creationId xmlns:a16="http://schemas.microsoft.com/office/drawing/2014/main" id="{7AE013D6-4825-44BA-AB4B-0AD7EF9C64FD}"/>
              </a:ext>
            </a:extLst>
          </p:cNvPr>
          <p:cNvSpPr>
            <a:spLocks/>
          </p:cNvSpPr>
          <p:nvPr/>
        </p:nvSpPr>
        <p:spPr bwMode="auto">
          <a:xfrm>
            <a:off x="5173663" y="1966913"/>
            <a:ext cx="3513137" cy="1614487"/>
          </a:xfrm>
          <a:custGeom>
            <a:avLst/>
            <a:gdLst>
              <a:gd name="T0" fmla="*/ 0 w 3388"/>
              <a:gd name="T1" fmla="*/ 0 h 1023"/>
              <a:gd name="T2" fmla="*/ 0 w 3388"/>
              <a:gd name="T3" fmla="*/ 1022 h 1023"/>
              <a:gd name="T4" fmla="*/ 3387 w 3388"/>
              <a:gd name="T5" fmla="*/ 102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8" h="1023">
                <a:moveTo>
                  <a:pt x="0" y="0"/>
                </a:moveTo>
                <a:lnTo>
                  <a:pt x="0" y="1022"/>
                </a:lnTo>
                <a:lnTo>
                  <a:pt x="3387" y="102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5" name="Rectangle 25">
            <a:extLst>
              <a:ext uri="{FF2B5EF4-FFF2-40B4-BE49-F238E27FC236}">
                <a16:creationId xmlns:a16="http://schemas.microsoft.com/office/drawing/2014/main" id="{09C398C8-D2E7-4797-B637-16ECD98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352800"/>
            <a:ext cx="533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sz="3600" b="1" i="1"/>
              <a:t> </a:t>
            </a:r>
          </a:p>
        </p:txBody>
      </p:sp>
      <p:sp>
        <p:nvSpPr>
          <p:cNvPr id="143386" name="Rectangle 26">
            <a:extLst>
              <a:ext uri="{FF2B5EF4-FFF2-40B4-BE49-F238E27FC236}">
                <a16:creationId xmlns:a16="http://schemas.microsoft.com/office/drawing/2014/main" id="{9BF23A62-07D4-4B68-A8B8-7EAA9182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457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0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387" name="Line 27">
            <a:extLst>
              <a:ext uri="{FF2B5EF4-FFF2-40B4-BE49-F238E27FC236}">
                <a16:creationId xmlns:a16="http://schemas.microsoft.com/office/drawing/2014/main" id="{55E07F65-D51E-44AF-BD16-7394467ED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6538" y="2286000"/>
            <a:ext cx="31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8" name="Freeform 28">
            <a:extLst>
              <a:ext uri="{FF2B5EF4-FFF2-40B4-BE49-F238E27FC236}">
                <a16:creationId xmlns:a16="http://schemas.microsoft.com/office/drawing/2014/main" id="{CC216621-0CC9-4ABC-81C0-FB03FB4FF24C}"/>
              </a:ext>
            </a:extLst>
          </p:cNvPr>
          <p:cNvSpPr>
            <a:spLocks/>
          </p:cNvSpPr>
          <p:nvPr/>
        </p:nvSpPr>
        <p:spPr bwMode="auto">
          <a:xfrm>
            <a:off x="5181600" y="1981200"/>
            <a:ext cx="3429000" cy="1620838"/>
          </a:xfrm>
          <a:custGeom>
            <a:avLst/>
            <a:gdLst>
              <a:gd name="T0" fmla="*/ 0 w 3492"/>
              <a:gd name="T1" fmla="*/ 1011 h 1021"/>
              <a:gd name="T2" fmla="*/ 162 w 3492"/>
              <a:gd name="T3" fmla="*/ 837 h 1021"/>
              <a:gd name="T4" fmla="*/ 714 w 3492"/>
              <a:gd name="T5" fmla="*/ 3 h 1021"/>
              <a:gd name="T6" fmla="*/ 1728 w 3492"/>
              <a:gd name="T7" fmla="*/ 855 h 1021"/>
              <a:gd name="T8" fmla="*/ 3492 w 3492"/>
              <a:gd name="T9" fmla="*/ 99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2" h="1021">
                <a:moveTo>
                  <a:pt x="0" y="1011"/>
                </a:moveTo>
                <a:cubicBezTo>
                  <a:pt x="27" y="982"/>
                  <a:pt x="43" y="1005"/>
                  <a:pt x="162" y="837"/>
                </a:cubicBezTo>
                <a:cubicBezTo>
                  <a:pt x="281" y="669"/>
                  <a:pt x="453" y="0"/>
                  <a:pt x="714" y="3"/>
                </a:cubicBezTo>
                <a:cubicBezTo>
                  <a:pt x="975" y="6"/>
                  <a:pt x="1265" y="689"/>
                  <a:pt x="1728" y="855"/>
                </a:cubicBezTo>
                <a:cubicBezTo>
                  <a:pt x="2191" y="1021"/>
                  <a:pt x="3125" y="969"/>
                  <a:pt x="3492" y="999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43390" name="Object 30">
            <a:extLst>
              <a:ext uri="{FF2B5EF4-FFF2-40B4-BE49-F238E27FC236}">
                <a16:creationId xmlns:a16="http://schemas.microsoft.com/office/drawing/2014/main" id="{36D7DD8D-B28F-447B-9F9F-8ADA098D1B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5105400"/>
          <a:ext cx="19097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2" name="Equation" r:id="rId4" imgW="863280" imgH="457200" progId="Equation.3">
                  <p:embed/>
                </p:oleObj>
              </mc:Choice>
              <mc:Fallback>
                <p:oleObj name="Equation" r:id="rId4" imgW="863280" imgH="457200" progId="Equation.3">
                  <p:embed/>
                  <p:pic>
                    <p:nvPicPr>
                      <p:cNvPr id="143390" name="Object 30">
                        <a:extLst>
                          <a:ext uri="{FF2B5EF4-FFF2-40B4-BE49-F238E27FC236}">
                            <a16:creationId xmlns:a16="http://schemas.microsoft.com/office/drawing/2014/main" id="{36D7DD8D-B28F-447B-9F9F-8ADA098D1B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05400"/>
                        <a:ext cx="1909763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1" name="Object 31">
            <a:extLst>
              <a:ext uri="{FF2B5EF4-FFF2-40B4-BE49-F238E27FC236}">
                <a16:creationId xmlns:a16="http://schemas.microsoft.com/office/drawing/2014/main" id="{1F62ABFA-AF55-4C37-BDC6-9260E7DD4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5105400"/>
          <a:ext cx="16573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3" name="Equation" r:id="rId6" imgW="749160" imgH="457200" progId="Equation.3">
                  <p:embed/>
                </p:oleObj>
              </mc:Choice>
              <mc:Fallback>
                <p:oleObj name="Equation" r:id="rId6" imgW="749160" imgH="457200" progId="Equation.3">
                  <p:embed/>
                  <p:pic>
                    <p:nvPicPr>
                      <p:cNvPr id="143391" name="Object 31">
                        <a:extLst>
                          <a:ext uri="{FF2B5EF4-FFF2-40B4-BE49-F238E27FC236}">
                            <a16:creationId xmlns:a16="http://schemas.microsoft.com/office/drawing/2014/main" id="{1F62ABFA-AF55-4C37-BDC6-9260E7DD4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05400"/>
                        <a:ext cx="16573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3" name="Rectangle 33">
            <a:extLst>
              <a:ext uri="{FF2B5EF4-FFF2-40B4-BE49-F238E27FC236}">
                <a16:creationId xmlns:a16="http://schemas.microsoft.com/office/drawing/2014/main" id="{5B4EBDAC-94AC-453C-A5F3-C8D7E164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0"/>
            <a:ext cx="4495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(when the larger sample variance in the numerator)</a:t>
            </a:r>
          </a:p>
        </p:txBody>
      </p:sp>
      <p:sp>
        <p:nvSpPr>
          <p:cNvPr id="143394" name="Rectangle 34">
            <a:extLst>
              <a:ext uri="{FF2B5EF4-FFF2-40B4-BE49-F238E27FC236}">
                <a16:creationId xmlns:a16="http://schemas.microsoft.com/office/drawing/2014/main" id="{DE0915DE-9515-4A97-8C58-2C3CED3F7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399" y="4419600"/>
            <a:ext cx="36782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dirty="0"/>
              <a:t> The Ho rejection region for a two-tailed </a:t>
            </a:r>
            <a:r>
              <a:rPr lang="en-US" altLang="en-US" sz="2000"/>
              <a:t>test is:</a:t>
            </a:r>
            <a:endParaRPr lang="en-US" altLang="en-US" sz="2000" dirty="0"/>
          </a:p>
        </p:txBody>
      </p:sp>
      <p:sp>
        <p:nvSpPr>
          <p:cNvPr id="143399" name="Line 39">
            <a:extLst>
              <a:ext uri="{FF2B5EF4-FFF2-40B4-BE49-F238E27FC236}">
                <a16:creationId xmlns:a16="http://schemas.microsoft.com/office/drawing/2014/main" id="{B693EE4E-97B4-4DA7-8EF2-E5C81594E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352800"/>
            <a:ext cx="1588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0" name="Line 40">
            <a:extLst>
              <a:ext uri="{FF2B5EF4-FFF2-40B4-BE49-F238E27FC236}">
                <a16:creationId xmlns:a16="http://schemas.microsoft.com/office/drawing/2014/main" id="{A1E7848E-1484-4156-BB41-6EBFA0DCD9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1" name="Text Box 41">
            <a:extLst>
              <a:ext uri="{FF2B5EF4-FFF2-40B4-BE49-F238E27FC236}">
                <a16:creationId xmlns:a16="http://schemas.microsoft.com/office/drawing/2014/main" id="{2D5971C9-7490-4C7F-9795-229F58304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402" name="Line 42">
            <a:extLst>
              <a:ext uri="{FF2B5EF4-FFF2-40B4-BE49-F238E27FC236}">
                <a16:creationId xmlns:a16="http://schemas.microsoft.com/office/drawing/2014/main" id="{E7EFBDD5-090D-4908-9413-8CE9E5013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3" name="Text Box 43">
            <a:extLst>
              <a:ext uri="{FF2B5EF4-FFF2-40B4-BE49-F238E27FC236}">
                <a16:creationId xmlns:a16="http://schemas.microsoft.com/office/drawing/2014/main" id="{3C68D480-87A7-41FB-8379-C82C09F6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971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/2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404" name="Rectangle 44">
            <a:extLst>
              <a:ext uri="{FF2B5EF4-FFF2-40B4-BE49-F238E27FC236}">
                <a16:creationId xmlns:a16="http://schemas.microsoft.com/office/drawing/2014/main" id="{2365F8A0-F57C-428D-A302-F32E7DBD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399" y="3733800"/>
            <a:ext cx="1390651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chemeClr val="hlink"/>
                </a:solidFill>
              </a:rPr>
              <a:t>F</a:t>
            </a:r>
            <a:r>
              <a:rPr lang="en-US" altLang="en-US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 critical</a:t>
            </a:r>
            <a:r>
              <a:rPr lang="en-US" altLang="en-US" sz="3600" b="1" i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43405" name="Rectangle 45">
            <a:extLst>
              <a:ext uri="{FF2B5EF4-FFF2-40B4-BE49-F238E27FC236}">
                <a16:creationId xmlns:a16="http://schemas.microsoft.com/office/drawing/2014/main" id="{E16F5F70-047A-4550-A91F-56CB6711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7" y="3759200"/>
            <a:ext cx="1909761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chemeClr val="hlink"/>
                </a:solidFill>
              </a:rPr>
              <a:t>F</a:t>
            </a:r>
            <a:r>
              <a:rPr lang="en-US" altLang="en-US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/2 critical</a:t>
            </a:r>
            <a:r>
              <a:rPr lang="en-US" altLang="en-US" sz="3600" b="1" i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43406" name="Line 46">
            <a:extLst>
              <a:ext uri="{FF2B5EF4-FFF2-40B4-BE49-F238E27FC236}">
                <a16:creationId xmlns:a16="http://schemas.microsoft.com/office/drawing/2014/main" id="{EA6531DC-31CE-4E6A-96B1-CA4C7A3078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5814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7" name="Line 47">
            <a:extLst>
              <a:ext uri="{FF2B5EF4-FFF2-40B4-BE49-F238E27FC236}">
                <a16:creationId xmlns:a16="http://schemas.microsoft.com/office/drawing/2014/main" id="{0BDD6207-1E30-4FAC-9FDD-7659987A20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5814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8" name="Line 48">
            <a:extLst>
              <a:ext uri="{FF2B5EF4-FFF2-40B4-BE49-F238E27FC236}">
                <a16:creationId xmlns:a16="http://schemas.microsoft.com/office/drawing/2014/main" id="{23D7C1A5-11EF-4792-8E8D-61A3C32C9D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9" name="Line 49">
            <a:extLst>
              <a:ext uri="{FF2B5EF4-FFF2-40B4-BE49-F238E27FC236}">
                <a16:creationId xmlns:a16="http://schemas.microsoft.com/office/drawing/2014/main" id="{08DC9BBD-AE9E-4E48-BA3A-79F27BE647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3810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0" name="Line 50">
            <a:extLst>
              <a:ext uri="{FF2B5EF4-FFF2-40B4-BE49-F238E27FC236}">
                <a16:creationId xmlns:a16="http://schemas.microsoft.com/office/drawing/2014/main" id="{057D814A-BF48-4264-AED0-A3D6B8B62E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810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1" name="Line 51">
            <a:extLst>
              <a:ext uri="{FF2B5EF4-FFF2-40B4-BE49-F238E27FC236}">
                <a16:creationId xmlns:a16="http://schemas.microsoft.com/office/drawing/2014/main" id="{6A67204C-0331-42EB-BCC6-45A6542D96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2" name="Rectangle 52">
            <a:extLst>
              <a:ext uri="{FF2B5EF4-FFF2-40B4-BE49-F238E27FC236}">
                <a16:creationId xmlns:a16="http://schemas.microsoft.com/office/drawing/2014/main" id="{D8D1A6C2-A19F-4C6B-B282-3EE118A6F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810000"/>
            <a:ext cx="990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143413" name="Rectangle 53">
            <a:extLst>
              <a:ext uri="{FF2B5EF4-FFF2-40B4-BE49-F238E27FC236}">
                <a16:creationId xmlns:a16="http://schemas.microsoft.com/office/drawing/2014/main" id="{3886C5EE-5EE4-4156-B2E8-ECF3328F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2971800"/>
            <a:ext cx="9144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/>
              <a:t>Do not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altLang="en-US" sz="1400" dirty="0"/>
              <a:t>reject H</a:t>
            </a:r>
            <a:r>
              <a:rPr lang="en-US" altLang="en-US" sz="1400" baseline="-25000" dirty="0"/>
              <a:t>0</a:t>
            </a:r>
          </a:p>
        </p:txBody>
      </p:sp>
      <p:sp>
        <p:nvSpPr>
          <p:cNvPr id="143414" name="Rectangle 54">
            <a:extLst>
              <a:ext uri="{FF2B5EF4-FFF2-40B4-BE49-F238E27FC236}">
                <a16:creationId xmlns:a16="http://schemas.microsoft.com/office/drawing/2014/main" id="{95505487-918E-445D-9945-E4CAD289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0"/>
            <a:ext cx="990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143415" name="Rectangle 55">
            <a:extLst>
              <a:ext uri="{FF2B5EF4-FFF2-40B4-BE49-F238E27FC236}">
                <a16:creationId xmlns:a16="http://schemas.microsoft.com/office/drawing/2014/main" id="{24FB8444-5DD1-40A9-8A05-80AB54765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10000"/>
            <a:ext cx="9144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/>
              <a:t>Do not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143416" name="Rectangle 56">
            <a:extLst>
              <a:ext uri="{FF2B5EF4-FFF2-40B4-BE49-F238E27FC236}">
                <a16:creationId xmlns:a16="http://schemas.microsoft.com/office/drawing/2014/main" id="{FBA6E84B-EA24-4CAB-AFE1-11E1BA372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524000"/>
            <a:ext cx="21336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H</a:t>
            </a:r>
            <a:r>
              <a:rPr lang="en-US" altLang="en-US" sz="2000" baseline="-25000"/>
              <a:t>0</a:t>
            </a:r>
            <a:r>
              <a:rPr lang="en-US" altLang="en-US" sz="2000"/>
              <a:t>: </a:t>
            </a:r>
            <a:r>
              <a:rPr lang="el-GR" altLang="en-US" sz="2000">
                <a:cs typeface="Arial" panose="020B0604020202020204" pitchFamily="34" charset="0"/>
              </a:rPr>
              <a:t>σ</a:t>
            </a:r>
            <a:r>
              <a:rPr lang="en-US" altLang="en-US" sz="2000" baseline="-25000">
                <a:cs typeface="Arial" panose="020B0604020202020204" pitchFamily="34" charset="0"/>
              </a:rPr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</a:t>
            </a:r>
            <a:r>
              <a:rPr lang="en-US" altLang="en-US" sz="2000"/>
              <a:t> = 0</a:t>
            </a:r>
          </a:p>
          <a:p>
            <a:r>
              <a:rPr lang="en-US" altLang="en-US" sz="2000"/>
              <a:t>H</a:t>
            </a:r>
            <a:r>
              <a:rPr lang="en-US" altLang="en-US" sz="2000" baseline="-25000"/>
              <a:t>A</a:t>
            </a:r>
            <a:r>
              <a:rPr lang="en-US" altLang="en-US" sz="2000"/>
              <a:t>: </a:t>
            </a:r>
            <a:r>
              <a:rPr lang="el-GR" altLang="en-US" sz="2000"/>
              <a:t>σ</a:t>
            </a:r>
            <a:r>
              <a:rPr lang="en-US" altLang="en-US" sz="2000" baseline="-25000"/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 </a:t>
            </a:r>
            <a:r>
              <a:rPr lang="en-US" altLang="en-US" sz="2000">
                <a:cs typeface="Arial" panose="020B0604020202020204" pitchFamily="34" charset="0"/>
              </a:rPr>
              <a:t>≠ 0</a:t>
            </a:r>
          </a:p>
        </p:txBody>
      </p:sp>
      <p:sp>
        <p:nvSpPr>
          <p:cNvPr id="143417" name="Rectangle 57">
            <a:extLst>
              <a:ext uri="{FF2B5EF4-FFF2-40B4-BE49-F238E27FC236}">
                <a16:creationId xmlns:a16="http://schemas.microsoft.com/office/drawing/2014/main" id="{7639B8A1-AFBD-4DF1-8581-2DEBEB49D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24000"/>
            <a:ext cx="20574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H</a:t>
            </a:r>
            <a:r>
              <a:rPr lang="en-US" altLang="en-US" sz="2000" baseline="-25000"/>
              <a:t>0</a:t>
            </a:r>
            <a:r>
              <a:rPr lang="en-US" altLang="en-US" sz="2000"/>
              <a:t>: </a:t>
            </a:r>
            <a:r>
              <a:rPr lang="el-GR" altLang="en-US" sz="2000">
                <a:cs typeface="Arial" panose="020B0604020202020204" pitchFamily="34" charset="0"/>
              </a:rPr>
              <a:t>σ</a:t>
            </a:r>
            <a:r>
              <a:rPr lang="en-US" altLang="en-US" sz="2000" baseline="-25000">
                <a:cs typeface="Arial" panose="020B0604020202020204" pitchFamily="34" charset="0"/>
              </a:rPr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</a:t>
            </a:r>
            <a:r>
              <a:rPr lang="en-US" altLang="en-US" sz="2000"/>
              <a:t> 0</a:t>
            </a:r>
          </a:p>
          <a:p>
            <a:r>
              <a:rPr lang="en-US" altLang="en-US" sz="2000"/>
              <a:t>H</a:t>
            </a:r>
            <a:r>
              <a:rPr lang="en-US" altLang="en-US" sz="2000" baseline="-25000"/>
              <a:t>A</a:t>
            </a:r>
            <a:r>
              <a:rPr lang="en-US" altLang="en-US" sz="2000"/>
              <a:t>: </a:t>
            </a:r>
            <a:r>
              <a:rPr lang="el-GR" altLang="en-US" sz="2000"/>
              <a:t>σ</a:t>
            </a:r>
            <a:r>
              <a:rPr lang="en-US" altLang="en-US" sz="2000" baseline="-25000"/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 </a:t>
            </a:r>
            <a:r>
              <a:rPr lang="en-US" altLang="en-US" sz="2000">
                <a:cs typeface="Arial" panose="020B0604020202020204" pitchFamily="34" charset="0"/>
              </a:rPr>
              <a:t>&lt; 0</a:t>
            </a:r>
          </a:p>
        </p:txBody>
      </p:sp>
      <p:sp>
        <p:nvSpPr>
          <p:cNvPr id="143418" name="Rectangle 58">
            <a:extLst>
              <a:ext uri="{FF2B5EF4-FFF2-40B4-BE49-F238E27FC236}">
                <a16:creationId xmlns:a16="http://schemas.microsoft.com/office/drawing/2014/main" id="{3B43E67A-C336-49AC-A84D-20F01ACDA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286000"/>
            <a:ext cx="20574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H</a:t>
            </a:r>
            <a:r>
              <a:rPr lang="en-US" altLang="en-US" sz="2000" baseline="-25000"/>
              <a:t>0</a:t>
            </a:r>
            <a:r>
              <a:rPr lang="en-US" altLang="en-US" sz="2000"/>
              <a:t>: </a:t>
            </a:r>
            <a:r>
              <a:rPr lang="el-GR" altLang="en-US" sz="2000">
                <a:cs typeface="Arial" panose="020B0604020202020204" pitchFamily="34" charset="0"/>
              </a:rPr>
              <a:t>σ</a:t>
            </a:r>
            <a:r>
              <a:rPr lang="en-US" altLang="en-US" sz="2000" baseline="-25000">
                <a:cs typeface="Arial" panose="020B0604020202020204" pitchFamily="34" charset="0"/>
              </a:rPr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r>
              <a:rPr lang="en-US" altLang="en-US" sz="2000">
                <a:cs typeface="Arial" panose="020B0604020202020204" pitchFamily="34" charset="0"/>
              </a:rPr>
              <a:t>≤</a:t>
            </a:r>
            <a:r>
              <a:rPr lang="en-US" altLang="en-US" sz="2000"/>
              <a:t> 0</a:t>
            </a:r>
          </a:p>
          <a:p>
            <a:r>
              <a:rPr lang="en-US" altLang="en-US" sz="2000"/>
              <a:t>H</a:t>
            </a:r>
            <a:r>
              <a:rPr lang="en-US" altLang="en-US" sz="2000" baseline="-25000"/>
              <a:t>A</a:t>
            </a:r>
            <a:r>
              <a:rPr lang="en-US" altLang="en-US" sz="2000"/>
              <a:t>: </a:t>
            </a:r>
            <a:r>
              <a:rPr lang="el-GR" altLang="en-US" sz="2000"/>
              <a:t>σ</a:t>
            </a:r>
            <a:r>
              <a:rPr lang="en-US" altLang="en-US" sz="2000" baseline="-25000"/>
              <a:t>1</a:t>
            </a:r>
            <a:r>
              <a:rPr lang="en-US" altLang="en-US" sz="2000" baseline="30000"/>
              <a:t>2</a:t>
            </a:r>
            <a:r>
              <a:rPr lang="en-US" altLang="en-US" sz="2000"/>
              <a:t> – </a:t>
            </a:r>
            <a:r>
              <a:rPr lang="el-GR" altLang="en-US" sz="2000"/>
              <a:t>σ</a:t>
            </a:r>
            <a:r>
              <a:rPr lang="en-US" altLang="en-US" sz="2000" baseline="-25000"/>
              <a:t>2</a:t>
            </a:r>
            <a:r>
              <a:rPr lang="en-US" altLang="en-US" sz="2000" baseline="30000"/>
              <a:t>2 </a:t>
            </a:r>
            <a:r>
              <a:rPr lang="en-US" altLang="en-US" sz="2000">
                <a:cs typeface="Arial" panose="020B0604020202020204" pitchFamily="34" charset="0"/>
              </a:rPr>
              <a:t>&gt; 0</a:t>
            </a:r>
          </a:p>
        </p:txBody>
      </p:sp>
      <p:sp>
        <p:nvSpPr>
          <p:cNvPr id="143419" name="Line 59">
            <a:extLst>
              <a:ext uri="{FF2B5EF4-FFF2-40B4-BE49-F238E27FC236}">
                <a16:creationId xmlns:a16="http://schemas.microsoft.com/office/drawing/2014/main" id="{72CD9359-D52D-460E-8CDB-9DE4D87DE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524000"/>
            <a:ext cx="0" cy="4876800"/>
          </a:xfrm>
          <a:prstGeom prst="line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" name="Line 47">
            <a:extLst>
              <a:ext uri="{FF2B5EF4-FFF2-40B4-BE49-F238E27FC236}">
                <a16:creationId xmlns:a16="http://schemas.microsoft.com/office/drawing/2014/main" id="{59E72BE3-2D46-4176-A2F8-6B5E719972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32639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D146D023-8C34-4C22-AE8C-43A4828A6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520" y="3715154"/>
            <a:ext cx="1909761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chemeClr val="hlink"/>
                </a:solidFill>
              </a:rPr>
              <a:t>F</a:t>
            </a:r>
            <a:r>
              <a:rPr lang="en-US" altLang="en-US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/2 critical</a:t>
            </a:r>
            <a:r>
              <a:rPr lang="en-US" altLang="en-US" sz="3600" b="1" i="1" dirty="0">
                <a:solidFill>
                  <a:schemeClr val="hlink"/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86252F-A441-43E4-A902-4167A96C288E}"/>
                  </a:ext>
                </a:extLst>
              </p14:cNvPr>
              <p14:cNvContentPartPr/>
              <p14:nvPr/>
            </p14:nvContentPartPr>
            <p14:xfrm>
              <a:off x="5246652" y="3370363"/>
              <a:ext cx="163800" cy="171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86252F-A441-43E4-A902-4167A96C28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7652" y="3361363"/>
                <a:ext cx="181440" cy="189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A2C33E6-6474-4698-BC17-F3E652A161F7}"/>
              </a:ext>
            </a:extLst>
          </p:cNvPr>
          <p:cNvSpPr txBox="1"/>
          <p:nvPr/>
        </p:nvSpPr>
        <p:spPr>
          <a:xfrm>
            <a:off x="1596233" y="5641975"/>
            <a:ext cx="91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0"/>
              </a:rPr>
              <a:t>Test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49CA01-1A57-41B9-B8C6-1FA4C70A8F6C}"/>
              </a:ext>
            </a:extLst>
          </p:cNvPr>
          <p:cNvSpPr txBox="1"/>
          <p:nvPr/>
        </p:nvSpPr>
        <p:spPr>
          <a:xfrm>
            <a:off x="5867400" y="5599698"/>
            <a:ext cx="91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0"/>
              </a:rPr>
              <a:t>Test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4B41ED-CDA0-4199-962D-B1149D85438F}"/>
              </a:ext>
            </a:extLst>
          </p:cNvPr>
          <p:cNvSpPr txBox="1"/>
          <p:nvPr/>
        </p:nvSpPr>
        <p:spPr>
          <a:xfrm>
            <a:off x="3171827" y="5531131"/>
            <a:ext cx="91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0"/>
              </a:rPr>
              <a:t>Critical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E63F39-D11C-49AE-AD31-3765AA47E5FD}"/>
              </a:ext>
            </a:extLst>
          </p:cNvPr>
          <p:cNvSpPr txBox="1"/>
          <p:nvPr/>
        </p:nvSpPr>
        <p:spPr>
          <a:xfrm>
            <a:off x="7648642" y="5537795"/>
            <a:ext cx="91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0"/>
              </a:rPr>
              <a:t>Critical</a:t>
            </a:r>
          </a:p>
        </p:txBody>
      </p:sp>
    </p:spTree>
    <p:extLst>
      <p:ext uri="{BB962C8B-B14F-4D97-AF65-F5344CB8AC3E}">
        <p14:creationId xmlns:p14="http://schemas.microsoft.com/office/powerpoint/2010/main" val="202657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7">
            <a:extLst>
              <a:ext uri="{FF2B5EF4-FFF2-40B4-BE49-F238E27FC236}">
                <a16:creationId xmlns:a16="http://schemas.microsoft.com/office/drawing/2014/main" id="{B4B6EE8B-5A22-439B-9811-FBA410234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/>
              <a:t>F Test: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17" name="Rectangle 9">
                <a:extLst>
                  <a:ext uri="{FF2B5EF4-FFF2-40B4-BE49-F238E27FC236}">
                    <a16:creationId xmlns:a16="http://schemas.microsoft.com/office/drawing/2014/main" id="{34E1AB54-8DE0-442E-B1F8-ED55F83BB41E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959603" y="1335151"/>
                <a:ext cx="7924800" cy="4465261"/>
              </a:xfrm>
              <a:noFill/>
              <a:ln/>
            </p:spPr>
            <p:txBody>
              <a:bodyPr lIns="90488" tIns="44450" rIns="90488" bIns="44450">
                <a:spAutoFit/>
              </a:bodyPr>
              <a:lstStyle/>
              <a:p>
                <a:pPr marL="0" indent="0" defTabSz="1684338">
                  <a:buFont typeface="Wingdings" panose="05000000000000000000" pitchFamily="2" charset="2"/>
                  <a:buNone/>
                  <a:tabLst>
                    <a:tab pos="509588" algn="ctr"/>
                    <a:tab pos="2857500" algn="r"/>
                    <a:tab pos="4740275" algn="r"/>
                  </a:tabLst>
                </a:pPr>
                <a:r>
                  <a:rPr lang="en-US" altLang="en-US" sz="2400" dirty="0"/>
                  <a:t>You are a financial analyst for a brokerage firm.  You want to compare dividend yields between stocks listed on the NYSE &amp; NASDAQ.  You collect the following data</a:t>
                </a:r>
                <a:r>
                  <a:rPr lang="en-US" altLang="en-US" dirty="0"/>
                  <a:t>:</a:t>
                </a:r>
              </a:p>
              <a:p>
                <a:pPr marL="0" indent="0" defTabSz="1684338">
                  <a:buFont typeface="Wingdings" panose="05000000000000000000" pitchFamily="2" charset="2"/>
                  <a:buNone/>
                  <a:tabLst>
                    <a:tab pos="509588" algn="ctr"/>
                    <a:tab pos="2857500" algn="r"/>
                    <a:tab pos="4740275" algn="r"/>
                  </a:tabLst>
                </a:pPr>
                <a:r>
                  <a:rPr lang="en-US" altLang="en-US" sz="2400" b="1" dirty="0"/>
                  <a:t>               	       </a:t>
                </a:r>
                <a:r>
                  <a:rPr lang="en-US" altLang="en-US" sz="2400" b="1" u="sng" dirty="0">
                    <a:solidFill>
                      <a:srgbClr val="002060"/>
                    </a:solidFill>
                  </a:rPr>
                  <a:t>NYSE</a:t>
                </a:r>
                <a:r>
                  <a:rPr lang="en-US" alt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2400" b="1" dirty="0"/>
                  <a:t>      	</a:t>
                </a:r>
                <a:r>
                  <a:rPr lang="en-US" altLang="en-US" sz="2400" b="1" u="sng" dirty="0">
                    <a:solidFill>
                      <a:srgbClr val="2CA237"/>
                    </a:solidFill>
                  </a:rPr>
                  <a:t>NASDAQ</a:t>
                </a:r>
                <a:br>
                  <a:rPr lang="en-US" altLang="en-US" sz="2400" b="1" dirty="0"/>
                </a:br>
                <a:r>
                  <a:rPr lang="en-US" altLang="en-US" sz="2400" b="1" dirty="0"/>
                  <a:t>Numbers	 </a:t>
                </a:r>
                <a:r>
                  <a:rPr lang="en-US" altLang="en-US" sz="2400" b="1" dirty="0">
                    <a:solidFill>
                      <a:srgbClr val="C00000"/>
                    </a:solidFill>
                  </a:rPr>
                  <a:t>21</a:t>
                </a:r>
                <a:r>
                  <a:rPr lang="en-US" altLang="en-US" sz="2400" b="1" dirty="0"/>
                  <a:t>	</a:t>
                </a:r>
                <a:r>
                  <a:rPr lang="en-US" altLang="en-US" sz="2400" b="1" dirty="0">
                    <a:solidFill>
                      <a:srgbClr val="C00000"/>
                    </a:solidFill>
                  </a:rPr>
                  <a:t>25</a:t>
                </a:r>
              </a:p>
              <a:p>
                <a:pPr marL="0" indent="0" defTabSz="1684338">
                  <a:spcBef>
                    <a:spcPct val="0"/>
                  </a:spcBef>
                  <a:buFont typeface="Wingdings" panose="05000000000000000000" pitchFamily="2" charset="2"/>
                  <a:buNone/>
                  <a:tabLst>
                    <a:tab pos="509588" algn="ctr"/>
                    <a:tab pos="2857500" algn="r"/>
                    <a:tab pos="4740275" algn="r"/>
                  </a:tabLst>
                </a:pPr>
                <a:r>
                  <a:rPr lang="en-US" altLang="en-US" sz="2400" b="1" dirty="0"/>
                  <a:t>Mean	3.27	2.53</a:t>
                </a:r>
              </a:p>
              <a:p>
                <a:pPr marL="0" indent="0" defTabSz="1684338">
                  <a:spcBef>
                    <a:spcPct val="0"/>
                  </a:spcBef>
                  <a:buFont typeface="Wingdings" panose="05000000000000000000" pitchFamily="2" charset="2"/>
                  <a:buNone/>
                  <a:tabLst>
                    <a:tab pos="509588" algn="ctr"/>
                    <a:tab pos="2857500" algn="r"/>
                    <a:tab pos="4740275" algn="r"/>
                  </a:tabLst>
                </a:pPr>
                <a:r>
                  <a:rPr lang="en-US" altLang="en-US" sz="2400" b="1" dirty="0"/>
                  <a:t>Std dev	</a:t>
                </a:r>
                <a:r>
                  <a:rPr lang="en-US" altLang="en-US" sz="2400" b="1" dirty="0">
                    <a:solidFill>
                      <a:srgbClr val="FF0000"/>
                    </a:solidFill>
                  </a:rPr>
                  <a:t>1.30</a:t>
                </a:r>
                <a:r>
                  <a:rPr lang="en-US" altLang="en-US" sz="2400" b="1" dirty="0"/>
                  <a:t>	</a:t>
                </a:r>
                <a:r>
                  <a:rPr lang="en-US" altLang="en-US" sz="2400" b="1" dirty="0">
                    <a:solidFill>
                      <a:srgbClr val="FF0000"/>
                    </a:solidFill>
                  </a:rPr>
                  <a:t>1.16</a:t>
                </a:r>
              </a:p>
              <a:p>
                <a:pPr marL="0" indent="0" defTabSz="1684338">
                  <a:lnSpc>
                    <a:spcPct val="110000"/>
                  </a:lnSpc>
                  <a:buFont typeface="Wingdings" panose="05000000000000000000" pitchFamily="2" charset="2"/>
                  <a:buNone/>
                  <a:tabLst>
                    <a:tab pos="509588" algn="ctr"/>
                    <a:tab pos="2857500" algn="r"/>
                    <a:tab pos="4740275" algn="r"/>
                  </a:tabLst>
                </a:pPr>
                <a:endParaRPr lang="en-US" altLang="en-US" sz="1200" dirty="0"/>
              </a:p>
              <a:p>
                <a:pPr marL="0" indent="0" defTabSz="1684338">
                  <a:lnSpc>
                    <a:spcPct val="110000"/>
                  </a:lnSpc>
                  <a:buFont typeface="Wingdings" panose="05000000000000000000" pitchFamily="2" charset="2"/>
                  <a:buNone/>
                  <a:tabLst>
                    <a:tab pos="509588" algn="ctr"/>
                    <a:tab pos="2857500" algn="r"/>
                    <a:tab pos="4740275" algn="r"/>
                  </a:tabLst>
                </a:pPr>
                <a:r>
                  <a:rPr lang="en-US" altLang="en-US" sz="2400" dirty="0"/>
                  <a:t>Is there a difference in the 	variances between the:</a:t>
                </a:r>
              </a:p>
              <a:p>
                <a:pPr marL="0" indent="0" defTabSz="1684338">
                  <a:lnSpc>
                    <a:spcPct val="110000"/>
                  </a:lnSpc>
                  <a:buFont typeface="Wingdings" panose="05000000000000000000" pitchFamily="2" charset="2"/>
                  <a:buNone/>
                  <a:tabLst>
                    <a:tab pos="509588" algn="ctr"/>
                    <a:tab pos="2857500" algn="r"/>
                    <a:tab pos="4740275" algn="r"/>
                  </a:tabLst>
                </a:pPr>
                <a:r>
                  <a:rPr lang="en-US" altLang="en-US" sz="2400" dirty="0"/>
                  <a:t>NYSE (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24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en-US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altLang="en-US" sz="2400" dirty="0"/>
                  <a:t>  &amp;  NASDAQ (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en-US" sz="2400" dirty="0"/>
              </a:p>
              <a:p>
                <a:pPr marL="0" indent="0" defTabSz="1684338">
                  <a:lnSpc>
                    <a:spcPct val="110000"/>
                  </a:lnSpc>
                  <a:buFont typeface="Wingdings" panose="05000000000000000000" pitchFamily="2" charset="2"/>
                  <a:buNone/>
                  <a:tabLst>
                    <a:tab pos="509588" algn="ctr"/>
                    <a:tab pos="2857500" algn="r"/>
                    <a:tab pos="4740275" algn="r"/>
                  </a:tabLst>
                </a:pPr>
                <a:r>
                  <a:rPr lang="en-US" altLang="en-US" sz="2400" dirty="0"/>
                  <a:t>at the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</a:t>
                </a:r>
                <a:r>
                  <a:rPr lang="en-US" altLang="en-US" sz="2400" i="1" dirty="0"/>
                  <a:t> </a:t>
                </a:r>
                <a:r>
                  <a:rPr lang="en-US" altLang="en-US" sz="2400" dirty="0"/>
                  <a:t>=</a:t>
                </a:r>
                <a:r>
                  <a:rPr lang="en-US" altLang="en-US" sz="2400" b="1" dirty="0"/>
                  <a:t> </a:t>
                </a:r>
                <a:r>
                  <a:rPr lang="en-US" altLang="en-US" sz="2400" dirty="0"/>
                  <a:t>0.05 level?</a:t>
                </a:r>
              </a:p>
            </p:txBody>
          </p:sp>
        </mc:Choice>
        <mc:Fallback xmlns="">
          <p:sp>
            <p:nvSpPr>
              <p:cNvPr id="145417" name="Rectangle 9">
                <a:extLst>
                  <a:ext uri="{FF2B5EF4-FFF2-40B4-BE49-F238E27FC236}">
                    <a16:creationId xmlns:a16="http://schemas.microsoft.com/office/drawing/2014/main" id="{34E1AB54-8DE0-442E-B1F8-ED55F83BB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59603" y="1335151"/>
                <a:ext cx="7924800" cy="4465261"/>
              </a:xfrm>
              <a:blipFill>
                <a:blip r:embed="rId2"/>
                <a:stretch>
                  <a:fillRect l="-1154" t="-955" r="-1000" b="-23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F3C680-27A1-4805-8ED4-9B7DD826CCA6}"/>
                  </a:ext>
                </a:extLst>
              </p14:cNvPr>
              <p14:cNvContentPartPr/>
              <p14:nvPr/>
            </p14:nvContentPartPr>
            <p14:xfrm>
              <a:off x="4525212" y="230116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F3C680-27A1-4805-8ED4-9B7DD826CC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6212" y="22921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1FCE80-CDDA-4165-B0D3-1814EF46386C}"/>
                  </a:ext>
                </a:extLst>
              </p14:cNvPr>
              <p14:cNvContentPartPr/>
              <p14:nvPr/>
            </p14:nvContentPartPr>
            <p14:xfrm>
              <a:off x="4734372" y="541624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1FCE80-CDDA-4165-B0D3-1814EF4638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5732" y="540724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43A87B9-4B57-4598-9DCF-B60818D6809D}"/>
              </a:ext>
            </a:extLst>
          </p:cNvPr>
          <p:cNvGrpSpPr/>
          <p:nvPr/>
        </p:nvGrpSpPr>
        <p:grpSpPr>
          <a:xfrm>
            <a:off x="4718892" y="5447203"/>
            <a:ext cx="360" cy="360"/>
            <a:chOff x="4718892" y="544720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4D3B1C-D8BE-4519-8FE8-179626856A81}"/>
                    </a:ext>
                  </a:extLst>
                </p14:cNvPr>
                <p14:cNvContentPartPr/>
                <p14:nvPr/>
              </p14:nvContentPartPr>
              <p14:xfrm>
                <a:off x="4718892" y="5447203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4D3B1C-D8BE-4519-8FE8-179626856A8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09892" y="543856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14D761A-7A36-4362-8BB0-1B6D63EED016}"/>
                    </a:ext>
                  </a:extLst>
                </p14:cNvPr>
                <p14:cNvContentPartPr/>
                <p14:nvPr/>
              </p14:nvContentPartPr>
              <p14:xfrm>
                <a:off x="4718892" y="5447203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14D761A-7A36-4362-8BB0-1B6D63EED0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09892" y="543856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907973-B735-418D-8E31-0353BC049139}"/>
                  </a:ext>
                </a:extLst>
              </p14:cNvPr>
              <p14:cNvContentPartPr/>
              <p14:nvPr/>
            </p14:nvContentPartPr>
            <p14:xfrm>
              <a:off x="5571372" y="581152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907973-B735-418D-8E31-0353BC0491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2732" y="58028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2ADA8C-C6DE-4940-8CF6-FAA2D9A91E85}"/>
                  </a:ext>
                </a:extLst>
              </p14:cNvPr>
              <p14:cNvContentPartPr/>
              <p14:nvPr/>
            </p14:nvContentPartPr>
            <p14:xfrm>
              <a:off x="4687932" y="492052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2ADA8C-C6DE-4940-8CF6-FAA2D9A91E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292" y="491188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91C1E87-4502-488E-966D-DFCB10673F76}"/>
              </a:ext>
            </a:extLst>
          </p:cNvPr>
          <p:cNvGrpSpPr/>
          <p:nvPr/>
        </p:nvGrpSpPr>
        <p:grpSpPr>
          <a:xfrm>
            <a:off x="5880972" y="5827003"/>
            <a:ext cx="360" cy="360"/>
            <a:chOff x="5880972" y="582700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5B758C-B198-425C-A846-3544FA0E0814}"/>
                    </a:ext>
                  </a:extLst>
                </p14:cNvPr>
                <p14:cNvContentPartPr/>
                <p14:nvPr/>
              </p14:nvContentPartPr>
              <p14:xfrm>
                <a:off x="5880972" y="5827003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15B758C-B198-425C-A846-3544FA0E081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72332" y="58180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44EC87-DC7A-40B8-A1D5-ECC64762775A}"/>
                    </a:ext>
                  </a:extLst>
                </p14:cNvPr>
                <p14:cNvContentPartPr/>
                <p14:nvPr/>
              </p14:nvContentPartPr>
              <p14:xfrm>
                <a:off x="5880972" y="5827003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44EC87-DC7A-40B8-A1D5-ECC6476277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72332" y="58180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CE995E-A7F9-4517-8AC4-2A33E210D523}"/>
                    </a:ext>
                  </a:extLst>
                </p14:cNvPr>
                <p14:cNvContentPartPr/>
                <p14:nvPr/>
              </p14:nvContentPartPr>
              <p14:xfrm>
                <a:off x="5880972" y="5827003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CE995E-A7F9-4517-8AC4-2A33E210D52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72332" y="58180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E7CBDD6-8979-4110-9BAF-0FB88956F6FA}"/>
                  </a:ext>
                </a:extLst>
              </p14:cNvPr>
              <p14:cNvContentPartPr/>
              <p14:nvPr/>
            </p14:nvContentPartPr>
            <p14:xfrm>
              <a:off x="4377972" y="1890403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E7CBDD6-8979-4110-9BAF-0FB88956F6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8972" y="18814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EC7FD4-B771-45FA-A92E-882BE0458B9B}"/>
                  </a:ext>
                </a:extLst>
              </p14:cNvPr>
              <p14:cNvContentPartPr/>
              <p14:nvPr/>
            </p14:nvContentPartPr>
            <p14:xfrm>
              <a:off x="4819692" y="2014243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EC7FD4-B771-45FA-A92E-882BE0458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1052" y="200560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DBD2AD7-C8D6-48AE-8E06-7F8184ECABD8}"/>
              </a:ext>
            </a:extLst>
          </p:cNvPr>
          <p:cNvGrpSpPr/>
          <p:nvPr/>
        </p:nvGrpSpPr>
        <p:grpSpPr>
          <a:xfrm>
            <a:off x="5346732" y="4044643"/>
            <a:ext cx="360" cy="360"/>
            <a:chOff x="5346732" y="404464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F709ED6-6191-441C-AD67-F21E7E095A47}"/>
                    </a:ext>
                  </a:extLst>
                </p14:cNvPr>
                <p14:cNvContentPartPr/>
                <p14:nvPr/>
              </p14:nvContentPartPr>
              <p14:xfrm>
                <a:off x="5346732" y="4044643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F709ED6-6191-441C-AD67-F21E7E095A4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37732" y="40360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1F05A3-D784-4F1D-B13E-557C2593545A}"/>
                    </a:ext>
                  </a:extLst>
                </p14:cNvPr>
                <p14:cNvContentPartPr/>
                <p14:nvPr/>
              </p14:nvContentPartPr>
              <p14:xfrm>
                <a:off x="5346732" y="404464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71F05A3-D784-4F1D-B13E-557C259354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37732" y="40360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04A286-90E5-4DF3-AA65-D79EFD6E075A}"/>
              </a:ext>
            </a:extLst>
          </p:cNvPr>
          <p:cNvGrpSpPr/>
          <p:nvPr/>
        </p:nvGrpSpPr>
        <p:grpSpPr>
          <a:xfrm>
            <a:off x="6470292" y="4191883"/>
            <a:ext cx="360" cy="360"/>
            <a:chOff x="6470292" y="419188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0142C2-0667-4179-937E-695B4924547D}"/>
                    </a:ext>
                  </a:extLst>
                </p14:cNvPr>
                <p14:cNvContentPartPr/>
                <p14:nvPr/>
              </p14:nvContentPartPr>
              <p14:xfrm>
                <a:off x="6470292" y="4191883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0142C2-0667-4179-937E-695B492454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61292" y="41832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955200-A1D7-4AC0-B341-582934C48E4F}"/>
                    </a:ext>
                  </a:extLst>
                </p14:cNvPr>
                <p14:cNvContentPartPr/>
                <p14:nvPr/>
              </p14:nvContentPartPr>
              <p14:xfrm>
                <a:off x="6470292" y="4191883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955200-A1D7-4AC0-B341-582934C48E4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61292" y="41832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A6E3FB-4365-44B9-8C93-C12D12B513AF}"/>
              </a:ext>
            </a:extLst>
          </p:cNvPr>
          <p:cNvGrpSpPr/>
          <p:nvPr/>
        </p:nvGrpSpPr>
        <p:grpSpPr>
          <a:xfrm>
            <a:off x="3044892" y="2130883"/>
            <a:ext cx="360" cy="360"/>
            <a:chOff x="3044892" y="213088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305CD2-C926-4ADB-994A-C59D727C3395}"/>
                    </a:ext>
                  </a:extLst>
                </p14:cNvPr>
                <p14:cNvContentPartPr/>
                <p14:nvPr/>
              </p14:nvContentPartPr>
              <p14:xfrm>
                <a:off x="3044892" y="213088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305CD2-C926-4ADB-994A-C59D727C339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36252" y="21218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A597FE-F987-452E-A564-275B5A0E8B82}"/>
                    </a:ext>
                  </a:extLst>
                </p14:cNvPr>
                <p14:cNvContentPartPr/>
                <p14:nvPr/>
              </p14:nvContentPartPr>
              <p14:xfrm>
                <a:off x="3044892" y="2130883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A597FE-F987-452E-A564-275B5A0E8B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36252" y="21218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EA3F50-5DAA-4EBB-BCE3-2BE4F874DA9E}"/>
              </a:ext>
            </a:extLst>
          </p:cNvPr>
          <p:cNvGrpSpPr/>
          <p:nvPr/>
        </p:nvGrpSpPr>
        <p:grpSpPr>
          <a:xfrm>
            <a:off x="3068292" y="2161483"/>
            <a:ext cx="360" cy="360"/>
            <a:chOff x="3068292" y="216148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CDD495-DDC3-457B-92BD-157222A62B75}"/>
                    </a:ext>
                  </a:extLst>
                </p14:cNvPr>
                <p14:cNvContentPartPr/>
                <p14:nvPr/>
              </p14:nvContentPartPr>
              <p14:xfrm>
                <a:off x="3068292" y="2161483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CDD495-DDC3-457B-92BD-157222A62B7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59652" y="21528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D348DB-B19C-4B14-AE43-B041CE1D36FF}"/>
                    </a:ext>
                  </a:extLst>
                </p14:cNvPr>
                <p14:cNvContentPartPr/>
                <p14:nvPr/>
              </p14:nvContentPartPr>
              <p14:xfrm>
                <a:off x="3068292" y="2161483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D348DB-B19C-4B14-AE43-B041CE1D36F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59652" y="21528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A8A10FD-37E8-442F-B4C9-91037856482F}"/>
                    </a:ext>
                  </a:extLst>
                </p14:cNvPr>
                <p14:cNvContentPartPr/>
                <p14:nvPr/>
              </p14:nvContentPartPr>
              <p14:xfrm>
                <a:off x="3068292" y="2161483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A8A10FD-37E8-442F-B4C9-9103785648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59652" y="21528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710EEF-F743-43BA-92E7-1C94A74D9083}"/>
              </a:ext>
            </a:extLst>
          </p:cNvPr>
          <p:cNvGrpSpPr/>
          <p:nvPr/>
        </p:nvGrpSpPr>
        <p:grpSpPr>
          <a:xfrm>
            <a:off x="3773532" y="813283"/>
            <a:ext cx="7920" cy="360"/>
            <a:chOff x="3773532" y="813283"/>
            <a:chExt cx="792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185EAE-1B68-4355-9143-39A02E86BDF9}"/>
                    </a:ext>
                  </a:extLst>
                </p14:cNvPr>
                <p14:cNvContentPartPr/>
                <p14:nvPr/>
              </p14:nvContentPartPr>
              <p14:xfrm>
                <a:off x="3773532" y="813283"/>
                <a:ext cx="180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185EAE-1B68-4355-9143-39A02E86BD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64532" y="804283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477393-CABB-4831-AC84-0318D151A8CD}"/>
                    </a:ext>
                  </a:extLst>
                </p14:cNvPr>
                <p14:cNvContentPartPr/>
                <p14:nvPr/>
              </p14:nvContentPartPr>
              <p14:xfrm>
                <a:off x="3781092" y="813283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477393-CABB-4831-AC84-0318D151A8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72452" y="8042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E0F3A6-5A82-4B24-8CFB-69B4F15B2B6F}"/>
                  </a:ext>
                </a:extLst>
              </p14:cNvPr>
              <p14:cNvContentPartPr/>
              <p14:nvPr/>
            </p14:nvContentPartPr>
            <p14:xfrm>
              <a:off x="2642052" y="2525803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E0F3A6-5A82-4B24-8CFB-69B4F15B2B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3412" y="25171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CF00F41-F19A-41C6-9B99-D4DF04E6F34C}"/>
                  </a:ext>
                </a:extLst>
              </p14:cNvPr>
              <p14:cNvContentPartPr/>
              <p14:nvPr/>
            </p14:nvContentPartPr>
            <p14:xfrm>
              <a:off x="2588052" y="2435443"/>
              <a:ext cx="15480" cy="176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CF00F41-F19A-41C6-9B99-D4DF04E6F34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79052" y="2426443"/>
                <a:ext cx="33120" cy="19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0" name="Rectangle 6">
            <a:extLst>
              <a:ext uri="{FF2B5EF4-FFF2-40B4-BE49-F238E27FC236}">
                <a16:creationId xmlns:a16="http://schemas.microsoft.com/office/drawing/2014/main" id="{3DB76717-14D7-444B-9CC4-04D708DA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754" y="4866554"/>
            <a:ext cx="26670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5FDDF3BB-B185-4480-934D-DE21A71ED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90715"/>
            <a:ext cx="2362200" cy="91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C4766C9D-F55F-4079-AB96-6D690DF0D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7095" y="301772"/>
            <a:ext cx="7793038" cy="762000"/>
          </a:xfrm>
        </p:spPr>
        <p:txBody>
          <a:bodyPr/>
          <a:lstStyle/>
          <a:p>
            <a:r>
              <a:rPr lang="en-US" altLang="en-US" dirty="0"/>
              <a:t>F Test: Example Solution</a:t>
            </a:r>
            <a:endParaRPr lang="en-US" altLang="en-US" i="1" dirty="0"/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01E2DBB9-B4F3-4FDD-8876-4CA12B004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35143"/>
            <a:ext cx="8077200" cy="5012896"/>
          </a:xfrm>
        </p:spPr>
        <p:txBody>
          <a:bodyPr/>
          <a:lstStyle/>
          <a:p>
            <a:r>
              <a:rPr lang="en-US" altLang="en-US" sz="2300" dirty="0"/>
              <a:t>Form the hypothesis test: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300" dirty="0"/>
              <a:t>H</a:t>
            </a:r>
            <a:r>
              <a:rPr lang="en-US" altLang="en-US" sz="2300" baseline="-25000" dirty="0"/>
              <a:t>0</a:t>
            </a:r>
            <a:r>
              <a:rPr lang="en-US" altLang="en-US" sz="2300" dirty="0"/>
              <a:t>: </a:t>
            </a:r>
            <a:r>
              <a:rPr lang="el-GR" altLang="en-US" sz="2300" dirty="0"/>
              <a:t>σ</a:t>
            </a:r>
            <a:r>
              <a:rPr lang="en-US" altLang="en-US" sz="2300" baseline="30000" dirty="0"/>
              <a:t>2</a:t>
            </a:r>
            <a:r>
              <a:rPr lang="en-US" altLang="en-US" sz="2300" baseline="-25000" dirty="0"/>
              <a:t>1</a:t>
            </a:r>
            <a:r>
              <a:rPr lang="en-US" altLang="en-US" sz="2300" dirty="0"/>
              <a:t> – </a:t>
            </a:r>
            <a:r>
              <a:rPr lang="el-GR" altLang="en-US" sz="2300" dirty="0"/>
              <a:t>σ</a:t>
            </a:r>
            <a:r>
              <a:rPr lang="en-US" altLang="en-US" sz="2300" baseline="30000" dirty="0"/>
              <a:t>2</a:t>
            </a:r>
            <a:r>
              <a:rPr lang="en-US" altLang="en-US" sz="2300" baseline="-25000" dirty="0"/>
              <a:t>2</a:t>
            </a:r>
            <a:r>
              <a:rPr lang="en-US" altLang="en-US" sz="2300" dirty="0"/>
              <a:t> = 0    (</a:t>
            </a:r>
            <a:r>
              <a:rPr lang="en-US" altLang="en-US" sz="1900" dirty="0"/>
              <a:t>there is no difference between variances)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300" dirty="0"/>
              <a:t>H</a:t>
            </a:r>
            <a:r>
              <a:rPr lang="en-US" altLang="en-US" sz="2300" baseline="-25000" dirty="0"/>
              <a:t>A</a:t>
            </a:r>
            <a:r>
              <a:rPr lang="en-US" altLang="en-US" sz="2300" dirty="0"/>
              <a:t>: </a:t>
            </a:r>
            <a:r>
              <a:rPr lang="el-GR" altLang="en-US" sz="2300" dirty="0"/>
              <a:t>σ</a:t>
            </a:r>
            <a:r>
              <a:rPr lang="en-US" altLang="en-US" sz="2300" baseline="30000" dirty="0"/>
              <a:t>2</a:t>
            </a:r>
            <a:r>
              <a:rPr lang="en-US" altLang="en-US" sz="2300" baseline="-25000" dirty="0"/>
              <a:t>1</a:t>
            </a:r>
            <a:r>
              <a:rPr lang="en-US" altLang="en-US" sz="2300" dirty="0"/>
              <a:t> – </a:t>
            </a:r>
            <a:r>
              <a:rPr lang="el-GR" altLang="en-US" sz="2300" dirty="0"/>
              <a:t>σ</a:t>
            </a:r>
            <a:r>
              <a:rPr lang="en-US" altLang="en-US" sz="2300" baseline="30000" dirty="0"/>
              <a:t>2</a:t>
            </a:r>
            <a:r>
              <a:rPr lang="en-US" altLang="en-US" sz="2300" baseline="-25000" dirty="0"/>
              <a:t>2</a:t>
            </a:r>
            <a:r>
              <a:rPr lang="en-US" altLang="en-US" sz="2300" dirty="0"/>
              <a:t> ≠ 0    (</a:t>
            </a:r>
            <a:r>
              <a:rPr lang="en-US" altLang="en-US" sz="1900" dirty="0"/>
              <a:t>there is a difference between variances)</a:t>
            </a:r>
            <a:endParaRPr lang="el-GR" altLang="en-US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68" name="Rectangle 4">
                <a:extLst>
                  <a:ext uri="{FF2B5EF4-FFF2-40B4-BE49-F238E27FC236}">
                    <a16:creationId xmlns:a16="http://schemas.microsoft.com/office/drawing/2014/main" id="{6FF6FF47-A388-4EA3-B279-611664DE0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438" y="2590800"/>
                <a:ext cx="8077200" cy="3886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5342" tIns="42672" rIns="85342" bIns="42672"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D2B4E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D2B4E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D2B4E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D2B4E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D2B4E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300" dirty="0"/>
                  <a:t>Find the F critical value for </a:t>
                </a:r>
                <a:r>
                  <a:rPr lang="en-US" altLang="en-US" sz="2300" i="1" dirty="0">
                    <a:sym typeface="Symbol" panose="05050102010706020507" pitchFamily="18" charset="2"/>
                  </a:rPr>
                  <a:t></a:t>
                </a:r>
                <a:r>
                  <a:rPr lang="en-US" altLang="en-US" sz="2300" dirty="0"/>
                  <a:t> = .05,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3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3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en-US" sz="230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300" dirty="0"/>
                  <a:t>=0.025 :</a:t>
                </a:r>
              </a:p>
              <a:p>
                <a:pPr lvl="1"/>
                <a:r>
                  <a:rPr lang="en-US" altLang="en-US" sz="2300" dirty="0"/>
                  <a:t>Numerator:</a:t>
                </a:r>
              </a:p>
              <a:p>
                <a:pPr lvl="2"/>
                <a:r>
                  <a:rPr lang="en-US" altLang="en-US" dirty="0"/>
                  <a:t>df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= n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– 1 =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21</a:t>
                </a:r>
                <a:r>
                  <a:rPr lang="en-US" altLang="en-US" dirty="0"/>
                  <a:t> – 1 = 20</a:t>
                </a:r>
              </a:p>
              <a:p>
                <a:pPr lvl="1"/>
                <a:r>
                  <a:rPr lang="en-US" altLang="en-US" sz="2300" dirty="0"/>
                  <a:t>Denominator: </a:t>
                </a:r>
              </a:p>
              <a:p>
                <a:pPr lvl="2"/>
                <a:r>
                  <a:rPr lang="en-US" altLang="en-US" dirty="0"/>
                  <a:t>df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 = n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 – 1 =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25</a:t>
                </a:r>
                <a:r>
                  <a:rPr lang="en-US" altLang="en-US" dirty="0"/>
                  <a:t> – 1 = 24 </a:t>
                </a:r>
              </a:p>
              <a:p>
                <a:pPr lvl="1"/>
                <a:endParaRPr lang="en-US" altLang="en-US" sz="1000" dirty="0"/>
              </a:p>
              <a:p>
                <a:pPr lvl="1">
                  <a:buFont typeface="Wingdings" panose="05000000000000000000" pitchFamily="2" charset="2"/>
                  <a:buNone/>
                </a:pPr>
                <a:r>
                  <a:rPr lang="en-US" altLang="en-US" sz="2300" dirty="0"/>
                  <a:t>			F</a:t>
                </a:r>
                <a:r>
                  <a:rPr lang="en-US" altLang="en-US" sz="2300" baseline="-25000" dirty="0">
                    <a:sym typeface="Symbol" panose="05050102010706020507" pitchFamily="18" charset="2"/>
                  </a:rPr>
                  <a:t>.025 , 20, 24</a:t>
                </a:r>
                <a:r>
                  <a:rPr lang="en-US" altLang="en-US" sz="2300" dirty="0">
                    <a:sym typeface="Symbol" panose="05050102010706020507" pitchFamily="18" charset="2"/>
                  </a:rPr>
                  <a:t> = 2.327</a:t>
                </a:r>
              </a:p>
            </p:txBody>
          </p:sp>
        </mc:Choice>
        <mc:Fallback xmlns="">
          <p:sp>
            <p:nvSpPr>
              <p:cNvPr id="164868" name="Rectangle 4">
                <a:extLst>
                  <a:ext uri="{FF2B5EF4-FFF2-40B4-BE49-F238E27FC236}">
                    <a16:creationId xmlns:a16="http://schemas.microsoft.com/office/drawing/2014/main" id="{6FF6FF47-A388-4EA3-B279-611664DE0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438" y="2590800"/>
                <a:ext cx="8077200" cy="3886200"/>
              </a:xfrm>
              <a:prstGeom prst="rect">
                <a:avLst/>
              </a:prstGeom>
              <a:blipFill>
                <a:blip r:embed="rId2"/>
                <a:stretch>
                  <a:fillRect l="-226" t="-130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B554E56-891D-47EE-8980-017CDC0EB480}"/>
              </a:ext>
            </a:extLst>
          </p:cNvPr>
          <p:cNvGrpSpPr/>
          <p:nvPr/>
        </p:nvGrpSpPr>
        <p:grpSpPr>
          <a:xfrm>
            <a:off x="5416212" y="3254443"/>
            <a:ext cx="360" cy="360"/>
            <a:chOff x="5416212" y="325444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F6618A-7222-4672-A135-F7128E98E632}"/>
                    </a:ext>
                  </a:extLst>
                </p14:cNvPr>
                <p14:cNvContentPartPr/>
                <p14:nvPr/>
              </p14:nvContentPartPr>
              <p14:xfrm>
                <a:off x="5416212" y="3254443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F6618A-7222-4672-A135-F7128E98E6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07212" y="32454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802063C-D1A9-48F3-A91E-2C56A054A111}"/>
                    </a:ext>
                  </a:extLst>
                </p14:cNvPr>
                <p14:cNvContentPartPr/>
                <p14:nvPr/>
              </p14:nvContentPartPr>
              <p14:xfrm>
                <a:off x="5416212" y="3254443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802063C-D1A9-48F3-A91E-2C56A054A11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07212" y="32454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82CFA3-9E2F-4BA0-B89D-1525343693DD}"/>
                    </a:ext>
                  </a:extLst>
                </p14:cNvPr>
                <p14:cNvContentPartPr/>
                <p14:nvPr/>
              </p14:nvContentPartPr>
              <p14:xfrm>
                <a:off x="5416212" y="3254443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82CFA3-9E2F-4BA0-B89D-1525343693D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07212" y="32454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15CED7-2296-4C54-9624-891928804E1E}"/>
              </a:ext>
            </a:extLst>
          </p:cNvPr>
          <p:cNvGrpSpPr/>
          <p:nvPr/>
        </p:nvGrpSpPr>
        <p:grpSpPr>
          <a:xfrm>
            <a:off x="10058052" y="2479363"/>
            <a:ext cx="360" cy="360"/>
            <a:chOff x="10058052" y="247936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935D02-7409-46A0-BB19-D340D6BB6F33}"/>
                    </a:ext>
                  </a:extLst>
                </p14:cNvPr>
                <p14:cNvContentPartPr/>
                <p14:nvPr/>
              </p14:nvContentPartPr>
              <p14:xfrm>
                <a:off x="10058052" y="2479363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935D02-7409-46A0-BB19-D340D6BB6F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49052" y="24707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EB4C2B-321C-4325-874F-7159A667F632}"/>
                    </a:ext>
                  </a:extLst>
                </p14:cNvPr>
                <p14:cNvContentPartPr/>
                <p14:nvPr/>
              </p14:nvContentPartPr>
              <p14:xfrm>
                <a:off x="10058052" y="2479363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EB4C2B-321C-4325-874F-7159A667F6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49052" y="24707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E94CBDA-08DC-44F1-A6C8-13C036546011}"/>
              </a:ext>
            </a:extLst>
          </p:cNvPr>
          <p:cNvSpPr txBox="1"/>
          <p:nvPr/>
        </p:nvSpPr>
        <p:spPr>
          <a:xfrm>
            <a:off x="838560" y="5594443"/>
            <a:ext cx="7599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Excel: </a:t>
            </a:r>
            <a:r>
              <a:rPr lang="en-US" dirty="0"/>
              <a:t> Formulas to More Functions to Statistical to</a:t>
            </a:r>
          </a:p>
          <a:p>
            <a:r>
              <a:rPr lang="en-US" dirty="0"/>
              <a:t>F.INV.RT(0.025,20,24)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1324</TotalTime>
  <Pages>20</Pages>
  <Words>834</Words>
  <Application>Microsoft Office PowerPoint</Application>
  <PresentationFormat>On-screen Show (4:3)</PresentationFormat>
  <Paragraphs>161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Lucida Bright</vt:lpstr>
      <vt:lpstr>Arial</vt:lpstr>
      <vt:lpstr>Tahoma</vt:lpstr>
      <vt:lpstr>Times New Roman</vt:lpstr>
      <vt:lpstr>Cambria Math</vt:lpstr>
      <vt:lpstr>Wingdings</vt:lpstr>
      <vt:lpstr>PrenHall1</vt:lpstr>
      <vt:lpstr>Equation</vt:lpstr>
      <vt:lpstr>PowerPoint Presentation</vt:lpstr>
      <vt:lpstr>Hypothesis Tests for Variances</vt:lpstr>
      <vt:lpstr>F  Test for Difference in Two Population Variances</vt:lpstr>
      <vt:lpstr>Finding the Critical Value</vt:lpstr>
      <vt:lpstr>Finding the Critical Value</vt:lpstr>
      <vt:lpstr>F  Test for Difference in Two Population Variances</vt:lpstr>
      <vt:lpstr>Business Rule</vt:lpstr>
      <vt:lpstr>F Test: An Example</vt:lpstr>
      <vt:lpstr>F Test: Example Solution</vt:lpstr>
      <vt:lpstr>F Test: Example Solution</vt:lpstr>
      <vt:lpstr>Using EXCEL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10</dc:subject>
  <dc:creator>Dirk Yandell</dc:creator>
  <cp:keywords/>
  <dc:description/>
  <cp:lastModifiedBy>19498</cp:lastModifiedBy>
  <cp:revision>89</cp:revision>
  <cp:lastPrinted>1998-11-22T23:37:53Z</cp:lastPrinted>
  <dcterms:created xsi:type="dcterms:W3CDTF">2001-01-13T00:04:22Z</dcterms:created>
  <dcterms:modified xsi:type="dcterms:W3CDTF">2022-03-30T02:17:35Z</dcterms:modified>
</cp:coreProperties>
</file>