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441" r:id="rId2"/>
    <p:sldId id="271" r:id="rId3"/>
    <p:sldId id="273" r:id="rId4"/>
    <p:sldId id="274" r:id="rId5"/>
    <p:sldId id="324" r:id="rId6"/>
    <p:sldId id="288" r:id="rId7"/>
    <p:sldId id="289" r:id="rId8"/>
    <p:sldId id="340" r:id="rId9"/>
    <p:sldId id="292" r:id="rId10"/>
    <p:sldId id="388" r:id="rId11"/>
  </p:sldIdLst>
  <p:sldSz cx="9144000" cy="6858000" type="screen4x3"/>
  <p:notesSz cx="7010400" cy="9296400"/>
  <p:embeddedFontLst>
    <p:embeddedFont>
      <p:font typeface="Lucida Bright" panose="02040602050505020304" pitchFamily="18" charset="0"/>
      <p:regular r:id="rId14"/>
      <p:bold r:id="rId15"/>
      <p:italic r:id="rId16"/>
      <p:boldItalic r:id="rId17"/>
    </p:embeddedFont>
    <p:embeddedFont>
      <p:font typeface="Tahoma" panose="020B0604030504040204" pitchFamily="34" charset="0"/>
      <p:regular r:id="rId18"/>
      <p:bold r:id="rId19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FCFDC1"/>
    <a:srgbClr val="FBFDB1"/>
    <a:srgbClr val="FEE8DA"/>
    <a:srgbClr val="FDDCC7"/>
    <a:srgbClr val="FCEBD4"/>
    <a:srgbClr val="D9FFF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900" autoAdjust="0"/>
    <p:restoredTop sz="94660"/>
  </p:normalViewPr>
  <p:slideViewPr>
    <p:cSldViewPr>
      <p:cViewPr varScale="1">
        <p:scale>
          <a:sx n="99" d="100"/>
          <a:sy n="99" d="100"/>
        </p:scale>
        <p:origin x="15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-2220" y="-27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BDD76412-CAC5-40B4-ABB1-BE39AEC07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972550"/>
            <a:ext cx="6854825" cy="2778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3177" tIns="46589" rIns="93177" bIns="46589" anchor="ctr"/>
          <a:lstStyle>
            <a:lvl1pPr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4339" name="Line 6">
            <a:extLst>
              <a:ext uri="{FF2B5EF4-FFF2-40B4-BE49-F238E27FC236}">
                <a16:creationId xmlns:a16="http://schemas.microsoft.com/office/drawing/2014/main" id="{2C88F3FC-0EC8-4676-8A9E-C1993437D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5" y="387350"/>
            <a:ext cx="5746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4340" name="Line 7">
            <a:extLst>
              <a:ext uri="{FF2B5EF4-FFF2-40B4-BE49-F238E27FC236}">
                <a16:creationId xmlns:a16="http://schemas.microsoft.com/office/drawing/2014/main" id="{0207088E-4DDB-47BF-8788-9C47809B0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5" y="8909050"/>
            <a:ext cx="5746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C47175F5-DDB7-4F7C-82AF-25C9E7295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8966200"/>
            <a:ext cx="686435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lIns="92207" tIns="45295" rIns="92207" bIns="45295">
            <a:spAutoFit/>
          </a:bodyPr>
          <a:lstStyle>
            <a:lvl1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1D841BF1-F62D-4185-8B3F-933BCE6E5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57150"/>
            <a:ext cx="686435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lIns="92207" tIns="45295" rIns="92207" bIns="45295">
            <a:spAutoFit/>
          </a:bodyPr>
          <a:lstStyle>
            <a:lvl1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>
                <a:latin typeface="Arial" panose="020B0604020202020204" pitchFamily="34" charset="0"/>
              </a:rPr>
              <a:t>	Chapter 11	</a:t>
            </a:r>
            <a:r>
              <a:rPr lang="en-US" altLang="en-US" sz="1200" b="1">
                <a:latin typeface="Arial" panose="020B0604020202020204" pitchFamily="34" charset="0"/>
              </a:rPr>
              <a:t>Student Lecture Notes</a:t>
            </a:r>
            <a:r>
              <a:rPr lang="en-US" altLang="en-US" sz="1200">
                <a:latin typeface="Arial" panose="020B0604020202020204" pitchFamily="34" charset="0"/>
              </a:rPr>
              <a:t>	 11-</a:t>
            </a:r>
            <a:fld id="{A6AF8A34-F349-4068-801C-26B0E6D0A393}" type="slidenum">
              <a:rPr lang="en-US" altLang="en-US" sz="120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1F3D069-99B2-4FCC-A07C-5F1D661FE4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3486150"/>
            <a:ext cx="5140325" cy="5113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30936D9-BB3C-4EF3-BD5F-33FA26203A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58938" y="465138"/>
            <a:ext cx="3916362" cy="2936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66E2427E-761B-4D58-BDA8-C2AE14BA1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36417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4528EAF3-48C7-4DF2-ACA9-BB8D8E6B1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3951288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D1CA368B-E0E7-45A9-A0B4-49E9D81D9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4260850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BD492793-8A89-4A55-8801-ABAC0F436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4570413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8AC55851-BD50-42C0-A0E5-5CFA5CA63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487997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A382C23F-9840-454D-A5EE-7F66DC9CA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51911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C5A33321-BFDB-45AE-A130-F92E939B0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51911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42083944-30E7-4E5A-A60E-9EAC911B2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5500688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2B24F8E7-E3C9-4839-AB98-71F6DE67D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5810250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34C4E65E-6360-412C-8119-79B4E5B6B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6119813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E99AB6CC-739C-420B-96D5-B1893537C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642937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445304EE-1B53-41E6-BC7B-4918309AD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67405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79E5504F-7B6F-4CFD-BC71-0CAC5C9E3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7050088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B98A0107-BB14-4C76-BF97-C292E306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7359650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3AC4CF0A-E714-4747-9C3A-6882D1131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7669213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FD50E367-B89B-4F27-8794-096014BFE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797877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DDD843FD-D95D-4603-AAF9-5977A7822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8289925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E0C2961A-1DB9-419B-9859-844527AA0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175" y="8599488"/>
            <a:ext cx="4760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B676B562-1985-415C-9EC7-9156F1DBC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387350"/>
            <a:ext cx="598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1FABFBF3-1B25-4949-8818-E682C1860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8972550"/>
            <a:ext cx="685165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lIns="92207" tIns="45295" rIns="92207" bIns="45295">
            <a:spAutoFit/>
          </a:bodyPr>
          <a:lstStyle>
            <a:lvl1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F73D56A3-0DD6-40F9-AFA6-0BC8D7FB4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8" y="8909050"/>
            <a:ext cx="598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B1A8F5A3-71FA-4518-9C39-A31BF3B2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63500"/>
            <a:ext cx="6851650" cy="277813"/>
          </a:xfrm>
          <a:prstGeom prst="rect">
            <a:avLst/>
          </a:prstGeom>
          <a:noFill/>
          <a:ln>
            <a:noFill/>
          </a:ln>
          <a:effectLst/>
        </p:spPr>
        <p:txBody>
          <a:bodyPr lIns="92207" tIns="45295" rIns="92207" bIns="45295">
            <a:spAutoFit/>
          </a:bodyPr>
          <a:lstStyle>
            <a:lvl1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>
                <a:latin typeface="Arial" panose="020B0604020202020204" pitchFamily="34" charset="0"/>
              </a:rPr>
              <a:t>	Chapter 11	</a:t>
            </a:r>
            <a:r>
              <a:rPr lang="en-US" altLang="en-US" sz="1200" b="1">
                <a:latin typeface="Arial" panose="020B0604020202020204" pitchFamily="34" charset="0"/>
              </a:rPr>
              <a:t>Instructor Notes</a:t>
            </a:r>
            <a:r>
              <a:rPr lang="en-US" altLang="en-US" sz="1200">
                <a:latin typeface="Arial" panose="020B0604020202020204" pitchFamily="34" charset="0"/>
              </a:rPr>
              <a:t>	11-</a:t>
            </a:r>
            <a:fld id="{D1A8DA1A-CC4E-43A0-B9C3-4C84AF6A23CE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C2751A27-32E9-4A92-8660-1D614E96CA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6FDADDE5-325B-4575-9E49-AF8106564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5F68D0F6-60A5-4441-B77A-ACA3867C61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026063-B5B5-4241-9EE7-773404482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algn="ctr" defTabSz="852488">
              <a:buClr>
                <a:schemeClr val="folHlink"/>
              </a:buClr>
              <a:buSzPct val="60000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25450" algn="ctr" defTabSz="852488">
              <a:buClr>
                <a:schemeClr val="hlink"/>
              </a:buClr>
              <a:buSzPct val="55000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2488" algn="ctr" defTabSz="852488">
              <a:buClr>
                <a:schemeClr val="accent2"/>
              </a:buClr>
              <a:buSzPct val="50000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algn="ctr" defTabSz="852488">
              <a:buClr>
                <a:schemeClr val="folHlink"/>
              </a:buClr>
              <a:buSzPct val="5500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06563" algn="ctr" defTabSz="852488">
              <a:buClr>
                <a:srgbClr val="FD2B4E"/>
              </a:buClr>
              <a:buSzPct val="5000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637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209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781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353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F662BF-3F27-4565-8784-8E8B28307B5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EA83B9E2-22F6-421E-933E-E6D386CF98D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89FD89A-F856-46CB-A86A-1BDF1E091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02763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DEAAC-9CA5-4AF1-A145-C16D3EDF3B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4870086B-D9F7-4CF1-BDB5-37EB3034074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2EA15-6302-4435-9359-4B2826305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70419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243D9-AD61-4D22-96C4-321C3AA982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2968DC96-0D74-42BE-9BD5-F240B430126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E5E3F-001F-46A1-A39B-67393270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11951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5133F-0FBA-4DBF-B47B-F01D4AC7B2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CAA3635E-973D-40DC-8E13-5BA853FC7F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DBFF2-CCF1-4146-A5BD-8E710D1D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59910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45A6A-6AD1-49A1-8DDE-99897DF86B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C16FDEDB-64C5-4F1A-9213-BFABAE19948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8DC5-AF30-4804-9374-FF9ABAB6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65825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8C92B3-32FB-419A-A635-F3B396CC93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B2DBCBE9-EB9D-40D4-AD13-19C1B1CF86A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81E7A-5FE2-4313-9B10-37EAA911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91135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53C5E-50CC-4E66-9184-2BA552AAFA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E8608747-1380-4106-9472-A689D96143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25B33-DFF6-4C51-94F4-73B7407BD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1895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CBB1C5-E29E-4FC6-A5E4-E98E041D02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F36A2A00-B92D-45E7-9C02-D813D2E7E1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3796D-D478-424F-A14E-E1EEC2B3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92664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980829-0BAA-4494-80C6-9595D631D6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C8A85107-835D-4F16-84A3-3E129D762F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5267E-39CE-4041-8BEA-8984D1A8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17685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A630A-FFB0-4DE2-AFE9-B25A4259CA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52D93204-AB75-4A4F-9C29-9AFFC94381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5B580-F92C-4E94-BDDA-868F08F4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02935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6E6E2-A7D6-496A-9B13-C427E57D1B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D7A95725-0FD4-42F7-B0D8-C617D97D75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5D815-E998-4911-BEE9-5BBA89AD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06454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3F81611-9932-4763-8EC8-BBD6F980C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81173184-093F-420C-982C-A8C29636D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AE5151BD-B946-469A-90BA-B23E56EBE8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Chap 11-</a:t>
            </a:r>
            <a:fld id="{96EB2372-D175-4D0D-8811-8E45D14FFE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DC7B26DC-A378-4080-A092-C6BFED1536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D1483DC5-9454-4529-9AB5-3BB2F9DDA5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defTabSz="852488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 ft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3AE768F-D174-465D-818A-39A4B584D839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DEA4A35-6FA7-4934-91D6-0A02BBE9D510}"/>
              </a:ext>
            </a:extLst>
          </p:cNvPr>
          <p:cNvSpPr txBox="1">
            <a:spLocks noChangeAspect="1"/>
          </p:cNvSpPr>
          <p:nvPr/>
        </p:nvSpPr>
        <p:spPr>
          <a:xfrm>
            <a:off x="862013" y="4114800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60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Analysis of Variance</a:t>
            </a:r>
          </a:p>
        </p:txBody>
      </p:sp>
      <p:sp>
        <p:nvSpPr>
          <p:cNvPr id="15364" name="TextBox 1">
            <a:extLst>
              <a:ext uri="{FF2B5EF4-FFF2-40B4-BE49-F238E27FC236}">
                <a16:creationId xmlns:a16="http://schemas.microsoft.com/office/drawing/2014/main" id="{3655B005-4F9A-460D-B346-1704018BD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Tx/>
              <a:buNone/>
            </a:pPr>
            <a:r>
              <a:rPr lang="en-US" altLang="en-US" b="1" dirty="0">
                <a:solidFill>
                  <a:srgbClr val="800000"/>
                </a:solidFill>
                <a:ea typeface="MS PGothic" panose="020B0600070205080204" pitchFamily="34" charset="-128"/>
              </a:rPr>
              <a:t>           </a:t>
            </a:r>
            <a:r>
              <a:rPr lang="en-US" altLang="en-US" b="1" dirty="0">
                <a:solidFill>
                  <a:srgbClr val="002060"/>
                </a:solidFill>
                <a:latin typeface="Lucida Bright" panose="02040602050505020304" pitchFamily="18" charset="0"/>
                <a:ea typeface="MS PGothic" panose="020B0600070205080204" pitchFamily="34" charset="-128"/>
              </a:rPr>
              <a:t>Business Analytics</a:t>
            </a:r>
            <a:endParaRPr lang="en-US" altLang="en-US" b="1" dirty="0">
              <a:solidFill>
                <a:srgbClr val="002060"/>
              </a:solidFill>
              <a:latin typeface="Lucida Bright" panose="02040602050505020304" pitchFamily="18" charset="0"/>
              <a:ea typeface="MS PGothic" panose="020B0600070205080204" pitchFamily="34" charset="-128"/>
              <a:cs typeface="FrankRuehl" panose="020E0503060101010101" pitchFamily="34" charset="-79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19D094-E5A8-4FF2-BC22-D5108520F66D}"/>
              </a:ext>
            </a:extLst>
          </p:cNvPr>
          <p:cNvSpPr/>
          <p:nvPr/>
        </p:nvSpPr>
        <p:spPr>
          <a:xfrm>
            <a:off x="3148503" y="190500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T3LM1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301FA53-29A7-42FD-BCF5-3728EA3C3D9F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1912D9-D161-4F8C-A998-881A761D44D5}"/>
              </a:ext>
            </a:extLst>
          </p:cNvPr>
          <p:cNvSpPr txBox="1">
            <a:spLocks/>
          </p:cNvSpPr>
          <p:nvPr/>
        </p:nvSpPr>
        <p:spPr>
          <a:xfrm>
            <a:off x="1847850" y="2413752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4800" b="1" dirty="0">
                <a:solidFill>
                  <a:srgbClr val="002060"/>
                </a:solidFill>
                <a:latin typeface="Lucida Bright" panose="02040602050505020304" pitchFamily="18" charset="0"/>
                <a:ea typeface="+mj-ea"/>
                <a:cs typeface="+mj-cs"/>
              </a:rPr>
              <a:t>T3LM1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FFD89BB-E569-49A3-8D88-CE773D3B2680}"/>
              </a:ext>
            </a:extLst>
          </p:cNvPr>
          <p:cNvSpPr txBox="1">
            <a:spLocks noChangeAspect="1"/>
          </p:cNvSpPr>
          <p:nvPr/>
        </p:nvSpPr>
        <p:spPr>
          <a:xfrm>
            <a:off x="1722438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  <p:sp>
        <p:nvSpPr>
          <p:cNvPr id="26629" name="TextBox 1">
            <a:extLst>
              <a:ext uri="{FF2B5EF4-FFF2-40B4-BE49-F238E27FC236}">
                <a16:creationId xmlns:a16="http://schemas.microsoft.com/office/drawing/2014/main" id="{2390B142-77DE-4051-9AE1-2A2D93AAD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940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bg1"/>
              </a:buClr>
              <a:buSzPct val="100000"/>
              <a:buFontTx/>
              <a:buNone/>
            </a:pPr>
            <a:r>
              <a:rPr lang="en-US" altLang="en-US" b="1" dirty="0">
                <a:solidFill>
                  <a:srgbClr val="800000"/>
                </a:solidFill>
                <a:latin typeface="Lucida Bright" panose="02040602050505020304" pitchFamily="18" charset="0"/>
                <a:ea typeface="MS PGothic" panose="020B0600070205080204" pitchFamily="34" charset="-128"/>
              </a:rPr>
              <a:t>        </a:t>
            </a:r>
            <a:r>
              <a:rPr lang="en-US" altLang="en-US" b="1" dirty="0">
                <a:solidFill>
                  <a:srgbClr val="0070C0"/>
                </a:solidFill>
                <a:latin typeface="Lucida Bright" panose="02040602050505020304" pitchFamily="18" charset="0"/>
                <a:ea typeface="MS PGothic" panose="020B0600070205080204" pitchFamily="34" charset="-128"/>
              </a:rPr>
              <a:t>Data Analytics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067AAD8E-008F-4C1E-8B48-81B91BD47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19400"/>
            <a:ext cx="76962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5773D9C-CAC8-4EF3-B4C0-61EFCB8C80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One-Way Analysis of Variance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463559F-AD9A-43C3-8E02-9AD7527C8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Evaluate the difference among the means of three or more populations</a:t>
            </a:r>
          </a:p>
          <a:p>
            <a:pPr eaLnBrk="1" hangingPunct="1"/>
            <a:endParaRPr lang="en-US" altLang="en-US" sz="10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dirty="0">
                <a:solidFill>
                  <a:schemeClr val="hlink"/>
                </a:solidFill>
              </a:rPr>
              <a:t>Examples:</a:t>
            </a:r>
            <a:r>
              <a:rPr lang="en-US" altLang="en-US" sz="2300" dirty="0"/>
              <a:t>  Accident rates for 1</a:t>
            </a:r>
            <a:r>
              <a:rPr lang="en-US" altLang="en-US" sz="2300" baseline="30000" dirty="0"/>
              <a:t>st</a:t>
            </a:r>
            <a:r>
              <a:rPr lang="en-US" altLang="en-US" sz="2300" dirty="0"/>
              <a:t>, 2</a:t>
            </a:r>
            <a:r>
              <a:rPr lang="en-US" altLang="en-US" sz="2300" baseline="30000" dirty="0"/>
              <a:t>nd</a:t>
            </a:r>
            <a:r>
              <a:rPr lang="en-US" altLang="en-US" sz="2300" dirty="0"/>
              <a:t>, and 3</a:t>
            </a:r>
            <a:r>
              <a:rPr lang="en-US" altLang="en-US" sz="2300" baseline="30000" dirty="0"/>
              <a:t>rd</a:t>
            </a:r>
            <a:r>
              <a:rPr lang="en-US" altLang="en-US" sz="2300" dirty="0"/>
              <a:t> shift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dirty="0"/>
              <a:t>                   Expected mileage for five brands of tires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200" dirty="0"/>
          </a:p>
          <a:p>
            <a:pPr eaLnBrk="1" hangingPunct="1"/>
            <a:r>
              <a:rPr lang="en-US" altLang="en-US" sz="2700" dirty="0">
                <a:solidFill>
                  <a:schemeClr val="folHlink"/>
                </a:solidFill>
              </a:rPr>
              <a:t>Assumptions</a:t>
            </a:r>
          </a:p>
          <a:p>
            <a:pPr lvl="1" eaLnBrk="1" hangingPunct="1"/>
            <a:r>
              <a:rPr lang="en-US" altLang="en-US" sz="2700" dirty="0"/>
              <a:t>Populations are normally distributed</a:t>
            </a:r>
          </a:p>
          <a:p>
            <a:pPr lvl="1" eaLnBrk="1" hangingPunct="1"/>
            <a:r>
              <a:rPr lang="en-US" altLang="en-US" sz="2700" dirty="0"/>
              <a:t>Populations have equal variances</a:t>
            </a:r>
          </a:p>
          <a:p>
            <a:pPr lvl="1" eaLnBrk="1" hangingPunct="1"/>
            <a:r>
              <a:rPr lang="en-US" altLang="en-US" sz="2700" dirty="0"/>
              <a:t>Samples are randomly and independently drawn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C84CB05-8CFE-499E-BBDC-3912CF438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Hypotheses of One-Way ANOVA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B23D7D9-81E3-4903-BA99-43E83862A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16088"/>
            <a:ext cx="8077200" cy="45323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300"/>
              <a:t>All population means are equal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300"/>
              <a:t>No variation in means among groups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800"/>
          </a:p>
          <a:p>
            <a:pPr eaLnBrk="1" hangingPunct="1">
              <a:lnSpc>
                <a:spcPct val="110000"/>
              </a:lnSpc>
            </a:pPr>
            <a:r>
              <a:rPr lang="en-US" altLang="en-US" sz="230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300"/>
              <a:t>At least one population mean is different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300"/>
              <a:t>Does not mean that all population means are different (some pairs may be the same) 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2300"/>
          </a:p>
        </p:txBody>
      </p:sp>
      <p:graphicFrame>
        <p:nvGraphicFramePr>
          <p:cNvPr id="18436" name="Object 6">
            <a:extLst>
              <a:ext uri="{FF2B5EF4-FFF2-40B4-BE49-F238E27FC236}">
                <a16:creationId xmlns:a16="http://schemas.microsoft.com/office/drawing/2014/main" id="{B436F4DD-25BC-471B-9CF2-D482388A58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828800"/>
          <a:ext cx="39465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3" imgW="1625600" imgH="228600" progId="Equation.3">
                  <p:embed/>
                </p:oleObj>
              </mc:Choice>
              <mc:Fallback>
                <p:oleObj name="Equation" r:id="rId3" imgW="16256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828800"/>
                        <a:ext cx="3946525" cy="554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7">
            <a:extLst>
              <a:ext uri="{FF2B5EF4-FFF2-40B4-BE49-F238E27FC236}">
                <a16:creationId xmlns:a16="http://schemas.microsoft.com/office/drawing/2014/main" id="{E47F36A8-36A5-40EF-A47B-8090BAB2D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810000"/>
          <a:ext cx="773588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5" imgW="3289300" imgH="215900" progId="Equation.3">
                  <p:embed/>
                </p:oleObj>
              </mc:Choice>
              <mc:Fallback>
                <p:oleObj name="Equation" r:id="rId5" imgW="32893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7735888" cy="4968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EDC497D-A8DC-4A70-8126-74BA54316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86600" cy="76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One-Factor ANOVA </a:t>
            </a:r>
          </a:p>
        </p:txBody>
      </p:sp>
      <p:sp>
        <p:nvSpPr>
          <p:cNvPr id="19459" name="Freeform 3">
            <a:extLst>
              <a:ext uri="{FF2B5EF4-FFF2-40B4-BE49-F238E27FC236}">
                <a16:creationId xmlns:a16="http://schemas.microsoft.com/office/drawing/2014/main" id="{42A85403-FCBD-411D-BFC9-498992E2C6BF}"/>
              </a:ext>
            </a:extLst>
          </p:cNvPr>
          <p:cNvSpPr>
            <a:spLocks/>
          </p:cNvSpPr>
          <p:nvPr/>
        </p:nvSpPr>
        <p:spPr bwMode="auto">
          <a:xfrm>
            <a:off x="2819400" y="3733800"/>
            <a:ext cx="1827213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Freeform 4">
            <a:extLst>
              <a:ext uri="{FF2B5EF4-FFF2-40B4-BE49-F238E27FC236}">
                <a16:creationId xmlns:a16="http://schemas.microsoft.com/office/drawing/2014/main" id="{607F7C66-C5CF-4CAB-AC65-2FA585D124FF}"/>
              </a:ext>
            </a:extLst>
          </p:cNvPr>
          <p:cNvSpPr>
            <a:spLocks/>
          </p:cNvSpPr>
          <p:nvPr/>
        </p:nvSpPr>
        <p:spPr bwMode="auto">
          <a:xfrm>
            <a:off x="1066800" y="3733800"/>
            <a:ext cx="1751013" cy="1446213"/>
          </a:xfrm>
          <a:custGeom>
            <a:avLst/>
            <a:gdLst>
              <a:gd name="T0" fmla="*/ 0 w 1103"/>
              <a:gd name="T1" fmla="*/ 2147483646 h 911"/>
              <a:gd name="T2" fmla="*/ 2147483646 w 1103"/>
              <a:gd name="T3" fmla="*/ 2147483646 h 911"/>
              <a:gd name="T4" fmla="*/ 2147483646 w 1103"/>
              <a:gd name="T5" fmla="*/ 2147483646 h 911"/>
              <a:gd name="T6" fmla="*/ 2147483646 w 1103"/>
              <a:gd name="T7" fmla="*/ 2147483646 h 911"/>
              <a:gd name="T8" fmla="*/ 2147483646 w 1103"/>
              <a:gd name="T9" fmla="*/ 2147483646 h 911"/>
              <a:gd name="T10" fmla="*/ 2147483646 w 1103"/>
              <a:gd name="T11" fmla="*/ 2147483646 h 911"/>
              <a:gd name="T12" fmla="*/ 2147483646 w 1103"/>
              <a:gd name="T13" fmla="*/ 2147483646 h 911"/>
              <a:gd name="T14" fmla="*/ 2147483646 w 1103"/>
              <a:gd name="T15" fmla="*/ 2147483646 h 911"/>
              <a:gd name="T16" fmla="*/ 2147483646 w 1103"/>
              <a:gd name="T17" fmla="*/ 2147483646 h 911"/>
              <a:gd name="T18" fmla="*/ 2147483646 w 1103"/>
              <a:gd name="T19" fmla="*/ 2147483646 h 911"/>
              <a:gd name="T20" fmla="*/ 2147483646 w 1103"/>
              <a:gd name="T21" fmla="*/ 2147483646 h 911"/>
              <a:gd name="T22" fmla="*/ 2147483646 w 1103"/>
              <a:gd name="T23" fmla="*/ 2147483646 h 911"/>
              <a:gd name="T24" fmla="*/ 2147483646 w 1103"/>
              <a:gd name="T25" fmla="*/ 2147483646 h 911"/>
              <a:gd name="T26" fmla="*/ 2147483646 w 1103"/>
              <a:gd name="T27" fmla="*/ 2147483646 h 911"/>
              <a:gd name="T28" fmla="*/ 2147483646 w 1103"/>
              <a:gd name="T29" fmla="*/ 2147483646 h 911"/>
              <a:gd name="T30" fmla="*/ 2147483646 w 1103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03" h="911">
                <a:moveTo>
                  <a:pt x="0" y="910"/>
                </a:moveTo>
                <a:lnTo>
                  <a:pt x="116" y="899"/>
                </a:lnTo>
                <a:lnTo>
                  <a:pt x="174" y="889"/>
                </a:lnTo>
                <a:lnTo>
                  <a:pt x="234" y="872"/>
                </a:lnTo>
                <a:lnTo>
                  <a:pt x="290" y="852"/>
                </a:lnTo>
                <a:lnTo>
                  <a:pt x="349" y="825"/>
                </a:lnTo>
                <a:lnTo>
                  <a:pt x="405" y="787"/>
                </a:lnTo>
                <a:lnTo>
                  <a:pt x="521" y="683"/>
                </a:lnTo>
                <a:lnTo>
                  <a:pt x="637" y="533"/>
                </a:lnTo>
                <a:lnTo>
                  <a:pt x="755" y="356"/>
                </a:lnTo>
                <a:lnTo>
                  <a:pt x="811" y="265"/>
                </a:lnTo>
                <a:lnTo>
                  <a:pt x="870" y="181"/>
                </a:lnTo>
                <a:lnTo>
                  <a:pt x="927" y="107"/>
                </a:lnTo>
                <a:lnTo>
                  <a:pt x="986" y="49"/>
                </a:lnTo>
                <a:lnTo>
                  <a:pt x="1042" y="14"/>
                </a:lnTo>
                <a:lnTo>
                  <a:pt x="1102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Freeform 6">
            <a:extLst>
              <a:ext uri="{FF2B5EF4-FFF2-40B4-BE49-F238E27FC236}">
                <a16:creationId xmlns:a16="http://schemas.microsoft.com/office/drawing/2014/main" id="{4EA881AA-5961-4070-BB41-8CC15C47C8DE}"/>
              </a:ext>
            </a:extLst>
          </p:cNvPr>
          <p:cNvSpPr>
            <a:spLocks/>
          </p:cNvSpPr>
          <p:nvPr/>
        </p:nvSpPr>
        <p:spPr bwMode="auto">
          <a:xfrm>
            <a:off x="2819400" y="3657600"/>
            <a:ext cx="1827213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Freeform 7">
            <a:extLst>
              <a:ext uri="{FF2B5EF4-FFF2-40B4-BE49-F238E27FC236}">
                <a16:creationId xmlns:a16="http://schemas.microsoft.com/office/drawing/2014/main" id="{BD540B3D-E73F-4C6A-B71E-A155AF25B17C}"/>
              </a:ext>
            </a:extLst>
          </p:cNvPr>
          <p:cNvSpPr>
            <a:spLocks/>
          </p:cNvSpPr>
          <p:nvPr/>
        </p:nvSpPr>
        <p:spPr bwMode="auto">
          <a:xfrm>
            <a:off x="990600" y="3657600"/>
            <a:ext cx="1827213" cy="1446213"/>
          </a:xfrm>
          <a:custGeom>
            <a:avLst/>
            <a:gdLst>
              <a:gd name="T0" fmla="*/ 0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2147483646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0" y="910"/>
                </a:moveTo>
                <a:lnTo>
                  <a:pt x="121" y="899"/>
                </a:lnTo>
                <a:lnTo>
                  <a:pt x="181" y="889"/>
                </a:lnTo>
                <a:lnTo>
                  <a:pt x="244" y="872"/>
                </a:lnTo>
                <a:lnTo>
                  <a:pt x="302" y="852"/>
                </a:lnTo>
                <a:lnTo>
                  <a:pt x="365" y="825"/>
                </a:lnTo>
                <a:lnTo>
                  <a:pt x="423" y="787"/>
                </a:lnTo>
                <a:lnTo>
                  <a:pt x="544" y="683"/>
                </a:lnTo>
                <a:lnTo>
                  <a:pt x="665" y="533"/>
                </a:lnTo>
                <a:lnTo>
                  <a:pt x="787" y="356"/>
                </a:lnTo>
                <a:lnTo>
                  <a:pt x="846" y="265"/>
                </a:lnTo>
                <a:lnTo>
                  <a:pt x="908" y="181"/>
                </a:lnTo>
                <a:lnTo>
                  <a:pt x="967" y="107"/>
                </a:lnTo>
                <a:lnTo>
                  <a:pt x="1029" y="49"/>
                </a:lnTo>
                <a:lnTo>
                  <a:pt x="1088" y="14"/>
                </a:lnTo>
                <a:lnTo>
                  <a:pt x="115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8">
            <a:extLst>
              <a:ext uri="{FF2B5EF4-FFF2-40B4-BE49-F238E27FC236}">
                <a16:creationId xmlns:a16="http://schemas.microsoft.com/office/drawing/2014/main" id="{1EEAA2E9-B499-4C92-8A92-03EBBC176C41}"/>
              </a:ext>
            </a:extLst>
          </p:cNvPr>
          <p:cNvSpPr>
            <a:spLocks/>
          </p:cNvSpPr>
          <p:nvPr/>
        </p:nvSpPr>
        <p:spPr bwMode="auto">
          <a:xfrm>
            <a:off x="2819400" y="3581400"/>
            <a:ext cx="1979613" cy="1446213"/>
          </a:xfrm>
          <a:custGeom>
            <a:avLst/>
            <a:gdLst>
              <a:gd name="T0" fmla="*/ 2147483646 w 1247"/>
              <a:gd name="T1" fmla="*/ 2147483646 h 911"/>
              <a:gd name="T2" fmla="*/ 2147483646 w 1247"/>
              <a:gd name="T3" fmla="*/ 2147483646 h 911"/>
              <a:gd name="T4" fmla="*/ 2147483646 w 1247"/>
              <a:gd name="T5" fmla="*/ 2147483646 h 911"/>
              <a:gd name="T6" fmla="*/ 2147483646 w 1247"/>
              <a:gd name="T7" fmla="*/ 2147483646 h 911"/>
              <a:gd name="T8" fmla="*/ 2147483646 w 1247"/>
              <a:gd name="T9" fmla="*/ 2147483646 h 911"/>
              <a:gd name="T10" fmla="*/ 2147483646 w 1247"/>
              <a:gd name="T11" fmla="*/ 2147483646 h 911"/>
              <a:gd name="T12" fmla="*/ 2147483646 w 1247"/>
              <a:gd name="T13" fmla="*/ 2147483646 h 911"/>
              <a:gd name="T14" fmla="*/ 2147483646 w 1247"/>
              <a:gd name="T15" fmla="*/ 2147483646 h 911"/>
              <a:gd name="T16" fmla="*/ 2147483646 w 1247"/>
              <a:gd name="T17" fmla="*/ 2147483646 h 911"/>
              <a:gd name="T18" fmla="*/ 2147483646 w 1247"/>
              <a:gd name="T19" fmla="*/ 2147483646 h 911"/>
              <a:gd name="T20" fmla="*/ 2147483646 w 1247"/>
              <a:gd name="T21" fmla="*/ 2147483646 h 911"/>
              <a:gd name="T22" fmla="*/ 2147483646 w 1247"/>
              <a:gd name="T23" fmla="*/ 2147483646 h 911"/>
              <a:gd name="T24" fmla="*/ 2147483646 w 1247"/>
              <a:gd name="T25" fmla="*/ 2147483646 h 911"/>
              <a:gd name="T26" fmla="*/ 2147483646 w 1247"/>
              <a:gd name="T27" fmla="*/ 2147483646 h 911"/>
              <a:gd name="T28" fmla="*/ 2147483646 w 1247"/>
              <a:gd name="T29" fmla="*/ 2147483646 h 911"/>
              <a:gd name="T30" fmla="*/ 0 w 1247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47" h="911">
                <a:moveTo>
                  <a:pt x="1246" y="910"/>
                </a:moveTo>
                <a:lnTo>
                  <a:pt x="1115" y="899"/>
                </a:lnTo>
                <a:lnTo>
                  <a:pt x="1050" y="889"/>
                </a:lnTo>
                <a:lnTo>
                  <a:pt x="982" y="872"/>
                </a:lnTo>
                <a:lnTo>
                  <a:pt x="919" y="852"/>
                </a:lnTo>
                <a:lnTo>
                  <a:pt x="851" y="825"/>
                </a:lnTo>
                <a:lnTo>
                  <a:pt x="788" y="787"/>
                </a:lnTo>
                <a:lnTo>
                  <a:pt x="655" y="683"/>
                </a:lnTo>
                <a:lnTo>
                  <a:pt x="524" y="533"/>
                </a:lnTo>
                <a:lnTo>
                  <a:pt x="393" y="356"/>
                </a:lnTo>
                <a:lnTo>
                  <a:pt x="327" y="265"/>
                </a:lnTo>
                <a:lnTo>
                  <a:pt x="260" y="181"/>
                </a:lnTo>
                <a:lnTo>
                  <a:pt x="196" y="107"/>
                </a:lnTo>
                <a:lnTo>
                  <a:pt x="129" y="49"/>
                </a:lnTo>
                <a:lnTo>
                  <a:pt x="65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Freeform 9">
            <a:extLst>
              <a:ext uri="{FF2B5EF4-FFF2-40B4-BE49-F238E27FC236}">
                <a16:creationId xmlns:a16="http://schemas.microsoft.com/office/drawing/2014/main" id="{0E6D1AD5-D042-4628-B4B7-78454E44CCC4}"/>
              </a:ext>
            </a:extLst>
          </p:cNvPr>
          <p:cNvSpPr>
            <a:spLocks/>
          </p:cNvSpPr>
          <p:nvPr/>
        </p:nvSpPr>
        <p:spPr bwMode="auto">
          <a:xfrm>
            <a:off x="914400" y="3581400"/>
            <a:ext cx="1903413" cy="1446213"/>
          </a:xfrm>
          <a:custGeom>
            <a:avLst/>
            <a:gdLst>
              <a:gd name="T0" fmla="*/ 0 w 1199"/>
              <a:gd name="T1" fmla="*/ 2147483646 h 911"/>
              <a:gd name="T2" fmla="*/ 2147483646 w 1199"/>
              <a:gd name="T3" fmla="*/ 2147483646 h 911"/>
              <a:gd name="T4" fmla="*/ 2147483646 w 1199"/>
              <a:gd name="T5" fmla="*/ 2147483646 h 911"/>
              <a:gd name="T6" fmla="*/ 2147483646 w 1199"/>
              <a:gd name="T7" fmla="*/ 2147483646 h 911"/>
              <a:gd name="T8" fmla="*/ 2147483646 w 1199"/>
              <a:gd name="T9" fmla="*/ 2147483646 h 911"/>
              <a:gd name="T10" fmla="*/ 2147483646 w 1199"/>
              <a:gd name="T11" fmla="*/ 2147483646 h 911"/>
              <a:gd name="T12" fmla="*/ 2147483646 w 1199"/>
              <a:gd name="T13" fmla="*/ 2147483646 h 911"/>
              <a:gd name="T14" fmla="*/ 2147483646 w 1199"/>
              <a:gd name="T15" fmla="*/ 2147483646 h 911"/>
              <a:gd name="T16" fmla="*/ 2147483646 w 1199"/>
              <a:gd name="T17" fmla="*/ 2147483646 h 911"/>
              <a:gd name="T18" fmla="*/ 2147483646 w 1199"/>
              <a:gd name="T19" fmla="*/ 2147483646 h 911"/>
              <a:gd name="T20" fmla="*/ 2147483646 w 1199"/>
              <a:gd name="T21" fmla="*/ 2147483646 h 911"/>
              <a:gd name="T22" fmla="*/ 2147483646 w 1199"/>
              <a:gd name="T23" fmla="*/ 2147483646 h 911"/>
              <a:gd name="T24" fmla="*/ 2147483646 w 1199"/>
              <a:gd name="T25" fmla="*/ 2147483646 h 911"/>
              <a:gd name="T26" fmla="*/ 2147483646 w 1199"/>
              <a:gd name="T27" fmla="*/ 2147483646 h 911"/>
              <a:gd name="T28" fmla="*/ 2147483646 w 1199"/>
              <a:gd name="T29" fmla="*/ 2147483646 h 911"/>
              <a:gd name="T30" fmla="*/ 2147483646 w 1199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99" h="911">
                <a:moveTo>
                  <a:pt x="0" y="910"/>
                </a:moveTo>
                <a:lnTo>
                  <a:pt x="126" y="899"/>
                </a:lnTo>
                <a:lnTo>
                  <a:pt x="189" y="889"/>
                </a:lnTo>
                <a:lnTo>
                  <a:pt x="254" y="872"/>
                </a:lnTo>
                <a:lnTo>
                  <a:pt x="315" y="852"/>
                </a:lnTo>
                <a:lnTo>
                  <a:pt x="380" y="825"/>
                </a:lnTo>
                <a:lnTo>
                  <a:pt x="441" y="787"/>
                </a:lnTo>
                <a:lnTo>
                  <a:pt x="566" y="683"/>
                </a:lnTo>
                <a:lnTo>
                  <a:pt x="692" y="533"/>
                </a:lnTo>
                <a:lnTo>
                  <a:pt x="820" y="356"/>
                </a:lnTo>
                <a:lnTo>
                  <a:pt x="881" y="265"/>
                </a:lnTo>
                <a:lnTo>
                  <a:pt x="946" y="181"/>
                </a:lnTo>
                <a:lnTo>
                  <a:pt x="1007" y="107"/>
                </a:lnTo>
                <a:lnTo>
                  <a:pt x="1072" y="49"/>
                </a:lnTo>
                <a:lnTo>
                  <a:pt x="1133" y="14"/>
                </a:lnTo>
                <a:lnTo>
                  <a:pt x="1198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Rectangle 10">
            <a:extLst>
              <a:ext uri="{FF2B5EF4-FFF2-40B4-BE49-F238E27FC236}">
                <a16:creationId xmlns:a16="http://schemas.microsoft.com/office/drawing/2014/main" id="{6EDA4A24-DF25-4A7D-96A3-F1EDD6A22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429000"/>
            <a:ext cx="4038600" cy="769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All Means are the same: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The Null Hypothesis is True </a:t>
            </a:r>
          </a:p>
        </p:txBody>
      </p:sp>
      <p:sp>
        <p:nvSpPr>
          <p:cNvPr id="19466" name="Line 13">
            <a:extLst>
              <a:ext uri="{FF2B5EF4-FFF2-40B4-BE49-F238E27FC236}">
                <a16:creationId xmlns:a16="http://schemas.microsoft.com/office/drawing/2014/main" id="{97BC4603-6C78-401C-92A4-9B40FFF02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733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7" name="Line 15">
            <a:extLst>
              <a:ext uri="{FF2B5EF4-FFF2-40B4-BE49-F238E27FC236}">
                <a16:creationId xmlns:a16="http://schemas.microsoft.com/office/drawing/2014/main" id="{370FF9AA-D7DB-4FC5-ADCE-30F0CB45F9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4163" y="5257800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9468" name="Object 17">
            <a:extLst>
              <a:ext uri="{FF2B5EF4-FFF2-40B4-BE49-F238E27FC236}">
                <a16:creationId xmlns:a16="http://schemas.microsoft.com/office/drawing/2014/main" id="{E080FB9E-6650-4DC8-9397-400F47EB56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0638" y="1600200"/>
          <a:ext cx="39449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3" imgW="1625600" imgH="228600" progId="Equation.3">
                  <p:embed/>
                </p:oleObj>
              </mc:Choice>
              <mc:Fallback>
                <p:oleObj name="Equation" r:id="rId3" imgW="16256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1600200"/>
                        <a:ext cx="3944937" cy="554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8">
            <a:extLst>
              <a:ext uri="{FF2B5EF4-FFF2-40B4-BE49-F238E27FC236}">
                <a16:creationId xmlns:a16="http://schemas.microsoft.com/office/drawing/2014/main" id="{711B9AA8-CED9-4E2E-BD9E-50AE5552BC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8888" y="2209800"/>
          <a:ext cx="421163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Equation" r:id="rId5" imgW="1790700" imgH="215900" progId="Equation.3">
                  <p:embed/>
                </p:oleObj>
              </mc:Choice>
              <mc:Fallback>
                <p:oleObj name="Equation" r:id="rId5" imgW="1790700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2209800"/>
                        <a:ext cx="4211637" cy="4968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Line 19">
            <a:extLst>
              <a:ext uri="{FF2B5EF4-FFF2-40B4-BE49-F238E27FC236}">
                <a16:creationId xmlns:a16="http://schemas.microsoft.com/office/drawing/2014/main" id="{7D0E3E43-D04A-40F3-9349-344FBF1E0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2578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9471" name="Object 20">
            <a:extLst>
              <a:ext uri="{FF2B5EF4-FFF2-40B4-BE49-F238E27FC236}">
                <a16:creationId xmlns:a16="http://schemas.microsoft.com/office/drawing/2014/main" id="{30E79A37-04A2-434C-899E-8AA431E294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58963" y="5715000"/>
          <a:ext cx="18827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7" imgW="774364" imgH="228501" progId="Equation.3">
                  <p:embed/>
                </p:oleObj>
              </mc:Choice>
              <mc:Fallback>
                <p:oleObj name="Equation" r:id="rId7" imgW="774364" imgH="228501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5715000"/>
                        <a:ext cx="1882775" cy="5540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4A294B6-63BA-432F-A71B-B59B45C2F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10400" cy="76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One-Factor ANOVA </a:t>
            </a:r>
          </a:p>
        </p:txBody>
      </p:sp>
      <p:sp>
        <p:nvSpPr>
          <p:cNvPr id="20483" name="Freeform 3">
            <a:extLst>
              <a:ext uri="{FF2B5EF4-FFF2-40B4-BE49-F238E27FC236}">
                <a16:creationId xmlns:a16="http://schemas.microsoft.com/office/drawing/2014/main" id="{370603A6-F599-451F-ACEC-7D2A575CDE69}"/>
              </a:ext>
            </a:extLst>
          </p:cNvPr>
          <p:cNvSpPr>
            <a:spLocks/>
          </p:cNvSpPr>
          <p:nvPr/>
        </p:nvSpPr>
        <p:spPr bwMode="auto">
          <a:xfrm>
            <a:off x="1676400" y="4191000"/>
            <a:ext cx="1055688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Freeform 4">
            <a:extLst>
              <a:ext uri="{FF2B5EF4-FFF2-40B4-BE49-F238E27FC236}">
                <a16:creationId xmlns:a16="http://schemas.microsoft.com/office/drawing/2014/main" id="{B613B156-C9B6-410B-B5C6-5F9E811D9312}"/>
              </a:ext>
            </a:extLst>
          </p:cNvPr>
          <p:cNvSpPr>
            <a:spLocks/>
          </p:cNvSpPr>
          <p:nvPr/>
        </p:nvSpPr>
        <p:spPr bwMode="auto">
          <a:xfrm>
            <a:off x="685800" y="4191000"/>
            <a:ext cx="1011238" cy="1446213"/>
          </a:xfrm>
          <a:custGeom>
            <a:avLst/>
            <a:gdLst>
              <a:gd name="T0" fmla="*/ 0 w 1103"/>
              <a:gd name="T1" fmla="*/ 2147483646 h 911"/>
              <a:gd name="T2" fmla="*/ 2147483646 w 1103"/>
              <a:gd name="T3" fmla="*/ 2147483646 h 911"/>
              <a:gd name="T4" fmla="*/ 2147483646 w 1103"/>
              <a:gd name="T5" fmla="*/ 2147483646 h 911"/>
              <a:gd name="T6" fmla="*/ 2147483646 w 1103"/>
              <a:gd name="T7" fmla="*/ 2147483646 h 911"/>
              <a:gd name="T8" fmla="*/ 2147483646 w 1103"/>
              <a:gd name="T9" fmla="*/ 2147483646 h 911"/>
              <a:gd name="T10" fmla="*/ 2147483646 w 1103"/>
              <a:gd name="T11" fmla="*/ 2147483646 h 911"/>
              <a:gd name="T12" fmla="*/ 2147483646 w 1103"/>
              <a:gd name="T13" fmla="*/ 2147483646 h 911"/>
              <a:gd name="T14" fmla="*/ 2147483646 w 1103"/>
              <a:gd name="T15" fmla="*/ 2147483646 h 911"/>
              <a:gd name="T16" fmla="*/ 2147483646 w 1103"/>
              <a:gd name="T17" fmla="*/ 2147483646 h 911"/>
              <a:gd name="T18" fmla="*/ 2147483646 w 1103"/>
              <a:gd name="T19" fmla="*/ 2147483646 h 911"/>
              <a:gd name="T20" fmla="*/ 2147483646 w 1103"/>
              <a:gd name="T21" fmla="*/ 2147483646 h 911"/>
              <a:gd name="T22" fmla="*/ 2147483646 w 1103"/>
              <a:gd name="T23" fmla="*/ 2147483646 h 911"/>
              <a:gd name="T24" fmla="*/ 2147483646 w 1103"/>
              <a:gd name="T25" fmla="*/ 2147483646 h 911"/>
              <a:gd name="T26" fmla="*/ 2147483646 w 1103"/>
              <a:gd name="T27" fmla="*/ 2147483646 h 911"/>
              <a:gd name="T28" fmla="*/ 2147483646 w 1103"/>
              <a:gd name="T29" fmla="*/ 2147483646 h 911"/>
              <a:gd name="T30" fmla="*/ 2147483646 w 1103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03" h="911">
                <a:moveTo>
                  <a:pt x="0" y="910"/>
                </a:moveTo>
                <a:lnTo>
                  <a:pt x="116" y="899"/>
                </a:lnTo>
                <a:lnTo>
                  <a:pt x="174" y="889"/>
                </a:lnTo>
                <a:lnTo>
                  <a:pt x="234" y="872"/>
                </a:lnTo>
                <a:lnTo>
                  <a:pt x="290" y="852"/>
                </a:lnTo>
                <a:lnTo>
                  <a:pt x="349" y="825"/>
                </a:lnTo>
                <a:lnTo>
                  <a:pt x="405" y="787"/>
                </a:lnTo>
                <a:lnTo>
                  <a:pt x="521" y="683"/>
                </a:lnTo>
                <a:lnTo>
                  <a:pt x="637" y="533"/>
                </a:lnTo>
                <a:lnTo>
                  <a:pt x="755" y="356"/>
                </a:lnTo>
                <a:lnTo>
                  <a:pt x="811" y="265"/>
                </a:lnTo>
                <a:lnTo>
                  <a:pt x="870" y="181"/>
                </a:lnTo>
                <a:lnTo>
                  <a:pt x="927" y="107"/>
                </a:lnTo>
                <a:lnTo>
                  <a:pt x="986" y="49"/>
                </a:lnTo>
                <a:lnTo>
                  <a:pt x="1042" y="14"/>
                </a:lnTo>
                <a:lnTo>
                  <a:pt x="1102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Freeform 5">
            <a:extLst>
              <a:ext uri="{FF2B5EF4-FFF2-40B4-BE49-F238E27FC236}">
                <a16:creationId xmlns:a16="http://schemas.microsoft.com/office/drawing/2014/main" id="{CB8F9F79-2FAF-45AC-85B1-C8C9AF6DE410}"/>
              </a:ext>
            </a:extLst>
          </p:cNvPr>
          <p:cNvSpPr>
            <a:spLocks/>
          </p:cNvSpPr>
          <p:nvPr/>
        </p:nvSpPr>
        <p:spPr bwMode="auto">
          <a:xfrm>
            <a:off x="1676400" y="4114800"/>
            <a:ext cx="1055688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Freeform 6">
            <a:extLst>
              <a:ext uri="{FF2B5EF4-FFF2-40B4-BE49-F238E27FC236}">
                <a16:creationId xmlns:a16="http://schemas.microsoft.com/office/drawing/2014/main" id="{BF02A482-2316-42BF-BB4C-FCF61F8325A1}"/>
              </a:ext>
            </a:extLst>
          </p:cNvPr>
          <p:cNvSpPr>
            <a:spLocks/>
          </p:cNvSpPr>
          <p:nvPr/>
        </p:nvSpPr>
        <p:spPr bwMode="auto">
          <a:xfrm>
            <a:off x="609600" y="4114800"/>
            <a:ext cx="1055688" cy="1446213"/>
          </a:xfrm>
          <a:custGeom>
            <a:avLst/>
            <a:gdLst>
              <a:gd name="T0" fmla="*/ 0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2147483646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0" y="910"/>
                </a:moveTo>
                <a:lnTo>
                  <a:pt x="121" y="899"/>
                </a:lnTo>
                <a:lnTo>
                  <a:pt x="181" y="889"/>
                </a:lnTo>
                <a:lnTo>
                  <a:pt x="244" y="872"/>
                </a:lnTo>
                <a:lnTo>
                  <a:pt x="302" y="852"/>
                </a:lnTo>
                <a:lnTo>
                  <a:pt x="365" y="825"/>
                </a:lnTo>
                <a:lnTo>
                  <a:pt x="423" y="787"/>
                </a:lnTo>
                <a:lnTo>
                  <a:pt x="544" y="683"/>
                </a:lnTo>
                <a:lnTo>
                  <a:pt x="665" y="533"/>
                </a:lnTo>
                <a:lnTo>
                  <a:pt x="787" y="356"/>
                </a:lnTo>
                <a:lnTo>
                  <a:pt x="846" y="265"/>
                </a:lnTo>
                <a:lnTo>
                  <a:pt x="908" y="181"/>
                </a:lnTo>
                <a:lnTo>
                  <a:pt x="967" y="107"/>
                </a:lnTo>
                <a:lnTo>
                  <a:pt x="1029" y="49"/>
                </a:lnTo>
                <a:lnTo>
                  <a:pt x="1088" y="14"/>
                </a:lnTo>
                <a:lnTo>
                  <a:pt x="115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Freeform 7">
            <a:extLst>
              <a:ext uri="{FF2B5EF4-FFF2-40B4-BE49-F238E27FC236}">
                <a16:creationId xmlns:a16="http://schemas.microsoft.com/office/drawing/2014/main" id="{1FC25D19-9A52-4503-B8A7-707DAE7F077B}"/>
              </a:ext>
            </a:extLst>
          </p:cNvPr>
          <p:cNvSpPr>
            <a:spLocks/>
          </p:cNvSpPr>
          <p:nvPr/>
        </p:nvSpPr>
        <p:spPr bwMode="auto">
          <a:xfrm>
            <a:off x="2819400" y="4191000"/>
            <a:ext cx="1143000" cy="1446213"/>
          </a:xfrm>
          <a:custGeom>
            <a:avLst/>
            <a:gdLst>
              <a:gd name="T0" fmla="*/ 2147483646 w 1247"/>
              <a:gd name="T1" fmla="*/ 2147483646 h 911"/>
              <a:gd name="T2" fmla="*/ 2147483646 w 1247"/>
              <a:gd name="T3" fmla="*/ 2147483646 h 911"/>
              <a:gd name="T4" fmla="*/ 2147483646 w 1247"/>
              <a:gd name="T5" fmla="*/ 2147483646 h 911"/>
              <a:gd name="T6" fmla="*/ 2147483646 w 1247"/>
              <a:gd name="T7" fmla="*/ 2147483646 h 911"/>
              <a:gd name="T8" fmla="*/ 2147483646 w 1247"/>
              <a:gd name="T9" fmla="*/ 2147483646 h 911"/>
              <a:gd name="T10" fmla="*/ 2147483646 w 1247"/>
              <a:gd name="T11" fmla="*/ 2147483646 h 911"/>
              <a:gd name="T12" fmla="*/ 2147483646 w 1247"/>
              <a:gd name="T13" fmla="*/ 2147483646 h 911"/>
              <a:gd name="T14" fmla="*/ 2147483646 w 1247"/>
              <a:gd name="T15" fmla="*/ 2147483646 h 911"/>
              <a:gd name="T16" fmla="*/ 2147483646 w 1247"/>
              <a:gd name="T17" fmla="*/ 2147483646 h 911"/>
              <a:gd name="T18" fmla="*/ 2147483646 w 1247"/>
              <a:gd name="T19" fmla="*/ 2147483646 h 911"/>
              <a:gd name="T20" fmla="*/ 2147483646 w 1247"/>
              <a:gd name="T21" fmla="*/ 2147483646 h 911"/>
              <a:gd name="T22" fmla="*/ 2147483646 w 1247"/>
              <a:gd name="T23" fmla="*/ 2147483646 h 911"/>
              <a:gd name="T24" fmla="*/ 2147483646 w 1247"/>
              <a:gd name="T25" fmla="*/ 2147483646 h 911"/>
              <a:gd name="T26" fmla="*/ 2147483646 w 1247"/>
              <a:gd name="T27" fmla="*/ 2147483646 h 911"/>
              <a:gd name="T28" fmla="*/ 2147483646 w 1247"/>
              <a:gd name="T29" fmla="*/ 2147483646 h 911"/>
              <a:gd name="T30" fmla="*/ 0 w 1247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47" h="911">
                <a:moveTo>
                  <a:pt x="1246" y="910"/>
                </a:moveTo>
                <a:lnTo>
                  <a:pt x="1115" y="899"/>
                </a:lnTo>
                <a:lnTo>
                  <a:pt x="1050" y="889"/>
                </a:lnTo>
                <a:lnTo>
                  <a:pt x="982" y="872"/>
                </a:lnTo>
                <a:lnTo>
                  <a:pt x="919" y="852"/>
                </a:lnTo>
                <a:lnTo>
                  <a:pt x="851" y="825"/>
                </a:lnTo>
                <a:lnTo>
                  <a:pt x="788" y="787"/>
                </a:lnTo>
                <a:lnTo>
                  <a:pt x="655" y="683"/>
                </a:lnTo>
                <a:lnTo>
                  <a:pt x="524" y="533"/>
                </a:lnTo>
                <a:lnTo>
                  <a:pt x="393" y="356"/>
                </a:lnTo>
                <a:lnTo>
                  <a:pt x="327" y="265"/>
                </a:lnTo>
                <a:lnTo>
                  <a:pt x="260" y="181"/>
                </a:lnTo>
                <a:lnTo>
                  <a:pt x="196" y="107"/>
                </a:lnTo>
                <a:lnTo>
                  <a:pt x="129" y="49"/>
                </a:lnTo>
                <a:lnTo>
                  <a:pt x="65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Freeform 8">
            <a:extLst>
              <a:ext uri="{FF2B5EF4-FFF2-40B4-BE49-F238E27FC236}">
                <a16:creationId xmlns:a16="http://schemas.microsoft.com/office/drawing/2014/main" id="{5B5C03D7-3D7C-4FF6-AA93-B39EFCC4DEE0}"/>
              </a:ext>
            </a:extLst>
          </p:cNvPr>
          <p:cNvSpPr>
            <a:spLocks/>
          </p:cNvSpPr>
          <p:nvPr/>
        </p:nvSpPr>
        <p:spPr bwMode="auto">
          <a:xfrm>
            <a:off x="1676400" y="4191000"/>
            <a:ext cx="1127125" cy="1444625"/>
          </a:xfrm>
          <a:custGeom>
            <a:avLst/>
            <a:gdLst>
              <a:gd name="T0" fmla="*/ 0 w 710"/>
              <a:gd name="T1" fmla="*/ 2147483646 h 910"/>
              <a:gd name="T2" fmla="*/ 2147483646 w 710"/>
              <a:gd name="T3" fmla="*/ 2147483646 h 910"/>
              <a:gd name="T4" fmla="*/ 2147483646 w 710"/>
              <a:gd name="T5" fmla="*/ 2147483646 h 910"/>
              <a:gd name="T6" fmla="*/ 2147483646 w 710"/>
              <a:gd name="T7" fmla="*/ 2147483646 h 910"/>
              <a:gd name="T8" fmla="*/ 2147483646 w 710"/>
              <a:gd name="T9" fmla="*/ 2147483646 h 910"/>
              <a:gd name="T10" fmla="*/ 2147483646 w 710"/>
              <a:gd name="T11" fmla="*/ 2147483646 h 910"/>
              <a:gd name="T12" fmla="*/ 2147483646 w 710"/>
              <a:gd name="T13" fmla="*/ 2147483646 h 910"/>
              <a:gd name="T14" fmla="*/ 2147483646 w 710"/>
              <a:gd name="T15" fmla="*/ 2147483646 h 910"/>
              <a:gd name="T16" fmla="*/ 2147483646 w 710"/>
              <a:gd name="T17" fmla="*/ 2147483646 h 910"/>
              <a:gd name="T18" fmla="*/ 2147483646 w 710"/>
              <a:gd name="T19" fmla="*/ 2147483646 h 910"/>
              <a:gd name="T20" fmla="*/ 2147483646 w 710"/>
              <a:gd name="T21" fmla="*/ 2147483646 h 910"/>
              <a:gd name="T22" fmla="*/ 2147483646 w 710"/>
              <a:gd name="T23" fmla="*/ 2147483646 h 910"/>
              <a:gd name="T24" fmla="*/ 2147483646 w 710"/>
              <a:gd name="T25" fmla="*/ 2147483646 h 910"/>
              <a:gd name="T26" fmla="*/ 2147483646 w 710"/>
              <a:gd name="T27" fmla="*/ 2147483646 h 910"/>
              <a:gd name="T28" fmla="*/ 2147483646 w 710"/>
              <a:gd name="T29" fmla="*/ 2147483646 h 910"/>
              <a:gd name="T30" fmla="*/ 2147483646 w 710"/>
              <a:gd name="T31" fmla="*/ 0 h 9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10" h="910">
                <a:moveTo>
                  <a:pt x="0" y="910"/>
                </a:moveTo>
                <a:lnTo>
                  <a:pt x="73" y="899"/>
                </a:lnTo>
                <a:lnTo>
                  <a:pt x="109" y="889"/>
                </a:lnTo>
                <a:lnTo>
                  <a:pt x="147" y="872"/>
                </a:lnTo>
                <a:lnTo>
                  <a:pt x="182" y="852"/>
                </a:lnTo>
                <a:lnTo>
                  <a:pt x="219" y="825"/>
                </a:lnTo>
                <a:lnTo>
                  <a:pt x="255" y="787"/>
                </a:lnTo>
                <a:lnTo>
                  <a:pt x="327" y="683"/>
                </a:lnTo>
                <a:lnTo>
                  <a:pt x="399" y="533"/>
                </a:lnTo>
                <a:lnTo>
                  <a:pt x="473" y="356"/>
                </a:lnTo>
                <a:lnTo>
                  <a:pt x="508" y="265"/>
                </a:lnTo>
                <a:lnTo>
                  <a:pt x="546" y="181"/>
                </a:lnTo>
                <a:lnTo>
                  <a:pt x="581" y="107"/>
                </a:lnTo>
                <a:lnTo>
                  <a:pt x="619" y="49"/>
                </a:lnTo>
                <a:lnTo>
                  <a:pt x="654" y="14"/>
                </a:lnTo>
                <a:lnTo>
                  <a:pt x="71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9604D81B-4506-42DC-8455-278570300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895600"/>
            <a:ext cx="4572000" cy="769938"/>
          </a:xfrm>
          <a:prstGeom prst="rect">
            <a:avLst/>
          </a:prstGeom>
          <a:solidFill>
            <a:srgbClr val="FEEA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At least one mean is different: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The Null Hypothesis is NOT true </a:t>
            </a:r>
          </a:p>
        </p:txBody>
      </p:sp>
      <p:graphicFrame>
        <p:nvGraphicFramePr>
          <p:cNvPr id="20490" name="Object 12">
            <a:extLst>
              <a:ext uri="{FF2B5EF4-FFF2-40B4-BE49-F238E27FC236}">
                <a16:creationId xmlns:a16="http://schemas.microsoft.com/office/drawing/2014/main" id="{7A8723D9-B1A2-4B96-B979-77E6000317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1524000"/>
          <a:ext cx="39465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Equation" r:id="rId3" imgW="1625600" imgH="228600" progId="Equation.3">
                  <p:embed/>
                </p:oleObj>
              </mc:Choice>
              <mc:Fallback>
                <p:oleObj name="Equation" r:id="rId3" imgW="16256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524000"/>
                        <a:ext cx="3946525" cy="5540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3">
            <a:extLst>
              <a:ext uri="{FF2B5EF4-FFF2-40B4-BE49-F238E27FC236}">
                <a16:creationId xmlns:a16="http://schemas.microsoft.com/office/drawing/2014/main" id="{10CBFD23-41E5-445C-B7F5-199917615A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2688" y="2133600"/>
          <a:ext cx="421163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name="Equation" r:id="rId5" imgW="1790700" imgH="215900" progId="Equation.3">
                  <p:embed/>
                </p:oleObj>
              </mc:Choice>
              <mc:Fallback>
                <p:oleObj name="Equation" r:id="rId5" imgW="1790700" imgH="215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2133600"/>
                        <a:ext cx="4211637" cy="4968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Line 14">
            <a:extLst>
              <a:ext uri="{FF2B5EF4-FFF2-40B4-BE49-F238E27FC236}">
                <a16:creationId xmlns:a16="http://schemas.microsoft.com/office/drawing/2014/main" id="{106D8762-1343-42CF-A19C-8CFAC41AB6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715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93" name="Object 15">
            <a:extLst>
              <a:ext uri="{FF2B5EF4-FFF2-40B4-BE49-F238E27FC236}">
                <a16:creationId xmlns:a16="http://schemas.microsoft.com/office/drawing/2014/main" id="{77869128-CFFA-4B3E-8910-B793BB6CAB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49363" y="5867400"/>
          <a:ext cx="18811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name="Equation" r:id="rId7" imgW="774364" imgH="228501" progId="Equation.3">
                  <p:embed/>
                </p:oleObj>
              </mc:Choice>
              <mc:Fallback>
                <p:oleObj name="Equation" r:id="rId7" imgW="774364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5867400"/>
                        <a:ext cx="1881187" cy="554038"/>
                      </a:xfrm>
                      <a:prstGeom prst="rect">
                        <a:avLst/>
                      </a:prstGeom>
                      <a:solidFill>
                        <a:srgbClr val="FEEAD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Freeform 24">
            <a:extLst>
              <a:ext uri="{FF2B5EF4-FFF2-40B4-BE49-F238E27FC236}">
                <a16:creationId xmlns:a16="http://schemas.microsoft.com/office/drawing/2014/main" id="{C2B6C2D3-C246-44B9-A02E-E191D15B272F}"/>
              </a:ext>
            </a:extLst>
          </p:cNvPr>
          <p:cNvSpPr>
            <a:spLocks/>
          </p:cNvSpPr>
          <p:nvPr/>
        </p:nvSpPr>
        <p:spPr bwMode="auto">
          <a:xfrm>
            <a:off x="6324600" y="4191000"/>
            <a:ext cx="1055688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Freeform 25">
            <a:extLst>
              <a:ext uri="{FF2B5EF4-FFF2-40B4-BE49-F238E27FC236}">
                <a16:creationId xmlns:a16="http://schemas.microsoft.com/office/drawing/2014/main" id="{5805B93F-DC63-4F9A-8917-8F5826EE4540}"/>
              </a:ext>
            </a:extLst>
          </p:cNvPr>
          <p:cNvSpPr>
            <a:spLocks/>
          </p:cNvSpPr>
          <p:nvPr/>
        </p:nvSpPr>
        <p:spPr bwMode="auto">
          <a:xfrm>
            <a:off x="5334000" y="4191000"/>
            <a:ext cx="1011238" cy="1446213"/>
          </a:xfrm>
          <a:custGeom>
            <a:avLst/>
            <a:gdLst>
              <a:gd name="T0" fmla="*/ 0 w 1103"/>
              <a:gd name="T1" fmla="*/ 2147483646 h 911"/>
              <a:gd name="T2" fmla="*/ 2147483646 w 1103"/>
              <a:gd name="T3" fmla="*/ 2147483646 h 911"/>
              <a:gd name="T4" fmla="*/ 2147483646 w 1103"/>
              <a:gd name="T5" fmla="*/ 2147483646 h 911"/>
              <a:gd name="T6" fmla="*/ 2147483646 w 1103"/>
              <a:gd name="T7" fmla="*/ 2147483646 h 911"/>
              <a:gd name="T8" fmla="*/ 2147483646 w 1103"/>
              <a:gd name="T9" fmla="*/ 2147483646 h 911"/>
              <a:gd name="T10" fmla="*/ 2147483646 w 1103"/>
              <a:gd name="T11" fmla="*/ 2147483646 h 911"/>
              <a:gd name="T12" fmla="*/ 2147483646 w 1103"/>
              <a:gd name="T13" fmla="*/ 2147483646 h 911"/>
              <a:gd name="T14" fmla="*/ 2147483646 w 1103"/>
              <a:gd name="T15" fmla="*/ 2147483646 h 911"/>
              <a:gd name="T16" fmla="*/ 2147483646 w 1103"/>
              <a:gd name="T17" fmla="*/ 2147483646 h 911"/>
              <a:gd name="T18" fmla="*/ 2147483646 w 1103"/>
              <a:gd name="T19" fmla="*/ 2147483646 h 911"/>
              <a:gd name="T20" fmla="*/ 2147483646 w 1103"/>
              <a:gd name="T21" fmla="*/ 2147483646 h 911"/>
              <a:gd name="T22" fmla="*/ 2147483646 w 1103"/>
              <a:gd name="T23" fmla="*/ 2147483646 h 911"/>
              <a:gd name="T24" fmla="*/ 2147483646 w 1103"/>
              <a:gd name="T25" fmla="*/ 2147483646 h 911"/>
              <a:gd name="T26" fmla="*/ 2147483646 w 1103"/>
              <a:gd name="T27" fmla="*/ 2147483646 h 911"/>
              <a:gd name="T28" fmla="*/ 2147483646 w 1103"/>
              <a:gd name="T29" fmla="*/ 2147483646 h 911"/>
              <a:gd name="T30" fmla="*/ 2147483646 w 1103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03" h="911">
                <a:moveTo>
                  <a:pt x="0" y="910"/>
                </a:moveTo>
                <a:lnTo>
                  <a:pt x="116" y="899"/>
                </a:lnTo>
                <a:lnTo>
                  <a:pt x="174" y="889"/>
                </a:lnTo>
                <a:lnTo>
                  <a:pt x="234" y="872"/>
                </a:lnTo>
                <a:lnTo>
                  <a:pt x="290" y="852"/>
                </a:lnTo>
                <a:lnTo>
                  <a:pt x="349" y="825"/>
                </a:lnTo>
                <a:lnTo>
                  <a:pt x="405" y="787"/>
                </a:lnTo>
                <a:lnTo>
                  <a:pt x="521" y="683"/>
                </a:lnTo>
                <a:lnTo>
                  <a:pt x="637" y="533"/>
                </a:lnTo>
                <a:lnTo>
                  <a:pt x="755" y="356"/>
                </a:lnTo>
                <a:lnTo>
                  <a:pt x="811" y="265"/>
                </a:lnTo>
                <a:lnTo>
                  <a:pt x="870" y="181"/>
                </a:lnTo>
                <a:lnTo>
                  <a:pt x="927" y="107"/>
                </a:lnTo>
                <a:lnTo>
                  <a:pt x="986" y="49"/>
                </a:lnTo>
                <a:lnTo>
                  <a:pt x="1042" y="14"/>
                </a:lnTo>
                <a:lnTo>
                  <a:pt x="1102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Freeform 26">
            <a:extLst>
              <a:ext uri="{FF2B5EF4-FFF2-40B4-BE49-F238E27FC236}">
                <a16:creationId xmlns:a16="http://schemas.microsoft.com/office/drawing/2014/main" id="{E5E26243-439D-401F-B602-92BF462D57CE}"/>
              </a:ext>
            </a:extLst>
          </p:cNvPr>
          <p:cNvSpPr>
            <a:spLocks/>
          </p:cNvSpPr>
          <p:nvPr/>
        </p:nvSpPr>
        <p:spPr bwMode="auto">
          <a:xfrm>
            <a:off x="5715000" y="4191000"/>
            <a:ext cx="1055688" cy="1446213"/>
          </a:xfrm>
          <a:custGeom>
            <a:avLst/>
            <a:gdLst>
              <a:gd name="T0" fmla="*/ 2147483646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0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1150" y="910"/>
                </a:moveTo>
                <a:lnTo>
                  <a:pt x="1029" y="899"/>
                </a:lnTo>
                <a:lnTo>
                  <a:pt x="969" y="889"/>
                </a:lnTo>
                <a:lnTo>
                  <a:pt x="906" y="872"/>
                </a:lnTo>
                <a:lnTo>
                  <a:pt x="848" y="852"/>
                </a:lnTo>
                <a:lnTo>
                  <a:pt x="786" y="825"/>
                </a:lnTo>
                <a:lnTo>
                  <a:pt x="727" y="787"/>
                </a:lnTo>
                <a:lnTo>
                  <a:pt x="604" y="683"/>
                </a:lnTo>
                <a:lnTo>
                  <a:pt x="483" y="533"/>
                </a:lnTo>
                <a:lnTo>
                  <a:pt x="363" y="356"/>
                </a:lnTo>
                <a:lnTo>
                  <a:pt x="302" y="265"/>
                </a:lnTo>
                <a:lnTo>
                  <a:pt x="240" y="181"/>
                </a:lnTo>
                <a:lnTo>
                  <a:pt x="181" y="107"/>
                </a:lnTo>
                <a:lnTo>
                  <a:pt x="119" y="49"/>
                </a:lnTo>
                <a:lnTo>
                  <a:pt x="60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Freeform 27">
            <a:extLst>
              <a:ext uri="{FF2B5EF4-FFF2-40B4-BE49-F238E27FC236}">
                <a16:creationId xmlns:a16="http://schemas.microsoft.com/office/drawing/2014/main" id="{7DDBBBED-FA75-4528-8E35-EF46E1CD6427}"/>
              </a:ext>
            </a:extLst>
          </p:cNvPr>
          <p:cNvSpPr>
            <a:spLocks/>
          </p:cNvSpPr>
          <p:nvPr/>
        </p:nvSpPr>
        <p:spPr bwMode="auto">
          <a:xfrm>
            <a:off x="4648200" y="4191000"/>
            <a:ext cx="1055688" cy="1446213"/>
          </a:xfrm>
          <a:custGeom>
            <a:avLst/>
            <a:gdLst>
              <a:gd name="T0" fmla="*/ 0 w 1151"/>
              <a:gd name="T1" fmla="*/ 2147483646 h 911"/>
              <a:gd name="T2" fmla="*/ 2147483646 w 1151"/>
              <a:gd name="T3" fmla="*/ 2147483646 h 911"/>
              <a:gd name="T4" fmla="*/ 2147483646 w 1151"/>
              <a:gd name="T5" fmla="*/ 2147483646 h 911"/>
              <a:gd name="T6" fmla="*/ 2147483646 w 1151"/>
              <a:gd name="T7" fmla="*/ 2147483646 h 911"/>
              <a:gd name="T8" fmla="*/ 2147483646 w 1151"/>
              <a:gd name="T9" fmla="*/ 2147483646 h 911"/>
              <a:gd name="T10" fmla="*/ 2147483646 w 1151"/>
              <a:gd name="T11" fmla="*/ 2147483646 h 911"/>
              <a:gd name="T12" fmla="*/ 2147483646 w 1151"/>
              <a:gd name="T13" fmla="*/ 2147483646 h 911"/>
              <a:gd name="T14" fmla="*/ 2147483646 w 1151"/>
              <a:gd name="T15" fmla="*/ 2147483646 h 911"/>
              <a:gd name="T16" fmla="*/ 2147483646 w 1151"/>
              <a:gd name="T17" fmla="*/ 2147483646 h 911"/>
              <a:gd name="T18" fmla="*/ 2147483646 w 1151"/>
              <a:gd name="T19" fmla="*/ 2147483646 h 911"/>
              <a:gd name="T20" fmla="*/ 2147483646 w 1151"/>
              <a:gd name="T21" fmla="*/ 2147483646 h 911"/>
              <a:gd name="T22" fmla="*/ 2147483646 w 1151"/>
              <a:gd name="T23" fmla="*/ 2147483646 h 911"/>
              <a:gd name="T24" fmla="*/ 2147483646 w 1151"/>
              <a:gd name="T25" fmla="*/ 2147483646 h 911"/>
              <a:gd name="T26" fmla="*/ 2147483646 w 1151"/>
              <a:gd name="T27" fmla="*/ 2147483646 h 911"/>
              <a:gd name="T28" fmla="*/ 2147483646 w 1151"/>
              <a:gd name="T29" fmla="*/ 2147483646 h 911"/>
              <a:gd name="T30" fmla="*/ 2147483646 w 1151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51" h="911">
                <a:moveTo>
                  <a:pt x="0" y="910"/>
                </a:moveTo>
                <a:lnTo>
                  <a:pt x="121" y="899"/>
                </a:lnTo>
                <a:lnTo>
                  <a:pt x="181" y="889"/>
                </a:lnTo>
                <a:lnTo>
                  <a:pt x="244" y="872"/>
                </a:lnTo>
                <a:lnTo>
                  <a:pt x="302" y="852"/>
                </a:lnTo>
                <a:lnTo>
                  <a:pt x="365" y="825"/>
                </a:lnTo>
                <a:lnTo>
                  <a:pt x="423" y="787"/>
                </a:lnTo>
                <a:lnTo>
                  <a:pt x="544" y="683"/>
                </a:lnTo>
                <a:lnTo>
                  <a:pt x="665" y="533"/>
                </a:lnTo>
                <a:lnTo>
                  <a:pt x="787" y="356"/>
                </a:lnTo>
                <a:lnTo>
                  <a:pt x="846" y="265"/>
                </a:lnTo>
                <a:lnTo>
                  <a:pt x="908" y="181"/>
                </a:lnTo>
                <a:lnTo>
                  <a:pt x="967" y="107"/>
                </a:lnTo>
                <a:lnTo>
                  <a:pt x="1029" y="49"/>
                </a:lnTo>
                <a:lnTo>
                  <a:pt x="1088" y="14"/>
                </a:lnTo>
                <a:lnTo>
                  <a:pt x="1150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Freeform 28">
            <a:extLst>
              <a:ext uri="{FF2B5EF4-FFF2-40B4-BE49-F238E27FC236}">
                <a16:creationId xmlns:a16="http://schemas.microsoft.com/office/drawing/2014/main" id="{2E3D2563-243D-41A7-95B8-8C7941D78A1E}"/>
              </a:ext>
            </a:extLst>
          </p:cNvPr>
          <p:cNvSpPr>
            <a:spLocks/>
          </p:cNvSpPr>
          <p:nvPr/>
        </p:nvSpPr>
        <p:spPr bwMode="auto">
          <a:xfrm>
            <a:off x="7467600" y="4191000"/>
            <a:ext cx="1143000" cy="1446213"/>
          </a:xfrm>
          <a:custGeom>
            <a:avLst/>
            <a:gdLst>
              <a:gd name="T0" fmla="*/ 2147483646 w 1247"/>
              <a:gd name="T1" fmla="*/ 2147483646 h 911"/>
              <a:gd name="T2" fmla="*/ 2147483646 w 1247"/>
              <a:gd name="T3" fmla="*/ 2147483646 h 911"/>
              <a:gd name="T4" fmla="*/ 2147483646 w 1247"/>
              <a:gd name="T5" fmla="*/ 2147483646 h 911"/>
              <a:gd name="T6" fmla="*/ 2147483646 w 1247"/>
              <a:gd name="T7" fmla="*/ 2147483646 h 911"/>
              <a:gd name="T8" fmla="*/ 2147483646 w 1247"/>
              <a:gd name="T9" fmla="*/ 2147483646 h 911"/>
              <a:gd name="T10" fmla="*/ 2147483646 w 1247"/>
              <a:gd name="T11" fmla="*/ 2147483646 h 911"/>
              <a:gd name="T12" fmla="*/ 2147483646 w 1247"/>
              <a:gd name="T13" fmla="*/ 2147483646 h 911"/>
              <a:gd name="T14" fmla="*/ 2147483646 w 1247"/>
              <a:gd name="T15" fmla="*/ 2147483646 h 911"/>
              <a:gd name="T16" fmla="*/ 2147483646 w 1247"/>
              <a:gd name="T17" fmla="*/ 2147483646 h 911"/>
              <a:gd name="T18" fmla="*/ 2147483646 w 1247"/>
              <a:gd name="T19" fmla="*/ 2147483646 h 911"/>
              <a:gd name="T20" fmla="*/ 2147483646 w 1247"/>
              <a:gd name="T21" fmla="*/ 2147483646 h 911"/>
              <a:gd name="T22" fmla="*/ 2147483646 w 1247"/>
              <a:gd name="T23" fmla="*/ 2147483646 h 911"/>
              <a:gd name="T24" fmla="*/ 2147483646 w 1247"/>
              <a:gd name="T25" fmla="*/ 2147483646 h 911"/>
              <a:gd name="T26" fmla="*/ 2147483646 w 1247"/>
              <a:gd name="T27" fmla="*/ 2147483646 h 911"/>
              <a:gd name="T28" fmla="*/ 2147483646 w 1247"/>
              <a:gd name="T29" fmla="*/ 2147483646 h 911"/>
              <a:gd name="T30" fmla="*/ 0 w 1247"/>
              <a:gd name="T31" fmla="*/ 0 h 9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47" h="911">
                <a:moveTo>
                  <a:pt x="1246" y="910"/>
                </a:moveTo>
                <a:lnTo>
                  <a:pt x="1115" y="899"/>
                </a:lnTo>
                <a:lnTo>
                  <a:pt x="1050" y="889"/>
                </a:lnTo>
                <a:lnTo>
                  <a:pt x="982" y="872"/>
                </a:lnTo>
                <a:lnTo>
                  <a:pt x="919" y="852"/>
                </a:lnTo>
                <a:lnTo>
                  <a:pt x="851" y="825"/>
                </a:lnTo>
                <a:lnTo>
                  <a:pt x="788" y="787"/>
                </a:lnTo>
                <a:lnTo>
                  <a:pt x="655" y="683"/>
                </a:lnTo>
                <a:lnTo>
                  <a:pt x="524" y="533"/>
                </a:lnTo>
                <a:lnTo>
                  <a:pt x="393" y="356"/>
                </a:lnTo>
                <a:lnTo>
                  <a:pt x="327" y="265"/>
                </a:lnTo>
                <a:lnTo>
                  <a:pt x="260" y="181"/>
                </a:lnTo>
                <a:lnTo>
                  <a:pt x="196" y="107"/>
                </a:lnTo>
                <a:lnTo>
                  <a:pt x="129" y="49"/>
                </a:lnTo>
                <a:lnTo>
                  <a:pt x="65" y="1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Freeform 29">
            <a:extLst>
              <a:ext uri="{FF2B5EF4-FFF2-40B4-BE49-F238E27FC236}">
                <a16:creationId xmlns:a16="http://schemas.microsoft.com/office/drawing/2014/main" id="{AF5652BF-B1D7-48E8-8947-8D2FEA2DEF6F}"/>
              </a:ext>
            </a:extLst>
          </p:cNvPr>
          <p:cNvSpPr>
            <a:spLocks/>
          </p:cNvSpPr>
          <p:nvPr/>
        </p:nvSpPr>
        <p:spPr bwMode="auto">
          <a:xfrm>
            <a:off x="6324600" y="4191000"/>
            <a:ext cx="1127125" cy="1444625"/>
          </a:xfrm>
          <a:custGeom>
            <a:avLst/>
            <a:gdLst>
              <a:gd name="T0" fmla="*/ 0 w 710"/>
              <a:gd name="T1" fmla="*/ 2147483646 h 910"/>
              <a:gd name="T2" fmla="*/ 2147483646 w 710"/>
              <a:gd name="T3" fmla="*/ 2147483646 h 910"/>
              <a:gd name="T4" fmla="*/ 2147483646 w 710"/>
              <a:gd name="T5" fmla="*/ 2147483646 h 910"/>
              <a:gd name="T6" fmla="*/ 2147483646 w 710"/>
              <a:gd name="T7" fmla="*/ 2147483646 h 910"/>
              <a:gd name="T8" fmla="*/ 2147483646 w 710"/>
              <a:gd name="T9" fmla="*/ 2147483646 h 910"/>
              <a:gd name="T10" fmla="*/ 2147483646 w 710"/>
              <a:gd name="T11" fmla="*/ 2147483646 h 910"/>
              <a:gd name="T12" fmla="*/ 2147483646 w 710"/>
              <a:gd name="T13" fmla="*/ 2147483646 h 910"/>
              <a:gd name="T14" fmla="*/ 2147483646 w 710"/>
              <a:gd name="T15" fmla="*/ 2147483646 h 910"/>
              <a:gd name="T16" fmla="*/ 2147483646 w 710"/>
              <a:gd name="T17" fmla="*/ 2147483646 h 910"/>
              <a:gd name="T18" fmla="*/ 2147483646 w 710"/>
              <a:gd name="T19" fmla="*/ 2147483646 h 910"/>
              <a:gd name="T20" fmla="*/ 2147483646 w 710"/>
              <a:gd name="T21" fmla="*/ 2147483646 h 910"/>
              <a:gd name="T22" fmla="*/ 2147483646 w 710"/>
              <a:gd name="T23" fmla="*/ 2147483646 h 910"/>
              <a:gd name="T24" fmla="*/ 2147483646 w 710"/>
              <a:gd name="T25" fmla="*/ 2147483646 h 910"/>
              <a:gd name="T26" fmla="*/ 2147483646 w 710"/>
              <a:gd name="T27" fmla="*/ 2147483646 h 910"/>
              <a:gd name="T28" fmla="*/ 2147483646 w 710"/>
              <a:gd name="T29" fmla="*/ 2147483646 h 910"/>
              <a:gd name="T30" fmla="*/ 2147483646 w 710"/>
              <a:gd name="T31" fmla="*/ 0 h 9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10" h="910">
                <a:moveTo>
                  <a:pt x="0" y="910"/>
                </a:moveTo>
                <a:lnTo>
                  <a:pt x="73" y="899"/>
                </a:lnTo>
                <a:lnTo>
                  <a:pt x="109" y="889"/>
                </a:lnTo>
                <a:lnTo>
                  <a:pt x="147" y="872"/>
                </a:lnTo>
                <a:lnTo>
                  <a:pt x="182" y="852"/>
                </a:lnTo>
                <a:lnTo>
                  <a:pt x="219" y="825"/>
                </a:lnTo>
                <a:lnTo>
                  <a:pt x="255" y="787"/>
                </a:lnTo>
                <a:lnTo>
                  <a:pt x="327" y="683"/>
                </a:lnTo>
                <a:lnTo>
                  <a:pt x="399" y="533"/>
                </a:lnTo>
                <a:lnTo>
                  <a:pt x="473" y="356"/>
                </a:lnTo>
                <a:lnTo>
                  <a:pt x="508" y="265"/>
                </a:lnTo>
                <a:lnTo>
                  <a:pt x="546" y="181"/>
                </a:lnTo>
                <a:lnTo>
                  <a:pt x="581" y="107"/>
                </a:lnTo>
                <a:lnTo>
                  <a:pt x="619" y="49"/>
                </a:lnTo>
                <a:lnTo>
                  <a:pt x="654" y="14"/>
                </a:lnTo>
                <a:lnTo>
                  <a:pt x="710" y="0"/>
                </a:lnTo>
              </a:path>
            </a:pathLst>
          </a:custGeom>
          <a:noFill/>
          <a:ln w="2540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30">
            <a:extLst>
              <a:ext uri="{FF2B5EF4-FFF2-40B4-BE49-F238E27FC236}">
                <a16:creationId xmlns:a16="http://schemas.microsoft.com/office/drawing/2014/main" id="{375DEB20-AFB3-4A5F-BEE3-E2E1869E4F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715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01" name="Object 31">
            <a:extLst>
              <a:ext uri="{FF2B5EF4-FFF2-40B4-BE49-F238E27FC236}">
                <a16:creationId xmlns:a16="http://schemas.microsoft.com/office/drawing/2014/main" id="{9BC7A204-31E7-4FAE-AADA-E41E5F7D35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45163" y="5867400"/>
          <a:ext cx="18811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Equation" r:id="rId9" imgW="774364" imgH="228501" progId="Equation.3">
                  <p:embed/>
                </p:oleObj>
              </mc:Choice>
              <mc:Fallback>
                <p:oleObj name="Equation" r:id="rId9" imgW="774364" imgH="228501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5867400"/>
                        <a:ext cx="1881187" cy="554038"/>
                      </a:xfrm>
                      <a:prstGeom prst="rect">
                        <a:avLst/>
                      </a:prstGeom>
                      <a:solidFill>
                        <a:srgbClr val="FEEAD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2" name="Text Box 32">
            <a:extLst>
              <a:ext uri="{FF2B5EF4-FFF2-40B4-BE49-F238E27FC236}">
                <a16:creationId xmlns:a16="http://schemas.microsoft.com/office/drawing/2014/main" id="{C59E5E9A-86A4-4700-B183-1A6DB6444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or</a:t>
            </a:r>
          </a:p>
        </p:txBody>
      </p:sp>
      <p:sp>
        <p:nvSpPr>
          <p:cNvPr id="20503" name="Text Box 33">
            <a:extLst>
              <a:ext uri="{FF2B5EF4-FFF2-40B4-BE49-F238E27FC236}">
                <a16:creationId xmlns:a16="http://schemas.microsoft.com/office/drawing/2014/main" id="{CA05EFD8-2C2D-46F1-9273-F7168E437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219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chemeClr val="tx2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54B6C9D-528A-4BFE-B0F5-2B03005D0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828800"/>
            <a:ext cx="1143000" cy="2362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BFA894C-EB5A-4180-8371-74CF2F102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828800"/>
            <a:ext cx="1295400" cy="2362200"/>
          </a:xfrm>
          <a:prstGeom prst="rect">
            <a:avLst/>
          </a:prstGeom>
          <a:solidFill>
            <a:srgbClr val="FCC98C"/>
          </a:solidFill>
          <a:ln w="9525">
            <a:solidFill>
              <a:srgbClr val="FDDCB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6E4A5BE8-A1F8-45A7-9BE0-7535CD8D3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828800"/>
            <a:ext cx="1219200" cy="2362200"/>
          </a:xfrm>
          <a:prstGeom prst="rect">
            <a:avLst/>
          </a:prstGeom>
          <a:solidFill>
            <a:srgbClr val="F983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1FB1AFA3-44CD-4A14-A907-8F496D3FF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98529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One-Factor ANOVA </a:t>
            </a:r>
            <a:br>
              <a:rPr lang="en-US" altLang="en-US" dirty="0"/>
            </a:br>
            <a:r>
              <a:rPr lang="en-US" altLang="en-US" dirty="0"/>
              <a:t>F Test Example Procedure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822AA3E4-E9DE-4C41-B5DA-E3218F2764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191000" cy="38576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0" indent="0" defTabSz="914400" eaLnBrk="1" hangingPunct="1">
              <a:buFont typeface="Wingdings" panose="05000000000000000000" pitchFamily="2" charset="2"/>
              <a:buNone/>
              <a:tabLst>
                <a:tab pos="465138" algn="ctr"/>
                <a:tab pos="1595438" algn="ctr"/>
                <a:tab pos="2679700" algn="ctr"/>
              </a:tabLst>
            </a:pPr>
            <a:r>
              <a:rPr lang="en-US" altLang="en-US" sz="2400"/>
              <a:t>You want to see if three different golf clubs yield different distances. You randomly select five measurements from trials on an automated driving machine for each club. </a:t>
            </a:r>
          </a:p>
          <a:p>
            <a:pPr marL="0" indent="0" defTabSz="914400" eaLnBrk="1" hangingPunct="1">
              <a:buFont typeface="Wingdings" panose="05000000000000000000" pitchFamily="2" charset="2"/>
              <a:buNone/>
              <a:tabLst>
                <a:tab pos="465138" algn="ctr"/>
                <a:tab pos="1595438" algn="ctr"/>
                <a:tab pos="2679700" algn="ctr"/>
              </a:tabLst>
            </a:pPr>
            <a:r>
              <a:rPr lang="en-US" altLang="en-US" sz="2400"/>
              <a:t>At the .05 significance level, is there a difference in mean distance?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3AC7415-41E0-4F54-A34D-3A62EFAA6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9050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15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445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 u="sng"/>
              <a:t>Club 1</a:t>
            </a:r>
            <a:r>
              <a:rPr lang="en-US" altLang="en-US" sz="2400" u="sng"/>
              <a:t>	</a:t>
            </a:r>
            <a:r>
              <a:rPr lang="en-US" altLang="en-US" sz="2400"/>
              <a:t>    </a:t>
            </a:r>
            <a:r>
              <a:rPr lang="en-US" altLang="en-US" sz="2400" b="1" u="sng"/>
              <a:t>Club 2</a:t>
            </a:r>
            <a:r>
              <a:rPr lang="en-US" altLang="en-US" sz="2400" b="1"/>
              <a:t>    </a:t>
            </a:r>
            <a:r>
              <a:rPr lang="en-US" altLang="en-US" sz="2400" b="1" u="sng"/>
              <a:t>Club 3</a:t>
            </a:r>
            <a:br>
              <a:rPr lang="en-US" altLang="en-US" sz="2400"/>
            </a:br>
            <a:r>
              <a:rPr lang="en-US" altLang="en-US" sz="2400"/>
              <a:t>	254	     234	       200</a:t>
            </a:r>
            <a:br>
              <a:rPr lang="en-US" altLang="en-US" sz="2400"/>
            </a:br>
            <a:r>
              <a:rPr lang="en-US" altLang="en-US" sz="2400"/>
              <a:t>	263	     218	       222</a:t>
            </a:r>
            <a:br>
              <a:rPr lang="en-US" altLang="en-US" sz="2400"/>
            </a:br>
            <a:r>
              <a:rPr lang="en-US" altLang="en-US" sz="2400"/>
              <a:t>	241	     235	       197</a:t>
            </a:r>
            <a:br>
              <a:rPr lang="en-US" altLang="en-US" sz="2400"/>
            </a:br>
            <a:r>
              <a:rPr lang="en-US" altLang="en-US" sz="2400"/>
              <a:t>	237	     227	       206</a:t>
            </a:r>
            <a:br>
              <a:rPr lang="en-US" altLang="en-US" sz="2400"/>
            </a:br>
            <a:r>
              <a:rPr lang="en-US" altLang="en-US" sz="2400"/>
              <a:t>	251	     216	       204</a:t>
            </a:r>
          </a:p>
        </p:txBody>
      </p:sp>
      <p:pic>
        <p:nvPicPr>
          <p:cNvPr id="21512" name="Picture 96">
            <a:extLst>
              <a:ext uri="{FF2B5EF4-FFF2-40B4-BE49-F238E27FC236}">
                <a16:creationId xmlns:a16="http://schemas.microsoft.com/office/drawing/2014/main" id="{34691CD9-F70A-439A-AB02-DE4D0000D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43400"/>
            <a:ext cx="18748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00">
            <a:extLst>
              <a:ext uri="{FF2B5EF4-FFF2-40B4-BE49-F238E27FC236}">
                <a16:creationId xmlns:a16="http://schemas.microsoft.com/office/drawing/2014/main" id="{BD636774-D75A-4E4F-BCB6-CB6BD7FF2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867400"/>
            <a:ext cx="406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4" name="Rectangle 102">
            <a:extLst>
              <a:ext uri="{FF2B5EF4-FFF2-40B4-BE49-F238E27FC236}">
                <a16:creationId xmlns:a16="http://schemas.microsoft.com/office/drawing/2014/main" id="{A611938A-6C29-4326-AEFE-884B2EA65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828800"/>
            <a:ext cx="3657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">
            <a:extLst>
              <a:ext uri="{FF2B5EF4-FFF2-40B4-BE49-F238E27FC236}">
                <a16:creationId xmlns:a16="http://schemas.microsoft.com/office/drawing/2014/main" id="{70AB4191-3FBF-4935-84BF-472BC3AEC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1816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1" name="Rectangle 21">
            <a:extLst>
              <a:ext uri="{FF2B5EF4-FFF2-40B4-BE49-F238E27FC236}">
                <a16:creationId xmlns:a16="http://schemas.microsoft.com/office/drawing/2014/main" id="{3A3A2146-8695-47F2-B4E4-7CC585822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0292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BAF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2" name="Rectangle 22">
            <a:extLst>
              <a:ext uri="{FF2B5EF4-FFF2-40B4-BE49-F238E27FC236}">
                <a16:creationId xmlns:a16="http://schemas.microsoft.com/office/drawing/2014/main" id="{EA5A5271-360E-452A-BE9A-0C7F28BF4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7244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BAF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3" name="Rectangle 23">
            <a:extLst>
              <a:ext uri="{FF2B5EF4-FFF2-40B4-BE49-F238E27FC236}">
                <a16:creationId xmlns:a16="http://schemas.microsoft.com/office/drawing/2014/main" id="{B9AFB7F4-A061-4D6D-87B9-30DA9B66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006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BAF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4" name="Rectangle 24">
            <a:extLst>
              <a:ext uri="{FF2B5EF4-FFF2-40B4-BE49-F238E27FC236}">
                <a16:creationId xmlns:a16="http://schemas.microsoft.com/office/drawing/2014/main" id="{6CFB5EBE-4723-4005-9857-9542A6974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1BAF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chemeClr val="tx2"/>
                </a:solidFill>
              </a:rPr>
              <a:t>•</a:t>
            </a:r>
          </a:p>
        </p:txBody>
      </p:sp>
      <p:sp>
        <p:nvSpPr>
          <p:cNvPr id="22535" name="Line 33">
            <a:extLst>
              <a:ext uri="{FF2B5EF4-FFF2-40B4-BE49-F238E27FC236}">
                <a16:creationId xmlns:a16="http://schemas.microsoft.com/office/drawing/2014/main" id="{13F1FBA0-6BA2-413A-8E1A-D7FA049C9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0292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6" name="Rectangle 50">
            <a:extLst>
              <a:ext uri="{FF2B5EF4-FFF2-40B4-BE49-F238E27FC236}">
                <a16:creationId xmlns:a16="http://schemas.microsoft.com/office/drawing/2014/main" id="{BA90011E-E1E1-43C2-A6C4-C5448BBDD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410200"/>
            <a:ext cx="1762125" cy="4857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37" name="Rectangle 48">
            <a:extLst>
              <a:ext uri="{FF2B5EF4-FFF2-40B4-BE49-F238E27FC236}">
                <a16:creationId xmlns:a16="http://schemas.microsoft.com/office/drawing/2014/main" id="{948E459F-3766-49B3-B866-492A37DBC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1541463" cy="485775"/>
          </a:xfrm>
          <a:prstGeom prst="rect">
            <a:avLst/>
          </a:prstGeom>
          <a:solidFill>
            <a:srgbClr val="FCC98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38" name="Rectangle 47">
            <a:extLst>
              <a:ext uri="{FF2B5EF4-FFF2-40B4-BE49-F238E27FC236}">
                <a16:creationId xmlns:a16="http://schemas.microsoft.com/office/drawing/2014/main" id="{8951A1EA-29E4-40D9-A85B-821AEF1FD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76800"/>
            <a:ext cx="1395413" cy="485775"/>
          </a:xfrm>
          <a:prstGeom prst="rect">
            <a:avLst/>
          </a:prstGeom>
          <a:solidFill>
            <a:srgbClr val="F983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39" name="Rectangle 49">
            <a:extLst>
              <a:ext uri="{FF2B5EF4-FFF2-40B4-BE49-F238E27FC236}">
                <a16:creationId xmlns:a16="http://schemas.microsoft.com/office/drawing/2014/main" id="{971977BD-C453-4CF2-BEF5-45997BC1B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1468438" cy="485775"/>
          </a:xfrm>
          <a:prstGeom prst="rect">
            <a:avLst/>
          </a:prstGeom>
          <a:solidFill>
            <a:srgbClr val="C1BA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40" name="Rectangle 5">
            <a:extLst>
              <a:ext uri="{FF2B5EF4-FFF2-40B4-BE49-F238E27FC236}">
                <a16:creationId xmlns:a16="http://schemas.microsoft.com/office/drawing/2014/main" id="{D8032B28-D2F1-44EF-AD92-584E03C67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One-Factor ANOVA Example: Scatter Diagram</a:t>
            </a:r>
          </a:p>
        </p:txBody>
      </p:sp>
      <p:sp>
        <p:nvSpPr>
          <p:cNvPr id="22541" name="Line 6">
            <a:extLst>
              <a:ext uri="{FF2B5EF4-FFF2-40B4-BE49-F238E27FC236}">
                <a16:creationId xmlns:a16="http://schemas.microsoft.com/office/drawing/2014/main" id="{ECEDD4B3-F81E-480A-95BC-6A4B2F0C6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905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7">
            <a:extLst>
              <a:ext uri="{FF2B5EF4-FFF2-40B4-BE49-F238E27FC236}">
                <a16:creationId xmlns:a16="http://schemas.microsoft.com/office/drawing/2014/main" id="{00AC550B-0375-49F7-89BD-D90BA23B2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248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8">
            <a:extLst>
              <a:ext uri="{FF2B5EF4-FFF2-40B4-BE49-F238E27FC236}">
                <a16:creationId xmlns:a16="http://schemas.microsoft.com/office/drawing/2014/main" id="{E949949F-9532-42C9-8449-2AF6F218E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828800"/>
            <a:ext cx="835025" cy="40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270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260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250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240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230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220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210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200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190</a:t>
            </a:r>
          </a:p>
        </p:txBody>
      </p:sp>
      <p:sp>
        <p:nvSpPr>
          <p:cNvPr id="22544" name="Rectangle 10">
            <a:extLst>
              <a:ext uri="{FF2B5EF4-FFF2-40B4-BE49-F238E27FC236}">
                <a16:creationId xmlns:a16="http://schemas.microsoft.com/office/drawing/2014/main" id="{2EFC86D5-E915-4736-B537-AA3FA8C15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3354388"/>
            <a:ext cx="45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5" name="Rectangle 11">
            <a:extLst>
              <a:ext uri="{FF2B5EF4-FFF2-40B4-BE49-F238E27FC236}">
                <a16:creationId xmlns:a16="http://schemas.microsoft.com/office/drawing/2014/main" id="{6BB022EF-B643-4184-9616-2B8CAC40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3125788"/>
            <a:ext cx="45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6" name="Rectangle 12">
            <a:extLst>
              <a:ext uri="{FF2B5EF4-FFF2-40B4-BE49-F238E27FC236}">
                <a16:creationId xmlns:a16="http://schemas.microsoft.com/office/drawing/2014/main" id="{5EB124E0-1C78-43E7-A229-86F3D72B5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2668588"/>
            <a:ext cx="45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7" name="Rectangle 13">
            <a:extLst>
              <a:ext uri="{FF2B5EF4-FFF2-40B4-BE49-F238E27FC236}">
                <a16:creationId xmlns:a16="http://schemas.microsoft.com/office/drawing/2014/main" id="{44AC9F85-9C73-4861-B983-6734F8A72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2516188"/>
            <a:ext cx="45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8" name="Rectangle 14">
            <a:extLst>
              <a:ext uri="{FF2B5EF4-FFF2-40B4-BE49-F238E27FC236}">
                <a16:creationId xmlns:a16="http://schemas.microsoft.com/office/drawing/2014/main" id="{780F5AB8-8B1C-4479-B470-2D9A7DD71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21351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F6600"/>
                </a:solidFill>
              </a:rPr>
              <a:t>•</a:t>
            </a:r>
          </a:p>
        </p:txBody>
      </p:sp>
      <p:sp>
        <p:nvSpPr>
          <p:cNvPr id="22549" name="Rectangle 15">
            <a:extLst>
              <a:ext uri="{FF2B5EF4-FFF2-40B4-BE49-F238E27FC236}">
                <a16:creationId xmlns:a16="http://schemas.microsoft.com/office/drawing/2014/main" id="{F0B7C9E2-D20A-40D4-8ECD-AF1C2299B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42687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0" name="Rectangle 16">
            <a:extLst>
              <a:ext uri="{FF2B5EF4-FFF2-40B4-BE49-F238E27FC236}">
                <a16:creationId xmlns:a16="http://schemas.microsoft.com/office/drawing/2014/main" id="{02D8BCAA-3AA5-45DC-9F0E-23025654C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41925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1" name="Rectangle 17">
            <a:extLst>
              <a:ext uri="{FF2B5EF4-FFF2-40B4-BE49-F238E27FC236}">
                <a16:creationId xmlns:a16="http://schemas.microsoft.com/office/drawing/2014/main" id="{D3B4B6BD-8864-46F6-8AFE-091B6A51A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38115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2" name="Rectangle 18">
            <a:extLst>
              <a:ext uri="{FF2B5EF4-FFF2-40B4-BE49-F238E27FC236}">
                <a16:creationId xmlns:a16="http://schemas.microsoft.com/office/drawing/2014/main" id="{29B679C3-8F60-483B-928B-50568F047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34305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3" name="Rectangle 19">
            <a:extLst>
              <a:ext uri="{FF2B5EF4-FFF2-40B4-BE49-F238E27FC236}">
                <a16:creationId xmlns:a16="http://schemas.microsoft.com/office/drawing/2014/main" id="{95C56BE7-B9EB-4912-9CCC-8BE15E349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3506788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EAD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FCC98C"/>
                </a:solidFill>
              </a:rPr>
              <a:t>•</a:t>
            </a:r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BD90C726-7280-46C3-B021-6CA07FC69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962400"/>
            <a:ext cx="3068638" cy="0"/>
          </a:xfrm>
          <a:prstGeom prst="line">
            <a:avLst/>
          </a:prstGeom>
          <a:noFill/>
          <a:ln w="25400">
            <a:solidFill>
              <a:srgbClr val="A5EFE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6">
            <a:extLst>
              <a:ext uri="{FF2B5EF4-FFF2-40B4-BE49-F238E27FC236}">
                <a16:creationId xmlns:a16="http://schemas.microsoft.com/office/drawing/2014/main" id="{760CAA7F-0389-4791-8D1B-3FABDA6C4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0"/>
            <a:ext cx="12604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Distance</a:t>
            </a:r>
          </a:p>
        </p:txBody>
      </p:sp>
      <p:graphicFrame>
        <p:nvGraphicFramePr>
          <p:cNvPr id="22556" name="Object 30">
            <a:extLst>
              <a:ext uri="{FF2B5EF4-FFF2-40B4-BE49-F238E27FC236}">
                <a16:creationId xmlns:a16="http://schemas.microsoft.com/office/drawing/2014/main" id="{002E613A-FECF-4E36-BF3A-325255965B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2590800"/>
          <a:ext cx="8382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" name="Equation" r:id="rId3" imgW="203112" imgH="228501" progId="Equation.DSMT4">
                  <p:embed/>
                </p:oleObj>
              </mc:Choice>
              <mc:Fallback>
                <p:oleObj name="Equation" r:id="rId3" imgW="203112" imgH="228501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90800"/>
                        <a:ext cx="8382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7" name="Object 31">
            <a:extLst>
              <a:ext uri="{FF2B5EF4-FFF2-40B4-BE49-F238E27FC236}">
                <a16:creationId xmlns:a16="http://schemas.microsoft.com/office/drawing/2014/main" id="{04BBA873-1BE9-40C9-8DC6-3275FA7DFF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38862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" name="Equation" r:id="rId5" imgW="215806" imgH="228501" progId="Equation.DSMT4">
                  <p:embed/>
                </p:oleObj>
              </mc:Choice>
              <mc:Fallback>
                <p:oleObj name="Equation" r:id="rId5" imgW="215806" imgH="228501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86200"/>
                        <a:ext cx="609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8" name="Object 32">
            <a:extLst>
              <a:ext uri="{FF2B5EF4-FFF2-40B4-BE49-F238E27FC236}">
                <a16:creationId xmlns:a16="http://schemas.microsoft.com/office/drawing/2014/main" id="{17BEDBBE-80FC-4438-AEE1-5DBA21581D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4800" y="4724400"/>
          <a:ext cx="679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" name="Equation" r:id="rId7" imgW="215713" imgH="241091" progId="Equation.DSMT4">
                  <p:embed/>
                </p:oleObj>
              </mc:Choice>
              <mc:Fallback>
                <p:oleObj name="Equation" r:id="rId7" imgW="215713" imgH="241091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724400"/>
                        <a:ext cx="679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9" name="Line 34">
            <a:extLst>
              <a:ext uri="{FF2B5EF4-FFF2-40B4-BE49-F238E27FC236}">
                <a16:creationId xmlns:a16="http://schemas.microsoft.com/office/drawing/2014/main" id="{FD376271-B2E5-416C-8FDB-FD07D9380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114800"/>
            <a:ext cx="304800" cy="0"/>
          </a:xfrm>
          <a:prstGeom prst="line">
            <a:avLst/>
          </a:prstGeom>
          <a:noFill/>
          <a:ln w="38100">
            <a:solidFill>
              <a:srgbClr val="FCC9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0" name="Line 35">
            <a:extLst>
              <a:ext uri="{FF2B5EF4-FFF2-40B4-BE49-F238E27FC236}">
                <a16:creationId xmlns:a16="http://schemas.microsoft.com/office/drawing/2014/main" id="{A7C93290-33AD-468C-8E5E-CBFBF7E22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5463" y="2971800"/>
            <a:ext cx="304800" cy="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61" name="Object 36">
            <a:extLst>
              <a:ext uri="{FF2B5EF4-FFF2-40B4-BE49-F238E27FC236}">
                <a16:creationId xmlns:a16="http://schemas.microsoft.com/office/drawing/2014/main" id="{B7CA9D72-23F1-4A76-8356-426A588700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05800" y="35814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" name="Equation" r:id="rId9" imgW="177569" imgH="215619" progId="Equation.DSMT4">
                  <p:embed/>
                </p:oleObj>
              </mc:Choice>
              <mc:Fallback>
                <p:oleObj name="Equation" r:id="rId9" imgW="177569" imgH="21561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3581400"/>
                        <a:ext cx="609600" cy="762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2" name="Line 37">
            <a:extLst>
              <a:ext uri="{FF2B5EF4-FFF2-40B4-BE49-F238E27FC236}">
                <a16:creationId xmlns:a16="http://schemas.microsoft.com/office/drawing/2014/main" id="{17C703BC-643B-4AE7-9D71-2D081AC1F9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5725" y="5791200"/>
            <a:ext cx="92075" cy="76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3" name="Line 38">
            <a:extLst>
              <a:ext uri="{FF2B5EF4-FFF2-40B4-BE49-F238E27FC236}">
                <a16:creationId xmlns:a16="http://schemas.microsoft.com/office/drawing/2014/main" id="{EBDB8E76-42B9-4864-B329-1B091DFE1E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59436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4" name="Line 39">
            <a:extLst>
              <a:ext uri="{FF2B5EF4-FFF2-40B4-BE49-F238E27FC236}">
                <a16:creationId xmlns:a16="http://schemas.microsoft.com/office/drawing/2014/main" id="{4C2DE905-E1F8-41F8-935C-E261774C2D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60960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5" name="Line 40">
            <a:extLst>
              <a:ext uri="{FF2B5EF4-FFF2-40B4-BE49-F238E27FC236}">
                <a16:creationId xmlns:a16="http://schemas.microsoft.com/office/drawing/2014/main" id="{40B9ACB0-26C7-4FE9-8945-994F722B4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7313" y="58674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6" name="Line 41">
            <a:extLst>
              <a:ext uri="{FF2B5EF4-FFF2-40B4-BE49-F238E27FC236}">
                <a16:creationId xmlns:a16="http://schemas.microsoft.com/office/drawing/2014/main" id="{E330D425-190F-4E1D-B30A-02148D40A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6024563"/>
            <a:ext cx="76200" cy="71437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67" name="Object 46">
            <a:extLst>
              <a:ext uri="{FF2B5EF4-FFF2-40B4-BE49-F238E27FC236}">
                <a16:creationId xmlns:a16="http://schemas.microsoft.com/office/drawing/2014/main" id="{23679777-8A67-4D9E-9834-6F8E4AE2B4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4953000"/>
          <a:ext cx="42672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" name="Equation" r:id="rId11" imgW="2374900" imgH="508000" progId="Equation.3">
                  <p:embed/>
                </p:oleObj>
              </mc:Choice>
              <mc:Fallback>
                <p:oleObj name="Equation" r:id="rId11" imgW="2374900" imgH="5080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953000"/>
                        <a:ext cx="42672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8" name="AutoShape 52">
            <a:extLst>
              <a:ext uri="{FF2B5EF4-FFF2-40B4-BE49-F238E27FC236}">
                <a16:creationId xmlns:a16="http://schemas.microsoft.com/office/drawing/2014/main" id="{E1B925C3-DA34-41B5-94D5-B3134DA6B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2672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69" name="Rectangle 53">
            <a:extLst>
              <a:ext uri="{FF2B5EF4-FFF2-40B4-BE49-F238E27FC236}">
                <a16:creationId xmlns:a16="http://schemas.microsoft.com/office/drawing/2014/main" id="{935A2256-BEE9-421C-B823-B06987BCD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828800"/>
            <a:ext cx="1143000" cy="23622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70" name="Rectangle 54">
            <a:extLst>
              <a:ext uri="{FF2B5EF4-FFF2-40B4-BE49-F238E27FC236}">
                <a16:creationId xmlns:a16="http://schemas.microsoft.com/office/drawing/2014/main" id="{5515ACEA-1A17-460B-8E80-F01AB2A15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828800"/>
            <a:ext cx="1295400" cy="2362200"/>
          </a:xfrm>
          <a:prstGeom prst="rect">
            <a:avLst/>
          </a:prstGeom>
          <a:solidFill>
            <a:srgbClr val="FCC98C"/>
          </a:solidFill>
          <a:ln w="9525">
            <a:solidFill>
              <a:srgbClr val="FDDCB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71" name="Rectangle 55">
            <a:extLst>
              <a:ext uri="{FF2B5EF4-FFF2-40B4-BE49-F238E27FC236}">
                <a16:creationId xmlns:a16="http://schemas.microsoft.com/office/drawing/2014/main" id="{B6FC0093-8D54-493C-B0D7-AD7A11EEF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1219200" cy="2362200"/>
          </a:xfrm>
          <a:prstGeom prst="rect">
            <a:avLst/>
          </a:prstGeom>
          <a:solidFill>
            <a:srgbClr val="F983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72" name="Rectangle 56">
            <a:extLst>
              <a:ext uri="{FF2B5EF4-FFF2-40B4-BE49-F238E27FC236}">
                <a16:creationId xmlns:a16="http://schemas.microsoft.com/office/drawing/2014/main" id="{5C849E43-F7DF-41BD-AE50-AD0F5278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15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445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465138" algn="ctr"/>
                <a:tab pos="1595438" algn="ctr"/>
                <a:tab pos="26797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 u="sng"/>
              <a:t>Club 1</a:t>
            </a:r>
            <a:r>
              <a:rPr lang="en-US" altLang="en-US" sz="2400" u="sng"/>
              <a:t>	</a:t>
            </a:r>
            <a:r>
              <a:rPr lang="en-US" altLang="en-US" sz="2400"/>
              <a:t>    </a:t>
            </a:r>
            <a:r>
              <a:rPr lang="en-US" altLang="en-US" sz="2400" b="1" u="sng"/>
              <a:t>Club 2</a:t>
            </a:r>
            <a:r>
              <a:rPr lang="en-US" altLang="en-US" sz="2400" b="1"/>
              <a:t>    </a:t>
            </a:r>
            <a:r>
              <a:rPr lang="en-US" altLang="en-US" sz="2400" b="1" u="sng"/>
              <a:t>Club 3</a:t>
            </a:r>
            <a:br>
              <a:rPr lang="en-US" altLang="en-US" sz="2400"/>
            </a:br>
            <a:r>
              <a:rPr lang="en-US" altLang="en-US" sz="2400"/>
              <a:t>	254	     234	       200</a:t>
            </a:r>
            <a:br>
              <a:rPr lang="en-US" altLang="en-US" sz="2400"/>
            </a:br>
            <a:r>
              <a:rPr lang="en-US" altLang="en-US" sz="2400"/>
              <a:t>	263	     218	       222</a:t>
            </a:r>
            <a:br>
              <a:rPr lang="en-US" altLang="en-US" sz="2400"/>
            </a:br>
            <a:r>
              <a:rPr lang="en-US" altLang="en-US" sz="2400"/>
              <a:t>	241	     235	       197</a:t>
            </a:r>
            <a:br>
              <a:rPr lang="en-US" altLang="en-US" sz="2400"/>
            </a:br>
            <a:r>
              <a:rPr lang="en-US" altLang="en-US" sz="2400"/>
              <a:t>	237	     227	       206</a:t>
            </a:r>
            <a:br>
              <a:rPr lang="en-US" altLang="en-US" sz="2400"/>
            </a:br>
            <a:r>
              <a:rPr lang="en-US" altLang="en-US" sz="2400"/>
              <a:t>	251	     216	       204</a:t>
            </a:r>
          </a:p>
        </p:txBody>
      </p:sp>
      <p:sp>
        <p:nvSpPr>
          <p:cNvPr id="22573" name="Rectangle 57">
            <a:extLst>
              <a:ext uri="{FF2B5EF4-FFF2-40B4-BE49-F238E27FC236}">
                <a16:creationId xmlns:a16="http://schemas.microsoft.com/office/drawing/2014/main" id="{1CF64ACA-F5EB-4928-B2A4-C3748F2BF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464300"/>
            <a:ext cx="990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Club</a:t>
            </a:r>
          </a:p>
        </p:txBody>
      </p:sp>
      <p:sp>
        <p:nvSpPr>
          <p:cNvPr id="22574" name="Rectangle 58">
            <a:extLst>
              <a:ext uri="{FF2B5EF4-FFF2-40B4-BE49-F238E27FC236}">
                <a16:creationId xmlns:a16="http://schemas.microsoft.com/office/drawing/2014/main" id="{C449DF99-3AAA-4D00-8928-DF2473BAA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6172200"/>
            <a:ext cx="2819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1            2            3</a:t>
            </a:r>
          </a:p>
        </p:txBody>
      </p:sp>
      <p:pic>
        <p:nvPicPr>
          <p:cNvPr id="22575" name="Picture 59">
            <a:extLst>
              <a:ext uri="{FF2B5EF4-FFF2-40B4-BE49-F238E27FC236}">
                <a16:creationId xmlns:a16="http://schemas.microsoft.com/office/drawing/2014/main" id="{6B6CF91B-DCC1-4F09-A777-A7147ED74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9366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6" name="Picture 60">
            <a:extLst>
              <a:ext uri="{FF2B5EF4-FFF2-40B4-BE49-F238E27FC236}">
                <a16:creationId xmlns:a16="http://schemas.microsoft.com/office/drawing/2014/main" id="{2F5D3E4D-F36C-47C1-A8B1-99E15CF99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6226175"/>
            <a:ext cx="2032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77" name="Rectangle 61">
            <a:extLst>
              <a:ext uri="{FF2B5EF4-FFF2-40B4-BE49-F238E27FC236}">
                <a16:creationId xmlns:a16="http://schemas.microsoft.com/office/drawing/2014/main" id="{CEE4ACB8-573E-49D1-9250-EC361D4CF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3657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2578" name="Line 62">
            <a:extLst>
              <a:ext uri="{FF2B5EF4-FFF2-40B4-BE49-F238E27FC236}">
                <a16:creationId xmlns:a16="http://schemas.microsoft.com/office/drawing/2014/main" id="{1417143A-005A-4433-9F58-0DCAC4A3E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6172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519" name="Group 527">
            <a:extLst>
              <a:ext uri="{FF2B5EF4-FFF2-40B4-BE49-F238E27FC236}">
                <a16:creationId xmlns:a16="http://schemas.microsoft.com/office/drawing/2014/main" id="{D4613AF0-4E53-422E-A20B-93BDA3BF3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97530"/>
              </p:ext>
            </p:extLst>
          </p:nvPr>
        </p:nvGraphicFramePr>
        <p:xfrm>
          <a:off x="1371600" y="1981200"/>
          <a:ext cx="7391400" cy="430212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0572">
                <a:tc gridSpan="2"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1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1246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249.2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83C1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108.2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2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1130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C98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Club 3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1029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205.8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A6EE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94.2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ANOVA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743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of Variation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(test)</a:t>
                      </a:r>
                      <a:endParaRPr kumimoji="0" lang="en-US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crit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690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 Groups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4716.4</a:t>
                      </a:r>
                      <a:endParaRPr kumimoji="0" lang="en-US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2358.2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25.275</a:t>
                      </a:r>
                      <a:endParaRPr kumimoji="0" lang="en-US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4.99E-05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3.885</a:t>
                      </a:r>
                      <a:endParaRPr kumimoji="0" lang="en-US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690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1119.6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93.3</a:t>
                      </a: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852488"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defTabSz="852488"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defTabSz="852488"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defTabSz="852488"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defTabSz="852488"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5836.0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folHlink"/>
                        </a:buClr>
                        <a:buSzPct val="6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accent2"/>
                        </a:buClr>
                        <a:buSzPct val="5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folHlink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rgbClr val="FD2B4E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667" name="Rectangle 486">
            <a:extLst>
              <a:ext uri="{FF2B5EF4-FFF2-40B4-BE49-F238E27FC236}">
                <a16:creationId xmlns:a16="http://schemas.microsoft.com/office/drawing/2014/main" id="{03613061-2ADC-4D21-BF48-9DDF71357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400"/>
            <a:ext cx="7696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Tahoma" panose="020B0604030504040204" pitchFamily="34" charset="0"/>
              </a:rPr>
              <a:t>ANOVA -- Single Factor: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Tahoma" panose="020B0604030504040204" pitchFamily="34" charset="0"/>
              </a:rPr>
              <a:t>Excel Output</a:t>
            </a:r>
          </a:p>
        </p:txBody>
      </p:sp>
      <p:graphicFrame>
        <p:nvGraphicFramePr>
          <p:cNvPr id="24668" name="Object 511">
            <a:extLst>
              <a:ext uri="{FF2B5EF4-FFF2-40B4-BE49-F238E27FC236}">
                <a16:creationId xmlns:a16="http://schemas.microsoft.com/office/drawing/2014/main" id="{440FACCC-14C7-499E-A0A3-D7927C2506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625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5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625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69" name="Picture 523">
            <a:extLst>
              <a:ext uri="{FF2B5EF4-FFF2-40B4-BE49-F238E27FC236}">
                <a16:creationId xmlns:a16="http://schemas.microsoft.com/office/drawing/2014/main" id="{563452E2-10BC-42B9-971F-DC6AD80EA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9366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70" name="Picture 524">
            <a:extLst>
              <a:ext uri="{FF2B5EF4-FFF2-40B4-BE49-F238E27FC236}">
                <a16:creationId xmlns:a16="http://schemas.microsoft.com/office/drawing/2014/main" id="{166A2883-562A-48DE-9AEA-30038D0AF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6226175"/>
            <a:ext cx="2032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71" name="Rectangle 528">
            <a:extLst>
              <a:ext uri="{FF2B5EF4-FFF2-40B4-BE49-F238E27FC236}">
                <a16:creationId xmlns:a16="http://schemas.microsoft.com/office/drawing/2014/main" id="{A78C8112-D738-489A-8A0D-7FA5E872A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529" y="1461264"/>
            <a:ext cx="65749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folHlink"/>
                </a:solidFill>
              </a:rPr>
              <a:t>EXCEL:   Data  to Data Analysis to ANOVA: single factor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02DEF5F-F74B-45A4-B52A-2FAADDCE1562}"/>
              </a:ext>
            </a:extLst>
          </p:cNvPr>
          <p:cNvCxnSpPr/>
          <p:nvPr/>
        </p:nvCxnSpPr>
        <p:spPr bwMode="auto">
          <a:xfrm>
            <a:off x="2819400" y="5638800"/>
            <a:ext cx="2590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0">
            <a:extLst>
              <a:ext uri="{FF2B5EF4-FFF2-40B4-BE49-F238E27FC236}">
                <a16:creationId xmlns:a16="http://schemas.microsoft.com/office/drawing/2014/main" id="{1EA3E079-AFEE-459E-B436-56C6A6A2E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943600"/>
            <a:ext cx="1447800" cy="705321"/>
          </a:xfrm>
          <a:prstGeom prst="rect">
            <a:avLst/>
          </a:prstGeom>
          <a:solidFill>
            <a:srgbClr val="C9FA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 err="1"/>
              <a:t>Ftest</a:t>
            </a:r>
            <a:r>
              <a:rPr lang="en-US" altLang="en-US" sz="2000" b="1" dirty="0"/>
              <a:t>.</a:t>
            </a:r>
            <a:r>
              <a:rPr lang="en-US" altLang="en-US" sz="2000" b="1" baseline="-25000" dirty="0">
                <a:sym typeface="Symbol" panose="05050102010706020507" pitchFamily="18" charset="2"/>
              </a:rPr>
              <a:t> </a:t>
            </a:r>
            <a:r>
              <a:rPr lang="en-US" altLang="en-US" sz="2000" b="1" dirty="0"/>
              <a:t>= 25.275</a:t>
            </a:r>
          </a:p>
        </p:txBody>
      </p:sp>
      <p:sp>
        <p:nvSpPr>
          <p:cNvPr id="25603" name="Rectangle 53">
            <a:extLst>
              <a:ext uri="{FF2B5EF4-FFF2-40B4-BE49-F238E27FC236}">
                <a16:creationId xmlns:a16="http://schemas.microsoft.com/office/drawing/2014/main" id="{F72F4944-FD93-48F9-89B4-A37D0C929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52600"/>
            <a:ext cx="2667000" cy="914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bg1"/>
              </a:buClr>
              <a:buSzPct val="100000"/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05741FCB-6C67-437C-9937-3B6C0CA07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One-Factor ANOVA Example Solution</a:t>
            </a:r>
          </a:p>
        </p:txBody>
      </p:sp>
      <p:sp>
        <p:nvSpPr>
          <p:cNvPr id="25605" name="Rectangle 11">
            <a:extLst>
              <a:ext uri="{FF2B5EF4-FFF2-40B4-BE49-F238E27FC236}">
                <a16:creationId xmlns:a16="http://schemas.microsoft.com/office/drawing/2014/main" id="{6EE4FE36-61DB-430B-9B9F-02ED009E30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3848100" cy="1828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 dirty="0"/>
              <a:t>H</a:t>
            </a:r>
            <a:r>
              <a:rPr lang="en-US" altLang="en-US" sz="2300" baseline="-25000" dirty="0"/>
              <a:t>0</a:t>
            </a:r>
            <a:r>
              <a:rPr lang="en-US" altLang="en-US" sz="2300" dirty="0"/>
              <a:t>: </a:t>
            </a:r>
            <a:r>
              <a:rPr lang="el-GR" altLang="en-US" sz="2300" dirty="0">
                <a:cs typeface="Arial" panose="020B0604020202020204" pitchFamily="34" charset="0"/>
              </a:rPr>
              <a:t>μ</a:t>
            </a:r>
            <a:r>
              <a:rPr lang="en-US" altLang="en-US" sz="2300" baseline="-25000" dirty="0"/>
              <a:t>1</a:t>
            </a:r>
            <a:r>
              <a:rPr lang="en-US" altLang="en-US" sz="2300" dirty="0"/>
              <a:t> = </a:t>
            </a:r>
            <a:r>
              <a:rPr lang="el-GR" altLang="en-US" sz="2300" dirty="0">
                <a:cs typeface="Arial" panose="020B0604020202020204" pitchFamily="34" charset="0"/>
              </a:rPr>
              <a:t>μ</a:t>
            </a:r>
            <a:r>
              <a:rPr lang="en-US" altLang="en-US" sz="2300" baseline="-25000" dirty="0"/>
              <a:t>2</a:t>
            </a:r>
            <a:r>
              <a:rPr lang="en-US" altLang="en-US" sz="2300" dirty="0"/>
              <a:t> = </a:t>
            </a:r>
            <a:r>
              <a:rPr lang="el-GR" altLang="en-US" sz="2300" dirty="0">
                <a:cs typeface="Arial" panose="020B0604020202020204" pitchFamily="34" charset="0"/>
              </a:rPr>
              <a:t>μ</a:t>
            </a:r>
            <a:r>
              <a:rPr lang="en-US" altLang="en-US" sz="2300" baseline="-25000" dirty="0"/>
              <a:t>3</a:t>
            </a:r>
            <a:endParaRPr lang="en-US" altLang="en-US" sz="23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 dirty="0"/>
              <a:t>H</a:t>
            </a:r>
            <a:r>
              <a:rPr lang="en-US" altLang="en-US" sz="2300" baseline="-25000" dirty="0"/>
              <a:t>A</a:t>
            </a:r>
            <a:r>
              <a:rPr lang="en-US" altLang="en-US" sz="2300" dirty="0"/>
              <a:t>: </a:t>
            </a:r>
            <a:r>
              <a:rPr lang="el-GR" altLang="en-US" sz="2300" dirty="0">
                <a:cs typeface="Arial" panose="020B0604020202020204" pitchFamily="34" charset="0"/>
              </a:rPr>
              <a:t>μ</a:t>
            </a:r>
            <a:r>
              <a:rPr lang="en-US" altLang="en-US" sz="2300" baseline="-25000" dirty="0" err="1"/>
              <a:t>i</a:t>
            </a:r>
            <a:r>
              <a:rPr lang="en-US" altLang="en-US" sz="2300" dirty="0"/>
              <a:t> not all equal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 dirty="0">
                <a:sym typeface="Symbol" panose="05050102010706020507" pitchFamily="18" charset="2"/>
              </a:rPr>
              <a:t></a:t>
            </a:r>
            <a:r>
              <a:rPr lang="en-US" altLang="en-US" sz="2300" dirty="0"/>
              <a:t> = .05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 dirty="0"/>
              <a:t>df</a:t>
            </a:r>
            <a:r>
              <a:rPr lang="en-US" altLang="en-US" sz="2300" baseline="-25000" dirty="0"/>
              <a:t>1</a:t>
            </a:r>
            <a:r>
              <a:rPr lang="en-US" altLang="en-US" sz="2300" dirty="0"/>
              <a:t>= 2      df</a:t>
            </a:r>
            <a:r>
              <a:rPr lang="en-US" altLang="en-US" sz="2300" baseline="-25000" dirty="0"/>
              <a:t>2</a:t>
            </a:r>
            <a:r>
              <a:rPr lang="en-US" altLang="en-US" sz="2300" dirty="0"/>
              <a:t> = 12 </a:t>
            </a:r>
            <a:endParaRPr lang="en-US" altLang="en-US" sz="2300" b="1" dirty="0"/>
          </a:p>
        </p:txBody>
      </p:sp>
      <p:sp>
        <p:nvSpPr>
          <p:cNvPr id="25606" name="Rectangle 12">
            <a:extLst>
              <a:ext uri="{FF2B5EF4-FFF2-40B4-BE49-F238E27FC236}">
                <a16:creationId xmlns:a16="http://schemas.microsoft.com/office/drawing/2014/main" id="{3A9F4465-1815-49CF-8A55-D912AEC45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764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5188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088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b="1" dirty="0"/>
              <a:t>Test Statistic: </a:t>
            </a:r>
            <a:endParaRPr lang="en-US" altLang="en-US" dirty="0"/>
          </a:p>
          <a:p>
            <a:pPr>
              <a:buClrTx/>
              <a:buSzTx/>
              <a:buFontTx/>
              <a:buNone/>
            </a:pPr>
            <a:endParaRPr lang="en-US" altLang="en-US" dirty="0"/>
          </a:p>
          <a:p>
            <a:pPr>
              <a:buClrTx/>
              <a:buSzTx/>
              <a:buFontTx/>
              <a:buNone/>
            </a:pPr>
            <a:endParaRPr lang="en-US" altLang="en-US" dirty="0"/>
          </a:p>
          <a:p>
            <a:pPr>
              <a:buClrTx/>
              <a:buSzTx/>
              <a:buFontTx/>
              <a:buNone/>
            </a:pPr>
            <a:endParaRPr lang="en-US" altLang="en-US" dirty="0"/>
          </a:p>
          <a:p>
            <a:pPr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folHlink"/>
                </a:solidFill>
              </a:rPr>
              <a:t>Decision:</a:t>
            </a:r>
            <a:endParaRPr lang="en-US" altLang="en-US" dirty="0">
              <a:solidFill>
                <a:schemeClr val="folHlink"/>
              </a:solidFill>
            </a:endParaRPr>
          </a:p>
          <a:p>
            <a:pPr>
              <a:buClrTx/>
              <a:buSzTx/>
              <a:buFontTx/>
              <a:buNone/>
            </a:pPr>
            <a:endParaRPr lang="en-US" altLang="en-US" dirty="0"/>
          </a:p>
          <a:p>
            <a:pPr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folHlink"/>
                </a:solidFill>
              </a:rPr>
              <a:t>Conclusion:</a:t>
            </a:r>
            <a:endParaRPr lang="en-US" altLang="en-US" dirty="0">
              <a:solidFill>
                <a:schemeClr val="folHlink"/>
              </a:solidFill>
            </a:endParaRPr>
          </a:p>
          <a:p>
            <a:pPr latinLnBrk="1">
              <a:buClrTx/>
              <a:buSzTx/>
              <a:buFontTx/>
              <a:buNone/>
            </a:pPr>
            <a:endParaRPr lang="en-US" altLang="en-US" dirty="0"/>
          </a:p>
        </p:txBody>
      </p:sp>
      <p:sp>
        <p:nvSpPr>
          <p:cNvPr id="25607" name="Rectangle 13">
            <a:extLst>
              <a:ext uri="{FF2B5EF4-FFF2-40B4-BE49-F238E27FC236}">
                <a16:creationId xmlns:a16="http://schemas.microsoft.com/office/drawing/2014/main" id="{47657403-CF14-4AC5-A886-7D759631A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5" y="4191000"/>
            <a:ext cx="3578225" cy="52863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Reject H</a:t>
            </a:r>
            <a:r>
              <a:rPr lang="en-US" altLang="en-US" baseline="-25000"/>
              <a:t>0</a:t>
            </a:r>
            <a:r>
              <a:rPr lang="en-US" altLang="en-US"/>
              <a:t> at </a:t>
            </a:r>
            <a:r>
              <a:rPr lang="en-US" altLang="en-US" b="1" i="1">
                <a:latin typeface="Symbol" panose="05050102010706020507" pitchFamily="18" charset="2"/>
              </a:rPr>
              <a:t></a:t>
            </a:r>
            <a:r>
              <a:rPr lang="en-US" altLang="en-US"/>
              <a:t> = 0.05</a:t>
            </a:r>
          </a:p>
        </p:txBody>
      </p:sp>
      <p:sp>
        <p:nvSpPr>
          <p:cNvPr id="25608" name="Rectangle 14">
            <a:extLst>
              <a:ext uri="{FF2B5EF4-FFF2-40B4-BE49-F238E27FC236}">
                <a16:creationId xmlns:a16="http://schemas.microsoft.com/office/drawing/2014/main" id="{992A409A-BD9E-41B2-A1BA-36A9AA863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181600"/>
            <a:ext cx="39624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There is evidence that at least one  </a:t>
            </a:r>
            <a:r>
              <a:rPr lang="el-GR" altLang="en-US" sz="2400"/>
              <a:t>μ</a:t>
            </a:r>
            <a:r>
              <a:rPr lang="en-US" altLang="en-US" sz="2400" baseline="-25000"/>
              <a:t>i</a:t>
            </a:r>
            <a:r>
              <a:rPr lang="en-US" altLang="en-US" i="1" baseline="-25000"/>
              <a:t> </a:t>
            </a:r>
            <a:r>
              <a:rPr lang="en-US" altLang="en-US"/>
              <a:t> differs from the rest</a:t>
            </a:r>
          </a:p>
        </p:txBody>
      </p:sp>
      <p:sp>
        <p:nvSpPr>
          <p:cNvPr id="25609" name="Freeform 33">
            <a:extLst>
              <a:ext uri="{FF2B5EF4-FFF2-40B4-BE49-F238E27FC236}">
                <a16:creationId xmlns:a16="http://schemas.microsoft.com/office/drawing/2014/main" id="{7273C698-BC0D-4126-9B08-556240722DC2}"/>
              </a:ext>
            </a:extLst>
          </p:cNvPr>
          <p:cNvSpPr>
            <a:spLocks/>
          </p:cNvSpPr>
          <p:nvPr/>
        </p:nvSpPr>
        <p:spPr bwMode="auto">
          <a:xfrm>
            <a:off x="2051050" y="5486400"/>
            <a:ext cx="1555750" cy="223838"/>
          </a:xfrm>
          <a:custGeom>
            <a:avLst/>
            <a:gdLst>
              <a:gd name="T0" fmla="*/ 2147483646 w 980"/>
              <a:gd name="T1" fmla="*/ 2147483646 h 154"/>
              <a:gd name="T2" fmla="*/ 0 w 980"/>
              <a:gd name="T3" fmla="*/ 0 h 154"/>
              <a:gd name="T4" fmla="*/ 2147483646 w 980"/>
              <a:gd name="T5" fmla="*/ 2147483646 h 154"/>
              <a:gd name="T6" fmla="*/ 2147483646 w 980"/>
              <a:gd name="T7" fmla="*/ 2147483646 h 154"/>
              <a:gd name="T8" fmla="*/ 2147483646 w 980"/>
              <a:gd name="T9" fmla="*/ 2147483646 h 154"/>
              <a:gd name="T10" fmla="*/ 2147483646 w 980"/>
              <a:gd name="T11" fmla="*/ 2147483646 h 154"/>
              <a:gd name="T12" fmla="*/ 2147483646 w 980"/>
              <a:gd name="T13" fmla="*/ 2147483646 h 154"/>
              <a:gd name="T14" fmla="*/ 2147483646 w 980"/>
              <a:gd name="T15" fmla="*/ 2147483646 h 154"/>
              <a:gd name="T16" fmla="*/ 2147483646 w 980"/>
              <a:gd name="T17" fmla="*/ 2147483646 h 154"/>
              <a:gd name="T18" fmla="*/ 2147483646 w 980"/>
              <a:gd name="T19" fmla="*/ 2147483646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0" name="Freeform 34">
            <a:extLst>
              <a:ext uri="{FF2B5EF4-FFF2-40B4-BE49-F238E27FC236}">
                <a16:creationId xmlns:a16="http://schemas.microsoft.com/office/drawing/2014/main" id="{37E23A30-235D-4013-80F7-87FF06C6E19B}"/>
              </a:ext>
            </a:extLst>
          </p:cNvPr>
          <p:cNvSpPr>
            <a:spLocks/>
          </p:cNvSpPr>
          <p:nvPr/>
        </p:nvSpPr>
        <p:spPr bwMode="auto">
          <a:xfrm>
            <a:off x="373063" y="4100513"/>
            <a:ext cx="3513137" cy="1614487"/>
          </a:xfrm>
          <a:custGeom>
            <a:avLst/>
            <a:gdLst>
              <a:gd name="T0" fmla="*/ 0 w 3388"/>
              <a:gd name="T1" fmla="*/ 0 h 1023"/>
              <a:gd name="T2" fmla="*/ 0 w 3388"/>
              <a:gd name="T3" fmla="*/ 2147483646 h 1023"/>
              <a:gd name="T4" fmla="*/ 2147483646 w 3388"/>
              <a:gd name="T5" fmla="*/ 2147483646 h 102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88" h="1023">
                <a:moveTo>
                  <a:pt x="0" y="0"/>
                </a:moveTo>
                <a:lnTo>
                  <a:pt x="0" y="1022"/>
                </a:lnTo>
                <a:lnTo>
                  <a:pt x="3387" y="102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Rectangle 35">
            <a:extLst>
              <a:ext uri="{FF2B5EF4-FFF2-40B4-BE49-F238E27FC236}">
                <a16:creationId xmlns:a16="http://schemas.microsoft.com/office/drawing/2014/main" id="{A9A80582-02F2-4857-B4ED-006723014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486400"/>
            <a:ext cx="457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0</a:t>
            </a:r>
            <a:r>
              <a:rPr lang="en-US" altLang="en-US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12" name="Line 36">
            <a:extLst>
              <a:ext uri="{FF2B5EF4-FFF2-40B4-BE49-F238E27FC236}">
                <a16:creationId xmlns:a16="http://schemas.microsoft.com/office/drawing/2014/main" id="{2F84D61E-BAEB-4D0E-BC47-423B058F2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8" y="441960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Freeform 37">
            <a:extLst>
              <a:ext uri="{FF2B5EF4-FFF2-40B4-BE49-F238E27FC236}">
                <a16:creationId xmlns:a16="http://schemas.microsoft.com/office/drawing/2014/main" id="{3F3FFA97-7DAD-4DE7-8FB0-3AEA7B9CFE48}"/>
              </a:ext>
            </a:extLst>
          </p:cNvPr>
          <p:cNvSpPr>
            <a:spLocks/>
          </p:cNvSpPr>
          <p:nvPr/>
        </p:nvSpPr>
        <p:spPr bwMode="auto">
          <a:xfrm>
            <a:off x="381000" y="4343400"/>
            <a:ext cx="3429000" cy="1392238"/>
          </a:xfrm>
          <a:custGeom>
            <a:avLst/>
            <a:gdLst>
              <a:gd name="T0" fmla="*/ 0 w 3492"/>
              <a:gd name="T1" fmla="*/ 2147483646 h 1021"/>
              <a:gd name="T2" fmla="*/ 2147483646 w 3492"/>
              <a:gd name="T3" fmla="*/ 2147483646 h 1021"/>
              <a:gd name="T4" fmla="*/ 2147483646 w 3492"/>
              <a:gd name="T5" fmla="*/ 2147483646 h 1021"/>
              <a:gd name="T6" fmla="*/ 2147483646 w 3492"/>
              <a:gd name="T7" fmla="*/ 2147483646 h 1021"/>
              <a:gd name="T8" fmla="*/ 2147483646 w 3492"/>
              <a:gd name="T9" fmla="*/ 2147483646 h 10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2" h="1021">
                <a:moveTo>
                  <a:pt x="0" y="1011"/>
                </a:moveTo>
                <a:cubicBezTo>
                  <a:pt x="27" y="982"/>
                  <a:pt x="43" y="1005"/>
                  <a:pt x="162" y="837"/>
                </a:cubicBezTo>
                <a:cubicBezTo>
                  <a:pt x="281" y="669"/>
                  <a:pt x="453" y="0"/>
                  <a:pt x="714" y="3"/>
                </a:cubicBezTo>
                <a:cubicBezTo>
                  <a:pt x="975" y="6"/>
                  <a:pt x="1265" y="689"/>
                  <a:pt x="1728" y="855"/>
                </a:cubicBezTo>
                <a:cubicBezTo>
                  <a:pt x="2191" y="1021"/>
                  <a:pt x="3125" y="969"/>
                  <a:pt x="3492" y="999"/>
                </a:cubicBezTo>
              </a:path>
            </a:pathLst>
          </a:custGeom>
          <a:noFill/>
          <a:ln w="3810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4" name="Line 38">
            <a:extLst>
              <a:ext uri="{FF2B5EF4-FFF2-40B4-BE49-F238E27FC236}">
                <a16:creationId xmlns:a16="http://schemas.microsoft.com/office/drawing/2014/main" id="{E786D27A-AEE6-4497-9134-ACD20A26E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486400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5" name="Line 39">
            <a:extLst>
              <a:ext uri="{FF2B5EF4-FFF2-40B4-BE49-F238E27FC236}">
                <a16:creationId xmlns:a16="http://schemas.microsoft.com/office/drawing/2014/main" id="{561EE2FF-7BA5-4780-8472-A5615769C7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257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6" name="Text Box 40">
            <a:extLst>
              <a:ext uri="{FF2B5EF4-FFF2-40B4-BE49-F238E27FC236}">
                <a16:creationId xmlns:a16="http://schemas.microsoft.com/office/drawing/2014/main" id="{95B70EB2-BE8F-4B0A-ADD2-D68DBBB2B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9530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 = .05</a:t>
            </a:r>
            <a:endParaRPr lang="en-US" altLang="en-US" sz="2000" baseline="-25000">
              <a:sym typeface="Symbol" panose="05050102010706020507" pitchFamily="18" charset="2"/>
            </a:endParaRPr>
          </a:p>
        </p:txBody>
      </p:sp>
      <p:sp>
        <p:nvSpPr>
          <p:cNvPr id="25617" name="Rectangle 41">
            <a:extLst>
              <a:ext uri="{FF2B5EF4-FFF2-40B4-BE49-F238E27FC236}">
                <a16:creationId xmlns:a16="http://schemas.microsoft.com/office/drawing/2014/main" id="{00D2F105-7190-44AD-BED3-9F00A4EE4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096000"/>
            <a:ext cx="152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F</a:t>
            </a:r>
            <a:r>
              <a:rPr lang="en-US" altLang="en-US" sz="2000" b="1" baseline="-25000">
                <a:solidFill>
                  <a:schemeClr val="hlink"/>
                </a:solidFill>
                <a:sym typeface="Symbol" panose="05050102010706020507" pitchFamily="18" charset="2"/>
              </a:rPr>
              <a:t>.05 </a:t>
            </a:r>
            <a:r>
              <a:rPr lang="en-US" altLang="en-US" sz="2000" b="1">
                <a:solidFill>
                  <a:schemeClr val="hlink"/>
                </a:solidFill>
              </a:rPr>
              <a:t>= 3.885</a:t>
            </a:r>
          </a:p>
        </p:txBody>
      </p:sp>
      <p:sp>
        <p:nvSpPr>
          <p:cNvPr id="25618" name="Line 42">
            <a:extLst>
              <a:ext uri="{FF2B5EF4-FFF2-40B4-BE49-F238E27FC236}">
                <a16:creationId xmlns:a16="http://schemas.microsoft.com/office/drawing/2014/main" id="{52EC6B36-4CDE-40FA-BA16-0D815283C7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5715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9" name="Line 43">
            <a:extLst>
              <a:ext uri="{FF2B5EF4-FFF2-40B4-BE49-F238E27FC236}">
                <a16:creationId xmlns:a16="http://schemas.microsoft.com/office/drawing/2014/main" id="{9C45435F-1592-45D2-A795-3784717BD4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594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0" name="Line 44">
            <a:extLst>
              <a:ext uri="{FF2B5EF4-FFF2-40B4-BE49-F238E27FC236}">
                <a16:creationId xmlns:a16="http://schemas.microsoft.com/office/drawing/2014/main" id="{646405BB-449E-42AC-A73F-B002EFD15E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1" name="Rectangle 45">
            <a:extLst>
              <a:ext uri="{FF2B5EF4-FFF2-40B4-BE49-F238E27FC236}">
                <a16:creationId xmlns:a16="http://schemas.microsoft.com/office/drawing/2014/main" id="{70E176E0-25C2-4FDB-991B-233348D85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867400"/>
            <a:ext cx="990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5622" name="Rectangle 46">
            <a:extLst>
              <a:ext uri="{FF2B5EF4-FFF2-40B4-BE49-F238E27FC236}">
                <a16:creationId xmlns:a16="http://schemas.microsoft.com/office/drawing/2014/main" id="{3DBE2912-7986-4F96-A7CA-3B61B3B7C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867400"/>
            <a:ext cx="9144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Do not </a:t>
            </a:r>
          </a:p>
          <a:p>
            <a:pPr>
              <a:lnSpc>
                <a:spcPct val="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reject H</a:t>
            </a:r>
            <a:r>
              <a:rPr lang="en-US" altLang="en-US" sz="1400" baseline="-25000"/>
              <a:t>0</a:t>
            </a:r>
          </a:p>
        </p:txBody>
      </p:sp>
      <p:sp>
        <p:nvSpPr>
          <p:cNvPr id="25623" name="Line 51">
            <a:extLst>
              <a:ext uri="{FF2B5EF4-FFF2-40B4-BE49-F238E27FC236}">
                <a16:creationId xmlns:a16="http://schemas.microsoft.com/office/drawing/2014/main" id="{8E14E7BE-0F21-49FE-BD86-DC680E4840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52">
            <a:extLst>
              <a:ext uri="{FF2B5EF4-FFF2-40B4-BE49-F238E27FC236}">
                <a16:creationId xmlns:a16="http://schemas.microsoft.com/office/drawing/2014/main" id="{B289160D-E5A8-44AF-B624-3857D74DD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33800"/>
            <a:ext cx="13716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Critical Value: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F</a:t>
            </a:r>
            <a:r>
              <a:rPr lang="en-US" altLang="en-US" sz="2000" b="1" baseline="-25000">
                <a:solidFill>
                  <a:schemeClr val="hlink"/>
                </a:solidFill>
                <a:sym typeface="Symbol" panose="05050102010706020507" pitchFamily="18" charset="2"/>
              </a:rPr>
              <a:t> </a:t>
            </a:r>
            <a:r>
              <a:rPr lang="en-US" altLang="en-US" sz="2000" b="1">
                <a:solidFill>
                  <a:schemeClr val="hlink"/>
                </a:solidFill>
              </a:rPr>
              <a:t>= 3.885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5342" tIns="42672" rIns="85342" bIns="42672" numCol="1" anchor="t" anchorCtr="0" compatLnSpc="1">
        <a:prstTxWarp prst="textNoShape">
          <a:avLst/>
        </a:prstTxWarp>
      </a:bodyPr>
      <a:lstStyle>
        <a:defPPr marL="0" marR="0" indent="0" algn="l" defTabSz="8524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anose="05000000000000000000" pitchFamily="2" charset="2"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5342" tIns="42672" rIns="85342" bIns="42672" numCol="1" anchor="t" anchorCtr="0" compatLnSpc="1">
        <a:prstTxWarp prst="textNoShape">
          <a:avLst/>
        </a:prstTxWarp>
      </a:bodyPr>
      <a:lstStyle>
        <a:defPPr marL="0" marR="0" indent="0" algn="l" defTabSz="8524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anose="05000000000000000000" pitchFamily="2" charset="2"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1722</TotalTime>
  <Pages>20</Pages>
  <Words>491</Words>
  <Application>Microsoft Office PowerPoint</Application>
  <PresentationFormat>On-screen Show (4:3)</PresentationFormat>
  <Paragraphs>141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Lucida Bright</vt:lpstr>
      <vt:lpstr>Arial</vt:lpstr>
      <vt:lpstr>Tahoma</vt:lpstr>
      <vt:lpstr>Times New Roman</vt:lpstr>
      <vt:lpstr>Wingdings</vt:lpstr>
      <vt:lpstr>Symbol</vt:lpstr>
      <vt:lpstr>PrenHall1</vt:lpstr>
      <vt:lpstr>Equation</vt:lpstr>
      <vt:lpstr>PowerPoint Presentation</vt:lpstr>
      <vt:lpstr>One-Way Analysis of Variance</vt:lpstr>
      <vt:lpstr>Hypotheses of One-Way ANOVA</vt:lpstr>
      <vt:lpstr>One-Factor ANOVA </vt:lpstr>
      <vt:lpstr>One-Factor ANOVA </vt:lpstr>
      <vt:lpstr>One-Factor ANOVA  F Test Example Procedure</vt:lpstr>
      <vt:lpstr>One-Factor ANOVA Example: Scatter Diagram</vt:lpstr>
      <vt:lpstr>PowerPoint Presentation</vt:lpstr>
      <vt:lpstr>One-Factor ANOVA Example Solution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11</dc:subject>
  <dc:creator>Dirk Yandell</dc:creator>
  <cp:keywords/>
  <dc:description/>
  <cp:lastModifiedBy>19498</cp:lastModifiedBy>
  <cp:revision>96</cp:revision>
  <cp:lastPrinted>2020-12-03T17:53:03Z</cp:lastPrinted>
  <dcterms:created xsi:type="dcterms:W3CDTF">2001-01-13T00:04:22Z</dcterms:created>
  <dcterms:modified xsi:type="dcterms:W3CDTF">2022-03-30T02:15:36Z</dcterms:modified>
</cp:coreProperties>
</file>