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46" r:id="rId2"/>
    <p:sldId id="295" r:id="rId3"/>
    <p:sldId id="333" r:id="rId4"/>
    <p:sldId id="334" r:id="rId5"/>
    <p:sldId id="335" r:id="rId6"/>
    <p:sldId id="336" r:id="rId7"/>
    <p:sldId id="337" r:id="rId8"/>
    <p:sldId id="747" r:id="rId9"/>
    <p:sldId id="398" r:id="rId10"/>
    <p:sldId id="339" r:id="rId11"/>
    <p:sldId id="338" r:id="rId12"/>
    <p:sldId id="342" r:id="rId13"/>
    <p:sldId id="343" r:id="rId14"/>
    <p:sldId id="356" r:id="rId15"/>
    <p:sldId id="340" r:id="rId16"/>
    <p:sldId id="341" r:id="rId17"/>
    <p:sldId id="345" r:id="rId18"/>
    <p:sldId id="346" r:id="rId19"/>
    <p:sldId id="347" r:id="rId20"/>
    <p:sldId id="349" r:id="rId21"/>
    <p:sldId id="350" r:id="rId22"/>
    <p:sldId id="351" r:id="rId23"/>
    <p:sldId id="400" r:id="rId24"/>
  </p:sldIdLst>
  <p:sldSz cx="9144000" cy="6858000" type="letter"/>
  <p:notesSz cx="7010400" cy="92964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3300"/>
    <a:srgbClr val="FEC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5" autoAdjust="0"/>
    <p:restoredTop sz="99241" autoAdjust="0"/>
  </p:normalViewPr>
  <p:slideViewPr>
    <p:cSldViewPr snapToGrid="0" snapToObjects="1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FC0F3B-59A5-486E-9302-E72F238B86CE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83828A-7B41-4A9B-8752-C04479A807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8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ABDC5-AE9B-4FED-98C7-57C47F62B805}" type="datetimeFigureOut">
              <a:rPr lang="en-US" smtClean="0"/>
              <a:t>1/31/2022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0DE2C-B897-4C13-8C26-C937A51C46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3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6822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2130428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F119-7C52-4C5E-A8B6-9F925310132A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1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8FDC-6B9D-4065-B3FF-1E3BCCD73126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6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1" cy="4387851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1" cy="4387851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3CBC-C3A7-464B-9574-E318A6F91D41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60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8233B-34FA-4F91-98E8-50F74B518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0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7571-F952-4FCB-A66F-C95B46D856D9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2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3F46-F76A-4D0C-8D15-6C8FC794A489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5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2" y="1200151"/>
            <a:ext cx="4038601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601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ACDF5-49E9-4A22-A4BE-FD3D33DD9E92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2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F1BE-D2F8-430C-A4B5-C9FE858F21AF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5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FD37-9B03-45DB-800D-D084FCACE643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1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5009F-2518-4E9F-8A80-19701E7C70D3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1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C41C-4B1C-4587-9121-FD030ACB8CE5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7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BF0E-C43A-4CE0-91A7-0758E091AE5B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9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09E88-B9EC-4B1F-A8E4-7AF66BEC3119}" type="datetime1">
              <a:rPr lang="en-US" smtClean="0"/>
              <a:t>1/31/2022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Copyrights@RegentsParkPublishers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7789E-82BD-324B-AEA0-5E88639A60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13841" y="4045783"/>
            <a:ext cx="68865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Excel Tutorials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89816" y="2360910"/>
            <a:ext cx="34217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T1LM 9</a:t>
            </a:r>
          </a:p>
        </p:txBody>
      </p:sp>
    </p:spTree>
    <p:extLst>
      <p:ext uri="{BB962C8B-B14F-4D97-AF65-F5344CB8AC3E}">
        <p14:creationId xmlns:p14="http://schemas.microsoft.com/office/powerpoint/2010/main" val="322877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 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7580313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mean length of a fish is 40cm and the standard deviation is 4 cm. What is the probability that the length of a randomly selected fish is less than 48cm?</a:t>
            </a:r>
          </a:p>
          <a:p>
            <a:pPr eaLnBrk="1" hangingPunct="1"/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48cm is two standard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	deviations above the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	mean so the area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	to the left of 48cm 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	0.5+0.475 = </a:t>
            </a: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0.9772</a:t>
            </a:r>
            <a:endParaRPr lang="en-US" altLang="en-US" sz="24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                 or </a:t>
            </a:r>
          </a:p>
          <a:p>
            <a:pPr>
              <a:buNone/>
            </a:pPr>
            <a:r>
              <a:rPr lang="en-US" altLang="en-US" sz="20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NORMDIST (48,40,4,1)=</a:t>
            </a:r>
          </a:p>
          <a:p>
            <a:pPr>
              <a:buNone/>
            </a:pPr>
            <a:r>
              <a:rPr lang="en-US" altLang="en-US" sz="20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0.9772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/>
          </a:p>
        </p:txBody>
      </p:sp>
      <p:pic>
        <p:nvPicPr>
          <p:cNvPr id="10244" name="Picture 14" descr="Norm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3200400"/>
            <a:ext cx="4343400" cy="2493963"/>
          </a:xfrm>
          <a:noFill/>
        </p:spPr>
      </p:pic>
      <p:cxnSp>
        <p:nvCxnSpPr>
          <p:cNvPr id="3" name="Straight Connector 2"/>
          <p:cNvCxnSpPr/>
          <p:nvPr/>
        </p:nvCxnSpPr>
        <p:spPr>
          <a:xfrm>
            <a:off x="6519335" y="3412066"/>
            <a:ext cx="0" cy="2023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07668" y="5555863"/>
            <a:ext cx="42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83400" y="5555863"/>
            <a:ext cx="42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6732" y="5555862"/>
            <a:ext cx="4233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48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518398" y="4809067"/>
            <a:ext cx="0" cy="62653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4699000" y="4809067"/>
            <a:ext cx="2819398" cy="16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9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772400" cy="5791200"/>
          </a:xfrm>
        </p:spPr>
        <p:txBody>
          <a:bodyPr anchor="ctr"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5400" b="1" dirty="0">
                <a:solidFill>
                  <a:srgbClr val="0033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67452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Find the area under the normal distribution curve between -0.12 and 1.23. </a:t>
            </a:r>
          </a:p>
          <a:p>
            <a:pPr lvl="1"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We use our previous approach:</a:t>
            </a:r>
          </a:p>
          <a:p>
            <a:pPr lvl="2"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P[-0.12 </a:t>
            </a: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 X  1.23] = P[X1.23] - P[X-0.12]</a:t>
            </a:r>
          </a:p>
          <a:p>
            <a:pPr lvl="1" eaLnBrk="1" hangingPunct="1"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In EXCEL: </a:t>
            </a:r>
          </a:p>
          <a:p>
            <a:pPr lvl="2" eaLnBrk="1" hangingPunct="1">
              <a:defRPr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NORMDIST(1.23,0,1,1)-NORMDIST(-0.12,0,1,1)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NORMDIST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(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x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,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,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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,</a:t>
            </a:r>
            <a:r>
              <a:rPr lang="en-US" altLang="en-US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1</a:t>
            </a:r>
            <a:r>
              <a:rPr lang="en-US" altLang="en-US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4986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93038" cy="1143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Example-3</a:t>
            </a: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6051550" cy="4676775"/>
          </a:xfrm>
          <a:noFill/>
        </p:spPr>
      </p:pic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633538" y="1870075"/>
            <a:ext cx="2481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P[X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1.23]= </a:t>
            </a:r>
            <a:r>
              <a:rPr lang="en-US" altLang="en-US" sz="18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0.8907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724399" y="1870075"/>
            <a:ext cx="23791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P[X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-0.12]= </a:t>
            </a:r>
            <a:r>
              <a:rPr lang="en-US" altLang="en-US" sz="18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0.4522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4182533" y="4923599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0.8907-0.4522 = 0.4384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378200" y="2054741"/>
            <a:ext cx="1236133" cy="29829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69467" y="2054741"/>
            <a:ext cx="846666" cy="30996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794933" y="4207934"/>
            <a:ext cx="238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P[X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1.23]-P[X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-0.12]=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  <a:endParaRPr lang="en-US" altLang="en-US" sz="2400" b="1" dirty="0">
              <a:solidFill>
                <a:srgbClr val="800000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189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9445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Standardized Normal Probability Distribution</a:t>
            </a:r>
          </a:p>
        </p:txBody>
      </p:sp>
      <p:pic>
        <p:nvPicPr>
          <p:cNvPr id="6" name="Content Placeholder 5" descr="Logo.psd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091" y="96189"/>
            <a:ext cx="1755081" cy="1213066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098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0143" y="617538"/>
            <a:ext cx="7793037" cy="1143000"/>
          </a:xfrm>
        </p:spPr>
        <p:txBody>
          <a:bodyPr anchor="t">
            <a:noAutofit/>
          </a:bodyPr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Standard Normal</a:t>
            </a:r>
            <a:b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 Distribution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057400"/>
            <a:ext cx="7275513" cy="3970867"/>
          </a:xfrm>
        </p:spPr>
        <p:txBody>
          <a:bodyPr anchor="ctr"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normal distribution with a mean of 0 and a standard deviation of 1 is called the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altLang="en-US" sz="28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 Normal Distribution</a:t>
            </a:r>
            <a:endParaRPr lang="en-US" altLang="en-US" sz="2800" b="1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eaLnBrk="1" hangingPunct="1"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standard normal distribution and the z-score:</a:t>
            </a:r>
          </a:p>
          <a:p>
            <a:pPr eaLnBrk="1" hangingPunct="1">
              <a:defRPr/>
            </a:pPr>
            <a:endParaRPr lang="en-US" altLang="en-US" sz="2800" dirty="0"/>
          </a:p>
        </p:txBody>
      </p:sp>
      <p:graphicFrame>
        <p:nvGraphicFramePr>
          <p:cNvPr id="11268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4800600"/>
          <a:ext cx="4724400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4" imgW="1892300" imgH="431800" progId="Equation.DSMT4">
                  <p:embed/>
                </p:oleObj>
              </mc:Choice>
              <mc:Fallback>
                <p:oleObj name="Equation" r:id="rId4" imgW="18923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4724400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867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93038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Excel Function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" t="2419" r="1387" b="2419"/>
          <a:stretch>
            <a:fillRect/>
          </a:stretch>
        </p:blipFill>
        <p:spPr>
          <a:xfrm>
            <a:off x="2438400" y="1905000"/>
            <a:ext cx="4806950" cy="2698750"/>
          </a:xfrm>
          <a:noFill/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4379949" y="3276600"/>
            <a:ext cx="944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Area=1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986154" y="4951413"/>
            <a:ext cx="71240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area under  the </a:t>
            </a:r>
            <a:r>
              <a:rPr lang="en-US" altLang="en-US" sz="2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normal distribution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from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x to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-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 can be computed using the EXCEL function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NORMSDIST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418667" y="3191933"/>
            <a:ext cx="16933" cy="115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802466" y="3920067"/>
            <a:ext cx="263313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915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421" y="381000"/>
            <a:ext cx="7793037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Standardization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87438" y="1676400"/>
            <a:ext cx="7121525" cy="41148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We can transform any normal distribution into a standard normal distribution by subtracting the mean and dividing by the standard deviation.</a:t>
            </a: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058"/>
          <a:stretch>
            <a:fillRect/>
          </a:stretch>
        </p:blipFill>
        <p:spPr>
          <a:xfrm>
            <a:off x="1828800" y="3810000"/>
            <a:ext cx="5715000" cy="2338388"/>
          </a:xfrm>
          <a:noFill/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864679" y="3692525"/>
            <a:ext cx="25603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=300; =20;</a:t>
            </a:r>
            <a:r>
              <a:rPr lang="en-US" altLang="en-US" sz="24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x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=330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5120501" y="3733800"/>
            <a:ext cx="20970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=0; =1;z=1.5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1950597" y="6019800"/>
            <a:ext cx="36695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Area=0.933 in both cases</a:t>
            </a:r>
          </a:p>
        </p:txBody>
      </p:sp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6444004" y="6019800"/>
            <a:ext cx="1866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Z = (x-300)/20</a:t>
            </a:r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H="1" flipV="1">
            <a:off x="6629400" y="5562600"/>
            <a:ext cx="685800" cy="457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84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93038" cy="1143000"/>
          </a:xfrm>
        </p:spPr>
        <p:txBody>
          <a:bodyPr anchor="t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Standardization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To find the probability that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</a:rPr>
              <a:t>X 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Y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if </a:t>
            </a:r>
            <a:r>
              <a:rPr lang="en-US" altLang="en-US" sz="2800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X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is normally distributed with mean  and standard deviation .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Compute the z-score:  </a:t>
            </a:r>
            <a:r>
              <a:rPr lang="en-US" alt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z </a:t>
            </a: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=(</a:t>
            </a:r>
            <a:r>
              <a:rPr lang="en-US" alt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y</a:t>
            </a: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- )/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Calculate the area under the normal curve between - and </a:t>
            </a:r>
            <a:r>
              <a:rPr lang="en-US" altLang="en-US" i="1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z</a:t>
            </a:r>
            <a:endParaRPr lang="en-US" altLang="en-US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We could calculate this area directly using the EXCEL function:</a:t>
            </a:r>
          </a:p>
          <a:p>
            <a:pPr marL="457200" lvl="1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</a:t>
            </a:r>
            <a:r>
              <a:rPr lang="en-US" altLang="en-US" sz="39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Standardize</a:t>
            </a:r>
          </a:p>
        </p:txBody>
      </p:sp>
    </p:spTree>
    <p:extLst>
      <p:ext uri="{BB962C8B-B14F-4D97-AF65-F5344CB8AC3E}">
        <p14:creationId xmlns:p14="http://schemas.microsoft.com/office/powerpoint/2010/main" val="3159997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772400" cy="5791200"/>
          </a:xfrm>
        </p:spPr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4800" dirty="0">
                <a:solidFill>
                  <a:srgbClr val="0033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Examples</a:t>
            </a:r>
            <a:endParaRPr lang="en-US" altLang="en-US" sz="6000" dirty="0">
              <a:solidFill>
                <a:srgbClr val="003300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013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189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Normal Probability Distribution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1BCF76-CECF-48E1-8C90-D0D8A27CF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6185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245533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 -</a:t>
            </a:r>
            <a:r>
              <a:rPr lang="en-US" altLang="en-US" sz="5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average swimming speed of a fish population is</a:t>
            </a:r>
          </a:p>
          <a:p>
            <a:pPr marL="0" indent="0" eaLnBrk="1" hangingPunct="1">
              <a:buNone/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    2 m.s. (standard deviation 0.5). </a:t>
            </a:r>
          </a:p>
          <a:p>
            <a:pPr marL="0" indent="0" eaLnBrk="1" hangingPunct="1">
              <a:buNone/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    You select a fish at random. </a:t>
            </a:r>
          </a:p>
          <a:p>
            <a:pPr marL="0" indent="0" eaLnBrk="1" hangingPunct="1">
              <a:buNone/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     What is the probability that:</a:t>
            </a:r>
          </a:p>
          <a:p>
            <a:pPr eaLnBrk="1" hangingPunct="1">
              <a:defRPr/>
            </a:pPr>
            <a:endParaRPr lang="en-US" altLang="en-US" sz="28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It’s swimming speed is less than 1 m.s.</a:t>
            </a:r>
            <a:endParaRPr lang="en-US" altLang="en-US" sz="2400" dirty="0">
              <a:solidFill>
                <a:srgbClr val="B2B2B2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    = P(z &lt; (1-2)/.5) = P(z &lt; -2) = </a:t>
            </a: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0.0228</a:t>
            </a:r>
          </a:p>
        </p:txBody>
      </p:sp>
    </p:spTree>
    <p:extLst>
      <p:ext uri="{BB962C8B-B14F-4D97-AF65-F5344CB8AC3E}">
        <p14:creationId xmlns:p14="http://schemas.microsoft.com/office/powerpoint/2010/main" val="2566382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Examples-</a:t>
            </a:r>
            <a:r>
              <a:rPr lang="en-US" altLang="en-US" sz="5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average swimming speed of a fish population is 2 m.s. (standard deviation 0.5). You select a fish at random. What is the probability that: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Is swimming speed is greater than 2.5 m.s.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400" dirty="0">
              <a:solidFill>
                <a:srgbClr val="B2B2B2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= P(z &gt; (2.5-2)/.5) = P(z &gt; 1) = 1 - P(z ≤ 1)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= 0.159</a:t>
            </a:r>
          </a:p>
        </p:txBody>
      </p:sp>
    </p:spTree>
    <p:extLst>
      <p:ext uri="{BB962C8B-B14F-4D97-AF65-F5344CB8AC3E}">
        <p14:creationId xmlns:p14="http://schemas.microsoft.com/office/powerpoint/2010/main" val="1648881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92667" y="414866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Example-</a:t>
            </a:r>
            <a:r>
              <a:rPr lang="en-US" altLang="en-US" sz="5400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4267" y="1557866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average swimming speed of a fish population is 2 m.s. (standard deviation 0.5). You select a fish at random. What is the probability that: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Its swimming speed is between 2 and 3 m.s.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400" dirty="0">
              <a:solidFill>
                <a:srgbClr val="B2B2B2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= P( (2-2)/.5 ≤ z ≤ (3-2)/0.5 )</a:t>
            </a:r>
            <a:b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= P(0 ≤ z ≤ 2) = P(z ≤ 2) – P(z ≤ 0) </a:t>
            </a:r>
          </a:p>
          <a:p>
            <a:pPr marL="457200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= 0.</a:t>
            </a:r>
            <a:r>
              <a:rPr lang="en-US" altLang="en-US" sz="2400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4</a:t>
            </a: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77 </a:t>
            </a:r>
          </a:p>
        </p:txBody>
      </p:sp>
    </p:spTree>
    <p:extLst>
      <p:ext uri="{BB962C8B-B14F-4D97-AF65-F5344CB8AC3E}">
        <p14:creationId xmlns:p14="http://schemas.microsoft.com/office/powerpoint/2010/main" val="4123885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47850" y="2561559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b="1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rgbClr val="003300"/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T1LM 9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120837" name="TextBox 1"/>
          <p:cNvSpPr txBox="1">
            <a:spLocks noChangeArrowheads="1"/>
          </p:cNvSpPr>
          <p:nvPr/>
        </p:nvSpPr>
        <p:spPr bwMode="auto">
          <a:xfrm>
            <a:off x="1847850" y="501650"/>
            <a:ext cx="57610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Aft>
                <a:spcPct val="40000"/>
              </a:spcAft>
              <a:buChar char="•"/>
              <a:defRPr sz="32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lnSpc>
                <a:spcPct val="90000"/>
              </a:lnSpc>
              <a:spcAft>
                <a:spcPct val="40000"/>
              </a:spcAft>
              <a:buChar char="–"/>
              <a:defRPr sz="28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Aft>
                <a:spcPct val="40000"/>
              </a:spcAft>
              <a:buChar char="•"/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Aft>
                <a:spcPct val="40000"/>
              </a:spcAft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4000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en-US" altLang="en-US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CSUSM</a:t>
            </a:r>
          </a:p>
        </p:txBody>
      </p:sp>
    </p:spTree>
    <p:extLst>
      <p:ext uri="{BB962C8B-B14F-4D97-AF65-F5344CB8AC3E}">
        <p14:creationId xmlns:p14="http://schemas.microsoft.com/office/powerpoint/2010/main" val="238004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The Normal (or Gaussian) distribution is probably the most used (and abused) distribution in statistics.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Normal random variables are </a:t>
            </a:r>
            <a:r>
              <a:rPr lang="en-US" altLang="en-US" sz="2800" b="1" dirty="0">
                <a:solidFill>
                  <a:srgbClr val="800000"/>
                </a:solidFill>
              </a:rPr>
              <a:t>continuous</a:t>
            </a:r>
            <a:r>
              <a:rPr lang="en-US" altLang="en-US" sz="2800" dirty="0"/>
              <a:t> (they can take any value on the real line) so the Normal distribution is an example of a </a:t>
            </a:r>
            <a:r>
              <a:rPr lang="en-US" altLang="en-US" sz="2800" b="1" dirty="0">
                <a:solidFill>
                  <a:srgbClr val="800000"/>
                </a:solidFill>
              </a:rPr>
              <a:t>continuous probability distribution.</a:t>
            </a:r>
          </a:p>
        </p:txBody>
      </p:sp>
    </p:spTree>
    <p:extLst>
      <p:ext uri="{BB962C8B-B14F-4D97-AF65-F5344CB8AC3E}">
        <p14:creationId xmlns:p14="http://schemas.microsoft.com/office/powerpoint/2010/main" val="234273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Normal Distribution</a:t>
            </a:r>
          </a:p>
        </p:txBody>
      </p:sp>
      <p:pic>
        <p:nvPicPr>
          <p:cNvPr id="512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" t="2419" r="1387" b="2419"/>
          <a:stretch>
            <a:fillRect/>
          </a:stretch>
        </p:blipFill>
        <p:spPr>
          <a:xfrm>
            <a:off x="1333500" y="2117725"/>
            <a:ext cx="6407150" cy="3597275"/>
          </a:xfrm>
          <a:noFill/>
        </p:spPr>
      </p:pic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1905000" y="5562600"/>
            <a:ext cx="6324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/>
          </a:p>
        </p:txBody>
      </p:sp>
      <p:sp>
        <p:nvSpPr>
          <p:cNvPr id="5125" name="Text Box 11"/>
          <p:cNvSpPr txBox="1">
            <a:spLocks noChangeArrowheads="1"/>
          </p:cNvSpPr>
          <p:nvPr/>
        </p:nvSpPr>
        <p:spPr bwMode="auto">
          <a:xfrm>
            <a:off x="4953000" y="5486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</a:t>
            </a:r>
          </a:p>
        </p:txBody>
      </p:sp>
      <p:sp>
        <p:nvSpPr>
          <p:cNvPr id="5126" name="Text Box 12"/>
          <p:cNvSpPr txBox="1">
            <a:spLocks noChangeArrowheads="1"/>
          </p:cNvSpPr>
          <p:nvPr/>
        </p:nvSpPr>
        <p:spPr bwMode="auto">
          <a:xfrm>
            <a:off x="3962400" y="5486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-</a:t>
            </a:r>
          </a:p>
        </p:txBody>
      </p:sp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3200400" y="5486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-2</a:t>
            </a:r>
          </a:p>
        </p:txBody>
      </p:sp>
      <p:sp>
        <p:nvSpPr>
          <p:cNvPr id="5128" name="Text Box 14"/>
          <p:cNvSpPr txBox="1">
            <a:spLocks noChangeArrowheads="1"/>
          </p:cNvSpPr>
          <p:nvPr/>
        </p:nvSpPr>
        <p:spPr bwMode="auto">
          <a:xfrm>
            <a:off x="2514600" y="54864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-3</a:t>
            </a:r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7162800" y="54864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+3</a:t>
            </a:r>
          </a:p>
        </p:txBody>
      </p:sp>
      <p:sp>
        <p:nvSpPr>
          <p:cNvPr id="5130" name="Text Box 16"/>
          <p:cNvSpPr txBox="1">
            <a:spLocks noChangeArrowheads="1"/>
          </p:cNvSpPr>
          <p:nvPr/>
        </p:nvSpPr>
        <p:spPr bwMode="auto">
          <a:xfrm>
            <a:off x="6248400" y="54864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+2</a:t>
            </a:r>
          </a:p>
        </p:txBody>
      </p:sp>
      <p:sp>
        <p:nvSpPr>
          <p:cNvPr id="5131" name="Text Box 17"/>
          <p:cNvSpPr txBox="1">
            <a:spLocks noChangeArrowheads="1"/>
          </p:cNvSpPr>
          <p:nvPr/>
        </p:nvSpPr>
        <p:spPr bwMode="auto">
          <a:xfrm>
            <a:off x="5562600" y="548640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ym typeface="Symbol" pitchFamily="18" charset="2"/>
              </a:rPr>
              <a:t>+</a:t>
            </a:r>
          </a:p>
        </p:txBody>
      </p:sp>
      <p:sp>
        <p:nvSpPr>
          <p:cNvPr id="5132" name="Text Box 18"/>
          <p:cNvSpPr txBox="1">
            <a:spLocks noChangeArrowheads="1"/>
          </p:cNvSpPr>
          <p:nvPr/>
        </p:nvSpPr>
        <p:spPr bwMode="auto">
          <a:xfrm>
            <a:off x="2207713" y="5867400"/>
            <a:ext cx="46666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graph of the normal distribution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is called the normal (or bell) curve.</a:t>
            </a:r>
          </a:p>
        </p:txBody>
      </p:sp>
      <p:sp>
        <p:nvSpPr>
          <p:cNvPr id="5133" name="Text Box 19"/>
          <p:cNvSpPr txBox="1">
            <a:spLocks noChangeArrowheads="1"/>
          </p:cNvSpPr>
          <p:nvPr/>
        </p:nvSpPr>
        <p:spPr bwMode="auto">
          <a:xfrm>
            <a:off x="3710226" y="463708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Total area=1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41044" y="2260600"/>
            <a:ext cx="0" cy="31326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2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93038" cy="1143000"/>
          </a:xfrm>
        </p:spPr>
        <p:txBody>
          <a:bodyPr anchor="ctr"/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Normal Distribution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mean, median, and mode are the same.</a:t>
            </a:r>
          </a:p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normal curve is symmetric about its mean.</a:t>
            </a:r>
          </a:p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total area under the normal curve is one.</a:t>
            </a:r>
          </a:p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The normal curve approaches, but never touches, the x-axis.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493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We do not talk about the probability P[X=x] for continuous random variables. Rather we talk about the probability that the random variable falls in an interval, i.e. P[x</a:t>
            </a:r>
            <a:r>
              <a:rPr lang="en-US" altLang="en-US" sz="2800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1 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 X  x</a:t>
            </a:r>
            <a:r>
              <a:rPr lang="en-US" altLang="en-US" sz="2800" baseline="-25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2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].</a:t>
            </a:r>
          </a:p>
          <a:p>
            <a:pPr eaLnBrk="1" hangingPunct="1"/>
            <a:endParaRPr lang="en-US" altLang="en-US" sz="2800" dirty="0">
              <a:latin typeface="FrankRuehl" panose="020E0503060101010101" pitchFamily="34" charset="-79"/>
              <a:cs typeface="FrankRuehl" panose="020E0503060101010101" pitchFamily="34" charset="-79"/>
              <a:sym typeface="Symbol" pitchFamily="18" charset="2"/>
            </a:endParaRPr>
          </a:p>
          <a:p>
            <a:pPr eaLnBrk="1" hangingPunct="1"/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P[x</a:t>
            </a:r>
            <a:r>
              <a:rPr lang="en-US" altLang="en-US" sz="2800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1 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 X  x</a:t>
            </a:r>
            <a:r>
              <a:rPr lang="en-US" altLang="en-US" sz="2800" baseline="-25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2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] can be determined by finding the area under the normal curve between 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x</a:t>
            </a:r>
            <a:r>
              <a:rPr lang="en-US" altLang="en-US" sz="2800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1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and 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</a:rPr>
              <a:t>x</a:t>
            </a:r>
            <a:r>
              <a:rPr lang="en-US" altLang="en-US" sz="2800" baseline="-25000" dirty="0">
                <a:latin typeface="FrankRuehl" panose="020E0503060101010101" pitchFamily="34" charset="-79"/>
                <a:cs typeface="FrankRuehl" panose="020E0503060101010101" pitchFamily="34" charset="-79"/>
              </a:rPr>
              <a:t>2</a:t>
            </a:r>
            <a:r>
              <a:rPr lang="en-US" altLang="en-US" sz="28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.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8666"/>
            <a:ext cx="7793038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Normal Distributions and Probability</a:t>
            </a:r>
          </a:p>
        </p:txBody>
      </p:sp>
    </p:spTree>
    <p:extLst>
      <p:ext uri="{BB962C8B-B14F-4D97-AF65-F5344CB8AC3E}">
        <p14:creationId xmlns:p14="http://schemas.microsoft.com/office/powerpoint/2010/main" val="20688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295400"/>
            <a:ext cx="6858000" cy="5300663"/>
          </a:xfrm>
          <a:noFill/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589756" y="372534"/>
            <a:ext cx="7793037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Normal Distributions and Probability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191000" y="3657600"/>
            <a:ext cx="1524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429000" y="5257800"/>
            <a:ext cx="3048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667000" y="5791200"/>
            <a:ext cx="4572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191000" y="5416550"/>
            <a:ext cx="8418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99.72%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840027" y="4876800"/>
            <a:ext cx="8418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95.44%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191000" y="3276600"/>
            <a:ext cx="8418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68.26%</a:t>
            </a:r>
          </a:p>
        </p:txBody>
      </p:sp>
      <p:sp>
        <p:nvSpPr>
          <p:cNvPr id="8206" name="Text Box 16"/>
          <p:cNvSpPr txBox="1">
            <a:spLocks noChangeArrowheads="1"/>
          </p:cNvSpPr>
          <p:nvPr/>
        </p:nvSpPr>
        <p:spPr bwMode="auto">
          <a:xfrm>
            <a:off x="0" y="1981200"/>
            <a:ext cx="3793026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The areas under the curve: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 68.26% lies between 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- and +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 95.44% lies between 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-2 and +2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99.72% 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lies between </a:t>
            </a: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-3 and +3</a:t>
            </a:r>
            <a:endParaRPr lang="en-US" altLang="en-US" sz="20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FrankRuehl" panose="020E0503060101010101" pitchFamily="34" charset="-79"/>
                <a:cs typeface="FrankRuehl" panose="020E0503060101010101" pitchFamily="34" charset="-79"/>
              </a:rPr>
              <a:t> </a:t>
            </a:r>
          </a:p>
        </p:txBody>
      </p:sp>
      <p:sp>
        <p:nvSpPr>
          <p:cNvPr id="8207" name="Text Box 17"/>
          <p:cNvSpPr txBox="1">
            <a:spLocks noChangeArrowheads="1"/>
          </p:cNvSpPr>
          <p:nvPr/>
        </p:nvSpPr>
        <p:spPr bwMode="auto">
          <a:xfrm>
            <a:off x="4267200" y="58674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l-GR" altLang="en-US" sz="1400">
                <a:cs typeface="Tahoma" pitchFamily="34" charset="0"/>
              </a:rPr>
              <a:t>μ</a:t>
            </a:r>
          </a:p>
        </p:txBody>
      </p:sp>
    </p:spTree>
    <p:extLst>
      <p:ext uri="{BB962C8B-B14F-4D97-AF65-F5344CB8AC3E}">
        <p14:creationId xmlns:p14="http://schemas.microsoft.com/office/powerpoint/2010/main" val="417759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52" y="2659445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2">
                    <a:lumMod val="50000"/>
                  </a:schemeClr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Non-standardized Normal Probability Distribution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Copyrights@RegentsParkPublishers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BC719C-5405-400E-948A-3C7AE25E8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9862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93038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>
                <a:solidFill>
                  <a:srgbClr val="800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Excel Function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" t="2419" r="1387" b="2419"/>
          <a:stretch>
            <a:fillRect/>
          </a:stretch>
        </p:blipFill>
        <p:spPr>
          <a:xfrm>
            <a:off x="2438400" y="1905000"/>
            <a:ext cx="4806950" cy="2698750"/>
          </a:xfrm>
          <a:noFill/>
        </p:spPr>
      </p:pic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4379949" y="3276600"/>
            <a:ext cx="9444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FrankRuehl" panose="020E0503060101010101" pitchFamily="34" charset="-79"/>
                <a:cs typeface="FrankRuehl" panose="020E0503060101010101" pitchFamily="34" charset="-79"/>
              </a:rPr>
              <a:t>Area=1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986154" y="4951413"/>
            <a:ext cx="71240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The area under  the normal distribution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from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x to 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</a:rPr>
              <a:t>-</a:t>
            </a: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 can be computed using the EXCEL function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FrankRuehl" panose="020E0503060101010101" pitchFamily="34" charset="-79"/>
                <a:cs typeface="FrankRuehl" panose="020E0503060101010101" pitchFamily="34" charset="-79"/>
                <a:sym typeface="Symbol" pitchFamily="18" charset="2"/>
              </a:rPr>
              <a:t>NORMDIST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418667" y="3191933"/>
            <a:ext cx="16933" cy="1159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438400" y="4365625"/>
            <a:ext cx="4806949" cy="2518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785533" y="3920067"/>
            <a:ext cx="263313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649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5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905</Words>
  <Application>Microsoft Office PowerPoint</Application>
  <PresentationFormat>Letter Paper (8.5x11 in)</PresentationFormat>
  <Paragraphs>127</Paragraphs>
  <Slides>23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FrankRuehl</vt:lpstr>
      <vt:lpstr>Lucida Bright</vt:lpstr>
      <vt:lpstr>Tahoma</vt:lpstr>
      <vt:lpstr>Wingdings</vt:lpstr>
      <vt:lpstr>Office Theme</vt:lpstr>
      <vt:lpstr>Equation</vt:lpstr>
      <vt:lpstr>PowerPoint Presentation</vt:lpstr>
      <vt:lpstr>Normal Probability Distribution</vt:lpstr>
      <vt:lpstr>Introduction</vt:lpstr>
      <vt:lpstr>The Normal Distribution</vt:lpstr>
      <vt:lpstr>The Normal Distribution</vt:lpstr>
      <vt:lpstr>Normal Distributions and Probability</vt:lpstr>
      <vt:lpstr>Normal Distributions and Probability</vt:lpstr>
      <vt:lpstr>Non-standardized Normal Probability Distribution</vt:lpstr>
      <vt:lpstr>Excel Function</vt:lpstr>
      <vt:lpstr>Example 1</vt:lpstr>
      <vt:lpstr>PowerPoint Presentation</vt:lpstr>
      <vt:lpstr>Example</vt:lpstr>
      <vt:lpstr>Example-3</vt:lpstr>
      <vt:lpstr>Standardized Normal Probability Distribution</vt:lpstr>
      <vt:lpstr>The Standard Normal  Distribution</vt:lpstr>
      <vt:lpstr>Excel Function</vt:lpstr>
      <vt:lpstr>Standardization </vt:lpstr>
      <vt:lpstr>Standardization</vt:lpstr>
      <vt:lpstr>PowerPoint Presentation</vt:lpstr>
      <vt:lpstr>Example -1</vt:lpstr>
      <vt:lpstr>Examples-2</vt:lpstr>
      <vt:lpstr>Example-3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2016-01-27T18:55:39Z</dcterms:created>
  <dcterms:modified xsi:type="dcterms:W3CDTF">2022-02-01T03:59:29Z</dcterms:modified>
</cp:coreProperties>
</file>