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746" r:id="rId2"/>
    <p:sldId id="29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96" r:id="rId12"/>
    <p:sldId id="297" r:id="rId13"/>
    <p:sldId id="299" r:id="rId14"/>
    <p:sldId id="282" r:id="rId15"/>
    <p:sldId id="293" r:id="rId16"/>
    <p:sldId id="294" r:id="rId17"/>
    <p:sldId id="273" r:id="rId18"/>
    <p:sldId id="274" r:id="rId19"/>
    <p:sldId id="301" r:id="rId20"/>
    <p:sldId id="275" r:id="rId21"/>
    <p:sldId id="311" r:id="rId22"/>
    <p:sldId id="305" r:id="rId23"/>
    <p:sldId id="307" r:id="rId24"/>
    <p:sldId id="277" r:id="rId25"/>
    <p:sldId id="278" r:id="rId26"/>
    <p:sldId id="312" r:id="rId27"/>
    <p:sldId id="279" r:id="rId28"/>
    <p:sldId id="280" r:id="rId29"/>
    <p:sldId id="281" r:id="rId30"/>
    <p:sldId id="324" r:id="rId31"/>
    <p:sldId id="333" r:id="rId32"/>
    <p:sldId id="313" r:id="rId33"/>
    <p:sldId id="290" r:id="rId34"/>
    <p:sldId id="400" r:id="rId35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38"/>
    </p:embeddedFont>
    <p:embeddedFont>
      <p:font typeface="Lucida Bright" panose="02040602050505020304" pitchFamily="18" charset="0"/>
      <p:regular r:id="rId39"/>
      <p:bold r:id="rId40"/>
      <p:italic r:id="rId41"/>
      <p:boldItalic r:id="rId42"/>
    </p:embeddedFont>
    <p:embeddedFont>
      <p:font typeface="Tahoma" panose="020B0604030504040204" pitchFamily="34" charset="0"/>
      <p:regular r:id="rId43"/>
      <p:bold r:id="rId44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C1BAF8"/>
    <a:srgbClr val="E5FFFF"/>
    <a:srgbClr val="C0FEFE"/>
    <a:srgbClr val="CCECFF"/>
    <a:srgbClr val="FFFF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722" autoAdjust="0"/>
    <p:restoredTop sz="94660"/>
  </p:normalViewPr>
  <p:slideViewPr>
    <p:cSldViewPr>
      <p:cViewPr varScale="1">
        <p:scale>
          <a:sx n="82" d="100"/>
          <a:sy n="82" d="100"/>
        </p:scale>
        <p:origin x="20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43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5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3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6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F275BF13-E263-45E2-B052-DE968C059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0F5D56BA-AE06-417A-B0DA-08B62BD20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2B9F339E-AD17-4E82-9844-7C29CFCAA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23CFEC0-D003-4798-85D0-9DCE9D600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0D269469-4442-4E6F-ABCA-BA86D34D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	Learning Module 3	</a:t>
            </a:r>
            <a:r>
              <a:rPr lang="en-US" altLang="en-US" sz="1200" b="1"/>
              <a:t>Student Lecture Notes</a:t>
            </a:r>
            <a:r>
              <a:rPr lang="en-US" altLang="en-US" sz="1200"/>
              <a:t>	 3-</a:t>
            </a:r>
            <a:fld id="{1FBB9830-8F3F-4337-AF19-749E11599AAC}" type="slidenum">
              <a:rPr lang="en-US" altLang="en-US" sz="1200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E16239-E826-4972-BAEF-1E70CEB75A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1D4803-5A0C-4E12-891A-B4D3E226F9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B59F6E6E-D470-4EAA-BDA5-68E426358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B7836C83-5A04-4FC0-9DC6-8FE372593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334EE360-111F-4573-BB3C-30AF543F7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E530BEC4-7331-4AD4-94B6-9EBC71545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44824D93-5F6E-49C1-AFE6-DC2940DE3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A4D83642-15DD-4CDA-9E73-0BFCA3156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313EDA29-503C-4225-AAF2-366C96FA8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82DFED2C-259B-4DBF-B5E6-33156D839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1A8C41A9-FD92-403C-AE7C-4977FC84C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E42A0E4B-2D48-400E-A129-3375E18BB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5668D16C-6008-4172-931E-439F9321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539E6EED-B3B8-4369-BB92-C8AB1C45C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B80AB5D6-BCA9-4DDD-AEBE-FE28DCF93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8B9A688E-652D-47E2-B8B3-5C31149D9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C33AB668-3F59-4E2F-B0F6-273AC88AB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D5FB0B54-68B1-49E3-90E0-2D993419F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553E6CD7-2BAD-4CB7-9CF8-7A299A8A5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A054E72B-367F-4888-BDDE-5F81F8893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9AA3BF06-104A-4206-9762-DF7319A93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901F60-6427-4AAC-88A7-3EB0D90EF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108D85E6-631C-4678-9E6E-94F69AD55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7F3E7CF2-1CAC-4F24-BC55-4D77D255D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	Learning Module 3	</a:t>
            </a:r>
            <a:r>
              <a:rPr lang="en-US" altLang="en-US" sz="1200" b="1"/>
              <a:t>Instructor Notes</a:t>
            </a:r>
            <a:r>
              <a:rPr lang="en-US" altLang="en-US" sz="1200"/>
              <a:t>	3-</a:t>
            </a:r>
            <a:fld id="{4B6E8C4C-6C57-4FB3-B094-D307E9F4385D}" type="slidenum">
              <a:rPr lang="en-US" altLang="en-US" sz="1200"/>
              <a:pPr/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F9CA9BF-4F01-4C35-9409-11F154B3FA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E61F198-1834-49BF-A23C-CF2FD3C16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AE09DB8F-C0E1-4F89-A743-30A0EA8F22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DFA216-0D10-46BE-9B07-C2DA81704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algn="ctr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algn="ctr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algn="ctr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algn="ctr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algn="ctr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3C9B4-10BD-4172-B5C6-18273E2B19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5736562E-8FF1-4386-A5EE-EABFA053EA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57B32BD-E568-4A9D-897B-18A9DB5B9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1231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A3592-62BC-4673-B57F-AE2FA79267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67542F02-8FD9-4647-9324-4C767E74CA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7BC88-0135-47D3-986A-FB709FD6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26508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C6CA-C5BE-426C-8CC0-1E23499A7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4761B30E-6879-434F-89C3-A1146AF6A6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82A2F-A83D-409F-AD17-0CED27E0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5061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22777-C7EE-48D5-946E-C0693D8A70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005487FA-08BC-406E-9A9B-9C1AFF1836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3F3-28C7-4A5C-BE79-7845DAEC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01066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80EB-068F-4B06-A3C1-546D21AC36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5C3717D1-43B7-4BE8-AA61-1C667CDF3B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4C43-A241-4B48-BED2-60A13050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1918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F65AA-11E0-4DC9-9DB9-E4D0270A5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0E7E9BA4-AD48-4BD5-A691-0A99D6DEB5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E9B18-B65F-48A9-85E2-4C754D09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20302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65250-5D93-421B-B46C-9599CB623E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B0905751-A6D3-4DCA-9DC8-7249886CC4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E9BD00-6818-4C20-A04F-C0972EE7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958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27833-6A9F-4F0C-877B-6C1FC8211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A3153461-D5A1-4F4C-88BD-9733A8D353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7F0D2-7A69-4F0D-AC90-94D7AA51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71135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952298-69F3-43CF-B122-110C9A4117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8E375803-6D19-4A7E-BF13-B90D8EC123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FA786C-DEA2-488F-905B-1BAFCEA1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83223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48F20-4EBA-46F9-AEDA-AAE1A6F68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30BF615F-14E3-463D-B4A1-DDDC2161A7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6D3EA-1A2F-400E-BA10-A9193AC6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0801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DCBD1-865E-4BBE-8CB1-F497AABDB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 3-</a:t>
            </a:r>
            <a:fld id="{2C3D510C-67A4-4D3D-A215-F9FC42709F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059A6-0481-41F2-877B-1A6E2EC8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38521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3368C0C4-65A2-402C-8D92-81847DDE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99899BB8-D3BA-4F15-AA58-202185B7D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FF306F2F-D3D5-414B-9A06-6F68D76FBC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Chap 3-</a:t>
            </a:r>
            <a:fld id="{8E6DC6DB-B28F-4E70-A3AE-F485005B22C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94C96994-C56F-465E-8180-79B2E87672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3EE6F0B7-CFD5-41ED-B7D5-08FFE7A279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EE12C7B-C298-466F-BD16-4518EE7B13E9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C36BD1-8BB1-4812-BE00-DFEDD8601870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E80B4D5-F1FF-472D-9910-A39705DC4FBE}"/>
              </a:ext>
            </a:extLst>
          </p:cNvPr>
          <p:cNvSpPr txBox="1">
            <a:spLocks noChangeAspect="1"/>
          </p:cNvSpPr>
          <p:nvPr/>
        </p:nvSpPr>
        <p:spPr>
          <a:xfrm>
            <a:off x="1004888" y="4051741"/>
            <a:ext cx="7453311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 Numerical Representations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4EDB6FC8-B450-4115-B5BD-892615367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  <a:cs typeface="FrankRuehl" panose="020E0503060101010101" pitchFamily="34" charset="-79"/>
              </a:rPr>
              <a:t>CSUSM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A8531A-440E-43D5-B674-C81059E607C0}"/>
              </a:ext>
            </a:extLst>
          </p:cNvPr>
          <p:cNvSpPr/>
          <p:nvPr/>
        </p:nvSpPr>
        <p:spPr>
          <a:xfrm>
            <a:off x="3200840" y="2252221"/>
            <a:ext cx="34217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73E288A-AF69-478F-906B-66E8F83E3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Mean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D25AC23-6A4C-4926-AA37-B293B26AD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/>
              <a:t>Used when values are grouped by frequency or relative importance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graphicFrame>
        <p:nvGraphicFramePr>
          <p:cNvPr id="136245" name="Group 53">
            <a:extLst>
              <a:ext uri="{FF2B5EF4-FFF2-40B4-BE49-F238E27FC236}">
                <a16:creationId xmlns:a16="http://schemas.microsoft.com/office/drawing/2014/main" id="{A1064AD7-E5EF-468B-B37E-B05CD54FD8B4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810000"/>
          <a:ext cx="2743200" cy="219408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12"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Days to Complete</a:t>
                      </a:r>
                    </a:p>
                  </a:txBody>
                  <a:tcPr marT="45672" marB="45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78"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72" marB="45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78"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72" marB="45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78"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45672" marB="45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78"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45672" marB="45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00" name="Text Box 48">
            <a:extLst>
              <a:ext uri="{FF2B5EF4-FFF2-40B4-BE49-F238E27FC236}">
                <a16:creationId xmlns:a16="http://schemas.microsoft.com/office/drawing/2014/main" id="{0C1E0A5E-3AC5-42A3-9464-C7C644FB2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Example</a:t>
            </a:r>
            <a:r>
              <a:rPr lang="en-US" altLang="en-US"/>
              <a:t>: Sample of 26 Repair Projects</a:t>
            </a:r>
          </a:p>
        </p:txBody>
      </p:sp>
      <p:sp>
        <p:nvSpPr>
          <p:cNvPr id="24601" name="Text Box 49">
            <a:extLst>
              <a:ext uri="{FF2B5EF4-FFF2-40B4-BE49-F238E27FC236}">
                <a16:creationId xmlns:a16="http://schemas.microsoft.com/office/drawing/2014/main" id="{52FBB905-9FFC-4515-BF2B-14CE84269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Weighted Mean Days to Complete:</a:t>
            </a:r>
          </a:p>
        </p:txBody>
      </p:sp>
      <p:graphicFrame>
        <p:nvGraphicFramePr>
          <p:cNvPr id="24602" name="Object 54">
            <a:extLst>
              <a:ext uri="{FF2B5EF4-FFF2-40B4-BE49-F238E27FC236}">
                <a16:creationId xmlns:a16="http://schemas.microsoft.com/office/drawing/2014/main" id="{7A3DEED5-04D8-4FCA-917E-7FBC2A8DE5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3950" y="4419600"/>
          <a:ext cx="532765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3" imgW="3187700" imgH="889000" progId="Equation.3">
                  <p:embed/>
                </p:oleObj>
              </mc:Choice>
              <mc:Fallback>
                <p:oleObj name="Equation" r:id="rId3" imgW="3187700" imgH="8890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4419600"/>
                        <a:ext cx="5327650" cy="1485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Line 55">
            <a:extLst>
              <a:ext uri="{FF2B5EF4-FFF2-40B4-BE49-F238E27FC236}">
                <a16:creationId xmlns:a16="http://schemas.microsoft.com/office/drawing/2014/main" id="{CC0B2BFE-FE9B-4B2D-8BA6-33B894C64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F081652-F72A-4051-8022-0BE33F681FD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7772400" cy="9906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sz="2700"/>
              <a:t>Five houses on a hill by the beach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9442505-A453-4E78-8B8D-89FF78E5E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096000" cy="685800"/>
          </a:xfrm>
        </p:spPr>
        <p:txBody>
          <a:bodyPr/>
          <a:lstStyle/>
          <a:p>
            <a:pPr defTabSz="914400" eaLnBrk="1" hangingPunct="1"/>
            <a:r>
              <a:rPr lang="en-US" altLang="en-US" sz="3700"/>
              <a:t> </a:t>
            </a:r>
            <a:r>
              <a:rPr lang="en-US" altLang="en-US"/>
              <a:t>Review Example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26111A28-F44C-4DE1-B7BE-761D57DB43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3238" y="2286000"/>
          <a:ext cx="61007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Drawing" r:id="rId3" imgW="6010341" imgH="4114712" progId="Presentations.Drawing.10">
                  <p:embed/>
                </p:oleObj>
              </mc:Choice>
              <mc:Fallback>
                <p:oleObj name="Drawing" r:id="rId3" imgW="6010341" imgH="4114712" progId="Presentations.Drawing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286000"/>
                        <a:ext cx="61007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>
            <a:extLst>
              <a:ext uri="{FF2B5EF4-FFF2-40B4-BE49-F238E27FC236}">
                <a16:creationId xmlns:a16="http://schemas.microsoft.com/office/drawing/2014/main" id="{4AFE7A1D-BA39-41E1-9CD6-242BC31EB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43200"/>
            <a:ext cx="2286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House Prices: </a:t>
            </a:r>
            <a:br>
              <a:rPr lang="en-US" altLang="en-US" sz="2000" b="1"/>
            </a:br>
            <a:br>
              <a:rPr lang="en-US" altLang="en-US" sz="2000" b="1"/>
            </a:br>
            <a:r>
              <a:rPr lang="en-US" altLang="en-US" sz="2000" b="1"/>
              <a:t>  $2,000,000</a:t>
            </a:r>
            <a:br>
              <a:rPr lang="en-US" altLang="en-US" sz="2000" b="1"/>
            </a:br>
            <a:r>
              <a:rPr lang="en-US" altLang="en-US" sz="2000" b="1"/>
              <a:t>       500,000</a:t>
            </a:r>
            <a:br>
              <a:rPr lang="en-US" altLang="en-US" sz="2000" b="1"/>
            </a:br>
            <a:r>
              <a:rPr lang="en-US" altLang="en-US" sz="2000" b="1"/>
              <a:t>       300,000</a:t>
            </a:r>
            <a:br>
              <a:rPr lang="en-US" altLang="en-US" sz="2000" b="1"/>
            </a:br>
            <a:r>
              <a:rPr lang="en-US" altLang="en-US" sz="2000" b="1"/>
              <a:t>       100,000</a:t>
            </a:r>
            <a:br>
              <a:rPr lang="en-US" altLang="en-US" sz="2000" b="1"/>
            </a:br>
            <a:r>
              <a:rPr lang="en-US" altLang="en-US" sz="2000" b="1"/>
              <a:t>       100,000</a:t>
            </a:r>
            <a:endParaRPr lang="en-US" altLang="en-US" sz="1800" b="1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6" name="Rectangle 13">
            <a:extLst>
              <a:ext uri="{FF2B5EF4-FFF2-40B4-BE49-F238E27FC236}">
                <a16:creationId xmlns:a16="http://schemas.microsoft.com/office/drawing/2014/main" id="{05359C16-8643-4B91-828F-46499113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1066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5607" name="Picture 12" descr="j0237392">
            <a:extLst>
              <a:ext uri="{FF2B5EF4-FFF2-40B4-BE49-F238E27FC236}">
                <a16:creationId xmlns:a16="http://schemas.microsoft.com/office/drawing/2014/main" id="{4A7ADA8A-467A-4E31-88AC-74AADEC8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6800"/>
            <a:ext cx="109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Freeform 14">
            <a:extLst>
              <a:ext uri="{FF2B5EF4-FFF2-40B4-BE49-F238E27FC236}">
                <a16:creationId xmlns:a16="http://schemas.microsoft.com/office/drawing/2014/main" id="{9FB70FD8-F027-4043-B73B-28A5F27845BF}"/>
              </a:ext>
            </a:extLst>
          </p:cNvPr>
          <p:cNvSpPr>
            <a:spLocks/>
          </p:cNvSpPr>
          <p:nvPr/>
        </p:nvSpPr>
        <p:spPr bwMode="auto">
          <a:xfrm>
            <a:off x="7239000" y="58674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Freeform 17">
            <a:extLst>
              <a:ext uri="{FF2B5EF4-FFF2-40B4-BE49-F238E27FC236}">
                <a16:creationId xmlns:a16="http://schemas.microsoft.com/office/drawing/2014/main" id="{6603E480-38EC-47D4-A8EC-08C867A6CE1A}"/>
              </a:ext>
            </a:extLst>
          </p:cNvPr>
          <p:cNvSpPr>
            <a:spLocks/>
          </p:cNvSpPr>
          <p:nvPr/>
        </p:nvSpPr>
        <p:spPr bwMode="auto">
          <a:xfrm>
            <a:off x="7162800" y="59436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Freeform 20">
            <a:extLst>
              <a:ext uri="{FF2B5EF4-FFF2-40B4-BE49-F238E27FC236}">
                <a16:creationId xmlns:a16="http://schemas.microsoft.com/office/drawing/2014/main" id="{98A7DD51-D601-42F9-8397-63B395972083}"/>
              </a:ext>
            </a:extLst>
          </p:cNvPr>
          <p:cNvSpPr>
            <a:spLocks/>
          </p:cNvSpPr>
          <p:nvPr/>
        </p:nvSpPr>
        <p:spPr bwMode="auto">
          <a:xfrm>
            <a:off x="7086600" y="60198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Freeform 21">
            <a:extLst>
              <a:ext uri="{FF2B5EF4-FFF2-40B4-BE49-F238E27FC236}">
                <a16:creationId xmlns:a16="http://schemas.microsoft.com/office/drawing/2014/main" id="{E5E62545-7E53-464A-A038-1502D1C899E0}"/>
              </a:ext>
            </a:extLst>
          </p:cNvPr>
          <p:cNvSpPr>
            <a:spLocks/>
          </p:cNvSpPr>
          <p:nvPr/>
        </p:nvSpPr>
        <p:spPr bwMode="auto">
          <a:xfrm>
            <a:off x="6858000" y="61722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Freeform 22">
            <a:extLst>
              <a:ext uri="{FF2B5EF4-FFF2-40B4-BE49-F238E27FC236}">
                <a16:creationId xmlns:a16="http://schemas.microsoft.com/office/drawing/2014/main" id="{224D0358-2230-452B-933D-399AFAC2D1E9}"/>
              </a:ext>
            </a:extLst>
          </p:cNvPr>
          <p:cNvSpPr>
            <a:spLocks/>
          </p:cNvSpPr>
          <p:nvPr/>
        </p:nvSpPr>
        <p:spPr bwMode="auto">
          <a:xfrm>
            <a:off x="6781800" y="62484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3" name="Freeform 23">
            <a:extLst>
              <a:ext uri="{FF2B5EF4-FFF2-40B4-BE49-F238E27FC236}">
                <a16:creationId xmlns:a16="http://schemas.microsoft.com/office/drawing/2014/main" id="{1C72BE7B-131B-433C-90FD-027518CA3D76}"/>
              </a:ext>
            </a:extLst>
          </p:cNvPr>
          <p:cNvSpPr>
            <a:spLocks/>
          </p:cNvSpPr>
          <p:nvPr/>
        </p:nvSpPr>
        <p:spPr bwMode="auto">
          <a:xfrm>
            <a:off x="6705600" y="6324600"/>
            <a:ext cx="1676400" cy="76200"/>
          </a:xfrm>
          <a:custGeom>
            <a:avLst/>
            <a:gdLst>
              <a:gd name="T0" fmla="*/ 0 w 1536"/>
              <a:gd name="T1" fmla="*/ 2147483646 h 144"/>
              <a:gd name="T2" fmla="*/ 2147483646 w 1536"/>
              <a:gd name="T3" fmla="*/ 0 h 144"/>
              <a:gd name="T4" fmla="*/ 2147483646 w 1536"/>
              <a:gd name="T5" fmla="*/ 2147483646 h 144"/>
              <a:gd name="T6" fmla="*/ 2147483646 w 1536"/>
              <a:gd name="T7" fmla="*/ 0 h 144"/>
              <a:gd name="T8" fmla="*/ 2147483646 w 1536"/>
              <a:gd name="T9" fmla="*/ 2147483646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6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144"/>
                  <a:pt x="768" y="144"/>
                </a:cubicBezTo>
                <a:cubicBezTo>
                  <a:pt x="896" y="144"/>
                  <a:pt x="1024" y="0"/>
                  <a:pt x="1152" y="0"/>
                </a:cubicBezTo>
                <a:cubicBezTo>
                  <a:pt x="1280" y="0"/>
                  <a:pt x="1408" y="72"/>
                  <a:pt x="1536" y="144"/>
                </a:cubicBez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AFEC726-EFFF-4098-B282-445695E19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742113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Summary Statistics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500784A-8B58-4464-B453-3EB50D77AE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133600"/>
            <a:ext cx="6705600" cy="4114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sz="2700" b="1"/>
              <a:t>Mean:</a:t>
            </a:r>
            <a:r>
              <a:rPr lang="en-US" altLang="en-US" sz="2700"/>
              <a:t>    ($3,000,000/5) 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	 =  </a:t>
            </a:r>
            <a:r>
              <a:rPr lang="en-US" altLang="en-US" sz="2700" b="1">
                <a:solidFill>
                  <a:schemeClr val="folHlink"/>
                </a:solidFill>
              </a:rPr>
              <a:t>$600,000</a:t>
            </a:r>
          </a:p>
          <a:p>
            <a:pPr marL="342900" indent="-342900" defTabSz="914400" eaLnBrk="1" hangingPunct="1"/>
            <a:endParaRPr lang="en-US" altLang="en-US" sz="2700">
              <a:solidFill>
                <a:schemeClr val="hlink"/>
              </a:solidFill>
            </a:endParaRPr>
          </a:p>
          <a:p>
            <a:pPr marL="342900" indent="-342900" defTabSz="914400" eaLnBrk="1" hangingPunct="1"/>
            <a:r>
              <a:rPr lang="en-US" altLang="en-US" sz="2700" b="1"/>
              <a:t>Median:</a:t>
            </a:r>
            <a:r>
              <a:rPr lang="en-US" altLang="en-US" sz="2700"/>
              <a:t>  middle value of ranked data </a:t>
            </a:r>
            <a:br>
              <a:rPr lang="en-US" altLang="en-US" sz="2700"/>
            </a:br>
            <a:r>
              <a:rPr lang="en-US" altLang="en-US" sz="2700"/>
              <a:t>                 = </a:t>
            </a:r>
            <a:r>
              <a:rPr lang="en-US" altLang="en-US" sz="2700" b="1">
                <a:solidFill>
                  <a:schemeClr val="folHlink"/>
                </a:solidFill>
              </a:rPr>
              <a:t>$300,000</a:t>
            </a:r>
          </a:p>
          <a:p>
            <a:pPr marL="342900" indent="-342900" defTabSz="914400" eaLnBrk="1" hangingPunct="1"/>
            <a:endParaRPr lang="en-US" altLang="en-US" sz="2700">
              <a:solidFill>
                <a:schemeClr val="folHlink"/>
              </a:solidFill>
            </a:endParaRPr>
          </a:p>
          <a:p>
            <a:pPr marL="342900" indent="-342900" defTabSz="914400" eaLnBrk="1" hangingPunct="1"/>
            <a:r>
              <a:rPr lang="en-US" altLang="en-US" sz="2700" b="1"/>
              <a:t>Mode:</a:t>
            </a:r>
            <a:r>
              <a:rPr lang="en-US" altLang="en-US" sz="2700"/>
              <a:t>  most frequent value </a:t>
            </a:r>
            <a:br>
              <a:rPr lang="en-US" altLang="en-US" sz="2700"/>
            </a:br>
            <a:r>
              <a:rPr lang="en-US" altLang="en-US" sz="2700"/>
              <a:t>                = </a:t>
            </a:r>
            <a:r>
              <a:rPr lang="en-US" altLang="en-US" sz="2700" b="1">
                <a:solidFill>
                  <a:schemeClr val="folHlink"/>
                </a:solidFill>
              </a:rPr>
              <a:t>$100,000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91986E91-2CE7-45D1-95CB-EB4F888F8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2057400" cy="27082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House Prices: </a:t>
            </a:r>
            <a:br>
              <a:rPr lang="en-US" altLang="en-US" sz="2000" b="1"/>
            </a:br>
            <a:br>
              <a:rPr lang="en-US" altLang="en-US" sz="2000" b="1"/>
            </a:br>
            <a:r>
              <a:rPr lang="en-US" altLang="en-US" sz="2000" b="1"/>
              <a:t>       $2,000,000</a:t>
            </a:r>
          </a:p>
          <a:p>
            <a:r>
              <a:rPr lang="en-US" altLang="en-US" sz="2000" b="1"/>
              <a:t>            500,000</a:t>
            </a:r>
            <a:br>
              <a:rPr lang="en-US" altLang="en-US" sz="2000" b="1"/>
            </a:br>
            <a:r>
              <a:rPr lang="en-US" altLang="en-US" sz="2000" b="1"/>
              <a:t>            300,000</a:t>
            </a:r>
            <a:br>
              <a:rPr lang="en-US" altLang="en-US" sz="2000" b="1"/>
            </a:br>
            <a:r>
              <a:rPr lang="en-US" altLang="en-US" sz="2000" b="1"/>
              <a:t>            100,000</a:t>
            </a:r>
            <a:br>
              <a:rPr lang="en-US" altLang="en-US" sz="2000" b="1"/>
            </a:br>
            <a:r>
              <a:rPr lang="en-US" altLang="en-US" sz="2000" b="1"/>
              <a:t>         </a:t>
            </a:r>
            <a:r>
              <a:rPr lang="en-US" altLang="en-US" sz="2000" b="1" u="sng"/>
              <a:t>   100,000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Sum  </a:t>
            </a:r>
            <a:r>
              <a:rPr lang="en-US" altLang="en-US" sz="2000" b="1"/>
              <a:t>3,000,000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FF2DAB19-9354-46DB-88C0-31647FC081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828800"/>
            <a:ext cx="6324600" cy="4114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b="1">
                <a:solidFill>
                  <a:schemeClr val="folHlink"/>
                </a:solidFill>
              </a:rPr>
              <a:t>Mean</a:t>
            </a:r>
            <a:r>
              <a:rPr lang="en-US" altLang="en-US">
                <a:solidFill>
                  <a:schemeClr val="folHlink"/>
                </a:solidFill>
              </a:rPr>
              <a:t> </a:t>
            </a:r>
            <a:r>
              <a:rPr lang="en-US" altLang="en-US"/>
              <a:t>is generally used, unless extreme values (outliers) exist</a:t>
            </a:r>
          </a:p>
          <a:p>
            <a:pPr marL="342900" indent="-342900" defTabSz="914400" eaLnBrk="1" hangingPunct="1">
              <a:spcBef>
                <a:spcPct val="55000"/>
              </a:spcBef>
            </a:pPr>
            <a:r>
              <a:rPr lang="en-US" altLang="en-US"/>
              <a:t>Then </a:t>
            </a:r>
            <a:r>
              <a:rPr lang="en-US" altLang="en-US" b="1">
                <a:solidFill>
                  <a:schemeClr val="folHlink"/>
                </a:solidFill>
              </a:rPr>
              <a:t>median</a:t>
            </a:r>
            <a:r>
              <a:rPr lang="en-US" altLang="en-US">
                <a:solidFill>
                  <a:schemeClr val="folHlink"/>
                </a:solidFill>
              </a:rPr>
              <a:t> </a:t>
            </a:r>
            <a:r>
              <a:rPr lang="en-US" altLang="en-US"/>
              <a:t>is often used, since the median is not sensitive to extreme values.</a:t>
            </a:r>
          </a:p>
          <a:p>
            <a:pPr marL="742950" lvl="1" indent="-285750" defTabSz="914400" eaLnBrk="1" hangingPunct="1"/>
            <a:r>
              <a:rPr lang="en-US" altLang="en-US">
                <a:solidFill>
                  <a:schemeClr val="hlink"/>
                </a:solidFill>
              </a:rPr>
              <a:t>Example:</a:t>
            </a:r>
            <a:r>
              <a:rPr lang="en-US" altLang="en-US"/>
              <a:t> Median home prices may be reported for a region – less sensitive to outliers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D3123CBD-27B9-4886-8976-EBF1A41AF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  <a:noFill/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en-US"/>
              <a:t> Which measure of location </a:t>
            </a:r>
            <a:br>
              <a:rPr lang="en-US" altLang="en-US"/>
            </a:br>
            <a:r>
              <a:rPr lang="en-US" altLang="en-US"/>
              <a:t>is the “best”?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63DFC9FF-5015-45FD-BD92-E83C32541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3346450"/>
            <a:ext cx="2895600" cy="2597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5" name="Line 28">
            <a:extLst>
              <a:ext uri="{FF2B5EF4-FFF2-40B4-BE49-F238E27FC236}">
                <a16:creationId xmlns:a16="http://schemas.microsoft.com/office/drawing/2014/main" id="{DE495200-2527-42C3-BAF3-DA7B2AAD3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14800"/>
            <a:ext cx="0" cy="1143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43D010C0-952C-4E6F-9A5B-7E0F77CCC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346450"/>
            <a:ext cx="2895600" cy="2597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63E3C475-3F6F-4EA8-B953-F9C6E3FBB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40100"/>
            <a:ext cx="28956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C36C43D6-68F8-4D14-BC2C-85D31A51C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Shape of a Distribution</a:t>
            </a:r>
          </a:p>
        </p:txBody>
      </p:sp>
      <p:sp>
        <p:nvSpPr>
          <p:cNvPr id="28679" name="Rectangle 6">
            <a:extLst>
              <a:ext uri="{FF2B5EF4-FFF2-40B4-BE49-F238E27FC236}">
                <a16:creationId xmlns:a16="http://schemas.microsoft.com/office/drawing/2014/main" id="{9CF7D184-F71C-42E6-B900-E3103350C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1676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Describes how data is distributed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Symmetric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folHlink"/>
                </a:solidFill>
              </a:rPr>
              <a:t>skewed</a:t>
            </a:r>
          </a:p>
        </p:txBody>
      </p:sp>
      <p:sp>
        <p:nvSpPr>
          <p:cNvPr id="28680" name="Freeform 9">
            <a:extLst>
              <a:ext uri="{FF2B5EF4-FFF2-40B4-BE49-F238E27FC236}">
                <a16:creationId xmlns:a16="http://schemas.microsoft.com/office/drawing/2014/main" id="{EDE885B0-A5B3-403B-B347-DB71162D084E}"/>
              </a:ext>
            </a:extLst>
          </p:cNvPr>
          <p:cNvSpPr>
            <a:spLocks/>
          </p:cNvSpPr>
          <p:nvPr/>
        </p:nvSpPr>
        <p:spPr bwMode="auto">
          <a:xfrm>
            <a:off x="4545013" y="4111625"/>
            <a:ext cx="904875" cy="1071563"/>
          </a:xfrm>
          <a:custGeom>
            <a:avLst/>
            <a:gdLst>
              <a:gd name="T0" fmla="*/ 2147483646 w 570"/>
              <a:gd name="T1" fmla="*/ 2147483646 h 675"/>
              <a:gd name="T2" fmla="*/ 2147483646 w 570"/>
              <a:gd name="T3" fmla="*/ 2147483646 h 675"/>
              <a:gd name="T4" fmla="*/ 2147483646 w 570"/>
              <a:gd name="T5" fmla="*/ 2147483646 h 675"/>
              <a:gd name="T6" fmla="*/ 2147483646 w 570"/>
              <a:gd name="T7" fmla="*/ 2147483646 h 675"/>
              <a:gd name="T8" fmla="*/ 2147483646 w 570"/>
              <a:gd name="T9" fmla="*/ 2147483646 h 675"/>
              <a:gd name="T10" fmla="*/ 2147483646 w 570"/>
              <a:gd name="T11" fmla="*/ 2147483646 h 675"/>
              <a:gd name="T12" fmla="*/ 2147483646 w 570"/>
              <a:gd name="T13" fmla="*/ 2147483646 h 675"/>
              <a:gd name="T14" fmla="*/ 2147483646 w 570"/>
              <a:gd name="T15" fmla="*/ 2147483646 h 675"/>
              <a:gd name="T16" fmla="*/ 2147483646 w 570"/>
              <a:gd name="T17" fmla="*/ 2147483646 h 675"/>
              <a:gd name="T18" fmla="*/ 2147483646 w 570"/>
              <a:gd name="T19" fmla="*/ 2147483646 h 675"/>
              <a:gd name="T20" fmla="*/ 2147483646 w 570"/>
              <a:gd name="T21" fmla="*/ 2147483646 h 675"/>
              <a:gd name="T22" fmla="*/ 2147483646 w 570"/>
              <a:gd name="T23" fmla="*/ 2147483646 h 675"/>
              <a:gd name="T24" fmla="*/ 2147483646 w 570"/>
              <a:gd name="T25" fmla="*/ 2147483646 h 675"/>
              <a:gd name="T26" fmla="*/ 2147483646 w 570"/>
              <a:gd name="T27" fmla="*/ 2147483646 h 675"/>
              <a:gd name="T28" fmla="*/ 2147483646 w 570"/>
              <a:gd name="T29" fmla="*/ 2147483646 h 675"/>
              <a:gd name="T30" fmla="*/ 0 w 570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70" h="675">
                <a:moveTo>
                  <a:pt x="569" y="674"/>
                </a:moveTo>
                <a:lnTo>
                  <a:pt x="508" y="667"/>
                </a:lnTo>
                <a:lnTo>
                  <a:pt x="478" y="659"/>
                </a:lnTo>
                <a:lnTo>
                  <a:pt x="449" y="648"/>
                </a:lnTo>
                <a:lnTo>
                  <a:pt x="419" y="633"/>
                </a:lnTo>
                <a:lnTo>
                  <a:pt x="389" y="612"/>
                </a:lnTo>
                <a:lnTo>
                  <a:pt x="358" y="583"/>
                </a:lnTo>
                <a:lnTo>
                  <a:pt x="300" y="506"/>
                </a:lnTo>
                <a:lnTo>
                  <a:pt x="239" y="396"/>
                </a:lnTo>
                <a:lnTo>
                  <a:pt x="178" y="263"/>
                </a:lnTo>
                <a:lnTo>
                  <a:pt x="150" y="197"/>
                </a:lnTo>
                <a:lnTo>
                  <a:pt x="120" y="133"/>
                </a:lnTo>
                <a:lnTo>
                  <a:pt x="89" y="78"/>
                </a:lnTo>
                <a:lnTo>
                  <a:pt x="59" y="36"/>
                </a:lnTo>
                <a:lnTo>
                  <a:pt x="29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10">
            <a:extLst>
              <a:ext uri="{FF2B5EF4-FFF2-40B4-BE49-F238E27FC236}">
                <a16:creationId xmlns:a16="http://schemas.microsoft.com/office/drawing/2014/main" id="{45CB3F75-BFB3-4309-8C60-5EED86750C65}"/>
              </a:ext>
            </a:extLst>
          </p:cNvPr>
          <p:cNvSpPr>
            <a:spLocks/>
          </p:cNvSpPr>
          <p:nvPr/>
        </p:nvSpPr>
        <p:spPr bwMode="auto">
          <a:xfrm>
            <a:off x="3643313" y="4111625"/>
            <a:ext cx="903287" cy="1071563"/>
          </a:xfrm>
          <a:custGeom>
            <a:avLst/>
            <a:gdLst>
              <a:gd name="T0" fmla="*/ 0 w 569"/>
              <a:gd name="T1" fmla="*/ 2147483646 h 675"/>
              <a:gd name="T2" fmla="*/ 2147483646 w 569"/>
              <a:gd name="T3" fmla="*/ 2147483646 h 675"/>
              <a:gd name="T4" fmla="*/ 2147483646 w 569"/>
              <a:gd name="T5" fmla="*/ 2147483646 h 675"/>
              <a:gd name="T6" fmla="*/ 2147483646 w 569"/>
              <a:gd name="T7" fmla="*/ 2147483646 h 675"/>
              <a:gd name="T8" fmla="*/ 2147483646 w 569"/>
              <a:gd name="T9" fmla="*/ 2147483646 h 675"/>
              <a:gd name="T10" fmla="*/ 2147483646 w 569"/>
              <a:gd name="T11" fmla="*/ 2147483646 h 675"/>
              <a:gd name="T12" fmla="*/ 2147483646 w 569"/>
              <a:gd name="T13" fmla="*/ 2147483646 h 675"/>
              <a:gd name="T14" fmla="*/ 2147483646 w 569"/>
              <a:gd name="T15" fmla="*/ 2147483646 h 675"/>
              <a:gd name="T16" fmla="*/ 2147483646 w 569"/>
              <a:gd name="T17" fmla="*/ 2147483646 h 675"/>
              <a:gd name="T18" fmla="*/ 2147483646 w 569"/>
              <a:gd name="T19" fmla="*/ 2147483646 h 675"/>
              <a:gd name="T20" fmla="*/ 2147483646 w 569"/>
              <a:gd name="T21" fmla="*/ 2147483646 h 675"/>
              <a:gd name="T22" fmla="*/ 2147483646 w 569"/>
              <a:gd name="T23" fmla="*/ 2147483646 h 675"/>
              <a:gd name="T24" fmla="*/ 2147483646 w 569"/>
              <a:gd name="T25" fmla="*/ 2147483646 h 675"/>
              <a:gd name="T26" fmla="*/ 2147483646 w 569"/>
              <a:gd name="T27" fmla="*/ 2147483646 h 675"/>
              <a:gd name="T28" fmla="*/ 2147483646 w 569"/>
              <a:gd name="T29" fmla="*/ 2147483646 h 675"/>
              <a:gd name="T30" fmla="*/ 2147483646 w 569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9" h="675">
                <a:moveTo>
                  <a:pt x="0" y="674"/>
                </a:moveTo>
                <a:lnTo>
                  <a:pt x="59" y="667"/>
                </a:lnTo>
                <a:lnTo>
                  <a:pt x="89" y="659"/>
                </a:lnTo>
                <a:lnTo>
                  <a:pt x="120" y="648"/>
                </a:lnTo>
                <a:lnTo>
                  <a:pt x="150" y="633"/>
                </a:lnTo>
                <a:lnTo>
                  <a:pt x="178" y="612"/>
                </a:lnTo>
                <a:lnTo>
                  <a:pt x="209" y="583"/>
                </a:lnTo>
                <a:lnTo>
                  <a:pt x="269" y="506"/>
                </a:lnTo>
                <a:lnTo>
                  <a:pt x="328" y="396"/>
                </a:lnTo>
                <a:lnTo>
                  <a:pt x="389" y="263"/>
                </a:lnTo>
                <a:lnTo>
                  <a:pt x="419" y="197"/>
                </a:lnTo>
                <a:lnTo>
                  <a:pt x="449" y="133"/>
                </a:lnTo>
                <a:lnTo>
                  <a:pt x="478" y="78"/>
                </a:lnTo>
                <a:lnTo>
                  <a:pt x="508" y="36"/>
                </a:lnTo>
                <a:lnTo>
                  <a:pt x="538" y="10"/>
                </a:lnTo>
                <a:lnTo>
                  <a:pt x="568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13">
            <a:extLst>
              <a:ext uri="{FF2B5EF4-FFF2-40B4-BE49-F238E27FC236}">
                <a16:creationId xmlns:a16="http://schemas.microsoft.com/office/drawing/2014/main" id="{192A810F-E353-490A-9E8E-341206F0F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562600"/>
            <a:ext cx="2943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</a:rPr>
              <a:t>Mean </a:t>
            </a:r>
            <a:r>
              <a:rPr lang="en-US" altLang="en-US" sz="2000" b="1"/>
              <a:t>=</a:t>
            </a:r>
            <a:r>
              <a:rPr lang="en-US" altLang="en-US" sz="2000" b="1">
                <a:solidFill>
                  <a:srgbClr val="FF0000"/>
                </a:solidFill>
              </a:rPr>
              <a:t> Median </a:t>
            </a:r>
            <a:r>
              <a:rPr lang="en-US" altLang="en-US" sz="2000" b="1"/>
              <a:t>=</a:t>
            </a:r>
            <a:r>
              <a:rPr lang="en-US" altLang="en-US" sz="2000" b="1">
                <a:solidFill>
                  <a:srgbClr val="FF0000"/>
                </a:solidFill>
              </a:rPr>
              <a:t> </a:t>
            </a:r>
            <a:r>
              <a:rPr lang="en-US" altLang="en-US" sz="2000" b="1">
                <a:solidFill>
                  <a:schemeClr val="accent1"/>
                </a:solidFill>
              </a:rPr>
              <a:t>Mode</a:t>
            </a:r>
            <a:endParaRPr lang="en-US" altLang="en-US" sz="1800" b="1">
              <a:solidFill>
                <a:schemeClr val="accent1"/>
              </a:solidFill>
            </a:endParaRPr>
          </a:p>
        </p:txBody>
      </p:sp>
      <p:sp>
        <p:nvSpPr>
          <p:cNvPr id="28683" name="Rectangle 14">
            <a:extLst>
              <a:ext uri="{FF2B5EF4-FFF2-40B4-BE49-F238E27FC236}">
                <a16:creationId xmlns:a16="http://schemas.microsoft.com/office/drawing/2014/main" id="{21D32D5D-0189-4337-97C9-F26734737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963" y="4318000"/>
            <a:ext cx="244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684" name="Rectangle 15">
            <a:extLst>
              <a:ext uri="{FF2B5EF4-FFF2-40B4-BE49-F238E27FC236}">
                <a16:creationId xmlns:a16="http://schemas.microsoft.com/office/drawing/2014/main" id="{30CBC61F-A560-43FA-96E8-2001A01D2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464820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5" name="Rectangle 16">
            <a:extLst>
              <a:ext uri="{FF2B5EF4-FFF2-40B4-BE49-F238E27FC236}">
                <a16:creationId xmlns:a16="http://schemas.microsoft.com/office/drawing/2014/main" id="{397F9590-7111-467D-A9DE-A51C69C2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26100"/>
            <a:ext cx="2943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</a:rPr>
              <a:t>Mean </a:t>
            </a:r>
            <a:r>
              <a:rPr lang="en-US" altLang="en-US" sz="2000" b="1"/>
              <a:t>&lt;</a:t>
            </a:r>
            <a:r>
              <a:rPr lang="en-US" altLang="en-US" sz="2000" b="1">
                <a:solidFill>
                  <a:srgbClr val="FF0000"/>
                </a:solidFill>
              </a:rPr>
              <a:t> Median </a:t>
            </a:r>
            <a:r>
              <a:rPr lang="en-US" altLang="en-US" sz="2000" b="1"/>
              <a:t>&lt;</a:t>
            </a:r>
            <a:r>
              <a:rPr lang="en-US" altLang="en-US" sz="2000" b="1">
                <a:solidFill>
                  <a:srgbClr val="FF00FF"/>
                </a:solidFill>
              </a:rPr>
              <a:t> </a:t>
            </a:r>
            <a:r>
              <a:rPr lang="en-US" altLang="en-US" sz="2000" b="1">
                <a:solidFill>
                  <a:schemeClr val="accent1"/>
                </a:solidFill>
              </a:rPr>
              <a:t>Mode</a:t>
            </a:r>
          </a:p>
        </p:txBody>
      </p:sp>
      <p:sp>
        <p:nvSpPr>
          <p:cNvPr id="28686" name="Rectangle 17">
            <a:extLst>
              <a:ext uri="{FF2B5EF4-FFF2-40B4-BE49-F238E27FC236}">
                <a16:creationId xmlns:a16="http://schemas.microsoft.com/office/drawing/2014/main" id="{1859C07A-DD5E-40F0-8D25-63B0FE15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950" y="47291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Rectangle 18">
            <a:extLst>
              <a:ext uri="{FF2B5EF4-FFF2-40B4-BE49-F238E27FC236}">
                <a16:creationId xmlns:a16="http://schemas.microsoft.com/office/drawing/2014/main" id="{CC96FF0C-5AFF-42D4-8609-3F73A2F5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3000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00FF"/>
                </a:solidFill>
              </a:rPr>
              <a:t> </a:t>
            </a:r>
            <a:r>
              <a:rPr lang="en-US" altLang="en-US" sz="2000" b="1">
                <a:solidFill>
                  <a:schemeClr val="accent1"/>
                </a:solidFill>
              </a:rPr>
              <a:t>Mode</a:t>
            </a:r>
            <a:r>
              <a:rPr lang="en-US" altLang="en-US" sz="2000" b="1">
                <a:solidFill>
                  <a:srgbClr val="FF00FF"/>
                </a:solidFill>
              </a:rPr>
              <a:t> </a:t>
            </a:r>
            <a:r>
              <a:rPr lang="en-US" altLang="en-US" sz="2000" b="1"/>
              <a:t>&lt;</a:t>
            </a:r>
            <a:r>
              <a:rPr lang="en-US" altLang="en-US" sz="1800" b="1">
                <a:solidFill>
                  <a:srgbClr val="FF0000"/>
                </a:solidFill>
              </a:rPr>
              <a:t> </a:t>
            </a:r>
            <a:r>
              <a:rPr lang="en-US" altLang="en-US" sz="2000" b="1">
                <a:solidFill>
                  <a:srgbClr val="FF0000"/>
                </a:solidFill>
              </a:rPr>
              <a:t>Median </a:t>
            </a:r>
            <a:r>
              <a:rPr lang="en-US" altLang="en-US" sz="2000" b="1"/>
              <a:t>&lt;</a:t>
            </a:r>
            <a:r>
              <a:rPr lang="en-US" altLang="en-US" sz="2000" b="1">
                <a:solidFill>
                  <a:srgbClr val="FF0000"/>
                </a:solidFill>
              </a:rPr>
              <a:t> </a:t>
            </a:r>
            <a:r>
              <a:rPr lang="en-US" altLang="en-US" sz="2000" b="1">
                <a:solidFill>
                  <a:schemeClr val="tx2"/>
                </a:solidFill>
              </a:rPr>
              <a:t>Mean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28688" name="Rectangle 19">
            <a:extLst>
              <a:ext uri="{FF2B5EF4-FFF2-40B4-BE49-F238E27FC236}">
                <a16:creationId xmlns:a16="http://schemas.microsoft.com/office/drawing/2014/main" id="{4073D9D5-42EF-486C-BCBD-55B17A024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163" y="464820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Line 20">
            <a:extLst>
              <a:ext uri="{FF2B5EF4-FFF2-40B4-BE49-F238E27FC236}">
                <a16:creationId xmlns:a16="http://schemas.microsoft.com/office/drawing/2014/main" id="{51E71009-7968-4568-AD33-49641EA3B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114800"/>
            <a:ext cx="0" cy="1066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21">
            <a:extLst>
              <a:ext uri="{FF2B5EF4-FFF2-40B4-BE49-F238E27FC236}">
                <a16:creationId xmlns:a16="http://schemas.microsoft.com/office/drawing/2014/main" id="{E722C56A-6DC2-403F-9989-129F2705AF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41910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22">
            <a:extLst>
              <a:ext uri="{FF2B5EF4-FFF2-40B4-BE49-F238E27FC236}">
                <a16:creationId xmlns:a16="http://schemas.microsoft.com/office/drawing/2014/main" id="{54F3430A-D728-451C-89B6-1A056D2A7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95800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3">
            <a:extLst>
              <a:ext uri="{FF2B5EF4-FFF2-40B4-BE49-F238E27FC236}">
                <a16:creationId xmlns:a16="http://schemas.microsoft.com/office/drawing/2014/main" id="{7B34AC6D-8E80-4EBC-B9E9-1345343DA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178300"/>
            <a:ext cx="0" cy="1066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4">
            <a:extLst>
              <a:ext uri="{FF2B5EF4-FFF2-40B4-BE49-F238E27FC236}">
                <a16:creationId xmlns:a16="http://schemas.microsoft.com/office/drawing/2014/main" id="{23E8A209-1077-4477-AFC9-8C78B6CDA1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4831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5">
            <a:extLst>
              <a:ext uri="{FF2B5EF4-FFF2-40B4-BE49-F238E27FC236}">
                <a16:creationId xmlns:a16="http://schemas.microsoft.com/office/drawing/2014/main" id="{4BB08192-DC6B-42B1-9CFD-FA999D847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78790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6">
            <a:extLst>
              <a:ext uri="{FF2B5EF4-FFF2-40B4-BE49-F238E27FC236}">
                <a16:creationId xmlns:a16="http://schemas.microsoft.com/office/drawing/2014/main" id="{B2DAFFD8-E916-47FF-9960-8F7377960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9300" y="4211638"/>
            <a:ext cx="4763" cy="8731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7">
            <a:extLst>
              <a:ext uri="{FF2B5EF4-FFF2-40B4-BE49-F238E27FC236}">
                <a16:creationId xmlns:a16="http://schemas.microsoft.com/office/drawing/2014/main" id="{2E148039-F5E7-48AB-9F66-FCA986D38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7713" y="4489450"/>
            <a:ext cx="0" cy="5175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9">
            <a:extLst>
              <a:ext uri="{FF2B5EF4-FFF2-40B4-BE49-F238E27FC236}">
                <a16:creationId xmlns:a16="http://schemas.microsoft.com/office/drawing/2014/main" id="{CE140647-7FA0-4807-8A09-327E2964D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17700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30">
            <a:extLst>
              <a:ext uri="{FF2B5EF4-FFF2-40B4-BE49-F238E27FC236}">
                <a16:creationId xmlns:a16="http://schemas.microsoft.com/office/drawing/2014/main" id="{2B4990A5-1ADA-40FC-B1B5-DAA6C2391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529590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9" name="Line 31">
            <a:extLst>
              <a:ext uri="{FF2B5EF4-FFF2-40B4-BE49-F238E27FC236}">
                <a16:creationId xmlns:a16="http://schemas.microsoft.com/office/drawing/2014/main" id="{65B85A7E-A548-4302-A48F-130C4BE36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81600"/>
            <a:ext cx="1981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32">
            <a:extLst>
              <a:ext uri="{FF2B5EF4-FFF2-40B4-BE49-F238E27FC236}">
                <a16:creationId xmlns:a16="http://schemas.microsoft.com/office/drawing/2014/main" id="{92A1B527-F7B3-4DF8-9B3E-02DA5B432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5272088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1" name="Line 33">
            <a:extLst>
              <a:ext uri="{FF2B5EF4-FFF2-40B4-BE49-F238E27FC236}">
                <a16:creationId xmlns:a16="http://schemas.microsoft.com/office/drawing/2014/main" id="{2D8D6E68-18A4-46DD-B3C4-B7AF4B241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45100"/>
            <a:ext cx="1828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4">
            <a:extLst>
              <a:ext uri="{FF2B5EF4-FFF2-40B4-BE49-F238E27FC236}">
                <a16:creationId xmlns:a16="http://schemas.microsoft.com/office/drawing/2014/main" id="{0DD8A841-EA02-4B1D-890D-9826AADB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535940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3" name="Line 35">
            <a:extLst>
              <a:ext uri="{FF2B5EF4-FFF2-40B4-BE49-F238E27FC236}">
                <a16:creationId xmlns:a16="http://schemas.microsoft.com/office/drawing/2014/main" id="{BCB818CD-7BE5-4CCC-8F29-D745E61F85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5245100"/>
            <a:ext cx="4572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Line 36">
            <a:extLst>
              <a:ext uri="{FF2B5EF4-FFF2-40B4-BE49-F238E27FC236}">
                <a16:creationId xmlns:a16="http://schemas.microsoft.com/office/drawing/2014/main" id="{6AD2CC82-6309-4C69-A4C4-F1DA53A42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5245100"/>
            <a:ext cx="0" cy="4572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Line 37">
            <a:extLst>
              <a:ext uri="{FF2B5EF4-FFF2-40B4-BE49-F238E27FC236}">
                <a16:creationId xmlns:a16="http://schemas.microsoft.com/office/drawing/2014/main" id="{82D196E5-B4C1-465F-802B-1A7F2B7106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5245100"/>
            <a:ext cx="6858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Line 38">
            <a:extLst>
              <a:ext uri="{FF2B5EF4-FFF2-40B4-BE49-F238E27FC236}">
                <a16:creationId xmlns:a16="http://schemas.microsoft.com/office/drawing/2014/main" id="{E1CCFB1E-003A-4B24-9362-7124D0FDB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5181600"/>
            <a:ext cx="5334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Line 39">
            <a:extLst>
              <a:ext uri="{FF2B5EF4-FFF2-40B4-BE49-F238E27FC236}">
                <a16:creationId xmlns:a16="http://schemas.microsoft.com/office/drawing/2014/main" id="{AE61A5F3-3C24-4251-A8AB-27F4B9F7F4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5181600"/>
            <a:ext cx="0" cy="4572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Line 40">
            <a:extLst>
              <a:ext uri="{FF2B5EF4-FFF2-40B4-BE49-F238E27FC236}">
                <a16:creationId xmlns:a16="http://schemas.microsoft.com/office/drawing/2014/main" id="{1187CBD1-7AF4-4DF8-BF7D-419D15D3CB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5181600"/>
            <a:ext cx="6858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Rectangle 41">
            <a:extLst>
              <a:ext uri="{FF2B5EF4-FFF2-40B4-BE49-F238E27FC236}">
                <a16:creationId xmlns:a16="http://schemas.microsoft.com/office/drawing/2014/main" id="{0BD971EA-5168-430A-8DE4-8E6B2ECDB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3416300"/>
            <a:ext cx="25352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Right-Skewed</a:t>
            </a:r>
          </a:p>
        </p:txBody>
      </p:sp>
      <p:sp>
        <p:nvSpPr>
          <p:cNvPr id="28710" name="Rectangle 42">
            <a:extLst>
              <a:ext uri="{FF2B5EF4-FFF2-40B4-BE49-F238E27FC236}">
                <a16:creationId xmlns:a16="http://schemas.microsoft.com/office/drawing/2014/main" id="{805679CD-264F-434E-9095-DEEA93700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492500"/>
            <a:ext cx="2279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Left-Skewed</a:t>
            </a:r>
          </a:p>
        </p:txBody>
      </p:sp>
      <p:sp>
        <p:nvSpPr>
          <p:cNvPr id="28711" name="Rectangle 43">
            <a:extLst>
              <a:ext uri="{FF2B5EF4-FFF2-40B4-BE49-F238E27FC236}">
                <a16:creationId xmlns:a16="http://schemas.microsoft.com/office/drawing/2014/main" id="{18B190F8-3987-4FA0-A617-49266005D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20002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Symmetric</a:t>
            </a:r>
          </a:p>
        </p:txBody>
      </p:sp>
      <p:sp>
        <p:nvSpPr>
          <p:cNvPr id="28712" name="Rectangle 46">
            <a:extLst>
              <a:ext uri="{FF2B5EF4-FFF2-40B4-BE49-F238E27FC236}">
                <a16:creationId xmlns:a16="http://schemas.microsoft.com/office/drawing/2014/main" id="{87808D60-EFD5-4185-BF69-F996B8FD1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19800"/>
            <a:ext cx="2589213" cy="3333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(Longer tail extends to left)</a:t>
            </a:r>
          </a:p>
        </p:txBody>
      </p:sp>
      <p:sp>
        <p:nvSpPr>
          <p:cNvPr id="28713" name="Rectangle 47">
            <a:extLst>
              <a:ext uri="{FF2B5EF4-FFF2-40B4-BE49-F238E27FC236}">
                <a16:creationId xmlns:a16="http://schemas.microsoft.com/office/drawing/2014/main" id="{17E39B0D-5A8F-4BB2-BF07-9A72F67D0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019800"/>
            <a:ext cx="2713038" cy="3333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(Longer tail extends to right)</a:t>
            </a:r>
          </a:p>
        </p:txBody>
      </p:sp>
      <p:sp>
        <p:nvSpPr>
          <p:cNvPr id="28714" name="Freeform 48">
            <a:extLst>
              <a:ext uri="{FF2B5EF4-FFF2-40B4-BE49-F238E27FC236}">
                <a16:creationId xmlns:a16="http://schemas.microsoft.com/office/drawing/2014/main" id="{A9C9A11A-649E-4650-B41A-59BB7317CB71}"/>
              </a:ext>
            </a:extLst>
          </p:cNvPr>
          <p:cNvSpPr>
            <a:spLocks/>
          </p:cNvSpPr>
          <p:nvPr/>
        </p:nvSpPr>
        <p:spPr bwMode="auto">
          <a:xfrm>
            <a:off x="685800" y="4129088"/>
            <a:ext cx="1981200" cy="1089025"/>
          </a:xfrm>
          <a:custGeom>
            <a:avLst/>
            <a:gdLst>
              <a:gd name="T0" fmla="*/ 0 w 1248"/>
              <a:gd name="T1" fmla="*/ 2147483646 h 686"/>
              <a:gd name="T2" fmla="*/ 2147483646 w 1248"/>
              <a:gd name="T3" fmla="*/ 2147483646 h 686"/>
              <a:gd name="T4" fmla="*/ 2147483646 w 1248"/>
              <a:gd name="T5" fmla="*/ 2147483646 h 686"/>
              <a:gd name="T6" fmla="*/ 2147483646 w 1248"/>
              <a:gd name="T7" fmla="*/ 2147483646 h 686"/>
              <a:gd name="T8" fmla="*/ 2147483646 w 1248"/>
              <a:gd name="T9" fmla="*/ 2147483646 h 686"/>
              <a:gd name="T10" fmla="*/ 2147483646 w 1248"/>
              <a:gd name="T11" fmla="*/ 2147483646 h 686"/>
              <a:gd name="T12" fmla="*/ 2147483646 w 1248"/>
              <a:gd name="T13" fmla="*/ 2147483646 h 6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48" h="686">
                <a:moveTo>
                  <a:pt x="0" y="668"/>
                </a:moveTo>
                <a:cubicBezTo>
                  <a:pt x="21" y="666"/>
                  <a:pt x="73" y="669"/>
                  <a:pt x="126" y="656"/>
                </a:cubicBezTo>
                <a:cubicBezTo>
                  <a:pt x="180" y="643"/>
                  <a:pt x="258" y="628"/>
                  <a:pt x="321" y="590"/>
                </a:cubicBezTo>
                <a:cubicBezTo>
                  <a:pt x="385" y="552"/>
                  <a:pt x="413" y="520"/>
                  <a:pt x="506" y="426"/>
                </a:cubicBezTo>
                <a:cubicBezTo>
                  <a:pt x="599" y="332"/>
                  <a:pt x="782" y="0"/>
                  <a:pt x="878" y="25"/>
                </a:cubicBezTo>
                <a:cubicBezTo>
                  <a:pt x="974" y="50"/>
                  <a:pt x="1022" y="472"/>
                  <a:pt x="1084" y="579"/>
                </a:cubicBezTo>
                <a:cubicBezTo>
                  <a:pt x="1146" y="686"/>
                  <a:pt x="1214" y="649"/>
                  <a:pt x="1248" y="66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715" name="Freeform 50">
            <a:extLst>
              <a:ext uri="{FF2B5EF4-FFF2-40B4-BE49-F238E27FC236}">
                <a16:creationId xmlns:a16="http://schemas.microsoft.com/office/drawing/2014/main" id="{F58B7D91-FD03-4A85-833E-B907F715D911}"/>
              </a:ext>
            </a:extLst>
          </p:cNvPr>
          <p:cNvSpPr>
            <a:spLocks/>
          </p:cNvSpPr>
          <p:nvPr/>
        </p:nvSpPr>
        <p:spPr bwMode="auto">
          <a:xfrm>
            <a:off x="6629400" y="4059238"/>
            <a:ext cx="1981200" cy="1096962"/>
          </a:xfrm>
          <a:custGeom>
            <a:avLst/>
            <a:gdLst>
              <a:gd name="T0" fmla="*/ 2147483646 w 1248"/>
              <a:gd name="T1" fmla="*/ 2147483646 h 691"/>
              <a:gd name="T2" fmla="*/ 2147483646 w 1248"/>
              <a:gd name="T3" fmla="*/ 2147483646 h 691"/>
              <a:gd name="T4" fmla="*/ 2147483646 w 1248"/>
              <a:gd name="T5" fmla="*/ 2147483646 h 691"/>
              <a:gd name="T6" fmla="*/ 2147483646 w 1248"/>
              <a:gd name="T7" fmla="*/ 2147483646 h 691"/>
              <a:gd name="T8" fmla="*/ 2147483646 w 1248"/>
              <a:gd name="T9" fmla="*/ 2147483646 h 691"/>
              <a:gd name="T10" fmla="*/ 2147483646 w 1248"/>
              <a:gd name="T11" fmla="*/ 2147483646 h 691"/>
              <a:gd name="T12" fmla="*/ 0 w 1248"/>
              <a:gd name="T13" fmla="*/ 2147483646 h 69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48" h="691">
                <a:moveTo>
                  <a:pt x="1248" y="672"/>
                </a:moveTo>
                <a:cubicBezTo>
                  <a:pt x="1227" y="670"/>
                  <a:pt x="1175" y="673"/>
                  <a:pt x="1122" y="660"/>
                </a:cubicBezTo>
                <a:cubicBezTo>
                  <a:pt x="1068" y="647"/>
                  <a:pt x="990" y="632"/>
                  <a:pt x="927" y="594"/>
                </a:cubicBezTo>
                <a:cubicBezTo>
                  <a:pt x="863" y="556"/>
                  <a:pt x="833" y="525"/>
                  <a:pt x="742" y="430"/>
                </a:cubicBezTo>
                <a:cubicBezTo>
                  <a:pt x="651" y="335"/>
                  <a:pt x="476" y="0"/>
                  <a:pt x="380" y="25"/>
                </a:cubicBezTo>
                <a:cubicBezTo>
                  <a:pt x="284" y="50"/>
                  <a:pt x="227" y="475"/>
                  <a:pt x="164" y="583"/>
                </a:cubicBezTo>
                <a:cubicBezTo>
                  <a:pt x="101" y="691"/>
                  <a:pt x="34" y="653"/>
                  <a:pt x="0" y="67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716" name="Line 51">
            <a:extLst>
              <a:ext uri="{FF2B5EF4-FFF2-40B4-BE49-F238E27FC236}">
                <a16:creationId xmlns:a16="http://schemas.microsoft.com/office/drawing/2014/main" id="{3D629413-5EEF-4756-B30C-B3EECB5B1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>
            <a:extLst>
              <a:ext uri="{FF2B5EF4-FFF2-40B4-BE49-F238E27FC236}">
                <a16:creationId xmlns:a16="http://schemas.microsoft.com/office/drawing/2014/main" id="{3D42B993-530A-465A-862A-C5BDE7B2C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09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8">
            <a:extLst>
              <a:ext uri="{FF2B5EF4-FFF2-40B4-BE49-F238E27FC236}">
                <a16:creationId xmlns:a16="http://schemas.microsoft.com/office/drawing/2014/main" id="{5ED33BC2-3C63-4CC4-905A-09BB1583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4763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9">
            <a:extLst>
              <a:ext uri="{FF2B5EF4-FFF2-40B4-BE49-F238E27FC236}">
                <a16:creationId xmlns:a16="http://schemas.microsoft.com/office/drawing/2014/main" id="{EB5A1480-5EE5-46B1-94E3-F771F7FF8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10">
            <a:extLst>
              <a:ext uri="{FF2B5EF4-FFF2-40B4-BE49-F238E27FC236}">
                <a16:creationId xmlns:a16="http://schemas.microsoft.com/office/drawing/2014/main" id="{26B695BE-AA24-46BC-83BD-DBFE1B673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2">
            <a:extLst>
              <a:ext uri="{FF2B5EF4-FFF2-40B4-BE49-F238E27FC236}">
                <a16:creationId xmlns:a16="http://schemas.microsoft.com/office/drawing/2014/main" id="{D7C1FDEB-A611-459A-8BDC-84EB84764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Location Measures</a:t>
            </a:r>
          </a:p>
        </p:txBody>
      </p:sp>
      <p:sp>
        <p:nvSpPr>
          <p:cNvPr id="29703" name="Rectangle 4">
            <a:extLst>
              <a:ext uri="{FF2B5EF4-FFF2-40B4-BE49-F238E27FC236}">
                <a16:creationId xmlns:a16="http://schemas.microsoft.com/office/drawing/2014/main" id="{07BF6071-9518-45B7-8502-18219BC00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76400"/>
            <a:ext cx="2590800" cy="8318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Other Measures of Location</a:t>
            </a:r>
          </a:p>
        </p:txBody>
      </p:sp>
      <p:sp>
        <p:nvSpPr>
          <p:cNvPr id="29704" name="Rectangle 5">
            <a:extLst>
              <a:ext uri="{FF2B5EF4-FFF2-40B4-BE49-F238E27FC236}">
                <a16:creationId xmlns:a16="http://schemas.microsoft.com/office/drawing/2014/main" id="{2DC9B60D-52CA-4338-927B-957D17706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95600"/>
            <a:ext cx="1600200" cy="406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Percentiles</a:t>
            </a:r>
          </a:p>
        </p:txBody>
      </p:sp>
      <p:sp>
        <p:nvSpPr>
          <p:cNvPr id="29705" name="Rectangle 6">
            <a:extLst>
              <a:ext uri="{FF2B5EF4-FFF2-40B4-BE49-F238E27FC236}">
                <a16:creationId xmlns:a16="http://schemas.microsoft.com/office/drawing/2014/main" id="{4A89E8F5-9F5A-4DB3-A4FE-612DCABFE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95600"/>
            <a:ext cx="1371600" cy="406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Quartiles</a:t>
            </a:r>
          </a:p>
        </p:txBody>
      </p:sp>
      <p:sp>
        <p:nvSpPr>
          <p:cNvPr id="29706" name="Rectangle 11">
            <a:extLst>
              <a:ext uri="{FF2B5EF4-FFF2-40B4-BE49-F238E27FC236}">
                <a16:creationId xmlns:a16="http://schemas.microsoft.com/office/drawing/2014/main" id="{00ED7D3C-740E-499E-8872-6702C7475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05200"/>
            <a:ext cx="4038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quartile = 25</a:t>
            </a:r>
            <a:r>
              <a:rPr lang="en-US" altLang="en-US" sz="2000" baseline="30000"/>
              <a:t>th</a:t>
            </a:r>
            <a:r>
              <a:rPr lang="en-US" altLang="en-US" sz="2000"/>
              <a:t> percentile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2</a:t>
            </a:r>
            <a:r>
              <a:rPr lang="en-US" altLang="en-US" sz="2000" baseline="30000"/>
              <a:t>nd</a:t>
            </a:r>
            <a:r>
              <a:rPr lang="en-US" altLang="en-US" sz="2000"/>
              <a:t> quartile = 50</a:t>
            </a:r>
            <a:r>
              <a:rPr lang="en-US" altLang="en-US" sz="2000" baseline="30000"/>
              <a:t>th</a:t>
            </a:r>
            <a:r>
              <a:rPr lang="en-US" altLang="en-US" sz="2000"/>
              <a:t> percentile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       = median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3</a:t>
            </a:r>
            <a:r>
              <a:rPr lang="en-US" altLang="en-US" sz="2000" baseline="30000"/>
              <a:t>rd</a:t>
            </a:r>
            <a:r>
              <a:rPr lang="en-US" altLang="en-US" sz="2000"/>
              <a:t> quartile = 75</a:t>
            </a:r>
            <a:r>
              <a:rPr lang="en-US" altLang="en-US" sz="2000" baseline="30000"/>
              <a:t>th</a:t>
            </a:r>
            <a:r>
              <a:rPr lang="en-US" altLang="en-US" sz="2000"/>
              <a:t> percentile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/>
            <a:endParaRPr lang="en-US" altLang="en-US" sz="2300"/>
          </a:p>
        </p:txBody>
      </p:sp>
      <p:sp>
        <p:nvSpPr>
          <p:cNvPr id="29707" name="Rectangle 3">
            <a:extLst>
              <a:ext uri="{FF2B5EF4-FFF2-40B4-BE49-F238E27FC236}">
                <a16:creationId xmlns:a16="http://schemas.microsoft.com/office/drawing/2014/main" id="{D67CA3C5-99AD-46D8-B4D7-370B892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4191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The p</a:t>
            </a:r>
            <a:r>
              <a:rPr lang="en-US" altLang="en-US" sz="2000" baseline="30000"/>
              <a:t>th</a:t>
            </a:r>
            <a:r>
              <a:rPr lang="en-US" altLang="en-US" sz="2000"/>
              <a:t> percentile in a data array: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p% are less than or equal to this value</a:t>
            </a:r>
          </a:p>
          <a:p>
            <a:pPr eaLnBrk="1" hangingPunct="1"/>
            <a:r>
              <a:rPr lang="en-US" altLang="en-US" sz="2000"/>
              <a:t>(100 – p)% are greater than or equal to this value  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(where 0 ≤ p ≤ 100)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FED02A5-4474-4CA7-B803-464B39CB3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Percentiles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513019C-55E3-4207-B3B8-530368689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1066800"/>
          </a:xfrm>
        </p:spPr>
        <p:txBody>
          <a:bodyPr/>
          <a:lstStyle/>
          <a:p>
            <a:pPr eaLnBrk="1" hangingPunct="1"/>
            <a:r>
              <a:rPr lang="en-US" altLang="en-US"/>
              <a:t>The p</a:t>
            </a:r>
            <a:r>
              <a:rPr lang="en-US" altLang="en-US" baseline="30000"/>
              <a:t>th</a:t>
            </a:r>
            <a:r>
              <a:rPr lang="en-US" altLang="en-US"/>
              <a:t> percentile in an ordered array of n values is the value in i</a:t>
            </a:r>
            <a:r>
              <a:rPr lang="en-US" altLang="en-US" baseline="30000"/>
              <a:t>th</a:t>
            </a:r>
            <a:r>
              <a:rPr lang="en-US" altLang="en-US"/>
              <a:t> position, where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CE7EA04B-578F-4E63-8D70-62FE97FF0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folHlink"/>
                </a:solidFill>
              </a:rPr>
              <a:t>Example:</a:t>
            </a:r>
            <a:r>
              <a:rPr lang="en-US" altLang="en-US" sz="2400"/>
              <a:t> The 60</a:t>
            </a:r>
            <a:r>
              <a:rPr lang="en-US" altLang="en-US" sz="2400" baseline="30000"/>
              <a:t>th</a:t>
            </a:r>
            <a:r>
              <a:rPr lang="en-US" altLang="en-US" sz="2400"/>
              <a:t> percentile in an ordered array of 19 values is the value in 12</a:t>
            </a:r>
            <a:r>
              <a:rPr lang="en-US" altLang="en-US" sz="2400" baseline="30000"/>
              <a:t>th</a:t>
            </a:r>
            <a:r>
              <a:rPr lang="en-US" altLang="en-US" sz="2400"/>
              <a:t> position:</a:t>
            </a:r>
            <a:r>
              <a:rPr lang="en-US" altLang="en-US"/>
              <a:t> </a:t>
            </a:r>
          </a:p>
        </p:txBody>
      </p:sp>
      <p:graphicFrame>
        <p:nvGraphicFramePr>
          <p:cNvPr id="30725" name="Object 7">
            <a:extLst>
              <a:ext uri="{FF2B5EF4-FFF2-40B4-BE49-F238E27FC236}">
                <a16:creationId xmlns:a16="http://schemas.microsoft.com/office/drawing/2014/main" id="{A032079A-2095-4E3F-993F-B36BBC2A1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805113"/>
          <a:ext cx="2743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3" imgW="914400" imgH="393700" progId="Equation.3">
                  <p:embed/>
                </p:oleObj>
              </mc:Choice>
              <mc:Fallback>
                <p:oleObj name="Equation" r:id="rId3" imgW="914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05113"/>
                        <a:ext cx="2743200" cy="1181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8">
            <a:extLst>
              <a:ext uri="{FF2B5EF4-FFF2-40B4-BE49-F238E27FC236}">
                <a16:creationId xmlns:a16="http://schemas.microsoft.com/office/drawing/2014/main" id="{3D8C4CEB-34E6-48AD-8C1F-7102C1AFAF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5257800"/>
          <a:ext cx="53340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5" imgW="2159000" imgH="393700" progId="Equation.3">
                  <p:embed/>
                </p:oleObj>
              </mc:Choice>
              <mc:Fallback>
                <p:oleObj name="Equation" r:id="rId5" imgW="21590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57800"/>
                        <a:ext cx="5334000" cy="973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>
            <a:extLst>
              <a:ext uri="{FF2B5EF4-FFF2-40B4-BE49-F238E27FC236}">
                <a16:creationId xmlns:a16="http://schemas.microsoft.com/office/drawing/2014/main" id="{41D737D2-D508-4223-8F15-E3BC4150F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943600"/>
            <a:ext cx="1219200" cy="457200"/>
          </a:xfrm>
          <a:prstGeom prst="rect">
            <a:avLst/>
          </a:prstGeom>
          <a:solidFill>
            <a:srgbClr val="E5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34">
            <a:extLst>
              <a:ext uri="{FF2B5EF4-FFF2-40B4-BE49-F238E27FC236}">
                <a16:creationId xmlns:a16="http://schemas.microsoft.com/office/drawing/2014/main" id="{41201B9C-95AD-4500-B8EE-84B6DA362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2819400" cy="685800"/>
          </a:xfrm>
          <a:prstGeom prst="rect">
            <a:avLst/>
          </a:prstGeom>
          <a:solidFill>
            <a:srgbClr val="E5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9F8627E8-D70E-4F62-87C8-BD59A4114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Quartiles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FD072FB0-D7C2-423C-AB10-3C376BF52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467600" cy="950913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Quartiles split the ranked data into 4 equal groups</a:t>
            </a: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47A8E52C-37E5-402A-83FB-A961A058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92350"/>
            <a:ext cx="1149350" cy="6096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FD97913D-BFB7-4757-A00E-397FFB0B8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92350"/>
            <a:ext cx="1143000" cy="60960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Rectangle 6">
            <a:extLst>
              <a:ext uri="{FF2B5EF4-FFF2-40B4-BE49-F238E27FC236}">
                <a16:creationId xmlns:a16="http://schemas.microsoft.com/office/drawing/2014/main" id="{2909E3ED-4D1A-4F30-8EF7-4D2D759A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92350"/>
            <a:ext cx="1758950" cy="60960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Rectangle 7">
            <a:extLst>
              <a:ext uri="{FF2B5EF4-FFF2-40B4-BE49-F238E27FC236}">
                <a16:creationId xmlns:a16="http://schemas.microsoft.com/office/drawing/2014/main" id="{FD5BA2E7-D8FE-407F-9A4E-C3D712321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92350"/>
            <a:ext cx="1905000" cy="6096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Rectangle 8">
            <a:extLst>
              <a:ext uri="{FF2B5EF4-FFF2-40B4-BE49-F238E27FC236}">
                <a16:creationId xmlns:a16="http://schemas.microsoft.com/office/drawing/2014/main" id="{9B6A0D3B-3E8D-4FCB-8575-375CC4C71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62200"/>
            <a:ext cx="9239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25%</a:t>
            </a:r>
          </a:p>
        </p:txBody>
      </p:sp>
      <p:sp>
        <p:nvSpPr>
          <p:cNvPr id="31755" name="Rectangle 9">
            <a:extLst>
              <a:ext uri="{FF2B5EF4-FFF2-40B4-BE49-F238E27FC236}">
                <a16:creationId xmlns:a16="http://schemas.microsoft.com/office/drawing/2014/main" id="{C23E8691-F1AD-4297-887C-6B07ACC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62200"/>
            <a:ext cx="9239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25%</a:t>
            </a:r>
          </a:p>
        </p:txBody>
      </p:sp>
      <p:sp>
        <p:nvSpPr>
          <p:cNvPr id="31756" name="Rectangle 10">
            <a:extLst>
              <a:ext uri="{FF2B5EF4-FFF2-40B4-BE49-F238E27FC236}">
                <a16:creationId xmlns:a16="http://schemas.microsoft.com/office/drawing/2014/main" id="{4D96F680-7389-4A90-9BAF-58493052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362200"/>
            <a:ext cx="9239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25%</a:t>
            </a:r>
          </a:p>
        </p:txBody>
      </p:sp>
      <p:sp>
        <p:nvSpPr>
          <p:cNvPr id="31757" name="Rectangle 11">
            <a:extLst>
              <a:ext uri="{FF2B5EF4-FFF2-40B4-BE49-F238E27FC236}">
                <a16:creationId xmlns:a16="http://schemas.microsoft.com/office/drawing/2014/main" id="{8B61D801-6DDA-4165-AE84-CEC7A01A9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9239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25%</a:t>
            </a:r>
          </a:p>
        </p:txBody>
      </p:sp>
      <p:sp>
        <p:nvSpPr>
          <p:cNvPr id="31758" name="Rectangle 15">
            <a:extLst>
              <a:ext uri="{FF2B5EF4-FFF2-40B4-BE49-F238E27FC236}">
                <a16:creationId xmlns:a16="http://schemas.microsoft.com/office/drawing/2014/main" id="{658E22F4-ACD1-489D-83C8-27437286B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8310563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Sample Data in Ordered Array:  11   12   13   16   16   17   18   21   22</a:t>
            </a:r>
            <a:r>
              <a:rPr lang="en-US" altLang="en-US" b="1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1759" name="AutoShape 23">
            <a:extLst>
              <a:ext uri="{FF2B5EF4-FFF2-40B4-BE49-F238E27FC236}">
                <a16:creationId xmlns:a16="http://schemas.microsoft.com/office/drawing/2014/main" id="{6BE0119E-3DEA-4618-9BC7-BBCECA73BB2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543300" y="3009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Rectangle 25">
            <a:extLst>
              <a:ext uri="{FF2B5EF4-FFF2-40B4-BE49-F238E27FC236}">
                <a16:creationId xmlns:a16="http://schemas.microsoft.com/office/drawing/2014/main" id="{9F667E71-06FE-4E67-9523-14C767359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464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300">
                <a:solidFill>
                  <a:schemeClr val="folHlink"/>
                </a:solidFill>
              </a:rPr>
              <a:t>Example: Find the first quartile</a:t>
            </a:r>
          </a:p>
        </p:txBody>
      </p:sp>
      <p:sp>
        <p:nvSpPr>
          <p:cNvPr id="31761" name="Rectangle 26">
            <a:extLst>
              <a:ext uri="{FF2B5EF4-FFF2-40B4-BE49-F238E27FC236}">
                <a16:creationId xmlns:a16="http://schemas.microsoft.com/office/drawing/2014/main" id="{83E30CBD-66F2-4B5F-A117-94D5921B4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8305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(n = 9)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Q1 = 25</a:t>
            </a:r>
            <a:r>
              <a:rPr lang="en-US" altLang="en-US" sz="1900" baseline="30000"/>
              <a:t>th</a:t>
            </a:r>
            <a:r>
              <a:rPr lang="en-US" altLang="en-US" sz="1900"/>
              <a:t> percentile, so find the               </a:t>
            </a:r>
            <a:r>
              <a:rPr lang="en-US" altLang="en-US" sz="1900">
                <a:solidFill>
                  <a:schemeClr val="folHlink"/>
                </a:solidFill>
              </a:rPr>
              <a:t>(9+1) = 2.5 position</a:t>
            </a:r>
            <a:endParaRPr lang="en-US" altLang="en-US" sz="1900"/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so use the value half way between the 2</a:t>
            </a:r>
            <a:r>
              <a:rPr lang="en-US" altLang="en-US" sz="1900" baseline="30000"/>
              <a:t>nd</a:t>
            </a:r>
            <a:r>
              <a:rPr lang="en-US" altLang="en-US" sz="1900"/>
              <a:t> and 3</a:t>
            </a:r>
            <a:r>
              <a:rPr lang="en-US" altLang="en-US" sz="1900" baseline="30000"/>
              <a:t>rd</a:t>
            </a:r>
            <a:r>
              <a:rPr lang="en-US" altLang="en-US" sz="1900"/>
              <a:t> values,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			so    </a:t>
            </a:r>
            <a:r>
              <a:rPr lang="en-US" altLang="en-US" sz="1900" b="1">
                <a:solidFill>
                  <a:schemeClr val="folHlink"/>
                </a:solidFill>
              </a:rPr>
              <a:t>Q1 = 12.5</a:t>
            </a:r>
          </a:p>
        </p:txBody>
      </p:sp>
      <p:sp>
        <p:nvSpPr>
          <p:cNvPr id="31762" name="AutoShape 27">
            <a:extLst>
              <a:ext uri="{FF2B5EF4-FFF2-40B4-BE49-F238E27FC236}">
                <a16:creationId xmlns:a16="http://schemas.microsoft.com/office/drawing/2014/main" id="{9966A160-A066-4B47-BD66-15FDE060E87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686300" y="3009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3" name="AutoShape 28">
            <a:extLst>
              <a:ext uri="{FF2B5EF4-FFF2-40B4-BE49-F238E27FC236}">
                <a16:creationId xmlns:a16="http://schemas.microsoft.com/office/drawing/2014/main" id="{D1EB414C-7FAD-4B0E-9DFA-DE2BD9AFFA5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286500" y="3009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4" name="Rectangle 29">
            <a:extLst>
              <a:ext uri="{FF2B5EF4-FFF2-40B4-BE49-F238E27FC236}">
                <a16:creationId xmlns:a16="http://schemas.microsoft.com/office/drawing/2014/main" id="{C55FAC5D-9BAE-4A82-BBC6-5E2CB3959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0801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  <a:r>
              <a:rPr lang="en-US" altLang="en-US" sz="2000">
                <a:solidFill>
                  <a:schemeClr val="folHlink"/>
                </a:solidFill>
              </a:rPr>
              <a:t>25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31765" name="Line 30">
            <a:extLst>
              <a:ext uri="{FF2B5EF4-FFF2-40B4-BE49-F238E27FC236}">
                <a16:creationId xmlns:a16="http://schemas.microsoft.com/office/drawing/2014/main" id="{E36D0BFF-DD51-41B7-B785-BE613126E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257800"/>
            <a:ext cx="4572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6" name="Rectangle 31">
            <a:extLst>
              <a:ext uri="{FF2B5EF4-FFF2-40B4-BE49-F238E27FC236}">
                <a16:creationId xmlns:a16="http://schemas.microsoft.com/office/drawing/2014/main" id="{6B44609A-ED0A-4325-BB21-B2696D33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300"/>
              <a:t>Q1</a:t>
            </a:r>
          </a:p>
        </p:txBody>
      </p:sp>
      <p:sp>
        <p:nvSpPr>
          <p:cNvPr id="31767" name="Rectangle 32">
            <a:extLst>
              <a:ext uri="{FF2B5EF4-FFF2-40B4-BE49-F238E27FC236}">
                <a16:creationId xmlns:a16="http://schemas.microsoft.com/office/drawing/2014/main" id="{9A8308F1-5822-4293-A327-C7747E59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300"/>
              <a:t>Q2</a:t>
            </a:r>
          </a:p>
        </p:txBody>
      </p:sp>
      <p:sp>
        <p:nvSpPr>
          <p:cNvPr id="31768" name="Rectangle 33">
            <a:extLst>
              <a:ext uri="{FF2B5EF4-FFF2-40B4-BE49-F238E27FC236}">
                <a16:creationId xmlns:a16="http://schemas.microsoft.com/office/drawing/2014/main" id="{6AF0891E-BAA5-4F7B-AFCF-CE82BE40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300"/>
              <a:t>Q3</a:t>
            </a:r>
          </a:p>
        </p:txBody>
      </p:sp>
      <p:sp>
        <p:nvSpPr>
          <p:cNvPr id="31769" name="AutoShape 17">
            <a:extLst>
              <a:ext uri="{FF2B5EF4-FFF2-40B4-BE49-F238E27FC236}">
                <a16:creationId xmlns:a16="http://schemas.microsoft.com/office/drawing/2014/main" id="{EBC60399-58C5-4D1F-82D1-1F8AA592D7C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57800" y="4572000"/>
            <a:ext cx="381000" cy="228600"/>
          </a:xfrm>
          <a:prstGeom prst="rightArrow">
            <a:avLst>
              <a:gd name="adj1" fmla="val 50000"/>
              <a:gd name="adj2" fmla="val 4197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2E5246FB-FBED-4A35-8D6F-E7A2D39F8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12679BC-613E-4F65-84DB-D335B7B25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Measures of Variation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4B82E0CA-7711-49A8-896B-9866F9C78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4270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00BF9425-3770-47A6-9851-A79170B7C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362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288F73FD-0142-4328-936B-9317D4978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36220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037B4AC-F452-4AFA-91D1-67F24A5FB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05740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A93DA3C3-2A72-4222-99CE-BEB633C57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362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A3FF2F8A-F809-4088-8D27-770B2C14A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76400"/>
            <a:ext cx="1752600" cy="466725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Variation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61C28D86-74F7-4A36-A8D5-217234EE2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67000"/>
            <a:ext cx="1371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Variance</a:t>
            </a: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21FF0862-23E3-4E0C-8A6F-4C6190FA0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668588"/>
            <a:ext cx="2514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Standard Deviation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BA6D858A-3351-4BBB-9EA0-DF296C194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2668588"/>
            <a:ext cx="1903412" cy="7112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Coefficient of Variation</a:t>
            </a:r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743C2E5B-E9BF-4A54-9ACF-94E7861DB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0480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>
            <a:extLst>
              <a:ext uri="{FF2B5EF4-FFF2-40B4-BE49-F238E27FC236}">
                <a16:creationId xmlns:a16="http://schemas.microsoft.com/office/drawing/2014/main" id="{D3498F6B-07C7-4E46-AA74-82297081C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322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AF618CCA-E307-4A14-8780-BD076400C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1524000" cy="6207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Population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Variance</a:t>
            </a:r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BF5A8781-0F13-43C7-9BC4-FF60CFDD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953000"/>
            <a:ext cx="2381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4FF5F1D0-4AD1-45A3-887A-A96A20B25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572000"/>
            <a:ext cx="1524000" cy="6207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Sample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Variance</a:t>
            </a:r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6762BE5E-4FBC-4170-89E3-381C85850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65463"/>
            <a:ext cx="0" cy="1887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3C92925C-9EE9-4D16-885A-8A118034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5300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6814664B-F6D1-44C2-8E83-7D1F816B9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1600200" cy="9255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Population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Standard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Deviation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9D7CE610-433F-41EF-8426-BC54B00D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1520825" cy="9255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Sample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Standard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Deviation</a:t>
            </a:r>
          </a:p>
        </p:txBody>
      </p:sp>
      <p:sp>
        <p:nvSpPr>
          <p:cNvPr id="32790" name="Line 22">
            <a:extLst>
              <a:ext uri="{FF2B5EF4-FFF2-40B4-BE49-F238E27FC236}">
                <a16:creationId xmlns:a16="http://schemas.microsoft.com/office/drawing/2014/main" id="{2362CAE0-46CF-4C65-ABDB-ED4C6C227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362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E8BE46DA-1BEA-4316-AD0D-336269682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67000"/>
            <a:ext cx="1216025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Range</a:t>
            </a: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82DE8977-1FE8-4077-939E-A85E53603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49425" cy="681038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Interquartile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Range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1CF6092-E345-45DB-ACE7-581F361C81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28330" y="1745942"/>
            <a:ext cx="7086600" cy="44958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marL="342900" indent="-342900" defTabSz="914400" eaLnBrk="1" hangingPunct="1"/>
            <a:r>
              <a:rPr lang="en-US" altLang="en-US"/>
              <a:t>Measures of variation give information on the </a:t>
            </a:r>
            <a:r>
              <a:rPr lang="en-US" altLang="en-US" b="1">
                <a:solidFill>
                  <a:schemeClr val="folHlink"/>
                </a:solidFill>
              </a:rPr>
              <a:t>spread </a:t>
            </a:r>
            <a:r>
              <a:rPr lang="en-US" altLang="en-US"/>
              <a:t>or</a:t>
            </a:r>
            <a:r>
              <a:rPr lang="en-US" altLang="en-US" b="1">
                <a:solidFill>
                  <a:schemeClr val="folHlink"/>
                </a:solidFill>
              </a:rPr>
              <a:t> variability</a:t>
            </a:r>
            <a:r>
              <a:rPr lang="en-US" altLang="en-US"/>
              <a:t> of the data values.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33795" name="Picture 3" descr="normalcurves">
            <a:extLst>
              <a:ext uri="{FF2B5EF4-FFF2-40B4-BE49-F238E27FC236}">
                <a16:creationId xmlns:a16="http://schemas.microsoft.com/office/drawing/2014/main" id="{D51FCA65-D412-423F-980C-84E4B1991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2971800"/>
            <a:ext cx="40767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>
            <a:extLst>
              <a:ext uri="{FF2B5EF4-FFF2-40B4-BE49-F238E27FC236}">
                <a16:creationId xmlns:a16="http://schemas.microsoft.com/office/drawing/2014/main" id="{4AC07B6E-2C99-471D-B840-A66448EEE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9342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 Variation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3A2F3F19-B490-4021-86A8-D23901DDC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14667"/>
            <a:ext cx="2362200" cy="727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>
                <a:solidFill>
                  <a:schemeClr val="bg2"/>
                </a:solidFill>
              </a:rPr>
              <a:t>Same center,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chemeClr val="bg2"/>
                </a:solidFill>
              </a:rPr>
              <a:t>Different spread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E2FB95B-AD86-4398-A059-3CD868012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After completing this Learning Module, you should be able to: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z="2400" dirty="0"/>
              <a:t>Compute and interpret the </a:t>
            </a:r>
            <a:r>
              <a:rPr lang="en-US" altLang="en-US" sz="2400" dirty="0">
                <a:solidFill>
                  <a:schemeClr val="folHlink"/>
                </a:solidFill>
              </a:rPr>
              <a:t>mean, median,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chemeClr val="folHlink"/>
                </a:solidFill>
              </a:rPr>
              <a:t> mode</a:t>
            </a:r>
            <a:r>
              <a:rPr lang="en-US" altLang="en-US" sz="2400" dirty="0"/>
              <a:t> for a set of data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z="2400" dirty="0"/>
              <a:t>Compute the </a:t>
            </a:r>
            <a:r>
              <a:rPr lang="en-US" altLang="en-US" sz="2400" dirty="0">
                <a:solidFill>
                  <a:schemeClr val="folHlink"/>
                </a:solidFill>
              </a:rPr>
              <a:t>range, variance,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chemeClr val="folHlink"/>
                </a:solidFill>
              </a:rPr>
              <a:t> standard deviation</a:t>
            </a:r>
            <a:r>
              <a:rPr lang="en-US" altLang="en-US" sz="2400" dirty="0"/>
              <a:t> and know what these values mean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z="2400" dirty="0"/>
              <a:t>Compute and explain the </a:t>
            </a:r>
            <a:r>
              <a:rPr lang="en-US" altLang="en-US" sz="2400" dirty="0">
                <a:solidFill>
                  <a:schemeClr val="folHlink"/>
                </a:solidFill>
              </a:rPr>
              <a:t>coefficient of variation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30000"/>
              </a:lnSpc>
              <a:spcBef>
                <a:spcPct val="4500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folHlink"/>
                </a:solidFill>
              </a:rPr>
              <a:t>	z scores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z="2400" dirty="0"/>
              <a:t>Use numerical measures along with graphs, charts, and tables to describe data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7B8EAEC7-BBFD-4A6E-A891-C70A1DE30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Learning Module 5 Goals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8385A002-AF8B-4772-AC54-E01689C2F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Range</a:t>
            </a: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417731FB-678A-4EC4-B866-BA77B9744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Simplest measure of variation</a:t>
            </a:r>
          </a:p>
          <a:p>
            <a:pPr eaLnBrk="1" hangingPunct="1"/>
            <a:r>
              <a:rPr lang="en-US" altLang="en-US"/>
              <a:t>Difference between the largest and the smallest observations:</a:t>
            </a:r>
          </a:p>
          <a:p>
            <a:pPr eaLnBrk="1" hangingPunct="1"/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</p:txBody>
      </p:sp>
      <p:sp>
        <p:nvSpPr>
          <p:cNvPr id="34820" name="Rectangle 29">
            <a:extLst>
              <a:ext uri="{FF2B5EF4-FFF2-40B4-BE49-F238E27FC236}">
                <a16:creationId xmlns:a16="http://schemas.microsoft.com/office/drawing/2014/main" id="{AD7E7728-E7BA-4934-8F79-FAEC964F0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5105400" cy="9048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/>
              <a:t>Range = x</a:t>
            </a:r>
            <a:r>
              <a:rPr lang="en-US" altLang="en-US" sz="2800" baseline="-25000"/>
              <a:t>maximum</a:t>
            </a:r>
            <a:r>
              <a:rPr lang="en-US" altLang="en-US" sz="2800"/>
              <a:t> –  x</a:t>
            </a:r>
            <a:r>
              <a:rPr lang="en-US" altLang="en-US" sz="2800" baseline="-25000"/>
              <a:t>minimum</a:t>
            </a:r>
          </a:p>
          <a:p>
            <a:pPr algn="ctr">
              <a:spcBef>
                <a:spcPct val="50000"/>
              </a:spcBef>
            </a:pPr>
            <a:endParaRPr lang="en-US" altLang="en-US" sz="1400" baseline="-25000"/>
          </a:p>
        </p:txBody>
      </p:sp>
      <p:sp>
        <p:nvSpPr>
          <p:cNvPr id="34821" name="Line 30">
            <a:extLst>
              <a:ext uri="{FF2B5EF4-FFF2-40B4-BE49-F238E27FC236}">
                <a16:creationId xmlns:a16="http://schemas.microsoft.com/office/drawing/2014/main" id="{6548DFEC-BC49-4828-A901-56BA7A9CB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9475" y="5029200"/>
            <a:ext cx="33559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31">
            <a:extLst>
              <a:ext uri="{FF2B5EF4-FFF2-40B4-BE49-F238E27FC236}">
                <a16:creationId xmlns:a16="http://schemas.microsoft.com/office/drawing/2014/main" id="{AAD888BC-E616-45FF-B4F3-4D7B48F2B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32">
            <a:extLst>
              <a:ext uri="{FF2B5EF4-FFF2-40B4-BE49-F238E27FC236}">
                <a16:creationId xmlns:a16="http://schemas.microsoft.com/office/drawing/2014/main" id="{9E028AFB-5E16-455F-9949-DCAE1BD74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33">
            <a:extLst>
              <a:ext uri="{FF2B5EF4-FFF2-40B4-BE49-F238E27FC236}">
                <a16:creationId xmlns:a16="http://schemas.microsoft.com/office/drawing/2014/main" id="{8E0454DB-364F-43ED-B221-1D21F052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34">
            <a:extLst>
              <a:ext uri="{FF2B5EF4-FFF2-40B4-BE49-F238E27FC236}">
                <a16:creationId xmlns:a16="http://schemas.microsoft.com/office/drawing/2014/main" id="{91F47CAF-786A-40C7-BEE6-2961E46DA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35">
            <a:extLst>
              <a:ext uri="{FF2B5EF4-FFF2-40B4-BE49-F238E27FC236}">
                <a16:creationId xmlns:a16="http://schemas.microsoft.com/office/drawing/2014/main" id="{AE41450A-EC34-43F6-97C2-B33416942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36">
            <a:extLst>
              <a:ext uri="{FF2B5EF4-FFF2-40B4-BE49-F238E27FC236}">
                <a16:creationId xmlns:a16="http://schemas.microsoft.com/office/drawing/2014/main" id="{DF8251C5-603C-48B9-9251-0850DE6E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37">
            <a:extLst>
              <a:ext uri="{FF2B5EF4-FFF2-40B4-BE49-F238E27FC236}">
                <a16:creationId xmlns:a16="http://schemas.microsoft.com/office/drawing/2014/main" id="{ADB3CFBD-CD62-4BBE-A8B6-B732B2BD6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572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38">
            <a:extLst>
              <a:ext uri="{FF2B5EF4-FFF2-40B4-BE49-F238E27FC236}">
                <a16:creationId xmlns:a16="http://schemas.microsoft.com/office/drawing/2014/main" id="{88EB1F7D-636E-4107-80DC-042229D2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343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39">
            <a:extLst>
              <a:ext uri="{FF2B5EF4-FFF2-40B4-BE49-F238E27FC236}">
                <a16:creationId xmlns:a16="http://schemas.microsoft.com/office/drawing/2014/main" id="{A65B1F35-2FF7-41E0-ADAE-2231482C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Line 40">
            <a:extLst>
              <a:ext uri="{FF2B5EF4-FFF2-40B4-BE49-F238E27FC236}">
                <a16:creationId xmlns:a16="http://schemas.microsoft.com/office/drawing/2014/main" id="{B77C44E6-650C-475F-BCCE-A92BD92D3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75" y="5029200"/>
            <a:ext cx="12985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41">
            <a:extLst>
              <a:ext uri="{FF2B5EF4-FFF2-40B4-BE49-F238E27FC236}">
                <a16:creationId xmlns:a16="http://schemas.microsoft.com/office/drawing/2014/main" id="{F8F25883-69BF-4F2A-BC42-C4187B2D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42">
            <a:extLst>
              <a:ext uri="{FF2B5EF4-FFF2-40B4-BE49-F238E27FC236}">
                <a16:creationId xmlns:a16="http://schemas.microsoft.com/office/drawing/2014/main" id="{AE09CE1D-5AA0-47F5-909B-8CA4DFAC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72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43">
            <a:extLst>
              <a:ext uri="{FF2B5EF4-FFF2-40B4-BE49-F238E27FC236}">
                <a16:creationId xmlns:a16="http://schemas.microsoft.com/office/drawing/2014/main" id="{A73BC044-9FE3-4F6D-A74E-5D49F7F4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44">
            <a:extLst>
              <a:ext uri="{FF2B5EF4-FFF2-40B4-BE49-F238E27FC236}">
                <a16:creationId xmlns:a16="http://schemas.microsoft.com/office/drawing/2014/main" id="{F7300DAA-4614-4618-B7CB-49921827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00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Rectangle 45">
            <a:extLst>
              <a:ext uri="{FF2B5EF4-FFF2-40B4-BE49-F238E27FC236}">
                <a16:creationId xmlns:a16="http://schemas.microsoft.com/office/drawing/2014/main" id="{A579B72F-8204-4569-94BA-2C7ABA0CE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05400"/>
            <a:ext cx="5648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</a:rPr>
              <a:t>0   1   2   3   4   5   6   7   8   9   10   11   12   13   14   </a:t>
            </a:r>
          </a:p>
        </p:txBody>
      </p:sp>
      <p:sp>
        <p:nvSpPr>
          <p:cNvPr id="34837" name="Line 46">
            <a:extLst>
              <a:ext uri="{FF2B5EF4-FFF2-40B4-BE49-F238E27FC236}">
                <a16:creationId xmlns:a16="http://schemas.microsoft.com/office/drawing/2014/main" id="{19D29FED-A1A0-4B94-A96A-4DF7EBC65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791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47">
            <a:extLst>
              <a:ext uri="{FF2B5EF4-FFF2-40B4-BE49-F238E27FC236}">
                <a16:creationId xmlns:a16="http://schemas.microsoft.com/office/drawing/2014/main" id="{4F6D8E61-2103-45EF-9E73-0A5E5C4757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48">
            <a:extLst>
              <a:ext uri="{FF2B5EF4-FFF2-40B4-BE49-F238E27FC236}">
                <a16:creationId xmlns:a16="http://schemas.microsoft.com/office/drawing/2014/main" id="{BB30F5D5-DA3F-4BB1-8776-A7FC800990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Text Box 49">
            <a:extLst>
              <a:ext uri="{FF2B5EF4-FFF2-40B4-BE49-F238E27FC236}">
                <a16:creationId xmlns:a16="http://schemas.microsoft.com/office/drawing/2014/main" id="{CFE40F78-8EE6-454A-9170-3908FC876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91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Range = 14 - 1 = 13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41" name="Line 50">
            <a:extLst>
              <a:ext uri="{FF2B5EF4-FFF2-40B4-BE49-F238E27FC236}">
                <a16:creationId xmlns:a16="http://schemas.microsoft.com/office/drawing/2014/main" id="{08EDE004-D049-4B86-84EF-F00025E6D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Text Box 51">
            <a:extLst>
              <a:ext uri="{FF2B5EF4-FFF2-40B4-BE49-F238E27FC236}">
                <a16:creationId xmlns:a16="http://schemas.microsoft.com/office/drawing/2014/main" id="{1B1F6DA8-4371-4DF7-AD80-58DF132C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</a:rPr>
              <a:t>Example:</a:t>
            </a:r>
            <a:endParaRPr lang="en-US" altLang="en-US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387A2238-E997-417D-BAE0-614A2ECC6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/>
              <a:t>Ignores the way in which data are distributed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Sensitive to outliers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5843" name="Line 4">
            <a:extLst>
              <a:ext uri="{FF2B5EF4-FFF2-40B4-BE49-F238E27FC236}">
                <a16:creationId xmlns:a16="http://schemas.microsoft.com/office/drawing/2014/main" id="{289C950A-EFF1-4FD0-8F25-A401DC3DE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0463" y="2590800"/>
            <a:ext cx="304958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Oval 5">
            <a:extLst>
              <a:ext uri="{FF2B5EF4-FFF2-40B4-BE49-F238E27FC236}">
                <a16:creationId xmlns:a16="http://schemas.microsoft.com/office/drawing/2014/main" id="{B30459B3-B373-4196-A602-6DAF71EFB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6">
            <a:extLst>
              <a:ext uri="{FF2B5EF4-FFF2-40B4-BE49-F238E27FC236}">
                <a16:creationId xmlns:a16="http://schemas.microsoft.com/office/drawing/2014/main" id="{612ACB60-259A-412F-B8B1-B6E6BD0F0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7">
            <a:extLst>
              <a:ext uri="{FF2B5EF4-FFF2-40B4-BE49-F238E27FC236}">
                <a16:creationId xmlns:a16="http://schemas.microsoft.com/office/drawing/2014/main" id="{16D198D7-3C53-4832-9724-27FFFAB2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8">
            <a:extLst>
              <a:ext uri="{FF2B5EF4-FFF2-40B4-BE49-F238E27FC236}">
                <a16:creationId xmlns:a16="http://schemas.microsoft.com/office/drawing/2014/main" id="{85D75034-07C9-4A83-961B-92E293B9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9">
            <a:extLst>
              <a:ext uri="{FF2B5EF4-FFF2-40B4-BE49-F238E27FC236}">
                <a16:creationId xmlns:a16="http://schemas.microsoft.com/office/drawing/2014/main" id="{569246FF-D320-48CB-B986-E9D4979E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0">
            <a:extLst>
              <a:ext uri="{FF2B5EF4-FFF2-40B4-BE49-F238E27FC236}">
                <a16:creationId xmlns:a16="http://schemas.microsoft.com/office/drawing/2014/main" id="{CE201948-E0E3-44C4-A12B-0033E5E9B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Rectangle 11">
            <a:extLst>
              <a:ext uri="{FF2B5EF4-FFF2-40B4-BE49-F238E27FC236}">
                <a16:creationId xmlns:a16="http://schemas.microsoft.com/office/drawing/2014/main" id="{CBAF8936-05B4-4122-9F8E-BA59089CC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3057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7      8      9     10     11     12</a:t>
            </a:r>
          </a:p>
        </p:txBody>
      </p:sp>
      <p:sp>
        <p:nvSpPr>
          <p:cNvPr id="35851" name="Rectangle 12">
            <a:extLst>
              <a:ext uri="{FF2B5EF4-FFF2-40B4-BE49-F238E27FC236}">
                <a16:creationId xmlns:a16="http://schemas.microsoft.com/office/drawing/2014/main" id="{1DE1C2F6-B25E-4381-85CF-8A65682C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984500"/>
            <a:ext cx="2752725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/>
              <a:t>Range = 12 - 7 = 5</a:t>
            </a:r>
          </a:p>
        </p:txBody>
      </p:sp>
      <p:sp>
        <p:nvSpPr>
          <p:cNvPr id="35852" name="Line 13">
            <a:extLst>
              <a:ext uri="{FF2B5EF4-FFF2-40B4-BE49-F238E27FC236}">
                <a16:creationId xmlns:a16="http://schemas.microsoft.com/office/drawing/2014/main" id="{5C380AB4-2D20-478F-A314-32E254B20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2595563"/>
            <a:ext cx="3049588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Rectangle 14">
            <a:extLst>
              <a:ext uri="{FF2B5EF4-FFF2-40B4-BE49-F238E27FC236}">
                <a16:creationId xmlns:a16="http://schemas.microsoft.com/office/drawing/2014/main" id="{FFEF921B-3CC2-4C13-BB23-FA18BC49F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3057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7      8      9     10     11     12</a:t>
            </a:r>
          </a:p>
        </p:txBody>
      </p:sp>
      <p:sp>
        <p:nvSpPr>
          <p:cNvPr id="35854" name="Oval 15">
            <a:extLst>
              <a:ext uri="{FF2B5EF4-FFF2-40B4-BE49-F238E27FC236}">
                <a16:creationId xmlns:a16="http://schemas.microsoft.com/office/drawing/2014/main" id="{5E8299D4-6740-45E7-96FF-A83E4CB0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6">
            <a:extLst>
              <a:ext uri="{FF2B5EF4-FFF2-40B4-BE49-F238E27FC236}">
                <a16:creationId xmlns:a16="http://schemas.microsoft.com/office/drawing/2014/main" id="{BF338DD5-FFD1-4B19-B0D6-63EA44BC2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7">
            <a:extLst>
              <a:ext uri="{FF2B5EF4-FFF2-40B4-BE49-F238E27FC236}">
                <a16:creationId xmlns:a16="http://schemas.microsoft.com/office/drawing/2014/main" id="{8520A5B6-5F74-4858-82E8-030FC65A0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8">
            <a:extLst>
              <a:ext uri="{FF2B5EF4-FFF2-40B4-BE49-F238E27FC236}">
                <a16:creationId xmlns:a16="http://schemas.microsoft.com/office/drawing/2014/main" id="{E96D5D92-449C-47BA-B091-80DF4A87A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7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19">
            <a:extLst>
              <a:ext uri="{FF2B5EF4-FFF2-40B4-BE49-F238E27FC236}">
                <a16:creationId xmlns:a16="http://schemas.microsoft.com/office/drawing/2014/main" id="{CD88BFE8-3192-4196-A356-4FF6A727B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163" y="22907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0">
            <a:extLst>
              <a:ext uri="{FF2B5EF4-FFF2-40B4-BE49-F238E27FC236}">
                <a16:creationId xmlns:a16="http://schemas.microsoft.com/office/drawing/2014/main" id="{34B14661-5BF4-4A20-B776-9A15A9E50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163" y="21510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Rectangle 21">
            <a:extLst>
              <a:ext uri="{FF2B5EF4-FFF2-40B4-BE49-F238E27FC236}">
                <a16:creationId xmlns:a16="http://schemas.microsoft.com/office/drawing/2014/main" id="{2F81DBFD-CA27-4FC7-BBED-8A061AA8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2836863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Rectangle 22">
            <a:extLst>
              <a:ext uri="{FF2B5EF4-FFF2-40B4-BE49-F238E27FC236}">
                <a16:creationId xmlns:a16="http://schemas.microsoft.com/office/drawing/2014/main" id="{CDACF5E5-51FB-4A25-B1B4-AE5203660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984500"/>
            <a:ext cx="2895600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/>
              <a:t>Range = 12 - 7 = 5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14E7BDE2-1260-4CD9-9A81-2F7289342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590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7094ABA9-C5CE-4420-BD6B-1EB5CDA84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3963" y="2595563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4" name="Rectangle 27">
            <a:extLst>
              <a:ext uri="{FF2B5EF4-FFF2-40B4-BE49-F238E27FC236}">
                <a16:creationId xmlns:a16="http://schemas.microsoft.com/office/drawing/2014/main" id="{19D0860D-B971-4D79-8080-8B7603917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 Disadvantages of the Range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F03E7E78-1628-479A-98B1-75C6B41D0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	</a:t>
            </a:r>
            <a:r>
              <a:rPr lang="en-US" altLang="en-US">
                <a:solidFill>
                  <a:schemeClr val="hlink"/>
                </a:solidFill>
              </a:rPr>
              <a:t>1</a:t>
            </a:r>
            <a:r>
              <a:rPr lang="en-US" altLang="en-US"/>
              <a:t>,1,1,1,1,1,1,1,1,1,1,2,2,2,2,2,2,2,2,3,3,3,3,4,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  <a:endParaRPr lang="en-US" altLang="en-US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E9A997E3-2F05-444C-A1DC-2579CA7DF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	</a:t>
            </a:r>
            <a:r>
              <a:rPr lang="en-US" altLang="en-US">
                <a:solidFill>
                  <a:schemeClr val="hlink"/>
                </a:solidFill>
              </a:rPr>
              <a:t>1</a:t>
            </a:r>
            <a:r>
              <a:rPr lang="en-US" altLang="en-US"/>
              <a:t>,1,1,1,1,1,1,1,1,1,1,2,2,2,2,2,2,2,2,3,3,3,3,4,</a:t>
            </a:r>
            <a:r>
              <a:rPr lang="en-US" altLang="en-US">
                <a:solidFill>
                  <a:schemeClr val="hlink"/>
                </a:solidFill>
              </a:rPr>
              <a:t>120</a:t>
            </a:r>
            <a:endParaRPr lang="en-US" altLang="en-US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7" name="Rectangle 30">
            <a:extLst>
              <a:ext uri="{FF2B5EF4-FFF2-40B4-BE49-F238E27FC236}">
                <a16:creationId xmlns:a16="http://schemas.microsoft.com/office/drawing/2014/main" id="{59BD72F8-8929-4792-8047-892ED177C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2895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/>
              <a:t>Range = 5 - 1 = 4</a:t>
            </a:r>
          </a:p>
        </p:txBody>
      </p:sp>
      <p:sp>
        <p:nvSpPr>
          <p:cNvPr id="35868" name="Rectangle 31">
            <a:extLst>
              <a:ext uri="{FF2B5EF4-FFF2-40B4-BE49-F238E27FC236}">
                <a16:creationId xmlns:a16="http://schemas.microsoft.com/office/drawing/2014/main" id="{BF666259-A3A8-4D01-A723-3A2EFD049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2895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/>
              <a:t>Range = 120 - 1 = 119</a:t>
            </a:r>
          </a:p>
        </p:txBody>
      </p:sp>
      <p:sp>
        <p:nvSpPr>
          <p:cNvPr id="35869" name="Rectangle 32">
            <a:extLst>
              <a:ext uri="{FF2B5EF4-FFF2-40B4-BE49-F238E27FC236}">
                <a16:creationId xmlns:a16="http://schemas.microsoft.com/office/drawing/2014/main" id="{FD59EAF5-6E7A-4D3F-B377-6F2EBC5F9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7772400" cy="1447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Rectangle 33">
            <a:extLst>
              <a:ext uri="{FF2B5EF4-FFF2-40B4-BE49-F238E27FC236}">
                <a16:creationId xmlns:a16="http://schemas.microsoft.com/office/drawing/2014/main" id="{6D60A24B-3321-44C5-A5F7-68E1AE613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267200"/>
            <a:ext cx="7772400" cy="2133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714C8CB-6073-4E87-AF88-89B53A465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0960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Interquartile Range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BAACB93-15FB-47A1-B355-627EA5560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38100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sz="2700"/>
              <a:t>Can eliminate some outlier problems by using the </a:t>
            </a:r>
            <a:r>
              <a:rPr lang="en-US" altLang="en-US" sz="2700" b="1">
                <a:solidFill>
                  <a:schemeClr val="folHlink"/>
                </a:solidFill>
              </a:rPr>
              <a:t>interquartile range</a:t>
            </a:r>
            <a:r>
              <a:rPr lang="en-US" altLang="en-US" sz="2700">
                <a:solidFill>
                  <a:schemeClr val="folHlink"/>
                </a:solidFill>
              </a:rPr>
              <a:t> </a:t>
            </a:r>
          </a:p>
          <a:p>
            <a:pPr marL="342900" indent="-342900" defTabSz="914400" eaLnBrk="1" hangingPunct="1"/>
            <a:endParaRPr lang="en-US" altLang="en-US" sz="2700">
              <a:solidFill>
                <a:schemeClr val="folHlink"/>
              </a:solidFill>
            </a:endParaRPr>
          </a:p>
          <a:p>
            <a:pPr marL="342900" indent="-342900" defTabSz="914400" eaLnBrk="1" hangingPunct="1"/>
            <a:r>
              <a:rPr lang="en-US" altLang="en-US" sz="2700"/>
              <a:t>Eliminate some high-and low-valued observations and calculate the range from the remaining values.</a:t>
            </a:r>
          </a:p>
          <a:p>
            <a:pPr marL="342900" indent="-342900" defTabSz="914400" eaLnBrk="1" hangingPunct="1"/>
            <a:endParaRPr lang="en-US" altLang="en-US" sz="2700"/>
          </a:p>
          <a:p>
            <a:pPr marL="342900" indent="-342900" defTabSz="914400" eaLnBrk="1" hangingPunct="1"/>
            <a:r>
              <a:rPr lang="en-US" altLang="en-US" sz="2700"/>
              <a:t>Interquartile range = 3</a:t>
            </a:r>
            <a:r>
              <a:rPr lang="en-US" altLang="en-US" sz="2700" baseline="30000"/>
              <a:t>rd</a:t>
            </a:r>
            <a:r>
              <a:rPr lang="en-US" altLang="en-US" sz="2700"/>
              <a:t> quartile – 1</a:t>
            </a:r>
            <a:r>
              <a:rPr lang="en-US" altLang="en-US" sz="2700" baseline="30000"/>
              <a:t>st</a:t>
            </a:r>
            <a:r>
              <a:rPr lang="en-US" altLang="en-US" sz="2700"/>
              <a:t> quartile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endParaRPr lang="en-US" altLang="en-US" sz="27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B66FA66-93E6-47C7-B2DE-6DF37FD46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096000" cy="685800"/>
          </a:xfrm>
        </p:spPr>
        <p:txBody>
          <a:bodyPr/>
          <a:lstStyle/>
          <a:p>
            <a:pPr defTabSz="914400" eaLnBrk="1" hangingPunct="1"/>
            <a:r>
              <a:rPr lang="en-US" altLang="en-US" sz="3700"/>
              <a:t>Interquartile Range</a:t>
            </a:r>
          </a:p>
        </p:txBody>
      </p:sp>
      <p:sp>
        <p:nvSpPr>
          <p:cNvPr id="37891" name="Line 4">
            <a:extLst>
              <a:ext uri="{FF2B5EF4-FFF2-40B4-BE49-F238E27FC236}">
                <a16:creationId xmlns:a16="http://schemas.microsoft.com/office/drawing/2014/main" id="{3158B0DB-CD03-40C0-A4B0-AFDBA9B3B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00600"/>
            <a:ext cx="2514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5">
            <a:extLst>
              <a:ext uri="{FF2B5EF4-FFF2-40B4-BE49-F238E27FC236}">
                <a16:creationId xmlns:a16="http://schemas.microsoft.com/office/drawing/2014/main" id="{99571172-4F75-42F3-9371-2CC6FA399616}"/>
              </a:ext>
            </a:extLst>
          </p:cNvPr>
          <p:cNvSpPr>
            <a:spLocks/>
          </p:cNvSpPr>
          <p:nvPr/>
        </p:nvSpPr>
        <p:spPr bwMode="auto">
          <a:xfrm>
            <a:off x="3417888" y="3357563"/>
            <a:ext cx="2516187" cy="528637"/>
          </a:xfrm>
          <a:custGeom>
            <a:avLst/>
            <a:gdLst>
              <a:gd name="T0" fmla="*/ 0 w 1585"/>
              <a:gd name="T1" fmla="*/ 2147483646 h 318"/>
              <a:gd name="T2" fmla="*/ 2147483646 w 1585"/>
              <a:gd name="T3" fmla="*/ 2147483646 h 318"/>
              <a:gd name="T4" fmla="*/ 2147483646 w 1585"/>
              <a:gd name="T5" fmla="*/ 0 h 318"/>
              <a:gd name="T6" fmla="*/ 0 w 1585"/>
              <a:gd name="T7" fmla="*/ 0 h 318"/>
              <a:gd name="T8" fmla="*/ 0 w 1585"/>
              <a:gd name="T9" fmla="*/ 2147483646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5" h="318">
                <a:moveTo>
                  <a:pt x="0" y="317"/>
                </a:moveTo>
                <a:lnTo>
                  <a:pt x="1584" y="317"/>
                </a:lnTo>
                <a:lnTo>
                  <a:pt x="1584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6">
            <a:extLst>
              <a:ext uri="{FF2B5EF4-FFF2-40B4-BE49-F238E27FC236}">
                <a16:creationId xmlns:a16="http://schemas.microsoft.com/office/drawing/2014/main" id="{54219D64-A030-4A81-A701-A36FB39E07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352800"/>
            <a:ext cx="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7">
            <a:extLst>
              <a:ext uri="{FF2B5EF4-FFF2-40B4-BE49-F238E27FC236}">
                <a16:creationId xmlns:a16="http://schemas.microsoft.com/office/drawing/2014/main" id="{27E9BFA2-99B0-4927-8EAC-EEABAA9EC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118268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Median</a:t>
            </a:r>
          </a:p>
          <a:p>
            <a:pPr algn="ctr"/>
            <a:r>
              <a:rPr lang="en-US" altLang="en-US"/>
              <a:t>(Q2)</a:t>
            </a:r>
            <a:endParaRPr lang="en-US" altLang="en-US">
              <a:solidFill>
                <a:srgbClr val="FFFF66"/>
              </a:solidFill>
            </a:endParaRPr>
          </a:p>
        </p:txBody>
      </p:sp>
      <p:sp>
        <p:nvSpPr>
          <p:cNvPr id="37895" name="Line 8">
            <a:extLst>
              <a:ext uri="{FF2B5EF4-FFF2-40B4-BE49-F238E27FC236}">
                <a16:creationId xmlns:a16="http://schemas.microsoft.com/office/drawing/2014/main" id="{E7B1B54B-1261-4DD6-BD7B-E830F29CB5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657600"/>
            <a:ext cx="1143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2D6C4DDA-A467-4D3D-AC58-05219D362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57600"/>
            <a:ext cx="1752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0">
            <a:extLst>
              <a:ext uri="{FF2B5EF4-FFF2-40B4-BE49-F238E27FC236}">
                <a16:creationId xmlns:a16="http://schemas.microsoft.com/office/drawing/2014/main" id="{B96D69A2-3874-4CC9-ACC6-B55F618EBE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276600"/>
            <a:ext cx="0" cy="685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1">
            <a:extLst>
              <a:ext uri="{FF2B5EF4-FFF2-40B4-BE49-F238E27FC236}">
                <a16:creationId xmlns:a16="http://schemas.microsoft.com/office/drawing/2014/main" id="{FF6A9F6B-EF1E-4F45-A9EE-1EBF047088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352800"/>
            <a:ext cx="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2">
            <a:extLst>
              <a:ext uri="{FF2B5EF4-FFF2-40B4-BE49-F238E27FC236}">
                <a16:creationId xmlns:a16="http://schemas.microsoft.com/office/drawing/2014/main" id="{45BFE8C3-5268-42D8-AC6E-30FD002A1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90800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37900" name="Rectangle 13">
            <a:extLst>
              <a:ext uri="{FF2B5EF4-FFF2-40B4-BE49-F238E27FC236}">
                <a16:creationId xmlns:a16="http://schemas.microsoft.com/office/drawing/2014/main" id="{B86C18DE-73E5-4B4C-A50D-F346BC59B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19400"/>
            <a:ext cx="12811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maximum</a:t>
            </a:r>
            <a:endParaRPr lang="en-US" altLang="en-US" sz="2000">
              <a:solidFill>
                <a:srgbClr val="FFFF66"/>
              </a:solidFill>
            </a:endParaRPr>
          </a:p>
        </p:txBody>
      </p:sp>
      <p:sp>
        <p:nvSpPr>
          <p:cNvPr id="37901" name="Rectangle 14">
            <a:extLst>
              <a:ext uri="{FF2B5EF4-FFF2-40B4-BE49-F238E27FC236}">
                <a16:creationId xmlns:a16="http://schemas.microsoft.com/office/drawing/2014/main" id="{0CBED393-3EF1-4702-913C-5BB20EB62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0" y="3038475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Rectangle 15">
            <a:extLst>
              <a:ext uri="{FF2B5EF4-FFF2-40B4-BE49-F238E27FC236}">
                <a16:creationId xmlns:a16="http://schemas.microsoft.com/office/drawing/2014/main" id="{54B5781F-B4DA-436E-B570-B854C2B8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667000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  <a:endParaRPr lang="en-US" altLang="en-US">
              <a:solidFill>
                <a:srgbClr val="FFFF66"/>
              </a:solidFill>
            </a:endParaRPr>
          </a:p>
        </p:txBody>
      </p:sp>
      <p:sp>
        <p:nvSpPr>
          <p:cNvPr id="37903" name="Rectangle 16">
            <a:extLst>
              <a:ext uri="{FF2B5EF4-FFF2-40B4-BE49-F238E27FC236}">
                <a16:creationId xmlns:a16="http://schemas.microsoft.com/office/drawing/2014/main" id="{A44A5CC4-06F6-4F06-80CF-5BE37FE98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1211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minimum</a:t>
            </a:r>
            <a:endParaRPr lang="en-US" altLang="en-US" sz="2000">
              <a:solidFill>
                <a:srgbClr val="FFFF66"/>
              </a:solidFill>
            </a:endParaRPr>
          </a:p>
        </p:txBody>
      </p:sp>
      <p:sp>
        <p:nvSpPr>
          <p:cNvPr id="37904" name="Rectangle 17">
            <a:extLst>
              <a:ext uri="{FF2B5EF4-FFF2-40B4-BE49-F238E27FC236}">
                <a16:creationId xmlns:a16="http://schemas.microsoft.com/office/drawing/2014/main" id="{86EEEB96-89E1-41A1-8417-AD87E2490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313690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5" name="Rectangle 18">
            <a:extLst>
              <a:ext uri="{FF2B5EF4-FFF2-40B4-BE49-F238E27FC236}">
                <a16:creationId xmlns:a16="http://schemas.microsoft.com/office/drawing/2014/main" id="{C1CB1566-D89E-4AA4-8E0C-AAB8463D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Q1</a:t>
            </a:r>
            <a:endParaRPr lang="en-US" altLang="en-US">
              <a:solidFill>
                <a:srgbClr val="FFFF66"/>
              </a:solidFill>
            </a:endParaRPr>
          </a:p>
        </p:txBody>
      </p:sp>
      <p:sp>
        <p:nvSpPr>
          <p:cNvPr id="37906" name="Rectangle 19">
            <a:extLst>
              <a:ext uri="{FF2B5EF4-FFF2-40B4-BE49-F238E27FC236}">
                <a16:creationId xmlns:a16="http://schemas.microsoft.com/office/drawing/2014/main" id="{2365E6BD-15AF-4122-A082-679FA778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Q3</a:t>
            </a:r>
            <a:endParaRPr lang="en-US" altLang="en-US">
              <a:solidFill>
                <a:srgbClr val="FFFF66"/>
              </a:solidFill>
            </a:endParaRPr>
          </a:p>
        </p:txBody>
      </p:sp>
      <p:sp>
        <p:nvSpPr>
          <p:cNvPr id="37907" name="Rectangle 20">
            <a:extLst>
              <a:ext uri="{FF2B5EF4-FFF2-40B4-BE49-F238E27FC236}">
                <a16:creationId xmlns:a16="http://schemas.microsoft.com/office/drawing/2014/main" id="{E6F017CC-FEDA-4498-BF67-AE42D0733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0574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Example:</a:t>
            </a:r>
          </a:p>
        </p:txBody>
      </p:sp>
      <p:sp>
        <p:nvSpPr>
          <p:cNvPr id="37908" name="Rectangle 21">
            <a:extLst>
              <a:ext uri="{FF2B5EF4-FFF2-40B4-BE49-F238E27FC236}">
                <a16:creationId xmlns:a16="http://schemas.microsoft.com/office/drawing/2014/main" id="{6A4826CD-3AC5-4023-9E85-DE9E8562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52800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25%                 25%               25%          25%</a:t>
            </a:r>
          </a:p>
        </p:txBody>
      </p:sp>
      <p:sp>
        <p:nvSpPr>
          <p:cNvPr id="37909" name="Rectangle 22">
            <a:extLst>
              <a:ext uri="{FF2B5EF4-FFF2-40B4-BE49-F238E27FC236}">
                <a16:creationId xmlns:a16="http://schemas.microsoft.com/office/drawing/2014/main" id="{24C98667-A77C-488D-B4FD-12240ABD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937000"/>
            <a:ext cx="5857875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12                     30                 45           57            70</a:t>
            </a:r>
          </a:p>
        </p:txBody>
      </p:sp>
      <p:sp>
        <p:nvSpPr>
          <p:cNvPr id="37910" name="Line 23">
            <a:extLst>
              <a:ext uri="{FF2B5EF4-FFF2-40B4-BE49-F238E27FC236}">
                <a16:creationId xmlns:a16="http://schemas.microsoft.com/office/drawing/2014/main" id="{960E7643-5561-48D5-933E-2A0FDEB561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4">
            <a:extLst>
              <a:ext uri="{FF2B5EF4-FFF2-40B4-BE49-F238E27FC236}">
                <a16:creationId xmlns:a16="http://schemas.microsoft.com/office/drawing/2014/main" id="{1676ED4C-B0E0-45EB-A7EE-FC4C2E342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5">
            <a:extLst>
              <a:ext uri="{FF2B5EF4-FFF2-40B4-BE49-F238E27FC236}">
                <a16:creationId xmlns:a16="http://schemas.microsoft.com/office/drawing/2014/main" id="{3439C44A-8735-4C53-8FD2-4E7D4F6F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9530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Interquartile range </a:t>
            </a:r>
          </a:p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   = 57 – 30 = 27</a:t>
            </a:r>
            <a:endParaRPr lang="en-US" alt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E6FE858C-F9D0-4F18-B107-909226503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Average of squared deviations of values from the mean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Sample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variance:</a:t>
            </a:r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b="1">
                <a:solidFill>
                  <a:schemeClr val="folHlink"/>
                </a:solidFill>
              </a:rPr>
              <a:t>Population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variance:</a:t>
            </a:r>
          </a:p>
        </p:txBody>
      </p:sp>
      <p:sp>
        <p:nvSpPr>
          <p:cNvPr id="38915" name="Rectangle 7">
            <a:extLst>
              <a:ext uri="{FF2B5EF4-FFF2-40B4-BE49-F238E27FC236}">
                <a16:creationId xmlns:a16="http://schemas.microsoft.com/office/drawing/2014/main" id="{DA1BE82C-0C8C-4654-AA7C-3BC163805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/>
              <a:t>Variance</a:t>
            </a:r>
          </a:p>
        </p:txBody>
      </p:sp>
      <p:graphicFrame>
        <p:nvGraphicFramePr>
          <p:cNvPr id="38916" name="Object 8">
            <a:extLst>
              <a:ext uri="{FF2B5EF4-FFF2-40B4-BE49-F238E27FC236}">
                <a16:creationId xmlns:a16="http://schemas.microsoft.com/office/drawing/2014/main" id="{5B4C4DEA-91A5-439C-A35B-147B03A4AB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800600"/>
          <a:ext cx="2781300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1079500" imgH="609600" progId="Equation.3">
                  <p:embed/>
                </p:oleObj>
              </mc:Choice>
              <mc:Fallback>
                <p:oleObj name="Equation" r:id="rId3" imgW="1079500" imgH="60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2781300" cy="1570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9">
            <a:extLst>
              <a:ext uri="{FF2B5EF4-FFF2-40B4-BE49-F238E27FC236}">
                <a16:creationId xmlns:a16="http://schemas.microsoft.com/office/drawing/2014/main" id="{6CD96773-8989-48F7-AB86-90E096651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667000"/>
          <a:ext cx="2747963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5" imgW="1066800" imgH="609600" progId="Equation.3">
                  <p:embed/>
                </p:oleObj>
              </mc:Choice>
              <mc:Fallback>
                <p:oleObj name="Equation" r:id="rId5" imgW="1066800" imgH="60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2747963" cy="1570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098">
            <a:extLst>
              <a:ext uri="{FF2B5EF4-FFF2-40B4-BE49-F238E27FC236}">
                <a16:creationId xmlns:a16="http://schemas.microsoft.com/office/drawing/2014/main" id="{599409DB-22C3-493E-9D73-A3122DEB8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Deviation</a:t>
            </a:r>
          </a:p>
        </p:txBody>
      </p:sp>
      <p:sp>
        <p:nvSpPr>
          <p:cNvPr id="39939" name="Rectangle 4099">
            <a:extLst>
              <a:ext uri="{FF2B5EF4-FFF2-40B4-BE49-F238E27FC236}">
                <a16:creationId xmlns:a16="http://schemas.microsoft.com/office/drawing/2014/main" id="{71FCC714-8B81-4C47-A9BA-E35D7AD99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 altLang="en-US"/>
              <a:t>Most commonly used measure of variation</a:t>
            </a:r>
          </a:p>
          <a:p>
            <a:pPr eaLnBrk="1" hangingPunct="1"/>
            <a:r>
              <a:rPr lang="en-US" altLang="en-US"/>
              <a:t>Shows variation about the mean</a:t>
            </a:r>
          </a:p>
          <a:p>
            <a:pPr eaLnBrk="1" hangingPunct="1"/>
            <a:r>
              <a:rPr lang="en-US" altLang="en-US"/>
              <a:t>Has the same units as the original data</a:t>
            </a:r>
          </a:p>
          <a:p>
            <a:pPr eaLnBrk="1" hangingPunct="1"/>
            <a:endParaRPr lang="en-US" altLang="en-US" sz="1400"/>
          </a:p>
          <a:p>
            <a:pPr lvl="1" eaLnBrk="1" hangingPunct="1"/>
            <a:r>
              <a:rPr lang="en-US" altLang="en-US" b="1">
                <a:solidFill>
                  <a:schemeClr val="folHlink"/>
                </a:solidFill>
              </a:rPr>
              <a:t>Sample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standard deviation: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Population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standard deviation:</a:t>
            </a:r>
          </a:p>
        </p:txBody>
      </p:sp>
      <p:graphicFrame>
        <p:nvGraphicFramePr>
          <p:cNvPr id="39940" name="Object 4102">
            <a:extLst>
              <a:ext uri="{FF2B5EF4-FFF2-40B4-BE49-F238E27FC236}">
                <a16:creationId xmlns:a16="http://schemas.microsoft.com/office/drawing/2014/main" id="{0B742ECB-81DB-4E1E-BC57-B3B2C9938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5105400"/>
          <a:ext cx="242728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129810" imgH="660113" progId="Equation.3">
                  <p:embed/>
                </p:oleObj>
              </mc:Choice>
              <mc:Fallback>
                <p:oleObj name="Equation" r:id="rId3" imgW="1129810" imgH="660113" progId="Equation.3">
                  <p:embed/>
                  <p:pic>
                    <p:nvPicPr>
                      <p:cNvPr id="0" name="Object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105400"/>
                        <a:ext cx="2427288" cy="1417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4103">
            <a:extLst>
              <a:ext uri="{FF2B5EF4-FFF2-40B4-BE49-F238E27FC236}">
                <a16:creationId xmlns:a16="http://schemas.microsoft.com/office/drawing/2014/main" id="{B229DB13-945E-418D-BC6B-9DF3AD3108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3352800"/>
          <a:ext cx="2398713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5" imgW="1117600" imgH="660400" progId="Equation.3">
                  <p:embed/>
                </p:oleObj>
              </mc:Choice>
              <mc:Fallback>
                <p:oleObj name="Equation" r:id="rId5" imgW="1117600" imgH="660400" progId="Equation.3">
                  <p:embed/>
                  <p:pic>
                    <p:nvPicPr>
                      <p:cNvPr id="0" name="Object 4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52800"/>
                        <a:ext cx="2398713" cy="1417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4">
            <a:extLst>
              <a:ext uri="{FF2B5EF4-FFF2-40B4-BE49-F238E27FC236}">
                <a16:creationId xmlns:a16="http://schemas.microsoft.com/office/drawing/2014/main" id="{BC017CDD-96EF-431F-A060-5C8ED443D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791200"/>
            <a:ext cx="1143000" cy="457200"/>
          </a:xfrm>
          <a:prstGeom prst="rect">
            <a:avLst/>
          </a:prstGeom>
          <a:solidFill>
            <a:srgbClr val="E5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Rectangle 1032">
            <a:extLst>
              <a:ext uri="{FF2B5EF4-FFF2-40B4-BE49-F238E27FC236}">
                <a16:creationId xmlns:a16="http://schemas.microsoft.com/office/drawing/2014/main" id="{04D276FA-D084-440B-B822-65F37A67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57150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Rectangle 1026">
            <a:extLst>
              <a:ext uri="{FF2B5EF4-FFF2-40B4-BE49-F238E27FC236}">
                <a16:creationId xmlns:a16="http://schemas.microsoft.com/office/drawing/2014/main" id="{44B0C6D8-5F06-45DC-A831-7E7D4DA93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096000" cy="10668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en-US" sz="3700"/>
              <a:t>Calculation Example:</a:t>
            </a:r>
            <a:br>
              <a:rPr lang="en-US" altLang="en-US" sz="3700"/>
            </a:br>
            <a:r>
              <a:rPr lang="en-US" altLang="en-US" sz="3700"/>
              <a:t>Sample Standard Deviation</a:t>
            </a:r>
          </a:p>
        </p:txBody>
      </p:sp>
      <p:sp>
        <p:nvSpPr>
          <p:cNvPr id="40965" name="Rectangle 1027">
            <a:extLst>
              <a:ext uri="{FF2B5EF4-FFF2-40B4-BE49-F238E27FC236}">
                <a16:creationId xmlns:a16="http://schemas.microsoft.com/office/drawing/2014/main" id="{A3B0055D-9E44-4319-BF0B-27C9CE73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8305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Sample </a:t>
            </a:r>
            <a:br>
              <a:rPr lang="en-US" altLang="en-US" b="1"/>
            </a:br>
            <a:r>
              <a:rPr lang="en-US" altLang="en-US" b="1"/>
              <a:t>Data  (X</a:t>
            </a:r>
            <a:r>
              <a:rPr lang="en-US" altLang="en-US" b="1" baseline="-25000"/>
              <a:t>i</a:t>
            </a:r>
            <a:r>
              <a:rPr lang="en-US" altLang="en-US" b="1"/>
              <a:t>) :     </a:t>
            </a:r>
            <a:r>
              <a:rPr lang="en-US" altLang="en-US" b="1">
                <a:solidFill>
                  <a:schemeClr val="folHlink"/>
                </a:solidFill>
              </a:rPr>
              <a:t>10     12     14     15    17    18    18    24</a:t>
            </a:r>
          </a:p>
        </p:txBody>
      </p:sp>
      <p:sp>
        <p:nvSpPr>
          <p:cNvPr id="40966" name="Rectangle 1029">
            <a:extLst>
              <a:ext uri="{FF2B5EF4-FFF2-40B4-BE49-F238E27FC236}">
                <a16:creationId xmlns:a16="http://schemas.microsoft.com/office/drawing/2014/main" id="{E0E8E3BC-F5B3-49B7-960F-DB3D4DF11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67000"/>
            <a:ext cx="4724400" cy="417513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/>
              <a:t>n = 8            Mean = x = 16</a:t>
            </a:r>
          </a:p>
        </p:txBody>
      </p:sp>
      <p:graphicFrame>
        <p:nvGraphicFramePr>
          <p:cNvPr id="40967" name="Object 1030">
            <a:hlinkClick r:id="" action="ppaction://ole?verb=0"/>
            <a:extLst>
              <a:ext uri="{FF2B5EF4-FFF2-40B4-BE49-F238E27FC236}">
                <a16:creationId xmlns:a16="http://schemas.microsoft.com/office/drawing/2014/main" id="{51DB9DAB-A963-48A1-A6C1-16572CEFD4BC}"/>
              </a:ext>
            </a:extLst>
          </p:cNvPr>
          <p:cNvGraphicFramePr>
            <a:graphicFrameLocks/>
          </p:cNvGraphicFramePr>
          <p:nvPr/>
        </p:nvGraphicFramePr>
        <p:xfrm>
          <a:off x="569913" y="3295650"/>
          <a:ext cx="8081962" cy="313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3" imgW="3562394" imgH="1686013" progId="Equation.3">
                  <p:embed/>
                </p:oleObj>
              </mc:Choice>
              <mc:Fallback>
                <p:oleObj name="Equation" r:id="rId3" imgW="3562394" imgH="1686013" progId="Equation.3">
                  <p:embed/>
                  <p:pic>
                    <p:nvPicPr>
                      <p:cNvPr id="0" name="Object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295650"/>
                        <a:ext cx="8081962" cy="313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5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Line 1033">
            <a:extLst>
              <a:ext uri="{FF2B5EF4-FFF2-40B4-BE49-F238E27FC236}">
                <a16:creationId xmlns:a16="http://schemas.microsoft.com/office/drawing/2014/main" id="{7070CAA3-E571-4D00-83F5-DBBAC4DAB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743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9BAE3AA-0291-4D97-9A50-F2A40B21D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Comparing Standard Deviations</a:t>
            </a:r>
          </a:p>
        </p:txBody>
      </p:sp>
      <p:graphicFrame>
        <p:nvGraphicFramePr>
          <p:cNvPr id="41987" name="Object 3">
            <a:hlinkClick r:id="" action="ppaction://ole?verb=0"/>
            <a:extLst>
              <a:ext uri="{FF2B5EF4-FFF2-40B4-BE49-F238E27FC236}">
                <a16:creationId xmlns:a16="http://schemas.microsoft.com/office/drawing/2014/main" id="{0B483C23-C120-4AF7-940C-D1E9881E2BC1}"/>
              </a:ext>
            </a:extLst>
          </p:cNvPr>
          <p:cNvGraphicFramePr>
            <a:graphicFrameLocks/>
          </p:cNvGraphicFramePr>
          <p:nvPr/>
        </p:nvGraphicFramePr>
        <p:xfrm>
          <a:off x="4503738" y="3308350"/>
          <a:ext cx="4302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Equation" r:id="rId3" imgW="428724" imgH="542628" progId="Equation.DSMT4">
                  <p:embed/>
                </p:oleObj>
              </mc:Choice>
              <mc:Fallback>
                <p:oleObj name="Equation" r:id="rId3" imgW="428724" imgH="542628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3308350"/>
                        <a:ext cx="4302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4">
            <a:extLst>
              <a:ext uri="{FF2B5EF4-FFF2-40B4-BE49-F238E27FC236}">
                <a16:creationId xmlns:a16="http://schemas.microsoft.com/office/drawing/2014/main" id="{1D3D3FD3-DC89-48FF-AAA0-3BC53B44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162175"/>
            <a:ext cx="1981200" cy="8096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Mean = 15.5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/>
              <a:t>  s  = </a:t>
            </a:r>
            <a:r>
              <a:rPr lang="en-US" altLang="en-US"/>
              <a:t>3.338</a:t>
            </a:r>
            <a:r>
              <a:rPr lang="en-US" altLang="en-US" sz="2800"/>
              <a:t>         </a:t>
            </a: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FEBD3AAC-F68C-407C-A1D3-67D38169F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513" y="2667000"/>
            <a:ext cx="5183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F47D4A53-37E2-42A0-BB67-4846D612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2654300"/>
            <a:ext cx="557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11    12    13    14    15    16    17    18    19    20   21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6EA320A5-61A4-45FE-AF59-FA740CBD5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68BF3B96-4E2E-4702-B9FC-8B2D9743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B5B7D120-F0EB-4D54-A5AF-A63DB1E18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4" name="Oval 10">
            <a:extLst>
              <a:ext uri="{FF2B5EF4-FFF2-40B4-BE49-F238E27FC236}">
                <a16:creationId xmlns:a16="http://schemas.microsoft.com/office/drawing/2014/main" id="{6322412A-4FFA-46DA-8B37-A57413EB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5" name="Oval 11">
            <a:extLst>
              <a:ext uri="{FF2B5EF4-FFF2-40B4-BE49-F238E27FC236}">
                <a16:creationId xmlns:a16="http://schemas.microsoft.com/office/drawing/2014/main" id="{9E6CC222-27A8-4FE9-A59B-003528B26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22098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6" name="Oval 12">
            <a:extLst>
              <a:ext uri="{FF2B5EF4-FFF2-40B4-BE49-F238E27FC236}">
                <a16:creationId xmlns:a16="http://schemas.microsoft.com/office/drawing/2014/main" id="{318790E7-BCF7-488B-8B77-0AA34418A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7" name="Oval 13">
            <a:extLst>
              <a:ext uri="{FF2B5EF4-FFF2-40B4-BE49-F238E27FC236}">
                <a16:creationId xmlns:a16="http://schemas.microsoft.com/office/drawing/2014/main" id="{62B7C4F4-2B0B-4D23-84A7-FCA6B0666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8" name="Oval 14">
            <a:extLst>
              <a:ext uri="{FF2B5EF4-FFF2-40B4-BE49-F238E27FC236}">
                <a16:creationId xmlns:a16="http://schemas.microsoft.com/office/drawing/2014/main" id="{7B6CAC32-F16F-4183-A3E5-69E735EE5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9" name="Rectangle 15">
            <a:extLst>
              <a:ext uri="{FF2B5EF4-FFF2-40B4-BE49-F238E27FC236}">
                <a16:creationId xmlns:a16="http://schemas.microsoft.com/office/drawing/2014/main" id="{8CD75246-EEA8-43E3-91FB-31D2D0BF0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4102100"/>
            <a:ext cx="5495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11    12    13    14    15    16    17    18    19    20   21</a:t>
            </a:r>
          </a:p>
        </p:txBody>
      </p:sp>
      <p:sp>
        <p:nvSpPr>
          <p:cNvPr id="42000" name="Rectangle 16">
            <a:extLst>
              <a:ext uri="{FF2B5EF4-FFF2-40B4-BE49-F238E27FC236}">
                <a16:creationId xmlns:a16="http://schemas.microsoft.com/office/drawing/2014/main" id="{ED138EF3-830F-4672-948A-4DDF91FB8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3354388"/>
            <a:ext cx="12922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Data B</a:t>
            </a:r>
          </a:p>
        </p:txBody>
      </p:sp>
      <p:sp>
        <p:nvSpPr>
          <p:cNvPr id="42001" name="Rectangle 17">
            <a:extLst>
              <a:ext uri="{FF2B5EF4-FFF2-40B4-BE49-F238E27FC236}">
                <a16:creationId xmlns:a16="http://schemas.microsoft.com/office/drawing/2014/main" id="{B59778D4-F6B4-43BE-A854-5259F9E47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1830388"/>
            <a:ext cx="1292225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Data A</a:t>
            </a:r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600F17C7-8C58-454F-B7A7-F339B3919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700" y="4114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Oval 19">
            <a:extLst>
              <a:ext uri="{FF2B5EF4-FFF2-40B4-BE49-F238E27FC236}">
                <a16:creationId xmlns:a16="http://schemas.microsoft.com/office/drawing/2014/main" id="{FE4B25CE-FA3B-4F70-A64F-08D9E75C5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4" name="Oval 20">
            <a:extLst>
              <a:ext uri="{FF2B5EF4-FFF2-40B4-BE49-F238E27FC236}">
                <a16:creationId xmlns:a16="http://schemas.microsoft.com/office/drawing/2014/main" id="{54A46123-FD6A-43F3-93DA-70832C59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5" name="Oval 21">
            <a:extLst>
              <a:ext uri="{FF2B5EF4-FFF2-40B4-BE49-F238E27FC236}">
                <a16:creationId xmlns:a16="http://schemas.microsoft.com/office/drawing/2014/main" id="{2A2B1D35-44E4-4CC9-9D17-D4FBFB30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6" name="Oval 22">
            <a:extLst>
              <a:ext uri="{FF2B5EF4-FFF2-40B4-BE49-F238E27FC236}">
                <a16:creationId xmlns:a16="http://schemas.microsoft.com/office/drawing/2014/main" id="{E635EFE3-9BA4-413C-B480-E915E59B0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7" name="Oval 23">
            <a:extLst>
              <a:ext uri="{FF2B5EF4-FFF2-40B4-BE49-F238E27FC236}">
                <a16:creationId xmlns:a16="http://schemas.microsoft.com/office/drawing/2014/main" id="{7F89675C-AB4F-4713-B800-E0D4A112A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8" name="Oval 24">
            <a:extLst>
              <a:ext uri="{FF2B5EF4-FFF2-40B4-BE49-F238E27FC236}">
                <a16:creationId xmlns:a16="http://schemas.microsoft.com/office/drawing/2014/main" id="{FD6A8DE2-CA4B-46C8-BF6F-517F947F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8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9" name="Oval 25">
            <a:extLst>
              <a:ext uri="{FF2B5EF4-FFF2-40B4-BE49-F238E27FC236}">
                <a16:creationId xmlns:a16="http://schemas.microsoft.com/office/drawing/2014/main" id="{65970821-E795-49A7-BDB0-1BEABDE2F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0" name="Oval 26">
            <a:extLst>
              <a:ext uri="{FF2B5EF4-FFF2-40B4-BE49-F238E27FC236}">
                <a16:creationId xmlns:a16="http://schemas.microsoft.com/office/drawing/2014/main" id="{9778AA77-5A79-4936-A7E0-34DCDD18C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0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1" name="Rectangle 27">
            <a:extLst>
              <a:ext uri="{FF2B5EF4-FFF2-40B4-BE49-F238E27FC236}">
                <a16:creationId xmlns:a16="http://schemas.microsoft.com/office/drawing/2014/main" id="{F6152009-C433-41FC-8185-DDE9941B8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963" y="3657600"/>
            <a:ext cx="1976437" cy="8953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Mean = 15.5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  s = </a:t>
            </a:r>
            <a:r>
              <a:rPr lang="en-US" altLang="en-US"/>
              <a:t>.9258</a:t>
            </a:r>
          </a:p>
        </p:txBody>
      </p:sp>
      <p:sp>
        <p:nvSpPr>
          <p:cNvPr id="42012" name="Rectangle 28">
            <a:extLst>
              <a:ext uri="{FF2B5EF4-FFF2-40B4-BE49-F238E27FC236}">
                <a16:creationId xmlns:a16="http://schemas.microsoft.com/office/drawing/2014/main" id="{1A9532BA-1B6B-47A4-AEAC-1C8BD3224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5638800"/>
            <a:ext cx="57245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11    12    13    14    15    16    17    18    19    20   21</a:t>
            </a:r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D6C27B00-5BEE-4202-944D-7C9856E12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700" y="5638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Oval 30">
            <a:extLst>
              <a:ext uri="{FF2B5EF4-FFF2-40B4-BE49-F238E27FC236}">
                <a16:creationId xmlns:a16="http://schemas.microsoft.com/office/drawing/2014/main" id="{C156B2E9-6E9F-4BEA-8622-29D15F543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5" name="Oval 31">
            <a:extLst>
              <a:ext uri="{FF2B5EF4-FFF2-40B4-BE49-F238E27FC236}">
                <a16:creationId xmlns:a16="http://schemas.microsoft.com/office/drawing/2014/main" id="{D787C571-18F3-4F50-8299-7754DCD4D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6" name="Oval 32">
            <a:extLst>
              <a:ext uri="{FF2B5EF4-FFF2-40B4-BE49-F238E27FC236}">
                <a16:creationId xmlns:a16="http://schemas.microsoft.com/office/drawing/2014/main" id="{15F7417F-B735-458E-9F46-5DF1B0CF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7" name="Oval 33">
            <a:extLst>
              <a:ext uri="{FF2B5EF4-FFF2-40B4-BE49-F238E27FC236}">
                <a16:creationId xmlns:a16="http://schemas.microsoft.com/office/drawing/2014/main" id="{2A654A0E-ACB1-4566-A6C1-B4441FEE2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8" name="Oval 34">
            <a:extLst>
              <a:ext uri="{FF2B5EF4-FFF2-40B4-BE49-F238E27FC236}">
                <a16:creationId xmlns:a16="http://schemas.microsoft.com/office/drawing/2014/main" id="{A86C9815-D297-428C-BE11-2D917E703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19" name="Oval 35">
            <a:extLst>
              <a:ext uri="{FF2B5EF4-FFF2-40B4-BE49-F238E27FC236}">
                <a16:creationId xmlns:a16="http://schemas.microsoft.com/office/drawing/2014/main" id="{3C05D8F5-8E8B-48DA-9F98-6E5382F63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0" name="Oval 36">
            <a:extLst>
              <a:ext uri="{FF2B5EF4-FFF2-40B4-BE49-F238E27FC236}">
                <a16:creationId xmlns:a16="http://schemas.microsoft.com/office/drawing/2014/main" id="{23BA94AD-4067-461D-872B-8F4A98931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1" name="Oval 37">
            <a:extLst>
              <a:ext uri="{FF2B5EF4-FFF2-40B4-BE49-F238E27FC236}">
                <a16:creationId xmlns:a16="http://schemas.microsoft.com/office/drawing/2014/main" id="{F323DEDD-C17B-4D3E-B478-17B7DBA29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2" name="Rectangle 38">
            <a:extLst>
              <a:ext uri="{FF2B5EF4-FFF2-40B4-BE49-F238E27FC236}">
                <a16:creationId xmlns:a16="http://schemas.microsoft.com/office/drawing/2014/main" id="{C76CEE40-6929-4D54-B6A9-F5A3546A4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963" y="5181600"/>
            <a:ext cx="1976437" cy="822325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/>
              <a:t>Mean = 15.5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  s = </a:t>
            </a:r>
            <a:r>
              <a:rPr lang="en-US" altLang="en-US"/>
              <a:t>4.57</a:t>
            </a:r>
          </a:p>
        </p:txBody>
      </p:sp>
      <p:sp>
        <p:nvSpPr>
          <p:cNvPr id="42023" name="Rectangle 39">
            <a:extLst>
              <a:ext uri="{FF2B5EF4-FFF2-40B4-BE49-F238E27FC236}">
                <a16:creationId xmlns:a16="http://schemas.microsoft.com/office/drawing/2014/main" id="{CFFC3169-344C-4009-AE09-597A6A8B1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802188"/>
            <a:ext cx="1292225" cy="466725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Data 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1ABF6B6-EA2B-416D-BDE8-1CD31AFB3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Coefficient of Variation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FEDA615-F8B3-4E46-BE8D-C9D3E546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304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Measures </a:t>
            </a:r>
            <a:r>
              <a:rPr lang="en-US" altLang="en-US">
                <a:solidFill>
                  <a:schemeClr val="folHlink"/>
                </a:solidFill>
              </a:rPr>
              <a:t>relative variation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Always in percentage (%)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Shows </a:t>
            </a:r>
            <a:r>
              <a:rPr lang="en-US" altLang="en-US">
                <a:solidFill>
                  <a:schemeClr val="folHlink"/>
                </a:solidFill>
              </a:rPr>
              <a:t>variation relative to mean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Is used to compare two or more sets of data measured in different units </a:t>
            </a:r>
          </a:p>
        </p:txBody>
      </p:sp>
      <p:graphicFrame>
        <p:nvGraphicFramePr>
          <p:cNvPr id="43012" name="Object 5">
            <a:hlinkClick r:id="" action="ppaction://ole?verb=0"/>
            <a:extLst>
              <a:ext uri="{FF2B5EF4-FFF2-40B4-BE49-F238E27FC236}">
                <a16:creationId xmlns:a16="http://schemas.microsoft.com/office/drawing/2014/main" id="{8D43CB0B-40A8-4B29-8F27-F8205E643F1D}"/>
              </a:ext>
            </a:extLst>
          </p:cNvPr>
          <p:cNvGraphicFramePr>
            <a:graphicFrameLocks/>
          </p:cNvGraphicFramePr>
          <p:nvPr/>
        </p:nvGraphicFramePr>
        <p:xfrm>
          <a:off x="5164138" y="5105400"/>
          <a:ext cx="35385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3" imgW="1085983" imgH="428757" progId="Equation.3">
                  <p:embed/>
                </p:oleObj>
              </mc:Choice>
              <mc:Fallback>
                <p:oleObj name="Equation" r:id="rId3" imgW="1085983" imgH="428757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5105400"/>
                        <a:ext cx="3538537" cy="1143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7">
            <a:hlinkClick r:id="" action="ppaction://ole?verb=0"/>
            <a:extLst>
              <a:ext uri="{FF2B5EF4-FFF2-40B4-BE49-F238E27FC236}">
                <a16:creationId xmlns:a16="http://schemas.microsoft.com/office/drawing/2014/main" id="{13B8FEC1-CCAC-4410-9183-FBF67A49B10B}"/>
              </a:ext>
            </a:extLst>
          </p:cNvPr>
          <p:cNvGraphicFramePr>
            <a:graphicFrameLocks/>
          </p:cNvGraphicFramePr>
          <p:nvPr/>
        </p:nvGraphicFramePr>
        <p:xfrm>
          <a:off x="725488" y="5135563"/>
          <a:ext cx="350678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5" imgW="1057209" imgH="400050" progId="Equation.3">
                  <p:embed/>
                </p:oleObj>
              </mc:Choice>
              <mc:Fallback>
                <p:oleObj name="Equation" r:id="rId5" imgW="1057209" imgH="40005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5135563"/>
                        <a:ext cx="3506787" cy="10826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8">
            <a:extLst>
              <a:ext uri="{FF2B5EF4-FFF2-40B4-BE49-F238E27FC236}">
                <a16:creationId xmlns:a16="http://schemas.microsoft.com/office/drawing/2014/main" id="{213CF0EF-B40A-4AC6-84FC-7231AD137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Population</a:t>
            </a:r>
            <a:r>
              <a:rPr lang="en-US" altLang="en-US"/>
              <a:t>                                    </a:t>
            </a:r>
            <a:r>
              <a:rPr lang="en-US" altLang="en-US">
                <a:solidFill>
                  <a:schemeClr val="folHlink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ECF8376-1E02-4AE0-B772-DB4FFB6BA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Comparing Coefficient </a:t>
            </a:r>
            <a:br>
              <a:rPr lang="en-US" altLang="en-US"/>
            </a:br>
            <a:r>
              <a:rPr lang="en-US" altLang="en-US"/>
              <a:t>of Variation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E96F1B6-CDEB-4EC9-A2D2-7DFB3B0AC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en-US" sz="2300">
                <a:solidFill>
                  <a:schemeClr val="folHlink"/>
                </a:solidFill>
              </a:rPr>
              <a:t>Stock A:</a:t>
            </a:r>
          </a:p>
          <a:p>
            <a:pPr lvl="1" eaLnBrk="1" hangingPunct="1"/>
            <a:r>
              <a:rPr lang="en-US" altLang="en-US" sz="2300"/>
              <a:t>Average price last year = $50</a:t>
            </a:r>
          </a:p>
          <a:p>
            <a:pPr lvl="1" eaLnBrk="1" hangingPunct="1"/>
            <a:r>
              <a:rPr lang="en-US" altLang="en-US" sz="2300"/>
              <a:t>Standard deviation = $5</a:t>
            </a:r>
          </a:p>
          <a:p>
            <a:pPr eaLnBrk="1" hangingPunct="1"/>
            <a:endParaRPr lang="en-US" altLang="en-US" sz="2300"/>
          </a:p>
          <a:p>
            <a:pPr eaLnBrk="1" hangingPunct="1"/>
            <a:endParaRPr lang="en-US" altLang="en-US" sz="2300"/>
          </a:p>
          <a:p>
            <a:pPr eaLnBrk="1" hangingPunct="1">
              <a:lnSpc>
                <a:spcPct val="150000"/>
              </a:lnSpc>
            </a:pPr>
            <a:r>
              <a:rPr lang="en-US" altLang="en-US" sz="2300">
                <a:solidFill>
                  <a:schemeClr val="folHlink"/>
                </a:solidFill>
              </a:rPr>
              <a:t>Stock B:</a:t>
            </a:r>
          </a:p>
          <a:p>
            <a:pPr lvl="1" eaLnBrk="1" hangingPunct="1"/>
            <a:r>
              <a:rPr lang="en-US" altLang="en-US" sz="2300"/>
              <a:t>Average price last year = $100</a:t>
            </a:r>
          </a:p>
          <a:p>
            <a:pPr lvl="1" eaLnBrk="1" hangingPunct="1"/>
            <a:r>
              <a:rPr lang="en-US" altLang="en-US" sz="2300"/>
              <a:t>Standard deviation = $5</a:t>
            </a:r>
          </a:p>
        </p:txBody>
      </p:sp>
      <p:sp>
        <p:nvSpPr>
          <p:cNvPr id="44036" name="Text Box 8">
            <a:extLst>
              <a:ext uri="{FF2B5EF4-FFF2-40B4-BE49-F238E27FC236}">
                <a16:creationId xmlns:a16="http://schemas.microsoft.com/office/drawing/2014/main" id="{1ADEF7FF-4E56-46FE-B642-A0BC0B4E0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05200"/>
            <a:ext cx="1828800" cy="20240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Both stocks have the same standard deviation, but stock B is less variable relative to its price</a:t>
            </a:r>
          </a:p>
        </p:txBody>
      </p:sp>
      <p:sp>
        <p:nvSpPr>
          <p:cNvPr id="44037" name="Oval 9">
            <a:extLst>
              <a:ext uri="{FF2B5EF4-FFF2-40B4-BE49-F238E27FC236}">
                <a16:creationId xmlns:a16="http://schemas.microsoft.com/office/drawing/2014/main" id="{3BF39A45-C56A-41A2-904B-6FE988FAD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8" name="Oval 10">
            <a:extLst>
              <a:ext uri="{FF2B5EF4-FFF2-40B4-BE49-F238E27FC236}">
                <a16:creationId xmlns:a16="http://schemas.microsoft.com/office/drawing/2014/main" id="{67915C9F-000A-4C2B-8706-DD3D6E21C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102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4039" name="Object 11">
            <a:hlinkClick r:id="" action="ppaction://ole?verb=0"/>
            <a:extLst>
              <a:ext uri="{FF2B5EF4-FFF2-40B4-BE49-F238E27FC236}">
                <a16:creationId xmlns:a16="http://schemas.microsoft.com/office/drawing/2014/main" id="{6619AAF0-9696-47B2-A7B8-0B8A4A4FFB24}"/>
              </a:ext>
            </a:extLst>
          </p:cNvPr>
          <p:cNvGraphicFramePr>
            <a:graphicFrameLocks/>
          </p:cNvGraphicFramePr>
          <p:nvPr/>
        </p:nvGraphicFramePr>
        <p:xfrm>
          <a:off x="1752600" y="2895600"/>
          <a:ext cx="5257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3" imgW="2495594" imgH="428757" progId="Equation.3">
                  <p:embed/>
                </p:oleObj>
              </mc:Choice>
              <mc:Fallback>
                <p:oleObj name="Equation" r:id="rId3" imgW="2495594" imgH="428757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257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12">
            <a:hlinkClick r:id="" action="ppaction://ole?verb=0"/>
            <a:extLst>
              <a:ext uri="{FF2B5EF4-FFF2-40B4-BE49-F238E27FC236}">
                <a16:creationId xmlns:a16="http://schemas.microsoft.com/office/drawing/2014/main" id="{33A20551-8E80-44C4-B49F-C9582E854BAB}"/>
              </a:ext>
            </a:extLst>
          </p:cNvPr>
          <p:cNvGraphicFramePr>
            <a:graphicFrameLocks/>
          </p:cNvGraphicFramePr>
          <p:nvPr/>
        </p:nvGraphicFramePr>
        <p:xfrm>
          <a:off x="1752600" y="5257800"/>
          <a:ext cx="5257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5" imgW="2495594" imgH="428757" progId="Equation.3">
                  <p:embed/>
                </p:oleObj>
              </mc:Choice>
              <mc:Fallback>
                <p:oleObj name="Equation" r:id="rId5" imgW="2495594" imgH="428757" progId="Equation.3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57800"/>
                        <a:ext cx="5257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4CB30E1-6792-47FC-B953-E2FED81BA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Module Topics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F0609EB-95ED-4E74-8A65-F2BACADB9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44196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Measures of Center and Location</a:t>
            </a:r>
          </a:p>
          <a:p>
            <a:pPr lvl="1"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 sz="2800"/>
              <a:t>Mean, median, mode, geometric mean, midrange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Other measures of Location</a:t>
            </a:r>
          </a:p>
          <a:p>
            <a:pPr lvl="1"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 sz="2800"/>
              <a:t>Weighted mean, percentiles, quartiles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Measures of Variation</a:t>
            </a:r>
          </a:p>
          <a:p>
            <a:pPr lvl="1"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 sz="2800"/>
              <a:t>Range, interquartile range, variance and standard deviation, coefficient of variation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54">
            <a:extLst>
              <a:ext uri="{FF2B5EF4-FFF2-40B4-BE49-F238E27FC236}">
                <a16:creationId xmlns:a16="http://schemas.microsoft.com/office/drawing/2014/main" id="{DB4EB9C7-2F84-4F25-A178-8E8E63A3F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Line 55">
            <a:extLst>
              <a:ext uri="{FF2B5EF4-FFF2-40B4-BE49-F238E27FC236}">
                <a16:creationId xmlns:a16="http://schemas.microsoft.com/office/drawing/2014/main" id="{BD84FC6D-2552-4C74-931D-957B3BFC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6482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BBC7FB2-2603-421B-9926-17BB0125C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2209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If the data distribution is bell-shaped, then the interval: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200">
                <a:solidFill>
                  <a:schemeClr val="folHlink"/>
                </a:solidFill>
              </a:rPr>
              <a:t>		</a:t>
            </a:r>
            <a:r>
              <a:rPr lang="en-US" altLang="en-US"/>
              <a:t>contains about </a:t>
            </a:r>
            <a:r>
              <a:rPr lang="en-US" altLang="en-US">
                <a:solidFill>
                  <a:schemeClr val="folHlink"/>
                </a:solidFill>
              </a:rPr>
              <a:t>68%</a:t>
            </a:r>
            <a:r>
              <a:rPr lang="en-US" altLang="en-US"/>
              <a:t> of the values in 		the population or the sample</a:t>
            </a:r>
          </a:p>
        </p:txBody>
      </p:sp>
      <p:sp>
        <p:nvSpPr>
          <p:cNvPr id="45061" name="Rectangle 4">
            <a:extLst>
              <a:ext uri="{FF2B5EF4-FFF2-40B4-BE49-F238E27FC236}">
                <a16:creationId xmlns:a16="http://schemas.microsoft.com/office/drawing/2014/main" id="{B1ED83FB-2358-4DCE-AB66-2490BD84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"/>
            <a:ext cx="772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>
                <a:solidFill>
                  <a:schemeClr val="tx2"/>
                </a:solidFill>
                <a:latin typeface="Tahoma" panose="020B0604030504040204" pitchFamily="34" charset="0"/>
              </a:rPr>
              <a:t>The Empirical Rule</a:t>
            </a:r>
          </a:p>
        </p:txBody>
      </p:sp>
      <p:graphicFrame>
        <p:nvGraphicFramePr>
          <p:cNvPr id="45062" name="Object 5">
            <a:extLst>
              <a:ext uri="{FF2B5EF4-FFF2-40B4-BE49-F238E27FC236}">
                <a16:creationId xmlns:a16="http://schemas.microsoft.com/office/drawing/2014/main" id="{1C89F5EB-9BAD-46ED-A87E-0A83B2D7E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1275" y="2819400"/>
          <a:ext cx="12128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819400"/>
                        <a:ext cx="12128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Freeform 8">
            <a:extLst>
              <a:ext uri="{FF2B5EF4-FFF2-40B4-BE49-F238E27FC236}">
                <a16:creationId xmlns:a16="http://schemas.microsoft.com/office/drawing/2014/main" id="{83466C88-B685-4B62-B6AD-7303681EA270}"/>
              </a:ext>
            </a:extLst>
          </p:cNvPr>
          <p:cNvSpPr>
            <a:spLocks/>
          </p:cNvSpPr>
          <p:nvPr/>
        </p:nvSpPr>
        <p:spPr bwMode="auto">
          <a:xfrm>
            <a:off x="4572000" y="3906838"/>
            <a:ext cx="847725" cy="1503362"/>
          </a:xfrm>
          <a:custGeom>
            <a:avLst/>
            <a:gdLst>
              <a:gd name="T0" fmla="*/ 0 w 534"/>
              <a:gd name="T1" fmla="*/ 0 h 947"/>
              <a:gd name="T2" fmla="*/ 2147483646 w 534"/>
              <a:gd name="T3" fmla="*/ 2147483646 h 947"/>
              <a:gd name="T4" fmla="*/ 2147483646 w 534"/>
              <a:gd name="T5" fmla="*/ 2147483646 h 947"/>
              <a:gd name="T6" fmla="*/ 2147483646 w 534"/>
              <a:gd name="T7" fmla="*/ 2147483646 h 947"/>
              <a:gd name="T8" fmla="*/ 2147483646 w 534"/>
              <a:gd name="T9" fmla="*/ 2147483646 h 947"/>
              <a:gd name="T10" fmla="*/ 2147483646 w 534"/>
              <a:gd name="T11" fmla="*/ 2147483646 h 947"/>
              <a:gd name="T12" fmla="*/ 2147483646 w 534"/>
              <a:gd name="T13" fmla="*/ 2147483646 h 947"/>
              <a:gd name="T14" fmla="*/ 2147483646 w 534"/>
              <a:gd name="T15" fmla="*/ 2147483646 h 947"/>
              <a:gd name="T16" fmla="*/ 0 w 534"/>
              <a:gd name="T17" fmla="*/ 2147483646 h 947"/>
              <a:gd name="T18" fmla="*/ 0 w 534"/>
              <a:gd name="T19" fmla="*/ 0 h 9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4" h="947">
                <a:moveTo>
                  <a:pt x="0" y="0"/>
                </a:moveTo>
                <a:lnTo>
                  <a:pt x="120" y="23"/>
                </a:lnTo>
                <a:lnTo>
                  <a:pt x="240" y="131"/>
                </a:lnTo>
                <a:lnTo>
                  <a:pt x="330" y="203"/>
                </a:lnTo>
                <a:lnTo>
                  <a:pt x="414" y="317"/>
                </a:lnTo>
                <a:lnTo>
                  <a:pt x="504" y="443"/>
                </a:lnTo>
                <a:lnTo>
                  <a:pt x="534" y="469"/>
                </a:lnTo>
                <a:lnTo>
                  <a:pt x="534" y="947"/>
                </a:lnTo>
                <a:lnTo>
                  <a:pt x="0" y="947"/>
                </a:lnTo>
                <a:lnTo>
                  <a:pt x="0" y="0"/>
                </a:lnTo>
              </a:path>
            </a:pathLst>
          </a:custGeom>
          <a:solidFill>
            <a:srgbClr val="C0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Freeform 9">
            <a:extLst>
              <a:ext uri="{FF2B5EF4-FFF2-40B4-BE49-F238E27FC236}">
                <a16:creationId xmlns:a16="http://schemas.microsoft.com/office/drawing/2014/main" id="{946BCE84-5EAD-4BB2-B471-F0F1A25ACBD1}"/>
              </a:ext>
            </a:extLst>
          </p:cNvPr>
          <p:cNvSpPr>
            <a:spLocks/>
          </p:cNvSpPr>
          <p:nvPr/>
        </p:nvSpPr>
        <p:spPr bwMode="auto">
          <a:xfrm>
            <a:off x="3743325" y="3913188"/>
            <a:ext cx="838200" cy="1497012"/>
          </a:xfrm>
          <a:custGeom>
            <a:avLst/>
            <a:gdLst>
              <a:gd name="T0" fmla="*/ 2147483646 w 528"/>
              <a:gd name="T1" fmla="*/ 2147483646 h 1338"/>
              <a:gd name="T2" fmla="*/ 2147483646 w 528"/>
              <a:gd name="T3" fmla="*/ 2147483646 h 1338"/>
              <a:gd name="T4" fmla="*/ 2147483646 w 528"/>
              <a:gd name="T5" fmla="*/ 2147483646 h 1338"/>
              <a:gd name="T6" fmla="*/ 2147483646 w 528"/>
              <a:gd name="T7" fmla="*/ 2147483646 h 1338"/>
              <a:gd name="T8" fmla="*/ 2147483646 w 528"/>
              <a:gd name="T9" fmla="*/ 2147483646 h 1338"/>
              <a:gd name="T10" fmla="*/ 2147483646 w 528"/>
              <a:gd name="T11" fmla="*/ 2147483646 h 1338"/>
              <a:gd name="T12" fmla="*/ 0 w 528"/>
              <a:gd name="T13" fmla="*/ 2147483646 h 1338"/>
              <a:gd name="T14" fmla="*/ 0 w 528"/>
              <a:gd name="T15" fmla="*/ 2147483646 h 1338"/>
              <a:gd name="T16" fmla="*/ 2147483646 w 528"/>
              <a:gd name="T17" fmla="*/ 2147483646 h 1338"/>
              <a:gd name="T18" fmla="*/ 2147483646 w 528"/>
              <a:gd name="T19" fmla="*/ 0 h 1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8" h="1338">
                <a:moveTo>
                  <a:pt x="456" y="18"/>
                </a:moveTo>
                <a:lnTo>
                  <a:pt x="385" y="66"/>
                </a:lnTo>
                <a:lnTo>
                  <a:pt x="262" y="214"/>
                </a:lnTo>
                <a:lnTo>
                  <a:pt x="197" y="293"/>
                </a:lnTo>
                <a:lnTo>
                  <a:pt x="102" y="474"/>
                </a:lnTo>
                <a:lnTo>
                  <a:pt x="36" y="588"/>
                </a:lnTo>
                <a:lnTo>
                  <a:pt x="0" y="654"/>
                </a:lnTo>
                <a:lnTo>
                  <a:pt x="0" y="1338"/>
                </a:lnTo>
                <a:lnTo>
                  <a:pt x="528" y="1332"/>
                </a:lnTo>
                <a:lnTo>
                  <a:pt x="528" y="0"/>
                </a:lnTo>
              </a:path>
            </a:pathLst>
          </a:custGeom>
          <a:solidFill>
            <a:srgbClr val="C0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Rectangle 30">
            <a:extLst>
              <a:ext uri="{FF2B5EF4-FFF2-40B4-BE49-F238E27FC236}">
                <a16:creationId xmlns:a16="http://schemas.microsoft.com/office/drawing/2014/main" id="{6DFE7CF9-2C68-4578-8185-E964BA1E1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643313"/>
            <a:ext cx="250825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Line 32">
            <a:extLst>
              <a:ext uri="{FF2B5EF4-FFF2-40B4-BE49-F238E27FC236}">
                <a16:creationId xmlns:a16="http://schemas.microsoft.com/office/drawing/2014/main" id="{23BD4924-BB32-486D-A033-85E921A64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102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067" name="Object 46">
            <a:extLst>
              <a:ext uri="{FF2B5EF4-FFF2-40B4-BE49-F238E27FC236}">
                <a16:creationId xmlns:a16="http://schemas.microsoft.com/office/drawing/2014/main" id="{02D30439-7DDA-46B3-92DA-D038AAB3C8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7863" y="5389563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389563"/>
                        <a:ext cx="2746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8" name="Line 47">
            <a:extLst>
              <a:ext uri="{FF2B5EF4-FFF2-40B4-BE49-F238E27FC236}">
                <a16:creationId xmlns:a16="http://schemas.microsoft.com/office/drawing/2014/main" id="{367E3D7B-458F-4782-88D1-D80603B3E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48">
            <a:extLst>
              <a:ext uri="{FF2B5EF4-FFF2-40B4-BE49-F238E27FC236}">
                <a16:creationId xmlns:a16="http://schemas.microsoft.com/office/drawing/2014/main" id="{24B1DBFF-F751-4623-8E48-440278B63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6482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49">
            <a:extLst>
              <a:ext uri="{FF2B5EF4-FFF2-40B4-BE49-F238E27FC236}">
                <a16:creationId xmlns:a16="http://schemas.microsoft.com/office/drawing/2014/main" id="{C0D54332-87BA-488B-9318-887E47F66E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609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50">
            <a:extLst>
              <a:ext uri="{FF2B5EF4-FFF2-40B4-BE49-F238E27FC236}">
                <a16:creationId xmlns:a16="http://schemas.microsoft.com/office/drawing/2014/main" id="{581F03C1-C4ED-4A2B-83EE-D468D1E04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Text Box 51">
            <a:extLst>
              <a:ext uri="{FF2B5EF4-FFF2-40B4-BE49-F238E27FC236}">
                <a16:creationId xmlns:a16="http://schemas.microsoft.com/office/drawing/2014/main" id="{1D68B331-9B43-429A-88C4-8023204C0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572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68%</a:t>
            </a:r>
          </a:p>
        </p:txBody>
      </p:sp>
      <p:sp>
        <p:nvSpPr>
          <p:cNvPr id="45073" name="Line 52">
            <a:extLst>
              <a:ext uri="{FF2B5EF4-FFF2-40B4-BE49-F238E27FC236}">
                <a16:creationId xmlns:a16="http://schemas.microsoft.com/office/drawing/2014/main" id="{A55CE984-8178-4747-8BA2-66B693BBC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906838"/>
            <a:ext cx="1588" cy="150336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074" name="Object 53">
            <a:extLst>
              <a:ext uri="{FF2B5EF4-FFF2-40B4-BE49-F238E27FC236}">
                <a16:creationId xmlns:a16="http://schemas.microsoft.com/office/drawing/2014/main" id="{3099B383-B878-40AB-84E9-10F0B6E543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5275" y="5894388"/>
          <a:ext cx="933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7" imgW="431613" imgH="203112" progId="Equation.3">
                  <p:embed/>
                </p:oleObj>
              </mc:Choice>
              <mc:Fallback>
                <p:oleObj name="Equation" r:id="rId7" imgW="431613" imgH="203112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5894388"/>
                        <a:ext cx="9334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Freeform 34">
            <a:extLst>
              <a:ext uri="{FF2B5EF4-FFF2-40B4-BE49-F238E27FC236}">
                <a16:creationId xmlns:a16="http://schemas.microsoft.com/office/drawing/2014/main" id="{5B0B0908-2C5E-4013-BD8D-7121D1F62A03}"/>
              </a:ext>
            </a:extLst>
          </p:cNvPr>
          <p:cNvSpPr>
            <a:spLocks/>
          </p:cNvSpPr>
          <p:nvPr/>
        </p:nvSpPr>
        <p:spPr bwMode="auto">
          <a:xfrm>
            <a:off x="2362200" y="3886200"/>
            <a:ext cx="2232025" cy="145256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Freeform 33">
            <a:extLst>
              <a:ext uri="{FF2B5EF4-FFF2-40B4-BE49-F238E27FC236}">
                <a16:creationId xmlns:a16="http://schemas.microsoft.com/office/drawing/2014/main" id="{338CA4AE-CF77-4C9F-9C1C-BD70AD98F0A4}"/>
              </a:ext>
            </a:extLst>
          </p:cNvPr>
          <p:cNvSpPr>
            <a:spLocks/>
          </p:cNvSpPr>
          <p:nvPr/>
        </p:nvSpPr>
        <p:spPr bwMode="auto">
          <a:xfrm>
            <a:off x="4572000" y="3886200"/>
            <a:ext cx="2227263" cy="145256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89">
            <a:extLst>
              <a:ext uri="{FF2B5EF4-FFF2-40B4-BE49-F238E27FC236}">
                <a16:creationId xmlns:a16="http://schemas.microsoft.com/office/drawing/2014/main" id="{6D4C0884-4CA2-470C-AF7D-8FD523E122A9}"/>
              </a:ext>
            </a:extLst>
          </p:cNvPr>
          <p:cNvSpPr>
            <a:spLocks/>
          </p:cNvSpPr>
          <p:nvPr/>
        </p:nvSpPr>
        <p:spPr bwMode="auto">
          <a:xfrm>
            <a:off x="6859588" y="3797300"/>
            <a:ext cx="1512887" cy="1660525"/>
          </a:xfrm>
          <a:custGeom>
            <a:avLst/>
            <a:gdLst>
              <a:gd name="T0" fmla="*/ 0 w 953"/>
              <a:gd name="T1" fmla="*/ 2147483646 h 1046"/>
              <a:gd name="T2" fmla="*/ 0 w 953"/>
              <a:gd name="T3" fmla="*/ 0 h 1046"/>
              <a:gd name="T4" fmla="*/ 2147483646 w 953"/>
              <a:gd name="T5" fmla="*/ 2147483646 h 1046"/>
              <a:gd name="T6" fmla="*/ 2147483646 w 953"/>
              <a:gd name="T7" fmla="*/ 2147483646 h 1046"/>
              <a:gd name="T8" fmla="*/ 2147483646 w 953"/>
              <a:gd name="T9" fmla="*/ 2147483646 h 1046"/>
              <a:gd name="T10" fmla="*/ 2147483646 w 953"/>
              <a:gd name="T11" fmla="*/ 2147483646 h 1046"/>
              <a:gd name="T12" fmla="*/ 2147483646 w 953"/>
              <a:gd name="T13" fmla="*/ 2147483646 h 1046"/>
              <a:gd name="T14" fmla="*/ 2147483646 w 953"/>
              <a:gd name="T15" fmla="*/ 2147483646 h 1046"/>
              <a:gd name="T16" fmla="*/ 2147483646 w 953"/>
              <a:gd name="T17" fmla="*/ 2147483646 h 1046"/>
              <a:gd name="T18" fmla="*/ 2147483646 w 953"/>
              <a:gd name="T19" fmla="*/ 2147483646 h 1046"/>
              <a:gd name="T20" fmla="*/ 2147483646 w 953"/>
              <a:gd name="T21" fmla="*/ 2147483646 h 1046"/>
              <a:gd name="T22" fmla="*/ 2147483646 w 953"/>
              <a:gd name="T23" fmla="*/ 2147483646 h 1046"/>
              <a:gd name="T24" fmla="*/ 2147483646 w 953"/>
              <a:gd name="T25" fmla="*/ 2147483646 h 1046"/>
              <a:gd name="T26" fmla="*/ 2147483646 w 953"/>
              <a:gd name="T27" fmla="*/ 2147483646 h 1046"/>
              <a:gd name="T28" fmla="*/ 0 w 953"/>
              <a:gd name="T29" fmla="*/ 2147483646 h 10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53" h="1046">
                <a:moveTo>
                  <a:pt x="0" y="1043"/>
                </a:moveTo>
                <a:lnTo>
                  <a:pt x="0" y="0"/>
                </a:lnTo>
                <a:lnTo>
                  <a:pt x="96" y="38"/>
                </a:lnTo>
                <a:lnTo>
                  <a:pt x="192" y="139"/>
                </a:lnTo>
                <a:lnTo>
                  <a:pt x="264" y="240"/>
                </a:lnTo>
                <a:lnTo>
                  <a:pt x="330" y="360"/>
                </a:lnTo>
                <a:lnTo>
                  <a:pt x="360" y="438"/>
                </a:lnTo>
                <a:lnTo>
                  <a:pt x="414" y="522"/>
                </a:lnTo>
                <a:lnTo>
                  <a:pt x="462" y="629"/>
                </a:lnTo>
                <a:lnTo>
                  <a:pt x="528" y="714"/>
                </a:lnTo>
                <a:lnTo>
                  <a:pt x="618" y="822"/>
                </a:lnTo>
                <a:lnTo>
                  <a:pt x="780" y="955"/>
                </a:lnTo>
                <a:lnTo>
                  <a:pt x="947" y="986"/>
                </a:lnTo>
                <a:lnTo>
                  <a:pt x="953" y="1046"/>
                </a:lnTo>
                <a:lnTo>
                  <a:pt x="0" y="1043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Freeform 87">
            <a:extLst>
              <a:ext uri="{FF2B5EF4-FFF2-40B4-BE49-F238E27FC236}">
                <a16:creationId xmlns:a16="http://schemas.microsoft.com/office/drawing/2014/main" id="{E3B4215C-3E62-4086-9F0C-CD50A783BAB5}"/>
              </a:ext>
            </a:extLst>
          </p:cNvPr>
          <p:cNvSpPr>
            <a:spLocks/>
          </p:cNvSpPr>
          <p:nvPr/>
        </p:nvSpPr>
        <p:spPr bwMode="auto">
          <a:xfrm>
            <a:off x="2362200" y="3829050"/>
            <a:ext cx="1076325" cy="1638300"/>
          </a:xfrm>
          <a:custGeom>
            <a:avLst/>
            <a:gdLst>
              <a:gd name="T0" fmla="*/ 0 w 678"/>
              <a:gd name="T1" fmla="*/ 2147483646 h 1032"/>
              <a:gd name="T2" fmla="*/ 0 w 678"/>
              <a:gd name="T3" fmla="*/ 0 h 1032"/>
              <a:gd name="T4" fmla="*/ 2147483646 w 678"/>
              <a:gd name="T5" fmla="*/ 2147483646 h 1032"/>
              <a:gd name="T6" fmla="*/ 2147483646 w 678"/>
              <a:gd name="T7" fmla="*/ 2147483646 h 1032"/>
              <a:gd name="T8" fmla="*/ 2147483646 w 678"/>
              <a:gd name="T9" fmla="*/ 2147483646 h 1032"/>
              <a:gd name="T10" fmla="*/ 2147483646 w 678"/>
              <a:gd name="T11" fmla="*/ 2147483646 h 1032"/>
              <a:gd name="T12" fmla="*/ 2147483646 w 678"/>
              <a:gd name="T13" fmla="*/ 2147483646 h 1032"/>
              <a:gd name="T14" fmla="*/ 2147483646 w 678"/>
              <a:gd name="T15" fmla="*/ 2147483646 h 1032"/>
              <a:gd name="T16" fmla="*/ 2147483646 w 678"/>
              <a:gd name="T17" fmla="*/ 2147483646 h 1032"/>
              <a:gd name="T18" fmla="*/ 2147483646 w 678"/>
              <a:gd name="T19" fmla="*/ 2147483646 h 1032"/>
              <a:gd name="T20" fmla="*/ 2147483646 w 678"/>
              <a:gd name="T21" fmla="*/ 2147483646 h 1032"/>
              <a:gd name="T22" fmla="*/ 2147483646 w 678"/>
              <a:gd name="T23" fmla="*/ 2147483646 h 1032"/>
              <a:gd name="T24" fmla="*/ 2147483646 w 678"/>
              <a:gd name="T25" fmla="*/ 2147483646 h 1032"/>
              <a:gd name="T26" fmla="*/ 0 w 678"/>
              <a:gd name="T27" fmla="*/ 2147483646 h 10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1032">
                <a:moveTo>
                  <a:pt x="0" y="1032"/>
                </a:moveTo>
                <a:lnTo>
                  <a:pt x="0" y="0"/>
                </a:lnTo>
                <a:lnTo>
                  <a:pt x="96" y="36"/>
                </a:lnTo>
                <a:lnTo>
                  <a:pt x="210" y="156"/>
                </a:lnTo>
                <a:lnTo>
                  <a:pt x="282" y="288"/>
                </a:lnTo>
                <a:lnTo>
                  <a:pt x="366" y="432"/>
                </a:lnTo>
                <a:lnTo>
                  <a:pt x="420" y="540"/>
                </a:lnTo>
                <a:lnTo>
                  <a:pt x="474" y="624"/>
                </a:lnTo>
                <a:lnTo>
                  <a:pt x="528" y="720"/>
                </a:lnTo>
                <a:lnTo>
                  <a:pt x="568" y="780"/>
                </a:lnTo>
                <a:lnTo>
                  <a:pt x="647" y="852"/>
                </a:lnTo>
                <a:lnTo>
                  <a:pt x="678" y="870"/>
                </a:lnTo>
                <a:lnTo>
                  <a:pt x="678" y="1032"/>
                </a:lnTo>
                <a:lnTo>
                  <a:pt x="0" y="1032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00AB3E8D-5F2F-4D8D-9612-76D3B6B1F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343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		</a:t>
            </a:r>
            <a:r>
              <a:rPr lang="en-US" altLang="en-US"/>
              <a:t>contains about </a:t>
            </a:r>
            <a:r>
              <a:rPr lang="en-US" altLang="en-US">
                <a:solidFill>
                  <a:schemeClr val="folHlink"/>
                </a:solidFill>
              </a:rPr>
              <a:t>95%</a:t>
            </a:r>
            <a:r>
              <a:rPr lang="en-US" altLang="en-US"/>
              <a:t> of the values in 		the population or the sample</a:t>
            </a:r>
          </a:p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		</a:t>
            </a:r>
            <a:r>
              <a:rPr lang="en-US" altLang="en-US"/>
              <a:t>contains about </a:t>
            </a:r>
            <a:r>
              <a:rPr lang="en-US" altLang="en-US">
                <a:solidFill>
                  <a:schemeClr val="folHlink"/>
                </a:solidFill>
              </a:rPr>
              <a:t>99.7%</a:t>
            </a:r>
            <a:r>
              <a:rPr lang="en-US" altLang="en-US"/>
              <a:t> of the values 			in the population or the sample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D4495D1E-5961-4026-8CD6-C758B1F2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"/>
            <a:ext cx="772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>
                <a:solidFill>
                  <a:schemeClr val="tx2"/>
                </a:solidFill>
                <a:latin typeface="Tahoma" panose="020B0604030504040204" pitchFamily="34" charset="0"/>
              </a:rPr>
              <a:t>The Empirical Rule</a:t>
            </a:r>
          </a:p>
        </p:txBody>
      </p:sp>
      <p:graphicFrame>
        <p:nvGraphicFramePr>
          <p:cNvPr id="46086" name="Object 5">
            <a:extLst>
              <a:ext uri="{FF2B5EF4-FFF2-40B4-BE49-F238E27FC236}">
                <a16:creationId xmlns:a16="http://schemas.microsoft.com/office/drawing/2014/main" id="{36BA3879-0F64-49AF-9B0C-83CCDD125D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49363" y="1676400"/>
          <a:ext cx="1243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Equation" r:id="rId3" imgW="507780" imgH="203112" progId="Equation.3">
                  <p:embed/>
                </p:oleObj>
              </mc:Choice>
              <mc:Fallback>
                <p:oleObj name="Equation" r:id="rId3" imgW="507780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676400"/>
                        <a:ext cx="12430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6">
            <a:extLst>
              <a:ext uri="{FF2B5EF4-FFF2-40B4-BE49-F238E27FC236}">
                <a16:creationId xmlns:a16="http://schemas.microsoft.com/office/drawing/2014/main" id="{0F60D7DD-8C9D-48D4-9561-6E591F4486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5075" y="2590800"/>
          <a:ext cx="1246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Equation" r:id="rId5" imgW="507780" imgH="203112" progId="Equation.3">
                  <p:embed/>
                </p:oleObj>
              </mc:Choice>
              <mc:Fallback>
                <p:oleObj name="Equation" r:id="rId5" imgW="507780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2590800"/>
                        <a:ext cx="12461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Freeform 7">
            <a:extLst>
              <a:ext uri="{FF2B5EF4-FFF2-40B4-BE49-F238E27FC236}">
                <a16:creationId xmlns:a16="http://schemas.microsoft.com/office/drawing/2014/main" id="{0BA70F9B-8BAA-4DD5-95ED-C392B3985995}"/>
              </a:ext>
            </a:extLst>
          </p:cNvPr>
          <p:cNvSpPr>
            <a:spLocks/>
          </p:cNvSpPr>
          <p:nvPr/>
        </p:nvSpPr>
        <p:spPr bwMode="auto">
          <a:xfrm>
            <a:off x="5324475" y="3806825"/>
            <a:ext cx="1535113" cy="1670050"/>
          </a:xfrm>
          <a:custGeom>
            <a:avLst/>
            <a:gdLst>
              <a:gd name="T0" fmla="*/ 2147483646 w 967"/>
              <a:gd name="T1" fmla="*/ 2147483646 h 1052"/>
              <a:gd name="T2" fmla="*/ 2147483646 w 967"/>
              <a:gd name="T3" fmla="*/ 0 h 1052"/>
              <a:gd name="T4" fmla="*/ 2147483646 w 967"/>
              <a:gd name="T5" fmla="*/ 2147483646 h 1052"/>
              <a:gd name="T6" fmla="*/ 2147483646 w 967"/>
              <a:gd name="T7" fmla="*/ 2147483646 h 1052"/>
              <a:gd name="T8" fmla="*/ 2147483646 w 967"/>
              <a:gd name="T9" fmla="*/ 2147483646 h 1052"/>
              <a:gd name="T10" fmla="*/ 2147483646 w 967"/>
              <a:gd name="T11" fmla="*/ 2147483646 h 1052"/>
              <a:gd name="T12" fmla="*/ 2147483646 w 967"/>
              <a:gd name="T13" fmla="*/ 2147483646 h 1052"/>
              <a:gd name="T14" fmla="*/ 2147483646 w 967"/>
              <a:gd name="T15" fmla="*/ 2147483646 h 1052"/>
              <a:gd name="T16" fmla="*/ 2147483646 w 967"/>
              <a:gd name="T17" fmla="*/ 2147483646 h 1052"/>
              <a:gd name="T18" fmla="*/ 2147483646 w 967"/>
              <a:gd name="T19" fmla="*/ 2147483646 h 1052"/>
              <a:gd name="T20" fmla="*/ 2147483646 w 967"/>
              <a:gd name="T21" fmla="*/ 2147483646 h 1052"/>
              <a:gd name="T22" fmla="*/ 0 w 967"/>
              <a:gd name="T23" fmla="*/ 2147483646 h 1052"/>
              <a:gd name="T24" fmla="*/ 2147483646 w 967"/>
              <a:gd name="T25" fmla="*/ 2147483646 h 1052"/>
              <a:gd name="T26" fmla="*/ 2147483646 w 967"/>
              <a:gd name="T27" fmla="*/ 2147483646 h 10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67" h="1052">
                <a:moveTo>
                  <a:pt x="967" y="1038"/>
                </a:moveTo>
                <a:lnTo>
                  <a:pt x="967" y="0"/>
                </a:lnTo>
                <a:lnTo>
                  <a:pt x="871" y="78"/>
                </a:lnTo>
                <a:lnTo>
                  <a:pt x="775" y="174"/>
                </a:lnTo>
                <a:lnTo>
                  <a:pt x="709" y="312"/>
                </a:lnTo>
                <a:lnTo>
                  <a:pt x="631" y="462"/>
                </a:lnTo>
                <a:lnTo>
                  <a:pt x="583" y="558"/>
                </a:lnTo>
                <a:lnTo>
                  <a:pt x="505" y="642"/>
                </a:lnTo>
                <a:lnTo>
                  <a:pt x="439" y="750"/>
                </a:lnTo>
                <a:lnTo>
                  <a:pt x="343" y="858"/>
                </a:lnTo>
                <a:lnTo>
                  <a:pt x="187" y="954"/>
                </a:lnTo>
                <a:lnTo>
                  <a:pt x="0" y="992"/>
                </a:lnTo>
                <a:lnTo>
                  <a:pt x="6" y="1052"/>
                </a:lnTo>
                <a:lnTo>
                  <a:pt x="967" y="1038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Freeform 12">
            <a:extLst>
              <a:ext uri="{FF2B5EF4-FFF2-40B4-BE49-F238E27FC236}">
                <a16:creationId xmlns:a16="http://schemas.microsoft.com/office/drawing/2014/main" id="{CDEAFBE8-36C3-4D1B-9716-EFB747D452EC}"/>
              </a:ext>
            </a:extLst>
          </p:cNvPr>
          <p:cNvSpPr>
            <a:spLocks/>
          </p:cNvSpPr>
          <p:nvPr/>
        </p:nvSpPr>
        <p:spPr bwMode="auto">
          <a:xfrm>
            <a:off x="6894513" y="3810000"/>
            <a:ext cx="1635125" cy="15732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Freeform 13">
            <a:extLst>
              <a:ext uri="{FF2B5EF4-FFF2-40B4-BE49-F238E27FC236}">
                <a16:creationId xmlns:a16="http://schemas.microsoft.com/office/drawing/2014/main" id="{4C4E1062-D9D5-4E13-8C66-89B1275DFCB3}"/>
              </a:ext>
            </a:extLst>
          </p:cNvPr>
          <p:cNvSpPr>
            <a:spLocks/>
          </p:cNvSpPr>
          <p:nvPr/>
        </p:nvSpPr>
        <p:spPr bwMode="auto">
          <a:xfrm>
            <a:off x="5257800" y="3810000"/>
            <a:ext cx="1638300" cy="15732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Freeform 14">
            <a:extLst>
              <a:ext uri="{FF2B5EF4-FFF2-40B4-BE49-F238E27FC236}">
                <a16:creationId xmlns:a16="http://schemas.microsoft.com/office/drawing/2014/main" id="{AA5FCE33-D2FB-4BFF-B3AF-21C3C2B03AEC}"/>
              </a:ext>
            </a:extLst>
          </p:cNvPr>
          <p:cNvSpPr>
            <a:spLocks/>
          </p:cNvSpPr>
          <p:nvPr/>
        </p:nvSpPr>
        <p:spPr bwMode="auto">
          <a:xfrm>
            <a:off x="5240338" y="5465763"/>
            <a:ext cx="3289300" cy="7937"/>
          </a:xfrm>
          <a:custGeom>
            <a:avLst/>
            <a:gdLst>
              <a:gd name="T0" fmla="*/ 0 w 2072"/>
              <a:gd name="T1" fmla="*/ 2147483646 h 5"/>
              <a:gd name="T2" fmla="*/ 2147483646 w 2072"/>
              <a:gd name="T3" fmla="*/ 0 h 5"/>
              <a:gd name="T4" fmla="*/ 2147483646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Freeform 47">
            <a:extLst>
              <a:ext uri="{FF2B5EF4-FFF2-40B4-BE49-F238E27FC236}">
                <a16:creationId xmlns:a16="http://schemas.microsoft.com/office/drawing/2014/main" id="{DB16E904-8B68-442E-9977-8948092588D8}"/>
              </a:ext>
            </a:extLst>
          </p:cNvPr>
          <p:cNvSpPr>
            <a:spLocks/>
          </p:cNvSpPr>
          <p:nvPr/>
        </p:nvSpPr>
        <p:spPr bwMode="auto">
          <a:xfrm>
            <a:off x="1295400" y="3829050"/>
            <a:ext cx="1066800" cy="1657350"/>
          </a:xfrm>
          <a:custGeom>
            <a:avLst/>
            <a:gdLst>
              <a:gd name="T0" fmla="*/ 2147483646 w 666"/>
              <a:gd name="T1" fmla="*/ 2147483646 h 1044"/>
              <a:gd name="T2" fmla="*/ 2147483646 w 666"/>
              <a:gd name="T3" fmla="*/ 0 h 1044"/>
              <a:gd name="T4" fmla="*/ 2147483646 w 666"/>
              <a:gd name="T5" fmla="*/ 2147483646 h 1044"/>
              <a:gd name="T6" fmla="*/ 2147483646 w 666"/>
              <a:gd name="T7" fmla="*/ 2147483646 h 1044"/>
              <a:gd name="T8" fmla="*/ 2147483646 w 666"/>
              <a:gd name="T9" fmla="*/ 2147483646 h 1044"/>
              <a:gd name="T10" fmla="*/ 2147483646 w 666"/>
              <a:gd name="T11" fmla="*/ 2147483646 h 1044"/>
              <a:gd name="T12" fmla="*/ 2147483646 w 666"/>
              <a:gd name="T13" fmla="*/ 2147483646 h 1044"/>
              <a:gd name="T14" fmla="*/ 2147483646 w 666"/>
              <a:gd name="T15" fmla="*/ 2147483646 h 1044"/>
              <a:gd name="T16" fmla="*/ 2147483646 w 666"/>
              <a:gd name="T17" fmla="*/ 2147483646 h 1044"/>
              <a:gd name="T18" fmla="*/ 2147483646 w 666"/>
              <a:gd name="T19" fmla="*/ 2147483646 h 1044"/>
              <a:gd name="T20" fmla="*/ 2147483646 w 666"/>
              <a:gd name="T21" fmla="*/ 2147483646 h 1044"/>
              <a:gd name="T22" fmla="*/ 0 w 666"/>
              <a:gd name="T23" fmla="*/ 2147483646 h 1044"/>
              <a:gd name="T24" fmla="*/ 0 w 666"/>
              <a:gd name="T25" fmla="*/ 2147483646 h 1044"/>
              <a:gd name="T26" fmla="*/ 2147483646 w 666"/>
              <a:gd name="T27" fmla="*/ 2147483646 h 10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66" h="1044">
                <a:moveTo>
                  <a:pt x="666" y="1044"/>
                </a:moveTo>
                <a:lnTo>
                  <a:pt x="666" y="0"/>
                </a:lnTo>
                <a:lnTo>
                  <a:pt x="576" y="60"/>
                </a:lnTo>
                <a:lnTo>
                  <a:pt x="474" y="180"/>
                </a:lnTo>
                <a:lnTo>
                  <a:pt x="426" y="324"/>
                </a:lnTo>
                <a:lnTo>
                  <a:pt x="330" y="468"/>
                </a:lnTo>
                <a:lnTo>
                  <a:pt x="282" y="564"/>
                </a:lnTo>
                <a:lnTo>
                  <a:pt x="210" y="660"/>
                </a:lnTo>
                <a:lnTo>
                  <a:pt x="138" y="756"/>
                </a:lnTo>
                <a:lnTo>
                  <a:pt x="108" y="792"/>
                </a:lnTo>
                <a:lnTo>
                  <a:pt x="30" y="864"/>
                </a:lnTo>
                <a:lnTo>
                  <a:pt x="0" y="882"/>
                </a:lnTo>
                <a:lnTo>
                  <a:pt x="0" y="1044"/>
                </a:lnTo>
                <a:lnTo>
                  <a:pt x="666" y="1044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51">
            <a:extLst>
              <a:ext uri="{FF2B5EF4-FFF2-40B4-BE49-F238E27FC236}">
                <a16:creationId xmlns:a16="http://schemas.microsoft.com/office/drawing/2014/main" id="{DA39BD84-786A-4F2F-BE11-47C958DBA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1000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Freeform 52">
            <a:extLst>
              <a:ext uri="{FF2B5EF4-FFF2-40B4-BE49-F238E27FC236}">
                <a16:creationId xmlns:a16="http://schemas.microsoft.com/office/drawing/2014/main" id="{6E6FC877-922E-4157-8522-442176FC2C49}"/>
              </a:ext>
            </a:extLst>
          </p:cNvPr>
          <p:cNvSpPr>
            <a:spLocks/>
          </p:cNvSpPr>
          <p:nvPr/>
        </p:nvSpPr>
        <p:spPr bwMode="auto">
          <a:xfrm>
            <a:off x="2397125" y="3841750"/>
            <a:ext cx="1635125" cy="15732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Freeform 53">
            <a:extLst>
              <a:ext uri="{FF2B5EF4-FFF2-40B4-BE49-F238E27FC236}">
                <a16:creationId xmlns:a16="http://schemas.microsoft.com/office/drawing/2014/main" id="{637C2E09-E916-4F1B-A588-993E3E9A2EF4}"/>
              </a:ext>
            </a:extLst>
          </p:cNvPr>
          <p:cNvSpPr>
            <a:spLocks/>
          </p:cNvSpPr>
          <p:nvPr/>
        </p:nvSpPr>
        <p:spPr bwMode="auto">
          <a:xfrm>
            <a:off x="746125" y="3841750"/>
            <a:ext cx="1652588" cy="15732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Freeform 54">
            <a:extLst>
              <a:ext uri="{FF2B5EF4-FFF2-40B4-BE49-F238E27FC236}">
                <a16:creationId xmlns:a16="http://schemas.microsoft.com/office/drawing/2014/main" id="{2996A21F-8D40-4F3A-837E-9BD16349FAB1}"/>
              </a:ext>
            </a:extLst>
          </p:cNvPr>
          <p:cNvSpPr>
            <a:spLocks/>
          </p:cNvSpPr>
          <p:nvPr/>
        </p:nvSpPr>
        <p:spPr bwMode="auto">
          <a:xfrm>
            <a:off x="742950" y="5497513"/>
            <a:ext cx="3289300" cy="7937"/>
          </a:xfrm>
          <a:custGeom>
            <a:avLst/>
            <a:gdLst>
              <a:gd name="T0" fmla="*/ 0 w 2072"/>
              <a:gd name="T1" fmla="*/ 2147483646 h 5"/>
              <a:gd name="T2" fmla="*/ 2147483646 w 2072"/>
              <a:gd name="T3" fmla="*/ 0 h 5"/>
              <a:gd name="T4" fmla="*/ 2147483646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88">
            <a:extLst>
              <a:ext uri="{FF2B5EF4-FFF2-40B4-BE49-F238E27FC236}">
                <a16:creationId xmlns:a16="http://schemas.microsoft.com/office/drawing/2014/main" id="{6A1BE417-6FD7-4059-ACDA-A4AEC7A77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9588" y="377825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98" name="Object 116">
            <a:extLst>
              <a:ext uri="{FF2B5EF4-FFF2-40B4-BE49-F238E27FC236}">
                <a16:creationId xmlns:a16="http://schemas.microsoft.com/office/drawing/2014/main" id="{127EE8CB-8754-4154-8C6D-4B0CFFE0DC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54775" y="5665788"/>
          <a:ext cx="960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0" name="Equation" r:id="rId7" imgW="444307" imgH="203112" progId="Equation.3">
                  <p:embed/>
                </p:oleObj>
              </mc:Choice>
              <mc:Fallback>
                <p:oleObj name="Equation" r:id="rId7" imgW="444307" imgH="203112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5665788"/>
                        <a:ext cx="9604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9" name="Line 117">
            <a:extLst>
              <a:ext uri="{FF2B5EF4-FFF2-40B4-BE49-F238E27FC236}">
                <a16:creationId xmlns:a16="http://schemas.microsoft.com/office/drawing/2014/main" id="{2451CE20-A3ED-446D-9123-C7FC073B4A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18">
            <a:extLst>
              <a:ext uri="{FF2B5EF4-FFF2-40B4-BE49-F238E27FC236}">
                <a16:creationId xmlns:a16="http://schemas.microsoft.com/office/drawing/2014/main" id="{E6E37296-8116-42E9-BD18-2AE7A487F8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19">
            <a:extLst>
              <a:ext uri="{FF2B5EF4-FFF2-40B4-BE49-F238E27FC236}">
                <a16:creationId xmlns:a16="http://schemas.microsoft.com/office/drawing/2014/main" id="{C0F55BE4-862F-4139-B51F-D24B11BB75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867400"/>
            <a:ext cx="9906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120">
            <a:extLst>
              <a:ext uri="{FF2B5EF4-FFF2-40B4-BE49-F238E27FC236}">
                <a16:creationId xmlns:a16="http://schemas.microsoft.com/office/drawing/2014/main" id="{D271C32D-A349-445C-BE25-4B583A70C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867400"/>
            <a:ext cx="8382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121">
            <a:extLst>
              <a:ext uri="{FF2B5EF4-FFF2-40B4-BE49-F238E27FC236}">
                <a16:creationId xmlns:a16="http://schemas.microsoft.com/office/drawing/2014/main" id="{A0E53819-2095-49CD-95C0-1F1D8060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2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99.7%</a:t>
            </a:r>
          </a:p>
        </p:txBody>
      </p:sp>
      <p:sp>
        <p:nvSpPr>
          <p:cNvPr id="46104" name="Text Box 124">
            <a:extLst>
              <a:ext uri="{FF2B5EF4-FFF2-40B4-BE49-F238E27FC236}">
                <a16:creationId xmlns:a16="http://schemas.microsoft.com/office/drawing/2014/main" id="{5C613F14-3C0F-42D1-9DE5-F0C1FB79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72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95%</a:t>
            </a:r>
          </a:p>
        </p:txBody>
      </p:sp>
      <p:graphicFrame>
        <p:nvGraphicFramePr>
          <p:cNvPr id="46105" name="Object 126">
            <a:extLst>
              <a:ext uri="{FF2B5EF4-FFF2-40B4-BE49-F238E27FC236}">
                <a16:creationId xmlns:a16="http://schemas.microsoft.com/office/drawing/2014/main" id="{7EACD755-BC23-4669-BFCF-C487FB9284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3" y="5665788"/>
          <a:ext cx="9604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1" name="Equation" r:id="rId9" imgW="444307" imgH="203112" progId="Equation.3">
                  <p:embed/>
                </p:oleObj>
              </mc:Choice>
              <mc:Fallback>
                <p:oleObj name="Equation" r:id="rId9" imgW="444307" imgH="203112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665788"/>
                        <a:ext cx="96043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6" name="Line 127">
            <a:extLst>
              <a:ext uri="{FF2B5EF4-FFF2-40B4-BE49-F238E27FC236}">
                <a16:creationId xmlns:a16="http://schemas.microsoft.com/office/drawing/2014/main" id="{D38BD6B1-5515-41F6-860D-9967BACCA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Line 128">
            <a:extLst>
              <a:ext uri="{FF2B5EF4-FFF2-40B4-BE49-F238E27FC236}">
                <a16:creationId xmlns:a16="http://schemas.microsoft.com/office/drawing/2014/main" id="{95661221-3604-45A8-AB4E-06B1186AB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Line 129">
            <a:extLst>
              <a:ext uri="{FF2B5EF4-FFF2-40B4-BE49-F238E27FC236}">
                <a16:creationId xmlns:a16="http://schemas.microsoft.com/office/drawing/2014/main" id="{CF6B1CF1-04B4-4CA2-AD73-4CB3FD4C47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7625" y="5867400"/>
            <a:ext cx="538163" cy="1588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Line 130">
            <a:extLst>
              <a:ext uri="{FF2B5EF4-FFF2-40B4-BE49-F238E27FC236}">
                <a16:creationId xmlns:a16="http://schemas.microsoft.com/office/drawing/2014/main" id="{65EE0454-CC1D-4A96-BD6C-D9E62FF71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867400"/>
            <a:ext cx="3810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C7BED95-D6CE-4B68-ABB7-38DD6E25A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0960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Using Microsoft Excel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33C46EB-D8F1-41EC-8FA1-3C75D1368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848600" cy="4114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sz="3200"/>
              <a:t>Descriptive Statistics are easy to obtain from Microsoft Excel</a:t>
            </a:r>
            <a:endParaRPr lang="en-US" altLang="en-US"/>
          </a:p>
          <a:p>
            <a:pPr marL="342900" indent="-342900" defTabSz="914400" eaLnBrk="1" hangingPunct="1">
              <a:lnSpc>
                <a:spcPct val="50000"/>
              </a:lnSpc>
            </a:pPr>
            <a:endParaRPr lang="en-US" altLang="en-US"/>
          </a:p>
          <a:p>
            <a:pPr marL="742950" lvl="1" indent="-285750" defTabSz="914400" eaLnBrk="1" hangingPunct="1">
              <a:lnSpc>
                <a:spcPct val="140000"/>
              </a:lnSpc>
            </a:pPr>
            <a:r>
              <a:rPr lang="en-US" altLang="en-US" sz="2600"/>
              <a:t>Use menu choice:</a:t>
            </a:r>
            <a:br>
              <a:rPr lang="en-US" altLang="en-US" sz="2600"/>
            </a:br>
            <a:r>
              <a:rPr lang="en-US" altLang="en-US" sz="2600">
                <a:solidFill>
                  <a:schemeClr val="folHlink"/>
                </a:solidFill>
              </a:rPr>
              <a:t>Data / Data Analysis / Descriptive Statistics</a:t>
            </a:r>
          </a:p>
          <a:p>
            <a:pPr marL="742950" lvl="1" indent="-285750" defTabSz="914400" eaLnBrk="1" hangingPunct="1">
              <a:lnSpc>
                <a:spcPct val="60000"/>
              </a:lnSpc>
            </a:pPr>
            <a:endParaRPr lang="en-US" altLang="en-US"/>
          </a:p>
          <a:p>
            <a:pPr marL="742950" lvl="1" indent="-285750" defTabSz="914400" eaLnBrk="1" hangingPunct="1"/>
            <a:r>
              <a:rPr lang="en-US" altLang="en-US" sz="2600"/>
              <a:t>Enter details in dialog box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A680E5AB-B575-40A6-843B-14602873C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Learning Module 5 Summary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79E34DB2-8372-452B-A6E8-BC16C6D48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Described measures of center and location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Mean, median, mode, geometric mean, midrange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Discussed percentiles and quartiles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Described measure of variation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Range, interquartile range, variance, 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/>
              <a:t>	standard deviation, coefficient of variation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D6B152C-FA2D-4705-84F9-BE7A50A7D150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AD39D7D-187C-4861-9569-9DC7FE996757}"/>
              </a:ext>
            </a:extLst>
          </p:cNvPr>
          <p:cNvSpPr txBox="1">
            <a:spLocks/>
          </p:cNvSpPr>
          <p:nvPr/>
        </p:nvSpPr>
        <p:spPr>
          <a:xfrm>
            <a:off x="1722438" y="2338994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T1LM3</a:t>
            </a:r>
            <a:endParaRPr lang="en-US" sz="4800" b="1" dirty="0">
              <a:solidFill>
                <a:srgbClr val="003300"/>
              </a:solidFill>
              <a:latin typeface="FrankRuehl" panose="020E0503060101010101" pitchFamily="34" charset="-79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F54BD70-3F2A-48B5-9791-CFCDF185DFC6}"/>
              </a:ext>
            </a:extLst>
          </p:cNvPr>
          <p:cNvSpPr txBox="1">
            <a:spLocks noChangeAspect="1"/>
          </p:cNvSpPr>
          <p:nvPr/>
        </p:nvSpPr>
        <p:spPr>
          <a:xfrm>
            <a:off x="1577159" y="3124200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>
            <a:extLst>
              <a:ext uri="{FF2B5EF4-FFF2-40B4-BE49-F238E27FC236}">
                <a16:creationId xmlns:a16="http://schemas.microsoft.com/office/drawing/2014/main" id="{D20729D3-AE91-4EC3-A5B3-E32CC12B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62000"/>
            <a:ext cx="5761038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CSUSM</a:t>
            </a:r>
            <a:endParaRPr lang="en-US" altLang="en-US" sz="28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1B6F6617-AC41-4B3A-B447-C5D1B2E46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3813" y="236061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1EC5A099-5BCF-4361-9321-D617DA9B8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Summary Measures</a:t>
            </a:r>
          </a:p>
        </p:txBody>
      </p:sp>
      <p:sp>
        <p:nvSpPr>
          <p:cNvPr id="18436" name="Line 12">
            <a:extLst>
              <a:ext uri="{FF2B5EF4-FFF2-40B4-BE49-F238E27FC236}">
                <a16:creationId xmlns:a16="http://schemas.microsoft.com/office/drawing/2014/main" id="{E83544F8-CA11-47EC-A979-8E6DA107F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1813" y="2055813"/>
            <a:ext cx="0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13">
            <a:extLst>
              <a:ext uri="{FF2B5EF4-FFF2-40B4-BE49-F238E27FC236}">
                <a16:creationId xmlns:a16="http://schemas.microsoft.com/office/drawing/2014/main" id="{4E5883FE-3194-4E3A-AE19-9B3BCEB3F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2665413"/>
            <a:ext cx="2665412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Center and Location</a:t>
            </a:r>
          </a:p>
        </p:txBody>
      </p:sp>
      <p:sp>
        <p:nvSpPr>
          <p:cNvPr id="18438" name="Line 14">
            <a:extLst>
              <a:ext uri="{FF2B5EF4-FFF2-40B4-BE49-F238E27FC236}">
                <a16:creationId xmlns:a16="http://schemas.microsoft.com/office/drawing/2014/main" id="{661236C7-B6DB-4759-A6B5-27F130213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3813" y="2360613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15">
            <a:extLst>
              <a:ext uri="{FF2B5EF4-FFF2-40B4-BE49-F238E27FC236}">
                <a16:creationId xmlns:a16="http://schemas.microsoft.com/office/drawing/2014/main" id="{0DF80E01-A801-45F3-817A-D35D8918C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3" y="3351213"/>
            <a:ext cx="914400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Mean</a:t>
            </a:r>
          </a:p>
        </p:txBody>
      </p:sp>
      <p:sp>
        <p:nvSpPr>
          <p:cNvPr id="18440" name="Rectangle 16">
            <a:extLst>
              <a:ext uri="{FF2B5EF4-FFF2-40B4-BE49-F238E27FC236}">
                <a16:creationId xmlns:a16="http://schemas.microsoft.com/office/drawing/2014/main" id="{50A773A0-5CCB-40B2-9960-0C775E3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86200"/>
            <a:ext cx="1141413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Median</a:t>
            </a:r>
          </a:p>
        </p:txBody>
      </p:sp>
      <p:sp>
        <p:nvSpPr>
          <p:cNvPr id="18441" name="Rectangle 17">
            <a:extLst>
              <a:ext uri="{FF2B5EF4-FFF2-40B4-BE49-F238E27FC236}">
                <a16:creationId xmlns:a16="http://schemas.microsoft.com/office/drawing/2014/main" id="{5AE1D6B4-65F7-4226-B851-C9472E875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19600"/>
            <a:ext cx="911225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Mode</a:t>
            </a:r>
          </a:p>
        </p:txBody>
      </p:sp>
      <p:sp>
        <p:nvSpPr>
          <p:cNvPr id="18442" name="Rectangle 18">
            <a:extLst>
              <a:ext uri="{FF2B5EF4-FFF2-40B4-BE49-F238E27FC236}">
                <a16:creationId xmlns:a16="http://schemas.microsoft.com/office/drawing/2014/main" id="{CFEF2973-BFA3-4E1D-96AF-F7838D298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667000"/>
            <a:ext cx="2209800" cy="711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Other Measures of Location</a:t>
            </a:r>
          </a:p>
        </p:txBody>
      </p:sp>
      <p:sp>
        <p:nvSpPr>
          <p:cNvPr id="18443" name="Rectangle 19">
            <a:extLst>
              <a:ext uri="{FF2B5EF4-FFF2-40B4-BE49-F238E27FC236}">
                <a16:creationId xmlns:a16="http://schemas.microsoft.com/office/drawing/2014/main" id="{411F14BB-22BD-465F-9FCC-539B4149F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54588"/>
            <a:ext cx="2057400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Weighted Mean</a:t>
            </a:r>
          </a:p>
        </p:txBody>
      </p:sp>
      <p:sp>
        <p:nvSpPr>
          <p:cNvPr id="18444" name="Rectangle 20">
            <a:extLst>
              <a:ext uri="{FF2B5EF4-FFF2-40B4-BE49-F238E27FC236}">
                <a16:creationId xmlns:a16="http://schemas.microsoft.com/office/drawing/2014/main" id="{B7CE51AC-AD6D-484F-9DF2-F7A4E2C95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52600"/>
            <a:ext cx="3656013" cy="40640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Describing Data Numerically</a:t>
            </a:r>
          </a:p>
        </p:txBody>
      </p:sp>
      <p:sp>
        <p:nvSpPr>
          <p:cNvPr id="18445" name="Line 21">
            <a:extLst>
              <a:ext uri="{FF2B5EF4-FFF2-40B4-BE49-F238E27FC236}">
                <a16:creationId xmlns:a16="http://schemas.microsoft.com/office/drawing/2014/main" id="{143602CA-63AE-4621-8E84-3798E062E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8813" y="2360613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Rectangle 22">
            <a:extLst>
              <a:ext uri="{FF2B5EF4-FFF2-40B4-BE49-F238E27FC236}">
                <a16:creationId xmlns:a16="http://schemas.microsoft.com/office/drawing/2014/main" id="{81ADCC63-0C75-480D-AEAA-C09EAF417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14478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Variation</a:t>
            </a:r>
          </a:p>
        </p:txBody>
      </p:sp>
      <p:sp>
        <p:nvSpPr>
          <p:cNvPr id="18447" name="Rectangle 24">
            <a:extLst>
              <a:ext uri="{FF2B5EF4-FFF2-40B4-BE49-F238E27FC236}">
                <a16:creationId xmlns:a16="http://schemas.microsoft.com/office/drawing/2014/main" id="{4A355698-86CB-4A66-9BAC-C06C02277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12954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Variance</a:t>
            </a:r>
          </a:p>
        </p:txBody>
      </p:sp>
      <p:sp>
        <p:nvSpPr>
          <p:cNvPr id="18448" name="Rectangle 25">
            <a:extLst>
              <a:ext uri="{FF2B5EF4-FFF2-40B4-BE49-F238E27FC236}">
                <a16:creationId xmlns:a16="http://schemas.microsoft.com/office/drawing/2014/main" id="{3D78BBD9-31A5-44C3-BCC8-D23D210C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81600"/>
            <a:ext cx="2514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Standard Deviation</a:t>
            </a:r>
          </a:p>
        </p:txBody>
      </p:sp>
      <p:sp>
        <p:nvSpPr>
          <p:cNvPr id="18449" name="Rectangle 26">
            <a:extLst>
              <a:ext uri="{FF2B5EF4-FFF2-40B4-BE49-F238E27FC236}">
                <a16:creationId xmlns:a16="http://schemas.microsoft.com/office/drawing/2014/main" id="{096A79A6-BA5C-49D9-803B-EBC5F554A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791200"/>
            <a:ext cx="1828800" cy="7112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Coefficient of Variation</a:t>
            </a:r>
          </a:p>
        </p:txBody>
      </p:sp>
      <p:sp>
        <p:nvSpPr>
          <p:cNvPr id="18450" name="Rectangle 29">
            <a:extLst>
              <a:ext uri="{FF2B5EF4-FFF2-40B4-BE49-F238E27FC236}">
                <a16:creationId xmlns:a16="http://schemas.microsoft.com/office/drawing/2014/main" id="{376AD3E3-2D22-4ED9-B1CD-5CE6ABA14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990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Range</a:t>
            </a:r>
          </a:p>
        </p:txBody>
      </p:sp>
      <p:sp>
        <p:nvSpPr>
          <p:cNvPr id="18451" name="Rectangle 30">
            <a:extLst>
              <a:ext uri="{FF2B5EF4-FFF2-40B4-BE49-F238E27FC236}">
                <a16:creationId xmlns:a16="http://schemas.microsoft.com/office/drawing/2014/main" id="{DEE04237-D731-4E3B-B3C1-13F5EFFF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57600"/>
            <a:ext cx="1600200" cy="406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Percentiles</a:t>
            </a:r>
          </a:p>
        </p:txBody>
      </p:sp>
      <p:sp>
        <p:nvSpPr>
          <p:cNvPr id="18452" name="Rectangle 31">
            <a:extLst>
              <a:ext uri="{FF2B5EF4-FFF2-40B4-BE49-F238E27FC236}">
                <a16:creationId xmlns:a16="http://schemas.microsoft.com/office/drawing/2014/main" id="{DEC17725-25A5-473F-AA4E-E7D1C5844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25146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Interquartile Range</a:t>
            </a:r>
          </a:p>
        </p:txBody>
      </p:sp>
      <p:sp>
        <p:nvSpPr>
          <p:cNvPr id="18453" name="Rectangle 32">
            <a:extLst>
              <a:ext uri="{FF2B5EF4-FFF2-40B4-BE49-F238E27FC236}">
                <a16:creationId xmlns:a16="http://schemas.microsoft.com/office/drawing/2014/main" id="{43FEAC4F-AF26-419D-B360-D05D4C9DB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988" y="4268788"/>
            <a:ext cx="1371600" cy="406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Quartiles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2">
            <a:extLst>
              <a:ext uri="{FF2B5EF4-FFF2-40B4-BE49-F238E27FC236}">
                <a16:creationId xmlns:a16="http://schemas.microsoft.com/office/drawing/2014/main" id="{D8409EF2-9977-410E-AA43-FA4F2688C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09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2">
            <a:extLst>
              <a:ext uri="{FF2B5EF4-FFF2-40B4-BE49-F238E27FC236}">
                <a16:creationId xmlns:a16="http://schemas.microsoft.com/office/drawing/2014/main" id="{45670C8E-A389-4983-8886-09E7538FC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5238" y="2819400"/>
            <a:ext cx="4762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1ED753-DB6F-4804-99D6-17411E1EB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Measures of Center and Location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33E6ECB7-6610-41F7-B4BC-384F0C06C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828800"/>
            <a:ext cx="32004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Center and Location</a:t>
            </a:r>
          </a:p>
        </p:txBody>
      </p:sp>
      <p:sp>
        <p:nvSpPr>
          <p:cNvPr id="19462" name="Line 5">
            <a:extLst>
              <a:ext uri="{FF2B5EF4-FFF2-40B4-BE49-F238E27FC236}">
                <a16:creationId xmlns:a16="http://schemas.microsoft.com/office/drawing/2014/main" id="{306FBD74-6E78-4B6A-B14D-676FBF7DA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6408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4988D90-0F4F-4FAC-B699-7E23BF0E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3278188"/>
            <a:ext cx="1370012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Mean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692B3E8F-3289-42A5-927B-F36BF5322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3278188"/>
            <a:ext cx="1292225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Median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8B783E9-E3DD-40BC-9801-76AFE1A84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76600"/>
            <a:ext cx="1219200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Mode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06781135-B2EC-40F9-BC65-3D475B07A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76600"/>
            <a:ext cx="2062163" cy="40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Weighted Mean</a:t>
            </a:r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3C6807BF-1F0E-48C1-B52A-7273AE4E4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3038" y="2819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2404AA32-1E5E-44A7-A10F-F404AF27D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438" y="2819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73C1EBF3-FF92-4BDA-8F74-7DD07E4B6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2819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447FE0E6-AA7F-4FD4-A38B-19D4401C0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6663" y="4419600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Oval 14">
            <a:extLst>
              <a:ext uri="{FF2B5EF4-FFF2-40B4-BE49-F238E27FC236}">
                <a16:creationId xmlns:a16="http://schemas.microsoft.com/office/drawing/2014/main" id="{0A6B797A-74FF-4BA3-B842-F59EA90E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5">
            <a:extLst>
              <a:ext uri="{FF2B5EF4-FFF2-40B4-BE49-F238E27FC236}">
                <a16:creationId xmlns:a16="http://schemas.microsoft.com/office/drawing/2014/main" id="{3E7FC2C3-0B48-453B-B0C4-7D1F63C6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6">
            <a:extLst>
              <a:ext uri="{FF2B5EF4-FFF2-40B4-BE49-F238E27FC236}">
                <a16:creationId xmlns:a16="http://schemas.microsoft.com/office/drawing/2014/main" id="{8A7E048C-1B85-4D74-B6AD-A9F40AC80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18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7">
            <a:extLst>
              <a:ext uri="{FF2B5EF4-FFF2-40B4-BE49-F238E27FC236}">
                <a16:creationId xmlns:a16="http://schemas.microsoft.com/office/drawing/2014/main" id="{4F61A456-351D-4C84-8872-C1457B525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Oval 19">
            <a:extLst>
              <a:ext uri="{FF2B5EF4-FFF2-40B4-BE49-F238E27FC236}">
                <a16:creationId xmlns:a16="http://schemas.microsoft.com/office/drawing/2014/main" id="{7628465B-1198-4AC8-B415-71977DDF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6" name="Oval 20">
            <a:extLst>
              <a:ext uri="{FF2B5EF4-FFF2-40B4-BE49-F238E27FC236}">
                <a16:creationId xmlns:a16="http://schemas.microsoft.com/office/drawing/2014/main" id="{5B26EDEF-77C0-4E82-953D-FA8E2A710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42672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7" name="AutoShape 21">
            <a:extLst>
              <a:ext uri="{FF2B5EF4-FFF2-40B4-BE49-F238E27FC236}">
                <a16:creationId xmlns:a16="http://schemas.microsoft.com/office/drawing/2014/main" id="{7A84D936-CE81-4CF2-933A-B6C43A200DB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036888" y="4533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8" name="Oval 26">
            <a:extLst>
              <a:ext uri="{FF2B5EF4-FFF2-40B4-BE49-F238E27FC236}">
                <a16:creationId xmlns:a16="http://schemas.microsoft.com/office/drawing/2014/main" id="{EC3BB636-75C7-462F-BC86-D5FD9F522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9" name="Oval 27">
            <a:extLst>
              <a:ext uri="{FF2B5EF4-FFF2-40B4-BE49-F238E27FC236}">
                <a16:creationId xmlns:a16="http://schemas.microsoft.com/office/drawing/2014/main" id="{92EA01E0-6898-4440-BC4E-B00A80FE0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962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0" name="Oval 28">
            <a:extLst>
              <a:ext uri="{FF2B5EF4-FFF2-40B4-BE49-F238E27FC236}">
                <a16:creationId xmlns:a16="http://schemas.microsoft.com/office/drawing/2014/main" id="{753251AE-D047-4207-A9B7-670311AA0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14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1" name="Line 29">
            <a:extLst>
              <a:ext uri="{FF2B5EF4-FFF2-40B4-BE49-F238E27FC236}">
                <a16:creationId xmlns:a16="http://schemas.microsoft.com/office/drawing/2014/main" id="{823D1CF2-0C72-4C95-9EA3-CB22F8343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4419600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Oval 30">
            <a:extLst>
              <a:ext uri="{FF2B5EF4-FFF2-40B4-BE49-F238E27FC236}">
                <a16:creationId xmlns:a16="http://schemas.microsoft.com/office/drawing/2014/main" id="{18250B1E-CD20-48F2-8544-C4F2053A6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3" name="Oval 31">
            <a:extLst>
              <a:ext uri="{FF2B5EF4-FFF2-40B4-BE49-F238E27FC236}">
                <a16:creationId xmlns:a16="http://schemas.microsoft.com/office/drawing/2014/main" id="{CDC7D4B5-19F6-4B3E-BB5D-BA1B3D1E0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4" name="Oval 32">
            <a:extLst>
              <a:ext uri="{FF2B5EF4-FFF2-40B4-BE49-F238E27FC236}">
                <a16:creationId xmlns:a16="http://schemas.microsoft.com/office/drawing/2014/main" id="{0622920B-74FE-4118-A20A-3F074FD40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5" name="Oval 33">
            <a:extLst>
              <a:ext uri="{FF2B5EF4-FFF2-40B4-BE49-F238E27FC236}">
                <a16:creationId xmlns:a16="http://schemas.microsoft.com/office/drawing/2014/main" id="{DD985877-9A3B-4A7D-BEE6-48D561E0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42672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6" name="Oval 34">
            <a:extLst>
              <a:ext uri="{FF2B5EF4-FFF2-40B4-BE49-F238E27FC236}">
                <a16:creationId xmlns:a16="http://schemas.microsoft.com/office/drawing/2014/main" id="{7E511E7D-F0C8-4A55-88AF-63D16DD92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7" name="Oval 35">
            <a:extLst>
              <a:ext uri="{FF2B5EF4-FFF2-40B4-BE49-F238E27FC236}">
                <a16:creationId xmlns:a16="http://schemas.microsoft.com/office/drawing/2014/main" id="{D6D64388-9154-4426-BB1A-85EE1AD5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8" name="AutoShape 36">
            <a:extLst>
              <a:ext uri="{FF2B5EF4-FFF2-40B4-BE49-F238E27FC236}">
                <a16:creationId xmlns:a16="http://schemas.microsoft.com/office/drawing/2014/main" id="{AB5E1514-A682-4CAD-A8F1-C97EFBF24E7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762500" y="4533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9" name="Oval 37">
            <a:extLst>
              <a:ext uri="{FF2B5EF4-FFF2-40B4-BE49-F238E27FC236}">
                <a16:creationId xmlns:a16="http://schemas.microsoft.com/office/drawing/2014/main" id="{5B34A9F0-73F9-4D10-96C1-6C6D3E875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813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0" name="Oval 38">
            <a:extLst>
              <a:ext uri="{FF2B5EF4-FFF2-40B4-BE49-F238E27FC236}">
                <a16:creationId xmlns:a16="http://schemas.microsoft.com/office/drawing/2014/main" id="{47947D9D-D0EC-41EC-81B0-6AF04AEC1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9">
            <a:extLst>
              <a:ext uri="{FF2B5EF4-FFF2-40B4-BE49-F238E27FC236}">
                <a16:creationId xmlns:a16="http://schemas.microsoft.com/office/drawing/2014/main" id="{96349A65-1B76-472B-8E0A-DEFCEA9F6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4114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92" name="Object 41">
            <a:extLst>
              <a:ext uri="{FF2B5EF4-FFF2-40B4-BE49-F238E27FC236}">
                <a16:creationId xmlns:a16="http://schemas.microsoft.com/office/drawing/2014/main" id="{BB434F99-EDBC-4A19-8AE7-FBB95E2A50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400" y="3962400"/>
          <a:ext cx="12842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3" imgW="622030" imgH="1218671" progId="Equation.3">
                  <p:embed/>
                </p:oleObj>
              </mc:Choice>
              <mc:Fallback>
                <p:oleObj name="Equation" r:id="rId3" imgW="622030" imgH="1218671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962400"/>
                        <a:ext cx="128428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3" name="Object 42">
            <a:extLst>
              <a:ext uri="{FF2B5EF4-FFF2-40B4-BE49-F238E27FC236}">
                <a16:creationId xmlns:a16="http://schemas.microsoft.com/office/drawing/2014/main" id="{C6DE5E68-EB39-4302-AF75-1610CA1FF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4038600"/>
          <a:ext cx="21812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5" imgW="914400" imgH="990600" progId="Equation.3">
                  <p:embed/>
                </p:oleObj>
              </mc:Choice>
              <mc:Fallback>
                <p:oleObj name="Equation" r:id="rId5" imgW="914400" imgH="990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21812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4" name="Text Box 43">
            <a:extLst>
              <a:ext uri="{FF2B5EF4-FFF2-40B4-BE49-F238E27FC236}">
                <a16:creationId xmlns:a16="http://schemas.microsoft.com/office/drawing/2014/main" id="{6DD206E8-0EC2-45B2-A396-CA6CCCBD5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71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Overview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E04864F-F6E4-4D8F-84C6-CE445638E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2390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Mean (Arithmetic Average)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D6BD93-DF97-45A4-8AD1-5B77966FB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532313"/>
          </a:xfrm>
        </p:spPr>
        <p:txBody>
          <a:bodyPr/>
          <a:lstStyle/>
          <a:p>
            <a:pPr eaLnBrk="1" hangingPunct="1"/>
            <a:r>
              <a:rPr lang="en-US" altLang="en-US"/>
              <a:t>The</a:t>
            </a:r>
            <a:r>
              <a:rPr lang="en-US" altLang="en-US">
                <a:solidFill>
                  <a:schemeClr val="folHlink"/>
                </a:solidFill>
              </a:rPr>
              <a:t> Mean</a:t>
            </a:r>
            <a:r>
              <a:rPr lang="en-US" altLang="en-US"/>
              <a:t> is the arithmetic average of data values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>
                <a:solidFill>
                  <a:schemeClr val="folHlink"/>
                </a:solidFill>
              </a:rPr>
              <a:t>Sample mean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130000"/>
              </a:lnSpc>
            </a:pPr>
            <a:r>
              <a:rPr lang="en-US" altLang="en-US">
                <a:solidFill>
                  <a:schemeClr val="folHlink"/>
                </a:solidFill>
              </a:rPr>
              <a:t>Population mean</a:t>
            </a:r>
          </a:p>
        </p:txBody>
      </p:sp>
      <p:sp>
        <p:nvSpPr>
          <p:cNvPr id="20484" name="Text Box 11">
            <a:extLst>
              <a:ext uri="{FF2B5EF4-FFF2-40B4-BE49-F238E27FC236}">
                <a16:creationId xmlns:a16="http://schemas.microsoft.com/office/drawing/2014/main" id="{A9FFC3A1-7139-4D47-83EA-284761329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590800"/>
            <a:ext cx="190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ahoma" panose="020B0604030504040204" pitchFamily="34" charset="0"/>
              </a:rPr>
              <a:t>n = Sample Size</a:t>
            </a:r>
          </a:p>
        </p:txBody>
      </p:sp>
      <p:sp>
        <p:nvSpPr>
          <p:cNvPr id="20485" name="Text Box 12">
            <a:extLst>
              <a:ext uri="{FF2B5EF4-FFF2-40B4-BE49-F238E27FC236}">
                <a16:creationId xmlns:a16="http://schemas.microsoft.com/office/drawing/2014/main" id="{A8374A67-1204-4D95-A6F2-465F492A2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72000"/>
            <a:ext cx="2209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ahoma" panose="020B0604030504040204" pitchFamily="34" charset="0"/>
              </a:rPr>
              <a:t>N = Population Size</a:t>
            </a:r>
          </a:p>
        </p:txBody>
      </p:sp>
      <p:sp>
        <p:nvSpPr>
          <p:cNvPr id="20486" name="Line 13">
            <a:extLst>
              <a:ext uri="{FF2B5EF4-FFF2-40B4-BE49-F238E27FC236}">
                <a16:creationId xmlns:a16="http://schemas.microsoft.com/office/drawing/2014/main" id="{E691BEFA-1F66-48B3-A28E-8D8E13765A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743200"/>
            <a:ext cx="990600" cy="152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7" name="Line 14">
            <a:extLst>
              <a:ext uri="{FF2B5EF4-FFF2-40B4-BE49-F238E27FC236}">
                <a16:creationId xmlns:a16="http://schemas.microsoft.com/office/drawing/2014/main" id="{B5EFFDFC-1DD7-4902-8A85-A3053910C7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914400" cy="1524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8" name="Object 15">
            <a:extLst>
              <a:ext uri="{FF2B5EF4-FFF2-40B4-BE49-F238E27FC236}">
                <a16:creationId xmlns:a16="http://schemas.microsoft.com/office/drawing/2014/main" id="{8A25A474-4915-4217-80F8-1BD84D4806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819400"/>
          <a:ext cx="4648200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803400" imgH="609600" progId="Equation.3">
                  <p:embed/>
                </p:oleObj>
              </mc:Choice>
              <mc:Fallback>
                <p:oleObj name="Equation" r:id="rId3" imgW="1803400" imgH="609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19400"/>
                        <a:ext cx="4648200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6">
            <a:extLst>
              <a:ext uri="{FF2B5EF4-FFF2-40B4-BE49-F238E27FC236}">
                <a16:creationId xmlns:a16="http://schemas.microsoft.com/office/drawing/2014/main" id="{AFC897A9-93D1-44B5-A6BE-3761417F2D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0050" y="4830763"/>
          <a:ext cx="4679950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1816100" imgH="609600" progId="Equation.3">
                  <p:embed/>
                </p:oleObj>
              </mc:Choice>
              <mc:Fallback>
                <p:oleObj name="Equation" r:id="rId5" imgW="1816100" imgH="609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4830763"/>
                        <a:ext cx="4679950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A423449-8AF0-458F-B372-E5F49B62E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Mean (Arithmetic Average)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88BEAD6-9464-42CE-A708-FCE252B07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The most common measure of central tendency</a:t>
            </a:r>
          </a:p>
          <a:p>
            <a:pPr eaLnBrk="1" hangingPunct="1"/>
            <a:r>
              <a:rPr lang="en-US" altLang="en-US" sz="2400"/>
              <a:t>Mean = sum of values divided by the number of values</a:t>
            </a:r>
          </a:p>
          <a:p>
            <a:pPr eaLnBrk="1" hangingPunct="1"/>
            <a:r>
              <a:rPr lang="en-US" altLang="en-US" sz="2400"/>
              <a:t>Affected by extreme values (outliers)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124AEBB4-2580-41EA-9DF6-58FC2E44C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8398A528-25A5-42F8-AED8-69F8E134ACC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9055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403E68E0-C536-4A6A-A7A3-2BC10BD0F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8">
            <a:extLst>
              <a:ext uri="{FF2B5EF4-FFF2-40B4-BE49-F238E27FC236}">
                <a16:creationId xmlns:a16="http://schemas.microsoft.com/office/drawing/2014/main" id="{A651BAAD-8DB5-42FF-8425-9759FD866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3798888"/>
            <a:ext cx="3984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0  1   2   3   4   5   6   7   8   9   10</a:t>
            </a:r>
          </a:p>
        </p:txBody>
      </p:sp>
      <p:sp>
        <p:nvSpPr>
          <p:cNvPr id="21512" name="Rectangle 10">
            <a:extLst>
              <a:ext uri="{FF2B5EF4-FFF2-40B4-BE49-F238E27FC236}">
                <a16:creationId xmlns:a16="http://schemas.microsoft.com/office/drawing/2014/main" id="{09F1B35F-E110-49F1-8CA2-56DA9D7E0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1513" name="Oval 11">
            <a:extLst>
              <a:ext uri="{FF2B5EF4-FFF2-40B4-BE49-F238E27FC236}">
                <a16:creationId xmlns:a16="http://schemas.microsoft.com/office/drawing/2014/main" id="{3DE436C9-F024-44AE-941C-AE59DACF0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4" name="Oval 12">
            <a:extLst>
              <a:ext uri="{FF2B5EF4-FFF2-40B4-BE49-F238E27FC236}">
                <a16:creationId xmlns:a16="http://schemas.microsoft.com/office/drawing/2014/main" id="{ADAFC5D4-3B82-4586-B0BC-D7CDD59B8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Oval 13">
            <a:extLst>
              <a:ext uri="{FF2B5EF4-FFF2-40B4-BE49-F238E27FC236}">
                <a16:creationId xmlns:a16="http://schemas.microsoft.com/office/drawing/2014/main" id="{2F6F950F-965F-4967-9BC3-3A4EF15A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Oval 14">
            <a:extLst>
              <a:ext uri="{FF2B5EF4-FFF2-40B4-BE49-F238E27FC236}">
                <a16:creationId xmlns:a16="http://schemas.microsoft.com/office/drawing/2014/main" id="{A09510C9-A563-4F05-8F63-E47813251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7" name="Oval 15">
            <a:extLst>
              <a:ext uri="{FF2B5EF4-FFF2-40B4-BE49-F238E27FC236}">
                <a16:creationId xmlns:a16="http://schemas.microsoft.com/office/drawing/2014/main" id="{9BDF7952-5117-411D-80F7-1189B8E0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8" name="AutoShape 21">
            <a:extLst>
              <a:ext uri="{FF2B5EF4-FFF2-40B4-BE49-F238E27FC236}">
                <a16:creationId xmlns:a16="http://schemas.microsoft.com/office/drawing/2014/main" id="{B3777B26-48A4-477E-9307-834C18D2064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2573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9" name="Rectangle 22">
            <a:extLst>
              <a:ext uri="{FF2B5EF4-FFF2-40B4-BE49-F238E27FC236}">
                <a16:creationId xmlns:a16="http://schemas.microsoft.com/office/drawing/2014/main" id="{408E1E11-E747-41BA-AE1C-E364159A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00600"/>
            <a:ext cx="15240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Mean = 3</a:t>
            </a:r>
          </a:p>
        </p:txBody>
      </p:sp>
      <p:sp>
        <p:nvSpPr>
          <p:cNvPr id="21520" name="Line 24">
            <a:extLst>
              <a:ext uri="{FF2B5EF4-FFF2-40B4-BE49-F238E27FC236}">
                <a16:creationId xmlns:a16="http://schemas.microsoft.com/office/drawing/2014/main" id="{960E6E81-AF57-4E36-A42D-05E448952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6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Rectangle 25">
            <a:extLst>
              <a:ext uri="{FF2B5EF4-FFF2-40B4-BE49-F238E27FC236}">
                <a16:creationId xmlns:a16="http://schemas.microsoft.com/office/drawing/2014/main" id="{F1AE4C21-1B7B-46D9-9575-C35839D37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10000"/>
            <a:ext cx="3984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  0  1   2   3   4   5   6   7   8   9   10</a:t>
            </a:r>
          </a:p>
        </p:txBody>
      </p:sp>
      <p:sp>
        <p:nvSpPr>
          <p:cNvPr id="21522" name="Rectangle 26">
            <a:extLst>
              <a:ext uri="{FF2B5EF4-FFF2-40B4-BE49-F238E27FC236}">
                <a16:creationId xmlns:a16="http://schemas.microsoft.com/office/drawing/2014/main" id="{CB2C0BFD-563F-4E3F-BD95-448B9628F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657600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1523" name="Oval 27">
            <a:extLst>
              <a:ext uri="{FF2B5EF4-FFF2-40B4-BE49-F238E27FC236}">
                <a16:creationId xmlns:a16="http://schemas.microsoft.com/office/drawing/2014/main" id="{9E8F4E8D-9113-4E0C-A39E-AE6D0114A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4" name="Oval 28">
            <a:extLst>
              <a:ext uri="{FF2B5EF4-FFF2-40B4-BE49-F238E27FC236}">
                <a16:creationId xmlns:a16="http://schemas.microsoft.com/office/drawing/2014/main" id="{E81EC174-C1C8-4878-B50A-D9377BC21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5" name="Oval 29">
            <a:extLst>
              <a:ext uri="{FF2B5EF4-FFF2-40B4-BE49-F238E27FC236}">
                <a16:creationId xmlns:a16="http://schemas.microsoft.com/office/drawing/2014/main" id="{7C2CFF53-602D-4F56-A7B4-78F2FAB66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6" name="Oval 30">
            <a:extLst>
              <a:ext uri="{FF2B5EF4-FFF2-40B4-BE49-F238E27FC236}">
                <a16:creationId xmlns:a16="http://schemas.microsoft.com/office/drawing/2014/main" id="{28849459-2E7C-45C9-A810-1C0F5DC74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7" name="Oval 31">
            <a:extLst>
              <a:ext uri="{FF2B5EF4-FFF2-40B4-BE49-F238E27FC236}">
                <a16:creationId xmlns:a16="http://schemas.microsoft.com/office/drawing/2014/main" id="{24A5368A-3441-4368-BFF3-6BD04AD68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8" name="Rectangle 32">
            <a:extLst>
              <a:ext uri="{FF2B5EF4-FFF2-40B4-BE49-F238E27FC236}">
                <a16:creationId xmlns:a16="http://schemas.microsoft.com/office/drawing/2014/main" id="{4C2ABDE3-5874-4A31-9E7D-D3AE4A9B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15240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Mean = 4</a:t>
            </a:r>
          </a:p>
        </p:txBody>
      </p:sp>
      <p:graphicFrame>
        <p:nvGraphicFramePr>
          <p:cNvPr id="21529" name="Object 35">
            <a:extLst>
              <a:ext uri="{FF2B5EF4-FFF2-40B4-BE49-F238E27FC236}">
                <a16:creationId xmlns:a16="http://schemas.microsoft.com/office/drawing/2014/main" id="{00E5E08C-750B-4666-9E58-9ABC58DC79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410200"/>
          <a:ext cx="3022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1625600" imgH="393700" progId="Equation.3">
                  <p:embed/>
                </p:oleObj>
              </mc:Choice>
              <mc:Fallback>
                <p:oleObj name="Equation" r:id="rId3" imgW="16256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22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0" name="Object 36">
            <a:extLst>
              <a:ext uri="{FF2B5EF4-FFF2-40B4-BE49-F238E27FC236}">
                <a16:creationId xmlns:a16="http://schemas.microsoft.com/office/drawing/2014/main" id="{1EAE90CC-F066-47C2-980E-04ED6515A8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6850" y="54102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1714500" imgH="393700" progId="Equation.3">
                  <p:embed/>
                </p:oleObj>
              </mc:Choice>
              <mc:Fallback>
                <p:oleObj name="Equation" r:id="rId5" imgW="1714500" imgH="393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5410200"/>
                        <a:ext cx="31877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83D9754-4642-4E3F-9382-30C5A3EE1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Median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FF35565-C6B9-456D-9537-000BA9F93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5029200"/>
          </a:xfrm>
        </p:spPr>
        <p:txBody>
          <a:bodyPr/>
          <a:lstStyle/>
          <a:p>
            <a:pPr eaLnBrk="1" hangingPunct="1"/>
            <a:r>
              <a:rPr lang="en-US" altLang="en-US" sz="2700"/>
              <a:t>Not affected by extreme values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 an ordered array, the median is the “middle” number</a:t>
            </a:r>
          </a:p>
          <a:p>
            <a:pPr lvl="1" eaLnBrk="1" hangingPunct="1"/>
            <a:r>
              <a:rPr lang="en-US" altLang="en-US"/>
              <a:t>If n or N is odd, the median is the middle number</a:t>
            </a:r>
          </a:p>
          <a:p>
            <a:pPr lvl="1" eaLnBrk="1" hangingPunct="1"/>
            <a:r>
              <a:rPr lang="en-US" altLang="en-US"/>
              <a:t>If n or N is even, the median is the average of the two middle numbers</a:t>
            </a:r>
          </a:p>
        </p:txBody>
      </p:sp>
      <p:sp>
        <p:nvSpPr>
          <p:cNvPr id="22532" name="AutoShape 44">
            <a:extLst>
              <a:ext uri="{FF2B5EF4-FFF2-40B4-BE49-F238E27FC236}">
                <a16:creationId xmlns:a16="http://schemas.microsoft.com/office/drawing/2014/main" id="{94E19014-8C56-4301-85E8-8E8A1BF4DF2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524500" y="30861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45">
            <a:extLst>
              <a:ext uri="{FF2B5EF4-FFF2-40B4-BE49-F238E27FC236}">
                <a16:creationId xmlns:a16="http://schemas.microsoft.com/office/drawing/2014/main" id="{A1EB694D-7C07-4E86-94F4-80B47E9F4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26670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46">
            <a:extLst>
              <a:ext uri="{FF2B5EF4-FFF2-40B4-BE49-F238E27FC236}">
                <a16:creationId xmlns:a16="http://schemas.microsoft.com/office/drawing/2014/main" id="{684A62F4-1E8A-4561-B543-7EA7B8C3C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2579688"/>
            <a:ext cx="3984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0  1   2   3   4   5   6   7   8   9   10</a:t>
            </a:r>
          </a:p>
        </p:txBody>
      </p:sp>
      <p:sp>
        <p:nvSpPr>
          <p:cNvPr id="22535" name="Rectangle 47">
            <a:extLst>
              <a:ext uri="{FF2B5EF4-FFF2-40B4-BE49-F238E27FC236}">
                <a16:creationId xmlns:a16="http://schemas.microsoft.com/office/drawing/2014/main" id="{E9204028-A879-4C29-8A7A-AEE29E9A0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2536" name="Oval 48">
            <a:extLst>
              <a:ext uri="{FF2B5EF4-FFF2-40B4-BE49-F238E27FC236}">
                <a16:creationId xmlns:a16="http://schemas.microsoft.com/office/drawing/2014/main" id="{625EB78D-E218-4751-A539-A49F13CA1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49">
            <a:extLst>
              <a:ext uri="{FF2B5EF4-FFF2-40B4-BE49-F238E27FC236}">
                <a16:creationId xmlns:a16="http://schemas.microsoft.com/office/drawing/2014/main" id="{8793AECB-4B1F-4167-83B6-56C6A802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50">
            <a:extLst>
              <a:ext uri="{FF2B5EF4-FFF2-40B4-BE49-F238E27FC236}">
                <a16:creationId xmlns:a16="http://schemas.microsoft.com/office/drawing/2014/main" id="{0B38C458-169E-434A-B283-529BFF31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51">
            <a:extLst>
              <a:ext uri="{FF2B5EF4-FFF2-40B4-BE49-F238E27FC236}">
                <a16:creationId xmlns:a16="http://schemas.microsoft.com/office/drawing/2014/main" id="{E2E1E5E9-4209-4328-8458-F47450BAD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52">
            <a:extLst>
              <a:ext uri="{FF2B5EF4-FFF2-40B4-BE49-F238E27FC236}">
                <a16:creationId xmlns:a16="http://schemas.microsoft.com/office/drawing/2014/main" id="{7B7BF736-95C0-445F-B8EC-2E22CF6E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AutoShape 53">
            <a:extLst>
              <a:ext uri="{FF2B5EF4-FFF2-40B4-BE49-F238E27FC236}">
                <a16:creationId xmlns:a16="http://schemas.microsoft.com/office/drawing/2014/main" id="{365961F7-40D5-4EFB-85BC-82D53783597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181100" y="30861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54">
            <a:extLst>
              <a:ext uri="{FF2B5EF4-FFF2-40B4-BE49-F238E27FC236}">
                <a16:creationId xmlns:a16="http://schemas.microsoft.com/office/drawing/2014/main" id="{5C33085F-38C9-4B56-828F-203A2556F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81400"/>
            <a:ext cx="1828800" cy="4667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Median = 3</a:t>
            </a:r>
          </a:p>
        </p:txBody>
      </p:sp>
      <p:sp>
        <p:nvSpPr>
          <p:cNvPr id="22543" name="Line 55">
            <a:extLst>
              <a:ext uri="{FF2B5EF4-FFF2-40B4-BE49-F238E27FC236}">
                <a16:creationId xmlns:a16="http://schemas.microsoft.com/office/drawing/2014/main" id="{0EF3388E-9CE1-4D69-B985-C438C859E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0463" y="26670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Rectangle 56">
            <a:extLst>
              <a:ext uri="{FF2B5EF4-FFF2-40B4-BE49-F238E27FC236}">
                <a16:creationId xmlns:a16="http://schemas.microsoft.com/office/drawing/2014/main" id="{498A4ED5-76D4-487D-A66A-7155DE977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90800"/>
            <a:ext cx="3984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  0  1   2   3   4   5   6   7   8   9   10</a:t>
            </a:r>
          </a:p>
        </p:txBody>
      </p:sp>
      <p:sp>
        <p:nvSpPr>
          <p:cNvPr id="22545" name="Rectangle 57">
            <a:extLst>
              <a:ext uri="{FF2B5EF4-FFF2-40B4-BE49-F238E27FC236}">
                <a16:creationId xmlns:a16="http://schemas.microsoft.com/office/drawing/2014/main" id="{E1129008-9AEF-46D6-B1AC-CEB719F46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438400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2546" name="Oval 58">
            <a:extLst>
              <a:ext uri="{FF2B5EF4-FFF2-40B4-BE49-F238E27FC236}">
                <a16:creationId xmlns:a16="http://schemas.microsoft.com/office/drawing/2014/main" id="{EDC39771-6BD9-4FC5-A5FD-4EC4D7D09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59">
            <a:extLst>
              <a:ext uri="{FF2B5EF4-FFF2-40B4-BE49-F238E27FC236}">
                <a16:creationId xmlns:a16="http://schemas.microsoft.com/office/drawing/2014/main" id="{2C764C29-CB27-439E-AFB0-AD061C7C3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8" name="Oval 60">
            <a:extLst>
              <a:ext uri="{FF2B5EF4-FFF2-40B4-BE49-F238E27FC236}">
                <a16:creationId xmlns:a16="http://schemas.microsoft.com/office/drawing/2014/main" id="{E94C067D-CC73-4AEE-8BD2-FF7F688A3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9" name="Oval 61">
            <a:extLst>
              <a:ext uri="{FF2B5EF4-FFF2-40B4-BE49-F238E27FC236}">
                <a16:creationId xmlns:a16="http://schemas.microsoft.com/office/drawing/2014/main" id="{75968F3F-9681-4890-91A1-0C5F728C7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0" name="Oval 62">
            <a:extLst>
              <a:ext uri="{FF2B5EF4-FFF2-40B4-BE49-F238E27FC236}">
                <a16:creationId xmlns:a16="http://schemas.microsoft.com/office/drawing/2014/main" id="{2BD3D547-99FB-4B00-81CB-D634B93F1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1" name="Rectangle 64">
            <a:extLst>
              <a:ext uri="{FF2B5EF4-FFF2-40B4-BE49-F238E27FC236}">
                <a16:creationId xmlns:a16="http://schemas.microsoft.com/office/drawing/2014/main" id="{AB78DBB4-3F8A-460D-BE59-F4B2F997D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81400"/>
            <a:ext cx="1828800" cy="4667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Median =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C3ABB7-6E37-4DF5-BE3F-5356FCC8B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93E4DA-9379-43FE-BFAA-989CFB1C6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en-US"/>
              <a:t>A measure of central tendency</a:t>
            </a:r>
          </a:p>
          <a:p>
            <a:pPr eaLnBrk="1" hangingPunct="1"/>
            <a:r>
              <a:rPr lang="en-US" altLang="en-US"/>
              <a:t>Value that occurs </a:t>
            </a:r>
            <a:r>
              <a:rPr lang="en-US" altLang="en-US">
                <a:solidFill>
                  <a:schemeClr val="folHlink"/>
                </a:solidFill>
              </a:rPr>
              <a:t>most often</a:t>
            </a:r>
          </a:p>
          <a:p>
            <a:pPr eaLnBrk="1" hangingPunct="1"/>
            <a:r>
              <a:rPr lang="en-US" altLang="en-US"/>
              <a:t>Not affected by extreme values</a:t>
            </a:r>
          </a:p>
          <a:p>
            <a:pPr eaLnBrk="1" hangingPunct="1"/>
            <a:r>
              <a:rPr lang="en-US" altLang="en-US"/>
              <a:t>Used for either numerical or categorical data</a:t>
            </a:r>
          </a:p>
          <a:p>
            <a:pPr eaLnBrk="1" hangingPunct="1"/>
            <a:r>
              <a:rPr lang="en-US" altLang="en-US"/>
              <a:t>There may may be no mode</a:t>
            </a:r>
          </a:p>
          <a:p>
            <a:pPr eaLnBrk="1" hangingPunct="1"/>
            <a:r>
              <a:rPr lang="en-US" altLang="en-US"/>
              <a:t>There may be several modes</a:t>
            </a:r>
          </a:p>
          <a:p>
            <a:pPr eaLnBrk="1" hangingPunct="1"/>
            <a:endParaRPr lang="en-US" altLang="en-US"/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CD4325E5-AB5A-4AA0-9C29-76C5CA297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" y="5576888"/>
            <a:ext cx="33543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A7A3E09-527F-4611-B041-1D6FAC102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5570538"/>
            <a:ext cx="5508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</a:rPr>
              <a:t>0   1   2   3   4   5   6   7   8   9   10   11   12   13   14   </a:t>
            </a: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32DB40FF-40E5-4F5A-96C7-AED269ECF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>
            <a:extLst>
              <a:ext uri="{FF2B5EF4-FFF2-40B4-BE49-F238E27FC236}">
                <a16:creationId xmlns:a16="http://schemas.microsoft.com/office/drawing/2014/main" id="{9FE86CA5-917E-4272-A4B7-F323FF425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>
            <a:extLst>
              <a:ext uri="{FF2B5EF4-FFF2-40B4-BE49-F238E27FC236}">
                <a16:creationId xmlns:a16="http://schemas.microsoft.com/office/drawing/2014/main" id="{F364FB14-8B7C-4AB2-9C52-F44B36FA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>
            <a:extLst>
              <a:ext uri="{FF2B5EF4-FFF2-40B4-BE49-F238E27FC236}">
                <a16:creationId xmlns:a16="http://schemas.microsoft.com/office/drawing/2014/main" id="{D00601BC-9D40-4865-9190-53919A306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Oval 10">
            <a:extLst>
              <a:ext uri="{FF2B5EF4-FFF2-40B4-BE49-F238E27FC236}">
                <a16:creationId xmlns:a16="http://schemas.microsoft.com/office/drawing/2014/main" id="{CEB6621D-1228-44F9-B7A4-CA40431C2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1">
            <a:extLst>
              <a:ext uri="{FF2B5EF4-FFF2-40B4-BE49-F238E27FC236}">
                <a16:creationId xmlns:a16="http://schemas.microsoft.com/office/drawing/2014/main" id="{46A72D91-1F49-4A5B-A34F-E59ABC1D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Oval 12">
            <a:extLst>
              <a:ext uri="{FF2B5EF4-FFF2-40B4-BE49-F238E27FC236}">
                <a16:creationId xmlns:a16="http://schemas.microsoft.com/office/drawing/2014/main" id="{53392B88-773F-4224-9D5A-3C0E2695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Oval 13">
            <a:extLst>
              <a:ext uri="{FF2B5EF4-FFF2-40B4-BE49-F238E27FC236}">
                <a16:creationId xmlns:a16="http://schemas.microsoft.com/office/drawing/2014/main" id="{2EB0FCB1-81C6-4000-B37F-0B1949724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F5194667-625C-4D4E-8EE0-9EB90595F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019800"/>
            <a:ext cx="1447800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Mode = 5</a:t>
            </a:r>
          </a:p>
        </p:txBody>
      </p:sp>
      <p:sp>
        <p:nvSpPr>
          <p:cNvPr id="23567" name="Oval 15">
            <a:extLst>
              <a:ext uri="{FF2B5EF4-FFF2-40B4-BE49-F238E27FC236}">
                <a16:creationId xmlns:a16="http://schemas.microsoft.com/office/drawing/2014/main" id="{DB5DA1B9-328F-4D03-9815-A116BF01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8" name="AutoShape 16">
            <a:extLst>
              <a:ext uri="{FF2B5EF4-FFF2-40B4-BE49-F238E27FC236}">
                <a16:creationId xmlns:a16="http://schemas.microsoft.com/office/drawing/2014/main" id="{E2D679A9-87BB-4F94-B6C3-C5F4C4EF7EB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913732" y="6011068"/>
            <a:ext cx="533400" cy="246063"/>
          </a:xfrm>
          <a:prstGeom prst="rightArrow">
            <a:avLst>
              <a:gd name="adj1" fmla="val 50000"/>
              <a:gd name="adj2" fmla="val 5459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9" name="Line 17">
            <a:extLst>
              <a:ext uri="{FF2B5EF4-FFF2-40B4-BE49-F238E27FC236}">
                <a16:creationId xmlns:a16="http://schemas.microsoft.com/office/drawing/2014/main" id="{75E46EE1-EC2E-4525-89EA-5446C529F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750" y="5576888"/>
            <a:ext cx="12969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Oval 18">
            <a:extLst>
              <a:ext uri="{FF2B5EF4-FFF2-40B4-BE49-F238E27FC236}">
                <a16:creationId xmlns:a16="http://schemas.microsoft.com/office/drawing/2014/main" id="{ECA04B88-6D1C-4103-9C9D-34B8C29F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1" name="Oval 19">
            <a:extLst>
              <a:ext uri="{FF2B5EF4-FFF2-40B4-BE49-F238E27FC236}">
                <a16:creationId xmlns:a16="http://schemas.microsoft.com/office/drawing/2014/main" id="{1537C015-C407-4937-AA89-2196986FA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Oval 20">
            <a:extLst>
              <a:ext uri="{FF2B5EF4-FFF2-40B4-BE49-F238E27FC236}">
                <a16:creationId xmlns:a16="http://schemas.microsoft.com/office/drawing/2014/main" id="{3323B34C-472F-4885-AFB7-279172067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3" name="Oval 21">
            <a:extLst>
              <a:ext uri="{FF2B5EF4-FFF2-40B4-BE49-F238E27FC236}">
                <a16:creationId xmlns:a16="http://schemas.microsoft.com/office/drawing/2014/main" id="{8D4623A0-7359-4957-AE7D-F40871C39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0117ABFC-0C29-48F2-ACB8-E6331322F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562600"/>
            <a:ext cx="18303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Rectangle 23">
            <a:extLst>
              <a:ext uri="{FF2B5EF4-FFF2-40B4-BE49-F238E27FC236}">
                <a16:creationId xmlns:a16="http://schemas.microsoft.com/office/drawing/2014/main" id="{CB5B05C9-86F5-4F26-BFBD-B1D251F6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5" y="5562600"/>
            <a:ext cx="2536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</a:rPr>
              <a:t>0   1   2   3   4   5   6</a:t>
            </a:r>
          </a:p>
        </p:txBody>
      </p:sp>
      <p:sp>
        <p:nvSpPr>
          <p:cNvPr id="23576" name="Oval 24">
            <a:extLst>
              <a:ext uri="{FF2B5EF4-FFF2-40B4-BE49-F238E27FC236}">
                <a16:creationId xmlns:a16="http://schemas.microsoft.com/office/drawing/2014/main" id="{70F29BFB-21CA-461E-B0F1-338094EB8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7" name="Oval 25">
            <a:extLst>
              <a:ext uri="{FF2B5EF4-FFF2-40B4-BE49-F238E27FC236}">
                <a16:creationId xmlns:a16="http://schemas.microsoft.com/office/drawing/2014/main" id="{2B3AE912-B1F3-42C0-8A42-BB95F0A6B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8" name="Oval 26">
            <a:extLst>
              <a:ext uri="{FF2B5EF4-FFF2-40B4-BE49-F238E27FC236}">
                <a16:creationId xmlns:a16="http://schemas.microsoft.com/office/drawing/2014/main" id="{8DF08AE6-AA95-4598-8613-80ED9CACB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9" name="Oval 27">
            <a:extLst>
              <a:ext uri="{FF2B5EF4-FFF2-40B4-BE49-F238E27FC236}">
                <a16:creationId xmlns:a16="http://schemas.microsoft.com/office/drawing/2014/main" id="{256BA5D7-ACA9-49CF-967A-111DDD63C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0" name="Oval 28">
            <a:extLst>
              <a:ext uri="{FF2B5EF4-FFF2-40B4-BE49-F238E27FC236}">
                <a16:creationId xmlns:a16="http://schemas.microsoft.com/office/drawing/2014/main" id="{04C27C93-FA0A-4F15-9B2D-1AE65705D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52720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1" name="Oval 29">
            <a:extLst>
              <a:ext uri="{FF2B5EF4-FFF2-40B4-BE49-F238E27FC236}">
                <a16:creationId xmlns:a16="http://schemas.microsoft.com/office/drawing/2014/main" id="{490796F7-D306-4CA3-8B4B-94192322F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2720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2" name="Oval 30">
            <a:extLst>
              <a:ext uri="{FF2B5EF4-FFF2-40B4-BE49-F238E27FC236}">
                <a16:creationId xmlns:a16="http://schemas.microsoft.com/office/drawing/2014/main" id="{FC27ABD8-E1FD-4883-89AB-1D19D769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2720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3" name="Rectangle 31">
            <a:extLst>
              <a:ext uri="{FF2B5EF4-FFF2-40B4-BE49-F238E27FC236}">
                <a16:creationId xmlns:a16="http://schemas.microsoft.com/office/drawing/2014/main" id="{1BF31225-8F5B-4E03-B7BF-7314C9D8C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6019800"/>
            <a:ext cx="1470025" cy="406400"/>
          </a:xfrm>
          <a:prstGeom prst="rect">
            <a:avLst/>
          </a:prstGeom>
          <a:solidFill>
            <a:srgbClr val="E5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No Mode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1522</TotalTime>
  <Pages>20</Pages>
  <Words>1410</Words>
  <Application>Microsoft Office PowerPoint</Application>
  <PresentationFormat>On-screen Show (4:3)</PresentationFormat>
  <Paragraphs>301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Times New Roman</vt:lpstr>
      <vt:lpstr>Wingdings</vt:lpstr>
      <vt:lpstr>FrankRuehl</vt:lpstr>
      <vt:lpstr>Tahoma</vt:lpstr>
      <vt:lpstr>Lucida Bright</vt:lpstr>
      <vt:lpstr>PrenHall1</vt:lpstr>
      <vt:lpstr>Equation</vt:lpstr>
      <vt:lpstr>Drawing</vt:lpstr>
      <vt:lpstr>PowerPoint Presentation</vt:lpstr>
      <vt:lpstr>Learning Module 5 Goals</vt:lpstr>
      <vt:lpstr>Learning Module Topics</vt:lpstr>
      <vt:lpstr>Summary Measures</vt:lpstr>
      <vt:lpstr>Measures of Center and Location</vt:lpstr>
      <vt:lpstr>Mean (Arithmetic Average)</vt:lpstr>
      <vt:lpstr>Mean (Arithmetic Average)</vt:lpstr>
      <vt:lpstr>Median</vt:lpstr>
      <vt:lpstr>Mode</vt:lpstr>
      <vt:lpstr>Weighted Mean</vt:lpstr>
      <vt:lpstr> Review Example</vt:lpstr>
      <vt:lpstr>Summary Statistics</vt:lpstr>
      <vt:lpstr> Which measure of location  is the “best”?</vt:lpstr>
      <vt:lpstr>Shape of a Distribution</vt:lpstr>
      <vt:lpstr>Other Location Measures</vt:lpstr>
      <vt:lpstr>Percentiles</vt:lpstr>
      <vt:lpstr>Quartiles</vt:lpstr>
      <vt:lpstr>Measures of Variation</vt:lpstr>
      <vt:lpstr> Variation</vt:lpstr>
      <vt:lpstr>Range</vt:lpstr>
      <vt:lpstr> Disadvantages of the Range</vt:lpstr>
      <vt:lpstr>Interquartile Range</vt:lpstr>
      <vt:lpstr>Interquartile Range</vt:lpstr>
      <vt:lpstr>Variance</vt:lpstr>
      <vt:lpstr>Standard Deviation</vt:lpstr>
      <vt:lpstr>Calculation Example: Sample Standard Deviation</vt:lpstr>
      <vt:lpstr>Comparing Standard Deviations</vt:lpstr>
      <vt:lpstr>Coefficient of Variation</vt:lpstr>
      <vt:lpstr>Comparing Coefficient  of Variation</vt:lpstr>
      <vt:lpstr>PowerPoint Presentation</vt:lpstr>
      <vt:lpstr>PowerPoint Presentation</vt:lpstr>
      <vt:lpstr>Using Microsoft Excel</vt:lpstr>
      <vt:lpstr>Learning Module 5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3</dc:subject>
  <dc:creator>Dirk Yandell</dc:creator>
  <cp:keywords/>
  <dc:description/>
  <cp:lastModifiedBy>19498</cp:lastModifiedBy>
  <cp:revision>89</cp:revision>
  <cp:lastPrinted>1998-11-22T23:37:53Z</cp:lastPrinted>
  <dcterms:created xsi:type="dcterms:W3CDTF">2001-01-13T00:04:22Z</dcterms:created>
  <dcterms:modified xsi:type="dcterms:W3CDTF">2022-02-03T18:18:31Z</dcterms:modified>
</cp:coreProperties>
</file>