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50"/>
  </p:notesMasterIdLst>
  <p:handoutMasterIdLst>
    <p:handoutMasterId r:id="rId51"/>
  </p:handoutMasterIdLst>
  <p:sldIdLst>
    <p:sldId id="746" r:id="rId2"/>
    <p:sldId id="295" r:id="rId3"/>
    <p:sldId id="414" r:id="rId4"/>
    <p:sldId id="750" r:id="rId5"/>
    <p:sldId id="282" r:id="rId6"/>
    <p:sldId id="360" r:id="rId7"/>
    <p:sldId id="386" r:id="rId8"/>
    <p:sldId id="352" r:id="rId9"/>
    <p:sldId id="392" r:id="rId10"/>
    <p:sldId id="366" r:id="rId11"/>
    <p:sldId id="751" r:id="rId12"/>
    <p:sldId id="394" r:id="rId13"/>
    <p:sldId id="398" r:id="rId14"/>
    <p:sldId id="395" r:id="rId15"/>
    <p:sldId id="764" r:id="rId16"/>
    <p:sldId id="763" r:id="rId17"/>
    <p:sldId id="396" r:id="rId18"/>
    <p:sldId id="397" r:id="rId19"/>
    <p:sldId id="409" r:id="rId20"/>
    <p:sldId id="400" r:id="rId21"/>
    <p:sldId id="387" r:id="rId22"/>
    <p:sldId id="388" r:id="rId23"/>
    <p:sldId id="389" r:id="rId24"/>
    <p:sldId id="390" r:id="rId25"/>
    <p:sldId id="359" r:id="rId26"/>
    <p:sldId id="753" r:id="rId27"/>
    <p:sldId id="749" r:id="rId28"/>
    <p:sldId id="748" r:id="rId29"/>
    <p:sldId id="755" r:id="rId30"/>
    <p:sldId id="760" r:id="rId31"/>
    <p:sldId id="259" r:id="rId32"/>
    <p:sldId id="762" r:id="rId33"/>
    <p:sldId id="758" r:id="rId34"/>
    <p:sldId id="759" r:id="rId35"/>
    <p:sldId id="761" r:id="rId36"/>
    <p:sldId id="756" r:id="rId37"/>
    <p:sldId id="263" r:id="rId38"/>
    <p:sldId id="262" r:id="rId39"/>
    <p:sldId id="264" r:id="rId40"/>
    <p:sldId id="265" r:id="rId41"/>
    <p:sldId id="267" r:id="rId42"/>
    <p:sldId id="268" r:id="rId43"/>
    <p:sldId id="345" r:id="rId44"/>
    <p:sldId id="347" r:id="rId45"/>
    <p:sldId id="382" r:id="rId46"/>
    <p:sldId id="757" r:id="rId47"/>
    <p:sldId id="765" r:id="rId48"/>
    <p:sldId id="308" r:id="rId49"/>
  </p:sldIdLst>
  <p:sldSz cx="9144000" cy="6858000" type="letter"/>
  <p:notesSz cx="7010400" cy="9296400"/>
  <p:custDataLst>
    <p:tags r:id="rId52"/>
  </p:custDataLst>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66"/>
    <a:srgbClr val="003300"/>
    <a:srgbClr val="800000"/>
    <a:srgbClr val="FEC3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5" autoAdjust="0"/>
    <p:restoredTop sz="99241" autoAdjust="0"/>
  </p:normalViewPr>
  <p:slideViewPr>
    <p:cSldViewPr snapToGrid="0" snapToObjects="1">
      <p:cViewPr varScale="1">
        <p:scale>
          <a:sx n="96" d="100"/>
          <a:sy n="96" d="100"/>
        </p:scale>
        <p:origin x="346" y="6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25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263F32-2026-401C-9F5D-A8425D4A4817}"/>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E0BB18C6-462F-42B1-B238-6DA042F5D4FD}"/>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2FA1BE1C-EE5F-40B8-935A-74491AC16B75}" type="datetimeFigureOut">
              <a:rPr lang="en-US"/>
              <a:pPr>
                <a:defRPr/>
              </a:pPr>
              <a:t>8/31/2022</a:t>
            </a:fld>
            <a:endParaRPr lang="en-US" dirty="0"/>
          </a:p>
        </p:txBody>
      </p:sp>
      <p:sp>
        <p:nvSpPr>
          <p:cNvPr id="4" name="Footer Placeholder 3">
            <a:extLst>
              <a:ext uri="{FF2B5EF4-FFF2-40B4-BE49-F238E27FC236}">
                <a16:creationId xmlns:a16="http://schemas.microsoft.com/office/drawing/2014/main" id="{100FABD2-36E8-4CB7-8EAB-72AC7B743956}"/>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8109ABCA-F53E-4BBE-AE7E-925F36702245}"/>
              </a:ext>
            </a:extLst>
          </p:cNvPr>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C17D254D-022A-4C6F-8A8E-88D76290AD4E}"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F4E9B9-A892-4CEE-AECD-4B8FA855B5F7}"/>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7D55D562-F89C-4DBA-A986-7774A1F59268}"/>
              </a:ext>
            </a:extLst>
          </p:cNvPr>
          <p:cNvSpPr>
            <a:spLocks noGrp="1"/>
          </p:cNvSpPr>
          <p:nvPr>
            <p:ph type="dt" idx="1"/>
          </p:nvPr>
        </p:nvSpPr>
        <p:spPr>
          <a:xfrm>
            <a:off x="3970338" y="0"/>
            <a:ext cx="3038475" cy="46513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71B27EC-9134-404C-A971-BF621E06F326}" type="datetimeFigureOut">
              <a:rPr lang="en-US"/>
              <a:pPr>
                <a:defRPr/>
              </a:pPr>
              <a:t>8/31/2022</a:t>
            </a:fld>
            <a:endParaRPr lang="en-US" dirty="0"/>
          </a:p>
        </p:txBody>
      </p:sp>
      <p:sp>
        <p:nvSpPr>
          <p:cNvPr id="4" name="Slide Image Placeholder 3">
            <a:extLst>
              <a:ext uri="{FF2B5EF4-FFF2-40B4-BE49-F238E27FC236}">
                <a16:creationId xmlns:a16="http://schemas.microsoft.com/office/drawing/2014/main" id="{E783143B-195B-4C85-B4D4-6CE6A435824B}"/>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2BD8BF33-D58F-4073-BFC7-EA40D9E692BF}"/>
              </a:ext>
            </a:extLst>
          </p:cNvPr>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9A41D2E-91E7-4D87-8F79-7DC97C0AD754}"/>
              </a:ext>
            </a:extLst>
          </p:cNvPr>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972B2F58-6923-43AF-8A7C-7F3468E47A39}"/>
              </a:ext>
            </a:extLst>
          </p:cNvPr>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82FF7998-4B56-45F7-B2BA-3EF00394E95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099CA36A-51B9-4496-A00F-11DF84742F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4F4E92E2-C447-4460-8E8D-1997370E50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8"/>
            <a:ext cx="7772400" cy="1470025"/>
          </a:xfrm>
        </p:spPr>
        <p:txBody>
          <a:bodyPr/>
          <a:lstStyle/>
          <a:p>
            <a:r>
              <a:rPr lang="fr-FR"/>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Click to edit Master subtitle style</a:t>
            </a:r>
            <a:endParaRPr lang="en-US"/>
          </a:p>
        </p:txBody>
      </p:sp>
      <p:sp>
        <p:nvSpPr>
          <p:cNvPr id="4" name="Date Placeholder 3">
            <a:extLst>
              <a:ext uri="{FF2B5EF4-FFF2-40B4-BE49-F238E27FC236}">
                <a16:creationId xmlns:a16="http://schemas.microsoft.com/office/drawing/2014/main" id="{BF316EEA-8C5C-4CCF-87DF-DF1F8F390275}"/>
              </a:ext>
            </a:extLst>
          </p:cNvPr>
          <p:cNvSpPr>
            <a:spLocks noGrp="1"/>
          </p:cNvSpPr>
          <p:nvPr>
            <p:ph type="dt" sz="half" idx="10"/>
          </p:nvPr>
        </p:nvSpPr>
        <p:spPr/>
        <p:txBody>
          <a:bodyPr/>
          <a:lstStyle>
            <a:lvl1pPr>
              <a:defRPr/>
            </a:lvl1pPr>
          </a:lstStyle>
          <a:p>
            <a:pPr>
              <a:defRPr/>
            </a:pPr>
            <a:fld id="{C326B667-100F-429C-BD5F-C4C11599C3AC}" type="datetime1">
              <a:rPr lang="en-US"/>
              <a:pPr>
                <a:defRPr/>
              </a:pPr>
              <a:t>8/31/2022</a:t>
            </a:fld>
            <a:endParaRPr lang="en-US" dirty="0"/>
          </a:p>
        </p:txBody>
      </p:sp>
      <p:sp>
        <p:nvSpPr>
          <p:cNvPr id="5" name="Footer Placeholder 4">
            <a:extLst>
              <a:ext uri="{FF2B5EF4-FFF2-40B4-BE49-F238E27FC236}">
                <a16:creationId xmlns:a16="http://schemas.microsoft.com/office/drawing/2014/main" id="{32094A2C-8D9E-4F02-A71E-0804F90EADCA}"/>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CAB242B7-0B35-4E0A-81B5-A3F3F14AA33D}"/>
              </a:ext>
            </a:extLst>
          </p:cNvPr>
          <p:cNvSpPr>
            <a:spLocks noGrp="1"/>
          </p:cNvSpPr>
          <p:nvPr>
            <p:ph type="sldNum" sz="quarter" idx="12"/>
          </p:nvPr>
        </p:nvSpPr>
        <p:spPr/>
        <p:txBody>
          <a:bodyPr/>
          <a:lstStyle>
            <a:lvl1pPr>
              <a:defRPr/>
            </a:lvl1pPr>
          </a:lstStyle>
          <a:p>
            <a:pPr>
              <a:defRPr/>
            </a:pPr>
            <a:fld id="{BCB56E43-A718-4F80-9EC4-995FC6A1A535}" type="slidenum">
              <a:rPr lang="en-US"/>
              <a:pPr>
                <a:defRPr/>
              </a:pPr>
              <a:t>‹#›</a:t>
            </a:fld>
            <a:endParaRPr lang="en-US" dirty="0"/>
          </a:p>
        </p:txBody>
      </p:sp>
    </p:spTree>
    <p:extLst>
      <p:ext uri="{BB962C8B-B14F-4D97-AF65-F5344CB8AC3E}">
        <p14:creationId xmlns:p14="http://schemas.microsoft.com/office/powerpoint/2010/main" val="1178642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Date Placeholder 3">
            <a:extLst>
              <a:ext uri="{FF2B5EF4-FFF2-40B4-BE49-F238E27FC236}">
                <a16:creationId xmlns:a16="http://schemas.microsoft.com/office/drawing/2014/main" id="{A351E024-5E29-41CD-9654-E38FDE68E6A7}"/>
              </a:ext>
            </a:extLst>
          </p:cNvPr>
          <p:cNvSpPr>
            <a:spLocks noGrp="1"/>
          </p:cNvSpPr>
          <p:nvPr>
            <p:ph type="dt" sz="half" idx="10"/>
          </p:nvPr>
        </p:nvSpPr>
        <p:spPr/>
        <p:txBody>
          <a:bodyPr/>
          <a:lstStyle>
            <a:lvl1pPr>
              <a:defRPr/>
            </a:lvl1pPr>
          </a:lstStyle>
          <a:p>
            <a:pPr>
              <a:defRPr/>
            </a:pPr>
            <a:fld id="{F91D5EED-0C41-4C4A-AE82-CB4D5F8831DA}" type="datetime1">
              <a:rPr lang="en-US"/>
              <a:pPr>
                <a:defRPr/>
              </a:pPr>
              <a:t>8/31/2022</a:t>
            </a:fld>
            <a:endParaRPr lang="en-US" dirty="0"/>
          </a:p>
        </p:txBody>
      </p:sp>
      <p:sp>
        <p:nvSpPr>
          <p:cNvPr id="5" name="Footer Placeholder 4">
            <a:extLst>
              <a:ext uri="{FF2B5EF4-FFF2-40B4-BE49-F238E27FC236}">
                <a16:creationId xmlns:a16="http://schemas.microsoft.com/office/drawing/2014/main" id="{6261950C-40BF-4583-941D-7FEC666FAFD7}"/>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0C59A11-4149-4E39-ACBD-71AC89441EB3}"/>
              </a:ext>
            </a:extLst>
          </p:cNvPr>
          <p:cNvSpPr>
            <a:spLocks noGrp="1"/>
          </p:cNvSpPr>
          <p:nvPr>
            <p:ph type="sldNum" sz="quarter" idx="12"/>
          </p:nvPr>
        </p:nvSpPr>
        <p:spPr/>
        <p:txBody>
          <a:bodyPr/>
          <a:lstStyle>
            <a:lvl1pPr>
              <a:defRPr/>
            </a:lvl1pPr>
          </a:lstStyle>
          <a:p>
            <a:pPr>
              <a:defRPr/>
            </a:pPr>
            <a:fld id="{BF9ABD2D-14E6-433C-8BAF-DA0418A3B3FA}" type="slidenum">
              <a:rPr lang="en-US"/>
              <a:pPr>
                <a:defRPr/>
              </a:pPr>
              <a:t>‹#›</a:t>
            </a:fld>
            <a:endParaRPr lang="en-US" dirty="0"/>
          </a:p>
        </p:txBody>
      </p:sp>
    </p:spTree>
    <p:extLst>
      <p:ext uri="{BB962C8B-B14F-4D97-AF65-F5344CB8AC3E}">
        <p14:creationId xmlns:p14="http://schemas.microsoft.com/office/powerpoint/2010/main" val="22010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1" cy="4387851"/>
          </a:xfrm>
        </p:spPr>
        <p:txBody>
          <a:bodyPr vert="eaVert"/>
          <a:lstStyle/>
          <a:p>
            <a:r>
              <a:rPr lang="fr-FR"/>
              <a:t>Click to edit Master title style</a:t>
            </a:r>
            <a:endParaRPr lang="en-US"/>
          </a:p>
        </p:txBody>
      </p:sp>
      <p:sp>
        <p:nvSpPr>
          <p:cNvPr id="3" name="Vertical Text Placeholder 2"/>
          <p:cNvSpPr>
            <a:spLocks noGrp="1"/>
          </p:cNvSpPr>
          <p:nvPr>
            <p:ph type="body" orient="vert" idx="1"/>
          </p:nvPr>
        </p:nvSpPr>
        <p:spPr>
          <a:xfrm>
            <a:off x="457200" y="206374"/>
            <a:ext cx="6019801" cy="4387851"/>
          </a:xfrm>
        </p:spPr>
        <p:txBody>
          <a:bodyPr vert="eaVert"/>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Date Placeholder 3">
            <a:extLst>
              <a:ext uri="{FF2B5EF4-FFF2-40B4-BE49-F238E27FC236}">
                <a16:creationId xmlns:a16="http://schemas.microsoft.com/office/drawing/2014/main" id="{F5ACAF62-58ED-4837-AF3B-290268D63ED8}"/>
              </a:ext>
            </a:extLst>
          </p:cNvPr>
          <p:cNvSpPr>
            <a:spLocks noGrp="1"/>
          </p:cNvSpPr>
          <p:nvPr>
            <p:ph type="dt" sz="half" idx="10"/>
          </p:nvPr>
        </p:nvSpPr>
        <p:spPr/>
        <p:txBody>
          <a:bodyPr/>
          <a:lstStyle>
            <a:lvl1pPr>
              <a:defRPr/>
            </a:lvl1pPr>
          </a:lstStyle>
          <a:p>
            <a:pPr>
              <a:defRPr/>
            </a:pPr>
            <a:fld id="{418166BD-0066-40CF-9ABD-3049E86CF882}" type="datetime1">
              <a:rPr lang="en-US"/>
              <a:pPr>
                <a:defRPr/>
              </a:pPr>
              <a:t>8/31/2022</a:t>
            </a:fld>
            <a:endParaRPr lang="en-US" dirty="0"/>
          </a:p>
        </p:txBody>
      </p:sp>
      <p:sp>
        <p:nvSpPr>
          <p:cNvPr id="5" name="Footer Placeholder 4">
            <a:extLst>
              <a:ext uri="{FF2B5EF4-FFF2-40B4-BE49-F238E27FC236}">
                <a16:creationId xmlns:a16="http://schemas.microsoft.com/office/drawing/2014/main" id="{0F725E8F-B51E-40C4-BD92-4661DDFEA8EE}"/>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6E321ECD-6F40-46EB-A719-AD04268BAEF7}"/>
              </a:ext>
            </a:extLst>
          </p:cNvPr>
          <p:cNvSpPr>
            <a:spLocks noGrp="1"/>
          </p:cNvSpPr>
          <p:nvPr>
            <p:ph type="sldNum" sz="quarter" idx="12"/>
          </p:nvPr>
        </p:nvSpPr>
        <p:spPr/>
        <p:txBody>
          <a:bodyPr/>
          <a:lstStyle>
            <a:lvl1pPr>
              <a:defRPr/>
            </a:lvl1pPr>
          </a:lstStyle>
          <a:p>
            <a:pPr>
              <a:defRPr/>
            </a:pPr>
            <a:fld id="{0411854C-0AD3-45F2-B2A0-6CBCD9E35E4C}" type="slidenum">
              <a:rPr lang="en-US"/>
              <a:pPr>
                <a:defRPr/>
              </a:pPr>
              <a:t>‹#›</a:t>
            </a:fld>
            <a:endParaRPr lang="en-US" dirty="0"/>
          </a:p>
        </p:txBody>
      </p:sp>
    </p:spTree>
    <p:extLst>
      <p:ext uri="{BB962C8B-B14F-4D97-AF65-F5344CB8AC3E}">
        <p14:creationId xmlns:p14="http://schemas.microsoft.com/office/powerpoint/2010/main" val="3086654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Content Placeholder 2"/>
          <p:cNvSpPr>
            <a:spLocks noGrp="1"/>
          </p:cNvSpPr>
          <p:nvPr>
            <p:ph idx="1"/>
          </p:nvPr>
        </p:nvSpPr>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Date Placeholder 3">
            <a:extLst>
              <a:ext uri="{FF2B5EF4-FFF2-40B4-BE49-F238E27FC236}">
                <a16:creationId xmlns:a16="http://schemas.microsoft.com/office/drawing/2014/main" id="{2A846DAF-37ED-423F-9C43-53A48B7FE267}"/>
              </a:ext>
            </a:extLst>
          </p:cNvPr>
          <p:cNvSpPr>
            <a:spLocks noGrp="1"/>
          </p:cNvSpPr>
          <p:nvPr>
            <p:ph type="dt" sz="half" idx="10"/>
          </p:nvPr>
        </p:nvSpPr>
        <p:spPr/>
        <p:txBody>
          <a:bodyPr/>
          <a:lstStyle>
            <a:lvl1pPr>
              <a:defRPr/>
            </a:lvl1pPr>
          </a:lstStyle>
          <a:p>
            <a:pPr>
              <a:defRPr/>
            </a:pPr>
            <a:fld id="{C7B607BC-C14E-4354-B6D1-F0492B539376}" type="datetime1">
              <a:rPr lang="en-US"/>
              <a:pPr>
                <a:defRPr/>
              </a:pPr>
              <a:t>8/31/2022</a:t>
            </a:fld>
            <a:endParaRPr lang="en-US" dirty="0"/>
          </a:p>
        </p:txBody>
      </p:sp>
      <p:sp>
        <p:nvSpPr>
          <p:cNvPr id="5" name="Footer Placeholder 4">
            <a:extLst>
              <a:ext uri="{FF2B5EF4-FFF2-40B4-BE49-F238E27FC236}">
                <a16:creationId xmlns:a16="http://schemas.microsoft.com/office/drawing/2014/main" id="{DDF4F8A9-7EA2-4142-898D-BC101CA1F9A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E3E4A07-B272-417C-8C77-8CF8300686FA}"/>
              </a:ext>
            </a:extLst>
          </p:cNvPr>
          <p:cNvSpPr>
            <a:spLocks noGrp="1"/>
          </p:cNvSpPr>
          <p:nvPr>
            <p:ph type="sldNum" sz="quarter" idx="12"/>
          </p:nvPr>
        </p:nvSpPr>
        <p:spPr/>
        <p:txBody>
          <a:bodyPr/>
          <a:lstStyle>
            <a:lvl1pPr>
              <a:defRPr/>
            </a:lvl1pPr>
          </a:lstStyle>
          <a:p>
            <a:pPr>
              <a:defRPr/>
            </a:pPr>
            <a:fld id="{93AC1B57-82A5-488E-87D8-3D427E05BF74}" type="slidenum">
              <a:rPr lang="en-US"/>
              <a:pPr>
                <a:defRPr/>
              </a:pPr>
              <a:t>‹#›</a:t>
            </a:fld>
            <a:endParaRPr lang="en-US" dirty="0"/>
          </a:p>
        </p:txBody>
      </p:sp>
    </p:spTree>
    <p:extLst>
      <p:ext uri="{BB962C8B-B14F-4D97-AF65-F5344CB8AC3E}">
        <p14:creationId xmlns:p14="http://schemas.microsoft.com/office/powerpoint/2010/main" val="3979895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fr-FR"/>
              <a:t>Click to edit Master title style</a:t>
            </a:r>
            <a:endParaRPr lang="en-US"/>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Click to edit Master text styles</a:t>
            </a:r>
          </a:p>
        </p:txBody>
      </p:sp>
      <p:sp>
        <p:nvSpPr>
          <p:cNvPr id="4" name="Date Placeholder 3">
            <a:extLst>
              <a:ext uri="{FF2B5EF4-FFF2-40B4-BE49-F238E27FC236}">
                <a16:creationId xmlns:a16="http://schemas.microsoft.com/office/drawing/2014/main" id="{6D630A78-F7F2-494C-A67D-62622D236784}"/>
              </a:ext>
            </a:extLst>
          </p:cNvPr>
          <p:cNvSpPr>
            <a:spLocks noGrp="1"/>
          </p:cNvSpPr>
          <p:nvPr>
            <p:ph type="dt" sz="half" idx="10"/>
          </p:nvPr>
        </p:nvSpPr>
        <p:spPr/>
        <p:txBody>
          <a:bodyPr/>
          <a:lstStyle>
            <a:lvl1pPr>
              <a:defRPr/>
            </a:lvl1pPr>
          </a:lstStyle>
          <a:p>
            <a:pPr>
              <a:defRPr/>
            </a:pPr>
            <a:fld id="{88CB898C-2263-40F2-BDB9-CD52F2F9CC4F}" type="datetime1">
              <a:rPr lang="en-US"/>
              <a:pPr>
                <a:defRPr/>
              </a:pPr>
              <a:t>8/31/2022</a:t>
            </a:fld>
            <a:endParaRPr lang="en-US" dirty="0"/>
          </a:p>
        </p:txBody>
      </p:sp>
      <p:sp>
        <p:nvSpPr>
          <p:cNvPr id="5" name="Footer Placeholder 4">
            <a:extLst>
              <a:ext uri="{FF2B5EF4-FFF2-40B4-BE49-F238E27FC236}">
                <a16:creationId xmlns:a16="http://schemas.microsoft.com/office/drawing/2014/main" id="{A01A7393-2DC8-4145-A491-2BC433BA9CE7}"/>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AEEB7A7A-F6DF-4EA9-A20A-23036B47F705}"/>
              </a:ext>
            </a:extLst>
          </p:cNvPr>
          <p:cNvSpPr>
            <a:spLocks noGrp="1"/>
          </p:cNvSpPr>
          <p:nvPr>
            <p:ph type="sldNum" sz="quarter" idx="12"/>
          </p:nvPr>
        </p:nvSpPr>
        <p:spPr/>
        <p:txBody>
          <a:bodyPr/>
          <a:lstStyle>
            <a:lvl1pPr>
              <a:defRPr/>
            </a:lvl1pPr>
          </a:lstStyle>
          <a:p>
            <a:pPr>
              <a:defRPr/>
            </a:pPr>
            <a:fld id="{038C44D8-E011-4972-9348-927CD6FB091E}" type="slidenum">
              <a:rPr lang="en-US"/>
              <a:pPr>
                <a:defRPr/>
              </a:pPr>
              <a:t>‹#›</a:t>
            </a:fld>
            <a:endParaRPr lang="en-US" dirty="0"/>
          </a:p>
        </p:txBody>
      </p:sp>
    </p:spTree>
    <p:extLst>
      <p:ext uri="{BB962C8B-B14F-4D97-AF65-F5344CB8AC3E}">
        <p14:creationId xmlns:p14="http://schemas.microsoft.com/office/powerpoint/2010/main" val="243976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Content Placeholder 2"/>
          <p:cNvSpPr>
            <a:spLocks noGrp="1"/>
          </p:cNvSpPr>
          <p:nvPr>
            <p:ph sz="half" idx="1"/>
          </p:nvPr>
        </p:nvSpPr>
        <p:spPr>
          <a:xfrm>
            <a:off x="457202" y="1200151"/>
            <a:ext cx="4038601"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Content Placeholder 3"/>
          <p:cNvSpPr>
            <a:spLocks noGrp="1"/>
          </p:cNvSpPr>
          <p:nvPr>
            <p:ph sz="half" idx="2"/>
          </p:nvPr>
        </p:nvSpPr>
        <p:spPr>
          <a:xfrm>
            <a:off x="4648201" y="1200151"/>
            <a:ext cx="4038601"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5" name="Date Placeholder 3">
            <a:extLst>
              <a:ext uri="{FF2B5EF4-FFF2-40B4-BE49-F238E27FC236}">
                <a16:creationId xmlns:a16="http://schemas.microsoft.com/office/drawing/2014/main" id="{A3155C91-0DA4-4A5D-AC91-F59729D01968}"/>
              </a:ext>
            </a:extLst>
          </p:cNvPr>
          <p:cNvSpPr>
            <a:spLocks noGrp="1"/>
          </p:cNvSpPr>
          <p:nvPr>
            <p:ph type="dt" sz="half" idx="10"/>
          </p:nvPr>
        </p:nvSpPr>
        <p:spPr/>
        <p:txBody>
          <a:bodyPr/>
          <a:lstStyle>
            <a:lvl1pPr>
              <a:defRPr/>
            </a:lvl1pPr>
          </a:lstStyle>
          <a:p>
            <a:pPr>
              <a:defRPr/>
            </a:pPr>
            <a:fld id="{0FB25FE0-F369-407B-90B0-439C4E8C0312}" type="datetime1">
              <a:rPr lang="en-US"/>
              <a:pPr>
                <a:defRPr/>
              </a:pPr>
              <a:t>8/31/2022</a:t>
            </a:fld>
            <a:endParaRPr lang="en-US" dirty="0"/>
          </a:p>
        </p:txBody>
      </p:sp>
      <p:sp>
        <p:nvSpPr>
          <p:cNvPr id="6" name="Footer Placeholder 4">
            <a:extLst>
              <a:ext uri="{FF2B5EF4-FFF2-40B4-BE49-F238E27FC236}">
                <a16:creationId xmlns:a16="http://schemas.microsoft.com/office/drawing/2014/main" id="{4115C3D3-6453-46CE-8FAA-B322AFE2F34F}"/>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4551D916-ECDF-48FD-A7CD-435A94EA6665}"/>
              </a:ext>
            </a:extLst>
          </p:cNvPr>
          <p:cNvSpPr>
            <a:spLocks noGrp="1"/>
          </p:cNvSpPr>
          <p:nvPr>
            <p:ph type="sldNum" sz="quarter" idx="12"/>
          </p:nvPr>
        </p:nvSpPr>
        <p:spPr/>
        <p:txBody>
          <a:bodyPr/>
          <a:lstStyle>
            <a:lvl1pPr>
              <a:defRPr/>
            </a:lvl1pPr>
          </a:lstStyle>
          <a:p>
            <a:pPr>
              <a:defRPr/>
            </a:pPr>
            <a:fld id="{55C2AC26-46E3-45AF-A77A-B8B973008AD3}" type="slidenum">
              <a:rPr lang="en-US"/>
              <a:pPr>
                <a:defRPr/>
              </a:pPr>
              <a:t>‹#›</a:t>
            </a:fld>
            <a:endParaRPr lang="en-US" dirty="0"/>
          </a:p>
        </p:txBody>
      </p:sp>
    </p:spTree>
    <p:extLst>
      <p:ext uri="{BB962C8B-B14F-4D97-AF65-F5344CB8AC3E}">
        <p14:creationId xmlns:p14="http://schemas.microsoft.com/office/powerpoint/2010/main" val="3809684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fr-FR"/>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5" name="Text Placeholder 4"/>
          <p:cNvSpPr>
            <a:spLocks noGrp="1"/>
          </p:cNvSpPr>
          <p:nvPr>
            <p:ph type="body" sz="quarter" idx="3"/>
          </p:nvPr>
        </p:nvSpPr>
        <p:spPr>
          <a:xfrm>
            <a:off x="4645028" y="1535113"/>
            <a:ext cx="404177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p>
        </p:txBody>
      </p:sp>
      <p:sp>
        <p:nvSpPr>
          <p:cNvPr id="6" name="Content Placeholder 5"/>
          <p:cNvSpPr>
            <a:spLocks noGrp="1"/>
          </p:cNvSpPr>
          <p:nvPr>
            <p:ph sz="quarter" idx="4"/>
          </p:nvPr>
        </p:nvSpPr>
        <p:spPr>
          <a:xfrm>
            <a:off x="4645028" y="2174875"/>
            <a:ext cx="40417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7" name="Date Placeholder 3">
            <a:extLst>
              <a:ext uri="{FF2B5EF4-FFF2-40B4-BE49-F238E27FC236}">
                <a16:creationId xmlns:a16="http://schemas.microsoft.com/office/drawing/2014/main" id="{6BDF3647-6820-42EA-ABC5-4E4B65377262}"/>
              </a:ext>
            </a:extLst>
          </p:cNvPr>
          <p:cNvSpPr>
            <a:spLocks noGrp="1"/>
          </p:cNvSpPr>
          <p:nvPr>
            <p:ph type="dt" sz="half" idx="10"/>
          </p:nvPr>
        </p:nvSpPr>
        <p:spPr/>
        <p:txBody>
          <a:bodyPr/>
          <a:lstStyle>
            <a:lvl1pPr>
              <a:defRPr/>
            </a:lvl1pPr>
          </a:lstStyle>
          <a:p>
            <a:pPr>
              <a:defRPr/>
            </a:pPr>
            <a:fld id="{D2F88189-FC27-4612-BAC9-62E505757FE1}" type="datetime1">
              <a:rPr lang="en-US"/>
              <a:pPr>
                <a:defRPr/>
              </a:pPr>
              <a:t>8/31/2022</a:t>
            </a:fld>
            <a:endParaRPr lang="en-US" dirty="0"/>
          </a:p>
        </p:txBody>
      </p:sp>
      <p:sp>
        <p:nvSpPr>
          <p:cNvPr id="8" name="Footer Placeholder 4">
            <a:extLst>
              <a:ext uri="{FF2B5EF4-FFF2-40B4-BE49-F238E27FC236}">
                <a16:creationId xmlns:a16="http://schemas.microsoft.com/office/drawing/2014/main" id="{714A5A55-62CA-4F61-AFA9-22914E49BA48}"/>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42BBF75F-558D-4183-98EF-E9F145F31FA7}"/>
              </a:ext>
            </a:extLst>
          </p:cNvPr>
          <p:cNvSpPr>
            <a:spLocks noGrp="1"/>
          </p:cNvSpPr>
          <p:nvPr>
            <p:ph type="sldNum" sz="quarter" idx="12"/>
          </p:nvPr>
        </p:nvSpPr>
        <p:spPr/>
        <p:txBody>
          <a:bodyPr/>
          <a:lstStyle>
            <a:lvl1pPr>
              <a:defRPr/>
            </a:lvl1pPr>
          </a:lstStyle>
          <a:p>
            <a:pPr>
              <a:defRPr/>
            </a:pPr>
            <a:fld id="{DB93B9A3-5E84-4A0E-ADCC-E716818A737B}" type="slidenum">
              <a:rPr lang="en-US"/>
              <a:pPr>
                <a:defRPr/>
              </a:pPr>
              <a:t>‹#›</a:t>
            </a:fld>
            <a:endParaRPr lang="en-US" dirty="0"/>
          </a:p>
        </p:txBody>
      </p:sp>
    </p:spTree>
    <p:extLst>
      <p:ext uri="{BB962C8B-B14F-4D97-AF65-F5344CB8AC3E}">
        <p14:creationId xmlns:p14="http://schemas.microsoft.com/office/powerpoint/2010/main" val="317735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Date Placeholder 3">
            <a:extLst>
              <a:ext uri="{FF2B5EF4-FFF2-40B4-BE49-F238E27FC236}">
                <a16:creationId xmlns:a16="http://schemas.microsoft.com/office/drawing/2014/main" id="{3DE31B22-0178-4EA1-B6A9-D69F8DD7D459}"/>
              </a:ext>
            </a:extLst>
          </p:cNvPr>
          <p:cNvSpPr>
            <a:spLocks noGrp="1"/>
          </p:cNvSpPr>
          <p:nvPr>
            <p:ph type="dt" sz="half" idx="10"/>
          </p:nvPr>
        </p:nvSpPr>
        <p:spPr/>
        <p:txBody>
          <a:bodyPr/>
          <a:lstStyle>
            <a:lvl1pPr>
              <a:defRPr/>
            </a:lvl1pPr>
          </a:lstStyle>
          <a:p>
            <a:pPr>
              <a:defRPr/>
            </a:pPr>
            <a:fld id="{E4ABA405-7569-4E87-93AA-E5C60EB1D00F}" type="datetime1">
              <a:rPr lang="en-US"/>
              <a:pPr>
                <a:defRPr/>
              </a:pPr>
              <a:t>8/31/2022</a:t>
            </a:fld>
            <a:endParaRPr lang="en-US" dirty="0"/>
          </a:p>
        </p:txBody>
      </p:sp>
      <p:sp>
        <p:nvSpPr>
          <p:cNvPr id="4" name="Footer Placeholder 4">
            <a:extLst>
              <a:ext uri="{FF2B5EF4-FFF2-40B4-BE49-F238E27FC236}">
                <a16:creationId xmlns:a16="http://schemas.microsoft.com/office/drawing/2014/main" id="{140E1D2B-FE3B-4A57-9868-C67A426EC2B6}"/>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F8C76512-E9B6-407C-B860-0FDC0494C2FC}"/>
              </a:ext>
            </a:extLst>
          </p:cNvPr>
          <p:cNvSpPr>
            <a:spLocks noGrp="1"/>
          </p:cNvSpPr>
          <p:nvPr>
            <p:ph type="sldNum" sz="quarter" idx="12"/>
          </p:nvPr>
        </p:nvSpPr>
        <p:spPr/>
        <p:txBody>
          <a:bodyPr/>
          <a:lstStyle>
            <a:lvl1pPr>
              <a:defRPr/>
            </a:lvl1pPr>
          </a:lstStyle>
          <a:p>
            <a:pPr>
              <a:defRPr/>
            </a:pPr>
            <a:fld id="{C7E5E1A2-D6A0-4A7A-AF6E-63034046ADBA}" type="slidenum">
              <a:rPr lang="en-US"/>
              <a:pPr>
                <a:defRPr/>
              </a:pPr>
              <a:t>‹#›</a:t>
            </a:fld>
            <a:endParaRPr lang="en-US" dirty="0"/>
          </a:p>
        </p:txBody>
      </p:sp>
    </p:spTree>
    <p:extLst>
      <p:ext uri="{BB962C8B-B14F-4D97-AF65-F5344CB8AC3E}">
        <p14:creationId xmlns:p14="http://schemas.microsoft.com/office/powerpoint/2010/main" val="2962949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A59DCFF-CC0A-4872-A6F0-F6EA6E67CEC7}"/>
              </a:ext>
            </a:extLst>
          </p:cNvPr>
          <p:cNvSpPr>
            <a:spLocks noGrp="1"/>
          </p:cNvSpPr>
          <p:nvPr>
            <p:ph type="dt" sz="half" idx="10"/>
          </p:nvPr>
        </p:nvSpPr>
        <p:spPr/>
        <p:txBody>
          <a:bodyPr/>
          <a:lstStyle>
            <a:lvl1pPr>
              <a:defRPr/>
            </a:lvl1pPr>
          </a:lstStyle>
          <a:p>
            <a:pPr>
              <a:defRPr/>
            </a:pPr>
            <a:fld id="{CBDAD7B8-D2B4-470C-87DA-D8C964FA44D1}" type="datetime1">
              <a:rPr lang="en-US"/>
              <a:pPr>
                <a:defRPr/>
              </a:pPr>
              <a:t>8/31/2022</a:t>
            </a:fld>
            <a:endParaRPr lang="en-US" dirty="0"/>
          </a:p>
        </p:txBody>
      </p:sp>
      <p:sp>
        <p:nvSpPr>
          <p:cNvPr id="3" name="Footer Placeholder 4">
            <a:extLst>
              <a:ext uri="{FF2B5EF4-FFF2-40B4-BE49-F238E27FC236}">
                <a16:creationId xmlns:a16="http://schemas.microsoft.com/office/drawing/2014/main" id="{4EC20FFB-EBC1-41FB-8374-0E8F6F4163FD}"/>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F25819F7-16F8-41CD-BA20-E99DBBD80E90}"/>
              </a:ext>
            </a:extLst>
          </p:cNvPr>
          <p:cNvSpPr>
            <a:spLocks noGrp="1"/>
          </p:cNvSpPr>
          <p:nvPr>
            <p:ph type="sldNum" sz="quarter" idx="12"/>
          </p:nvPr>
        </p:nvSpPr>
        <p:spPr/>
        <p:txBody>
          <a:bodyPr/>
          <a:lstStyle>
            <a:lvl1pPr>
              <a:defRPr/>
            </a:lvl1pPr>
          </a:lstStyle>
          <a:p>
            <a:pPr>
              <a:defRPr/>
            </a:pPr>
            <a:fld id="{533011F3-4108-46BF-999E-4169C3E2FF85}" type="slidenum">
              <a:rPr lang="en-US"/>
              <a:pPr>
                <a:defRPr/>
              </a:pPr>
              <a:t>‹#›</a:t>
            </a:fld>
            <a:endParaRPr lang="en-US" dirty="0"/>
          </a:p>
        </p:txBody>
      </p:sp>
    </p:spTree>
    <p:extLst>
      <p:ext uri="{BB962C8B-B14F-4D97-AF65-F5344CB8AC3E}">
        <p14:creationId xmlns:p14="http://schemas.microsoft.com/office/powerpoint/2010/main" val="2757013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fr-FR"/>
              <a:t>Click to edit Master title style</a:t>
            </a:r>
            <a:endParaRPr lang="en-US"/>
          </a:p>
        </p:txBody>
      </p:sp>
      <p:sp>
        <p:nvSpPr>
          <p:cNvPr id="3" name="Content Placeholder 2"/>
          <p:cNvSpPr>
            <a:spLocks noGrp="1"/>
          </p:cNvSpPr>
          <p:nvPr>
            <p:ph idx="1"/>
          </p:nvPr>
        </p:nvSpPr>
        <p:spPr>
          <a:xfrm>
            <a:off x="3575053" y="273053"/>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Click to edit Master text styles</a:t>
            </a:r>
          </a:p>
        </p:txBody>
      </p:sp>
      <p:sp>
        <p:nvSpPr>
          <p:cNvPr id="5" name="Date Placeholder 3">
            <a:extLst>
              <a:ext uri="{FF2B5EF4-FFF2-40B4-BE49-F238E27FC236}">
                <a16:creationId xmlns:a16="http://schemas.microsoft.com/office/drawing/2014/main" id="{CC1C5478-50F7-47A1-BD77-5F599A07B18B}"/>
              </a:ext>
            </a:extLst>
          </p:cNvPr>
          <p:cNvSpPr>
            <a:spLocks noGrp="1"/>
          </p:cNvSpPr>
          <p:nvPr>
            <p:ph type="dt" sz="half" idx="10"/>
          </p:nvPr>
        </p:nvSpPr>
        <p:spPr/>
        <p:txBody>
          <a:bodyPr/>
          <a:lstStyle>
            <a:lvl1pPr>
              <a:defRPr/>
            </a:lvl1pPr>
          </a:lstStyle>
          <a:p>
            <a:pPr>
              <a:defRPr/>
            </a:pPr>
            <a:fld id="{6765FC29-4892-4B12-85FB-B88D8FAAF9BC}" type="datetime1">
              <a:rPr lang="en-US"/>
              <a:pPr>
                <a:defRPr/>
              </a:pPr>
              <a:t>8/31/2022</a:t>
            </a:fld>
            <a:endParaRPr lang="en-US" dirty="0"/>
          </a:p>
        </p:txBody>
      </p:sp>
      <p:sp>
        <p:nvSpPr>
          <p:cNvPr id="6" name="Footer Placeholder 4">
            <a:extLst>
              <a:ext uri="{FF2B5EF4-FFF2-40B4-BE49-F238E27FC236}">
                <a16:creationId xmlns:a16="http://schemas.microsoft.com/office/drawing/2014/main" id="{F85E86D9-664D-49E3-90EC-45112491B31C}"/>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E4B56F87-9C18-4987-99BC-1FA636C056B1}"/>
              </a:ext>
            </a:extLst>
          </p:cNvPr>
          <p:cNvSpPr>
            <a:spLocks noGrp="1"/>
          </p:cNvSpPr>
          <p:nvPr>
            <p:ph type="sldNum" sz="quarter" idx="12"/>
          </p:nvPr>
        </p:nvSpPr>
        <p:spPr/>
        <p:txBody>
          <a:bodyPr/>
          <a:lstStyle>
            <a:lvl1pPr>
              <a:defRPr/>
            </a:lvl1pPr>
          </a:lstStyle>
          <a:p>
            <a:pPr>
              <a:defRPr/>
            </a:pPr>
            <a:fld id="{142097D6-BFDC-415A-94D9-B85CDC604D4A}" type="slidenum">
              <a:rPr lang="en-US"/>
              <a:pPr>
                <a:defRPr/>
              </a:pPr>
              <a:t>‹#›</a:t>
            </a:fld>
            <a:endParaRPr lang="en-US" dirty="0"/>
          </a:p>
        </p:txBody>
      </p:sp>
    </p:spTree>
    <p:extLst>
      <p:ext uri="{BB962C8B-B14F-4D97-AF65-F5344CB8AC3E}">
        <p14:creationId xmlns:p14="http://schemas.microsoft.com/office/powerpoint/2010/main" val="198982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fr-FR"/>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Click to edit Master text styles</a:t>
            </a:r>
          </a:p>
        </p:txBody>
      </p:sp>
      <p:sp>
        <p:nvSpPr>
          <p:cNvPr id="5" name="Date Placeholder 3">
            <a:extLst>
              <a:ext uri="{FF2B5EF4-FFF2-40B4-BE49-F238E27FC236}">
                <a16:creationId xmlns:a16="http://schemas.microsoft.com/office/drawing/2014/main" id="{DEB7AD64-927B-493F-9BFF-33B0399A84B3}"/>
              </a:ext>
            </a:extLst>
          </p:cNvPr>
          <p:cNvSpPr>
            <a:spLocks noGrp="1"/>
          </p:cNvSpPr>
          <p:nvPr>
            <p:ph type="dt" sz="half" idx="10"/>
          </p:nvPr>
        </p:nvSpPr>
        <p:spPr/>
        <p:txBody>
          <a:bodyPr/>
          <a:lstStyle>
            <a:lvl1pPr>
              <a:defRPr/>
            </a:lvl1pPr>
          </a:lstStyle>
          <a:p>
            <a:pPr>
              <a:defRPr/>
            </a:pPr>
            <a:fld id="{BC28A467-92DC-4DB2-B169-A4763637F9B9}" type="datetime1">
              <a:rPr lang="en-US"/>
              <a:pPr>
                <a:defRPr/>
              </a:pPr>
              <a:t>8/31/2022</a:t>
            </a:fld>
            <a:endParaRPr lang="en-US" dirty="0"/>
          </a:p>
        </p:txBody>
      </p:sp>
      <p:sp>
        <p:nvSpPr>
          <p:cNvPr id="6" name="Footer Placeholder 4">
            <a:extLst>
              <a:ext uri="{FF2B5EF4-FFF2-40B4-BE49-F238E27FC236}">
                <a16:creationId xmlns:a16="http://schemas.microsoft.com/office/drawing/2014/main" id="{9413650A-630D-45D7-BBC9-7FD1FA34BB88}"/>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C6F16562-30D5-46B3-A47A-21A31CB1D7A9}"/>
              </a:ext>
            </a:extLst>
          </p:cNvPr>
          <p:cNvSpPr>
            <a:spLocks noGrp="1"/>
          </p:cNvSpPr>
          <p:nvPr>
            <p:ph type="sldNum" sz="quarter" idx="12"/>
          </p:nvPr>
        </p:nvSpPr>
        <p:spPr/>
        <p:txBody>
          <a:bodyPr/>
          <a:lstStyle>
            <a:lvl1pPr>
              <a:defRPr/>
            </a:lvl1pPr>
          </a:lstStyle>
          <a:p>
            <a:pPr>
              <a:defRPr/>
            </a:pPr>
            <a:fld id="{B49001DE-3186-417D-B4E6-EA598ED7EFCF}" type="slidenum">
              <a:rPr lang="en-US"/>
              <a:pPr>
                <a:defRPr/>
              </a:pPr>
              <a:t>‹#›</a:t>
            </a:fld>
            <a:endParaRPr lang="en-US" dirty="0"/>
          </a:p>
        </p:txBody>
      </p:sp>
    </p:spTree>
    <p:extLst>
      <p:ext uri="{BB962C8B-B14F-4D97-AF65-F5344CB8AC3E}">
        <p14:creationId xmlns:p14="http://schemas.microsoft.com/office/powerpoint/2010/main" val="4098759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7F83306-DA5A-4D98-847A-7E930584C20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Click to edit Master title style</a:t>
            </a:r>
            <a:endParaRPr lang="en-US" altLang="en-US"/>
          </a:p>
        </p:txBody>
      </p:sp>
      <p:sp>
        <p:nvSpPr>
          <p:cNvPr id="1027" name="Text Placeholder 2">
            <a:extLst>
              <a:ext uri="{FF2B5EF4-FFF2-40B4-BE49-F238E27FC236}">
                <a16:creationId xmlns:a16="http://schemas.microsoft.com/office/drawing/2014/main" id="{A54152A1-3526-4BF4-9E66-C5DA0ABF8D5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Click to edit Master text styles</a:t>
            </a:r>
          </a:p>
          <a:p>
            <a:pPr lvl="1"/>
            <a:r>
              <a:rPr lang="fr-FR" altLang="en-US"/>
              <a:t>Second level</a:t>
            </a:r>
          </a:p>
          <a:p>
            <a:pPr lvl="2"/>
            <a:r>
              <a:rPr lang="fr-FR" altLang="en-US"/>
              <a:t>Third level</a:t>
            </a:r>
          </a:p>
          <a:p>
            <a:pPr lvl="3"/>
            <a:r>
              <a:rPr lang="fr-FR" altLang="en-US"/>
              <a:t>Fourth level</a:t>
            </a:r>
          </a:p>
          <a:p>
            <a:pPr lvl="4"/>
            <a:r>
              <a:rPr lang="fr-FR" altLang="en-US"/>
              <a:t>Fifth level</a:t>
            </a:r>
            <a:endParaRPr lang="en-US" altLang="en-US"/>
          </a:p>
        </p:txBody>
      </p:sp>
      <p:sp>
        <p:nvSpPr>
          <p:cNvPr id="4" name="Date Placeholder 3">
            <a:extLst>
              <a:ext uri="{FF2B5EF4-FFF2-40B4-BE49-F238E27FC236}">
                <a16:creationId xmlns:a16="http://schemas.microsoft.com/office/drawing/2014/main" id="{62B8034A-FCD0-4062-9968-EDEF8965126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6886C4D-9D41-44AA-BFFA-02FE1119BEE1}" type="datetime1">
              <a:rPr lang="en-US"/>
              <a:pPr>
                <a:defRPr/>
              </a:pPr>
              <a:t>8/31/2022</a:t>
            </a:fld>
            <a:endParaRPr lang="en-US" dirty="0"/>
          </a:p>
        </p:txBody>
      </p:sp>
      <p:sp>
        <p:nvSpPr>
          <p:cNvPr id="5" name="Footer Placeholder 4">
            <a:extLst>
              <a:ext uri="{FF2B5EF4-FFF2-40B4-BE49-F238E27FC236}">
                <a16:creationId xmlns:a16="http://schemas.microsoft.com/office/drawing/2014/main" id="{3462AFF9-2B2C-4858-9346-6E903B1C5A3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5CD13152-4CE3-451B-8C29-9A2B27D3AB18}"/>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F6B502A-70DF-494C-8475-7268D9E8744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hbr.org/1998/09/the-hidden-traps-in-decision-making-2" TargetMode="Externa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cL9Wu2kWwSY" TargetMode="Externa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3F43EB8-548B-422E-8ACF-22E4A2E7EB3A}"/>
              </a:ext>
            </a:extLst>
          </p:cNvPr>
          <p:cNvSpPr txBox="1">
            <a:spLocks/>
          </p:cNvSpPr>
          <p:nvPr/>
        </p:nvSpPr>
        <p:spPr>
          <a:xfrm>
            <a:off x="1722438" y="4675188"/>
            <a:ext cx="6156325" cy="808037"/>
          </a:xfrm>
          <a:prstGeom prst="rect">
            <a:avLst/>
          </a:prstGeom>
        </p:spPr>
        <p:txBody>
          <a:bodyPr anchor="b">
            <a:normAutofit fontScale="97500"/>
            <a:scene3d>
              <a:camera prst="orthographicFront"/>
              <a:lightRig rig="soft" dir="t">
                <a:rot lat="0" lon="0" rev="2400000"/>
              </a:lightRig>
            </a:scene3d>
            <a:sp3d>
              <a:bevelT w="19050" h="12700"/>
            </a:sp3d>
          </a:bodyPr>
          <a:lstStyle/>
          <a:p>
            <a:pPr marL="54864" algn="ctr" eaLnBrk="1" fontAlgn="auto" hangingPunct="1">
              <a:spcBef>
                <a:spcPts val="0"/>
              </a:spcBef>
              <a:spcAft>
                <a:spcPts val="0"/>
              </a:spcAft>
              <a:defRPr/>
            </a:pPr>
            <a:endParaRPr lang="en-US" sz="3200" b="1"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endParaRPr>
          </a:p>
        </p:txBody>
      </p:sp>
      <p:sp>
        <p:nvSpPr>
          <p:cNvPr id="10" name="Title 1">
            <a:extLst>
              <a:ext uri="{FF2B5EF4-FFF2-40B4-BE49-F238E27FC236}">
                <a16:creationId xmlns:a16="http://schemas.microsoft.com/office/drawing/2014/main" id="{B3D6A3AD-65DF-4DBC-95AF-A8732008BE0D}"/>
              </a:ext>
            </a:extLst>
          </p:cNvPr>
          <p:cNvSpPr txBox="1">
            <a:spLocks/>
          </p:cNvSpPr>
          <p:nvPr/>
        </p:nvSpPr>
        <p:spPr>
          <a:xfrm>
            <a:off x="1812850" y="926662"/>
            <a:ext cx="5830185" cy="774109"/>
          </a:xfrm>
          <a:prstGeom prst="rect">
            <a:avLst/>
          </a:prstGeom>
        </p:spPr>
        <p:txBody>
          <a:bodyPr anchor="b">
            <a:scene3d>
              <a:camera prst="orthographicFront"/>
              <a:lightRig rig="soft" dir="t">
                <a:rot lat="0" lon="0" rev="2400000"/>
              </a:lightRig>
            </a:scene3d>
            <a:sp3d>
              <a:bevelT w="19050" h="12700"/>
            </a:sp3d>
          </a:bodyPr>
          <a:lstStyle/>
          <a:p>
            <a:pPr marL="54864" algn="ctr" eaLnBrk="1" fontAlgn="auto" hangingPunct="1">
              <a:spcBef>
                <a:spcPts val="0"/>
              </a:spcBef>
              <a:spcAft>
                <a:spcPts val="0"/>
              </a:spcAft>
              <a:defRPr/>
            </a:pPr>
            <a:endParaRPr lang="en-US" sz="3200" b="1" dirty="0">
              <a:solidFill>
                <a:srgbClr val="002060"/>
              </a:solidFill>
              <a:latin typeface="Lucida Bright" panose="02040602050505020304" pitchFamily="18" charset="0"/>
              <a:ea typeface="+mj-ea"/>
              <a:cs typeface="FrankRuehl" panose="020E0503060101010101" pitchFamily="34" charset="-79"/>
            </a:endParaRPr>
          </a:p>
        </p:txBody>
      </p:sp>
      <p:sp>
        <p:nvSpPr>
          <p:cNvPr id="15" name="Title 1">
            <a:extLst>
              <a:ext uri="{FF2B5EF4-FFF2-40B4-BE49-F238E27FC236}">
                <a16:creationId xmlns:a16="http://schemas.microsoft.com/office/drawing/2014/main" id="{F7696C4B-C40E-4405-BD33-1737646E0595}"/>
              </a:ext>
            </a:extLst>
          </p:cNvPr>
          <p:cNvSpPr txBox="1">
            <a:spLocks noChangeAspect="1"/>
          </p:cNvSpPr>
          <p:nvPr/>
        </p:nvSpPr>
        <p:spPr>
          <a:xfrm>
            <a:off x="365256" y="3938513"/>
            <a:ext cx="8300719" cy="805417"/>
          </a:xfrm>
          <a:prstGeom prst="rect">
            <a:avLst/>
          </a:prstGeom>
          <a:scene3d>
            <a:camera prst="orthographicFront"/>
            <a:lightRig rig="soft" dir="t">
              <a:rot lat="0" lon="0" rev="2400000"/>
            </a:lightRig>
          </a:scene3d>
          <a:sp3d extrusionH="76200">
            <a:extrusionClr>
              <a:schemeClr val="accent2">
                <a:lumMod val="75000"/>
              </a:schemeClr>
            </a:extrusionClr>
          </a:sp3d>
        </p:spPr>
        <p:txBody>
          <a:bodyPr anchor="ctr">
            <a:sp3d>
              <a:bevelT w="19050" h="12700"/>
            </a:sp3d>
          </a:bodyPr>
          <a:lstStyle/>
          <a:p>
            <a:pPr marL="54864" algn="ctr" eaLnBrk="1" fontAlgn="auto" hangingPunct="1">
              <a:spcBef>
                <a:spcPts val="0"/>
              </a:spcBef>
              <a:spcAft>
                <a:spcPts val="0"/>
              </a:spcAft>
              <a:defRPr/>
            </a:pPr>
            <a:r>
              <a:rPr lang="en-US" sz="4400" b="1" dirty="0">
                <a:solidFill>
                  <a:schemeClr val="tx2">
                    <a:lumMod val="50000"/>
                  </a:schemeClr>
                </a:solidFill>
                <a:latin typeface="+mj-lt"/>
                <a:ea typeface="+mj-ea"/>
                <a:cs typeface="+mj-cs"/>
              </a:rPr>
              <a:t>  </a:t>
            </a:r>
          </a:p>
          <a:p>
            <a:pPr marL="54864" algn="ctr" eaLnBrk="1" fontAlgn="auto" hangingPunct="1">
              <a:spcBef>
                <a:spcPts val="0"/>
              </a:spcBef>
              <a:spcAft>
                <a:spcPts val="0"/>
              </a:spcAft>
              <a:defRPr/>
            </a:pPr>
            <a:r>
              <a:rPr lang="en-US" sz="6600" b="1" dirty="0">
                <a:solidFill>
                  <a:srgbClr val="C00000"/>
                </a:solidFill>
                <a:latin typeface="Lucida Bright" panose="02040602050505020304" pitchFamily="18" charset="0"/>
                <a:ea typeface="+mj-ea"/>
                <a:cs typeface="FrankRuehl" panose="020E0503060101010101" pitchFamily="34" charset="-79"/>
              </a:rPr>
              <a:t>The Role of Reasoning in Business</a:t>
            </a:r>
          </a:p>
        </p:txBody>
      </p:sp>
      <p:sp>
        <p:nvSpPr>
          <p:cNvPr id="4102" name="Rectangle 1">
            <a:extLst>
              <a:ext uri="{FF2B5EF4-FFF2-40B4-BE49-F238E27FC236}">
                <a16:creationId xmlns:a16="http://schemas.microsoft.com/office/drawing/2014/main" id="{57819F28-C2D5-47EE-B9B8-94D02E751D85}"/>
              </a:ext>
            </a:extLst>
          </p:cNvPr>
          <p:cNvSpPr>
            <a:spLocks noChangeArrowheads="1"/>
          </p:cNvSpPr>
          <p:nvPr/>
        </p:nvSpPr>
        <p:spPr bwMode="auto">
          <a:xfrm>
            <a:off x="2992437" y="926662"/>
            <a:ext cx="31591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39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600" b="1" dirty="0">
                <a:solidFill>
                  <a:srgbClr val="006600"/>
                </a:solidFill>
                <a:latin typeface="Lucida Bright" panose="02040602050505020304" pitchFamily="18" charset="0"/>
                <a:cs typeface="FrankRuehl" panose="020E0503060101010101" pitchFamily="34" charset="-79"/>
              </a:rPr>
              <a:t>T1LM1</a:t>
            </a:r>
          </a:p>
        </p:txBody>
      </p:sp>
      <p:sp>
        <p:nvSpPr>
          <p:cNvPr id="4103" name="Rectangle 8">
            <a:extLst>
              <a:ext uri="{FF2B5EF4-FFF2-40B4-BE49-F238E27FC236}">
                <a16:creationId xmlns:a16="http://schemas.microsoft.com/office/drawing/2014/main" id="{5B159DBC-BE5E-4921-954D-D27FD9FDE9A5}"/>
              </a:ext>
            </a:extLst>
          </p:cNvPr>
          <p:cNvSpPr>
            <a:spLocks noChangeArrowheads="1"/>
          </p:cNvSpPr>
          <p:nvPr/>
        </p:nvSpPr>
        <p:spPr bwMode="auto">
          <a:xfrm>
            <a:off x="3998885" y="2201811"/>
            <a:ext cx="103346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39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dirty="0">
                <a:solidFill>
                  <a:srgbClr val="006600"/>
                </a:solidFill>
                <a:latin typeface="Lucida Bright" panose="02040602050505020304" pitchFamily="18" charset="0"/>
                <a:cs typeface="FrankRuehl" panose="020E0503060101010101" pitchFamily="34" charset="-79"/>
              </a:rPr>
              <a:t>v.2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A478-F976-46BA-9A57-D4AE4E0406DA}"/>
              </a:ext>
            </a:extLst>
          </p:cNvPr>
          <p:cNvSpPr>
            <a:spLocks noGrp="1"/>
          </p:cNvSpPr>
          <p:nvPr>
            <p:ph type="title"/>
          </p:nvPr>
        </p:nvSpPr>
        <p:spPr>
          <a:xfrm>
            <a:off x="790575" y="123825"/>
            <a:ext cx="8229600" cy="1143000"/>
          </a:xfrm>
        </p:spPr>
        <p:txBody>
          <a:bodyPr rtlCol="0">
            <a:normAutofit/>
          </a:bodyPr>
          <a:lstStyle/>
          <a:p>
            <a:pPr eaLnBrk="1" fontAlgn="auto" hangingPunct="1">
              <a:spcAft>
                <a:spcPts val="0"/>
              </a:spcAft>
              <a:defRPr/>
            </a:pPr>
            <a:r>
              <a:rPr lang="en-US" dirty="0">
                <a:solidFill>
                  <a:schemeClr val="tx2">
                    <a:lumMod val="50000"/>
                  </a:schemeClr>
                </a:solidFill>
                <a:latin typeface="FrankRuehl" panose="020E0503060101010101" pitchFamily="34" charset="-79"/>
                <a:cs typeface="FrankRuehl" panose="020E0503060101010101" pitchFamily="34" charset="-79"/>
              </a:rPr>
              <a:t>       </a:t>
            </a:r>
            <a:r>
              <a:rPr lang="en-US" dirty="0">
                <a:solidFill>
                  <a:schemeClr val="accent1">
                    <a:lumMod val="50000"/>
                  </a:schemeClr>
                </a:solidFill>
                <a:latin typeface="FrankRuehl" panose="020E0503060101010101" pitchFamily="34" charset="-79"/>
                <a:cs typeface="FrankRuehl" panose="020E0503060101010101" pitchFamily="34" charset="-79"/>
              </a:rPr>
              <a:t>The Tools</a:t>
            </a:r>
          </a:p>
        </p:txBody>
      </p:sp>
      <p:sp>
        <p:nvSpPr>
          <p:cNvPr id="15" name="Content Placeholder 4">
            <a:extLst>
              <a:ext uri="{FF2B5EF4-FFF2-40B4-BE49-F238E27FC236}">
                <a16:creationId xmlns:a16="http://schemas.microsoft.com/office/drawing/2014/main" id="{11B163E4-66F0-423B-82FB-5411E1468C7F}"/>
              </a:ext>
            </a:extLst>
          </p:cNvPr>
          <p:cNvSpPr txBox="1">
            <a:spLocks/>
          </p:cNvSpPr>
          <p:nvPr/>
        </p:nvSpPr>
        <p:spPr>
          <a:xfrm rot="16200000">
            <a:off x="692150" y="3832226"/>
            <a:ext cx="1635125" cy="368300"/>
          </a:xfrm>
          <a:prstGeom prst="roundRect">
            <a:avLst/>
          </a:prstGeom>
          <a:solidFill>
            <a:srgbClr val="800000"/>
          </a:solidFill>
          <a:ln w="9525" cap="flat" cmpd="sng" algn="ctr">
            <a:solidFill>
              <a:srgbClr val="1F497D"/>
            </a:solidFill>
            <a:prstDash val="solid"/>
          </a:ln>
          <a:effectLst/>
        </p:spPr>
        <p:style>
          <a:lnRef idx="1">
            <a:schemeClr val="accent1"/>
          </a:lnRef>
          <a:fillRef idx="3">
            <a:schemeClr val="accent1"/>
          </a:fillRef>
          <a:effectRef idx="2">
            <a:schemeClr val="accent1"/>
          </a:effectRef>
          <a:fontRef idx="minor">
            <a:schemeClr val="lt1"/>
          </a:fontRef>
        </p:style>
        <p:txBody>
          <a:bodyPr anchor="ctr">
            <a:normAutofit fontScale="85000" lnSpcReduction="10000"/>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fontAlgn="auto">
              <a:spcAft>
                <a:spcPts val="0"/>
              </a:spcAft>
              <a:buFont typeface="Arial"/>
              <a:buNone/>
              <a:defRPr/>
            </a:pPr>
            <a:r>
              <a:rPr lang="en-US" sz="2000" b="1" dirty="0">
                <a:solidFill>
                  <a:schemeClr val="accent6">
                    <a:lumMod val="20000"/>
                    <a:lumOff val="80000"/>
                  </a:schemeClr>
                </a:solidFill>
                <a:latin typeface="FrankRuehl" panose="020E0503060101010101" pitchFamily="34" charset="-79"/>
                <a:cs typeface="FrankRuehl" panose="020E0503060101010101" pitchFamily="34" charset="-79"/>
              </a:rPr>
              <a:t>Performance</a:t>
            </a:r>
          </a:p>
        </p:txBody>
      </p:sp>
      <p:sp>
        <p:nvSpPr>
          <p:cNvPr id="18" name="Content Placeholder 4">
            <a:extLst>
              <a:ext uri="{FF2B5EF4-FFF2-40B4-BE49-F238E27FC236}">
                <a16:creationId xmlns:a16="http://schemas.microsoft.com/office/drawing/2014/main" id="{47891DFA-7AC6-4689-A463-DB2F18DCE589}"/>
              </a:ext>
            </a:extLst>
          </p:cNvPr>
          <p:cNvSpPr txBox="1">
            <a:spLocks/>
          </p:cNvSpPr>
          <p:nvPr/>
        </p:nvSpPr>
        <p:spPr>
          <a:xfrm>
            <a:off x="6523038" y="5842000"/>
            <a:ext cx="1193800" cy="355600"/>
          </a:xfrm>
          <a:prstGeom prst="roundRect">
            <a:avLst/>
          </a:prstGeom>
          <a:solidFill>
            <a:srgbClr val="800000"/>
          </a:solidFill>
          <a:ln w="9525" cap="flat" cmpd="sng" algn="ctr">
            <a:solidFill>
              <a:srgbClr val="1F497D"/>
            </a:solidFill>
            <a:prstDash val="solid"/>
          </a:ln>
          <a:effectLst/>
        </p:spPr>
        <p:style>
          <a:lnRef idx="1">
            <a:schemeClr val="accent1"/>
          </a:lnRef>
          <a:fillRef idx="3">
            <a:schemeClr val="accent1"/>
          </a:fillRef>
          <a:effectRef idx="2">
            <a:schemeClr val="accent1"/>
          </a:effectRef>
          <a:fontRef idx="minor">
            <a:schemeClr val="lt1"/>
          </a:fontRef>
        </p:style>
        <p:txBody>
          <a:bodyPr anchor="ctr">
            <a:normAutofit fontScale="85000" lnSpcReduction="20000"/>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fontAlgn="auto">
              <a:spcAft>
                <a:spcPts val="0"/>
              </a:spcAft>
              <a:buFont typeface="Arial"/>
              <a:buNone/>
              <a:defRPr/>
            </a:pPr>
            <a:r>
              <a:rPr lang="en-US" sz="2000" b="1" dirty="0">
                <a:solidFill>
                  <a:schemeClr val="accent6">
                    <a:lumMod val="20000"/>
                    <a:lumOff val="80000"/>
                  </a:schemeClr>
                </a:solidFill>
                <a:latin typeface="FrankRuehl" panose="020E0503060101010101" pitchFamily="34" charset="-79"/>
                <a:cs typeface="FrankRuehl" panose="020E0503060101010101" pitchFamily="34" charset="-79"/>
              </a:rPr>
              <a:t>Time</a:t>
            </a:r>
          </a:p>
        </p:txBody>
      </p:sp>
      <p:cxnSp>
        <p:nvCxnSpPr>
          <p:cNvPr id="5" name="Straight Arrow Connector 4">
            <a:extLst>
              <a:ext uri="{FF2B5EF4-FFF2-40B4-BE49-F238E27FC236}">
                <a16:creationId xmlns:a16="http://schemas.microsoft.com/office/drawing/2014/main" id="{AF7B6CFD-20B1-4842-8BC5-DA1994DDD640}"/>
              </a:ext>
            </a:extLst>
          </p:cNvPr>
          <p:cNvCxnSpPr/>
          <p:nvPr/>
        </p:nvCxnSpPr>
        <p:spPr>
          <a:xfrm>
            <a:off x="1916113" y="5702300"/>
            <a:ext cx="520382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9510228F-4727-4BCD-AA3D-6CD27A82AB6B}"/>
              </a:ext>
            </a:extLst>
          </p:cNvPr>
          <p:cNvCxnSpPr/>
          <p:nvPr/>
        </p:nvCxnSpPr>
        <p:spPr>
          <a:xfrm flipV="1">
            <a:off x="1916113" y="2616200"/>
            <a:ext cx="0" cy="30861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Freeform 19">
            <a:extLst>
              <a:ext uri="{FF2B5EF4-FFF2-40B4-BE49-F238E27FC236}">
                <a16:creationId xmlns:a16="http://schemas.microsoft.com/office/drawing/2014/main" id="{1517ACF2-E6C3-4FA6-A698-472D2D57F398}"/>
              </a:ext>
            </a:extLst>
          </p:cNvPr>
          <p:cNvSpPr/>
          <p:nvPr/>
        </p:nvSpPr>
        <p:spPr>
          <a:xfrm>
            <a:off x="1955800" y="3911600"/>
            <a:ext cx="2768600" cy="1752600"/>
          </a:xfrm>
          <a:custGeom>
            <a:avLst/>
            <a:gdLst>
              <a:gd name="connsiteX0" fmla="*/ 0 w 2768600"/>
              <a:gd name="connsiteY0" fmla="*/ 1752600 h 1752600"/>
              <a:gd name="connsiteX1" fmla="*/ 50800 w 2768600"/>
              <a:gd name="connsiteY1" fmla="*/ 1651000 h 1752600"/>
              <a:gd name="connsiteX2" fmla="*/ 127000 w 2768600"/>
              <a:gd name="connsiteY2" fmla="*/ 1587500 h 1752600"/>
              <a:gd name="connsiteX3" fmla="*/ 165100 w 2768600"/>
              <a:gd name="connsiteY3" fmla="*/ 1511300 h 1752600"/>
              <a:gd name="connsiteX4" fmla="*/ 241300 w 2768600"/>
              <a:gd name="connsiteY4" fmla="*/ 1447800 h 1752600"/>
              <a:gd name="connsiteX5" fmla="*/ 393700 w 2768600"/>
              <a:gd name="connsiteY5" fmla="*/ 1460500 h 1752600"/>
              <a:gd name="connsiteX6" fmla="*/ 520700 w 2768600"/>
              <a:gd name="connsiteY6" fmla="*/ 1435100 h 1752600"/>
              <a:gd name="connsiteX7" fmla="*/ 546100 w 2768600"/>
              <a:gd name="connsiteY7" fmla="*/ 1397000 h 1752600"/>
              <a:gd name="connsiteX8" fmla="*/ 622300 w 2768600"/>
              <a:gd name="connsiteY8" fmla="*/ 1333500 h 1752600"/>
              <a:gd name="connsiteX9" fmla="*/ 673100 w 2768600"/>
              <a:gd name="connsiteY9" fmla="*/ 1257300 h 1752600"/>
              <a:gd name="connsiteX10" fmla="*/ 723900 w 2768600"/>
              <a:gd name="connsiteY10" fmla="*/ 1181100 h 1752600"/>
              <a:gd name="connsiteX11" fmla="*/ 749300 w 2768600"/>
              <a:gd name="connsiteY11" fmla="*/ 1143000 h 1752600"/>
              <a:gd name="connsiteX12" fmla="*/ 787400 w 2768600"/>
              <a:gd name="connsiteY12" fmla="*/ 1117600 h 1752600"/>
              <a:gd name="connsiteX13" fmla="*/ 850900 w 2768600"/>
              <a:gd name="connsiteY13" fmla="*/ 1130300 h 1752600"/>
              <a:gd name="connsiteX14" fmla="*/ 1003300 w 2768600"/>
              <a:gd name="connsiteY14" fmla="*/ 1104900 h 1752600"/>
              <a:gd name="connsiteX15" fmla="*/ 1028700 w 2768600"/>
              <a:gd name="connsiteY15" fmla="*/ 1066800 h 1752600"/>
              <a:gd name="connsiteX16" fmla="*/ 1041400 w 2768600"/>
              <a:gd name="connsiteY16" fmla="*/ 1028700 h 1752600"/>
              <a:gd name="connsiteX17" fmla="*/ 1117600 w 2768600"/>
              <a:gd name="connsiteY17" fmla="*/ 990600 h 1752600"/>
              <a:gd name="connsiteX18" fmla="*/ 1155700 w 2768600"/>
              <a:gd name="connsiteY18" fmla="*/ 965200 h 1752600"/>
              <a:gd name="connsiteX19" fmla="*/ 1231900 w 2768600"/>
              <a:gd name="connsiteY19" fmla="*/ 939800 h 1752600"/>
              <a:gd name="connsiteX20" fmla="*/ 1308100 w 2768600"/>
              <a:gd name="connsiteY20" fmla="*/ 901700 h 1752600"/>
              <a:gd name="connsiteX21" fmla="*/ 1447800 w 2768600"/>
              <a:gd name="connsiteY21" fmla="*/ 825500 h 1752600"/>
              <a:gd name="connsiteX22" fmla="*/ 1473200 w 2768600"/>
              <a:gd name="connsiteY22" fmla="*/ 787400 h 1752600"/>
              <a:gd name="connsiteX23" fmla="*/ 1498600 w 2768600"/>
              <a:gd name="connsiteY23" fmla="*/ 711200 h 1752600"/>
              <a:gd name="connsiteX24" fmla="*/ 1524000 w 2768600"/>
              <a:gd name="connsiteY24" fmla="*/ 635000 h 1752600"/>
              <a:gd name="connsiteX25" fmla="*/ 1562100 w 2768600"/>
              <a:gd name="connsiteY25" fmla="*/ 558800 h 1752600"/>
              <a:gd name="connsiteX26" fmla="*/ 1600200 w 2768600"/>
              <a:gd name="connsiteY26" fmla="*/ 520700 h 1752600"/>
              <a:gd name="connsiteX27" fmla="*/ 1676400 w 2768600"/>
              <a:gd name="connsiteY27" fmla="*/ 495300 h 1752600"/>
              <a:gd name="connsiteX28" fmla="*/ 1752600 w 2768600"/>
              <a:gd name="connsiteY28" fmla="*/ 457200 h 1752600"/>
              <a:gd name="connsiteX29" fmla="*/ 1879600 w 2768600"/>
              <a:gd name="connsiteY29" fmla="*/ 469900 h 1752600"/>
              <a:gd name="connsiteX30" fmla="*/ 1993900 w 2768600"/>
              <a:gd name="connsiteY30" fmla="*/ 444500 h 1752600"/>
              <a:gd name="connsiteX31" fmla="*/ 2120900 w 2768600"/>
              <a:gd name="connsiteY31" fmla="*/ 431800 h 1752600"/>
              <a:gd name="connsiteX32" fmla="*/ 2197100 w 2768600"/>
              <a:gd name="connsiteY32" fmla="*/ 406400 h 1752600"/>
              <a:gd name="connsiteX33" fmla="*/ 2298700 w 2768600"/>
              <a:gd name="connsiteY33" fmla="*/ 381000 h 1752600"/>
              <a:gd name="connsiteX34" fmla="*/ 2336800 w 2768600"/>
              <a:gd name="connsiteY34" fmla="*/ 355600 h 1752600"/>
              <a:gd name="connsiteX35" fmla="*/ 2425700 w 2768600"/>
              <a:gd name="connsiteY35" fmla="*/ 292100 h 1752600"/>
              <a:gd name="connsiteX36" fmla="*/ 2489200 w 2768600"/>
              <a:gd name="connsiteY36" fmla="*/ 177800 h 1752600"/>
              <a:gd name="connsiteX37" fmla="*/ 2514600 w 2768600"/>
              <a:gd name="connsiteY37" fmla="*/ 139700 h 1752600"/>
              <a:gd name="connsiteX38" fmla="*/ 2590800 w 2768600"/>
              <a:gd name="connsiteY38" fmla="*/ 101600 h 1752600"/>
              <a:gd name="connsiteX39" fmla="*/ 2628900 w 2768600"/>
              <a:gd name="connsiteY39" fmla="*/ 76200 h 1752600"/>
              <a:gd name="connsiteX40" fmla="*/ 2705100 w 2768600"/>
              <a:gd name="connsiteY40" fmla="*/ 50800 h 1752600"/>
              <a:gd name="connsiteX41" fmla="*/ 2768600 w 2768600"/>
              <a:gd name="connsiteY41"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768600" h="1752600">
                <a:moveTo>
                  <a:pt x="0" y="1752600"/>
                </a:moveTo>
                <a:cubicBezTo>
                  <a:pt x="12127" y="1722282"/>
                  <a:pt x="25436" y="1676364"/>
                  <a:pt x="50800" y="1651000"/>
                </a:cubicBezTo>
                <a:cubicBezTo>
                  <a:pt x="150700" y="1551100"/>
                  <a:pt x="22972" y="1712334"/>
                  <a:pt x="127000" y="1587500"/>
                </a:cubicBezTo>
                <a:cubicBezTo>
                  <a:pt x="226918" y="1467599"/>
                  <a:pt x="88730" y="1625856"/>
                  <a:pt x="165100" y="1511300"/>
                </a:cubicBezTo>
                <a:cubicBezTo>
                  <a:pt x="184657" y="1481964"/>
                  <a:pt x="213187" y="1466542"/>
                  <a:pt x="241300" y="1447800"/>
                </a:cubicBezTo>
                <a:cubicBezTo>
                  <a:pt x="292100" y="1452033"/>
                  <a:pt x="342724" y="1460500"/>
                  <a:pt x="393700" y="1460500"/>
                </a:cubicBezTo>
                <a:cubicBezTo>
                  <a:pt x="452073" y="1460500"/>
                  <a:pt x="473781" y="1450740"/>
                  <a:pt x="520700" y="1435100"/>
                </a:cubicBezTo>
                <a:cubicBezTo>
                  <a:pt x="529167" y="1422400"/>
                  <a:pt x="535307" y="1407793"/>
                  <a:pt x="546100" y="1397000"/>
                </a:cubicBezTo>
                <a:cubicBezTo>
                  <a:pt x="619478" y="1323622"/>
                  <a:pt x="549480" y="1427125"/>
                  <a:pt x="622300" y="1333500"/>
                </a:cubicBezTo>
                <a:cubicBezTo>
                  <a:pt x="641042" y="1309403"/>
                  <a:pt x="656167" y="1282700"/>
                  <a:pt x="673100" y="1257300"/>
                </a:cubicBezTo>
                <a:lnTo>
                  <a:pt x="723900" y="1181100"/>
                </a:lnTo>
                <a:cubicBezTo>
                  <a:pt x="732367" y="1168400"/>
                  <a:pt x="736600" y="1151467"/>
                  <a:pt x="749300" y="1143000"/>
                </a:cubicBezTo>
                <a:lnTo>
                  <a:pt x="787400" y="1117600"/>
                </a:lnTo>
                <a:cubicBezTo>
                  <a:pt x="808567" y="1121833"/>
                  <a:pt x="829314" y="1130300"/>
                  <a:pt x="850900" y="1130300"/>
                </a:cubicBezTo>
                <a:cubicBezTo>
                  <a:pt x="935970" y="1130300"/>
                  <a:pt x="943687" y="1124771"/>
                  <a:pt x="1003300" y="1104900"/>
                </a:cubicBezTo>
                <a:cubicBezTo>
                  <a:pt x="1011767" y="1092200"/>
                  <a:pt x="1021874" y="1080452"/>
                  <a:pt x="1028700" y="1066800"/>
                </a:cubicBezTo>
                <a:cubicBezTo>
                  <a:pt x="1034687" y="1054826"/>
                  <a:pt x="1033037" y="1039153"/>
                  <a:pt x="1041400" y="1028700"/>
                </a:cubicBezTo>
                <a:cubicBezTo>
                  <a:pt x="1065664" y="998370"/>
                  <a:pt x="1086924" y="1005938"/>
                  <a:pt x="1117600" y="990600"/>
                </a:cubicBezTo>
                <a:cubicBezTo>
                  <a:pt x="1131252" y="983774"/>
                  <a:pt x="1141752" y="971399"/>
                  <a:pt x="1155700" y="965200"/>
                </a:cubicBezTo>
                <a:cubicBezTo>
                  <a:pt x="1180166" y="954326"/>
                  <a:pt x="1209623" y="954652"/>
                  <a:pt x="1231900" y="939800"/>
                </a:cubicBezTo>
                <a:cubicBezTo>
                  <a:pt x="1315396" y="884136"/>
                  <a:pt x="1225474" y="939257"/>
                  <a:pt x="1308100" y="901700"/>
                </a:cubicBezTo>
                <a:cubicBezTo>
                  <a:pt x="1398655" y="860539"/>
                  <a:pt x="1388151" y="865266"/>
                  <a:pt x="1447800" y="825500"/>
                </a:cubicBezTo>
                <a:cubicBezTo>
                  <a:pt x="1456267" y="812800"/>
                  <a:pt x="1467001" y="801348"/>
                  <a:pt x="1473200" y="787400"/>
                </a:cubicBezTo>
                <a:cubicBezTo>
                  <a:pt x="1484074" y="762934"/>
                  <a:pt x="1490133" y="736600"/>
                  <a:pt x="1498600" y="711200"/>
                </a:cubicBezTo>
                <a:lnTo>
                  <a:pt x="1524000" y="635000"/>
                </a:lnTo>
                <a:cubicBezTo>
                  <a:pt x="1536728" y="596815"/>
                  <a:pt x="1534745" y="591626"/>
                  <a:pt x="1562100" y="558800"/>
                </a:cubicBezTo>
                <a:cubicBezTo>
                  <a:pt x="1573598" y="545002"/>
                  <a:pt x="1584500" y="529422"/>
                  <a:pt x="1600200" y="520700"/>
                </a:cubicBezTo>
                <a:cubicBezTo>
                  <a:pt x="1623605" y="507697"/>
                  <a:pt x="1654123" y="510152"/>
                  <a:pt x="1676400" y="495300"/>
                </a:cubicBezTo>
                <a:cubicBezTo>
                  <a:pt x="1725639" y="462474"/>
                  <a:pt x="1700020" y="474727"/>
                  <a:pt x="1752600" y="457200"/>
                </a:cubicBezTo>
                <a:cubicBezTo>
                  <a:pt x="1794933" y="461433"/>
                  <a:pt x="1837056" y="469900"/>
                  <a:pt x="1879600" y="469900"/>
                </a:cubicBezTo>
                <a:cubicBezTo>
                  <a:pt x="2012473" y="469900"/>
                  <a:pt x="1908773" y="457596"/>
                  <a:pt x="1993900" y="444500"/>
                </a:cubicBezTo>
                <a:cubicBezTo>
                  <a:pt x="2035950" y="438031"/>
                  <a:pt x="2078567" y="436033"/>
                  <a:pt x="2120900" y="431800"/>
                </a:cubicBezTo>
                <a:cubicBezTo>
                  <a:pt x="2146300" y="423333"/>
                  <a:pt x="2170846" y="411651"/>
                  <a:pt x="2197100" y="406400"/>
                </a:cubicBezTo>
                <a:cubicBezTo>
                  <a:pt x="2221252" y="401570"/>
                  <a:pt x="2272665" y="394017"/>
                  <a:pt x="2298700" y="381000"/>
                </a:cubicBezTo>
                <a:cubicBezTo>
                  <a:pt x="2312352" y="374174"/>
                  <a:pt x="2323548" y="363173"/>
                  <a:pt x="2336800" y="355600"/>
                </a:cubicBezTo>
                <a:cubicBezTo>
                  <a:pt x="2414808" y="311024"/>
                  <a:pt x="2363641" y="354159"/>
                  <a:pt x="2425700" y="292100"/>
                </a:cubicBezTo>
                <a:cubicBezTo>
                  <a:pt x="2448053" y="225040"/>
                  <a:pt x="2430974" y="265139"/>
                  <a:pt x="2489200" y="177800"/>
                </a:cubicBezTo>
                <a:cubicBezTo>
                  <a:pt x="2497667" y="165100"/>
                  <a:pt x="2501900" y="148167"/>
                  <a:pt x="2514600" y="139700"/>
                </a:cubicBezTo>
                <a:cubicBezTo>
                  <a:pt x="2623789" y="66907"/>
                  <a:pt x="2485640" y="154180"/>
                  <a:pt x="2590800" y="101600"/>
                </a:cubicBezTo>
                <a:cubicBezTo>
                  <a:pt x="2604452" y="94774"/>
                  <a:pt x="2614952" y="82399"/>
                  <a:pt x="2628900" y="76200"/>
                </a:cubicBezTo>
                <a:cubicBezTo>
                  <a:pt x="2653366" y="65326"/>
                  <a:pt x="2705100" y="50800"/>
                  <a:pt x="2705100" y="50800"/>
                </a:cubicBezTo>
                <a:cubicBezTo>
                  <a:pt x="2749893" y="6007"/>
                  <a:pt x="2727136" y="20732"/>
                  <a:pt x="2768600" y="0"/>
                </a:cubicBezTo>
              </a:path>
            </a:pathLst>
          </a:custGeom>
        </p:spPr>
        <p:style>
          <a:lnRef idx="3">
            <a:schemeClr val="accent2"/>
          </a:lnRef>
          <a:fillRef idx="0">
            <a:schemeClr val="accent2"/>
          </a:fillRef>
          <a:effectRef idx="2">
            <a:schemeClr val="accent2"/>
          </a:effectRef>
          <a:fontRef idx="minor">
            <a:schemeClr val="tx1"/>
          </a:fontRef>
        </p:style>
        <p:txBody>
          <a:bodyPr anchor="ctr"/>
          <a:lstStyle/>
          <a:p>
            <a:pPr algn="ctr" eaLnBrk="1" fontAlgn="auto" hangingPunct="1">
              <a:spcBef>
                <a:spcPts val="0"/>
              </a:spcBef>
              <a:spcAft>
                <a:spcPts val="0"/>
              </a:spcAft>
              <a:defRPr/>
            </a:pPr>
            <a:endParaRPr lang="en-US" dirty="0"/>
          </a:p>
        </p:txBody>
      </p:sp>
      <p:cxnSp>
        <p:nvCxnSpPr>
          <p:cNvPr id="23" name="Straight Connector 22">
            <a:extLst>
              <a:ext uri="{FF2B5EF4-FFF2-40B4-BE49-F238E27FC236}">
                <a16:creationId xmlns:a16="http://schemas.microsoft.com/office/drawing/2014/main" id="{A2BC2343-4E23-4FBE-B732-B344788F9D47}"/>
              </a:ext>
            </a:extLst>
          </p:cNvPr>
          <p:cNvCxnSpPr/>
          <p:nvPr/>
        </p:nvCxnSpPr>
        <p:spPr>
          <a:xfrm>
            <a:off x="4724400" y="2181225"/>
            <a:ext cx="0" cy="3521075"/>
          </a:xfrm>
          <a:prstGeom prst="line">
            <a:avLst/>
          </a:prstGeom>
        </p:spPr>
        <p:style>
          <a:lnRef idx="2">
            <a:schemeClr val="accent1"/>
          </a:lnRef>
          <a:fillRef idx="0">
            <a:schemeClr val="accent1"/>
          </a:fillRef>
          <a:effectRef idx="1">
            <a:schemeClr val="accent1"/>
          </a:effectRef>
          <a:fontRef idx="minor">
            <a:schemeClr val="tx1"/>
          </a:fontRef>
        </p:style>
      </p:cxnSp>
      <p:sp>
        <p:nvSpPr>
          <p:cNvPr id="24" name="Freeform 23">
            <a:extLst>
              <a:ext uri="{FF2B5EF4-FFF2-40B4-BE49-F238E27FC236}">
                <a16:creationId xmlns:a16="http://schemas.microsoft.com/office/drawing/2014/main" id="{903FAD94-2C73-49FE-B330-9DF333D92DDE}"/>
              </a:ext>
            </a:extLst>
          </p:cNvPr>
          <p:cNvSpPr/>
          <p:nvPr/>
        </p:nvSpPr>
        <p:spPr>
          <a:xfrm>
            <a:off x="4724400" y="2921000"/>
            <a:ext cx="1798638" cy="1016000"/>
          </a:xfrm>
          <a:custGeom>
            <a:avLst/>
            <a:gdLst>
              <a:gd name="connsiteX0" fmla="*/ 0 w 1727200"/>
              <a:gd name="connsiteY0" fmla="*/ 1016000 h 1016000"/>
              <a:gd name="connsiteX1" fmla="*/ 63500 w 1727200"/>
              <a:gd name="connsiteY1" fmla="*/ 990600 h 1016000"/>
              <a:gd name="connsiteX2" fmla="*/ 177800 w 1727200"/>
              <a:gd name="connsiteY2" fmla="*/ 965200 h 1016000"/>
              <a:gd name="connsiteX3" fmla="*/ 254000 w 1727200"/>
              <a:gd name="connsiteY3" fmla="*/ 939800 h 1016000"/>
              <a:gd name="connsiteX4" fmla="*/ 304800 w 1727200"/>
              <a:gd name="connsiteY4" fmla="*/ 927100 h 1016000"/>
              <a:gd name="connsiteX5" fmla="*/ 342900 w 1727200"/>
              <a:gd name="connsiteY5" fmla="*/ 850900 h 1016000"/>
              <a:gd name="connsiteX6" fmla="*/ 304800 w 1727200"/>
              <a:gd name="connsiteY6" fmla="*/ 800100 h 1016000"/>
              <a:gd name="connsiteX7" fmla="*/ 304800 w 1727200"/>
              <a:gd name="connsiteY7" fmla="*/ 711200 h 1016000"/>
              <a:gd name="connsiteX8" fmla="*/ 457200 w 1727200"/>
              <a:gd name="connsiteY8" fmla="*/ 673100 h 1016000"/>
              <a:gd name="connsiteX9" fmla="*/ 558800 w 1727200"/>
              <a:gd name="connsiteY9" fmla="*/ 647700 h 1016000"/>
              <a:gd name="connsiteX10" fmla="*/ 609600 w 1727200"/>
              <a:gd name="connsiteY10" fmla="*/ 635000 h 1016000"/>
              <a:gd name="connsiteX11" fmla="*/ 685800 w 1727200"/>
              <a:gd name="connsiteY11" fmla="*/ 609600 h 1016000"/>
              <a:gd name="connsiteX12" fmla="*/ 723900 w 1727200"/>
              <a:gd name="connsiteY12" fmla="*/ 533400 h 1016000"/>
              <a:gd name="connsiteX13" fmla="*/ 774700 w 1727200"/>
              <a:gd name="connsiteY13" fmla="*/ 457200 h 1016000"/>
              <a:gd name="connsiteX14" fmla="*/ 787400 w 1727200"/>
              <a:gd name="connsiteY14" fmla="*/ 406400 h 1016000"/>
              <a:gd name="connsiteX15" fmla="*/ 863600 w 1727200"/>
              <a:gd name="connsiteY15" fmla="*/ 368300 h 1016000"/>
              <a:gd name="connsiteX16" fmla="*/ 1295400 w 1727200"/>
              <a:gd name="connsiteY16" fmla="*/ 368300 h 1016000"/>
              <a:gd name="connsiteX17" fmla="*/ 1308100 w 1727200"/>
              <a:gd name="connsiteY17" fmla="*/ 279400 h 1016000"/>
              <a:gd name="connsiteX18" fmla="*/ 1346200 w 1727200"/>
              <a:gd name="connsiteY18" fmla="*/ 152400 h 1016000"/>
              <a:gd name="connsiteX19" fmla="*/ 1371600 w 1727200"/>
              <a:gd name="connsiteY19" fmla="*/ 114300 h 1016000"/>
              <a:gd name="connsiteX20" fmla="*/ 1409700 w 1727200"/>
              <a:gd name="connsiteY20" fmla="*/ 88900 h 1016000"/>
              <a:gd name="connsiteX21" fmla="*/ 1435100 w 1727200"/>
              <a:gd name="connsiteY21" fmla="*/ 50800 h 1016000"/>
              <a:gd name="connsiteX22" fmla="*/ 1689100 w 1727200"/>
              <a:gd name="connsiteY22" fmla="*/ 12700 h 1016000"/>
              <a:gd name="connsiteX23" fmla="*/ 1727200 w 1727200"/>
              <a:gd name="connsiteY23" fmla="*/ 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27200" h="1016000">
                <a:moveTo>
                  <a:pt x="0" y="1016000"/>
                </a:moveTo>
                <a:cubicBezTo>
                  <a:pt x="21167" y="1007533"/>
                  <a:pt x="41873" y="997809"/>
                  <a:pt x="63500" y="990600"/>
                </a:cubicBezTo>
                <a:cubicBezTo>
                  <a:pt x="114821" y="973493"/>
                  <a:pt x="122439" y="980299"/>
                  <a:pt x="177800" y="965200"/>
                </a:cubicBezTo>
                <a:cubicBezTo>
                  <a:pt x="203631" y="958155"/>
                  <a:pt x="228025" y="946294"/>
                  <a:pt x="254000" y="939800"/>
                </a:cubicBezTo>
                <a:lnTo>
                  <a:pt x="304800" y="927100"/>
                </a:lnTo>
                <a:cubicBezTo>
                  <a:pt x="311647" y="916829"/>
                  <a:pt x="348158" y="869303"/>
                  <a:pt x="342900" y="850900"/>
                </a:cubicBezTo>
                <a:cubicBezTo>
                  <a:pt x="337085" y="830548"/>
                  <a:pt x="317500" y="817033"/>
                  <a:pt x="304800" y="800100"/>
                </a:cubicBezTo>
                <a:cubicBezTo>
                  <a:pt x="296546" y="775338"/>
                  <a:pt x="275859" y="736006"/>
                  <a:pt x="304800" y="711200"/>
                </a:cubicBezTo>
                <a:cubicBezTo>
                  <a:pt x="331338" y="688453"/>
                  <a:pt x="425849" y="679818"/>
                  <a:pt x="457200" y="673100"/>
                </a:cubicBezTo>
                <a:cubicBezTo>
                  <a:pt x="491334" y="665786"/>
                  <a:pt x="524933" y="656167"/>
                  <a:pt x="558800" y="647700"/>
                </a:cubicBezTo>
                <a:cubicBezTo>
                  <a:pt x="575733" y="643467"/>
                  <a:pt x="593041" y="640520"/>
                  <a:pt x="609600" y="635000"/>
                </a:cubicBezTo>
                <a:lnTo>
                  <a:pt x="685800" y="609600"/>
                </a:lnTo>
                <a:cubicBezTo>
                  <a:pt x="717722" y="513835"/>
                  <a:pt x="674661" y="631877"/>
                  <a:pt x="723900" y="533400"/>
                </a:cubicBezTo>
                <a:cubicBezTo>
                  <a:pt x="760659" y="459882"/>
                  <a:pt x="702475" y="529425"/>
                  <a:pt x="774700" y="457200"/>
                </a:cubicBezTo>
                <a:cubicBezTo>
                  <a:pt x="778933" y="440267"/>
                  <a:pt x="777718" y="420923"/>
                  <a:pt x="787400" y="406400"/>
                </a:cubicBezTo>
                <a:cubicBezTo>
                  <a:pt x="801468" y="385298"/>
                  <a:pt x="841866" y="375545"/>
                  <a:pt x="863600" y="368300"/>
                </a:cubicBezTo>
                <a:cubicBezTo>
                  <a:pt x="899645" y="370197"/>
                  <a:pt x="1236927" y="397536"/>
                  <a:pt x="1295400" y="368300"/>
                </a:cubicBezTo>
                <a:cubicBezTo>
                  <a:pt x="1322174" y="354913"/>
                  <a:pt x="1303548" y="308986"/>
                  <a:pt x="1308100" y="279400"/>
                </a:cubicBezTo>
                <a:cubicBezTo>
                  <a:pt x="1319605" y="204616"/>
                  <a:pt x="1312451" y="211461"/>
                  <a:pt x="1346200" y="152400"/>
                </a:cubicBezTo>
                <a:cubicBezTo>
                  <a:pt x="1353773" y="139148"/>
                  <a:pt x="1360807" y="125093"/>
                  <a:pt x="1371600" y="114300"/>
                </a:cubicBezTo>
                <a:cubicBezTo>
                  <a:pt x="1382393" y="103507"/>
                  <a:pt x="1397000" y="97367"/>
                  <a:pt x="1409700" y="88900"/>
                </a:cubicBezTo>
                <a:cubicBezTo>
                  <a:pt x="1418167" y="76200"/>
                  <a:pt x="1422157" y="58890"/>
                  <a:pt x="1435100" y="50800"/>
                </a:cubicBezTo>
                <a:cubicBezTo>
                  <a:pt x="1497821" y="11600"/>
                  <a:pt x="1639603" y="16235"/>
                  <a:pt x="1689100" y="12700"/>
                </a:cubicBezTo>
                <a:lnTo>
                  <a:pt x="1727200" y="0"/>
                </a:lnTo>
              </a:path>
            </a:pathLst>
          </a:custGeom>
          <a:ln/>
        </p:spPr>
        <p:style>
          <a:lnRef idx="3">
            <a:schemeClr val="accent4"/>
          </a:lnRef>
          <a:fillRef idx="0">
            <a:schemeClr val="accent4"/>
          </a:fillRef>
          <a:effectRef idx="2">
            <a:schemeClr val="accent4"/>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32" name="Freeform 31">
            <a:extLst>
              <a:ext uri="{FF2B5EF4-FFF2-40B4-BE49-F238E27FC236}">
                <a16:creationId xmlns:a16="http://schemas.microsoft.com/office/drawing/2014/main" id="{644E2159-DCAE-4B6C-85B5-5B726972E035}"/>
              </a:ext>
            </a:extLst>
          </p:cNvPr>
          <p:cNvSpPr/>
          <p:nvPr/>
        </p:nvSpPr>
        <p:spPr>
          <a:xfrm rot="3274614">
            <a:off x="4795838" y="3843338"/>
            <a:ext cx="1727200" cy="1016000"/>
          </a:xfrm>
          <a:custGeom>
            <a:avLst/>
            <a:gdLst>
              <a:gd name="connsiteX0" fmla="*/ 0 w 1727200"/>
              <a:gd name="connsiteY0" fmla="*/ 1016000 h 1016000"/>
              <a:gd name="connsiteX1" fmla="*/ 63500 w 1727200"/>
              <a:gd name="connsiteY1" fmla="*/ 990600 h 1016000"/>
              <a:gd name="connsiteX2" fmla="*/ 177800 w 1727200"/>
              <a:gd name="connsiteY2" fmla="*/ 965200 h 1016000"/>
              <a:gd name="connsiteX3" fmla="*/ 254000 w 1727200"/>
              <a:gd name="connsiteY3" fmla="*/ 939800 h 1016000"/>
              <a:gd name="connsiteX4" fmla="*/ 304800 w 1727200"/>
              <a:gd name="connsiteY4" fmla="*/ 927100 h 1016000"/>
              <a:gd name="connsiteX5" fmla="*/ 342900 w 1727200"/>
              <a:gd name="connsiteY5" fmla="*/ 850900 h 1016000"/>
              <a:gd name="connsiteX6" fmla="*/ 304800 w 1727200"/>
              <a:gd name="connsiteY6" fmla="*/ 800100 h 1016000"/>
              <a:gd name="connsiteX7" fmla="*/ 304800 w 1727200"/>
              <a:gd name="connsiteY7" fmla="*/ 711200 h 1016000"/>
              <a:gd name="connsiteX8" fmla="*/ 457200 w 1727200"/>
              <a:gd name="connsiteY8" fmla="*/ 673100 h 1016000"/>
              <a:gd name="connsiteX9" fmla="*/ 558800 w 1727200"/>
              <a:gd name="connsiteY9" fmla="*/ 647700 h 1016000"/>
              <a:gd name="connsiteX10" fmla="*/ 609600 w 1727200"/>
              <a:gd name="connsiteY10" fmla="*/ 635000 h 1016000"/>
              <a:gd name="connsiteX11" fmla="*/ 685800 w 1727200"/>
              <a:gd name="connsiteY11" fmla="*/ 609600 h 1016000"/>
              <a:gd name="connsiteX12" fmla="*/ 723900 w 1727200"/>
              <a:gd name="connsiteY12" fmla="*/ 533400 h 1016000"/>
              <a:gd name="connsiteX13" fmla="*/ 774700 w 1727200"/>
              <a:gd name="connsiteY13" fmla="*/ 457200 h 1016000"/>
              <a:gd name="connsiteX14" fmla="*/ 787400 w 1727200"/>
              <a:gd name="connsiteY14" fmla="*/ 406400 h 1016000"/>
              <a:gd name="connsiteX15" fmla="*/ 863600 w 1727200"/>
              <a:gd name="connsiteY15" fmla="*/ 368300 h 1016000"/>
              <a:gd name="connsiteX16" fmla="*/ 1295400 w 1727200"/>
              <a:gd name="connsiteY16" fmla="*/ 368300 h 1016000"/>
              <a:gd name="connsiteX17" fmla="*/ 1308100 w 1727200"/>
              <a:gd name="connsiteY17" fmla="*/ 279400 h 1016000"/>
              <a:gd name="connsiteX18" fmla="*/ 1346200 w 1727200"/>
              <a:gd name="connsiteY18" fmla="*/ 152400 h 1016000"/>
              <a:gd name="connsiteX19" fmla="*/ 1371600 w 1727200"/>
              <a:gd name="connsiteY19" fmla="*/ 114300 h 1016000"/>
              <a:gd name="connsiteX20" fmla="*/ 1409700 w 1727200"/>
              <a:gd name="connsiteY20" fmla="*/ 88900 h 1016000"/>
              <a:gd name="connsiteX21" fmla="*/ 1435100 w 1727200"/>
              <a:gd name="connsiteY21" fmla="*/ 50800 h 1016000"/>
              <a:gd name="connsiteX22" fmla="*/ 1689100 w 1727200"/>
              <a:gd name="connsiteY22" fmla="*/ 12700 h 1016000"/>
              <a:gd name="connsiteX23" fmla="*/ 1727200 w 1727200"/>
              <a:gd name="connsiteY23" fmla="*/ 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27200" h="1016000">
                <a:moveTo>
                  <a:pt x="0" y="1016000"/>
                </a:moveTo>
                <a:cubicBezTo>
                  <a:pt x="21167" y="1007533"/>
                  <a:pt x="41873" y="997809"/>
                  <a:pt x="63500" y="990600"/>
                </a:cubicBezTo>
                <a:cubicBezTo>
                  <a:pt x="114821" y="973493"/>
                  <a:pt x="122439" y="980299"/>
                  <a:pt x="177800" y="965200"/>
                </a:cubicBezTo>
                <a:cubicBezTo>
                  <a:pt x="203631" y="958155"/>
                  <a:pt x="228025" y="946294"/>
                  <a:pt x="254000" y="939800"/>
                </a:cubicBezTo>
                <a:lnTo>
                  <a:pt x="304800" y="927100"/>
                </a:lnTo>
                <a:cubicBezTo>
                  <a:pt x="311647" y="916829"/>
                  <a:pt x="348158" y="869303"/>
                  <a:pt x="342900" y="850900"/>
                </a:cubicBezTo>
                <a:cubicBezTo>
                  <a:pt x="337085" y="830548"/>
                  <a:pt x="317500" y="817033"/>
                  <a:pt x="304800" y="800100"/>
                </a:cubicBezTo>
                <a:cubicBezTo>
                  <a:pt x="296546" y="775338"/>
                  <a:pt x="275859" y="736006"/>
                  <a:pt x="304800" y="711200"/>
                </a:cubicBezTo>
                <a:cubicBezTo>
                  <a:pt x="331338" y="688453"/>
                  <a:pt x="425849" y="679818"/>
                  <a:pt x="457200" y="673100"/>
                </a:cubicBezTo>
                <a:cubicBezTo>
                  <a:pt x="491334" y="665786"/>
                  <a:pt x="524933" y="656167"/>
                  <a:pt x="558800" y="647700"/>
                </a:cubicBezTo>
                <a:cubicBezTo>
                  <a:pt x="575733" y="643467"/>
                  <a:pt x="593041" y="640520"/>
                  <a:pt x="609600" y="635000"/>
                </a:cubicBezTo>
                <a:lnTo>
                  <a:pt x="685800" y="609600"/>
                </a:lnTo>
                <a:cubicBezTo>
                  <a:pt x="717722" y="513835"/>
                  <a:pt x="674661" y="631877"/>
                  <a:pt x="723900" y="533400"/>
                </a:cubicBezTo>
                <a:cubicBezTo>
                  <a:pt x="760659" y="459882"/>
                  <a:pt x="702475" y="529425"/>
                  <a:pt x="774700" y="457200"/>
                </a:cubicBezTo>
                <a:cubicBezTo>
                  <a:pt x="778933" y="440267"/>
                  <a:pt x="777718" y="420923"/>
                  <a:pt x="787400" y="406400"/>
                </a:cubicBezTo>
                <a:cubicBezTo>
                  <a:pt x="801468" y="385298"/>
                  <a:pt x="841866" y="375545"/>
                  <a:pt x="863600" y="368300"/>
                </a:cubicBezTo>
                <a:cubicBezTo>
                  <a:pt x="899645" y="370197"/>
                  <a:pt x="1236927" y="397536"/>
                  <a:pt x="1295400" y="368300"/>
                </a:cubicBezTo>
                <a:cubicBezTo>
                  <a:pt x="1322174" y="354913"/>
                  <a:pt x="1303548" y="308986"/>
                  <a:pt x="1308100" y="279400"/>
                </a:cubicBezTo>
                <a:cubicBezTo>
                  <a:pt x="1319605" y="204616"/>
                  <a:pt x="1312451" y="211461"/>
                  <a:pt x="1346200" y="152400"/>
                </a:cubicBezTo>
                <a:cubicBezTo>
                  <a:pt x="1353773" y="139148"/>
                  <a:pt x="1360807" y="125093"/>
                  <a:pt x="1371600" y="114300"/>
                </a:cubicBezTo>
                <a:cubicBezTo>
                  <a:pt x="1382393" y="103507"/>
                  <a:pt x="1397000" y="97367"/>
                  <a:pt x="1409700" y="88900"/>
                </a:cubicBezTo>
                <a:cubicBezTo>
                  <a:pt x="1418167" y="76200"/>
                  <a:pt x="1422157" y="58890"/>
                  <a:pt x="1435100" y="50800"/>
                </a:cubicBezTo>
                <a:cubicBezTo>
                  <a:pt x="1497821" y="11600"/>
                  <a:pt x="1639603" y="16235"/>
                  <a:pt x="1689100" y="12700"/>
                </a:cubicBezTo>
                <a:lnTo>
                  <a:pt x="1727200" y="0"/>
                </a:lnTo>
              </a:path>
            </a:pathLst>
          </a:custGeom>
        </p:spPr>
        <p:style>
          <a:lnRef idx="3">
            <a:schemeClr val="accent3"/>
          </a:lnRef>
          <a:fillRef idx="0">
            <a:schemeClr val="accent3"/>
          </a:fillRef>
          <a:effectRef idx="2">
            <a:schemeClr val="accent3"/>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14347" name="TextBox 24">
            <a:extLst>
              <a:ext uri="{FF2B5EF4-FFF2-40B4-BE49-F238E27FC236}">
                <a16:creationId xmlns:a16="http://schemas.microsoft.com/office/drawing/2014/main" id="{5AA6A174-BE49-469A-A4B9-6B78B1D53BF6}"/>
              </a:ext>
            </a:extLst>
          </p:cNvPr>
          <p:cNvSpPr txBox="1">
            <a:spLocks noChangeArrowheads="1"/>
          </p:cNvSpPr>
          <p:nvPr/>
        </p:nvSpPr>
        <p:spPr bwMode="auto">
          <a:xfrm>
            <a:off x="3981450" y="5859463"/>
            <a:ext cx="1485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FrankRuehl" panose="020E0503060101010101" pitchFamily="34" charset="-79"/>
                <a:cs typeface="FrankRuehl" panose="020E0503060101010101" pitchFamily="34" charset="-79"/>
              </a:rPr>
              <a:t>Today</a:t>
            </a:r>
          </a:p>
        </p:txBody>
      </p:sp>
      <p:sp>
        <p:nvSpPr>
          <p:cNvPr id="14348" name="TextBox 33">
            <a:extLst>
              <a:ext uri="{FF2B5EF4-FFF2-40B4-BE49-F238E27FC236}">
                <a16:creationId xmlns:a16="http://schemas.microsoft.com/office/drawing/2014/main" id="{3D953559-729B-4E11-BB5D-17D39D39B60B}"/>
              </a:ext>
            </a:extLst>
          </p:cNvPr>
          <p:cNvSpPr txBox="1">
            <a:spLocks noChangeArrowheads="1"/>
          </p:cNvSpPr>
          <p:nvPr/>
        </p:nvSpPr>
        <p:spPr bwMode="auto">
          <a:xfrm>
            <a:off x="6772275" y="2276475"/>
            <a:ext cx="14859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FrankRuehl" panose="020E0503060101010101" pitchFamily="34" charset="-79"/>
                <a:cs typeface="FrankRuehl" panose="020E0503060101010101" pitchFamily="34" charset="-79"/>
              </a:rPr>
              <a:t>Maximum</a:t>
            </a:r>
          </a:p>
          <a:p>
            <a:pPr algn="ctr" eaLnBrk="1" hangingPunct="1">
              <a:spcBef>
                <a:spcPct val="0"/>
              </a:spcBef>
              <a:buFontTx/>
              <a:buNone/>
            </a:pPr>
            <a:r>
              <a:rPr lang="en-US" altLang="en-US" sz="1800" dirty="0">
                <a:latin typeface="FrankRuehl" panose="020E0503060101010101" pitchFamily="34" charset="-79"/>
                <a:cs typeface="FrankRuehl" panose="020E0503060101010101" pitchFamily="34" charset="-79"/>
              </a:rPr>
              <a:t>Desirable  Outcome</a:t>
            </a:r>
          </a:p>
        </p:txBody>
      </p:sp>
      <p:sp>
        <p:nvSpPr>
          <p:cNvPr id="14349" name="TextBox 34">
            <a:extLst>
              <a:ext uri="{FF2B5EF4-FFF2-40B4-BE49-F238E27FC236}">
                <a16:creationId xmlns:a16="http://schemas.microsoft.com/office/drawing/2014/main" id="{0905ABDE-47BF-48B0-BF9E-6503D473DE84}"/>
              </a:ext>
            </a:extLst>
          </p:cNvPr>
          <p:cNvSpPr txBox="1">
            <a:spLocks noChangeArrowheads="1"/>
          </p:cNvSpPr>
          <p:nvPr/>
        </p:nvSpPr>
        <p:spPr bwMode="auto">
          <a:xfrm>
            <a:off x="6973888" y="4598988"/>
            <a:ext cx="14859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FrankRuehl" panose="020E0503060101010101" pitchFamily="34" charset="-79"/>
                <a:cs typeface="FrankRuehl" panose="020E0503060101010101" pitchFamily="34" charset="-79"/>
              </a:rPr>
              <a:t>Maximum Undesirable</a:t>
            </a:r>
            <a:br>
              <a:rPr lang="en-US" altLang="en-US" sz="1800" dirty="0">
                <a:latin typeface="FrankRuehl" panose="020E0503060101010101" pitchFamily="34" charset="-79"/>
                <a:cs typeface="FrankRuehl" panose="020E0503060101010101" pitchFamily="34" charset="-79"/>
              </a:rPr>
            </a:br>
            <a:r>
              <a:rPr lang="en-US" altLang="en-US" sz="1800" dirty="0">
                <a:latin typeface="FrankRuehl" panose="020E0503060101010101" pitchFamily="34" charset="-79"/>
                <a:cs typeface="FrankRuehl" panose="020E0503060101010101" pitchFamily="34" charset="-79"/>
              </a:rPr>
              <a:t>Outcome</a:t>
            </a:r>
          </a:p>
        </p:txBody>
      </p:sp>
      <p:sp>
        <p:nvSpPr>
          <p:cNvPr id="36" name="TextBox 35">
            <a:extLst>
              <a:ext uri="{FF2B5EF4-FFF2-40B4-BE49-F238E27FC236}">
                <a16:creationId xmlns:a16="http://schemas.microsoft.com/office/drawing/2014/main" id="{D0D0C8D7-CE2E-4D3D-8604-660BE165C56E}"/>
              </a:ext>
            </a:extLst>
          </p:cNvPr>
          <p:cNvSpPr txBox="1"/>
          <p:nvPr/>
        </p:nvSpPr>
        <p:spPr>
          <a:xfrm>
            <a:off x="4756150" y="2368550"/>
            <a:ext cx="1935163" cy="800100"/>
          </a:xfrm>
          <a:prstGeom prst="rect">
            <a:avLst/>
          </a:prstGeom>
          <a:noFill/>
        </p:spPr>
        <p:txBody>
          <a:bodyPr>
            <a:spAutoFit/>
          </a:bodyPr>
          <a:lstStyle/>
          <a:p>
            <a:pPr algn="ctr" eaLnBrk="1" fontAlgn="auto" hangingPunct="1">
              <a:spcBef>
                <a:spcPts val="0"/>
              </a:spcBef>
              <a:spcAft>
                <a:spcPts val="0"/>
              </a:spcAft>
              <a:defRPr/>
            </a:pPr>
            <a:r>
              <a:rPr lang="en-US" b="1" dirty="0">
                <a:solidFill>
                  <a:srgbClr val="800000"/>
                </a:solidFill>
                <a:latin typeface="FrankRuehl" panose="020E0503060101010101" pitchFamily="34" charset="-79"/>
                <a:cs typeface="FrankRuehl" panose="020E0503060101010101" pitchFamily="34" charset="-79"/>
              </a:rPr>
              <a:t>Predictive Tools</a:t>
            </a:r>
          </a:p>
          <a:p>
            <a:pPr algn="ctr" eaLnBrk="1" fontAlgn="auto" hangingPunct="1">
              <a:spcBef>
                <a:spcPts val="0"/>
              </a:spcBef>
              <a:spcAft>
                <a:spcPts val="0"/>
              </a:spcAft>
              <a:defRPr/>
            </a:pPr>
            <a:r>
              <a:rPr lang="en-US" sz="1400" b="1" dirty="0">
                <a:solidFill>
                  <a:schemeClr val="accent5">
                    <a:lumMod val="50000"/>
                  </a:schemeClr>
                </a:solidFill>
                <a:latin typeface="FrankRuehl" panose="020E0503060101010101" pitchFamily="34" charset="-79"/>
                <a:cs typeface="FrankRuehl" panose="020E0503060101010101" pitchFamily="34" charset="-79"/>
              </a:rPr>
              <a:t>(associations, inference, analogs)</a:t>
            </a:r>
          </a:p>
        </p:txBody>
      </p:sp>
      <p:sp>
        <p:nvSpPr>
          <p:cNvPr id="37" name="TextBox 36">
            <a:extLst>
              <a:ext uri="{FF2B5EF4-FFF2-40B4-BE49-F238E27FC236}">
                <a16:creationId xmlns:a16="http://schemas.microsoft.com/office/drawing/2014/main" id="{6D66FBA1-E406-48F6-867A-5601E0B88706}"/>
              </a:ext>
            </a:extLst>
          </p:cNvPr>
          <p:cNvSpPr txBox="1"/>
          <p:nvPr/>
        </p:nvSpPr>
        <p:spPr>
          <a:xfrm>
            <a:off x="2373313" y="2384425"/>
            <a:ext cx="1933575" cy="646113"/>
          </a:xfrm>
          <a:prstGeom prst="rect">
            <a:avLst/>
          </a:prstGeom>
          <a:noFill/>
        </p:spPr>
        <p:txBody>
          <a:bodyPr>
            <a:spAutoFit/>
          </a:bodyPr>
          <a:lstStyle/>
          <a:p>
            <a:pPr algn="ctr" eaLnBrk="1" fontAlgn="auto" hangingPunct="1">
              <a:spcBef>
                <a:spcPts val="0"/>
              </a:spcBef>
              <a:spcAft>
                <a:spcPts val="0"/>
              </a:spcAft>
              <a:defRPr/>
            </a:pPr>
            <a:r>
              <a:rPr lang="en-US" b="1" dirty="0">
                <a:solidFill>
                  <a:srgbClr val="800000"/>
                </a:solidFill>
                <a:latin typeface="FrankRuehl" panose="020E0503060101010101" pitchFamily="34" charset="-79"/>
                <a:cs typeface="FrankRuehl" panose="020E0503060101010101" pitchFamily="34" charset="-79"/>
              </a:rPr>
              <a:t>Forensic Tools</a:t>
            </a:r>
          </a:p>
          <a:p>
            <a:pPr algn="ctr" eaLnBrk="1" fontAlgn="auto" hangingPunct="1">
              <a:spcBef>
                <a:spcPts val="0"/>
              </a:spcBef>
              <a:spcAft>
                <a:spcPts val="0"/>
              </a:spcAft>
              <a:defRPr/>
            </a:pPr>
            <a:r>
              <a:rPr lang="en-US" b="1" dirty="0">
                <a:solidFill>
                  <a:schemeClr val="accent5">
                    <a:lumMod val="50000"/>
                  </a:schemeClr>
                </a:solidFill>
                <a:latin typeface="FrankRuehl" panose="020E0503060101010101" pitchFamily="34" charset="-79"/>
                <a:cs typeface="FrankRuehl" panose="020E0503060101010101" pitchFamily="34" charset="-79"/>
              </a:rPr>
              <a:t>(</a:t>
            </a:r>
            <a:r>
              <a:rPr lang="en-US" sz="1400" b="1" dirty="0">
                <a:solidFill>
                  <a:schemeClr val="accent5">
                    <a:lumMod val="50000"/>
                  </a:schemeClr>
                </a:solidFill>
                <a:latin typeface="FrankRuehl" panose="020E0503060101010101" pitchFamily="34" charset="-79"/>
                <a:cs typeface="FrankRuehl" panose="020E0503060101010101" pitchFamily="34" charset="-79"/>
              </a:rPr>
              <a:t>Time series, GAP)</a:t>
            </a:r>
          </a:p>
        </p:txBody>
      </p:sp>
      <p:sp>
        <p:nvSpPr>
          <p:cNvPr id="14352" name="TextBox 39">
            <a:extLst>
              <a:ext uri="{FF2B5EF4-FFF2-40B4-BE49-F238E27FC236}">
                <a16:creationId xmlns:a16="http://schemas.microsoft.com/office/drawing/2014/main" id="{FCF7965A-44BB-40A8-98CC-933872ADF506}"/>
              </a:ext>
            </a:extLst>
          </p:cNvPr>
          <p:cNvSpPr txBox="1">
            <a:spLocks noChangeArrowheads="1"/>
          </p:cNvSpPr>
          <p:nvPr/>
        </p:nvSpPr>
        <p:spPr bwMode="auto">
          <a:xfrm>
            <a:off x="2381250" y="3587750"/>
            <a:ext cx="1485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FrankRuehl" panose="020E0503060101010101" pitchFamily="34" charset="-79"/>
                <a:cs typeface="FrankRuehl" panose="020E0503060101010101" pitchFamily="34" charset="-79"/>
              </a:rPr>
              <a:t>Historical</a:t>
            </a:r>
            <a:br>
              <a:rPr lang="en-US" altLang="en-US" sz="1800" dirty="0">
                <a:latin typeface="FrankRuehl" panose="020E0503060101010101" pitchFamily="34" charset="-79"/>
                <a:cs typeface="FrankRuehl" panose="020E0503060101010101" pitchFamily="34" charset="-79"/>
              </a:rPr>
            </a:br>
            <a:r>
              <a:rPr lang="en-US" altLang="en-US" sz="1800" dirty="0">
                <a:latin typeface="FrankRuehl" panose="020E0503060101010101" pitchFamily="34" charset="-79"/>
                <a:cs typeface="FrankRuehl" panose="020E0503060101010101" pitchFamily="34" charset="-79"/>
              </a:rPr>
              <a:t>Path</a:t>
            </a:r>
          </a:p>
        </p:txBody>
      </p:sp>
      <p:sp>
        <p:nvSpPr>
          <p:cNvPr id="4" name="Right Brace 3">
            <a:extLst>
              <a:ext uri="{FF2B5EF4-FFF2-40B4-BE49-F238E27FC236}">
                <a16:creationId xmlns:a16="http://schemas.microsoft.com/office/drawing/2014/main" id="{0E422A9D-E5D8-4383-8212-2FA574915079}"/>
              </a:ext>
            </a:extLst>
          </p:cNvPr>
          <p:cNvSpPr/>
          <p:nvPr/>
        </p:nvSpPr>
        <p:spPr>
          <a:xfrm>
            <a:off x="6691313" y="2914650"/>
            <a:ext cx="161925" cy="1873250"/>
          </a:xfrm>
          <a:prstGeom prst="rightBrace">
            <a:avLst/>
          </a:prstGeom>
        </p:spPr>
        <p:style>
          <a:lnRef idx="2">
            <a:schemeClr val="accent2"/>
          </a:lnRef>
          <a:fillRef idx="0">
            <a:schemeClr val="accent2"/>
          </a:fillRef>
          <a:effectRef idx="1">
            <a:schemeClr val="accent2"/>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14354" name="TextBox 21">
            <a:extLst>
              <a:ext uri="{FF2B5EF4-FFF2-40B4-BE49-F238E27FC236}">
                <a16:creationId xmlns:a16="http://schemas.microsoft.com/office/drawing/2014/main" id="{B0876591-464A-4C42-9BE3-DBA49AB48217}"/>
              </a:ext>
            </a:extLst>
          </p:cNvPr>
          <p:cNvSpPr txBox="1">
            <a:spLocks noChangeArrowheads="1"/>
          </p:cNvSpPr>
          <p:nvPr/>
        </p:nvSpPr>
        <p:spPr bwMode="auto">
          <a:xfrm>
            <a:off x="6672263" y="3389313"/>
            <a:ext cx="1485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800000"/>
                </a:solidFill>
              </a:rPr>
              <a:t>Range of Potential Outcomes</a:t>
            </a:r>
          </a:p>
        </p:txBody>
      </p:sp>
      <p:sp>
        <p:nvSpPr>
          <p:cNvPr id="14355" name="TextBox 5">
            <a:extLst>
              <a:ext uri="{FF2B5EF4-FFF2-40B4-BE49-F238E27FC236}">
                <a16:creationId xmlns:a16="http://schemas.microsoft.com/office/drawing/2014/main" id="{79CA7A9F-5B02-4258-B1EE-A9CB89D1B0EA}"/>
              </a:ext>
            </a:extLst>
          </p:cNvPr>
          <p:cNvSpPr txBox="1">
            <a:spLocks noChangeArrowheads="1"/>
          </p:cNvSpPr>
          <p:nvPr/>
        </p:nvSpPr>
        <p:spPr bwMode="auto">
          <a:xfrm>
            <a:off x="2266950" y="1276350"/>
            <a:ext cx="52768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solidFill>
                  <a:srgbClr val="000066"/>
                </a:solidFill>
                <a:latin typeface="FrankRuehl" panose="020E0503060101010101" pitchFamily="34" charset="-79"/>
                <a:cs typeface="FrankRuehl" panose="020E0503060101010101" pitchFamily="34" charset="-79"/>
              </a:rPr>
              <a:t>Managers have to use the proper analytical tools to make value creating decisions. </a:t>
            </a:r>
          </a:p>
        </p:txBody>
      </p:sp>
      <p:sp>
        <p:nvSpPr>
          <p:cNvPr id="14356" name="TextBox 25">
            <a:extLst>
              <a:ext uri="{FF2B5EF4-FFF2-40B4-BE49-F238E27FC236}">
                <a16:creationId xmlns:a16="http://schemas.microsoft.com/office/drawing/2014/main" id="{C4624CFD-87DD-4F7C-86EF-594B16DABEFE}"/>
              </a:ext>
            </a:extLst>
          </p:cNvPr>
          <p:cNvSpPr txBox="1">
            <a:spLocks noChangeArrowheads="1"/>
          </p:cNvSpPr>
          <p:nvPr/>
        </p:nvSpPr>
        <p:spPr bwMode="auto">
          <a:xfrm>
            <a:off x="5286375" y="3462338"/>
            <a:ext cx="1485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FrankRuehl" panose="020E0503060101010101" pitchFamily="34" charset="-79"/>
                <a:cs typeface="FrankRuehl" panose="020E0503060101010101" pitchFamily="34" charset="-79"/>
              </a:rPr>
              <a:t>Future</a:t>
            </a:r>
          </a:p>
          <a:p>
            <a:pPr algn="ctr" eaLnBrk="1" hangingPunct="1">
              <a:spcBef>
                <a:spcPct val="0"/>
              </a:spcBef>
              <a:buFontTx/>
              <a:buNone/>
            </a:pPr>
            <a:r>
              <a:rPr lang="en-US" altLang="en-US" sz="1800" dirty="0">
                <a:latin typeface="FrankRuehl" panose="020E0503060101010101" pitchFamily="34" charset="-79"/>
                <a:cs typeface="FrankRuehl" panose="020E0503060101010101" pitchFamily="34" charset="-79"/>
              </a:rPr>
              <a:t> Path</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A8C5D-7AC5-43D1-BFD2-56350D739635}"/>
              </a:ext>
            </a:extLst>
          </p:cNvPr>
          <p:cNvSpPr>
            <a:spLocks noGrp="1"/>
          </p:cNvSpPr>
          <p:nvPr>
            <p:ph type="title"/>
          </p:nvPr>
        </p:nvSpPr>
        <p:spPr>
          <a:xfrm>
            <a:off x="376238" y="2659063"/>
            <a:ext cx="8229600" cy="1143000"/>
          </a:xfrm>
        </p:spPr>
        <p:txBody>
          <a:bodyPr rtlCol="0">
            <a:noAutofit/>
          </a:bodyPr>
          <a:lstStyle/>
          <a:p>
            <a:pPr eaLnBrk="1" fontAlgn="auto" hangingPunct="1">
              <a:spcAft>
                <a:spcPts val="0"/>
              </a:spcAft>
              <a:defRPr/>
            </a:pPr>
            <a:r>
              <a:rPr lang="en-US" sz="6000" b="1" dirty="0">
                <a:solidFill>
                  <a:schemeClr val="tx2">
                    <a:lumMod val="50000"/>
                  </a:schemeClr>
                </a:solidFill>
                <a:latin typeface="FrankRuehl" panose="020E0503060101010101" pitchFamily="34" charset="-79"/>
                <a:cs typeface="FrankRuehl" panose="020E0503060101010101" pitchFamily="34" charset="-79"/>
              </a:rPr>
              <a:t>Business is a System</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7A57-BA6C-48CF-8478-4245F5C45CAB}"/>
              </a:ext>
            </a:extLst>
          </p:cNvPr>
          <p:cNvSpPr>
            <a:spLocks noGrp="1"/>
          </p:cNvSpPr>
          <p:nvPr>
            <p:ph type="title"/>
          </p:nvPr>
        </p:nvSpPr>
        <p:spPr>
          <a:xfrm>
            <a:off x="344488" y="1704975"/>
            <a:ext cx="8370887" cy="4651375"/>
          </a:xfrm>
        </p:spPr>
        <p:txBody>
          <a:bodyPr rtlCol="0" anchor="t">
            <a:noAutofit/>
          </a:bodyPr>
          <a:lstStyle/>
          <a:p>
            <a:pPr marL="571500" indent="-571500" algn="l" eaLnBrk="1" fontAlgn="auto" hangingPunct="1">
              <a:spcAft>
                <a:spcPts val="0"/>
              </a:spcAft>
              <a:buFont typeface="Arial" panose="020B0604020202020204" pitchFamily="34" charset="0"/>
              <a:buChar char="•"/>
              <a:defRPr/>
            </a:pPr>
            <a:r>
              <a:rPr lang="en-US" sz="3600" dirty="0">
                <a:solidFill>
                  <a:schemeClr val="tx2">
                    <a:lumMod val="50000"/>
                  </a:schemeClr>
                </a:solidFill>
                <a:latin typeface="FrankRuehl" panose="020E0503060101010101" pitchFamily="34" charset="-79"/>
                <a:cs typeface="FrankRuehl" panose="020E0503060101010101" pitchFamily="34" charset="-79"/>
              </a:rPr>
              <a:t>An organization is a system where individual parts are connected and depend on each other.</a:t>
            </a:r>
            <a:br>
              <a:rPr lang="en-US" sz="3600" dirty="0">
                <a:solidFill>
                  <a:schemeClr val="tx2">
                    <a:lumMod val="50000"/>
                  </a:schemeClr>
                </a:solidFill>
                <a:latin typeface="FrankRuehl" panose="020E0503060101010101" pitchFamily="34" charset="-79"/>
                <a:cs typeface="FrankRuehl" panose="020E0503060101010101" pitchFamily="34" charset="-79"/>
              </a:rPr>
            </a:br>
            <a:br>
              <a:rPr lang="en-US" sz="3600" dirty="0">
                <a:solidFill>
                  <a:schemeClr val="tx2">
                    <a:lumMod val="50000"/>
                  </a:schemeClr>
                </a:solidFill>
                <a:latin typeface="FrankRuehl" panose="020E0503060101010101" pitchFamily="34" charset="-79"/>
                <a:cs typeface="FrankRuehl" panose="020E0503060101010101" pitchFamily="34" charset="-79"/>
              </a:rPr>
            </a:br>
            <a:r>
              <a:rPr lang="en-US" sz="3600" dirty="0">
                <a:solidFill>
                  <a:schemeClr val="tx2">
                    <a:lumMod val="50000"/>
                  </a:schemeClr>
                </a:solidFill>
                <a:latin typeface="FrankRuehl" panose="020E0503060101010101" pitchFamily="34" charset="-79"/>
                <a:cs typeface="FrankRuehl" panose="020E0503060101010101" pitchFamily="34" charset="-79"/>
              </a:rPr>
              <a:t>An organization must be managed as a system, and not as a collection of individual functional parts.</a:t>
            </a:r>
          </a:p>
        </p:txBody>
      </p:sp>
      <p:sp>
        <p:nvSpPr>
          <p:cNvPr id="5" name="Title 1">
            <a:extLst>
              <a:ext uri="{FF2B5EF4-FFF2-40B4-BE49-F238E27FC236}">
                <a16:creationId xmlns:a16="http://schemas.microsoft.com/office/drawing/2014/main" id="{02AE20A9-8C21-4B3A-9364-C3A63E1F614C}"/>
              </a:ext>
            </a:extLst>
          </p:cNvPr>
          <p:cNvSpPr txBox="1">
            <a:spLocks/>
          </p:cNvSpPr>
          <p:nvPr/>
        </p:nvSpPr>
        <p:spPr>
          <a:xfrm>
            <a:off x="319088" y="160338"/>
            <a:ext cx="8229600"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a:solidFill>
                  <a:schemeClr val="accent3">
                    <a:lumMod val="50000"/>
                  </a:schemeClr>
                </a:solidFill>
                <a:latin typeface="FrankRuehl" panose="020E0503060101010101" pitchFamily="34" charset="-79"/>
                <a:cs typeface="FrankRuehl" panose="020E0503060101010101" pitchFamily="34" charset="-79"/>
              </a:rPr>
              <a:t>Key Points</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F1AA2-AED1-47F4-B463-D0FDBFCD366F}"/>
              </a:ext>
            </a:extLst>
          </p:cNvPr>
          <p:cNvSpPr>
            <a:spLocks noGrp="1"/>
          </p:cNvSpPr>
          <p:nvPr>
            <p:ph type="title"/>
          </p:nvPr>
        </p:nvSpPr>
        <p:spPr>
          <a:xfrm>
            <a:off x="0" y="288925"/>
            <a:ext cx="8229600" cy="1143000"/>
          </a:xfrm>
        </p:spPr>
        <p:txBody>
          <a:bodyPr rtlCol="0">
            <a:normAutofit/>
          </a:bodyPr>
          <a:lstStyle/>
          <a:p>
            <a:pPr eaLnBrk="1" fontAlgn="auto" hangingPunct="1">
              <a:spcAft>
                <a:spcPts val="0"/>
              </a:spcAft>
              <a:defRPr/>
            </a:pPr>
            <a:r>
              <a:rPr lang="en-US" dirty="0">
                <a:solidFill>
                  <a:schemeClr val="accent2">
                    <a:lumMod val="50000"/>
                  </a:schemeClr>
                </a:solidFill>
                <a:latin typeface="FrankRuehl" panose="020E0503060101010101" pitchFamily="34" charset="-79"/>
                <a:cs typeface="FrankRuehl" panose="020E0503060101010101" pitchFamily="34" charset="-79"/>
              </a:rPr>
              <a:t>Systems Thinking</a:t>
            </a:r>
          </a:p>
        </p:txBody>
      </p:sp>
      <p:sp>
        <p:nvSpPr>
          <p:cNvPr id="3" name="Content Placeholder 2">
            <a:extLst>
              <a:ext uri="{FF2B5EF4-FFF2-40B4-BE49-F238E27FC236}">
                <a16:creationId xmlns:a16="http://schemas.microsoft.com/office/drawing/2014/main" id="{A407445D-BDCE-41D5-8C0D-024579E0DFDD}"/>
              </a:ext>
            </a:extLst>
          </p:cNvPr>
          <p:cNvSpPr>
            <a:spLocks noGrp="1"/>
          </p:cNvSpPr>
          <p:nvPr>
            <p:ph idx="1"/>
          </p:nvPr>
        </p:nvSpPr>
        <p:spPr>
          <a:xfrm>
            <a:off x="457200" y="1471613"/>
            <a:ext cx="8229600" cy="4525962"/>
          </a:xfrm>
        </p:spPr>
        <p:txBody>
          <a:bodyPr rtlCol="0">
            <a:normAutofit fontScale="85000" lnSpcReduction="20000"/>
          </a:bodyPr>
          <a:lstStyle/>
          <a:p>
            <a:pPr marL="0" indent="0" eaLnBrk="1" fontAlgn="auto" hangingPunct="1">
              <a:spcAft>
                <a:spcPts val="0"/>
              </a:spcAft>
              <a:buFont typeface="Arial"/>
              <a:buNone/>
              <a:defRPr/>
            </a:pPr>
            <a:r>
              <a:rPr lang="en-US" dirty="0">
                <a:solidFill>
                  <a:srgbClr val="002060"/>
                </a:solidFill>
                <a:latin typeface="FrankRuehl" panose="020E0503060101010101" pitchFamily="34" charset="-79"/>
                <a:cs typeface="FrankRuehl" panose="020E0503060101010101" pitchFamily="34" charset="-79"/>
              </a:rPr>
              <a:t>Underlying givens of the systems thinking approach:</a:t>
            </a:r>
            <a:endParaRPr lang="en-US" dirty="0">
              <a:solidFill>
                <a:srgbClr val="800000"/>
              </a:solidFill>
              <a:latin typeface="FrankRuehl" panose="020E0503060101010101" pitchFamily="34" charset="-79"/>
              <a:cs typeface="FrankRuehl" panose="020E0503060101010101" pitchFamily="34" charset="-79"/>
            </a:endParaRPr>
          </a:p>
          <a:p>
            <a:pPr eaLnBrk="1" fontAlgn="auto" hangingPunct="1">
              <a:spcAft>
                <a:spcPts val="0"/>
              </a:spcAft>
              <a:buFont typeface="Arial"/>
              <a:buChar char="•"/>
              <a:defRPr/>
            </a:pPr>
            <a:r>
              <a:rPr lang="en-US" sz="3800" dirty="0">
                <a:solidFill>
                  <a:srgbClr val="800000"/>
                </a:solidFill>
                <a:latin typeface="FrankRuehl" panose="020E0503060101010101" pitchFamily="34" charset="-79"/>
                <a:cs typeface="FrankRuehl" panose="020E0503060101010101" pitchFamily="34" charset="-79"/>
              </a:rPr>
              <a:t>Functions: </a:t>
            </a:r>
            <a:r>
              <a:rPr lang="en-US" sz="3800" dirty="0">
                <a:solidFill>
                  <a:schemeClr val="tx2">
                    <a:lumMod val="50000"/>
                  </a:schemeClr>
                </a:solidFill>
                <a:latin typeface="FrankRuehl" panose="020E0503060101010101" pitchFamily="34" charset="-79"/>
                <a:cs typeface="FrankRuehl" panose="020E0503060101010101" pitchFamily="34" charset="-79"/>
              </a:rPr>
              <a:t>connected not separate</a:t>
            </a:r>
          </a:p>
          <a:p>
            <a:pPr eaLnBrk="1" fontAlgn="auto" hangingPunct="1">
              <a:spcAft>
                <a:spcPts val="0"/>
              </a:spcAft>
              <a:buFont typeface="Arial"/>
              <a:buChar char="•"/>
              <a:defRPr/>
            </a:pPr>
            <a:r>
              <a:rPr lang="en-US" sz="3800" dirty="0">
                <a:solidFill>
                  <a:srgbClr val="800000"/>
                </a:solidFill>
                <a:latin typeface="FrankRuehl" panose="020E0503060101010101" pitchFamily="34" charset="-79"/>
                <a:cs typeface="FrankRuehl" panose="020E0503060101010101" pitchFamily="34" charset="-79"/>
              </a:rPr>
              <a:t>Operating processes: </a:t>
            </a:r>
            <a:r>
              <a:rPr lang="en-US" sz="3800" dirty="0">
                <a:solidFill>
                  <a:schemeClr val="tx2">
                    <a:lumMod val="50000"/>
                  </a:schemeClr>
                </a:solidFill>
                <a:latin typeface="FrankRuehl" panose="020E0503060101010101" pitchFamily="34" charset="-79"/>
                <a:cs typeface="FrankRuehl" panose="020E0503060101010101" pitchFamily="34" charset="-79"/>
              </a:rPr>
              <a:t>continuous not discrete</a:t>
            </a:r>
          </a:p>
          <a:p>
            <a:pPr eaLnBrk="1" fontAlgn="auto" hangingPunct="1">
              <a:spcAft>
                <a:spcPts val="0"/>
              </a:spcAft>
              <a:buFont typeface="Arial"/>
              <a:buChar char="•"/>
              <a:defRPr/>
            </a:pPr>
            <a:r>
              <a:rPr lang="en-US" sz="3800" dirty="0">
                <a:solidFill>
                  <a:srgbClr val="800000"/>
                </a:solidFill>
                <a:latin typeface="FrankRuehl" panose="020E0503060101010101" pitchFamily="34" charset="-79"/>
                <a:cs typeface="FrankRuehl" panose="020E0503060101010101" pitchFamily="34" charset="-79"/>
              </a:rPr>
              <a:t>Decisions: </a:t>
            </a:r>
            <a:r>
              <a:rPr lang="en-US" sz="3800" dirty="0">
                <a:solidFill>
                  <a:schemeClr val="tx2">
                    <a:lumMod val="50000"/>
                  </a:schemeClr>
                </a:solidFill>
                <a:latin typeface="FrankRuehl" panose="020E0503060101010101" pitchFamily="34" charset="-79"/>
                <a:cs typeface="FrankRuehl" panose="020E0503060101010101" pitchFamily="34" charset="-79"/>
              </a:rPr>
              <a:t>fact not opinion based</a:t>
            </a:r>
          </a:p>
          <a:p>
            <a:pPr eaLnBrk="1" fontAlgn="auto" hangingPunct="1">
              <a:spcAft>
                <a:spcPts val="0"/>
              </a:spcAft>
              <a:buFont typeface="Arial"/>
              <a:buChar char="•"/>
              <a:defRPr/>
            </a:pPr>
            <a:r>
              <a:rPr lang="en-US" sz="3800" dirty="0">
                <a:solidFill>
                  <a:srgbClr val="800000"/>
                </a:solidFill>
                <a:latin typeface="FrankRuehl" panose="020E0503060101010101" pitchFamily="34" charset="-79"/>
                <a:cs typeface="FrankRuehl" panose="020E0503060101010101" pitchFamily="34" charset="-79"/>
              </a:rPr>
              <a:t>Management: </a:t>
            </a:r>
            <a:r>
              <a:rPr lang="en-US" sz="3800" dirty="0">
                <a:solidFill>
                  <a:schemeClr val="tx2">
                    <a:lumMod val="50000"/>
                  </a:schemeClr>
                </a:solidFill>
                <a:latin typeface="FrankRuehl" panose="020E0503060101010101" pitchFamily="34" charset="-79"/>
                <a:cs typeface="FrankRuehl" panose="020E0503060101010101" pitchFamily="34" charset="-79"/>
              </a:rPr>
              <a:t>purposeful not at-hock</a:t>
            </a:r>
          </a:p>
          <a:p>
            <a:pPr eaLnBrk="1" fontAlgn="auto" hangingPunct="1">
              <a:spcAft>
                <a:spcPts val="0"/>
              </a:spcAft>
              <a:buFont typeface="Arial"/>
              <a:buChar char="•"/>
              <a:defRPr/>
            </a:pPr>
            <a:r>
              <a:rPr lang="en-US" sz="3800" dirty="0">
                <a:solidFill>
                  <a:srgbClr val="800000"/>
                </a:solidFill>
                <a:latin typeface="FrankRuehl" panose="020E0503060101010101" pitchFamily="34" charset="-79"/>
                <a:cs typeface="FrankRuehl" panose="020E0503060101010101" pitchFamily="34" charset="-79"/>
              </a:rPr>
              <a:t>Planning and implementation: </a:t>
            </a:r>
            <a:r>
              <a:rPr lang="en-US" sz="3800" dirty="0">
                <a:solidFill>
                  <a:schemeClr val="tx2">
                    <a:lumMod val="50000"/>
                  </a:schemeClr>
                </a:solidFill>
                <a:latin typeface="FrankRuehl" panose="020E0503060101010101" pitchFamily="34" charset="-79"/>
                <a:cs typeface="FrankRuehl" panose="020E0503060101010101" pitchFamily="34" charset="-79"/>
              </a:rPr>
              <a:t>aligned</a:t>
            </a:r>
          </a:p>
          <a:p>
            <a:pPr eaLnBrk="1" fontAlgn="auto" hangingPunct="1">
              <a:spcAft>
                <a:spcPts val="0"/>
              </a:spcAft>
              <a:buFont typeface="Arial"/>
              <a:buChar char="•"/>
              <a:defRPr/>
            </a:pPr>
            <a:r>
              <a:rPr lang="en-US" sz="3800" dirty="0">
                <a:solidFill>
                  <a:srgbClr val="800000"/>
                </a:solidFill>
                <a:latin typeface="FrankRuehl" panose="020E0503060101010101" pitchFamily="34" charset="-79"/>
                <a:cs typeface="FrankRuehl" panose="020E0503060101010101" pitchFamily="34" charset="-79"/>
              </a:rPr>
              <a:t>Outcomes: </a:t>
            </a:r>
            <a:r>
              <a:rPr lang="en-US" sz="3800" dirty="0">
                <a:solidFill>
                  <a:schemeClr val="tx2">
                    <a:lumMod val="50000"/>
                  </a:schemeClr>
                </a:solidFill>
                <a:latin typeface="FrankRuehl" panose="020E0503060101010101" pitchFamily="34" charset="-79"/>
                <a:cs typeface="FrankRuehl" panose="020E0503060101010101" pitchFamily="34" charset="-79"/>
              </a:rPr>
              <a:t>anticipated not random</a:t>
            </a:r>
          </a:p>
          <a:p>
            <a:pPr eaLnBrk="1" fontAlgn="auto" hangingPunct="1">
              <a:spcAft>
                <a:spcPts val="0"/>
              </a:spcAft>
              <a:buFont typeface="Arial"/>
              <a:buChar char="•"/>
              <a:defRPr/>
            </a:pPr>
            <a:r>
              <a:rPr lang="en-US" sz="3800" dirty="0">
                <a:solidFill>
                  <a:srgbClr val="800000"/>
                </a:solidFill>
                <a:latin typeface="FrankRuehl" panose="020E0503060101010101" pitchFamily="34" charset="-79"/>
                <a:cs typeface="FrankRuehl" panose="020E0503060101010101" pitchFamily="34" charset="-79"/>
              </a:rPr>
              <a:t>Business model: </a:t>
            </a:r>
            <a:r>
              <a:rPr lang="en-US" sz="3800" dirty="0">
                <a:solidFill>
                  <a:schemeClr val="tx2">
                    <a:lumMod val="50000"/>
                  </a:schemeClr>
                </a:solidFill>
                <a:latin typeface="FrankRuehl" panose="020E0503060101010101" pitchFamily="34" charset="-79"/>
                <a:cs typeface="FrankRuehl" panose="020E0503060101010101" pitchFamily="34" charset="-79"/>
              </a:rPr>
              <a:t>adaptable not rigid</a:t>
            </a:r>
          </a:p>
          <a:p>
            <a:pPr eaLnBrk="1" fontAlgn="auto" hangingPunct="1">
              <a:spcAft>
                <a:spcPts val="0"/>
              </a:spcAft>
              <a:buFont typeface="Arial"/>
              <a:buChar char="•"/>
              <a:defRPr/>
            </a:pPr>
            <a:r>
              <a:rPr lang="en-US" sz="3800" dirty="0">
                <a:solidFill>
                  <a:srgbClr val="800000"/>
                </a:solidFill>
                <a:latin typeface="FrankRuehl" panose="020E0503060101010101" pitchFamily="34" charset="-79"/>
                <a:cs typeface="FrankRuehl" panose="020E0503060101010101" pitchFamily="34" charset="-79"/>
              </a:rPr>
              <a:t>Feedback: </a:t>
            </a:r>
            <a:r>
              <a:rPr lang="en-US" sz="3800" dirty="0">
                <a:solidFill>
                  <a:schemeClr val="tx2">
                    <a:lumMod val="50000"/>
                  </a:schemeClr>
                </a:solidFill>
                <a:latin typeface="FrankRuehl" panose="020E0503060101010101" pitchFamily="34" charset="-79"/>
                <a:cs typeface="FrankRuehl" panose="020E0503060101010101" pitchFamily="34" charset="-79"/>
              </a:rPr>
              <a:t>continuous improvement focused</a:t>
            </a:r>
          </a:p>
          <a:p>
            <a:pPr eaLnBrk="1" fontAlgn="auto" hangingPunct="1">
              <a:spcAft>
                <a:spcPts val="0"/>
              </a:spcAft>
              <a:buFont typeface="Arial"/>
              <a:buChar char="•"/>
              <a:defRPr/>
            </a:pPr>
            <a:endParaRPr lang="en-US" dirty="0">
              <a:latin typeface="FrankRuehl" panose="020E0503060101010101" pitchFamily="34" charset="-79"/>
              <a:cs typeface="FrankRuehl" panose="020E0503060101010101" pitchFamily="34" charset="-79"/>
            </a:endParaRPr>
          </a:p>
          <a:p>
            <a:pPr eaLnBrk="1" fontAlgn="auto" hangingPunct="1">
              <a:spcAft>
                <a:spcPts val="0"/>
              </a:spcAft>
              <a:buFont typeface="Arial"/>
              <a:buChar char="•"/>
              <a:defRPr/>
            </a:pPr>
            <a:endParaRPr lang="en-US" dirty="0">
              <a:latin typeface="FrankRuehl" panose="020E0503060101010101" pitchFamily="34" charset="-79"/>
              <a:cs typeface="FrankRuehl" panose="020E0503060101010101" pitchFamily="34" charset="-79"/>
            </a:endParaRPr>
          </a:p>
          <a:p>
            <a:pPr marL="0" indent="0" eaLnBrk="1" fontAlgn="auto" hangingPunct="1">
              <a:spcAft>
                <a:spcPts val="0"/>
              </a:spcAft>
              <a:buFont typeface="Arial"/>
              <a:buNone/>
              <a:defRPr/>
            </a:pPr>
            <a:endParaRPr lang="en-US" dirty="0"/>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874DE-3D4E-405F-858E-9EE3F6ACF64E}"/>
              </a:ext>
            </a:extLst>
          </p:cNvPr>
          <p:cNvSpPr>
            <a:spLocks noGrp="1"/>
          </p:cNvSpPr>
          <p:nvPr>
            <p:ph type="title"/>
          </p:nvPr>
        </p:nvSpPr>
        <p:spPr>
          <a:xfrm>
            <a:off x="503238" y="65088"/>
            <a:ext cx="8229600" cy="1143000"/>
          </a:xfrm>
        </p:spPr>
        <p:txBody>
          <a:bodyPr rtlCol="0">
            <a:normAutofit/>
          </a:bodyPr>
          <a:lstStyle/>
          <a:p>
            <a:pPr eaLnBrk="1" fontAlgn="auto" hangingPunct="1">
              <a:spcAft>
                <a:spcPts val="0"/>
              </a:spcAft>
              <a:defRPr/>
            </a:pPr>
            <a:r>
              <a:rPr lang="en-US" dirty="0">
                <a:solidFill>
                  <a:schemeClr val="accent2">
                    <a:lumMod val="50000"/>
                  </a:schemeClr>
                </a:solidFill>
                <a:latin typeface="FrankRuehl" panose="020E0503060101010101" pitchFamily="34" charset="-79"/>
                <a:cs typeface="FrankRuehl" panose="020E0503060101010101" pitchFamily="34" charset="-79"/>
              </a:rPr>
              <a:t>      Systems Framework</a:t>
            </a:r>
            <a:endParaRPr lang="en-US" dirty="0"/>
          </a:p>
        </p:txBody>
      </p:sp>
      <p:graphicFrame>
        <p:nvGraphicFramePr>
          <p:cNvPr id="8" name="Table 7">
            <a:extLst>
              <a:ext uri="{FF2B5EF4-FFF2-40B4-BE49-F238E27FC236}">
                <a16:creationId xmlns:a16="http://schemas.microsoft.com/office/drawing/2014/main" id="{F65CA1E9-F515-498B-A023-4EF4559A964F}"/>
              </a:ext>
            </a:extLst>
          </p:cNvPr>
          <p:cNvGraphicFramePr>
            <a:graphicFrameLocks noGrp="1"/>
          </p:cNvGraphicFramePr>
          <p:nvPr/>
        </p:nvGraphicFramePr>
        <p:xfrm>
          <a:off x="177800" y="1612900"/>
          <a:ext cx="8785226" cy="4545019"/>
        </p:xfrm>
        <a:graphic>
          <a:graphicData uri="http://schemas.openxmlformats.org/drawingml/2006/table">
            <a:tbl>
              <a:tblPr>
                <a:tableStyleId>{5C22544A-7EE6-4342-B048-85BDC9FD1C3A}</a:tableStyleId>
              </a:tblPr>
              <a:tblGrid>
                <a:gridCol w="516778">
                  <a:extLst>
                    <a:ext uri="{9D8B030D-6E8A-4147-A177-3AD203B41FA5}">
                      <a16:colId xmlns:a16="http://schemas.microsoft.com/office/drawing/2014/main" val="20000"/>
                    </a:ext>
                  </a:extLst>
                </a:gridCol>
                <a:gridCol w="516778">
                  <a:extLst>
                    <a:ext uri="{9D8B030D-6E8A-4147-A177-3AD203B41FA5}">
                      <a16:colId xmlns:a16="http://schemas.microsoft.com/office/drawing/2014/main" val="20001"/>
                    </a:ext>
                  </a:extLst>
                </a:gridCol>
                <a:gridCol w="516778">
                  <a:extLst>
                    <a:ext uri="{9D8B030D-6E8A-4147-A177-3AD203B41FA5}">
                      <a16:colId xmlns:a16="http://schemas.microsoft.com/office/drawing/2014/main" val="20002"/>
                    </a:ext>
                  </a:extLst>
                </a:gridCol>
                <a:gridCol w="516778">
                  <a:extLst>
                    <a:ext uri="{9D8B030D-6E8A-4147-A177-3AD203B41FA5}">
                      <a16:colId xmlns:a16="http://schemas.microsoft.com/office/drawing/2014/main" val="20003"/>
                    </a:ext>
                  </a:extLst>
                </a:gridCol>
                <a:gridCol w="516778">
                  <a:extLst>
                    <a:ext uri="{9D8B030D-6E8A-4147-A177-3AD203B41FA5}">
                      <a16:colId xmlns:a16="http://schemas.microsoft.com/office/drawing/2014/main" val="20004"/>
                    </a:ext>
                  </a:extLst>
                </a:gridCol>
                <a:gridCol w="516778">
                  <a:extLst>
                    <a:ext uri="{9D8B030D-6E8A-4147-A177-3AD203B41FA5}">
                      <a16:colId xmlns:a16="http://schemas.microsoft.com/office/drawing/2014/main" val="20005"/>
                    </a:ext>
                  </a:extLst>
                </a:gridCol>
                <a:gridCol w="516778">
                  <a:extLst>
                    <a:ext uri="{9D8B030D-6E8A-4147-A177-3AD203B41FA5}">
                      <a16:colId xmlns:a16="http://schemas.microsoft.com/office/drawing/2014/main" val="20006"/>
                    </a:ext>
                  </a:extLst>
                </a:gridCol>
                <a:gridCol w="516778">
                  <a:extLst>
                    <a:ext uri="{9D8B030D-6E8A-4147-A177-3AD203B41FA5}">
                      <a16:colId xmlns:a16="http://schemas.microsoft.com/office/drawing/2014/main" val="20007"/>
                    </a:ext>
                  </a:extLst>
                </a:gridCol>
                <a:gridCol w="516778">
                  <a:extLst>
                    <a:ext uri="{9D8B030D-6E8A-4147-A177-3AD203B41FA5}">
                      <a16:colId xmlns:a16="http://schemas.microsoft.com/office/drawing/2014/main" val="20008"/>
                    </a:ext>
                  </a:extLst>
                </a:gridCol>
                <a:gridCol w="516778">
                  <a:extLst>
                    <a:ext uri="{9D8B030D-6E8A-4147-A177-3AD203B41FA5}">
                      <a16:colId xmlns:a16="http://schemas.microsoft.com/office/drawing/2014/main" val="20009"/>
                    </a:ext>
                  </a:extLst>
                </a:gridCol>
                <a:gridCol w="516778">
                  <a:extLst>
                    <a:ext uri="{9D8B030D-6E8A-4147-A177-3AD203B41FA5}">
                      <a16:colId xmlns:a16="http://schemas.microsoft.com/office/drawing/2014/main" val="20010"/>
                    </a:ext>
                  </a:extLst>
                </a:gridCol>
                <a:gridCol w="344634">
                  <a:extLst>
                    <a:ext uri="{9D8B030D-6E8A-4147-A177-3AD203B41FA5}">
                      <a16:colId xmlns:a16="http://schemas.microsoft.com/office/drawing/2014/main" val="20011"/>
                    </a:ext>
                  </a:extLst>
                </a:gridCol>
                <a:gridCol w="688922">
                  <a:extLst>
                    <a:ext uri="{9D8B030D-6E8A-4147-A177-3AD203B41FA5}">
                      <a16:colId xmlns:a16="http://schemas.microsoft.com/office/drawing/2014/main" val="20012"/>
                    </a:ext>
                  </a:extLst>
                </a:gridCol>
                <a:gridCol w="516778">
                  <a:extLst>
                    <a:ext uri="{9D8B030D-6E8A-4147-A177-3AD203B41FA5}">
                      <a16:colId xmlns:a16="http://schemas.microsoft.com/office/drawing/2014/main" val="20013"/>
                    </a:ext>
                  </a:extLst>
                </a:gridCol>
                <a:gridCol w="516778">
                  <a:extLst>
                    <a:ext uri="{9D8B030D-6E8A-4147-A177-3AD203B41FA5}">
                      <a16:colId xmlns:a16="http://schemas.microsoft.com/office/drawing/2014/main" val="20014"/>
                    </a:ext>
                  </a:extLst>
                </a:gridCol>
                <a:gridCol w="516778">
                  <a:extLst>
                    <a:ext uri="{9D8B030D-6E8A-4147-A177-3AD203B41FA5}">
                      <a16:colId xmlns:a16="http://schemas.microsoft.com/office/drawing/2014/main" val="20015"/>
                    </a:ext>
                  </a:extLst>
                </a:gridCol>
                <a:gridCol w="516778">
                  <a:extLst>
                    <a:ext uri="{9D8B030D-6E8A-4147-A177-3AD203B41FA5}">
                      <a16:colId xmlns:a16="http://schemas.microsoft.com/office/drawing/2014/main" val="20016"/>
                    </a:ext>
                  </a:extLst>
                </a:gridCol>
              </a:tblGrid>
              <a:tr h="121920">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00"/>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01"/>
                  </a:ext>
                </a:extLst>
              </a:tr>
              <a:tr h="121920">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02"/>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03"/>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a:endParaRPr>
                    </a:p>
                  </a:txBody>
                  <a:tcPr marL="0" marR="0" marT="0" marB="0"/>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04"/>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05"/>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06"/>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07"/>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08"/>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09"/>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10"/>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11"/>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12"/>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13"/>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14"/>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15"/>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16"/>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17"/>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18"/>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19"/>
                  </a:ext>
                </a:extLst>
              </a:tr>
              <a:tr h="122720">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20"/>
                  </a:ext>
                </a:extLst>
              </a:tr>
              <a:tr h="157020">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21"/>
                  </a:ext>
                </a:extLst>
              </a:tr>
              <a:tr h="185873">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22"/>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23"/>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24"/>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25"/>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26"/>
                  </a:ext>
                </a:extLst>
              </a:tr>
              <a:tr h="147824">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27"/>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28"/>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29"/>
                  </a:ext>
                </a:extLst>
              </a:tr>
              <a:tr h="121920">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30"/>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31"/>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32"/>
                  </a:ext>
                </a:extLst>
              </a:tr>
            </a:tbl>
          </a:graphicData>
        </a:graphic>
      </p:graphicFrame>
      <p:sp>
        <p:nvSpPr>
          <p:cNvPr id="15" name="Rounded Rectangle 14">
            <a:extLst>
              <a:ext uri="{FF2B5EF4-FFF2-40B4-BE49-F238E27FC236}">
                <a16:creationId xmlns:a16="http://schemas.microsoft.com/office/drawing/2014/main" id="{C607241F-14D5-495C-ACDA-5C388798B08E}"/>
              </a:ext>
            </a:extLst>
          </p:cNvPr>
          <p:cNvSpPr/>
          <p:nvPr/>
        </p:nvSpPr>
        <p:spPr>
          <a:xfrm>
            <a:off x="695331" y="3857009"/>
            <a:ext cx="1171576" cy="611415"/>
          </a:xfrm>
          <a:prstGeom prst="roundRect">
            <a:avLst/>
          </a:prstGeom>
          <a:solidFill>
            <a:srgbClr val="80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1200" b="1" dirty="0">
                <a:solidFill>
                  <a:srgbClr val="FFC000"/>
                </a:solidFill>
                <a:latin typeface="Goudy Old Style" panose="02020502050305020303" pitchFamily="18" charset="0"/>
              </a:rPr>
              <a:t>Pre-established Criteria</a:t>
            </a:r>
          </a:p>
        </p:txBody>
      </p:sp>
      <p:cxnSp>
        <p:nvCxnSpPr>
          <p:cNvPr id="21" name="Elbow Connector 20">
            <a:extLst>
              <a:ext uri="{FF2B5EF4-FFF2-40B4-BE49-F238E27FC236}">
                <a16:creationId xmlns:a16="http://schemas.microsoft.com/office/drawing/2014/main" id="{2420FE7B-C70A-4410-9F69-C4B0F217DAD7}"/>
              </a:ext>
            </a:extLst>
          </p:cNvPr>
          <p:cNvCxnSpPr>
            <a:stCxn id="0" idx="0"/>
            <a:endCxn id="0" idx="1"/>
          </p:cNvCxnSpPr>
          <p:nvPr/>
        </p:nvCxnSpPr>
        <p:spPr>
          <a:xfrm rot="5400000" flipH="1" flipV="1">
            <a:off x="1320800" y="3206751"/>
            <a:ext cx="611187" cy="690562"/>
          </a:xfrm>
          <a:prstGeom prst="bentConnector2">
            <a:avLst/>
          </a:prstGeom>
          <a:ln>
            <a:tailEnd type="arrow"/>
          </a:ln>
        </p:spPr>
        <p:style>
          <a:lnRef idx="1">
            <a:schemeClr val="accent2"/>
          </a:lnRef>
          <a:fillRef idx="0">
            <a:schemeClr val="accent2"/>
          </a:fillRef>
          <a:effectRef idx="0">
            <a:schemeClr val="accent2"/>
          </a:effectRef>
          <a:fontRef idx="minor">
            <a:schemeClr val="tx1"/>
          </a:fontRef>
        </p:style>
      </p:cxnSp>
      <p:sp>
        <p:nvSpPr>
          <p:cNvPr id="19053" name="TextBox 25">
            <a:extLst>
              <a:ext uri="{FF2B5EF4-FFF2-40B4-BE49-F238E27FC236}">
                <a16:creationId xmlns:a16="http://schemas.microsoft.com/office/drawing/2014/main" id="{214ACF74-99C6-4323-9F49-176FBC7890E1}"/>
              </a:ext>
            </a:extLst>
          </p:cNvPr>
          <p:cNvSpPr txBox="1">
            <a:spLocks noChangeArrowheads="1"/>
          </p:cNvSpPr>
          <p:nvPr/>
        </p:nvSpPr>
        <p:spPr bwMode="auto">
          <a:xfrm>
            <a:off x="457200" y="1712913"/>
            <a:ext cx="4467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solidFill>
                  <a:srgbClr val="003300"/>
                </a:solidFill>
              </a:rPr>
              <a:t>All decisions have to consider all these building blocks.</a:t>
            </a:r>
          </a:p>
        </p:txBody>
      </p:sp>
      <p:sp>
        <p:nvSpPr>
          <p:cNvPr id="28" name="Rounded Rectangle 27">
            <a:extLst>
              <a:ext uri="{FF2B5EF4-FFF2-40B4-BE49-F238E27FC236}">
                <a16:creationId xmlns:a16="http://schemas.microsoft.com/office/drawing/2014/main" id="{E3AD51B4-78CF-4BAC-8728-526C07E548DA}"/>
              </a:ext>
            </a:extLst>
          </p:cNvPr>
          <p:cNvSpPr/>
          <p:nvPr/>
        </p:nvSpPr>
        <p:spPr>
          <a:xfrm>
            <a:off x="1971478" y="2940430"/>
            <a:ext cx="1266426" cy="611415"/>
          </a:xfrm>
          <a:prstGeom prst="roundRect">
            <a:avLst/>
          </a:prstGeom>
          <a:solidFill>
            <a:schemeClr val="accent3">
              <a:lumMod val="5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1200" b="1" dirty="0">
                <a:solidFill>
                  <a:srgbClr val="FFC000"/>
                </a:solidFill>
                <a:latin typeface="Goudy Old Style" panose="02020502050305020303" pitchFamily="18" charset="0"/>
              </a:rPr>
              <a:t>External Environment</a:t>
            </a:r>
          </a:p>
        </p:txBody>
      </p:sp>
      <p:sp>
        <p:nvSpPr>
          <p:cNvPr id="30" name="Rounded Rectangle 29">
            <a:extLst>
              <a:ext uri="{FF2B5EF4-FFF2-40B4-BE49-F238E27FC236}">
                <a16:creationId xmlns:a16="http://schemas.microsoft.com/office/drawing/2014/main" id="{91DD58C8-3453-4B60-BAB3-471E2A589727}"/>
              </a:ext>
            </a:extLst>
          </p:cNvPr>
          <p:cNvSpPr/>
          <p:nvPr/>
        </p:nvSpPr>
        <p:spPr>
          <a:xfrm>
            <a:off x="4801405" y="2729822"/>
            <a:ext cx="1119188" cy="611415"/>
          </a:xfrm>
          <a:prstGeom prst="roundRect">
            <a:avLst/>
          </a:prstGeom>
          <a:solidFill>
            <a:schemeClr val="accent3">
              <a:lumMod val="5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1200" b="1" dirty="0">
                <a:solidFill>
                  <a:srgbClr val="FFC000"/>
                </a:solidFill>
                <a:latin typeface="Goudy Old Style" panose="02020502050305020303" pitchFamily="18" charset="0"/>
              </a:rPr>
              <a:t>Marketing Effectiveness</a:t>
            </a:r>
          </a:p>
        </p:txBody>
      </p:sp>
      <p:sp>
        <p:nvSpPr>
          <p:cNvPr id="31" name="Rounded Rectangle 30">
            <a:extLst>
              <a:ext uri="{FF2B5EF4-FFF2-40B4-BE49-F238E27FC236}">
                <a16:creationId xmlns:a16="http://schemas.microsoft.com/office/drawing/2014/main" id="{020B8FA2-5D08-4B9B-B89F-6A6FD42E034B}"/>
              </a:ext>
            </a:extLst>
          </p:cNvPr>
          <p:cNvSpPr/>
          <p:nvPr/>
        </p:nvSpPr>
        <p:spPr>
          <a:xfrm>
            <a:off x="4801405" y="4962092"/>
            <a:ext cx="1150921" cy="611415"/>
          </a:xfrm>
          <a:prstGeom prst="roundRect">
            <a:avLst/>
          </a:prstGeom>
          <a:solidFill>
            <a:schemeClr val="accent3">
              <a:lumMod val="5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1200" b="1" dirty="0">
                <a:solidFill>
                  <a:srgbClr val="FFC000"/>
                </a:solidFill>
                <a:latin typeface="Goudy Old Style" panose="02020502050305020303" pitchFamily="18" charset="0"/>
              </a:rPr>
              <a:t>Operational Excellence</a:t>
            </a:r>
          </a:p>
        </p:txBody>
      </p:sp>
      <p:sp>
        <p:nvSpPr>
          <p:cNvPr id="33" name="Rounded Rectangle 32">
            <a:extLst>
              <a:ext uri="{FF2B5EF4-FFF2-40B4-BE49-F238E27FC236}">
                <a16:creationId xmlns:a16="http://schemas.microsoft.com/office/drawing/2014/main" id="{C6E956D8-20D2-421B-A5A0-E7809238BC90}"/>
              </a:ext>
            </a:extLst>
          </p:cNvPr>
          <p:cNvSpPr/>
          <p:nvPr/>
        </p:nvSpPr>
        <p:spPr>
          <a:xfrm>
            <a:off x="4793459" y="3866846"/>
            <a:ext cx="1158867" cy="611415"/>
          </a:xfrm>
          <a:prstGeom prst="roundRect">
            <a:avLst/>
          </a:prstGeom>
          <a:solidFill>
            <a:schemeClr val="accent3">
              <a:lumMod val="5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1200" b="1" dirty="0">
                <a:solidFill>
                  <a:srgbClr val="FFC000"/>
                </a:solidFill>
                <a:latin typeface="Goudy Old Style" panose="02020502050305020303" pitchFamily="18" charset="0"/>
              </a:rPr>
              <a:t>Customer Satisfaction</a:t>
            </a:r>
          </a:p>
        </p:txBody>
      </p:sp>
      <p:cxnSp>
        <p:nvCxnSpPr>
          <p:cNvPr id="38" name="Straight Arrow Connector 37">
            <a:extLst>
              <a:ext uri="{FF2B5EF4-FFF2-40B4-BE49-F238E27FC236}">
                <a16:creationId xmlns:a16="http://schemas.microsoft.com/office/drawing/2014/main" id="{0B89E12E-BB8E-48AB-BCB1-C3ADCCD83DFD}"/>
              </a:ext>
            </a:extLst>
          </p:cNvPr>
          <p:cNvCxnSpPr>
            <a:endCxn id="0" idx="0"/>
          </p:cNvCxnSpPr>
          <p:nvPr/>
        </p:nvCxnSpPr>
        <p:spPr>
          <a:xfrm>
            <a:off x="5360988" y="3341688"/>
            <a:ext cx="0" cy="52546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46" name="Rounded Rectangle 45">
            <a:extLst>
              <a:ext uri="{FF2B5EF4-FFF2-40B4-BE49-F238E27FC236}">
                <a16:creationId xmlns:a16="http://schemas.microsoft.com/office/drawing/2014/main" id="{8ABDFCBA-7ACB-4DEE-A7F0-E023454CAB70}"/>
              </a:ext>
            </a:extLst>
          </p:cNvPr>
          <p:cNvSpPr/>
          <p:nvPr/>
        </p:nvSpPr>
        <p:spPr>
          <a:xfrm>
            <a:off x="1919088" y="4730175"/>
            <a:ext cx="1257296" cy="611415"/>
          </a:xfrm>
          <a:prstGeom prst="roundRect">
            <a:avLst/>
          </a:prstGeom>
          <a:solidFill>
            <a:schemeClr val="accent3">
              <a:lumMod val="5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1200" b="1" dirty="0">
                <a:solidFill>
                  <a:srgbClr val="FFC000"/>
                </a:solidFill>
                <a:latin typeface="Goudy Old Style" panose="02020502050305020303" pitchFamily="18" charset="0"/>
              </a:rPr>
              <a:t>Internal Capabilities</a:t>
            </a:r>
          </a:p>
        </p:txBody>
      </p:sp>
      <p:cxnSp>
        <p:nvCxnSpPr>
          <p:cNvPr id="49" name="Elbow Connector 48">
            <a:extLst>
              <a:ext uri="{FF2B5EF4-FFF2-40B4-BE49-F238E27FC236}">
                <a16:creationId xmlns:a16="http://schemas.microsoft.com/office/drawing/2014/main" id="{E1EDC832-5981-4B01-ACDD-43EE747F9F04}"/>
              </a:ext>
            </a:extLst>
          </p:cNvPr>
          <p:cNvCxnSpPr>
            <a:stCxn id="0" idx="2"/>
            <a:endCxn id="0" idx="1"/>
          </p:cNvCxnSpPr>
          <p:nvPr/>
        </p:nvCxnSpPr>
        <p:spPr>
          <a:xfrm rot="16200000" flipH="1">
            <a:off x="1316832" y="4433094"/>
            <a:ext cx="566737" cy="638175"/>
          </a:xfrm>
          <a:prstGeom prst="bentConnector2">
            <a:avLst/>
          </a:prstGeom>
          <a:ln>
            <a:tailEnd type="arrow"/>
          </a:ln>
        </p:spPr>
        <p:style>
          <a:lnRef idx="1">
            <a:schemeClr val="accent2"/>
          </a:lnRef>
          <a:fillRef idx="0">
            <a:schemeClr val="accent2"/>
          </a:fillRef>
          <a:effectRef idx="0">
            <a:schemeClr val="accent2"/>
          </a:effectRef>
          <a:fontRef idx="minor">
            <a:schemeClr val="tx1"/>
          </a:fontRef>
        </p:style>
      </p:cxnSp>
      <p:sp>
        <p:nvSpPr>
          <p:cNvPr id="54" name="Rounded Rectangle 53">
            <a:extLst>
              <a:ext uri="{FF2B5EF4-FFF2-40B4-BE49-F238E27FC236}">
                <a16:creationId xmlns:a16="http://schemas.microsoft.com/office/drawing/2014/main" id="{3B84BEBB-0770-4822-9EED-7EF65FDD378E}"/>
              </a:ext>
            </a:extLst>
          </p:cNvPr>
          <p:cNvSpPr/>
          <p:nvPr/>
        </p:nvSpPr>
        <p:spPr>
          <a:xfrm>
            <a:off x="3258346" y="3847036"/>
            <a:ext cx="1218800" cy="611415"/>
          </a:xfrm>
          <a:prstGeom prst="roundRect">
            <a:avLst/>
          </a:prstGeom>
          <a:solidFill>
            <a:schemeClr val="accent3">
              <a:lumMod val="5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1200" b="1" dirty="0">
                <a:solidFill>
                  <a:srgbClr val="FFC000"/>
                </a:solidFill>
                <a:latin typeface="Goudy Old Style" panose="02020502050305020303" pitchFamily="18" charset="0"/>
              </a:rPr>
              <a:t>Unique Business Model</a:t>
            </a:r>
          </a:p>
        </p:txBody>
      </p:sp>
      <p:cxnSp>
        <p:nvCxnSpPr>
          <p:cNvPr id="55" name="Straight Arrow Connector 54">
            <a:extLst>
              <a:ext uri="{FF2B5EF4-FFF2-40B4-BE49-F238E27FC236}">
                <a16:creationId xmlns:a16="http://schemas.microsoft.com/office/drawing/2014/main" id="{C7616C37-91B9-4A19-B694-5D327B7C71AE}"/>
              </a:ext>
            </a:extLst>
          </p:cNvPr>
          <p:cNvCxnSpPr>
            <a:stCxn id="0" idx="3"/>
            <a:endCxn id="0" idx="1"/>
          </p:cNvCxnSpPr>
          <p:nvPr/>
        </p:nvCxnSpPr>
        <p:spPr>
          <a:xfrm flipV="1">
            <a:off x="1866900" y="4152900"/>
            <a:ext cx="1392238"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8" name="Elbow Connector 57">
            <a:extLst>
              <a:ext uri="{FF2B5EF4-FFF2-40B4-BE49-F238E27FC236}">
                <a16:creationId xmlns:a16="http://schemas.microsoft.com/office/drawing/2014/main" id="{362ADEF9-CE3B-447E-86F4-3854F5083E59}"/>
              </a:ext>
            </a:extLst>
          </p:cNvPr>
          <p:cNvCxnSpPr>
            <a:stCxn id="0" idx="3"/>
          </p:cNvCxnSpPr>
          <p:nvPr/>
        </p:nvCxnSpPr>
        <p:spPr>
          <a:xfrm>
            <a:off x="3238500" y="3246438"/>
            <a:ext cx="404813" cy="581025"/>
          </a:xfrm>
          <a:prstGeom prst="bentConnector2">
            <a:avLst/>
          </a:prstGeom>
          <a:ln>
            <a:tailEnd type="arrow"/>
          </a:ln>
        </p:spPr>
        <p:style>
          <a:lnRef idx="1">
            <a:schemeClr val="accent2"/>
          </a:lnRef>
          <a:fillRef idx="0">
            <a:schemeClr val="accent2"/>
          </a:fillRef>
          <a:effectRef idx="0">
            <a:schemeClr val="accent2"/>
          </a:effectRef>
          <a:fontRef idx="minor">
            <a:schemeClr val="tx1"/>
          </a:fontRef>
        </p:style>
      </p:cxnSp>
      <p:cxnSp>
        <p:nvCxnSpPr>
          <p:cNvPr id="61" name="Elbow Connector 60">
            <a:extLst>
              <a:ext uri="{FF2B5EF4-FFF2-40B4-BE49-F238E27FC236}">
                <a16:creationId xmlns:a16="http://schemas.microsoft.com/office/drawing/2014/main" id="{95E7A2BC-CD05-497D-80B8-A045837F8057}"/>
              </a:ext>
            </a:extLst>
          </p:cNvPr>
          <p:cNvCxnSpPr>
            <a:stCxn id="0" idx="3"/>
          </p:cNvCxnSpPr>
          <p:nvPr/>
        </p:nvCxnSpPr>
        <p:spPr>
          <a:xfrm flipV="1">
            <a:off x="3176588" y="4468813"/>
            <a:ext cx="466725" cy="566737"/>
          </a:xfrm>
          <a:prstGeom prst="bentConnector2">
            <a:avLst/>
          </a:prstGeom>
          <a:ln>
            <a:tailEnd type="arrow"/>
          </a:ln>
        </p:spPr>
        <p:style>
          <a:lnRef idx="1">
            <a:schemeClr val="accent2"/>
          </a:lnRef>
          <a:fillRef idx="0">
            <a:schemeClr val="accent2"/>
          </a:fillRef>
          <a:effectRef idx="0">
            <a:schemeClr val="accent2"/>
          </a:effectRef>
          <a:fontRef idx="minor">
            <a:schemeClr val="tx1"/>
          </a:fontRef>
        </p:style>
      </p:cxnSp>
      <p:cxnSp>
        <p:nvCxnSpPr>
          <p:cNvPr id="65" name="Elbow Connector 64">
            <a:extLst>
              <a:ext uri="{FF2B5EF4-FFF2-40B4-BE49-F238E27FC236}">
                <a16:creationId xmlns:a16="http://schemas.microsoft.com/office/drawing/2014/main" id="{03B15B40-A355-41CD-837A-703EEA195266}"/>
              </a:ext>
            </a:extLst>
          </p:cNvPr>
          <p:cNvCxnSpPr>
            <a:endCxn id="0" idx="1"/>
          </p:cNvCxnSpPr>
          <p:nvPr/>
        </p:nvCxnSpPr>
        <p:spPr>
          <a:xfrm rot="5400000" flipH="1" flipV="1">
            <a:off x="4019550" y="3044825"/>
            <a:ext cx="792163" cy="773113"/>
          </a:xfrm>
          <a:prstGeom prst="bentConnector2">
            <a:avLst/>
          </a:prstGeom>
          <a:ln>
            <a:tailEnd type="arrow"/>
          </a:ln>
        </p:spPr>
        <p:style>
          <a:lnRef idx="1">
            <a:schemeClr val="accent2"/>
          </a:lnRef>
          <a:fillRef idx="0">
            <a:schemeClr val="accent2"/>
          </a:fillRef>
          <a:effectRef idx="0">
            <a:schemeClr val="accent2"/>
          </a:effectRef>
          <a:fontRef idx="minor">
            <a:schemeClr val="tx1"/>
          </a:fontRef>
        </p:style>
      </p:cxnSp>
      <p:cxnSp>
        <p:nvCxnSpPr>
          <p:cNvPr id="69" name="Elbow Connector 68">
            <a:extLst>
              <a:ext uri="{FF2B5EF4-FFF2-40B4-BE49-F238E27FC236}">
                <a16:creationId xmlns:a16="http://schemas.microsoft.com/office/drawing/2014/main" id="{3408C780-3AA5-449F-B087-2FF950A39710}"/>
              </a:ext>
            </a:extLst>
          </p:cNvPr>
          <p:cNvCxnSpPr>
            <a:endCxn id="0" idx="1"/>
          </p:cNvCxnSpPr>
          <p:nvPr/>
        </p:nvCxnSpPr>
        <p:spPr>
          <a:xfrm rot="16200000" flipH="1">
            <a:off x="4010819" y="4475956"/>
            <a:ext cx="809625" cy="773113"/>
          </a:xfrm>
          <a:prstGeom prst="bentConnector2">
            <a:avLst/>
          </a:prstGeom>
          <a:ln>
            <a:tailEnd type="arrow"/>
          </a:ln>
        </p:spPr>
        <p:style>
          <a:lnRef idx="1">
            <a:schemeClr val="accent2"/>
          </a:lnRef>
          <a:fillRef idx="0">
            <a:schemeClr val="accent2"/>
          </a:fillRef>
          <a:effectRef idx="0">
            <a:schemeClr val="accent2"/>
          </a:effectRef>
          <a:fontRef idx="minor">
            <a:schemeClr val="tx1"/>
          </a:fontRef>
        </p:style>
      </p:cxnSp>
      <p:sp>
        <p:nvSpPr>
          <p:cNvPr id="76" name="Rounded Rectangle 75">
            <a:extLst>
              <a:ext uri="{FF2B5EF4-FFF2-40B4-BE49-F238E27FC236}">
                <a16:creationId xmlns:a16="http://schemas.microsoft.com/office/drawing/2014/main" id="{A90FDE5A-F31C-4C15-BF26-B320F40C5110}"/>
              </a:ext>
            </a:extLst>
          </p:cNvPr>
          <p:cNvSpPr/>
          <p:nvPr/>
        </p:nvSpPr>
        <p:spPr>
          <a:xfrm>
            <a:off x="6229369" y="3847037"/>
            <a:ext cx="1158867" cy="611415"/>
          </a:xfrm>
          <a:prstGeom prst="roundRect">
            <a:avLst/>
          </a:prstGeom>
          <a:solidFill>
            <a:schemeClr val="accent3">
              <a:lumMod val="5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1200" b="1" dirty="0">
                <a:solidFill>
                  <a:srgbClr val="FFC000"/>
                </a:solidFill>
                <a:latin typeface="Goudy Old Style" panose="02020502050305020303" pitchFamily="18" charset="0"/>
              </a:rPr>
              <a:t>Financial Performance</a:t>
            </a:r>
          </a:p>
        </p:txBody>
      </p:sp>
      <p:sp>
        <p:nvSpPr>
          <p:cNvPr id="77" name="Rounded Rectangle 76">
            <a:extLst>
              <a:ext uri="{FF2B5EF4-FFF2-40B4-BE49-F238E27FC236}">
                <a16:creationId xmlns:a16="http://schemas.microsoft.com/office/drawing/2014/main" id="{533EE523-6ECE-42AF-BFF3-5F402A9C522C}"/>
              </a:ext>
            </a:extLst>
          </p:cNvPr>
          <p:cNvSpPr/>
          <p:nvPr/>
        </p:nvSpPr>
        <p:spPr>
          <a:xfrm>
            <a:off x="7658497" y="3847037"/>
            <a:ext cx="1094978" cy="611415"/>
          </a:xfrm>
          <a:prstGeom prst="roundRect">
            <a:avLst/>
          </a:prstGeom>
          <a:solidFill>
            <a:srgbClr val="80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1200" b="1" dirty="0">
                <a:solidFill>
                  <a:srgbClr val="FFC000"/>
                </a:solidFill>
                <a:latin typeface="Goudy Old Style" panose="02020502050305020303" pitchFamily="18" charset="0"/>
              </a:rPr>
              <a:t>Shareholders Value</a:t>
            </a:r>
          </a:p>
        </p:txBody>
      </p:sp>
      <p:cxnSp>
        <p:nvCxnSpPr>
          <p:cNvPr id="98" name="Straight Arrow Connector 97">
            <a:extLst>
              <a:ext uri="{FF2B5EF4-FFF2-40B4-BE49-F238E27FC236}">
                <a16:creationId xmlns:a16="http://schemas.microsoft.com/office/drawing/2014/main" id="{4D67524A-DA4F-4997-BC5F-DC82C1099907}"/>
              </a:ext>
            </a:extLst>
          </p:cNvPr>
          <p:cNvCxnSpPr>
            <a:stCxn id="0" idx="3"/>
            <a:endCxn id="0" idx="1"/>
          </p:cNvCxnSpPr>
          <p:nvPr/>
        </p:nvCxnSpPr>
        <p:spPr>
          <a:xfrm flipV="1">
            <a:off x="5951538" y="4152900"/>
            <a:ext cx="277812"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16" name="Elbow Connector 115">
            <a:extLst>
              <a:ext uri="{FF2B5EF4-FFF2-40B4-BE49-F238E27FC236}">
                <a16:creationId xmlns:a16="http://schemas.microsoft.com/office/drawing/2014/main" id="{C6F650E8-0D96-4333-B99C-F72599E2E8DF}"/>
              </a:ext>
            </a:extLst>
          </p:cNvPr>
          <p:cNvCxnSpPr>
            <a:stCxn id="0" idx="3"/>
            <a:endCxn id="0" idx="0"/>
          </p:cNvCxnSpPr>
          <p:nvPr/>
        </p:nvCxnSpPr>
        <p:spPr>
          <a:xfrm>
            <a:off x="5921375" y="3035300"/>
            <a:ext cx="887413" cy="811213"/>
          </a:xfrm>
          <a:prstGeom prst="bentConnector2">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19" name="Elbow Connector 118">
            <a:extLst>
              <a:ext uri="{FF2B5EF4-FFF2-40B4-BE49-F238E27FC236}">
                <a16:creationId xmlns:a16="http://schemas.microsoft.com/office/drawing/2014/main" id="{7C264A7C-714C-4B70-B93C-CF72B4AA23E2}"/>
              </a:ext>
            </a:extLst>
          </p:cNvPr>
          <p:cNvCxnSpPr>
            <a:stCxn id="0" idx="3"/>
            <a:endCxn id="0" idx="2"/>
          </p:cNvCxnSpPr>
          <p:nvPr/>
        </p:nvCxnSpPr>
        <p:spPr>
          <a:xfrm flipV="1">
            <a:off x="5951538" y="4457700"/>
            <a:ext cx="857250" cy="809625"/>
          </a:xfrm>
          <a:prstGeom prst="bentConnector2">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22" name="Straight Arrow Connector 121">
            <a:extLst>
              <a:ext uri="{FF2B5EF4-FFF2-40B4-BE49-F238E27FC236}">
                <a16:creationId xmlns:a16="http://schemas.microsoft.com/office/drawing/2014/main" id="{7861A2F3-81FB-47A3-8C66-87430C3DBC25}"/>
              </a:ext>
            </a:extLst>
          </p:cNvPr>
          <p:cNvCxnSpPr>
            <a:endCxn id="0" idx="1"/>
          </p:cNvCxnSpPr>
          <p:nvPr/>
        </p:nvCxnSpPr>
        <p:spPr>
          <a:xfrm>
            <a:off x="7412038" y="4143375"/>
            <a:ext cx="246062"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35" name="Straight Arrow Connector 134">
            <a:extLst>
              <a:ext uri="{FF2B5EF4-FFF2-40B4-BE49-F238E27FC236}">
                <a16:creationId xmlns:a16="http://schemas.microsoft.com/office/drawing/2014/main" id="{72ECC136-D326-4D30-822A-8E5541D01B5D}"/>
              </a:ext>
            </a:extLst>
          </p:cNvPr>
          <p:cNvCxnSpPr>
            <a:stCxn id="0" idx="0"/>
            <a:endCxn id="0" idx="2"/>
          </p:cNvCxnSpPr>
          <p:nvPr/>
        </p:nvCxnSpPr>
        <p:spPr>
          <a:xfrm flipH="1" flipV="1">
            <a:off x="5372100" y="4478338"/>
            <a:ext cx="4763" cy="48418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144509-00C0-408E-948E-1248A9C11DCE}"/>
              </a:ext>
            </a:extLst>
          </p:cNvPr>
          <p:cNvSpPr txBox="1"/>
          <p:nvPr/>
        </p:nvSpPr>
        <p:spPr>
          <a:xfrm>
            <a:off x="2032000" y="2981325"/>
            <a:ext cx="5464175" cy="769938"/>
          </a:xfrm>
          <a:prstGeom prst="rect">
            <a:avLst/>
          </a:prstGeom>
          <a:noFill/>
        </p:spPr>
        <p:txBody>
          <a:bodyPr>
            <a:spAutoFit/>
          </a:bodyPr>
          <a:lstStyle/>
          <a:p>
            <a:pPr algn="ctr" eaLnBrk="1" fontAlgn="auto" hangingPunct="1">
              <a:spcBef>
                <a:spcPts val="0"/>
              </a:spcBef>
              <a:spcAft>
                <a:spcPts val="0"/>
              </a:spcAft>
              <a:defRPr/>
            </a:pPr>
            <a:r>
              <a:rPr lang="en-US" sz="4400" dirty="0">
                <a:solidFill>
                  <a:schemeClr val="accent1">
                    <a:lumMod val="50000"/>
                  </a:schemeClr>
                </a:solidFill>
                <a:latin typeface="FrankRuehl" panose="020E0503060101010101" pitchFamily="34" charset="-79"/>
                <a:cs typeface="FrankRuehl" panose="020E0503060101010101" pitchFamily="34" charset="-79"/>
              </a:rPr>
              <a:t>The Challenge</a:t>
            </a:r>
          </a:p>
        </p:txBody>
      </p:sp>
    </p:spTree>
    <p:custDataLst>
      <p:tags r:id="rId1"/>
    </p:custDataLst>
    <p:extLst>
      <p:ext uri="{BB962C8B-B14F-4D97-AF65-F5344CB8AC3E}">
        <p14:creationId xmlns:p14="http://schemas.microsoft.com/office/powerpoint/2010/main" val="3751811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9083F-0039-4FBC-AA65-5046F6843FBB}"/>
              </a:ext>
            </a:extLst>
          </p:cNvPr>
          <p:cNvSpPr>
            <a:spLocks noGrp="1"/>
          </p:cNvSpPr>
          <p:nvPr>
            <p:ph type="title"/>
          </p:nvPr>
        </p:nvSpPr>
        <p:spPr/>
        <p:txBody>
          <a:bodyPr rtlCol="0">
            <a:normAutofit/>
          </a:bodyPr>
          <a:lstStyle/>
          <a:p>
            <a:pPr eaLnBrk="1" fontAlgn="auto" hangingPunct="1">
              <a:spcAft>
                <a:spcPts val="0"/>
              </a:spcAft>
              <a:defRPr/>
            </a:pPr>
            <a:r>
              <a:rPr lang="en-US" dirty="0"/>
              <a:t>Crossing the Chasm</a:t>
            </a:r>
          </a:p>
        </p:txBody>
      </p:sp>
      <p:pic>
        <p:nvPicPr>
          <p:cNvPr id="3" name="Picture 2">
            <a:extLst>
              <a:ext uri="{FF2B5EF4-FFF2-40B4-BE49-F238E27FC236}">
                <a16:creationId xmlns:a16="http://schemas.microsoft.com/office/drawing/2014/main" id="{87F9FD8A-CED9-5B22-CEDF-8DB146D63B63}"/>
              </a:ext>
            </a:extLst>
          </p:cNvPr>
          <p:cNvPicPr>
            <a:picLocks noChangeAspect="1"/>
          </p:cNvPicPr>
          <p:nvPr/>
        </p:nvPicPr>
        <p:blipFill>
          <a:blip r:embed="rId2"/>
          <a:stretch>
            <a:fillRect/>
          </a:stretch>
        </p:blipFill>
        <p:spPr>
          <a:xfrm>
            <a:off x="730429" y="2401293"/>
            <a:ext cx="7683142" cy="3061252"/>
          </a:xfrm>
          <a:prstGeom prst="rect">
            <a:avLst/>
          </a:prstGeom>
        </p:spPr>
      </p:pic>
      <p:sp>
        <p:nvSpPr>
          <p:cNvPr id="5" name="Rectangle 4">
            <a:extLst>
              <a:ext uri="{FF2B5EF4-FFF2-40B4-BE49-F238E27FC236}">
                <a16:creationId xmlns:a16="http://schemas.microsoft.com/office/drawing/2014/main" id="{68431E9A-D520-AF12-E9A7-2DC9800C350B}"/>
              </a:ext>
            </a:extLst>
          </p:cNvPr>
          <p:cNvSpPr/>
          <p:nvPr/>
        </p:nvSpPr>
        <p:spPr>
          <a:xfrm>
            <a:off x="1383527" y="5005345"/>
            <a:ext cx="5685183"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Operations Management</a:t>
            </a:r>
          </a:p>
        </p:txBody>
      </p:sp>
      <p:sp>
        <p:nvSpPr>
          <p:cNvPr id="6" name="Rectangle 5">
            <a:extLst>
              <a:ext uri="{FF2B5EF4-FFF2-40B4-BE49-F238E27FC236}">
                <a16:creationId xmlns:a16="http://schemas.microsoft.com/office/drawing/2014/main" id="{212463C2-3514-A3BD-5915-7598C3A59ED4}"/>
              </a:ext>
            </a:extLst>
          </p:cNvPr>
          <p:cNvSpPr/>
          <p:nvPr/>
        </p:nvSpPr>
        <p:spPr>
          <a:xfrm>
            <a:off x="2655736" y="5005345"/>
            <a:ext cx="206733" cy="914400"/>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4802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ACE7D-9B67-4D6C-82B9-CC717F55C5BB}"/>
              </a:ext>
            </a:extLst>
          </p:cNvPr>
          <p:cNvSpPr>
            <a:spLocks noGrp="1"/>
          </p:cNvSpPr>
          <p:nvPr>
            <p:ph type="title"/>
          </p:nvPr>
        </p:nvSpPr>
        <p:spPr>
          <a:xfrm>
            <a:off x="344488" y="1704975"/>
            <a:ext cx="8370887" cy="2028825"/>
          </a:xfrm>
        </p:spPr>
        <p:txBody>
          <a:bodyPr rtlCol="0" anchor="t">
            <a:noAutofit/>
          </a:bodyPr>
          <a:lstStyle/>
          <a:p>
            <a:pPr algn="l" eaLnBrk="1" fontAlgn="auto" hangingPunct="1">
              <a:spcAft>
                <a:spcPts val="0"/>
              </a:spcAft>
              <a:defRPr/>
            </a:pPr>
            <a:r>
              <a:rPr lang="en-US" sz="2800" dirty="0">
                <a:solidFill>
                  <a:schemeClr val="tx2">
                    <a:lumMod val="50000"/>
                  </a:schemeClr>
                </a:solidFill>
                <a:latin typeface="FrankRuehl" panose="020E0503060101010101" pitchFamily="34" charset="-79"/>
                <a:cs typeface="FrankRuehl" panose="020E0503060101010101" pitchFamily="34" charset="-79"/>
              </a:rPr>
              <a:t>1. An organization is a system where individual </a:t>
            </a:r>
            <a:br>
              <a:rPr lang="en-US" sz="2800" dirty="0">
                <a:solidFill>
                  <a:schemeClr val="tx2">
                    <a:lumMod val="50000"/>
                  </a:schemeClr>
                </a:solidFill>
                <a:latin typeface="FrankRuehl" panose="020E0503060101010101" pitchFamily="34" charset="-79"/>
                <a:cs typeface="FrankRuehl" panose="020E0503060101010101" pitchFamily="34" charset="-79"/>
              </a:rPr>
            </a:br>
            <a:r>
              <a:rPr lang="en-US" sz="2800" dirty="0">
                <a:solidFill>
                  <a:schemeClr val="tx2">
                    <a:lumMod val="50000"/>
                  </a:schemeClr>
                </a:solidFill>
                <a:latin typeface="FrankRuehl" panose="020E0503060101010101" pitchFamily="34" charset="-79"/>
                <a:cs typeface="FrankRuehl" panose="020E0503060101010101" pitchFamily="34" charset="-79"/>
              </a:rPr>
              <a:t>    parts are connected and depend on each other.</a:t>
            </a:r>
            <a:br>
              <a:rPr lang="en-US" sz="2800" dirty="0">
                <a:solidFill>
                  <a:schemeClr val="tx2">
                    <a:lumMod val="50000"/>
                  </a:schemeClr>
                </a:solidFill>
                <a:latin typeface="FrankRuehl" panose="020E0503060101010101" pitchFamily="34" charset="-79"/>
                <a:cs typeface="FrankRuehl" panose="020E0503060101010101" pitchFamily="34" charset="-79"/>
              </a:rPr>
            </a:br>
            <a:r>
              <a:rPr lang="en-US" sz="2800" dirty="0">
                <a:solidFill>
                  <a:schemeClr val="tx2">
                    <a:lumMod val="50000"/>
                  </a:schemeClr>
                </a:solidFill>
                <a:latin typeface="FrankRuehl" panose="020E0503060101010101" pitchFamily="34" charset="-79"/>
                <a:cs typeface="FrankRuehl" panose="020E0503060101010101" pitchFamily="34" charset="-79"/>
              </a:rPr>
              <a:t>2. The </a:t>
            </a:r>
            <a:r>
              <a:rPr lang="en-US" sz="2800" b="1" dirty="0">
                <a:solidFill>
                  <a:srgbClr val="800000"/>
                </a:solidFill>
                <a:latin typeface="FrankRuehl" panose="020E0503060101010101" pitchFamily="34" charset="-79"/>
                <a:cs typeface="FrankRuehl" panose="020E0503060101010101" pitchFamily="34" charset="-79"/>
              </a:rPr>
              <a:t>alignment </a:t>
            </a:r>
            <a:r>
              <a:rPr lang="en-US" sz="2800" dirty="0">
                <a:solidFill>
                  <a:schemeClr val="tx2">
                    <a:lumMod val="50000"/>
                  </a:schemeClr>
                </a:solidFill>
                <a:latin typeface="FrankRuehl" panose="020E0503060101010101" pitchFamily="34" charset="-79"/>
                <a:cs typeface="FrankRuehl" panose="020E0503060101010101" pitchFamily="34" charset="-79"/>
              </a:rPr>
              <a:t>of the functional building blocks</a:t>
            </a:r>
            <a:br>
              <a:rPr lang="en-US" sz="2800" dirty="0">
                <a:solidFill>
                  <a:schemeClr val="tx2">
                    <a:lumMod val="50000"/>
                  </a:schemeClr>
                </a:solidFill>
                <a:latin typeface="FrankRuehl" panose="020E0503060101010101" pitchFamily="34" charset="-79"/>
                <a:cs typeface="FrankRuehl" panose="020E0503060101010101" pitchFamily="34" charset="-79"/>
              </a:rPr>
            </a:br>
            <a:r>
              <a:rPr lang="en-US" sz="2800" dirty="0">
                <a:solidFill>
                  <a:schemeClr val="tx2">
                    <a:lumMod val="50000"/>
                  </a:schemeClr>
                </a:solidFill>
                <a:latin typeface="FrankRuehl" panose="020E0503060101010101" pitchFamily="34" charset="-79"/>
                <a:cs typeface="FrankRuehl" panose="020E0503060101010101" pitchFamily="34" charset="-79"/>
              </a:rPr>
              <a:t>    is a must.</a:t>
            </a:r>
            <a:br>
              <a:rPr lang="en-US" sz="2800" dirty="0">
                <a:solidFill>
                  <a:schemeClr val="tx2">
                    <a:lumMod val="50000"/>
                  </a:schemeClr>
                </a:solidFill>
                <a:latin typeface="FrankRuehl" panose="020E0503060101010101" pitchFamily="34" charset="-79"/>
                <a:cs typeface="FrankRuehl" panose="020E0503060101010101" pitchFamily="34" charset="-79"/>
              </a:rPr>
            </a:br>
            <a:r>
              <a:rPr lang="en-US" sz="2800" dirty="0">
                <a:solidFill>
                  <a:schemeClr val="tx2">
                    <a:lumMod val="50000"/>
                  </a:schemeClr>
                </a:solidFill>
                <a:latin typeface="FrankRuehl" panose="020E0503060101010101" pitchFamily="34" charset="-79"/>
                <a:cs typeface="FrankRuehl" panose="020E0503060101010101" pitchFamily="34" charset="-79"/>
              </a:rPr>
              <a:t>3. An organization has to be managed as a system,</a:t>
            </a:r>
            <a:br>
              <a:rPr lang="en-US" sz="2800" dirty="0">
                <a:solidFill>
                  <a:schemeClr val="tx2">
                    <a:lumMod val="50000"/>
                  </a:schemeClr>
                </a:solidFill>
                <a:latin typeface="FrankRuehl" panose="020E0503060101010101" pitchFamily="34" charset="-79"/>
                <a:cs typeface="FrankRuehl" panose="020E0503060101010101" pitchFamily="34" charset="-79"/>
              </a:rPr>
            </a:br>
            <a:r>
              <a:rPr lang="en-US" sz="2800" dirty="0">
                <a:solidFill>
                  <a:schemeClr val="tx2">
                    <a:lumMod val="50000"/>
                  </a:schemeClr>
                </a:solidFill>
                <a:latin typeface="FrankRuehl" panose="020E0503060101010101" pitchFamily="34" charset="-79"/>
                <a:cs typeface="FrankRuehl" panose="020E0503060101010101" pitchFamily="34" charset="-79"/>
              </a:rPr>
              <a:t>    and not as a collection of individual functional</a:t>
            </a:r>
            <a:br>
              <a:rPr lang="en-US" sz="2800" dirty="0">
                <a:solidFill>
                  <a:schemeClr val="tx2">
                    <a:lumMod val="50000"/>
                  </a:schemeClr>
                </a:solidFill>
                <a:latin typeface="FrankRuehl" panose="020E0503060101010101" pitchFamily="34" charset="-79"/>
                <a:cs typeface="FrankRuehl" panose="020E0503060101010101" pitchFamily="34" charset="-79"/>
              </a:rPr>
            </a:br>
            <a:r>
              <a:rPr lang="en-US" sz="2800" dirty="0">
                <a:solidFill>
                  <a:schemeClr val="tx2">
                    <a:lumMod val="50000"/>
                  </a:schemeClr>
                </a:solidFill>
                <a:latin typeface="FrankRuehl" panose="020E0503060101010101" pitchFamily="34" charset="-79"/>
                <a:cs typeface="FrankRuehl" panose="020E0503060101010101" pitchFamily="34" charset="-79"/>
              </a:rPr>
              <a:t>    parts.</a:t>
            </a:r>
          </a:p>
        </p:txBody>
      </p:sp>
      <p:sp>
        <p:nvSpPr>
          <p:cNvPr id="5" name="Title 1">
            <a:extLst>
              <a:ext uri="{FF2B5EF4-FFF2-40B4-BE49-F238E27FC236}">
                <a16:creationId xmlns:a16="http://schemas.microsoft.com/office/drawing/2014/main" id="{8445E611-0BDA-412B-8C01-98F86B1D66A9}"/>
              </a:ext>
            </a:extLst>
          </p:cNvPr>
          <p:cNvSpPr txBox="1">
            <a:spLocks/>
          </p:cNvSpPr>
          <p:nvPr/>
        </p:nvSpPr>
        <p:spPr>
          <a:xfrm>
            <a:off x="-250825" y="227013"/>
            <a:ext cx="8229600"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a:solidFill>
                  <a:schemeClr val="accent3">
                    <a:lumMod val="50000"/>
                  </a:schemeClr>
                </a:solidFill>
                <a:latin typeface="FrankRuehl" panose="020E0503060101010101" pitchFamily="34" charset="-79"/>
                <a:cs typeface="FrankRuehl" panose="020E0503060101010101" pitchFamily="34" charset="-79"/>
              </a:rPr>
              <a:t>Key Points</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0B87A-F0B4-4A74-AA41-558BC3EEE134}"/>
              </a:ext>
            </a:extLst>
          </p:cNvPr>
          <p:cNvSpPr>
            <a:spLocks noGrp="1"/>
          </p:cNvSpPr>
          <p:nvPr>
            <p:ph type="title"/>
          </p:nvPr>
        </p:nvSpPr>
        <p:spPr>
          <a:xfrm>
            <a:off x="458788" y="1319213"/>
            <a:ext cx="8370887" cy="2028825"/>
          </a:xfrm>
        </p:spPr>
        <p:txBody>
          <a:bodyPr rtlCol="0" anchor="t">
            <a:noAutofit/>
          </a:bodyPr>
          <a:lstStyle/>
          <a:p>
            <a:pPr algn="l" eaLnBrk="1" fontAlgn="auto" hangingPunct="1">
              <a:spcAft>
                <a:spcPts val="0"/>
              </a:spcAft>
              <a:defRPr/>
            </a:pPr>
            <a:r>
              <a:rPr lang="en-US" sz="2800" dirty="0">
                <a:solidFill>
                  <a:schemeClr val="tx2">
                    <a:lumMod val="50000"/>
                  </a:schemeClr>
                </a:solidFill>
                <a:latin typeface="FrankRuehl" panose="020E0503060101010101" pitchFamily="34" charset="-79"/>
                <a:cs typeface="FrankRuehl" panose="020E0503060101010101" pitchFamily="34" charset="-79"/>
              </a:rPr>
              <a:t>1. To be successful, an organization must have the right level of the required resources, at the right time, at the right place.</a:t>
            </a:r>
            <a:br>
              <a:rPr lang="en-US" sz="2800" dirty="0">
                <a:solidFill>
                  <a:schemeClr val="tx2">
                    <a:lumMod val="50000"/>
                  </a:schemeClr>
                </a:solidFill>
                <a:latin typeface="FrankRuehl" panose="020E0503060101010101" pitchFamily="34" charset="-79"/>
                <a:cs typeface="FrankRuehl" panose="020E0503060101010101" pitchFamily="34" charset="-79"/>
              </a:rPr>
            </a:br>
            <a:br>
              <a:rPr lang="en-US" sz="2800" dirty="0">
                <a:solidFill>
                  <a:schemeClr val="tx2">
                    <a:lumMod val="50000"/>
                  </a:schemeClr>
                </a:solidFill>
                <a:latin typeface="FrankRuehl" panose="020E0503060101010101" pitchFamily="34" charset="-79"/>
                <a:cs typeface="FrankRuehl" panose="020E0503060101010101" pitchFamily="34" charset="-79"/>
              </a:rPr>
            </a:br>
            <a:r>
              <a:rPr lang="en-US" sz="2800" dirty="0">
                <a:solidFill>
                  <a:schemeClr val="tx2">
                    <a:lumMod val="50000"/>
                  </a:schemeClr>
                </a:solidFill>
                <a:latin typeface="FrankRuehl" panose="020E0503060101010101" pitchFamily="34" charset="-79"/>
                <a:cs typeface="FrankRuehl" panose="020E0503060101010101" pitchFamily="34" charset="-79"/>
              </a:rPr>
              <a:t>2. The following organizational flows will have to be aligned across the organization and with each other:</a:t>
            </a:r>
            <a:br>
              <a:rPr lang="en-US" sz="2800" dirty="0">
                <a:solidFill>
                  <a:schemeClr val="tx2">
                    <a:lumMod val="50000"/>
                  </a:schemeClr>
                </a:solidFill>
                <a:latin typeface="FrankRuehl" panose="020E0503060101010101" pitchFamily="34" charset="-79"/>
                <a:cs typeface="FrankRuehl" panose="020E0503060101010101" pitchFamily="34" charset="-79"/>
              </a:rPr>
            </a:br>
            <a:r>
              <a:rPr lang="en-US" sz="2800" dirty="0">
                <a:solidFill>
                  <a:schemeClr val="tx2">
                    <a:lumMod val="50000"/>
                  </a:schemeClr>
                </a:solidFill>
                <a:latin typeface="FrankRuehl" panose="020E0503060101010101" pitchFamily="34" charset="-79"/>
                <a:cs typeface="FrankRuehl" panose="020E0503060101010101" pitchFamily="34" charset="-79"/>
              </a:rPr>
              <a:t>	* information</a:t>
            </a:r>
            <a:br>
              <a:rPr lang="en-US" sz="2800" dirty="0">
                <a:solidFill>
                  <a:schemeClr val="tx2">
                    <a:lumMod val="50000"/>
                  </a:schemeClr>
                </a:solidFill>
                <a:latin typeface="FrankRuehl" panose="020E0503060101010101" pitchFamily="34" charset="-79"/>
                <a:cs typeface="FrankRuehl" panose="020E0503060101010101" pitchFamily="34" charset="-79"/>
              </a:rPr>
            </a:br>
            <a:r>
              <a:rPr lang="en-US" sz="2800" dirty="0">
                <a:solidFill>
                  <a:schemeClr val="tx2">
                    <a:lumMod val="50000"/>
                  </a:schemeClr>
                </a:solidFill>
                <a:latin typeface="FrankRuehl" panose="020E0503060101010101" pitchFamily="34" charset="-79"/>
                <a:cs typeface="FrankRuehl" panose="020E0503060101010101" pitchFamily="34" charset="-79"/>
              </a:rPr>
              <a:t>	* labor and skill</a:t>
            </a:r>
            <a:br>
              <a:rPr lang="en-US" sz="2800" dirty="0">
                <a:solidFill>
                  <a:schemeClr val="tx2">
                    <a:lumMod val="50000"/>
                  </a:schemeClr>
                </a:solidFill>
                <a:latin typeface="FrankRuehl" panose="020E0503060101010101" pitchFamily="34" charset="-79"/>
                <a:cs typeface="FrankRuehl" panose="020E0503060101010101" pitchFamily="34" charset="-79"/>
              </a:rPr>
            </a:br>
            <a:r>
              <a:rPr lang="en-US" sz="2800" dirty="0">
                <a:solidFill>
                  <a:schemeClr val="tx2">
                    <a:lumMod val="50000"/>
                  </a:schemeClr>
                </a:solidFill>
                <a:latin typeface="FrankRuehl" panose="020E0503060101010101" pitchFamily="34" charset="-79"/>
                <a:cs typeface="FrankRuehl" panose="020E0503060101010101" pitchFamily="34" charset="-79"/>
              </a:rPr>
              <a:t>	* material</a:t>
            </a:r>
            <a:br>
              <a:rPr lang="en-US" sz="2800" dirty="0">
                <a:solidFill>
                  <a:schemeClr val="tx2">
                    <a:lumMod val="50000"/>
                  </a:schemeClr>
                </a:solidFill>
                <a:latin typeface="FrankRuehl" panose="020E0503060101010101" pitchFamily="34" charset="-79"/>
                <a:cs typeface="FrankRuehl" panose="020E0503060101010101" pitchFamily="34" charset="-79"/>
              </a:rPr>
            </a:br>
            <a:r>
              <a:rPr lang="en-US" sz="2800" dirty="0">
                <a:solidFill>
                  <a:schemeClr val="tx2">
                    <a:lumMod val="50000"/>
                  </a:schemeClr>
                </a:solidFill>
                <a:latin typeface="FrankRuehl" panose="020E0503060101010101" pitchFamily="34" charset="-79"/>
                <a:cs typeface="FrankRuehl" panose="020E0503060101010101" pitchFamily="34" charset="-79"/>
              </a:rPr>
              <a:t>	* funds</a:t>
            </a:r>
            <a:br>
              <a:rPr lang="en-US" sz="2800" dirty="0">
                <a:solidFill>
                  <a:schemeClr val="tx2">
                    <a:lumMod val="50000"/>
                  </a:schemeClr>
                </a:solidFill>
                <a:latin typeface="FrankRuehl" panose="020E0503060101010101" pitchFamily="34" charset="-79"/>
                <a:cs typeface="FrankRuehl" panose="020E0503060101010101" pitchFamily="34" charset="-79"/>
              </a:rPr>
            </a:br>
            <a:r>
              <a:rPr lang="en-US" sz="2800" dirty="0">
                <a:solidFill>
                  <a:schemeClr val="tx2">
                    <a:lumMod val="50000"/>
                  </a:schemeClr>
                </a:solidFill>
                <a:latin typeface="FrankRuehl" panose="020E0503060101010101" pitchFamily="34" charset="-79"/>
                <a:cs typeface="FrankRuehl" panose="020E0503060101010101" pitchFamily="34" charset="-79"/>
              </a:rPr>
              <a:t>3. Accurate forecasting is difficult if impossible.</a:t>
            </a:r>
            <a:br>
              <a:rPr lang="en-US" sz="3200" dirty="0">
                <a:solidFill>
                  <a:schemeClr val="tx2">
                    <a:lumMod val="50000"/>
                  </a:schemeClr>
                </a:solidFill>
                <a:latin typeface="FrankRuehl" panose="020E0503060101010101" pitchFamily="34" charset="-79"/>
                <a:cs typeface="FrankRuehl" panose="020E0503060101010101" pitchFamily="34" charset="-79"/>
              </a:rPr>
            </a:br>
            <a:endParaRPr lang="en-US" sz="3200" dirty="0">
              <a:solidFill>
                <a:schemeClr val="tx2">
                  <a:lumMod val="50000"/>
                </a:schemeClr>
              </a:solidFill>
              <a:latin typeface="FrankRuehl" panose="020E0503060101010101" pitchFamily="34" charset="-79"/>
              <a:cs typeface="FrankRuehl" panose="020E0503060101010101" pitchFamily="34" charset="-79"/>
            </a:endParaRPr>
          </a:p>
        </p:txBody>
      </p:sp>
      <p:sp>
        <p:nvSpPr>
          <p:cNvPr id="5" name="Title 1">
            <a:extLst>
              <a:ext uri="{FF2B5EF4-FFF2-40B4-BE49-F238E27FC236}">
                <a16:creationId xmlns:a16="http://schemas.microsoft.com/office/drawing/2014/main" id="{8DD58491-685E-4165-87CF-8D3356FAD6C6}"/>
              </a:ext>
            </a:extLst>
          </p:cNvPr>
          <p:cNvSpPr txBox="1">
            <a:spLocks/>
          </p:cNvSpPr>
          <p:nvPr/>
        </p:nvSpPr>
        <p:spPr>
          <a:xfrm>
            <a:off x="609600" y="114300"/>
            <a:ext cx="8229600"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a:solidFill>
                  <a:schemeClr val="accent3">
                    <a:lumMod val="50000"/>
                  </a:schemeClr>
                </a:solidFill>
                <a:latin typeface="FrankRuehl" panose="020E0503060101010101" pitchFamily="34" charset="-79"/>
                <a:cs typeface="FrankRuehl" panose="020E0503060101010101" pitchFamily="34" charset="-79"/>
              </a:rPr>
              <a:t>Key Points</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E0FDA1A-F4EA-4DC2-8189-70CFA5AF3127}"/>
              </a:ext>
            </a:extLst>
          </p:cNvPr>
          <p:cNvSpPr txBox="1"/>
          <p:nvPr/>
        </p:nvSpPr>
        <p:spPr>
          <a:xfrm>
            <a:off x="1898650" y="2790825"/>
            <a:ext cx="5464175" cy="1446213"/>
          </a:xfrm>
          <a:prstGeom prst="rect">
            <a:avLst/>
          </a:prstGeom>
          <a:noFill/>
        </p:spPr>
        <p:txBody>
          <a:bodyPr>
            <a:spAutoFit/>
          </a:bodyPr>
          <a:lstStyle/>
          <a:p>
            <a:pPr algn="ctr" eaLnBrk="1" fontAlgn="auto" hangingPunct="1">
              <a:spcBef>
                <a:spcPts val="0"/>
              </a:spcBef>
              <a:spcAft>
                <a:spcPts val="0"/>
              </a:spcAft>
              <a:defRPr/>
            </a:pPr>
            <a:r>
              <a:rPr lang="en-US" sz="4400" dirty="0">
                <a:solidFill>
                  <a:schemeClr val="accent1">
                    <a:lumMod val="50000"/>
                  </a:schemeClr>
                </a:solidFill>
                <a:latin typeface="FrankRuehl" panose="020E0503060101010101" pitchFamily="34" charset="-79"/>
                <a:cs typeface="FrankRuehl" panose="020E0503060101010101" pitchFamily="34" charset="-79"/>
              </a:rPr>
              <a:t> </a:t>
            </a:r>
            <a:r>
              <a:rPr lang="en-US" sz="4400" b="1" dirty="0">
                <a:solidFill>
                  <a:schemeClr val="accent1">
                    <a:lumMod val="50000"/>
                  </a:schemeClr>
                </a:solidFill>
                <a:latin typeface="FrankRuehl" panose="020E0503060101010101" pitchFamily="34" charset="-79"/>
                <a:cs typeface="FrankRuehl" panose="020E0503060101010101" pitchFamily="34" charset="-79"/>
              </a:rPr>
              <a:t>Simulation of Operations</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0CDAFE-667C-4F8C-B527-9BF102F83FDE}"/>
              </a:ext>
            </a:extLst>
          </p:cNvPr>
          <p:cNvSpPr>
            <a:spLocks noGrp="1"/>
          </p:cNvSpPr>
          <p:nvPr>
            <p:ph type="title"/>
          </p:nvPr>
        </p:nvSpPr>
        <p:spPr>
          <a:xfrm>
            <a:off x="457200" y="139700"/>
            <a:ext cx="8229600" cy="1143000"/>
          </a:xfrm>
        </p:spPr>
        <p:txBody>
          <a:bodyPr/>
          <a:lstStyle/>
          <a:p>
            <a:pPr>
              <a:defRPr/>
            </a:pPr>
            <a:r>
              <a:rPr lang="en-US" dirty="0">
                <a:solidFill>
                  <a:schemeClr val="accent5">
                    <a:lumMod val="50000"/>
                  </a:schemeClr>
                </a:solidFill>
                <a:latin typeface="Lucida Bright" panose="02040602050505020304" pitchFamily="18" charset="0"/>
              </a:rPr>
              <a:t>Key Axioms</a:t>
            </a:r>
          </a:p>
        </p:txBody>
      </p:sp>
      <p:sp>
        <p:nvSpPr>
          <p:cNvPr id="5" name="TextBox 4">
            <a:extLst>
              <a:ext uri="{FF2B5EF4-FFF2-40B4-BE49-F238E27FC236}">
                <a16:creationId xmlns:a16="http://schemas.microsoft.com/office/drawing/2014/main" id="{A8E2427C-6109-4F46-8B1B-6615364B2B2F}"/>
              </a:ext>
            </a:extLst>
          </p:cNvPr>
          <p:cNvSpPr txBox="1"/>
          <p:nvPr/>
        </p:nvSpPr>
        <p:spPr>
          <a:xfrm>
            <a:off x="457200" y="1444625"/>
            <a:ext cx="8229600" cy="6370638"/>
          </a:xfrm>
          <a:prstGeom prst="rect">
            <a:avLst/>
          </a:prstGeom>
          <a:noFill/>
        </p:spPr>
        <p:txBody>
          <a:bodyPr>
            <a:spAutoFit/>
          </a:bodyPr>
          <a:lstStyle/>
          <a:p>
            <a:pPr marL="571500" indent="-571500">
              <a:buFont typeface="Arial" panose="020B0604020202020204" pitchFamily="34" charset="0"/>
              <a:buChar char="•"/>
              <a:defRPr/>
            </a:pPr>
            <a:r>
              <a:rPr lang="en-US" sz="2800" dirty="0">
                <a:latin typeface="Lucida Bright" panose="02040602050505020304" pitchFamily="18" charset="0"/>
              </a:rPr>
              <a:t>Management of the </a:t>
            </a:r>
            <a:r>
              <a:rPr lang="en-US" sz="2800" dirty="0">
                <a:solidFill>
                  <a:srgbClr val="C00000"/>
                </a:solidFill>
                <a:latin typeface="Lucida Bright" panose="02040602050505020304" pitchFamily="18" charset="0"/>
              </a:rPr>
              <a:t>Future</a:t>
            </a:r>
          </a:p>
          <a:p>
            <a:pPr marL="571500" indent="-571500">
              <a:buFont typeface="Arial" panose="020B0604020202020204" pitchFamily="34" charset="0"/>
              <a:buChar char="•"/>
              <a:defRPr/>
            </a:pPr>
            <a:r>
              <a:rPr lang="en-US" sz="2800" dirty="0">
                <a:latin typeface="Lucida Bright" panose="02040602050505020304" pitchFamily="18" charset="0"/>
              </a:rPr>
              <a:t>Business is a </a:t>
            </a:r>
            <a:r>
              <a:rPr lang="en-US" sz="2800" dirty="0">
                <a:solidFill>
                  <a:srgbClr val="C00000"/>
                </a:solidFill>
                <a:latin typeface="Lucida Bright" panose="02040602050505020304" pitchFamily="18" charset="0"/>
              </a:rPr>
              <a:t>System</a:t>
            </a:r>
          </a:p>
          <a:p>
            <a:pPr marL="571500" indent="-571500">
              <a:buFont typeface="Arial" panose="020B0604020202020204" pitchFamily="34" charset="0"/>
              <a:buChar char="•"/>
              <a:defRPr/>
            </a:pPr>
            <a:r>
              <a:rPr lang="en-US" sz="2800" dirty="0">
                <a:latin typeface="Lucida Bright" panose="02040602050505020304" pitchFamily="18" charset="0"/>
              </a:rPr>
              <a:t>Decision Environments </a:t>
            </a:r>
            <a:r>
              <a:rPr lang="en-US" sz="2800" dirty="0">
                <a:solidFill>
                  <a:srgbClr val="C00000"/>
                </a:solidFill>
                <a:latin typeface="Lucida Bright" panose="02040602050505020304" pitchFamily="18" charset="0"/>
              </a:rPr>
              <a:t>Vary</a:t>
            </a:r>
          </a:p>
          <a:p>
            <a:pPr marL="571500" indent="-571500">
              <a:buFont typeface="Arial" panose="020B0604020202020204" pitchFamily="34" charset="0"/>
              <a:buChar char="•"/>
              <a:defRPr/>
            </a:pPr>
            <a:r>
              <a:rPr lang="en-US" sz="2800" dirty="0">
                <a:latin typeface="Lucida Bright" panose="02040602050505020304" pitchFamily="18" charset="0"/>
              </a:rPr>
              <a:t>Decision makers are </a:t>
            </a:r>
            <a:r>
              <a:rPr lang="en-US" sz="2800" dirty="0">
                <a:solidFill>
                  <a:srgbClr val="C00000"/>
                </a:solidFill>
                <a:latin typeface="Lucida Bright" panose="02040602050505020304" pitchFamily="18" charset="0"/>
              </a:rPr>
              <a:t>Biased</a:t>
            </a:r>
          </a:p>
          <a:p>
            <a:pPr marL="571500" indent="-571500">
              <a:buFont typeface="Arial" panose="020B0604020202020204" pitchFamily="34" charset="0"/>
              <a:buChar char="•"/>
              <a:defRPr/>
            </a:pPr>
            <a:r>
              <a:rPr lang="en-US" sz="2800" dirty="0">
                <a:latin typeface="Lucida Bright" panose="02040602050505020304" pitchFamily="18" charset="0"/>
              </a:rPr>
              <a:t>The impact of </a:t>
            </a:r>
            <a:r>
              <a:rPr lang="en-US" sz="2800" dirty="0">
                <a:solidFill>
                  <a:srgbClr val="C00000"/>
                </a:solidFill>
                <a:latin typeface="Lucida Bright" panose="02040602050505020304" pitchFamily="18" charset="0"/>
              </a:rPr>
              <a:t>Randomness</a:t>
            </a:r>
            <a:r>
              <a:rPr lang="en-US" sz="2800" dirty="0">
                <a:latin typeface="Lucida Bright" panose="02040602050505020304" pitchFamily="18" charset="0"/>
              </a:rPr>
              <a:t> and </a:t>
            </a:r>
            <a:r>
              <a:rPr lang="en-US" sz="2800" dirty="0">
                <a:solidFill>
                  <a:srgbClr val="C00000"/>
                </a:solidFill>
                <a:latin typeface="Lucida Bright" panose="02040602050505020304" pitchFamily="18" charset="0"/>
              </a:rPr>
              <a:t>Chance </a:t>
            </a:r>
            <a:r>
              <a:rPr lang="en-US" sz="2800" dirty="0">
                <a:latin typeface="Lucida Bright" panose="02040602050505020304" pitchFamily="18" charset="0"/>
              </a:rPr>
              <a:t>cannot be ignored</a:t>
            </a:r>
          </a:p>
          <a:p>
            <a:pPr marL="571500" indent="-571500">
              <a:buFont typeface="Arial" panose="020B0604020202020204" pitchFamily="34" charset="0"/>
              <a:buChar char="•"/>
              <a:defRPr/>
            </a:pPr>
            <a:r>
              <a:rPr lang="en-US" sz="2800" dirty="0">
                <a:latin typeface="Lucida Bright" panose="02040602050505020304" pitchFamily="18" charset="0"/>
              </a:rPr>
              <a:t>There will </a:t>
            </a:r>
            <a:r>
              <a:rPr lang="en-US" sz="2800" dirty="0">
                <a:solidFill>
                  <a:srgbClr val="C00000"/>
                </a:solidFill>
                <a:latin typeface="Lucida Bright" panose="02040602050505020304" pitchFamily="18" charset="0"/>
              </a:rPr>
              <a:t>never be </a:t>
            </a:r>
            <a:r>
              <a:rPr lang="en-US" sz="2800" dirty="0">
                <a:latin typeface="Lucida Bright" panose="02040602050505020304" pitchFamily="18" charset="0"/>
              </a:rPr>
              <a:t>one </a:t>
            </a:r>
            <a:r>
              <a:rPr lang="en-US" sz="2800" dirty="0">
                <a:solidFill>
                  <a:srgbClr val="C00000"/>
                </a:solidFill>
                <a:latin typeface="Lucida Bright" panose="02040602050505020304" pitchFamily="18" charset="0"/>
              </a:rPr>
              <a:t>“Correct” </a:t>
            </a:r>
            <a:r>
              <a:rPr lang="en-US" sz="2800" dirty="0">
                <a:latin typeface="Lucida Bright" panose="02040602050505020304" pitchFamily="18" charset="0"/>
              </a:rPr>
              <a:t>answer</a:t>
            </a:r>
          </a:p>
          <a:p>
            <a:pPr marL="571500" indent="-571500">
              <a:buFont typeface="Arial" panose="020B0604020202020204" pitchFamily="34" charset="0"/>
              <a:buChar char="•"/>
              <a:defRPr/>
            </a:pPr>
            <a:r>
              <a:rPr lang="en-US" sz="2800" dirty="0">
                <a:solidFill>
                  <a:srgbClr val="C00000"/>
                </a:solidFill>
                <a:latin typeface="Lucida Bright" panose="02040602050505020304" pitchFamily="18" charset="0"/>
              </a:rPr>
              <a:t>Ethical choices </a:t>
            </a:r>
            <a:r>
              <a:rPr lang="en-US" sz="2800" dirty="0">
                <a:latin typeface="Lucida Bright" panose="02040602050505020304" pitchFamily="18" charset="0"/>
              </a:rPr>
              <a:t>will create value in the </a:t>
            </a:r>
            <a:r>
              <a:rPr lang="en-US" sz="2800" dirty="0">
                <a:solidFill>
                  <a:srgbClr val="C00000"/>
                </a:solidFill>
                <a:latin typeface="Lucida Bright" panose="02040602050505020304" pitchFamily="18" charset="0"/>
              </a:rPr>
              <a:t>long run.</a:t>
            </a:r>
          </a:p>
          <a:p>
            <a:pPr marL="571500" indent="-571500">
              <a:buFont typeface="Arial" panose="020B0604020202020204" pitchFamily="34" charset="0"/>
              <a:buChar char="•"/>
              <a:defRPr/>
            </a:pPr>
            <a:r>
              <a:rPr lang="en-US" sz="2800" dirty="0">
                <a:latin typeface="Lucida Bright" panose="02040602050505020304" pitchFamily="18" charset="0"/>
              </a:rPr>
              <a:t>Competition for and Psychology of </a:t>
            </a:r>
            <a:r>
              <a:rPr lang="en-US" sz="2800" dirty="0">
                <a:solidFill>
                  <a:srgbClr val="C00000"/>
                </a:solidFill>
                <a:latin typeface="Lucida Bright" panose="02040602050505020304" pitchFamily="18" charset="0"/>
              </a:rPr>
              <a:t>Choice.</a:t>
            </a:r>
          </a:p>
          <a:p>
            <a:pPr marL="571500" indent="-571500">
              <a:buFont typeface="Arial" panose="020B0604020202020204" pitchFamily="34" charset="0"/>
              <a:buChar char="•"/>
              <a:defRPr/>
            </a:pPr>
            <a:endParaRPr lang="en-US" sz="2800" dirty="0">
              <a:latin typeface="Lucida Bright" panose="02040602050505020304" pitchFamily="18" charset="0"/>
            </a:endParaRPr>
          </a:p>
          <a:p>
            <a:pPr>
              <a:defRPr/>
            </a:pPr>
            <a:endParaRPr lang="en-US" sz="2800" dirty="0">
              <a:latin typeface="Lucida Bright" panose="02040602050505020304" pitchFamily="18" charset="0"/>
            </a:endParaRPr>
          </a:p>
          <a:p>
            <a:pPr marL="571500" indent="-571500">
              <a:buFont typeface="Arial" panose="020B0604020202020204" pitchFamily="34" charset="0"/>
              <a:buChar char="•"/>
              <a:defRPr/>
            </a:pPr>
            <a:endParaRPr lang="en-US" sz="3600" dirty="0">
              <a:solidFill>
                <a:srgbClr val="C00000"/>
              </a:solidFill>
              <a:latin typeface="Lucida Bright" panose="02040602050505020304" pitchFamily="18" charset="0"/>
            </a:endParaRPr>
          </a:p>
          <a:p>
            <a:pPr>
              <a:defRPr/>
            </a:pPr>
            <a:endParaRPr lang="en-US" sz="3600" dirty="0">
              <a:latin typeface="Lucida Bright" panose="02040602050505020304" pitchFamily="18" charset="0"/>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21B64-01D7-40AC-877A-F87876585BB1}"/>
              </a:ext>
            </a:extLst>
          </p:cNvPr>
          <p:cNvSpPr>
            <a:spLocks noGrp="1"/>
          </p:cNvSpPr>
          <p:nvPr>
            <p:ph type="title"/>
          </p:nvPr>
        </p:nvSpPr>
        <p:spPr>
          <a:xfrm>
            <a:off x="76200" y="274638"/>
            <a:ext cx="8229600" cy="1143000"/>
          </a:xfrm>
        </p:spPr>
        <p:txBody>
          <a:bodyPr rtlCol="0">
            <a:normAutofit/>
          </a:bodyPr>
          <a:lstStyle/>
          <a:p>
            <a:pPr eaLnBrk="1" fontAlgn="auto" hangingPunct="1">
              <a:spcAft>
                <a:spcPts val="0"/>
              </a:spcAft>
              <a:defRPr/>
            </a:pPr>
            <a:r>
              <a:rPr lang="en-US" dirty="0">
                <a:solidFill>
                  <a:schemeClr val="accent2">
                    <a:lumMod val="50000"/>
                  </a:schemeClr>
                </a:solidFill>
                <a:latin typeface="FrankRuehl" panose="020E0503060101010101" pitchFamily="34" charset="-79"/>
                <a:cs typeface="FrankRuehl" panose="020E0503060101010101" pitchFamily="34" charset="-79"/>
              </a:rPr>
              <a:t>            Simulation of Operations</a:t>
            </a:r>
          </a:p>
        </p:txBody>
      </p:sp>
      <p:pic>
        <p:nvPicPr>
          <p:cNvPr id="22531" name="Picture 2">
            <a:extLst>
              <a:ext uri="{FF2B5EF4-FFF2-40B4-BE49-F238E27FC236}">
                <a16:creationId xmlns:a16="http://schemas.microsoft.com/office/drawing/2014/main" id="{C12C27C8-3A50-4FE2-9C12-614F599F5F0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1558925"/>
            <a:ext cx="6934200" cy="4271963"/>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2532" name="TextBox 3">
            <a:extLst>
              <a:ext uri="{FF2B5EF4-FFF2-40B4-BE49-F238E27FC236}">
                <a16:creationId xmlns:a16="http://schemas.microsoft.com/office/drawing/2014/main" id="{C0EA2524-BDEB-4210-B8D7-210AB0AAD5F2}"/>
              </a:ext>
            </a:extLst>
          </p:cNvPr>
          <p:cNvSpPr txBox="1">
            <a:spLocks noChangeArrowheads="1"/>
          </p:cNvSpPr>
          <p:nvPr/>
        </p:nvSpPr>
        <p:spPr bwMode="auto">
          <a:xfrm>
            <a:off x="5111750" y="5970588"/>
            <a:ext cx="31178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100" dirty="0"/>
              <a:t>Kim Warren Strategy Dynamics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F351F-8C53-49CF-B7FA-1A37F721DB77}"/>
              </a:ext>
            </a:extLst>
          </p:cNvPr>
          <p:cNvSpPr>
            <a:spLocks noGrp="1"/>
          </p:cNvSpPr>
          <p:nvPr>
            <p:ph type="title"/>
          </p:nvPr>
        </p:nvSpPr>
        <p:spPr>
          <a:xfrm>
            <a:off x="376238" y="2659063"/>
            <a:ext cx="8229600" cy="1143000"/>
          </a:xfrm>
        </p:spPr>
        <p:txBody>
          <a:bodyPr rtlCol="0">
            <a:noAutofit/>
          </a:bodyPr>
          <a:lstStyle/>
          <a:p>
            <a:pPr eaLnBrk="1" fontAlgn="auto" hangingPunct="1">
              <a:spcAft>
                <a:spcPts val="0"/>
              </a:spcAft>
              <a:defRPr/>
            </a:pPr>
            <a:r>
              <a:rPr lang="en-US" sz="6000" b="1" dirty="0">
                <a:solidFill>
                  <a:schemeClr val="tx2">
                    <a:lumMod val="50000"/>
                  </a:schemeClr>
                </a:solidFill>
                <a:latin typeface="FrankRuehl" panose="020E0503060101010101" pitchFamily="34" charset="-79"/>
                <a:cs typeface="FrankRuehl" panose="020E0503060101010101" pitchFamily="34" charset="-79"/>
              </a:rPr>
              <a:t> Systems Reliability</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6334-F347-4099-BC68-CA6AD4F5B0D3}"/>
              </a:ext>
            </a:extLst>
          </p:cNvPr>
          <p:cNvSpPr>
            <a:spLocks noGrp="1"/>
          </p:cNvSpPr>
          <p:nvPr>
            <p:ph type="title"/>
          </p:nvPr>
        </p:nvSpPr>
        <p:spPr>
          <a:xfrm>
            <a:off x="609600" y="2859088"/>
            <a:ext cx="8129588" cy="1435100"/>
          </a:xfrm>
        </p:spPr>
        <p:txBody>
          <a:bodyPr rtlCol="0">
            <a:noAutofit/>
          </a:bodyPr>
          <a:lstStyle/>
          <a:p>
            <a:pPr algn="l" eaLnBrk="1" fontAlgn="auto" hangingPunct="1">
              <a:spcAft>
                <a:spcPts val="0"/>
              </a:spcAft>
              <a:defRPr/>
            </a:pPr>
            <a:br>
              <a:rPr lang="en-US" sz="3200" dirty="0">
                <a:solidFill>
                  <a:schemeClr val="tx2">
                    <a:lumMod val="50000"/>
                  </a:schemeClr>
                </a:solidFill>
                <a:latin typeface="FrankRuehl" panose="020E0503060101010101" pitchFamily="34" charset="-79"/>
                <a:cs typeface="FrankRuehl" panose="020E0503060101010101" pitchFamily="34" charset="-79"/>
              </a:rPr>
            </a:br>
            <a:r>
              <a:rPr lang="en-US" sz="3200" dirty="0">
                <a:solidFill>
                  <a:schemeClr val="tx2">
                    <a:lumMod val="50000"/>
                  </a:schemeClr>
                </a:solidFill>
                <a:latin typeface="FrankRuehl" panose="020E0503060101010101" pitchFamily="34" charset="-79"/>
                <a:cs typeface="FrankRuehl" panose="020E0503060101010101" pitchFamily="34" charset="-79"/>
              </a:rPr>
              <a:t> </a:t>
            </a:r>
            <a:br>
              <a:rPr lang="en-US" sz="32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1.  The quality of decisions has to be built-in not tested-</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      out.</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2.  The principles of the TQM as related to sequential</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      production system do not do not apply to the parallel,</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      systems based organizational design. </a:t>
            </a:r>
            <a:br>
              <a:rPr lang="en-US" sz="2400" dirty="0">
                <a:solidFill>
                  <a:schemeClr val="tx2">
                    <a:lumMod val="50000"/>
                  </a:schemeClr>
                </a:solidFill>
                <a:latin typeface="FrankRuehl" panose="020E0503060101010101" pitchFamily="34" charset="-79"/>
                <a:cs typeface="FrankRuehl" panose="020E0503060101010101" pitchFamily="34" charset="-79"/>
              </a:rPr>
            </a:br>
            <a:br>
              <a:rPr lang="en-US" sz="3600" dirty="0">
                <a:solidFill>
                  <a:schemeClr val="tx2">
                    <a:lumMod val="50000"/>
                  </a:schemeClr>
                </a:solidFill>
                <a:latin typeface="FrankRuehl" panose="020E0503060101010101" pitchFamily="34" charset="-79"/>
                <a:cs typeface="FrankRuehl" panose="020E0503060101010101" pitchFamily="34" charset="-79"/>
              </a:rPr>
            </a:br>
            <a:br>
              <a:rPr lang="en-US" sz="3600" dirty="0">
                <a:solidFill>
                  <a:schemeClr val="tx2">
                    <a:lumMod val="50000"/>
                  </a:schemeClr>
                </a:solidFill>
                <a:latin typeface="FrankRuehl" panose="020E0503060101010101" pitchFamily="34" charset="-79"/>
                <a:cs typeface="FrankRuehl" panose="020E0503060101010101" pitchFamily="34" charset="-79"/>
              </a:rPr>
            </a:br>
            <a:endParaRPr lang="en-US" sz="3600" dirty="0">
              <a:solidFill>
                <a:schemeClr val="tx2">
                  <a:lumMod val="50000"/>
                </a:schemeClr>
              </a:solidFill>
              <a:latin typeface="FrankRuehl" panose="020E0503060101010101" pitchFamily="34" charset="-79"/>
              <a:cs typeface="FrankRuehl" panose="020E0503060101010101" pitchFamily="34" charset="-79"/>
            </a:endParaRPr>
          </a:p>
        </p:txBody>
      </p:sp>
      <p:sp>
        <p:nvSpPr>
          <p:cNvPr id="7" name="Title 1">
            <a:extLst>
              <a:ext uri="{FF2B5EF4-FFF2-40B4-BE49-F238E27FC236}">
                <a16:creationId xmlns:a16="http://schemas.microsoft.com/office/drawing/2014/main" id="{9853C8AC-442C-4836-9EFD-D68DF444CE7F}"/>
              </a:ext>
            </a:extLst>
          </p:cNvPr>
          <p:cNvSpPr txBox="1">
            <a:spLocks/>
          </p:cNvSpPr>
          <p:nvPr/>
        </p:nvSpPr>
        <p:spPr>
          <a:xfrm>
            <a:off x="609600" y="166688"/>
            <a:ext cx="8229600"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a:solidFill>
                  <a:schemeClr val="accent3">
                    <a:lumMod val="50000"/>
                  </a:schemeClr>
                </a:solidFill>
                <a:latin typeface="FrankRuehl" panose="020E0503060101010101" pitchFamily="34" charset="-79"/>
                <a:cs typeface="FrankRuehl" panose="020E0503060101010101" pitchFamily="34" charset="-79"/>
              </a:rPr>
              <a:t>Key Points</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DC86B9-D27B-4FB8-8A34-DD21C397CE6C}"/>
              </a:ext>
            </a:extLst>
          </p:cNvPr>
          <p:cNvSpPr/>
          <p:nvPr/>
        </p:nvSpPr>
        <p:spPr>
          <a:xfrm>
            <a:off x="1008063" y="2695575"/>
            <a:ext cx="1023937" cy="175101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dirty="0"/>
              <a:t>.</a:t>
            </a:r>
            <a:r>
              <a:rPr lang="en-US" sz="3200" dirty="0">
                <a:latin typeface="FrankRuehl" panose="020E0503060101010101" pitchFamily="34" charset="-79"/>
                <a:cs typeface="FrankRuehl" panose="020E0503060101010101" pitchFamily="34" charset="-79"/>
              </a:rPr>
              <a:t>9</a:t>
            </a:r>
          </a:p>
        </p:txBody>
      </p:sp>
      <p:sp>
        <p:nvSpPr>
          <p:cNvPr id="7" name="Rectangle 6">
            <a:extLst>
              <a:ext uri="{FF2B5EF4-FFF2-40B4-BE49-F238E27FC236}">
                <a16:creationId xmlns:a16="http://schemas.microsoft.com/office/drawing/2014/main" id="{DAE3025B-3C60-4642-9F44-BBBE544740B5}"/>
              </a:ext>
            </a:extLst>
          </p:cNvPr>
          <p:cNvSpPr/>
          <p:nvPr/>
        </p:nvSpPr>
        <p:spPr>
          <a:xfrm>
            <a:off x="2611438" y="2695575"/>
            <a:ext cx="1025525" cy="175101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dirty="0"/>
              <a:t>.</a:t>
            </a:r>
            <a:r>
              <a:rPr lang="en-US" sz="3200" dirty="0">
                <a:latin typeface="FrankRuehl" panose="020E0503060101010101" pitchFamily="34" charset="-79"/>
                <a:cs typeface="FrankRuehl" panose="020E0503060101010101" pitchFamily="34" charset="-79"/>
              </a:rPr>
              <a:t>9</a:t>
            </a:r>
          </a:p>
        </p:txBody>
      </p:sp>
      <p:sp>
        <p:nvSpPr>
          <p:cNvPr id="8" name="Rectangle 7">
            <a:extLst>
              <a:ext uri="{FF2B5EF4-FFF2-40B4-BE49-F238E27FC236}">
                <a16:creationId xmlns:a16="http://schemas.microsoft.com/office/drawing/2014/main" id="{30BC5478-6C7C-449E-8C06-5E09742DA730}"/>
              </a:ext>
            </a:extLst>
          </p:cNvPr>
          <p:cNvSpPr/>
          <p:nvPr/>
        </p:nvSpPr>
        <p:spPr>
          <a:xfrm>
            <a:off x="4211638" y="2695575"/>
            <a:ext cx="1025525" cy="175101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dirty="0">
                <a:latin typeface="FrankRuehl" panose="020E0503060101010101" pitchFamily="34" charset="-79"/>
                <a:cs typeface="FrankRuehl" panose="020E0503060101010101" pitchFamily="34" charset="-79"/>
              </a:rPr>
              <a:t>.</a:t>
            </a:r>
            <a:r>
              <a:rPr lang="en-US" sz="3200" dirty="0">
                <a:latin typeface="FrankRuehl" panose="020E0503060101010101" pitchFamily="34" charset="-79"/>
                <a:cs typeface="FrankRuehl" panose="020E0503060101010101" pitchFamily="34" charset="-79"/>
              </a:rPr>
              <a:t>9</a:t>
            </a:r>
          </a:p>
        </p:txBody>
      </p:sp>
      <p:sp>
        <p:nvSpPr>
          <p:cNvPr id="9" name="Rectangle 8">
            <a:extLst>
              <a:ext uri="{FF2B5EF4-FFF2-40B4-BE49-F238E27FC236}">
                <a16:creationId xmlns:a16="http://schemas.microsoft.com/office/drawing/2014/main" id="{133F67F6-EE62-4593-A191-AE3B4E273FF4}"/>
              </a:ext>
            </a:extLst>
          </p:cNvPr>
          <p:cNvSpPr/>
          <p:nvPr/>
        </p:nvSpPr>
        <p:spPr>
          <a:xfrm>
            <a:off x="5680075" y="2711450"/>
            <a:ext cx="1025525" cy="174942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dirty="0">
                <a:latin typeface="FrankRuehl" panose="020E0503060101010101" pitchFamily="34" charset="-79"/>
                <a:cs typeface="FrankRuehl" panose="020E0503060101010101" pitchFamily="34" charset="-79"/>
              </a:rPr>
              <a:t>.</a:t>
            </a:r>
            <a:r>
              <a:rPr lang="en-US" sz="3200" dirty="0">
                <a:latin typeface="FrankRuehl" panose="020E0503060101010101" pitchFamily="34" charset="-79"/>
                <a:cs typeface="FrankRuehl" panose="020E0503060101010101" pitchFamily="34" charset="-79"/>
              </a:rPr>
              <a:t>9</a:t>
            </a:r>
          </a:p>
        </p:txBody>
      </p:sp>
      <p:sp>
        <p:nvSpPr>
          <p:cNvPr id="10" name="Rectangle 9">
            <a:extLst>
              <a:ext uri="{FF2B5EF4-FFF2-40B4-BE49-F238E27FC236}">
                <a16:creationId xmlns:a16="http://schemas.microsoft.com/office/drawing/2014/main" id="{24636C1B-3975-4445-8D66-04B6917A7651}"/>
              </a:ext>
            </a:extLst>
          </p:cNvPr>
          <p:cNvSpPr/>
          <p:nvPr/>
        </p:nvSpPr>
        <p:spPr>
          <a:xfrm>
            <a:off x="7283450" y="2695575"/>
            <a:ext cx="1025525" cy="175101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dirty="0">
                <a:latin typeface="FrankRuehl" panose="020E0503060101010101" pitchFamily="34" charset="-79"/>
                <a:cs typeface="FrankRuehl" panose="020E0503060101010101" pitchFamily="34" charset="-79"/>
              </a:rPr>
              <a:t>.</a:t>
            </a:r>
            <a:r>
              <a:rPr lang="en-US" sz="3200" dirty="0">
                <a:latin typeface="FrankRuehl" panose="020E0503060101010101" pitchFamily="34" charset="-79"/>
                <a:cs typeface="FrankRuehl" panose="020E0503060101010101" pitchFamily="34" charset="-79"/>
              </a:rPr>
              <a:t>9</a:t>
            </a:r>
          </a:p>
        </p:txBody>
      </p:sp>
      <p:sp>
        <p:nvSpPr>
          <p:cNvPr id="12" name="Title 1">
            <a:extLst>
              <a:ext uri="{FF2B5EF4-FFF2-40B4-BE49-F238E27FC236}">
                <a16:creationId xmlns:a16="http://schemas.microsoft.com/office/drawing/2014/main" id="{B61DB5C7-2CC7-46B8-BEBD-434439B7E672}"/>
              </a:ext>
            </a:extLst>
          </p:cNvPr>
          <p:cNvSpPr txBox="1">
            <a:spLocks/>
          </p:cNvSpPr>
          <p:nvPr/>
        </p:nvSpPr>
        <p:spPr>
          <a:xfrm>
            <a:off x="609600" y="285750"/>
            <a:ext cx="8229600"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000" dirty="0">
                <a:solidFill>
                  <a:schemeClr val="accent2">
                    <a:lumMod val="75000"/>
                  </a:schemeClr>
                </a:solidFill>
                <a:latin typeface="FrankRuehl" panose="020E0503060101010101" pitchFamily="34" charset="-79"/>
                <a:cs typeface="FrankRuehl" panose="020E0503060101010101" pitchFamily="34" charset="-79"/>
              </a:rPr>
              <a:t>Systems Reliability</a:t>
            </a:r>
          </a:p>
        </p:txBody>
      </p:sp>
      <p:sp>
        <p:nvSpPr>
          <p:cNvPr id="14" name="Title 1">
            <a:extLst>
              <a:ext uri="{FF2B5EF4-FFF2-40B4-BE49-F238E27FC236}">
                <a16:creationId xmlns:a16="http://schemas.microsoft.com/office/drawing/2014/main" id="{7CD2EEA5-A9BA-494C-88F4-0846B703754F}"/>
              </a:ext>
            </a:extLst>
          </p:cNvPr>
          <p:cNvSpPr txBox="1">
            <a:spLocks/>
          </p:cNvSpPr>
          <p:nvPr/>
        </p:nvSpPr>
        <p:spPr>
          <a:xfrm>
            <a:off x="1008063" y="1544638"/>
            <a:ext cx="1023937"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000" dirty="0">
                <a:solidFill>
                  <a:schemeClr val="accent2">
                    <a:lumMod val="50000"/>
                  </a:schemeClr>
                </a:solidFill>
                <a:latin typeface="FrankRuehl" panose="020E0503060101010101" pitchFamily="34" charset="-79"/>
                <a:cs typeface="FrankRuehl" panose="020E0503060101010101" pitchFamily="34" charset="-79"/>
              </a:rPr>
              <a:t>Sr. Mgmt.</a:t>
            </a:r>
          </a:p>
        </p:txBody>
      </p:sp>
      <p:sp>
        <p:nvSpPr>
          <p:cNvPr id="15" name="Title 1">
            <a:extLst>
              <a:ext uri="{FF2B5EF4-FFF2-40B4-BE49-F238E27FC236}">
                <a16:creationId xmlns:a16="http://schemas.microsoft.com/office/drawing/2014/main" id="{47B6F713-E832-4BAD-9073-190EE8C5C243}"/>
              </a:ext>
            </a:extLst>
          </p:cNvPr>
          <p:cNvSpPr txBox="1">
            <a:spLocks/>
          </p:cNvSpPr>
          <p:nvPr/>
        </p:nvSpPr>
        <p:spPr>
          <a:xfrm>
            <a:off x="2652713" y="1546225"/>
            <a:ext cx="1023937"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000" dirty="0">
                <a:solidFill>
                  <a:schemeClr val="accent2">
                    <a:lumMod val="50000"/>
                  </a:schemeClr>
                </a:solidFill>
                <a:latin typeface="FrankRuehl" panose="020E0503060101010101" pitchFamily="34" charset="-79"/>
                <a:cs typeface="FrankRuehl" panose="020E0503060101010101" pitchFamily="34" charset="-79"/>
              </a:rPr>
              <a:t>Mktg.</a:t>
            </a:r>
          </a:p>
        </p:txBody>
      </p:sp>
      <p:sp>
        <p:nvSpPr>
          <p:cNvPr id="16" name="Title 1">
            <a:extLst>
              <a:ext uri="{FF2B5EF4-FFF2-40B4-BE49-F238E27FC236}">
                <a16:creationId xmlns:a16="http://schemas.microsoft.com/office/drawing/2014/main" id="{E3D8CAF2-A871-452A-BF32-3F7D21043BF9}"/>
              </a:ext>
            </a:extLst>
          </p:cNvPr>
          <p:cNvSpPr txBox="1">
            <a:spLocks/>
          </p:cNvSpPr>
          <p:nvPr/>
        </p:nvSpPr>
        <p:spPr>
          <a:xfrm>
            <a:off x="4211638" y="1546225"/>
            <a:ext cx="1025525"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000" dirty="0">
                <a:solidFill>
                  <a:schemeClr val="accent2">
                    <a:lumMod val="50000"/>
                  </a:schemeClr>
                </a:solidFill>
                <a:latin typeface="FrankRuehl" panose="020E0503060101010101" pitchFamily="34" charset="-79"/>
                <a:cs typeface="FrankRuehl" panose="020E0503060101010101" pitchFamily="34" charset="-79"/>
              </a:rPr>
              <a:t>Eng.</a:t>
            </a:r>
          </a:p>
        </p:txBody>
      </p:sp>
      <p:sp>
        <p:nvSpPr>
          <p:cNvPr id="18" name="Title 1">
            <a:extLst>
              <a:ext uri="{FF2B5EF4-FFF2-40B4-BE49-F238E27FC236}">
                <a16:creationId xmlns:a16="http://schemas.microsoft.com/office/drawing/2014/main" id="{1BE691CF-BE08-41C9-9850-B19CCB165497}"/>
              </a:ext>
            </a:extLst>
          </p:cNvPr>
          <p:cNvSpPr txBox="1">
            <a:spLocks/>
          </p:cNvSpPr>
          <p:nvPr/>
        </p:nvSpPr>
        <p:spPr>
          <a:xfrm>
            <a:off x="5680075" y="1552575"/>
            <a:ext cx="1025525"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000" dirty="0">
                <a:solidFill>
                  <a:schemeClr val="accent2">
                    <a:lumMod val="50000"/>
                  </a:schemeClr>
                </a:solidFill>
                <a:latin typeface="FrankRuehl" panose="020E0503060101010101" pitchFamily="34" charset="-79"/>
                <a:cs typeface="FrankRuehl" panose="020E0503060101010101" pitchFamily="34" charset="-79"/>
              </a:rPr>
              <a:t>Mfg.</a:t>
            </a:r>
          </a:p>
        </p:txBody>
      </p:sp>
      <p:sp>
        <p:nvSpPr>
          <p:cNvPr id="19" name="Title 1">
            <a:extLst>
              <a:ext uri="{FF2B5EF4-FFF2-40B4-BE49-F238E27FC236}">
                <a16:creationId xmlns:a16="http://schemas.microsoft.com/office/drawing/2014/main" id="{6B53727B-116B-46D3-9E76-13AA630D0761}"/>
              </a:ext>
            </a:extLst>
          </p:cNvPr>
          <p:cNvSpPr txBox="1">
            <a:spLocks/>
          </p:cNvSpPr>
          <p:nvPr/>
        </p:nvSpPr>
        <p:spPr>
          <a:xfrm>
            <a:off x="7283450" y="1530350"/>
            <a:ext cx="1025525"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000" dirty="0">
                <a:solidFill>
                  <a:schemeClr val="accent2">
                    <a:lumMod val="50000"/>
                  </a:schemeClr>
                </a:solidFill>
                <a:latin typeface="FrankRuehl" panose="020E0503060101010101" pitchFamily="34" charset="-79"/>
                <a:cs typeface="FrankRuehl" panose="020E0503060101010101" pitchFamily="34" charset="-79"/>
              </a:rPr>
              <a:t>Sales</a:t>
            </a:r>
          </a:p>
        </p:txBody>
      </p:sp>
      <p:sp>
        <p:nvSpPr>
          <p:cNvPr id="25613" name="TextBox 16">
            <a:extLst>
              <a:ext uri="{FF2B5EF4-FFF2-40B4-BE49-F238E27FC236}">
                <a16:creationId xmlns:a16="http://schemas.microsoft.com/office/drawing/2014/main" id="{D5AB286A-2C16-4A4A-B983-84D75F4D903D}"/>
              </a:ext>
            </a:extLst>
          </p:cNvPr>
          <p:cNvSpPr txBox="1">
            <a:spLocks noChangeArrowheads="1"/>
          </p:cNvSpPr>
          <p:nvPr/>
        </p:nvSpPr>
        <p:spPr bwMode="auto">
          <a:xfrm>
            <a:off x="1008063" y="4700588"/>
            <a:ext cx="7300912"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a:solidFill>
                  <a:srgbClr val="003300"/>
                </a:solidFill>
                <a:latin typeface="FrankRuehl" panose="020E0503060101010101" pitchFamily="34" charset="-79"/>
                <a:cs typeface="FrankRuehl" panose="020E0503060101010101" pitchFamily="34" charset="-79"/>
              </a:rPr>
              <a:t>Functional silos performance (%)</a:t>
            </a:r>
          </a:p>
          <a:p>
            <a:pPr algn="ctr" eaLnBrk="1" hangingPunct="1">
              <a:spcBef>
                <a:spcPct val="0"/>
              </a:spcBef>
              <a:buFontTx/>
              <a:buNone/>
            </a:pPr>
            <a:endParaRPr lang="en-US" altLang="en-US" sz="2400" dirty="0">
              <a:solidFill>
                <a:srgbClr val="003300"/>
              </a:solidFill>
              <a:latin typeface="FrankRuehl" panose="020E0503060101010101" pitchFamily="34" charset="-79"/>
              <a:cs typeface="FrankRuehl" panose="020E0503060101010101" pitchFamily="34" charset="-79"/>
            </a:endParaRPr>
          </a:p>
          <a:p>
            <a:pPr algn="ctr" eaLnBrk="1" hangingPunct="1">
              <a:spcBef>
                <a:spcPct val="0"/>
              </a:spcBef>
              <a:buFontTx/>
              <a:buNone/>
            </a:pPr>
            <a:r>
              <a:rPr lang="en-US" altLang="en-US" sz="2400" dirty="0">
                <a:solidFill>
                  <a:srgbClr val="800000"/>
                </a:solidFill>
                <a:latin typeface="FrankRuehl" panose="020E0503060101010101" pitchFamily="34" charset="-79"/>
                <a:cs typeface="FrankRuehl" panose="020E0503060101010101" pitchFamily="34" charset="-79"/>
              </a:rPr>
              <a:t>What grade would you give this organization?</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1EF3C3-2D21-4A39-BC96-9439FCF669BF}"/>
              </a:ext>
            </a:extLst>
          </p:cNvPr>
          <p:cNvSpPr/>
          <p:nvPr/>
        </p:nvSpPr>
        <p:spPr>
          <a:xfrm>
            <a:off x="1008063" y="2695575"/>
            <a:ext cx="1023937" cy="175101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dirty="0"/>
              <a:t>.</a:t>
            </a:r>
            <a:r>
              <a:rPr lang="en-US" sz="3200" dirty="0">
                <a:latin typeface="FrankRuehl" panose="020E0503060101010101" pitchFamily="34" charset="-79"/>
                <a:cs typeface="FrankRuehl" panose="020E0503060101010101" pitchFamily="34" charset="-79"/>
              </a:rPr>
              <a:t>90</a:t>
            </a:r>
          </a:p>
        </p:txBody>
      </p:sp>
      <p:sp>
        <p:nvSpPr>
          <p:cNvPr id="7" name="Rectangle 6">
            <a:extLst>
              <a:ext uri="{FF2B5EF4-FFF2-40B4-BE49-F238E27FC236}">
                <a16:creationId xmlns:a16="http://schemas.microsoft.com/office/drawing/2014/main" id="{B8B3BE11-208D-497A-AFC1-61F682E400E4}"/>
              </a:ext>
            </a:extLst>
          </p:cNvPr>
          <p:cNvSpPr/>
          <p:nvPr/>
        </p:nvSpPr>
        <p:spPr>
          <a:xfrm>
            <a:off x="2611438" y="2695575"/>
            <a:ext cx="1025525" cy="175101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dirty="0"/>
              <a:t>.</a:t>
            </a:r>
            <a:r>
              <a:rPr lang="en-US" sz="3200" dirty="0">
                <a:latin typeface="FrankRuehl" panose="020E0503060101010101" pitchFamily="34" charset="-79"/>
                <a:cs typeface="FrankRuehl" panose="020E0503060101010101" pitchFamily="34" charset="-79"/>
              </a:rPr>
              <a:t>90</a:t>
            </a:r>
          </a:p>
        </p:txBody>
      </p:sp>
      <p:sp>
        <p:nvSpPr>
          <p:cNvPr id="8" name="Rectangle 7">
            <a:extLst>
              <a:ext uri="{FF2B5EF4-FFF2-40B4-BE49-F238E27FC236}">
                <a16:creationId xmlns:a16="http://schemas.microsoft.com/office/drawing/2014/main" id="{692E3A3E-5E06-4688-9115-A426EE891EC1}"/>
              </a:ext>
            </a:extLst>
          </p:cNvPr>
          <p:cNvSpPr/>
          <p:nvPr/>
        </p:nvSpPr>
        <p:spPr>
          <a:xfrm>
            <a:off x="4211638" y="2695575"/>
            <a:ext cx="1025525" cy="175101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dirty="0"/>
              <a:t>.</a:t>
            </a:r>
            <a:r>
              <a:rPr lang="en-US" sz="3200" dirty="0">
                <a:latin typeface="FrankRuehl" panose="020E0503060101010101" pitchFamily="34" charset="-79"/>
                <a:cs typeface="FrankRuehl" panose="020E0503060101010101" pitchFamily="34" charset="-79"/>
              </a:rPr>
              <a:t>90</a:t>
            </a:r>
          </a:p>
        </p:txBody>
      </p:sp>
      <p:sp>
        <p:nvSpPr>
          <p:cNvPr id="9" name="Rectangle 8">
            <a:extLst>
              <a:ext uri="{FF2B5EF4-FFF2-40B4-BE49-F238E27FC236}">
                <a16:creationId xmlns:a16="http://schemas.microsoft.com/office/drawing/2014/main" id="{87F55C1C-FDA9-4082-B4D9-3B680BAEFED7}"/>
              </a:ext>
            </a:extLst>
          </p:cNvPr>
          <p:cNvSpPr/>
          <p:nvPr/>
        </p:nvSpPr>
        <p:spPr>
          <a:xfrm>
            <a:off x="5794375" y="2711450"/>
            <a:ext cx="1025525" cy="174942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dirty="0">
                <a:latin typeface="FrankRuehl" panose="020E0503060101010101" pitchFamily="34" charset="-79"/>
                <a:cs typeface="FrankRuehl" panose="020E0503060101010101" pitchFamily="34" charset="-79"/>
              </a:rPr>
              <a:t>.</a:t>
            </a:r>
            <a:r>
              <a:rPr lang="en-US" sz="3200" dirty="0">
                <a:latin typeface="FrankRuehl" panose="020E0503060101010101" pitchFamily="34" charset="-79"/>
                <a:cs typeface="FrankRuehl" panose="020E0503060101010101" pitchFamily="34" charset="-79"/>
              </a:rPr>
              <a:t>90</a:t>
            </a:r>
          </a:p>
        </p:txBody>
      </p:sp>
      <p:sp>
        <p:nvSpPr>
          <p:cNvPr id="10" name="Rectangle 9">
            <a:extLst>
              <a:ext uri="{FF2B5EF4-FFF2-40B4-BE49-F238E27FC236}">
                <a16:creationId xmlns:a16="http://schemas.microsoft.com/office/drawing/2014/main" id="{C99D6FAF-0FC7-4954-AE52-0D5E1C3F2C7A}"/>
              </a:ext>
            </a:extLst>
          </p:cNvPr>
          <p:cNvSpPr/>
          <p:nvPr/>
        </p:nvSpPr>
        <p:spPr>
          <a:xfrm>
            <a:off x="7399338" y="2695575"/>
            <a:ext cx="1023937" cy="175101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dirty="0"/>
              <a:t>.</a:t>
            </a:r>
            <a:r>
              <a:rPr lang="en-US" sz="3200" dirty="0">
                <a:latin typeface="FrankRuehl" panose="020E0503060101010101" pitchFamily="34" charset="-79"/>
                <a:cs typeface="FrankRuehl" panose="020E0503060101010101" pitchFamily="34" charset="-79"/>
              </a:rPr>
              <a:t>90</a:t>
            </a:r>
          </a:p>
        </p:txBody>
      </p:sp>
      <p:sp>
        <p:nvSpPr>
          <p:cNvPr id="14" name="Title 1">
            <a:extLst>
              <a:ext uri="{FF2B5EF4-FFF2-40B4-BE49-F238E27FC236}">
                <a16:creationId xmlns:a16="http://schemas.microsoft.com/office/drawing/2014/main" id="{E06B062A-A578-4905-9A4E-D8BD74712DAB}"/>
              </a:ext>
            </a:extLst>
          </p:cNvPr>
          <p:cNvSpPr txBox="1">
            <a:spLocks/>
          </p:cNvSpPr>
          <p:nvPr/>
        </p:nvSpPr>
        <p:spPr>
          <a:xfrm>
            <a:off x="1008063" y="1544638"/>
            <a:ext cx="1023937"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000" dirty="0">
                <a:solidFill>
                  <a:schemeClr val="accent2">
                    <a:lumMod val="50000"/>
                  </a:schemeClr>
                </a:solidFill>
                <a:latin typeface="FrankRuehl" panose="020E0503060101010101" pitchFamily="34" charset="-79"/>
                <a:cs typeface="FrankRuehl" panose="020E0503060101010101" pitchFamily="34" charset="-79"/>
              </a:rPr>
              <a:t>Sr. Mgmt</a:t>
            </a:r>
          </a:p>
        </p:txBody>
      </p:sp>
      <p:sp>
        <p:nvSpPr>
          <p:cNvPr id="15" name="Title 1">
            <a:extLst>
              <a:ext uri="{FF2B5EF4-FFF2-40B4-BE49-F238E27FC236}">
                <a16:creationId xmlns:a16="http://schemas.microsoft.com/office/drawing/2014/main" id="{F9557F42-5D29-441D-84DF-0D3401AFD956}"/>
              </a:ext>
            </a:extLst>
          </p:cNvPr>
          <p:cNvSpPr txBox="1">
            <a:spLocks/>
          </p:cNvSpPr>
          <p:nvPr/>
        </p:nvSpPr>
        <p:spPr>
          <a:xfrm>
            <a:off x="2652713" y="1546225"/>
            <a:ext cx="1023937"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000" dirty="0">
                <a:solidFill>
                  <a:schemeClr val="accent2">
                    <a:lumMod val="50000"/>
                  </a:schemeClr>
                </a:solidFill>
                <a:latin typeface="FrankRuehl" panose="020E0503060101010101" pitchFamily="34" charset="-79"/>
                <a:cs typeface="FrankRuehl" panose="020E0503060101010101" pitchFamily="34" charset="-79"/>
              </a:rPr>
              <a:t>Mktg.</a:t>
            </a:r>
          </a:p>
        </p:txBody>
      </p:sp>
      <p:sp>
        <p:nvSpPr>
          <p:cNvPr id="16" name="Title 1">
            <a:extLst>
              <a:ext uri="{FF2B5EF4-FFF2-40B4-BE49-F238E27FC236}">
                <a16:creationId xmlns:a16="http://schemas.microsoft.com/office/drawing/2014/main" id="{D12A60E2-5500-43FB-93B6-16B1875C6CCA}"/>
              </a:ext>
            </a:extLst>
          </p:cNvPr>
          <p:cNvSpPr txBox="1">
            <a:spLocks/>
          </p:cNvSpPr>
          <p:nvPr/>
        </p:nvSpPr>
        <p:spPr>
          <a:xfrm>
            <a:off x="4211638" y="1546225"/>
            <a:ext cx="1025525"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000" dirty="0">
                <a:solidFill>
                  <a:schemeClr val="accent2">
                    <a:lumMod val="50000"/>
                  </a:schemeClr>
                </a:solidFill>
                <a:latin typeface="FrankRuehl" panose="020E0503060101010101" pitchFamily="34" charset="-79"/>
                <a:cs typeface="FrankRuehl" panose="020E0503060101010101" pitchFamily="34" charset="-79"/>
              </a:rPr>
              <a:t>Eng.</a:t>
            </a:r>
          </a:p>
        </p:txBody>
      </p:sp>
      <p:sp>
        <p:nvSpPr>
          <p:cNvPr id="18" name="Title 1">
            <a:extLst>
              <a:ext uri="{FF2B5EF4-FFF2-40B4-BE49-F238E27FC236}">
                <a16:creationId xmlns:a16="http://schemas.microsoft.com/office/drawing/2014/main" id="{FFC7DCA4-0C18-4F01-A907-856496C65BF3}"/>
              </a:ext>
            </a:extLst>
          </p:cNvPr>
          <p:cNvSpPr txBox="1">
            <a:spLocks/>
          </p:cNvSpPr>
          <p:nvPr/>
        </p:nvSpPr>
        <p:spPr>
          <a:xfrm>
            <a:off x="5680075" y="1552575"/>
            <a:ext cx="1025525"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000" dirty="0">
                <a:solidFill>
                  <a:schemeClr val="accent2">
                    <a:lumMod val="50000"/>
                  </a:schemeClr>
                </a:solidFill>
                <a:latin typeface="FrankRuehl" panose="020E0503060101010101" pitchFamily="34" charset="-79"/>
                <a:cs typeface="FrankRuehl" panose="020E0503060101010101" pitchFamily="34" charset="-79"/>
              </a:rPr>
              <a:t>Mfg.</a:t>
            </a:r>
          </a:p>
        </p:txBody>
      </p:sp>
      <p:sp>
        <p:nvSpPr>
          <p:cNvPr id="19" name="Title 1">
            <a:extLst>
              <a:ext uri="{FF2B5EF4-FFF2-40B4-BE49-F238E27FC236}">
                <a16:creationId xmlns:a16="http://schemas.microsoft.com/office/drawing/2014/main" id="{834F509C-4130-4402-9475-ACF0B742B2DC}"/>
              </a:ext>
            </a:extLst>
          </p:cNvPr>
          <p:cNvSpPr txBox="1">
            <a:spLocks/>
          </p:cNvSpPr>
          <p:nvPr/>
        </p:nvSpPr>
        <p:spPr>
          <a:xfrm>
            <a:off x="7283450" y="1530350"/>
            <a:ext cx="1025525"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000" dirty="0">
                <a:solidFill>
                  <a:schemeClr val="accent2">
                    <a:lumMod val="50000"/>
                  </a:schemeClr>
                </a:solidFill>
                <a:latin typeface="FrankRuehl" panose="020E0503060101010101" pitchFamily="34" charset="-79"/>
                <a:cs typeface="FrankRuehl" panose="020E0503060101010101" pitchFamily="34" charset="-79"/>
              </a:rPr>
              <a:t>Sales</a:t>
            </a:r>
          </a:p>
        </p:txBody>
      </p:sp>
      <p:sp>
        <p:nvSpPr>
          <p:cNvPr id="26636" name="TextBox 4">
            <a:extLst>
              <a:ext uri="{FF2B5EF4-FFF2-40B4-BE49-F238E27FC236}">
                <a16:creationId xmlns:a16="http://schemas.microsoft.com/office/drawing/2014/main" id="{2C8ACAFA-2172-412C-BFFF-2B2D984B7143}"/>
              </a:ext>
            </a:extLst>
          </p:cNvPr>
          <p:cNvSpPr txBox="1">
            <a:spLocks noChangeArrowheads="1"/>
          </p:cNvSpPr>
          <p:nvPr/>
        </p:nvSpPr>
        <p:spPr bwMode="auto">
          <a:xfrm>
            <a:off x="2032000" y="3389313"/>
            <a:ext cx="579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a:latin typeface="FrankRuehl" panose="020E0503060101010101" pitchFamily="34" charset="-79"/>
                <a:cs typeface="FrankRuehl" panose="020E0503060101010101" pitchFamily="34" charset="-79"/>
              </a:rPr>
              <a:t>x</a:t>
            </a:r>
          </a:p>
        </p:txBody>
      </p:sp>
      <p:sp>
        <p:nvSpPr>
          <p:cNvPr id="26637" name="TextBox 16">
            <a:extLst>
              <a:ext uri="{FF2B5EF4-FFF2-40B4-BE49-F238E27FC236}">
                <a16:creationId xmlns:a16="http://schemas.microsoft.com/office/drawing/2014/main" id="{14EC2B6B-80B8-4F14-BFD6-4A3DCB35AD16}"/>
              </a:ext>
            </a:extLst>
          </p:cNvPr>
          <p:cNvSpPr txBox="1">
            <a:spLocks noChangeArrowheads="1"/>
          </p:cNvSpPr>
          <p:nvPr/>
        </p:nvSpPr>
        <p:spPr bwMode="auto">
          <a:xfrm>
            <a:off x="3676650" y="3421063"/>
            <a:ext cx="5794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a:latin typeface="FrankRuehl" panose="020E0503060101010101" pitchFamily="34" charset="-79"/>
                <a:cs typeface="FrankRuehl" panose="020E0503060101010101" pitchFamily="34" charset="-79"/>
              </a:rPr>
              <a:t>x</a:t>
            </a:r>
          </a:p>
        </p:txBody>
      </p:sp>
      <p:sp>
        <p:nvSpPr>
          <p:cNvPr id="26638" name="TextBox 19">
            <a:extLst>
              <a:ext uri="{FF2B5EF4-FFF2-40B4-BE49-F238E27FC236}">
                <a16:creationId xmlns:a16="http://schemas.microsoft.com/office/drawing/2014/main" id="{D55683CE-D124-44D7-A858-1598E5F9C9FB}"/>
              </a:ext>
            </a:extLst>
          </p:cNvPr>
          <p:cNvSpPr txBox="1">
            <a:spLocks noChangeArrowheads="1"/>
          </p:cNvSpPr>
          <p:nvPr/>
        </p:nvSpPr>
        <p:spPr bwMode="auto">
          <a:xfrm>
            <a:off x="5214938" y="3481388"/>
            <a:ext cx="579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a:latin typeface="FrankRuehl" panose="020E0503060101010101" pitchFamily="34" charset="-79"/>
                <a:cs typeface="FrankRuehl" panose="020E0503060101010101" pitchFamily="34" charset="-79"/>
              </a:rPr>
              <a:t>x</a:t>
            </a:r>
          </a:p>
        </p:txBody>
      </p:sp>
      <p:sp>
        <p:nvSpPr>
          <p:cNvPr id="26639" name="TextBox 20">
            <a:extLst>
              <a:ext uri="{FF2B5EF4-FFF2-40B4-BE49-F238E27FC236}">
                <a16:creationId xmlns:a16="http://schemas.microsoft.com/office/drawing/2014/main" id="{A18B1A08-76F3-4A34-A573-3AE7F8FB8BEF}"/>
              </a:ext>
            </a:extLst>
          </p:cNvPr>
          <p:cNvSpPr txBox="1">
            <a:spLocks noChangeArrowheads="1"/>
          </p:cNvSpPr>
          <p:nvPr/>
        </p:nvSpPr>
        <p:spPr bwMode="auto">
          <a:xfrm>
            <a:off x="6819900" y="3433763"/>
            <a:ext cx="579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a:latin typeface="FrankRuehl" panose="020E0503060101010101" pitchFamily="34" charset="-79"/>
                <a:cs typeface="FrankRuehl" panose="020E0503060101010101" pitchFamily="34" charset="-79"/>
              </a:rPr>
              <a:t>x</a:t>
            </a:r>
          </a:p>
        </p:txBody>
      </p:sp>
      <p:sp>
        <p:nvSpPr>
          <p:cNvPr id="26640" name="TextBox 21">
            <a:extLst>
              <a:ext uri="{FF2B5EF4-FFF2-40B4-BE49-F238E27FC236}">
                <a16:creationId xmlns:a16="http://schemas.microsoft.com/office/drawing/2014/main" id="{AAC7626A-A143-4DE6-AEEC-B9D5E520FADB}"/>
              </a:ext>
            </a:extLst>
          </p:cNvPr>
          <p:cNvSpPr txBox="1">
            <a:spLocks noChangeArrowheads="1"/>
          </p:cNvSpPr>
          <p:nvPr/>
        </p:nvSpPr>
        <p:spPr bwMode="auto">
          <a:xfrm>
            <a:off x="1647825" y="4652963"/>
            <a:ext cx="62642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800" b="1" dirty="0">
                <a:solidFill>
                  <a:srgbClr val="C00000"/>
                </a:solidFill>
                <a:latin typeface="FrankRuehl" panose="020E0503060101010101" pitchFamily="34" charset="-79"/>
                <a:cs typeface="FrankRuehl" panose="020E0503060101010101" pitchFamily="34" charset="-79"/>
              </a:rPr>
              <a:t>= .59 </a:t>
            </a:r>
            <a:r>
              <a:rPr lang="en-US" altLang="en-US" b="1" dirty="0">
                <a:solidFill>
                  <a:srgbClr val="003300"/>
                </a:solidFill>
                <a:latin typeface="FrankRuehl" panose="020E0503060101010101" pitchFamily="34" charset="-79"/>
                <a:cs typeface="FrankRuehl" panose="020E0503060101010101" pitchFamily="34" charset="-79"/>
              </a:rPr>
              <a:t>of the potential</a:t>
            </a:r>
          </a:p>
        </p:txBody>
      </p:sp>
      <p:sp>
        <p:nvSpPr>
          <p:cNvPr id="2" name="TextBox 1">
            <a:extLst>
              <a:ext uri="{FF2B5EF4-FFF2-40B4-BE49-F238E27FC236}">
                <a16:creationId xmlns:a16="http://schemas.microsoft.com/office/drawing/2014/main" id="{05C5EA0B-6618-4567-BB20-CD996A516A7B}"/>
              </a:ext>
            </a:extLst>
          </p:cNvPr>
          <p:cNvSpPr txBox="1"/>
          <p:nvPr/>
        </p:nvSpPr>
        <p:spPr>
          <a:xfrm>
            <a:off x="1122363" y="5465763"/>
            <a:ext cx="7300912" cy="830262"/>
          </a:xfrm>
          <a:prstGeom prst="rect">
            <a:avLst/>
          </a:prstGeom>
          <a:noFill/>
        </p:spPr>
        <p:txBody>
          <a:bodyPr>
            <a:spAutoFit/>
          </a:bodyPr>
          <a:lstStyle/>
          <a:p>
            <a:pPr algn="ctr" eaLnBrk="1" fontAlgn="auto" hangingPunct="1">
              <a:spcBef>
                <a:spcPts val="0"/>
              </a:spcBef>
              <a:spcAft>
                <a:spcPts val="0"/>
              </a:spcAft>
              <a:defRPr/>
            </a:pPr>
            <a:r>
              <a:rPr lang="en-US" sz="2400" dirty="0">
                <a:solidFill>
                  <a:schemeClr val="tx2">
                    <a:lumMod val="50000"/>
                  </a:schemeClr>
                </a:solidFill>
                <a:latin typeface="FrankRuehl" panose="020E0503060101010101" pitchFamily="34" charset="-79"/>
                <a:cs typeface="FrankRuehl" panose="020E0503060101010101" pitchFamily="34" charset="-79"/>
              </a:rPr>
              <a:t>Quality of decisions has to be built into the managerial process, not tested out.</a:t>
            </a:r>
          </a:p>
        </p:txBody>
      </p:sp>
      <p:sp>
        <p:nvSpPr>
          <p:cNvPr id="24" name="Title 1">
            <a:extLst>
              <a:ext uri="{FF2B5EF4-FFF2-40B4-BE49-F238E27FC236}">
                <a16:creationId xmlns:a16="http://schemas.microsoft.com/office/drawing/2014/main" id="{9094E1BC-2D1A-41FD-8158-EF833EF98338}"/>
              </a:ext>
            </a:extLst>
          </p:cNvPr>
          <p:cNvSpPr txBox="1">
            <a:spLocks/>
          </p:cNvSpPr>
          <p:nvPr/>
        </p:nvSpPr>
        <p:spPr>
          <a:xfrm>
            <a:off x="800100" y="504825"/>
            <a:ext cx="8229600"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000" dirty="0">
                <a:solidFill>
                  <a:schemeClr val="accent2">
                    <a:lumMod val="75000"/>
                  </a:schemeClr>
                </a:solidFill>
                <a:latin typeface="FrankRuehl" panose="020E0503060101010101" pitchFamily="34" charset="-79"/>
                <a:cs typeface="FrankRuehl" panose="020E0503060101010101" pitchFamily="34" charset="-79"/>
              </a:rPr>
              <a:t>Systems Reliability</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6D070-82FE-4296-9745-704F2192CC41}"/>
              </a:ext>
            </a:extLst>
          </p:cNvPr>
          <p:cNvSpPr>
            <a:spLocks noGrp="1"/>
          </p:cNvSpPr>
          <p:nvPr>
            <p:ph type="title"/>
          </p:nvPr>
        </p:nvSpPr>
        <p:spPr>
          <a:xfrm>
            <a:off x="414338" y="1801813"/>
            <a:ext cx="8129587" cy="4465637"/>
          </a:xfrm>
        </p:spPr>
        <p:txBody>
          <a:bodyPr rtlCol="0">
            <a:noAutofit/>
          </a:bodyPr>
          <a:lstStyle/>
          <a:p>
            <a:pPr algn="l" eaLnBrk="1" fontAlgn="auto" hangingPunct="1">
              <a:spcAft>
                <a:spcPts val="0"/>
              </a:spcAft>
              <a:defRPr/>
            </a:pPr>
            <a:r>
              <a:rPr lang="en-US" sz="2400" dirty="0">
                <a:solidFill>
                  <a:schemeClr val="tx2">
                    <a:lumMod val="50000"/>
                  </a:schemeClr>
                </a:solidFill>
                <a:latin typeface="FrankRuehl" panose="020E0503060101010101" pitchFamily="34" charset="-79"/>
                <a:cs typeface="FrankRuehl" panose="020E0503060101010101" pitchFamily="34" charset="-79"/>
              </a:rPr>
              <a:t>1. Consistency and reliability in managerial decision</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    making is the key prerequisite for success.</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2. Bad decisions propagate and destroy  value.</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3. There are three key decision-making environments:</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     certainty, risk, and uncertainty.</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4. Individual propensity to take a risk and the individual </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    utility will impact how decisions are made.</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5. The key managerial challenge is the alignment of the</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    decisions made on the individual level with the overall</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    objectives of the firm.</a:t>
            </a:r>
            <a:br>
              <a:rPr lang="en-US" sz="3600" dirty="0">
                <a:solidFill>
                  <a:schemeClr val="tx2">
                    <a:lumMod val="50000"/>
                  </a:schemeClr>
                </a:solidFill>
                <a:latin typeface="FrankRuehl" panose="020E0503060101010101" pitchFamily="34" charset="-79"/>
                <a:cs typeface="FrankRuehl" panose="020E0503060101010101" pitchFamily="34" charset="-79"/>
              </a:rPr>
            </a:br>
            <a:br>
              <a:rPr lang="en-US" sz="3600" dirty="0">
                <a:solidFill>
                  <a:schemeClr val="tx2">
                    <a:lumMod val="50000"/>
                  </a:schemeClr>
                </a:solidFill>
                <a:latin typeface="FrankRuehl" panose="020E0503060101010101" pitchFamily="34" charset="-79"/>
                <a:cs typeface="FrankRuehl" panose="020E0503060101010101" pitchFamily="34" charset="-79"/>
              </a:rPr>
            </a:br>
            <a:endParaRPr lang="en-US" sz="3600" dirty="0">
              <a:solidFill>
                <a:schemeClr val="tx2">
                  <a:lumMod val="50000"/>
                </a:schemeClr>
              </a:solidFill>
              <a:latin typeface="FrankRuehl" panose="020E0503060101010101" pitchFamily="34" charset="-79"/>
              <a:cs typeface="FrankRuehl" panose="020E0503060101010101" pitchFamily="34" charset="-79"/>
            </a:endParaRPr>
          </a:p>
        </p:txBody>
      </p:sp>
      <p:sp>
        <p:nvSpPr>
          <p:cNvPr id="7" name="Title 1">
            <a:extLst>
              <a:ext uri="{FF2B5EF4-FFF2-40B4-BE49-F238E27FC236}">
                <a16:creationId xmlns:a16="http://schemas.microsoft.com/office/drawing/2014/main" id="{28A7AAE1-A7DA-4DC8-8161-38C9DCA36398}"/>
              </a:ext>
            </a:extLst>
          </p:cNvPr>
          <p:cNvSpPr txBox="1">
            <a:spLocks/>
          </p:cNvSpPr>
          <p:nvPr/>
        </p:nvSpPr>
        <p:spPr>
          <a:xfrm>
            <a:off x="71438" y="114300"/>
            <a:ext cx="8229600"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a:solidFill>
                  <a:schemeClr val="accent3">
                    <a:lumMod val="50000"/>
                  </a:schemeClr>
                </a:solidFill>
                <a:latin typeface="FrankRuehl" panose="020E0503060101010101" pitchFamily="34" charset="-79"/>
                <a:cs typeface="FrankRuehl" panose="020E0503060101010101" pitchFamily="34" charset="-79"/>
              </a:rPr>
              <a:t>Key Points</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A5F3C-0D47-4232-8978-DAA50CD0E161}"/>
              </a:ext>
            </a:extLst>
          </p:cNvPr>
          <p:cNvSpPr>
            <a:spLocks noGrp="1"/>
          </p:cNvSpPr>
          <p:nvPr>
            <p:ph type="title"/>
          </p:nvPr>
        </p:nvSpPr>
        <p:spPr>
          <a:xfrm>
            <a:off x="376238" y="2343150"/>
            <a:ext cx="8572500" cy="1947863"/>
          </a:xfrm>
        </p:spPr>
        <p:txBody>
          <a:bodyPr rtlCol="0">
            <a:noAutofit/>
          </a:bodyPr>
          <a:lstStyle/>
          <a:p>
            <a:pPr eaLnBrk="1" fontAlgn="auto" hangingPunct="1">
              <a:spcAft>
                <a:spcPts val="0"/>
              </a:spcAft>
              <a:defRPr/>
            </a:pPr>
            <a:r>
              <a:rPr lang="en-US" sz="6000" b="1" dirty="0">
                <a:solidFill>
                  <a:schemeClr val="tx2">
                    <a:lumMod val="50000"/>
                  </a:schemeClr>
                </a:solidFill>
                <a:latin typeface="FrankRuehl" panose="020E0503060101010101" pitchFamily="34" charset="-79"/>
                <a:cs typeface="FrankRuehl" panose="020E0503060101010101" pitchFamily="34" charset="-79"/>
              </a:rPr>
              <a:t> Decision Environments</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885DA-7FB5-494B-B170-BC258D7BBFBD}"/>
              </a:ext>
            </a:extLst>
          </p:cNvPr>
          <p:cNvSpPr>
            <a:spLocks noGrp="1"/>
          </p:cNvSpPr>
          <p:nvPr>
            <p:ph type="title"/>
          </p:nvPr>
        </p:nvSpPr>
        <p:spPr>
          <a:xfrm>
            <a:off x="277813" y="1135063"/>
            <a:ext cx="8513762" cy="4941887"/>
          </a:xfrm>
        </p:spPr>
        <p:txBody>
          <a:bodyPr rtlCol="0" anchor="t">
            <a:noAutofit/>
          </a:bodyPr>
          <a:lstStyle/>
          <a:p>
            <a:pPr algn="l" eaLnBrk="1" fontAlgn="auto" hangingPunct="1">
              <a:spcAft>
                <a:spcPts val="0"/>
              </a:spcAft>
              <a:defRPr/>
            </a:pPr>
            <a:r>
              <a:rPr lang="en-US" sz="2400" dirty="0">
                <a:solidFill>
                  <a:schemeClr val="tx2">
                    <a:lumMod val="50000"/>
                  </a:schemeClr>
                </a:solidFill>
                <a:latin typeface="FrankRuehl" panose="020E0503060101010101" pitchFamily="34" charset="-79"/>
                <a:cs typeface="FrankRuehl" panose="020E0503060101010101" pitchFamily="34" charset="-79"/>
              </a:rPr>
              <a:t>1. Individuals have their own preference for taking risks.</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2. This preference will vary with the size of the gamble.</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3. Risk takers: will get more utility (thrill) with large</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    gambles. </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4. Risk avoiders: get more utility from avoiding risks.</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5. Risk neutral persons derive the same level of utility</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    regardless of the size of the gamble.</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6. Management must know the risk profile of each</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   employee and match their risk profiles with their job </a:t>
            </a:r>
            <a:br>
              <a:rPr lang="en-US" sz="2800" dirty="0">
                <a:solidFill>
                  <a:schemeClr val="tx2">
                    <a:lumMod val="50000"/>
                  </a:schemeClr>
                </a:solidFill>
                <a:latin typeface="FrankRuehl" panose="020E0503060101010101" pitchFamily="34" charset="-79"/>
                <a:cs typeface="FrankRuehl" panose="020E0503060101010101" pitchFamily="34" charset="-79"/>
              </a:rPr>
            </a:br>
            <a:r>
              <a:rPr lang="en-US" sz="2800" dirty="0">
                <a:solidFill>
                  <a:schemeClr val="tx2">
                    <a:lumMod val="50000"/>
                  </a:schemeClr>
                </a:solidFill>
                <a:latin typeface="FrankRuehl" panose="020E0503060101010101" pitchFamily="34" charset="-79"/>
                <a:cs typeface="FrankRuehl" panose="020E0503060101010101" pitchFamily="34" charset="-79"/>
              </a:rPr>
              <a:t>   </a:t>
            </a:r>
            <a:r>
              <a:rPr lang="en-US" sz="2400" dirty="0">
                <a:solidFill>
                  <a:schemeClr val="tx2">
                    <a:lumMod val="50000"/>
                  </a:schemeClr>
                </a:solidFill>
                <a:latin typeface="FrankRuehl" panose="020E0503060101010101" pitchFamily="34" charset="-79"/>
                <a:cs typeface="FrankRuehl" panose="020E0503060101010101" pitchFamily="34" charset="-79"/>
              </a:rPr>
              <a:t>responsibilities.</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7. Bias is built-in any decision making because the “self” factor.</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8. Variations can have assignable causes and unassignable causes.</a:t>
            </a:r>
            <a:br>
              <a:rPr lang="en-US" sz="2800" dirty="0">
                <a:solidFill>
                  <a:schemeClr val="tx2">
                    <a:lumMod val="50000"/>
                  </a:schemeClr>
                </a:solidFill>
                <a:latin typeface="FrankRuehl" panose="020E0503060101010101" pitchFamily="34" charset="-79"/>
                <a:cs typeface="FrankRuehl" panose="020E0503060101010101" pitchFamily="34" charset="-79"/>
              </a:rPr>
            </a:br>
            <a:endParaRPr lang="en-US" sz="2800" dirty="0">
              <a:solidFill>
                <a:schemeClr val="tx2">
                  <a:lumMod val="50000"/>
                </a:schemeClr>
              </a:solidFill>
              <a:latin typeface="FrankRuehl" panose="020E0503060101010101" pitchFamily="34" charset="-79"/>
              <a:cs typeface="FrankRuehl" panose="020E0503060101010101" pitchFamily="34" charset="-79"/>
            </a:endParaRPr>
          </a:p>
        </p:txBody>
      </p:sp>
      <p:sp>
        <p:nvSpPr>
          <p:cNvPr id="5" name="Title 1">
            <a:extLst>
              <a:ext uri="{FF2B5EF4-FFF2-40B4-BE49-F238E27FC236}">
                <a16:creationId xmlns:a16="http://schemas.microsoft.com/office/drawing/2014/main" id="{E3D29620-B9D0-491A-BEF9-CF37FF84861F}"/>
              </a:ext>
            </a:extLst>
          </p:cNvPr>
          <p:cNvSpPr txBox="1">
            <a:spLocks/>
          </p:cNvSpPr>
          <p:nvPr/>
        </p:nvSpPr>
        <p:spPr>
          <a:xfrm>
            <a:off x="457200" y="-7938"/>
            <a:ext cx="8229600" cy="1143001"/>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a:solidFill>
                  <a:schemeClr val="accent3">
                    <a:lumMod val="50000"/>
                  </a:schemeClr>
                </a:solidFill>
                <a:latin typeface="FrankRuehl" panose="020E0503060101010101" pitchFamily="34" charset="-79"/>
                <a:cs typeface="FrankRuehl" panose="020E0503060101010101" pitchFamily="34" charset="-79"/>
              </a:rPr>
              <a:t>Risk , Utility, and Bias</a:t>
            </a: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619E9-901C-4E2C-A98F-E3300F12EC38}"/>
              </a:ext>
            </a:extLst>
          </p:cNvPr>
          <p:cNvSpPr>
            <a:spLocks noGrp="1"/>
          </p:cNvSpPr>
          <p:nvPr>
            <p:ph type="title"/>
          </p:nvPr>
        </p:nvSpPr>
        <p:spPr>
          <a:xfrm>
            <a:off x="173038" y="1374775"/>
            <a:ext cx="9077325" cy="5256213"/>
          </a:xfrm>
        </p:spPr>
        <p:txBody>
          <a:bodyPr rtlCol="0" anchor="t">
            <a:noAutofit/>
          </a:bodyPr>
          <a:lstStyle/>
          <a:p>
            <a:pPr algn="l" eaLnBrk="1" fontAlgn="auto" hangingPunct="1">
              <a:spcAft>
                <a:spcPts val="0"/>
              </a:spcAft>
              <a:defRPr/>
            </a:pPr>
            <a:r>
              <a:rPr lang="en-US" sz="2800" dirty="0">
                <a:solidFill>
                  <a:schemeClr val="tx2">
                    <a:lumMod val="50000"/>
                  </a:schemeClr>
                </a:solidFill>
                <a:latin typeface="Lucida Bright" panose="02040602050505020304" pitchFamily="18" charset="0"/>
                <a:cs typeface="FrankRuehl" panose="020E0503060101010101" pitchFamily="34" charset="-79"/>
              </a:rPr>
              <a:t>1. Certainty</a:t>
            </a:r>
            <a:br>
              <a:rPr lang="en-US" sz="2800" dirty="0">
                <a:solidFill>
                  <a:schemeClr val="tx2">
                    <a:lumMod val="50000"/>
                  </a:schemeClr>
                </a:solidFill>
                <a:latin typeface="Lucida Bright" panose="02040602050505020304" pitchFamily="18" charset="0"/>
                <a:cs typeface="FrankRuehl" panose="020E0503060101010101" pitchFamily="34" charset="-79"/>
              </a:rPr>
            </a:br>
            <a:br>
              <a:rPr lang="en-US" sz="2800" dirty="0">
                <a:solidFill>
                  <a:schemeClr val="tx2">
                    <a:lumMod val="50000"/>
                  </a:schemeClr>
                </a:solidFill>
                <a:latin typeface="Lucida Bright" panose="02040602050505020304" pitchFamily="18" charset="0"/>
                <a:cs typeface="FrankRuehl" panose="020E0503060101010101" pitchFamily="34" charset="-79"/>
              </a:rPr>
            </a:br>
            <a:r>
              <a:rPr lang="en-US" sz="2800" dirty="0">
                <a:solidFill>
                  <a:schemeClr val="tx2">
                    <a:lumMod val="50000"/>
                  </a:schemeClr>
                </a:solidFill>
                <a:latin typeface="Lucida Bright" panose="02040602050505020304" pitchFamily="18" charset="0"/>
                <a:cs typeface="FrankRuehl" panose="020E0503060101010101" pitchFamily="34" charset="-79"/>
              </a:rPr>
              <a:t>2. Known Risk</a:t>
            </a:r>
            <a:br>
              <a:rPr lang="en-US" sz="2800" dirty="0">
                <a:solidFill>
                  <a:schemeClr val="tx2">
                    <a:lumMod val="50000"/>
                  </a:schemeClr>
                </a:solidFill>
                <a:latin typeface="Lucida Bright" panose="02040602050505020304" pitchFamily="18" charset="0"/>
                <a:cs typeface="FrankRuehl" panose="020E0503060101010101" pitchFamily="34" charset="-79"/>
              </a:rPr>
            </a:br>
            <a:br>
              <a:rPr lang="en-US" sz="2800" dirty="0">
                <a:solidFill>
                  <a:schemeClr val="tx2">
                    <a:lumMod val="50000"/>
                  </a:schemeClr>
                </a:solidFill>
                <a:latin typeface="Lucida Bright" panose="02040602050505020304" pitchFamily="18" charset="0"/>
                <a:cs typeface="FrankRuehl" panose="020E0503060101010101" pitchFamily="34" charset="-79"/>
              </a:rPr>
            </a:br>
            <a:r>
              <a:rPr lang="en-US" sz="2800" dirty="0">
                <a:solidFill>
                  <a:schemeClr val="tx2">
                    <a:lumMod val="50000"/>
                  </a:schemeClr>
                </a:solidFill>
                <a:latin typeface="Lucida Bright" panose="02040602050505020304" pitchFamily="18" charset="0"/>
                <a:cs typeface="FrankRuehl" panose="020E0503060101010101" pitchFamily="34" charset="-79"/>
              </a:rPr>
              <a:t>3. Uncertainty</a:t>
            </a:r>
            <a:br>
              <a:rPr lang="en-US" sz="2400" dirty="0">
                <a:solidFill>
                  <a:schemeClr val="tx2">
                    <a:lumMod val="50000"/>
                  </a:schemeClr>
                </a:solidFill>
                <a:latin typeface="FrankRuehl" panose="020E0503060101010101" pitchFamily="34" charset="-79"/>
                <a:cs typeface="FrankRuehl" panose="020E0503060101010101" pitchFamily="34" charset="-79"/>
              </a:rPr>
            </a:br>
            <a:br>
              <a:rPr lang="en-US" sz="2800" dirty="0">
                <a:solidFill>
                  <a:schemeClr val="tx2">
                    <a:lumMod val="50000"/>
                  </a:schemeClr>
                </a:solidFill>
                <a:latin typeface="FrankRuehl" panose="020E0503060101010101" pitchFamily="34" charset="-79"/>
                <a:cs typeface="FrankRuehl" panose="020E0503060101010101" pitchFamily="34" charset="-79"/>
              </a:rPr>
            </a:br>
            <a:endParaRPr lang="en-US" sz="2800" dirty="0">
              <a:solidFill>
                <a:schemeClr val="tx2">
                  <a:lumMod val="50000"/>
                </a:schemeClr>
              </a:solidFill>
              <a:latin typeface="FrankRuehl" panose="020E0503060101010101" pitchFamily="34" charset="-79"/>
              <a:cs typeface="FrankRuehl" panose="020E0503060101010101" pitchFamily="34" charset="-79"/>
            </a:endParaRPr>
          </a:p>
        </p:txBody>
      </p:sp>
      <p:sp>
        <p:nvSpPr>
          <p:cNvPr id="5" name="Title 1">
            <a:extLst>
              <a:ext uri="{FF2B5EF4-FFF2-40B4-BE49-F238E27FC236}">
                <a16:creationId xmlns:a16="http://schemas.microsoft.com/office/drawing/2014/main" id="{31750E6D-BCE1-446E-9EE2-C0452D3F5399}"/>
              </a:ext>
            </a:extLst>
          </p:cNvPr>
          <p:cNvSpPr txBox="1">
            <a:spLocks/>
          </p:cNvSpPr>
          <p:nvPr/>
        </p:nvSpPr>
        <p:spPr>
          <a:xfrm>
            <a:off x="457200" y="-7938"/>
            <a:ext cx="8229600" cy="1143001"/>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a:solidFill>
                  <a:schemeClr val="accent3">
                    <a:lumMod val="50000"/>
                  </a:schemeClr>
                </a:solidFill>
                <a:latin typeface="FrankRuehl" panose="020E0503060101010101" pitchFamily="34" charset="-79"/>
                <a:cs typeface="FrankRuehl" panose="020E0503060101010101" pitchFamily="34" charset="-79"/>
              </a:rPr>
              <a:t>Decision Making Environments</a:t>
            </a:r>
          </a:p>
        </p:txBody>
      </p:sp>
      <p:pic>
        <p:nvPicPr>
          <p:cNvPr id="30724" name="Picture 6">
            <a:extLst>
              <a:ext uri="{FF2B5EF4-FFF2-40B4-BE49-F238E27FC236}">
                <a16:creationId xmlns:a16="http://schemas.microsoft.com/office/drawing/2014/main" id="{51B3254A-99B0-435C-BBED-E7B366030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9338" y="2824163"/>
            <a:ext cx="486092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0B63E-DEBA-41B4-91B5-4F521878FFF5}"/>
              </a:ext>
            </a:extLst>
          </p:cNvPr>
          <p:cNvSpPr>
            <a:spLocks noGrp="1"/>
          </p:cNvSpPr>
          <p:nvPr>
            <p:ph type="title"/>
          </p:nvPr>
        </p:nvSpPr>
        <p:spPr>
          <a:xfrm>
            <a:off x="376238" y="2343150"/>
            <a:ext cx="8572500" cy="1947863"/>
          </a:xfrm>
        </p:spPr>
        <p:txBody>
          <a:bodyPr rtlCol="0">
            <a:noAutofit/>
          </a:bodyPr>
          <a:lstStyle/>
          <a:p>
            <a:pPr eaLnBrk="1" fontAlgn="auto" hangingPunct="1">
              <a:spcAft>
                <a:spcPts val="0"/>
              </a:spcAft>
              <a:defRPr/>
            </a:pPr>
            <a:r>
              <a:rPr lang="en-US" sz="6000" b="1" dirty="0">
                <a:solidFill>
                  <a:schemeClr val="tx2">
                    <a:lumMod val="50000"/>
                  </a:schemeClr>
                </a:solidFill>
                <a:latin typeface="FrankRuehl" panose="020E0503060101010101" pitchFamily="34" charset="-79"/>
                <a:cs typeface="FrankRuehl" panose="020E0503060101010101" pitchFamily="34" charset="-79"/>
              </a:rPr>
              <a:t> Bias</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0E2D2-C6F3-4E86-9FE7-1D22083B8B16}"/>
              </a:ext>
            </a:extLst>
          </p:cNvPr>
          <p:cNvSpPr>
            <a:spLocks noGrp="1"/>
          </p:cNvSpPr>
          <p:nvPr>
            <p:ph type="title"/>
          </p:nvPr>
        </p:nvSpPr>
        <p:spPr>
          <a:xfrm>
            <a:off x="277813" y="1135063"/>
            <a:ext cx="8513762" cy="4941887"/>
          </a:xfrm>
        </p:spPr>
        <p:txBody>
          <a:bodyPr rtlCol="0" anchor="t">
            <a:noAutofit/>
          </a:bodyPr>
          <a:lstStyle/>
          <a:p>
            <a:pPr eaLnBrk="1" fontAlgn="auto" hangingPunct="1">
              <a:spcAft>
                <a:spcPts val="0"/>
              </a:spcAft>
              <a:defRPr/>
            </a:pPr>
            <a:br>
              <a:rPr lang="en-US" sz="2800" dirty="0">
                <a:solidFill>
                  <a:schemeClr val="tx2">
                    <a:lumMod val="50000"/>
                  </a:schemeClr>
                </a:solidFill>
                <a:latin typeface="Lucida Bright" panose="02040602050505020304" pitchFamily="18" charset="0"/>
                <a:cs typeface="FrankRuehl" panose="020E0503060101010101" pitchFamily="34" charset="-79"/>
              </a:rPr>
            </a:br>
            <a:r>
              <a:rPr lang="en-US" sz="2800" dirty="0">
                <a:solidFill>
                  <a:srgbClr val="002060"/>
                </a:solidFill>
                <a:latin typeface="Lucida Bright" panose="02040602050505020304" pitchFamily="18" charset="0"/>
                <a:cs typeface="FrankRuehl" panose="020E0503060101010101" pitchFamily="34" charset="-79"/>
              </a:rPr>
              <a:t>Until the AI is fully operational individuals make decisions.</a:t>
            </a:r>
            <a:br>
              <a:rPr lang="en-US" sz="2800" dirty="0">
                <a:solidFill>
                  <a:srgbClr val="002060"/>
                </a:solidFill>
                <a:latin typeface="Lucida Bright" panose="02040602050505020304" pitchFamily="18" charset="0"/>
                <a:cs typeface="FrankRuehl" panose="020E0503060101010101" pitchFamily="34" charset="-79"/>
              </a:rPr>
            </a:br>
            <a:br>
              <a:rPr lang="en-US" sz="2800" dirty="0">
                <a:solidFill>
                  <a:srgbClr val="002060"/>
                </a:solidFill>
                <a:latin typeface="Lucida Bright" panose="02040602050505020304" pitchFamily="18" charset="0"/>
                <a:cs typeface="FrankRuehl" panose="020E0503060101010101" pitchFamily="34" charset="-79"/>
              </a:rPr>
            </a:br>
            <a:r>
              <a:rPr lang="en-US" sz="2800" b="1" dirty="0">
                <a:solidFill>
                  <a:srgbClr val="C00000"/>
                </a:solidFill>
                <a:latin typeface="Lucida Bright" panose="02040602050505020304" pitchFamily="18" charset="0"/>
                <a:cs typeface="FrankRuehl" panose="020E0503060101010101" pitchFamily="34" charset="-79"/>
              </a:rPr>
              <a:t>Every Decision Maker is Biased !!!</a:t>
            </a:r>
            <a:br>
              <a:rPr lang="en-US" sz="2800" dirty="0">
                <a:solidFill>
                  <a:srgbClr val="002060"/>
                </a:solidFill>
                <a:latin typeface="Lucida Bright" panose="02040602050505020304" pitchFamily="18" charset="0"/>
                <a:cs typeface="FrankRuehl" panose="020E0503060101010101" pitchFamily="34" charset="-79"/>
              </a:rPr>
            </a:br>
            <a:br>
              <a:rPr lang="en-US" sz="2800" dirty="0">
                <a:solidFill>
                  <a:srgbClr val="002060"/>
                </a:solidFill>
                <a:latin typeface="Lucida Bright" panose="02040602050505020304" pitchFamily="18" charset="0"/>
                <a:cs typeface="FrankRuehl" panose="020E0503060101010101" pitchFamily="34" charset="-79"/>
              </a:rPr>
            </a:br>
            <a:r>
              <a:rPr lang="en-US" sz="2800" dirty="0">
                <a:solidFill>
                  <a:srgbClr val="002060"/>
                </a:solidFill>
                <a:latin typeface="Lucida Bright" panose="02040602050505020304" pitchFamily="18" charset="0"/>
                <a:cs typeface="FrankRuehl" panose="020E0503060101010101" pitchFamily="34" charset="-79"/>
              </a:rPr>
              <a:t>The errors in judgement will propagate and magnify in a system.</a:t>
            </a:r>
            <a:br>
              <a:rPr lang="en-US" sz="2800" dirty="0">
                <a:solidFill>
                  <a:srgbClr val="002060"/>
                </a:solidFill>
                <a:latin typeface="Lucida Bright" panose="02040602050505020304" pitchFamily="18" charset="0"/>
                <a:cs typeface="FrankRuehl" panose="020E0503060101010101" pitchFamily="34" charset="-79"/>
              </a:rPr>
            </a:br>
            <a:br>
              <a:rPr lang="en-US" sz="2800" dirty="0">
                <a:solidFill>
                  <a:srgbClr val="002060"/>
                </a:solidFill>
                <a:latin typeface="Lucida Bright" panose="02040602050505020304" pitchFamily="18" charset="0"/>
                <a:cs typeface="FrankRuehl" panose="020E0503060101010101" pitchFamily="34" charset="-79"/>
              </a:rPr>
            </a:br>
            <a:r>
              <a:rPr lang="en-US" sz="2800" dirty="0">
                <a:solidFill>
                  <a:srgbClr val="002060"/>
                </a:solidFill>
                <a:latin typeface="Lucida Bright" panose="02040602050505020304" pitchFamily="18" charset="0"/>
                <a:cs typeface="FrankRuehl" panose="020E0503060101010101" pitchFamily="34" charset="-79"/>
              </a:rPr>
              <a:t>Randomness and Chance will always be present.</a:t>
            </a:r>
            <a:br>
              <a:rPr lang="en-US" sz="2400" dirty="0">
                <a:solidFill>
                  <a:schemeClr val="tx2">
                    <a:lumMod val="50000"/>
                  </a:schemeClr>
                </a:solidFill>
                <a:latin typeface="FrankRuehl" panose="020E0503060101010101" pitchFamily="34" charset="-79"/>
                <a:cs typeface="FrankRuehl" panose="020E0503060101010101" pitchFamily="34" charset="-79"/>
              </a:rPr>
            </a:br>
            <a:br>
              <a:rPr lang="en-US" sz="2800" dirty="0">
                <a:solidFill>
                  <a:schemeClr val="tx2">
                    <a:lumMod val="50000"/>
                  </a:schemeClr>
                </a:solidFill>
                <a:latin typeface="FrankRuehl" panose="020E0503060101010101" pitchFamily="34" charset="-79"/>
                <a:cs typeface="FrankRuehl" panose="020E0503060101010101" pitchFamily="34" charset="-79"/>
              </a:rPr>
            </a:br>
            <a:endParaRPr lang="en-US" sz="2800" dirty="0">
              <a:solidFill>
                <a:schemeClr val="tx2">
                  <a:lumMod val="50000"/>
                </a:schemeClr>
              </a:solidFill>
              <a:latin typeface="FrankRuehl" panose="020E0503060101010101" pitchFamily="34" charset="-79"/>
              <a:cs typeface="FrankRuehl" panose="020E0503060101010101" pitchFamily="34" charset="-79"/>
            </a:endParaRPr>
          </a:p>
        </p:txBody>
      </p:sp>
      <p:sp>
        <p:nvSpPr>
          <p:cNvPr id="5" name="Title 1">
            <a:extLst>
              <a:ext uri="{FF2B5EF4-FFF2-40B4-BE49-F238E27FC236}">
                <a16:creationId xmlns:a16="http://schemas.microsoft.com/office/drawing/2014/main" id="{B03C83B2-6E9F-42E1-ADDF-2E8E4486904C}"/>
              </a:ext>
            </a:extLst>
          </p:cNvPr>
          <p:cNvSpPr txBox="1">
            <a:spLocks/>
          </p:cNvSpPr>
          <p:nvPr/>
        </p:nvSpPr>
        <p:spPr>
          <a:xfrm>
            <a:off x="457200" y="-7938"/>
            <a:ext cx="8229600" cy="1143001"/>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a:solidFill>
                  <a:schemeClr val="accent3">
                    <a:lumMod val="50000"/>
                  </a:schemeClr>
                </a:solidFill>
                <a:latin typeface="FrankRuehl" panose="020E0503060101010101" pitchFamily="34" charset="-79"/>
                <a:cs typeface="FrankRuehl" panose="020E0503060101010101" pitchFamily="34" charset="-79"/>
              </a:rPr>
              <a:t>Decision Making Responsibility</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CD6AB33-2D46-4088-BEA2-3807B4DE32A1}"/>
              </a:ext>
            </a:extLst>
          </p:cNvPr>
          <p:cNvSpPr txBox="1">
            <a:spLocks/>
          </p:cNvSpPr>
          <p:nvPr/>
        </p:nvSpPr>
        <p:spPr>
          <a:xfrm>
            <a:off x="609600" y="166688"/>
            <a:ext cx="8229600"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a:solidFill>
                  <a:schemeClr val="accent3">
                    <a:lumMod val="75000"/>
                  </a:schemeClr>
                </a:solidFill>
                <a:latin typeface="FrankRuehl" panose="020E0503060101010101" pitchFamily="34" charset="-79"/>
                <a:cs typeface="FrankRuehl" panose="020E0503060101010101" pitchFamily="34" charset="-79"/>
              </a:rPr>
              <a:t>The Mindshare</a:t>
            </a:r>
          </a:p>
        </p:txBody>
      </p:sp>
      <p:sp>
        <p:nvSpPr>
          <p:cNvPr id="33795" name="TextBox 5">
            <a:extLst>
              <a:ext uri="{FF2B5EF4-FFF2-40B4-BE49-F238E27FC236}">
                <a16:creationId xmlns:a16="http://schemas.microsoft.com/office/drawing/2014/main" id="{60642E1A-C704-4E26-A2EE-112D8406CAB6}"/>
              </a:ext>
            </a:extLst>
          </p:cNvPr>
          <p:cNvSpPr txBox="1">
            <a:spLocks noChangeArrowheads="1"/>
          </p:cNvSpPr>
          <p:nvPr/>
        </p:nvSpPr>
        <p:spPr bwMode="auto">
          <a:xfrm>
            <a:off x="798513" y="1677988"/>
            <a:ext cx="7750175" cy="341630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defRPr/>
            </a:pPr>
            <a:r>
              <a:rPr lang="en-US" altLang="en-US" sz="2400" dirty="0">
                <a:latin typeface="Lucida Bright" panose="02040602050505020304" pitchFamily="18" charset="0"/>
              </a:rPr>
              <a:t>1. The thoughts lead to words</a:t>
            </a:r>
          </a:p>
          <a:p>
            <a:pPr marL="457200" indent="-457200">
              <a:spcBef>
                <a:spcPct val="0"/>
              </a:spcBef>
              <a:buFontTx/>
              <a:buAutoNum type="arabicPeriod"/>
              <a:defRPr/>
            </a:pPr>
            <a:endParaRPr lang="en-US" altLang="en-US" sz="2400" dirty="0">
              <a:latin typeface="Lucida Bright" panose="02040602050505020304" pitchFamily="18" charset="0"/>
            </a:endParaRPr>
          </a:p>
          <a:p>
            <a:pPr>
              <a:spcBef>
                <a:spcPct val="0"/>
              </a:spcBef>
              <a:buFontTx/>
              <a:buNone/>
              <a:defRPr/>
            </a:pPr>
            <a:r>
              <a:rPr lang="en-US" altLang="en-US" sz="2400" dirty="0">
                <a:latin typeface="Lucida Bright" panose="02040602050505020304" pitchFamily="18" charset="0"/>
              </a:rPr>
              <a:t>2. The words lead to actions</a:t>
            </a:r>
          </a:p>
          <a:p>
            <a:pPr>
              <a:spcBef>
                <a:spcPct val="0"/>
              </a:spcBef>
              <a:buFontTx/>
              <a:buNone/>
              <a:defRPr/>
            </a:pPr>
            <a:endParaRPr lang="en-US" altLang="en-US" sz="2400" dirty="0">
              <a:latin typeface="Lucida Bright" panose="02040602050505020304" pitchFamily="18" charset="0"/>
            </a:endParaRPr>
          </a:p>
          <a:p>
            <a:pPr>
              <a:spcBef>
                <a:spcPct val="0"/>
              </a:spcBef>
              <a:buFontTx/>
              <a:buNone/>
              <a:defRPr/>
            </a:pPr>
            <a:r>
              <a:rPr lang="en-US" altLang="en-US" sz="2400" dirty="0">
                <a:latin typeface="Lucida Bright" panose="02040602050505020304" pitchFamily="18" charset="0"/>
              </a:rPr>
              <a:t>3. The actions lead to habits</a:t>
            </a:r>
          </a:p>
          <a:p>
            <a:pPr>
              <a:spcBef>
                <a:spcPct val="0"/>
              </a:spcBef>
              <a:buFontTx/>
              <a:buNone/>
              <a:defRPr/>
            </a:pPr>
            <a:endParaRPr lang="en-US" altLang="en-US" sz="2400" dirty="0">
              <a:latin typeface="Lucida Bright" panose="02040602050505020304" pitchFamily="18" charset="0"/>
            </a:endParaRPr>
          </a:p>
          <a:p>
            <a:pPr>
              <a:spcBef>
                <a:spcPct val="0"/>
              </a:spcBef>
              <a:buFontTx/>
              <a:buNone/>
              <a:defRPr/>
            </a:pPr>
            <a:r>
              <a:rPr lang="en-US" altLang="en-US" sz="2400" dirty="0">
                <a:latin typeface="Lucida Bright" panose="02040602050505020304" pitchFamily="18" charset="0"/>
              </a:rPr>
              <a:t>4. The habits lead to character</a:t>
            </a:r>
          </a:p>
          <a:p>
            <a:pPr>
              <a:spcBef>
                <a:spcPct val="0"/>
              </a:spcBef>
              <a:buFontTx/>
              <a:buNone/>
              <a:defRPr/>
            </a:pPr>
            <a:endParaRPr lang="en-US" altLang="en-US" sz="2400" dirty="0">
              <a:latin typeface="Lucida Bright" panose="02040602050505020304" pitchFamily="18" charset="0"/>
            </a:endParaRPr>
          </a:p>
          <a:p>
            <a:pPr>
              <a:spcBef>
                <a:spcPct val="0"/>
              </a:spcBef>
              <a:buFontTx/>
              <a:buNone/>
              <a:defRPr/>
            </a:pPr>
            <a:r>
              <a:rPr lang="en-US" altLang="en-US" sz="2400" dirty="0">
                <a:latin typeface="Lucida Bright" panose="02040602050505020304" pitchFamily="18" charset="0"/>
              </a:rPr>
              <a:t>5. The character leads to destiny</a:t>
            </a:r>
            <a:endParaRPr lang="en-US" altLang="en-US" sz="1800" dirty="0"/>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56F83-008A-4A1F-BA82-7CE57A3BFCF4}"/>
              </a:ext>
            </a:extLst>
          </p:cNvPr>
          <p:cNvSpPr>
            <a:spLocks noGrp="1"/>
          </p:cNvSpPr>
          <p:nvPr>
            <p:ph type="title"/>
          </p:nvPr>
        </p:nvSpPr>
        <p:spPr/>
        <p:txBody>
          <a:bodyPr rtlCol="0">
            <a:normAutofit/>
          </a:bodyPr>
          <a:lstStyle/>
          <a:p>
            <a:pPr eaLnBrk="1" fontAlgn="auto" hangingPunct="1">
              <a:spcAft>
                <a:spcPts val="0"/>
              </a:spcAft>
              <a:defRPr/>
            </a:pPr>
            <a:r>
              <a:rPr lang="en-US" b="1" dirty="0">
                <a:solidFill>
                  <a:schemeClr val="accent1">
                    <a:lumMod val="50000"/>
                  </a:schemeClr>
                </a:solidFill>
              </a:rPr>
              <a:t>Sources of Bias</a:t>
            </a:r>
          </a:p>
        </p:txBody>
      </p:sp>
      <p:sp>
        <p:nvSpPr>
          <p:cNvPr id="4" name="Rectangle 3">
            <a:extLst>
              <a:ext uri="{FF2B5EF4-FFF2-40B4-BE49-F238E27FC236}">
                <a16:creationId xmlns:a16="http://schemas.microsoft.com/office/drawing/2014/main" id="{84261AFD-7073-4E7E-8356-0CDA5D32B2D0}"/>
              </a:ext>
            </a:extLst>
          </p:cNvPr>
          <p:cNvSpPr/>
          <p:nvPr/>
        </p:nvSpPr>
        <p:spPr>
          <a:xfrm>
            <a:off x="571500" y="3189288"/>
            <a:ext cx="1217613" cy="63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500" dirty="0"/>
              <a:t>Data Collection</a:t>
            </a:r>
          </a:p>
          <a:p>
            <a:pPr algn="ctr" eaLnBrk="1" fontAlgn="auto" hangingPunct="1">
              <a:spcBef>
                <a:spcPts val="0"/>
              </a:spcBef>
              <a:spcAft>
                <a:spcPts val="0"/>
              </a:spcAft>
              <a:defRPr/>
            </a:pPr>
            <a:r>
              <a:rPr lang="en-US" sz="1500" dirty="0"/>
              <a:t>Process</a:t>
            </a:r>
          </a:p>
        </p:txBody>
      </p:sp>
      <p:sp>
        <p:nvSpPr>
          <p:cNvPr id="5" name="Rectangle 4">
            <a:extLst>
              <a:ext uri="{FF2B5EF4-FFF2-40B4-BE49-F238E27FC236}">
                <a16:creationId xmlns:a16="http://schemas.microsoft.com/office/drawing/2014/main" id="{1ACF7D10-026B-4D1B-961B-4B6BB629343A}"/>
              </a:ext>
            </a:extLst>
          </p:cNvPr>
          <p:cNvSpPr/>
          <p:nvPr/>
        </p:nvSpPr>
        <p:spPr>
          <a:xfrm>
            <a:off x="2471738" y="3189288"/>
            <a:ext cx="1279525" cy="63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500" dirty="0"/>
              <a:t>Data Analysis Methodology</a:t>
            </a:r>
          </a:p>
        </p:txBody>
      </p:sp>
      <p:sp>
        <p:nvSpPr>
          <p:cNvPr id="7" name="Rectangle 6">
            <a:extLst>
              <a:ext uri="{FF2B5EF4-FFF2-40B4-BE49-F238E27FC236}">
                <a16:creationId xmlns:a16="http://schemas.microsoft.com/office/drawing/2014/main" id="{25931C3E-D561-4FC2-997F-1B1BCD7AFCB7}"/>
              </a:ext>
            </a:extLst>
          </p:cNvPr>
          <p:cNvSpPr/>
          <p:nvPr/>
        </p:nvSpPr>
        <p:spPr>
          <a:xfrm>
            <a:off x="4278313" y="3189288"/>
            <a:ext cx="1087437" cy="63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500" dirty="0"/>
              <a:t>Knowledge</a:t>
            </a:r>
          </a:p>
          <a:p>
            <a:pPr algn="ctr" eaLnBrk="1" fontAlgn="auto" hangingPunct="1">
              <a:spcBef>
                <a:spcPts val="0"/>
              </a:spcBef>
              <a:spcAft>
                <a:spcPts val="0"/>
              </a:spcAft>
              <a:defRPr/>
            </a:pPr>
            <a:r>
              <a:rPr lang="en-US" sz="1500" dirty="0"/>
              <a:t>Gained</a:t>
            </a:r>
          </a:p>
        </p:txBody>
      </p:sp>
      <p:sp>
        <p:nvSpPr>
          <p:cNvPr id="8" name="Rectangle 7">
            <a:extLst>
              <a:ext uri="{FF2B5EF4-FFF2-40B4-BE49-F238E27FC236}">
                <a16:creationId xmlns:a16="http://schemas.microsoft.com/office/drawing/2014/main" id="{E6E59374-0273-42B7-A6E3-6A159650DFA4}"/>
              </a:ext>
            </a:extLst>
          </p:cNvPr>
          <p:cNvSpPr/>
          <p:nvPr/>
        </p:nvSpPr>
        <p:spPr>
          <a:xfrm>
            <a:off x="5881688" y="3173413"/>
            <a:ext cx="1274762" cy="641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500" dirty="0"/>
              <a:t>Interpretation</a:t>
            </a:r>
          </a:p>
          <a:p>
            <a:pPr algn="ctr" eaLnBrk="1" fontAlgn="auto" hangingPunct="1">
              <a:spcBef>
                <a:spcPts val="0"/>
              </a:spcBef>
              <a:spcAft>
                <a:spcPts val="0"/>
              </a:spcAft>
              <a:defRPr/>
            </a:pPr>
            <a:r>
              <a:rPr lang="en-US" sz="1500" dirty="0"/>
              <a:t>of Findings</a:t>
            </a:r>
          </a:p>
        </p:txBody>
      </p:sp>
      <p:sp>
        <p:nvSpPr>
          <p:cNvPr id="3" name="Rectangle 2">
            <a:extLst>
              <a:ext uri="{FF2B5EF4-FFF2-40B4-BE49-F238E27FC236}">
                <a16:creationId xmlns:a16="http://schemas.microsoft.com/office/drawing/2014/main" id="{6008DE0A-6BDD-4312-9821-5B06A147F2E5}"/>
              </a:ext>
            </a:extLst>
          </p:cNvPr>
          <p:cNvSpPr/>
          <p:nvPr/>
        </p:nvSpPr>
        <p:spPr>
          <a:xfrm>
            <a:off x="7650163" y="3165475"/>
            <a:ext cx="1217612" cy="639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500" dirty="0"/>
              <a:t>Decision and Action Taken</a:t>
            </a:r>
          </a:p>
        </p:txBody>
      </p:sp>
      <p:sp>
        <p:nvSpPr>
          <p:cNvPr id="6" name="Arrow: Chevron 5">
            <a:extLst>
              <a:ext uri="{FF2B5EF4-FFF2-40B4-BE49-F238E27FC236}">
                <a16:creationId xmlns:a16="http://schemas.microsoft.com/office/drawing/2014/main" id="{B701EF87-FFF9-4E22-9422-E97AC625C57A}"/>
              </a:ext>
            </a:extLst>
          </p:cNvPr>
          <p:cNvSpPr/>
          <p:nvPr/>
        </p:nvSpPr>
        <p:spPr>
          <a:xfrm>
            <a:off x="7232650" y="3340100"/>
            <a:ext cx="363538" cy="36353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solidFill>
                <a:schemeClr val="tx1"/>
              </a:solidFill>
            </a:endParaRPr>
          </a:p>
        </p:txBody>
      </p:sp>
      <p:sp>
        <p:nvSpPr>
          <p:cNvPr id="11" name="Arrow: Chevron 10">
            <a:extLst>
              <a:ext uri="{FF2B5EF4-FFF2-40B4-BE49-F238E27FC236}">
                <a16:creationId xmlns:a16="http://schemas.microsoft.com/office/drawing/2014/main" id="{B08F49C9-230F-43FD-AA1A-D561FFD645FE}"/>
              </a:ext>
            </a:extLst>
          </p:cNvPr>
          <p:cNvSpPr/>
          <p:nvPr/>
        </p:nvSpPr>
        <p:spPr>
          <a:xfrm>
            <a:off x="1958975" y="3319463"/>
            <a:ext cx="363538" cy="3635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solidFill>
                <a:schemeClr val="tx1"/>
              </a:solidFill>
            </a:endParaRPr>
          </a:p>
        </p:txBody>
      </p:sp>
      <p:sp>
        <p:nvSpPr>
          <p:cNvPr id="14" name="Arrow: Chevron 13">
            <a:extLst>
              <a:ext uri="{FF2B5EF4-FFF2-40B4-BE49-F238E27FC236}">
                <a16:creationId xmlns:a16="http://schemas.microsoft.com/office/drawing/2014/main" id="{E291FDA8-2C95-45D2-948F-F552AED242D9}"/>
              </a:ext>
            </a:extLst>
          </p:cNvPr>
          <p:cNvSpPr/>
          <p:nvPr/>
        </p:nvSpPr>
        <p:spPr>
          <a:xfrm>
            <a:off x="3802063" y="3319463"/>
            <a:ext cx="363537" cy="3635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solidFill>
                <a:schemeClr val="tx1"/>
              </a:solidFill>
            </a:endParaRPr>
          </a:p>
        </p:txBody>
      </p:sp>
      <p:sp>
        <p:nvSpPr>
          <p:cNvPr id="16" name="Arrow: Chevron 15">
            <a:extLst>
              <a:ext uri="{FF2B5EF4-FFF2-40B4-BE49-F238E27FC236}">
                <a16:creationId xmlns:a16="http://schemas.microsoft.com/office/drawing/2014/main" id="{024E84F2-3458-4643-A7F2-F0D995C3ADA2}"/>
              </a:ext>
            </a:extLst>
          </p:cNvPr>
          <p:cNvSpPr/>
          <p:nvPr/>
        </p:nvSpPr>
        <p:spPr>
          <a:xfrm>
            <a:off x="5467350" y="3319463"/>
            <a:ext cx="363538" cy="3635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solidFill>
                <a:schemeClr val="tx1"/>
              </a:solidFill>
            </a:endParaRPr>
          </a:p>
        </p:txBody>
      </p:sp>
      <p:sp>
        <p:nvSpPr>
          <p:cNvPr id="10" name="TextBox 9">
            <a:extLst>
              <a:ext uri="{FF2B5EF4-FFF2-40B4-BE49-F238E27FC236}">
                <a16:creationId xmlns:a16="http://schemas.microsoft.com/office/drawing/2014/main" id="{40586D4A-7D98-4E79-9396-9B65F9750131}"/>
              </a:ext>
            </a:extLst>
          </p:cNvPr>
          <p:cNvSpPr txBox="1"/>
          <p:nvPr/>
        </p:nvSpPr>
        <p:spPr>
          <a:xfrm>
            <a:off x="652463" y="4303713"/>
            <a:ext cx="8185150" cy="738187"/>
          </a:xfrm>
          <a:prstGeom prst="rect">
            <a:avLst/>
          </a:prstGeom>
          <a:noFill/>
        </p:spPr>
        <p:txBody>
          <a:bodyPr>
            <a:spAutoFit/>
          </a:bodyPr>
          <a:lstStyle/>
          <a:p>
            <a:pPr algn="ctr" eaLnBrk="1" fontAlgn="auto" hangingPunct="1">
              <a:spcBef>
                <a:spcPts val="0"/>
              </a:spcBef>
              <a:spcAft>
                <a:spcPts val="0"/>
              </a:spcAft>
              <a:defRPr/>
            </a:pPr>
            <a:r>
              <a:rPr lang="en-US" sz="2100" dirty="0">
                <a:solidFill>
                  <a:schemeClr val="accent5">
                    <a:lumMod val="50000"/>
                  </a:schemeClr>
                </a:solidFill>
                <a:latin typeface="+mn-lt"/>
              </a:rPr>
              <a:t>During each step of the analytics process an additional bias is introduced. This reduces the reliability of the entire sequence.</a:t>
            </a:r>
          </a:p>
        </p:txBody>
      </p:sp>
      <p:sp>
        <p:nvSpPr>
          <p:cNvPr id="17" name="TextBox 16">
            <a:extLst>
              <a:ext uri="{FF2B5EF4-FFF2-40B4-BE49-F238E27FC236}">
                <a16:creationId xmlns:a16="http://schemas.microsoft.com/office/drawing/2014/main" id="{AF370F74-4181-4B0A-A6CB-91D6A62D6580}"/>
              </a:ext>
            </a:extLst>
          </p:cNvPr>
          <p:cNvSpPr txBox="1"/>
          <p:nvPr/>
        </p:nvSpPr>
        <p:spPr>
          <a:xfrm>
            <a:off x="4165600" y="2363788"/>
            <a:ext cx="4559300" cy="414337"/>
          </a:xfrm>
          <a:prstGeom prst="rect">
            <a:avLst/>
          </a:prstGeom>
          <a:noFill/>
        </p:spPr>
        <p:txBody>
          <a:bodyPr>
            <a:spAutoFit/>
          </a:bodyPr>
          <a:lstStyle/>
          <a:p>
            <a:pPr algn="ctr" eaLnBrk="1" fontAlgn="auto" hangingPunct="1">
              <a:spcBef>
                <a:spcPts val="0"/>
              </a:spcBef>
              <a:spcAft>
                <a:spcPts val="0"/>
              </a:spcAft>
              <a:defRPr/>
            </a:pPr>
            <a:r>
              <a:rPr lang="en-US" sz="2100" dirty="0">
                <a:solidFill>
                  <a:schemeClr val="accent5">
                    <a:lumMod val="50000"/>
                  </a:schemeClr>
                </a:solidFill>
                <a:latin typeface="+mn-lt"/>
              </a:rPr>
              <a:t>Attributed to </a:t>
            </a:r>
            <a:r>
              <a:rPr lang="en-US" sz="2100" dirty="0">
                <a:solidFill>
                  <a:srgbClr val="FF0000"/>
                </a:solidFill>
                <a:latin typeface="+mn-lt"/>
              </a:rPr>
              <a:t>“Self”</a:t>
            </a:r>
          </a:p>
        </p:txBody>
      </p:sp>
      <p:sp>
        <p:nvSpPr>
          <p:cNvPr id="18" name="Left Brace 17">
            <a:extLst>
              <a:ext uri="{FF2B5EF4-FFF2-40B4-BE49-F238E27FC236}">
                <a16:creationId xmlns:a16="http://schemas.microsoft.com/office/drawing/2014/main" id="{ED8FF972-2127-40BD-8E85-9B170D92EEA4}"/>
              </a:ext>
            </a:extLst>
          </p:cNvPr>
          <p:cNvSpPr/>
          <p:nvPr/>
        </p:nvSpPr>
        <p:spPr>
          <a:xfrm rot="5400000">
            <a:off x="6498432" y="519906"/>
            <a:ext cx="127000" cy="4792663"/>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sz="1350" dirty="0">
              <a:solidFill>
                <a:srgbClr val="FF0000"/>
              </a:solidFill>
              <a:highlight>
                <a:srgbClr val="800000"/>
              </a:highlight>
            </a:endParaRPr>
          </a:p>
        </p:txBody>
      </p:sp>
      <p:sp>
        <p:nvSpPr>
          <p:cNvPr id="19" name="Left Brace 18">
            <a:extLst>
              <a:ext uri="{FF2B5EF4-FFF2-40B4-BE49-F238E27FC236}">
                <a16:creationId xmlns:a16="http://schemas.microsoft.com/office/drawing/2014/main" id="{B8591186-B7CF-4CCB-AC0A-F8D6DC997DC3}"/>
              </a:ext>
            </a:extLst>
          </p:cNvPr>
          <p:cNvSpPr/>
          <p:nvPr/>
        </p:nvSpPr>
        <p:spPr>
          <a:xfrm rot="5400000">
            <a:off x="2153444" y="1150144"/>
            <a:ext cx="127000" cy="3532188"/>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sz="1350" dirty="0"/>
          </a:p>
        </p:txBody>
      </p:sp>
      <p:sp>
        <p:nvSpPr>
          <p:cNvPr id="20" name="TextBox 19">
            <a:extLst>
              <a:ext uri="{FF2B5EF4-FFF2-40B4-BE49-F238E27FC236}">
                <a16:creationId xmlns:a16="http://schemas.microsoft.com/office/drawing/2014/main" id="{5388BAE8-68AB-41F8-BA94-102FD2C7AF0E}"/>
              </a:ext>
            </a:extLst>
          </p:cNvPr>
          <p:cNvSpPr txBox="1"/>
          <p:nvPr/>
        </p:nvSpPr>
        <p:spPr>
          <a:xfrm>
            <a:off x="563563" y="2374900"/>
            <a:ext cx="3533775" cy="415925"/>
          </a:xfrm>
          <a:prstGeom prst="rect">
            <a:avLst/>
          </a:prstGeom>
          <a:noFill/>
        </p:spPr>
        <p:txBody>
          <a:bodyPr>
            <a:spAutoFit/>
          </a:bodyPr>
          <a:lstStyle/>
          <a:p>
            <a:pPr algn="ctr" eaLnBrk="1" fontAlgn="auto" hangingPunct="1">
              <a:spcBef>
                <a:spcPts val="0"/>
              </a:spcBef>
              <a:spcAft>
                <a:spcPts val="0"/>
              </a:spcAft>
              <a:defRPr/>
            </a:pPr>
            <a:r>
              <a:rPr lang="en-US" sz="2100" dirty="0">
                <a:solidFill>
                  <a:schemeClr val="accent5">
                    <a:lumMod val="50000"/>
                  </a:schemeClr>
                </a:solidFill>
                <a:latin typeface="+mn-lt"/>
              </a:rPr>
              <a:t>Attributed to </a:t>
            </a:r>
            <a:r>
              <a:rPr lang="en-US" sz="2100" dirty="0">
                <a:solidFill>
                  <a:srgbClr val="FF0000"/>
                </a:solidFill>
                <a:latin typeface="+mn-lt"/>
              </a:rPr>
              <a:t>“know-how”</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4DB475-2231-418E-A28D-E00891E4876E}"/>
              </a:ext>
            </a:extLst>
          </p:cNvPr>
          <p:cNvSpPr txBox="1">
            <a:spLocks/>
          </p:cNvSpPr>
          <p:nvPr/>
        </p:nvSpPr>
        <p:spPr>
          <a:xfrm>
            <a:off x="609600" y="166688"/>
            <a:ext cx="8229600" cy="1143000"/>
          </a:xfrm>
          <a:prstGeom prst="rect">
            <a:avLst/>
          </a:prstGeom>
        </p:spPr>
        <p:txBody>
          <a:bodyPr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a:solidFill>
                  <a:schemeClr val="accent3">
                    <a:lumMod val="75000"/>
                  </a:schemeClr>
                </a:solidFill>
                <a:latin typeface="FrankRuehl" panose="020E0503060101010101" pitchFamily="34" charset="-79"/>
                <a:cs typeface="FrankRuehl" panose="020E0503060101010101" pitchFamily="34" charset="-79"/>
              </a:rPr>
              <a:t>The Hidden Traps of Decision Making</a:t>
            </a:r>
          </a:p>
        </p:txBody>
      </p:sp>
      <p:sp>
        <p:nvSpPr>
          <p:cNvPr id="34819" name="TextBox 5">
            <a:extLst>
              <a:ext uri="{FF2B5EF4-FFF2-40B4-BE49-F238E27FC236}">
                <a16:creationId xmlns:a16="http://schemas.microsoft.com/office/drawing/2014/main" id="{691A2616-8E4D-4EBE-A810-50AC176C9C4B}"/>
              </a:ext>
            </a:extLst>
          </p:cNvPr>
          <p:cNvSpPr txBox="1">
            <a:spLocks noChangeArrowheads="1"/>
          </p:cNvSpPr>
          <p:nvPr/>
        </p:nvSpPr>
        <p:spPr bwMode="auto">
          <a:xfrm>
            <a:off x="798513" y="1677988"/>
            <a:ext cx="775017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dirty="0">
                <a:latin typeface="Lucida Bright" panose="02040602050505020304" pitchFamily="18" charset="0"/>
              </a:rPr>
              <a:t>1. The Anchoring Trap</a:t>
            </a:r>
          </a:p>
          <a:p>
            <a:pPr>
              <a:spcBef>
                <a:spcPct val="0"/>
              </a:spcBef>
              <a:buFontTx/>
              <a:buNone/>
            </a:pPr>
            <a:r>
              <a:rPr lang="en-US" altLang="en-US" sz="2400" dirty="0">
                <a:latin typeface="Lucida Bright" panose="02040602050505020304" pitchFamily="18" charset="0"/>
              </a:rPr>
              <a:t>2. The Status-Quo Trap</a:t>
            </a:r>
          </a:p>
          <a:p>
            <a:pPr>
              <a:spcBef>
                <a:spcPct val="0"/>
              </a:spcBef>
              <a:buFontTx/>
              <a:buNone/>
            </a:pPr>
            <a:r>
              <a:rPr lang="en-US" altLang="en-US" sz="2400" dirty="0">
                <a:latin typeface="Lucida Bright" panose="02040602050505020304" pitchFamily="18" charset="0"/>
              </a:rPr>
              <a:t>3. The Sunk- Cost Trap</a:t>
            </a:r>
          </a:p>
          <a:p>
            <a:pPr>
              <a:spcBef>
                <a:spcPct val="0"/>
              </a:spcBef>
              <a:buFontTx/>
              <a:buNone/>
            </a:pPr>
            <a:r>
              <a:rPr lang="en-US" altLang="en-US" sz="2400" dirty="0">
                <a:latin typeface="Lucida Bright" panose="02040602050505020304" pitchFamily="18" charset="0"/>
              </a:rPr>
              <a:t>4. The Confirming Evidence Trap</a:t>
            </a:r>
          </a:p>
          <a:p>
            <a:pPr>
              <a:spcBef>
                <a:spcPct val="0"/>
              </a:spcBef>
              <a:buFontTx/>
              <a:buNone/>
            </a:pPr>
            <a:r>
              <a:rPr lang="en-US" altLang="en-US" sz="2400" dirty="0">
                <a:latin typeface="Lucida Bright" panose="02040602050505020304" pitchFamily="18" charset="0"/>
              </a:rPr>
              <a:t>5. The Framing Trap</a:t>
            </a:r>
          </a:p>
          <a:p>
            <a:pPr>
              <a:spcBef>
                <a:spcPct val="0"/>
              </a:spcBef>
              <a:buFontTx/>
              <a:buNone/>
            </a:pPr>
            <a:r>
              <a:rPr lang="en-US" altLang="en-US" sz="2400" dirty="0">
                <a:latin typeface="Lucida Bright" panose="02040602050505020304" pitchFamily="18" charset="0"/>
              </a:rPr>
              <a:t>6. Estimating and Forecasting Trap</a:t>
            </a:r>
          </a:p>
          <a:p>
            <a:pPr>
              <a:spcBef>
                <a:spcPct val="0"/>
              </a:spcBef>
              <a:buFontTx/>
              <a:buNone/>
            </a:pPr>
            <a:r>
              <a:rPr lang="en-US" altLang="en-US" sz="2400" dirty="0">
                <a:latin typeface="Lucida Bright" panose="02040602050505020304" pitchFamily="18" charset="0"/>
              </a:rPr>
              <a:t>7. The Prudence Trap</a:t>
            </a:r>
          </a:p>
          <a:p>
            <a:pPr>
              <a:spcBef>
                <a:spcPct val="0"/>
              </a:spcBef>
              <a:buFontTx/>
              <a:buNone/>
            </a:pPr>
            <a:r>
              <a:rPr lang="en-US" altLang="en-US" sz="2400" dirty="0">
                <a:latin typeface="Lucida Bright" panose="02040602050505020304" pitchFamily="18" charset="0"/>
              </a:rPr>
              <a:t>8. The Recallability Trap</a:t>
            </a:r>
          </a:p>
          <a:p>
            <a:pPr>
              <a:spcBef>
                <a:spcPct val="0"/>
              </a:spcBef>
              <a:buFontTx/>
              <a:buNone/>
            </a:pPr>
            <a:endParaRPr lang="en-US" altLang="en-US" sz="1800" dirty="0"/>
          </a:p>
        </p:txBody>
      </p:sp>
      <p:sp>
        <p:nvSpPr>
          <p:cNvPr id="10" name="Rectangle 9">
            <a:extLst>
              <a:ext uri="{FF2B5EF4-FFF2-40B4-BE49-F238E27FC236}">
                <a16:creationId xmlns:a16="http://schemas.microsoft.com/office/drawing/2014/main" id="{E18ABDBF-6E25-4208-8EC2-5B55E72B98F8}"/>
              </a:ext>
            </a:extLst>
          </p:cNvPr>
          <p:cNvSpPr/>
          <p:nvPr/>
        </p:nvSpPr>
        <p:spPr>
          <a:xfrm>
            <a:off x="2538413" y="4913313"/>
            <a:ext cx="4067175" cy="914400"/>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dirty="0">
                <a:hlinkClick r:id="rId3"/>
              </a:rPr>
              <a:t>HBR article</a:t>
            </a:r>
            <a:endParaRPr lang="en-US" dirty="0"/>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F6A59-123D-4740-B516-C404FD9DB30F}"/>
              </a:ext>
            </a:extLst>
          </p:cNvPr>
          <p:cNvSpPr>
            <a:spLocks noGrp="1"/>
          </p:cNvSpPr>
          <p:nvPr>
            <p:ph type="title"/>
          </p:nvPr>
        </p:nvSpPr>
        <p:spPr>
          <a:xfrm>
            <a:off x="376238" y="2659063"/>
            <a:ext cx="8229600" cy="1143000"/>
          </a:xfrm>
        </p:spPr>
        <p:txBody>
          <a:bodyPr rtlCol="0">
            <a:noAutofit/>
          </a:bodyPr>
          <a:lstStyle/>
          <a:p>
            <a:pPr eaLnBrk="1" fontAlgn="auto" hangingPunct="1">
              <a:spcAft>
                <a:spcPts val="0"/>
              </a:spcAft>
              <a:defRPr/>
            </a:pPr>
            <a:r>
              <a:rPr lang="en-US" sz="6000" b="1" dirty="0">
                <a:solidFill>
                  <a:schemeClr val="tx2">
                    <a:lumMod val="50000"/>
                  </a:schemeClr>
                </a:solidFill>
                <a:latin typeface="FrankRuehl" panose="020E0503060101010101" pitchFamily="34" charset="-79"/>
                <a:cs typeface="FrankRuehl" panose="020E0503060101010101" pitchFamily="34" charset="-79"/>
              </a:rPr>
              <a:t>Randomness and Chance</a:t>
            </a: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B6B7-4BFB-4F19-BD3A-312BB92BC3AF}"/>
              </a:ext>
            </a:extLst>
          </p:cNvPr>
          <p:cNvSpPr>
            <a:spLocks noGrp="1"/>
          </p:cNvSpPr>
          <p:nvPr>
            <p:ph type="title"/>
          </p:nvPr>
        </p:nvSpPr>
        <p:spPr/>
        <p:txBody>
          <a:bodyPr rtlCol="0">
            <a:normAutofit/>
          </a:bodyPr>
          <a:lstStyle/>
          <a:p>
            <a:pPr eaLnBrk="1" fontAlgn="auto" hangingPunct="1">
              <a:spcAft>
                <a:spcPts val="0"/>
              </a:spcAft>
              <a:defRPr/>
            </a:pPr>
            <a:r>
              <a:rPr lang="en-US" b="1" dirty="0">
                <a:solidFill>
                  <a:schemeClr val="accent1">
                    <a:lumMod val="50000"/>
                  </a:schemeClr>
                </a:solidFill>
              </a:rPr>
              <a:t>“Swiss Cheese” Method </a:t>
            </a:r>
          </a:p>
        </p:txBody>
      </p:sp>
      <p:pic>
        <p:nvPicPr>
          <p:cNvPr id="36867" name="Picture 2">
            <a:extLst>
              <a:ext uri="{FF2B5EF4-FFF2-40B4-BE49-F238E27FC236}">
                <a16:creationId xmlns:a16="http://schemas.microsoft.com/office/drawing/2014/main" id="{60D284E0-5E03-438F-98AA-09B9BD24A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 y="1670050"/>
            <a:ext cx="8170863"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97287-6992-42F1-898B-2031985294FA}"/>
              </a:ext>
            </a:extLst>
          </p:cNvPr>
          <p:cNvSpPr>
            <a:spLocks noGrp="1"/>
          </p:cNvSpPr>
          <p:nvPr>
            <p:ph type="title"/>
          </p:nvPr>
        </p:nvSpPr>
        <p:spPr>
          <a:xfrm>
            <a:off x="457200" y="274638"/>
            <a:ext cx="8229600" cy="806450"/>
          </a:xfrm>
        </p:spPr>
        <p:txBody>
          <a:bodyPr rtlCol="0">
            <a:normAutofit/>
          </a:bodyPr>
          <a:lstStyle/>
          <a:p>
            <a:pPr eaLnBrk="1" fontAlgn="auto" hangingPunct="1">
              <a:spcAft>
                <a:spcPts val="0"/>
              </a:spcAft>
              <a:defRPr/>
            </a:pPr>
            <a:r>
              <a:rPr lang="en-US" b="1" dirty="0">
                <a:solidFill>
                  <a:schemeClr val="accent1">
                    <a:lumMod val="50000"/>
                  </a:schemeClr>
                </a:solidFill>
              </a:rPr>
              <a:t>Covid-19 Example</a:t>
            </a:r>
          </a:p>
        </p:txBody>
      </p:sp>
      <p:sp>
        <p:nvSpPr>
          <p:cNvPr id="6" name="Rectangle 5">
            <a:extLst>
              <a:ext uri="{FF2B5EF4-FFF2-40B4-BE49-F238E27FC236}">
                <a16:creationId xmlns:a16="http://schemas.microsoft.com/office/drawing/2014/main" id="{83D6B1EC-F526-4BE7-A6B9-650FEC566D54}"/>
              </a:ext>
            </a:extLst>
          </p:cNvPr>
          <p:cNvSpPr/>
          <p:nvPr/>
        </p:nvSpPr>
        <p:spPr>
          <a:xfrm>
            <a:off x="1447800" y="1538288"/>
            <a:ext cx="2111375" cy="43338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2">
                    <a:lumMod val="50000"/>
                  </a:schemeClr>
                </a:solidFill>
              </a:rPr>
              <a:t>No Mask (1)</a:t>
            </a:r>
          </a:p>
        </p:txBody>
      </p:sp>
      <p:sp>
        <p:nvSpPr>
          <p:cNvPr id="8" name="Rectangle 7">
            <a:extLst>
              <a:ext uri="{FF2B5EF4-FFF2-40B4-BE49-F238E27FC236}">
                <a16:creationId xmlns:a16="http://schemas.microsoft.com/office/drawing/2014/main" id="{CEE99DF9-D42C-4177-887B-711632DCF374}"/>
              </a:ext>
            </a:extLst>
          </p:cNvPr>
          <p:cNvSpPr/>
          <p:nvPr/>
        </p:nvSpPr>
        <p:spPr>
          <a:xfrm>
            <a:off x="5205413" y="3275013"/>
            <a:ext cx="2112962" cy="51593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2">
                    <a:lumMod val="50000"/>
                  </a:schemeClr>
                </a:solidFill>
              </a:rPr>
              <a:t>No Mask (1)</a:t>
            </a:r>
          </a:p>
        </p:txBody>
      </p:sp>
      <p:sp>
        <p:nvSpPr>
          <p:cNvPr id="7" name="TextBox 6">
            <a:extLst>
              <a:ext uri="{FF2B5EF4-FFF2-40B4-BE49-F238E27FC236}">
                <a16:creationId xmlns:a16="http://schemas.microsoft.com/office/drawing/2014/main" id="{71FAF994-BE01-4B8B-8D97-B56D7201D388}"/>
              </a:ext>
            </a:extLst>
          </p:cNvPr>
          <p:cNvSpPr txBox="1"/>
          <p:nvPr/>
        </p:nvSpPr>
        <p:spPr>
          <a:xfrm>
            <a:off x="1300163" y="1035050"/>
            <a:ext cx="5907087" cy="307975"/>
          </a:xfrm>
          <a:prstGeom prst="rect">
            <a:avLst/>
          </a:prstGeom>
          <a:noFill/>
        </p:spPr>
        <p:txBody>
          <a:bodyPr>
            <a:spAutoFit/>
          </a:bodyPr>
          <a:lstStyle/>
          <a:p>
            <a:pPr>
              <a:defRPr/>
            </a:pPr>
            <a:r>
              <a:rPr lang="en-US" sz="1400" b="1" dirty="0">
                <a:solidFill>
                  <a:schemeClr val="accent3">
                    <a:lumMod val="50000"/>
                  </a:schemeClr>
                </a:solidFill>
                <a:latin typeface="Lucida Bright" panose="02040602050505020304" pitchFamily="18" charset="0"/>
              </a:rPr>
              <a:t>Assumption: </a:t>
            </a:r>
            <a:r>
              <a:rPr lang="en-US" sz="1400" dirty="0">
                <a:latin typeface="Lucida Bright" panose="02040602050505020304" pitchFamily="18" charset="0"/>
              </a:rPr>
              <a:t>Two individuals not wearing masks. One is infected.</a:t>
            </a:r>
          </a:p>
        </p:txBody>
      </p:sp>
      <p:sp>
        <p:nvSpPr>
          <p:cNvPr id="37894" name="TextBox 9">
            <a:extLst>
              <a:ext uri="{FF2B5EF4-FFF2-40B4-BE49-F238E27FC236}">
                <a16:creationId xmlns:a16="http://schemas.microsoft.com/office/drawing/2014/main" id="{DF0DE3CE-286E-4E39-AE30-7F39E73A71A3}"/>
              </a:ext>
            </a:extLst>
          </p:cNvPr>
          <p:cNvSpPr txBox="1">
            <a:spLocks noChangeArrowheads="1"/>
          </p:cNvSpPr>
          <p:nvPr/>
        </p:nvSpPr>
        <p:spPr bwMode="auto">
          <a:xfrm>
            <a:off x="1223963" y="2127250"/>
            <a:ext cx="7712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dirty="0">
                <a:solidFill>
                  <a:srgbClr val="C00000"/>
                </a:solidFill>
                <a:latin typeface="Lucida Bright" panose="02040602050505020304" pitchFamily="18" charset="0"/>
              </a:rPr>
              <a:t>Probability of Infection of the healthy one = 100%*100% = 100% </a:t>
            </a:r>
          </a:p>
        </p:txBody>
      </p:sp>
      <p:sp>
        <p:nvSpPr>
          <p:cNvPr id="11" name="TextBox 10">
            <a:extLst>
              <a:ext uri="{FF2B5EF4-FFF2-40B4-BE49-F238E27FC236}">
                <a16:creationId xmlns:a16="http://schemas.microsoft.com/office/drawing/2014/main" id="{08674059-2541-4C5A-BF72-7944A41D1750}"/>
              </a:ext>
            </a:extLst>
          </p:cNvPr>
          <p:cNvSpPr txBox="1"/>
          <p:nvPr/>
        </p:nvSpPr>
        <p:spPr>
          <a:xfrm>
            <a:off x="1357313" y="2562225"/>
            <a:ext cx="7058025" cy="523875"/>
          </a:xfrm>
          <a:prstGeom prst="rect">
            <a:avLst/>
          </a:prstGeom>
          <a:noFill/>
        </p:spPr>
        <p:txBody>
          <a:bodyPr>
            <a:spAutoFit/>
          </a:bodyPr>
          <a:lstStyle/>
          <a:p>
            <a:pPr>
              <a:defRPr/>
            </a:pPr>
            <a:r>
              <a:rPr lang="en-US" sz="1400" b="1" dirty="0">
                <a:solidFill>
                  <a:schemeClr val="accent3">
                    <a:lumMod val="50000"/>
                  </a:schemeClr>
                </a:solidFill>
                <a:latin typeface="Lucida Bright" panose="02040602050505020304" pitchFamily="18" charset="0"/>
              </a:rPr>
              <a:t>Assumptions: </a:t>
            </a:r>
            <a:r>
              <a:rPr lang="en-US" sz="1400" dirty="0">
                <a:latin typeface="Lucida Bright" panose="02040602050505020304" pitchFamily="18" charset="0"/>
              </a:rPr>
              <a:t>Only one individual is wearing a mask. </a:t>
            </a:r>
          </a:p>
          <a:p>
            <a:pPr>
              <a:defRPr/>
            </a:pPr>
            <a:r>
              <a:rPr lang="en-US" sz="1400" dirty="0">
                <a:latin typeface="Lucida Bright" panose="02040602050505020304" pitchFamily="18" charset="0"/>
              </a:rPr>
              <a:t>Mask effectiveness = 70% of preventing droplets to spread. One is infected.</a:t>
            </a:r>
          </a:p>
        </p:txBody>
      </p:sp>
      <p:sp>
        <p:nvSpPr>
          <p:cNvPr id="12" name="Rectangle 11">
            <a:extLst>
              <a:ext uri="{FF2B5EF4-FFF2-40B4-BE49-F238E27FC236}">
                <a16:creationId xmlns:a16="http://schemas.microsoft.com/office/drawing/2014/main" id="{281BB650-B3AA-4360-B406-A1964EFFF6C6}"/>
              </a:ext>
            </a:extLst>
          </p:cNvPr>
          <p:cNvSpPr/>
          <p:nvPr/>
        </p:nvSpPr>
        <p:spPr>
          <a:xfrm>
            <a:off x="1447800" y="3297238"/>
            <a:ext cx="2111375" cy="51752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r>
              <a:rPr lang="en-US" b="1" dirty="0">
                <a:solidFill>
                  <a:schemeClr val="tx2">
                    <a:lumMod val="50000"/>
                  </a:schemeClr>
                </a:solidFill>
              </a:rPr>
              <a:t>Mask (0.3)  </a:t>
            </a:r>
          </a:p>
        </p:txBody>
      </p:sp>
      <p:sp>
        <p:nvSpPr>
          <p:cNvPr id="37897" name="TextBox 12">
            <a:extLst>
              <a:ext uri="{FF2B5EF4-FFF2-40B4-BE49-F238E27FC236}">
                <a16:creationId xmlns:a16="http://schemas.microsoft.com/office/drawing/2014/main" id="{A69D0303-A868-40A7-A72A-2DD179093104}"/>
              </a:ext>
            </a:extLst>
          </p:cNvPr>
          <p:cNvSpPr txBox="1">
            <a:spLocks noChangeArrowheads="1"/>
          </p:cNvSpPr>
          <p:nvPr/>
        </p:nvSpPr>
        <p:spPr bwMode="auto">
          <a:xfrm>
            <a:off x="1357313" y="3997325"/>
            <a:ext cx="7329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dirty="0">
                <a:solidFill>
                  <a:srgbClr val="C00000"/>
                </a:solidFill>
                <a:latin typeface="Lucida Bright" panose="02040602050505020304" pitchFamily="18" charset="0"/>
              </a:rPr>
              <a:t>Probability of infection of the healthy one = 30%*100% = 30% </a:t>
            </a:r>
          </a:p>
        </p:txBody>
      </p:sp>
      <p:sp>
        <p:nvSpPr>
          <p:cNvPr id="16" name="Rectangle 15">
            <a:extLst>
              <a:ext uri="{FF2B5EF4-FFF2-40B4-BE49-F238E27FC236}">
                <a16:creationId xmlns:a16="http://schemas.microsoft.com/office/drawing/2014/main" id="{885758E4-B801-4940-AE6A-7354223ABF45}"/>
              </a:ext>
            </a:extLst>
          </p:cNvPr>
          <p:cNvSpPr/>
          <p:nvPr/>
        </p:nvSpPr>
        <p:spPr>
          <a:xfrm>
            <a:off x="5018088" y="1498600"/>
            <a:ext cx="2111375" cy="43338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2">
                    <a:lumMod val="50000"/>
                  </a:schemeClr>
                </a:solidFill>
              </a:rPr>
              <a:t>No Mask (1)</a:t>
            </a:r>
          </a:p>
        </p:txBody>
      </p:sp>
      <p:sp>
        <p:nvSpPr>
          <p:cNvPr id="17" name="Rectangle 16">
            <a:extLst>
              <a:ext uri="{FF2B5EF4-FFF2-40B4-BE49-F238E27FC236}">
                <a16:creationId xmlns:a16="http://schemas.microsoft.com/office/drawing/2014/main" id="{6BA42961-B7FF-499B-B03A-67E9D0FA671E}"/>
              </a:ext>
            </a:extLst>
          </p:cNvPr>
          <p:cNvSpPr/>
          <p:nvPr/>
        </p:nvSpPr>
        <p:spPr>
          <a:xfrm>
            <a:off x="1447800" y="5435600"/>
            <a:ext cx="2111375" cy="51752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r>
              <a:rPr lang="en-US" b="1" dirty="0">
                <a:solidFill>
                  <a:schemeClr val="tx2">
                    <a:lumMod val="50000"/>
                  </a:schemeClr>
                </a:solidFill>
              </a:rPr>
              <a:t>Mask (0.3)  </a:t>
            </a:r>
          </a:p>
        </p:txBody>
      </p:sp>
      <p:sp>
        <p:nvSpPr>
          <p:cNvPr id="21" name="Rectangle 20">
            <a:extLst>
              <a:ext uri="{FF2B5EF4-FFF2-40B4-BE49-F238E27FC236}">
                <a16:creationId xmlns:a16="http://schemas.microsoft.com/office/drawing/2014/main" id="{D7212BE6-74F3-4D27-9033-BCA264E4351F}"/>
              </a:ext>
            </a:extLst>
          </p:cNvPr>
          <p:cNvSpPr/>
          <p:nvPr/>
        </p:nvSpPr>
        <p:spPr>
          <a:xfrm>
            <a:off x="5291138" y="5392738"/>
            <a:ext cx="2111375" cy="51752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2">
                    <a:lumMod val="50000"/>
                  </a:schemeClr>
                </a:solidFill>
              </a:rPr>
              <a:t> Mask (0.3)  </a:t>
            </a:r>
          </a:p>
        </p:txBody>
      </p:sp>
      <p:sp>
        <p:nvSpPr>
          <p:cNvPr id="22" name="TextBox 21">
            <a:extLst>
              <a:ext uri="{FF2B5EF4-FFF2-40B4-BE49-F238E27FC236}">
                <a16:creationId xmlns:a16="http://schemas.microsoft.com/office/drawing/2014/main" id="{0C09572C-C5A7-466C-AB00-5BDCC8DC67E8}"/>
              </a:ext>
            </a:extLst>
          </p:cNvPr>
          <p:cNvSpPr txBox="1"/>
          <p:nvPr/>
        </p:nvSpPr>
        <p:spPr>
          <a:xfrm>
            <a:off x="1365250" y="4503738"/>
            <a:ext cx="7058025" cy="523875"/>
          </a:xfrm>
          <a:prstGeom prst="rect">
            <a:avLst/>
          </a:prstGeom>
          <a:noFill/>
        </p:spPr>
        <p:txBody>
          <a:bodyPr>
            <a:spAutoFit/>
          </a:bodyPr>
          <a:lstStyle/>
          <a:p>
            <a:pPr>
              <a:defRPr/>
            </a:pPr>
            <a:r>
              <a:rPr lang="en-US" sz="1400" b="1" dirty="0">
                <a:solidFill>
                  <a:schemeClr val="accent3">
                    <a:lumMod val="50000"/>
                  </a:schemeClr>
                </a:solidFill>
                <a:latin typeface="Lucida Bright" panose="02040602050505020304" pitchFamily="18" charset="0"/>
              </a:rPr>
              <a:t>Assumptions: </a:t>
            </a:r>
            <a:r>
              <a:rPr lang="en-US" sz="1400" dirty="0">
                <a:latin typeface="Lucida Bright" panose="02040602050505020304" pitchFamily="18" charset="0"/>
              </a:rPr>
              <a:t>Both individuals are wearing masks. </a:t>
            </a:r>
          </a:p>
          <a:p>
            <a:pPr>
              <a:defRPr/>
            </a:pPr>
            <a:r>
              <a:rPr lang="en-US" sz="1400" dirty="0">
                <a:latin typeface="Lucida Bright" panose="02040602050505020304" pitchFamily="18" charset="0"/>
              </a:rPr>
              <a:t>Mask effectiveness = 70%. One is infected.</a:t>
            </a:r>
          </a:p>
        </p:txBody>
      </p:sp>
      <p:sp>
        <p:nvSpPr>
          <p:cNvPr id="37902" name="TextBox 22">
            <a:extLst>
              <a:ext uri="{FF2B5EF4-FFF2-40B4-BE49-F238E27FC236}">
                <a16:creationId xmlns:a16="http://schemas.microsoft.com/office/drawing/2014/main" id="{B83C24E0-9A95-43D4-9B30-B87B13DA4393}"/>
              </a:ext>
            </a:extLst>
          </p:cNvPr>
          <p:cNvSpPr txBox="1">
            <a:spLocks noChangeArrowheads="1"/>
          </p:cNvSpPr>
          <p:nvPr/>
        </p:nvSpPr>
        <p:spPr bwMode="auto">
          <a:xfrm>
            <a:off x="1317625" y="6180138"/>
            <a:ext cx="7196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dirty="0">
                <a:solidFill>
                  <a:srgbClr val="C00000"/>
                </a:solidFill>
                <a:latin typeface="Lucida Bright" panose="02040602050505020304" pitchFamily="18" charset="0"/>
              </a:rPr>
              <a:t>Probability of infection of the healthy one = 30% * 30% = 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79756-FEBD-4CC2-9FE8-7B72D3252A65}"/>
              </a:ext>
            </a:extLst>
          </p:cNvPr>
          <p:cNvSpPr>
            <a:spLocks noGrp="1"/>
          </p:cNvSpPr>
          <p:nvPr>
            <p:ph type="title"/>
          </p:nvPr>
        </p:nvSpPr>
        <p:spPr>
          <a:xfrm>
            <a:off x="376238" y="2343150"/>
            <a:ext cx="8572500" cy="1947863"/>
          </a:xfrm>
        </p:spPr>
        <p:txBody>
          <a:bodyPr rtlCol="0">
            <a:noAutofit/>
          </a:bodyPr>
          <a:lstStyle/>
          <a:p>
            <a:pPr eaLnBrk="1" fontAlgn="auto" hangingPunct="1">
              <a:spcAft>
                <a:spcPts val="0"/>
              </a:spcAft>
              <a:defRPr/>
            </a:pPr>
            <a:r>
              <a:rPr lang="en-US" sz="6000" b="1" dirty="0">
                <a:solidFill>
                  <a:schemeClr val="tx2">
                    <a:lumMod val="50000"/>
                  </a:schemeClr>
                </a:solidFill>
                <a:latin typeface="FrankRuehl" panose="020E0503060101010101" pitchFamily="34" charset="-79"/>
                <a:cs typeface="FrankRuehl" panose="020E0503060101010101" pitchFamily="34" charset="-79"/>
              </a:rPr>
              <a:t>Ethics</a:t>
            </a:r>
          </a:p>
        </p:txBody>
      </p:sp>
      <p:sp>
        <p:nvSpPr>
          <p:cNvPr id="38915" name="Content Placeholder 3">
            <a:extLst>
              <a:ext uri="{FF2B5EF4-FFF2-40B4-BE49-F238E27FC236}">
                <a16:creationId xmlns:a16="http://schemas.microsoft.com/office/drawing/2014/main" id="{BEA696B5-3E55-4932-97EC-D7409CE485B9}"/>
              </a:ext>
            </a:extLst>
          </p:cNvPr>
          <p:cNvSpPr>
            <a:spLocks noGrp="1" noChangeArrowheads="1"/>
          </p:cNvSpPr>
          <p:nvPr>
            <p:ph idx="1"/>
          </p:nvPr>
        </p:nvSpPr>
        <p:spPr/>
        <p:txBody>
          <a:bodyPr/>
          <a:lstStyle/>
          <a:p>
            <a:endParaRPr lang="en-US" altLang="en-US" dirty="0"/>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FB5B6-BC0C-471C-8F78-BE107AD3AAE7}"/>
              </a:ext>
            </a:extLst>
          </p:cNvPr>
          <p:cNvSpPr>
            <a:spLocks noGrp="1"/>
          </p:cNvSpPr>
          <p:nvPr>
            <p:ph type="title"/>
          </p:nvPr>
        </p:nvSpPr>
        <p:spPr/>
        <p:txBody>
          <a:bodyPr rtlCol="0">
            <a:normAutofit/>
          </a:bodyPr>
          <a:lstStyle/>
          <a:p>
            <a:pPr eaLnBrk="1" fontAlgn="auto" hangingPunct="1">
              <a:spcAft>
                <a:spcPts val="0"/>
              </a:spcAft>
              <a:defRPr/>
            </a:pPr>
            <a:r>
              <a:rPr lang="en-US" b="1" dirty="0">
                <a:solidFill>
                  <a:schemeClr val="accent1">
                    <a:lumMod val="50000"/>
                  </a:schemeClr>
                </a:solidFill>
              </a:rPr>
              <a:t>Ethics and Statistics</a:t>
            </a:r>
          </a:p>
        </p:txBody>
      </p:sp>
      <p:pic>
        <p:nvPicPr>
          <p:cNvPr id="39939" name="Picture 2" descr="blackboard displaying the common types of misuse of statistics">
            <a:extLst>
              <a:ext uri="{FF2B5EF4-FFF2-40B4-BE49-F238E27FC236}">
                <a16:creationId xmlns:a16="http://schemas.microsoft.com/office/drawing/2014/main" id="{B923D9C9-0B4E-4325-831B-8CF92671A8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550" y="2014538"/>
            <a:ext cx="6486525" cy="322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089BD-2C0E-45D8-AD67-B70214ECB9A6}"/>
              </a:ext>
            </a:extLst>
          </p:cNvPr>
          <p:cNvSpPr>
            <a:spLocks noGrp="1"/>
          </p:cNvSpPr>
          <p:nvPr>
            <p:ph type="title"/>
          </p:nvPr>
        </p:nvSpPr>
        <p:spPr/>
        <p:txBody>
          <a:bodyPr rtlCol="0">
            <a:normAutofit/>
          </a:bodyPr>
          <a:lstStyle/>
          <a:p>
            <a:pPr eaLnBrk="1" fontAlgn="auto" hangingPunct="1">
              <a:spcAft>
                <a:spcPts val="0"/>
              </a:spcAft>
              <a:defRPr/>
            </a:pPr>
            <a:r>
              <a:rPr lang="en-US" b="1" dirty="0">
                <a:solidFill>
                  <a:schemeClr val="accent1">
                    <a:lumMod val="50000"/>
                  </a:schemeClr>
                </a:solidFill>
              </a:rPr>
              <a:t>Ethics and Statistics</a:t>
            </a:r>
          </a:p>
        </p:txBody>
      </p:sp>
      <p:pic>
        <p:nvPicPr>
          <p:cNvPr id="40963" name="Picture 2" descr="https://www.datapine.com/blog/wp-content/uploads/2014/06/Same-Data-Different-Y-Axis-Data-Visualization-Designed-to-Mislead.png">
            <a:extLst>
              <a:ext uri="{FF2B5EF4-FFF2-40B4-BE49-F238E27FC236}">
                <a16:creationId xmlns:a16="http://schemas.microsoft.com/office/drawing/2014/main" id="{E0D05436-BD8C-4EC8-9499-42EC2B0875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563" y="2125663"/>
            <a:ext cx="5059362"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A9100-B724-4EC1-A10C-1748D0D34002}"/>
              </a:ext>
            </a:extLst>
          </p:cNvPr>
          <p:cNvSpPr>
            <a:spLocks noGrp="1"/>
          </p:cNvSpPr>
          <p:nvPr>
            <p:ph type="title"/>
          </p:nvPr>
        </p:nvSpPr>
        <p:spPr/>
        <p:txBody>
          <a:bodyPr rtlCol="0">
            <a:normAutofit/>
          </a:bodyPr>
          <a:lstStyle/>
          <a:p>
            <a:pPr eaLnBrk="1" fontAlgn="auto" hangingPunct="1">
              <a:spcAft>
                <a:spcPts val="0"/>
              </a:spcAft>
              <a:defRPr/>
            </a:pPr>
            <a:r>
              <a:rPr lang="en-US" b="1" dirty="0">
                <a:solidFill>
                  <a:schemeClr val="accent1">
                    <a:lumMod val="50000"/>
                  </a:schemeClr>
                </a:solidFill>
              </a:rPr>
              <a:t>Ethics and Statistics</a:t>
            </a:r>
          </a:p>
        </p:txBody>
      </p:sp>
      <p:pic>
        <p:nvPicPr>
          <p:cNvPr id="41987" name="Picture 2" descr="https://stimms.files.wordpress.com/2013/02/bad-visualization.png">
            <a:extLst>
              <a:ext uri="{FF2B5EF4-FFF2-40B4-BE49-F238E27FC236}">
                <a16:creationId xmlns:a16="http://schemas.microsoft.com/office/drawing/2014/main" id="{5DD01B88-C0E7-4459-9143-F293986E5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9188" y="1703388"/>
            <a:ext cx="4537075"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4E4D8-E174-4233-8165-D8F21930FDCD}"/>
              </a:ext>
            </a:extLst>
          </p:cNvPr>
          <p:cNvSpPr>
            <a:spLocks noGrp="1"/>
          </p:cNvSpPr>
          <p:nvPr>
            <p:ph type="title"/>
          </p:nvPr>
        </p:nvSpPr>
        <p:spPr>
          <a:xfrm>
            <a:off x="376238" y="2659063"/>
            <a:ext cx="8229600" cy="1143000"/>
          </a:xfrm>
        </p:spPr>
        <p:txBody>
          <a:bodyPr rtlCol="0">
            <a:noAutofit/>
          </a:bodyPr>
          <a:lstStyle/>
          <a:p>
            <a:pPr eaLnBrk="1" fontAlgn="auto" hangingPunct="1">
              <a:spcAft>
                <a:spcPts val="0"/>
              </a:spcAft>
              <a:defRPr/>
            </a:pPr>
            <a:r>
              <a:rPr lang="en-US" sz="6000" b="1" dirty="0">
                <a:solidFill>
                  <a:schemeClr val="tx2">
                    <a:lumMod val="50000"/>
                  </a:schemeClr>
                </a:solidFill>
                <a:latin typeface="FrankRuehl" panose="020E0503060101010101" pitchFamily="34" charset="-79"/>
                <a:cs typeface="FrankRuehl" panose="020E0503060101010101" pitchFamily="34" charset="-79"/>
              </a:rPr>
              <a:t>Managing for the Future</a:t>
            </a: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1C333-BFD4-4F44-8F1D-F213459E418B}"/>
              </a:ext>
            </a:extLst>
          </p:cNvPr>
          <p:cNvSpPr>
            <a:spLocks noGrp="1"/>
          </p:cNvSpPr>
          <p:nvPr>
            <p:ph type="title"/>
          </p:nvPr>
        </p:nvSpPr>
        <p:spPr/>
        <p:txBody>
          <a:bodyPr rtlCol="0">
            <a:normAutofit/>
          </a:bodyPr>
          <a:lstStyle/>
          <a:p>
            <a:pPr eaLnBrk="1" fontAlgn="auto" hangingPunct="1">
              <a:spcAft>
                <a:spcPts val="0"/>
              </a:spcAft>
              <a:defRPr/>
            </a:pPr>
            <a:r>
              <a:rPr lang="en-US" b="1" dirty="0">
                <a:solidFill>
                  <a:schemeClr val="accent1">
                    <a:lumMod val="50000"/>
                  </a:schemeClr>
                </a:solidFill>
              </a:rPr>
              <a:t>Ethics and Statistics</a:t>
            </a:r>
          </a:p>
        </p:txBody>
      </p:sp>
      <p:pic>
        <p:nvPicPr>
          <p:cNvPr id="43011" name="Picture 2" descr="https://s-media-cache-ak0.pinimg.com/originals/3c/1d/8a/3c1d8a06847393e3c6b3548071657e3e.jpg">
            <a:extLst>
              <a:ext uri="{FF2B5EF4-FFF2-40B4-BE49-F238E27FC236}">
                <a16:creationId xmlns:a16="http://schemas.microsoft.com/office/drawing/2014/main" id="{10BE6283-16B7-44AE-B040-04B18DE702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9188" y="1417638"/>
            <a:ext cx="4365625" cy="424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5CFA5-C040-4327-B163-021934FC6346}"/>
              </a:ext>
            </a:extLst>
          </p:cNvPr>
          <p:cNvSpPr>
            <a:spLocks noGrp="1"/>
          </p:cNvSpPr>
          <p:nvPr>
            <p:ph type="title"/>
          </p:nvPr>
        </p:nvSpPr>
        <p:spPr>
          <a:xfrm>
            <a:off x="628650" y="968375"/>
            <a:ext cx="7886700" cy="993775"/>
          </a:xfrm>
        </p:spPr>
        <p:txBody>
          <a:bodyPr rtlCol="0">
            <a:normAutofit/>
          </a:bodyPr>
          <a:lstStyle/>
          <a:p>
            <a:pPr eaLnBrk="1" fontAlgn="auto" hangingPunct="1">
              <a:spcAft>
                <a:spcPts val="0"/>
              </a:spcAft>
              <a:defRPr/>
            </a:pPr>
            <a:r>
              <a:rPr lang="en-US" b="1" dirty="0">
                <a:solidFill>
                  <a:schemeClr val="accent1">
                    <a:lumMod val="50000"/>
                  </a:schemeClr>
                </a:solidFill>
              </a:rPr>
              <a:t>Ethics and Statistics</a:t>
            </a:r>
          </a:p>
        </p:txBody>
      </p:sp>
      <p:pic>
        <p:nvPicPr>
          <p:cNvPr id="44035" name="Picture 2" descr="http://cdn.business2community.com/wp-content/uploads/2013/11/Skyrocketing-Tax-Rate-Increase.jpg">
            <a:extLst>
              <a:ext uri="{FF2B5EF4-FFF2-40B4-BE49-F238E27FC236}">
                <a16:creationId xmlns:a16="http://schemas.microsoft.com/office/drawing/2014/main" id="{45D4CE32-883C-40EA-9968-0BF155DD3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825625"/>
            <a:ext cx="3713163"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2" descr="http://blogs-images.forbes.com/naomirobbins/files/2012/08/Bush_cuts2.png">
            <a:extLst>
              <a:ext uri="{FF2B5EF4-FFF2-40B4-BE49-F238E27FC236}">
                <a16:creationId xmlns:a16="http://schemas.microsoft.com/office/drawing/2014/main" id="{32173D15-E4D5-480C-82EE-282FA88F4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25625"/>
            <a:ext cx="4156075"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682FE-A96B-47BE-A19A-4E6439E1CF4C}"/>
              </a:ext>
            </a:extLst>
          </p:cNvPr>
          <p:cNvSpPr>
            <a:spLocks noGrp="1"/>
          </p:cNvSpPr>
          <p:nvPr>
            <p:ph type="title"/>
          </p:nvPr>
        </p:nvSpPr>
        <p:spPr/>
        <p:txBody>
          <a:bodyPr rtlCol="0">
            <a:normAutofit/>
          </a:bodyPr>
          <a:lstStyle/>
          <a:p>
            <a:pPr eaLnBrk="1" fontAlgn="auto" hangingPunct="1">
              <a:spcAft>
                <a:spcPts val="0"/>
              </a:spcAft>
              <a:defRPr/>
            </a:pPr>
            <a:r>
              <a:rPr lang="en-US" b="1" dirty="0">
                <a:solidFill>
                  <a:schemeClr val="accent1">
                    <a:lumMod val="50000"/>
                  </a:schemeClr>
                </a:solidFill>
              </a:rPr>
              <a:t>Ethics and Statistics</a:t>
            </a:r>
          </a:p>
        </p:txBody>
      </p:sp>
      <p:sp>
        <p:nvSpPr>
          <p:cNvPr id="10" name="TextBox 9">
            <a:extLst>
              <a:ext uri="{FF2B5EF4-FFF2-40B4-BE49-F238E27FC236}">
                <a16:creationId xmlns:a16="http://schemas.microsoft.com/office/drawing/2014/main" id="{9FC9614B-DDB5-4B38-BACA-163EBFAED1CC}"/>
              </a:ext>
            </a:extLst>
          </p:cNvPr>
          <p:cNvSpPr txBox="1"/>
          <p:nvPr/>
        </p:nvSpPr>
        <p:spPr>
          <a:xfrm>
            <a:off x="542925" y="5368925"/>
            <a:ext cx="8185150" cy="738188"/>
          </a:xfrm>
          <a:prstGeom prst="rect">
            <a:avLst/>
          </a:prstGeom>
          <a:noFill/>
        </p:spPr>
        <p:txBody>
          <a:bodyPr>
            <a:spAutoFit/>
          </a:bodyPr>
          <a:lstStyle/>
          <a:p>
            <a:pPr algn="ctr" eaLnBrk="1" fontAlgn="auto" hangingPunct="1">
              <a:spcBef>
                <a:spcPts val="0"/>
              </a:spcBef>
              <a:spcAft>
                <a:spcPts val="0"/>
              </a:spcAft>
              <a:defRPr/>
            </a:pPr>
            <a:r>
              <a:rPr lang="en-US" sz="2100" dirty="0">
                <a:solidFill>
                  <a:schemeClr val="accent5">
                    <a:lumMod val="50000"/>
                  </a:schemeClr>
                </a:solidFill>
                <a:latin typeface="+mn-lt"/>
              </a:rPr>
              <a:t>During each step of the analytics process an additional bias is introduced. This reduces the reliability of the entire sequence.</a:t>
            </a:r>
          </a:p>
        </p:txBody>
      </p:sp>
      <p:pic>
        <p:nvPicPr>
          <p:cNvPr id="45060" name="Picture 2" descr="https://mainedh.files.wordpress.com/2013/11/att-visual-image.png">
            <a:extLst>
              <a:ext uri="{FF2B5EF4-FFF2-40B4-BE49-F238E27FC236}">
                <a16:creationId xmlns:a16="http://schemas.microsoft.com/office/drawing/2014/main" id="{6A9AB2AF-DB28-4904-9BB0-604751607A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3138" y="1920875"/>
            <a:ext cx="42291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7835B-B5BA-4B87-8DBB-F61375CC86EA}"/>
              </a:ext>
            </a:extLst>
          </p:cNvPr>
          <p:cNvSpPr>
            <a:spLocks noGrp="1"/>
          </p:cNvSpPr>
          <p:nvPr>
            <p:ph type="title"/>
          </p:nvPr>
        </p:nvSpPr>
        <p:spPr>
          <a:xfrm>
            <a:off x="381000" y="2651125"/>
            <a:ext cx="8126413" cy="1143000"/>
          </a:xfrm>
        </p:spPr>
        <p:txBody>
          <a:bodyPr rtlCol="0">
            <a:noAutofit/>
          </a:bodyPr>
          <a:lstStyle/>
          <a:p>
            <a:pPr eaLnBrk="1" fontAlgn="auto" hangingPunct="1">
              <a:spcAft>
                <a:spcPts val="0"/>
              </a:spcAft>
              <a:defRPr/>
            </a:pPr>
            <a:r>
              <a:rPr lang="en-US" sz="6000" b="1" dirty="0">
                <a:solidFill>
                  <a:schemeClr val="tx2">
                    <a:lumMod val="50000"/>
                  </a:schemeClr>
                </a:solidFill>
                <a:latin typeface="FrankRuehl" panose="020E0503060101010101" pitchFamily="34" charset="-79"/>
                <a:cs typeface="FrankRuehl" panose="020E0503060101010101" pitchFamily="34" charset="-79"/>
              </a:rPr>
              <a:t>Psychology of Choice</a:t>
            </a:r>
          </a:p>
        </p:txBody>
      </p:sp>
      <p:sp>
        <p:nvSpPr>
          <p:cNvPr id="46083" name="Content Placeholder 3">
            <a:extLst>
              <a:ext uri="{FF2B5EF4-FFF2-40B4-BE49-F238E27FC236}">
                <a16:creationId xmlns:a16="http://schemas.microsoft.com/office/drawing/2014/main" id="{6B86C66F-6D35-42A4-857E-DDE3EA5C8403}"/>
              </a:ext>
            </a:extLst>
          </p:cNvPr>
          <p:cNvSpPr>
            <a:spLocks noGrp="1" noChangeArrowheads="1"/>
          </p:cNvSpPr>
          <p:nvPr>
            <p:ph idx="1"/>
          </p:nvPr>
        </p:nvSpPr>
        <p:spPr/>
        <p:txBody>
          <a:bodyPr/>
          <a:lstStyle/>
          <a:p>
            <a:endParaRPr lang="en-US" altLang="en-US" dirty="0"/>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649B84-BF24-477B-86DB-F47B929B4E7C}"/>
              </a:ext>
            </a:extLst>
          </p:cNvPr>
          <p:cNvSpPr>
            <a:spLocks noGrp="1"/>
          </p:cNvSpPr>
          <p:nvPr>
            <p:ph idx="1"/>
          </p:nvPr>
        </p:nvSpPr>
        <p:spPr/>
        <p:txBody>
          <a:bodyPr rtlCol="0">
            <a:normAutofit fontScale="92500"/>
          </a:bodyPr>
          <a:lstStyle/>
          <a:p>
            <a:pPr eaLnBrk="1" fontAlgn="auto" hangingPunct="1">
              <a:spcAft>
                <a:spcPts val="0"/>
              </a:spcAft>
              <a:buFont typeface="Wingdings" panose="05000000000000000000" pitchFamily="2" charset="2"/>
              <a:buChar char="§"/>
              <a:defRPr/>
            </a:pPr>
            <a:r>
              <a:rPr lang="en-US" sz="2800" dirty="0">
                <a:solidFill>
                  <a:schemeClr val="tx2">
                    <a:lumMod val="50000"/>
                  </a:schemeClr>
                </a:solidFill>
              </a:rPr>
              <a:t>All firms compete for a </a:t>
            </a:r>
            <a:r>
              <a:rPr lang="en-US" sz="2800" dirty="0">
                <a:solidFill>
                  <a:srgbClr val="FF0000"/>
                </a:solidFill>
              </a:rPr>
              <a:t>customer choice.</a:t>
            </a:r>
          </a:p>
          <a:p>
            <a:pPr eaLnBrk="1" fontAlgn="auto" hangingPunct="1">
              <a:spcAft>
                <a:spcPts val="0"/>
              </a:spcAft>
              <a:buFont typeface="Wingdings" panose="05000000000000000000" pitchFamily="2" charset="2"/>
              <a:buChar char="§"/>
              <a:defRPr/>
            </a:pPr>
            <a:r>
              <a:rPr lang="en-US" sz="2800" dirty="0">
                <a:solidFill>
                  <a:schemeClr val="tx2">
                    <a:lumMod val="50000"/>
                  </a:schemeClr>
                </a:solidFill>
              </a:rPr>
              <a:t>The choice is made at the </a:t>
            </a:r>
            <a:r>
              <a:rPr lang="en-US" sz="2800" dirty="0">
                <a:solidFill>
                  <a:srgbClr val="FF0000"/>
                </a:solidFill>
              </a:rPr>
              <a:t>moment of truth</a:t>
            </a:r>
            <a:r>
              <a:rPr lang="en-US" sz="2800" dirty="0">
                <a:solidFill>
                  <a:schemeClr val="tx2">
                    <a:lumMod val="50000"/>
                  </a:schemeClr>
                </a:solidFill>
              </a:rPr>
              <a:t>.</a:t>
            </a:r>
          </a:p>
          <a:p>
            <a:pPr eaLnBrk="1" fontAlgn="auto" hangingPunct="1">
              <a:spcAft>
                <a:spcPts val="0"/>
              </a:spcAft>
              <a:buFont typeface="Wingdings" panose="05000000000000000000" pitchFamily="2" charset="2"/>
              <a:buChar char="§"/>
              <a:defRPr/>
            </a:pPr>
            <a:r>
              <a:rPr lang="en-US" sz="2800" dirty="0">
                <a:solidFill>
                  <a:schemeClr val="tx2">
                    <a:lumMod val="50000"/>
                  </a:schemeClr>
                </a:solidFill>
              </a:rPr>
              <a:t>The choice is made based on </a:t>
            </a:r>
            <a:r>
              <a:rPr lang="en-US" sz="2800" dirty="0">
                <a:solidFill>
                  <a:srgbClr val="FF0000"/>
                </a:solidFill>
              </a:rPr>
              <a:t>the brand promise.</a:t>
            </a:r>
          </a:p>
          <a:p>
            <a:pPr eaLnBrk="1" fontAlgn="auto" hangingPunct="1">
              <a:spcAft>
                <a:spcPts val="0"/>
              </a:spcAft>
              <a:buFont typeface="Wingdings" panose="05000000000000000000" pitchFamily="2" charset="2"/>
              <a:buChar char="§"/>
              <a:defRPr/>
            </a:pPr>
            <a:r>
              <a:rPr lang="en-US" sz="2800" dirty="0">
                <a:solidFill>
                  <a:schemeClr val="tx2">
                    <a:lumMod val="50000"/>
                  </a:schemeClr>
                </a:solidFill>
              </a:rPr>
              <a:t>The brand promises a certain customer </a:t>
            </a:r>
            <a:r>
              <a:rPr lang="en-US" sz="2800" dirty="0">
                <a:solidFill>
                  <a:srgbClr val="FF0000"/>
                </a:solidFill>
              </a:rPr>
              <a:t>experience</a:t>
            </a:r>
            <a:r>
              <a:rPr lang="en-US" sz="2800" dirty="0">
                <a:solidFill>
                  <a:schemeClr val="tx2">
                    <a:lumMod val="50000"/>
                  </a:schemeClr>
                </a:solidFill>
              </a:rPr>
              <a:t> and customers have that </a:t>
            </a:r>
            <a:r>
              <a:rPr lang="en-US" sz="2800" dirty="0">
                <a:solidFill>
                  <a:srgbClr val="FF0000"/>
                </a:solidFill>
              </a:rPr>
              <a:t>expectation</a:t>
            </a:r>
            <a:r>
              <a:rPr lang="en-US" sz="2800" dirty="0">
                <a:solidFill>
                  <a:schemeClr val="tx2">
                    <a:lumMod val="50000"/>
                  </a:schemeClr>
                </a:solidFill>
              </a:rPr>
              <a:t> at the moment of truth. </a:t>
            </a:r>
          </a:p>
          <a:p>
            <a:pPr eaLnBrk="1" fontAlgn="auto" hangingPunct="1">
              <a:spcAft>
                <a:spcPts val="0"/>
              </a:spcAft>
              <a:buFont typeface="Wingdings" panose="05000000000000000000" pitchFamily="2" charset="2"/>
              <a:buChar char="§"/>
              <a:defRPr/>
            </a:pPr>
            <a:r>
              <a:rPr lang="en-US" sz="2800" dirty="0">
                <a:solidFill>
                  <a:schemeClr val="tx2">
                    <a:lumMod val="50000"/>
                  </a:schemeClr>
                </a:solidFill>
              </a:rPr>
              <a:t>Responsibility o</a:t>
            </a:r>
            <a:r>
              <a:rPr lang="en-US" sz="2800" dirty="0"/>
              <a:t>f </a:t>
            </a:r>
            <a:r>
              <a:rPr lang="en-US" sz="2800" dirty="0">
                <a:solidFill>
                  <a:srgbClr val="FF0000"/>
                </a:solidFill>
              </a:rPr>
              <a:t>Operations Management </a:t>
            </a:r>
            <a:r>
              <a:rPr lang="en-US" sz="2800" dirty="0">
                <a:solidFill>
                  <a:schemeClr val="tx2">
                    <a:lumMod val="50000"/>
                  </a:schemeClr>
                </a:solidFill>
              </a:rPr>
              <a:t>is to deliver that promise.</a:t>
            </a:r>
          </a:p>
          <a:p>
            <a:pPr eaLnBrk="1" fontAlgn="auto" hangingPunct="1">
              <a:spcAft>
                <a:spcPts val="0"/>
              </a:spcAft>
              <a:buFont typeface="Wingdings" panose="05000000000000000000" pitchFamily="2" charset="2"/>
              <a:buChar char="§"/>
              <a:defRPr/>
            </a:pPr>
            <a:r>
              <a:rPr lang="en-US" sz="2800" dirty="0">
                <a:solidFill>
                  <a:schemeClr val="tx2">
                    <a:lumMod val="50000"/>
                  </a:schemeClr>
                </a:solidFill>
              </a:rPr>
              <a:t>If there is </a:t>
            </a:r>
            <a:r>
              <a:rPr lang="en-US" sz="2800" dirty="0">
                <a:solidFill>
                  <a:srgbClr val="C00000"/>
                </a:solidFill>
              </a:rPr>
              <a:t>a gap </a:t>
            </a:r>
            <a:r>
              <a:rPr lang="en-US" sz="2800" dirty="0">
                <a:solidFill>
                  <a:schemeClr val="tx2">
                    <a:lumMod val="50000"/>
                  </a:schemeClr>
                </a:solidFill>
              </a:rPr>
              <a:t>between </a:t>
            </a:r>
            <a:r>
              <a:rPr lang="en-US" sz="2800" dirty="0">
                <a:solidFill>
                  <a:srgbClr val="C00000"/>
                </a:solidFill>
              </a:rPr>
              <a:t>the expected </a:t>
            </a:r>
            <a:r>
              <a:rPr lang="en-US" sz="2800" dirty="0">
                <a:solidFill>
                  <a:schemeClr val="tx2">
                    <a:lumMod val="50000"/>
                  </a:schemeClr>
                </a:solidFill>
              </a:rPr>
              <a:t>and </a:t>
            </a:r>
            <a:r>
              <a:rPr lang="en-US" sz="2800" dirty="0">
                <a:solidFill>
                  <a:srgbClr val="C00000"/>
                </a:solidFill>
              </a:rPr>
              <a:t>the actual </a:t>
            </a:r>
            <a:r>
              <a:rPr lang="en-US" sz="2800" dirty="0">
                <a:solidFill>
                  <a:schemeClr val="tx2">
                    <a:lumMod val="50000"/>
                  </a:schemeClr>
                </a:solidFill>
              </a:rPr>
              <a:t>experience the </a:t>
            </a:r>
            <a:r>
              <a:rPr lang="en-US" sz="2800" dirty="0">
                <a:solidFill>
                  <a:srgbClr val="C00000"/>
                </a:solidFill>
              </a:rPr>
              <a:t>remedy</a:t>
            </a:r>
            <a:r>
              <a:rPr lang="en-US" sz="2800" dirty="0">
                <a:solidFill>
                  <a:schemeClr val="tx2">
                    <a:lumMod val="50000"/>
                  </a:schemeClr>
                </a:solidFill>
              </a:rPr>
              <a:t> has to be applied to close any gaps that may exits</a:t>
            </a:r>
          </a:p>
        </p:txBody>
      </p:sp>
      <p:sp>
        <p:nvSpPr>
          <p:cNvPr id="7" name="Title 1">
            <a:extLst>
              <a:ext uri="{FF2B5EF4-FFF2-40B4-BE49-F238E27FC236}">
                <a16:creationId xmlns:a16="http://schemas.microsoft.com/office/drawing/2014/main" id="{7465D5CA-D27A-4524-BD34-0A898F8A3174}"/>
              </a:ext>
            </a:extLst>
          </p:cNvPr>
          <p:cNvSpPr txBox="1">
            <a:spLocks noGrp="1"/>
          </p:cNvSpPr>
          <p:nvPr>
            <p:ph type="title"/>
          </p:nvPr>
        </p:nvSpPr>
        <p:spPr>
          <a:xfrm>
            <a:off x="315913" y="342900"/>
            <a:ext cx="8229600" cy="1143000"/>
          </a:xfrm>
        </p:spPr>
        <p:txBody>
          <a:bodyPr rtlCol="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a:solidFill>
                  <a:schemeClr val="accent3">
                    <a:lumMod val="50000"/>
                  </a:schemeClr>
                </a:solidFill>
                <a:latin typeface="FrankRuehl" panose="020E0503060101010101" pitchFamily="34" charset="-79"/>
                <a:cs typeface="FrankRuehl" panose="020E0503060101010101" pitchFamily="34" charset="-79"/>
              </a:rPr>
              <a:t>Key Points</a:t>
            </a: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9083F-0039-4FBC-AA65-5046F6843FBB}"/>
              </a:ext>
            </a:extLst>
          </p:cNvPr>
          <p:cNvSpPr>
            <a:spLocks noGrp="1"/>
          </p:cNvSpPr>
          <p:nvPr>
            <p:ph type="title"/>
          </p:nvPr>
        </p:nvSpPr>
        <p:spPr/>
        <p:txBody>
          <a:bodyPr rtlCol="0">
            <a:normAutofit/>
          </a:bodyPr>
          <a:lstStyle/>
          <a:p>
            <a:pPr eaLnBrk="1" fontAlgn="auto" hangingPunct="1">
              <a:spcAft>
                <a:spcPts val="0"/>
              </a:spcAft>
              <a:defRPr/>
            </a:pPr>
            <a:r>
              <a:rPr lang="en-US" dirty="0">
                <a:solidFill>
                  <a:schemeClr val="accent2">
                    <a:lumMod val="50000"/>
                  </a:schemeClr>
                </a:solidFill>
                <a:latin typeface="FrankRuehl" panose="020E0503060101010101" pitchFamily="34" charset="-79"/>
                <a:cs typeface="FrankRuehl" panose="020E0503060101010101" pitchFamily="34" charset="-79"/>
              </a:rPr>
              <a:t>The Moment of Truth</a:t>
            </a:r>
            <a:endParaRPr lang="en-US" dirty="0"/>
          </a:p>
        </p:txBody>
      </p:sp>
      <p:graphicFrame>
        <p:nvGraphicFramePr>
          <p:cNvPr id="8" name="Table 7">
            <a:extLst>
              <a:ext uri="{FF2B5EF4-FFF2-40B4-BE49-F238E27FC236}">
                <a16:creationId xmlns:a16="http://schemas.microsoft.com/office/drawing/2014/main" id="{5B5D654F-7916-4AC8-B9A0-CC786959DC45}"/>
              </a:ext>
            </a:extLst>
          </p:cNvPr>
          <p:cNvGraphicFramePr>
            <a:graphicFrameLocks noGrp="1"/>
          </p:cNvGraphicFramePr>
          <p:nvPr/>
        </p:nvGraphicFramePr>
        <p:xfrm>
          <a:off x="177800" y="1612900"/>
          <a:ext cx="8686797" cy="4479930"/>
        </p:xfrm>
        <a:graphic>
          <a:graphicData uri="http://schemas.openxmlformats.org/drawingml/2006/table">
            <a:tbl>
              <a:tblPr>
                <a:tableStyleId>{5C22544A-7EE6-4342-B048-85BDC9FD1C3A}</a:tableStyleId>
              </a:tblPr>
              <a:tblGrid>
                <a:gridCol w="510988">
                  <a:extLst>
                    <a:ext uri="{9D8B030D-6E8A-4147-A177-3AD203B41FA5}">
                      <a16:colId xmlns:a16="http://schemas.microsoft.com/office/drawing/2014/main" val="20000"/>
                    </a:ext>
                  </a:extLst>
                </a:gridCol>
                <a:gridCol w="510988">
                  <a:extLst>
                    <a:ext uri="{9D8B030D-6E8A-4147-A177-3AD203B41FA5}">
                      <a16:colId xmlns:a16="http://schemas.microsoft.com/office/drawing/2014/main" val="20001"/>
                    </a:ext>
                  </a:extLst>
                </a:gridCol>
                <a:gridCol w="510988">
                  <a:extLst>
                    <a:ext uri="{9D8B030D-6E8A-4147-A177-3AD203B41FA5}">
                      <a16:colId xmlns:a16="http://schemas.microsoft.com/office/drawing/2014/main" val="20002"/>
                    </a:ext>
                  </a:extLst>
                </a:gridCol>
                <a:gridCol w="510988">
                  <a:extLst>
                    <a:ext uri="{9D8B030D-6E8A-4147-A177-3AD203B41FA5}">
                      <a16:colId xmlns:a16="http://schemas.microsoft.com/office/drawing/2014/main" val="20003"/>
                    </a:ext>
                  </a:extLst>
                </a:gridCol>
                <a:gridCol w="510988">
                  <a:extLst>
                    <a:ext uri="{9D8B030D-6E8A-4147-A177-3AD203B41FA5}">
                      <a16:colId xmlns:a16="http://schemas.microsoft.com/office/drawing/2014/main" val="20004"/>
                    </a:ext>
                  </a:extLst>
                </a:gridCol>
                <a:gridCol w="510988">
                  <a:extLst>
                    <a:ext uri="{9D8B030D-6E8A-4147-A177-3AD203B41FA5}">
                      <a16:colId xmlns:a16="http://schemas.microsoft.com/office/drawing/2014/main" val="20005"/>
                    </a:ext>
                  </a:extLst>
                </a:gridCol>
                <a:gridCol w="510988">
                  <a:extLst>
                    <a:ext uri="{9D8B030D-6E8A-4147-A177-3AD203B41FA5}">
                      <a16:colId xmlns:a16="http://schemas.microsoft.com/office/drawing/2014/main" val="20006"/>
                    </a:ext>
                  </a:extLst>
                </a:gridCol>
                <a:gridCol w="510988">
                  <a:extLst>
                    <a:ext uri="{9D8B030D-6E8A-4147-A177-3AD203B41FA5}">
                      <a16:colId xmlns:a16="http://schemas.microsoft.com/office/drawing/2014/main" val="20007"/>
                    </a:ext>
                  </a:extLst>
                </a:gridCol>
                <a:gridCol w="510988">
                  <a:extLst>
                    <a:ext uri="{9D8B030D-6E8A-4147-A177-3AD203B41FA5}">
                      <a16:colId xmlns:a16="http://schemas.microsoft.com/office/drawing/2014/main" val="20008"/>
                    </a:ext>
                  </a:extLst>
                </a:gridCol>
                <a:gridCol w="510988">
                  <a:extLst>
                    <a:ext uri="{9D8B030D-6E8A-4147-A177-3AD203B41FA5}">
                      <a16:colId xmlns:a16="http://schemas.microsoft.com/office/drawing/2014/main" val="20009"/>
                    </a:ext>
                  </a:extLst>
                </a:gridCol>
                <a:gridCol w="510988">
                  <a:extLst>
                    <a:ext uri="{9D8B030D-6E8A-4147-A177-3AD203B41FA5}">
                      <a16:colId xmlns:a16="http://schemas.microsoft.com/office/drawing/2014/main" val="20010"/>
                    </a:ext>
                  </a:extLst>
                </a:gridCol>
                <a:gridCol w="340773">
                  <a:extLst>
                    <a:ext uri="{9D8B030D-6E8A-4147-A177-3AD203B41FA5}">
                      <a16:colId xmlns:a16="http://schemas.microsoft.com/office/drawing/2014/main" val="20011"/>
                    </a:ext>
                  </a:extLst>
                </a:gridCol>
                <a:gridCol w="681204">
                  <a:extLst>
                    <a:ext uri="{9D8B030D-6E8A-4147-A177-3AD203B41FA5}">
                      <a16:colId xmlns:a16="http://schemas.microsoft.com/office/drawing/2014/main" val="20012"/>
                    </a:ext>
                  </a:extLst>
                </a:gridCol>
                <a:gridCol w="510988">
                  <a:extLst>
                    <a:ext uri="{9D8B030D-6E8A-4147-A177-3AD203B41FA5}">
                      <a16:colId xmlns:a16="http://schemas.microsoft.com/office/drawing/2014/main" val="20013"/>
                    </a:ext>
                  </a:extLst>
                </a:gridCol>
                <a:gridCol w="510988">
                  <a:extLst>
                    <a:ext uri="{9D8B030D-6E8A-4147-A177-3AD203B41FA5}">
                      <a16:colId xmlns:a16="http://schemas.microsoft.com/office/drawing/2014/main" val="20014"/>
                    </a:ext>
                  </a:extLst>
                </a:gridCol>
                <a:gridCol w="510988">
                  <a:extLst>
                    <a:ext uri="{9D8B030D-6E8A-4147-A177-3AD203B41FA5}">
                      <a16:colId xmlns:a16="http://schemas.microsoft.com/office/drawing/2014/main" val="20015"/>
                    </a:ext>
                  </a:extLst>
                </a:gridCol>
                <a:gridCol w="510988">
                  <a:extLst>
                    <a:ext uri="{9D8B030D-6E8A-4147-A177-3AD203B41FA5}">
                      <a16:colId xmlns:a16="http://schemas.microsoft.com/office/drawing/2014/main" val="20016"/>
                    </a:ext>
                  </a:extLst>
                </a:gridCol>
              </a:tblGrid>
              <a:tr h="121920">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00"/>
                  </a:ext>
                </a:extLst>
              </a:tr>
              <a:tr h="137139">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01"/>
                  </a:ext>
                </a:extLst>
              </a:tr>
              <a:tr h="121920">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02"/>
                  </a:ext>
                </a:extLst>
              </a:tr>
              <a:tr h="137139">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03"/>
                  </a:ext>
                </a:extLst>
              </a:tr>
              <a:tr h="137139">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a:endParaRPr>
                    </a:p>
                  </a:txBody>
                  <a:tcPr marL="0" marR="0" marT="0" marB="0"/>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04"/>
                  </a:ext>
                </a:extLst>
              </a:tr>
              <a:tr h="137139">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05"/>
                  </a:ext>
                </a:extLst>
              </a:tr>
              <a:tr h="137139">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06"/>
                  </a:ext>
                </a:extLst>
              </a:tr>
              <a:tr h="137139">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07"/>
                  </a:ext>
                </a:extLst>
              </a:tr>
              <a:tr h="137139">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08"/>
                  </a:ext>
                </a:extLst>
              </a:tr>
              <a:tr h="137139">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09"/>
                  </a:ext>
                </a:extLst>
              </a:tr>
              <a:tr h="137139">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10"/>
                  </a:ext>
                </a:extLst>
              </a:tr>
              <a:tr h="137139">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11"/>
                  </a:ext>
                </a:extLst>
              </a:tr>
              <a:tr h="137139">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12"/>
                  </a:ext>
                </a:extLst>
              </a:tr>
              <a:tr h="137139">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13"/>
                  </a:ext>
                </a:extLst>
              </a:tr>
              <a:tr h="137139">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14"/>
                  </a:ext>
                </a:extLst>
              </a:tr>
              <a:tr h="137139">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15"/>
                  </a:ext>
                </a:extLst>
              </a:tr>
              <a:tr h="137139">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16"/>
                  </a:ext>
                </a:extLst>
              </a:tr>
              <a:tr h="137139">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17"/>
                  </a:ext>
                </a:extLst>
              </a:tr>
              <a:tr h="137139">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18"/>
                  </a:ext>
                </a:extLst>
              </a:tr>
              <a:tr h="137139">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19"/>
                  </a:ext>
                </a:extLst>
              </a:tr>
              <a:tr h="137139">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20"/>
                  </a:ext>
                </a:extLst>
              </a:tr>
              <a:tr h="137139">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21"/>
                  </a:ext>
                </a:extLst>
              </a:tr>
              <a:tr h="137139">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22"/>
                  </a:ext>
                </a:extLst>
              </a:tr>
              <a:tr h="137139">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23"/>
                  </a:ext>
                </a:extLst>
              </a:tr>
              <a:tr h="137139">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24"/>
                  </a:ext>
                </a:extLst>
              </a:tr>
              <a:tr h="137139">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25"/>
                  </a:ext>
                </a:extLst>
              </a:tr>
              <a:tr h="137139">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26"/>
                  </a:ext>
                </a:extLst>
              </a:tr>
              <a:tr h="137139">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27"/>
                  </a:ext>
                </a:extLst>
              </a:tr>
              <a:tr h="137139">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28"/>
                  </a:ext>
                </a:extLst>
              </a:tr>
              <a:tr h="137139">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29"/>
                  </a:ext>
                </a:extLst>
              </a:tr>
              <a:tr h="121920">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30"/>
                  </a:ext>
                </a:extLst>
              </a:tr>
              <a:tr h="137139">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31"/>
                  </a:ext>
                </a:extLst>
              </a:tr>
              <a:tr h="137139">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32"/>
                  </a:ext>
                </a:extLst>
              </a:tr>
            </a:tbl>
          </a:graphicData>
        </a:graphic>
      </p:graphicFrame>
      <p:sp>
        <p:nvSpPr>
          <p:cNvPr id="11" name="Rounded Rectangle 10">
            <a:extLst>
              <a:ext uri="{FF2B5EF4-FFF2-40B4-BE49-F238E27FC236}">
                <a16:creationId xmlns:a16="http://schemas.microsoft.com/office/drawing/2014/main" id="{BB4E4285-0C5C-4D8C-B0A5-2930C8D3F344}"/>
              </a:ext>
            </a:extLst>
          </p:cNvPr>
          <p:cNvSpPr/>
          <p:nvPr/>
        </p:nvSpPr>
        <p:spPr>
          <a:xfrm>
            <a:off x="5484023" y="2257198"/>
            <a:ext cx="1447800" cy="787400"/>
          </a:xfrm>
          <a:prstGeom prst="roundRect">
            <a:avLst/>
          </a:prstGeom>
          <a:solidFill>
            <a:schemeClr val="bg1">
              <a:lumMod val="85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1400" b="1" dirty="0">
                <a:solidFill>
                  <a:schemeClr val="tx1"/>
                </a:solidFill>
              </a:rPr>
              <a:t> </a:t>
            </a:r>
            <a:r>
              <a:rPr lang="en-US" sz="1800" b="1" dirty="0">
                <a:solidFill>
                  <a:schemeClr val="tx1"/>
                </a:solidFill>
                <a:latin typeface="Goudy Old Style" panose="02020502050305020303" pitchFamily="18" charset="0"/>
              </a:rPr>
              <a:t>Gaps</a:t>
            </a:r>
          </a:p>
        </p:txBody>
      </p:sp>
      <p:sp>
        <p:nvSpPr>
          <p:cNvPr id="12" name="Rounded Rectangle 11">
            <a:extLst>
              <a:ext uri="{FF2B5EF4-FFF2-40B4-BE49-F238E27FC236}">
                <a16:creationId xmlns:a16="http://schemas.microsoft.com/office/drawing/2014/main" id="{FF5A707C-2FC2-42D8-8146-2F488717C3B7}"/>
              </a:ext>
            </a:extLst>
          </p:cNvPr>
          <p:cNvSpPr/>
          <p:nvPr/>
        </p:nvSpPr>
        <p:spPr>
          <a:xfrm>
            <a:off x="5531648" y="4161404"/>
            <a:ext cx="1400175" cy="798512"/>
          </a:xfrm>
          <a:prstGeom prst="roundRect">
            <a:avLst/>
          </a:prstGeom>
          <a:solidFill>
            <a:schemeClr val="bg1">
              <a:lumMod val="85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1800" b="1" dirty="0">
                <a:solidFill>
                  <a:schemeClr val="tx1">
                    <a:lumMod val="95000"/>
                    <a:lumOff val="5000"/>
                  </a:schemeClr>
                </a:solidFill>
                <a:latin typeface="Goudy Old Style" panose="02020502050305020303" pitchFamily="18" charset="0"/>
              </a:rPr>
              <a:t>Actual Experience</a:t>
            </a:r>
          </a:p>
        </p:txBody>
      </p:sp>
      <p:sp>
        <p:nvSpPr>
          <p:cNvPr id="13" name="Rounded Rectangle 12">
            <a:extLst>
              <a:ext uri="{FF2B5EF4-FFF2-40B4-BE49-F238E27FC236}">
                <a16:creationId xmlns:a16="http://schemas.microsoft.com/office/drawing/2014/main" id="{9DE85F30-EDB7-42D4-B681-C4F383A23010}"/>
              </a:ext>
            </a:extLst>
          </p:cNvPr>
          <p:cNvSpPr/>
          <p:nvPr/>
        </p:nvSpPr>
        <p:spPr>
          <a:xfrm>
            <a:off x="7372351" y="2257198"/>
            <a:ext cx="1504948" cy="806450"/>
          </a:xfrm>
          <a:prstGeom prst="roundRect">
            <a:avLst/>
          </a:prstGeom>
          <a:solidFill>
            <a:schemeClr val="bg1">
              <a:lumMod val="85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1800" b="1" dirty="0">
                <a:solidFill>
                  <a:schemeClr val="tx1"/>
                </a:solidFill>
                <a:latin typeface="Goudy Old Style" panose="02020502050305020303" pitchFamily="18" charset="0"/>
              </a:rPr>
              <a:t>Remedy</a:t>
            </a:r>
          </a:p>
        </p:txBody>
      </p:sp>
      <p:sp>
        <p:nvSpPr>
          <p:cNvPr id="14" name="Rounded Rectangle 13">
            <a:extLst>
              <a:ext uri="{FF2B5EF4-FFF2-40B4-BE49-F238E27FC236}">
                <a16:creationId xmlns:a16="http://schemas.microsoft.com/office/drawing/2014/main" id="{5D48BB4F-C5AC-4E52-A917-B3E74678D2C7}"/>
              </a:ext>
            </a:extLst>
          </p:cNvPr>
          <p:cNvSpPr/>
          <p:nvPr/>
        </p:nvSpPr>
        <p:spPr>
          <a:xfrm>
            <a:off x="457200" y="4982141"/>
            <a:ext cx="1943100" cy="787400"/>
          </a:xfrm>
          <a:prstGeom prst="roundRect">
            <a:avLst/>
          </a:prstGeom>
          <a:solidFill>
            <a:schemeClr val="accent2"/>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1800" b="1" dirty="0">
                <a:solidFill>
                  <a:srgbClr val="FFFF00"/>
                </a:solidFill>
                <a:latin typeface="Goudy Old Style" panose="02020502050305020303" pitchFamily="18" charset="0"/>
              </a:rPr>
              <a:t>Operations Management</a:t>
            </a:r>
          </a:p>
        </p:txBody>
      </p:sp>
      <p:sp>
        <p:nvSpPr>
          <p:cNvPr id="15" name="Rounded Rectangle 14">
            <a:extLst>
              <a:ext uri="{FF2B5EF4-FFF2-40B4-BE49-F238E27FC236}">
                <a16:creationId xmlns:a16="http://schemas.microsoft.com/office/drawing/2014/main" id="{15DD3CC7-4797-4B88-B67C-AAE4CE4D5E74}"/>
              </a:ext>
            </a:extLst>
          </p:cNvPr>
          <p:cNvSpPr/>
          <p:nvPr/>
        </p:nvSpPr>
        <p:spPr>
          <a:xfrm>
            <a:off x="457200" y="2255610"/>
            <a:ext cx="1893887" cy="788988"/>
          </a:xfrm>
          <a:prstGeom prst="roundRect">
            <a:avLst/>
          </a:prstGeom>
          <a:solidFill>
            <a:schemeClr val="accent3">
              <a:lumMod val="5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2000" b="1" dirty="0">
                <a:solidFill>
                  <a:srgbClr val="FFC000"/>
                </a:solidFill>
                <a:latin typeface="Goudy Old Style" panose="02020502050305020303" pitchFamily="18" charset="0"/>
              </a:rPr>
              <a:t>Brand</a:t>
            </a:r>
          </a:p>
          <a:p>
            <a:pPr algn="ctr" eaLnBrk="1" fontAlgn="auto" hangingPunct="1">
              <a:spcBef>
                <a:spcPts val="0"/>
              </a:spcBef>
              <a:spcAft>
                <a:spcPts val="0"/>
              </a:spcAft>
              <a:defRPr/>
            </a:pPr>
            <a:r>
              <a:rPr lang="en-US" sz="2000" b="1" dirty="0">
                <a:solidFill>
                  <a:srgbClr val="FFC000"/>
                </a:solidFill>
                <a:latin typeface="Goudy Old Style" panose="02020502050305020303" pitchFamily="18" charset="0"/>
              </a:rPr>
              <a:t> Promise</a:t>
            </a:r>
          </a:p>
        </p:txBody>
      </p:sp>
      <p:sp>
        <p:nvSpPr>
          <p:cNvPr id="16" name="Rounded Rectangle 15">
            <a:extLst>
              <a:ext uri="{FF2B5EF4-FFF2-40B4-BE49-F238E27FC236}">
                <a16:creationId xmlns:a16="http://schemas.microsoft.com/office/drawing/2014/main" id="{10B68B2E-401A-41AC-92CA-D242BB83DF45}"/>
              </a:ext>
            </a:extLst>
          </p:cNvPr>
          <p:cNvSpPr/>
          <p:nvPr/>
        </p:nvSpPr>
        <p:spPr>
          <a:xfrm>
            <a:off x="3249615" y="2250848"/>
            <a:ext cx="1547812" cy="793750"/>
          </a:xfrm>
          <a:prstGeom prst="roundRect">
            <a:avLst/>
          </a:prstGeom>
          <a:solidFill>
            <a:schemeClr val="bg1">
              <a:lumMod val="85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1800" b="1" dirty="0">
                <a:solidFill>
                  <a:schemeClr val="tx1"/>
                </a:solidFill>
                <a:latin typeface="Goudy Old Style" panose="02020502050305020303" pitchFamily="18" charset="0"/>
              </a:rPr>
              <a:t>Customer Expectations</a:t>
            </a:r>
          </a:p>
        </p:txBody>
      </p:sp>
      <p:sp>
        <p:nvSpPr>
          <p:cNvPr id="17" name="Rounded Rectangle 16">
            <a:extLst>
              <a:ext uri="{FF2B5EF4-FFF2-40B4-BE49-F238E27FC236}">
                <a16:creationId xmlns:a16="http://schemas.microsoft.com/office/drawing/2014/main" id="{AD4A1DE2-80E5-4E80-86F1-AFBA6BDB9A3B}"/>
              </a:ext>
            </a:extLst>
          </p:cNvPr>
          <p:cNvSpPr/>
          <p:nvPr/>
        </p:nvSpPr>
        <p:spPr>
          <a:xfrm>
            <a:off x="3249615" y="4183629"/>
            <a:ext cx="1728787" cy="776287"/>
          </a:xfrm>
          <a:prstGeom prst="roundRect">
            <a:avLst/>
          </a:prstGeom>
          <a:solidFill>
            <a:srgbClr val="FFC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1800" b="1" dirty="0">
                <a:solidFill>
                  <a:schemeClr val="tx1"/>
                </a:solidFill>
                <a:latin typeface="Goudy Old Style" panose="02020502050305020303" pitchFamily="18" charset="0"/>
              </a:rPr>
              <a:t>Moment of Truth</a:t>
            </a:r>
          </a:p>
        </p:txBody>
      </p:sp>
      <p:cxnSp>
        <p:nvCxnSpPr>
          <p:cNvPr id="18" name="Straight Arrow Connector 17">
            <a:extLst>
              <a:ext uri="{FF2B5EF4-FFF2-40B4-BE49-F238E27FC236}">
                <a16:creationId xmlns:a16="http://schemas.microsoft.com/office/drawing/2014/main" id="{034581DB-2BD6-4630-9053-65F940A925B1}"/>
              </a:ext>
            </a:extLst>
          </p:cNvPr>
          <p:cNvCxnSpPr>
            <a:stCxn id="0" idx="2"/>
            <a:endCxn id="0" idx="0"/>
          </p:cNvCxnSpPr>
          <p:nvPr/>
        </p:nvCxnSpPr>
        <p:spPr>
          <a:xfrm>
            <a:off x="4024313" y="3044825"/>
            <a:ext cx="0" cy="113823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Straight Arrow Connector 18">
            <a:extLst>
              <a:ext uri="{FF2B5EF4-FFF2-40B4-BE49-F238E27FC236}">
                <a16:creationId xmlns:a16="http://schemas.microsoft.com/office/drawing/2014/main" id="{3D6D79F7-8271-4731-831F-302E44B2998B}"/>
              </a:ext>
            </a:extLst>
          </p:cNvPr>
          <p:cNvCxnSpPr>
            <a:stCxn id="0" idx="3"/>
            <a:endCxn id="0" idx="1"/>
          </p:cNvCxnSpPr>
          <p:nvPr/>
        </p:nvCxnSpPr>
        <p:spPr>
          <a:xfrm flipV="1">
            <a:off x="2351088" y="2647950"/>
            <a:ext cx="898525"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9">
            <a:extLst>
              <a:ext uri="{FF2B5EF4-FFF2-40B4-BE49-F238E27FC236}">
                <a16:creationId xmlns:a16="http://schemas.microsoft.com/office/drawing/2014/main" id="{9E4C0C4D-0752-4EB7-9077-8614119A7EAC}"/>
              </a:ext>
            </a:extLst>
          </p:cNvPr>
          <p:cNvCxnSpPr>
            <a:stCxn id="0" idx="3"/>
            <a:endCxn id="0" idx="1"/>
          </p:cNvCxnSpPr>
          <p:nvPr/>
        </p:nvCxnSpPr>
        <p:spPr>
          <a:xfrm flipV="1">
            <a:off x="4978400" y="4560888"/>
            <a:ext cx="55403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Elbow Connector 20">
            <a:extLst>
              <a:ext uri="{FF2B5EF4-FFF2-40B4-BE49-F238E27FC236}">
                <a16:creationId xmlns:a16="http://schemas.microsoft.com/office/drawing/2014/main" id="{39331524-C750-4505-B2B8-EE73D4C5D5A7}"/>
              </a:ext>
            </a:extLst>
          </p:cNvPr>
          <p:cNvCxnSpPr>
            <a:stCxn id="0" idx="3"/>
            <a:endCxn id="0" idx="2"/>
          </p:cNvCxnSpPr>
          <p:nvPr/>
        </p:nvCxnSpPr>
        <p:spPr>
          <a:xfrm flipV="1">
            <a:off x="2400300" y="4959350"/>
            <a:ext cx="1714500" cy="415925"/>
          </a:xfrm>
          <a:prstGeom prst="bentConnector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2" name="Straight Arrow Connector 21">
            <a:extLst>
              <a:ext uri="{FF2B5EF4-FFF2-40B4-BE49-F238E27FC236}">
                <a16:creationId xmlns:a16="http://schemas.microsoft.com/office/drawing/2014/main" id="{1684C57E-9DE2-45FE-9369-134D585A2BDE}"/>
              </a:ext>
            </a:extLst>
          </p:cNvPr>
          <p:cNvCxnSpPr>
            <a:stCxn id="0" idx="3"/>
            <a:endCxn id="0" idx="1"/>
          </p:cNvCxnSpPr>
          <p:nvPr/>
        </p:nvCxnSpPr>
        <p:spPr>
          <a:xfrm>
            <a:off x="4797425" y="2647950"/>
            <a:ext cx="687388" cy="317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Straight Arrow Connector 22">
            <a:extLst>
              <a:ext uri="{FF2B5EF4-FFF2-40B4-BE49-F238E27FC236}">
                <a16:creationId xmlns:a16="http://schemas.microsoft.com/office/drawing/2014/main" id="{899F87D0-507E-4D1B-9093-AFAF9DED3996}"/>
              </a:ext>
            </a:extLst>
          </p:cNvPr>
          <p:cNvCxnSpPr>
            <a:stCxn id="0" idx="0"/>
            <a:endCxn id="0" idx="2"/>
          </p:cNvCxnSpPr>
          <p:nvPr/>
        </p:nvCxnSpPr>
        <p:spPr>
          <a:xfrm flipH="1" flipV="1">
            <a:off x="6208713" y="3044825"/>
            <a:ext cx="0" cy="111601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4" name="Straight Arrow Connector 23">
            <a:extLst>
              <a:ext uri="{FF2B5EF4-FFF2-40B4-BE49-F238E27FC236}">
                <a16:creationId xmlns:a16="http://schemas.microsoft.com/office/drawing/2014/main" id="{F1BC9F52-9F28-417B-A3CB-1245C5EC73FF}"/>
              </a:ext>
            </a:extLst>
          </p:cNvPr>
          <p:cNvCxnSpPr>
            <a:stCxn id="0" idx="3"/>
            <a:endCxn id="0" idx="1"/>
          </p:cNvCxnSpPr>
          <p:nvPr/>
        </p:nvCxnSpPr>
        <p:spPr>
          <a:xfrm>
            <a:off x="6932613" y="2651125"/>
            <a:ext cx="439737"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5" name="Elbow Connector 24">
            <a:extLst>
              <a:ext uri="{FF2B5EF4-FFF2-40B4-BE49-F238E27FC236}">
                <a16:creationId xmlns:a16="http://schemas.microsoft.com/office/drawing/2014/main" id="{55DCEBAD-8A93-4B36-88CA-5455FCB7E815}"/>
              </a:ext>
            </a:extLst>
          </p:cNvPr>
          <p:cNvCxnSpPr>
            <a:stCxn id="0" idx="2"/>
            <a:endCxn id="0" idx="3"/>
          </p:cNvCxnSpPr>
          <p:nvPr/>
        </p:nvCxnSpPr>
        <p:spPr>
          <a:xfrm rot="5400000">
            <a:off x="6780212" y="3216276"/>
            <a:ext cx="1497013" cy="1192212"/>
          </a:xfrm>
          <a:prstGeom prst="bentConnector2">
            <a:avLst/>
          </a:prstGeom>
          <a:ln>
            <a:tailEnd type="arrow"/>
          </a:ln>
        </p:spPr>
        <p:style>
          <a:lnRef idx="3">
            <a:schemeClr val="accent2"/>
          </a:lnRef>
          <a:fillRef idx="0">
            <a:schemeClr val="accent2"/>
          </a:fillRef>
          <a:effectRef idx="2">
            <a:schemeClr val="accent2"/>
          </a:effectRef>
          <a:fontRef idx="minor">
            <a:schemeClr val="tx1"/>
          </a:fontRef>
        </p:style>
      </p:cxnSp>
      <p:sp>
        <p:nvSpPr>
          <p:cNvPr id="48774" name="TextBox 2">
            <a:extLst>
              <a:ext uri="{FF2B5EF4-FFF2-40B4-BE49-F238E27FC236}">
                <a16:creationId xmlns:a16="http://schemas.microsoft.com/office/drawing/2014/main" id="{A1329DB4-5A78-4B54-99EB-D3084E09FEBE}"/>
              </a:ext>
            </a:extLst>
          </p:cNvPr>
          <p:cNvSpPr txBox="1">
            <a:spLocks noChangeArrowheads="1"/>
          </p:cNvSpPr>
          <p:nvPr/>
        </p:nvSpPr>
        <p:spPr bwMode="auto">
          <a:xfrm>
            <a:off x="4987925" y="5149850"/>
            <a:ext cx="33178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solidFill>
                  <a:srgbClr val="003300"/>
                </a:solidFill>
              </a:rPr>
              <a:t>All efforts are wasted when a customer does not choose your product at the moment of truth”.</a:t>
            </a:r>
          </a:p>
        </p:txBody>
      </p:sp>
      <p:sp>
        <p:nvSpPr>
          <p:cNvPr id="48775" name="TextBox 25">
            <a:extLst>
              <a:ext uri="{FF2B5EF4-FFF2-40B4-BE49-F238E27FC236}">
                <a16:creationId xmlns:a16="http://schemas.microsoft.com/office/drawing/2014/main" id="{DEBEC968-A88C-4B02-A282-761BE5C1C36D}"/>
              </a:ext>
            </a:extLst>
          </p:cNvPr>
          <p:cNvSpPr txBox="1">
            <a:spLocks noChangeArrowheads="1"/>
          </p:cNvSpPr>
          <p:nvPr/>
        </p:nvSpPr>
        <p:spPr bwMode="auto">
          <a:xfrm>
            <a:off x="177800" y="3371850"/>
            <a:ext cx="3071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solidFill>
                  <a:srgbClr val="003300"/>
                </a:solidFill>
              </a:rPr>
              <a:t>Marketing creates a brand promise.</a:t>
            </a:r>
          </a:p>
          <a:p>
            <a:pPr eaLnBrk="1" hangingPunct="1">
              <a:spcBef>
                <a:spcPct val="0"/>
              </a:spcBef>
              <a:buFontTx/>
              <a:buNone/>
            </a:pPr>
            <a:r>
              <a:rPr lang="en-US" altLang="en-US" sz="1800" dirty="0">
                <a:solidFill>
                  <a:srgbClr val="003300"/>
                </a:solidFill>
              </a:rPr>
              <a:t>Operations must deliver on that promise.</a:t>
            </a:r>
          </a:p>
        </p:txBody>
      </p:sp>
      <p:sp>
        <p:nvSpPr>
          <p:cNvPr id="48776" name="TextBox 26">
            <a:extLst>
              <a:ext uri="{FF2B5EF4-FFF2-40B4-BE49-F238E27FC236}">
                <a16:creationId xmlns:a16="http://schemas.microsoft.com/office/drawing/2014/main" id="{D6071102-3ADD-451A-A0D4-8643BFFADADF}"/>
              </a:ext>
            </a:extLst>
          </p:cNvPr>
          <p:cNvSpPr txBox="1">
            <a:spLocks noChangeArrowheads="1"/>
          </p:cNvSpPr>
          <p:nvPr/>
        </p:nvSpPr>
        <p:spPr bwMode="auto">
          <a:xfrm>
            <a:off x="2800350" y="1612900"/>
            <a:ext cx="5953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solidFill>
                  <a:srgbClr val="003300"/>
                </a:solidFill>
              </a:rPr>
              <a:t>Remedy is needed when the actual experience differs from the expected experience.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1A176A-6DE4-4D43-8156-E13CD5A335FC}"/>
              </a:ext>
            </a:extLst>
          </p:cNvPr>
          <p:cNvSpPr>
            <a:spLocks noGrp="1"/>
          </p:cNvSpPr>
          <p:nvPr>
            <p:ph idx="1"/>
          </p:nvPr>
        </p:nvSpPr>
        <p:spPr/>
        <p:txBody>
          <a:bodyPr rtlCol="0">
            <a:normAutofit/>
          </a:bodyPr>
          <a:lstStyle/>
          <a:p>
            <a:pPr eaLnBrk="1" fontAlgn="auto" hangingPunct="1">
              <a:spcAft>
                <a:spcPts val="0"/>
              </a:spcAft>
              <a:buFont typeface="Wingdings" panose="05000000000000000000" pitchFamily="2" charset="2"/>
              <a:buChar char="§"/>
              <a:defRPr/>
            </a:pPr>
            <a:r>
              <a:rPr lang="en-US" sz="2800" dirty="0">
                <a:solidFill>
                  <a:schemeClr val="tx2">
                    <a:lumMod val="50000"/>
                  </a:schemeClr>
                </a:solidFill>
                <a:latin typeface="Lucida Bright" panose="02040602050505020304" pitchFamily="18" charset="0"/>
              </a:rPr>
              <a:t>“Shooting from the hip” is just that</a:t>
            </a:r>
          </a:p>
          <a:p>
            <a:pPr eaLnBrk="1" fontAlgn="auto" hangingPunct="1">
              <a:spcAft>
                <a:spcPts val="0"/>
              </a:spcAft>
              <a:buFont typeface="Wingdings" panose="05000000000000000000" pitchFamily="2" charset="2"/>
              <a:buChar char="§"/>
              <a:defRPr/>
            </a:pPr>
            <a:r>
              <a:rPr lang="en-US" sz="2800" dirty="0">
                <a:solidFill>
                  <a:schemeClr val="tx2">
                    <a:lumMod val="50000"/>
                  </a:schemeClr>
                </a:solidFill>
                <a:latin typeface="Lucida Bright" panose="02040602050505020304" pitchFamily="18" charset="0"/>
              </a:rPr>
              <a:t>Fake news are just that- “fake”</a:t>
            </a:r>
          </a:p>
          <a:p>
            <a:pPr eaLnBrk="1" fontAlgn="auto" hangingPunct="1">
              <a:spcAft>
                <a:spcPts val="0"/>
              </a:spcAft>
              <a:buFont typeface="Wingdings" panose="05000000000000000000" pitchFamily="2" charset="2"/>
              <a:buChar char="§"/>
              <a:defRPr/>
            </a:pPr>
            <a:r>
              <a:rPr lang="en-US" sz="2800" dirty="0">
                <a:solidFill>
                  <a:schemeClr val="tx2">
                    <a:lumMod val="50000"/>
                  </a:schemeClr>
                </a:solidFill>
                <a:latin typeface="Lucida Bright" panose="02040602050505020304" pitchFamily="18" charset="0"/>
              </a:rPr>
              <a:t>Lies and misinformation destroy value</a:t>
            </a:r>
          </a:p>
          <a:p>
            <a:pPr eaLnBrk="1" fontAlgn="auto" hangingPunct="1">
              <a:spcAft>
                <a:spcPts val="0"/>
              </a:spcAft>
              <a:defRPr/>
            </a:pPr>
            <a:r>
              <a:rPr lang="en-US" sz="2800" dirty="0">
                <a:solidFill>
                  <a:schemeClr val="tx2">
                    <a:lumMod val="50000"/>
                  </a:schemeClr>
                </a:solidFill>
                <a:latin typeface="Lucida Bright" panose="02040602050505020304" pitchFamily="18" charset="0"/>
              </a:rPr>
              <a:t>Disciplined is the key to manage the flow of:</a:t>
            </a:r>
          </a:p>
          <a:p>
            <a:pPr lvl="1" eaLnBrk="1" fontAlgn="auto" hangingPunct="1">
              <a:spcAft>
                <a:spcPts val="0"/>
              </a:spcAft>
              <a:buFont typeface="Wingdings" panose="05000000000000000000" pitchFamily="2" charset="2"/>
              <a:buChar char="§"/>
              <a:defRPr/>
            </a:pPr>
            <a:r>
              <a:rPr lang="en-US" sz="2400" dirty="0">
                <a:solidFill>
                  <a:schemeClr val="tx2">
                    <a:lumMod val="50000"/>
                  </a:schemeClr>
                </a:solidFill>
                <a:latin typeface="Lucida Bright" panose="02040602050505020304" pitchFamily="18" charset="0"/>
              </a:rPr>
              <a:t>Volume</a:t>
            </a:r>
          </a:p>
          <a:p>
            <a:pPr lvl="1" eaLnBrk="1" fontAlgn="auto" hangingPunct="1">
              <a:spcAft>
                <a:spcPts val="0"/>
              </a:spcAft>
              <a:buFont typeface="Wingdings" panose="05000000000000000000" pitchFamily="2" charset="2"/>
              <a:buChar char="§"/>
              <a:defRPr/>
            </a:pPr>
            <a:r>
              <a:rPr lang="en-US" sz="2400" dirty="0">
                <a:solidFill>
                  <a:schemeClr val="tx2">
                    <a:lumMod val="50000"/>
                  </a:schemeClr>
                </a:solidFill>
                <a:latin typeface="Lucida Bright" panose="02040602050505020304" pitchFamily="18" charset="0"/>
              </a:rPr>
              <a:t>Variety</a:t>
            </a:r>
          </a:p>
          <a:p>
            <a:pPr lvl="1" eaLnBrk="1" fontAlgn="auto" hangingPunct="1">
              <a:spcAft>
                <a:spcPts val="0"/>
              </a:spcAft>
              <a:buFont typeface="Wingdings" panose="05000000000000000000" pitchFamily="2" charset="2"/>
              <a:buChar char="§"/>
              <a:defRPr/>
            </a:pPr>
            <a:r>
              <a:rPr lang="en-US" sz="2400" dirty="0">
                <a:solidFill>
                  <a:schemeClr val="tx2">
                    <a:lumMod val="50000"/>
                  </a:schemeClr>
                </a:solidFill>
                <a:latin typeface="Lucida Bright" panose="02040602050505020304" pitchFamily="18" charset="0"/>
              </a:rPr>
              <a:t>Veracity</a:t>
            </a:r>
          </a:p>
          <a:p>
            <a:pPr lvl="1" eaLnBrk="1" fontAlgn="auto" hangingPunct="1">
              <a:spcAft>
                <a:spcPts val="0"/>
              </a:spcAft>
              <a:buFont typeface="Wingdings" panose="05000000000000000000" pitchFamily="2" charset="2"/>
              <a:buChar char="§"/>
              <a:defRPr/>
            </a:pPr>
            <a:r>
              <a:rPr lang="en-US" sz="2400" dirty="0">
                <a:solidFill>
                  <a:schemeClr val="tx2">
                    <a:lumMod val="50000"/>
                  </a:schemeClr>
                </a:solidFill>
                <a:latin typeface="Lucida Bright" panose="02040602050505020304" pitchFamily="18" charset="0"/>
              </a:rPr>
              <a:t>Velocity</a:t>
            </a:r>
          </a:p>
          <a:p>
            <a:pPr marL="0" indent="0" eaLnBrk="1" fontAlgn="auto" hangingPunct="1">
              <a:spcAft>
                <a:spcPts val="0"/>
              </a:spcAft>
              <a:buFont typeface="Arial" panose="020B0604020202020204" pitchFamily="34" charset="0"/>
              <a:buNone/>
              <a:defRPr/>
            </a:pPr>
            <a:r>
              <a:rPr lang="en-US" sz="2800" dirty="0">
                <a:solidFill>
                  <a:schemeClr val="tx2">
                    <a:lumMod val="50000"/>
                  </a:schemeClr>
                </a:solidFill>
                <a:latin typeface="Lucida Bright" panose="02040602050505020304" pitchFamily="18" charset="0"/>
              </a:rPr>
              <a:t>of data</a:t>
            </a:r>
          </a:p>
          <a:p>
            <a:pPr eaLnBrk="1" fontAlgn="auto" hangingPunct="1">
              <a:spcAft>
                <a:spcPts val="0"/>
              </a:spcAft>
              <a:buFont typeface="Wingdings" panose="05000000000000000000" pitchFamily="2" charset="2"/>
              <a:buChar char="§"/>
              <a:defRPr/>
            </a:pPr>
            <a:endParaRPr lang="en-US" sz="2800" dirty="0">
              <a:solidFill>
                <a:schemeClr val="tx2">
                  <a:lumMod val="50000"/>
                </a:schemeClr>
              </a:solidFill>
              <a:latin typeface="Lucida Bright" panose="02040602050505020304" pitchFamily="18" charset="0"/>
            </a:endParaRPr>
          </a:p>
        </p:txBody>
      </p:sp>
      <p:sp>
        <p:nvSpPr>
          <p:cNvPr id="7" name="Title 1">
            <a:extLst>
              <a:ext uri="{FF2B5EF4-FFF2-40B4-BE49-F238E27FC236}">
                <a16:creationId xmlns:a16="http://schemas.microsoft.com/office/drawing/2014/main" id="{F07D3EAF-F0CF-4DB8-844F-A5DA12B095FF}"/>
              </a:ext>
            </a:extLst>
          </p:cNvPr>
          <p:cNvSpPr txBox="1">
            <a:spLocks noGrp="1"/>
          </p:cNvSpPr>
          <p:nvPr>
            <p:ph type="title"/>
          </p:nvPr>
        </p:nvSpPr>
        <p:spPr>
          <a:xfrm>
            <a:off x="457200" y="261938"/>
            <a:ext cx="8229600" cy="1143000"/>
          </a:xfrm>
        </p:spPr>
        <p:txBody>
          <a:bodyPr rtlCol="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a:solidFill>
                  <a:schemeClr val="accent3">
                    <a:lumMod val="50000"/>
                  </a:schemeClr>
                </a:solidFill>
                <a:latin typeface="FrankRuehl" panose="020E0503060101010101" pitchFamily="34" charset="-79"/>
                <a:cs typeface="FrankRuehl" panose="020E0503060101010101" pitchFamily="34" charset="-79"/>
              </a:rPr>
              <a:t>Key Points</a:t>
            </a:r>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7835B-B5BA-4B87-8DBB-F61375CC86EA}"/>
              </a:ext>
            </a:extLst>
          </p:cNvPr>
          <p:cNvSpPr>
            <a:spLocks noGrp="1"/>
          </p:cNvSpPr>
          <p:nvPr>
            <p:ph type="title"/>
          </p:nvPr>
        </p:nvSpPr>
        <p:spPr>
          <a:xfrm>
            <a:off x="659295" y="607640"/>
            <a:ext cx="8126413" cy="1143000"/>
          </a:xfrm>
        </p:spPr>
        <p:txBody>
          <a:bodyPr rtlCol="0">
            <a:noAutofit/>
          </a:bodyPr>
          <a:lstStyle/>
          <a:p>
            <a:pPr eaLnBrk="1" fontAlgn="auto" hangingPunct="1">
              <a:spcAft>
                <a:spcPts val="0"/>
              </a:spcAft>
              <a:defRPr/>
            </a:pPr>
            <a:r>
              <a:rPr lang="en-US" sz="6000" b="1" dirty="0">
                <a:solidFill>
                  <a:schemeClr val="tx2">
                    <a:lumMod val="50000"/>
                  </a:schemeClr>
                </a:solidFill>
                <a:latin typeface="FrankRuehl" panose="020E0503060101010101" pitchFamily="34" charset="-79"/>
                <a:cs typeface="FrankRuehl" panose="020E0503060101010101" pitchFamily="34" charset="-79"/>
              </a:rPr>
              <a:t>Congruity</a:t>
            </a:r>
          </a:p>
        </p:txBody>
      </p:sp>
      <p:sp>
        <p:nvSpPr>
          <p:cNvPr id="3" name="TextBox 2">
            <a:extLst>
              <a:ext uri="{FF2B5EF4-FFF2-40B4-BE49-F238E27FC236}">
                <a16:creationId xmlns:a16="http://schemas.microsoft.com/office/drawing/2014/main" id="{3A8718CD-2DFE-85C5-E328-B6001C42BEC4}"/>
              </a:ext>
            </a:extLst>
          </p:cNvPr>
          <p:cNvSpPr txBox="1"/>
          <p:nvPr/>
        </p:nvSpPr>
        <p:spPr>
          <a:xfrm>
            <a:off x="707092" y="1939628"/>
            <a:ext cx="8030817" cy="923330"/>
          </a:xfrm>
          <a:prstGeom prst="rect">
            <a:avLst/>
          </a:prstGeom>
          <a:noFill/>
        </p:spPr>
        <p:txBody>
          <a:bodyPr wrap="square" rtlCol="0">
            <a:spAutoFit/>
          </a:bodyPr>
          <a:lstStyle/>
          <a:p>
            <a:r>
              <a:rPr lang="en-US" sz="1800" b="1" i="0" dirty="0">
                <a:solidFill>
                  <a:srgbClr val="C00000"/>
                </a:solidFill>
                <a:effectLst/>
                <a:latin typeface="Lucida Bright" panose="02040602050505020304" pitchFamily="18" charset="0"/>
                <a:ea typeface="+mn-ea"/>
                <a:cs typeface="+mn-cs"/>
              </a:rPr>
              <a:t>When there's </a:t>
            </a:r>
            <a:r>
              <a:rPr lang="en-US" sz="1800" b="1" i="1" dirty="0">
                <a:solidFill>
                  <a:srgbClr val="C00000"/>
                </a:solidFill>
                <a:effectLst/>
                <a:latin typeface="Lucida Bright" panose="02040602050505020304" pitchFamily="18" charset="0"/>
                <a:ea typeface="+mn-ea"/>
                <a:cs typeface="+mn-cs"/>
              </a:rPr>
              <a:t>congruity</a:t>
            </a:r>
            <a:r>
              <a:rPr lang="en-US" sz="1800" b="1" i="0" dirty="0">
                <a:solidFill>
                  <a:srgbClr val="C00000"/>
                </a:solidFill>
                <a:effectLst/>
                <a:latin typeface="Lucida Bright" panose="02040602050505020304" pitchFamily="18" charset="0"/>
                <a:ea typeface="+mn-ea"/>
                <a:cs typeface="+mn-cs"/>
              </a:rPr>
              <a:t>, things fit together in a way that makes sense. If a team has </a:t>
            </a:r>
            <a:r>
              <a:rPr lang="en-US" sz="1800" b="1" i="1" dirty="0">
                <a:solidFill>
                  <a:srgbClr val="C00000"/>
                </a:solidFill>
                <a:effectLst/>
                <a:latin typeface="Lucida Bright" panose="02040602050505020304" pitchFamily="18" charset="0"/>
                <a:ea typeface="+mn-ea"/>
                <a:cs typeface="+mn-cs"/>
              </a:rPr>
              <a:t>congruity</a:t>
            </a:r>
            <a:r>
              <a:rPr lang="en-US" sz="1800" b="1" i="0" dirty="0">
                <a:solidFill>
                  <a:srgbClr val="C00000"/>
                </a:solidFill>
                <a:effectLst/>
                <a:latin typeface="Lucida Bright" panose="02040602050505020304" pitchFamily="18" charset="0"/>
                <a:ea typeface="+mn-ea"/>
                <a:cs typeface="+mn-cs"/>
              </a:rPr>
              <a:t>, the players work together well, even if they don’t win.</a:t>
            </a:r>
          </a:p>
        </p:txBody>
      </p:sp>
      <p:pic>
        <p:nvPicPr>
          <p:cNvPr id="4" name="Picture 3">
            <a:extLst>
              <a:ext uri="{FF2B5EF4-FFF2-40B4-BE49-F238E27FC236}">
                <a16:creationId xmlns:a16="http://schemas.microsoft.com/office/drawing/2014/main" id="{F1BE3FEC-9E9E-3936-87E8-611EBD12FA93}"/>
              </a:ext>
            </a:extLst>
          </p:cNvPr>
          <p:cNvPicPr>
            <a:picLocks noChangeAspect="1"/>
          </p:cNvPicPr>
          <p:nvPr/>
        </p:nvPicPr>
        <p:blipFill>
          <a:blip r:embed="rId3"/>
          <a:stretch>
            <a:fillRect/>
          </a:stretch>
        </p:blipFill>
        <p:spPr>
          <a:xfrm>
            <a:off x="2597923" y="3089181"/>
            <a:ext cx="4486689" cy="3768819"/>
          </a:xfrm>
          <a:prstGeom prst="rect">
            <a:avLst/>
          </a:prstGeom>
        </p:spPr>
      </p:pic>
    </p:spTree>
    <p:custDataLst>
      <p:tags r:id="rId1"/>
    </p:custDataLst>
    <p:extLst>
      <p:ext uri="{BB962C8B-B14F-4D97-AF65-F5344CB8AC3E}">
        <p14:creationId xmlns:p14="http://schemas.microsoft.com/office/powerpoint/2010/main" val="516377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274C241-9488-446E-A96A-ECF8B29ED5CE}"/>
              </a:ext>
            </a:extLst>
          </p:cNvPr>
          <p:cNvSpPr txBox="1">
            <a:spLocks/>
          </p:cNvSpPr>
          <p:nvPr/>
        </p:nvSpPr>
        <p:spPr>
          <a:xfrm>
            <a:off x="1722438" y="4675188"/>
            <a:ext cx="6156325" cy="808037"/>
          </a:xfrm>
          <a:prstGeom prst="rect">
            <a:avLst/>
          </a:prstGeom>
        </p:spPr>
        <p:txBody>
          <a:bodyPr anchor="b">
            <a:normAutofit fontScale="97500"/>
            <a:scene3d>
              <a:camera prst="orthographicFront"/>
              <a:lightRig rig="soft" dir="t">
                <a:rot lat="0" lon="0" rev="2400000"/>
              </a:lightRig>
            </a:scene3d>
            <a:sp3d>
              <a:bevelT w="19050" h="12700"/>
            </a:sp3d>
          </a:bodyPr>
          <a:lstStyle/>
          <a:p>
            <a:pPr marL="54864" algn="ctr" eaLnBrk="1" fontAlgn="auto" hangingPunct="1">
              <a:spcBef>
                <a:spcPts val="0"/>
              </a:spcBef>
              <a:spcAft>
                <a:spcPts val="0"/>
              </a:spcAft>
              <a:defRPr/>
            </a:pPr>
            <a:endParaRPr lang="en-US" sz="3200" b="1"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endParaRPr>
          </a:p>
        </p:txBody>
      </p:sp>
      <p:sp>
        <p:nvSpPr>
          <p:cNvPr id="10" name="Title 1">
            <a:extLst>
              <a:ext uri="{FF2B5EF4-FFF2-40B4-BE49-F238E27FC236}">
                <a16:creationId xmlns:a16="http://schemas.microsoft.com/office/drawing/2014/main" id="{80AAF095-5C72-45D8-AFBF-D9990252ACE3}"/>
              </a:ext>
            </a:extLst>
          </p:cNvPr>
          <p:cNvSpPr txBox="1">
            <a:spLocks/>
          </p:cNvSpPr>
          <p:nvPr/>
        </p:nvSpPr>
        <p:spPr>
          <a:xfrm>
            <a:off x="1722438" y="2061482"/>
            <a:ext cx="5830185" cy="774109"/>
          </a:xfrm>
          <a:prstGeom prst="rect">
            <a:avLst/>
          </a:prstGeom>
        </p:spPr>
        <p:txBody>
          <a:bodyPr anchor="b">
            <a:scene3d>
              <a:camera prst="orthographicFront"/>
              <a:lightRig rig="soft" dir="t">
                <a:rot lat="0" lon="0" rev="2400000"/>
              </a:lightRig>
            </a:scene3d>
            <a:sp3d>
              <a:bevelT w="19050" h="12700"/>
            </a:sp3d>
          </a:bodyPr>
          <a:lstStyle/>
          <a:p>
            <a:pPr marL="54864" algn="ctr" eaLnBrk="1" fontAlgn="auto" hangingPunct="1">
              <a:spcBef>
                <a:spcPts val="0"/>
              </a:spcBef>
              <a:spcAft>
                <a:spcPts val="0"/>
              </a:spcAft>
              <a:defRPr/>
            </a:pPr>
            <a:endParaRPr lang="en-US" sz="4800" b="1" dirty="0">
              <a:solidFill>
                <a:srgbClr val="003300"/>
              </a:solidFill>
              <a:latin typeface="+mj-lt"/>
              <a:ea typeface="+mj-ea"/>
              <a:cs typeface="+mj-cs"/>
            </a:endParaRPr>
          </a:p>
          <a:p>
            <a:pPr marL="54864" algn="ctr" eaLnBrk="1" fontAlgn="auto" hangingPunct="1">
              <a:spcBef>
                <a:spcPts val="0"/>
              </a:spcBef>
              <a:spcAft>
                <a:spcPts val="0"/>
              </a:spcAft>
              <a:defRPr/>
            </a:pPr>
            <a:endParaRPr lang="en-US" sz="4800" b="1" dirty="0">
              <a:solidFill>
                <a:srgbClr val="003300"/>
              </a:solidFill>
              <a:latin typeface="FrankRuehl" panose="020E0503060101010101" pitchFamily="34" charset="-79"/>
              <a:ea typeface="+mj-ea"/>
              <a:cs typeface="FrankRuehl" panose="020E0503060101010101" pitchFamily="34" charset="-79"/>
            </a:endParaRPr>
          </a:p>
          <a:p>
            <a:pPr marL="54864" algn="ctr" eaLnBrk="1" fontAlgn="auto" hangingPunct="1">
              <a:spcBef>
                <a:spcPts val="0"/>
              </a:spcBef>
              <a:spcAft>
                <a:spcPts val="0"/>
              </a:spcAft>
              <a:defRPr/>
            </a:pPr>
            <a:endParaRPr lang="en-US" sz="4800" b="1" dirty="0">
              <a:solidFill>
                <a:srgbClr val="003300"/>
              </a:solidFill>
              <a:latin typeface="FrankRuehl" panose="020E0503060101010101" pitchFamily="34" charset="-79"/>
              <a:ea typeface="+mj-ea"/>
              <a:cs typeface="FrankRuehl" panose="020E0503060101010101" pitchFamily="34" charset="-79"/>
            </a:endParaRPr>
          </a:p>
          <a:p>
            <a:pPr marL="54864" algn="ctr" eaLnBrk="1" fontAlgn="auto" hangingPunct="1">
              <a:spcBef>
                <a:spcPts val="0"/>
              </a:spcBef>
              <a:spcAft>
                <a:spcPts val="0"/>
              </a:spcAft>
              <a:defRPr/>
            </a:pPr>
            <a:r>
              <a:rPr lang="en-US" sz="4800" b="1" dirty="0">
                <a:solidFill>
                  <a:srgbClr val="003300"/>
                </a:solidFill>
                <a:latin typeface="FrankRuehl" panose="020E0503060101010101" pitchFamily="34" charset="-79"/>
                <a:ea typeface="+mj-ea"/>
                <a:cs typeface="FrankRuehl" panose="020E0503060101010101" pitchFamily="34" charset="-79"/>
              </a:rPr>
              <a:t>T1LM1</a:t>
            </a:r>
          </a:p>
        </p:txBody>
      </p:sp>
      <p:sp>
        <p:nvSpPr>
          <p:cNvPr id="15" name="Title 1">
            <a:extLst>
              <a:ext uri="{FF2B5EF4-FFF2-40B4-BE49-F238E27FC236}">
                <a16:creationId xmlns:a16="http://schemas.microsoft.com/office/drawing/2014/main" id="{AF8BD341-01F0-4EC6-9B39-DBF1D73731F6}"/>
              </a:ext>
            </a:extLst>
          </p:cNvPr>
          <p:cNvSpPr txBox="1">
            <a:spLocks noChangeAspect="1"/>
          </p:cNvSpPr>
          <p:nvPr/>
        </p:nvSpPr>
        <p:spPr>
          <a:xfrm>
            <a:off x="1577199" y="2855378"/>
            <a:ext cx="6301564" cy="805417"/>
          </a:xfrm>
          <a:prstGeom prst="rect">
            <a:avLst/>
          </a:prstGeom>
          <a:scene3d>
            <a:camera prst="orthographicFront"/>
            <a:lightRig rig="soft" dir="t">
              <a:rot lat="0" lon="0" rev="2400000"/>
            </a:lightRig>
          </a:scene3d>
          <a:sp3d extrusionH="76200">
            <a:extrusionClr>
              <a:schemeClr val="accent2">
                <a:lumMod val="75000"/>
              </a:schemeClr>
            </a:extrusionClr>
          </a:sp3d>
        </p:spPr>
        <p:txBody>
          <a:bodyPr anchor="ctr">
            <a:sp3d>
              <a:bevelT w="19050" h="12700"/>
            </a:sp3d>
          </a:bodyPr>
          <a:lstStyle/>
          <a:p>
            <a:pPr marL="54864" algn="ctr" eaLnBrk="1" fontAlgn="auto" hangingPunct="1">
              <a:spcBef>
                <a:spcPts val="0"/>
              </a:spcBef>
              <a:spcAft>
                <a:spcPts val="0"/>
              </a:spcAft>
              <a:defRPr/>
            </a:pPr>
            <a:r>
              <a:rPr lang="en-US" sz="4400" b="1" dirty="0">
                <a:solidFill>
                  <a:schemeClr val="tx2">
                    <a:lumMod val="50000"/>
                  </a:schemeClr>
                </a:solidFill>
                <a:latin typeface="+mj-lt"/>
                <a:ea typeface="+mj-ea"/>
                <a:cs typeface="+mj-cs"/>
              </a:rPr>
              <a:t>  </a:t>
            </a:r>
          </a:p>
          <a:p>
            <a:pPr marL="54864" algn="ctr" eaLnBrk="1" fontAlgn="auto" hangingPunct="1">
              <a:spcBef>
                <a:spcPts val="0"/>
              </a:spcBef>
              <a:spcAft>
                <a:spcPts val="0"/>
              </a:spcAft>
              <a:defRPr/>
            </a:pPr>
            <a:r>
              <a:rPr lang="en-US" sz="4400" b="1" dirty="0">
                <a:solidFill>
                  <a:schemeClr val="tx2">
                    <a:lumMod val="50000"/>
                  </a:schemeClr>
                </a:solidFill>
                <a:latin typeface="FrankRuehl" panose="020E0503060101010101" pitchFamily="34" charset="-79"/>
                <a:ea typeface="+mj-ea"/>
                <a:cs typeface="FrankRuehl" panose="020E0503060101010101" pitchFamily="34" charset="-79"/>
              </a:rPr>
              <a:t>End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CB03-88B9-44D3-BD0F-E7D9D86C3B81}"/>
              </a:ext>
            </a:extLst>
          </p:cNvPr>
          <p:cNvSpPr>
            <a:spLocks noGrp="1"/>
          </p:cNvSpPr>
          <p:nvPr>
            <p:ph type="title"/>
          </p:nvPr>
        </p:nvSpPr>
        <p:spPr>
          <a:xfrm>
            <a:off x="484188" y="438150"/>
            <a:ext cx="8229600" cy="1143000"/>
          </a:xfrm>
        </p:spPr>
        <p:txBody>
          <a:bodyPr rtlCol="0">
            <a:normAutofit/>
          </a:bodyPr>
          <a:lstStyle/>
          <a:p>
            <a:pPr eaLnBrk="1" fontAlgn="auto" hangingPunct="1">
              <a:spcAft>
                <a:spcPts val="0"/>
              </a:spcAft>
              <a:defRPr/>
            </a:pPr>
            <a:r>
              <a:rPr lang="en-US" dirty="0">
                <a:solidFill>
                  <a:schemeClr val="accent3">
                    <a:lumMod val="75000"/>
                  </a:schemeClr>
                </a:solidFill>
                <a:latin typeface="FrankRuehl" panose="020E0503060101010101" pitchFamily="34" charset="-79"/>
                <a:cs typeface="FrankRuehl" panose="020E0503060101010101" pitchFamily="34" charset="-79"/>
              </a:rPr>
              <a:t>       The Challenge</a:t>
            </a:r>
          </a:p>
        </p:txBody>
      </p:sp>
      <p:sp>
        <p:nvSpPr>
          <p:cNvPr id="22" name="Rounded Rectangle 21">
            <a:hlinkClick r:id="rId3"/>
            <a:extLst>
              <a:ext uri="{FF2B5EF4-FFF2-40B4-BE49-F238E27FC236}">
                <a16:creationId xmlns:a16="http://schemas.microsoft.com/office/drawing/2014/main" id="{B7C7D4B4-468B-440A-B9AC-DEECF5130FB0}"/>
              </a:ext>
            </a:extLst>
          </p:cNvPr>
          <p:cNvSpPr/>
          <p:nvPr/>
        </p:nvSpPr>
        <p:spPr>
          <a:xfrm>
            <a:off x="2252663" y="2514600"/>
            <a:ext cx="5113337" cy="471488"/>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tx2">
                    <a:lumMod val="50000"/>
                  </a:schemeClr>
                </a:solidFill>
                <a:latin typeface="FrankRuehl" panose="020E0503060101010101" pitchFamily="34" charset="-79"/>
                <a:cs typeface="FrankRuehl" panose="020E0503060101010101" pitchFamily="34" charset="-79"/>
              </a:rPr>
              <a:t>Video - Did you know?</a:t>
            </a:r>
          </a:p>
        </p:txBody>
      </p:sp>
      <p:sp>
        <p:nvSpPr>
          <p:cNvPr id="9220" name="TextBox 3">
            <a:extLst>
              <a:ext uri="{FF2B5EF4-FFF2-40B4-BE49-F238E27FC236}">
                <a16:creationId xmlns:a16="http://schemas.microsoft.com/office/drawing/2014/main" id="{8E6402AE-C1BC-476E-8DA7-1C0B67CF451F}"/>
              </a:ext>
            </a:extLst>
          </p:cNvPr>
          <p:cNvSpPr txBox="1">
            <a:spLocks noChangeArrowheads="1"/>
          </p:cNvSpPr>
          <p:nvPr/>
        </p:nvSpPr>
        <p:spPr bwMode="auto">
          <a:xfrm>
            <a:off x="2076450" y="3775075"/>
            <a:ext cx="54641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dirty="0">
                <a:solidFill>
                  <a:srgbClr val="800000"/>
                </a:solidFill>
                <a:latin typeface="FrankRuehl" panose="020E0503060101010101" pitchFamily="34" charset="-79"/>
                <a:cs typeface="FrankRuehl" panose="020E0503060101010101" pitchFamily="34" charset="-79"/>
              </a:rPr>
              <a:t>What does all of this mean for you?</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2C948-10B3-453E-B09A-F640EBE6E039}"/>
              </a:ext>
            </a:extLst>
          </p:cNvPr>
          <p:cNvSpPr>
            <a:spLocks noGrp="1"/>
          </p:cNvSpPr>
          <p:nvPr>
            <p:ph type="title"/>
          </p:nvPr>
        </p:nvSpPr>
        <p:spPr>
          <a:xfrm>
            <a:off x="481013" y="2192338"/>
            <a:ext cx="8129587" cy="2389187"/>
          </a:xfrm>
        </p:spPr>
        <p:txBody>
          <a:bodyPr rtlCol="0">
            <a:noAutofit/>
          </a:bodyPr>
          <a:lstStyle/>
          <a:p>
            <a:pPr algn="l" eaLnBrk="1" fontAlgn="auto" hangingPunct="1">
              <a:spcAft>
                <a:spcPts val="0"/>
              </a:spcAft>
              <a:defRPr/>
            </a:pPr>
            <a:r>
              <a:rPr lang="en-US" sz="3600" dirty="0">
                <a:solidFill>
                  <a:schemeClr val="tx2">
                    <a:lumMod val="50000"/>
                  </a:schemeClr>
                </a:solidFill>
                <a:latin typeface="FrankRuehl" panose="020E0503060101010101" pitchFamily="34" charset="-79"/>
                <a:cs typeface="FrankRuehl" panose="020E0503060101010101" pitchFamily="34" charset="-79"/>
              </a:rPr>
              <a:t>1. </a:t>
            </a:r>
            <a:r>
              <a:rPr lang="en-US" sz="3200" dirty="0">
                <a:solidFill>
                  <a:schemeClr val="tx2">
                    <a:lumMod val="50000"/>
                  </a:schemeClr>
                </a:solidFill>
                <a:latin typeface="FrankRuehl" panose="020E0503060101010101" pitchFamily="34" charset="-79"/>
                <a:cs typeface="FrankRuehl" panose="020E0503060101010101" pitchFamily="34" charset="-79"/>
              </a:rPr>
              <a:t>Organizations must be managed for</a:t>
            </a:r>
            <a:br>
              <a:rPr lang="en-US" sz="3200" dirty="0">
                <a:solidFill>
                  <a:schemeClr val="tx2">
                    <a:lumMod val="50000"/>
                  </a:schemeClr>
                </a:solidFill>
                <a:latin typeface="FrankRuehl" panose="020E0503060101010101" pitchFamily="34" charset="-79"/>
                <a:cs typeface="FrankRuehl" panose="020E0503060101010101" pitchFamily="34" charset="-79"/>
              </a:rPr>
            </a:br>
            <a:r>
              <a:rPr lang="en-US" sz="3200" dirty="0">
                <a:solidFill>
                  <a:schemeClr val="tx2">
                    <a:lumMod val="50000"/>
                  </a:schemeClr>
                </a:solidFill>
                <a:latin typeface="FrankRuehl" panose="020E0503060101010101" pitchFamily="34" charset="-79"/>
                <a:cs typeface="FrankRuehl" panose="020E0503060101010101" pitchFamily="34" charset="-79"/>
              </a:rPr>
              <a:t>   the future not for the past.</a:t>
            </a:r>
            <a:br>
              <a:rPr lang="en-US" sz="3200" dirty="0">
                <a:solidFill>
                  <a:schemeClr val="tx2">
                    <a:lumMod val="50000"/>
                  </a:schemeClr>
                </a:solidFill>
                <a:latin typeface="FrankRuehl" panose="020E0503060101010101" pitchFamily="34" charset="-79"/>
                <a:cs typeface="FrankRuehl" panose="020E0503060101010101" pitchFamily="34" charset="-79"/>
              </a:rPr>
            </a:br>
            <a:r>
              <a:rPr lang="en-US" sz="3200" dirty="0">
                <a:solidFill>
                  <a:schemeClr val="tx2">
                    <a:lumMod val="50000"/>
                  </a:schemeClr>
                </a:solidFill>
                <a:latin typeface="FrankRuehl" panose="020E0503060101010101" pitchFamily="34" charset="-79"/>
                <a:cs typeface="FrankRuehl" panose="020E0503060101010101" pitchFamily="34" charset="-79"/>
              </a:rPr>
              <a:t>2. The exact future cannot be predicted with</a:t>
            </a:r>
            <a:br>
              <a:rPr lang="en-US" sz="3200" dirty="0">
                <a:solidFill>
                  <a:schemeClr val="tx2">
                    <a:lumMod val="50000"/>
                  </a:schemeClr>
                </a:solidFill>
                <a:latin typeface="FrankRuehl" panose="020E0503060101010101" pitchFamily="34" charset="-79"/>
                <a:cs typeface="FrankRuehl" panose="020E0503060101010101" pitchFamily="34" charset="-79"/>
              </a:rPr>
            </a:br>
            <a:r>
              <a:rPr lang="en-US" sz="3200" dirty="0">
                <a:solidFill>
                  <a:schemeClr val="tx2">
                    <a:lumMod val="50000"/>
                  </a:schemeClr>
                </a:solidFill>
                <a:latin typeface="FrankRuehl" panose="020E0503060101010101" pitchFamily="34" charset="-79"/>
                <a:cs typeface="FrankRuehl" panose="020E0503060101010101" pitchFamily="34" charset="-79"/>
              </a:rPr>
              <a:t>     any degree of certainty.</a:t>
            </a:r>
            <a:br>
              <a:rPr lang="en-US" sz="3200" dirty="0">
                <a:solidFill>
                  <a:schemeClr val="tx2">
                    <a:lumMod val="50000"/>
                  </a:schemeClr>
                </a:solidFill>
                <a:latin typeface="FrankRuehl" panose="020E0503060101010101" pitchFamily="34" charset="-79"/>
                <a:cs typeface="FrankRuehl" panose="020E0503060101010101" pitchFamily="34" charset="-79"/>
              </a:rPr>
            </a:br>
            <a:r>
              <a:rPr lang="en-US" sz="3200" dirty="0">
                <a:solidFill>
                  <a:schemeClr val="tx2">
                    <a:lumMod val="50000"/>
                  </a:schemeClr>
                </a:solidFill>
                <a:latin typeface="FrankRuehl" panose="020E0503060101010101" pitchFamily="34" charset="-79"/>
                <a:cs typeface="FrankRuehl" panose="020E0503060101010101" pitchFamily="34" charset="-79"/>
              </a:rPr>
              <a:t>3. What managers can do is to predict the</a:t>
            </a:r>
            <a:br>
              <a:rPr lang="en-US" sz="3200" dirty="0">
                <a:solidFill>
                  <a:schemeClr val="tx2">
                    <a:lumMod val="50000"/>
                  </a:schemeClr>
                </a:solidFill>
                <a:latin typeface="FrankRuehl" panose="020E0503060101010101" pitchFamily="34" charset="-79"/>
                <a:cs typeface="FrankRuehl" panose="020E0503060101010101" pitchFamily="34" charset="-79"/>
              </a:rPr>
            </a:br>
            <a:r>
              <a:rPr lang="en-US" sz="3200" dirty="0">
                <a:solidFill>
                  <a:schemeClr val="tx2">
                    <a:lumMod val="50000"/>
                  </a:schemeClr>
                </a:solidFill>
                <a:latin typeface="FrankRuehl" panose="020E0503060101010101" pitchFamily="34" charset="-79"/>
                <a:cs typeface="FrankRuehl" panose="020E0503060101010101" pitchFamily="34" charset="-79"/>
              </a:rPr>
              <a:t>    range of possible outcomes. Then</a:t>
            </a:r>
            <a:br>
              <a:rPr lang="en-US" sz="3200" dirty="0">
                <a:solidFill>
                  <a:schemeClr val="tx2">
                    <a:lumMod val="50000"/>
                  </a:schemeClr>
                </a:solidFill>
                <a:latin typeface="FrankRuehl" panose="020E0503060101010101" pitchFamily="34" charset="-79"/>
                <a:cs typeface="FrankRuehl" panose="020E0503060101010101" pitchFamily="34" charset="-79"/>
              </a:rPr>
            </a:br>
            <a:r>
              <a:rPr lang="en-US" sz="3200" dirty="0">
                <a:solidFill>
                  <a:schemeClr val="tx2">
                    <a:lumMod val="50000"/>
                  </a:schemeClr>
                </a:solidFill>
                <a:latin typeface="FrankRuehl" panose="020E0503060101010101" pitchFamily="34" charset="-79"/>
                <a:cs typeface="FrankRuehl" panose="020E0503060101010101" pitchFamily="34" charset="-79"/>
              </a:rPr>
              <a:t>    choose the one that has the greatest</a:t>
            </a:r>
            <a:br>
              <a:rPr lang="en-US" sz="3200" dirty="0">
                <a:solidFill>
                  <a:schemeClr val="tx2">
                    <a:lumMod val="50000"/>
                  </a:schemeClr>
                </a:solidFill>
                <a:latin typeface="FrankRuehl" panose="020E0503060101010101" pitchFamily="34" charset="-79"/>
                <a:cs typeface="FrankRuehl" panose="020E0503060101010101" pitchFamily="34" charset="-79"/>
              </a:rPr>
            </a:br>
            <a:r>
              <a:rPr lang="en-US" sz="3200" b="1" dirty="0">
                <a:solidFill>
                  <a:srgbClr val="800000"/>
                </a:solidFill>
                <a:latin typeface="FrankRuehl" panose="020E0503060101010101" pitchFamily="34" charset="-79"/>
                <a:cs typeface="FrankRuehl" panose="020E0503060101010101" pitchFamily="34" charset="-79"/>
              </a:rPr>
              <a:t>    probability </a:t>
            </a:r>
            <a:r>
              <a:rPr lang="en-US" sz="3200" dirty="0">
                <a:solidFill>
                  <a:schemeClr val="tx2">
                    <a:lumMod val="50000"/>
                  </a:schemeClr>
                </a:solidFill>
                <a:latin typeface="FrankRuehl" panose="020E0503060101010101" pitchFamily="34" charset="-79"/>
                <a:cs typeface="FrankRuehl" panose="020E0503060101010101" pitchFamily="34" charset="-79"/>
              </a:rPr>
              <a:t>of success.</a:t>
            </a:r>
          </a:p>
        </p:txBody>
      </p:sp>
      <p:sp>
        <p:nvSpPr>
          <p:cNvPr id="7" name="Title 1">
            <a:extLst>
              <a:ext uri="{FF2B5EF4-FFF2-40B4-BE49-F238E27FC236}">
                <a16:creationId xmlns:a16="http://schemas.microsoft.com/office/drawing/2014/main" id="{634AB547-5D11-468F-8BCA-8DE578EEC87F}"/>
              </a:ext>
            </a:extLst>
          </p:cNvPr>
          <p:cNvSpPr txBox="1">
            <a:spLocks/>
          </p:cNvSpPr>
          <p:nvPr/>
        </p:nvSpPr>
        <p:spPr>
          <a:xfrm>
            <a:off x="277813" y="161925"/>
            <a:ext cx="8229600"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a:solidFill>
                  <a:schemeClr val="accent3">
                    <a:lumMod val="50000"/>
                  </a:schemeClr>
                </a:solidFill>
                <a:latin typeface="FrankRuehl" panose="020E0503060101010101" pitchFamily="34" charset="-79"/>
                <a:cs typeface="FrankRuehl" panose="020E0503060101010101" pitchFamily="34" charset="-79"/>
              </a:rPr>
              <a:t>Key Points</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690278-21D8-4D78-B78D-B26E89BD6FEA}"/>
              </a:ext>
            </a:extLst>
          </p:cNvPr>
          <p:cNvSpPr txBox="1"/>
          <p:nvPr/>
        </p:nvSpPr>
        <p:spPr>
          <a:xfrm>
            <a:off x="2032000" y="2981325"/>
            <a:ext cx="5464175" cy="769938"/>
          </a:xfrm>
          <a:prstGeom prst="rect">
            <a:avLst/>
          </a:prstGeom>
          <a:noFill/>
        </p:spPr>
        <p:txBody>
          <a:bodyPr>
            <a:spAutoFit/>
          </a:bodyPr>
          <a:lstStyle/>
          <a:p>
            <a:pPr algn="ctr" eaLnBrk="1" fontAlgn="auto" hangingPunct="1">
              <a:spcBef>
                <a:spcPts val="0"/>
              </a:spcBef>
              <a:spcAft>
                <a:spcPts val="0"/>
              </a:spcAft>
              <a:defRPr/>
            </a:pPr>
            <a:r>
              <a:rPr lang="en-US" sz="4400" b="1" dirty="0">
                <a:solidFill>
                  <a:schemeClr val="accent1">
                    <a:lumMod val="50000"/>
                  </a:schemeClr>
                </a:solidFill>
                <a:latin typeface="FrankRuehl" panose="020E0503060101010101" pitchFamily="34" charset="-79"/>
                <a:cs typeface="FrankRuehl" panose="020E0503060101010101" pitchFamily="34" charset="-79"/>
              </a:rPr>
              <a:t>The Path</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2A4F-7899-49D5-9F4E-4DE9E9DE5068}"/>
              </a:ext>
            </a:extLst>
          </p:cNvPr>
          <p:cNvSpPr>
            <a:spLocks noGrp="1"/>
          </p:cNvSpPr>
          <p:nvPr>
            <p:ph type="title"/>
          </p:nvPr>
        </p:nvSpPr>
        <p:spPr>
          <a:xfrm>
            <a:off x="315913" y="1169988"/>
            <a:ext cx="8229600" cy="1143000"/>
          </a:xfrm>
        </p:spPr>
        <p:txBody>
          <a:bodyPr rtlCol="0">
            <a:normAutofit/>
          </a:bodyPr>
          <a:lstStyle/>
          <a:p>
            <a:pPr eaLnBrk="1" fontAlgn="auto" hangingPunct="1">
              <a:spcAft>
                <a:spcPts val="0"/>
              </a:spcAft>
              <a:defRPr/>
            </a:pPr>
            <a:r>
              <a:rPr lang="en-US" dirty="0">
                <a:solidFill>
                  <a:schemeClr val="tx2">
                    <a:lumMod val="50000"/>
                  </a:schemeClr>
                </a:solidFill>
                <a:latin typeface="FrankRuehl" panose="020E0503060101010101" pitchFamily="34" charset="-79"/>
                <a:cs typeface="FrankRuehl" panose="020E0503060101010101" pitchFamily="34" charset="-79"/>
              </a:rPr>
              <a:t>       </a:t>
            </a:r>
            <a:r>
              <a:rPr lang="en-US" dirty="0">
                <a:solidFill>
                  <a:schemeClr val="accent1">
                    <a:lumMod val="50000"/>
                  </a:schemeClr>
                </a:solidFill>
                <a:latin typeface="FrankRuehl" panose="020E0503060101010101" pitchFamily="34" charset="-79"/>
                <a:cs typeface="FrankRuehl" panose="020E0503060101010101" pitchFamily="34" charset="-79"/>
              </a:rPr>
              <a:t>The Path</a:t>
            </a:r>
          </a:p>
        </p:txBody>
      </p:sp>
      <p:sp>
        <p:nvSpPr>
          <p:cNvPr id="15" name="Content Placeholder 4">
            <a:extLst>
              <a:ext uri="{FF2B5EF4-FFF2-40B4-BE49-F238E27FC236}">
                <a16:creationId xmlns:a16="http://schemas.microsoft.com/office/drawing/2014/main" id="{E1B425EA-2F4C-4D08-B0C0-893376C59360}"/>
              </a:ext>
            </a:extLst>
          </p:cNvPr>
          <p:cNvSpPr txBox="1">
            <a:spLocks/>
          </p:cNvSpPr>
          <p:nvPr/>
        </p:nvSpPr>
        <p:spPr>
          <a:xfrm rot="16200000">
            <a:off x="692150" y="3832226"/>
            <a:ext cx="1635125" cy="368300"/>
          </a:xfrm>
          <a:prstGeom prst="roundRect">
            <a:avLst/>
          </a:prstGeom>
          <a:solidFill>
            <a:srgbClr val="800000"/>
          </a:solidFill>
          <a:ln w="9525" cap="flat" cmpd="sng" algn="ctr">
            <a:solidFill>
              <a:srgbClr val="1F497D"/>
            </a:solidFill>
            <a:prstDash val="solid"/>
          </a:ln>
          <a:effectLst/>
        </p:spPr>
        <p:style>
          <a:lnRef idx="1">
            <a:schemeClr val="accent1"/>
          </a:lnRef>
          <a:fillRef idx="3">
            <a:schemeClr val="accent1"/>
          </a:fillRef>
          <a:effectRef idx="2">
            <a:schemeClr val="accent1"/>
          </a:effectRef>
          <a:fontRef idx="minor">
            <a:schemeClr val="lt1"/>
          </a:fontRef>
        </p:style>
        <p:txBody>
          <a:bodyPr anchor="ctr">
            <a:normAutofit fontScale="85000" lnSpcReduction="10000"/>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fontAlgn="auto">
              <a:spcAft>
                <a:spcPts val="0"/>
              </a:spcAft>
              <a:buFont typeface="Arial"/>
              <a:buNone/>
              <a:defRPr/>
            </a:pPr>
            <a:r>
              <a:rPr lang="en-US" sz="2000" b="1" dirty="0">
                <a:solidFill>
                  <a:schemeClr val="accent6">
                    <a:lumMod val="20000"/>
                    <a:lumOff val="80000"/>
                  </a:schemeClr>
                </a:solidFill>
                <a:latin typeface="FrankRuehl" panose="020E0503060101010101" pitchFamily="34" charset="-79"/>
                <a:cs typeface="FrankRuehl" panose="020E0503060101010101" pitchFamily="34" charset="-79"/>
              </a:rPr>
              <a:t>Performance</a:t>
            </a:r>
          </a:p>
        </p:txBody>
      </p:sp>
      <p:sp>
        <p:nvSpPr>
          <p:cNvPr id="18" name="Content Placeholder 4">
            <a:extLst>
              <a:ext uri="{FF2B5EF4-FFF2-40B4-BE49-F238E27FC236}">
                <a16:creationId xmlns:a16="http://schemas.microsoft.com/office/drawing/2014/main" id="{E5B510B4-8ACA-4019-9F83-DE6FF54F92DF}"/>
              </a:ext>
            </a:extLst>
          </p:cNvPr>
          <p:cNvSpPr txBox="1">
            <a:spLocks/>
          </p:cNvSpPr>
          <p:nvPr/>
        </p:nvSpPr>
        <p:spPr>
          <a:xfrm>
            <a:off x="6523038" y="5842000"/>
            <a:ext cx="1193800" cy="355600"/>
          </a:xfrm>
          <a:prstGeom prst="roundRect">
            <a:avLst/>
          </a:prstGeom>
          <a:solidFill>
            <a:srgbClr val="800000"/>
          </a:solidFill>
          <a:ln w="9525" cap="flat" cmpd="sng" algn="ctr">
            <a:solidFill>
              <a:srgbClr val="1F497D"/>
            </a:solidFill>
            <a:prstDash val="solid"/>
          </a:ln>
          <a:effectLst/>
        </p:spPr>
        <p:style>
          <a:lnRef idx="1">
            <a:schemeClr val="accent1"/>
          </a:lnRef>
          <a:fillRef idx="3">
            <a:schemeClr val="accent1"/>
          </a:fillRef>
          <a:effectRef idx="2">
            <a:schemeClr val="accent1"/>
          </a:effectRef>
          <a:fontRef idx="minor">
            <a:schemeClr val="lt1"/>
          </a:fontRef>
        </p:style>
        <p:txBody>
          <a:bodyPr anchor="ctr">
            <a:normAutofit fontScale="85000" lnSpcReduction="20000"/>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fontAlgn="auto">
              <a:spcAft>
                <a:spcPts val="0"/>
              </a:spcAft>
              <a:buFont typeface="Arial"/>
              <a:buNone/>
              <a:defRPr/>
            </a:pPr>
            <a:r>
              <a:rPr lang="en-US" sz="2000" b="1" dirty="0">
                <a:solidFill>
                  <a:schemeClr val="accent6">
                    <a:lumMod val="20000"/>
                    <a:lumOff val="80000"/>
                  </a:schemeClr>
                </a:solidFill>
                <a:latin typeface="FrankRuehl" panose="020E0503060101010101" pitchFamily="34" charset="-79"/>
                <a:cs typeface="FrankRuehl" panose="020E0503060101010101" pitchFamily="34" charset="-79"/>
              </a:rPr>
              <a:t>Time</a:t>
            </a:r>
          </a:p>
        </p:txBody>
      </p:sp>
      <p:cxnSp>
        <p:nvCxnSpPr>
          <p:cNvPr id="5" name="Straight Arrow Connector 4">
            <a:extLst>
              <a:ext uri="{FF2B5EF4-FFF2-40B4-BE49-F238E27FC236}">
                <a16:creationId xmlns:a16="http://schemas.microsoft.com/office/drawing/2014/main" id="{6C66C91F-F90A-4922-8948-B12792388257}"/>
              </a:ext>
            </a:extLst>
          </p:cNvPr>
          <p:cNvCxnSpPr/>
          <p:nvPr/>
        </p:nvCxnSpPr>
        <p:spPr>
          <a:xfrm>
            <a:off x="1916113" y="5702300"/>
            <a:ext cx="520382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F71965D4-D005-4EE8-8FC1-4B4093BC9295}"/>
              </a:ext>
            </a:extLst>
          </p:cNvPr>
          <p:cNvCxnSpPr/>
          <p:nvPr/>
        </p:nvCxnSpPr>
        <p:spPr>
          <a:xfrm flipV="1">
            <a:off x="1916113" y="2616200"/>
            <a:ext cx="0" cy="30861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Freeform 19">
            <a:extLst>
              <a:ext uri="{FF2B5EF4-FFF2-40B4-BE49-F238E27FC236}">
                <a16:creationId xmlns:a16="http://schemas.microsoft.com/office/drawing/2014/main" id="{BAC964E0-0F0A-44BD-AB99-C017FFFC5DFF}"/>
              </a:ext>
            </a:extLst>
          </p:cNvPr>
          <p:cNvSpPr/>
          <p:nvPr/>
        </p:nvSpPr>
        <p:spPr>
          <a:xfrm>
            <a:off x="1955800" y="3911600"/>
            <a:ext cx="2768600" cy="1752600"/>
          </a:xfrm>
          <a:custGeom>
            <a:avLst/>
            <a:gdLst>
              <a:gd name="connsiteX0" fmla="*/ 0 w 2768600"/>
              <a:gd name="connsiteY0" fmla="*/ 1752600 h 1752600"/>
              <a:gd name="connsiteX1" fmla="*/ 50800 w 2768600"/>
              <a:gd name="connsiteY1" fmla="*/ 1651000 h 1752600"/>
              <a:gd name="connsiteX2" fmla="*/ 127000 w 2768600"/>
              <a:gd name="connsiteY2" fmla="*/ 1587500 h 1752600"/>
              <a:gd name="connsiteX3" fmla="*/ 165100 w 2768600"/>
              <a:gd name="connsiteY3" fmla="*/ 1511300 h 1752600"/>
              <a:gd name="connsiteX4" fmla="*/ 241300 w 2768600"/>
              <a:gd name="connsiteY4" fmla="*/ 1447800 h 1752600"/>
              <a:gd name="connsiteX5" fmla="*/ 393700 w 2768600"/>
              <a:gd name="connsiteY5" fmla="*/ 1460500 h 1752600"/>
              <a:gd name="connsiteX6" fmla="*/ 520700 w 2768600"/>
              <a:gd name="connsiteY6" fmla="*/ 1435100 h 1752600"/>
              <a:gd name="connsiteX7" fmla="*/ 546100 w 2768600"/>
              <a:gd name="connsiteY7" fmla="*/ 1397000 h 1752600"/>
              <a:gd name="connsiteX8" fmla="*/ 622300 w 2768600"/>
              <a:gd name="connsiteY8" fmla="*/ 1333500 h 1752600"/>
              <a:gd name="connsiteX9" fmla="*/ 673100 w 2768600"/>
              <a:gd name="connsiteY9" fmla="*/ 1257300 h 1752600"/>
              <a:gd name="connsiteX10" fmla="*/ 723900 w 2768600"/>
              <a:gd name="connsiteY10" fmla="*/ 1181100 h 1752600"/>
              <a:gd name="connsiteX11" fmla="*/ 749300 w 2768600"/>
              <a:gd name="connsiteY11" fmla="*/ 1143000 h 1752600"/>
              <a:gd name="connsiteX12" fmla="*/ 787400 w 2768600"/>
              <a:gd name="connsiteY12" fmla="*/ 1117600 h 1752600"/>
              <a:gd name="connsiteX13" fmla="*/ 850900 w 2768600"/>
              <a:gd name="connsiteY13" fmla="*/ 1130300 h 1752600"/>
              <a:gd name="connsiteX14" fmla="*/ 1003300 w 2768600"/>
              <a:gd name="connsiteY14" fmla="*/ 1104900 h 1752600"/>
              <a:gd name="connsiteX15" fmla="*/ 1028700 w 2768600"/>
              <a:gd name="connsiteY15" fmla="*/ 1066800 h 1752600"/>
              <a:gd name="connsiteX16" fmla="*/ 1041400 w 2768600"/>
              <a:gd name="connsiteY16" fmla="*/ 1028700 h 1752600"/>
              <a:gd name="connsiteX17" fmla="*/ 1117600 w 2768600"/>
              <a:gd name="connsiteY17" fmla="*/ 990600 h 1752600"/>
              <a:gd name="connsiteX18" fmla="*/ 1155700 w 2768600"/>
              <a:gd name="connsiteY18" fmla="*/ 965200 h 1752600"/>
              <a:gd name="connsiteX19" fmla="*/ 1231900 w 2768600"/>
              <a:gd name="connsiteY19" fmla="*/ 939800 h 1752600"/>
              <a:gd name="connsiteX20" fmla="*/ 1308100 w 2768600"/>
              <a:gd name="connsiteY20" fmla="*/ 901700 h 1752600"/>
              <a:gd name="connsiteX21" fmla="*/ 1447800 w 2768600"/>
              <a:gd name="connsiteY21" fmla="*/ 825500 h 1752600"/>
              <a:gd name="connsiteX22" fmla="*/ 1473200 w 2768600"/>
              <a:gd name="connsiteY22" fmla="*/ 787400 h 1752600"/>
              <a:gd name="connsiteX23" fmla="*/ 1498600 w 2768600"/>
              <a:gd name="connsiteY23" fmla="*/ 711200 h 1752600"/>
              <a:gd name="connsiteX24" fmla="*/ 1524000 w 2768600"/>
              <a:gd name="connsiteY24" fmla="*/ 635000 h 1752600"/>
              <a:gd name="connsiteX25" fmla="*/ 1562100 w 2768600"/>
              <a:gd name="connsiteY25" fmla="*/ 558800 h 1752600"/>
              <a:gd name="connsiteX26" fmla="*/ 1600200 w 2768600"/>
              <a:gd name="connsiteY26" fmla="*/ 520700 h 1752600"/>
              <a:gd name="connsiteX27" fmla="*/ 1676400 w 2768600"/>
              <a:gd name="connsiteY27" fmla="*/ 495300 h 1752600"/>
              <a:gd name="connsiteX28" fmla="*/ 1752600 w 2768600"/>
              <a:gd name="connsiteY28" fmla="*/ 457200 h 1752600"/>
              <a:gd name="connsiteX29" fmla="*/ 1879600 w 2768600"/>
              <a:gd name="connsiteY29" fmla="*/ 469900 h 1752600"/>
              <a:gd name="connsiteX30" fmla="*/ 1993900 w 2768600"/>
              <a:gd name="connsiteY30" fmla="*/ 444500 h 1752600"/>
              <a:gd name="connsiteX31" fmla="*/ 2120900 w 2768600"/>
              <a:gd name="connsiteY31" fmla="*/ 431800 h 1752600"/>
              <a:gd name="connsiteX32" fmla="*/ 2197100 w 2768600"/>
              <a:gd name="connsiteY32" fmla="*/ 406400 h 1752600"/>
              <a:gd name="connsiteX33" fmla="*/ 2298700 w 2768600"/>
              <a:gd name="connsiteY33" fmla="*/ 381000 h 1752600"/>
              <a:gd name="connsiteX34" fmla="*/ 2336800 w 2768600"/>
              <a:gd name="connsiteY34" fmla="*/ 355600 h 1752600"/>
              <a:gd name="connsiteX35" fmla="*/ 2425700 w 2768600"/>
              <a:gd name="connsiteY35" fmla="*/ 292100 h 1752600"/>
              <a:gd name="connsiteX36" fmla="*/ 2489200 w 2768600"/>
              <a:gd name="connsiteY36" fmla="*/ 177800 h 1752600"/>
              <a:gd name="connsiteX37" fmla="*/ 2514600 w 2768600"/>
              <a:gd name="connsiteY37" fmla="*/ 139700 h 1752600"/>
              <a:gd name="connsiteX38" fmla="*/ 2590800 w 2768600"/>
              <a:gd name="connsiteY38" fmla="*/ 101600 h 1752600"/>
              <a:gd name="connsiteX39" fmla="*/ 2628900 w 2768600"/>
              <a:gd name="connsiteY39" fmla="*/ 76200 h 1752600"/>
              <a:gd name="connsiteX40" fmla="*/ 2705100 w 2768600"/>
              <a:gd name="connsiteY40" fmla="*/ 50800 h 1752600"/>
              <a:gd name="connsiteX41" fmla="*/ 2768600 w 2768600"/>
              <a:gd name="connsiteY41"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768600" h="1752600">
                <a:moveTo>
                  <a:pt x="0" y="1752600"/>
                </a:moveTo>
                <a:cubicBezTo>
                  <a:pt x="12127" y="1722282"/>
                  <a:pt x="25436" y="1676364"/>
                  <a:pt x="50800" y="1651000"/>
                </a:cubicBezTo>
                <a:cubicBezTo>
                  <a:pt x="150700" y="1551100"/>
                  <a:pt x="22972" y="1712334"/>
                  <a:pt x="127000" y="1587500"/>
                </a:cubicBezTo>
                <a:cubicBezTo>
                  <a:pt x="226918" y="1467599"/>
                  <a:pt x="88730" y="1625856"/>
                  <a:pt x="165100" y="1511300"/>
                </a:cubicBezTo>
                <a:cubicBezTo>
                  <a:pt x="184657" y="1481964"/>
                  <a:pt x="213187" y="1466542"/>
                  <a:pt x="241300" y="1447800"/>
                </a:cubicBezTo>
                <a:cubicBezTo>
                  <a:pt x="292100" y="1452033"/>
                  <a:pt x="342724" y="1460500"/>
                  <a:pt x="393700" y="1460500"/>
                </a:cubicBezTo>
                <a:cubicBezTo>
                  <a:pt x="452073" y="1460500"/>
                  <a:pt x="473781" y="1450740"/>
                  <a:pt x="520700" y="1435100"/>
                </a:cubicBezTo>
                <a:cubicBezTo>
                  <a:pt x="529167" y="1422400"/>
                  <a:pt x="535307" y="1407793"/>
                  <a:pt x="546100" y="1397000"/>
                </a:cubicBezTo>
                <a:cubicBezTo>
                  <a:pt x="619478" y="1323622"/>
                  <a:pt x="549480" y="1427125"/>
                  <a:pt x="622300" y="1333500"/>
                </a:cubicBezTo>
                <a:cubicBezTo>
                  <a:pt x="641042" y="1309403"/>
                  <a:pt x="656167" y="1282700"/>
                  <a:pt x="673100" y="1257300"/>
                </a:cubicBezTo>
                <a:lnTo>
                  <a:pt x="723900" y="1181100"/>
                </a:lnTo>
                <a:cubicBezTo>
                  <a:pt x="732367" y="1168400"/>
                  <a:pt x="736600" y="1151467"/>
                  <a:pt x="749300" y="1143000"/>
                </a:cubicBezTo>
                <a:lnTo>
                  <a:pt x="787400" y="1117600"/>
                </a:lnTo>
                <a:cubicBezTo>
                  <a:pt x="808567" y="1121833"/>
                  <a:pt x="829314" y="1130300"/>
                  <a:pt x="850900" y="1130300"/>
                </a:cubicBezTo>
                <a:cubicBezTo>
                  <a:pt x="935970" y="1130300"/>
                  <a:pt x="943687" y="1124771"/>
                  <a:pt x="1003300" y="1104900"/>
                </a:cubicBezTo>
                <a:cubicBezTo>
                  <a:pt x="1011767" y="1092200"/>
                  <a:pt x="1021874" y="1080452"/>
                  <a:pt x="1028700" y="1066800"/>
                </a:cubicBezTo>
                <a:cubicBezTo>
                  <a:pt x="1034687" y="1054826"/>
                  <a:pt x="1033037" y="1039153"/>
                  <a:pt x="1041400" y="1028700"/>
                </a:cubicBezTo>
                <a:cubicBezTo>
                  <a:pt x="1065664" y="998370"/>
                  <a:pt x="1086924" y="1005938"/>
                  <a:pt x="1117600" y="990600"/>
                </a:cubicBezTo>
                <a:cubicBezTo>
                  <a:pt x="1131252" y="983774"/>
                  <a:pt x="1141752" y="971399"/>
                  <a:pt x="1155700" y="965200"/>
                </a:cubicBezTo>
                <a:cubicBezTo>
                  <a:pt x="1180166" y="954326"/>
                  <a:pt x="1209623" y="954652"/>
                  <a:pt x="1231900" y="939800"/>
                </a:cubicBezTo>
                <a:cubicBezTo>
                  <a:pt x="1315396" y="884136"/>
                  <a:pt x="1225474" y="939257"/>
                  <a:pt x="1308100" y="901700"/>
                </a:cubicBezTo>
                <a:cubicBezTo>
                  <a:pt x="1398655" y="860539"/>
                  <a:pt x="1388151" y="865266"/>
                  <a:pt x="1447800" y="825500"/>
                </a:cubicBezTo>
                <a:cubicBezTo>
                  <a:pt x="1456267" y="812800"/>
                  <a:pt x="1467001" y="801348"/>
                  <a:pt x="1473200" y="787400"/>
                </a:cubicBezTo>
                <a:cubicBezTo>
                  <a:pt x="1484074" y="762934"/>
                  <a:pt x="1490133" y="736600"/>
                  <a:pt x="1498600" y="711200"/>
                </a:cubicBezTo>
                <a:lnTo>
                  <a:pt x="1524000" y="635000"/>
                </a:lnTo>
                <a:cubicBezTo>
                  <a:pt x="1536728" y="596815"/>
                  <a:pt x="1534745" y="591626"/>
                  <a:pt x="1562100" y="558800"/>
                </a:cubicBezTo>
                <a:cubicBezTo>
                  <a:pt x="1573598" y="545002"/>
                  <a:pt x="1584500" y="529422"/>
                  <a:pt x="1600200" y="520700"/>
                </a:cubicBezTo>
                <a:cubicBezTo>
                  <a:pt x="1623605" y="507697"/>
                  <a:pt x="1654123" y="510152"/>
                  <a:pt x="1676400" y="495300"/>
                </a:cubicBezTo>
                <a:cubicBezTo>
                  <a:pt x="1725639" y="462474"/>
                  <a:pt x="1700020" y="474727"/>
                  <a:pt x="1752600" y="457200"/>
                </a:cubicBezTo>
                <a:cubicBezTo>
                  <a:pt x="1794933" y="461433"/>
                  <a:pt x="1837056" y="469900"/>
                  <a:pt x="1879600" y="469900"/>
                </a:cubicBezTo>
                <a:cubicBezTo>
                  <a:pt x="2012473" y="469900"/>
                  <a:pt x="1908773" y="457596"/>
                  <a:pt x="1993900" y="444500"/>
                </a:cubicBezTo>
                <a:cubicBezTo>
                  <a:pt x="2035950" y="438031"/>
                  <a:pt x="2078567" y="436033"/>
                  <a:pt x="2120900" y="431800"/>
                </a:cubicBezTo>
                <a:cubicBezTo>
                  <a:pt x="2146300" y="423333"/>
                  <a:pt x="2170846" y="411651"/>
                  <a:pt x="2197100" y="406400"/>
                </a:cubicBezTo>
                <a:cubicBezTo>
                  <a:pt x="2221252" y="401570"/>
                  <a:pt x="2272665" y="394017"/>
                  <a:pt x="2298700" y="381000"/>
                </a:cubicBezTo>
                <a:cubicBezTo>
                  <a:pt x="2312352" y="374174"/>
                  <a:pt x="2323548" y="363173"/>
                  <a:pt x="2336800" y="355600"/>
                </a:cubicBezTo>
                <a:cubicBezTo>
                  <a:pt x="2414808" y="311024"/>
                  <a:pt x="2363641" y="354159"/>
                  <a:pt x="2425700" y="292100"/>
                </a:cubicBezTo>
                <a:cubicBezTo>
                  <a:pt x="2448053" y="225040"/>
                  <a:pt x="2430974" y="265139"/>
                  <a:pt x="2489200" y="177800"/>
                </a:cubicBezTo>
                <a:cubicBezTo>
                  <a:pt x="2497667" y="165100"/>
                  <a:pt x="2501900" y="148167"/>
                  <a:pt x="2514600" y="139700"/>
                </a:cubicBezTo>
                <a:cubicBezTo>
                  <a:pt x="2623789" y="66907"/>
                  <a:pt x="2485640" y="154180"/>
                  <a:pt x="2590800" y="101600"/>
                </a:cubicBezTo>
                <a:cubicBezTo>
                  <a:pt x="2604452" y="94774"/>
                  <a:pt x="2614952" y="82399"/>
                  <a:pt x="2628900" y="76200"/>
                </a:cubicBezTo>
                <a:cubicBezTo>
                  <a:pt x="2653366" y="65326"/>
                  <a:pt x="2705100" y="50800"/>
                  <a:pt x="2705100" y="50800"/>
                </a:cubicBezTo>
                <a:cubicBezTo>
                  <a:pt x="2749893" y="6007"/>
                  <a:pt x="2727136" y="20732"/>
                  <a:pt x="2768600" y="0"/>
                </a:cubicBezTo>
              </a:path>
            </a:pathLst>
          </a:custGeom>
        </p:spPr>
        <p:style>
          <a:lnRef idx="3">
            <a:schemeClr val="accent2"/>
          </a:lnRef>
          <a:fillRef idx="0">
            <a:schemeClr val="accent2"/>
          </a:fillRef>
          <a:effectRef idx="2">
            <a:schemeClr val="accent2"/>
          </a:effectRef>
          <a:fontRef idx="minor">
            <a:schemeClr val="tx1"/>
          </a:fontRef>
        </p:style>
        <p:txBody>
          <a:bodyPr anchor="ctr"/>
          <a:lstStyle/>
          <a:p>
            <a:pPr algn="ctr" eaLnBrk="1" fontAlgn="auto" hangingPunct="1">
              <a:spcBef>
                <a:spcPts val="0"/>
              </a:spcBef>
              <a:spcAft>
                <a:spcPts val="0"/>
              </a:spcAft>
              <a:defRPr/>
            </a:pPr>
            <a:endParaRPr lang="en-US" dirty="0"/>
          </a:p>
        </p:txBody>
      </p:sp>
      <p:cxnSp>
        <p:nvCxnSpPr>
          <p:cNvPr id="23" name="Straight Connector 22">
            <a:extLst>
              <a:ext uri="{FF2B5EF4-FFF2-40B4-BE49-F238E27FC236}">
                <a16:creationId xmlns:a16="http://schemas.microsoft.com/office/drawing/2014/main" id="{B84F20B9-D179-42A3-A813-B39AF458930D}"/>
              </a:ext>
            </a:extLst>
          </p:cNvPr>
          <p:cNvCxnSpPr/>
          <p:nvPr/>
        </p:nvCxnSpPr>
        <p:spPr>
          <a:xfrm>
            <a:off x="4724400" y="2416175"/>
            <a:ext cx="0" cy="3286125"/>
          </a:xfrm>
          <a:prstGeom prst="line">
            <a:avLst/>
          </a:prstGeom>
        </p:spPr>
        <p:style>
          <a:lnRef idx="2">
            <a:schemeClr val="accent1"/>
          </a:lnRef>
          <a:fillRef idx="0">
            <a:schemeClr val="accent1"/>
          </a:fillRef>
          <a:effectRef idx="1">
            <a:schemeClr val="accent1"/>
          </a:effectRef>
          <a:fontRef idx="minor">
            <a:schemeClr val="tx1"/>
          </a:fontRef>
        </p:style>
      </p:cxnSp>
      <p:sp>
        <p:nvSpPr>
          <p:cNvPr id="24" name="Freeform 23">
            <a:extLst>
              <a:ext uri="{FF2B5EF4-FFF2-40B4-BE49-F238E27FC236}">
                <a16:creationId xmlns:a16="http://schemas.microsoft.com/office/drawing/2014/main" id="{4A19DD6F-FC77-47D5-9327-49345AA282FE}"/>
              </a:ext>
            </a:extLst>
          </p:cNvPr>
          <p:cNvSpPr/>
          <p:nvPr/>
        </p:nvSpPr>
        <p:spPr>
          <a:xfrm>
            <a:off x="4724400" y="2921000"/>
            <a:ext cx="1798638" cy="1016000"/>
          </a:xfrm>
          <a:custGeom>
            <a:avLst/>
            <a:gdLst>
              <a:gd name="connsiteX0" fmla="*/ 0 w 1727200"/>
              <a:gd name="connsiteY0" fmla="*/ 1016000 h 1016000"/>
              <a:gd name="connsiteX1" fmla="*/ 63500 w 1727200"/>
              <a:gd name="connsiteY1" fmla="*/ 990600 h 1016000"/>
              <a:gd name="connsiteX2" fmla="*/ 177800 w 1727200"/>
              <a:gd name="connsiteY2" fmla="*/ 965200 h 1016000"/>
              <a:gd name="connsiteX3" fmla="*/ 254000 w 1727200"/>
              <a:gd name="connsiteY3" fmla="*/ 939800 h 1016000"/>
              <a:gd name="connsiteX4" fmla="*/ 304800 w 1727200"/>
              <a:gd name="connsiteY4" fmla="*/ 927100 h 1016000"/>
              <a:gd name="connsiteX5" fmla="*/ 342900 w 1727200"/>
              <a:gd name="connsiteY5" fmla="*/ 850900 h 1016000"/>
              <a:gd name="connsiteX6" fmla="*/ 304800 w 1727200"/>
              <a:gd name="connsiteY6" fmla="*/ 800100 h 1016000"/>
              <a:gd name="connsiteX7" fmla="*/ 304800 w 1727200"/>
              <a:gd name="connsiteY7" fmla="*/ 711200 h 1016000"/>
              <a:gd name="connsiteX8" fmla="*/ 457200 w 1727200"/>
              <a:gd name="connsiteY8" fmla="*/ 673100 h 1016000"/>
              <a:gd name="connsiteX9" fmla="*/ 558800 w 1727200"/>
              <a:gd name="connsiteY9" fmla="*/ 647700 h 1016000"/>
              <a:gd name="connsiteX10" fmla="*/ 609600 w 1727200"/>
              <a:gd name="connsiteY10" fmla="*/ 635000 h 1016000"/>
              <a:gd name="connsiteX11" fmla="*/ 685800 w 1727200"/>
              <a:gd name="connsiteY11" fmla="*/ 609600 h 1016000"/>
              <a:gd name="connsiteX12" fmla="*/ 723900 w 1727200"/>
              <a:gd name="connsiteY12" fmla="*/ 533400 h 1016000"/>
              <a:gd name="connsiteX13" fmla="*/ 774700 w 1727200"/>
              <a:gd name="connsiteY13" fmla="*/ 457200 h 1016000"/>
              <a:gd name="connsiteX14" fmla="*/ 787400 w 1727200"/>
              <a:gd name="connsiteY14" fmla="*/ 406400 h 1016000"/>
              <a:gd name="connsiteX15" fmla="*/ 863600 w 1727200"/>
              <a:gd name="connsiteY15" fmla="*/ 368300 h 1016000"/>
              <a:gd name="connsiteX16" fmla="*/ 1295400 w 1727200"/>
              <a:gd name="connsiteY16" fmla="*/ 368300 h 1016000"/>
              <a:gd name="connsiteX17" fmla="*/ 1308100 w 1727200"/>
              <a:gd name="connsiteY17" fmla="*/ 279400 h 1016000"/>
              <a:gd name="connsiteX18" fmla="*/ 1346200 w 1727200"/>
              <a:gd name="connsiteY18" fmla="*/ 152400 h 1016000"/>
              <a:gd name="connsiteX19" fmla="*/ 1371600 w 1727200"/>
              <a:gd name="connsiteY19" fmla="*/ 114300 h 1016000"/>
              <a:gd name="connsiteX20" fmla="*/ 1409700 w 1727200"/>
              <a:gd name="connsiteY20" fmla="*/ 88900 h 1016000"/>
              <a:gd name="connsiteX21" fmla="*/ 1435100 w 1727200"/>
              <a:gd name="connsiteY21" fmla="*/ 50800 h 1016000"/>
              <a:gd name="connsiteX22" fmla="*/ 1689100 w 1727200"/>
              <a:gd name="connsiteY22" fmla="*/ 12700 h 1016000"/>
              <a:gd name="connsiteX23" fmla="*/ 1727200 w 1727200"/>
              <a:gd name="connsiteY23" fmla="*/ 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27200" h="1016000">
                <a:moveTo>
                  <a:pt x="0" y="1016000"/>
                </a:moveTo>
                <a:cubicBezTo>
                  <a:pt x="21167" y="1007533"/>
                  <a:pt x="41873" y="997809"/>
                  <a:pt x="63500" y="990600"/>
                </a:cubicBezTo>
                <a:cubicBezTo>
                  <a:pt x="114821" y="973493"/>
                  <a:pt x="122439" y="980299"/>
                  <a:pt x="177800" y="965200"/>
                </a:cubicBezTo>
                <a:cubicBezTo>
                  <a:pt x="203631" y="958155"/>
                  <a:pt x="228025" y="946294"/>
                  <a:pt x="254000" y="939800"/>
                </a:cubicBezTo>
                <a:lnTo>
                  <a:pt x="304800" y="927100"/>
                </a:lnTo>
                <a:cubicBezTo>
                  <a:pt x="311647" y="916829"/>
                  <a:pt x="348158" y="869303"/>
                  <a:pt x="342900" y="850900"/>
                </a:cubicBezTo>
                <a:cubicBezTo>
                  <a:pt x="337085" y="830548"/>
                  <a:pt x="317500" y="817033"/>
                  <a:pt x="304800" y="800100"/>
                </a:cubicBezTo>
                <a:cubicBezTo>
                  <a:pt x="296546" y="775338"/>
                  <a:pt x="275859" y="736006"/>
                  <a:pt x="304800" y="711200"/>
                </a:cubicBezTo>
                <a:cubicBezTo>
                  <a:pt x="331338" y="688453"/>
                  <a:pt x="425849" y="679818"/>
                  <a:pt x="457200" y="673100"/>
                </a:cubicBezTo>
                <a:cubicBezTo>
                  <a:pt x="491334" y="665786"/>
                  <a:pt x="524933" y="656167"/>
                  <a:pt x="558800" y="647700"/>
                </a:cubicBezTo>
                <a:cubicBezTo>
                  <a:pt x="575733" y="643467"/>
                  <a:pt x="593041" y="640520"/>
                  <a:pt x="609600" y="635000"/>
                </a:cubicBezTo>
                <a:lnTo>
                  <a:pt x="685800" y="609600"/>
                </a:lnTo>
                <a:cubicBezTo>
                  <a:pt x="717722" y="513835"/>
                  <a:pt x="674661" y="631877"/>
                  <a:pt x="723900" y="533400"/>
                </a:cubicBezTo>
                <a:cubicBezTo>
                  <a:pt x="760659" y="459882"/>
                  <a:pt x="702475" y="529425"/>
                  <a:pt x="774700" y="457200"/>
                </a:cubicBezTo>
                <a:cubicBezTo>
                  <a:pt x="778933" y="440267"/>
                  <a:pt x="777718" y="420923"/>
                  <a:pt x="787400" y="406400"/>
                </a:cubicBezTo>
                <a:cubicBezTo>
                  <a:pt x="801468" y="385298"/>
                  <a:pt x="841866" y="375545"/>
                  <a:pt x="863600" y="368300"/>
                </a:cubicBezTo>
                <a:cubicBezTo>
                  <a:pt x="899645" y="370197"/>
                  <a:pt x="1236927" y="397536"/>
                  <a:pt x="1295400" y="368300"/>
                </a:cubicBezTo>
                <a:cubicBezTo>
                  <a:pt x="1322174" y="354913"/>
                  <a:pt x="1303548" y="308986"/>
                  <a:pt x="1308100" y="279400"/>
                </a:cubicBezTo>
                <a:cubicBezTo>
                  <a:pt x="1319605" y="204616"/>
                  <a:pt x="1312451" y="211461"/>
                  <a:pt x="1346200" y="152400"/>
                </a:cubicBezTo>
                <a:cubicBezTo>
                  <a:pt x="1353773" y="139148"/>
                  <a:pt x="1360807" y="125093"/>
                  <a:pt x="1371600" y="114300"/>
                </a:cubicBezTo>
                <a:cubicBezTo>
                  <a:pt x="1382393" y="103507"/>
                  <a:pt x="1397000" y="97367"/>
                  <a:pt x="1409700" y="88900"/>
                </a:cubicBezTo>
                <a:cubicBezTo>
                  <a:pt x="1418167" y="76200"/>
                  <a:pt x="1422157" y="58890"/>
                  <a:pt x="1435100" y="50800"/>
                </a:cubicBezTo>
                <a:cubicBezTo>
                  <a:pt x="1497821" y="11600"/>
                  <a:pt x="1639603" y="16235"/>
                  <a:pt x="1689100" y="12700"/>
                </a:cubicBezTo>
                <a:lnTo>
                  <a:pt x="1727200" y="0"/>
                </a:lnTo>
              </a:path>
            </a:pathLst>
          </a:custGeom>
          <a:ln/>
        </p:spPr>
        <p:style>
          <a:lnRef idx="3">
            <a:schemeClr val="accent4"/>
          </a:lnRef>
          <a:fillRef idx="0">
            <a:schemeClr val="accent4"/>
          </a:fillRef>
          <a:effectRef idx="2">
            <a:schemeClr val="accent4"/>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32" name="Freeform 31">
            <a:extLst>
              <a:ext uri="{FF2B5EF4-FFF2-40B4-BE49-F238E27FC236}">
                <a16:creationId xmlns:a16="http://schemas.microsoft.com/office/drawing/2014/main" id="{A14DF21B-A490-4754-8E42-E36A3D11E86E}"/>
              </a:ext>
            </a:extLst>
          </p:cNvPr>
          <p:cNvSpPr/>
          <p:nvPr/>
        </p:nvSpPr>
        <p:spPr>
          <a:xfrm rot="3274614">
            <a:off x="4795838" y="3843338"/>
            <a:ext cx="1727200" cy="1016000"/>
          </a:xfrm>
          <a:custGeom>
            <a:avLst/>
            <a:gdLst>
              <a:gd name="connsiteX0" fmla="*/ 0 w 1727200"/>
              <a:gd name="connsiteY0" fmla="*/ 1016000 h 1016000"/>
              <a:gd name="connsiteX1" fmla="*/ 63500 w 1727200"/>
              <a:gd name="connsiteY1" fmla="*/ 990600 h 1016000"/>
              <a:gd name="connsiteX2" fmla="*/ 177800 w 1727200"/>
              <a:gd name="connsiteY2" fmla="*/ 965200 h 1016000"/>
              <a:gd name="connsiteX3" fmla="*/ 254000 w 1727200"/>
              <a:gd name="connsiteY3" fmla="*/ 939800 h 1016000"/>
              <a:gd name="connsiteX4" fmla="*/ 304800 w 1727200"/>
              <a:gd name="connsiteY4" fmla="*/ 927100 h 1016000"/>
              <a:gd name="connsiteX5" fmla="*/ 342900 w 1727200"/>
              <a:gd name="connsiteY5" fmla="*/ 850900 h 1016000"/>
              <a:gd name="connsiteX6" fmla="*/ 304800 w 1727200"/>
              <a:gd name="connsiteY6" fmla="*/ 800100 h 1016000"/>
              <a:gd name="connsiteX7" fmla="*/ 304800 w 1727200"/>
              <a:gd name="connsiteY7" fmla="*/ 711200 h 1016000"/>
              <a:gd name="connsiteX8" fmla="*/ 457200 w 1727200"/>
              <a:gd name="connsiteY8" fmla="*/ 673100 h 1016000"/>
              <a:gd name="connsiteX9" fmla="*/ 558800 w 1727200"/>
              <a:gd name="connsiteY9" fmla="*/ 647700 h 1016000"/>
              <a:gd name="connsiteX10" fmla="*/ 609600 w 1727200"/>
              <a:gd name="connsiteY10" fmla="*/ 635000 h 1016000"/>
              <a:gd name="connsiteX11" fmla="*/ 685800 w 1727200"/>
              <a:gd name="connsiteY11" fmla="*/ 609600 h 1016000"/>
              <a:gd name="connsiteX12" fmla="*/ 723900 w 1727200"/>
              <a:gd name="connsiteY12" fmla="*/ 533400 h 1016000"/>
              <a:gd name="connsiteX13" fmla="*/ 774700 w 1727200"/>
              <a:gd name="connsiteY13" fmla="*/ 457200 h 1016000"/>
              <a:gd name="connsiteX14" fmla="*/ 787400 w 1727200"/>
              <a:gd name="connsiteY14" fmla="*/ 406400 h 1016000"/>
              <a:gd name="connsiteX15" fmla="*/ 863600 w 1727200"/>
              <a:gd name="connsiteY15" fmla="*/ 368300 h 1016000"/>
              <a:gd name="connsiteX16" fmla="*/ 1295400 w 1727200"/>
              <a:gd name="connsiteY16" fmla="*/ 368300 h 1016000"/>
              <a:gd name="connsiteX17" fmla="*/ 1308100 w 1727200"/>
              <a:gd name="connsiteY17" fmla="*/ 279400 h 1016000"/>
              <a:gd name="connsiteX18" fmla="*/ 1346200 w 1727200"/>
              <a:gd name="connsiteY18" fmla="*/ 152400 h 1016000"/>
              <a:gd name="connsiteX19" fmla="*/ 1371600 w 1727200"/>
              <a:gd name="connsiteY19" fmla="*/ 114300 h 1016000"/>
              <a:gd name="connsiteX20" fmla="*/ 1409700 w 1727200"/>
              <a:gd name="connsiteY20" fmla="*/ 88900 h 1016000"/>
              <a:gd name="connsiteX21" fmla="*/ 1435100 w 1727200"/>
              <a:gd name="connsiteY21" fmla="*/ 50800 h 1016000"/>
              <a:gd name="connsiteX22" fmla="*/ 1689100 w 1727200"/>
              <a:gd name="connsiteY22" fmla="*/ 12700 h 1016000"/>
              <a:gd name="connsiteX23" fmla="*/ 1727200 w 1727200"/>
              <a:gd name="connsiteY23" fmla="*/ 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27200" h="1016000">
                <a:moveTo>
                  <a:pt x="0" y="1016000"/>
                </a:moveTo>
                <a:cubicBezTo>
                  <a:pt x="21167" y="1007533"/>
                  <a:pt x="41873" y="997809"/>
                  <a:pt x="63500" y="990600"/>
                </a:cubicBezTo>
                <a:cubicBezTo>
                  <a:pt x="114821" y="973493"/>
                  <a:pt x="122439" y="980299"/>
                  <a:pt x="177800" y="965200"/>
                </a:cubicBezTo>
                <a:cubicBezTo>
                  <a:pt x="203631" y="958155"/>
                  <a:pt x="228025" y="946294"/>
                  <a:pt x="254000" y="939800"/>
                </a:cubicBezTo>
                <a:lnTo>
                  <a:pt x="304800" y="927100"/>
                </a:lnTo>
                <a:cubicBezTo>
                  <a:pt x="311647" y="916829"/>
                  <a:pt x="348158" y="869303"/>
                  <a:pt x="342900" y="850900"/>
                </a:cubicBezTo>
                <a:cubicBezTo>
                  <a:pt x="337085" y="830548"/>
                  <a:pt x="317500" y="817033"/>
                  <a:pt x="304800" y="800100"/>
                </a:cubicBezTo>
                <a:cubicBezTo>
                  <a:pt x="296546" y="775338"/>
                  <a:pt x="275859" y="736006"/>
                  <a:pt x="304800" y="711200"/>
                </a:cubicBezTo>
                <a:cubicBezTo>
                  <a:pt x="331338" y="688453"/>
                  <a:pt x="425849" y="679818"/>
                  <a:pt x="457200" y="673100"/>
                </a:cubicBezTo>
                <a:cubicBezTo>
                  <a:pt x="491334" y="665786"/>
                  <a:pt x="524933" y="656167"/>
                  <a:pt x="558800" y="647700"/>
                </a:cubicBezTo>
                <a:cubicBezTo>
                  <a:pt x="575733" y="643467"/>
                  <a:pt x="593041" y="640520"/>
                  <a:pt x="609600" y="635000"/>
                </a:cubicBezTo>
                <a:lnTo>
                  <a:pt x="685800" y="609600"/>
                </a:lnTo>
                <a:cubicBezTo>
                  <a:pt x="717722" y="513835"/>
                  <a:pt x="674661" y="631877"/>
                  <a:pt x="723900" y="533400"/>
                </a:cubicBezTo>
                <a:cubicBezTo>
                  <a:pt x="760659" y="459882"/>
                  <a:pt x="702475" y="529425"/>
                  <a:pt x="774700" y="457200"/>
                </a:cubicBezTo>
                <a:cubicBezTo>
                  <a:pt x="778933" y="440267"/>
                  <a:pt x="777718" y="420923"/>
                  <a:pt x="787400" y="406400"/>
                </a:cubicBezTo>
                <a:cubicBezTo>
                  <a:pt x="801468" y="385298"/>
                  <a:pt x="841866" y="375545"/>
                  <a:pt x="863600" y="368300"/>
                </a:cubicBezTo>
                <a:cubicBezTo>
                  <a:pt x="899645" y="370197"/>
                  <a:pt x="1236927" y="397536"/>
                  <a:pt x="1295400" y="368300"/>
                </a:cubicBezTo>
                <a:cubicBezTo>
                  <a:pt x="1322174" y="354913"/>
                  <a:pt x="1303548" y="308986"/>
                  <a:pt x="1308100" y="279400"/>
                </a:cubicBezTo>
                <a:cubicBezTo>
                  <a:pt x="1319605" y="204616"/>
                  <a:pt x="1312451" y="211461"/>
                  <a:pt x="1346200" y="152400"/>
                </a:cubicBezTo>
                <a:cubicBezTo>
                  <a:pt x="1353773" y="139148"/>
                  <a:pt x="1360807" y="125093"/>
                  <a:pt x="1371600" y="114300"/>
                </a:cubicBezTo>
                <a:cubicBezTo>
                  <a:pt x="1382393" y="103507"/>
                  <a:pt x="1397000" y="97367"/>
                  <a:pt x="1409700" y="88900"/>
                </a:cubicBezTo>
                <a:cubicBezTo>
                  <a:pt x="1418167" y="76200"/>
                  <a:pt x="1422157" y="58890"/>
                  <a:pt x="1435100" y="50800"/>
                </a:cubicBezTo>
                <a:cubicBezTo>
                  <a:pt x="1497821" y="11600"/>
                  <a:pt x="1639603" y="16235"/>
                  <a:pt x="1689100" y="12700"/>
                </a:cubicBezTo>
                <a:lnTo>
                  <a:pt x="1727200" y="0"/>
                </a:lnTo>
              </a:path>
            </a:pathLst>
          </a:custGeom>
        </p:spPr>
        <p:style>
          <a:lnRef idx="3">
            <a:schemeClr val="accent3"/>
          </a:lnRef>
          <a:fillRef idx="0">
            <a:schemeClr val="accent3"/>
          </a:fillRef>
          <a:effectRef idx="2">
            <a:schemeClr val="accent3"/>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12299" name="TextBox 24">
            <a:extLst>
              <a:ext uri="{FF2B5EF4-FFF2-40B4-BE49-F238E27FC236}">
                <a16:creationId xmlns:a16="http://schemas.microsoft.com/office/drawing/2014/main" id="{7F00E1E9-0880-45E5-8D03-D51952FC5D56}"/>
              </a:ext>
            </a:extLst>
          </p:cNvPr>
          <p:cNvSpPr txBox="1">
            <a:spLocks noChangeArrowheads="1"/>
          </p:cNvSpPr>
          <p:nvPr/>
        </p:nvSpPr>
        <p:spPr bwMode="auto">
          <a:xfrm>
            <a:off x="3981450" y="5859463"/>
            <a:ext cx="1485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FrankRuehl" panose="020E0503060101010101" pitchFamily="34" charset="-79"/>
                <a:cs typeface="FrankRuehl" panose="020E0503060101010101" pitchFamily="34" charset="-79"/>
              </a:rPr>
              <a:t>Today</a:t>
            </a:r>
          </a:p>
        </p:txBody>
      </p:sp>
      <p:sp>
        <p:nvSpPr>
          <p:cNvPr id="12300" name="TextBox 33">
            <a:extLst>
              <a:ext uri="{FF2B5EF4-FFF2-40B4-BE49-F238E27FC236}">
                <a16:creationId xmlns:a16="http://schemas.microsoft.com/office/drawing/2014/main" id="{BB255605-3BA2-4943-ACD6-8B1CF3C0828D}"/>
              </a:ext>
            </a:extLst>
          </p:cNvPr>
          <p:cNvSpPr txBox="1">
            <a:spLocks noChangeArrowheads="1"/>
          </p:cNvSpPr>
          <p:nvPr/>
        </p:nvSpPr>
        <p:spPr bwMode="auto">
          <a:xfrm>
            <a:off x="6594475" y="2416175"/>
            <a:ext cx="14859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FrankRuehl" panose="020E0503060101010101" pitchFamily="34" charset="-79"/>
                <a:cs typeface="FrankRuehl" panose="020E0503060101010101" pitchFamily="34" charset="-79"/>
              </a:rPr>
              <a:t>Maximum Desirable Outcome</a:t>
            </a:r>
          </a:p>
        </p:txBody>
      </p:sp>
      <p:sp>
        <p:nvSpPr>
          <p:cNvPr id="12301" name="TextBox 34">
            <a:extLst>
              <a:ext uri="{FF2B5EF4-FFF2-40B4-BE49-F238E27FC236}">
                <a16:creationId xmlns:a16="http://schemas.microsoft.com/office/drawing/2014/main" id="{8679F2C3-6321-436B-BAB0-A3F604E995C2}"/>
              </a:ext>
            </a:extLst>
          </p:cNvPr>
          <p:cNvSpPr txBox="1">
            <a:spLocks noChangeArrowheads="1"/>
          </p:cNvSpPr>
          <p:nvPr/>
        </p:nvSpPr>
        <p:spPr bwMode="auto">
          <a:xfrm>
            <a:off x="6772275" y="4413250"/>
            <a:ext cx="1485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FrankRuehl" panose="020E0503060101010101" pitchFamily="34" charset="-79"/>
                <a:cs typeface="FrankRuehl" panose="020E0503060101010101" pitchFamily="34" charset="-79"/>
              </a:rPr>
              <a:t>Maximum Undesirable</a:t>
            </a:r>
            <a:br>
              <a:rPr lang="en-US" altLang="en-US" sz="1800" dirty="0">
                <a:latin typeface="FrankRuehl" panose="020E0503060101010101" pitchFamily="34" charset="-79"/>
                <a:cs typeface="FrankRuehl" panose="020E0503060101010101" pitchFamily="34" charset="-79"/>
              </a:rPr>
            </a:br>
            <a:r>
              <a:rPr lang="en-US" altLang="en-US" sz="1800" dirty="0">
                <a:latin typeface="FrankRuehl" panose="020E0503060101010101" pitchFamily="34" charset="-79"/>
                <a:cs typeface="FrankRuehl" panose="020E0503060101010101" pitchFamily="34" charset="-79"/>
              </a:rPr>
              <a:t>Outcome</a:t>
            </a:r>
          </a:p>
        </p:txBody>
      </p:sp>
      <p:sp>
        <p:nvSpPr>
          <p:cNvPr id="12302" name="TextBox 39">
            <a:extLst>
              <a:ext uri="{FF2B5EF4-FFF2-40B4-BE49-F238E27FC236}">
                <a16:creationId xmlns:a16="http://schemas.microsoft.com/office/drawing/2014/main" id="{AFB54BDA-0F4C-4D60-99B8-EF089839DCA3}"/>
              </a:ext>
            </a:extLst>
          </p:cNvPr>
          <p:cNvSpPr txBox="1">
            <a:spLocks noChangeArrowheads="1"/>
          </p:cNvSpPr>
          <p:nvPr/>
        </p:nvSpPr>
        <p:spPr bwMode="auto">
          <a:xfrm>
            <a:off x="2381250" y="3587750"/>
            <a:ext cx="1485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FrankRuehl" panose="020E0503060101010101" pitchFamily="34" charset="-79"/>
                <a:cs typeface="FrankRuehl" panose="020E0503060101010101" pitchFamily="34" charset="-79"/>
              </a:rPr>
              <a:t>Historical</a:t>
            </a:r>
            <a:br>
              <a:rPr lang="en-US" altLang="en-US" sz="1800" dirty="0">
                <a:latin typeface="FrankRuehl" panose="020E0503060101010101" pitchFamily="34" charset="-79"/>
                <a:cs typeface="FrankRuehl" panose="020E0503060101010101" pitchFamily="34" charset="-79"/>
              </a:rPr>
            </a:br>
            <a:r>
              <a:rPr lang="en-US" altLang="en-US" sz="1800" dirty="0">
                <a:latin typeface="FrankRuehl" panose="020E0503060101010101" pitchFamily="34" charset="-79"/>
                <a:cs typeface="FrankRuehl" panose="020E0503060101010101" pitchFamily="34" charset="-79"/>
              </a:rPr>
              <a:t>Path</a:t>
            </a:r>
          </a:p>
        </p:txBody>
      </p:sp>
      <p:sp>
        <p:nvSpPr>
          <p:cNvPr id="4" name="Right Brace 3">
            <a:extLst>
              <a:ext uri="{FF2B5EF4-FFF2-40B4-BE49-F238E27FC236}">
                <a16:creationId xmlns:a16="http://schemas.microsoft.com/office/drawing/2014/main" id="{DCFEB6B4-BFCB-4875-AD91-814EBB41B937}"/>
              </a:ext>
            </a:extLst>
          </p:cNvPr>
          <p:cNvSpPr/>
          <p:nvPr/>
        </p:nvSpPr>
        <p:spPr>
          <a:xfrm>
            <a:off x="6691313" y="2914650"/>
            <a:ext cx="161925" cy="1873250"/>
          </a:xfrm>
          <a:prstGeom prst="rightBrace">
            <a:avLst/>
          </a:prstGeom>
        </p:spPr>
        <p:style>
          <a:lnRef idx="3">
            <a:schemeClr val="accent2"/>
          </a:lnRef>
          <a:fillRef idx="0">
            <a:schemeClr val="accent2"/>
          </a:fillRef>
          <a:effectRef idx="2">
            <a:schemeClr val="accent2"/>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12304" name="TextBox 21">
            <a:extLst>
              <a:ext uri="{FF2B5EF4-FFF2-40B4-BE49-F238E27FC236}">
                <a16:creationId xmlns:a16="http://schemas.microsoft.com/office/drawing/2014/main" id="{57029E01-E214-44A6-BD2D-23DCBB94E27C}"/>
              </a:ext>
            </a:extLst>
          </p:cNvPr>
          <p:cNvSpPr txBox="1">
            <a:spLocks noChangeArrowheads="1"/>
          </p:cNvSpPr>
          <p:nvPr/>
        </p:nvSpPr>
        <p:spPr bwMode="auto">
          <a:xfrm>
            <a:off x="6783388" y="3451225"/>
            <a:ext cx="14859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800000"/>
                </a:solidFill>
              </a:rPr>
              <a:t>Range of Potential Outcomes</a:t>
            </a:r>
          </a:p>
        </p:txBody>
      </p:sp>
      <p:sp>
        <p:nvSpPr>
          <p:cNvPr id="12305" name="TextBox 5">
            <a:extLst>
              <a:ext uri="{FF2B5EF4-FFF2-40B4-BE49-F238E27FC236}">
                <a16:creationId xmlns:a16="http://schemas.microsoft.com/office/drawing/2014/main" id="{B9F2EC60-709C-4465-8CAD-8F4C9E64C51C}"/>
              </a:ext>
            </a:extLst>
          </p:cNvPr>
          <p:cNvSpPr txBox="1">
            <a:spLocks noChangeArrowheads="1"/>
          </p:cNvSpPr>
          <p:nvPr/>
        </p:nvSpPr>
        <p:spPr bwMode="auto">
          <a:xfrm>
            <a:off x="2060575" y="309563"/>
            <a:ext cx="52768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FrankRuehl" panose="020E0503060101010101" pitchFamily="34" charset="-79"/>
                <a:cs typeface="FrankRuehl" panose="020E0503060101010101" pitchFamily="34" charset="-79"/>
              </a:rPr>
              <a:t>The ultimate managerial challenge:</a:t>
            </a:r>
          </a:p>
          <a:p>
            <a:pPr algn="ctr" eaLnBrk="1" hangingPunct="1">
              <a:spcBef>
                <a:spcPct val="0"/>
              </a:spcBef>
              <a:buFontTx/>
              <a:buNone/>
            </a:pPr>
            <a:r>
              <a:rPr lang="en-US" altLang="en-US" sz="1800" dirty="0">
                <a:solidFill>
                  <a:srgbClr val="000066"/>
                </a:solidFill>
                <a:latin typeface="FrankRuehl" panose="020E0503060101010101" pitchFamily="34" charset="-79"/>
                <a:cs typeface="FrankRuehl" panose="020E0503060101010101" pitchFamily="34" charset="-79"/>
              </a:rPr>
              <a:t>which path will you put your company on?</a:t>
            </a:r>
          </a:p>
        </p:txBody>
      </p:sp>
      <p:sp>
        <p:nvSpPr>
          <p:cNvPr id="12306" name="TextBox 25">
            <a:extLst>
              <a:ext uri="{FF2B5EF4-FFF2-40B4-BE49-F238E27FC236}">
                <a16:creationId xmlns:a16="http://schemas.microsoft.com/office/drawing/2014/main" id="{5D8E972F-7592-4DE2-BA46-19E4B96FDBB7}"/>
              </a:ext>
            </a:extLst>
          </p:cNvPr>
          <p:cNvSpPr txBox="1">
            <a:spLocks noChangeArrowheads="1"/>
          </p:cNvSpPr>
          <p:nvPr/>
        </p:nvSpPr>
        <p:spPr bwMode="auto">
          <a:xfrm>
            <a:off x="4518025" y="2552700"/>
            <a:ext cx="14859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FrankRuehl" panose="020E0503060101010101" pitchFamily="34" charset="-79"/>
                <a:cs typeface="FrankRuehl" panose="020E0503060101010101" pitchFamily="34" charset="-79"/>
              </a:rPr>
              <a:t>Future</a:t>
            </a:r>
          </a:p>
          <a:p>
            <a:pPr algn="ctr" eaLnBrk="1" hangingPunct="1">
              <a:spcBef>
                <a:spcPct val="0"/>
              </a:spcBef>
              <a:buFontTx/>
              <a:buNone/>
            </a:pPr>
            <a:r>
              <a:rPr lang="en-US" altLang="en-US" sz="1800" dirty="0">
                <a:latin typeface="FrankRuehl" panose="020E0503060101010101" pitchFamily="34" charset="-79"/>
                <a:cs typeface="FrankRuehl" panose="020E0503060101010101" pitchFamily="34" charset="-79"/>
              </a:rPr>
              <a:t> Path</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144509-00C0-408E-948E-1248A9C11DCE}"/>
              </a:ext>
            </a:extLst>
          </p:cNvPr>
          <p:cNvSpPr txBox="1"/>
          <p:nvPr/>
        </p:nvSpPr>
        <p:spPr>
          <a:xfrm>
            <a:off x="2032000" y="2981325"/>
            <a:ext cx="5464175" cy="769938"/>
          </a:xfrm>
          <a:prstGeom prst="rect">
            <a:avLst/>
          </a:prstGeom>
          <a:noFill/>
        </p:spPr>
        <p:txBody>
          <a:bodyPr>
            <a:spAutoFit/>
          </a:bodyPr>
          <a:lstStyle/>
          <a:p>
            <a:pPr algn="ctr" eaLnBrk="1" fontAlgn="auto" hangingPunct="1">
              <a:spcBef>
                <a:spcPts val="0"/>
              </a:spcBef>
              <a:spcAft>
                <a:spcPts val="0"/>
              </a:spcAft>
              <a:defRPr/>
            </a:pPr>
            <a:r>
              <a:rPr lang="en-US" sz="4400" dirty="0">
                <a:solidFill>
                  <a:schemeClr val="accent1">
                    <a:lumMod val="50000"/>
                  </a:schemeClr>
                </a:solidFill>
                <a:latin typeface="FrankRuehl" panose="020E0503060101010101" pitchFamily="34" charset="-79"/>
                <a:cs typeface="FrankRuehl" panose="020E0503060101010101" pitchFamily="34" charset="-79"/>
              </a:rPr>
              <a:t>The Tools</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5"/>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2664</Words>
  <Application>Microsoft Office PowerPoint</Application>
  <PresentationFormat>Letter Paper (8.5x11 in)</PresentationFormat>
  <Paragraphs>1348</Paragraphs>
  <Slides>48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FrankRuehl</vt:lpstr>
      <vt:lpstr>Goudy Old Style</vt:lpstr>
      <vt:lpstr>Lucida Bright</vt:lpstr>
      <vt:lpstr>Wingdings</vt:lpstr>
      <vt:lpstr>Office Theme</vt:lpstr>
      <vt:lpstr>PowerPoint Presentation</vt:lpstr>
      <vt:lpstr>Key Axioms</vt:lpstr>
      <vt:lpstr> Until the AI is fully operational individuals make decisions.  Every Decision Maker is Biased !!!  The errors in judgement will propagate and magnify in a system.  Randomness and Chance will always be present.  </vt:lpstr>
      <vt:lpstr>Managing for the Future</vt:lpstr>
      <vt:lpstr>       The Challenge</vt:lpstr>
      <vt:lpstr>1. Organizations must be managed for    the future not for the past. 2. The exact future cannot be predicted with      any degree of certainty. 3. What managers can do is to predict the     range of possible outcomes. Then     choose the one that has the greatest     probability of success.</vt:lpstr>
      <vt:lpstr>PowerPoint Presentation</vt:lpstr>
      <vt:lpstr>       The Path</vt:lpstr>
      <vt:lpstr>PowerPoint Presentation</vt:lpstr>
      <vt:lpstr>       The Tools</vt:lpstr>
      <vt:lpstr>Business is a System</vt:lpstr>
      <vt:lpstr>An organization is a system where individual parts are connected and depend on each other.  An organization must be managed as a system, and not as a collection of individual functional parts.</vt:lpstr>
      <vt:lpstr>Systems Thinking</vt:lpstr>
      <vt:lpstr>      Systems Framework</vt:lpstr>
      <vt:lpstr>PowerPoint Presentation</vt:lpstr>
      <vt:lpstr>Crossing the Chasm</vt:lpstr>
      <vt:lpstr>1. An organization is a system where individual      parts are connected and depend on each other. 2. The alignment of the functional building blocks     is a must. 3. An organization has to be managed as a system,     and not as a collection of individual functional     parts.</vt:lpstr>
      <vt:lpstr>1. To be successful, an organization must have the right level of the required resources, at the right time, at the right place.  2. The following organizational flows will have to be aligned across the organization and with each other:  * information  * labor and skill  * material  * funds 3. Accurate forecasting is difficult if impossible. </vt:lpstr>
      <vt:lpstr>PowerPoint Presentation</vt:lpstr>
      <vt:lpstr>            Simulation of Operations</vt:lpstr>
      <vt:lpstr> Systems Reliability</vt:lpstr>
      <vt:lpstr>   1.  The quality of decisions has to be built-in not tested-       out. 2.  The principles of the TQM as related to sequential       production system do not do not apply to the parallel,       systems based organizational design.    </vt:lpstr>
      <vt:lpstr>PowerPoint Presentation</vt:lpstr>
      <vt:lpstr>PowerPoint Presentation</vt:lpstr>
      <vt:lpstr>1. Consistency and reliability in managerial decision     making is the key prerequisite for success. 2. Bad decisions propagate and destroy  value. 3. There are three key decision-making environments:      certainty, risk, and uncertainty. 4. Individual propensity to take a risk and the individual      utility will impact how decisions are made. 5. The key managerial challenge is the alignment of the     decisions made on the individual level with the overall     objectives of the firm.  </vt:lpstr>
      <vt:lpstr> Decision Environments</vt:lpstr>
      <vt:lpstr>1. Individuals have their own preference for taking risks. 2. This preference will vary with the size of the gamble. 3. Risk takers: will get more utility (thrill) with large     gambles.  4. Risk avoiders: get more utility from avoiding risks. 5. Risk neutral persons derive the same level of utility     regardless of the size of the gamble. 6. Management must know the risk profile of each    employee and match their risk profiles with their job     responsibilities. 7. Bias is built-in any decision making because the “self” factor. 8. Variations can have assignable causes and unassignable causes. </vt:lpstr>
      <vt:lpstr>1. Certainty  2. Known Risk  3. Uncertainty  </vt:lpstr>
      <vt:lpstr> Bias</vt:lpstr>
      <vt:lpstr>PowerPoint Presentation</vt:lpstr>
      <vt:lpstr>Sources of Bias</vt:lpstr>
      <vt:lpstr>PowerPoint Presentation</vt:lpstr>
      <vt:lpstr>Randomness and Chance</vt:lpstr>
      <vt:lpstr>“Swiss Cheese” Method </vt:lpstr>
      <vt:lpstr>Covid-19 Example</vt:lpstr>
      <vt:lpstr>Ethics</vt:lpstr>
      <vt:lpstr>Ethics and Statistics</vt:lpstr>
      <vt:lpstr>Ethics and Statistics</vt:lpstr>
      <vt:lpstr>Ethics and Statistics</vt:lpstr>
      <vt:lpstr>Ethics and Statistics</vt:lpstr>
      <vt:lpstr>Ethics and Statistics</vt:lpstr>
      <vt:lpstr>Ethics and Statistics</vt:lpstr>
      <vt:lpstr>Psychology of Choice</vt:lpstr>
      <vt:lpstr>Key Points</vt:lpstr>
      <vt:lpstr>The Moment of Truth</vt:lpstr>
      <vt:lpstr>Key Points</vt:lpstr>
      <vt:lpstr>Congruity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2016-01-27T18:55:39Z</dcterms:created>
  <dcterms:modified xsi:type="dcterms:W3CDTF">2022-08-31T17:38:53Z</dcterms:modified>
</cp:coreProperties>
</file>