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3" r:id="rId1"/>
  </p:sldMasterIdLst>
  <p:notesMasterIdLst>
    <p:notesMasterId r:id="rId32"/>
  </p:notesMasterIdLst>
  <p:handoutMasterIdLst>
    <p:handoutMasterId r:id="rId33"/>
  </p:handoutMasterIdLst>
  <p:sldIdLst>
    <p:sldId id="746" r:id="rId2"/>
    <p:sldId id="262" r:id="rId3"/>
    <p:sldId id="266" r:id="rId4"/>
    <p:sldId id="267" r:id="rId5"/>
    <p:sldId id="268" r:id="rId6"/>
    <p:sldId id="269" r:id="rId7"/>
    <p:sldId id="272" r:id="rId8"/>
    <p:sldId id="273" r:id="rId9"/>
    <p:sldId id="274" r:id="rId10"/>
    <p:sldId id="312" r:id="rId11"/>
    <p:sldId id="313" r:id="rId12"/>
    <p:sldId id="280" r:id="rId13"/>
    <p:sldId id="318" r:id="rId14"/>
    <p:sldId id="322" r:id="rId15"/>
    <p:sldId id="321" r:id="rId16"/>
    <p:sldId id="323" r:id="rId17"/>
    <p:sldId id="327" r:id="rId18"/>
    <p:sldId id="328" r:id="rId19"/>
    <p:sldId id="329" r:id="rId20"/>
    <p:sldId id="319" r:id="rId21"/>
    <p:sldId id="361" r:id="rId22"/>
    <p:sldId id="335" r:id="rId23"/>
    <p:sldId id="338" r:id="rId24"/>
    <p:sldId id="336" r:id="rId25"/>
    <p:sldId id="341" r:id="rId26"/>
    <p:sldId id="342" r:id="rId27"/>
    <p:sldId id="345" r:id="rId28"/>
    <p:sldId id="343" r:id="rId29"/>
    <p:sldId id="349" r:id="rId30"/>
    <p:sldId id="400" r:id="rId31"/>
  </p:sldIdLst>
  <p:sldSz cx="9144000" cy="6858000" type="screen4x3"/>
  <p:notesSz cx="6858000" cy="9144000"/>
  <p:embeddedFontLst>
    <p:embeddedFont>
      <p:font typeface="FrankRuehl" panose="020E0503060101010101" pitchFamily="34" charset="-79"/>
      <p:regular r:id="rId34"/>
    </p:embeddedFont>
    <p:embeddedFont>
      <p:font typeface="Lucida Bright" panose="02040602050505020304" pitchFamily="18" charset="0"/>
      <p:regular r:id="rId35"/>
      <p:bold r:id="rId36"/>
      <p:italic r:id="rId37"/>
      <p:boldItalic r:id="rId38"/>
    </p:embeddedFont>
    <p:embeddedFont>
      <p:font typeface="Tahoma" panose="020B0604030504040204" pitchFamily="34" charset="0"/>
      <p:regular r:id="rId39"/>
      <p:bold r:id="rId40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3"/>
    <a:srgbClr val="FFFFA7"/>
    <a:srgbClr val="FFFFCC"/>
    <a:srgbClr val="61F561"/>
    <a:srgbClr val="F8DE9C"/>
    <a:srgbClr val="00FFFF"/>
    <a:srgbClr val="CCFFFF"/>
    <a:srgbClr val="FF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1900" autoAdjust="0"/>
    <p:restoredTop sz="94660"/>
  </p:normalViewPr>
  <p:slideViewPr>
    <p:cSldViewPr>
      <p:cViewPr varScale="1">
        <p:scale>
          <a:sx n="86" d="100"/>
          <a:sy n="86" d="100"/>
        </p:scale>
        <p:origin x="195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675"/>
    </p:cViewPr>
  </p:sorterViewPr>
  <p:notesViewPr>
    <p:cSldViewPr>
      <p:cViewPr>
        <p:scale>
          <a:sx n="75" d="100"/>
          <a:sy n="75" d="100"/>
        </p:scale>
        <p:origin x="-1320" y="1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76C3EEEF-5288-48EF-A009-96436CED7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8824913"/>
            <a:ext cx="6705600" cy="27305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4339" name="Line 6">
            <a:extLst>
              <a:ext uri="{FF2B5EF4-FFF2-40B4-BE49-F238E27FC236}">
                <a16:creationId xmlns:a16="http://schemas.microsoft.com/office/drawing/2014/main" id="{EB3EDA6B-FDE4-401F-BBC4-494937D8D5A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" y="381000"/>
            <a:ext cx="5622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Line 7">
            <a:extLst>
              <a:ext uri="{FF2B5EF4-FFF2-40B4-BE49-F238E27FC236}">
                <a16:creationId xmlns:a16="http://schemas.microsoft.com/office/drawing/2014/main" id="{2556BBCC-0262-462F-85CE-7E2FB2D2FF5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" y="8763000"/>
            <a:ext cx="5622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Rectangle 9">
            <a:extLst>
              <a:ext uri="{FF2B5EF4-FFF2-40B4-BE49-F238E27FC236}">
                <a16:creationId xmlns:a16="http://schemas.microsoft.com/office/drawing/2014/main" id="{E5AB37DF-278E-48AB-86DC-F820D0AB2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55563"/>
            <a:ext cx="6715125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Module 8	</a:t>
            </a:r>
            <a:r>
              <a:rPr lang="en-US" altLang="en-US" sz="1200" b="1"/>
              <a:t>Student Lecture Notes</a:t>
            </a:r>
            <a:r>
              <a:rPr lang="en-US" altLang="en-US" sz="1200"/>
              <a:t>	 8-</a:t>
            </a:r>
            <a:fld id="{0998AA89-7E73-4C90-8106-37058EAFD571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60F5903-BC21-44DD-8E61-9A2AED83102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429000"/>
            <a:ext cx="5029200" cy="5029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DAE8B7E-5070-4EC9-B132-B052BE1A1F0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7800" y="457200"/>
            <a:ext cx="4181475" cy="288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Line 4">
            <a:extLst>
              <a:ext uri="{FF2B5EF4-FFF2-40B4-BE49-F238E27FC236}">
                <a16:creationId xmlns:a16="http://schemas.microsoft.com/office/drawing/2014/main" id="{92CBD839-A896-4A61-A74A-556CC005EB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3581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id="{80A9A67F-D452-48F7-B16C-56586ECEE7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3886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Line 6">
            <a:extLst>
              <a:ext uri="{FF2B5EF4-FFF2-40B4-BE49-F238E27FC236}">
                <a16:creationId xmlns:a16="http://schemas.microsoft.com/office/drawing/2014/main" id="{5D1D33E9-3EF0-4B85-9377-EEB709D317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191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7">
            <a:extLst>
              <a:ext uri="{FF2B5EF4-FFF2-40B4-BE49-F238E27FC236}">
                <a16:creationId xmlns:a16="http://schemas.microsoft.com/office/drawing/2014/main" id="{F0AC6041-1C04-4F32-9EA2-F2E837F477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495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8">
            <a:extLst>
              <a:ext uri="{FF2B5EF4-FFF2-40B4-BE49-F238E27FC236}">
                <a16:creationId xmlns:a16="http://schemas.microsoft.com/office/drawing/2014/main" id="{855D8EAA-93D3-4384-822D-20CD3814F5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800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24BEDFBF-3111-4C38-BB85-3FACA97F0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7747AAA6-F349-4928-84D2-49919DA521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11">
            <a:extLst>
              <a:ext uri="{FF2B5EF4-FFF2-40B4-BE49-F238E27FC236}">
                <a16:creationId xmlns:a16="http://schemas.microsoft.com/office/drawing/2014/main" id="{D77B9978-D3CC-43DE-92FC-0D3E9DBBB6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410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2">
            <a:extLst>
              <a:ext uri="{FF2B5EF4-FFF2-40B4-BE49-F238E27FC236}">
                <a16:creationId xmlns:a16="http://schemas.microsoft.com/office/drawing/2014/main" id="{8C9BD854-AAFB-479B-A16B-883B7DED6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715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3">
            <a:extLst>
              <a:ext uri="{FF2B5EF4-FFF2-40B4-BE49-F238E27FC236}">
                <a16:creationId xmlns:a16="http://schemas.microsoft.com/office/drawing/2014/main" id="{196C135F-BC2C-4B14-8515-A20CFA45A4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019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Line 14">
            <a:extLst>
              <a:ext uri="{FF2B5EF4-FFF2-40B4-BE49-F238E27FC236}">
                <a16:creationId xmlns:a16="http://schemas.microsoft.com/office/drawing/2014/main" id="{D5C61E60-4F8C-4678-953C-A78EC3B16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324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Line 15">
            <a:extLst>
              <a:ext uri="{FF2B5EF4-FFF2-40B4-BE49-F238E27FC236}">
                <a16:creationId xmlns:a16="http://schemas.microsoft.com/office/drawing/2014/main" id="{C94ADEFD-1DB9-4FD8-818A-2A828BB1D3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629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Line 16">
            <a:extLst>
              <a:ext uri="{FF2B5EF4-FFF2-40B4-BE49-F238E27FC236}">
                <a16:creationId xmlns:a16="http://schemas.microsoft.com/office/drawing/2014/main" id="{E36A75E2-4AF6-4FE3-9042-1FDD3B7F4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934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17">
            <a:extLst>
              <a:ext uri="{FF2B5EF4-FFF2-40B4-BE49-F238E27FC236}">
                <a16:creationId xmlns:a16="http://schemas.microsoft.com/office/drawing/2014/main" id="{863796A9-E253-404E-BD0D-12BF4B8DD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239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18">
            <a:extLst>
              <a:ext uri="{FF2B5EF4-FFF2-40B4-BE49-F238E27FC236}">
                <a16:creationId xmlns:a16="http://schemas.microsoft.com/office/drawing/2014/main" id="{1FEECC0B-C98E-4DC4-BC77-8BFADA24D9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543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Line 19">
            <a:extLst>
              <a:ext uri="{FF2B5EF4-FFF2-40B4-BE49-F238E27FC236}">
                <a16:creationId xmlns:a16="http://schemas.microsoft.com/office/drawing/2014/main" id="{C2D36DEC-D6C0-44B7-A326-16812E71ED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848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Line 20">
            <a:extLst>
              <a:ext uri="{FF2B5EF4-FFF2-40B4-BE49-F238E27FC236}">
                <a16:creationId xmlns:a16="http://schemas.microsoft.com/office/drawing/2014/main" id="{705EF155-FE46-44D3-95C4-DA645B3FF5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8153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Line 21">
            <a:extLst>
              <a:ext uri="{FF2B5EF4-FFF2-40B4-BE49-F238E27FC236}">
                <a16:creationId xmlns:a16="http://schemas.microsoft.com/office/drawing/2014/main" id="{69012423-2364-43CA-892B-484B2B3A83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8458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Line 22">
            <a:extLst>
              <a:ext uri="{FF2B5EF4-FFF2-40B4-BE49-F238E27FC236}">
                <a16:creationId xmlns:a16="http://schemas.microsoft.com/office/drawing/2014/main" id="{4F45BAF6-5056-4A2C-865B-EB57C968642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" y="381000"/>
            <a:ext cx="5851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Rectangle 23">
            <a:extLst>
              <a:ext uri="{FF2B5EF4-FFF2-40B4-BE49-F238E27FC236}">
                <a16:creationId xmlns:a16="http://schemas.microsoft.com/office/drawing/2014/main" id="{1970036B-61C6-42E7-8CB2-FF67A9319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8824913"/>
            <a:ext cx="6702425" cy="24130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>
            <a:lvl1pPr algn="ctr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1000"/>
              <a:t>Business Statistics: A Decision-Making Approach, 6e	© 2005 Prentice-Hall, Inc.</a:t>
            </a:r>
          </a:p>
        </p:txBody>
      </p:sp>
      <p:sp>
        <p:nvSpPr>
          <p:cNvPr id="13336" name="Line 24">
            <a:extLst>
              <a:ext uri="{FF2B5EF4-FFF2-40B4-BE49-F238E27FC236}">
                <a16:creationId xmlns:a16="http://schemas.microsoft.com/office/drawing/2014/main" id="{1116BC77-FEFC-4AAB-8991-D2F236699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" y="8763000"/>
            <a:ext cx="5851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1" name="Rectangle 25">
            <a:extLst>
              <a:ext uri="{FF2B5EF4-FFF2-40B4-BE49-F238E27FC236}">
                <a16:creationId xmlns:a16="http://schemas.microsoft.com/office/drawing/2014/main" id="{2BF5B5A1-9803-4EDE-9A0B-CED4DD4A5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61913"/>
            <a:ext cx="6702425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Module 8	</a:t>
            </a:r>
            <a:r>
              <a:rPr lang="en-US" altLang="en-US" sz="1200" b="1"/>
              <a:t>Instructor Notes</a:t>
            </a:r>
            <a:r>
              <a:rPr lang="en-US" altLang="en-US" sz="1200"/>
              <a:t>	8-</a:t>
            </a:r>
            <a:fld id="{FD5ACDD1-990F-49EA-89DC-FCEBE901FA3A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A59EFF39-239D-4EC2-B881-A07ADF1BFC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12900" y="457200"/>
            <a:ext cx="3851275" cy="2889250"/>
          </a:xfrm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4F6B4AB3-6224-4257-A57A-DDD533BA28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275C1C0F-87A7-41A7-9A48-95F47FD8B5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839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B2764A-9176-4956-B341-411EF2293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00400"/>
            <a:ext cx="8077200" cy="1447800"/>
          </a:xfrm>
          <a:prstGeom prst="rect">
            <a:avLst/>
          </a:prstGeom>
          <a:noFill/>
          <a:ln>
            <a:noFill/>
          </a:ln>
        </p:spPr>
        <p:txBody>
          <a:bodyPr lIns="85342" tIns="42672" rIns="85342" bIns="42672"/>
          <a:lstStyle>
            <a:lvl1pPr algn="ctr" defTabSz="8524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8524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8524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8524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8524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en-US" sz="280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676400"/>
            <a:ext cx="7772400" cy="70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28405B-96AC-4FB9-89B2-83E78C6E40C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8-</a:t>
            </a:r>
            <a:fld id="{76E42624-D541-4ED8-A4B6-1457B425209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8023DEB-ED16-45B2-8610-AFB0D4897B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9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96C9679F-E8D9-474C-B6A8-03B86DB2145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8-</a:t>
            </a:r>
            <a:fld id="{335DDE65-BC6C-4DF6-B7E5-BDCC620362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D4EBBA8A-7C4F-498E-8977-B206CDD328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2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20193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9055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0C67EEB-FBC3-4632-A2C4-B97D9E6F3C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8-</a:t>
            </a:r>
            <a:fld id="{7D0932D1-EF93-4204-A00D-0045AACB116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F57CDC7-43A4-4DE2-BE05-5013AA01EB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5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A2AA73F3-E943-4A48-81E2-866B6F888B5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8-</a:t>
            </a:r>
            <a:fld id="{2A1172A3-900B-4F26-8BE9-9ECB4036678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95183908-FF83-4D6B-A2ED-637F5EDAD6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0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52FBB4C-4A38-4613-AB04-94AADBCCACB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8-</a:t>
            </a:r>
            <a:fld id="{37A248F0-6C05-474C-8E99-96203EDFA2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5053BE2F-CA1C-419B-97B8-6A9E11EE67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0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31180A4-8ECF-4965-AAA0-A19A015A2B0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8-</a:t>
            </a:r>
            <a:fld id="{12C787D1-5A83-48A4-BE2F-0F632EC82E7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DFC2984-6AF1-4907-AE29-F97D795F18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8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D2D321CC-D6D1-4DCF-B6D8-86569BFC6F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8-</a:t>
            </a:r>
            <a:fld id="{3975BCA6-F9E6-40E7-8C86-F4AF4D0D236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4D59678D-09B8-4D8C-9538-92782B2025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0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3F86A3AE-ACBF-4486-ACBC-9A8FE33E9F5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8-</a:t>
            </a:r>
            <a:fld id="{773E008B-3848-4923-A8F6-825D023F21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12E7C3B9-1F37-41C1-9F80-9DEDC5A623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0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5272C0AE-BBEF-492F-ADBA-42800AD5A0D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8-</a:t>
            </a:r>
            <a:fld id="{22EBE2DB-EC06-43B2-A88B-97262A1AB22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04E408CF-4356-409B-929D-4FDB45E3E2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3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6B0EB1D-A3F1-4E93-9460-49CC414705B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8-</a:t>
            </a:r>
            <a:fld id="{0F376B69-FB7E-418F-B8FE-A7D47705BBC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3FF95E3-FA91-475A-B715-194ADBEE6E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1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9CA0F91-072D-4947-8189-4F59A83E242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8-</a:t>
            </a:r>
            <a:fld id="{D0494E01-7B2D-457C-B0B9-7AF872EA42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B5A4924-8924-438F-879D-E409817163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6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14F2B6C7-CEAB-4234-95A7-96201C88D7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7930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0">
            <a:extLst>
              <a:ext uri="{FF2B5EF4-FFF2-40B4-BE49-F238E27FC236}">
                <a16:creationId xmlns:a16="http://schemas.microsoft.com/office/drawing/2014/main" id="{95AADE2E-30B4-46EC-B367-489520FDA5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172" name="Rectangle 12">
            <a:extLst>
              <a:ext uri="{FF2B5EF4-FFF2-40B4-BE49-F238E27FC236}">
                <a16:creationId xmlns:a16="http://schemas.microsoft.com/office/drawing/2014/main" id="{535E5A03-A520-45EB-AA82-5688A8B755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3095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Chap 8-</a:t>
            </a:r>
            <a:fld id="{452FBFB6-3EAF-4799-93F4-E14BF902B32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13">
            <a:extLst>
              <a:ext uri="{FF2B5EF4-FFF2-40B4-BE49-F238E27FC236}">
                <a16:creationId xmlns:a16="http://schemas.microsoft.com/office/drawing/2014/main" id="{5E62BFEA-BDD4-45F1-B5B4-8D08C7944D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39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4" name="Rectangle 14">
            <a:extLst>
              <a:ext uri="{FF2B5EF4-FFF2-40B4-BE49-F238E27FC236}">
                <a16:creationId xmlns:a16="http://schemas.microsoft.com/office/drawing/2014/main" id="{A5F93F3F-120D-4CFC-9E48-D9B885C54C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46482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hf sldNum="0" hdr="0" ftr="0" dt="0"/>
  <p:txStyles>
    <p:titleStyle>
      <a:lvl1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itchFamily="34" charset="0"/>
        </a:defRPr>
      </a:lvl2pPr>
      <a:lvl3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itchFamily="34" charset="0"/>
        </a:defRPr>
      </a:lvl3pPr>
      <a:lvl4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itchFamily="34" charset="0"/>
        </a:defRPr>
      </a:lvl4pPr>
      <a:lvl5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itchFamily="34" charset="0"/>
        </a:defRPr>
      </a:lvl5pPr>
      <a:lvl6pPr marL="4572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itchFamily="34" charset="0"/>
        </a:defRPr>
      </a:lvl6pPr>
      <a:lvl7pPr marL="9144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itchFamily="34" charset="0"/>
        </a:defRPr>
      </a:lvl7pPr>
      <a:lvl8pPr marL="13716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itchFamily="34" charset="0"/>
        </a:defRPr>
      </a:lvl8pPr>
      <a:lvl9pPr marL="18288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itchFamily="34" charset="0"/>
        </a:defRPr>
      </a:lvl9pPr>
    </p:titleStyle>
    <p:bodyStyle>
      <a:lvl1pPr marL="320675" indent="-320675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68288" algn="l" defTabSz="852488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068388" indent="-215900" algn="l" defTabSz="8524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493838" indent="-212725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191928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3764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8336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2908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7480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wmf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9C6499C-D7EF-43D6-B8C9-7539BB08DEBD}"/>
              </a:ext>
            </a:extLst>
          </p:cNvPr>
          <p:cNvSpPr txBox="1">
            <a:spLocks/>
          </p:cNvSpPr>
          <p:nvPr/>
        </p:nvSpPr>
        <p:spPr>
          <a:xfrm>
            <a:off x="1722438" y="4675188"/>
            <a:ext cx="6156325" cy="808037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0B2511-B5FF-410C-9A39-3136EEAA7278}"/>
              </a:ext>
            </a:extLst>
          </p:cNvPr>
          <p:cNvSpPr txBox="1">
            <a:spLocks/>
          </p:cNvSpPr>
          <p:nvPr/>
        </p:nvSpPr>
        <p:spPr>
          <a:xfrm>
            <a:off x="1812850" y="1025525"/>
            <a:ext cx="5830185" cy="774109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3300"/>
                </a:solidFill>
                <a:latin typeface="Lucida Bright" panose="02040602050505020304" pitchFamily="18" charset="0"/>
                <a:ea typeface="+mj-ea"/>
                <a:cs typeface="FrankRuehl" panose="020E0503060101010101" pitchFamily="34" charset="-79"/>
              </a:rPr>
              <a:t>BUS 324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CA282E8-1C96-466B-B556-88F6D7599C7E}"/>
              </a:ext>
            </a:extLst>
          </p:cNvPr>
          <p:cNvSpPr txBox="1">
            <a:spLocks noChangeAspect="1"/>
          </p:cNvSpPr>
          <p:nvPr/>
        </p:nvSpPr>
        <p:spPr>
          <a:xfrm>
            <a:off x="0" y="4114800"/>
            <a:ext cx="8915400" cy="805417"/>
          </a:xfrm>
          <a:prstGeom prst="rect">
            <a:avLst/>
          </a:prstGeom>
          <a:scene3d>
            <a:camera prst="orthographicFront"/>
            <a:lightRig rig="soft" dir="t">
              <a:rot lat="0" lon="0" rev="2400000"/>
            </a:lightRig>
          </a:scene3d>
          <a:sp3d extrusionH="76200">
            <a:extrusionClr>
              <a:schemeClr val="accent2">
                <a:lumMod val="75000"/>
              </a:schemeClr>
            </a:extrusionClr>
          </a:sp3d>
        </p:spPr>
        <p:txBody>
          <a:bodyPr anchor="ctr">
            <a:sp3d>
              <a:bevelT w="19050" h="12700"/>
            </a:sp3d>
          </a:bodyPr>
          <a:lstStyle/>
          <a:p>
            <a:pPr marL="54864"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6600" dirty="0">
                <a:solidFill>
                  <a:srgbClr val="C00000"/>
                </a:solidFill>
                <a:latin typeface="Lucida Bright" panose="02040602050505020304" pitchFamily="18" charset="0"/>
                <a:ea typeface="+mj-ea"/>
                <a:cs typeface="FrankRuehl" panose="020E0503060101010101" pitchFamily="34" charset="-79"/>
              </a:rPr>
              <a:t> </a:t>
            </a:r>
            <a:r>
              <a:rPr lang="en-US" sz="5400" b="1" dirty="0">
                <a:solidFill>
                  <a:srgbClr val="C00000"/>
                </a:solidFill>
                <a:latin typeface="Lucida Bright" panose="02040602050505020304" pitchFamily="18" charset="0"/>
                <a:ea typeface="+mj-ea"/>
                <a:cs typeface="FrankRuehl" panose="020E0503060101010101" pitchFamily="34" charset="-79"/>
              </a:rPr>
              <a:t>Hypothesis Testing</a:t>
            </a:r>
          </a:p>
        </p:txBody>
      </p:sp>
      <p:sp>
        <p:nvSpPr>
          <p:cNvPr id="15365" name="TextBox 1">
            <a:extLst>
              <a:ext uri="{FF2B5EF4-FFF2-40B4-BE49-F238E27FC236}">
                <a16:creationId xmlns:a16="http://schemas.microsoft.com/office/drawing/2014/main" id="{AA2BD9DA-FFBA-461F-8C8E-E0F30024D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01650"/>
            <a:ext cx="5761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800000"/>
                </a:solidFill>
                <a:latin typeface="Lucida Bright" panose="02040602050505020304" pitchFamily="18" charset="0"/>
                <a:ea typeface="MS PGothic" panose="020B0600070205080204" pitchFamily="34" charset="-128"/>
              </a:rPr>
              <a:t>           </a:t>
            </a:r>
            <a:r>
              <a:rPr lang="en-US" altLang="en-US" sz="2800" b="1">
                <a:solidFill>
                  <a:srgbClr val="800000"/>
                </a:solidFill>
                <a:latin typeface="Lucida Bright" panose="02040602050505020304" pitchFamily="18" charset="0"/>
                <a:ea typeface="MS PGothic" panose="020B0600070205080204" pitchFamily="34" charset="-128"/>
                <a:cs typeface="FrankRuehl" panose="020E0503060101010101" pitchFamily="34" charset="-79"/>
              </a:rPr>
              <a:t>CSUSM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C8CFF1-6971-4DCA-ADB9-757C64C08EED}"/>
              </a:ext>
            </a:extLst>
          </p:cNvPr>
          <p:cNvSpPr/>
          <p:nvPr/>
        </p:nvSpPr>
        <p:spPr>
          <a:xfrm>
            <a:off x="3221477" y="2157413"/>
            <a:ext cx="34217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864"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2">
                    <a:lumMod val="50000"/>
                  </a:schemeClr>
                </a:solidFill>
                <a:latin typeface="Lucida Bright" panose="02040602050505020304" pitchFamily="18" charset="0"/>
                <a:cs typeface="FrankRuehl" panose="020E0503060101010101" pitchFamily="34" charset="-79"/>
              </a:rPr>
              <a:t>T1LM 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>
            <a:extLst>
              <a:ext uri="{FF2B5EF4-FFF2-40B4-BE49-F238E27FC236}">
                <a16:creationId xmlns:a16="http://schemas.microsoft.com/office/drawing/2014/main" id="{E7D27EE0-0EB3-41F1-BB0A-9B8D46746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429000"/>
            <a:ext cx="5791200" cy="6858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025E315-B34E-4CD0-87BD-EAB7CD5150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Errors in Making Decisions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106B01A4-76A8-4C29-8345-E57641D0E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467600" cy="3465513"/>
          </a:xfrm>
        </p:spPr>
        <p:txBody>
          <a:bodyPr/>
          <a:lstStyle/>
          <a:p>
            <a:pPr eaLnBrk="1" hangingPunct="1"/>
            <a:r>
              <a:rPr lang="en-US" altLang="en-US" b="1"/>
              <a:t>Type II Error</a:t>
            </a:r>
          </a:p>
          <a:p>
            <a:pPr lvl="1" eaLnBrk="1" hangingPunct="1"/>
            <a:r>
              <a:rPr lang="en-US" altLang="en-US" sz="2800"/>
              <a:t>Fail to reject a false null hypothesis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80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The probability of Type II Error is  </a:t>
            </a:r>
            <a:r>
              <a:rPr lang="el-GR" altLang="en-US" sz="2800">
                <a:cs typeface="Arial" panose="020B0604020202020204" pitchFamily="34" charset="0"/>
              </a:rPr>
              <a:t>β</a:t>
            </a:r>
          </a:p>
        </p:txBody>
      </p:sp>
      <p:sp>
        <p:nvSpPr>
          <p:cNvPr id="24581" name="Text Box 7">
            <a:extLst>
              <a:ext uri="{FF2B5EF4-FFF2-40B4-BE49-F238E27FC236}">
                <a16:creationId xmlns:a16="http://schemas.microsoft.com/office/drawing/2014/main" id="{0618BD5D-039F-4755-8F6A-11D8692DE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19200"/>
            <a:ext cx="1474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FF9C5980-AB26-4C24-BFA2-FE0C0CE61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438400"/>
            <a:ext cx="4572000" cy="1066800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03" name="Rectangle 5">
            <a:extLst>
              <a:ext uri="{FF2B5EF4-FFF2-40B4-BE49-F238E27FC236}">
                <a16:creationId xmlns:a16="http://schemas.microsoft.com/office/drawing/2014/main" id="{F6D812DE-3380-475C-8705-EB03DF0D7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971800"/>
            <a:ext cx="1539875" cy="2743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04" name="Rectangle 6">
            <a:extLst>
              <a:ext uri="{FF2B5EF4-FFF2-40B4-BE49-F238E27FC236}">
                <a16:creationId xmlns:a16="http://schemas.microsoft.com/office/drawing/2014/main" id="{DAAF1717-4CFF-4074-B56B-FDA3B3BEA7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Outcomes and Probabilities</a:t>
            </a:r>
          </a:p>
        </p:txBody>
      </p:sp>
      <p:sp>
        <p:nvSpPr>
          <p:cNvPr id="25605" name="Rectangle 13">
            <a:extLst>
              <a:ext uri="{FF2B5EF4-FFF2-40B4-BE49-F238E27FC236}">
                <a16:creationId xmlns:a16="http://schemas.microsoft.com/office/drawing/2014/main" id="{8D462B60-5034-4355-839C-24C1439C3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514600"/>
            <a:ext cx="24987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State of Nature</a:t>
            </a:r>
            <a:endParaRPr lang="en-US" altLang="en-US" sz="2400">
              <a:solidFill>
                <a:srgbClr val="008000"/>
              </a:solidFill>
            </a:endParaRPr>
          </a:p>
        </p:txBody>
      </p:sp>
      <p:sp>
        <p:nvSpPr>
          <p:cNvPr id="25606" name="Rectangle 22">
            <a:extLst>
              <a:ext uri="{FF2B5EF4-FFF2-40B4-BE49-F238E27FC236}">
                <a16:creationId xmlns:a16="http://schemas.microsoft.com/office/drawing/2014/main" id="{F965F4D2-CBE3-4445-8553-C957D1E94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048000"/>
            <a:ext cx="1450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Decision</a:t>
            </a:r>
          </a:p>
        </p:txBody>
      </p:sp>
      <p:sp>
        <p:nvSpPr>
          <p:cNvPr id="25607" name="Rectangle 37">
            <a:extLst>
              <a:ext uri="{FF2B5EF4-FFF2-40B4-BE49-F238E27FC236}">
                <a16:creationId xmlns:a16="http://schemas.microsoft.com/office/drawing/2014/main" id="{F1A76D63-528D-4673-BBAF-567BA14D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00" y="3538538"/>
            <a:ext cx="11303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Do Not</a:t>
            </a:r>
          </a:p>
        </p:txBody>
      </p:sp>
      <p:sp>
        <p:nvSpPr>
          <p:cNvPr id="25608" name="Rectangle 39">
            <a:extLst>
              <a:ext uri="{FF2B5EF4-FFF2-40B4-BE49-F238E27FC236}">
                <a16:creationId xmlns:a16="http://schemas.microsoft.com/office/drawing/2014/main" id="{345BF9D5-F1D4-422F-BFBC-935477861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388" y="3898900"/>
            <a:ext cx="104616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Reject</a:t>
            </a:r>
          </a:p>
        </p:txBody>
      </p:sp>
      <p:sp>
        <p:nvSpPr>
          <p:cNvPr id="25609" name="Rectangle 41">
            <a:extLst>
              <a:ext uri="{FF2B5EF4-FFF2-40B4-BE49-F238E27FC236}">
                <a16:creationId xmlns:a16="http://schemas.microsoft.com/office/drawing/2014/main" id="{E5F35F42-3A0E-4197-AA6E-CAA8E9AE6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8" y="4259263"/>
            <a:ext cx="4016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H</a:t>
            </a:r>
          </a:p>
        </p:txBody>
      </p:sp>
      <p:sp>
        <p:nvSpPr>
          <p:cNvPr id="25610" name="Rectangle 42">
            <a:extLst>
              <a:ext uri="{FF2B5EF4-FFF2-40B4-BE49-F238E27FC236}">
                <a16:creationId xmlns:a16="http://schemas.microsoft.com/office/drawing/2014/main" id="{D96655F5-1CEB-469A-8FC2-686845466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4395788"/>
            <a:ext cx="2936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0</a:t>
            </a:r>
          </a:p>
        </p:txBody>
      </p:sp>
      <p:sp>
        <p:nvSpPr>
          <p:cNvPr id="25611" name="Rectangle 43">
            <a:extLst>
              <a:ext uri="{FF2B5EF4-FFF2-40B4-BE49-F238E27FC236}">
                <a16:creationId xmlns:a16="http://schemas.microsoft.com/office/drawing/2014/main" id="{2C907061-AD70-4754-AE28-4C15E5351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733800"/>
            <a:ext cx="13843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</a:rPr>
              <a:t>No error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 </a:t>
            </a:r>
            <a:r>
              <a:rPr lang="en-US" altLang="en-US" sz="2400" b="1">
                <a:solidFill>
                  <a:schemeClr val="hlink"/>
                </a:solidFill>
              </a:rPr>
              <a:t>(1 -    )</a:t>
            </a:r>
          </a:p>
        </p:txBody>
      </p:sp>
      <p:sp>
        <p:nvSpPr>
          <p:cNvPr id="25612" name="Rectangle 44">
            <a:extLst>
              <a:ext uri="{FF2B5EF4-FFF2-40B4-BE49-F238E27FC236}">
                <a16:creationId xmlns:a16="http://schemas.microsoft.com/office/drawing/2014/main" id="{C4EB63EA-5D2E-418C-B36D-F0635F939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114800"/>
            <a:ext cx="3730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>
                <a:solidFill>
                  <a:schemeClr val="hlink"/>
                </a:solidFill>
                <a:latin typeface="Symbol" panose="05050102010706020507" pitchFamily="18" charset="2"/>
              </a:rPr>
              <a:t>a</a:t>
            </a:r>
            <a:endParaRPr lang="en-US" altLang="en-US" sz="2400" b="1">
              <a:solidFill>
                <a:schemeClr val="hlink"/>
              </a:solidFill>
              <a:latin typeface="Symbol" panose="05050102010706020507" pitchFamily="18" charset="2"/>
            </a:endParaRPr>
          </a:p>
        </p:txBody>
      </p:sp>
      <p:sp>
        <p:nvSpPr>
          <p:cNvPr id="25613" name="Rectangle 46">
            <a:extLst>
              <a:ext uri="{FF2B5EF4-FFF2-40B4-BE49-F238E27FC236}">
                <a16:creationId xmlns:a16="http://schemas.microsoft.com/office/drawing/2014/main" id="{B2E13CC7-62C5-4154-B9BD-4C5624E58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733800"/>
            <a:ext cx="205898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</a:rPr>
              <a:t>Type II Error</a:t>
            </a:r>
            <a:r>
              <a:rPr lang="en-US" altLang="en-US" sz="2400" b="1"/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( </a:t>
            </a:r>
            <a:r>
              <a:rPr lang="el-GR" altLang="en-US" sz="2400" b="1">
                <a:solidFill>
                  <a:schemeClr val="hlink"/>
                </a:solidFill>
                <a:cs typeface="Arial" panose="020B0604020202020204" pitchFamily="34" charset="0"/>
                <a:sym typeface="Symbol" panose="05050102010706020507" pitchFamily="18" charset="2"/>
              </a:rPr>
              <a:t>β</a:t>
            </a:r>
            <a:r>
              <a:rPr lang="en-US" altLang="en-US" sz="2400" b="1">
                <a:solidFill>
                  <a:schemeClr val="hlink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)</a:t>
            </a:r>
            <a:endParaRPr lang="en-US" altLang="en-US" sz="2400" b="1">
              <a:solidFill>
                <a:schemeClr val="hlink"/>
              </a:solidFill>
            </a:endParaRPr>
          </a:p>
        </p:txBody>
      </p:sp>
      <p:sp>
        <p:nvSpPr>
          <p:cNvPr id="25614" name="Rectangle 55">
            <a:extLst>
              <a:ext uri="{FF2B5EF4-FFF2-40B4-BE49-F238E27FC236}">
                <a16:creationId xmlns:a16="http://schemas.microsoft.com/office/drawing/2014/main" id="{E8F1DB2E-1103-4E1F-949F-18438A4F4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388" y="4800600"/>
            <a:ext cx="104616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Reject</a:t>
            </a:r>
          </a:p>
        </p:txBody>
      </p:sp>
      <p:sp>
        <p:nvSpPr>
          <p:cNvPr id="25615" name="Rectangle 57">
            <a:extLst>
              <a:ext uri="{FF2B5EF4-FFF2-40B4-BE49-F238E27FC236}">
                <a16:creationId xmlns:a16="http://schemas.microsoft.com/office/drawing/2014/main" id="{7569469F-150D-4700-8096-B0DEB1BF5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8" y="5160963"/>
            <a:ext cx="4016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H</a:t>
            </a:r>
          </a:p>
        </p:txBody>
      </p:sp>
      <p:sp>
        <p:nvSpPr>
          <p:cNvPr id="25616" name="Rectangle 58">
            <a:extLst>
              <a:ext uri="{FF2B5EF4-FFF2-40B4-BE49-F238E27FC236}">
                <a16:creationId xmlns:a16="http://schemas.microsoft.com/office/drawing/2014/main" id="{033625A0-D9CD-4BF2-8B18-87F24FBEE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5295900"/>
            <a:ext cx="2936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0</a:t>
            </a:r>
          </a:p>
        </p:txBody>
      </p:sp>
      <p:sp>
        <p:nvSpPr>
          <p:cNvPr id="25617" name="Rectangle 60">
            <a:extLst>
              <a:ext uri="{FF2B5EF4-FFF2-40B4-BE49-F238E27FC236}">
                <a16:creationId xmlns:a16="http://schemas.microsoft.com/office/drawing/2014/main" id="{70F9BFDF-B9F1-4CC1-912C-D3F506F36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800600"/>
            <a:ext cx="18907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</a:rPr>
              <a:t>Type I Error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(    )</a:t>
            </a:r>
          </a:p>
        </p:txBody>
      </p:sp>
      <p:sp>
        <p:nvSpPr>
          <p:cNvPr id="25618" name="Rectangle 63">
            <a:extLst>
              <a:ext uri="{FF2B5EF4-FFF2-40B4-BE49-F238E27FC236}">
                <a16:creationId xmlns:a16="http://schemas.microsoft.com/office/drawing/2014/main" id="{9CCB0EE6-43D4-422E-9820-843BB2339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181600"/>
            <a:ext cx="3730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>
                <a:solidFill>
                  <a:schemeClr val="hlink"/>
                </a:solidFill>
                <a:latin typeface="Symbol" panose="05050102010706020507" pitchFamily="18" charset="2"/>
              </a:rPr>
              <a:t>a</a:t>
            </a:r>
            <a:endParaRPr lang="en-US" altLang="en-US" sz="2400" b="1">
              <a:solidFill>
                <a:schemeClr val="hlink"/>
              </a:solidFill>
              <a:latin typeface="Symbol" panose="05050102010706020507" pitchFamily="18" charset="2"/>
            </a:endParaRPr>
          </a:p>
        </p:txBody>
      </p:sp>
      <p:sp>
        <p:nvSpPr>
          <p:cNvPr id="25619" name="Rectangle 70">
            <a:extLst>
              <a:ext uri="{FF2B5EF4-FFF2-40B4-BE49-F238E27FC236}">
                <a16:creationId xmlns:a16="http://schemas.microsoft.com/office/drawing/2014/main" id="{7732C8AA-EF7D-42B7-BEC5-E8AE576A4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752600"/>
            <a:ext cx="6096000" cy="473075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Possible Hypothesis Test Outcomes</a:t>
            </a:r>
          </a:p>
        </p:txBody>
      </p:sp>
      <p:sp>
        <p:nvSpPr>
          <p:cNvPr id="25620" name="Line 77">
            <a:extLst>
              <a:ext uri="{FF2B5EF4-FFF2-40B4-BE49-F238E27FC236}">
                <a16:creationId xmlns:a16="http://schemas.microsoft.com/office/drawing/2014/main" id="{AB159C7E-75DD-4AC2-A860-604EF9F96E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72135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1" name="Line 82">
            <a:extLst>
              <a:ext uri="{FF2B5EF4-FFF2-40B4-BE49-F238E27FC236}">
                <a16:creationId xmlns:a16="http://schemas.microsoft.com/office/drawing/2014/main" id="{164FA260-EF01-428C-BDFF-4DC0B83363F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9825" y="2978150"/>
            <a:ext cx="0" cy="27432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2" name="Rectangle 89">
            <a:extLst>
              <a:ext uri="{FF2B5EF4-FFF2-40B4-BE49-F238E27FC236}">
                <a16:creationId xmlns:a16="http://schemas.microsoft.com/office/drawing/2014/main" id="{4B5225EE-E9D4-4DD8-831F-D92C38078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438400"/>
            <a:ext cx="6096000" cy="3276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23" name="Rectangle 92">
            <a:extLst>
              <a:ext uri="{FF2B5EF4-FFF2-40B4-BE49-F238E27FC236}">
                <a16:creationId xmlns:a16="http://schemas.microsoft.com/office/drawing/2014/main" id="{6174928A-1C2D-4ECB-A818-299DEE0C0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048000"/>
            <a:ext cx="14287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 H</a:t>
            </a:r>
            <a:r>
              <a:rPr lang="en-US" altLang="en-US" sz="2400" baseline="-25000"/>
              <a:t>0</a:t>
            </a:r>
            <a:r>
              <a:rPr lang="en-US" altLang="en-US" sz="2400"/>
              <a:t> False</a:t>
            </a:r>
          </a:p>
        </p:txBody>
      </p:sp>
      <p:sp>
        <p:nvSpPr>
          <p:cNvPr id="25624" name="Rectangle 93">
            <a:extLst>
              <a:ext uri="{FF2B5EF4-FFF2-40B4-BE49-F238E27FC236}">
                <a16:creationId xmlns:a16="http://schemas.microsoft.com/office/drawing/2014/main" id="{96AE6CAD-68E8-48BB-8963-CF325869F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048000"/>
            <a:ext cx="13096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 H</a:t>
            </a:r>
            <a:r>
              <a:rPr lang="en-US" altLang="en-US" sz="2400" baseline="-25000"/>
              <a:t>0</a:t>
            </a:r>
            <a:r>
              <a:rPr lang="en-US" altLang="en-US" sz="2400"/>
              <a:t> True</a:t>
            </a:r>
          </a:p>
        </p:txBody>
      </p:sp>
      <p:sp>
        <p:nvSpPr>
          <p:cNvPr id="25625" name="Line 94">
            <a:extLst>
              <a:ext uri="{FF2B5EF4-FFF2-40B4-BE49-F238E27FC236}">
                <a16:creationId xmlns:a16="http://schemas.microsoft.com/office/drawing/2014/main" id="{CCB5728C-EC2A-4FB0-B9E0-D3D193AE62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971800"/>
            <a:ext cx="6096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Line 95">
            <a:extLst>
              <a:ext uri="{FF2B5EF4-FFF2-40B4-BE49-F238E27FC236}">
                <a16:creationId xmlns:a16="http://schemas.microsoft.com/office/drawing/2014/main" id="{B577EB39-40F3-40A2-89D2-9D3EDC9556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2438400"/>
            <a:ext cx="0" cy="3276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Line 96">
            <a:extLst>
              <a:ext uri="{FF2B5EF4-FFF2-40B4-BE49-F238E27FC236}">
                <a16:creationId xmlns:a16="http://schemas.microsoft.com/office/drawing/2014/main" id="{61A4A78F-300F-4355-8A6F-5E4598AAFB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4724400"/>
            <a:ext cx="6096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Rectangle 97">
            <a:extLst>
              <a:ext uri="{FF2B5EF4-FFF2-40B4-BE49-F238E27FC236}">
                <a16:creationId xmlns:a16="http://schemas.microsoft.com/office/drawing/2014/main" id="{CDA5A829-C858-49AC-A15E-4D61C6552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038600"/>
            <a:ext cx="1966913" cy="1193800"/>
          </a:xfrm>
          <a:prstGeom prst="rect">
            <a:avLst/>
          </a:prstGeom>
          <a:solidFill>
            <a:srgbClr val="D4E8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Key: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</a:rPr>
              <a:t>Outcome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(Probability)</a:t>
            </a:r>
          </a:p>
        </p:txBody>
      </p:sp>
      <p:sp>
        <p:nvSpPr>
          <p:cNvPr id="25629" name="Line 98">
            <a:extLst>
              <a:ext uri="{FF2B5EF4-FFF2-40B4-BE49-F238E27FC236}">
                <a16:creationId xmlns:a16="http://schemas.microsoft.com/office/drawing/2014/main" id="{78D74FF7-FA94-4828-8C16-40B8B86F50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505200"/>
            <a:ext cx="6096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Rectangle 99">
            <a:extLst>
              <a:ext uri="{FF2B5EF4-FFF2-40B4-BE49-F238E27FC236}">
                <a16:creationId xmlns:a16="http://schemas.microsoft.com/office/drawing/2014/main" id="{C2210768-98AB-41F1-814D-A61A27512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5438" y="4800600"/>
            <a:ext cx="15017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</a:rPr>
              <a:t>No Error</a:t>
            </a:r>
            <a:r>
              <a:rPr lang="en-US" altLang="en-US" sz="2400" b="1"/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( 1 - </a:t>
            </a:r>
            <a:r>
              <a:rPr lang="el-GR" altLang="en-US" sz="2400" b="1">
                <a:solidFill>
                  <a:schemeClr val="hlink"/>
                </a:solidFill>
                <a:cs typeface="Arial" panose="020B0604020202020204" pitchFamily="34" charset="0"/>
                <a:sym typeface="Symbol" panose="05050102010706020507" pitchFamily="18" charset="2"/>
              </a:rPr>
              <a:t>β</a:t>
            </a:r>
            <a:r>
              <a:rPr lang="en-US" altLang="en-US" sz="2400" b="1">
                <a:solidFill>
                  <a:schemeClr val="hlink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)</a:t>
            </a:r>
            <a:endParaRPr lang="en-US" altLang="en-US" sz="2400" b="1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98EF8F4-DB28-40AF-8D46-E2F19E1A87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93038" cy="10668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/>
              <a:t>Critical Value </a:t>
            </a:r>
            <a:br>
              <a:rPr lang="en-US" altLang="en-US"/>
            </a:br>
            <a:r>
              <a:rPr lang="en-US" altLang="en-US"/>
              <a:t>Approach to Testing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AAF59E9-EAC5-4237-92DB-E2AF560E2C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77200" cy="4495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60000"/>
              </a:spcBef>
            </a:pPr>
            <a:r>
              <a:rPr lang="en-US" altLang="en-US"/>
              <a:t>Convert sample statistic (e.g.:     ) to test statistic ( </a:t>
            </a:r>
            <a:r>
              <a:rPr lang="en-US" altLang="en-US" i="1"/>
              <a:t>Z  or  t  s</a:t>
            </a:r>
            <a:r>
              <a:rPr lang="en-US" altLang="en-US"/>
              <a:t>tatistic )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</a:pPr>
            <a:r>
              <a:rPr lang="en-US" altLang="en-US"/>
              <a:t>Determine the critical value(s) for a specified</a:t>
            </a:r>
            <a:br>
              <a:rPr lang="en-US" altLang="en-US"/>
            </a:br>
            <a:r>
              <a:rPr lang="en-US" altLang="en-US"/>
              <a:t>level of significance  </a:t>
            </a:r>
            <a:r>
              <a:rPr lang="en-US" altLang="en-US">
                <a:sym typeface="Symbol" panose="05050102010706020507" pitchFamily="18" charset="2"/>
              </a:rPr>
              <a:t></a:t>
            </a:r>
            <a:r>
              <a:rPr lang="en-US" altLang="en-US"/>
              <a:t>  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</a:pPr>
            <a:r>
              <a:rPr lang="en-US" altLang="en-US"/>
              <a:t>If the </a:t>
            </a:r>
            <a:r>
              <a:rPr lang="en-US" altLang="en-US">
                <a:solidFill>
                  <a:srgbClr val="C00000"/>
                </a:solidFill>
              </a:rPr>
              <a:t>test statistic </a:t>
            </a:r>
            <a:r>
              <a:rPr lang="en-US" altLang="en-US"/>
              <a:t>falls in the rejection region,   reject H</a:t>
            </a:r>
            <a:r>
              <a:rPr lang="en-US" altLang="en-US" baseline="-25000"/>
              <a:t>0</a:t>
            </a:r>
            <a:r>
              <a:rPr lang="en-US" altLang="en-US"/>
              <a:t> ;  otherwise do not reject H</a:t>
            </a:r>
            <a:r>
              <a:rPr lang="en-US" altLang="en-US" baseline="-25000"/>
              <a:t>0</a:t>
            </a:r>
            <a:r>
              <a:rPr lang="en-US" altLang="en-US" sz="3200"/>
              <a:t>  </a:t>
            </a:r>
          </a:p>
        </p:txBody>
      </p:sp>
      <p:graphicFrame>
        <p:nvGraphicFramePr>
          <p:cNvPr id="26628" name="Object 10">
            <a:extLst>
              <a:ext uri="{FF2B5EF4-FFF2-40B4-BE49-F238E27FC236}">
                <a16:creationId xmlns:a16="http://schemas.microsoft.com/office/drawing/2014/main" id="{D9136673-9BF2-4947-8E6D-33D5F2892E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30900" y="1828800"/>
          <a:ext cx="285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Equation" r:id="rId3" imgW="126835" imgH="202936" progId="Equation.3">
                  <p:embed/>
                </p:oleObj>
              </mc:Choice>
              <mc:Fallback>
                <p:oleObj name="Equation" r:id="rId3" imgW="126835" imgH="20293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0" y="1828800"/>
                        <a:ext cx="2857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7">
            <a:extLst>
              <a:ext uri="{FF2B5EF4-FFF2-40B4-BE49-F238E27FC236}">
                <a16:creationId xmlns:a16="http://schemas.microsoft.com/office/drawing/2014/main" id="{08810B20-54DB-48A3-8252-8BA19C403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191000"/>
            <a:ext cx="9906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27651" name="Text Box 16">
            <a:extLst>
              <a:ext uri="{FF2B5EF4-FFF2-40B4-BE49-F238E27FC236}">
                <a16:creationId xmlns:a16="http://schemas.microsoft.com/office/drawing/2014/main" id="{E6A69276-61E5-4150-A7DD-ACC6221EA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191000"/>
            <a:ext cx="15240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Do not 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27652" name="Rectangle 41">
            <a:extLst>
              <a:ext uri="{FF2B5EF4-FFF2-40B4-BE49-F238E27FC236}">
                <a16:creationId xmlns:a16="http://schemas.microsoft.com/office/drawing/2014/main" id="{6641B1CB-5E76-4315-ABE4-C29A880FE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828800"/>
            <a:ext cx="3429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en-US" sz="2400"/>
              <a:t>The cutoff value,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n-US" sz="2400"/>
              <a:t>          or       , is called a </a:t>
            </a:r>
            <a:r>
              <a:rPr lang="en-US" altLang="en-US" sz="2400">
                <a:solidFill>
                  <a:schemeClr val="folHlink"/>
                </a:solidFill>
              </a:rPr>
              <a:t>critical value</a:t>
            </a:r>
          </a:p>
        </p:txBody>
      </p:sp>
      <p:sp>
        <p:nvSpPr>
          <p:cNvPr id="27653" name="Rectangle 2">
            <a:extLst>
              <a:ext uri="{FF2B5EF4-FFF2-40B4-BE49-F238E27FC236}">
                <a16:creationId xmlns:a16="http://schemas.microsoft.com/office/drawing/2014/main" id="{52E7EF83-0D2E-4226-8807-65C1E112CF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Lower Tail Tests</a:t>
            </a:r>
          </a:p>
        </p:txBody>
      </p:sp>
      <p:sp>
        <p:nvSpPr>
          <p:cNvPr id="27654" name="Freeform 4">
            <a:extLst>
              <a:ext uri="{FF2B5EF4-FFF2-40B4-BE49-F238E27FC236}">
                <a16:creationId xmlns:a16="http://schemas.microsoft.com/office/drawing/2014/main" id="{181BA0F6-81D8-432E-83B9-66CE99F8884D}"/>
              </a:ext>
            </a:extLst>
          </p:cNvPr>
          <p:cNvSpPr>
            <a:spLocks/>
          </p:cNvSpPr>
          <p:nvPr/>
        </p:nvSpPr>
        <p:spPr bwMode="auto">
          <a:xfrm>
            <a:off x="3886200" y="3733800"/>
            <a:ext cx="833438" cy="228600"/>
          </a:xfrm>
          <a:custGeom>
            <a:avLst/>
            <a:gdLst>
              <a:gd name="T0" fmla="*/ 2147483646 w 582"/>
              <a:gd name="T1" fmla="*/ 2147483646 h 183"/>
              <a:gd name="T2" fmla="*/ 0 w 582"/>
              <a:gd name="T3" fmla="*/ 2147483646 h 183"/>
              <a:gd name="T4" fmla="*/ 2147483646 w 582"/>
              <a:gd name="T5" fmla="*/ 2147483646 h 183"/>
              <a:gd name="T6" fmla="*/ 2147483646 w 582"/>
              <a:gd name="T7" fmla="*/ 2147483646 h 183"/>
              <a:gd name="T8" fmla="*/ 2147483646 w 582"/>
              <a:gd name="T9" fmla="*/ 2147483646 h 183"/>
              <a:gd name="T10" fmla="*/ 2147483646 w 582"/>
              <a:gd name="T11" fmla="*/ 0 h 183"/>
              <a:gd name="T12" fmla="*/ 2147483646 w 582"/>
              <a:gd name="T13" fmla="*/ 2147483646 h 183"/>
              <a:gd name="T14" fmla="*/ 2147483646 w 582"/>
              <a:gd name="T15" fmla="*/ 2147483646 h 183"/>
              <a:gd name="T16" fmla="*/ 2147483646 w 582"/>
              <a:gd name="T17" fmla="*/ 2147483646 h 1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2"/>
              <a:gd name="T28" fmla="*/ 0 h 183"/>
              <a:gd name="T29" fmla="*/ 582 w 582"/>
              <a:gd name="T30" fmla="*/ 183 h 1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2" h="183">
                <a:moveTo>
                  <a:pt x="9" y="177"/>
                </a:moveTo>
                <a:lnTo>
                  <a:pt x="0" y="132"/>
                </a:lnTo>
                <a:lnTo>
                  <a:pt x="258" y="114"/>
                </a:lnTo>
                <a:lnTo>
                  <a:pt x="423" y="66"/>
                </a:lnTo>
                <a:lnTo>
                  <a:pt x="504" y="48"/>
                </a:lnTo>
                <a:lnTo>
                  <a:pt x="582" y="0"/>
                </a:lnTo>
                <a:lnTo>
                  <a:pt x="582" y="183"/>
                </a:lnTo>
                <a:lnTo>
                  <a:pt x="9" y="182"/>
                </a:lnTo>
                <a:lnTo>
                  <a:pt x="9" y="177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Freeform 5">
            <a:extLst>
              <a:ext uri="{FF2B5EF4-FFF2-40B4-BE49-F238E27FC236}">
                <a16:creationId xmlns:a16="http://schemas.microsoft.com/office/drawing/2014/main" id="{11364C56-A4BC-4EFF-B2A0-255801BE162E}"/>
              </a:ext>
            </a:extLst>
          </p:cNvPr>
          <p:cNvSpPr>
            <a:spLocks/>
          </p:cNvSpPr>
          <p:nvPr/>
        </p:nvSpPr>
        <p:spPr bwMode="auto">
          <a:xfrm>
            <a:off x="3962400" y="2590800"/>
            <a:ext cx="2362200" cy="1295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Freeform 6">
            <a:extLst>
              <a:ext uri="{FF2B5EF4-FFF2-40B4-BE49-F238E27FC236}">
                <a16:creationId xmlns:a16="http://schemas.microsoft.com/office/drawing/2014/main" id="{0BA4BB3D-F36B-4D7A-B41B-6C24CAC99CB0}"/>
              </a:ext>
            </a:extLst>
          </p:cNvPr>
          <p:cNvSpPr>
            <a:spLocks/>
          </p:cNvSpPr>
          <p:nvPr/>
        </p:nvSpPr>
        <p:spPr bwMode="auto">
          <a:xfrm>
            <a:off x="6324600" y="2590800"/>
            <a:ext cx="2209800" cy="1295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7">
            <a:extLst>
              <a:ext uri="{FF2B5EF4-FFF2-40B4-BE49-F238E27FC236}">
                <a16:creationId xmlns:a16="http://schemas.microsoft.com/office/drawing/2014/main" id="{4AB5CFE1-61C7-4A8B-AA3E-83F7DF95F2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962400"/>
            <a:ext cx="510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Line 8">
            <a:extLst>
              <a:ext uri="{FF2B5EF4-FFF2-40B4-BE49-F238E27FC236}">
                <a16:creationId xmlns:a16="http://schemas.microsoft.com/office/drawing/2014/main" id="{A5A6C8AE-C71A-403B-B1AB-67FDBF6E30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4290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Rectangle 9">
            <a:extLst>
              <a:ext uri="{FF2B5EF4-FFF2-40B4-BE49-F238E27FC236}">
                <a16:creationId xmlns:a16="http://schemas.microsoft.com/office/drawing/2014/main" id="{D4A750F1-BE56-4726-BA30-CA612ABBDAD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657600" y="2971800"/>
            <a:ext cx="5302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i="1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7660" name="Line 11">
            <a:extLst>
              <a:ext uri="{FF2B5EF4-FFF2-40B4-BE49-F238E27FC236}">
                <a16:creationId xmlns:a16="http://schemas.microsoft.com/office/drawing/2014/main" id="{A2CCA77F-7897-446E-9D65-21B7FF43D3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590800"/>
            <a:ext cx="0" cy="1371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61" name="Line 12">
            <a:extLst>
              <a:ext uri="{FF2B5EF4-FFF2-40B4-BE49-F238E27FC236}">
                <a16:creationId xmlns:a16="http://schemas.microsoft.com/office/drawing/2014/main" id="{AD56EF87-A316-4C55-BB0B-F949F58085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0386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Text Box 14">
            <a:extLst>
              <a:ext uri="{FF2B5EF4-FFF2-40B4-BE49-F238E27FC236}">
                <a16:creationId xmlns:a16="http://schemas.microsoft.com/office/drawing/2014/main" id="{C71AE3BC-05EB-4E5B-A294-64132CE06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3434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-z</a:t>
            </a:r>
            <a:r>
              <a:rPr lang="el-GR" altLang="en-US" sz="2000" baseline="-25000">
                <a:cs typeface="Arial" panose="020B0604020202020204" pitchFamily="34" charset="0"/>
              </a:rPr>
              <a:t>α</a:t>
            </a:r>
          </a:p>
        </p:txBody>
      </p:sp>
      <p:sp>
        <p:nvSpPr>
          <p:cNvPr id="27663" name="Line 15">
            <a:extLst>
              <a:ext uri="{FF2B5EF4-FFF2-40B4-BE49-F238E27FC236}">
                <a16:creationId xmlns:a16="http://schemas.microsoft.com/office/drawing/2014/main" id="{A19D0ADA-FD8A-4B5C-BE4F-8204EEE95E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191000"/>
            <a:ext cx="396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Text Box 31">
            <a:extLst>
              <a:ext uri="{FF2B5EF4-FFF2-40B4-BE49-F238E27FC236}">
                <a16:creationId xmlns:a16="http://schemas.microsoft.com/office/drawing/2014/main" id="{DE91EFFE-605B-421F-A4D9-FB20E0A8D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7847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x</a:t>
            </a:r>
            <a:r>
              <a:rPr lang="el-GR" altLang="en-US" sz="2000" baseline="-25000">
                <a:cs typeface="Arial" panose="020B0604020202020204" pitchFamily="34" charset="0"/>
              </a:rPr>
              <a:t>α</a:t>
            </a:r>
          </a:p>
        </p:txBody>
      </p:sp>
      <p:sp>
        <p:nvSpPr>
          <p:cNvPr id="27665" name="Line 32">
            <a:extLst>
              <a:ext uri="{FF2B5EF4-FFF2-40B4-BE49-F238E27FC236}">
                <a16:creationId xmlns:a16="http://schemas.microsoft.com/office/drawing/2014/main" id="{4EECE501-7E5B-4642-A7DD-03CB6D8EF5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860925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Line 37">
            <a:extLst>
              <a:ext uri="{FF2B5EF4-FFF2-40B4-BE49-F238E27FC236}">
                <a16:creationId xmlns:a16="http://schemas.microsoft.com/office/drawing/2014/main" id="{C185BBC8-0F05-40F6-8805-9E8CD6120E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41910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Text Box 38">
            <a:extLst>
              <a:ext uri="{FF2B5EF4-FFF2-40B4-BE49-F238E27FC236}">
                <a16:creationId xmlns:a16="http://schemas.microsoft.com/office/drawing/2014/main" id="{09EB124C-CC4B-4A3F-A06C-17555444E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362200"/>
            <a:ext cx="655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cs typeface="Arial" panose="020B0604020202020204" pitchFamily="34" charset="0"/>
              </a:rPr>
              <a:t>-</a:t>
            </a:r>
            <a:r>
              <a:rPr lang="en-US" altLang="en-US" sz="2400"/>
              <a:t>z</a:t>
            </a:r>
            <a:r>
              <a:rPr lang="el-GR" altLang="en-US" sz="2400" baseline="-25000">
                <a:cs typeface="Arial" panose="020B0604020202020204" pitchFamily="34" charset="0"/>
              </a:rPr>
              <a:t>α</a:t>
            </a:r>
          </a:p>
        </p:txBody>
      </p:sp>
      <p:sp>
        <p:nvSpPr>
          <p:cNvPr id="27668" name="Text Box 39">
            <a:extLst>
              <a:ext uri="{FF2B5EF4-FFF2-40B4-BE49-F238E27FC236}">
                <a16:creationId xmlns:a16="http://schemas.microsoft.com/office/drawing/2014/main" id="{EB42A05D-0270-4288-96D3-08665E43B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3622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  <a:r>
              <a:rPr lang="el-GR" altLang="en-US" sz="2400" baseline="-25000">
                <a:cs typeface="Arial" panose="020B0604020202020204" pitchFamily="34" charset="0"/>
              </a:rPr>
              <a:t>α</a:t>
            </a:r>
          </a:p>
        </p:txBody>
      </p:sp>
      <p:sp>
        <p:nvSpPr>
          <p:cNvPr id="27669" name="Line 40">
            <a:extLst>
              <a:ext uri="{FF2B5EF4-FFF2-40B4-BE49-F238E27FC236}">
                <a16:creationId xmlns:a16="http://schemas.microsoft.com/office/drawing/2014/main" id="{C5239498-1C8D-4C8F-B80A-F5E3CA81C9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438400"/>
            <a:ext cx="2222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Text Box 42">
            <a:extLst>
              <a:ext uri="{FF2B5EF4-FFF2-40B4-BE49-F238E27FC236}">
                <a16:creationId xmlns:a16="http://schemas.microsoft.com/office/drawing/2014/main" id="{50BC5FC4-C82B-4ABE-A382-82659A348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419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0</a:t>
            </a:r>
            <a:endParaRPr lang="el-GR" altLang="en-US" sz="1800" baseline="-25000">
              <a:cs typeface="Arial" panose="020B0604020202020204" pitchFamily="34" charset="0"/>
            </a:endParaRPr>
          </a:p>
        </p:txBody>
      </p:sp>
      <p:sp>
        <p:nvSpPr>
          <p:cNvPr id="27671" name="Text Box 43">
            <a:extLst>
              <a:ext uri="{FF2B5EF4-FFF2-40B4-BE49-F238E27FC236}">
                <a16:creationId xmlns:a16="http://schemas.microsoft.com/office/drawing/2014/main" id="{417E9EC7-6AF8-4911-9549-3F9823182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847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2000">
                <a:cs typeface="Arial" panose="020B0604020202020204" pitchFamily="34" charset="0"/>
                <a:sym typeface="Symbol" panose="05050102010706020507" pitchFamily="18" charset="2"/>
              </a:rPr>
              <a:t>μ</a:t>
            </a:r>
            <a:endParaRPr lang="el-GR" altLang="en-US" sz="2000" baseline="-25000">
              <a:cs typeface="Arial" panose="020B0604020202020204" pitchFamily="34" charset="0"/>
            </a:endParaRPr>
          </a:p>
        </p:txBody>
      </p:sp>
      <p:sp>
        <p:nvSpPr>
          <p:cNvPr id="27672" name="Rectangle 47">
            <a:extLst>
              <a:ext uri="{FF2B5EF4-FFF2-40B4-BE49-F238E27FC236}">
                <a16:creationId xmlns:a16="http://schemas.microsoft.com/office/drawing/2014/main" id="{B337C9C9-72F9-4FD5-A5B8-9D9D409D3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524000"/>
            <a:ext cx="1524000" cy="93821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H</a:t>
            </a:r>
            <a:r>
              <a:rPr lang="en-US" altLang="en-US" sz="2400" b="1" baseline="-25000">
                <a:solidFill>
                  <a:srgbClr val="008000"/>
                </a:solidFill>
              </a:rPr>
              <a:t>0</a:t>
            </a:r>
            <a:r>
              <a:rPr lang="en-US" altLang="en-US" sz="2400" b="1">
                <a:solidFill>
                  <a:srgbClr val="008000"/>
                </a:solidFill>
              </a:rPr>
              <a:t>: </a:t>
            </a:r>
            <a:r>
              <a:rPr lang="el-GR" altLang="en-US" sz="2400" b="1">
                <a:solidFill>
                  <a:srgbClr val="008000"/>
                </a:solidFill>
                <a:cs typeface="Arial" panose="020B0604020202020204" pitchFamily="34" charset="0"/>
              </a:rPr>
              <a:t>μ</a:t>
            </a:r>
            <a:r>
              <a:rPr lang="en-US" altLang="en-US" sz="2400" b="1">
                <a:solidFill>
                  <a:srgbClr val="008000"/>
                </a:solidFill>
              </a:rPr>
              <a:t> </a:t>
            </a:r>
            <a:r>
              <a:rPr lang="en-US" altLang="en-US" sz="2400" b="1">
                <a:solidFill>
                  <a:srgbClr val="008000"/>
                </a:solidFill>
                <a:cs typeface="Arial" panose="020B0604020202020204" pitchFamily="34" charset="0"/>
              </a:rPr>
              <a:t>≥</a:t>
            </a:r>
            <a:r>
              <a:rPr lang="en-US" altLang="en-US" sz="2400" b="1">
                <a:solidFill>
                  <a:srgbClr val="008000"/>
                </a:solidFill>
              </a:rPr>
              <a:t> 3   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H</a:t>
            </a:r>
            <a:r>
              <a:rPr lang="en-US" altLang="en-US" sz="2400" b="1" baseline="-25000">
                <a:solidFill>
                  <a:srgbClr val="008000"/>
                </a:solidFill>
              </a:rPr>
              <a:t>a</a:t>
            </a:r>
            <a:r>
              <a:rPr lang="en-US" altLang="en-US" sz="2400" b="1">
                <a:solidFill>
                  <a:srgbClr val="008000"/>
                </a:solidFill>
              </a:rPr>
              <a:t>: </a:t>
            </a:r>
            <a:r>
              <a:rPr lang="el-GR" altLang="en-US" sz="2400" b="1">
                <a:solidFill>
                  <a:srgbClr val="008000"/>
                </a:solidFill>
                <a:cs typeface="Arial" panose="020B0604020202020204" pitchFamily="34" charset="0"/>
              </a:rPr>
              <a:t>μ</a:t>
            </a:r>
            <a:r>
              <a:rPr lang="en-US" altLang="en-US" sz="2400" b="1">
                <a:solidFill>
                  <a:srgbClr val="008000"/>
                </a:solidFill>
              </a:rPr>
              <a:t> &lt; 3</a:t>
            </a:r>
          </a:p>
        </p:txBody>
      </p:sp>
      <p:graphicFrame>
        <p:nvGraphicFramePr>
          <p:cNvPr id="27673" name="Object 50">
            <a:extLst>
              <a:ext uri="{FF2B5EF4-FFF2-40B4-BE49-F238E27FC236}">
                <a16:creationId xmlns:a16="http://schemas.microsoft.com/office/drawing/2014/main" id="{DCAC5A46-4EE6-41A2-B635-53F6201E67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5181600"/>
          <a:ext cx="2060575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6" name="Equation" r:id="rId3" imgW="977900" imgH="419100" progId="Equation.3">
                  <p:embed/>
                </p:oleObj>
              </mc:Choice>
              <mc:Fallback>
                <p:oleObj name="Equation" r:id="rId3" imgW="977900" imgH="41910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181600"/>
                        <a:ext cx="2060575" cy="8842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4" name="Line 53">
            <a:extLst>
              <a:ext uri="{FF2B5EF4-FFF2-40B4-BE49-F238E27FC236}">
                <a16:creationId xmlns:a16="http://schemas.microsoft.com/office/drawing/2014/main" id="{56B0CE9C-2952-4F5D-BE4B-5B5CA1A6A4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5029200"/>
            <a:ext cx="533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D90419ED-D0CE-4A95-B8FD-2395E3944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419600"/>
            <a:ext cx="9906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28675" name="Text Box 26">
            <a:extLst>
              <a:ext uri="{FF2B5EF4-FFF2-40B4-BE49-F238E27FC236}">
                <a16:creationId xmlns:a16="http://schemas.microsoft.com/office/drawing/2014/main" id="{2D4778CE-445C-4E1C-9578-FA88704EC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419600"/>
            <a:ext cx="15240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Do not 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5815102B-DC72-4481-A2D1-716C2B19A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05000"/>
            <a:ext cx="3429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en-US" sz="2300"/>
              <a:t>The cutoff value,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n-US" sz="2300"/>
              <a:t>          or       , is called a </a:t>
            </a:r>
            <a:r>
              <a:rPr lang="en-US" altLang="en-US" sz="2300">
                <a:solidFill>
                  <a:schemeClr val="folHlink"/>
                </a:solidFill>
              </a:rPr>
              <a:t>critical value</a:t>
            </a:r>
          </a:p>
        </p:txBody>
      </p:sp>
      <p:sp>
        <p:nvSpPr>
          <p:cNvPr id="28677" name="Freeform 5">
            <a:extLst>
              <a:ext uri="{FF2B5EF4-FFF2-40B4-BE49-F238E27FC236}">
                <a16:creationId xmlns:a16="http://schemas.microsoft.com/office/drawing/2014/main" id="{6257B135-EEA6-4C6C-B5BA-0104E49C87AF}"/>
              </a:ext>
            </a:extLst>
          </p:cNvPr>
          <p:cNvSpPr>
            <a:spLocks/>
          </p:cNvSpPr>
          <p:nvPr/>
        </p:nvSpPr>
        <p:spPr bwMode="auto">
          <a:xfrm flipH="1">
            <a:off x="6934200" y="3962400"/>
            <a:ext cx="842963" cy="228600"/>
          </a:xfrm>
          <a:custGeom>
            <a:avLst/>
            <a:gdLst>
              <a:gd name="T0" fmla="*/ 2147483646 w 582"/>
              <a:gd name="T1" fmla="*/ 2147483646 h 183"/>
              <a:gd name="T2" fmla="*/ 0 w 582"/>
              <a:gd name="T3" fmla="*/ 2147483646 h 183"/>
              <a:gd name="T4" fmla="*/ 2147483646 w 582"/>
              <a:gd name="T5" fmla="*/ 2147483646 h 183"/>
              <a:gd name="T6" fmla="*/ 2147483646 w 582"/>
              <a:gd name="T7" fmla="*/ 2147483646 h 183"/>
              <a:gd name="T8" fmla="*/ 2147483646 w 582"/>
              <a:gd name="T9" fmla="*/ 2147483646 h 183"/>
              <a:gd name="T10" fmla="*/ 2147483646 w 582"/>
              <a:gd name="T11" fmla="*/ 0 h 183"/>
              <a:gd name="T12" fmla="*/ 2147483646 w 582"/>
              <a:gd name="T13" fmla="*/ 2147483646 h 183"/>
              <a:gd name="T14" fmla="*/ 2147483646 w 582"/>
              <a:gd name="T15" fmla="*/ 2147483646 h 183"/>
              <a:gd name="T16" fmla="*/ 2147483646 w 582"/>
              <a:gd name="T17" fmla="*/ 2147483646 h 1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2"/>
              <a:gd name="T28" fmla="*/ 0 h 183"/>
              <a:gd name="T29" fmla="*/ 582 w 582"/>
              <a:gd name="T30" fmla="*/ 183 h 1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2" h="183">
                <a:moveTo>
                  <a:pt x="9" y="177"/>
                </a:moveTo>
                <a:lnTo>
                  <a:pt x="0" y="132"/>
                </a:lnTo>
                <a:lnTo>
                  <a:pt x="258" y="114"/>
                </a:lnTo>
                <a:lnTo>
                  <a:pt x="423" y="66"/>
                </a:lnTo>
                <a:lnTo>
                  <a:pt x="504" y="48"/>
                </a:lnTo>
                <a:lnTo>
                  <a:pt x="582" y="0"/>
                </a:lnTo>
                <a:lnTo>
                  <a:pt x="582" y="183"/>
                </a:lnTo>
                <a:lnTo>
                  <a:pt x="9" y="182"/>
                </a:lnTo>
                <a:lnTo>
                  <a:pt x="9" y="177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DBC185B7-B0BD-4FB9-A08E-8813FDE106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Upper Tail Tests</a:t>
            </a:r>
          </a:p>
        </p:txBody>
      </p:sp>
      <p:sp>
        <p:nvSpPr>
          <p:cNvPr id="28679" name="Freeform 18">
            <a:extLst>
              <a:ext uri="{FF2B5EF4-FFF2-40B4-BE49-F238E27FC236}">
                <a16:creationId xmlns:a16="http://schemas.microsoft.com/office/drawing/2014/main" id="{C204258F-4A85-49E1-B1A1-61CBE7E619BA}"/>
              </a:ext>
            </a:extLst>
          </p:cNvPr>
          <p:cNvSpPr>
            <a:spLocks/>
          </p:cNvSpPr>
          <p:nvPr/>
        </p:nvSpPr>
        <p:spPr bwMode="auto">
          <a:xfrm>
            <a:off x="3124200" y="2819400"/>
            <a:ext cx="2362200" cy="1295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Freeform 19">
            <a:extLst>
              <a:ext uri="{FF2B5EF4-FFF2-40B4-BE49-F238E27FC236}">
                <a16:creationId xmlns:a16="http://schemas.microsoft.com/office/drawing/2014/main" id="{67872C66-4529-481C-A73D-ACC815A7E08C}"/>
              </a:ext>
            </a:extLst>
          </p:cNvPr>
          <p:cNvSpPr>
            <a:spLocks/>
          </p:cNvSpPr>
          <p:nvPr/>
        </p:nvSpPr>
        <p:spPr bwMode="auto">
          <a:xfrm>
            <a:off x="5486400" y="2819400"/>
            <a:ext cx="2209800" cy="1295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20">
            <a:extLst>
              <a:ext uri="{FF2B5EF4-FFF2-40B4-BE49-F238E27FC236}">
                <a16:creationId xmlns:a16="http://schemas.microsoft.com/office/drawing/2014/main" id="{4A06BF97-6739-4990-958E-BBF2905377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191000"/>
            <a:ext cx="510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21">
            <a:extLst>
              <a:ext uri="{FF2B5EF4-FFF2-40B4-BE49-F238E27FC236}">
                <a16:creationId xmlns:a16="http://schemas.microsoft.com/office/drawing/2014/main" id="{A120D1C8-ACD5-4C50-BE10-022B1AB31E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3581400"/>
            <a:ext cx="457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Rectangle 22">
            <a:extLst>
              <a:ext uri="{FF2B5EF4-FFF2-40B4-BE49-F238E27FC236}">
                <a16:creationId xmlns:a16="http://schemas.microsoft.com/office/drawing/2014/main" id="{77ECE557-B676-44DC-8252-772601A9507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67600" y="3200400"/>
            <a:ext cx="5302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i="1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8684" name="Line 23">
            <a:extLst>
              <a:ext uri="{FF2B5EF4-FFF2-40B4-BE49-F238E27FC236}">
                <a16:creationId xmlns:a16="http://schemas.microsoft.com/office/drawing/2014/main" id="{21807DBB-E073-4D4B-82B9-4D26E0B520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819400"/>
            <a:ext cx="0" cy="1371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5" name="Line 24">
            <a:extLst>
              <a:ext uri="{FF2B5EF4-FFF2-40B4-BE49-F238E27FC236}">
                <a16:creationId xmlns:a16="http://schemas.microsoft.com/office/drawing/2014/main" id="{E4376E05-A35B-4549-B4C4-242EE03C43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4267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Line 25">
            <a:extLst>
              <a:ext uri="{FF2B5EF4-FFF2-40B4-BE49-F238E27FC236}">
                <a16:creationId xmlns:a16="http://schemas.microsoft.com/office/drawing/2014/main" id="{917C42F0-C47E-4A34-8157-4E5066051B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44196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Text Box 29">
            <a:extLst>
              <a:ext uri="{FF2B5EF4-FFF2-40B4-BE49-F238E27FC236}">
                <a16:creationId xmlns:a16="http://schemas.microsoft.com/office/drawing/2014/main" id="{F5121904-4934-4F4A-93C9-D079F04F1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5720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z</a:t>
            </a:r>
            <a:r>
              <a:rPr lang="el-GR" altLang="en-US" sz="2000" baseline="-25000">
                <a:cs typeface="Arial" panose="020B0604020202020204" pitchFamily="34" charset="0"/>
              </a:rPr>
              <a:t>α</a:t>
            </a:r>
          </a:p>
        </p:txBody>
      </p:sp>
      <p:sp>
        <p:nvSpPr>
          <p:cNvPr id="28688" name="Text Box 30">
            <a:extLst>
              <a:ext uri="{FF2B5EF4-FFF2-40B4-BE49-F238E27FC236}">
                <a16:creationId xmlns:a16="http://schemas.microsoft.com/office/drawing/2014/main" id="{E90DA26E-5507-4BF9-A872-830DDA769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0133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x</a:t>
            </a:r>
            <a:r>
              <a:rPr lang="el-GR" altLang="en-US" sz="2000" baseline="-25000">
                <a:cs typeface="Arial" panose="020B0604020202020204" pitchFamily="34" charset="0"/>
              </a:rPr>
              <a:t>α</a:t>
            </a:r>
          </a:p>
        </p:txBody>
      </p:sp>
      <p:sp>
        <p:nvSpPr>
          <p:cNvPr id="28689" name="Line 31">
            <a:extLst>
              <a:ext uri="{FF2B5EF4-FFF2-40B4-BE49-F238E27FC236}">
                <a16:creationId xmlns:a16="http://schemas.microsoft.com/office/drawing/2014/main" id="{AFE1CE30-0A38-4B84-A7E2-04E61FB5C8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5089525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Line 32">
            <a:extLst>
              <a:ext uri="{FF2B5EF4-FFF2-40B4-BE49-F238E27FC236}">
                <a16:creationId xmlns:a16="http://schemas.microsoft.com/office/drawing/2014/main" id="{0841E600-8ACA-4B31-88E7-69F9FC7B03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419600"/>
            <a:ext cx="388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Text Box 34">
            <a:extLst>
              <a:ext uri="{FF2B5EF4-FFF2-40B4-BE49-F238E27FC236}">
                <a16:creationId xmlns:a16="http://schemas.microsoft.com/office/drawing/2014/main" id="{E837A7DA-0906-4EF2-AE6F-5A8E9FE2D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438400"/>
            <a:ext cx="655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z</a:t>
            </a:r>
            <a:r>
              <a:rPr lang="el-GR" altLang="en-US" sz="2400" baseline="-25000">
                <a:cs typeface="Arial" panose="020B0604020202020204" pitchFamily="34" charset="0"/>
              </a:rPr>
              <a:t>α</a:t>
            </a:r>
          </a:p>
        </p:txBody>
      </p:sp>
      <p:sp>
        <p:nvSpPr>
          <p:cNvPr id="28692" name="Text Box 35">
            <a:extLst>
              <a:ext uri="{FF2B5EF4-FFF2-40B4-BE49-F238E27FC236}">
                <a16:creationId xmlns:a16="http://schemas.microsoft.com/office/drawing/2014/main" id="{F1B4AD83-344C-4ADD-BC1B-45340DAC2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4384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  <a:r>
              <a:rPr lang="el-GR" altLang="en-US" sz="2400" baseline="-25000">
                <a:cs typeface="Arial" panose="020B0604020202020204" pitchFamily="34" charset="0"/>
              </a:rPr>
              <a:t>α</a:t>
            </a:r>
          </a:p>
        </p:txBody>
      </p:sp>
      <p:sp>
        <p:nvSpPr>
          <p:cNvPr id="28693" name="Line 36">
            <a:extLst>
              <a:ext uri="{FF2B5EF4-FFF2-40B4-BE49-F238E27FC236}">
                <a16:creationId xmlns:a16="http://schemas.microsoft.com/office/drawing/2014/main" id="{A52C5F45-58D7-4979-BE1B-2F699B1FD8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514600"/>
            <a:ext cx="2222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Text Box 39">
            <a:extLst>
              <a:ext uri="{FF2B5EF4-FFF2-40B4-BE49-F238E27FC236}">
                <a16:creationId xmlns:a16="http://schemas.microsoft.com/office/drawing/2014/main" id="{97E4BAA8-6A9E-4B32-80E7-D833BDCE2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648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0</a:t>
            </a:r>
            <a:endParaRPr lang="el-GR" altLang="en-US" sz="1800" baseline="-25000">
              <a:cs typeface="Arial" panose="020B0604020202020204" pitchFamily="34" charset="0"/>
            </a:endParaRPr>
          </a:p>
        </p:txBody>
      </p:sp>
      <p:sp>
        <p:nvSpPr>
          <p:cNvPr id="28695" name="Text Box 40">
            <a:extLst>
              <a:ext uri="{FF2B5EF4-FFF2-40B4-BE49-F238E27FC236}">
                <a16:creationId xmlns:a16="http://schemas.microsoft.com/office/drawing/2014/main" id="{1FC0F578-0FCF-4B0D-8E19-216C84D62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9371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2000">
                <a:cs typeface="Arial" panose="020B0604020202020204" pitchFamily="34" charset="0"/>
                <a:sym typeface="Symbol" panose="05050102010706020507" pitchFamily="18" charset="2"/>
              </a:rPr>
              <a:t>μ</a:t>
            </a:r>
            <a:endParaRPr lang="el-GR" altLang="en-US" sz="2000" baseline="-25000">
              <a:cs typeface="Arial" panose="020B0604020202020204" pitchFamily="34" charset="0"/>
            </a:endParaRPr>
          </a:p>
        </p:txBody>
      </p:sp>
      <p:sp>
        <p:nvSpPr>
          <p:cNvPr id="28696" name="Rectangle 42">
            <a:extLst>
              <a:ext uri="{FF2B5EF4-FFF2-40B4-BE49-F238E27FC236}">
                <a16:creationId xmlns:a16="http://schemas.microsoft.com/office/drawing/2014/main" id="{11BA43B7-1FBA-4C69-8CF4-882B4FD18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752600"/>
            <a:ext cx="1600200" cy="93821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H</a:t>
            </a:r>
            <a:r>
              <a:rPr lang="en-US" altLang="en-US" sz="2400" b="1" baseline="-25000">
                <a:solidFill>
                  <a:srgbClr val="008000"/>
                </a:solidFill>
              </a:rPr>
              <a:t>0</a:t>
            </a:r>
            <a:r>
              <a:rPr lang="en-US" altLang="en-US" sz="2400" b="1">
                <a:solidFill>
                  <a:srgbClr val="008000"/>
                </a:solidFill>
              </a:rPr>
              <a:t>: </a:t>
            </a:r>
            <a:r>
              <a:rPr lang="el-GR" altLang="en-US" sz="2400" b="1">
                <a:solidFill>
                  <a:srgbClr val="008000"/>
                </a:solidFill>
              </a:rPr>
              <a:t>μ</a:t>
            </a:r>
            <a:r>
              <a:rPr lang="en-US" altLang="en-US" sz="2400" b="1">
                <a:solidFill>
                  <a:srgbClr val="008000"/>
                </a:solidFill>
              </a:rPr>
              <a:t> </a:t>
            </a:r>
            <a:r>
              <a:rPr lang="en-US" altLang="en-US" sz="2400" b="1">
                <a:solidFill>
                  <a:srgbClr val="008000"/>
                </a:solidFill>
                <a:cs typeface="Arial" panose="020B0604020202020204" pitchFamily="34" charset="0"/>
              </a:rPr>
              <a:t>≤</a:t>
            </a:r>
            <a:r>
              <a:rPr lang="en-US" altLang="en-US" sz="2400" b="1">
                <a:solidFill>
                  <a:srgbClr val="008000"/>
                </a:solidFill>
              </a:rPr>
              <a:t> 3  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H</a:t>
            </a:r>
            <a:r>
              <a:rPr lang="en-US" altLang="en-US" sz="2400" b="1" baseline="-25000">
                <a:solidFill>
                  <a:srgbClr val="008000"/>
                </a:solidFill>
              </a:rPr>
              <a:t>A</a:t>
            </a:r>
            <a:r>
              <a:rPr lang="en-US" altLang="en-US" sz="2400" b="1">
                <a:solidFill>
                  <a:srgbClr val="008000"/>
                </a:solidFill>
              </a:rPr>
              <a:t>: </a:t>
            </a:r>
            <a:r>
              <a:rPr lang="el-GR" altLang="en-US" sz="2400" b="1">
                <a:solidFill>
                  <a:srgbClr val="008000"/>
                </a:solidFill>
                <a:cs typeface="Arial" panose="020B0604020202020204" pitchFamily="34" charset="0"/>
              </a:rPr>
              <a:t>μ</a:t>
            </a:r>
            <a:r>
              <a:rPr lang="en-US" altLang="en-US" sz="2400" b="1">
                <a:solidFill>
                  <a:srgbClr val="008000"/>
                </a:solidFill>
              </a:rPr>
              <a:t> &gt; 3</a:t>
            </a:r>
          </a:p>
        </p:txBody>
      </p:sp>
      <p:graphicFrame>
        <p:nvGraphicFramePr>
          <p:cNvPr id="28697" name="Object 44">
            <a:extLst>
              <a:ext uri="{FF2B5EF4-FFF2-40B4-BE49-F238E27FC236}">
                <a16:creationId xmlns:a16="http://schemas.microsoft.com/office/drawing/2014/main" id="{5A618EEB-A8B1-40E5-8405-02B3EEE3E5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5562600"/>
          <a:ext cx="2087563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" name="Equation" r:id="rId3" imgW="990600" imgH="419100" progId="Equation.3">
                  <p:embed/>
                </p:oleObj>
              </mc:Choice>
              <mc:Fallback>
                <p:oleObj name="Equation" r:id="rId3" imgW="990600" imgH="41910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562600"/>
                        <a:ext cx="2087563" cy="8842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8" name="Line 46">
            <a:extLst>
              <a:ext uri="{FF2B5EF4-FFF2-40B4-BE49-F238E27FC236}">
                <a16:creationId xmlns:a16="http://schemas.microsoft.com/office/drawing/2014/main" id="{48B7D3CC-A7F4-4EE4-AA45-3456B247FF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5257800"/>
            <a:ext cx="2286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6">
            <a:extLst>
              <a:ext uri="{FF2B5EF4-FFF2-40B4-BE49-F238E27FC236}">
                <a16:creationId xmlns:a16="http://schemas.microsoft.com/office/drawing/2014/main" id="{4668506D-A3D4-4D8A-8C9D-D7EB936E7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419600"/>
            <a:ext cx="15240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Do not 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29699" name="Rectangle 61">
            <a:extLst>
              <a:ext uri="{FF2B5EF4-FFF2-40B4-BE49-F238E27FC236}">
                <a16:creationId xmlns:a16="http://schemas.microsoft.com/office/drawing/2014/main" id="{0CE7F959-DAC0-4077-BBF6-8785A6F8B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810000"/>
            <a:ext cx="1371600" cy="1524000"/>
          </a:xfrm>
          <a:prstGeom prst="rect">
            <a:avLst/>
          </a:prstGeom>
          <a:solidFill>
            <a:srgbClr val="CCFF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00" name="Rectangle 62">
            <a:extLst>
              <a:ext uri="{FF2B5EF4-FFF2-40B4-BE49-F238E27FC236}">
                <a16:creationId xmlns:a16="http://schemas.microsoft.com/office/drawing/2014/main" id="{653AD964-4E2E-4438-BBD3-52ED896FE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819400"/>
            <a:ext cx="914400" cy="609600"/>
          </a:xfrm>
          <a:prstGeom prst="rect">
            <a:avLst/>
          </a:prstGeom>
          <a:solidFill>
            <a:srgbClr val="CCFF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01" name="Text Box 50">
            <a:extLst>
              <a:ext uri="{FF2B5EF4-FFF2-40B4-BE49-F238E27FC236}">
                <a16:creationId xmlns:a16="http://schemas.microsoft.com/office/drawing/2014/main" id="{467E87BE-0F90-4E76-84B9-1726B43EC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419600"/>
            <a:ext cx="990600" cy="304800"/>
          </a:xfrm>
          <a:prstGeom prst="rect">
            <a:avLst/>
          </a:prstGeom>
          <a:solidFill>
            <a:srgbClr val="FAFEB4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29702" name="Text Box 17">
            <a:extLst>
              <a:ext uri="{FF2B5EF4-FFF2-40B4-BE49-F238E27FC236}">
                <a16:creationId xmlns:a16="http://schemas.microsoft.com/office/drawing/2014/main" id="{5BAA77D2-8CAD-413F-A082-758144914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419600"/>
            <a:ext cx="990600" cy="304800"/>
          </a:xfrm>
          <a:prstGeom prst="rect">
            <a:avLst/>
          </a:prstGeom>
          <a:solidFill>
            <a:srgbClr val="FAFEB4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29703" name="Freeform 43">
            <a:extLst>
              <a:ext uri="{FF2B5EF4-FFF2-40B4-BE49-F238E27FC236}">
                <a16:creationId xmlns:a16="http://schemas.microsoft.com/office/drawing/2014/main" id="{A2D2C221-87FB-485E-BB04-AB8C7FA30D43}"/>
              </a:ext>
            </a:extLst>
          </p:cNvPr>
          <p:cNvSpPr>
            <a:spLocks/>
          </p:cNvSpPr>
          <p:nvPr/>
        </p:nvSpPr>
        <p:spPr bwMode="auto">
          <a:xfrm flipH="1">
            <a:off x="7391400" y="3962400"/>
            <a:ext cx="842963" cy="228600"/>
          </a:xfrm>
          <a:custGeom>
            <a:avLst/>
            <a:gdLst>
              <a:gd name="T0" fmla="*/ 2147483646 w 582"/>
              <a:gd name="T1" fmla="*/ 2147483646 h 183"/>
              <a:gd name="T2" fmla="*/ 0 w 582"/>
              <a:gd name="T3" fmla="*/ 2147483646 h 183"/>
              <a:gd name="T4" fmla="*/ 2147483646 w 582"/>
              <a:gd name="T5" fmla="*/ 2147483646 h 183"/>
              <a:gd name="T6" fmla="*/ 2147483646 w 582"/>
              <a:gd name="T7" fmla="*/ 2147483646 h 183"/>
              <a:gd name="T8" fmla="*/ 2147483646 w 582"/>
              <a:gd name="T9" fmla="*/ 2147483646 h 183"/>
              <a:gd name="T10" fmla="*/ 2147483646 w 582"/>
              <a:gd name="T11" fmla="*/ 0 h 183"/>
              <a:gd name="T12" fmla="*/ 2147483646 w 582"/>
              <a:gd name="T13" fmla="*/ 2147483646 h 183"/>
              <a:gd name="T14" fmla="*/ 2147483646 w 582"/>
              <a:gd name="T15" fmla="*/ 2147483646 h 183"/>
              <a:gd name="T16" fmla="*/ 2147483646 w 582"/>
              <a:gd name="T17" fmla="*/ 2147483646 h 1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2"/>
              <a:gd name="T28" fmla="*/ 0 h 183"/>
              <a:gd name="T29" fmla="*/ 582 w 582"/>
              <a:gd name="T30" fmla="*/ 183 h 1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2" h="183">
                <a:moveTo>
                  <a:pt x="9" y="177"/>
                </a:moveTo>
                <a:lnTo>
                  <a:pt x="0" y="132"/>
                </a:lnTo>
                <a:lnTo>
                  <a:pt x="258" y="114"/>
                </a:lnTo>
                <a:lnTo>
                  <a:pt x="423" y="66"/>
                </a:lnTo>
                <a:lnTo>
                  <a:pt x="504" y="48"/>
                </a:lnTo>
                <a:lnTo>
                  <a:pt x="582" y="0"/>
                </a:lnTo>
                <a:lnTo>
                  <a:pt x="582" y="183"/>
                </a:lnTo>
                <a:lnTo>
                  <a:pt x="9" y="182"/>
                </a:lnTo>
                <a:lnTo>
                  <a:pt x="9" y="177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Rectangle 2">
            <a:extLst>
              <a:ext uri="{FF2B5EF4-FFF2-40B4-BE49-F238E27FC236}">
                <a16:creationId xmlns:a16="http://schemas.microsoft.com/office/drawing/2014/main" id="{B7723C21-FDB6-4FE0-B781-9DE91781A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828800"/>
            <a:ext cx="3581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2300"/>
              <a:t>There are two cutoff values (</a:t>
            </a:r>
            <a:r>
              <a:rPr lang="en-US" altLang="en-US" sz="2300">
                <a:solidFill>
                  <a:schemeClr val="folHlink"/>
                </a:solidFill>
              </a:rPr>
              <a:t>critical values</a:t>
            </a:r>
            <a:r>
              <a:rPr lang="en-US" altLang="en-US" sz="2300"/>
              <a:t>):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300"/>
              <a:t>              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altLang="en-US" sz="2300"/>
              <a:t>    or</a:t>
            </a:r>
          </a:p>
        </p:txBody>
      </p:sp>
      <p:sp>
        <p:nvSpPr>
          <p:cNvPr id="29705" name="Rectangle 4">
            <a:extLst>
              <a:ext uri="{FF2B5EF4-FFF2-40B4-BE49-F238E27FC236}">
                <a16:creationId xmlns:a16="http://schemas.microsoft.com/office/drawing/2014/main" id="{54B0A7B3-5C25-45B5-A179-8E5281BF2D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Two Tailed Tests</a:t>
            </a:r>
          </a:p>
        </p:txBody>
      </p:sp>
      <p:sp>
        <p:nvSpPr>
          <p:cNvPr id="29706" name="Freeform 6">
            <a:extLst>
              <a:ext uri="{FF2B5EF4-FFF2-40B4-BE49-F238E27FC236}">
                <a16:creationId xmlns:a16="http://schemas.microsoft.com/office/drawing/2014/main" id="{DD960F85-421B-4CEB-8632-DCB684DB928A}"/>
              </a:ext>
            </a:extLst>
          </p:cNvPr>
          <p:cNvSpPr>
            <a:spLocks/>
          </p:cNvSpPr>
          <p:nvPr/>
        </p:nvSpPr>
        <p:spPr bwMode="auto">
          <a:xfrm>
            <a:off x="3505200" y="3962400"/>
            <a:ext cx="833438" cy="228600"/>
          </a:xfrm>
          <a:custGeom>
            <a:avLst/>
            <a:gdLst>
              <a:gd name="T0" fmla="*/ 2147483646 w 582"/>
              <a:gd name="T1" fmla="*/ 2147483646 h 183"/>
              <a:gd name="T2" fmla="*/ 0 w 582"/>
              <a:gd name="T3" fmla="*/ 2147483646 h 183"/>
              <a:gd name="T4" fmla="*/ 2147483646 w 582"/>
              <a:gd name="T5" fmla="*/ 2147483646 h 183"/>
              <a:gd name="T6" fmla="*/ 2147483646 w 582"/>
              <a:gd name="T7" fmla="*/ 2147483646 h 183"/>
              <a:gd name="T8" fmla="*/ 2147483646 w 582"/>
              <a:gd name="T9" fmla="*/ 2147483646 h 183"/>
              <a:gd name="T10" fmla="*/ 2147483646 w 582"/>
              <a:gd name="T11" fmla="*/ 0 h 183"/>
              <a:gd name="T12" fmla="*/ 2147483646 w 582"/>
              <a:gd name="T13" fmla="*/ 2147483646 h 183"/>
              <a:gd name="T14" fmla="*/ 2147483646 w 582"/>
              <a:gd name="T15" fmla="*/ 2147483646 h 183"/>
              <a:gd name="T16" fmla="*/ 2147483646 w 582"/>
              <a:gd name="T17" fmla="*/ 2147483646 h 1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2"/>
              <a:gd name="T28" fmla="*/ 0 h 183"/>
              <a:gd name="T29" fmla="*/ 582 w 582"/>
              <a:gd name="T30" fmla="*/ 183 h 1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2" h="183">
                <a:moveTo>
                  <a:pt x="9" y="177"/>
                </a:moveTo>
                <a:lnTo>
                  <a:pt x="0" y="132"/>
                </a:lnTo>
                <a:lnTo>
                  <a:pt x="258" y="114"/>
                </a:lnTo>
                <a:lnTo>
                  <a:pt x="423" y="66"/>
                </a:lnTo>
                <a:lnTo>
                  <a:pt x="504" y="48"/>
                </a:lnTo>
                <a:lnTo>
                  <a:pt x="582" y="0"/>
                </a:lnTo>
                <a:lnTo>
                  <a:pt x="582" y="183"/>
                </a:lnTo>
                <a:lnTo>
                  <a:pt x="9" y="182"/>
                </a:lnTo>
                <a:lnTo>
                  <a:pt x="9" y="177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Freeform 7">
            <a:extLst>
              <a:ext uri="{FF2B5EF4-FFF2-40B4-BE49-F238E27FC236}">
                <a16:creationId xmlns:a16="http://schemas.microsoft.com/office/drawing/2014/main" id="{30C4F00E-5A9B-4D2F-BC48-62350DFD40B4}"/>
              </a:ext>
            </a:extLst>
          </p:cNvPr>
          <p:cNvSpPr>
            <a:spLocks/>
          </p:cNvSpPr>
          <p:nvPr/>
        </p:nvSpPr>
        <p:spPr bwMode="auto">
          <a:xfrm>
            <a:off x="3581400" y="2819400"/>
            <a:ext cx="2362200" cy="1295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Freeform 8">
            <a:extLst>
              <a:ext uri="{FF2B5EF4-FFF2-40B4-BE49-F238E27FC236}">
                <a16:creationId xmlns:a16="http://schemas.microsoft.com/office/drawing/2014/main" id="{22D8A9BE-B9E5-4831-A61A-53804C15E36D}"/>
              </a:ext>
            </a:extLst>
          </p:cNvPr>
          <p:cNvSpPr>
            <a:spLocks/>
          </p:cNvSpPr>
          <p:nvPr/>
        </p:nvSpPr>
        <p:spPr bwMode="auto">
          <a:xfrm>
            <a:off x="5943600" y="2819400"/>
            <a:ext cx="2209800" cy="1295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9">
            <a:extLst>
              <a:ext uri="{FF2B5EF4-FFF2-40B4-BE49-F238E27FC236}">
                <a16:creationId xmlns:a16="http://schemas.microsoft.com/office/drawing/2014/main" id="{56B523CE-0463-40C8-B7FC-BF8794D64B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191000"/>
            <a:ext cx="510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Line 10">
            <a:extLst>
              <a:ext uri="{FF2B5EF4-FFF2-40B4-BE49-F238E27FC236}">
                <a16:creationId xmlns:a16="http://schemas.microsoft.com/office/drawing/2014/main" id="{E2A79AC1-F771-4EBA-8D72-25AF030181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6576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Rectangle 11">
            <a:extLst>
              <a:ext uri="{FF2B5EF4-FFF2-40B4-BE49-F238E27FC236}">
                <a16:creationId xmlns:a16="http://schemas.microsoft.com/office/drawing/2014/main" id="{84DEE3B1-ED2E-4E9D-8913-0D087B9CB43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00400" y="3200400"/>
            <a:ext cx="762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ym typeface="Symbol" panose="05050102010706020507" pitchFamily="18" charset="2"/>
              </a:rPr>
              <a:t></a:t>
            </a:r>
            <a:r>
              <a:rPr lang="en-US" altLang="en-US"/>
              <a:t>/2</a:t>
            </a:r>
          </a:p>
        </p:txBody>
      </p:sp>
      <p:sp>
        <p:nvSpPr>
          <p:cNvPr id="29712" name="Line 12">
            <a:extLst>
              <a:ext uri="{FF2B5EF4-FFF2-40B4-BE49-F238E27FC236}">
                <a16:creationId xmlns:a16="http://schemas.microsoft.com/office/drawing/2014/main" id="{D88D7E0F-B6CD-4C66-BCAF-6B14294AD1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819400"/>
            <a:ext cx="0" cy="1371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13" name="Line 13">
            <a:extLst>
              <a:ext uri="{FF2B5EF4-FFF2-40B4-BE49-F238E27FC236}">
                <a16:creationId xmlns:a16="http://schemas.microsoft.com/office/drawing/2014/main" id="{218E3FB6-BABA-4578-A66F-900D9072BA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267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Text Box 14">
            <a:extLst>
              <a:ext uri="{FF2B5EF4-FFF2-40B4-BE49-F238E27FC236}">
                <a16:creationId xmlns:a16="http://schemas.microsoft.com/office/drawing/2014/main" id="{25932552-16B5-40BA-955F-19B1987CD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5720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-z</a:t>
            </a:r>
            <a:r>
              <a:rPr lang="el-GR" altLang="en-US" sz="2000" baseline="-25000">
                <a:cs typeface="Arial" panose="020B0604020202020204" pitchFamily="34" charset="0"/>
              </a:rPr>
              <a:t>α</a:t>
            </a:r>
            <a:r>
              <a:rPr lang="en-US" altLang="en-US" sz="2000" baseline="-25000">
                <a:cs typeface="Arial" panose="020B0604020202020204" pitchFamily="34" charset="0"/>
              </a:rPr>
              <a:t>/2</a:t>
            </a:r>
            <a:endParaRPr lang="el-GR" altLang="en-US" sz="2000" baseline="-25000">
              <a:cs typeface="Arial" panose="020B0604020202020204" pitchFamily="34" charset="0"/>
            </a:endParaRPr>
          </a:p>
        </p:txBody>
      </p:sp>
      <p:sp>
        <p:nvSpPr>
          <p:cNvPr id="29715" name="Line 15">
            <a:extLst>
              <a:ext uri="{FF2B5EF4-FFF2-40B4-BE49-F238E27FC236}">
                <a16:creationId xmlns:a16="http://schemas.microsoft.com/office/drawing/2014/main" id="{D82D50A8-45BF-454E-8240-C31CF94E29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419600"/>
            <a:ext cx="304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Text Box 28">
            <a:extLst>
              <a:ext uri="{FF2B5EF4-FFF2-40B4-BE49-F238E27FC236}">
                <a16:creationId xmlns:a16="http://schemas.microsoft.com/office/drawing/2014/main" id="{88E95027-0A65-4B88-A883-C346FEB78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99745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x</a:t>
            </a:r>
            <a:r>
              <a:rPr lang="el-GR" altLang="en-US" sz="2000" baseline="-25000">
                <a:cs typeface="Arial" panose="020B0604020202020204" pitchFamily="34" charset="0"/>
              </a:rPr>
              <a:t>α</a:t>
            </a:r>
            <a:r>
              <a:rPr lang="en-US" altLang="en-US" sz="2000" baseline="-25000">
                <a:cs typeface="Arial" panose="020B0604020202020204" pitchFamily="34" charset="0"/>
              </a:rPr>
              <a:t>/2</a:t>
            </a:r>
            <a:endParaRPr lang="el-GR" altLang="en-US" sz="2000" baseline="-25000">
              <a:cs typeface="Arial" panose="020B0604020202020204" pitchFamily="34" charset="0"/>
            </a:endParaRPr>
          </a:p>
        </p:txBody>
      </p:sp>
      <p:sp>
        <p:nvSpPr>
          <p:cNvPr id="29717" name="Line 29">
            <a:extLst>
              <a:ext uri="{FF2B5EF4-FFF2-40B4-BE49-F238E27FC236}">
                <a16:creationId xmlns:a16="http://schemas.microsoft.com/office/drawing/2014/main" id="{C9EB2B00-432B-4C41-BE32-04E7E6F856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07365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Line 34">
            <a:extLst>
              <a:ext uri="{FF2B5EF4-FFF2-40B4-BE49-F238E27FC236}">
                <a16:creationId xmlns:a16="http://schemas.microsoft.com/office/drawing/2014/main" id="{5D9AC5A4-7BC2-4A8A-B1EE-E8EC196FE1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4196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Text Box 35">
            <a:extLst>
              <a:ext uri="{FF2B5EF4-FFF2-40B4-BE49-F238E27FC236}">
                <a16:creationId xmlns:a16="http://schemas.microsoft.com/office/drawing/2014/main" id="{78D4E7E3-3FC3-456C-B40E-46758A3AE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819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cs typeface="Arial" panose="020B0604020202020204" pitchFamily="34" charset="0"/>
              </a:rPr>
              <a:t>± </a:t>
            </a:r>
            <a:r>
              <a:rPr lang="en-US" altLang="en-US" sz="2400"/>
              <a:t>z</a:t>
            </a:r>
            <a:r>
              <a:rPr lang="el-GR" altLang="en-US" sz="2400" baseline="-25000">
                <a:cs typeface="Arial" panose="020B0604020202020204" pitchFamily="34" charset="0"/>
              </a:rPr>
              <a:t>α</a:t>
            </a:r>
            <a:r>
              <a:rPr lang="en-US" altLang="en-US" sz="2400" baseline="-25000">
                <a:cs typeface="Arial" panose="020B0604020202020204" pitchFamily="34" charset="0"/>
              </a:rPr>
              <a:t>/2</a:t>
            </a:r>
            <a:endParaRPr lang="el-GR" altLang="en-US" sz="2400" baseline="-25000">
              <a:cs typeface="Arial" panose="020B0604020202020204" pitchFamily="34" charset="0"/>
            </a:endParaRPr>
          </a:p>
        </p:txBody>
      </p:sp>
      <p:sp>
        <p:nvSpPr>
          <p:cNvPr id="29720" name="Text Box 36">
            <a:extLst>
              <a:ext uri="{FF2B5EF4-FFF2-40B4-BE49-F238E27FC236}">
                <a16:creationId xmlns:a16="http://schemas.microsoft.com/office/drawing/2014/main" id="{0F9B1EFF-6117-49F5-A404-B87575A79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88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  <a:r>
              <a:rPr lang="el-GR" altLang="en-US" sz="2400" baseline="-25000">
                <a:cs typeface="Arial" panose="020B0604020202020204" pitchFamily="34" charset="0"/>
              </a:rPr>
              <a:t>α</a:t>
            </a:r>
            <a:r>
              <a:rPr lang="en-US" altLang="en-US" sz="2400" baseline="-25000">
                <a:cs typeface="Arial" panose="020B0604020202020204" pitchFamily="34" charset="0"/>
              </a:rPr>
              <a:t>/2</a:t>
            </a:r>
            <a:endParaRPr lang="el-GR" altLang="en-US" sz="2400" baseline="-25000">
              <a:cs typeface="Arial" panose="020B0604020202020204" pitchFamily="34" charset="0"/>
            </a:endParaRPr>
          </a:p>
        </p:txBody>
      </p:sp>
      <p:sp>
        <p:nvSpPr>
          <p:cNvPr id="29721" name="Line 37">
            <a:extLst>
              <a:ext uri="{FF2B5EF4-FFF2-40B4-BE49-F238E27FC236}">
                <a16:creationId xmlns:a16="http://schemas.microsoft.com/office/drawing/2014/main" id="{ACA3973E-6F4C-492C-A218-B25FAE183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9624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Text Box 38">
            <a:extLst>
              <a:ext uri="{FF2B5EF4-FFF2-40B4-BE49-F238E27FC236}">
                <a16:creationId xmlns:a16="http://schemas.microsoft.com/office/drawing/2014/main" id="{059D087B-CEB7-441B-BFD9-3D92B0A31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648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0</a:t>
            </a:r>
            <a:endParaRPr lang="el-GR" altLang="en-US" sz="1800" baseline="-25000">
              <a:cs typeface="Arial" panose="020B0604020202020204" pitchFamily="34" charset="0"/>
            </a:endParaRPr>
          </a:p>
        </p:txBody>
      </p:sp>
      <p:sp>
        <p:nvSpPr>
          <p:cNvPr id="29723" name="Text Box 39">
            <a:extLst>
              <a:ext uri="{FF2B5EF4-FFF2-40B4-BE49-F238E27FC236}">
                <a16:creationId xmlns:a16="http://schemas.microsoft.com/office/drawing/2014/main" id="{9F72E4E0-0208-4039-926A-32CB2EB81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8768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2000">
                <a:cs typeface="Arial" panose="020B0604020202020204" pitchFamily="34" charset="0"/>
                <a:sym typeface="Symbol" panose="05050102010706020507" pitchFamily="18" charset="2"/>
              </a:rPr>
              <a:t>μ</a:t>
            </a:r>
            <a:r>
              <a:rPr lang="en-US" altLang="en-US" sz="2000" baseline="-25000">
                <a:cs typeface="Arial" panose="020B0604020202020204" pitchFamily="34" charset="0"/>
              </a:rPr>
              <a:t>0</a:t>
            </a:r>
            <a:endParaRPr lang="el-GR" altLang="en-US" sz="2000" baseline="-25000">
              <a:cs typeface="Arial" panose="020B0604020202020204" pitchFamily="34" charset="0"/>
            </a:endParaRPr>
          </a:p>
        </p:txBody>
      </p:sp>
      <p:sp>
        <p:nvSpPr>
          <p:cNvPr id="29724" name="Rectangle 44">
            <a:extLst>
              <a:ext uri="{FF2B5EF4-FFF2-40B4-BE49-F238E27FC236}">
                <a16:creationId xmlns:a16="http://schemas.microsoft.com/office/drawing/2014/main" id="{9E008A0A-1F8C-4636-BB07-D4F61E119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752600"/>
            <a:ext cx="1524000" cy="9017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1">
                <a:solidFill>
                  <a:srgbClr val="008000"/>
                </a:solidFill>
              </a:rPr>
              <a:t>H</a:t>
            </a:r>
            <a:r>
              <a:rPr lang="en-US" altLang="en-US" sz="2400" b="1" baseline="-25000">
                <a:solidFill>
                  <a:srgbClr val="008000"/>
                </a:solidFill>
              </a:rPr>
              <a:t>0</a:t>
            </a:r>
            <a:r>
              <a:rPr lang="en-US" altLang="en-US" sz="2400" b="1">
                <a:solidFill>
                  <a:srgbClr val="008000"/>
                </a:solidFill>
              </a:rPr>
              <a:t>:</a:t>
            </a: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l-GR" altLang="en-US" sz="2400" b="1">
                <a:solidFill>
                  <a:srgbClr val="008000"/>
                </a:solidFill>
              </a:rPr>
              <a:t>μ</a:t>
            </a:r>
            <a:r>
              <a:rPr lang="en-US" altLang="en-US" sz="2400" b="1">
                <a:solidFill>
                  <a:srgbClr val="008000"/>
                </a:solidFill>
              </a:rPr>
              <a:t> = 3</a:t>
            </a: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400" b="1" i="1">
                <a:solidFill>
                  <a:srgbClr val="008000"/>
                </a:solidFill>
              </a:rPr>
              <a:t>H</a:t>
            </a:r>
            <a:r>
              <a:rPr lang="en-US" altLang="en-US" sz="2400" b="1" baseline="-25000">
                <a:solidFill>
                  <a:srgbClr val="008000"/>
                </a:solidFill>
              </a:rPr>
              <a:t>A</a:t>
            </a:r>
            <a:r>
              <a:rPr lang="en-US" altLang="en-US" sz="2400" b="1">
                <a:solidFill>
                  <a:srgbClr val="008000"/>
                </a:solidFill>
              </a:rPr>
              <a:t>:</a:t>
            </a: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l-GR" altLang="en-US" sz="2400" b="1">
                <a:solidFill>
                  <a:srgbClr val="008000"/>
                </a:solidFill>
              </a:rPr>
              <a:t>μ</a:t>
            </a:r>
            <a:r>
              <a:rPr lang="en-US" altLang="en-US" sz="2400" b="1">
                <a:solidFill>
                  <a:srgbClr val="008000"/>
                </a:solidFill>
              </a:rPr>
              <a:t> </a:t>
            </a:r>
            <a:r>
              <a:rPr lang="en-US" altLang="en-US" sz="2400" b="1">
                <a:solidFill>
                  <a:srgbClr val="008000"/>
                </a:solidFill>
                <a:latin typeface="Symbol" panose="05050102010706020507" pitchFamily="18" charset="2"/>
              </a:rPr>
              <a:t>¹</a:t>
            </a:r>
            <a:r>
              <a:rPr lang="en-US" altLang="en-US" sz="2400" b="1">
                <a:solidFill>
                  <a:srgbClr val="008000"/>
                </a:solidFill>
              </a:rPr>
              <a:t> 3</a:t>
            </a:r>
          </a:p>
        </p:txBody>
      </p:sp>
      <p:sp>
        <p:nvSpPr>
          <p:cNvPr id="29725" name="Text Box 45">
            <a:extLst>
              <a:ext uri="{FF2B5EF4-FFF2-40B4-BE49-F238E27FC236}">
                <a16:creationId xmlns:a16="http://schemas.microsoft.com/office/drawing/2014/main" id="{1D3CAD3F-2FE0-49F7-9C31-6AE4C1C35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5720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z</a:t>
            </a:r>
            <a:r>
              <a:rPr lang="el-GR" altLang="en-US" sz="2000" baseline="-25000">
                <a:cs typeface="Arial" panose="020B0604020202020204" pitchFamily="34" charset="0"/>
              </a:rPr>
              <a:t>α</a:t>
            </a:r>
            <a:r>
              <a:rPr lang="en-US" altLang="en-US" sz="2000" baseline="-25000">
                <a:cs typeface="Arial" panose="020B0604020202020204" pitchFamily="34" charset="0"/>
              </a:rPr>
              <a:t>/2</a:t>
            </a:r>
            <a:endParaRPr lang="el-GR" altLang="en-US" sz="2000" baseline="-25000">
              <a:cs typeface="Arial" panose="020B0604020202020204" pitchFamily="34" charset="0"/>
            </a:endParaRPr>
          </a:p>
        </p:txBody>
      </p:sp>
      <p:sp>
        <p:nvSpPr>
          <p:cNvPr id="29726" name="Text Box 46">
            <a:extLst>
              <a:ext uri="{FF2B5EF4-FFF2-40B4-BE49-F238E27FC236}">
                <a16:creationId xmlns:a16="http://schemas.microsoft.com/office/drawing/2014/main" id="{CB6EB2A6-58E6-4E4D-869C-800ED43C8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99745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x</a:t>
            </a:r>
            <a:r>
              <a:rPr lang="el-GR" altLang="en-US" sz="2000" baseline="-25000">
                <a:cs typeface="Arial" panose="020B0604020202020204" pitchFamily="34" charset="0"/>
              </a:rPr>
              <a:t>α</a:t>
            </a:r>
            <a:r>
              <a:rPr lang="en-US" altLang="en-US" sz="2000" baseline="-25000">
                <a:cs typeface="Arial" panose="020B0604020202020204" pitchFamily="34" charset="0"/>
              </a:rPr>
              <a:t>/2</a:t>
            </a:r>
            <a:endParaRPr lang="el-GR" altLang="en-US" sz="2000" baseline="-25000">
              <a:cs typeface="Arial" panose="020B0604020202020204" pitchFamily="34" charset="0"/>
            </a:endParaRPr>
          </a:p>
        </p:txBody>
      </p:sp>
      <p:sp>
        <p:nvSpPr>
          <p:cNvPr id="29727" name="Line 47">
            <a:extLst>
              <a:ext uri="{FF2B5EF4-FFF2-40B4-BE49-F238E27FC236}">
                <a16:creationId xmlns:a16="http://schemas.microsoft.com/office/drawing/2014/main" id="{616661E3-0CF5-4F60-830F-D89EB6F741C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507365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Line 48">
            <a:extLst>
              <a:ext uri="{FF2B5EF4-FFF2-40B4-BE49-F238E27FC236}">
                <a16:creationId xmlns:a16="http://schemas.microsoft.com/office/drawing/2014/main" id="{3390FB91-6A77-40A8-80FE-E8846A666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4267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Line 49">
            <a:extLst>
              <a:ext uri="{FF2B5EF4-FFF2-40B4-BE49-F238E27FC236}">
                <a16:creationId xmlns:a16="http://schemas.microsoft.com/office/drawing/2014/main" id="{9903E7F7-8EEC-4FAA-85A9-A7FB3F6BB14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44196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0" name="Line 52">
            <a:extLst>
              <a:ext uri="{FF2B5EF4-FFF2-40B4-BE49-F238E27FC236}">
                <a16:creationId xmlns:a16="http://schemas.microsoft.com/office/drawing/2014/main" id="{F0C6DCFF-C2E5-4302-A5F1-F1E3C8E47A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3657600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731" name="Object 53">
            <a:extLst>
              <a:ext uri="{FF2B5EF4-FFF2-40B4-BE49-F238E27FC236}">
                <a16:creationId xmlns:a16="http://schemas.microsoft.com/office/drawing/2014/main" id="{3F016A39-0147-44D4-BA6A-ED3B87A4F6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5088" y="5791200"/>
          <a:ext cx="2382837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1" name="Equation" r:id="rId3" imgW="1130300" imgH="419100" progId="Equation.3">
                  <p:embed/>
                </p:oleObj>
              </mc:Choice>
              <mc:Fallback>
                <p:oleObj name="Equation" r:id="rId3" imgW="1130300" imgH="4191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5791200"/>
                        <a:ext cx="2382837" cy="884238"/>
                      </a:xfrm>
                      <a:prstGeom prst="rect">
                        <a:avLst/>
                      </a:prstGeom>
                      <a:solidFill>
                        <a:srgbClr val="FFFF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32" name="Text Box 54">
            <a:extLst>
              <a:ext uri="{FF2B5EF4-FFF2-40B4-BE49-F238E27FC236}">
                <a16:creationId xmlns:a16="http://schemas.microsoft.com/office/drawing/2014/main" id="{8CECA709-F645-4948-A558-C46543E64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191000"/>
            <a:ext cx="762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Lower</a:t>
            </a:r>
          </a:p>
          <a:p>
            <a:pPr eaLnBrk="1" hangingPunct="1">
              <a:lnSpc>
                <a:spcPct val="2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Upper</a:t>
            </a:r>
          </a:p>
        </p:txBody>
      </p:sp>
      <p:sp>
        <p:nvSpPr>
          <p:cNvPr id="29733" name="Text Box 55">
            <a:extLst>
              <a:ext uri="{FF2B5EF4-FFF2-40B4-BE49-F238E27FC236}">
                <a16:creationId xmlns:a16="http://schemas.microsoft.com/office/drawing/2014/main" id="{ECBF7F26-E5FC-4CA3-9909-4EB4AD625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495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  <a:r>
              <a:rPr lang="el-GR" altLang="en-US" sz="2400" baseline="-25000">
                <a:cs typeface="Arial" panose="020B0604020202020204" pitchFamily="34" charset="0"/>
              </a:rPr>
              <a:t>α</a:t>
            </a:r>
            <a:r>
              <a:rPr lang="en-US" altLang="en-US" sz="2400" baseline="-25000">
                <a:cs typeface="Arial" panose="020B0604020202020204" pitchFamily="34" charset="0"/>
              </a:rPr>
              <a:t>/2</a:t>
            </a:r>
            <a:endParaRPr lang="el-GR" altLang="en-US" sz="2400" baseline="-25000">
              <a:cs typeface="Arial" panose="020B0604020202020204" pitchFamily="34" charset="0"/>
            </a:endParaRPr>
          </a:p>
        </p:txBody>
      </p:sp>
      <p:sp>
        <p:nvSpPr>
          <p:cNvPr id="29734" name="Line 56">
            <a:extLst>
              <a:ext uri="{FF2B5EF4-FFF2-40B4-BE49-F238E27FC236}">
                <a16:creationId xmlns:a16="http://schemas.microsoft.com/office/drawing/2014/main" id="{EE85B0AD-56AC-4F27-95F6-DF692E7F57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5720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5" name="Text Box 57">
            <a:extLst>
              <a:ext uri="{FF2B5EF4-FFF2-40B4-BE49-F238E27FC236}">
                <a16:creationId xmlns:a16="http://schemas.microsoft.com/office/drawing/2014/main" id="{218988B3-E817-4B2E-9D0B-827F6DE8B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2260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Lower</a:t>
            </a:r>
          </a:p>
        </p:txBody>
      </p:sp>
      <p:sp>
        <p:nvSpPr>
          <p:cNvPr id="29736" name="Text Box 58">
            <a:extLst>
              <a:ext uri="{FF2B5EF4-FFF2-40B4-BE49-F238E27FC236}">
                <a16:creationId xmlns:a16="http://schemas.microsoft.com/office/drawing/2014/main" id="{21DEDA40-08A1-4619-B72F-F56F36A08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2260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Upper</a:t>
            </a:r>
          </a:p>
        </p:txBody>
      </p:sp>
      <p:sp>
        <p:nvSpPr>
          <p:cNvPr id="29737" name="Line 59">
            <a:extLst>
              <a:ext uri="{FF2B5EF4-FFF2-40B4-BE49-F238E27FC236}">
                <a16:creationId xmlns:a16="http://schemas.microsoft.com/office/drawing/2014/main" id="{0CF922F9-0095-4E8E-BAD8-BDF2C1C7F52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53000" y="5486400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8" name="Line 60">
            <a:extLst>
              <a:ext uri="{FF2B5EF4-FFF2-40B4-BE49-F238E27FC236}">
                <a16:creationId xmlns:a16="http://schemas.microsoft.com/office/drawing/2014/main" id="{E6A0269D-F4EB-4DB7-A131-C14719ADE9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5410200"/>
            <a:ext cx="2286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9" name="Rectangle 65">
            <a:extLst>
              <a:ext uri="{FF2B5EF4-FFF2-40B4-BE49-F238E27FC236}">
                <a16:creationId xmlns:a16="http://schemas.microsoft.com/office/drawing/2014/main" id="{1216ED83-E26F-47E4-ABEA-0D37FFEC6B9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72400" y="3200400"/>
            <a:ext cx="762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ym typeface="Symbol" panose="05050102010706020507" pitchFamily="18" charset="2"/>
              </a:rPr>
              <a:t></a:t>
            </a:r>
            <a:r>
              <a:rPr lang="en-US" altLang="en-US"/>
              <a:t>/2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15">
            <a:extLst>
              <a:ext uri="{FF2B5EF4-FFF2-40B4-BE49-F238E27FC236}">
                <a16:creationId xmlns:a16="http://schemas.microsoft.com/office/drawing/2014/main" id="{4CF4FEA1-0344-4040-B02B-62844FF009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7000" y="4019550"/>
            <a:ext cx="0" cy="2571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A9848B5D-93FA-42D6-9BE0-4978C6896D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93038" cy="11430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/>
              <a:t>Critical Value </a:t>
            </a:r>
            <a:br>
              <a:rPr lang="en-US" altLang="en-US"/>
            </a:br>
            <a:r>
              <a:rPr lang="en-US" altLang="en-US"/>
              <a:t>Approach to Testing</a:t>
            </a:r>
          </a:p>
        </p:txBody>
      </p:sp>
      <p:sp>
        <p:nvSpPr>
          <p:cNvPr id="30724" name="Freeform 7">
            <a:extLst>
              <a:ext uri="{FF2B5EF4-FFF2-40B4-BE49-F238E27FC236}">
                <a16:creationId xmlns:a16="http://schemas.microsoft.com/office/drawing/2014/main" id="{DB2E43BA-1A4F-452C-9861-2F69612EC3EB}"/>
              </a:ext>
            </a:extLst>
          </p:cNvPr>
          <p:cNvSpPr>
            <a:spLocks/>
          </p:cNvSpPr>
          <p:nvPr/>
        </p:nvSpPr>
        <p:spPr bwMode="auto">
          <a:xfrm>
            <a:off x="2524125" y="4518025"/>
            <a:ext cx="1819275" cy="609600"/>
          </a:xfrm>
          <a:custGeom>
            <a:avLst/>
            <a:gdLst>
              <a:gd name="T0" fmla="*/ 0 w 1068"/>
              <a:gd name="T1" fmla="*/ 2147483646 h 429"/>
              <a:gd name="T2" fmla="*/ 2147483646 w 1068"/>
              <a:gd name="T3" fmla="*/ 2147483646 h 429"/>
              <a:gd name="T4" fmla="*/ 2147483646 w 1068"/>
              <a:gd name="T5" fmla="*/ 0 h 429"/>
              <a:gd name="T6" fmla="*/ 0 w 1068"/>
              <a:gd name="T7" fmla="*/ 0 h 429"/>
              <a:gd name="T8" fmla="*/ 0 w 1068"/>
              <a:gd name="T9" fmla="*/ 2147483646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8"/>
              <a:gd name="T16" fmla="*/ 0 h 429"/>
              <a:gd name="T17" fmla="*/ 1068 w 1068"/>
              <a:gd name="T18" fmla="*/ 429 h 4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8" h="429">
                <a:moveTo>
                  <a:pt x="0" y="428"/>
                </a:moveTo>
                <a:lnTo>
                  <a:pt x="1067" y="428"/>
                </a:lnTo>
                <a:lnTo>
                  <a:pt x="1067" y="0"/>
                </a:lnTo>
                <a:lnTo>
                  <a:pt x="0" y="0"/>
                </a:lnTo>
                <a:lnTo>
                  <a:pt x="0" y="428"/>
                </a:lnTo>
              </a:path>
            </a:pathLst>
          </a:custGeom>
          <a:solidFill>
            <a:srgbClr val="CCFFFF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Freeform 9">
            <a:extLst>
              <a:ext uri="{FF2B5EF4-FFF2-40B4-BE49-F238E27FC236}">
                <a16:creationId xmlns:a16="http://schemas.microsoft.com/office/drawing/2014/main" id="{D67EA280-0404-40EF-ABA0-89A16BAFE05D}"/>
              </a:ext>
            </a:extLst>
          </p:cNvPr>
          <p:cNvSpPr>
            <a:spLocks/>
          </p:cNvSpPr>
          <p:nvPr/>
        </p:nvSpPr>
        <p:spPr bwMode="auto">
          <a:xfrm>
            <a:off x="4267200" y="3076575"/>
            <a:ext cx="1981200" cy="914400"/>
          </a:xfrm>
          <a:custGeom>
            <a:avLst/>
            <a:gdLst>
              <a:gd name="T0" fmla="*/ 0 w 1115"/>
              <a:gd name="T1" fmla="*/ 2147483646 h 514"/>
              <a:gd name="T2" fmla="*/ 2147483646 w 1115"/>
              <a:gd name="T3" fmla="*/ 2147483646 h 514"/>
              <a:gd name="T4" fmla="*/ 2147483646 w 1115"/>
              <a:gd name="T5" fmla="*/ 0 h 514"/>
              <a:gd name="T6" fmla="*/ 0 w 1115"/>
              <a:gd name="T7" fmla="*/ 0 h 514"/>
              <a:gd name="T8" fmla="*/ 0 w 1115"/>
              <a:gd name="T9" fmla="*/ 2147483646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5"/>
              <a:gd name="T16" fmla="*/ 0 h 514"/>
              <a:gd name="T17" fmla="*/ 1115 w 1115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5" h="514">
                <a:moveTo>
                  <a:pt x="0" y="513"/>
                </a:moveTo>
                <a:lnTo>
                  <a:pt x="1114" y="513"/>
                </a:lnTo>
                <a:lnTo>
                  <a:pt x="1114" y="0"/>
                </a:lnTo>
                <a:lnTo>
                  <a:pt x="0" y="0"/>
                </a:lnTo>
                <a:lnTo>
                  <a:pt x="0" y="513"/>
                </a:lnTo>
              </a:path>
            </a:pathLst>
          </a:custGeom>
          <a:solidFill>
            <a:srgbClr val="CCFFFF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6" name="Rectangle 10">
            <a:extLst>
              <a:ext uri="{FF2B5EF4-FFF2-40B4-BE49-F238E27FC236}">
                <a16:creationId xmlns:a16="http://schemas.microsoft.com/office/drawing/2014/main" id="{6888E017-F3BD-4B5A-A217-B7B6C6987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925" y="4594225"/>
            <a:ext cx="14636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 Known</a:t>
            </a:r>
          </a:p>
        </p:txBody>
      </p:sp>
      <p:sp>
        <p:nvSpPr>
          <p:cNvPr id="30727" name="Freeform 11">
            <a:extLst>
              <a:ext uri="{FF2B5EF4-FFF2-40B4-BE49-F238E27FC236}">
                <a16:creationId xmlns:a16="http://schemas.microsoft.com/office/drawing/2014/main" id="{0B721C62-59E7-4335-B317-AA9ABDAE039C}"/>
              </a:ext>
            </a:extLst>
          </p:cNvPr>
          <p:cNvSpPr>
            <a:spLocks/>
          </p:cNvSpPr>
          <p:nvPr/>
        </p:nvSpPr>
        <p:spPr bwMode="auto">
          <a:xfrm>
            <a:off x="5791200" y="4516438"/>
            <a:ext cx="2057400" cy="609600"/>
          </a:xfrm>
          <a:custGeom>
            <a:avLst/>
            <a:gdLst>
              <a:gd name="T0" fmla="*/ 0 w 1241"/>
              <a:gd name="T1" fmla="*/ 2147483646 h 436"/>
              <a:gd name="T2" fmla="*/ 2147483646 w 1241"/>
              <a:gd name="T3" fmla="*/ 2147483646 h 436"/>
              <a:gd name="T4" fmla="*/ 2147483646 w 1241"/>
              <a:gd name="T5" fmla="*/ 0 h 436"/>
              <a:gd name="T6" fmla="*/ 0 w 1241"/>
              <a:gd name="T7" fmla="*/ 0 h 436"/>
              <a:gd name="T8" fmla="*/ 0 w 1241"/>
              <a:gd name="T9" fmla="*/ 2147483646 h 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1"/>
              <a:gd name="T16" fmla="*/ 0 h 436"/>
              <a:gd name="T17" fmla="*/ 1241 w 1241"/>
              <a:gd name="T18" fmla="*/ 436 h 4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1" h="436">
                <a:moveTo>
                  <a:pt x="0" y="435"/>
                </a:moveTo>
                <a:lnTo>
                  <a:pt x="1240" y="435"/>
                </a:lnTo>
                <a:lnTo>
                  <a:pt x="1240" y="0"/>
                </a:lnTo>
                <a:lnTo>
                  <a:pt x="0" y="0"/>
                </a:lnTo>
                <a:lnTo>
                  <a:pt x="0" y="435"/>
                </a:lnTo>
              </a:path>
            </a:pathLst>
          </a:custGeom>
          <a:solidFill>
            <a:srgbClr val="CCFFFF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8" name="Line 16">
            <a:extLst>
              <a:ext uri="{FF2B5EF4-FFF2-40B4-BE49-F238E27FC236}">
                <a16:creationId xmlns:a16="http://schemas.microsoft.com/office/drawing/2014/main" id="{D0F1C70E-A704-4C59-90BF-FCC644A788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4713" y="42672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29" name="Line 17">
            <a:extLst>
              <a:ext uri="{FF2B5EF4-FFF2-40B4-BE49-F238E27FC236}">
                <a16:creationId xmlns:a16="http://schemas.microsoft.com/office/drawing/2014/main" id="{809C3441-C172-458A-B3ED-5A1297B760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4713" y="4276725"/>
            <a:ext cx="0" cy="2317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0" name="Line 18">
            <a:extLst>
              <a:ext uri="{FF2B5EF4-FFF2-40B4-BE49-F238E27FC236}">
                <a16:creationId xmlns:a16="http://schemas.microsoft.com/office/drawing/2014/main" id="{0646EB38-458F-418A-A8C2-A21C86AD5D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4825" y="4262438"/>
            <a:ext cx="1588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1" name="Rectangle 23">
            <a:extLst>
              <a:ext uri="{FF2B5EF4-FFF2-40B4-BE49-F238E27FC236}">
                <a16:creationId xmlns:a16="http://schemas.microsoft.com/office/drawing/2014/main" id="{E7036CFA-ACB9-4273-81DD-A45746928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5188" y="4611688"/>
            <a:ext cx="18192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 Unknown</a:t>
            </a:r>
          </a:p>
        </p:txBody>
      </p:sp>
      <p:sp>
        <p:nvSpPr>
          <p:cNvPr id="30732" name="Rectangle 24">
            <a:extLst>
              <a:ext uri="{FF2B5EF4-FFF2-40B4-BE49-F238E27FC236}">
                <a16:creationId xmlns:a16="http://schemas.microsoft.com/office/drawing/2014/main" id="{590D6E38-5CA0-4F82-A94F-A494C4002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076575"/>
            <a:ext cx="2743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Hypothesis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Tests for 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3">
            <a:extLst>
              <a:ext uri="{FF2B5EF4-FFF2-40B4-BE49-F238E27FC236}">
                <a16:creationId xmlns:a16="http://schemas.microsoft.com/office/drawing/2014/main" id="{CBE7F94A-33C3-466A-9852-3E515CBE7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343400"/>
            <a:ext cx="2209800" cy="1905000"/>
          </a:xfrm>
          <a:prstGeom prst="rect">
            <a:avLst/>
          </a:prstGeom>
          <a:solidFill>
            <a:srgbClr val="FFFF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1747" name="Line 3">
            <a:extLst>
              <a:ext uri="{FF2B5EF4-FFF2-40B4-BE49-F238E27FC236}">
                <a16:creationId xmlns:a16="http://schemas.microsoft.com/office/drawing/2014/main" id="{1E1BC5B7-C9FA-49E5-AB57-F393C55776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590800"/>
            <a:ext cx="1588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48" name="Freeform 8">
            <a:extLst>
              <a:ext uri="{FF2B5EF4-FFF2-40B4-BE49-F238E27FC236}">
                <a16:creationId xmlns:a16="http://schemas.microsoft.com/office/drawing/2014/main" id="{1C074159-C5D0-44BD-BA7A-910EEBCAF9BF}"/>
              </a:ext>
            </a:extLst>
          </p:cNvPr>
          <p:cNvSpPr>
            <a:spLocks/>
          </p:cNvSpPr>
          <p:nvPr/>
        </p:nvSpPr>
        <p:spPr bwMode="auto">
          <a:xfrm>
            <a:off x="2819400" y="3048000"/>
            <a:ext cx="1819275" cy="609600"/>
          </a:xfrm>
          <a:custGeom>
            <a:avLst/>
            <a:gdLst>
              <a:gd name="T0" fmla="*/ 0 w 1068"/>
              <a:gd name="T1" fmla="*/ 2147483646 h 429"/>
              <a:gd name="T2" fmla="*/ 2147483646 w 1068"/>
              <a:gd name="T3" fmla="*/ 2147483646 h 429"/>
              <a:gd name="T4" fmla="*/ 2147483646 w 1068"/>
              <a:gd name="T5" fmla="*/ 0 h 429"/>
              <a:gd name="T6" fmla="*/ 0 w 1068"/>
              <a:gd name="T7" fmla="*/ 0 h 429"/>
              <a:gd name="T8" fmla="*/ 0 w 1068"/>
              <a:gd name="T9" fmla="*/ 2147483646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8"/>
              <a:gd name="T16" fmla="*/ 0 h 429"/>
              <a:gd name="T17" fmla="*/ 1068 w 1068"/>
              <a:gd name="T18" fmla="*/ 429 h 4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8" h="429">
                <a:moveTo>
                  <a:pt x="0" y="428"/>
                </a:moveTo>
                <a:lnTo>
                  <a:pt x="1067" y="428"/>
                </a:lnTo>
                <a:lnTo>
                  <a:pt x="1067" y="0"/>
                </a:lnTo>
                <a:lnTo>
                  <a:pt x="0" y="0"/>
                </a:lnTo>
                <a:lnTo>
                  <a:pt x="0" y="428"/>
                </a:lnTo>
              </a:path>
            </a:pathLst>
          </a:custGeom>
          <a:solidFill>
            <a:srgbClr val="B5D7F9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Freeform 10">
            <a:extLst>
              <a:ext uri="{FF2B5EF4-FFF2-40B4-BE49-F238E27FC236}">
                <a16:creationId xmlns:a16="http://schemas.microsoft.com/office/drawing/2014/main" id="{95451FA2-F3D2-4D9F-8EE3-46EDCD252E99}"/>
              </a:ext>
            </a:extLst>
          </p:cNvPr>
          <p:cNvSpPr>
            <a:spLocks/>
          </p:cNvSpPr>
          <p:nvPr/>
        </p:nvSpPr>
        <p:spPr bwMode="auto">
          <a:xfrm>
            <a:off x="4876800" y="1752600"/>
            <a:ext cx="1981200" cy="914400"/>
          </a:xfrm>
          <a:custGeom>
            <a:avLst/>
            <a:gdLst>
              <a:gd name="T0" fmla="*/ 0 w 1115"/>
              <a:gd name="T1" fmla="*/ 2147483646 h 514"/>
              <a:gd name="T2" fmla="*/ 2147483646 w 1115"/>
              <a:gd name="T3" fmla="*/ 2147483646 h 514"/>
              <a:gd name="T4" fmla="*/ 2147483646 w 1115"/>
              <a:gd name="T5" fmla="*/ 0 h 514"/>
              <a:gd name="T6" fmla="*/ 0 w 1115"/>
              <a:gd name="T7" fmla="*/ 0 h 514"/>
              <a:gd name="T8" fmla="*/ 0 w 1115"/>
              <a:gd name="T9" fmla="*/ 2147483646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5"/>
              <a:gd name="T16" fmla="*/ 0 h 514"/>
              <a:gd name="T17" fmla="*/ 1115 w 1115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5" h="514">
                <a:moveTo>
                  <a:pt x="0" y="513"/>
                </a:moveTo>
                <a:lnTo>
                  <a:pt x="1114" y="513"/>
                </a:lnTo>
                <a:lnTo>
                  <a:pt x="1114" y="0"/>
                </a:lnTo>
                <a:lnTo>
                  <a:pt x="0" y="0"/>
                </a:lnTo>
                <a:lnTo>
                  <a:pt x="0" y="513"/>
                </a:lnTo>
              </a:path>
            </a:pathLst>
          </a:custGeom>
          <a:solidFill>
            <a:srgbClr val="CCFFFF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Rectangle 11">
            <a:extLst>
              <a:ext uri="{FF2B5EF4-FFF2-40B4-BE49-F238E27FC236}">
                <a16:creationId xmlns:a16="http://schemas.microsoft.com/office/drawing/2014/main" id="{C844A7D6-0845-408F-AB86-F5E542908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124200"/>
            <a:ext cx="14636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 Known</a:t>
            </a:r>
          </a:p>
        </p:txBody>
      </p:sp>
      <p:sp>
        <p:nvSpPr>
          <p:cNvPr id="31751" name="Line 15">
            <a:extLst>
              <a:ext uri="{FF2B5EF4-FFF2-40B4-BE49-F238E27FC236}">
                <a16:creationId xmlns:a16="http://schemas.microsoft.com/office/drawing/2014/main" id="{6BE6B197-4437-482C-B6F4-A4FB03CFF6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8194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2" name="Line 16">
            <a:extLst>
              <a:ext uri="{FF2B5EF4-FFF2-40B4-BE49-F238E27FC236}">
                <a16:creationId xmlns:a16="http://schemas.microsoft.com/office/drawing/2014/main" id="{424A7588-F47F-486B-AAA4-729AEF3A6B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819400"/>
            <a:ext cx="1588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3" name="Line 17">
            <a:extLst>
              <a:ext uri="{FF2B5EF4-FFF2-40B4-BE49-F238E27FC236}">
                <a16:creationId xmlns:a16="http://schemas.microsoft.com/office/drawing/2014/main" id="{057608B7-BCDF-4D23-884A-B07A3F9E0C4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819400"/>
            <a:ext cx="1588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4" name="Rectangle 23">
            <a:extLst>
              <a:ext uri="{FF2B5EF4-FFF2-40B4-BE49-F238E27FC236}">
                <a16:creationId xmlns:a16="http://schemas.microsoft.com/office/drawing/2014/main" id="{7774940A-18A1-4F54-824C-B4C898444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752600"/>
            <a:ext cx="2743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Hypothesis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Tests for </a:t>
            </a:r>
            <a:r>
              <a:rPr lang="el-GR" altLang="en-US" sz="2400" b="1">
                <a:cs typeface="Arial" panose="020B0604020202020204" pitchFamily="34" charset="0"/>
                <a:sym typeface="Symbol" panose="05050102010706020507" pitchFamily="18" charset="2"/>
              </a:rPr>
              <a:t>μ</a:t>
            </a:r>
          </a:p>
        </p:txBody>
      </p:sp>
      <p:sp>
        <p:nvSpPr>
          <p:cNvPr id="31755" name="Text Box 26">
            <a:extLst>
              <a:ext uri="{FF2B5EF4-FFF2-40B4-BE49-F238E27FC236}">
                <a16:creationId xmlns:a16="http://schemas.microsoft.com/office/drawing/2014/main" id="{DAABB15F-73A5-4C2A-BDDB-75063BA0A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7338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The test statistic is:</a:t>
            </a:r>
          </a:p>
        </p:txBody>
      </p:sp>
      <p:sp>
        <p:nvSpPr>
          <p:cNvPr id="31756" name="Rectangle 28">
            <a:extLst>
              <a:ext uri="{FF2B5EF4-FFF2-40B4-BE49-F238E27FC236}">
                <a16:creationId xmlns:a16="http://schemas.microsoft.com/office/drawing/2014/main" id="{B14A5AE1-308B-4AC8-BCB6-205061E7B7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Calculating the Test Statistic</a:t>
            </a:r>
          </a:p>
        </p:txBody>
      </p:sp>
      <p:graphicFrame>
        <p:nvGraphicFramePr>
          <p:cNvPr id="31757" name="Object 30">
            <a:hlinkClick r:id="" action="ppaction://ole?verb=0"/>
            <a:extLst>
              <a:ext uri="{FF2B5EF4-FFF2-40B4-BE49-F238E27FC236}">
                <a16:creationId xmlns:a16="http://schemas.microsoft.com/office/drawing/2014/main" id="{45826CA6-BBB4-4E6E-BEB0-E1C2ADF5383D}"/>
              </a:ext>
            </a:extLst>
          </p:cNvPr>
          <p:cNvGraphicFramePr>
            <a:graphicFrameLocks/>
          </p:cNvGraphicFramePr>
          <p:nvPr/>
        </p:nvGraphicFramePr>
        <p:xfrm>
          <a:off x="1371600" y="4402138"/>
          <a:ext cx="1905000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Equation" r:id="rId3" imgW="624769" imgH="510744" progId="Equation.3">
                  <p:embed/>
                </p:oleObj>
              </mc:Choice>
              <mc:Fallback>
                <p:oleObj name="Equation" r:id="rId3" imgW="624769" imgH="510744" progId="Equation.3">
                  <p:embed/>
                  <p:pic>
                    <p:nvPicPr>
                      <p:cNvPr id="0" name="Object 3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402138"/>
                        <a:ext cx="1905000" cy="178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8" name="Freeform 32">
            <a:extLst>
              <a:ext uri="{FF2B5EF4-FFF2-40B4-BE49-F238E27FC236}">
                <a16:creationId xmlns:a16="http://schemas.microsoft.com/office/drawing/2014/main" id="{EEB25D85-AB73-40DA-8F26-96548FC96CC1}"/>
              </a:ext>
            </a:extLst>
          </p:cNvPr>
          <p:cNvSpPr>
            <a:spLocks/>
          </p:cNvSpPr>
          <p:nvPr/>
        </p:nvSpPr>
        <p:spPr bwMode="auto">
          <a:xfrm>
            <a:off x="304800" y="2895600"/>
            <a:ext cx="4419600" cy="3505200"/>
          </a:xfrm>
          <a:custGeom>
            <a:avLst/>
            <a:gdLst>
              <a:gd name="T0" fmla="*/ 2147483646 w 2784"/>
              <a:gd name="T1" fmla="*/ 0 h 2208"/>
              <a:gd name="T2" fmla="*/ 2147483646 w 2784"/>
              <a:gd name="T3" fmla="*/ 2147483646 h 2208"/>
              <a:gd name="T4" fmla="*/ 0 w 2784"/>
              <a:gd name="T5" fmla="*/ 2147483646 h 2208"/>
              <a:gd name="T6" fmla="*/ 0 w 2784"/>
              <a:gd name="T7" fmla="*/ 0 h 2208"/>
              <a:gd name="T8" fmla="*/ 2147483646 w 2784"/>
              <a:gd name="T9" fmla="*/ 0 h 2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84"/>
              <a:gd name="T16" fmla="*/ 0 h 2208"/>
              <a:gd name="T17" fmla="*/ 2784 w 2784"/>
              <a:gd name="T18" fmla="*/ 2208 h 2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84" h="2208">
                <a:moveTo>
                  <a:pt x="2784" y="0"/>
                </a:moveTo>
                <a:lnTo>
                  <a:pt x="2784" y="2208"/>
                </a:lnTo>
                <a:lnTo>
                  <a:pt x="0" y="2208"/>
                </a:lnTo>
                <a:lnTo>
                  <a:pt x="0" y="0"/>
                </a:lnTo>
                <a:lnTo>
                  <a:pt x="2784" y="0"/>
                </a:ln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8">
            <a:extLst>
              <a:ext uri="{FF2B5EF4-FFF2-40B4-BE49-F238E27FC236}">
                <a16:creationId xmlns:a16="http://schemas.microsoft.com/office/drawing/2014/main" id="{D5F40F37-0B7E-4F19-ADC7-1B7767B85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343400"/>
            <a:ext cx="2362200" cy="1828800"/>
          </a:xfrm>
          <a:prstGeom prst="rect">
            <a:avLst/>
          </a:prstGeom>
          <a:solidFill>
            <a:srgbClr val="FFFF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2771" name="Freeform 2">
            <a:extLst>
              <a:ext uri="{FF2B5EF4-FFF2-40B4-BE49-F238E27FC236}">
                <a16:creationId xmlns:a16="http://schemas.microsoft.com/office/drawing/2014/main" id="{BAFCCF89-D6CD-4F75-8543-303E241DC4F0}"/>
              </a:ext>
            </a:extLst>
          </p:cNvPr>
          <p:cNvSpPr>
            <a:spLocks/>
          </p:cNvSpPr>
          <p:nvPr/>
        </p:nvSpPr>
        <p:spPr bwMode="auto">
          <a:xfrm>
            <a:off x="5907088" y="4667250"/>
            <a:ext cx="2514600" cy="990600"/>
          </a:xfrm>
          <a:custGeom>
            <a:avLst/>
            <a:gdLst>
              <a:gd name="T0" fmla="*/ 0 w 1143"/>
              <a:gd name="T1" fmla="*/ 2147483646 h 743"/>
              <a:gd name="T2" fmla="*/ 2147483646 w 1143"/>
              <a:gd name="T3" fmla="*/ 2147483646 h 743"/>
              <a:gd name="T4" fmla="*/ 2147483646 w 1143"/>
              <a:gd name="T5" fmla="*/ 0 h 743"/>
              <a:gd name="T6" fmla="*/ 0 w 1143"/>
              <a:gd name="T7" fmla="*/ 0 h 743"/>
              <a:gd name="T8" fmla="*/ 0 w 1143"/>
              <a:gd name="T9" fmla="*/ 2147483646 h 7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743"/>
              <a:gd name="T17" fmla="*/ 1143 w 1143"/>
              <a:gd name="T18" fmla="*/ 743 h 7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743">
                <a:moveTo>
                  <a:pt x="0" y="742"/>
                </a:moveTo>
                <a:lnTo>
                  <a:pt x="1142" y="742"/>
                </a:lnTo>
                <a:lnTo>
                  <a:pt x="1142" y="0"/>
                </a:lnTo>
                <a:lnTo>
                  <a:pt x="0" y="0"/>
                </a:lnTo>
                <a:lnTo>
                  <a:pt x="0" y="742"/>
                </a:lnTo>
              </a:path>
            </a:pathLst>
          </a:custGeom>
          <a:solidFill>
            <a:srgbClr val="B5D7F9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6A7B37EA-938C-44DB-AB06-C514C96861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590800"/>
            <a:ext cx="1588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3" name="Freeform 6">
            <a:extLst>
              <a:ext uri="{FF2B5EF4-FFF2-40B4-BE49-F238E27FC236}">
                <a16:creationId xmlns:a16="http://schemas.microsoft.com/office/drawing/2014/main" id="{CC365F03-A826-41DB-BF8F-B8138B63866D}"/>
              </a:ext>
            </a:extLst>
          </p:cNvPr>
          <p:cNvSpPr>
            <a:spLocks/>
          </p:cNvSpPr>
          <p:nvPr/>
        </p:nvSpPr>
        <p:spPr bwMode="auto">
          <a:xfrm>
            <a:off x="4876800" y="1752600"/>
            <a:ext cx="1981200" cy="914400"/>
          </a:xfrm>
          <a:custGeom>
            <a:avLst/>
            <a:gdLst>
              <a:gd name="T0" fmla="*/ 0 w 1115"/>
              <a:gd name="T1" fmla="*/ 2147483646 h 514"/>
              <a:gd name="T2" fmla="*/ 2147483646 w 1115"/>
              <a:gd name="T3" fmla="*/ 2147483646 h 514"/>
              <a:gd name="T4" fmla="*/ 2147483646 w 1115"/>
              <a:gd name="T5" fmla="*/ 0 h 514"/>
              <a:gd name="T6" fmla="*/ 0 w 1115"/>
              <a:gd name="T7" fmla="*/ 0 h 514"/>
              <a:gd name="T8" fmla="*/ 0 w 1115"/>
              <a:gd name="T9" fmla="*/ 2147483646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5"/>
              <a:gd name="T16" fmla="*/ 0 h 514"/>
              <a:gd name="T17" fmla="*/ 1115 w 1115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5" h="514">
                <a:moveTo>
                  <a:pt x="0" y="513"/>
                </a:moveTo>
                <a:lnTo>
                  <a:pt x="1114" y="513"/>
                </a:lnTo>
                <a:lnTo>
                  <a:pt x="1114" y="0"/>
                </a:lnTo>
                <a:lnTo>
                  <a:pt x="0" y="0"/>
                </a:lnTo>
                <a:lnTo>
                  <a:pt x="0" y="513"/>
                </a:lnTo>
              </a:path>
            </a:pathLst>
          </a:custGeom>
          <a:solidFill>
            <a:srgbClr val="CCFFFF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Freeform 8">
            <a:extLst>
              <a:ext uri="{FF2B5EF4-FFF2-40B4-BE49-F238E27FC236}">
                <a16:creationId xmlns:a16="http://schemas.microsoft.com/office/drawing/2014/main" id="{37459D91-6BC7-4F04-AB32-1E7634F7D796}"/>
              </a:ext>
            </a:extLst>
          </p:cNvPr>
          <p:cNvSpPr>
            <a:spLocks/>
          </p:cNvSpPr>
          <p:nvPr/>
        </p:nvSpPr>
        <p:spPr bwMode="auto">
          <a:xfrm>
            <a:off x="6096000" y="3048000"/>
            <a:ext cx="2057400" cy="609600"/>
          </a:xfrm>
          <a:custGeom>
            <a:avLst/>
            <a:gdLst>
              <a:gd name="T0" fmla="*/ 0 w 1241"/>
              <a:gd name="T1" fmla="*/ 2147483646 h 436"/>
              <a:gd name="T2" fmla="*/ 2147483646 w 1241"/>
              <a:gd name="T3" fmla="*/ 2147483646 h 436"/>
              <a:gd name="T4" fmla="*/ 2147483646 w 1241"/>
              <a:gd name="T5" fmla="*/ 0 h 436"/>
              <a:gd name="T6" fmla="*/ 0 w 1241"/>
              <a:gd name="T7" fmla="*/ 0 h 436"/>
              <a:gd name="T8" fmla="*/ 0 w 1241"/>
              <a:gd name="T9" fmla="*/ 2147483646 h 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1"/>
              <a:gd name="T16" fmla="*/ 0 h 436"/>
              <a:gd name="T17" fmla="*/ 1241 w 1241"/>
              <a:gd name="T18" fmla="*/ 436 h 4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1" h="436">
                <a:moveTo>
                  <a:pt x="0" y="435"/>
                </a:moveTo>
                <a:lnTo>
                  <a:pt x="1240" y="435"/>
                </a:lnTo>
                <a:lnTo>
                  <a:pt x="1240" y="0"/>
                </a:lnTo>
                <a:lnTo>
                  <a:pt x="0" y="0"/>
                </a:lnTo>
                <a:lnTo>
                  <a:pt x="0" y="435"/>
                </a:lnTo>
              </a:path>
            </a:pathLst>
          </a:custGeom>
          <a:solidFill>
            <a:srgbClr val="CCFFFF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Rectangle 9">
            <a:extLst>
              <a:ext uri="{FF2B5EF4-FFF2-40B4-BE49-F238E27FC236}">
                <a16:creationId xmlns:a16="http://schemas.microsoft.com/office/drawing/2014/main" id="{0678FB38-7377-4B16-83D0-568519DF0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600" y="4799013"/>
            <a:ext cx="22002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Large Sample</a:t>
            </a:r>
          </a:p>
        </p:txBody>
      </p:sp>
      <p:sp>
        <p:nvSpPr>
          <p:cNvPr id="32776" name="Rectangle 10">
            <a:extLst>
              <a:ext uri="{FF2B5EF4-FFF2-40B4-BE49-F238E27FC236}">
                <a16:creationId xmlns:a16="http://schemas.microsoft.com/office/drawing/2014/main" id="{4659692D-0C63-4991-86D8-CC39791FA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93077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2777" name="Line 11">
            <a:extLst>
              <a:ext uri="{FF2B5EF4-FFF2-40B4-BE49-F238E27FC236}">
                <a16:creationId xmlns:a16="http://schemas.microsoft.com/office/drawing/2014/main" id="{5E3314CD-ECF8-4EC6-B84E-39E60C3836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8194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8" name="Line 12">
            <a:extLst>
              <a:ext uri="{FF2B5EF4-FFF2-40B4-BE49-F238E27FC236}">
                <a16:creationId xmlns:a16="http://schemas.microsoft.com/office/drawing/2014/main" id="{78B8B35E-A3D9-4DC9-97EA-08DE6D0A8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819400"/>
            <a:ext cx="1588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9" name="Line 13">
            <a:extLst>
              <a:ext uri="{FF2B5EF4-FFF2-40B4-BE49-F238E27FC236}">
                <a16:creationId xmlns:a16="http://schemas.microsoft.com/office/drawing/2014/main" id="{39E85622-AA7A-4574-994B-B469BFA678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819400"/>
            <a:ext cx="1588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80" name="Line 14">
            <a:extLst>
              <a:ext uri="{FF2B5EF4-FFF2-40B4-BE49-F238E27FC236}">
                <a16:creationId xmlns:a16="http://schemas.microsoft.com/office/drawing/2014/main" id="{18C7EEEB-A5E2-476B-B376-75DCC9108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3654425"/>
            <a:ext cx="0" cy="10128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81" name="Rectangle 18">
            <a:extLst>
              <a:ext uri="{FF2B5EF4-FFF2-40B4-BE49-F238E27FC236}">
                <a16:creationId xmlns:a16="http://schemas.microsoft.com/office/drawing/2014/main" id="{DF52F45A-281C-492F-A1D6-4B49FA3E9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124200"/>
            <a:ext cx="18192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 Unknown</a:t>
            </a:r>
          </a:p>
        </p:txBody>
      </p:sp>
      <p:sp>
        <p:nvSpPr>
          <p:cNvPr id="32782" name="Rectangle 19">
            <a:extLst>
              <a:ext uri="{FF2B5EF4-FFF2-40B4-BE49-F238E27FC236}">
                <a16:creationId xmlns:a16="http://schemas.microsoft.com/office/drawing/2014/main" id="{91185DFC-33F4-4424-BB2C-9B1681E8C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752600"/>
            <a:ext cx="2743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Hypothesis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Tests for </a:t>
            </a:r>
          </a:p>
        </p:txBody>
      </p:sp>
      <p:sp>
        <p:nvSpPr>
          <p:cNvPr id="32783" name="Text Box 21">
            <a:extLst>
              <a:ext uri="{FF2B5EF4-FFF2-40B4-BE49-F238E27FC236}">
                <a16:creationId xmlns:a16="http://schemas.microsoft.com/office/drawing/2014/main" id="{8E269CD1-C771-4EC5-BDB0-FF7B34915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The test statistic is:</a:t>
            </a:r>
          </a:p>
        </p:txBody>
      </p:sp>
      <p:sp>
        <p:nvSpPr>
          <p:cNvPr id="32784" name="Rectangle 22">
            <a:extLst>
              <a:ext uri="{FF2B5EF4-FFF2-40B4-BE49-F238E27FC236}">
                <a16:creationId xmlns:a16="http://schemas.microsoft.com/office/drawing/2014/main" id="{B0921642-E1E7-4D1A-A4C1-7FF38CD78E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Calculating the Test Statistic</a:t>
            </a:r>
          </a:p>
        </p:txBody>
      </p:sp>
      <p:graphicFrame>
        <p:nvGraphicFramePr>
          <p:cNvPr id="32785" name="Object 23">
            <a:hlinkClick r:id="" action="ppaction://ole?verb=0"/>
            <a:extLst>
              <a:ext uri="{FF2B5EF4-FFF2-40B4-BE49-F238E27FC236}">
                <a16:creationId xmlns:a16="http://schemas.microsoft.com/office/drawing/2014/main" id="{9F55E96D-D845-4E98-BDA0-8D821E0D3DBA}"/>
              </a:ext>
            </a:extLst>
          </p:cNvPr>
          <p:cNvGraphicFramePr>
            <a:graphicFrameLocks/>
          </p:cNvGraphicFramePr>
          <p:nvPr/>
        </p:nvGraphicFramePr>
        <p:xfrm>
          <a:off x="593725" y="4403725"/>
          <a:ext cx="2222500" cy="170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" name="Equation" r:id="rId3" imgW="754486" imgH="510744" progId="Equation.3">
                  <p:embed/>
                </p:oleObj>
              </mc:Choice>
              <mc:Fallback>
                <p:oleObj name="Equation" r:id="rId3" imgW="754486" imgH="510744" progId="Equation.3">
                  <p:embed/>
                  <p:pic>
                    <p:nvPicPr>
                      <p:cNvPr id="0" name="Object 2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4403725"/>
                        <a:ext cx="2222500" cy="170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6" name="Text Box 26">
            <a:extLst>
              <a:ext uri="{FF2B5EF4-FFF2-40B4-BE49-F238E27FC236}">
                <a16:creationId xmlns:a16="http://schemas.microsoft.com/office/drawing/2014/main" id="{8A7DB8E7-1990-4971-A299-98587246B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3752850"/>
            <a:ext cx="1981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But is sometimes approximated using a z:</a:t>
            </a:r>
          </a:p>
        </p:txBody>
      </p:sp>
      <p:graphicFrame>
        <p:nvGraphicFramePr>
          <p:cNvPr id="32787" name="Object 27">
            <a:hlinkClick r:id="" action="ppaction://ole?verb=0"/>
            <a:extLst>
              <a:ext uri="{FF2B5EF4-FFF2-40B4-BE49-F238E27FC236}">
                <a16:creationId xmlns:a16="http://schemas.microsoft.com/office/drawing/2014/main" id="{ED799754-3ED8-46F5-B3AA-A916394985EB}"/>
              </a:ext>
            </a:extLst>
          </p:cNvPr>
          <p:cNvGraphicFramePr>
            <a:graphicFrameLocks/>
          </p:cNvGraphicFramePr>
          <p:nvPr/>
        </p:nvGraphicFramePr>
        <p:xfrm>
          <a:off x="3695700" y="4660900"/>
          <a:ext cx="1447800" cy="132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name="Equation" r:id="rId5" imgW="624769" imgH="510744" progId="Equation.3">
                  <p:embed/>
                </p:oleObj>
              </mc:Choice>
              <mc:Fallback>
                <p:oleObj name="Equation" r:id="rId5" imgW="624769" imgH="510744" progId="Equation.3">
                  <p:embed/>
                  <p:pic>
                    <p:nvPicPr>
                      <p:cNvPr id="0" name="Object 2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4660900"/>
                        <a:ext cx="1447800" cy="132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8" name="Rectangle 29">
            <a:extLst>
              <a:ext uri="{FF2B5EF4-FFF2-40B4-BE49-F238E27FC236}">
                <a16:creationId xmlns:a16="http://schemas.microsoft.com/office/drawing/2014/main" id="{869EB7A4-259B-43C1-86A8-5010D5417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313" y="4672013"/>
            <a:ext cx="1752600" cy="1295400"/>
          </a:xfrm>
          <a:prstGeom prst="rect">
            <a:avLst/>
          </a:prstGeom>
          <a:noFill/>
          <a:ln w="1905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2789" name="Text Box 30">
            <a:extLst>
              <a:ext uri="{FF2B5EF4-FFF2-40B4-BE49-F238E27FC236}">
                <a16:creationId xmlns:a16="http://schemas.microsoft.com/office/drawing/2014/main" id="{CDD2DEE5-C7D6-4FF1-950F-900701FA7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19200"/>
            <a:ext cx="1474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  <p:sp>
        <p:nvSpPr>
          <p:cNvPr id="32790" name="Line 14">
            <a:extLst>
              <a:ext uri="{FF2B5EF4-FFF2-40B4-BE49-F238E27FC236}">
                <a16:creationId xmlns:a16="http://schemas.microsoft.com/office/drawing/2014/main" id="{8EA6AC38-69F1-4CA7-B7D5-C230450B29D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3656013"/>
            <a:ext cx="0" cy="10128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7">
            <a:extLst>
              <a:ext uri="{FF2B5EF4-FFF2-40B4-BE49-F238E27FC236}">
                <a16:creationId xmlns:a16="http://schemas.microsoft.com/office/drawing/2014/main" id="{9C807689-35DB-4F73-A790-B426364BF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343400"/>
            <a:ext cx="2362200" cy="1828800"/>
          </a:xfrm>
          <a:prstGeom prst="rect">
            <a:avLst/>
          </a:prstGeom>
          <a:solidFill>
            <a:srgbClr val="FFFF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795" name="Line 3">
            <a:extLst>
              <a:ext uri="{FF2B5EF4-FFF2-40B4-BE49-F238E27FC236}">
                <a16:creationId xmlns:a16="http://schemas.microsoft.com/office/drawing/2014/main" id="{B3578385-6BCF-4FD5-9F7F-348BD6BDE3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590800"/>
            <a:ext cx="1588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796" name="Freeform 5">
            <a:extLst>
              <a:ext uri="{FF2B5EF4-FFF2-40B4-BE49-F238E27FC236}">
                <a16:creationId xmlns:a16="http://schemas.microsoft.com/office/drawing/2014/main" id="{C4926961-8933-41C3-BE6B-5DC314772EA1}"/>
              </a:ext>
            </a:extLst>
          </p:cNvPr>
          <p:cNvSpPr>
            <a:spLocks/>
          </p:cNvSpPr>
          <p:nvPr/>
        </p:nvSpPr>
        <p:spPr bwMode="auto">
          <a:xfrm>
            <a:off x="6383338" y="4500563"/>
            <a:ext cx="1905000" cy="904875"/>
          </a:xfrm>
          <a:custGeom>
            <a:avLst/>
            <a:gdLst>
              <a:gd name="T0" fmla="*/ 0 w 1143"/>
              <a:gd name="T1" fmla="*/ 2147483646 h 743"/>
              <a:gd name="T2" fmla="*/ 2147483646 w 1143"/>
              <a:gd name="T3" fmla="*/ 2147483646 h 743"/>
              <a:gd name="T4" fmla="*/ 2147483646 w 1143"/>
              <a:gd name="T5" fmla="*/ 0 h 743"/>
              <a:gd name="T6" fmla="*/ 0 w 1143"/>
              <a:gd name="T7" fmla="*/ 0 h 743"/>
              <a:gd name="T8" fmla="*/ 0 w 1143"/>
              <a:gd name="T9" fmla="*/ 2147483646 h 7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743"/>
              <a:gd name="T17" fmla="*/ 1143 w 1143"/>
              <a:gd name="T18" fmla="*/ 743 h 7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743">
                <a:moveTo>
                  <a:pt x="0" y="742"/>
                </a:moveTo>
                <a:lnTo>
                  <a:pt x="1142" y="742"/>
                </a:lnTo>
                <a:lnTo>
                  <a:pt x="1142" y="0"/>
                </a:lnTo>
                <a:lnTo>
                  <a:pt x="0" y="0"/>
                </a:lnTo>
                <a:lnTo>
                  <a:pt x="0" y="742"/>
                </a:lnTo>
              </a:path>
            </a:pathLst>
          </a:custGeom>
          <a:solidFill>
            <a:srgbClr val="B5D7F9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7" name="Freeform 6">
            <a:extLst>
              <a:ext uri="{FF2B5EF4-FFF2-40B4-BE49-F238E27FC236}">
                <a16:creationId xmlns:a16="http://schemas.microsoft.com/office/drawing/2014/main" id="{9FD0E30B-18AC-4DEA-9508-AF12768AB4ED}"/>
              </a:ext>
            </a:extLst>
          </p:cNvPr>
          <p:cNvSpPr>
            <a:spLocks/>
          </p:cNvSpPr>
          <p:nvPr/>
        </p:nvSpPr>
        <p:spPr bwMode="auto">
          <a:xfrm>
            <a:off x="4876800" y="1752600"/>
            <a:ext cx="1981200" cy="914400"/>
          </a:xfrm>
          <a:custGeom>
            <a:avLst/>
            <a:gdLst>
              <a:gd name="T0" fmla="*/ 0 w 1115"/>
              <a:gd name="T1" fmla="*/ 2147483646 h 514"/>
              <a:gd name="T2" fmla="*/ 2147483646 w 1115"/>
              <a:gd name="T3" fmla="*/ 2147483646 h 514"/>
              <a:gd name="T4" fmla="*/ 2147483646 w 1115"/>
              <a:gd name="T5" fmla="*/ 0 h 514"/>
              <a:gd name="T6" fmla="*/ 0 w 1115"/>
              <a:gd name="T7" fmla="*/ 0 h 514"/>
              <a:gd name="T8" fmla="*/ 0 w 1115"/>
              <a:gd name="T9" fmla="*/ 2147483646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5"/>
              <a:gd name="T16" fmla="*/ 0 h 514"/>
              <a:gd name="T17" fmla="*/ 1115 w 1115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5" h="514">
                <a:moveTo>
                  <a:pt x="0" y="513"/>
                </a:moveTo>
                <a:lnTo>
                  <a:pt x="1114" y="513"/>
                </a:lnTo>
                <a:lnTo>
                  <a:pt x="1114" y="0"/>
                </a:lnTo>
                <a:lnTo>
                  <a:pt x="0" y="0"/>
                </a:lnTo>
                <a:lnTo>
                  <a:pt x="0" y="513"/>
                </a:lnTo>
              </a:path>
            </a:pathLst>
          </a:custGeom>
          <a:solidFill>
            <a:srgbClr val="CCFFFF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Freeform 8">
            <a:extLst>
              <a:ext uri="{FF2B5EF4-FFF2-40B4-BE49-F238E27FC236}">
                <a16:creationId xmlns:a16="http://schemas.microsoft.com/office/drawing/2014/main" id="{064E6492-EB7C-446B-90C5-351157676C26}"/>
              </a:ext>
            </a:extLst>
          </p:cNvPr>
          <p:cNvSpPr>
            <a:spLocks/>
          </p:cNvSpPr>
          <p:nvPr/>
        </p:nvSpPr>
        <p:spPr bwMode="auto">
          <a:xfrm>
            <a:off x="6096000" y="3048000"/>
            <a:ext cx="2057400" cy="609600"/>
          </a:xfrm>
          <a:custGeom>
            <a:avLst/>
            <a:gdLst>
              <a:gd name="T0" fmla="*/ 0 w 1241"/>
              <a:gd name="T1" fmla="*/ 2147483646 h 436"/>
              <a:gd name="T2" fmla="*/ 2147483646 w 1241"/>
              <a:gd name="T3" fmla="*/ 2147483646 h 436"/>
              <a:gd name="T4" fmla="*/ 2147483646 w 1241"/>
              <a:gd name="T5" fmla="*/ 0 h 436"/>
              <a:gd name="T6" fmla="*/ 0 w 1241"/>
              <a:gd name="T7" fmla="*/ 0 h 436"/>
              <a:gd name="T8" fmla="*/ 0 w 1241"/>
              <a:gd name="T9" fmla="*/ 2147483646 h 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1"/>
              <a:gd name="T16" fmla="*/ 0 h 436"/>
              <a:gd name="T17" fmla="*/ 1241 w 1241"/>
              <a:gd name="T18" fmla="*/ 436 h 4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1" h="436">
                <a:moveTo>
                  <a:pt x="0" y="435"/>
                </a:moveTo>
                <a:lnTo>
                  <a:pt x="1240" y="435"/>
                </a:lnTo>
                <a:lnTo>
                  <a:pt x="1240" y="0"/>
                </a:lnTo>
                <a:lnTo>
                  <a:pt x="0" y="0"/>
                </a:lnTo>
                <a:lnTo>
                  <a:pt x="0" y="435"/>
                </a:lnTo>
              </a:path>
            </a:pathLst>
          </a:custGeom>
          <a:solidFill>
            <a:srgbClr val="CCFFFF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Rectangle 10">
            <a:extLst>
              <a:ext uri="{FF2B5EF4-FFF2-40B4-BE49-F238E27FC236}">
                <a16:creationId xmlns:a16="http://schemas.microsoft.com/office/drawing/2014/main" id="{0DA89515-7857-4478-8BDD-377C9F9D7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93077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800" name="Line 11">
            <a:extLst>
              <a:ext uri="{FF2B5EF4-FFF2-40B4-BE49-F238E27FC236}">
                <a16:creationId xmlns:a16="http://schemas.microsoft.com/office/drawing/2014/main" id="{8103D23B-C629-4541-9837-95BFC9AC65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8194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01" name="Line 12">
            <a:extLst>
              <a:ext uri="{FF2B5EF4-FFF2-40B4-BE49-F238E27FC236}">
                <a16:creationId xmlns:a16="http://schemas.microsoft.com/office/drawing/2014/main" id="{EE7D28B1-E211-42F3-AEA5-00B5714DE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819400"/>
            <a:ext cx="1588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02" name="Line 13">
            <a:extLst>
              <a:ext uri="{FF2B5EF4-FFF2-40B4-BE49-F238E27FC236}">
                <a16:creationId xmlns:a16="http://schemas.microsoft.com/office/drawing/2014/main" id="{932171AB-0970-4981-9430-925137BFF7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819400"/>
            <a:ext cx="1588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03" name="Line 17">
            <a:extLst>
              <a:ext uri="{FF2B5EF4-FFF2-40B4-BE49-F238E27FC236}">
                <a16:creationId xmlns:a16="http://schemas.microsoft.com/office/drawing/2014/main" id="{980809B0-5501-4D5F-854C-0BC64CF38B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657600"/>
            <a:ext cx="0" cy="8429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04" name="Rectangle 18">
            <a:extLst>
              <a:ext uri="{FF2B5EF4-FFF2-40B4-BE49-F238E27FC236}">
                <a16:creationId xmlns:a16="http://schemas.microsoft.com/office/drawing/2014/main" id="{FCA4E019-32CB-4D04-97B3-CC1F078EE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124200"/>
            <a:ext cx="18192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 Unknown</a:t>
            </a:r>
          </a:p>
        </p:txBody>
      </p:sp>
      <p:sp>
        <p:nvSpPr>
          <p:cNvPr id="33805" name="Rectangle 19">
            <a:extLst>
              <a:ext uri="{FF2B5EF4-FFF2-40B4-BE49-F238E27FC236}">
                <a16:creationId xmlns:a16="http://schemas.microsoft.com/office/drawing/2014/main" id="{A1B14F4E-46F5-4C67-8FF5-DB46F5B7A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752600"/>
            <a:ext cx="2743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Hypothesis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Tests for </a:t>
            </a:r>
          </a:p>
        </p:txBody>
      </p:sp>
      <p:sp>
        <p:nvSpPr>
          <p:cNvPr id="33806" name="Rectangle 20">
            <a:extLst>
              <a:ext uri="{FF2B5EF4-FFF2-40B4-BE49-F238E27FC236}">
                <a16:creationId xmlns:a16="http://schemas.microsoft.com/office/drawing/2014/main" id="{ADCE7967-314B-4F10-B801-3A740183D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188" y="4538663"/>
            <a:ext cx="16970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 Small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Samples</a:t>
            </a:r>
          </a:p>
        </p:txBody>
      </p:sp>
      <p:sp>
        <p:nvSpPr>
          <p:cNvPr id="33807" name="Text Box 21">
            <a:extLst>
              <a:ext uri="{FF2B5EF4-FFF2-40B4-BE49-F238E27FC236}">
                <a16:creationId xmlns:a16="http://schemas.microsoft.com/office/drawing/2014/main" id="{5B60E298-9C4A-4E58-928E-B06BF618D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The test statistic is:</a:t>
            </a:r>
          </a:p>
        </p:txBody>
      </p:sp>
      <p:sp>
        <p:nvSpPr>
          <p:cNvPr id="33808" name="Rectangle 22">
            <a:extLst>
              <a:ext uri="{FF2B5EF4-FFF2-40B4-BE49-F238E27FC236}">
                <a16:creationId xmlns:a16="http://schemas.microsoft.com/office/drawing/2014/main" id="{C50F8E9A-7AF4-46C1-B4B6-6C0ACDC4D8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Calculating the Test Statistic</a:t>
            </a:r>
          </a:p>
        </p:txBody>
      </p:sp>
      <p:graphicFrame>
        <p:nvGraphicFramePr>
          <p:cNvPr id="33809" name="Object 23">
            <a:hlinkClick r:id="" action="ppaction://ole?verb=0"/>
            <a:extLst>
              <a:ext uri="{FF2B5EF4-FFF2-40B4-BE49-F238E27FC236}">
                <a16:creationId xmlns:a16="http://schemas.microsoft.com/office/drawing/2014/main" id="{E3B2BADA-4F4A-4226-9EEA-2E4EE781CB9B}"/>
              </a:ext>
            </a:extLst>
          </p:cNvPr>
          <p:cNvGraphicFramePr>
            <a:graphicFrameLocks/>
          </p:cNvGraphicFramePr>
          <p:nvPr/>
        </p:nvGraphicFramePr>
        <p:xfrm>
          <a:off x="1584325" y="4403725"/>
          <a:ext cx="2222500" cy="170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Equation" r:id="rId3" imgW="754486" imgH="510744" progId="Equation.3">
                  <p:embed/>
                </p:oleObj>
              </mc:Choice>
              <mc:Fallback>
                <p:oleObj name="Equation" r:id="rId3" imgW="754486" imgH="510744" progId="Equation.3">
                  <p:embed/>
                  <p:pic>
                    <p:nvPicPr>
                      <p:cNvPr id="0" name="Object 2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325" y="4403725"/>
                        <a:ext cx="2222500" cy="170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0" name="Text Box 29">
            <a:extLst>
              <a:ext uri="{FF2B5EF4-FFF2-40B4-BE49-F238E27FC236}">
                <a16:creationId xmlns:a16="http://schemas.microsoft.com/office/drawing/2014/main" id="{8C552EA3-881C-4B08-8F49-28D963A81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19200"/>
            <a:ext cx="1474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EC0D265-7A79-48F4-BE52-791385071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Module Goals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5A69811-6A61-48AB-91AF-C3FED11C25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848600" cy="453231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b="1"/>
              <a:t>After completing this Module, you should be able to:</a:t>
            </a:r>
            <a:r>
              <a:rPr lang="en-US" altLang="en-US" sz="2400"/>
              <a:t> 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SzPct val="80000"/>
            </a:pPr>
            <a:r>
              <a:rPr lang="en-US" altLang="en-US" sz="2400"/>
              <a:t>Formulate null and alternative hypotheses for applications involving a single population mean or proportion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SzPct val="80000"/>
            </a:pPr>
            <a:r>
              <a:rPr lang="en-US" altLang="en-US" sz="2400"/>
              <a:t>Formulate a decision rule for testing a hypothesis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SzPct val="80000"/>
            </a:pPr>
            <a:r>
              <a:rPr lang="en-US" altLang="en-US" sz="2400"/>
              <a:t>Know how to use the test statistic and critical value to test the null hypothesis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SzPct val="80000"/>
            </a:pPr>
            <a:r>
              <a:rPr lang="en-US" altLang="en-US" sz="2400"/>
              <a:t>Know what Type I and Type II errors are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SzPct val="80000"/>
            </a:pPr>
            <a:r>
              <a:rPr lang="en-US" altLang="en-US" sz="2400"/>
              <a:t>Compute the probability of a Type II error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0307821-AECE-4C0A-B1E5-D067ABBA02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7793038" cy="762000"/>
          </a:xfrm>
        </p:spPr>
        <p:txBody>
          <a:bodyPr/>
          <a:lstStyle/>
          <a:p>
            <a:pPr eaLnBrk="1" hangingPunct="1"/>
            <a:r>
              <a:rPr lang="en-US" altLang="en-US" sz="3700"/>
              <a:t>Review: Steps in Hypothesis Testing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7796373-0F38-477C-ABA8-1688F858C8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077200" cy="4724400"/>
          </a:xfrm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/>
              <a:t>1. 	Specify the population value of interest</a:t>
            </a:r>
          </a:p>
          <a:p>
            <a:pPr marL="0" indent="0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/>
              <a:t>2.	Formulate the appropriate null and 	alternative hypotheses</a:t>
            </a:r>
          </a:p>
          <a:p>
            <a:pPr marL="0" indent="0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/>
              <a:t>3. 	Specify the desired level of significance</a:t>
            </a:r>
          </a:p>
          <a:p>
            <a:pPr marL="0" indent="0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/>
              <a:t>4. 	Determine the rejection region</a:t>
            </a:r>
          </a:p>
          <a:p>
            <a:pPr marL="0" indent="0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/>
              <a:t>5. 	Obtain sample evidence and compute the 	test statistic</a:t>
            </a:r>
          </a:p>
          <a:p>
            <a:pPr marL="0" indent="0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/>
              <a:t>6. 	Reach a decision and interpret the result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>
            <a:extLst>
              <a:ext uri="{FF2B5EF4-FFF2-40B4-BE49-F238E27FC236}">
                <a16:creationId xmlns:a16="http://schemas.microsoft.com/office/drawing/2014/main" id="{0D95FDC1-EB8B-435C-AD17-F9618689E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7793038" cy="762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Hypothesis Testing Example</a:t>
            </a:r>
          </a:p>
        </p:txBody>
      </p:sp>
      <p:sp>
        <p:nvSpPr>
          <p:cNvPr id="35843" name="Rectangle 5">
            <a:extLst>
              <a:ext uri="{FF2B5EF4-FFF2-40B4-BE49-F238E27FC236}">
                <a16:creationId xmlns:a16="http://schemas.microsoft.com/office/drawing/2014/main" id="{EBAFAA95-BC74-4FF5-8A89-2E68A87B9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600200"/>
            <a:ext cx="7010400" cy="1295400"/>
          </a:xfrm>
          <a:prstGeom prst="rect">
            <a:avLst/>
          </a:prstGeom>
          <a:solidFill>
            <a:srgbClr val="FFFFDD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44" name="Rectangle 6">
            <a:extLst>
              <a:ext uri="{FF2B5EF4-FFF2-40B4-BE49-F238E27FC236}">
                <a16:creationId xmlns:a16="http://schemas.microsoft.com/office/drawing/2014/main" id="{1FC60703-0E70-472D-812A-24A50FAC1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0"/>
            <a:ext cx="70104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bg2"/>
                </a:solidFill>
              </a:rPr>
              <a:t>Test the claim that the true mean # of TV sets in US homes is at least 3.</a:t>
            </a:r>
          </a:p>
        </p:txBody>
      </p:sp>
      <p:sp>
        <p:nvSpPr>
          <p:cNvPr id="35845" name="Text Box 7">
            <a:extLst>
              <a:ext uri="{FF2B5EF4-FFF2-40B4-BE49-F238E27FC236}">
                <a16:creationId xmlns:a16="http://schemas.microsoft.com/office/drawing/2014/main" id="{62D0FCCB-627A-4B3E-9A39-D596925E9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355850"/>
            <a:ext cx="3049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bg2"/>
                </a:solidFill>
              </a:rPr>
              <a:t>(Assume </a:t>
            </a:r>
            <a:r>
              <a:rPr lang="el-GR" altLang="en-US" b="1">
                <a:solidFill>
                  <a:schemeClr val="bg2"/>
                </a:solidFill>
                <a:cs typeface="Arial" panose="020B0604020202020204" pitchFamily="34" charset="0"/>
                <a:sym typeface="Arial" panose="020B0604020202020204" pitchFamily="34" charset="0"/>
              </a:rPr>
              <a:t>σ</a:t>
            </a:r>
            <a:r>
              <a:rPr lang="en-US" altLang="en-US" b="1">
                <a:solidFill>
                  <a:schemeClr val="bg2"/>
                </a:solidFill>
                <a:sym typeface="Arial" panose="020B0604020202020204" pitchFamily="34" charset="0"/>
              </a:rPr>
              <a:t> = 0.8)</a:t>
            </a:r>
          </a:p>
        </p:txBody>
      </p:sp>
      <p:sp>
        <p:nvSpPr>
          <p:cNvPr id="35846" name="Rectangle 8">
            <a:extLst>
              <a:ext uri="{FF2B5EF4-FFF2-40B4-BE49-F238E27FC236}">
                <a16:creationId xmlns:a16="http://schemas.microsoft.com/office/drawing/2014/main" id="{01C2E02B-9849-4471-9798-D511EC2AD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124200"/>
            <a:ext cx="7391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1. 	Specify the population value of interest</a:t>
            </a:r>
          </a:p>
          <a:p>
            <a:pPr lvl="1" eaLnBrk="1" hangingPunct="1"/>
            <a:r>
              <a:rPr lang="en-US" altLang="en-US">
                <a:solidFill>
                  <a:schemeClr val="folHlink"/>
                </a:solidFill>
              </a:rPr>
              <a:t>The mean number of TVs in US homes</a:t>
            </a:r>
          </a:p>
          <a:p>
            <a:pPr eaLnBrk="1" hangingPunct="1"/>
            <a:r>
              <a:rPr lang="en-US" altLang="en-US" sz="2400"/>
              <a:t>2.	Formulate the appropriate null and alternative 	hypotheses</a:t>
            </a:r>
          </a:p>
          <a:p>
            <a:pPr lvl="1" eaLnBrk="1" hangingPunct="1"/>
            <a:r>
              <a:rPr lang="en-US" altLang="en-US">
                <a:solidFill>
                  <a:schemeClr val="folHlink"/>
                </a:solidFill>
              </a:rPr>
              <a:t>H</a:t>
            </a:r>
            <a:r>
              <a:rPr lang="en-US" altLang="en-US" baseline="-25000">
                <a:solidFill>
                  <a:schemeClr val="folHlink"/>
                </a:solidFill>
              </a:rPr>
              <a:t>0</a:t>
            </a:r>
            <a:r>
              <a:rPr lang="en-US" altLang="en-US">
                <a:solidFill>
                  <a:schemeClr val="folHlink"/>
                </a:solidFill>
              </a:rPr>
              <a:t>: </a:t>
            </a:r>
            <a:r>
              <a:rPr lang="el-GR" altLang="en-US">
                <a:solidFill>
                  <a:schemeClr val="folHlink"/>
                </a:solidFill>
                <a:cs typeface="Arial" panose="020B0604020202020204" pitchFamily="34" charset="0"/>
                <a:sym typeface="Symbol" panose="05050102010706020507" pitchFamily="18" charset="2"/>
              </a:rPr>
              <a:t>μ</a:t>
            </a:r>
            <a:r>
              <a:rPr lang="en-US" altLang="en-US">
                <a:solidFill>
                  <a:schemeClr val="folHlink"/>
                </a:solidFill>
                <a:sym typeface="Symbol" panose="05050102010706020507" pitchFamily="18" charset="2"/>
              </a:rPr>
              <a:t>  3      H</a:t>
            </a:r>
            <a:r>
              <a:rPr lang="en-US" altLang="en-US" baseline="-25000">
                <a:solidFill>
                  <a:schemeClr val="folHlink"/>
                </a:solidFill>
                <a:sym typeface="Symbol" panose="05050102010706020507" pitchFamily="18" charset="2"/>
              </a:rPr>
              <a:t>a</a:t>
            </a:r>
            <a:r>
              <a:rPr lang="en-US" altLang="en-US">
                <a:solidFill>
                  <a:schemeClr val="folHlink"/>
                </a:solidFill>
                <a:sym typeface="Symbol" panose="05050102010706020507" pitchFamily="18" charset="2"/>
              </a:rPr>
              <a:t>: </a:t>
            </a:r>
            <a:r>
              <a:rPr lang="el-GR" altLang="en-US">
                <a:solidFill>
                  <a:schemeClr val="folHlink"/>
                </a:solidFill>
                <a:cs typeface="Arial" panose="020B0604020202020204" pitchFamily="34" charset="0"/>
                <a:sym typeface="Symbol" panose="05050102010706020507" pitchFamily="18" charset="2"/>
              </a:rPr>
              <a:t>μ</a:t>
            </a:r>
            <a:r>
              <a:rPr lang="en-US" altLang="en-US">
                <a:solidFill>
                  <a:schemeClr val="folHlink"/>
                </a:solidFill>
                <a:sym typeface="Symbol" panose="05050102010706020507" pitchFamily="18" charset="2"/>
              </a:rPr>
              <a:t> &lt; 3    (This is a lower tail test)</a:t>
            </a:r>
          </a:p>
          <a:p>
            <a:pPr eaLnBrk="1" hangingPunct="1"/>
            <a:r>
              <a:rPr lang="en-US" altLang="en-US" sz="2400"/>
              <a:t>3. 	Specify the desired level of significance</a:t>
            </a:r>
          </a:p>
          <a:p>
            <a:pPr lvl="1" eaLnBrk="1" hangingPunct="1"/>
            <a:r>
              <a:rPr lang="en-US" altLang="en-US">
                <a:solidFill>
                  <a:schemeClr val="folHlink"/>
                </a:solidFill>
              </a:rPr>
              <a:t>Suppose that </a:t>
            </a:r>
            <a:r>
              <a:rPr lang="en-US" altLang="en-US">
                <a:solidFill>
                  <a:schemeClr val="folHlink"/>
                </a:solidFill>
                <a:sym typeface="Symbol" panose="05050102010706020507" pitchFamily="18" charset="2"/>
              </a:rPr>
              <a:t></a:t>
            </a:r>
            <a:r>
              <a:rPr lang="en-US" altLang="en-US">
                <a:solidFill>
                  <a:schemeClr val="folHlink"/>
                </a:solidFill>
              </a:rPr>
              <a:t> = .05 is chosen for this test</a:t>
            </a:r>
          </a:p>
        </p:txBody>
      </p:sp>
      <p:pic>
        <p:nvPicPr>
          <p:cNvPr id="35847" name="Picture 9" descr="HH00714_[1]">
            <a:extLst>
              <a:ext uri="{FF2B5EF4-FFF2-40B4-BE49-F238E27FC236}">
                <a16:creationId xmlns:a16="http://schemas.microsoft.com/office/drawing/2014/main" id="{49FDA309-7BF2-406C-9749-9F9EAD332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971800"/>
            <a:ext cx="1187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>
            <a:extLst>
              <a:ext uri="{FF2B5EF4-FFF2-40B4-BE49-F238E27FC236}">
                <a16:creationId xmlns:a16="http://schemas.microsoft.com/office/drawing/2014/main" id="{070CA170-5C71-475F-B87B-DCFBAAB36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962400"/>
            <a:ext cx="9906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36867" name="Text Box 15">
            <a:extLst>
              <a:ext uri="{FF2B5EF4-FFF2-40B4-BE49-F238E27FC236}">
                <a16:creationId xmlns:a16="http://schemas.microsoft.com/office/drawing/2014/main" id="{CD09D38E-8E7F-4EA8-8F38-29CA40775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962400"/>
            <a:ext cx="15240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Do not 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36868" name="Rectangle 26">
            <a:extLst>
              <a:ext uri="{FF2B5EF4-FFF2-40B4-BE49-F238E27FC236}">
                <a16:creationId xmlns:a16="http://schemas.microsoft.com/office/drawing/2014/main" id="{AD6F80E4-51FC-4958-B91D-F6F764EF3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715000"/>
            <a:ext cx="7696200" cy="533400"/>
          </a:xfrm>
          <a:prstGeom prst="rect">
            <a:avLst/>
          </a:prstGeom>
          <a:solidFill>
            <a:srgbClr val="FFFFCC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4C489269-3FB0-426F-B32B-E40B94F6B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077200" cy="6858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altLang="en-US" sz="2700"/>
              <a:t>4. 	Determine the rejection region</a:t>
            </a:r>
          </a:p>
        </p:txBody>
      </p:sp>
      <p:sp>
        <p:nvSpPr>
          <p:cNvPr id="36870" name="Freeform 5">
            <a:extLst>
              <a:ext uri="{FF2B5EF4-FFF2-40B4-BE49-F238E27FC236}">
                <a16:creationId xmlns:a16="http://schemas.microsoft.com/office/drawing/2014/main" id="{2567A85C-FC78-4084-90DA-57C5785DC20F}"/>
              </a:ext>
            </a:extLst>
          </p:cNvPr>
          <p:cNvSpPr>
            <a:spLocks/>
          </p:cNvSpPr>
          <p:nvPr/>
        </p:nvSpPr>
        <p:spPr bwMode="auto">
          <a:xfrm>
            <a:off x="2667000" y="3505200"/>
            <a:ext cx="833438" cy="228600"/>
          </a:xfrm>
          <a:custGeom>
            <a:avLst/>
            <a:gdLst>
              <a:gd name="T0" fmla="*/ 2147483646 w 582"/>
              <a:gd name="T1" fmla="*/ 2147483646 h 183"/>
              <a:gd name="T2" fmla="*/ 0 w 582"/>
              <a:gd name="T3" fmla="*/ 2147483646 h 183"/>
              <a:gd name="T4" fmla="*/ 2147483646 w 582"/>
              <a:gd name="T5" fmla="*/ 2147483646 h 183"/>
              <a:gd name="T6" fmla="*/ 2147483646 w 582"/>
              <a:gd name="T7" fmla="*/ 2147483646 h 183"/>
              <a:gd name="T8" fmla="*/ 2147483646 w 582"/>
              <a:gd name="T9" fmla="*/ 2147483646 h 183"/>
              <a:gd name="T10" fmla="*/ 2147483646 w 582"/>
              <a:gd name="T11" fmla="*/ 0 h 183"/>
              <a:gd name="T12" fmla="*/ 2147483646 w 582"/>
              <a:gd name="T13" fmla="*/ 2147483646 h 183"/>
              <a:gd name="T14" fmla="*/ 2147483646 w 582"/>
              <a:gd name="T15" fmla="*/ 2147483646 h 183"/>
              <a:gd name="T16" fmla="*/ 2147483646 w 582"/>
              <a:gd name="T17" fmla="*/ 2147483646 h 1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2"/>
              <a:gd name="T28" fmla="*/ 0 h 183"/>
              <a:gd name="T29" fmla="*/ 582 w 582"/>
              <a:gd name="T30" fmla="*/ 183 h 1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2" h="183">
                <a:moveTo>
                  <a:pt x="9" y="177"/>
                </a:moveTo>
                <a:lnTo>
                  <a:pt x="0" y="132"/>
                </a:lnTo>
                <a:lnTo>
                  <a:pt x="258" y="114"/>
                </a:lnTo>
                <a:lnTo>
                  <a:pt x="423" y="66"/>
                </a:lnTo>
                <a:lnTo>
                  <a:pt x="504" y="48"/>
                </a:lnTo>
                <a:lnTo>
                  <a:pt x="582" y="0"/>
                </a:lnTo>
                <a:lnTo>
                  <a:pt x="582" y="183"/>
                </a:lnTo>
                <a:lnTo>
                  <a:pt x="9" y="182"/>
                </a:lnTo>
                <a:lnTo>
                  <a:pt x="9" y="177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Freeform 6">
            <a:extLst>
              <a:ext uri="{FF2B5EF4-FFF2-40B4-BE49-F238E27FC236}">
                <a16:creationId xmlns:a16="http://schemas.microsoft.com/office/drawing/2014/main" id="{59555B4B-E12C-4A13-BDC0-6AF4064E0292}"/>
              </a:ext>
            </a:extLst>
          </p:cNvPr>
          <p:cNvSpPr>
            <a:spLocks/>
          </p:cNvSpPr>
          <p:nvPr/>
        </p:nvSpPr>
        <p:spPr bwMode="auto">
          <a:xfrm>
            <a:off x="2743200" y="2362200"/>
            <a:ext cx="2362200" cy="1295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Freeform 7">
            <a:extLst>
              <a:ext uri="{FF2B5EF4-FFF2-40B4-BE49-F238E27FC236}">
                <a16:creationId xmlns:a16="http://schemas.microsoft.com/office/drawing/2014/main" id="{5A1F18C3-B027-4000-97F8-5E444BF11A8F}"/>
              </a:ext>
            </a:extLst>
          </p:cNvPr>
          <p:cNvSpPr>
            <a:spLocks/>
          </p:cNvSpPr>
          <p:nvPr/>
        </p:nvSpPr>
        <p:spPr bwMode="auto">
          <a:xfrm>
            <a:off x="5105400" y="2362200"/>
            <a:ext cx="2209800" cy="1295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3" name="Line 8">
            <a:extLst>
              <a:ext uri="{FF2B5EF4-FFF2-40B4-BE49-F238E27FC236}">
                <a16:creationId xmlns:a16="http://schemas.microsoft.com/office/drawing/2014/main" id="{22DF13E2-035A-4EA9-8166-CB489FC444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733800"/>
            <a:ext cx="510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9">
            <a:extLst>
              <a:ext uri="{FF2B5EF4-FFF2-40B4-BE49-F238E27FC236}">
                <a16:creationId xmlns:a16="http://schemas.microsoft.com/office/drawing/2014/main" id="{10164239-FD03-44BF-87E6-8A04443951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2004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Rectangle 10">
            <a:extLst>
              <a:ext uri="{FF2B5EF4-FFF2-40B4-BE49-F238E27FC236}">
                <a16:creationId xmlns:a16="http://schemas.microsoft.com/office/drawing/2014/main" id="{E0EB300E-5976-4C57-9016-52FD444E5EA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33600" y="2819400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ym typeface="Symbol" panose="05050102010706020507" pitchFamily="18" charset="2"/>
              </a:rPr>
              <a:t> </a:t>
            </a:r>
            <a:r>
              <a:rPr lang="en-US" altLang="en-US" sz="2000"/>
              <a:t>= .05</a:t>
            </a:r>
          </a:p>
        </p:txBody>
      </p:sp>
      <p:sp>
        <p:nvSpPr>
          <p:cNvPr id="36876" name="Line 11">
            <a:extLst>
              <a:ext uri="{FF2B5EF4-FFF2-40B4-BE49-F238E27FC236}">
                <a16:creationId xmlns:a16="http://schemas.microsoft.com/office/drawing/2014/main" id="{8B23E30A-9184-4551-8410-B5CEE1A36A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362200"/>
            <a:ext cx="0" cy="1371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77" name="Line 12">
            <a:extLst>
              <a:ext uri="{FF2B5EF4-FFF2-40B4-BE49-F238E27FC236}">
                <a16:creationId xmlns:a16="http://schemas.microsoft.com/office/drawing/2014/main" id="{659D5D2D-8DFA-484C-832F-C6130619F8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810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Text Box 13">
            <a:extLst>
              <a:ext uri="{FF2B5EF4-FFF2-40B4-BE49-F238E27FC236}">
                <a16:creationId xmlns:a16="http://schemas.microsoft.com/office/drawing/2014/main" id="{29E36752-B665-4286-9997-3B32E772E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2672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-z</a:t>
            </a:r>
            <a:r>
              <a:rPr lang="el-GR" altLang="en-US" sz="2000" b="1" baseline="-25000">
                <a:cs typeface="Arial" panose="020B0604020202020204" pitchFamily="34" charset="0"/>
              </a:rPr>
              <a:t>α</a:t>
            </a:r>
            <a:r>
              <a:rPr lang="en-US" altLang="en-US" sz="2000" b="1">
                <a:cs typeface="Arial" panose="020B0604020202020204" pitchFamily="34" charset="0"/>
              </a:rPr>
              <a:t>= -1.645</a:t>
            </a:r>
            <a:endParaRPr lang="el-GR" altLang="en-US" sz="2000" b="1">
              <a:cs typeface="Arial" panose="020B0604020202020204" pitchFamily="34" charset="0"/>
            </a:endParaRPr>
          </a:p>
        </p:txBody>
      </p:sp>
      <p:sp>
        <p:nvSpPr>
          <p:cNvPr id="36879" name="Line 14">
            <a:extLst>
              <a:ext uri="{FF2B5EF4-FFF2-40B4-BE49-F238E27FC236}">
                <a16:creationId xmlns:a16="http://schemas.microsoft.com/office/drawing/2014/main" id="{6D51DB28-0980-4DA8-A823-B45C9400B9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962400"/>
            <a:ext cx="396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Line 18">
            <a:extLst>
              <a:ext uri="{FF2B5EF4-FFF2-40B4-BE49-F238E27FC236}">
                <a16:creationId xmlns:a16="http://schemas.microsoft.com/office/drawing/2014/main" id="{712E8AE3-290B-4A20-AA43-D9CB4ACD7A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9624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Text Box 19">
            <a:extLst>
              <a:ext uri="{FF2B5EF4-FFF2-40B4-BE49-F238E27FC236}">
                <a16:creationId xmlns:a16="http://schemas.microsoft.com/office/drawing/2014/main" id="{ACF83D79-26A0-456F-9640-7AA0FDCB4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3434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0</a:t>
            </a:r>
            <a:endParaRPr lang="el-GR" altLang="en-US" sz="1800" baseline="-25000">
              <a:cs typeface="Arial" panose="020B0604020202020204" pitchFamily="34" charset="0"/>
            </a:endParaRPr>
          </a:p>
        </p:txBody>
      </p:sp>
      <p:sp>
        <p:nvSpPr>
          <p:cNvPr id="36882" name="Text Box 22">
            <a:extLst>
              <a:ext uri="{FF2B5EF4-FFF2-40B4-BE49-F238E27FC236}">
                <a16:creationId xmlns:a16="http://schemas.microsoft.com/office/drawing/2014/main" id="{412F801C-AC5F-41BE-BFBA-5D3655C95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800600"/>
            <a:ext cx="76962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This is a one-tailed test with </a:t>
            </a:r>
            <a:r>
              <a:rPr lang="en-US" altLang="en-US" sz="2400">
                <a:sym typeface="Symbol" panose="05050102010706020507" pitchFamily="18" charset="2"/>
              </a:rPr>
              <a:t> = .05.  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Since </a:t>
            </a:r>
            <a:r>
              <a:rPr lang="el-GR" altLang="en-US" sz="2400" b="1">
                <a:solidFill>
                  <a:schemeClr val="folHlink"/>
                </a:solidFill>
                <a:cs typeface="Arial" panose="020B0604020202020204" pitchFamily="34" charset="0"/>
                <a:sym typeface="Symbol" panose="05050102010706020507" pitchFamily="18" charset="2"/>
              </a:rPr>
              <a:t>σ</a:t>
            </a:r>
            <a:r>
              <a:rPr lang="en-US" altLang="en-US" sz="2400" b="1">
                <a:solidFill>
                  <a:schemeClr val="folHlink"/>
                </a:solidFill>
                <a:sym typeface="Symbol" panose="05050102010706020507" pitchFamily="18" charset="2"/>
              </a:rPr>
              <a:t> is known</a:t>
            </a:r>
            <a:r>
              <a:rPr lang="en-US" altLang="en-US" sz="2400">
                <a:sym typeface="Symbol" panose="05050102010706020507" pitchFamily="18" charset="2"/>
              </a:rPr>
              <a:t>, the cutoff value is a </a:t>
            </a:r>
            <a:r>
              <a:rPr lang="en-US" altLang="en-US" sz="2400">
                <a:solidFill>
                  <a:schemeClr val="folHlink"/>
                </a:solidFill>
                <a:sym typeface="Symbol" panose="05050102010706020507" pitchFamily="18" charset="2"/>
              </a:rPr>
              <a:t>z value</a:t>
            </a:r>
            <a:r>
              <a:rPr lang="en-US" altLang="en-US" sz="2400">
                <a:sym typeface="Symbol" panose="05050102010706020507" pitchFamily="18" charset="2"/>
              </a:rPr>
              <a:t>: 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folHlink"/>
                </a:solidFill>
                <a:sym typeface="Symbol" panose="05050102010706020507" pitchFamily="18" charset="2"/>
              </a:rPr>
              <a:t>Reject H</a:t>
            </a:r>
            <a:r>
              <a:rPr lang="en-US" altLang="en-US" sz="2400" baseline="-25000">
                <a:solidFill>
                  <a:schemeClr val="folHlink"/>
                </a:solidFill>
                <a:sym typeface="Symbol" panose="05050102010706020507" pitchFamily="18" charset="2"/>
              </a:rPr>
              <a:t>0</a:t>
            </a:r>
            <a:r>
              <a:rPr lang="en-US" altLang="en-US" sz="2400">
                <a:solidFill>
                  <a:schemeClr val="folHlink"/>
                </a:solidFill>
                <a:sym typeface="Symbol" panose="05050102010706020507" pitchFamily="18" charset="2"/>
              </a:rPr>
              <a:t> if  z &lt; z</a:t>
            </a:r>
            <a:r>
              <a:rPr lang="en-US" altLang="en-US" sz="2400" baseline="-25000">
                <a:solidFill>
                  <a:schemeClr val="folHlink"/>
                </a:solidFill>
                <a:sym typeface="Symbol" panose="05050102010706020507" pitchFamily="18" charset="2"/>
              </a:rPr>
              <a:t></a:t>
            </a:r>
            <a:r>
              <a:rPr lang="en-US" altLang="en-US" sz="2400">
                <a:solidFill>
                  <a:schemeClr val="folHlink"/>
                </a:solidFill>
                <a:sym typeface="Symbol" panose="05050102010706020507" pitchFamily="18" charset="2"/>
              </a:rPr>
              <a:t> = -1.645 ;  otherwise do not reject H</a:t>
            </a:r>
            <a:r>
              <a:rPr lang="en-US" altLang="en-US" sz="2400" baseline="-25000">
                <a:solidFill>
                  <a:schemeClr val="folHlink"/>
                </a:solidFill>
                <a:sym typeface="Symbol" panose="05050102010706020507" pitchFamily="18" charset="2"/>
              </a:rPr>
              <a:t>0</a:t>
            </a:r>
          </a:p>
        </p:txBody>
      </p:sp>
      <p:sp>
        <p:nvSpPr>
          <p:cNvPr id="36883" name="Rectangle 24">
            <a:extLst>
              <a:ext uri="{FF2B5EF4-FFF2-40B4-BE49-F238E27FC236}">
                <a16:creationId xmlns:a16="http://schemas.microsoft.com/office/drawing/2014/main" id="{2D5F028E-B057-4E66-BCB5-2A41DBD744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Hypothesis Testing Example</a:t>
            </a:r>
          </a:p>
        </p:txBody>
      </p:sp>
      <p:sp>
        <p:nvSpPr>
          <p:cNvPr id="36884" name="Text Box 25">
            <a:extLst>
              <a:ext uri="{FF2B5EF4-FFF2-40B4-BE49-F238E27FC236}">
                <a16:creationId xmlns:a16="http://schemas.microsoft.com/office/drawing/2014/main" id="{0D432F9E-33FB-4C3F-9000-236ECE853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19200"/>
            <a:ext cx="1474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  <p:pic>
        <p:nvPicPr>
          <p:cNvPr id="36885" name="Picture 27" descr="HH00714_[1]">
            <a:extLst>
              <a:ext uri="{FF2B5EF4-FFF2-40B4-BE49-F238E27FC236}">
                <a16:creationId xmlns:a16="http://schemas.microsoft.com/office/drawing/2014/main" id="{73EA5B4D-207E-4EBB-9F7A-13D05FCF6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5720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6" name="Rectangle 21">
            <a:extLst>
              <a:ext uri="{FF2B5EF4-FFF2-40B4-BE49-F238E27FC236}">
                <a16:creationId xmlns:a16="http://schemas.microsoft.com/office/drawing/2014/main" id="{0D38791E-39C4-4085-8D21-4BEABE783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09800"/>
            <a:ext cx="282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=NORMSINV(0.05)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122">
            <a:extLst>
              <a:ext uri="{FF2B5EF4-FFF2-40B4-BE49-F238E27FC236}">
                <a16:creationId xmlns:a16="http://schemas.microsoft.com/office/drawing/2014/main" id="{5231AFAF-FDD9-4869-B56F-478643137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572000"/>
            <a:ext cx="990600" cy="5334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7891" name="Rectangle 4116">
            <a:extLst>
              <a:ext uri="{FF2B5EF4-FFF2-40B4-BE49-F238E27FC236}">
                <a16:creationId xmlns:a16="http://schemas.microsoft.com/office/drawing/2014/main" id="{D817221D-76BE-4B04-B501-F9ED43CFF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667000"/>
            <a:ext cx="7924800" cy="990600"/>
          </a:xfrm>
          <a:prstGeom prst="rect">
            <a:avLst/>
          </a:prstGeom>
          <a:solidFill>
            <a:srgbClr val="FFFFDD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7892" name="Rectangle 4099">
            <a:extLst>
              <a:ext uri="{FF2B5EF4-FFF2-40B4-BE49-F238E27FC236}">
                <a16:creationId xmlns:a16="http://schemas.microsoft.com/office/drawing/2014/main" id="{26DF1A3B-06D5-4033-89D1-EE12043C1D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22860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altLang="en-US" sz="2700"/>
              <a:t>5. 	Obtain sample evidence and compute the 	test statistic</a:t>
            </a:r>
          </a:p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700"/>
              <a:t>Suppose a sample is taken with the following results:  </a:t>
            </a:r>
            <a:r>
              <a:rPr lang="en-US" altLang="en-US" sz="2700">
                <a:solidFill>
                  <a:schemeClr val="folHlink"/>
                </a:solidFill>
              </a:rPr>
              <a:t>n = 100,  </a:t>
            </a:r>
            <a:r>
              <a:rPr lang="en-US" altLang="en-US" sz="1000">
                <a:solidFill>
                  <a:schemeClr val="folHlink"/>
                </a:solidFill>
              </a:rPr>
              <a:t> </a:t>
            </a:r>
            <a:r>
              <a:rPr lang="en-US" altLang="en-US" sz="2700">
                <a:solidFill>
                  <a:schemeClr val="folHlink"/>
                </a:solidFill>
              </a:rPr>
              <a:t>x = 2.84</a:t>
            </a:r>
            <a:r>
              <a:rPr lang="en-US" altLang="en-US">
                <a:solidFill>
                  <a:schemeClr val="folHlink"/>
                </a:solidFill>
              </a:rPr>
              <a:t>  </a:t>
            </a:r>
            <a:r>
              <a:rPr lang="en-US" altLang="en-US" sz="2000">
                <a:solidFill>
                  <a:schemeClr val="folHlink"/>
                </a:solidFill>
              </a:rPr>
              <a:t>(</a:t>
            </a:r>
            <a:r>
              <a:rPr lang="en-US" altLang="en-US" sz="2000">
                <a:solidFill>
                  <a:schemeClr val="folHlink"/>
                </a:solidFill>
                <a:sym typeface="Symbol" panose="05050102010706020507" pitchFamily="18" charset="2"/>
              </a:rPr>
              <a:t> = 0.8 is assumed known)</a:t>
            </a:r>
            <a:r>
              <a:rPr lang="en-US" altLang="en-US"/>
              <a:t> </a:t>
            </a:r>
          </a:p>
          <a:p>
            <a:pPr lvl="1" eaLnBrk="1" hangingPunct="1">
              <a:lnSpc>
                <a:spcPct val="120000"/>
              </a:lnSpc>
              <a:spcBef>
                <a:spcPct val="40000"/>
              </a:spcBef>
            </a:pPr>
            <a:r>
              <a:rPr lang="en-US" altLang="en-US" sz="2300"/>
              <a:t>Then the test statistic is:</a:t>
            </a:r>
          </a:p>
        </p:txBody>
      </p:sp>
      <p:graphicFrame>
        <p:nvGraphicFramePr>
          <p:cNvPr id="37893" name="Object 4114">
            <a:hlinkClick r:id="" action="ppaction://ole?verb=0"/>
            <a:extLst>
              <a:ext uri="{FF2B5EF4-FFF2-40B4-BE49-F238E27FC236}">
                <a16:creationId xmlns:a16="http://schemas.microsoft.com/office/drawing/2014/main" id="{617D344A-0A38-4794-99F8-69961482E3FD}"/>
              </a:ext>
            </a:extLst>
          </p:cNvPr>
          <p:cNvGraphicFramePr>
            <a:graphicFrameLocks/>
          </p:cNvGraphicFramePr>
          <p:nvPr/>
        </p:nvGraphicFramePr>
        <p:xfrm>
          <a:off x="696913" y="4191000"/>
          <a:ext cx="6989762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Equation" r:id="rId3" imgW="2560320" imgH="510744" progId="Equation.3">
                  <p:embed/>
                </p:oleObj>
              </mc:Choice>
              <mc:Fallback>
                <p:oleObj name="Equation" r:id="rId3" imgW="2560320" imgH="510744" progId="Equation.3">
                  <p:embed/>
                  <p:pic>
                    <p:nvPicPr>
                      <p:cNvPr id="0" name="Object 411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4191000"/>
                        <a:ext cx="6989762" cy="18653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D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Line 4115">
            <a:extLst>
              <a:ext uri="{FF2B5EF4-FFF2-40B4-BE49-F238E27FC236}">
                <a16:creationId xmlns:a16="http://schemas.microsoft.com/office/drawing/2014/main" id="{2884ED27-7CA8-4B38-ACFE-8B9DD7B361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124200"/>
            <a:ext cx="233363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4118">
            <a:extLst>
              <a:ext uri="{FF2B5EF4-FFF2-40B4-BE49-F238E27FC236}">
                <a16:creationId xmlns:a16="http://schemas.microsoft.com/office/drawing/2014/main" id="{98EC5017-F05F-4D8D-BC30-3F18DCB587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Hypothesis Testing Example</a:t>
            </a:r>
          </a:p>
        </p:txBody>
      </p:sp>
      <p:pic>
        <p:nvPicPr>
          <p:cNvPr id="37896" name="Picture 4120" descr="HH00714_[1]">
            <a:extLst>
              <a:ext uri="{FF2B5EF4-FFF2-40B4-BE49-F238E27FC236}">
                <a16:creationId xmlns:a16="http://schemas.microsoft.com/office/drawing/2014/main" id="{602627E3-4FA9-4688-B477-D197EF818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5486400"/>
            <a:ext cx="9080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55">
            <a:extLst>
              <a:ext uri="{FF2B5EF4-FFF2-40B4-BE49-F238E27FC236}">
                <a16:creationId xmlns:a16="http://schemas.microsoft.com/office/drawing/2014/main" id="{325ADC86-F8CC-4562-9F5D-786EE8C9D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648200"/>
            <a:ext cx="609600" cy="381000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8915" name="Text Box 1029">
            <a:extLst>
              <a:ext uri="{FF2B5EF4-FFF2-40B4-BE49-F238E27FC236}">
                <a16:creationId xmlns:a16="http://schemas.microsoft.com/office/drawing/2014/main" id="{B87AF452-8385-4DE9-903D-E9FE6FD1B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962400"/>
            <a:ext cx="9906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38916" name="Text Box 1040">
            <a:extLst>
              <a:ext uri="{FF2B5EF4-FFF2-40B4-BE49-F238E27FC236}">
                <a16:creationId xmlns:a16="http://schemas.microsoft.com/office/drawing/2014/main" id="{90B6CC81-7BFB-47DC-89F1-790B9C7BC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962400"/>
            <a:ext cx="15240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Do not 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38917" name="Freeform 1030">
            <a:extLst>
              <a:ext uri="{FF2B5EF4-FFF2-40B4-BE49-F238E27FC236}">
                <a16:creationId xmlns:a16="http://schemas.microsoft.com/office/drawing/2014/main" id="{CD8BF876-20EF-4423-85F2-F31DAE8C0CDE}"/>
              </a:ext>
            </a:extLst>
          </p:cNvPr>
          <p:cNvSpPr>
            <a:spLocks/>
          </p:cNvSpPr>
          <p:nvPr/>
        </p:nvSpPr>
        <p:spPr bwMode="auto">
          <a:xfrm>
            <a:off x="2286000" y="3505200"/>
            <a:ext cx="833438" cy="228600"/>
          </a:xfrm>
          <a:custGeom>
            <a:avLst/>
            <a:gdLst>
              <a:gd name="T0" fmla="*/ 2147483646 w 582"/>
              <a:gd name="T1" fmla="*/ 2147483646 h 183"/>
              <a:gd name="T2" fmla="*/ 0 w 582"/>
              <a:gd name="T3" fmla="*/ 2147483646 h 183"/>
              <a:gd name="T4" fmla="*/ 2147483646 w 582"/>
              <a:gd name="T5" fmla="*/ 2147483646 h 183"/>
              <a:gd name="T6" fmla="*/ 2147483646 w 582"/>
              <a:gd name="T7" fmla="*/ 2147483646 h 183"/>
              <a:gd name="T8" fmla="*/ 2147483646 w 582"/>
              <a:gd name="T9" fmla="*/ 2147483646 h 183"/>
              <a:gd name="T10" fmla="*/ 2147483646 w 582"/>
              <a:gd name="T11" fmla="*/ 0 h 183"/>
              <a:gd name="T12" fmla="*/ 2147483646 w 582"/>
              <a:gd name="T13" fmla="*/ 2147483646 h 183"/>
              <a:gd name="T14" fmla="*/ 2147483646 w 582"/>
              <a:gd name="T15" fmla="*/ 2147483646 h 183"/>
              <a:gd name="T16" fmla="*/ 2147483646 w 582"/>
              <a:gd name="T17" fmla="*/ 2147483646 h 1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2"/>
              <a:gd name="T28" fmla="*/ 0 h 183"/>
              <a:gd name="T29" fmla="*/ 582 w 582"/>
              <a:gd name="T30" fmla="*/ 183 h 1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2" h="183">
                <a:moveTo>
                  <a:pt x="9" y="177"/>
                </a:moveTo>
                <a:lnTo>
                  <a:pt x="0" y="132"/>
                </a:lnTo>
                <a:lnTo>
                  <a:pt x="258" y="114"/>
                </a:lnTo>
                <a:lnTo>
                  <a:pt x="423" y="66"/>
                </a:lnTo>
                <a:lnTo>
                  <a:pt x="504" y="48"/>
                </a:lnTo>
                <a:lnTo>
                  <a:pt x="582" y="0"/>
                </a:lnTo>
                <a:lnTo>
                  <a:pt x="582" y="183"/>
                </a:lnTo>
                <a:lnTo>
                  <a:pt x="9" y="182"/>
                </a:lnTo>
                <a:lnTo>
                  <a:pt x="9" y="177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Freeform 1031">
            <a:extLst>
              <a:ext uri="{FF2B5EF4-FFF2-40B4-BE49-F238E27FC236}">
                <a16:creationId xmlns:a16="http://schemas.microsoft.com/office/drawing/2014/main" id="{DC26BB34-80D4-4814-8125-5803ED4ABBD2}"/>
              </a:ext>
            </a:extLst>
          </p:cNvPr>
          <p:cNvSpPr>
            <a:spLocks/>
          </p:cNvSpPr>
          <p:nvPr/>
        </p:nvSpPr>
        <p:spPr bwMode="auto">
          <a:xfrm>
            <a:off x="2362200" y="2362200"/>
            <a:ext cx="2362200" cy="1295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Freeform 1032">
            <a:extLst>
              <a:ext uri="{FF2B5EF4-FFF2-40B4-BE49-F238E27FC236}">
                <a16:creationId xmlns:a16="http://schemas.microsoft.com/office/drawing/2014/main" id="{70740B90-4736-4E10-9FCE-376F48B00D03}"/>
              </a:ext>
            </a:extLst>
          </p:cNvPr>
          <p:cNvSpPr>
            <a:spLocks/>
          </p:cNvSpPr>
          <p:nvPr/>
        </p:nvSpPr>
        <p:spPr bwMode="auto">
          <a:xfrm>
            <a:off x="4724400" y="2362200"/>
            <a:ext cx="2209800" cy="1295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0" name="Line 1033">
            <a:extLst>
              <a:ext uri="{FF2B5EF4-FFF2-40B4-BE49-F238E27FC236}">
                <a16:creationId xmlns:a16="http://schemas.microsoft.com/office/drawing/2014/main" id="{A55B98C9-E0DC-433C-9ACF-7027200CC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733800"/>
            <a:ext cx="510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Line 1034">
            <a:extLst>
              <a:ext uri="{FF2B5EF4-FFF2-40B4-BE49-F238E27FC236}">
                <a16:creationId xmlns:a16="http://schemas.microsoft.com/office/drawing/2014/main" id="{09D4E077-F32C-4FF7-A7A4-95C5936F0E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2004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Rectangle 1035">
            <a:extLst>
              <a:ext uri="{FF2B5EF4-FFF2-40B4-BE49-F238E27FC236}">
                <a16:creationId xmlns:a16="http://schemas.microsoft.com/office/drawing/2014/main" id="{23C9B217-FCFF-47FA-9D2C-1576C041D74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752600" y="2819400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ym typeface="Symbol" panose="05050102010706020507" pitchFamily="18" charset="2"/>
              </a:rPr>
              <a:t> </a:t>
            </a:r>
            <a:r>
              <a:rPr lang="en-US" altLang="en-US" sz="2000"/>
              <a:t>= .05</a:t>
            </a:r>
          </a:p>
        </p:txBody>
      </p:sp>
      <p:sp>
        <p:nvSpPr>
          <p:cNvPr id="38923" name="Line 1036">
            <a:extLst>
              <a:ext uri="{FF2B5EF4-FFF2-40B4-BE49-F238E27FC236}">
                <a16:creationId xmlns:a16="http://schemas.microsoft.com/office/drawing/2014/main" id="{8E46BB44-07FD-408C-A49E-074247819F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362200"/>
            <a:ext cx="0" cy="1371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24" name="Line 1037">
            <a:extLst>
              <a:ext uri="{FF2B5EF4-FFF2-40B4-BE49-F238E27FC236}">
                <a16:creationId xmlns:a16="http://schemas.microsoft.com/office/drawing/2014/main" id="{FEBA5F5C-742F-4D8A-A4D8-7332D3EE10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810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Text Box 1038">
            <a:extLst>
              <a:ext uri="{FF2B5EF4-FFF2-40B4-BE49-F238E27FC236}">
                <a16:creationId xmlns:a16="http://schemas.microsoft.com/office/drawing/2014/main" id="{854A36E6-7171-44FD-AE7C-FDDB78241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26720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cs typeface="Arial" panose="020B0604020202020204" pitchFamily="34" charset="0"/>
              </a:rPr>
              <a:t>-1.645</a:t>
            </a:r>
            <a:endParaRPr lang="el-GR" altLang="en-US" sz="2000" b="1">
              <a:cs typeface="Arial" panose="020B0604020202020204" pitchFamily="34" charset="0"/>
            </a:endParaRPr>
          </a:p>
        </p:txBody>
      </p:sp>
      <p:sp>
        <p:nvSpPr>
          <p:cNvPr id="38926" name="Line 1039">
            <a:extLst>
              <a:ext uri="{FF2B5EF4-FFF2-40B4-BE49-F238E27FC236}">
                <a16:creationId xmlns:a16="http://schemas.microsoft.com/office/drawing/2014/main" id="{65A2B935-03EB-4044-9DD3-C533EC9CFB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962400"/>
            <a:ext cx="396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Line 1041">
            <a:extLst>
              <a:ext uri="{FF2B5EF4-FFF2-40B4-BE49-F238E27FC236}">
                <a16:creationId xmlns:a16="http://schemas.microsoft.com/office/drawing/2014/main" id="{32A11FEB-2F98-4E74-98B7-A8387A230E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Text Box 1042">
            <a:extLst>
              <a:ext uri="{FF2B5EF4-FFF2-40B4-BE49-F238E27FC236}">
                <a16:creationId xmlns:a16="http://schemas.microsoft.com/office/drawing/2014/main" id="{E32B95F5-1DEF-496A-A03F-10BA62B5B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2672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0</a:t>
            </a:r>
            <a:endParaRPr lang="el-GR" altLang="en-US" sz="2000" b="1" baseline="-25000">
              <a:cs typeface="Arial" panose="020B0604020202020204" pitchFamily="34" charset="0"/>
            </a:endParaRPr>
          </a:p>
        </p:txBody>
      </p:sp>
      <p:sp>
        <p:nvSpPr>
          <p:cNvPr id="38929" name="Text Box 1045">
            <a:extLst>
              <a:ext uri="{FF2B5EF4-FFF2-40B4-BE49-F238E27FC236}">
                <a16:creationId xmlns:a16="http://schemas.microsoft.com/office/drawing/2014/main" id="{9B7A832A-1F95-4BE2-9486-3798CC321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077200" cy="609600"/>
          </a:xfrm>
          <a:noFill/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altLang="en-US" sz="2700"/>
              <a:t> 6. Reach a decision and interpret the result</a:t>
            </a:r>
          </a:p>
        </p:txBody>
      </p:sp>
      <p:sp>
        <p:nvSpPr>
          <p:cNvPr id="38930" name="Text Box 1046">
            <a:extLst>
              <a:ext uri="{FF2B5EF4-FFF2-40B4-BE49-F238E27FC236}">
                <a16:creationId xmlns:a16="http://schemas.microsoft.com/office/drawing/2014/main" id="{2F3C88BA-D1E7-441E-8477-D66B50FF1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6482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  <a:cs typeface="Arial" panose="020B0604020202020204" pitchFamily="34" charset="0"/>
              </a:rPr>
              <a:t>-2.0</a:t>
            </a:r>
            <a:endParaRPr lang="el-GR" altLang="en-US" sz="2000" b="1">
              <a:solidFill>
                <a:schemeClr val="folHlink"/>
              </a:solidFill>
              <a:cs typeface="Arial" panose="020B0604020202020204" pitchFamily="34" charset="0"/>
            </a:endParaRPr>
          </a:p>
        </p:txBody>
      </p:sp>
      <p:sp>
        <p:nvSpPr>
          <p:cNvPr id="38931" name="Line 1047">
            <a:extLst>
              <a:ext uri="{FF2B5EF4-FFF2-40B4-BE49-F238E27FC236}">
                <a16:creationId xmlns:a16="http://schemas.microsoft.com/office/drawing/2014/main" id="{59AAB540-1462-4784-A2CF-325DD0E651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4267200"/>
            <a:ext cx="0" cy="457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Text Box 1048">
            <a:extLst>
              <a:ext uri="{FF2B5EF4-FFF2-40B4-BE49-F238E27FC236}">
                <a16:creationId xmlns:a16="http://schemas.microsoft.com/office/drawing/2014/main" id="{CD56397E-C481-489D-A778-8AB210D57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105400"/>
            <a:ext cx="7086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Since  z = -2.0 &lt; -1.645,  we </a:t>
            </a:r>
            <a:r>
              <a:rPr lang="en-US" altLang="en-US" sz="2400" u="sng">
                <a:solidFill>
                  <a:schemeClr val="folHlink"/>
                </a:solidFill>
              </a:rPr>
              <a:t>reject the null hypothesis</a:t>
            </a:r>
            <a:r>
              <a:rPr lang="en-US" altLang="en-US" sz="2400"/>
              <a:t>  that the mean number of TVs in US homes is at least 3 </a:t>
            </a:r>
          </a:p>
        </p:txBody>
      </p:sp>
      <p:sp>
        <p:nvSpPr>
          <p:cNvPr id="38933" name="Rectangle 1050">
            <a:extLst>
              <a:ext uri="{FF2B5EF4-FFF2-40B4-BE49-F238E27FC236}">
                <a16:creationId xmlns:a16="http://schemas.microsoft.com/office/drawing/2014/main" id="{881C25CD-35F1-4574-AF4F-6072A1E384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Hypothesis Testing Example</a:t>
            </a:r>
          </a:p>
        </p:txBody>
      </p:sp>
      <p:sp>
        <p:nvSpPr>
          <p:cNvPr id="38934" name="Text Box 1051">
            <a:extLst>
              <a:ext uri="{FF2B5EF4-FFF2-40B4-BE49-F238E27FC236}">
                <a16:creationId xmlns:a16="http://schemas.microsoft.com/office/drawing/2014/main" id="{52CBC1A3-1B3F-4337-B4E1-C1A306566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19200"/>
            <a:ext cx="1474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  <p:sp>
        <p:nvSpPr>
          <p:cNvPr id="38935" name="Text Box 1052">
            <a:extLst>
              <a:ext uri="{FF2B5EF4-FFF2-40B4-BE49-F238E27FC236}">
                <a16:creationId xmlns:a16="http://schemas.microsoft.com/office/drawing/2014/main" id="{76C42079-C242-4A31-AFB7-337594CD6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5814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cs typeface="Arial" panose="020B0604020202020204" pitchFamily="34" charset="0"/>
              </a:rPr>
              <a:t>z</a:t>
            </a:r>
            <a:endParaRPr lang="el-GR" altLang="en-US" sz="2000" b="1">
              <a:cs typeface="Arial" panose="020B0604020202020204" pitchFamily="34" charset="0"/>
            </a:endParaRPr>
          </a:p>
        </p:txBody>
      </p:sp>
      <p:pic>
        <p:nvPicPr>
          <p:cNvPr id="38936" name="Picture 1056" descr="HH00714_[1]">
            <a:extLst>
              <a:ext uri="{FF2B5EF4-FFF2-40B4-BE49-F238E27FC236}">
                <a16:creationId xmlns:a16="http://schemas.microsoft.com/office/drawing/2014/main" id="{835498C1-ED77-4CAF-85DF-B47EF10DA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5562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2">
            <a:extLst>
              <a:ext uri="{FF2B5EF4-FFF2-40B4-BE49-F238E27FC236}">
                <a16:creationId xmlns:a16="http://schemas.microsoft.com/office/drawing/2014/main" id="{584CC5B3-B941-4418-894C-4BE5E1840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600200"/>
            <a:ext cx="7086600" cy="2286000"/>
          </a:xfrm>
          <a:prstGeom prst="rect">
            <a:avLst/>
          </a:prstGeom>
          <a:solidFill>
            <a:srgbClr val="FAFEB4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D755FE4A-54C2-4D00-8F4F-75E4DC2D07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Example: Upper Tail z Test </a:t>
            </a:r>
            <a:br>
              <a:rPr lang="en-US" altLang="en-US"/>
            </a:br>
            <a:r>
              <a:rPr lang="en-US" altLang="en-US"/>
              <a:t>for Mean  (</a:t>
            </a:r>
            <a:r>
              <a:rPr lang="en-US" altLang="en-US">
                <a:sym typeface="Symbol" panose="05050102010706020507" pitchFamily="18" charset="2"/>
              </a:rPr>
              <a:t></a:t>
            </a:r>
            <a:r>
              <a:rPr lang="en-US" altLang="en-US"/>
              <a:t> Known)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CCDBBA0-4848-4E82-8588-E88D8D4EE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696200" cy="2286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 A phone industry manager thinks that customer monthly cell phone bill have increased, and now average over $52 per month.  The company wishes to test this claim.  (Assume </a:t>
            </a:r>
            <a:r>
              <a:rPr lang="en-US" altLang="en-US">
                <a:sym typeface="Symbol" panose="05050102010706020507" pitchFamily="18" charset="2"/>
              </a:rPr>
              <a:t> = 10 is known)</a:t>
            </a:r>
          </a:p>
        </p:txBody>
      </p:sp>
      <p:sp>
        <p:nvSpPr>
          <p:cNvPr id="39941" name="Text Box 8">
            <a:extLst>
              <a:ext uri="{FF2B5EF4-FFF2-40B4-BE49-F238E27FC236}">
                <a16:creationId xmlns:a16="http://schemas.microsoft.com/office/drawing/2014/main" id="{2C836BDD-493B-48F8-9B39-BDCE86648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572000"/>
            <a:ext cx="7772400" cy="1565275"/>
          </a:xfrm>
          <a:prstGeom prst="rect">
            <a:avLst/>
          </a:prstGeom>
          <a:solidFill>
            <a:srgbClr val="E1FFF7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H</a:t>
            </a:r>
            <a:r>
              <a:rPr lang="en-US" altLang="en-US" sz="2400" baseline="-25000"/>
              <a:t>0</a:t>
            </a:r>
            <a:r>
              <a:rPr lang="en-US" altLang="en-US" sz="2400"/>
              <a:t>: </a:t>
            </a:r>
            <a:r>
              <a:rPr lang="el-GR" altLang="en-US" sz="2400">
                <a:cs typeface="Arial" panose="020B0604020202020204" pitchFamily="34" charset="0"/>
                <a:sym typeface="Symbol" panose="05050102010706020507" pitchFamily="18" charset="2"/>
              </a:rPr>
              <a:t>μ</a:t>
            </a:r>
            <a:r>
              <a:rPr lang="en-US" altLang="en-US" sz="2400">
                <a:sym typeface="Symbol" panose="05050102010706020507" pitchFamily="18" charset="2"/>
              </a:rPr>
              <a:t> </a:t>
            </a:r>
            <a:r>
              <a:rPr lang="en-US" altLang="en-US" sz="2400">
                <a:cs typeface="Arial" panose="020B0604020202020204" pitchFamily="34" charset="0"/>
                <a:sym typeface="Symbol" panose="05050102010706020507" pitchFamily="18" charset="2"/>
              </a:rPr>
              <a:t>≤ 52     the average is not over $52 per month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H</a:t>
            </a:r>
            <a:r>
              <a:rPr lang="en-US" altLang="en-US" sz="2400" baseline="-25000"/>
              <a:t>a</a:t>
            </a:r>
            <a:r>
              <a:rPr lang="en-US" altLang="en-US" sz="2400"/>
              <a:t>: </a:t>
            </a:r>
            <a:r>
              <a:rPr lang="el-GR" altLang="en-US" sz="2400">
                <a:cs typeface="Arial" panose="020B0604020202020204" pitchFamily="34" charset="0"/>
                <a:sym typeface="Symbol" panose="05050102010706020507" pitchFamily="18" charset="2"/>
              </a:rPr>
              <a:t>μ</a:t>
            </a:r>
            <a:r>
              <a:rPr lang="en-US" altLang="en-US" sz="2400">
                <a:sym typeface="Symbol" panose="05050102010706020507" pitchFamily="18" charset="2"/>
              </a:rPr>
              <a:t> </a:t>
            </a:r>
            <a:r>
              <a:rPr lang="en-US" altLang="en-US" sz="2400">
                <a:solidFill>
                  <a:srgbClr val="C00000"/>
                </a:solidFill>
                <a:sym typeface="Symbol" panose="05050102010706020507" pitchFamily="18" charset="2"/>
              </a:rPr>
              <a:t>&gt;</a:t>
            </a:r>
            <a:r>
              <a:rPr lang="en-US" altLang="en-US" sz="2400">
                <a:sym typeface="Symbol" panose="05050102010706020507" pitchFamily="18" charset="2"/>
              </a:rPr>
              <a:t> 52     the average </a:t>
            </a:r>
            <a:r>
              <a:rPr lang="en-US" altLang="en-US" sz="2400" b="1">
                <a:solidFill>
                  <a:schemeClr val="folHlink"/>
                </a:solidFill>
                <a:sym typeface="Symbol" panose="05050102010706020507" pitchFamily="18" charset="2"/>
              </a:rPr>
              <a:t>is</a:t>
            </a:r>
            <a:r>
              <a:rPr lang="en-US" altLang="en-US" sz="2400">
                <a:sym typeface="Symbol" panose="05050102010706020507" pitchFamily="18" charset="2"/>
              </a:rPr>
              <a:t> greater than $52 per month</a:t>
            </a:r>
          </a:p>
          <a:p>
            <a:pPr eaLnBrk="1" hangingPunct="1">
              <a:lnSpc>
                <a:spcPct val="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		</a:t>
            </a:r>
            <a:r>
              <a:rPr lang="en-US" altLang="en-US" sz="2000">
                <a:sym typeface="Symbol" panose="05050102010706020507" pitchFamily="18" charset="2"/>
              </a:rPr>
              <a:t>(i.e., sufficient evidence exists to support the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ym typeface="Symbol" panose="05050102010706020507" pitchFamily="18" charset="2"/>
              </a:rPr>
              <a:t>		manager’s claim)</a:t>
            </a:r>
            <a:endParaRPr lang="en-US" altLang="en-US" sz="200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9942" name="Rectangle 11">
            <a:extLst>
              <a:ext uri="{FF2B5EF4-FFF2-40B4-BE49-F238E27FC236}">
                <a16:creationId xmlns:a16="http://schemas.microsoft.com/office/drawing/2014/main" id="{58124F08-439D-4ECF-93B3-764F1FAF8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114800"/>
            <a:ext cx="309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Form hypothesis test:</a:t>
            </a:r>
          </a:p>
        </p:txBody>
      </p:sp>
      <p:pic>
        <p:nvPicPr>
          <p:cNvPr id="39943" name="Picture 13" descr="j0174123">
            <a:extLst>
              <a:ext uri="{FF2B5EF4-FFF2-40B4-BE49-F238E27FC236}">
                <a16:creationId xmlns:a16="http://schemas.microsoft.com/office/drawing/2014/main" id="{8EBC5D7C-F870-4A42-8CCD-76823F577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352800"/>
            <a:ext cx="11938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>
            <a:extLst>
              <a:ext uri="{FF2B5EF4-FFF2-40B4-BE49-F238E27FC236}">
                <a16:creationId xmlns:a16="http://schemas.microsoft.com/office/drawing/2014/main" id="{9D0200FD-AE8E-424B-A44C-F3755980E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648200"/>
            <a:ext cx="9906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40963" name="Text Box 14">
            <a:extLst>
              <a:ext uri="{FF2B5EF4-FFF2-40B4-BE49-F238E27FC236}">
                <a16:creationId xmlns:a16="http://schemas.microsoft.com/office/drawing/2014/main" id="{146A3635-FD3E-403A-9F11-C6BA247D1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648200"/>
            <a:ext cx="15240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Do not 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40964" name="Rectangle 28">
            <a:extLst>
              <a:ext uri="{FF2B5EF4-FFF2-40B4-BE49-F238E27FC236}">
                <a16:creationId xmlns:a16="http://schemas.microsoft.com/office/drawing/2014/main" id="{25BB71F6-9659-4899-97D5-3FAFC31B1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362200"/>
            <a:ext cx="4114800" cy="533400"/>
          </a:xfrm>
          <a:prstGeom prst="rect">
            <a:avLst/>
          </a:prstGeom>
          <a:solidFill>
            <a:srgbClr val="CCFF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DB6365E7-B73B-4358-878C-4B3A404CE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077200" cy="1752600"/>
          </a:xfrm>
        </p:spPr>
        <p:txBody>
          <a:bodyPr/>
          <a:lstStyle/>
          <a:p>
            <a:pPr eaLnBrk="1" hangingPunct="1"/>
            <a:r>
              <a:rPr lang="en-US" altLang="en-US" sz="2700"/>
              <a:t>Suppose that </a:t>
            </a:r>
            <a:r>
              <a:rPr lang="en-US" altLang="en-US" sz="2700">
                <a:sym typeface="Symbol" panose="05050102010706020507" pitchFamily="18" charset="2"/>
              </a:rPr>
              <a:t> = .10 is chosen for this test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400"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700">
                <a:sym typeface="Symbol" panose="05050102010706020507" pitchFamily="18" charset="2"/>
              </a:rPr>
              <a:t>Find the rejection region:</a:t>
            </a:r>
          </a:p>
        </p:txBody>
      </p:sp>
      <p:sp>
        <p:nvSpPr>
          <p:cNvPr id="40966" name="Freeform 5">
            <a:extLst>
              <a:ext uri="{FF2B5EF4-FFF2-40B4-BE49-F238E27FC236}">
                <a16:creationId xmlns:a16="http://schemas.microsoft.com/office/drawing/2014/main" id="{8636D1F0-AD9A-4638-883A-6AEEF598871C}"/>
              </a:ext>
            </a:extLst>
          </p:cNvPr>
          <p:cNvSpPr>
            <a:spLocks/>
          </p:cNvSpPr>
          <p:nvPr/>
        </p:nvSpPr>
        <p:spPr bwMode="auto">
          <a:xfrm>
            <a:off x="5942013" y="4003675"/>
            <a:ext cx="1150937" cy="414338"/>
          </a:xfrm>
          <a:custGeom>
            <a:avLst/>
            <a:gdLst>
              <a:gd name="T0" fmla="*/ 2147483646 w 725"/>
              <a:gd name="T1" fmla="*/ 2147483646 h 261"/>
              <a:gd name="T2" fmla="*/ 2147483646 w 725"/>
              <a:gd name="T3" fmla="*/ 2147483646 h 261"/>
              <a:gd name="T4" fmla="*/ 2147483646 w 725"/>
              <a:gd name="T5" fmla="*/ 2147483646 h 261"/>
              <a:gd name="T6" fmla="*/ 2147483646 w 725"/>
              <a:gd name="T7" fmla="*/ 2147483646 h 261"/>
              <a:gd name="T8" fmla="*/ 2147483646 w 725"/>
              <a:gd name="T9" fmla="*/ 2147483646 h 261"/>
              <a:gd name="T10" fmla="*/ 0 w 725"/>
              <a:gd name="T11" fmla="*/ 0 h 261"/>
              <a:gd name="T12" fmla="*/ 0 w 725"/>
              <a:gd name="T13" fmla="*/ 2147483646 h 261"/>
              <a:gd name="T14" fmla="*/ 2147483646 w 725"/>
              <a:gd name="T15" fmla="*/ 2147483646 h 261"/>
              <a:gd name="T16" fmla="*/ 2147483646 w 725"/>
              <a:gd name="T17" fmla="*/ 2147483646 h 2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25"/>
              <a:gd name="T28" fmla="*/ 0 h 261"/>
              <a:gd name="T29" fmla="*/ 725 w 725"/>
              <a:gd name="T30" fmla="*/ 261 h 2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25" h="261">
                <a:moveTo>
                  <a:pt x="717" y="257"/>
                </a:moveTo>
                <a:lnTo>
                  <a:pt x="725" y="222"/>
                </a:lnTo>
                <a:lnTo>
                  <a:pt x="490" y="208"/>
                </a:lnTo>
                <a:lnTo>
                  <a:pt x="339" y="170"/>
                </a:lnTo>
                <a:lnTo>
                  <a:pt x="192" y="120"/>
                </a:lnTo>
                <a:lnTo>
                  <a:pt x="0" y="0"/>
                </a:lnTo>
                <a:lnTo>
                  <a:pt x="0" y="261"/>
                </a:lnTo>
                <a:lnTo>
                  <a:pt x="717" y="261"/>
                </a:lnTo>
                <a:lnTo>
                  <a:pt x="717" y="257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Freeform 6">
            <a:extLst>
              <a:ext uri="{FF2B5EF4-FFF2-40B4-BE49-F238E27FC236}">
                <a16:creationId xmlns:a16="http://schemas.microsoft.com/office/drawing/2014/main" id="{9B361993-EBBF-4931-98A4-369A30A7D30D}"/>
              </a:ext>
            </a:extLst>
          </p:cNvPr>
          <p:cNvSpPr>
            <a:spLocks/>
          </p:cNvSpPr>
          <p:nvPr/>
        </p:nvSpPr>
        <p:spPr bwMode="auto">
          <a:xfrm>
            <a:off x="2438400" y="3048000"/>
            <a:ext cx="2362200" cy="1295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Freeform 7">
            <a:extLst>
              <a:ext uri="{FF2B5EF4-FFF2-40B4-BE49-F238E27FC236}">
                <a16:creationId xmlns:a16="http://schemas.microsoft.com/office/drawing/2014/main" id="{D5D0B167-7677-4B03-ABA8-5DC4CB4E0452}"/>
              </a:ext>
            </a:extLst>
          </p:cNvPr>
          <p:cNvSpPr>
            <a:spLocks/>
          </p:cNvSpPr>
          <p:nvPr/>
        </p:nvSpPr>
        <p:spPr bwMode="auto">
          <a:xfrm>
            <a:off x="4800600" y="3048000"/>
            <a:ext cx="2209800" cy="1295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Line 8">
            <a:extLst>
              <a:ext uri="{FF2B5EF4-FFF2-40B4-BE49-F238E27FC236}">
                <a16:creationId xmlns:a16="http://schemas.microsoft.com/office/drawing/2014/main" id="{76203C53-B558-4878-9AD0-7F77E2B250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419600"/>
            <a:ext cx="510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Line 9">
            <a:extLst>
              <a:ext uri="{FF2B5EF4-FFF2-40B4-BE49-F238E27FC236}">
                <a16:creationId xmlns:a16="http://schemas.microsoft.com/office/drawing/2014/main" id="{37C90D2E-404B-40D8-9C2E-FDDF7D96A7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3810000"/>
            <a:ext cx="457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Rectangle 10">
            <a:extLst>
              <a:ext uri="{FF2B5EF4-FFF2-40B4-BE49-F238E27FC236}">
                <a16:creationId xmlns:a16="http://schemas.microsoft.com/office/drawing/2014/main" id="{4CD769ED-BF40-4CA8-BEA2-045A010C17E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81800" y="3429000"/>
            <a:ext cx="1219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1">
                <a:latin typeface="Symbol" panose="05050102010706020507" pitchFamily="18" charset="2"/>
                <a:sym typeface="Symbol" panose="05050102010706020507" pitchFamily="18" charset="2"/>
              </a:rPr>
              <a:t> </a:t>
            </a:r>
            <a:r>
              <a:rPr lang="en-US" altLang="en-US" sz="2400" b="1"/>
              <a:t>= .10</a:t>
            </a:r>
          </a:p>
        </p:txBody>
      </p:sp>
      <p:sp>
        <p:nvSpPr>
          <p:cNvPr id="40972" name="Line 11">
            <a:extLst>
              <a:ext uri="{FF2B5EF4-FFF2-40B4-BE49-F238E27FC236}">
                <a16:creationId xmlns:a16="http://schemas.microsoft.com/office/drawing/2014/main" id="{62C38AA1-79E5-4328-95F8-7254FD3981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048000"/>
            <a:ext cx="0" cy="1371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73" name="Line 12">
            <a:extLst>
              <a:ext uri="{FF2B5EF4-FFF2-40B4-BE49-F238E27FC236}">
                <a16:creationId xmlns:a16="http://schemas.microsoft.com/office/drawing/2014/main" id="{16BF14E8-5ACD-42B5-AF6B-4EB26D6BC4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495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Line 13">
            <a:extLst>
              <a:ext uri="{FF2B5EF4-FFF2-40B4-BE49-F238E27FC236}">
                <a16:creationId xmlns:a16="http://schemas.microsoft.com/office/drawing/2014/main" id="{56768CF7-9C99-44A2-BA27-4F3AB7A3C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648200"/>
            <a:ext cx="160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5">
            <a:extLst>
              <a:ext uri="{FF2B5EF4-FFF2-40B4-BE49-F238E27FC236}">
                <a16:creationId xmlns:a16="http://schemas.microsoft.com/office/drawing/2014/main" id="{EC419551-FA89-42B3-8092-369747D1E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800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</a:rPr>
              <a:t>z</a:t>
            </a:r>
            <a:r>
              <a:rPr lang="el-GR" altLang="en-US" sz="2000" b="1" baseline="-25000">
                <a:solidFill>
                  <a:schemeClr val="folHlink"/>
                </a:solidFill>
                <a:cs typeface="Arial" panose="020B0604020202020204" pitchFamily="34" charset="0"/>
              </a:rPr>
              <a:t>α</a:t>
            </a:r>
            <a:r>
              <a:rPr lang="en-US" altLang="en-US" sz="2000" b="1">
                <a:solidFill>
                  <a:schemeClr val="folHlink"/>
                </a:solidFill>
                <a:cs typeface="Arial" panose="020B0604020202020204" pitchFamily="34" charset="0"/>
              </a:rPr>
              <a:t>=1.28</a:t>
            </a:r>
            <a:endParaRPr lang="el-GR" altLang="en-US" sz="2000" b="1">
              <a:solidFill>
                <a:schemeClr val="folHlink"/>
              </a:solidFill>
              <a:cs typeface="Arial" panose="020B0604020202020204" pitchFamily="34" charset="0"/>
            </a:endParaRPr>
          </a:p>
        </p:txBody>
      </p:sp>
      <p:sp>
        <p:nvSpPr>
          <p:cNvPr id="40976" name="Line 17">
            <a:extLst>
              <a:ext uri="{FF2B5EF4-FFF2-40B4-BE49-F238E27FC236}">
                <a16:creationId xmlns:a16="http://schemas.microsoft.com/office/drawing/2014/main" id="{A42EB6B8-55B6-4DEF-A740-B7CE79EB05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648200"/>
            <a:ext cx="388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Text Box 18">
            <a:extLst>
              <a:ext uri="{FF2B5EF4-FFF2-40B4-BE49-F238E27FC236}">
                <a16:creationId xmlns:a16="http://schemas.microsoft.com/office/drawing/2014/main" id="{D5C18623-1E03-463A-AA84-677BBAD2D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876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0</a:t>
            </a:r>
            <a:endParaRPr lang="el-GR" altLang="en-US" sz="1800" baseline="-25000">
              <a:cs typeface="Arial" panose="020B0604020202020204" pitchFamily="34" charset="0"/>
            </a:endParaRPr>
          </a:p>
        </p:txBody>
      </p:sp>
      <p:sp>
        <p:nvSpPr>
          <p:cNvPr id="40978" name="Line 20">
            <a:extLst>
              <a:ext uri="{FF2B5EF4-FFF2-40B4-BE49-F238E27FC236}">
                <a16:creationId xmlns:a16="http://schemas.microsoft.com/office/drawing/2014/main" id="{6DFF90C6-3510-4AE9-A7A3-1B864277CC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2743200"/>
            <a:ext cx="0" cy="1676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Line 21">
            <a:extLst>
              <a:ext uri="{FF2B5EF4-FFF2-40B4-BE49-F238E27FC236}">
                <a16:creationId xmlns:a16="http://schemas.microsoft.com/office/drawing/2014/main" id="{717A80E9-79AB-477E-A92B-E1B94BFEB2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895600"/>
            <a:ext cx="1676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Text Box 22">
            <a:extLst>
              <a:ext uri="{FF2B5EF4-FFF2-40B4-BE49-F238E27FC236}">
                <a16:creationId xmlns:a16="http://schemas.microsoft.com/office/drawing/2014/main" id="{F370EC32-3C61-4BF5-B29A-5CFC3E154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5146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</a:rPr>
              <a:t>Reject H</a:t>
            </a:r>
            <a:r>
              <a:rPr lang="en-US" altLang="en-US" sz="2000" b="1" baseline="-25000">
                <a:solidFill>
                  <a:schemeClr val="folHlink"/>
                </a:solidFill>
              </a:rPr>
              <a:t>0</a:t>
            </a:r>
          </a:p>
        </p:txBody>
      </p:sp>
      <p:sp>
        <p:nvSpPr>
          <p:cNvPr id="40981" name="Text Box 23">
            <a:extLst>
              <a:ext uri="{FF2B5EF4-FFF2-40B4-BE49-F238E27FC236}">
                <a16:creationId xmlns:a16="http://schemas.microsoft.com/office/drawing/2014/main" id="{4CA11FF9-7158-45D0-976E-FBB04B127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715000"/>
            <a:ext cx="3200400" cy="466725"/>
          </a:xfrm>
          <a:prstGeom prst="rect">
            <a:avLst/>
          </a:prstGeom>
          <a:solidFill>
            <a:srgbClr val="FFFF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Reject H</a:t>
            </a:r>
            <a:r>
              <a:rPr lang="en-US" altLang="en-US" sz="2400" baseline="-25000"/>
              <a:t>0</a:t>
            </a:r>
            <a:r>
              <a:rPr lang="en-US" altLang="en-US" sz="2400"/>
              <a:t> if z &gt; 1.28</a:t>
            </a:r>
          </a:p>
        </p:txBody>
      </p:sp>
      <p:sp>
        <p:nvSpPr>
          <p:cNvPr id="40982" name="Rectangle 24">
            <a:extLst>
              <a:ext uri="{FF2B5EF4-FFF2-40B4-BE49-F238E27FC236}">
                <a16:creationId xmlns:a16="http://schemas.microsoft.com/office/drawing/2014/main" id="{B42782BF-4A69-4D85-B0B1-BA5A9B38A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04800"/>
            <a:ext cx="77930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 anchor="b"/>
          <a:lstStyle>
            <a:lvl1pPr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>
                <a:solidFill>
                  <a:schemeClr val="tx2"/>
                </a:solidFill>
                <a:latin typeface="Tahoma" panose="020B0604030504040204" pitchFamily="34" charset="0"/>
              </a:rPr>
              <a:t>Example: Find Rejection Region</a:t>
            </a:r>
          </a:p>
        </p:txBody>
      </p:sp>
      <p:sp>
        <p:nvSpPr>
          <p:cNvPr id="40983" name="Line 26">
            <a:extLst>
              <a:ext uri="{FF2B5EF4-FFF2-40B4-BE49-F238E27FC236}">
                <a16:creationId xmlns:a16="http://schemas.microsoft.com/office/drawing/2014/main" id="{8FEBE024-F8AF-4655-B0C8-C09691BA57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5257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Text Box 27">
            <a:extLst>
              <a:ext uri="{FF2B5EF4-FFF2-40B4-BE49-F238E27FC236}">
                <a16:creationId xmlns:a16="http://schemas.microsoft.com/office/drawing/2014/main" id="{8328A2A8-7FC6-4A56-A410-CDBB77EEE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19200"/>
            <a:ext cx="1474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  <p:pic>
        <p:nvPicPr>
          <p:cNvPr id="40985" name="Picture 29" descr="j0174123">
            <a:extLst>
              <a:ext uri="{FF2B5EF4-FFF2-40B4-BE49-F238E27FC236}">
                <a16:creationId xmlns:a16="http://schemas.microsoft.com/office/drawing/2014/main" id="{15E2CEB5-AE9D-4349-A2AC-247E026C6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29200"/>
            <a:ext cx="11938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6" name="Rectangle 25">
            <a:extLst>
              <a:ext uri="{FF2B5EF4-FFF2-40B4-BE49-F238E27FC236}">
                <a16:creationId xmlns:a16="http://schemas.microsoft.com/office/drawing/2014/main" id="{1266A606-3DCB-452F-8AA0-7CF689A0A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200400"/>
            <a:ext cx="2655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=NORMSINV(0.1)</a:t>
            </a:r>
          </a:p>
        </p:txBody>
      </p:sp>
      <p:cxnSp>
        <p:nvCxnSpPr>
          <p:cNvPr id="40987" name="Straight Arrow Connector 27">
            <a:extLst>
              <a:ext uri="{FF2B5EF4-FFF2-40B4-BE49-F238E27FC236}">
                <a16:creationId xmlns:a16="http://schemas.microsoft.com/office/drawing/2014/main" id="{71906BE9-7C77-4AEC-8C93-99AA2B0C24C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2800" y="3429000"/>
            <a:ext cx="2438400" cy="15240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>
            <a:extLst>
              <a:ext uri="{FF2B5EF4-FFF2-40B4-BE49-F238E27FC236}">
                <a16:creationId xmlns:a16="http://schemas.microsoft.com/office/drawing/2014/main" id="{1C53694E-6FFC-4089-BD5C-80083FA8C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800600"/>
            <a:ext cx="914400" cy="533400"/>
          </a:xfrm>
          <a:prstGeom prst="rect">
            <a:avLst/>
          </a:prstGeom>
          <a:solidFill>
            <a:srgbClr val="E1FFF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2A58327A-BEF1-4AE2-855E-33C96ACA0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667000"/>
            <a:ext cx="7924800" cy="990600"/>
          </a:xfrm>
          <a:prstGeom prst="rect">
            <a:avLst/>
          </a:prstGeom>
          <a:solidFill>
            <a:srgbClr val="FFFFCC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65E8E59A-B7F5-4378-B984-697BE596E4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1982788"/>
          </a:xfrm>
          <a:noFill/>
        </p:spPr>
        <p:txBody>
          <a:bodyPr>
            <a:spAutoFit/>
          </a:bodyPr>
          <a:lstStyle/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folHlink"/>
                </a:solidFill>
              </a:rPr>
              <a:t>Obtain sample evidence and compute the test statistic</a:t>
            </a:r>
          </a:p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/>
              <a:t>Suppose a sample is taken with the following results: Then the </a:t>
            </a:r>
            <a:r>
              <a:rPr lang="en-US" altLang="en-US">
                <a:solidFill>
                  <a:srgbClr val="C00000"/>
                </a:solidFill>
              </a:rPr>
              <a:t>test statistic </a:t>
            </a:r>
            <a:r>
              <a:rPr lang="en-US" altLang="en-US"/>
              <a:t>is:</a:t>
            </a:r>
          </a:p>
        </p:txBody>
      </p:sp>
      <p:graphicFrame>
        <p:nvGraphicFramePr>
          <p:cNvPr id="41989" name="Object 4">
            <a:hlinkClick r:id="" action="ppaction://ole?verb=0"/>
            <a:extLst>
              <a:ext uri="{FF2B5EF4-FFF2-40B4-BE49-F238E27FC236}">
                <a16:creationId xmlns:a16="http://schemas.microsoft.com/office/drawing/2014/main" id="{E57959EE-8B31-418C-BA44-3A4835C4AB8D}"/>
              </a:ext>
            </a:extLst>
          </p:cNvPr>
          <p:cNvGraphicFramePr>
            <a:graphicFrameLocks/>
          </p:cNvGraphicFramePr>
          <p:nvPr/>
        </p:nvGraphicFramePr>
        <p:xfrm>
          <a:off x="1981200" y="4419600"/>
          <a:ext cx="5800725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Equation" r:id="rId3" imgW="2064843" imgH="510744" progId="Equation.3">
                  <p:embed/>
                </p:oleObj>
              </mc:Choice>
              <mc:Fallback>
                <p:oleObj name="Equation" r:id="rId3" imgW="2064843" imgH="510744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419600"/>
                        <a:ext cx="5800725" cy="18653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Line 5">
            <a:extLst>
              <a:ext uri="{FF2B5EF4-FFF2-40B4-BE49-F238E27FC236}">
                <a16:creationId xmlns:a16="http://schemas.microsoft.com/office/drawing/2014/main" id="{F396D97A-7B01-4062-9058-F32345E2129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276600"/>
            <a:ext cx="1524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Rectangle 6">
            <a:extLst>
              <a:ext uri="{FF2B5EF4-FFF2-40B4-BE49-F238E27FC236}">
                <a16:creationId xmlns:a16="http://schemas.microsoft.com/office/drawing/2014/main" id="{16E5CF7C-8FFD-49FB-AF23-3B1F381AE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Example: Test Statistic</a:t>
            </a:r>
          </a:p>
        </p:txBody>
      </p:sp>
      <p:sp>
        <p:nvSpPr>
          <p:cNvPr id="41992" name="Text Box 8">
            <a:extLst>
              <a:ext uri="{FF2B5EF4-FFF2-40B4-BE49-F238E27FC236}">
                <a16:creationId xmlns:a16="http://schemas.microsoft.com/office/drawing/2014/main" id="{541D64E6-6F87-41CE-AE9F-7024E2BF7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19200"/>
            <a:ext cx="1474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>
            <a:extLst>
              <a:ext uri="{FF2B5EF4-FFF2-40B4-BE49-F238E27FC236}">
                <a16:creationId xmlns:a16="http://schemas.microsoft.com/office/drawing/2014/main" id="{5453191E-7152-4165-BB3C-635984FF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343400"/>
            <a:ext cx="9906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43011" name="Text Box 14">
            <a:extLst>
              <a:ext uri="{FF2B5EF4-FFF2-40B4-BE49-F238E27FC236}">
                <a16:creationId xmlns:a16="http://schemas.microsoft.com/office/drawing/2014/main" id="{A2F159A0-E263-46D9-920B-A7EDDFBCB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343400"/>
            <a:ext cx="15240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Do not 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43012" name="Rectangle 26">
            <a:extLst>
              <a:ext uri="{FF2B5EF4-FFF2-40B4-BE49-F238E27FC236}">
                <a16:creationId xmlns:a16="http://schemas.microsoft.com/office/drawing/2014/main" id="{6B83289A-3288-415A-A8F6-EEBA215E3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800600"/>
            <a:ext cx="914400" cy="381000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13" name="Rectangle 2">
            <a:extLst>
              <a:ext uri="{FF2B5EF4-FFF2-40B4-BE49-F238E27FC236}">
                <a16:creationId xmlns:a16="http://schemas.microsoft.com/office/drawing/2014/main" id="{6258053F-C60A-449B-B14D-2183CD7A1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Example: Decision</a:t>
            </a:r>
          </a:p>
        </p:txBody>
      </p:sp>
      <p:sp>
        <p:nvSpPr>
          <p:cNvPr id="43014" name="Freeform 5">
            <a:extLst>
              <a:ext uri="{FF2B5EF4-FFF2-40B4-BE49-F238E27FC236}">
                <a16:creationId xmlns:a16="http://schemas.microsoft.com/office/drawing/2014/main" id="{0C9429DC-DC85-4469-9095-0D3D36CAA7C7}"/>
              </a:ext>
            </a:extLst>
          </p:cNvPr>
          <p:cNvSpPr>
            <a:spLocks/>
          </p:cNvSpPr>
          <p:nvPr/>
        </p:nvSpPr>
        <p:spPr bwMode="auto">
          <a:xfrm>
            <a:off x="5865813" y="3698875"/>
            <a:ext cx="1150937" cy="414338"/>
          </a:xfrm>
          <a:custGeom>
            <a:avLst/>
            <a:gdLst>
              <a:gd name="T0" fmla="*/ 2147483646 w 725"/>
              <a:gd name="T1" fmla="*/ 2147483646 h 261"/>
              <a:gd name="T2" fmla="*/ 2147483646 w 725"/>
              <a:gd name="T3" fmla="*/ 2147483646 h 261"/>
              <a:gd name="T4" fmla="*/ 2147483646 w 725"/>
              <a:gd name="T5" fmla="*/ 2147483646 h 261"/>
              <a:gd name="T6" fmla="*/ 2147483646 w 725"/>
              <a:gd name="T7" fmla="*/ 2147483646 h 261"/>
              <a:gd name="T8" fmla="*/ 2147483646 w 725"/>
              <a:gd name="T9" fmla="*/ 2147483646 h 261"/>
              <a:gd name="T10" fmla="*/ 0 w 725"/>
              <a:gd name="T11" fmla="*/ 0 h 261"/>
              <a:gd name="T12" fmla="*/ 0 w 725"/>
              <a:gd name="T13" fmla="*/ 2147483646 h 261"/>
              <a:gd name="T14" fmla="*/ 2147483646 w 725"/>
              <a:gd name="T15" fmla="*/ 2147483646 h 261"/>
              <a:gd name="T16" fmla="*/ 2147483646 w 725"/>
              <a:gd name="T17" fmla="*/ 2147483646 h 2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25"/>
              <a:gd name="T28" fmla="*/ 0 h 261"/>
              <a:gd name="T29" fmla="*/ 725 w 725"/>
              <a:gd name="T30" fmla="*/ 261 h 2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25" h="261">
                <a:moveTo>
                  <a:pt x="717" y="257"/>
                </a:moveTo>
                <a:lnTo>
                  <a:pt x="725" y="222"/>
                </a:lnTo>
                <a:lnTo>
                  <a:pt x="490" y="208"/>
                </a:lnTo>
                <a:lnTo>
                  <a:pt x="339" y="170"/>
                </a:lnTo>
                <a:lnTo>
                  <a:pt x="192" y="120"/>
                </a:lnTo>
                <a:lnTo>
                  <a:pt x="0" y="0"/>
                </a:lnTo>
                <a:lnTo>
                  <a:pt x="0" y="261"/>
                </a:lnTo>
                <a:lnTo>
                  <a:pt x="717" y="261"/>
                </a:lnTo>
                <a:lnTo>
                  <a:pt x="717" y="257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Freeform 6">
            <a:extLst>
              <a:ext uri="{FF2B5EF4-FFF2-40B4-BE49-F238E27FC236}">
                <a16:creationId xmlns:a16="http://schemas.microsoft.com/office/drawing/2014/main" id="{09E8A2C7-C6DE-4BC7-A80F-7FC446370ABC}"/>
              </a:ext>
            </a:extLst>
          </p:cNvPr>
          <p:cNvSpPr>
            <a:spLocks/>
          </p:cNvSpPr>
          <p:nvPr/>
        </p:nvSpPr>
        <p:spPr bwMode="auto">
          <a:xfrm>
            <a:off x="2362200" y="2743200"/>
            <a:ext cx="2362200" cy="1295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6" name="Freeform 7">
            <a:extLst>
              <a:ext uri="{FF2B5EF4-FFF2-40B4-BE49-F238E27FC236}">
                <a16:creationId xmlns:a16="http://schemas.microsoft.com/office/drawing/2014/main" id="{31900CF6-09B8-41A6-8FDA-8774BBCD0164}"/>
              </a:ext>
            </a:extLst>
          </p:cNvPr>
          <p:cNvSpPr>
            <a:spLocks/>
          </p:cNvSpPr>
          <p:nvPr/>
        </p:nvSpPr>
        <p:spPr bwMode="auto">
          <a:xfrm>
            <a:off x="4724400" y="2743200"/>
            <a:ext cx="2209800" cy="1295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Line 8">
            <a:extLst>
              <a:ext uri="{FF2B5EF4-FFF2-40B4-BE49-F238E27FC236}">
                <a16:creationId xmlns:a16="http://schemas.microsoft.com/office/drawing/2014/main" id="{421847DF-833E-4C2F-915C-8E674E7CF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4114800"/>
            <a:ext cx="510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Line 9">
            <a:extLst>
              <a:ext uri="{FF2B5EF4-FFF2-40B4-BE49-F238E27FC236}">
                <a16:creationId xmlns:a16="http://schemas.microsoft.com/office/drawing/2014/main" id="{2D2A1E2E-73CC-4DDD-9315-B1F38F8326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3505200"/>
            <a:ext cx="457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Rectangle 10">
            <a:extLst>
              <a:ext uri="{FF2B5EF4-FFF2-40B4-BE49-F238E27FC236}">
                <a16:creationId xmlns:a16="http://schemas.microsoft.com/office/drawing/2014/main" id="{BF9C4A48-1454-4B8C-AD12-A08174492B9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05600" y="3124200"/>
            <a:ext cx="1219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1">
                <a:latin typeface="Symbol" panose="05050102010706020507" pitchFamily="18" charset="2"/>
                <a:sym typeface="Symbol" panose="05050102010706020507" pitchFamily="18" charset="2"/>
              </a:rPr>
              <a:t> </a:t>
            </a:r>
            <a:r>
              <a:rPr lang="en-US" altLang="en-US" sz="2400" b="1"/>
              <a:t>= .10</a:t>
            </a:r>
          </a:p>
        </p:txBody>
      </p:sp>
      <p:sp>
        <p:nvSpPr>
          <p:cNvPr id="43020" name="Line 11">
            <a:extLst>
              <a:ext uri="{FF2B5EF4-FFF2-40B4-BE49-F238E27FC236}">
                <a16:creationId xmlns:a16="http://schemas.microsoft.com/office/drawing/2014/main" id="{9F80352B-E55E-4E4C-9719-5D034AA7F7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743200"/>
            <a:ext cx="0" cy="1371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21" name="Line 12">
            <a:extLst>
              <a:ext uri="{FF2B5EF4-FFF2-40B4-BE49-F238E27FC236}">
                <a16:creationId xmlns:a16="http://schemas.microsoft.com/office/drawing/2014/main" id="{F20BDAD8-9FF0-44E1-BAF3-6518E40A53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191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Line 13">
            <a:extLst>
              <a:ext uri="{FF2B5EF4-FFF2-40B4-BE49-F238E27FC236}">
                <a16:creationId xmlns:a16="http://schemas.microsoft.com/office/drawing/2014/main" id="{623D5988-31E0-42A8-8F5D-45415FFE0B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343400"/>
            <a:ext cx="160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Text Box 15">
            <a:extLst>
              <a:ext uri="{FF2B5EF4-FFF2-40B4-BE49-F238E27FC236}">
                <a16:creationId xmlns:a16="http://schemas.microsoft.com/office/drawing/2014/main" id="{233F405C-976D-400A-8609-27D3FC063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419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  <a:cs typeface="Arial" panose="020B0604020202020204" pitchFamily="34" charset="0"/>
              </a:rPr>
              <a:t>1.28</a:t>
            </a:r>
            <a:endParaRPr lang="el-GR" altLang="en-US" sz="2000" b="1">
              <a:solidFill>
                <a:schemeClr val="folHlink"/>
              </a:solidFill>
              <a:cs typeface="Arial" panose="020B0604020202020204" pitchFamily="34" charset="0"/>
            </a:endParaRPr>
          </a:p>
        </p:txBody>
      </p:sp>
      <p:sp>
        <p:nvSpPr>
          <p:cNvPr id="43024" name="Line 16">
            <a:extLst>
              <a:ext uri="{FF2B5EF4-FFF2-40B4-BE49-F238E27FC236}">
                <a16:creationId xmlns:a16="http://schemas.microsoft.com/office/drawing/2014/main" id="{A431A99F-3CE3-42EE-82D7-656A378E5D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343400"/>
            <a:ext cx="388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Text Box 17">
            <a:extLst>
              <a:ext uri="{FF2B5EF4-FFF2-40B4-BE49-F238E27FC236}">
                <a16:creationId xmlns:a16="http://schemas.microsoft.com/office/drawing/2014/main" id="{75EEAEDF-F920-47D5-B846-45D449CFE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5720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0</a:t>
            </a:r>
            <a:endParaRPr lang="el-GR" altLang="en-US" sz="1800" baseline="-25000">
              <a:cs typeface="Arial" panose="020B0604020202020204" pitchFamily="34" charset="0"/>
            </a:endParaRPr>
          </a:p>
        </p:txBody>
      </p:sp>
      <p:sp>
        <p:nvSpPr>
          <p:cNvPr id="43026" name="Line 18">
            <a:extLst>
              <a:ext uri="{FF2B5EF4-FFF2-40B4-BE49-F238E27FC236}">
                <a16:creationId xmlns:a16="http://schemas.microsoft.com/office/drawing/2014/main" id="{EFE35FA2-18AF-46DE-9C4B-0AA4BC9B77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2438400"/>
            <a:ext cx="0" cy="1676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Line 19">
            <a:extLst>
              <a:ext uri="{FF2B5EF4-FFF2-40B4-BE49-F238E27FC236}">
                <a16:creationId xmlns:a16="http://schemas.microsoft.com/office/drawing/2014/main" id="{28E14029-5539-4FA0-A969-8E44BD850A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590800"/>
            <a:ext cx="1676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8" name="Text Box 20">
            <a:extLst>
              <a:ext uri="{FF2B5EF4-FFF2-40B4-BE49-F238E27FC236}">
                <a16:creationId xmlns:a16="http://schemas.microsoft.com/office/drawing/2014/main" id="{0338A3D6-680C-4E97-9025-766B18C2F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2098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</a:rPr>
              <a:t>Reject H</a:t>
            </a:r>
            <a:r>
              <a:rPr lang="en-US" altLang="en-US" sz="2000" b="1" baseline="-25000">
                <a:solidFill>
                  <a:schemeClr val="folHlink"/>
                </a:solidFill>
              </a:rPr>
              <a:t>0</a:t>
            </a:r>
          </a:p>
        </p:txBody>
      </p:sp>
      <p:sp>
        <p:nvSpPr>
          <p:cNvPr id="43029" name="Text Box 21">
            <a:extLst>
              <a:ext uri="{FF2B5EF4-FFF2-40B4-BE49-F238E27FC236}">
                <a16:creationId xmlns:a16="http://schemas.microsoft.com/office/drawing/2014/main" id="{75129E52-BE1D-47BC-8ED5-95D9D9BC3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81600"/>
            <a:ext cx="6477000" cy="1206500"/>
          </a:xfrm>
          <a:prstGeom prst="rect">
            <a:avLst/>
          </a:prstGeom>
          <a:solidFill>
            <a:srgbClr val="FFFFC3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</a:rPr>
              <a:t>Do not reject H</a:t>
            </a:r>
            <a:r>
              <a:rPr lang="en-US" altLang="en-US" sz="2400" b="1" baseline="-25000">
                <a:solidFill>
                  <a:schemeClr val="folHlink"/>
                </a:solidFill>
              </a:rPr>
              <a:t>0</a:t>
            </a:r>
            <a:r>
              <a:rPr lang="en-US" altLang="en-US" sz="2400" b="1">
                <a:solidFill>
                  <a:schemeClr val="folHlink"/>
                </a:solidFill>
              </a:rPr>
              <a:t> since z = 0.88 </a:t>
            </a:r>
            <a:r>
              <a:rPr lang="en-US" altLang="en-US" sz="2400" b="1">
                <a:solidFill>
                  <a:schemeClr val="folHlink"/>
                </a:solidFill>
                <a:cs typeface="Arial" panose="020B0604020202020204" pitchFamily="34" charset="0"/>
              </a:rPr>
              <a:t>≤</a:t>
            </a:r>
            <a:r>
              <a:rPr lang="en-US" altLang="en-US" sz="2400" b="1">
                <a:solidFill>
                  <a:schemeClr val="folHlink"/>
                </a:solidFill>
              </a:rPr>
              <a:t> 1.28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i.e.: there is not sufficient evidence that the</a:t>
            </a:r>
          </a:p>
          <a:p>
            <a:pPr eaLnBrk="1" hangingPunct="1">
              <a:lnSpc>
                <a:spcPct val="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       mean bill is over $52</a:t>
            </a:r>
          </a:p>
        </p:txBody>
      </p:sp>
      <p:sp>
        <p:nvSpPr>
          <p:cNvPr id="43030" name="Line 22">
            <a:extLst>
              <a:ext uri="{FF2B5EF4-FFF2-40B4-BE49-F238E27FC236}">
                <a16:creationId xmlns:a16="http://schemas.microsoft.com/office/drawing/2014/main" id="{25C64CCF-6390-41B2-A8D0-6D61F60CB5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4114800"/>
            <a:ext cx="0" cy="6858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1" name="Text Box 23">
            <a:extLst>
              <a:ext uri="{FF2B5EF4-FFF2-40B4-BE49-F238E27FC236}">
                <a16:creationId xmlns:a16="http://schemas.microsoft.com/office/drawing/2014/main" id="{678D7921-CD8B-435D-8374-200355C05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8006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</a:rPr>
              <a:t>z </a:t>
            </a:r>
            <a:r>
              <a:rPr lang="en-US" altLang="en-US" sz="2000" b="1">
                <a:solidFill>
                  <a:schemeClr val="folHlink"/>
                </a:solidFill>
                <a:cs typeface="Arial" panose="020B0604020202020204" pitchFamily="34" charset="0"/>
              </a:rPr>
              <a:t>= .88</a:t>
            </a:r>
            <a:endParaRPr lang="el-GR" altLang="en-US" sz="2000" b="1">
              <a:solidFill>
                <a:schemeClr val="folHlink"/>
              </a:solidFill>
              <a:cs typeface="Arial" panose="020B0604020202020204" pitchFamily="34" charset="0"/>
            </a:endParaRPr>
          </a:p>
        </p:txBody>
      </p:sp>
      <p:sp>
        <p:nvSpPr>
          <p:cNvPr id="43032" name="Text Box 24">
            <a:extLst>
              <a:ext uri="{FF2B5EF4-FFF2-40B4-BE49-F238E27FC236}">
                <a16:creationId xmlns:a16="http://schemas.microsoft.com/office/drawing/2014/main" id="{F3831720-313C-4B00-8744-0C68AE3DC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315200" cy="609600"/>
          </a:xfrm>
          <a:noFill/>
        </p:spPr>
        <p:txBody>
          <a:bodyPr/>
          <a:lstStyle/>
          <a:p>
            <a:pPr marL="0" indent="0" defTabSz="914400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folHlink"/>
                </a:solidFill>
              </a:rPr>
              <a:t>Reach a decision and interpret the result:</a:t>
            </a:r>
          </a:p>
        </p:txBody>
      </p:sp>
      <p:sp>
        <p:nvSpPr>
          <p:cNvPr id="43033" name="Text Box 25">
            <a:extLst>
              <a:ext uri="{FF2B5EF4-FFF2-40B4-BE49-F238E27FC236}">
                <a16:creationId xmlns:a16="http://schemas.microsoft.com/office/drawing/2014/main" id="{58A4BAB1-47C3-46EF-BFF2-D81A213A1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19200"/>
            <a:ext cx="1474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92">
            <a:extLst>
              <a:ext uri="{FF2B5EF4-FFF2-40B4-BE49-F238E27FC236}">
                <a16:creationId xmlns:a16="http://schemas.microsoft.com/office/drawing/2014/main" id="{1762CDD4-C117-4431-99EA-678D3BFD0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495800"/>
            <a:ext cx="609600" cy="381000"/>
          </a:xfrm>
          <a:prstGeom prst="rect">
            <a:avLst/>
          </a:prstGeom>
          <a:solidFill>
            <a:srgbClr val="B5D7F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4035" name="Rectangle 1090">
            <a:extLst>
              <a:ext uri="{FF2B5EF4-FFF2-40B4-BE49-F238E27FC236}">
                <a16:creationId xmlns:a16="http://schemas.microsoft.com/office/drawing/2014/main" id="{8D800512-6D72-4BB2-957C-FC83669FC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810000"/>
            <a:ext cx="990600" cy="228600"/>
          </a:xfrm>
          <a:prstGeom prst="rect">
            <a:avLst/>
          </a:prstGeom>
          <a:solidFill>
            <a:srgbClr val="FDD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4036" name="Rectangle 1089">
            <a:extLst>
              <a:ext uri="{FF2B5EF4-FFF2-40B4-BE49-F238E27FC236}">
                <a16:creationId xmlns:a16="http://schemas.microsoft.com/office/drawing/2014/main" id="{59BA2192-3BD1-46CB-8ABB-8A3507A26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886200"/>
            <a:ext cx="1066800" cy="228600"/>
          </a:xfrm>
          <a:prstGeom prst="rect">
            <a:avLst/>
          </a:prstGeom>
          <a:solidFill>
            <a:srgbClr val="FDD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4037" name="Rectangle 1028">
            <a:extLst>
              <a:ext uri="{FF2B5EF4-FFF2-40B4-BE49-F238E27FC236}">
                <a16:creationId xmlns:a16="http://schemas.microsoft.com/office/drawing/2014/main" id="{70A6EDED-FC66-4D3C-96A3-3545F8A62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267200"/>
            <a:ext cx="2667000" cy="762000"/>
          </a:xfrm>
          <a:prstGeom prst="rect">
            <a:avLst/>
          </a:prstGeom>
          <a:solidFill>
            <a:srgbClr val="E4E4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4038" name="Rectangle 1030">
            <a:extLst>
              <a:ext uri="{FF2B5EF4-FFF2-40B4-BE49-F238E27FC236}">
                <a16:creationId xmlns:a16="http://schemas.microsoft.com/office/drawing/2014/main" id="{ADB69392-9496-4C31-9446-2B21750BE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638800"/>
            <a:ext cx="2057400" cy="457200"/>
          </a:xfrm>
          <a:prstGeom prst="rect">
            <a:avLst/>
          </a:prstGeom>
          <a:solidFill>
            <a:srgbClr val="FDD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4039" name="Rectangle 1031">
            <a:extLst>
              <a:ext uri="{FF2B5EF4-FFF2-40B4-BE49-F238E27FC236}">
                <a16:creationId xmlns:a16="http://schemas.microsoft.com/office/drawing/2014/main" id="{6C694568-361D-44A6-8379-45A923AB344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124200"/>
            <a:ext cx="3124200" cy="320040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120000"/>
              </a:lnSpc>
              <a:spcBef>
                <a:spcPct val="4000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2400" b="1" i="1">
                <a:latin typeface="Symbol" panose="05050102010706020507" pitchFamily="18" charset="2"/>
              </a:rPr>
              <a:t>a</a:t>
            </a:r>
            <a:r>
              <a:rPr lang="en-US" altLang="en-US" sz="2400" b="1">
                <a:latin typeface="Symbol" panose="05050102010706020507" pitchFamily="18" charset="2"/>
              </a:rPr>
              <a:t> </a:t>
            </a:r>
            <a:r>
              <a:rPr lang="en-US" altLang="en-US" sz="2300"/>
              <a:t>= </a:t>
            </a:r>
            <a:r>
              <a:rPr lang="en-US" altLang="en-US" sz="2300" b="1"/>
              <a:t>0.05</a:t>
            </a:r>
          </a:p>
          <a:p>
            <a:pPr eaLnBrk="1" hangingPunct="1">
              <a:spcBef>
                <a:spcPct val="4000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2300" b="1"/>
              <a:t>n</a:t>
            </a:r>
            <a:r>
              <a:rPr lang="en-US" altLang="en-US" sz="2300" b="1" i="1"/>
              <a:t> </a:t>
            </a:r>
            <a:r>
              <a:rPr lang="en-US" altLang="en-US" sz="2300" b="1"/>
              <a:t>= 25</a:t>
            </a:r>
          </a:p>
          <a:p>
            <a:pPr eaLnBrk="1" hangingPunct="1">
              <a:spcBef>
                <a:spcPct val="4000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2300" b="1">
                <a:sym typeface="Symbol" panose="05050102010706020507" pitchFamily="18" charset="2"/>
              </a:rPr>
              <a:t> is unknown, so </a:t>
            </a:r>
          </a:p>
          <a:p>
            <a:pPr eaLnBrk="1" hangingPunct="1">
              <a:lnSpc>
                <a:spcPct val="70000"/>
              </a:lnSpc>
              <a:spcBef>
                <a:spcPct val="40000"/>
              </a:spcBef>
              <a:buSzTx/>
              <a:buFont typeface="Wingdings" panose="05000000000000000000" pitchFamily="2" charset="2"/>
              <a:buNone/>
            </a:pPr>
            <a:r>
              <a:rPr lang="en-US" altLang="en-US" sz="2300" b="1">
                <a:sym typeface="Symbol" panose="05050102010706020507" pitchFamily="18" charset="2"/>
              </a:rPr>
              <a:t>    use a </a:t>
            </a:r>
            <a:r>
              <a:rPr lang="en-US" altLang="en-US" sz="2300" b="1">
                <a:solidFill>
                  <a:schemeClr val="hlink"/>
                </a:solidFill>
                <a:sym typeface="Symbol" panose="05050102010706020507" pitchFamily="18" charset="2"/>
              </a:rPr>
              <a:t>t statistic</a:t>
            </a:r>
          </a:p>
          <a:p>
            <a:pPr eaLnBrk="1" hangingPunct="1">
              <a:spcBef>
                <a:spcPct val="4000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2300" b="1"/>
              <a:t>Critical Value: 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300" b="1"/>
              <a:t>     t</a:t>
            </a:r>
            <a:r>
              <a:rPr lang="en-US" altLang="en-US" sz="2300" b="1" baseline="-25000"/>
              <a:t>24 </a:t>
            </a:r>
            <a:r>
              <a:rPr lang="en-US" altLang="en-US" sz="2300" b="1"/>
              <a:t>= ± 2.0639</a:t>
            </a:r>
            <a:endParaRPr lang="en-US" altLang="en-US" sz="2300"/>
          </a:p>
        </p:txBody>
      </p:sp>
      <p:sp>
        <p:nvSpPr>
          <p:cNvPr id="44040" name="Rectangle 1032">
            <a:extLst>
              <a:ext uri="{FF2B5EF4-FFF2-40B4-BE49-F238E27FC236}">
                <a16:creationId xmlns:a16="http://schemas.microsoft.com/office/drawing/2014/main" id="{9A14B456-3008-45E6-B8BF-A7C6A6C5E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/>
              <a:t>Example Solution: Two-Tail Test</a:t>
            </a:r>
          </a:p>
        </p:txBody>
      </p:sp>
      <p:sp>
        <p:nvSpPr>
          <p:cNvPr id="44041" name="Rectangle 1036">
            <a:extLst>
              <a:ext uri="{FF2B5EF4-FFF2-40B4-BE49-F238E27FC236}">
                <a16:creationId xmlns:a16="http://schemas.microsoft.com/office/drawing/2014/main" id="{21E0FD28-3F2E-4A35-8307-7E98DF298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638800"/>
            <a:ext cx="5562600" cy="708025"/>
          </a:xfrm>
          <a:prstGeom prst="rect">
            <a:avLst/>
          </a:prstGeom>
          <a:solidFill>
            <a:srgbClr val="FFFFC3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Do not reject H</a:t>
            </a:r>
            <a:r>
              <a:rPr lang="en-US" altLang="en-US" sz="2000" b="1" baseline="-25000"/>
              <a:t>0</a:t>
            </a:r>
            <a:r>
              <a:rPr lang="en-US" altLang="en-US" sz="2000" b="1"/>
              <a:t>:</a:t>
            </a:r>
            <a:r>
              <a:rPr lang="en-US" altLang="en-US" sz="2000"/>
              <a:t> not sufficient evidence that true mean is different than168</a:t>
            </a:r>
          </a:p>
        </p:txBody>
      </p:sp>
      <p:sp>
        <p:nvSpPr>
          <p:cNvPr id="44042" name="Text Box 1059">
            <a:extLst>
              <a:ext uri="{FF2B5EF4-FFF2-40B4-BE49-F238E27FC236}">
                <a16:creationId xmlns:a16="http://schemas.microsoft.com/office/drawing/2014/main" id="{1F7D4D72-30BC-4245-A1DD-1597F95CB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276600"/>
            <a:ext cx="990600" cy="304800"/>
          </a:xfrm>
          <a:prstGeom prst="rect">
            <a:avLst/>
          </a:prstGeom>
          <a:solidFill>
            <a:srgbClr val="FAFEB4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44043" name="Text Box 1060">
            <a:extLst>
              <a:ext uri="{FF2B5EF4-FFF2-40B4-BE49-F238E27FC236}">
                <a16:creationId xmlns:a16="http://schemas.microsoft.com/office/drawing/2014/main" id="{E87ED96A-43E6-489E-90A6-B1EB9F04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276600"/>
            <a:ext cx="990600" cy="304800"/>
          </a:xfrm>
          <a:prstGeom prst="rect">
            <a:avLst/>
          </a:prstGeom>
          <a:solidFill>
            <a:srgbClr val="FAFEB4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44044" name="Freeform 1061">
            <a:extLst>
              <a:ext uri="{FF2B5EF4-FFF2-40B4-BE49-F238E27FC236}">
                <a16:creationId xmlns:a16="http://schemas.microsoft.com/office/drawing/2014/main" id="{B2AFFBE2-8600-4620-B5D9-AA7AC5A3BEC3}"/>
              </a:ext>
            </a:extLst>
          </p:cNvPr>
          <p:cNvSpPr>
            <a:spLocks/>
          </p:cNvSpPr>
          <p:nvPr/>
        </p:nvSpPr>
        <p:spPr bwMode="auto">
          <a:xfrm flipH="1">
            <a:off x="7848600" y="2819400"/>
            <a:ext cx="842963" cy="228600"/>
          </a:xfrm>
          <a:custGeom>
            <a:avLst/>
            <a:gdLst>
              <a:gd name="T0" fmla="*/ 2147483646 w 582"/>
              <a:gd name="T1" fmla="*/ 2147483646 h 183"/>
              <a:gd name="T2" fmla="*/ 0 w 582"/>
              <a:gd name="T3" fmla="*/ 2147483646 h 183"/>
              <a:gd name="T4" fmla="*/ 2147483646 w 582"/>
              <a:gd name="T5" fmla="*/ 2147483646 h 183"/>
              <a:gd name="T6" fmla="*/ 2147483646 w 582"/>
              <a:gd name="T7" fmla="*/ 2147483646 h 183"/>
              <a:gd name="T8" fmla="*/ 2147483646 w 582"/>
              <a:gd name="T9" fmla="*/ 2147483646 h 183"/>
              <a:gd name="T10" fmla="*/ 2147483646 w 582"/>
              <a:gd name="T11" fmla="*/ 0 h 183"/>
              <a:gd name="T12" fmla="*/ 2147483646 w 582"/>
              <a:gd name="T13" fmla="*/ 2147483646 h 183"/>
              <a:gd name="T14" fmla="*/ 2147483646 w 582"/>
              <a:gd name="T15" fmla="*/ 2147483646 h 183"/>
              <a:gd name="T16" fmla="*/ 2147483646 w 582"/>
              <a:gd name="T17" fmla="*/ 2147483646 h 1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2"/>
              <a:gd name="T28" fmla="*/ 0 h 183"/>
              <a:gd name="T29" fmla="*/ 582 w 582"/>
              <a:gd name="T30" fmla="*/ 183 h 1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2" h="183">
                <a:moveTo>
                  <a:pt x="9" y="177"/>
                </a:moveTo>
                <a:lnTo>
                  <a:pt x="0" y="132"/>
                </a:lnTo>
                <a:lnTo>
                  <a:pt x="258" y="114"/>
                </a:lnTo>
                <a:lnTo>
                  <a:pt x="423" y="66"/>
                </a:lnTo>
                <a:lnTo>
                  <a:pt x="504" y="48"/>
                </a:lnTo>
                <a:lnTo>
                  <a:pt x="582" y="0"/>
                </a:lnTo>
                <a:lnTo>
                  <a:pt x="582" y="183"/>
                </a:lnTo>
                <a:lnTo>
                  <a:pt x="9" y="182"/>
                </a:lnTo>
                <a:lnTo>
                  <a:pt x="9" y="177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Freeform 1062">
            <a:extLst>
              <a:ext uri="{FF2B5EF4-FFF2-40B4-BE49-F238E27FC236}">
                <a16:creationId xmlns:a16="http://schemas.microsoft.com/office/drawing/2014/main" id="{36D8BA95-35DB-4BBB-8F93-023FD616DD8C}"/>
              </a:ext>
            </a:extLst>
          </p:cNvPr>
          <p:cNvSpPr>
            <a:spLocks/>
          </p:cNvSpPr>
          <p:nvPr/>
        </p:nvSpPr>
        <p:spPr bwMode="auto">
          <a:xfrm>
            <a:off x="3962400" y="2819400"/>
            <a:ext cx="833438" cy="228600"/>
          </a:xfrm>
          <a:custGeom>
            <a:avLst/>
            <a:gdLst>
              <a:gd name="T0" fmla="*/ 2147483646 w 582"/>
              <a:gd name="T1" fmla="*/ 2147483646 h 183"/>
              <a:gd name="T2" fmla="*/ 0 w 582"/>
              <a:gd name="T3" fmla="*/ 2147483646 h 183"/>
              <a:gd name="T4" fmla="*/ 2147483646 w 582"/>
              <a:gd name="T5" fmla="*/ 2147483646 h 183"/>
              <a:gd name="T6" fmla="*/ 2147483646 w 582"/>
              <a:gd name="T7" fmla="*/ 2147483646 h 183"/>
              <a:gd name="T8" fmla="*/ 2147483646 w 582"/>
              <a:gd name="T9" fmla="*/ 2147483646 h 183"/>
              <a:gd name="T10" fmla="*/ 2147483646 w 582"/>
              <a:gd name="T11" fmla="*/ 0 h 183"/>
              <a:gd name="T12" fmla="*/ 2147483646 w 582"/>
              <a:gd name="T13" fmla="*/ 2147483646 h 183"/>
              <a:gd name="T14" fmla="*/ 2147483646 w 582"/>
              <a:gd name="T15" fmla="*/ 2147483646 h 183"/>
              <a:gd name="T16" fmla="*/ 2147483646 w 582"/>
              <a:gd name="T17" fmla="*/ 2147483646 h 1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2"/>
              <a:gd name="T28" fmla="*/ 0 h 183"/>
              <a:gd name="T29" fmla="*/ 582 w 582"/>
              <a:gd name="T30" fmla="*/ 183 h 1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2" h="183">
                <a:moveTo>
                  <a:pt x="9" y="177"/>
                </a:moveTo>
                <a:lnTo>
                  <a:pt x="0" y="132"/>
                </a:lnTo>
                <a:lnTo>
                  <a:pt x="258" y="114"/>
                </a:lnTo>
                <a:lnTo>
                  <a:pt x="423" y="66"/>
                </a:lnTo>
                <a:lnTo>
                  <a:pt x="504" y="48"/>
                </a:lnTo>
                <a:lnTo>
                  <a:pt x="582" y="0"/>
                </a:lnTo>
                <a:lnTo>
                  <a:pt x="582" y="183"/>
                </a:lnTo>
                <a:lnTo>
                  <a:pt x="9" y="182"/>
                </a:lnTo>
                <a:lnTo>
                  <a:pt x="9" y="177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6" name="Freeform 1063">
            <a:extLst>
              <a:ext uri="{FF2B5EF4-FFF2-40B4-BE49-F238E27FC236}">
                <a16:creationId xmlns:a16="http://schemas.microsoft.com/office/drawing/2014/main" id="{CDE97FEF-A889-4579-8C07-6AD6B613C988}"/>
              </a:ext>
            </a:extLst>
          </p:cNvPr>
          <p:cNvSpPr>
            <a:spLocks/>
          </p:cNvSpPr>
          <p:nvPr/>
        </p:nvSpPr>
        <p:spPr bwMode="auto">
          <a:xfrm>
            <a:off x="4038600" y="1676400"/>
            <a:ext cx="2362200" cy="1295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7" name="Freeform 1064">
            <a:extLst>
              <a:ext uri="{FF2B5EF4-FFF2-40B4-BE49-F238E27FC236}">
                <a16:creationId xmlns:a16="http://schemas.microsoft.com/office/drawing/2014/main" id="{2EB61433-AA48-4491-A41E-FBDCDE5436D8}"/>
              </a:ext>
            </a:extLst>
          </p:cNvPr>
          <p:cNvSpPr>
            <a:spLocks/>
          </p:cNvSpPr>
          <p:nvPr/>
        </p:nvSpPr>
        <p:spPr bwMode="auto">
          <a:xfrm>
            <a:off x="6400800" y="1676400"/>
            <a:ext cx="2209800" cy="1295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8" name="Line 1065">
            <a:extLst>
              <a:ext uri="{FF2B5EF4-FFF2-40B4-BE49-F238E27FC236}">
                <a16:creationId xmlns:a16="http://schemas.microsoft.com/office/drawing/2014/main" id="{91074179-9D6F-417D-B81B-4E6E516BA2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048000"/>
            <a:ext cx="510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Line 1066">
            <a:extLst>
              <a:ext uri="{FF2B5EF4-FFF2-40B4-BE49-F238E27FC236}">
                <a16:creationId xmlns:a16="http://schemas.microsoft.com/office/drawing/2014/main" id="{32516987-6413-4B7E-BC30-3ED79F6262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5146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Rectangle 1067">
            <a:extLst>
              <a:ext uri="{FF2B5EF4-FFF2-40B4-BE49-F238E27FC236}">
                <a16:creationId xmlns:a16="http://schemas.microsoft.com/office/drawing/2014/main" id="{4E5B1A09-0850-49B3-A1F1-37025B57F6E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52800" y="2133600"/>
            <a:ext cx="1219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Symbol" panose="05050102010706020507" pitchFamily="18" charset="2"/>
              </a:rPr>
              <a:t>a</a:t>
            </a:r>
            <a:r>
              <a:rPr lang="en-US" altLang="en-US" sz="2000"/>
              <a:t>/2=.025</a:t>
            </a:r>
          </a:p>
        </p:txBody>
      </p:sp>
      <p:sp>
        <p:nvSpPr>
          <p:cNvPr id="44051" name="Line 1068">
            <a:extLst>
              <a:ext uri="{FF2B5EF4-FFF2-40B4-BE49-F238E27FC236}">
                <a16:creationId xmlns:a16="http://schemas.microsoft.com/office/drawing/2014/main" id="{DEBBD7BB-3515-462F-B123-1CA8D612F0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1676400"/>
            <a:ext cx="0" cy="1371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52" name="Line 1069">
            <a:extLst>
              <a:ext uri="{FF2B5EF4-FFF2-40B4-BE49-F238E27FC236}">
                <a16:creationId xmlns:a16="http://schemas.microsoft.com/office/drawing/2014/main" id="{183D1EC7-918F-4AEE-8546-56DD312CF8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124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3" name="Text Box 1070">
            <a:extLst>
              <a:ext uri="{FF2B5EF4-FFF2-40B4-BE49-F238E27FC236}">
                <a16:creationId xmlns:a16="http://schemas.microsoft.com/office/drawing/2014/main" id="{DD1C6C0F-B45A-4270-B6BF-E86283520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4290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-t</a:t>
            </a:r>
            <a:r>
              <a:rPr lang="el-GR" altLang="en-US" sz="2000" baseline="-25000">
                <a:cs typeface="Arial" panose="020B0604020202020204" pitchFamily="34" charset="0"/>
              </a:rPr>
              <a:t>α</a:t>
            </a:r>
            <a:r>
              <a:rPr lang="en-US" altLang="en-US" sz="2000" baseline="-25000">
                <a:cs typeface="Arial" panose="020B0604020202020204" pitchFamily="34" charset="0"/>
              </a:rPr>
              <a:t>/2</a:t>
            </a:r>
            <a:endParaRPr lang="el-GR" altLang="en-US" sz="2000" baseline="-25000">
              <a:cs typeface="Arial" panose="020B0604020202020204" pitchFamily="34" charset="0"/>
            </a:endParaRPr>
          </a:p>
        </p:txBody>
      </p:sp>
      <p:sp>
        <p:nvSpPr>
          <p:cNvPr id="44054" name="Line 1071">
            <a:extLst>
              <a:ext uri="{FF2B5EF4-FFF2-40B4-BE49-F238E27FC236}">
                <a16:creationId xmlns:a16="http://schemas.microsoft.com/office/drawing/2014/main" id="{E78DA3D3-5511-458A-ADCC-D09435F64B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276600"/>
            <a:ext cx="304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Text Box 1072">
            <a:extLst>
              <a:ext uri="{FF2B5EF4-FFF2-40B4-BE49-F238E27FC236}">
                <a16:creationId xmlns:a16="http://schemas.microsoft.com/office/drawing/2014/main" id="{ED194997-B6E8-4A83-923F-6E11F8EE9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2766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Do not 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44056" name="Line 1074">
            <a:extLst>
              <a:ext uri="{FF2B5EF4-FFF2-40B4-BE49-F238E27FC236}">
                <a16:creationId xmlns:a16="http://schemas.microsoft.com/office/drawing/2014/main" id="{69AA0A6E-B53F-4D7F-B12A-0B0C0A47752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2766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7" name="Text Box 1075">
            <a:extLst>
              <a:ext uri="{FF2B5EF4-FFF2-40B4-BE49-F238E27FC236}">
                <a16:creationId xmlns:a16="http://schemas.microsoft.com/office/drawing/2014/main" id="{78196120-F7CD-47F8-9CDD-14B1C44B8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505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0</a:t>
            </a:r>
            <a:endParaRPr lang="el-GR" altLang="en-US" sz="1800" baseline="-25000">
              <a:cs typeface="Arial" panose="020B0604020202020204" pitchFamily="34" charset="0"/>
            </a:endParaRPr>
          </a:p>
        </p:txBody>
      </p:sp>
      <p:sp>
        <p:nvSpPr>
          <p:cNvPr id="44058" name="Text Box 1076">
            <a:extLst>
              <a:ext uri="{FF2B5EF4-FFF2-40B4-BE49-F238E27FC236}">
                <a16:creationId xmlns:a16="http://schemas.microsoft.com/office/drawing/2014/main" id="{BB92DC50-8D25-4246-898B-B03CB562E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3528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t</a:t>
            </a:r>
            <a:r>
              <a:rPr lang="el-GR" altLang="en-US" sz="2000" baseline="-25000">
                <a:cs typeface="Arial" panose="020B0604020202020204" pitchFamily="34" charset="0"/>
              </a:rPr>
              <a:t>α</a:t>
            </a:r>
            <a:r>
              <a:rPr lang="en-US" altLang="en-US" sz="2000" baseline="-25000">
                <a:cs typeface="Arial" panose="020B0604020202020204" pitchFamily="34" charset="0"/>
              </a:rPr>
              <a:t>/2</a:t>
            </a:r>
            <a:endParaRPr lang="el-GR" altLang="en-US" sz="2000" baseline="-25000">
              <a:cs typeface="Arial" panose="020B0604020202020204" pitchFamily="34" charset="0"/>
            </a:endParaRPr>
          </a:p>
        </p:txBody>
      </p:sp>
      <p:sp>
        <p:nvSpPr>
          <p:cNvPr id="44059" name="Line 1078">
            <a:extLst>
              <a:ext uri="{FF2B5EF4-FFF2-40B4-BE49-F238E27FC236}">
                <a16:creationId xmlns:a16="http://schemas.microsoft.com/office/drawing/2014/main" id="{A9AFAD63-652B-4AAD-9F96-187F9C4FA7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3124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0" name="Line 1079">
            <a:extLst>
              <a:ext uri="{FF2B5EF4-FFF2-40B4-BE49-F238E27FC236}">
                <a16:creationId xmlns:a16="http://schemas.microsoft.com/office/drawing/2014/main" id="{1E7C3E71-FADC-4487-88B6-515A6CDCB4A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32766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1" name="Line 1081">
            <a:extLst>
              <a:ext uri="{FF2B5EF4-FFF2-40B4-BE49-F238E27FC236}">
                <a16:creationId xmlns:a16="http://schemas.microsoft.com/office/drawing/2014/main" id="{8AF898C0-7476-4905-8AC0-102CE0DC7A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01000" y="2514600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2" name="Rectangle 1082">
            <a:extLst>
              <a:ext uri="{FF2B5EF4-FFF2-40B4-BE49-F238E27FC236}">
                <a16:creationId xmlns:a16="http://schemas.microsoft.com/office/drawing/2014/main" id="{AC5DA12B-A5AD-4346-BB76-F41EA2A5AB4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96200" y="2133600"/>
            <a:ext cx="1219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Symbol" panose="05050102010706020507" pitchFamily="18" charset="2"/>
              </a:rPr>
              <a:t>a</a:t>
            </a:r>
            <a:r>
              <a:rPr lang="en-US" altLang="en-US" sz="2000"/>
              <a:t>/2=.025</a:t>
            </a:r>
          </a:p>
        </p:txBody>
      </p:sp>
      <p:sp>
        <p:nvSpPr>
          <p:cNvPr id="44063" name="Rectangle 1083">
            <a:extLst>
              <a:ext uri="{FF2B5EF4-FFF2-40B4-BE49-F238E27FC236}">
                <a16:creationId xmlns:a16="http://schemas.microsoft.com/office/drawing/2014/main" id="{B06D6A32-7B6A-4DA0-B4B4-F3A635169D7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343400" y="3810000"/>
            <a:ext cx="1219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-2.0639</a:t>
            </a:r>
          </a:p>
        </p:txBody>
      </p:sp>
      <p:sp>
        <p:nvSpPr>
          <p:cNvPr id="44064" name="Rectangle 1084">
            <a:extLst>
              <a:ext uri="{FF2B5EF4-FFF2-40B4-BE49-F238E27FC236}">
                <a16:creationId xmlns:a16="http://schemas.microsoft.com/office/drawing/2014/main" id="{9938FF33-CF30-468F-B966-0E606EFB727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67600" y="3733800"/>
            <a:ext cx="1219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2.0639</a:t>
            </a:r>
          </a:p>
        </p:txBody>
      </p:sp>
      <p:graphicFrame>
        <p:nvGraphicFramePr>
          <p:cNvPr id="44065" name="Object 1085">
            <a:hlinkClick r:id="" action="ppaction://ole?verb=0"/>
            <a:extLst>
              <a:ext uri="{FF2B5EF4-FFF2-40B4-BE49-F238E27FC236}">
                <a16:creationId xmlns:a16="http://schemas.microsoft.com/office/drawing/2014/main" id="{E0356101-3367-4737-8318-01DB6BEA32E6}"/>
              </a:ext>
            </a:extLst>
          </p:cNvPr>
          <p:cNvGraphicFramePr>
            <a:graphicFrameLocks/>
          </p:cNvGraphicFramePr>
          <p:nvPr/>
        </p:nvGraphicFramePr>
        <p:xfrm>
          <a:off x="3536950" y="4333875"/>
          <a:ext cx="46164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3" name="Equation" r:id="rId3" imgW="2255378" imgH="510744" progId="Equation.3">
                  <p:embed/>
                </p:oleObj>
              </mc:Choice>
              <mc:Fallback>
                <p:oleObj name="Equation" r:id="rId3" imgW="2255378" imgH="510744" progId="Equation.3">
                  <p:embed/>
                  <p:pic>
                    <p:nvPicPr>
                      <p:cNvPr id="0" name="Object 108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4333875"/>
                        <a:ext cx="461645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6" name="Rectangle 1086">
            <a:extLst>
              <a:ext uri="{FF2B5EF4-FFF2-40B4-BE49-F238E27FC236}">
                <a16:creationId xmlns:a16="http://schemas.microsoft.com/office/drawing/2014/main" id="{670A333C-8B00-4883-B29E-23690A9CE81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58000" y="3886200"/>
            <a:ext cx="762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</a:rPr>
              <a:t>1.46</a:t>
            </a:r>
          </a:p>
        </p:txBody>
      </p:sp>
      <p:sp>
        <p:nvSpPr>
          <p:cNvPr id="44067" name="Line 1087">
            <a:extLst>
              <a:ext uri="{FF2B5EF4-FFF2-40B4-BE49-F238E27FC236}">
                <a16:creationId xmlns:a16="http://schemas.microsoft.com/office/drawing/2014/main" id="{C9206E24-13FE-482C-9466-08D38C5AEA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3276600"/>
            <a:ext cx="0" cy="6096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8" name="Line 1088">
            <a:extLst>
              <a:ext uri="{FF2B5EF4-FFF2-40B4-BE49-F238E27FC236}">
                <a16:creationId xmlns:a16="http://schemas.microsoft.com/office/drawing/2014/main" id="{E5D4B186-2192-4091-A90B-6382C64194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724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9" name="Rectangle 1093">
            <a:extLst>
              <a:ext uri="{FF2B5EF4-FFF2-40B4-BE49-F238E27FC236}">
                <a16:creationId xmlns:a16="http://schemas.microsoft.com/office/drawing/2014/main" id="{71C9C166-07FB-4805-B03A-17D472E5E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05000"/>
            <a:ext cx="2057400" cy="100171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H</a:t>
            </a:r>
            <a:r>
              <a:rPr lang="en-US" altLang="en-US" b="1" baseline="-25000"/>
              <a:t>0</a:t>
            </a:r>
            <a:r>
              <a:rPr lang="en-US" altLang="en-US" b="1"/>
              <a:t>: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  <a:r>
              <a:rPr lang="el-GR" altLang="en-US" b="1">
                <a:cs typeface="Arial" panose="020B0604020202020204" pitchFamily="34" charset="0"/>
              </a:rPr>
              <a:t>μ</a:t>
            </a:r>
            <a:r>
              <a:rPr lang="en-US" altLang="en-US" b="1">
                <a:latin typeface="Symbol" panose="05050102010706020507" pitchFamily="18" charset="2"/>
              </a:rPr>
              <a:t> </a:t>
            </a:r>
            <a:r>
              <a:rPr lang="en-US" altLang="en-US" b="1"/>
              <a:t>= 168</a:t>
            </a:r>
            <a:r>
              <a:rPr lang="en-US" altLang="en-US" b="1">
                <a:latin typeface="Times New Roman" panose="02020603050405020304" pitchFamily="18" charset="0"/>
              </a:rPr>
              <a:t>   </a:t>
            </a:r>
            <a:r>
              <a:rPr lang="en-US" altLang="en-US" b="1"/>
              <a:t>H</a:t>
            </a:r>
            <a:r>
              <a:rPr lang="en-US" altLang="en-US" b="1" baseline="-25000"/>
              <a:t>a</a:t>
            </a:r>
            <a:r>
              <a:rPr lang="en-US" altLang="en-US" b="1"/>
              <a:t>: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  <a:r>
              <a:rPr lang="el-GR" altLang="en-US" b="1">
                <a:cs typeface="Arial" panose="020B0604020202020204" pitchFamily="34" charset="0"/>
              </a:rPr>
              <a:t>μ</a:t>
            </a:r>
            <a:r>
              <a:rPr lang="en-US" altLang="en-US" b="1">
                <a:latin typeface="Symbol" panose="05050102010706020507" pitchFamily="18" charset="2"/>
              </a:rPr>
              <a:t> ¹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  <a:r>
              <a:rPr lang="en-US" altLang="en-US" b="1"/>
              <a:t>168</a:t>
            </a:r>
          </a:p>
        </p:txBody>
      </p:sp>
      <p:sp>
        <p:nvSpPr>
          <p:cNvPr id="44070" name="Rectangle 37">
            <a:extLst>
              <a:ext uri="{FF2B5EF4-FFF2-40B4-BE49-F238E27FC236}">
                <a16:creationId xmlns:a16="http://schemas.microsoft.com/office/drawing/2014/main" id="{A713EE1B-F79D-4E0E-8913-557BA99F4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00" y="1447800"/>
            <a:ext cx="2627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=TINV(0.05,24)=2.063899 </a:t>
            </a:r>
          </a:p>
        </p:txBody>
      </p:sp>
      <p:cxnSp>
        <p:nvCxnSpPr>
          <p:cNvPr id="44071" name="Straight Arrow Connector 39">
            <a:extLst>
              <a:ext uri="{FF2B5EF4-FFF2-40B4-BE49-F238E27FC236}">
                <a16:creationId xmlns:a16="http://schemas.microsoft.com/office/drawing/2014/main" id="{492B459E-84F9-43BC-80BB-2F6CA5C4019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29200" y="1752600"/>
            <a:ext cx="0" cy="21336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37225E20-8552-447F-A461-A42E5E339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a Hypothesis?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18C4AA7D-8F1D-4070-980F-9B8B70C115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77200" cy="44196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 sz="3100"/>
              <a:t>A hypothesis is a </a:t>
            </a:r>
            <a:r>
              <a:rPr lang="en-US" altLang="en-US" sz="3100">
                <a:solidFill>
                  <a:srgbClr val="C00000"/>
                </a:solidFill>
              </a:rPr>
              <a:t>claim</a:t>
            </a:r>
            <a:r>
              <a:rPr lang="en-US" altLang="en-US" sz="3100"/>
              <a:t> (assumption) about a population parameter: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230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700"/>
          </a:p>
          <a:p>
            <a:pPr lvl="1" eaLnBrk="1" hangingPunct="1"/>
            <a:endParaRPr lang="en-US" altLang="en-US" sz="270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D5FB87E1-25CE-4BF4-ACBF-3A67A9CB4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429000"/>
            <a:ext cx="6629400" cy="8286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Claim:  The mean monthly cell phone bill of this city is  </a:t>
            </a:r>
            <a:r>
              <a:rPr lang="en-US" altLang="en-US" sz="2400" b="1">
                <a:sym typeface="Symbol" panose="05050102010706020507" pitchFamily="18" charset="2"/>
              </a:rPr>
              <a:t> =</a:t>
            </a:r>
            <a:r>
              <a:rPr lang="en-US" altLang="en-US" sz="2400" b="1"/>
              <a:t> $42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B0EAB6C-0AF1-4A73-85BA-D001A3C6991C}"/>
              </a:ext>
            </a:extLst>
          </p:cNvPr>
          <p:cNvSpPr txBox="1">
            <a:spLocks/>
          </p:cNvSpPr>
          <p:nvPr/>
        </p:nvSpPr>
        <p:spPr>
          <a:xfrm>
            <a:off x="1722438" y="4675188"/>
            <a:ext cx="6156325" cy="808037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E71652A-31D7-4996-B22E-25D55E937A82}"/>
              </a:ext>
            </a:extLst>
          </p:cNvPr>
          <p:cNvSpPr txBox="1">
            <a:spLocks/>
          </p:cNvSpPr>
          <p:nvPr/>
        </p:nvSpPr>
        <p:spPr>
          <a:xfrm>
            <a:off x="1722438" y="2473639"/>
            <a:ext cx="5830185" cy="774109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4800" dirty="0">
              <a:solidFill>
                <a:srgbClr val="003300"/>
              </a:solidFill>
              <a:latin typeface="+mj-lt"/>
              <a:ea typeface="+mj-ea"/>
              <a:cs typeface="+mj-cs"/>
            </a:endParaRPr>
          </a:p>
          <a:p>
            <a:pPr marL="54864"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accent5">
                    <a:lumMod val="10000"/>
                  </a:schemeClr>
                </a:solidFill>
                <a:latin typeface="Lucida Bright" panose="02040602050505020304" pitchFamily="18" charset="0"/>
                <a:ea typeface="+mj-ea"/>
                <a:cs typeface="FrankRuehl" panose="020E0503060101010101" pitchFamily="34" charset="-79"/>
              </a:rPr>
              <a:t>T1LM 7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0332A8D-1DC5-439B-AE03-ACDB538179A0}"/>
              </a:ext>
            </a:extLst>
          </p:cNvPr>
          <p:cNvSpPr txBox="1">
            <a:spLocks noChangeAspect="1"/>
          </p:cNvSpPr>
          <p:nvPr/>
        </p:nvSpPr>
        <p:spPr>
          <a:xfrm>
            <a:off x="1649818" y="3581400"/>
            <a:ext cx="6301564" cy="805417"/>
          </a:xfrm>
          <a:prstGeom prst="rect">
            <a:avLst/>
          </a:prstGeom>
          <a:scene3d>
            <a:camera prst="orthographicFront"/>
            <a:lightRig rig="soft" dir="t">
              <a:rot lat="0" lon="0" rev="2400000"/>
            </a:lightRig>
          </a:scene3d>
          <a:sp3d extrusionH="76200">
            <a:extrusionClr>
              <a:schemeClr val="accent2">
                <a:lumMod val="75000"/>
              </a:schemeClr>
            </a:extrusionClr>
          </a:sp3d>
        </p:spPr>
        <p:txBody>
          <a:bodyPr anchor="ctr">
            <a:sp3d>
              <a:bevelT w="19050" h="12700"/>
            </a:sp3d>
          </a:bodyPr>
          <a:lstStyle/>
          <a:p>
            <a:pPr marL="54864"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pPr marL="54864"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accent5">
                    <a:lumMod val="10000"/>
                  </a:schemeClr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rPr>
              <a:t>End</a:t>
            </a:r>
          </a:p>
        </p:txBody>
      </p:sp>
      <p:sp>
        <p:nvSpPr>
          <p:cNvPr id="45061" name="TextBox 1">
            <a:extLst>
              <a:ext uri="{FF2B5EF4-FFF2-40B4-BE49-F238E27FC236}">
                <a16:creationId xmlns:a16="http://schemas.microsoft.com/office/drawing/2014/main" id="{A27B7ACF-5037-4ABB-B233-5C39E1462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33400"/>
            <a:ext cx="5762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800000"/>
                </a:solidFill>
                <a:ea typeface="MS PGothic" panose="020B0600070205080204" pitchFamily="34" charset="-128"/>
              </a:rPr>
              <a:t>        </a:t>
            </a:r>
            <a:r>
              <a:rPr lang="en-US" altLang="en-US" sz="4400" b="1" dirty="0">
                <a:solidFill>
                  <a:srgbClr val="800000"/>
                </a:solidFill>
                <a:latin typeface="Lucida Bright" panose="02040602050505020304" pitchFamily="18" charset="0"/>
                <a:ea typeface="MS PGothic" panose="020B0600070205080204" pitchFamily="34" charset="-128"/>
              </a:rPr>
              <a:t>CSUSM</a:t>
            </a:r>
            <a:endParaRPr lang="en-US" altLang="en-US" sz="4400" b="1" dirty="0">
              <a:solidFill>
                <a:srgbClr val="C00000"/>
              </a:solidFill>
              <a:latin typeface="Lucida Bright" panose="02040602050505020304" pitchFamily="18" charset="0"/>
              <a:ea typeface="MS PGothic" panose="020B0600070205080204" pitchFamily="34" charset="-128"/>
              <a:cs typeface="FrankRuehl" panose="020E0503060101010101" pitchFamily="34" charset="-79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AD18974C-C907-417E-9B70-D121452A2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077200" cy="4114800"/>
          </a:xfrm>
        </p:spPr>
        <p:txBody>
          <a:bodyPr/>
          <a:lstStyle/>
          <a:p>
            <a:pPr lvl="1" eaLnBrk="1" hangingPunct="1">
              <a:lnSpc>
                <a:spcPct val="12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700"/>
              <a:t>The average number of TV sets in U.S. Homes is at least three :</a:t>
            </a:r>
            <a:endParaRPr lang="en-US" altLang="en-US" sz="23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6C37C21C-679E-4F1B-8FA7-7C3996DEE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Null Hypothesis, </a:t>
            </a:r>
            <a:r>
              <a:rPr lang="en-US" altLang="en-US">
                <a:solidFill>
                  <a:srgbClr val="C00000"/>
                </a:solidFill>
              </a:rPr>
              <a:t>H</a:t>
            </a:r>
            <a:r>
              <a:rPr lang="en-US" altLang="en-US" baseline="-2500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8436" name="Oval 7">
            <a:extLst>
              <a:ext uri="{FF2B5EF4-FFF2-40B4-BE49-F238E27FC236}">
                <a16:creationId xmlns:a16="http://schemas.microsoft.com/office/drawing/2014/main" id="{011DA7FB-9525-4854-8834-FCD09E4B3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460625"/>
            <a:ext cx="1981200" cy="1371600"/>
          </a:xfrm>
          <a:prstGeom prst="ellipse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18437" name="Object 11">
            <a:extLst>
              <a:ext uri="{FF2B5EF4-FFF2-40B4-BE49-F238E27FC236}">
                <a16:creationId xmlns:a16="http://schemas.microsoft.com/office/drawing/2014/main" id="{C9058C92-6E0E-41C6-B032-231D67D9D7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2865438"/>
          <a:ext cx="152400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3" imgW="622030" imgH="228501" progId="Equation.3">
                  <p:embed/>
                </p:oleObj>
              </mc:Choice>
              <mc:Fallback>
                <p:oleObj name="Equation" r:id="rId3" imgW="622030" imgH="228501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865438"/>
                        <a:ext cx="152400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E24C80D-FA6F-408E-AAA4-C6DCC71FDB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93038" cy="838200"/>
          </a:xfrm>
        </p:spPr>
        <p:txBody>
          <a:bodyPr/>
          <a:lstStyle/>
          <a:p>
            <a:pPr eaLnBrk="1" hangingPunct="1"/>
            <a:r>
              <a:rPr lang="en-US" altLang="en-US"/>
              <a:t>The Null Hypothesis, </a:t>
            </a:r>
            <a:r>
              <a:rPr lang="en-US" altLang="en-US">
                <a:solidFill>
                  <a:srgbClr val="C00000"/>
                </a:solidFill>
              </a:rPr>
              <a:t>H</a:t>
            </a:r>
            <a:r>
              <a:rPr lang="en-US" altLang="en-US" baseline="-2500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CFA4CB9-7928-4A87-9255-BAA45E309F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77200" cy="4495800"/>
          </a:xfrm>
        </p:spPr>
        <p:txBody>
          <a:bodyPr/>
          <a:lstStyle/>
          <a:p>
            <a:pPr eaLnBrk="1" hangingPunct="1"/>
            <a:r>
              <a:rPr lang="en-US" altLang="en-US" sz="3100"/>
              <a:t>Begin with the assumption that the null hypothesis is </a:t>
            </a:r>
            <a:r>
              <a:rPr lang="en-US" altLang="en-US" sz="3100">
                <a:solidFill>
                  <a:srgbClr val="C00000"/>
                </a:solidFill>
              </a:rPr>
              <a:t>true</a:t>
            </a:r>
          </a:p>
          <a:p>
            <a:pPr lvl="1" eaLnBrk="1" hangingPunct="1"/>
            <a:r>
              <a:rPr lang="en-US" altLang="en-US" sz="3100"/>
              <a:t>Similar to the notion of </a:t>
            </a:r>
            <a:r>
              <a:rPr lang="en-US" altLang="en-US" sz="3100">
                <a:solidFill>
                  <a:srgbClr val="C00000"/>
                </a:solidFill>
              </a:rPr>
              <a:t>innocent until</a:t>
            </a:r>
            <a:br>
              <a:rPr lang="en-US" altLang="en-US" sz="3100">
                <a:solidFill>
                  <a:srgbClr val="C00000"/>
                </a:solidFill>
              </a:rPr>
            </a:br>
            <a:r>
              <a:rPr lang="en-US" altLang="en-US" sz="3100">
                <a:solidFill>
                  <a:srgbClr val="C00000"/>
                </a:solidFill>
              </a:rPr>
              <a:t> proven guilty</a:t>
            </a:r>
          </a:p>
          <a:p>
            <a:pPr eaLnBrk="1" hangingPunct="1"/>
            <a:r>
              <a:rPr lang="en-US" altLang="en-US" sz="3100"/>
              <a:t>Refers to the status quo</a:t>
            </a:r>
          </a:p>
          <a:p>
            <a:pPr eaLnBrk="1" hangingPunct="1"/>
            <a:r>
              <a:rPr lang="en-US" altLang="en-US" sz="3100"/>
              <a:t>Always contains “=” , “≤” or “</a:t>
            </a:r>
            <a:r>
              <a:rPr lang="en-US" altLang="en-US" sz="3100" b="1">
                <a:sym typeface="Symbol" panose="05050102010706020507" pitchFamily="18" charset="2"/>
              </a:rPr>
              <a:t></a:t>
            </a:r>
            <a:r>
              <a:rPr lang="en-US" altLang="en-US" sz="3100">
                <a:sym typeface="Symbol" panose="05050102010706020507" pitchFamily="18" charset="2"/>
              </a:rPr>
              <a:t>” </a:t>
            </a:r>
            <a:r>
              <a:rPr lang="en-US" altLang="en-US" sz="3100"/>
              <a:t>sign</a:t>
            </a:r>
          </a:p>
          <a:p>
            <a:pPr eaLnBrk="1" hangingPunct="1"/>
            <a:r>
              <a:rPr lang="en-US" altLang="en-US" sz="3100"/>
              <a:t>May or may not be rejected for based on the evidence collected during testing.</a:t>
            </a:r>
          </a:p>
        </p:txBody>
      </p:sp>
      <p:graphicFrame>
        <p:nvGraphicFramePr>
          <p:cNvPr id="19460" name="Object 4">
            <a:hlinkClick r:id="" action="ppaction://ole?verb=0"/>
            <a:extLst>
              <a:ext uri="{FF2B5EF4-FFF2-40B4-BE49-F238E27FC236}">
                <a16:creationId xmlns:a16="http://schemas.microsoft.com/office/drawing/2014/main" id="{9456E83E-0D23-442C-927A-1C5A1C15F4C9}"/>
              </a:ext>
            </a:extLst>
          </p:cNvPr>
          <p:cNvGraphicFramePr>
            <a:graphicFrameLocks/>
          </p:cNvGraphicFramePr>
          <p:nvPr/>
        </p:nvGraphicFramePr>
        <p:xfrm>
          <a:off x="7696200" y="3200400"/>
          <a:ext cx="1295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Clip" r:id="rId3" imgW="1752600" imgH="1600200" progId="MS_ClipArt_Gallery.2">
                  <p:embed/>
                </p:oleObj>
              </mc:Choice>
              <mc:Fallback>
                <p:oleObj name="Clip" r:id="rId3" imgW="1752600" imgH="1600200" progId="MS_ClipArt_Gallery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200400"/>
                        <a:ext cx="12954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ext Box 5">
            <a:extLst>
              <a:ext uri="{FF2B5EF4-FFF2-40B4-BE49-F238E27FC236}">
                <a16:creationId xmlns:a16="http://schemas.microsoft.com/office/drawing/2014/main" id="{E3396478-4ECE-44C5-8693-A13FCB6F7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3013" y="1219200"/>
            <a:ext cx="1474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D7458D7-145B-4728-8801-E27052F547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Alternative Hypothesis, </a:t>
            </a:r>
            <a:r>
              <a:rPr lang="en-US" altLang="en-US">
                <a:solidFill>
                  <a:srgbClr val="C00000"/>
                </a:solidFill>
              </a:rPr>
              <a:t>H</a:t>
            </a:r>
            <a:r>
              <a:rPr lang="en-US" altLang="en-US" baseline="-2500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BC839EF-2F26-4FF2-A29F-895CD8C9E7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391400" cy="4532313"/>
          </a:xfrm>
        </p:spPr>
        <p:txBody>
          <a:bodyPr/>
          <a:lstStyle/>
          <a:p>
            <a:pPr eaLnBrk="1" hangingPunct="1"/>
            <a:r>
              <a:rPr lang="en-US" altLang="en-US"/>
              <a:t>Is the opposite of the null hypothesis</a:t>
            </a:r>
          </a:p>
          <a:p>
            <a:pPr lvl="1" eaLnBrk="1" hangingPunct="1"/>
            <a:r>
              <a:rPr lang="en-US" altLang="en-US"/>
              <a:t>e.g.: The average number of TV sets in U.S. homes is less than 3  ( H</a:t>
            </a:r>
            <a:r>
              <a:rPr lang="en-US" altLang="en-US" baseline="-25000"/>
              <a:t>a</a:t>
            </a:r>
            <a:r>
              <a:rPr lang="en-US" altLang="en-US"/>
              <a:t>: </a:t>
            </a:r>
            <a:r>
              <a:rPr lang="en-US" altLang="en-US">
                <a:sym typeface="Symbol" panose="05050102010706020507" pitchFamily="18" charset="2"/>
              </a:rPr>
              <a:t> &lt; 3 </a:t>
            </a:r>
            <a:r>
              <a:rPr lang="en-US" altLang="en-US"/>
              <a:t>)</a:t>
            </a:r>
          </a:p>
          <a:p>
            <a:pPr eaLnBrk="1" hangingPunct="1"/>
            <a:r>
              <a:rPr lang="en-US" altLang="en-US"/>
              <a:t>Challenges the status quo Ho</a:t>
            </a:r>
          </a:p>
          <a:p>
            <a:pPr eaLnBrk="1" hangingPunct="1"/>
            <a:r>
              <a:rPr lang="en-US" altLang="en-US"/>
              <a:t>Never contains the </a:t>
            </a:r>
            <a:r>
              <a:rPr lang="en-US" altLang="en-US" sz="3100"/>
              <a:t>“=” , “≤” or “</a:t>
            </a:r>
            <a:r>
              <a:rPr lang="en-US" altLang="en-US" sz="3100" b="1">
                <a:sym typeface="Symbol" panose="05050102010706020507" pitchFamily="18" charset="2"/>
              </a:rPr>
              <a:t></a:t>
            </a:r>
            <a:r>
              <a:rPr lang="en-US" altLang="en-US" sz="3100">
                <a:sym typeface="Symbol" panose="05050102010706020507" pitchFamily="18" charset="2"/>
              </a:rPr>
              <a:t>” </a:t>
            </a:r>
            <a:r>
              <a:rPr lang="en-US" altLang="en-US"/>
              <a:t>sign</a:t>
            </a:r>
          </a:p>
          <a:p>
            <a:pPr eaLnBrk="1" hangingPunct="1"/>
            <a:r>
              <a:rPr lang="en-US" altLang="en-US"/>
              <a:t>May or may not be accepted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22B8FFD-A30A-4DEE-A8A1-8088CF3D2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Level of Significance, </a:t>
            </a:r>
            <a:r>
              <a:rPr lang="en-US" altLang="en-US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/>
              <a:t> 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544B81F-2D8A-4BE6-8ADA-3180D70803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77200" cy="45720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altLang="en-US" b="1"/>
              <a:t>Defines unlikely values of sample statistic if null hypothesis is true</a:t>
            </a:r>
          </a:p>
          <a:p>
            <a:pPr lvl="1"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altLang="en-US" sz="2800"/>
              <a:t>Defines </a:t>
            </a:r>
            <a:r>
              <a:rPr lang="en-US" altLang="en-US" sz="2800">
                <a:solidFill>
                  <a:schemeClr val="folHlink"/>
                </a:solidFill>
              </a:rPr>
              <a:t>rejection region</a:t>
            </a:r>
            <a:r>
              <a:rPr lang="en-US" altLang="en-US" sz="2800"/>
              <a:t> of the sampling distribution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altLang="en-US"/>
              <a:t>Is designated by  </a:t>
            </a:r>
            <a:r>
              <a:rPr lang="en-US" altLang="en-US" sz="3200" b="1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>
                <a:sym typeface="Symbol" panose="05050102010706020507" pitchFamily="18" charset="2"/>
              </a:rPr>
              <a:t> </a:t>
            </a:r>
            <a:r>
              <a:rPr lang="en-US" altLang="en-US"/>
              <a:t>, (level of significance)</a:t>
            </a:r>
          </a:p>
          <a:p>
            <a:pPr lvl="1"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altLang="en-US" sz="2800"/>
              <a:t>Typical values are </a:t>
            </a:r>
            <a:r>
              <a:rPr lang="en-US" altLang="en-US" sz="2800">
                <a:solidFill>
                  <a:srgbClr val="C00000"/>
                </a:solidFill>
              </a:rPr>
              <a:t>.01, .05, or .10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altLang="en-US"/>
              <a:t>Is selected by the researcher at the beginning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altLang="en-US"/>
              <a:t>Provides the critical value(s) of the test</a:t>
            </a:r>
            <a:r>
              <a:rPr lang="en-US" altLang="en-US" sz="320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6">
            <a:extLst>
              <a:ext uri="{FF2B5EF4-FFF2-40B4-BE49-F238E27FC236}">
                <a16:creationId xmlns:a16="http://schemas.microsoft.com/office/drawing/2014/main" id="{D3E2C877-0794-457D-859E-846E646DF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524000"/>
            <a:ext cx="3733800" cy="609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2531" name="Freeform 58">
            <a:extLst>
              <a:ext uri="{FF2B5EF4-FFF2-40B4-BE49-F238E27FC236}">
                <a16:creationId xmlns:a16="http://schemas.microsoft.com/office/drawing/2014/main" id="{21A7628E-7361-470A-BEF2-01020EA7B8A3}"/>
              </a:ext>
            </a:extLst>
          </p:cNvPr>
          <p:cNvSpPr>
            <a:spLocks/>
          </p:cNvSpPr>
          <p:nvPr/>
        </p:nvSpPr>
        <p:spPr bwMode="auto">
          <a:xfrm flipH="1">
            <a:off x="6096000" y="5638800"/>
            <a:ext cx="914400" cy="455613"/>
          </a:xfrm>
          <a:custGeom>
            <a:avLst/>
            <a:gdLst>
              <a:gd name="T0" fmla="*/ 0 w 574"/>
              <a:gd name="T1" fmla="*/ 2147483646 h 287"/>
              <a:gd name="T2" fmla="*/ 2147483646 w 574"/>
              <a:gd name="T3" fmla="*/ 2147483646 h 287"/>
              <a:gd name="T4" fmla="*/ 2147483646 w 574"/>
              <a:gd name="T5" fmla="*/ 2147483646 h 287"/>
              <a:gd name="T6" fmla="*/ 2147483646 w 574"/>
              <a:gd name="T7" fmla="*/ 2147483646 h 287"/>
              <a:gd name="T8" fmla="*/ 2147483646 w 574"/>
              <a:gd name="T9" fmla="*/ 2147483646 h 287"/>
              <a:gd name="T10" fmla="*/ 2147483646 w 574"/>
              <a:gd name="T11" fmla="*/ 0 h 287"/>
              <a:gd name="T12" fmla="*/ 2147483646 w 574"/>
              <a:gd name="T13" fmla="*/ 2147483646 h 287"/>
              <a:gd name="T14" fmla="*/ 0 w 574"/>
              <a:gd name="T15" fmla="*/ 2147483646 h 287"/>
              <a:gd name="T16" fmla="*/ 0 w 574"/>
              <a:gd name="T17" fmla="*/ 2147483646 h 2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4"/>
              <a:gd name="T28" fmla="*/ 0 h 287"/>
              <a:gd name="T29" fmla="*/ 574 w 574"/>
              <a:gd name="T30" fmla="*/ 287 h 2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4" h="287">
                <a:moveTo>
                  <a:pt x="0" y="282"/>
                </a:moveTo>
                <a:lnTo>
                  <a:pt x="48" y="240"/>
                </a:lnTo>
                <a:lnTo>
                  <a:pt x="246" y="207"/>
                </a:lnTo>
                <a:lnTo>
                  <a:pt x="345" y="174"/>
                </a:lnTo>
                <a:lnTo>
                  <a:pt x="456" y="105"/>
                </a:lnTo>
                <a:lnTo>
                  <a:pt x="574" y="0"/>
                </a:lnTo>
                <a:lnTo>
                  <a:pt x="574" y="287"/>
                </a:lnTo>
                <a:lnTo>
                  <a:pt x="0" y="287"/>
                </a:lnTo>
                <a:lnTo>
                  <a:pt x="0" y="282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F8759851-145C-4473-A909-DB701230D1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93038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Level of Significance </a:t>
            </a:r>
            <a:br>
              <a:rPr lang="en-US" altLang="en-US"/>
            </a:br>
            <a:r>
              <a:rPr lang="en-US" altLang="en-US"/>
              <a:t>and the Rejection Region</a:t>
            </a:r>
          </a:p>
        </p:txBody>
      </p:sp>
      <p:sp>
        <p:nvSpPr>
          <p:cNvPr id="22533" name="Freeform 3">
            <a:extLst>
              <a:ext uri="{FF2B5EF4-FFF2-40B4-BE49-F238E27FC236}">
                <a16:creationId xmlns:a16="http://schemas.microsoft.com/office/drawing/2014/main" id="{737DF25E-2F3E-4FCC-A85C-2319BA8104F7}"/>
              </a:ext>
            </a:extLst>
          </p:cNvPr>
          <p:cNvSpPr>
            <a:spLocks/>
          </p:cNvSpPr>
          <p:nvPr/>
        </p:nvSpPr>
        <p:spPr bwMode="auto">
          <a:xfrm>
            <a:off x="3962400" y="2590800"/>
            <a:ext cx="911225" cy="455613"/>
          </a:xfrm>
          <a:custGeom>
            <a:avLst/>
            <a:gdLst>
              <a:gd name="T0" fmla="*/ 0 w 574"/>
              <a:gd name="T1" fmla="*/ 2147483646 h 287"/>
              <a:gd name="T2" fmla="*/ 2147483646 w 574"/>
              <a:gd name="T3" fmla="*/ 2147483646 h 287"/>
              <a:gd name="T4" fmla="*/ 2147483646 w 574"/>
              <a:gd name="T5" fmla="*/ 2147483646 h 287"/>
              <a:gd name="T6" fmla="*/ 2147483646 w 574"/>
              <a:gd name="T7" fmla="*/ 2147483646 h 287"/>
              <a:gd name="T8" fmla="*/ 2147483646 w 574"/>
              <a:gd name="T9" fmla="*/ 2147483646 h 287"/>
              <a:gd name="T10" fmla="*/ 2147483646 w 574"/>
              <a:gd name="T11" fmla="*/ 0 h 287"/>
              <a:gd name="T12" fmla="*/ 2147483646 w 574"/>
              <a:gd name="T13" fmla="*/ 2147483646 h 287"/>
              <a:gd name="T14" fmla="*/ 0 w 574"/>
              <a:gd name="T15" fmla="*/ 2147483646 h 287"/>
              <a:gd name="T16" fmla="*/ 0 w 574"/>
              <a:gd name="T17" fmla="*/ 2147483646 h 2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4"/>
              <a:gd name="T28" fmla="*/ 0 h 287"/>
              <a:gd name="T29" fmla="*/ 574 w 574"/>
              <a:gd name="T30" fmla="*/ 287 h 2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4" h="287">
                <a:moveTo>
                  <a:pt x="0" y="282"/>
                </a:moveTo>
                <a:lnTo>
                  <a:pt x="48" y="240"/>
                </a:lnTo>
                <a:lnTo>
                  <a:pt x="246" y="207"/>
                </a:lnTo>
                <a:lnTo>
                  <a:pt x="345" y="174"/>
                </a:lnTo>
                <a:lnTo>
                  <a:pt x="456" y="105"/>
                </a:lnTo>
                <a:lnTo>
                  <a:pt x="574" y="0"/>
                </a:lnTo>
                <a:lnTo>
                  <a:pt x="574" y="287"/>
                </a:lnTo>
                <a:lnTo>
                  <a:pt x="0" y="287"/>
                </a:lnTo>
                <a:lnTo>
                  <a:pt x="0" y="282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Freeform 7">
            <a:extLst>
              <a:ext uri="{FF2B5EF4-FFF2-40B4-BE49-F238E27FC236}">
                <a16:creationId xmlns:a16="http://schemas.microsoft.com/office/drawing/2014/main" id="{A716CDC6-A7AE-4F5A-AF15-A6862611E319}"/>
              </a:ext>
            </a:extLst>
          </p:cNvPr>
          <p:cNvSpPr>
            <a:spLocks/>
          </p:cNvSpPr>
          <p:nvPr/>
        </p:nvSpPr>
        <p:spPr bwMode="auto">
          <a:xfrm>
            <a:off x="4038600" y="2057400"/>
            <a:ext cx="1447800" cy="914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Freeform 8">
            <a:extLst>
              <a:ext uri="{FF2B5EF4-FFF2-40B4-BE49-F238E27FC236}">
                <a16:creationId xmlns:a16="http://schemas.microsoft.com/office/drawing/2014/main" id="{678ED26D-2915-400F-B0A1-B03FDB7876A3}"/>
              </a:ext>
            </a:extLst>
          </p:cNvPr>
          <p:cNvSpPr>
            <a:spLocks/>
          </p:cNvSpPr>
          <p:nvPr/>
        </p:nvSpPr>
        <p:spPr bwMode="auto">
          <a:xfrm>
            <a:off x="5486400" y="2057400"/>
            <a:ext cx="1447800" cy="914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Rectangle 13">
            <a:extLst>
              <a:ext uri="{FF2B5EF4-FFF2-40B4-BE49-F238E27FC236}">
                <a16:creationId xmlns:a16="http://schemas.microsoft.com/office/drawing/2014/main" id="{752AB2C9-5CF5-4B8D-8207-A77DFE5DB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" y="2209800"/>
            <a:ext cx="2066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H</a:t>
            </a:r>
            <a:r>
              <a:rPr lang="en-US" altLang="en-US" baseline="-25000"/>
              <a:t>0</a:t>
            </a:r>
            <a:r>
              <a:rPr lang="en-US" altLang="en-US"/>
              <a:t>: </a:t>
            </a:r>
            <a:r>
              <a:rPr lang="el-GR" altLang="en-US">
                <a:cs typeface="Arial" panose="020B0604020202020204" pitchFamily="34" charset="0"/>
              </a:rPr>
              <a:t>μ</a:t>
            </a:r>
            <a:r>
              <a:rPr lang="en-US" altLang="en-US"/>
              <a:t> </a:t>
            </a:r>
            <a:r>
              <a:rPr lang="en-US" altLang="en-US">
                <a:cs typeface="Arial" panose="020B0604020202020204" pitchFamily="34" charset="0"/>
              </a:rPr>
              <a:t>≥</a:t>
            </a:r>
            <a:r>
              <a:rPr lang="en-US" altLang="en-US"/>
              <a:t> 3   H</a:t>
            </a:r>
            <a:r>
              <a:rPr lang="en-US" altLang="en-US" baseline="-25000"/>
              <a:t>a</a:t>
            </a:r>
            <a:r>
              <a:rPr lang="en-US" altLang="en-US"/>
              <a:t>: </a:t>
            </a:r>
            <a:r>
              <a:rPr lang="el-GR" altLang="en-US">
                <a:cs typeface="Arial" panose="020B0604020202020204" pitchFamily="34" charset="0"/>
              </a:rPr>
              <a:t>μ</a:t>
            </a:r>
            <a:r>
              <a:rPr lang="en-US" altLang="en-US"/>
              <a:t> &lt; 3</a:t>
            </a:r>
          </a:p>
        </p:txBody>
      </p:sp>
      <p:sp>
        <p:nvSpPr>
          <p:cNvPr id="22537" name="Line 14">
            <a:extLst>
              <a:ext uri="{FF2B5EF4-FFF2-40B4-BE49-F238E27FC236}">
                <a16:creationId xmlns:a16="http://schemas.microsoft.com/office/drawing/2014/main" id="{87C47656-4788-4FD9-BE69-DCB342CEF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048000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Rectangle 17">
            <a:extLst>
              <a:ext uri="{FF2B5EF4-FFF2-40B4-BE49-F238E27FC236}">
                <a16:creationId xmlns:a16="http://schemas.microsoft.com/office/drawing/2014/main" id="{6F82EC83-D594-465A-8B61-E51471807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971800"/>
            <a:ext cx="304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0</a:t>
            </a:r>
          </a:p>
        </p:txBody>
      </p:sp>
      <p:sp>
        <p:nvSpPr>
          <p:cNvPr id="22539" name="Rectangle 20">
            <a:extLst>
              <a:ext uri="{FF2B5EF4-FFF2-40B4-BE49-F238E27FC236}">
                <a16:creationId xmlns:a16="http://schemas.microsoft.com/office/drawing/2014/main" id="{D65BE8A4-6569-46BA-BCEE-B0E607149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81400"/>
            <a:ext cx="2143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H</a:t>
            </a:r>
            <a:r>
              <a:rPr lang="en-US" altLang="en-US" baseline="-25000"/>
              <a:t>0</a:t>
            </a:r>
            <a:r>
              <a:rPr lang="en-US" altLang="en-US"/>
              <a:t>: </a:t>
            </a:r>
            <a:r>
              <a:rPr lang="el-GR" altLang="en-US" sz="2400"/>
              <a:t>μ</a:t>
            </a:r>
            <a:r>
              <a:rPr lang="en-US" altLang="en-US"/>
              <a:t> </a:t>
            </a:r>
            <a:r>
              <a:rPr lang="en-US" altLang="en-US">
                <a:cs typeface="Arial" panose="020B0604020202020204" pitchFamily="34" charset="0"/>
              </a:rPr>
              <a:t>≤</a:t>
            </a:r>
            <a:r>
              <a:rPr lang="en-US" altLang="en-US"/>
              <a:t> 3  H</a:t>
            </a:r>
            <a:r>
              <a:rPr lang="en-US" altLang="en-US" baseline="-25000"/>
              <a:t>a</a:t>
            </a:r>
            <a:r>
              <a:rPr lang="en-US" altLang="en-US"/>
              <a:t>: </a:t>
            </a:r>
            <a:r>
              <a:rPr lang="el-GR" altLang="en-US" sz="2400"/>
              <a:t>μ</a:t>
            </a:r>
            <a:r>
              <a:rPr lang="en-US" altLang="en-US"/>
              <a:t> &gt; 3</a:t>
            </a:r>
          </a:p>
        </p:txBody>
      </p:sp>
      <p:sp>
        <p:nvSpPr>
          <p:cNvPr id="22540" name="Rectangle 21">
            <a:extLst>
              <a:ext uri="{FF2B5EF4-FFF2-40B4-BE49-F238E27FC236}">
                <a16:creationId xmlns:a16="http://schemas.microsoft.com/office/drawing/2014/main" id="{C47B7550-4D02-47AD-8D1F-0E553B5E9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029200"/>
            <a:ext cx="19145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H</a:t>
            </a:r>
            <a:r>
              <a:rPr lang="en-US" altLang="en-US" baseline="-25000"/>
              <a:t>0</a:t>
            </a:r>
            <a:r>
              <a:rPr lang="en-US" altLang="en-US"/>
              <a:t>: </a:t>
            </a:r>
            <a:r>
              <a:rPr lang="el-GR" altLang="en-US" sz="2400"/>
              <a:t>μ</a:t>
            </a:r>
            <a:r>
              <a:rPr lang="en-US" altLang="en-US"/>
              <a:t> = 3    H</a:t>
            </a:r>
            <a:r>
              <a:rPr lang="en-US" altLang="en-US" baseline="-25000"/>
              <a:t>a</a:t>
            </a:r>
            <a:r>
              <a:rPr lang="en-US" altLang="en-US"/>
              <a:t>: </a:t>
            </a:r>
            <a:r>
              <a:rPr lang="el-GR" altLang="en-US" sz="2400"/>
              <a:t>μ</a:t>
            </a:r>
            <a:r>
              <a:rPr lang="en-US" altLang="en-US"/>
              <a:t> </a:t>
            </a:r>
            <a:r>
              <a:rPr lang="en-US" altLang="en-US">
                <a:cs typeface="Arial" panose="020B0604020202020204" pitchFamily="34" charset="0"/>
              </a:rPr>
              <a:t>≠</a:t>
            </a:r>
            <a:r>
              <a:rPr lang="en-US" altLang="en-US"/>
              <a:t> 3</a:t>
            </a:r>
          </a:p>
        </p:txBody>
      </p:sp>
      <p:sp>
        <p:nvSpPr>
          <p:cNvPr id="22541" name="Line 22">
            <a:extLst>
              <a:ext uri="{FF2B5EF4-FFF2-40B4-BE49-F238E27FC236}">
                <a16:creationId xmlns:a16="http://schemas.microsoft.com/office/drawing/2014/main" id="{93855440-310E-4BB4-BD33-A4ABB385C9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5908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Rectangle 23">
            <a:extLst>
              <a:ext uri="{FF2B5EF4-FFF2-40B4-BE49-F238E27FC236}">
                <a16:creationId xmlns:a16="http://schemas.microsoft.com/office/drawing/2014/main" id="{F01629F2-0CA8-4091-986B-3DC21FFECF9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81400" y="2209800"/>
            <a:ext cx="5302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i="1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2543" name="Rectangle 24">
            <a:extLst>
              <a:ext uri="{FF2B5EF4-FFF2-40B4-BE49-F238E27FC236}">
                <a16:creationId xmlns:a16="http://schemas.microsoft.com/office/drawing/2014/main" id="{031D87AD-13CC-4417-8718-535B1E5CA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657600"/>
            <a:ext cx="38576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i="1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2544" name="Rectangle 25">
            <a:extLst>
              <a:ext uri="{FF2B5EF4-FFF2-40B4-BE49-F238E27FC236}">
                <a16:creationId xmlns:a16="http://schemas.microsoft.com/office/drawing/2014/main" id="{C0162A40-C44C-499B-A784-BFA42F539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181600"/>
            <a:ext cx="6905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 /2</a:t>
            </a:r>
          </a:p>
        </p:txBody>
      </p:sp>
      <p:sp>
        <p:nvSpPr>
          <p:cNvPr id="22545" name="Freeform 31">
            <a:extLst>
              <a:ext uri="{FF2B5EF4-FFF2-40B4-BE49-F238E27FC236}">
                <a16:creationId xmlns:a16="http://schemas.microsoft.com/office/drawing/2014/main" id="{E7658E58-191D-415B-8FCD-4F3B6B5DA33E}"/>
              </a:ext>
            </a:extLst>
          </p:cNvPr>
          <p:cNvSpPr>
            <a:spLocks/>
          </p:cNvSpPr>
          <p:nvPr/>
        </p:nvSpPr>
        <p:spPr bwMode="auto">
          <a:xfrm>
            <a:off x="4724400" y="2895600"/>
            <a:ext cx="306388" cy="306388"/>
          </a:xfrm>
          <a:custGeom>
            <a:avLst/>
            <a:gdLst>
              <a:gd name="T0" fmla="*/ 2147483646 w 193"/>
              <a:gd name="T1" fmla="*/ 2147483646 h 193"/>
              <a:gd name="T2" fmla="*/ 2147483646 w 193"/>
              <a:gd name="T3" fmla="*/ 2147483646 h 193"/>
              <a:gd name="T4" fmla="*/ 2147483646 w 193"/>
              <a:gd name="T5" fmla="*/ 0 h 193"/>
              <a:gd name="T6" fmla="*/ 2147483646 w 193"/>
              <a:gd name="T7" fmla="*/ 2147483646 h 193"/>
              <a:gd name="T8" fmla="*/ 0 w 193"/>
              <a:gd name="T9" fmla="*/ 2147483646 h 193"/>
              <a:gd name="T10" fmla="*/ 2147483646 w 193"/>
              <a:gd name="T11" fmla="*/ 2147483646 h 193"/>
              <a:gd name="T12" fmla="*/ 2147483646 w 193"/>
              <a:gd name="T13" fmla="*/ 2147483646 h 193"/>
              <a:gd name="T14" fmla="*/ 2147483646 w 193"/>
              <a:gd name="T15" fmla="*/ 2147483646 h 193"/>
              <a:gd name="T16" fmla="*/ 2147483646 w 193"/>
              <a:gd name="T17" fmla="*/ 2147483646 h 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3"/>
              <a:gd name="T28" fmla="*/ 0 h 193"/>
              <a:gd name="T29" fmla="*/ 193 w 193"/>
              <a:gd name="T30" fmla="*/ 193 h 1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3" h="193">
                <a:moveTo>
                  <a:pt x="192" y="96"/>
                </a:moveTo>
                <a:lnTo>
                  <a:pt x="113" y="79"/>
                </a:lnTo>
                <a:lnTo>
                  <a:pt x="96" y="0"/>
                </a:lnTo>
                <a:lnTo>
                  <a:pt x="79" y="79"/>
                </a:lnTo>
                <a:lnTo>
                  <a:pt x="0" y="96"/>
                </a:lnTo>
                <a:lnTo>
                  <a:pt x="79" y="113"/>
                </a:lnTo>
                <a:lnTo>
                  <a:pt x="96" y="192"/>
                </a:lnTo>
                <a:lnTo>
                  <a:pt x="113" y="113"/>
                </a:lnTo>
                <a:lnTo>
                  <a:pt x="192" y="96"/>
                </a:lnTo>
              </a:path>
            </a:pathLst>
          </a:custGeom>
          <a:solidFill>
            <a:srgbClr val="F8F8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Rectangle 33">
            <a:extLst>
              <a:ext uri="{FF2B5EF4-FFF2-40B4-BE49-F238E27FC236}">
                <a16:creationId xmlns:a16="http://schemas.microsoft.com/office/drawing/2014/main" id="{6ED4E9AA-2774-442C-BE5D-15DD72CC5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676400"/>
            <a:ext cx="2057400" cy="698500"/>
          </a:xfrm>
          <a:prstGeom prst="rect">
            <a:avLst/>
          </a:pr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     </a:t>
            </a:r>
            <a:r>
              <a:rPr lang="en-US" altLang="en-US" sz="2000" b="1"/>
              <a:t>Represents</a:t>
            </a:r>
          </a:p>
          <a:p>
            <a:pPr>
              <a:lnSpc>
                <a:spcPct val="3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    critical value</a:t>
            </a:r>
          </a:p>
        </p:txBody>
      </p:sp>
      <p:sp>
        <p:nvSpPr>
          <p:cNvPr id="22547" name="Freeform 34">
            <a:extLst>
              <a:ext uri="{FF2B5EF4-FFF2-40B4-BE49-F238E27FC236}">
                <a16:creationId xmlns:a16="http://schemas.microsoft.com/office/drawing/2014/main" id="{AAB45C40-8211-405C-80D9-551949C55722}"/>
              </a:ext>
            </a:extLst>
          </p:cNvPr>
          <p:cNvSpPr>
            <a:spLocks/>
          </p:cNvSpPr>
          <p:nvPr/>
        </p:nvSpPr>
        <p:spPr bwMode="auto">
          <a:xfrm>
            <a:off x="6934200" y="1752600"/>
            <a:ext cx="306388" cy="306388"/>
          </a:xfrm>
          <a:custGeom>
            <a:avLst/>
            <a:gdLst>
              <a:gd name="T0" fmla="*/ 2147483646 w 193"/>
              <a:gd name="T1" fmla="*/ 2147483646 h 193"/>
              <a:gd name="T2" fmla="*/ 2147483646 w 193"/>
              <a:gd name="T3" fmla="*/ 2147483646 h 193"/>
              <a:gd name="T4" fmla="*/ 2147483646 w 193"/>
              <a:gd name="T5" fmla="*/ 0 h 193"/>
              <a:gd name="T6" fmla="*/ 2147483646 w 193"/>
              <a:gd name="T7" fmla="*/ 2147483646 h 193"/>
              <a:gd name="T8" fmla="*/ 0 w 193"/>
              <a:gd name="T9" fmla="*/ 2147483646 h 193"/>
              <a:gd name="T10" fmla="*/ 2147483646 w 193"/>
              <a:gd name="T11" fmla="*/ 2147483646 h 193"/>
              <a:gd name="T12" fmla="*/ 2147483646 w 193"/>
              <a:gd name="T13" fmla="*/ 2147483646 h 193"/>
              <a:gd name="T14" fmla="*/ 2147483646 w 193"/>
              <a:gd name="T15" fmla="*/ 2147483646 h 193"/>
              <a:gd name="T16" fmla="*/ 2147483646 w 193"/>
              <a:gd name="T17" fmla="*/ 2147483646 h 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3"/>
              <a:gd name="T28" fmla="*/ 0 h 193"/>
              <a:gd name="T29" fmla="*/ 193 w 193"/>
              <a:gd name="T30" fmla="*/ 193 h 1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3" h="193">
                <a:moveTo>
                  <a:pt x="192" y="96"/>
                </a:moveTo>
                <a:lnTo>
                  <a:pt x="113" y="79"/>
                </a:lnTo>
                <a:lnTo>
                  <a:pt x="96" y="0"/>
                </a:lnTo>
                <a:lnTo>
                  <a:pt x="79" y="79"/>
                </a:lnTo>
                <a:lnTo>
                  <a:pt x="0" y="96"/>
                </a:lnTo>
                <a:lnTo>
                  <a:pt x="79" y="113"/>
                </a:lnTo>
                <a:lnTo>
                  <a:pt x="96" y="192"/>
                </a:lnTo>
                <a:lnTo>
                  <a:pt x="113" y="113"/>
                </a:lnTo>
                <a:lnTo>
                  <a:pt x="192" y="96"/>
                </a:lnTo>
              </a:path>
            </a:pathLst>
          </a:custGeom>
          <a:solidFill>
            <a:srgbClr val="F8F8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Rectangle 35">
            <a:extLst>
              <a:ext uri="{FF2B5EF4-FFF2-40B4-BE49-F238E27FC236}">
                <a16:creationId xmlns:a16="http://schemas.microsoft.com/office/drawing/2014/main" id="{D9B78B5B-1506-458B-A625-5AE2EF508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048000"/>
            <a:ext cx="152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Lower tail test</a:t>
            </a:r>
          </a:p>
        </p:txBody>
      </p:sp>
      <p:sp>
        <p:nvSpPr>
          <p:cNvPr id="22549" name="Line 38">
            <a:extLst>
              <a:ext uri="{FF2B5EF4-FFF2-40B4-BE49-F238E27FC236}">
                <a16:creationId xmlns:a16="http://schemas.microsoft.com/office/drawing/2014/main" id="{EB173BF7-CE05-4E15-AF78-D67DC38BEF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057400"/>
            <a:ext cx="0" cy="990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50" name="Rectangle 39">
            <a:extLst>
              <a:ext uri="{FF2B5EF4-FFF2-40B4-BE49-F238E27FC236}">
                <a16:creationId xmlns:a16="http://schemas.microsoft.com/office/drawing/2014/main" id="{373D30FF-153A-4B4F-AA26-BAE69D3C7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600200"/>
            <a:ext cx="3278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Level of significance = </a:t>
            </a:r>
          </a:p>
        </p:txBody>
      </p:sp>
      <p:sp>
        <p:nvSpPr>
          <p:cNvPr id="22551" name="Rectangle 40">
            <a:extLst>
              <a:ext uri="{FF2B5EF4-FFF2-40B4-BE49-F238E27FC236}">
                <a16:creationId xmlns:a16="http://schemas.microsoft.com/office/drawing/2014/main" id="{0084C832-ABDE-4CF4-BF5D-2C92934011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19600" y="1524000"/>
            <a:ext cx="5302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i="1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2552" name="Freeform 41">
            <a:extLst>
              <a:ext uri="{FF2B5EF4-FFF2-40B4-BE49-F238E27FC236}">
                <a16:creationId xmlns:a16="http://schemas.microsoft.com/office/drawing/2014/main" id="{F96EE5C5-0C5C-427B-9D21-489CA7C13468}"/>
              </a:ext>
            </a:extLst>
          </p:cNvPr>
          <p:cNvSpPr>
            <a:spLocks/>
          </p:cNvSpPr>
          <p:nvPr/>
        </p:nvSpPr>
        <p:spPr bwMode="auto">
          <a:xfrm flipH="1">
            <a:off x="6096000" y="4114800"/>
            <a:ext cx="917575" cy="455613"/>
          </a:xfrm>
          <a:custGeom>
            <a:avLst/>
            <a:gdLst>
              <a:gd name="T0" fmla="*/ 0 w 574"/>
              <a:gd name="T1" fmla="*/ 2147483646 h 287"/>
              <a:gd name="T2" fmla="*/ 2147483646 w 574"/>
              <a:gd name="T3" fmla="*/ 2147483646 h 287"/>
              <a:gd name="T4" fmla="*/ 2147483646 w 574"/>
              <a:gd name="T5" fmla="*/ 2147483646 h 287"/>
              <a:gd name="T6" fmla="*/ 2147483646 w 574"/>
              <a:gd name="T7" fmla="*/ 2147483646 h 287"/>
              <a:gd name="T8" fmla="*/ 2147483646 w 574"/>
              <a:gd name="T9" fmla="*/ 2147483646 h 287"/>
              <a:gd name="T10" fmla="*/ 2147483646 w 574"/>
              <a:gd name="T11" fmla="*/ 0 h 287"/>
              <a:gd name="T12" fmla="*/ 2147483646 w 574"/>
              <a:gd name="T13" fmla="*/ 2147483646 h 287"/>
              <a:gd name="T14" fmla="*/ 0 w 574"/>
              <a:gd name="T15" fmla="*/ 2147483646 h 287"/>
              <a:gd name="T16" fmla="*/ 0 w 574"/>
              <a:gd name="T17" fmla="*/ 2147483646 h 2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4"/>
              <a:gd name="T28" fmla="*/ 0 h 287"/>
              <a:gd name="T29" fmla="*/ 574 w 574"/>
              <a:gd name="T30" fmla="*/ 287 h 2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4" h="287">
                <a:moveTo>
                  <a:pt x="0" y="282"/>
                </a:moveTo>
                <a:lnTo>
                  <a:pt x="48" y="240"/>
                </a:lnTo>
                <a:lnTo>
                  <a:pt x="246" y="207"/>
                </a:lnTo>
                <a:lnTo>
                  <a:pt x="345" y="174"/>
                </a:lnTo>
                <a:lnTo>
                  <a:pt x="456" y="105"/>
                </a:lnTo>
                <a:lnTo>
                  <a:pt x="574" y="0"/>
                </a:lnTo>
                <a:lnTo>
                  <a:pt x="574" y="287"/>
                </a:lnTo>
                <a:lnTo>
                  <a:pt x="0" y="287"/>
                </a:lnTo>
                <a:lnTo>
                  <a:pt x="0" y="282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3" name="Freeform 42">
            <a:extLst>
              <a:ext uri="{FF2B5EF4-FFF2-40B4-BE49-F238E27FC236}">
                <a16:creationId xmlns:a16="http://schemas.microsoft.com/office/drawing/2014/main" id="{E860597F-A47C-46FF-9FF7-E07D658063DE}"/>
              </a:ext>
            </a:extLst>
          </p:cNvPr>
          <p:cNvSpPr>
            <a:spLocks/>
          </p:cNvSpPr>
          <p:nvPr/>
        </p:nvSpPr>
        <p:spPr bwMode="auto">
          <a:xfrm>
            <a:off x="4038600" y="3581400"/>
            <a:ext cx="1447800" cy="914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4" name="Freeform 43">
            <a:extLst>
              <a:ext uri="{FF2B5EF4-FFF2-40B4-BE49-F238E27FC236}">
                <a16:creationId xmlns:a16="http://schemas.microsoft.com/office/drawing/2014/main" id="{83D63FD6-8B8B-4BD8-AD7A-39387C04CD37}"/>
              </a:ext>
            </a:extLst>
          </p:cNvPr>
          <p:cNvSpPr>
            <a:spLocks/>
          </p:cNvSpPr>
          <p:nvPr/>
        </p:nvSpPr>
        <p:spPr bwMode="auto">
          <a:xfrm>
            <a:off x="5486400" y="3581400"/>
            <a:ext cx="1447800" cy="914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5" name="Line 44">
            <a:extLst>
              <a:ext uri="{FF2B5EF4-FFF2-40B4-BE49-F238E27FC236}">
                <a16:creationId xmlns:a16="http://schemas.microsoft.com/office/drawing/2014/main" id="{D3DDB56A-FFDA-4ABB-BC90-25220ECAB4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4572000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Rectangle 45">
            <a:extLst>
              <a:ext uri="{FF2B5EF4-FFF2-40B4-BE49-F238E27FC236}">
                <a16:creationId xmlns:a16="http://schemas.microsoft.com/office/drawing/2014/main" id="{6E36FF0D-3D3A-4933-9F43-C1ADF4AD9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495800"/>
            <a:ext cx="304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0</a:t>
            </a:r>
          </a:p>
        </p:txBody>
      </p:sp>
      <p:sp>
        <p:nvSpPr>
          <p:cNvPr id="22557" name="Freeform 46">
            <a:extLst>
              <a:ext uri="{FF2B5EF4-FFF2-40B4-BE49-F238E27FC236}">
                <a16:creationId xmlns:a16="http://schemas.microsoft.com/office/drawing/2014/main" id="{9154FABF-BF7E-488E-924A-C4029E2EC020}"/>
              </a:ext>
            </a:extLst>
          </p:cNvPr>
          <p:cNvSpPr>
            <a:spLocks/>
          </p:cNvSpPr>
          <p:nvPr/>
        </p:nvSpPr>
        <p:spPr bwMode="auto">
          <a:xfrm>
            <a:off x="5943600" y="4419600"/>
            <a:ext cx="306388" cy="306388"/>
          </a:xfrm>
          <a:custGeom>
            <a:avLst/>
            <a:gdLst>
              <a:gd name="T0" fmla="*/ 2147483646 w 193"/>
              <a:gd name="T1" fmla="*/ 2147483646 h 193"/>
              <a:gd name="T2" fmla="*/ 2147483646 w 193"/>
              <a:gd name="T3" fmla="*/ 2147483646 h 193"/>
              <a:gd name="T4" fmla="*/ 2147483646 w 193"/>
              <a:gd name="T5" fmla="*/ 0 h 193"/>
              <a:gd name="T6" fmla="*/ 2147483646 w 193"/>
              <a:gd name="T7" fmla="*/ 2147483646 h 193"/>
              <a:gd name="T8" fmla="*/ 0 w 193"/>
              <a:gd name="T9" fmla="*/ 2147483646 h 193"/>
              <a:gd name="T10" fmla="*/ 2147483646 w 193"/>
              <a:gd name="T11" fmla="*/ 2147483646 h 193"/>
              <a:gd name="T12" fmla="*/ 2147483646 w 193"/>
              <a:gd name="T13" fmla="*/ 2147483646 h 193"/>
              <a:gd name="T14" fmla="*/ 2147483646 w 193"/>
              <a:gd name="T15" fmla="*/ 2147483646 h 193"/>
              <a:gd name="T16" fmla="*/ 2147483646 w 193"/>
              <a:gd name="T17" fmla="*/ 2147483646 h 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3"/>
              <a:gd name="T28" fmla="*/ 0 h 193"/>
              <a:gd name="T29" fmla="*/ 193 w 193"/>
              <a:gd name="T30" fmla="*/ 193 h 1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3" h="193">
                <a:moveTo>
                  <a:pt x="192" y="96"/>
                </a:moveTo>
                <a:lnTo>
                  <a:pt x="113" y="79"/>
                </a:lnTo>
                <a:lnTo>
                  <a:pt x="96" y="0"/>
                </a:lnTo>
                <a:lnTo>
                  <a:pt x="79" y="79"/>
                </a:lnTo>
                <a:lnTo>
                  <a:pt x="0" y="96"/>
                </a:lnTo>
                <a:lnTo>
                  <a:pt x="79" y="113"/>
                </a:lnTo>
                <a:lnTo>
                  <a:pt x="96" y="192"/>
                </a:lnTo>
                <a:lnTo>
                  <a:pt x="113" y="113"/>
                </a:lnTo>
                <a:lnTo>
                  <a:pt x="192" y="96"/>
                </a:lnTo>
              </a:path>
            </a:pathLst>
          </a:custGeom>
          <a:solidFill>
            <a:srgbClr val="F8F8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58" name="Line 47">
            <a:extLst>
              <a:ext uri="{FF2B5EF4-FFF2-40B4-BE49-F238E27FC236}">
                <a16:creationId xmlns:a16="http://schemas.microsoft.com/office/drawing/2014/main" id="{1DE9AD32-B7B1-49D6-81C4-BFBAE39623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581400"/>
            <a:ext cx="0" cy="990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59" name="Freeform 48">
            <a:extLst>
              <a:ext uri="{FF2B5EF4-FFF2-40B4-BE49-F238E27FC236}">
                <a16:creationId xmlns:a16="http://schemas.microsoft.com/office/drawing/2014/main" id="{F5122CF5-628C-4F61-8E25-05E8B2D74906}"/>
              </a:ext>
            </a:extLst>
          </p:cNvPr>
          <p:cNvSpPr>
            <a:spLocks/>
          </p:cNvSpPr>
          <p:nvPr/>
        </p:nvSpPr>
        <p:spPr bwMode="auto">
          <a:xfrm>
            <a:off x="3962400" y="5638800"/>
            <a:ext cx="911225" cy="455613"/>
          </a:xfrm>
          <a:custGeom>
            <a:avLst/>
            <a:gdLst>
              <a:gd name="T0" fmla="*/ 0 w 574"/>
              <a:gd name="T1" fmla="*/ 2147483646 h 287"/>
              <a:gd name="T2" fmla="*/ 2147483646 w 574"/>
              <a:gd name="T3" fmla="*/ 2147483646 h 287"/>
              <a:gd name="T4" fmla="*/ 2147483646 w 574"/>
              <a:gd name="T5" fmla="*/ 2147483646 h 287"/>
              <a:gd name="T6" fmla="*/ 2147483646 w 574"/>
              <a:gd name="T7" fmla="*/ 2147483646 h 287"/>
              <a:gd name="T8" fmla="*/ 2147483646 w 574"/>
              <a:gd name="T9" fmla="*/ 2147483646 h 287"/>
              <a:gd name="T10" fmla="*/ 2147483646 w 574"/>
              <a:gd name="T11" fmla="*/ 0 h 287"/>
              <a:gd name="T12" fmla="*/ 2147483646 w 574"/>
              <a:gd name="T13" fmla="*/ 2147483646 h 287"/>
              <a:gd name="T14" fmla="*/ 0 w 574"/>
              <a:gd name="T15" fmla="*/ 2147483646 h 287"/>
              <a:gd name="T16" fmla="*/ 0 w 574"/>
              <a:gd name="T17" fmla="*/ 2147483646 h 2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4"/>
              <a:gd name="T28" fmla="*/ 0 h 287"/>
              <a:gd name="T29" fmla="*/ 574 w 574"/>
              <a:gd name="T30" fmla="*/ 287 h 2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4" h="287">
                <a:moveTo>
                  <a:pt x="0" y="282"/>
                </a:moveTo>
                <a:lnTo>
                  <a:pt x="48" y="240"/>
                </a:lnTo>
                <a:lnTo>
                  <a:pt x="246" y="207"/>
                </a:lnTo>
                <a:lnTo>
                  <a:pt x="345" y="174"/>
                </a:lnTo>
                <a:lnTo>
                  <a:pt x="456" y="105"/>
                </a:lnTo>
                <a:lnTo>
                  <a:pt x="574" y="0"/>
                </a:lnTo>
                <a:lnTo>
                  <a:pt x="574" y="287"/>
                </a:lnTo>
                <a:lnTo>
                  <a:pt x="0" y="287"/>
                </a:lnTo>
                <a:lnTo>
                  <a:pt x="0" y="282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0" name="Freeform 49">
            <a:extLst>
              <a:ext uri="{FF2B5EF4-FFF2-40B4-BE49-F238E27FC236}">
                <a16:creationId xmlns:a16="http://schemas.microsoft.com/office/drawing/2014/main" id="{EA13C19B-E217-46A2-AAD1-29B9858BF0E5}"/>
              </a:ext>
            </a:extLst>
          </p:cNvPr>
          <p:cNvSpPr>
            <a:spLocks/>
          </p:cNvSpPr>
          <p:nvPr/>
        </p:nvSpPr>
        <p:spPr bwMode="auto">
          <a:xfrm>
            <a:off x="4038600" y="5105400"/>
            <a:ext cx="1447800" cy="914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1" name="Freeform 50">
            <a:extLst>
              <a:ext uri="{FF2B5EF4-FFF2-40B4-BE49-F238E27FC236}">
                <a16:creationId xmlns:a16="http://schemas.microsoft.com/office/drawing/2014/main" id="{DC376B9D-4C73-4272-A0D1-E5B18ACF8508}"/>
              </a:ext>
            </a:extLst>
          </p:cNvPr>
          <p:cNvSpPr>
            <a:spLocks/>
          </p:cNvSpPr>
          <p:nvPr/>
        </p:nvSpPr>
        <p:spPr bwMode="auto">
          <a:xfrm>
            <a:off x="5486400" y="5105400"/>
            <a:ext cx="1447800" cy="914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2" name="Line 51">
            <a:extLst>
              <a:ext uri="{FF2B5EF4-FFF2-40B4-BE49-F238E27FC236}">
                <a16:creationId xmlns:a16="http://schemas.microsoft.com/office/drawing/2014/main" id="{DCF74C9D-5E83-4F9F-A03C-7787ACD4EE9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6096000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3" name="Rectangle 52">
            <a:extLst>
              <a:ext uri="{FF2B5EF4-FFF2-40B4-BE49-F238E27FC236}">
                <a16:creationId xmlns:a16="http://schemas.microsoft.com/office/drawing/2014/main" id="{00E3E061-DF53-47FF-8911-D1CD32C4C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6019800"/>
            <a:ext cx="304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0</a:t>
            </a:r>
          </a:p>
        </p:txBody>
      </p:sp>
      <p:sp>
        <p:nvSpPr>
          <p:cNvPr id="22564" name="Freeform 53">
            <a:extLst>
              <a:ext uri="{FF2B5EF4-FFF2-40B4-BE49-F238E27FC236}">
                <a16:creationId xmlns:a16="http://schemas.microsoft.com/office/drawing/2014/main" id="{F02E3891-C7B7-4CCE-8F71-A849219876AA}"/>
              </a:ext>
            </a:extLst>
          </p:cNvPr>
          <p:cNvSpPr>
            <a:spLocks/>
          </p:cNvSpPr>
          <p:nvPr/>
        </p:nvSpPr>
        <p:spPr bwMode="auto">
          <a:xfrm>
            <a:off x="4724400" y="5943600"/>
            <a:ext cx="306388" cy="306388"/>
          </a:xfrm>
          <a:custGeom>
            <a:avLst/>
            <a:gdLst>
              <a:gd name="T0" fmla="*/ 2147483646 w 193"/>
              <a:gd name="T1" fmla="*/ 2147483646 h 193"/>
              <a:gd name="T2" fmla="*/ 2147483646 w 193"/>
              <a:gd name="T3" fmla="*/ 2147483646 h 193"/>
              <a:gd name="T4" fmla="*/ 2147483646 w 193"/>
              <a:gd name="T5" fmla="*/ 0 h 193"/>
              <a:gd name="T6" fmla="*/ 2147483646 w 193"/>
              <a:gd name="T7" fmla="*/ 2147483646 h 193"/>
              <a:gd name="T8" fmla="*/ 0 w 193"/>
              <a:gd name="T9" fmla="*/ 2147483646 h 193"/>
              <a:gd name="T10" fmla="*/ 2147483646 w 193"/>
              <a:gd name="T11" fmla="*/ 2147483646 h 193"/>
              <a:gd name="T12" fmla="*/ 2147483646 w 193"/>
              <a:gd name="T13" fmla="*/ 2147483646 h 193"/>
              <a:gd name="T14" fmla="*/ 2147483646 w 193"/>
              <a:gd name="T15" fmla="*/ 2147483646 h 193"/>
              <a:gd name="T16" fmla="*/ 2147483646 w 193"/>
              <a:gd name="T17" fmla="*/ 2147483646 h 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3"/>
              <a:gd name="T28" fmla="*/ 0 h 193"/>
              <a:gd name="T29" fmla="*/ 193 w 193"/>
              <a:gd name="T30" fmla="*/ 193 h 1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3" h="193">
                <a:moveTo>
                  <a:pt x="192" y="96"/>
                </a:moveTo>
                <a:lnTo>
                  <a:pt x="113" y="79"/>
                </a:lnTo>
                <a:lnTo>
                  <a:pt x="96" y="0"/>
                </a:lnTo>
                <a:lnTo>
                  <a:pt x="79" y="79"/>
                </a:lnTo>
                <a:lnTo>
                  <a:pt x="0" y="96"/>
                </a:lnTo>
                <a:lnTo>
                  <a:pt x="79" y="113"/>
                </a:lnTo>
                <a:lnTo>
                  <a:pt x="96" y="192"/>
                </a:lnTo>
                <a:lnTo>
                  <a:pt x="113" y="113"/>
                </a:lnTo>
                <a:lnTo>
                  <a:pt x="192" y="96"/>
                </a:lnTo>
              </a:path>
            </a:pathLst>
          </a:custGeom>
          <a:solidFill>
            <a:srgbClr val="F8F8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65" name="Line 54">
            <a:extLst>
              <a:ext uri="{FF2B5EF4-FFF2-40B4-BE49-F238E27FC236}">
                <a16:creationId xmlns:a16="http://schemas.microsoft.com/office/drawing/2014/main" id="{96A3870F-527D-4152-B69A-1442972D89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105400"/>
            <a:ext cx="0" cy="990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66" name="Freeform 60">
            <a:extLst>
              <a:ext uri="{FF2B5EF4-FFF2-40B4-BE49-F238E27FC236}">
                <a16:creationId xmlns:a16="http://schemas.microsoft.com/office/drawing/2014/main" id="{BFBC5D98-1110-4003-BFC2-00FC0524C19A}"/>
              </a:ext>
            </a:extLst>
          </p:cNvPr>
          <p:cNvSpPr>
            <a:spLocks/>
          </p:cNvSpPr>
          <p:nvPr/>
        </p:nvSpPr>
        <p:spPr bwMode="auto">
          <a:xfrm>
            <a:off x="5943600" y="5943600"/>
            <a:ext cx="306388" cy="306388"/>
          </a:xfrm>
          <a:custGeom>
            <a:avLst/>
            <a:gdLst>
              <a:gd name="T0" fmla="*/ 2147483646 w 193"/>
              <a:gd name="T1" fmla="*/ 2147483646 h 193"/>
              <a:gd name="T2" fmla="*/ 2147483646 w 193"/>
              <a:gd name="T3" fmla="*/ 2147483646 h 193"/>
              <a:gd name="T4" fmla="*/ 2147483646 w 193"/>
              <a:gd name="T5" fmla="*/ 0 h 193"/>
              <a:gd name="T6" fmla="*/ 2147483646 w 193"/>
              <a:gd name="T7" fmla="*/ 2147483646 h 193"/>
              <a:gd name="T8" fmla="*/ 0 w 193"/>
              <a:gd name="T9" fmla="*/ 2147483646 h 193"/>
              <a:gd name="T10" fmla="*/ 2147483646 w 193"/>
              <a:gd name="T11" fmla="*/ 2147483646 h 193"/>
              <a:gd name="T12" fmla="*/ 2147483646 w 193"/>
              <a:gd name="T13" fmla="*/ 2147483646 h 193"/>
              <a:gd name="T14" fmla="*/ 2147483646 w 193"/>
              <a:gd name="T15" fmla="*/ 2147483646 h 193"/>
              <a:gd name="T16" fmla="*/ 2147483646 w 193"/>
              <a:gd name="T17" fmla="*/ 2147483646 h 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3"/>
              <a:gd name="T28" fmla="*/ 0 h 193"/>
              <a:gd name="T29" fmla="*/ 193 w 193"/>
              <a:gd name="T30" fmla="*/ 193 h 1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3" h="193">
                <a:moveTo>
                  <a:pt x="192" y="96"/>
                </a:moveTo>
                <a:lnTo>
                  <a:pt x="113" y="79"/>
                </a:lnTo>
                <a:lnTo>
                  <a:pt x="96" y="0"/>
                </a:lnTo>
                <a:lnTo>
                  <a:pt x="79" y="79"/>
                </a:lnTo>
                <a:lnTo>
                  <a:pt x="0" y="96"/>
                </a:lnTo>
                <a:lnTo>
                  <a:pt x="79" y="113"/>
                </a:lnTo>
                <a:lnTo>
                  <a:pt x="96" y="192"/>
                </a:lnTo>
                <a:lnTo>
                  <a:pt x="113" y="113"/>
                </a:lnTo>
                <a:lnTo>
                  <a:pt x="192" y="96"/>
                </a:lnTo>
              </a:path>
            </a:pathLst>
          </a:custGeom>
          <a:solidFill>
            <a:srgbClr val="F8F8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67" name="Rectangle 61">
            <a:extLst>
              <a:ext uri="{FF2B5EF4-FFF2-40B4-BE49-F238E27FC236}">
                <a16:creationId xmlns:a16="http://schemas.microsoft.com/office/drawing/2014/main" id="{7B5BA11E-2E0C-4953-8257-8F9941B2C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63" y="5105400"/>
            <a:ext cx="3857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i="1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2568" name="Line 26">
            <a:extLst>
              <a:ext uri="{FF2B5EF4-FFF2-40B4-BE49-F238E27FC236}">
                <a16:creationId xmlns:a16="http://schemas.microsoft.com/office/drawing/2014/main" id="{CB0E7F7D-7088-4847-AA6C-45E688F006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40386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9" name="Rectangle 62">
            <a:extLst>
              <a:ext uri="{FF2B5EF4-FFF2-40B4-BE49-F238E27FC236}">
                <a16:creationId xmlns:a16="http://schemas.microsoft.com/office/drawing/2014/main" id="{5A02F525-43DD-4EE6-B3EC-6E4BAB3C1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181600"/>
            <a:ext cx="6905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 /2</a:t>
            </a:r>
          </a:p>
        </p:txBody>
      </p:sp>
      <p:sp>
        <p:nvSpPr>
          <p:cNvPr id="22570" name="Rectangle 63">
            <a:extLst>
              <a:ext uri="{FF2B5EF4-FFF2-40B4-BE49-F238E27FC236}">
                <a16:creationId xmlns:a16="http://schemas.microsoft.com/office/drawing/2014/main" id="{1F6F6609-F721-4A3D-9763-03529BC7E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163" y="5105400"/>
            <a:ext cx="3857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i="1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2571" name="Line 28">
            <a:extLst>
              <a:ext uri="{FF2B5EF4-FFF2-40B4-BE49-F238E27FC236}">
                <a16:creationId xmlns:a16="http://schemas.microsoft.com/office/drawing/2014/main" id="{2161D029-EA02-4A16-87C2-41F2026D01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638800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2" name="Line 27">
            <a:extLst>
              <a:ext uri="{FF2B5EF4-FFF2-40B4-BE49-F238E27FC236}">
                <a16:creationId xmlns:a16="http://schemas.microsoft.com/office/drawing/2014/main" id="{8257F09B-71B3-4D08-A245-C16AD8ACF2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5562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3" name="Line 64">
            <a:extLst>
              <a:ext uri="{FF2B5EF4-FFF2-40B4-BE49-F238E27FC236}">
                <a16:creationId xmlns:a16="http://schemas.microsoft.com/office/drawing/2014/main" id="{CBCBC685-C87A-413A-8FD9-6FE09BDAFC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429000"/>
            <a:ext cx="6858000" cy="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74" name="Line 65">
            <a:extLst>
              <a:ext uri="{FF2B5EF4-FFF2-40B4-BE49-F238E27FC236}">
                <a16:creationId xmlns:a16="http://schemas.microsoft.com/office/drawing/2014/main" id="{DE0F709B-F93B-4EDC-A6DB-25A22198B5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4953000"/>
            <a:ext cx="6858000" cy="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75" name="Rectangle 68">
            <a:extLst>
              <a:ext uri="{FF2B5EF4-FFF2-40B4-BE49-F238E27FC236}">
                <a16:creationId xmlns:a16="http://schemas.microsoft.com/office/drawing/2014/main" id="{5F584F38-82EA-4B79-B2A9-A2F3B6273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572000"/>
            <a:ext cx="152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Upper tail test</a:t>
            </a:r>
          </a:p>
        </p:txBody>
      </p:sp>
      <p:sp>
        <p:nvSpPr>
          <p:cNvPr id="22576" name="Rectangle 69">
            <a:extLst>
              <a:ext uri="{FF2B5EF4-FFF2-40B4-BE49-F238E27FC236}">
                <a16:creationId xmlns:a16="http://schemas.microsoft.com/office/drawing/2014/main" id="{F2724955-59EC-427B-9EE7-8CB7FD4CC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019800"/>
            <a:ext cx="152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Two tailed test</a:t>
            </a:r>
          </a:p>
        </p:txBody>
      </p:sp>
      <p:sp>
        <p:nvSpPr>
          <p:cNvPr id="22577" name="Rectangle 71">
            <a:extLst>
              <a:ext uri="{FF2B5EF4-FFF2-40B4-BE49-F238E27FC236}">
                <a16:creationId xmlns:a16="http://schemas.microsoft.com/office/drawing/2014/main" id="{D0FC4303-82DA-41FF-9AFD-CE5159D63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667000"/>
            <a:ext cx="1524000" cy="1003300"/>
          </a:xfrm>
          <a:prstGeom prst="rect">
            <a:avLst/>
          </a:pr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Rejection region is shaded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FA9D311-B179-4C1A-B425-455EFD17A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10000"/>
            <a:ext cx="5715000" cy="6096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00A7C61-0034-42CF-9E9D-FB279CE697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Errors in Making Decisions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9223624-D2C2-4120-9FDA-D138FC4587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716088"/>
            <a:ext cx="7848600" cy="4532312"/>
          </a:xfrm>
        </p:spPr>
        <p:txBody>
          <a:bodyPr/>
          <a:lstStyle/>
          <a:p>
            <a:pPr eaLnBrk="1" hangingPunct="1"/>
            <a:r>
              <a:rPr lang="en-US" altLang="en-US" b="1"/>
              <a:t>Type I Error</a:t>
            </a:r>
            <a:r>
              <a:rPr lang="en-US" altLang="en-US"/>
              <a:t> </a:t>
            </a:r>
          </a:p>
          <a:p>
            <a:pPr lvl="1" eaLnBrk="1" hangingPunct="1"/>
            <a:r>
              <a:rPr lang="en-US" altLang="en-US" sz="2800"/>
              <a:t>Reject a true null hypothesis</a:t>
            </a:r>
          </a:p>
          <a:p>
            <a:pPr lvl="1" eaLnBrk="1" hangingPunct="1"/>
            <a:r>
              <a:rPr lang="en-US" altLang="en-US" sz="2800"/>
              <a:t>Considered a serious type of error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80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The probability of Type I Error is </a:t>
            </a:r>
            <a:r>
              <a:rPr lang="en-US" altLang="en-US" sz="3200" b="1">
                <a:sym typeface="Symbol" panose="05050102010706020507" pitchFamily="18" charset="2"/>
              </a:rPr>
              <a:t></a:t>
            </a:r>
          </a:p>
          <a:p>
            <a:pPr lvl="2" eaLnBrk="1" hangingPunct="1">
              <a:lnSpc>
                <a:spcPct val="140000"/>
              </a:lnSpc>
            </a:pPr>
            <a:r>
              <a:rPr lang="en-US" altLang="en-US" sz="2800"/>
              <a:t>Called </a:t>
            </a:r>
            <a:r>
              <a:rPr lang="en-US" altLang="en-US" sz="2800">
                <a:solidFill>
                  <a:schemeClr val="folHlink"/>
                </a:solidFill>
              </a:rPr>
              <a:t>level of significance</a:t>
            </a:r>
            <a:r>
              <a:rPr lang="en-US" altLang="en-US" sz="2800"/>
              <a:t> of the test</a:t>
            </a:r>
          </a:p>
          <a:p>
            <a:pPr lvl="2" eaLnBrk="1" hangingPunct="1"/>
            <a:r>
              <a:rPr lang="en-US" altLang="en-US" sz="2800"/>
              <a:t>Set by researcher in advance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nHall1">
  <a:themeElements>
    <a:clrScheme name="PrenHall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nHall1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nHall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nHall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nHall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Designs\PrenHall1.pot</Template>
  <TotalTime>2771</TotalTime>
  <Pages>20</Pages>
  <Words>1492</Words>
  <Application>Microsoft Office PowerPoint</Application>
  <PresentationFormat>On-screen Show (4:3)</PresentationFormat>
  <Paragraphs>286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Times New Roman</vt:lpstr>
      <vt:lpstr>Wingdings</vt:lpstr>
      <vt:lpstr>Symbol</vt:lpstr>
      <vt:lpstr>FrankRuehl</vt:lpstr>
      <vt:lpstr>Tahoma</vt:lpstr>
      <vt:lpstr>Lucida Bright</vt:lpstr>
      <vt:lpstr>PrenHall1</vt:lpstr>
      <vt:lpstr>Equation</vt:lpstr>
      <vt:lpstr>Clip</vt:lpstr>
      <vt:lpstr>PowerPoint Presentation</vt:lpstr>
      <vt:lpstr>Module Goals</vt:lpstr>
      <vt:lpstr>What is a Hypothesis?</vt:lpstr>
      <vt:lpstr>The Null Hypothesis, H0</vt:lpstr>
      <vt:lpstr>The Null Hypothesis, H0</vt:lpstr>
      <vt:lpstr>The Alternative Hypothesis, Ha</vt:lpstr>
      <vt:lpstr>Level of Significance,   </vt:lpstr>
      <vt:lpstr>Level of Significance  and the Rejection Region</vt:lpstr>
      <vt:lpstr>Errors in Making Decisions</vt:lpstr>
      <vt:lpstr>Errors in Making Decisions</vt:lpstr>
      <vt:lpstr>Outcomes and Probabilities</vt:lpstr>
      <vt:lpstr>Critical Value  Approach to Testing</vt:lpstr>
      <vt:lpstr>Lower Tail Tests</vt:lpstr>
      <vt:lpstr>Upper Tail Tests</vt:lpstr>
      <vt:lpstr>Two Tailed Tests</vt:lpstr>
      <vt:lpstr>Critical Value  Approach to Testing</vt:lpstr>
      <vt:lpstr>Calculating the Test Statistic</vt:lpstr>
      <vt:lpstr>Calculating the Test Statistic</vt:lpstr>
      <vt:lpstr>Calculating the Test Statistic</vt:lpstr>
      <vt:lpstr>Review: Steps in Hypothesis Testing</vt:lpstr>
      <vt:lpstr>Hypothesis Testing Example</vt:lpstr>
      <vt:lpstr>Hypothesis Testing Example</vt:lpstr>
      <vt:lpstr>Hypothesis Testing Example</vt:lpstr>
      <vt:lpstr>Hypothesis Testing Example</vt:lpstr>
      <vt:lpstr>Example: Upper Tail z Test  for Mean  ( Known)</vt:lpstr>
      <vt:lpstr>PowerPoint Presentation</vt:lpstr>
      <vt:lpstr>Example: Test Statistic</vt:lpstr>
      <vt:lpstr>Example: Decision</vt:lpstr>
      <vt:lpstr>Example Solution: Two-Tail Test</vt:lpstr>
      <vt:lpstr>PowerPoint Presentation</vt:lpstr>
    </vt:vector>
  </TitlesOfParts>
  <Company>University of San Diego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Statistics: A Decision-Making Approach, 6th edition</dc:title>
  <dc:subject>Chapter 8</dc:subject>
  <dc:creator>Dirk Yandell</dc:creator>
  <cp:keywords/>
  <dc:description/>
  <cp:lastModifiedBy>19498</cp:lastModifiedBy>
  <cp:revision>112</cp:revision>
  <cp:lastPrinted>1998-11-22T23:37:53Z</cp:lastPrinted>
  <dcterms:created xsi:type="dcterms:W3CDTF">2001-01-13T00:04:22Z</dcterms:created>
  <dcterms:modified xsi:type="dcterms:W3CDTF">2022-02-01T17:57:42Z</dcterms:modified>
</cp:coreProperties>
</file>