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53" r:id="rId1"/>
  </p:sldMasterIdLst>
  <p:notesMasterIdLst>
    <p:notesMasterId r:id="rId35"/>
  </p:notesMasterIdLst>
  <p:handoutMasterIdLst>
    <p:handoutMasterId r:id="rId36"/>
  </p:handoutMasterIdLst>
  <p:sldIdLst>
    <p:sldId id="441" r:id="rId2"/>
    <p:sldId id="262" r:id="rId3"/>
    <p:sldId id="443" r:id="rId4"/>
    <p:sldId id="265" r:id="rId5"/>
    <p:sldId id="264" r:id="rId6"/>
    <p:sldId id="344" r:id="rId7"/>
    <p:sldId id="345" r:id="rId8"/>
    <p:sldId id="338" r:id="rId9"/>
    <p:sldId id="340" r:id="rId10"/>
    <p:sldId id="339" r:id="rId11"/>
    <p:sldId id="347" r:id="rId12"/>
    <p:sldId id="348" r:id="rId13"/>
    <p:sldId id="351" r:id="rId14"/>
    <p:sldId id="447" r:id="rId15"/>
    <p:sldId id="349" r:id="rId16"/>
    <p:sldId id="444" r:id="rId17"/>
    <p:sldId id="271" r:id="rId18"/>
    <p:sldId id="273" r:id="rId19"/>
    <p:sldId id="274" r:id="rId20"/>
    <p:sldId id="275" r:id="rId21"/>
    <p:sldId id="276" r:id="rId22"/>
    <p:sldId id="356" r:id="rId23"/>
    <p:sldId id="446" r:id="rId24"/>
    <p:sldId id="357" r:id="rId25"/>
    <p:sldId id="417" r:id="rId26"/>
    <p:sldId id="392" r:id="rId27"/>
    <p:sldId id="371" r:id="rId28"/>
    <p:sldId id="418" r:id="rId29"/>
    <p:sldId id="445" r:id="rId30"/>
    <p:sldId id="375" r:id="rId31"/>
    <p:sldId id="380" r:id="rId32"/>
    <p:sldId id="422" r:id="rId33"/>
    <p:sldId id="442" r:id="rId3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FrankRuehl" panose="020E0503060101010101" pitchFamily="34" charset="-79"/>
      <p:regular r:id="rId41"/>
    </p:embeddedFont>
    <p:embeddedFont>
      <p:font typeface="Lucida Bright" panose="02040602050505020304" pitchFamily="18" charset="0"/>
      <p:regular r:id="rId42"/>
      <p:bold r:id="rId43"/>
      <p:italic r:id="rId44"/>
      <p:boldItalic r:id="rId45"/>
    </p:embeddedFont>
    <p:embeddedFont>
      <p:font typeface="Tahoma" panose="020B0604030504040204" pitchFamily="34" charset="0"/>
      <p:regular r:id="rId46"/>
      <p:bold r:id="rId47"/>
    </p:embeddedFont>
  </p:embeddedFont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DE0BD"/>
    <a:srgbClr val="FFFFCC"/>
    <a:srgbClr val="FEDAD6"/>
    <a:srgbClr val="FEECF5"/>
    <a:srgbClr val="FDDBED"/>
    <a:srgbClr val="FBC789"/>
    <a:srgbClr val="FEEAD2"/>
    <a:srgbClr val="D2FD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21821" autoAdjust="0"/>
    <p:restoredTop sz="94660"/>
  </p:normalViewPr>
  <p:slideViewPr>
    <p:cSldViewPr>
      <p:cViewPr varScale="1">
        <p:scale>
          <a:sx n="72" d="100"/>
          <a:sy n="72" d="100"/>
        </p:scale>
        <p:origin x="67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104"/>
    </p:cViewPr>
  </p:sorterViewPr>
  <p:notesViewPr>
    <p:cSldViewPr>
      <p:cViewPr>
        <p:scale>
          <a:sx n="75" d="100"/>
          <a:sy n="75" d="100"/>
        </p:scale>
        <p:origin x="-2220" y="-3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7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>
            <a:extLst>
              <a:ext uri="{FF2B5EF4-FFF2-40B4-BE49-F238E27FC236}">
                <a16:creationId xmlns:a16="http://schemas.microsoft.com/office/drawing/2014/main" id="{31DC0AC9-A3C3-4423-85EA-B162D62692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8824913"/>
            <a:ext cx="6705600" cy="2730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4339" name="Line 6">
            <a:extLst>
              <a:ext uri="{FF2B5EF4-FFF2-40B4-BE49-F238E27FC236}">
                <a16:creationId xmlns:a16="http://schemas.microsoft.com/office/drawing/2014/main" id="{CA19EC52-0889-4E30-B4ED-BF9059666AA7}"/>
              </a:ext>
            </a:extLst>
          </p:cNvPr>
          <p:cNvSpPr>
            <a:spLocks noChangeShapeType="1"/>
          </p:cNvSpPr>
          <p:nvPr/>
        </p:nvSpPr>
        <p:spPr bwMode="auto">
          <a:xfrm>
            <a:off x="828675" y="381000"/>
            <a:ext cx="56229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Line 7">
            <a:extLst>
              <a:ext uri="{FF2B5EF4-FFF2-40B4-BE49-F238E27FC236}">
                <a16:creationId xmlns:a16="http://schemas.microsoft.com/office/drawing/2014/main" id="{BE31BB7D-F494-4714-B280-D7349EC6C46D}"/>
              </a:ext>
            </a:extLst>
          </p:cNvPr>
          <p:cNvSpPr>
            <a:spLocks noChangeShapeType="1"/>
          </p:cNvSpPr>
          <p:nvPr/>
        </p:nvSpPr>
        <p:spPr bwMode="auto">
          <a:xfrm>
            <a:off x="828675" y="8763000"/>
            <a:ext cx="56229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0" name="Rectangle 8">
            <a:extLst>
              <a:ext uri="{FF2B5EF4-FFF2-40B4-BE49-F238E27FC236}">
                <a16:creationId xmlns:a16="http://schemas.microsoft.com/office/drawing/2014/main" id="{CE25A416-072A-4B81-A268-FFE797DDC2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8" y="8818563"/>
            <a:ext cx="6715125" cy="241300"/>
          </a:xfrm>
          <a:prstGeom prst="rect">
            <a:avLst/>
          </a:prstGeom>
          <a:noFill/>
          <a:ln>
            <a:noFill/>
          </a:ln>
          <a:effectLst/>
        </p:spPr>
        <p:txBody>
          <a:bodyPr lIns="90488" tIns="44450" rIns="90488" bIns="44450">
            <a:spAutoFit/>
          </a:bodyPr>
          <a:lstStyle>
            <a:lvl1pPr algn="l">
              <a:spcBef>
                <a:spcPct val="0"/>
              </a:spcBef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spcBef>
                <a:spcPct val="0"/>
              </a:spcBef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spcBef>
                <a:spcPct val="0"/>
              </a:spcBef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spcBef>
                <a:spcPct val="0"/>
              </a:spcBef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spcBef>
                <a:spcPct val="0"/>
              </a:spcBef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en-US" sz="1000" dirty="0">
                <a:latin typeface="Arial" panose="020B0604020202020204" pitchFamily="34" charset="0"/>
              </a:rPr>
              <a:t>Business Statistics: A Decision-Making Approach, 6e	© 2005 Prentice-Hall, Inc.</a:t>
            </a:r>
          </a:p>
        </p:txBody>
      </p:sp>
      <p:sp>
        <p:nvSpPr>
          <p:cNvPr id="3081" name="Rectangle 9">
            <a:extLst>
              <a:ext uri="{FF2B5EF4-FFF2-40B4-BE49-F238E27FC236}">
                <a16:creationId xmlns:a16="http://schemas.microsoft.com/office/drawing/2014/main" id="{08C4BBFD-9370-4FB9-9A66-3043B9B57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8" y="55563"/>
            <a:ext cx="6715125" cy="273050"/>
          </a:xfrm>
          <a:prstGeom prst="rect">
            <a:avLst/>
          </a:prstGeom>
          <a:noFill/>
          <a:ln>
            <a:noFill/>
          </a:ln>
          <a:effectLst/>
        </p:spPr>
        <p:txBody>
          <a:bodyPr lIns="90488" tIns="44450" rIns="90488" bIns="44450">
            <a:spAutoFit/>
          </a:bodyPr>
          <a:lstStyle>
            <a:lvl1pPr>
              <a:tabLst>
                <a:tab pos="285750" algn="l"/>
                <a:tab pos="3257550" algn="ctr"/>
                <a:tab pos="64579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285750" algn="l"/>
                <a:tab pos="3257550" algn="ctr"/>
                <a:tab pos="64579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285750" algn="l"/>
                <a:tab pos="3257550" algn="ctr"/>
                <a:tab pos="64579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285750" algn="l"/>
                <a:tab pos="3257550" algn="ctr"/>
                <a:tab pos="64579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285750" algn="l"/>
                <a:tab pos="3257550" algn="ctr"/>
                <a:tab pos="64579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200" dirty="0"/>
              <a:t>	Module 13	</a:t>
            </a:r>
            <a:r>
              <a:rPr lang="en-US" altLang="en-US" sz="1200" b="1" dirty="0"/>
              <a:t>Student Lecture Notes</a:t>
            </a:r>
            <a:r>
              <a:rPr lang="en-US" altLang="en-US" sz="1200" dirty="0"/>
              <a:t>	 13-</a:t>
            </a:r>
            <a:fld id="{8071E1B6-4F51-4B94-A0A7-CD515B5A6D08}" type="slidenum">
              <a:rPr lang="en-US" altLang="en-US" sz="1200" smtClean="0"/>
              <a:pPr>
                <a:defRPr/>
              </a:pPr>
              <a:t>‹#›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E4DC5728-AFBE-4B1C-A24B-61C1BB2AE3D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429000"/>
            <a:ext cx="5029200" cy="5029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notes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547D398D-C07D-4516-AED8-F78A13EC15E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47800" y="457200"/>
            <a:ext cx="4181475" cy="288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316" name="Line 4">
            <a:extLst>
              <a:ext uri="{FF2B5EF4-FFF2-40B4-BE49-F238E27FC236}">
                <a16:creationId xmlns:a16="http://schemas.microsoft.com/office/drawing/2014/main" id="{76C7763A-A8F2-431F-8C41-84AB89D65149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35814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Line 5">
            <a:extLst>
              <a:ext uri="{FF2B5EF4-FFF2-40B4-BE49-F238E27FC236}">
                <a16:creationId xmlns:a16="http://schemas.microsoft.com/office/drawing/2014/main" id="{09E87359-6D38-4F3B-894E-84B912CD967D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38862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8" name="Line 6">
            <a:extLst>
              <a:ext uri="{FF2B5EF4-FFF2-40B4-BE49-F238E27FC236}">
                <a16:creationId xmlns:a16="http://schemas.microsoft.com/office/drawing/2014/main" id="{6E5D247C-B4BA-4009-88BC-A04CBBD79D16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41910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9" name="Line 7">
            <a:extLst>
              <a:ext uri="{FF2B5EF4-FFF2-40B4-BE49-F238E27FC236}">
                <a16:creationId xmlns:a16="http://schemas.microsoft.com/office/drawing/2014/main" id="{0EF3D43D-DC30-4EC5-92E5-499471D68866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44958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0" name="Line 8">
            <a:extLst>
              <a:ext uri="{FF2B5EF4-FFF2-40B4-BE49-F238E27FC236}">
                <a16:creationId xmlns:a16="http://schemas.microsoft.com/office/drawing/2014/main" id="{D6ED23F6-77EE-4B88-A552-FAF26EA81D8B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48006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1" name="Line 9">
            <a:extLst>
              <a:ext uri="{FF2B5EF4-FFF2-40B4-BE49-F238E27FC236}">
                <a16:creationId xmlns:a16="http://schemas.microsoft.com/office/drawing/2014/main" id="{F9AE51A3-A444-4B9A-BB5C-20493F535FDA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51054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2" name="Line 10">
            <a:extLst>
              <a:ext uri="{FF2B5EF4-FFF2-40B4-BE49-F238E27FC236}">
                <a16:creationId xmlns:a16="http://schemas.microsoft.com/office/drawing/2014/main" id="{F6D51D83-0DB0-40C4-889D-1DA4D5F17EBC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51054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3" name="Line 11">
            <a:extLst>
              <a:ext uri="{FF2B5EF4-FFF2-40B4-BE49-F238E27FC236}">
                <a16:creationId xmlns:a16="http://schemas.microsoft.com/office/drawing/2014/main" id="{A5524443-BB3E-49B0-998C-A6CF45592E00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54102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4" name="Line 12">
            <a:extLst>
              <a:ext uri="{FF2B5EF4-FFF2-40B4-BE49-F238E27FC236}">
                <a16:creationId xmlns:a16="http://schemas.microsoft.com/office/drawing/2014/main" id="{BAD42F2C-337E-4EFE-9DA4-53F91BEAA93C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57150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5" name="Line 13">
            <a:extLst>
              <a:ext uri="{FF2B5EF4-FFF2-40B4-BE49-F238E27FC236}">
                <a16:creationId xmlns:a16="http://schemas.microsoft.com/office/drawing/2014/main" id="{BC94EB00-E6EC-4D8B-9439-8932BE487DC0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60198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6" name="Line 14">
            <a:extLst>
              <a:ext uri="{FF2B5EF4-FFF2-40B4-BE49-F238E27FC236}">
                <a16:creationId xmlns:a16="http://schemas.microsoft.com/office/drawing/2014/main" id="{940A9E70-87D3-48F8-B7F9-3F6D740D1496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63246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7" name="Line 15">
            <a:extLst>
              <a:ext uri="{FF2B5EF4-FFF2-40B4-BE49-F238E27FC236}">
                <a16:creationId xmlns:a16="http://schemas.microsoft.com/office/drawing/2014/main" id="{2071B143-CB70-42B4-BAD2-A9CDE98DF8D1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66294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8" name="Line 16">
            <a:extLst>
              <a:ext uri="{FF2B5EF4-FFF2-40B4-BE49-F238E27FC236}">
                <a16:creationId xmlns:a16="http://schemas.microsoft.com/office/drawing/2014/main" id="{642300D2-C8E6-4D5C-9DF6-8F397D00DA74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69342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9" name="Line 17">
            <a:extLst>
              <a:ext uri="{FF2B5EF4-FFF2-40B4-BE49-F238E27FC236}">
                <a16:creationId xmlns:a16="http://schemas.microsoft.com/office/drawing/2014/main" id="{E0D31109-B7FD-480C-800E-51DA9B8AE258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72390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0" name="Line 18">
            <a:extLst>
              <a:ext uri="{FF2B5EF4-FFF2-40B4-BE49-F238E27FC236}">
                <a16:creationId xmlns:a16="http://schemas.microsoft.com/office/drawing/2014/main" id="{EFCE4C75-3405-46C7-B942-86BF21E12715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75438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1" name="Line 19">
            <a:extLst>
              <a:ext uri="{FF2B5EF4-FFF2-40B4-BE49-F238E27FC236}">
                <a16:creationId xmlns:a16="http://schemas.microsoft.com/office/drawing/2014/main" id="{146C003E-2411-4213-9346-98158007E762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78486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2" name="Line 20">
            <a:extLst>
              <a:ext uri="{FF2B5EF4-FFF2-40B4-BE49-F238E27FC236}">
                <a16:creationId xmlns:a16="http://schemas.microsoft.com/office/drawing/2014/main" id="{A5711A6E-3349-43C7-A528-C55D47FEA568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81534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3" name="Line 21">
            <a:extLst>
              <a:ext uri="{FF2B5EF4-FFF2-40B4-BE49-F238E27FC236}">
                <a16:creationId xmlns:a16="http://schemas.microsoft.com/office/drawing/2014/main" id="{642B1A83-D170-473F-A14C-F3B9BE0EB333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84582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4" name="Line 22">
            <a:extLst>
              <a:ext uri="{FF2B5EF4-FFF2-40B4-BE49-F238E27FC236}">
                <a16:creationId xmlns:a16="http://schemas.microsoft.com/office/drawing/2014/main" id="{23A1E763-9D27-4FFB-8899-70DF28914645}"/>
              </a:ext>
            </a:extLst>
          </p:cNvPr>
          <p:cNvSpPr>
            <a:spLocks noChangeShapeType="1"/>
          </p:cNvSpPr>
          <p:nvPr/>
        </p:nvSpPr>
        <p:spPr bwMode="auto">
          <a:xfrm>
            <a:off x="523875" y="381000"/>
            <a:ext cx="58515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1" name="Rectangle 23">
            <a:extLst>
              <a:ext uri="{FF2B5EF4-FFF2-40B4-BE49-F238E27FC236}">
                <a16:creationId xmlns:a16="http://schemas.microsoft.com/office/drawing/2014/main" id="{D205F014-392B-49D9-9626-5EC84E61F6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88" y="8824913"/>
            <a:ext cx="6702425" cy="241300"/>
          </a:xfrm>
          <a:prstGeom prst="rect">
            <a:avLst/>
          </a:prstGeom>
          <a:noFill/>
          <a:ln>
            <a:noFill/>
          </a:ln>
          <a:effectLst/>
        </p:spPr>
        <p:txBody>
          <a:bodyPr lIns="90488" tIns="44450" rIns="90488" bIns="44450">
            <a:spAutoFit/>
          </a:bodyPr>
          <a:lstStyle>
            <a:lvl1pPr algn="l">
              <a:spcBef>
                <a:spcPct val="0"/>
              </a:spcBef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spcBef>
                <a:spcPct val="0"/>
              </a:spcBef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spcBef>
                <a:spcPct val="0"/>
              </a:spcBef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spcBef>
                <a:spcPct val="0"/>
              </a:spcBef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spcBef>
                <a:spcPct val="0"/>
              </a:spcBef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en-US" sz="1000" dirty="0">
                <a:latin typeface="Arial" panose="020B0604020202020204" pitchFamily="34" charset="0"/>
              </a:rPr>
              <a:t>Business Statistics: A Decision-Making Approach, 6e	© 2005 Prentice-Hall, Inc.</a:t>
            </a:r>
          </a:p>
        </p:txBody>
      </p:sp>
      <p:sp>
        <p:nvSpPr>
          <p:cNvPr id="13336" name="Line 24">
            <a:extLst>
              <a:ext uri="{FF2B5EF4-FFF2-40B4-BE49-F238E27FC236}">
                <a16:creationId xmlns:a16="http://schemas.microsoft.com/office/drawing/2014/main" id="{90CE07A1-D133-4498-A6A1-DABC1CB95CAB}"/>
              </a:ext>
            </a:extLst>
          </p:cNvPr>
          <p:cNvSpPr>
            <a:spLocks noChangeShapeType="1"/>
          </p:cNvSpPr>
          <p:nvPr/>
        </p:nvSpPr>
        <p:spPr bwMode="auto">
          <a:xfrm>
            <a:off x="523875" y="8763000"/>
            <a:ext cx="58515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3" name="Rectangle 25">
            <a:extLst>
              <a:ext uri="{FF2B5EF4-FFF2-40B4-BE49-F238E27FC236}">
                <a16:creationId xmlns:a16="http://schemas.microsoft.com/office/drawing/2014/main" id="{793DAA7B-339D-478F-827F-668DFAC033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88" y="61913"/>
            <a:ext cx="6702425" cy="273050"/>
          </a:xfrm>
          <a:prstGeom prst="rect">
            <a:avLst/>
          </a:prstGeom>
          <a:noFill/>
          <a:ln>
            <a:noFill/>
          </a:ln>
          <a:effectLst/>
        </p:spPr>
        <p:txBody>
          <a:bodyPr lIns="90488" tIns="44450" rIns="90488" bIns="44450">
            <a:spAutoFit/>
          </a:bodyPr>
          <a:lstStyle>
            <a:lvl1pPr>
              <a:tabLst>
                <a:tab pos="285750" algn="l"/>
                <a:tab pos="3257550" algn="ctr"/>
                <a:tab pos="64579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285750" algn="l"/>
                <a:tab pos="3257550" algn="ctr"/>
                <a:tab pos="64579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285750" algn="l"/>
                <a:tab pos="3257550" algn="ctr"/>
                <a:tab pos="64579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285750" algn="l"/>
                <a:tab pos="3257550" algn="ctr"/>
                <a:tab pos="64579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285750" algn="l"/>
                <a:tab pos="3257550" algn="ctr"/>
                <a:tab pos="64579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200" dirty="0"/>
              <a:t>	Module 13	</a:t>
            </a:r>
            <a:r>
              <a:rPr lang="en-US" altLang="en-US" sz="1200" b="1" dirty="0"/>
              <a:t>Instructor Notes</a:t>
            </a:r>
            <a:r>
              <a:rPr lang="en-US" altLang="en-US" sz="1200" dirty="0"/>
              <a:t>	13-</a:t>
            </a:r>
            <a:fld id="{798830DA-130E-4682-8124-E8CAD3C2B855}" type="slidenum">
              <a:rPr lang="en-US" altLang="en-US" sz="1200" smtClean="0"/>
              <a:pPr>
                <a:defRPr/>
              </a:pPr>
              <a:t>‹#›</a:t>
            </a:fld>
            <a:endParaRPr lang="en-US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>
            <a:extLst>
              <a:ext uri="{FF2B5EF4-FFF2-40B4-BE49-F238E27FC236}">
                <a16:creationId xmlns:a16="http://schemas.microsoft.com/office/drawing/2014/main" id="{B2303537-8586-49EE-831A-962AC73CDC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12900" y="457200"/>
            <a:ext cx="3851275" cy="2889250"/>
          </a:xfrm>
          <a:ln/>
        </p:spPr>
      </p:sp>
      <p:sp>
        <p:nvSpPr>
          <p:cNvPr id="49155" name="Notes Placeholder 2">
            <a:extLst>
              <a:ext uri="{FF2B5EF4-FFF2-40B4-BE49-F238E27FC236}">
                <a16:creationId xmlns:a16="http://schemas.microsoft.com/office/drawing/2014/main" id="{2E4C7130-ED5B-49CD-87C2-2CE0A4B179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804F91E3-CD94-4BC1-BA4A-6272C40EEAC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57400"/>
            <a:ext cx="8839200" cy="119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5D30EE5-7A52-4396-BB23-BCAB61FBFB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200400"/>
            <a:ext cx="8077200" cy="1447800"/>
          </a:xfrm>
          <a:prstGeom prst="rect">
            <a:avLst/>
          </a:prstGeom>
          <a:noFill/>
          <a:ln>
            <a:noFill/>
          </a:ln>
          <a:effectLst/>
        </p:spPr>
        <p:txBody>
          <a:bodyPr lIns="85342" tIns="42672" rIns="85342" bIns="42672"/>
          <a:lstStyle>
            <a:lvl1pPr defTabSz="852488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25450" defTabSz="852488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2488" defTabSz="852488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81113" defTabSz="852488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06563" defTabSz="852488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163763" algn="ctr" defTabSz="852488" fontAlgn="base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20963" algn="ctr" defTabSz="852488" fontAlgn="base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78163" algn="ctr" defTabSz="852488" fontAlgn="base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35363" algn="ctr" defTabSz="852488" fontAlgn="base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dirty="0"/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1676400"/>
            <a:ext cx="7772400" cy="7048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8AE87F4-0B88-4D9D-AA0E-812D68EAE46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580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Chap 12-</a:t>
            </a:r>
            <a:fld id="{D20041E2-B110-44B6-8F5A-0432B9EAB56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4ABAD28E-51D1-4F37-BE2B-18398284E5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24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DBA30949-80E1-4B67-8352-D28C400FA57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Chap 12-</a:t>
            </a:r>
            <a:fld id="{C20D325E-33F8-4A3F-8C15-6B01D3EEA5A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A4185D4F-6C1F-40E6-A587-0350E2ECEB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446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381000"/>
            <a:ext cx="201930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5905500" cy="53340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6D45E03C-246D-4E13-99D4-52F2E9DAA95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Chap 12-</a:t>
            </a:r>
            <a:fld id="{EDC3EBB6-580D-4D80-AC21-5443580DE2D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67A18C56-6A9F-4C99-8A10-D73D43BD05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6503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A79459FF-9A9E-41C3-8785-67C41B9D0DE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Chap 12-</a:t>
            </a:r>
            <a:fld id="{3D2CC0AB-0179-4420-BCA8-31E008D0F67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74DE5B73-D68F-4E6A-936C-4147A02E61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204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24D1E472-BDCD-41B2-AAD9-440526427CC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Chap 12-</a:t>
            </a:r>
            <a:fld id="{C89D3B18-8792-4D42-9063-41F9BADDB52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4277A5E0-C7E3-4436-93C8-3AA8F3BA0B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8495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39624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9624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28CA9E03-7566-40A9-A9B3-D13C3A288F8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Chap 12-</a:t>
            </a:r>
            <a:fld id="{512C0A65-5A2D-4E39-ACEF-582042E9581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13B5F5C6-0053-473B-9929-0537A35330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1971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055B4668-2959-444A-B3F8-770790E0271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Chap 12-</a:t>
            </a:r>
            <a:fld id="{46C7F3F3-7038-44EE-9E97-D460405F913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4033A4B0-7298-4065-9671-392F64F1E4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2530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2361F761-F2F1-4C80-86FE-568CCF7E57D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Chap 12-</a:t>
            </a:r>
            <a:fld id="{FBEA9972-FAB3-4958-BAA4-2B313582B37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615699C2-3105-43DF-BF7A-DDAEF6E07B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3838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>
            <a:extLst>
              <a:ext uri="{FF2B5EF4-FFF2-40B4-BE49-F238E27FC236}">
                <a16:creationId xmlns:a16="http://schemas.microsoft.com/office/drawing/2014/main" id="{621ED25C-C410-4B3F-9009-5647F66B1DD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Chap 12-</a:t>
            </a:r>
            <a:fld id="{3A0391F3-B66D-4821-8ABF-7A89EA4AD7A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id="{C664C1C0-A3B1-4C36-9CB7-9073A4424D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9895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54D95B6B-1F73-4B47-B391-DF3DD6E258B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Chap 12-</a:t>
            </a:r>
            <a:fld id="{F942E75A-8C63-4E10-9F54-BF6C3DF3E18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A4B5719E-2BBD-47CC-AE11-7A48A46216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5716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10F7A76D-F6DA-48AC-B2EF-D760E4A83C4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Chap 12-</a:t>
            </a:r>
            <a:fld id="{58CD9FF9-138F-453F-AE45-108636609A8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DF060BC5-E12A-4CDA-A6D9-7C465B03FD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7362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>
            <a:extLst>
              <a:ext uri="{FF2B5EF4-FFF2-40B4-BE49-F238E27FC236}">
                <a16:creationId xmlns:a16="http://schemas.microsoft.com/office/drawing/2014/main" id="{BC684D73-1322-472D-A66B-96BB0DA22E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381000"/>
            <a:ext cx="77930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5342" tIns="42672" rIns="85342" bIns="42672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10">
            <a:extLst>
              <a:ext uri="{FF2B5EF4-FFF2-40B4-BE49-F238E27FC236}">
                <a16:creationId xmlns:a16="http://schemas.microsoft.com/office/drawing/2014/main" id="{D42F06DD-2920-4EB7-93CC-EC0A137DFA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00200"/>
            <a:ext cx="8077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5342" tIns="42672" rIns="85342" bIns="426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2172" name="Rectangle 12">
            <a:extLst>
              <a:ext uri="{FF2B5EF4-FFF2-40B4-BE49-F238E27FC236}">
                <a16:creationId xmlns:a16="http://schemas.microsoft.com/office/drawing/2014/main" id="{2710B797-9CA7-4846-B930-B4011E3C539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00800"/>
            <a:ext cx="1905000" cy="3095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5342" tIns="42672" rIns="85342" bIns="42672" numCol="1" anchor="b" anchorCtr="0" compatLnSpc="1">
            <a:prstTxWarp prst="textNoShape">
              <a:avLst/>
            </a:prstTxWarp>
          </a:bodyPr>
          <a:lstStyle>
            <a:lvl1pPr algn="r" defTabSz="852488" eaLnBrk="1" hangingPunct="1">
              <a:defRPr sz="100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Chap 12-</a:t>
            </a:r>
            <a:fld id="{84D09217-F817-427C-833E-C8E8EC4656B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29" name="Picture 13">
            <a:extLst>
              <a:ext uri="{FF2B5EF4-FFF2-40B4-BE49-F238E27FC236}">
                <a16:creationId xmlns:a16="http://schemas.microsoft.com/office/drawing/2014/main" id="{76D8484A-E1AB-492A-8FC0-3F4117D9FD8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"/>
            <a:ext cx="8839200" cy="119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74" name="Rectangle 14">
            <a:extLst>
              <a:ext uri="{FF2B5EF4-FFF2-40B4-BE49-F238E27FC236}">
                <a16:creationId xmlns:a16="http://schemas.microsoft.com/office/drawing/2014/main" id="{6A823A81-1CA7-461C-AE05-5A0E6A4DB1A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400800"/>
            <a:ext cx="4648200" cy="3238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5342" tIns="42672" rIns="85342" bIns="42672" numCol="1" anchor="b" anchorCtr="0" compatLnSpc="1">
            <a:prstTxWarp prst="textNoShape">
              <a:avLst/>
            </a:prstTxWarp>
          </a:bodyPr>
          <a:lstStyle>
            <a:lvl1pPr algn="l" defTabSz="852488" eaLnBrk="1" hangingPunct="1">
              <a:spcBef>
                <a:spcPct val="0"/>
              </a:spcBef>
              <a:defRPr sz="100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hf sldNum="0" hdr="0" ftr="0" dt="0"/>
  <p:txStyles>
    <p:titleStyle>
      <a:lvl1pPr algn="ctr" defTabSz="852488" rtl="0" eaLnBrk="0" fontAlgn="base" hangingPunct="0">
        <a:spcBef>
          <a:spcPct val="0"/>
        </a:spcBef>
        <a:spcAft>
          <a:spcPct val="0"/>
        </a:spcAft>
        <a:defRPr sz="41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524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Tahoma" panose="020B0604030504040204" pitchFamily="34" charset="0"/>
        </a:defRPr>
      </a:lvl2pPr>
      <a:lvl3pPr algn="ctr" defTabSz="8524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Tahoma" panose="020B0604030504040204" pitchFamily="34" charset="0"/>
        </a:defRPr>
      </a:lvl3pPr>
      <a:lvl4pPr algn="ctr" defTabSz="8524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Tahoma" panose="020B0604030504040204" pitchFamily="34" charset="0"/>
        </a:defRPr>
      </a:lvl4pPr>
      <a:lvl5pPr algn="ctr" defTabSz="8524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Tahoma" panose="020B0604030504040204" pitchFamily="34" charset="0"/>
        </a:defRPr>
      </a:lvl5pPr>
      <a:lvl6pPr marL="457200" algn="ctr" defTabSz="852488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Tahoma" panose="020B0604030504040204" pitchFamily="34" charset="0"/>
        </a:defRPr>
      </a:lvl6pPr>
      <a:lvl7pPr marL="914400" algn="ctr" defTabSz="852488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Tahoma" panose="020B0604030504040204" pitchFamily="34" charset="0"/>
        </a:defRPr>
      </a:lvl7pPr>
      <a:lvl8pPr marL="1371600" algn="ctr" defTabSz="852488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Tahoma" panose="020B0604030504040204" pitchFamily="34" charset="0"/>
        </a:defRPr>
      </a:lvl8pPr>
      <a:lvl9pPr marL="1828800" algn="ctr" defTabSz="852488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320675" indent="-320675" algn="l" defTabSz="852488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93738" indent="-268288" algn="l" defTabSz="852488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68388" indent="-215900" algn="l" defTabSz="852488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838" indent="-212725" algn="l" defTabSz="852488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19288" indent="-212725" algn="l" defTabSz="852488" rtl="0" eaLnBrk="0" fontAlgn="base" hangingPunct="0">
        <a:spcBef>
          <a:spcPct val="20000"/>
        </a:spcBef>
        <a:spcAft>
          <a:spcPct val="0"/>
        </a:spcAft>
        <a:buClr>
          <a:srgbClr val="FD2B4E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wmf"/><Relationship Id="rId4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7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0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1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9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0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E9E570D-50DE-4FA9-8DB4-B00355CA9A04}"/>
              </a:ext>
            </a:extLst>
          </p:cNvPr>
          <p:cNvSpPr txBox="1">
            <a:spLocks/>
          </p:cNvSpPr>
          <p:nvPr/>
        </p:nvSpPr>
        <p:spPr>
          <a:xfrm>
            <a:off x="1495425" y="4646613"/>
            <a:ext cx="6156325" cy="808037"/>
          </a:xfrm>
          <a:prstGeom prst="rect">
            <a:avLst/>
          </a:prstGeom>
        </p:spPr>
        <p:txBody>
          <a:bodyPr anchor="b">
            <a:normAutofit fontScale="975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algn="ctr" eaLnBrk="1" fontAlgn="auto" hangingPunct="1">
              <a:spcAft>
                <a:spcPts val="0"/>
              </a:spcAft>
              <a:defRPr/>
            </a:pPr>
            <a:endParaRPr lang="en-US" sz="3200" b="1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FD78C0A-430C-43D1-AD6D-14CA330460E4}"/>
              </a:ext>
            </a:extLst>
          </p:cNvPr>
          <p:cNvSpPr txBox="1">
            <a:spLocks/>
          </p:cNvSpPr>
          <p:nvPr/>
        </p:nvSpPr>
        <p:spPr>
          <a:xfrm>
            <a:off x="1812850" y="1025525"/>
            <a:ext cx="5830185" cy="774109"/>
          </a:xfrm>
          <a:prstGeom prst="rect">
            <a:avLst/>
          </a:prstGeom>
        </p:spPr>
        <p:txBody>
          <a:bodyPr anchor="b"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algn="ctr" eaLnBrk="1" fontAlgn="auto" hangingPunct="1"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3300"/>
                </a:solidFill>
                <a:latin typeface="Lucida Bright" panose="02040602050505020304" pitchFamily="18" charset="0"/>
                <a:ea typeface="+mj-ea"/>
                <a:cs typeface="FrankRuehl" panose="020E0503060101010101" pitchFamily="34" charset="-79"/>
              </a:rPr>
              <a:t>BUS 324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1CECC2E-CB5F-43C2-A285-ABA017F4B787}"/>
              </a:ext>
            </a:extLst>
          </p:cNvPr>
          <p:cNvSpPr txBox="1">
            <a:spLocks noChangeAspect="1"/>
          </p:cNvSpPr>
          <p:nvPr/>
        </p:nvSpPr>
        <p:spPr>
          <a:xfrm>
            <a:off x="789355" y="4213523"/>
            <a:ext cx="7877174" cy="805417"/>
          </a:xfrm>
          <a:prstGeom prst="rect">
            <a:avLst/>
          </a:prstGeom>
          <a:scene3d>
            <a:camera prst="orthographicFront"/>
            <a:lightRig rig="soft" dir="t">
              <a:rot lat="0" lon="0" rev="2400000"/>
            </a:lightRig>
          </a:scene3d>
          <a:sp3d extrusionH="76200">
            <a:extrusionClr>
              <a:schemeClr val="accent2">
                <a:lumMod val="75000"/>
              </a:schemeClr>
            </a:extrusionClr>
          </a:sp3d>
        </p:spPr>
        <p:txBody>
          <a:bodyPr anchor="ctr">
            <a:sp3d>
              <a:bevelT w="19050" h="12700"/>
            </a:sp3d>
          </a:bodyPr>
          <a:lstStyle/>
          <a:p>
            <a:pPr marL="54864" algn="ctr" eaLnBrk="1" fontAlgn="auto" hangingPunct="1">
              <a:spcAft>
                <a:spcPts val="0"/>
              </a:spcAft>
              <a:defRPr/>
            </a:pPr>
            <a:r>
              <a:rPr lang="en-US" sz="6600" b="1" dirty="0">
                <a:solidFill>
                  <a:srgbClr val="BF0922"/>
                </a:solidFill>
                <a:latin typeface="Lucida Bright" panose="02040602050505020304" pitchFamily="18" charset="0"/>
                <a:ea typeface="+mj-ea"/>
                <a:cs typeface="FrankRuehl" panose="020E0503060101010101" pitchFamily="34" charset="-79"/>
              </a:rPr>
              <a:t>Linear Regression &amp; Correlation</a:t>
            </a:r>
          </a:p>
        </p:txBody>
      </p:sp>
      <p:sp>
        <p:nvSpPr>
          <p:cNvPr id="15365" name="TextBox 1">
            <a:extLst>
              <a:ext uri="{FF2B5EF4-FFF2-40B4-BE49-F238E27FC236}">
                <a16:creationId xmlns:a16="http://schemas.microsoft.com/office/drawing/2014/main" id="{616FCEBC-EB2D-4040-8907-A29B79003A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0" y="501650"/>
            <a:ext cx="57610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>
                <a:solidFill>
                  <a:srgbClr val="800000"/>
                </a:solidFill>
                <a:ea typeface="ＭＳ Ｐゴシック" panose="020B0600070205080204" pitchFamily="34" charset="-128"/>
              </a:rPr>
              <a:t>           </a:t>
            </a:r>
            <a:r>
              <a:rPr lang="en-US" altLang="en-US" sz="2800" b="1">
                <a:solidFill>
                  <a:srgbClr val="800000"/>
                </a:solidFill>
                <a:latin typeface="Lucida Bright" panose="02040602050505020304" pitchFamily="18" charset="0"/>
                <a:ea typeface="ＭＳ Ｐゴシック" panose="020B0600070205080204" pitchFamily="34" charset="-128"/>
                <a:cs typeface="FrankRuehl" panose="020E0503060101010101" pitchFamily="34" charset="-79"/>
              </a:rPr>
              <a:t>Regents Park Publishe</a:t>
            </a:r>
            <a:r>
              <a:rPr lang="en-US" altLang="en-US" sz="2800" b="1">
                <a:solidFill>
                  <a:srgbClr val="800000"/>
                </a:solidFill>
                <a:latin typeface="FrankRuehl" panose="020E0503060101010101" pitchFamily="34" charset="-79"/>
                <a:ea typeface="ＭＳ Ｐゴシック" panose="020B0600070205080204" pitchFamily="34" charset="-128"/>
                <a:cs typeface="FrankRuehl" panose="020E0503060101010101" pitchFamily="34" charset="-79"/>
              </a:rPr>
              <a:t>rs</a:t>
            </a:r>
          </a:p>
        </p:txBody>
      </p:sp>
      <p:pic>
        <p:nvPicPr>
          <p:cNvPr id="15366" name="Picture 2">
            <a:extLst>
              <a:ext uri="{FF2B5EF4-FFF2-40B4-BE49-F238E27FC236}">
                <a16:creationId xmlns:a16="http://schemas.microsoft.com/office/drawing/2014/main" id="{FB1CE8C3-354C-44DA-B074-A9E0C535E7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8" y="2235200"/>
            <a:ext cx="2346325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A943A2B-2ECA-4BE5-96DD-39CA81C86147}"/>
              </a:ext>
            </a:extLst>
          </p:cNvPr>
          <p:cNvSpPr/>
          <p:nvPr/>
        </p:nvSpPr>
        <p:spPr>
          <a:xfrm>
            <a:off x="4021261" y="2360613"/>
            <a:ext cx="315887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4864" algn="ctr" eaLnBrk="1" fontAlgn="auto" hangingPunct="1">
              <a:spcAft>
                <a:spcPts val="0"/>
              </a:spcAft>
              <a:defRPr/>
            </a:pPr>
            <a:r>
              <a:rPr lang="en-US" sz="6600" b="1" dirty="0">
                <a:solidFill>
                  <a:schemeClr val="tx2">
                    <a:lumMod val="50000"/>
                  </a:schemeClr>
                </a:solidFill>
                <a:latin typeface="Lucida Bright" panose="02040602050505020304" pitchFamily="18" charset="0"/>
                <a:cs typeface="FrankRuehl" panose="020E0503060101010101" pitchFamily="34" charset="-79"/>
              </a:rPr>
              <a:t>T3LM1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>
            <a:extLst>
              <a:ext uri="{FF2B5EF4-FFF2-40B4-BE49-F238E27FC236}">
                <a16:creationId xmlns:a16="http://schemas.microsoft.com/office/drawing/2014/main" id="{0EB2DA10-D0B1-4BEF-B121-EA3081AE9E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2675" y="6246813"/>
            <a:ext cx="1231900" cy="519112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CC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/>
              <a:t>r = +.3</a:t>
            </a:r>
          </a:p>
        </p:txBody>
      </p:sp>
      <p:sp>
        <p:nvSpPr>
          <p:cNvPr id="24579" name="Text Box 3">
            <a:extLst>
              <a:ext uri="{FF2B5EF4-FFF2-40B4-BE49-F238E27FC236}">
                <a16:creationId xmlns:a16="http://schemas.microsoft.com/office/drawing/2014/main" id="{DB1C3D64-A276-44B8-941B-F55554E135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9275" y="6246813"/>
            <a:ext cx="1133475" cy="519112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CC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/>
              <a:t>r = +1</a:t>
            </a:r>
          </a:p>
        </p:txBody>
      </p:sp>
      <p:sp>
        <p:nvSpPr>
          <p:cNvPr id="24580" name="Rectangle 4">
            <a:extLst>
              <a:ext uri="{FF2B5EF4-FFF2-40B4-BE49-F238E27FC236}">
                <a16:creationId xmlns:a16="http://schemas.microsoft.com/office/drawing/2014/main" id="{D22FCDDC-2441-415E-A075-10CF8DC4DB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793038" cy="99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/>
              <a:t>Examples of Approximate </a:t>
            </a:r>
            <a:br>
              <a:rPr lang="en-US" altLang="en-US"/>
            </a:br>
            <a:r>
              <a:rPr lang="en-US" altLang="en-US"/>
              <a:t>r  Values</a:t>
            </a:r>
          </a:p>
        </p:txBody>
      </p:sp>
      <p:sp>
        <p:nvSpPr>
          <p:cNvPr id="24581" name="Line 5">
            <a:extLst>
              <a:ext uri="{FF2B5EF4-FFF2-40B4-BE49-F238E27FC236}">
                <a16:creationId xmlns:a16="http://schemas.microsoft.com/office/drawing/2014/main" id="{44A498F1-5890-49AC-90FB-48DA8D4E95B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4800" y="2286000"/>
            <a:ext cx="0" cy="152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2" name="Line 6">
            <a:extLst>
              <a:ext uri="{FF2B5EF4-FFF2-40B4-BE49-F238E27FC236}">
                <a16:creationId xmlns:a16="http://schemas.microsoft.com/office/drawing/2014/main" id="{CAD18470-2D32-4E5B-B244-D679620B789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0675" y="2438400"/>
            <a:ext cx="2574925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3" name="Oval 7">
            <a:extLst>
              <a:ext uri="{FF2B5EF4-FFF2-40B4-BE49-F238E27FC236}">
                <a16:creationId xmlns:a16="http://schemas.microsoft.com/office/drawing/2014/main" id="{E6F12B0E-58DB-44A5-8237-47DCD51CFE03}"/>
              </a:ext>
            </a:extLst>
          </p:cNvPr>
          <p:cNvSpPr>
            <a:spLocks noChangeArrowheads="1"/>
          </p:cNvSpPr>
          <p:nvPr/>
        </p:nvSpPr>
        <p:spPr bwMode="auto">
          <a:xfrm rot="7282380" flipH="1">
            <a:off x="2438400" y="31242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4584" name="Oval 8">
            <a:extLst>
              <a:ext uri="{FF2B5EF4-FFF2-40B4-BE49-F238E27FC236}">
                <a16:creationId xmlns:a16="http://schemas.microsoft.com/office/drawing/2014/main" id="{CCFA2086-A457-49CE-8C39-1A4655AA4528}"/>
              </a:ext>
            </a:extLst>
          </p:cNvPr>
          <p:cNvSpPr>
            <a:spLocks noChangeArrowheads="1"/>
          </p:cNvSpPr>
          <p:nvPr/>
        </p:nvSpPr>
        <p:spPr bwMode="auto">
          <a:xfrm rot="7282380" flipH="1">
            <a:off x="1828800" y="2895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4585" name="Oval 9">
            <a:extLst>
              <a:ext uri="{FF2B5EF4-FFF2-40B4-BE49-F238E27FC236}">
                <a16:creationId xmlns:a16="http://schemas.microsoft.com/office/drawing/2014/main" id="{438C526C-DF6C-49C2-9070-3CA8865788FE}"/>
              </a:ext>
            </a:extLst>
          </p:cNvPr>
          <p:cNvSpPr>
            <a:spLocks noChangeArrowheads="1"/>
          </p:cNvSpPr>
          <p:nvPr/>
        </p:nvSpPr>
        <p:spPr bwMode="auto">
          <a:xfrm rot="7282380" flipH="1">
            <a:off x="1371600" y="27432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4586" name="Oval 10">
            <a:extLst>
              <a:ext uri="{FF2B5EF4-FFF2-40B4-BE49-F238E27FC236}">
                <a16:creationId xmlns:a16="http://schemas.microsoft.com/office/drawing/2014/main" id="{975E5E32-2D3A-40B7-B1D3-081C12EF9EE6}"/>
              </a:ext>
            </a:extLst>
          </p:cNvPr>
          <p:cNvSpPr>
            <a:spLocks noChangeArrowheads="1"/>
          </p:cNvSpPr>
          <p:nvPr/>
        </p:nvSpPr>
        <p:spPr bwMode="auto">
          <a:xfrm rot="7282380" flipH="1">
            <a:off x="381000" y="23622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4587" name="Oval 11">
            <a:extLst>
              <a:ext uri="{FF2B5EF4-FFF2-40B4-BE49-F238E27FC236}">
                <a16:creationId xmlns:a16="http://schemas.microsoft.com/office/drawing/2014/main" id="{3FA11016-71E7-4A57-A1D2-1FEC9F07ACB6}"/>
              </a:ext>
            </a:extLst>
          </p:cNvPr>
          <p:cNvSpPr>
            <a:spLocks noChangeArrowheads="1"/>
          </p:cNvSpPr>
          <p:nvPr/>
        </p:nvSpPr>
        <p:spPr bwMode="auto">
          <a:xfrm rot="7282380" flipH="1">
            <a:off x="762000" y="2514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4588" name="Oval 12">
            <a:extLst>
              <a:ext uri="{FF2B5EF4-FFF2-40B4-BE49-F238E27FC236}">
                <a16:creationId xmlns:a16="http://schemas.microsoft.com/office/drawing/2014/main" id="{58F8F9F5-282D-47C4-BC63-CE3DCCFB749E}"/>
              </a:ext>
            </a:extLst>
          </p:cNvPr>
          <p:cNvSpPr>
            <a:spLocks noChangeArrowheads="1"/>
          </p:cNvSpPr>
          <p:nvPr/>
        </p:nvSpPr>
        <p:spPr bwMode="auto">
          <a:xfrm rot="7282380" flipH="1">
            <a:off x="1143000" y="2667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4589" name="Text Box 13">
            <a:extLst>
              <a:ext uri="{FF2B5EF4-FFF2-40B4-BE49-F238E27FC236}">
                <a16:creationId xmlns:a16="http://schemas.microsoft.com/office/drawing/2014/main" id="{C5230C2A-C316-4458-BA8C-F263B95B3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8" y="1751013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/>
              <a:t>y</a:t>
            </a:r>
          </a:p>
        </p:txBody>
      </p:sp>
      <p:sp>
        <p:nvSpPr>
          <p:cNvPr id="24590" name="Line 14">
            <a:extLst>
              <a:ext uri="{FF2B5EF4-FFF2-40B4-BE49-F238E27FC236}">
                <a16:creationId xmlns:a16="http://schemas.microsoft.com/office/drawing/2014/main" id="{6BB07D3C-FC43-409D-9917-C738B85CBDFF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3810000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1" name="Oval 15">
            <a:extLst>
              <a:ext uri="{FF2B5EF4-FFF2-40B4-BE49-F238E27FC236}">
                <a16:creationId xmlns:a16="http://schemas.microsoft.com/office/drawing/2014/main" id="{10D7D20B-4650-438A-A61F-F8497118D7E7}"/>
              </a:ext>
            </a:extLst>
          </p:cNvPr>
          <p:cNvSpPr>
            <a:spLocks noChangeArrowheads="1"/>
          </p:cNvSpPr>
          <p:nvPr/>
        </p:nvSpPr>
        <p:spPr bwMode="auto">
          <a:xfrm rot="7282380" flipH="1">
            <a:off x="2057400" y="2971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4592" name="Text Box 16">
            <a:extLst>
              <a:ext uri="{FF2B5EF4-FFF2-40B4-BE49-F238E27FC236}">
                <a16:creationId xmlns:a16="http://schemas.microsoft.com/office/drawing/2014/main" id="{0713CE7B-C671-4029-88E2-244DB3DF66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6988" y="3579813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/>
              <a:t>x</a:t>
            </a:r>
          </a:p>
        </p:txBody>
      </p:sp>
      <p:sp>
        <p:nvSpPr>
          <p:cNvPr id="24593" name="Line 17">
            <a:extLst>
              <a:ext uri="{FF2B5EF4-FFF2-40B4-BE49-F238E27FC236}">
                <a16:creationId xmlns:a16="http://schemas.microsoft.com/office/drawing/2014/main" id="{E5493C20-BF47-4D86-932A-3D96CDB4204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52800" y="2362200"/>
            <a:ext cx="0" cy="144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4" name="Line 18">
            <a:extLst>
              <a:ext uri="{FF2B5EF4-FFF2-40B4-BE49-F238E27FC236}">
                <a16:creationId xmlns:a16="http://schemas.microsoft.com/office/drawing/2014/main" id="{E0467325-875E-454E-97E1-3AC74AFB4CC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362325" y="2506663"/>
            <a:ext cx="2574925" cy="873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5" name="Oval 19">
            <a:extLst>
              <a:ext uri="{FF2B5EF4-FFF2-40B4-BE49-F238E27FC236}">
                <a16:creationId xmlns:a16="http://schemas.microsoft.com/office/drawing/2014/main" id="{EB05D357-FD85-4ACE-B9B2-0E2411A36D82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5480050" y="34972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4596" name="Oval 20">
            <a:extLst>
              <a:ext uri="{FF2B5EF4-FFF2-40B4-BE49-F238E27FC236}">
                <a16:creationId xmlns:a16="http://schemas.microsoft.com/office/drawing/2014/main" id="{C235A8DD-B38A-4603-B125-01AAB73D0124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5403850" y="31162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4597" name="Oval 21">
            <a:extLst>
              <a:ext uri="{FF2B5EF4-FFF2-40B4-BE49-F238E27FC236}">
                <a16:creationId xmlns:a16="http://schemas.microsoft.com/office/drawing/2014/main" id="{B47CCCFA-4AAA-489D-8C31-E456C71563E7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3575050" y="21256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4598" name="Oval 22">
            <a:extLst>
              <a:ext uri="{FF2B5EF4-FFF2-40B4-BE49-F238E27FC236}">
                <a16:creationId xmlns:a16="http://schemas.microsoft.com/office/drawing/2014/main" id="{FC5F80F9-7D67-4144-AEE2-8B0FB504013F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3727450" y="25066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4599" name="Oval 23">
            <a:extLst>
              <a:ext uri="{FF2B5EF4-FFF2-40B4-BE49-F238E27FC236}">
                <a16:creationId xmlns:a16="http://schemas.microsoft.com/office/drawing/2014/main" id="{862A86AE-9A9D-4F0A-8043-591A04467283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5099050" y="33448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4600" name="Oval 24">
            <a:extLst>
              <a:ext uri="{FF2B5EF4-FFF2-40B4-BE49-F238E27FC236}">
                <a16:creationId xmlns:a16="http://schemas.microsoft.com/office/drawing/2014/main" id="{A0208937-E446-40F2-840A-158BAA172934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3422650" y="28114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4601" name="Oval 25">
            <a:extLst>
              <a:ext uri="{FF2B5EF4-FFF2-40B4-BE49-F238E27FC236}">
                <a16:creationId xmlns:a16="http://schemas.microsoft.com/office/drawing/2014/main" id="{0F1C0D85-CF51-4A0C-A57C-DEFA587C5491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4718050" y="31162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4602" name="Oval 26">
            <a:extLst>
              <a:ext uri="{FF2B5EF4-FFF2-40B4-BE49-F238E27FC236}">
                <a16:creationId xmlns:a16="http://schemas.microsoft.com/office/drawing/2014/main" id="{BEE6B73F-DA81-44A9-932A-84D9A98EAEA7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4184650" y="25066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4603" name="Oval 27">
            <a:extLst>
              <a:ext uri="{FF2B5EF4-FFF2-40B4-BE49-F238E27FC236}">
                <a16:creationId xmlns:a16="http://schemas.microsoft.com/office/drawing/2014/main" id="{F8EA7AB2-FAA6-4287-BDF8-BABA3C768F46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4413250" y="23542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4604" name="Oval 28">
            <a:extLst>
              <a:ext uri="{FF2B5EF4-FFF2-40B4-BE49-F238E27FC236}">
                <a16:creationId xmlns:a16="http://schemas.microsoft.com/office/drawing/2014/main" id="{FB1C8CE2-9EA2-4094-9F08-78D8E406FA82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5251450" y="28876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4605" name="Oval 29">
            <a:extLst>
              <a:ext uri="{FF2B5EF4-FFF2-40B4-BE49-F238E27FC236}">
                <a16:creationId xmlns:a16="http://schemas.microsoft.com/office/drawing/2014/main" id="{0DD3B423-3B33-4290-A393-9CD07A5E1F95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3803650" y="28114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4606" name="Oval 30">
            <a:extLst>
              <a:ext uri="{FF2B5EF4-FFF2-40B4-BE49-F238E27FC236}">
                <a16:creationId xmlns:a16="http://schemas.microsoft.com/office/drawing/2014/main" id="{878AE2F9-B385-481B-8E2B-88D0B74542D6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5022850" y="26590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4607" name="Oval 31">
            <a:extLst>
              <a:ext uri="{FF2B5EF4-FFF2-40B4-BE49-F238E27FC236}">
                <a16:creationId xmlns:a16="http://schemas.microsoft.com/office/drawing/2014/main" id="{CF41EB94-A9B1-43F5-8EF4-F3184EC3BF0C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4108450" y="28114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4608" name="Oval 32">
            <a:extLst>
              <a:ext uri="{FF2B5EF4-FFF2-40B4-BE49-F238E27FC236}">
                <a16:creationId xmlns:a16="http://schemas.microsoft.com/office/drawing/2014/main" id="{9408905B-5EF6-4FA9-83C9-208098C6892E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4489450" y="28876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4609" name="Oval 33">
            <a:extLst>
              <a:ext uri="{FF2B5EF4-FFF2-40B4-BE49-F238E27FC236}">
                <a16:creationId xmlns:a16="http://schemas.microsoft.com/office/drawing/2014/main" id="{44CB8156-C117-4299-A2C5-89F1BF6A8446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4260850" y="31162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4610" name="Text Box 34">
            <a:extLst>
              <a:ext uri="{FF2B5EF4-FFF2-40B4-BE49-F238E27FC236}">
                <a16:creationId xmlns:a16="http://schemas.microsoft.com/office/drawing/2014/main" id="{57CBEB42-5927-4574-ACF1-A72E1B07D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0238" y="1743075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/>
              <a:t>y</a:t>
            </a:r>
          </a:p>
        </p:txBody>
      </p:sp>
      <p:sp>
        <p:nvSpPr>
          <p:cNvPr id="24611" name="Line 35">
            <a:extLst>
              <a:ext uri="{FF2B5EF4-FFF2-40B4-BE49-F238E27FC236}">
                <a16:creationId xmlns:a16="http://schemas.microsoft.com/office/drawing/2014/main" id="{09D03DA0-732F-4AB2-ADE8-3048B3E60655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3810000"/>
            <a:ext cx="2362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12" name="Text Box 36">
            <a:extLst>
              <a:ext uri="{FF2B5EF4-FFF2-40B4-BE49-F238E27FC236}">
                <a16:creationId xmlns:a16="http://schemas.microsoft.com/office/drawing/2014/main" id="{FFDFA281-A106-4DD1-8D67-BF166D0B0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8638" y="3648075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/>
              <a:t>x</a:t>
            </a:r>
          </a:p>
        </p:txBody>
      </p:sp>
      <p:sp>
        <p:nvSpPr>
          <p:cNvPr id="24613" name="Line 37">
            <a:extLst>
              <a:ext uri="{FF2B5EF4-FFF2-40B4-BE49-F238E27FC236}">
                <a16:creationId xmlns:a16="http://schemas.microsoft.com/office/drawing/2014/main" id="{532BE6B3-7468-45E3-A1F9-B10963D6BF7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24600" y="2209800"/>
            <a:ext cx="0" cy="1600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14" name="Oval 38">
            <a:extLst>
              <a:ext uri="{FF2B5EF4-FFF2-40B4-BE49-F238E27FC236}">
                <a16:creationId xmlns:a16="http://schemas.microsoft.com/office/drawing/2014/main" id="{F8FF306A-E60A-46C6-92CD-558A30B57977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6653213" y="31242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4615" name="Oval 39">
            <a:extLst>
              <a:ext uri="{FF2B5EF4-FFF2-40B4-BE49-F238E27FC236}">
                <a16:creationId xmlns:a16="http://schemas.microsoft.com/office/drawing/2014/main" id="{0B5D6E8A-CB9B-4341-BFFC-DFB32083E2C7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8482013" y="2438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4616" name="Oval 40">
            <a:extLst>
              <a:ext uri="{FF2B5EF4-FFF2-40B4-BE49-F238E27FC236}">
                <a16:creationId xmlns:a16="http://schemas.microsoft.com/office/drawing/2014/main" id="{D3E57206-BCA1-42F2-9046-AC0F3B0538FB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8634413" y="27432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4617" name="Oval 41">
            <a:extLst>
              <a:ext uri="{FF2B5EF4-FFF2-40B4-BE49-F238E27FC236}">
                <a16:creationId xmlns:a16="http://schemas.microsoft.com/office/drawing/2014/main" id="{E75E5CA3-1C13-49A8-9650-55E8F9941AB1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7720013" y="3048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4618" name="Oval 42">
            <a:extLst>
              <a:ext uri="{FF2B5EF4-FFF2-40B4-BE49-F238E27FC236}">
                <a16:creationId xmlns:a16="http://schemas.microsoft.com/office/drawing/2014/main" id="{FC393D3D-3C1D-441E-A7FF-EC05E4FA1912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7796213" y="2438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4619" name="Oval 43">
            <a:extLst>
              <a:ext uri="{FF2B5EF4-FFF2-40B4-BE49-F238E27FC236}">
                <a16:creationId xmlns:a16="http://schemas.microsoft.com/office/drawing/2014/main" id="{E6835F69-347C-45A3-8B0B-29762562F8FA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7315200" y="23622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4620" name="Oval 44">
            <a:extLst>
              <a:ext uri="{FF2B5EF4-FFF2-40B4-BE49-F238E27FC236}">
                <a16:creationId xmlns:a16="http://schemas.microsoft.com/office/drawing/2014/main" id="{0A63F12C-CB88-4649-BFCE-FE6B8CECC2A3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6500813" y="2514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4621" name="Oval 45">
            <a:extLst>
              <a:ext uri="{FF2B5EF4-FFF2-40B4-BE49-F238E27FC236}">
                <a16:creationId xmlns:a16="http://schemas.microsoft.com/office/drawing/2014/main" id="{63BE1970-9ED6-448E-9B06-F0A7742D11AF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6805613" y="2667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4622" name="Oval 46">
            <a:extLst>
              <a:ext uri="{FF2B5EF4-FFF2-40B4-BE49-F238E27FC236}">
                <a16:creationId xmlns:a16="http://schemas.microsoft.com/office/drawing/2014/main" id="{F6DC489B-0394-4AB3-885E-0695A4836B6B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7110413" y="2854325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4623" name="Oval 47">
            <a:extLst>
              <a:ext uri="{FF2B5EF4-FFF2-40B4-BE49-F238E27FC236}">
                <a16:creationId xmlns:a16="http://schemas.microsoft.com/office/drawing/2014/main" id="{30F2BBE0-58C7-43D6-B25F-F6487944E517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7491413" y="2819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4624" name="Oval 48">
            <a:extLst>
              <a:ext uri="{FF2B5EF4-FFF2-40B4-BE49-F238E27FC236}">
                <a16:creationId xmlns:a16="http://schemas.microsoft.com/office/drawing/2014/main" id="{B7B3F536-F2DF-4022-812D-974AF0F9D7DA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7262813" y="31242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4625" name="Text Box 49">
            <a:extLst>
              <a:ext uri="{FF2B5EF4-FFF2-40B4-BE49-F238E27FC236}">
                <a16:creationId xmlns:a16="http://schemas.microsoft.com/office/drawing/2014/main" id="{D2E20D50-22D3-46B4-841A-AE5AF4C62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1674813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/>
              <a:t>y</a:t>
            </a:r>
          </a:p>
        </p:txBody>
      </p:sp>
      <p:sp>
        <p:nvSpPr>
          <p:cNvPr id="24626" name="Line 50">
            <a:extLst>
              <a:ext uri="{FF2B5EF4-FFF2-40B4-BE49-F238E27FC236}">
                <a16:creationId xmlns:a16="http://schemas.microsoft.com/office/drawing/2014/main" id="{1698F85F-68E2-425C-9915-441A7966FB6F}"/>
              </a:ext>
            </a:extLst>
          </p:cNvPr>
          <p:cNvSpPr>
            <a:spLocks noChangeShapeType="1"/>
          </p:cNvSpPr>
          <p:nvPr/>
        </p:nvSpPr>
        <p:spPr bwMode="auto">
          <a:xfrm>
            <a:off x="6348413" y="3810000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27" name="Oval 51">
            <a:extLst>
              <a:ext uri="{FF2B5EF4-FFF2-40B4-BE49-F238E27FC236}">
                <a16:creationId xmlns:a16="http://schemas.microsoft.com/office/drawing/2014/main" id="{BEA4CDB4-49FE-4332-B3C7-686334B5EBCD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8229600" y="2971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4628" name="Text Box 52">
            <a:extLst>
              <a:ext uri="{FF2B5EF4-FFF2-40B4-BE49-F238E27FC236}">
                <a16:creationId xmlns:a16="http://schemas.microsoft.com/office/drawing/2014/main" id="{7182321F-88BB-447C-88D5-3BF14E4EC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0600" y="3579813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/>
              <a:t>x</a:t>
            </a:r>
          </a:p>
        </p:txBody>
      </p:sp>
      <p:sp>
        <p:nvSpPr>
          <p:cNvPr id="24629" name="Line 53">
            <a:extLst>
              <a:ext uri="{FF2B5EF4-FFF2-40B4-BE49-F238E27FC236}">
                <a16:creationId xmlns:a16="http://schemas.microsoft.com/office/drawing/2014/main" id="{330782AF-4D0C-45B4-A3BA-CB13A1F2395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76400" y="4800600"/>
            <a:ext cx="0" cy="144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30" name="Line 54">
            <a:extLst>
              <a:ext uri="{FF2B5EF4-FFF2-40B4-BE49-F238E27FC236}">
                <a16:creationId xmlns:a16="http://schemas.microsoft.com/office/drawing/2014/main" id="{D63995D2-64DA-4C86-A1A8-2C693BEB1C3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92275" y="4953000"/>
            <a:ext cx="2574925" cy="873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31" name="Oval 55">
            <a:extLst>
              <a:ext uri="{FF2B5EF4-FFF2-40B4-BE49-F238E27FC236}">
                <a16:creationId xmlns:a16="http://schemas.microsoft.com/office/drawing/2014/main" id="{B1C1239B-0584-4329-A484-61D9F1A79B13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1752600" y="5943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4632" name="Oval 56">
            <a:extLst>
              <a:ext uri="{FF2B5EF4-FFF2-40B4-BE49-F238E27FC236}">
                <a16:creationId xmlns:a16="http://schemas.microsoft.com/office/drawing/2014/main" id="{8E6BEE41-8C04-4992-AA38-58D70333F77D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1905000" y="5562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4633" name="Oval 57">
            <a:extLst>
              <a:ext uri="{FF2B5EF4-FFF2-40B4-BE49-F238E27FC236}">
                <a16:creationId xmlns:a16="http://schemas.microsoft.com/office/drawing/2014/main" id="{EE791682-59B6-484F-BFF0-F46863DD6E2C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3657600" y="4572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4634" name="Oval 58">
            <a:extLst>
              <a:ext uri="{FF2B5EF4-FFF2-40B4-BE49-F238E27FC236}">
                <a16:creationId xmlns:a16="http://schemas.microsoft.com/office/drawing/2014/main" id="{2113206F-B51C-4E2E-A173-8CD29E024F40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3810000" y="4953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4635" name="Oval 59">
            <a:extLst>
              <a:ext uri="{FF2B5EF4-FFF2-40B4-BE49-F238E27FC236}">
                <a16:creationId xmlns:a16="http://schemas.microsoft.com/office/drawing/2014/main" id="{BC76F566-C6AB-41A7-BDD0-580D4B0B6308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2209800" y="57912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4636" name="Oval 60">
            <a:extLst>
              <a:ext uri="{FF2B5EF4-FFF2-40B4-BE49-F238E27FC236}">
                <a16:creationId xmlns:a16="http://schemas.microsoft.com/office/drawing/2014/main" id="{A9B9FE62-C797-41DF-992F-0A959E0BA518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3962400" y="5257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4637" name="Oval 61">
            <a:extLst>
              <a:ext uri="{FF2B5EF4-FFF2-40B4-BE49-F238E27FC236}">
                <a16:creationId xmlns:a16="http://schemas.microsoft.com/office/drawing/2014/main" id="{9D2C8FBF-CE81-4750-B6AA-1816E79E3197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3200400" y="57912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4638" name="Oval 62">
            <a:extLst>
              <a:ext uri="{FF2B5EF4-FFF2-40B4-BE49-F238E27FC236}">
                <a16:creationId xmlns:a16="http://schemas.microsoft.com/office/drawing/2014/main" id="{3003ECAF-9439-4DD0-9404-3FFB403F50C3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3276600" y="4572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4639" name="Oval 63">
            <a:extLst>
              <a:ext uri="{FF2B5EF4-FFF2-40B4-BE49-F238E27FC236}">
                <a16:creationId xmlns:a16="http://schemas.microsoft.com/office/drawing/2014/main" id="{DA239224-9DB3-4C28-89E6-4A800231EC7F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2590800" y="46482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4640" name="Oval 64">
            <a:extLst>
              <a:ext uri="{FF2B5EF4-FFF2-40B4-BE49-F238E27FC236}">
                <a16:creationId xmlns:a16="http://schemas.microsoft.com/office/drawing/2014/main" id="{6DD24CD0-9295-4611-BE11-7527D4F63C67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1752600" y="5181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4641" name="Oval 65">
            <a:extLst>
              <a:ext uri="{FF2B5EF4-FFF2-40B4-BE49-F238E27FC236}">
                <a16:creationId xmlns:a16="http://schemas.microsoft.com/office/drawing/2014/main" id="{CD59F0BA-DD70-41D3-8460-6546C6ED34F6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2133600" y="4876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4642" name="Oval 66">
            <a:extLst>
              <a:ext uri="{FF2B5EF4-FFF2-40B4-BE49-F238E27FC236}">
                <a16:creationId xmlns:a16="http://schemas.microsoft.com/office/drawing/2014/main" id="{0511060F-99A3-4DE6-B08A-C854EC54D470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2438400" y="5368925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4643" name="Oval 67">
            <a:extLst>
              <a:ext uri="{FF2B5EF4-FFF2-40B4-BE49-F238E27FC236}">
                <a16:creationId xmlns:a16="http://schemas.microsoft.com/office/drawing/2014/main" id="{1E212D07-D393-40C8-8403-98E4C47491E0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3429000" y="5486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4644" name="Oval 68">
            <a:extLst>
              <a:ext uri="{FF2B5EF4-FFF2-40B4-BE49-F238E27FC236}">
                <a16:creationId xmlns:a16="http://schemas.microsoft.com/office/drawing/2014/main" id="{D0B6C1FA-6D76-4B70-97FB-2BA24EA6309A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2895600" y="5486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4645" name="Oval 69">
            <a:extLst>
              <a:ext uri="{FF2B5EF4-FFF2-40B4-BE49-F238E27FC236}">
                <a16:creationId xmlns:a16="http://schemas.microsoft.com/office/drawing/2014/main" id="{F8FB6F58-FB26-444A-9F9D-9836EC64C31A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2743200" y="5943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4646" name="Text Box 70">
            <a:extLst>
              <a:ext uri="{FF2B5EF4-FFF2-40B4-BE49-F238E27FC236}">
                <a16:creationId xmlns:a16="http://schemas.microsoft.com/office/drawing/2014/main" id="{7F745C84-60DE-4E50-A85E-195852D4B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494213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/>
              <a:t>y</a:t>
            </a:r>
          </a:p>
        </p:txBody>
      </p:sp>
      <p:sp>
        <p:nvSpPr>
          <p:cNvPr id="24647" name="Line 71">
            <a:extLst>
              <a:ext uri="{FF2B5EF4-FFF2-40B4-BE49-F238E27FC236}">
                <a16:creationId xmlns:a16="http://schemas.microsoft.com/office/drawing/2014/main" id="{57E8013C-34D7-4FF5-8C44-C74159281103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6248400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48" name="Oval 72">
            <a:extLst>
              <a:ext uri="{FF2B5EF4-FFF2-40B4-BE49-F238E27FC236}">
                <a16:creationId xmlns:a16="http://schemas.microsoft.com/office/drawing/2014/main" id="{6AB926AA-BF05-44E5-B184-80001B54D728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3733800" y="5638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4649" name="Text Box 73">
            <a:extLst>
              <a:ext uri="{FF2B5EF4-FFF2-40B4-BE49-F238E27FC236}">
                <a16:creationId xmlns:a16="http://schemas.microsoft.com/office/drawing/2014/main" id="{1FF618DD-D6DD-422E-937D-3EF13A0C7D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8588" y="6094413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/>
              <a:t>x</a:t>
            </a:r>
          </a:p>
        </p:txBody>
      </p:sp>
      <p:sp>
        <p:nvSpPr>
          <p:cNvPr id="24650" name="Line 74">
            <a:extLst>
              <a:ext uri="{FF2B5EF4-FFF2-40B4-BE49-F238E27FC236}">
                <a16:creationId xmlns:a16="http://schemas.microsoft.com/office/drawing/2014/main" id="{C280234D-0CA0-4406-946D-39B76BBBC306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4800600"/>
            <a:ext cx="0" cy="144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51" name="Line 75">
            <a:extLst>
              <a:ext uri="{FF2B5EF4-FFF2-40B4-BE49-F238E27FC236}">
                <a16:creationId xmlns:a16="http://schemas.microsoft.com/office/drawing/2014/main" id="{5FDEEDA3-6921-40D4-9392-2238C404FBB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05400" y="5105400"/>
            <a:ext cx="266700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52" name="Text Box 83">
            <a:extLst>
              <a:ext uri="{FF2B5EF4-FFF2-40B4-BE49-F238E27FC236}">
                <a16:creationId xmlns:a16="http://schemas.microsoft.com/office/drawing/2014/main" id="{87ADD4FD-EDE2-48B0-960D-419E5F2B39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4388" y="4570413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/>
              <a:t>y</a:t>
            </a:r>
          </a:p>
        </p:txBody>
      </p:sp>
      <p:sp>
        <p:nvSpPr>
          <p:cNvPr id="24653" name="Line 84">
            <a:extLst>
              <a:ext uri="{FF2B5EF4-FFF2-40B4-BE49-F238E27FC236}">
                <a16:creationId xmlns:a16="http://schemas.microsoft.com/office/drawing/2014/main" id="{2F454D49-D14E-44F7-B25F-0125BDE987EA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6248400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54" name="Oval 85">
            <a:extLst>
              <a:ext uri="{FF2B5EF4-FFF2-40B4-BE49-F238E27FC236}">
                <a16:creationId xmlns:a16="http://schemas.microsoft.com/office/drawing/2014/main" id="{A85A259C-2F54-4651-A654-ADA3AA131F06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5257800" y="5638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4655" name="Text Box 86">
            <a:extLst>
              <a:ext uri="{FF2B5EF4-FFF2-40B4-BE49-F238E27FC236}">
                <a16:creationId xmlns:a16="http://schemas.microsoft.com/office/drawing/2014/main" id="{B2426CB6-93DF-49B5-B713-695E163B5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5188" y="6094413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/>
              <a:t>x</a:t>
            </a:r>
          </a:p>
        </p:txBody>
      </p:sp>
      <p:sp>
        <p:nvSpPr>
          <p:cNvPr id="24656" name="Line 87">
            <a:extLst>
              <a:ext uri="{FF2B5EF4-FFF2-40B4-BE49-F238E27FC236}">
                <a16:creationId xmlns:a16="http://schemas.microsoft.com/office/drawing/2014/main" id="{0385FC21-6B61-4FA0-AF06-F84079D70F6E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0800" y="2895600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57" name="Text Box 88">
            <a:extLst>
              <a:ext uri="{FF2B5EF4-FFF2-40B4-BE49-F238E27FC236}">
                <a16:creationId xmlns:a16="http://schemas.microsoft.com/office/drawing/2014/main" id="{D3438266-7BBB-4ACD-AF61-8306533986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4250" y="3876675"/>
            <a:ext cx="1044575" cy="519113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CC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/>
              <a:t>r = -1</a:t>
            </a:r>
          </a:p>
        </p:txBody>
      </p:sp>
      <p:sp>
        <p:nvSpPr>
          <p:cNvPr id="24658" name="Text Box 89">
            <a:extLst>
              <a:ext uri="{FF2B5EF4-FFF2-40B4-BE49-F238E27FC236}">
                <a16:creationId xmlns:a16="http://schemas.microsoft.com/office/drawing/2014/main" id="{E5B2DAD2-FB79-48FC-9F91-2A6DCAC18A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3886200"/>
            <a:ext cx="1143000" cy="519113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CC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/>
              <a:t>r = -.6</a:t>
            </a:r>
          </a:p>
        </p:txBody>
      </p:sp>
      <p:sp>
        <p:nvSpPr>
          <p:cNvPr id="24659" name="Text Box 90">
            <a:extLst>
              <a:ext uri="{FF2B5EF4-FFF2-40B4-BE49-F238E27FC236}">
                <a16:creationId xmlns:a16="http://schemas.microsoft.com/office/drawing/2014/main" id="{03661864-899F-471F-9806-AA7D6A587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3886200"/>
            <a:ext cx="925513" cy="519113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CC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/>
              <a:t>r = 0</a:t>
            </a:r>
          </a:p>
        </p:txBody>
      </p:sp>
      <p:sp>
        <p:nvSpPr>
          <p:cNvPr id="24660" name="Oval 91">
            <a:extLst>
              <a:ext uri="{FF2B5EF4-FFF2-40B4-BE49-F238E27FC236}">
                <a16:creationId xmlns:a16="http://schemas.microsoft.com/office/drawing/2014/main" id="{64630091-BD23-488C-92B0-ECB440DEB95F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5562600" y="5562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4661" name="Oval 92">
            <a:extLst>
              <a:ext uri="{FF2B5EF4-FFF2-40B4-BE49-F238E27FC236}">
                <a16:creationId xmlns:a16="http://schemas.microsoft.com/office/drawing/2014/main" id="{F6AA542D-3197-4B10-837B-5D326108AB3B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5867400" y="5486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4662" name="Oval 93">
            <a:extLst>
              <a:ext uri="{FF2B5EF4-FFF2-40B4-BE49-F238E27FC236}">
                <a16:creationId xmlns:a16="http://schemas.microsoft.com/office/drawing/2014/main" id="{F156E221-5689-4F40-8BA8-8DEC73BAA791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6172200" y="54102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4663" name="Oval 94">
            <a:extLst>
              <a:ext uri="{FF2B5EF4-FFF2-40B4-BE49-F238E27FC236}">
                <a16:creationId xmlns:a16="http://schemas.microsoft.com/office/drawing/2014/main" id="{4BAA28FF-D041-41B0-A0FF-0FE5782C817F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6629400" y="5257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4664" name="Oval 95">
            <a:extLst>
              <a:ext uri="{FF2B5EF4-FFF2-40B4-BE49-F238E27FC236}">
                <a16:creationId xmlns:a16="http://schemas.microsoft.com/office/drawing/2014/main" id="{04715A7B-795D-496A-A439-71EC94748F39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6934200" y="5181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4665" name="Oval 96">
            <a:extLst>
              <a:ext uri="{FF2B5EF4-FFF2-40B4-BE49-F238E27FC236}">
                <a16:creationId xmlns:a16="http://schemas.microsoft.com/office/drawing/2014/main" id="{3F0DA382-32D5-485D-B493-095A18D911B6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7467600" y="50292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4666" name="Oval 97">
            <a:extLst>
              <a:ext uri="{FF2B5EF4-FFF2-40B4-BE49-F238E27FC236}">
                <a16:creationId xmlns:a16="http://schemas.microsoft.com/office/drawing/2014/main" id="{654D0952-137F-42F7-8648-676A565D8616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3200400" y="50292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4667" name="Oval 98">
            <a:extLst>
              <a:ext uri="{FF2B5EF4-FFF2-40B4-BE49-F238E27FC236}">
                <a16:creationId xmlns:a16="http://schemas.microsoft.com/office/drawing/2014/main" id="{CD0E0A8B-1D63-46A4-BE8B-963565CAB8D9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2971800" y="4495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4668" name="Oval 99">
            <a:extLst>
              <a:ext uri="{FF2B5EF4-FFF2-40B4-BE49-F238E27FC236}">
                <a16:creationId xmlns:a16="http://schemas.microsoft.com/office/drawing/2014/main" id="{3EF727D7-FF70-4117-8861-998B7C6E920B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2514600" y="50292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2378096E-01FE-47E8-B074-E8D6339B7D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533400"/>
            <a:ext cx="7793038" cy="76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700"/>
              <a:t>Calculating the </a:t>
            </a:r>
            <a:br>
              <a:rPr lang="en-US" altLang="en-US" sz="3700"/>
            </a:br>
            <a:r>
              <a:rPr lang="en-US" altLang="en-US" sz="3700"/>
              <a:t>Correlation Coefficient</a:t>
            </a:r>
          </a:p>
        </p:txBody>
      </p:sp>
      <p:graphicFrame>
        <p:nvGraphicFramePr>
          <p:cNvPr id="25603" name="Object 4">
            <a:extLst>
              <a:ext uri="{FF2B5EF4-FFF2-40B4-BE49-F238E27FC236}">
                <a16:creationId xmlns:a16="http://schemas.microsoft.com/office/drawing/2014/main" id="{CC1AA93D-F4C5-4984-9A87-BF942573172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81400" y="2133600"/>
          <a:ext cx="4191000" cy="1179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4" name="Equation" r:id="rId3" imgW="1892300" imgH="533400" progId="Equation.3">
                  <p:embed/>
                </p:oleObj>
              </mc:Choice>
              <mc:Fallback>
                <p:oleObj name="Equation" r:id="rId3" imgW="1892300" imgH="533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2133600"/>
                        <a:ext cx="4191000" cy="1179513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4" name="Rectangle 5">
            <a:extLst>
              <a:ext uri="{FF2B5EF4-FFF2-40B4-BE49-F238E27FC236}">
                <a16:creationId xmlns:a16="http://schemas.microsoft.com/office/drawing/2014/main" id="{1C2639EF-7689-4822-92DC-15435ED34D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5029200"/>
            <a:ext cx="51054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where:</a:t>
            </a:r>
          </a:p>
          <a:p>
            <a:pPr eaLnBrk="1" hangingPunct="1"/>
            <a:r>
              <a:rPr lang="en-US" altLang="en-US"/>
              <a:t>	r = Sample correlation coefficient</a:t>
            </a:r>
          </a:p>
          <a:p>
            <a:pPr eaLnBrk="1" hangingPunct="1"/>
            <a:r>
              <a:rPr lang="en-US" altLang="en-US"/>
              <a:t>	n = Sample size</a:t>
            </a:r>
          </a:p>
          <a:p>
            <a:pPr eaLnBrk="1" hangingPunct="1"/>
            <a:r>
              <a:rPr lang="en-US" altLang="en-US"/>
              <a:t>	x = Value of the independent variable</a:t>
            </a:r>
          </a:p>
          <a:p>
            <a:pPr eaLnBrk="1" hangingPunct="1"/>
            <a:r>
              <a:rPr lang="en-US" altLang="en-US"/>
              <a:t>	y = Value of the dependent variable</a:t>
            </a:r>
          </a:p>
        </p:txBody>
      </p:sp>
      <p:graphicFrame>
        <p:nvGraphicFramePr>
          <p:cNvPr id="25605" name="Object 6">
            <a:extLst>
              <a:ext uri="{FF2B5EF4-FFF2-40B4-BE49-F238E27FC236}">
                <a16:creationId xmlns:a16="http://schemas.microsoft.com/office/drawing/2014/main" id="{EA76819F-939E-41FA-9D48-8AC20DC32F5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0" y="3962400"/>
          <a:ext cx="5183188" cy="100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5" name="Equation" r:id="rId5" imgW="2743200" imgH="533400" progId="Equation.3">
                  <p:embed/>
                </p:oleObj>
              </mc:Choice>
              <mc:Fallback>
                <p:oleObj name="Equation" r:id="rId5" imgW="2743200" imgH="5334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962400"/>
                        <a:ext cx="5183188" cy="1004888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6" name="Rectangle 7">
            <a:extLst>
              <a:ext uri="{FF2B5EF4-FFF2-40B4-BE49-F238E27FC236}">
                <a16:creationId xmlns:a16="http://schemas.microsoft.com/office/drawing/2014/main" id="{07EFEEB5-6B2E-4C0C-9DED-6A8A03B868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524000"/>
            <a:ext cx="457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kumimoji="1" lang="en-US" altLang="en-US" sz="2400">
                <a:solidFill>
                  <a:schemeClr val="folHlink"/>
                </a:solidFill>
              </a:rPr>
              <a:t>Sample correlation coefficient:</a:t>
            </a:r>
            <a:endParaRPr kumimoji="1" lang="en-US" altLang="en-US" sz="2400" b="1"/>
          </a:p>
        </p:txBody>
      </p:sp>
      <p:sp>
        <p:nvSpPr>
          <p:cNvPr id="25607" name="Rectangle 8">
            <a:extLst>
              <a:ext uri="{FF2B5EF4-FFF2-40B4-BE49-F238E27FC236}">
                <a16:creationId xmlns:a16="http://schemas.microsoft.com/office/drawing/2014/main" id="{90D69D7D-547F-4280-A97C-C3A233FE4B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3505200"/>
            <a:ext cx="3276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kumimoji="1" lang="en-US" altLang="en-US" sz="2000"/>
              <a:t>or the algebraic equivalent: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57C09078-0BB6-45B6-9164-39E7949AD9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Calculation Example</a:t>
            </a:r>
          </a:p>
        </p:txBody>
      </p:sp>
      <p:graphicFrame>
        <p:nvGraphicFramePr>
          <p:cNvPr id="220317" name="Group 157">
            <a:extLst>
              <a:ext uri="{FF2B5EF4-FFF2-40B4-BE49-F238E27FC236}">
                <a16:creationId xmlns:a16="http://schemas.microsoft.com/office/drawing/2014/main" id="{8C1A2325-A223-4901-8623-1FCF6ECE6092}"/>
              </a:ext>
            </a:extLst>
          </p:cNvPr>
          <p:cNvGraphicFramePr>
            <a:graphicFrameLocks noGrp="1"/>
          </p:cNvGraphicFramePr>
          <p:nvPr/>
        </p:nvGraphicFramePr>
        <p:xfrm>
          <a:off x="2209800" y="1600200"/>
          <a:ext cx="6096000" cy="4572000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2000"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Tree Height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Trunk Diameter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675"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9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9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675"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263"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675"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675"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675"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675"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0675"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2263"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0675"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sym typeface="Symbol" panose="05050102010706020507" pitchFamily="18" charset="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sym typeface="Symbol" panose="05050102010706020507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sym typeface="Symbol" panose="05050102010706020507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sym typeface="Symbol" panose="05050102010706020507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sym typeface="Symbol" panose="05050102010706020507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26701" name="Picture 163" descr="j0312382">
            <a:extLst>
              <a:ext uri="{FF2B5EF4-FFF2-40B4-BE49-F238E27FC236}">
                <a16:creationId xmlns:a16="http://schemas.microsoft.com/office/drawing/2014/main" id="{BDD704E1-FA0B-468C-9D07-600D47DED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0"/>
            <a:ext cx="1374775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AFD94C54-BA35-49E3-9605-C701145BD1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Excel Output</a:t>
            </a:r>
          </a:p>
        </p:txBody>
      </p:sp>
      <p:graphicFrame>
        <p:nvGraphicFramePr>
          <p:cNvPr id="27651" name="Object 4">
            <a:extLst>
              <a:ext uri="{FF2B5EF4-FFF2-40B4-BE49-F238E27FC236}">
                <a16:creationId xmlns:a16="http://schemas.microsoft.com/office/drawing/2014/main" id="{D44AC06B-2BAC-4E33-9F18-F202B2AF38A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47800" y="3200400"/>
          <a:ext cx="5943600" cy="136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0" name="Worksheet" r:id="rId3" imgW="2886075" imgH="666902" progId="Excel.Sheet.8">
                  <p:embed/>
                </p:oleObj>
              </mc:Choice>
              <mc:Fallback>
                <p:oleObj name="Worksheet" r:id="rId3" imgW="2886075" imgH="666902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200400"/>
                        <a:ext cx="5943600" cy="136207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2" name="Text Box 5">
            <a:extLst>
              <a:ext uri="{FF2B5EF4-FFF2-40B4-BE49-F238E27FC236}">
                <a16:creationId xmlns:a16="http://schemas.microsoft.com/office/drawing/2014/main" id="{4CF95953-5770-4DB1-B961-4247E3906A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747213"/>
            <a:ext cx="406393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/>
              <a:t>Excel Correlation Output 1</a:t>
            </a:r>
          </a:p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chemeClr val="folHlink"/>
                </a:solidFill>
              </a:rPr>
              <a:t>Data analysis / correlation…</a:t>
            </a:r>
          </a:p>
        </p:txBody>
      </p:sp>
      <p:sp>
        <p:nvSpPr>
          <p:cNvPr id="27653" name="Text Box 6">
            <a:extLst>
              <a:ext uri="{FF2B5EF4-FFF2-40B4-BE49-F238E27FC236}">
                <a16:creationId xmlns:a16="http://schemas.microsoft.com/office/drawing/2014/main" id="{9114D429-6561-48A5-A691-C88341C62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5110163"/>
            <a:ext cx="4586288" cy="877887"/>
          </a:xfrm>
          <a:prstGeom prst="rect">
            <a:avLst/>
          </a:prstGeom>
          <a:solidFill>
            <a:srgbClr val="CCFF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en-US" sz="2400"/>
              <a:t>Correlation between 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en-US" sz="2400"/>
              <a:t>Tree Height and Trunk Diameter</a:t>
            </a:r>
          </a:p>
        </p:txBody>
      </p:sp>
      <p:sp>
        <p:nvSpPr>
          <p:cNvPr id="27654" name="Line 7">
            <a:extLst>
              <a:ext uri="{FF2B5EF4-FFF2-40B4-BE49-F238E27FC236}">
                <a16:creationId xmlns:a16="http://schemas.microsoft.com/office/drawing/2014/main" id="{21ACE01C-2009-429D-8A9D-864FFFDE25C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800600" y="4191000"/>
            <a:ext cx="0" cy="914400"/>
          </a:xfrm>
          <a:prstGeom prst="line">
            <a:avLst/>
          </a:prstGeom>
          <a:noFill/>
          <a:ln w="28575">
            <a:solidFill>
              <a:schemeClr val="hlink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7655" name="Rectangle 8">
            <a:extLst>
              <a:ext uri="{FF2B5EF4-FFF2-40B4-BE49-F238E27FC236}">
                <a16:creationId xmlns:a16="http://schemas.microsoft.com/office/drawing/2014/main" id="{1BF1BF92-F8EB-43E4-BC5B-7AF0E444F3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3886200"/>
            <a:ext cx="1219200" cy="304800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pic>
        <p:nvPicPr>
          <p:cNvPr id="27656" name="Picture 10" descr="j0312382">
            <a:extLst>
              <a:ext uri="{FF2B5EF4-FFF2-40B4-BE49-F238E27FC236}">
                <a16:creationId xmlns:a16="http://schemas.microsoft.com/office/drawing/2014/main" id="{3D4F9DBE-19EA-42DA-90FB-C01B02457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257800"/>
            <a:ext cx="85566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1CEDEE1B-95C2-4829-8236-A851528CF3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>
                <a:latin typeface="Lucida Bright" panose="02040602050505020304" pitchFamily="18" charset="0"/>
              </a:rPr>
              <a:t>Correlation using Regression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71D90B2-70AB-48CF-935B-845C7235458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66800" y="1524000"/>
          <a:ext cx="7564438" cy="46844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2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8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1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71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71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71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71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7718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7718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5872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SUMMARY OUTPUT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229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72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Regression Statistics</a:t>
                      </a:r>
                      <a:endParaRPr lang="en-US" sz="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17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Lucida Bright" panose="02040602050505020304" pitchFamily="18" charset="0"/>
                        </a:rPr>
                        <a:t>Multiple R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Lucida Bright" panose="02040602050505020304" pitchFamily="18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solidFill>
                            <a:schemeClr val="accent2"/>
                          </a:solidFill>
                          <a:effectLst/>
                          <a:highlight>
                            <a:srgbClr val="FF0000"/>
                          </a:highlight>
                        </a:rPr>
                        <a:t>0.886231</a:t>
                      </a:r>
                      <a:endParaRPr lang="en-US" sz="1600" b="1" i="0" u="none" strike="noStrike" dirty="0">
                        <a:solidFill>
                          <a:schemeClr val="accent2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872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R Square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0.785406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20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Adjusted R Square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0.74964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889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Standard Error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6.634991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872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Observations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3735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373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ANOVA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87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df</a:t>
                      </a:r>
                      <a:endParaRPr lang="en-US" sz="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SS</a:t>
                      </a:r>
                      <a:endParaRPr lang="en-US" sz="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MS</a:t>
                      </a:r>
                      <a:endParaRPr lang="en-US" sz="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F</a:t>
                      </a:r>
                      <a:endParaRPr lang="en-US" sz="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Significance F</a:t>
                      </a:r>
                      <a:endParaRPr lang="en-US" sz="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889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Regression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966.7363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966.7363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21.95975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0.003374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889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Residual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264.1387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44.02311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889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Total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1230.875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3735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88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Coefficients</a:t>
                      </a:r>
                      <a:endParaRPr lang="en-US" sz="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Standard Error</a:t>
                      </a:r>
                      <a:endParaRPr lang="en-US" sz="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t Stat</a:t>
                      </a:r>
                      <a:endParaRPr lang="en-US" sz="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P-value</a:t>
                      </a:r>
                      <a:endParaRPr lang="en-US" sz="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Lower 95%</a:t>
                      </a:r>
                      <a:endParaRPr lang="en-US" sz="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Upper 95%</a:t>
                      </a:r>
                      <a:endParaRPr lang="en-US" sz="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Lower 95.0%</a:t>
                      </a:r>
                      <a:endParaRPr lang="en-US" sz="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Upper 95.0%</a:t>
                      </a:r>
                      <a:endParaRPr lang="en-US" sz="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889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Intercept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-1.31467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9.148913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-0.1437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0.890445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-23.7013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21.07192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-23.7013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21.07192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8520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X Variable 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4.541333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0.969103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4.686123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0.003374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2.170025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6.912642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2.170025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6.912642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28676" name="TextBox 4">
            <a:extLst>
              <a:ext uri="{FF2B5EF4-FFF2-40B4-BE49-F238E27FC236}">
                <a16:creationId xmlns:a16="http://schemas.microsoft.com/office/drawing/2014/main" id="{04377C81-1E2B-4883-83F8-076DC7AB5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2286000"/>
            <a:ext cx="403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Multiple R = Correlation Coefficient</a:t>
            </a:r>
          </a:p>
        </p:txBody>
      </p:sp>
      <p:sp>
        <p:nvSpPr>
          <p:cNvPr id="28677" name="Text Box 5">
            <a:extLst>
              <a:ext uri="{FF2B5EF4-FFF2-40B4-BE49-F238E27FC236}">
                <a16:creationId xmlns:a16="http://schemas.microsoft.com/office/drawing/2014/main" id="{F67C27F7-C753-4081-9856-E5E06BEB1D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1137613"/>
            <a:ext cx="420660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/>
              <a:t>Excel Correlation Output 2</a:t>
            </a:r>
          </a:p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chemeClr val="folHlink"/>
                </a:solidFill>
              </a:rPr>
              <a:t> Data analysis / Regression…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4">
            <a:extLst>
              <a:ext uri="{FF2B5EF4-FFF2-40B4-BE49-F238E27FC236}">
                <a16:creationId xmlns:a16="http://schemas.microsoft.com/office/drawing/2014/main" id="{46DC00BD-6536-4AA3-A401-85BC4BF23BA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2438400"/>
          <a:ext cx="3810000" cy="295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3" name="Chart" r:id="rId3" imgW="4914900" imgH="3810000" progId="Excel.Chart.8">
                  <p:embed/>
                </p:oleObj>
              </mc:Choice>
              <mc:Fallback>
                <p:oleObj name="Chart" r:id="rId3" imgW="4914900" imgH="3810000" progId="Excel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438400"/>
                        <a:ext cx="3810000" cy="295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9" name="Object 5">
            <a:extLst>
              <a:ext uri="{FF2B5EF4-FFF2-40B4-BE49-F238E27FC236}">
                <a16:creationId xmlns:a16="http://schemas.microsoft.com/office/drawing/2014/main" id="{CD3AA212-49CF-4BA4-9894-F2E0E838C7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91000" y="1828800"/>
          <a:ext cx="4822825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4" name="Equation" r:id="rId5" imgW="2768600" imgH="1460500" progId="Equation.3">
                  <p:embed/>
                </p:oleObj>
              </mc:Choice>
              <mc:Fallback>
                <p:oleObj name="Equation" r:id="rId5" imgW="2768600" imgH="14605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1828800"/>
                        <a:ext cx="4822825" cy="251460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0" name="Text Box 6">
            <a:extLst>
              <a:ext uri="{FF2B5EF4-FFF2-40B4-BE49-F238E27FC236}">
                <a16:creationId xmlns:a16="http://schemas.microsoft.com/office/drawing/2014/main" id="{9851862B-376A-452F-BFBD-586C458D4E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257800"/>
            <a:ext cx="2286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Trunk Diameter, x</a:t>
            </a:r>
          </a:p>
        </p:txBody>
      </p:sp>
      <p:sp>
        <p:nvSpPr>
          <p:cNvPr id="29701" name="Text Box 7">
            <a:extLst>
              <a:ext uri="{FF2B5EF4-FFF2-40B4-BE49-F238E27FC236}">
                <a16:creationId xmlns:a16="http://schemas.microsoft.com/office/drawing/2014/main" id="{04885677-A4DC-4A7C-A50B-D14EE62E48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828800"/>
            <a:ext cx="990600" cy="80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Tree</a:t>
            </a:r>
          </a:p>
          <a:p>
            <a:pPr eaLnBrk="1" hangingPunct="1">
              <a:lnSpc>
                <a:spcPct val="30000"/>
              </a:lnSpc>
              <a:spcBef>
                <a:spcPct val="50000"/>
              </a:spcBef>
            </a:pPr>
            <a:r>
              <a:rPr lang="en-US" altLang="en-US" b="1"/>
              <a:t>Height, </a:t>
            </a:r>
          </a:p>
          <a:p>
            <a:pPr eaLnBrk="1" hangingPunct="1">
              <a:lnSpc>
                <a:spcPct val="30000"/>
              </a:lnSpc>
              <a:spcBef>
                <a:spcPct val="50000"/>
              </a:spcBef>
            </a:pPr>
            <a:r>
              <a:rPr lang="en-US" altLang="en-US" b="1"/>
              <a:t>y</a:t>
            </a:r>
          </a:p>
        </p:txBody>
      </p:sp>
      <p:sp>
        <p:nvSpPr>
          <p:cNvPr id="29702" name="Rectangle 8">
            <a:extLst>
              <a:ext uri="{FF2B5EF4-FFF2-40B4-BE49-F238E27FC236}">
                <a16:creationId xmlns:a16="http://schemas.microsoft.com/office/drawing/2014/main" id="{D7B663F5-7795-41FE-A803-8CD3ECBB70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defTabSz="914400" eaLnBrk="1" hangingPunct="1"/>
            <a:r>
              <a:rPr lang="en-US" altLang="en-US"/>
              <a:t>Calculation Example</a:t>
            </a:r>
          </a:p>
        </p:txBody>
      </p:sp>
      <p:sp>
        <p:nvSpPr>
          <p:cNvPr id="29703" name="Text Box 9">
            <a:extLst>
              <a:ext uri="{FF2B5EF4-FFF2-40B4-BE49-F238E27FC236}">
                <a16:creationId xmlns:a16="http://schemas.microsoft.com/office/drawing/2014/main" id="{CE7D2E41-0216-4B99-9B1A-FC1BF0D5CF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1219200"/>
            <a:ext cx="14747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i="1">
                <a:solidFill>
                  <a:schemeClr val="tx2"/>
                </a:solidFill>
                <a:latin typeface="Tahoma" panose="020B0604030504040204" pitchFamily="34" charset="0"/>
              </a:rPr>
              <a:t>(continued)</a:t>
            </a:r>
          </a:p>
        </p:txBody>
      </p:sp>
      <p:sp>
        <p:nvSpPr>
          <p:cNvPr id="29704" name="Rectangle 10">
            <a:extLst>
              <a:ext uri="{FF2B5EF4-FFF2-40B4-BE49-F238E27FC236}">
                <a16:creationId xmlns:a16="http://schemas.microsoft.com/office/drawing/2014/main" id="{EF7C7482-2A8F-45B0-BF90-7D3045FADE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4724400"/>
            <a:ext cx="4343400" cy="711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/>
              <a:t>r = 0.886</a:t>
            </a:r>
            <a:r>
              <a:rPr lang="en-US" altLang="en-US" sz="2000"/>
              <a:t> → relatively strong positive </a:t>
            </a:r>
          </a:p>
          <a:p>
            <a:pPr eaLnBrk="1" hangingPunct="1"/>
            <a:r>
              <a:rPr lang="en-US" altLang="en-US" sz="2000"/>
              <a:t>linear association between x and y</a:t>
            </a:r>
          </a:p>
        </p:txBody>
      </p:sp>
      <p:sp>
        <p:nvSpPr>
          <p:cNvPr id="29705" name="Line 11">
            <a:extLst>
              <a:ext uri="{FF2B5EF4-FFF2-40B4-BE49-F238E27FC236}">
                <a16:creationId xmlns:a16="http://schemas.microsoft.com/office/drawing/2014/main" id="{A1D5DA4C-9E74-41BF-8A5D-E07760745451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43434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29706" name="Picture 13" descr="j0312382">
            <a:extLst>
              <a:ext uri="{FF2B5EF4-FFF2-40B4-BE49-F238E27FC236}">
                <a16:creationId xmlns:a16="http://schemas.microsoft.com/office/drawing/2014/main" id="{6A0ECF40-D5C3-4168-9EAE-ED25F9D17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562600"/>
            <a:ext cx="85566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>
            <a:extLst>
              <a:ext uri="{FF2B5EF4-FFF2-40B4-BE49-F238E27FC236}">
                <a16:creationId xmlns:a16="http://schemas.microsoft.com/office/drawing/2014/main" id="{DCF5FE0C-FEFD-4457-9676-BA90F5C342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028700"/>
            <a:ext cx="8153400" cy="4800600"/>
          </a:xfrm>
        </p:spPr>
        <p:txBody>
          <a:bodyPr/>
          <a:lstStyle/>
          <a:p>
            <a:pPr algn="ctr" eaLnBrk="1" hangingPunct="1">
              <a:spcBef>
                <a:spcPct val="25000"/>
              </a:spcBef>
              <a:buFont typeface="Wingdings" panose="05000000000000000000" pitchFamily="2" charset="2"/>
              <a:buNone/>
              <a:defRPr/>
            </a:pPr>
            <a:endParaRPr lang="en-US" altLang="en-US" sz="2400" dirty="0"/>
          </a:p>
          <a:p>
            <a:pPr algn="ctr" eaLnBrk="1" hangingPunct="1">
              <a:spcBef>
                <a:spcPct val="25000"/>
              </a:spcBef>
              <a:buFont typeface="Wingdings" panose="05000000000000000000" pitchFamily="2" charset="2"/>
              <a:buNone/>
              <a:defRPr/>
            </a:pPr>
            <a:endParaRPr lang="en-US" altLang="en-US" sz="2400" dirty="0"/>
          </a:p>
          <a:p>
            <a:pPr algn="ctr" eaLnBrk="1" hangingPunct="1">
              <a:spcBef>
                <a:spcPct val="25000"/>
              </a:spcBef>
              <a:buFont typeface="Wingdings" panose="05000000000000000000" pitchFamily="2" charset="2"/>
              <a:buNone/>
              <a:defRPr/>
            </a:pPr>
            <a:endParaRPr lang="en-US" altLang="en-US" sz="2400" dirty="0"/>
          </a:p>
          <a:p>
            <a:pPr algn="ctr" eaLnBrk="1" hangingPunct="1">
              <a:spcBef>
                <a:spcPct val="25000"/>
              </a:spcBef>
              <a:buFont typeface="Wingdings" panose="05000000000000000000" pitchFamily="2" charset="2"/>
              <a:buNone/>
              <a:defRPr/>
            </a:pPr>
            <a:endParaRPr lang="en-US" altLang="en-US" sz="4000" dirty="0">
              <a:solidFill>
                <a:schemeClr val="tx2">
                  <a:lumMod val="50000"/>
                </a:schemeClr>
              </a:solidFill>
            </a:endParaRPr>
          </a:p>
          <a:p>
            <a:pPr algn="ctr" eaLnBrk="1" hangingPunct="1">
              <a:spcBef>
                <a:spcPct val="25000"/>
              </a:spcBef>
              <a:buFont typeface="Wingdings" panose="05000000000000000000" pitchFamily="2" charset="2"/>
              <a:buNone/>
              <a:defRPr/>
            </a:pPr>
            <a:r>
              <a:rPr lang="en-US" altLang="en-US" sz="4000" dirty="0">
                <a:solidFill>
                  <a:schemeClr val="tx2">
                    <a:lumMod val="50000"/>
                  </a:schemeClr>
                </a:solidFill>
              </a:rPr>
              <a:t>Simple Linear Regression Model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C228CD9F-79F2-4B22-96F4-CAD36335E0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700"/>
              <a:t>Introduction to Regression Analysis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958E37C4-9CFB-4D94-9F98-770E08EC50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7620000" cy="4343400"/>
          </a:xfrm>
        </p:spPr>
        <p:txBody>
          <a:bodyPr/>
          <a:lstStyle/>
          <a:p>
            <a:pPr eaLnBrk="1" hangingPunct="1">
              <a:spcBef>
                <a:spcPct val="30000"/>
              </a:spcBef>
            </a:pPr>
            <a:r>
              <a:rPr lang="en-US" altLang="en-US" sz="2700">
                <a:solidFill>
                  <a:schemeClr val="folHlink"/>
                </a:solidFill>
              </a:rPr>
              <a:t>Regression analysis</a:t>
            </a:r>
            <a:r>
              <a:rPr lang="en-US" altLang="en-US" sz="2700"/>
              <a:t> is used to:</a:t>
            </a:r>
          </a:p>
          <a:p>
            <a:pPr lvl="1" eaLnBrk="1" hangingPunct="1">
              <a:spcBef>
                <a:spcPct val="30000"/>
              </a:spcBef>
            </a:pPr>
            <a:r>
              <a:rPr lang="en-US" altLang="en-US" sz="2300"/>
              <a:t>Predict the value of a dependent variable based on the value of at least one independent variable</a:t>
            </a:r>
          </a:p>
          <a:p>
            <a:pPr lvl="1" eaLnBrk="1" hangingPunct="1">
              <a:spcBef>
                <a:spcPct val="30000"/>
              </a:spcBef>
            </a:pPr>
            <a:r>
              <a:rPr lang="en-US" altLang="en-US" sz="2300"/>
              <a:t>Explain the impact of changes in an independent variable on the dependent variable</a:t>
            </a: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n-US" sz="2700">
                <a:solidFill>
                  <a:schemeClr val="folHlink"/>
                </a:solidFill>
              </a:rPr>
              <a:t>Dependent variable:</a:t>
            </a:r>
            <a:r>
              <a:rPr lang="en-US" altLang="en-US" sz="2700"/>
              <a:t>  the variable we wish to explain</a:t>
            </a: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n-US" sz="2700">
                <a:solidFill>
                  <a:schemeClr val="folHlink"/>
                </a:solidFill>
              </a:rPr>
              <a:t>Independent variable:</a:t>
            </a:r>
            <a:r>
              <a:rPr lang="en-US" altLang="en-US" sz="2700"/>
              <a:t>  the variable used to explain the dependent variable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8A8ADCAC-F35F-4BBE-A099-D164DB637E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Simple Linear Regression Model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A2B98E71-6509-4B87-B127-FABEB09F45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00200" y="1752600"/>
            <a:ext cx="6934200" cy="3471863"/>
          </a:xfrm>
        </p:spPr>
        <p:txBody>
          <a:bodyPr/>
          <a:lstStyle/>
          <a:p>
            <a:pPr eaLnBrk="1" hangingPunct="1">
              <a:spcBef>
                <a:spcPct val="45000"/>
              </a:spcBef>
            </a:pPr>
            <a:r>
              <a:rPr lang="en-US" altLang="en-US" sz="2700" dirty="0"/>
              <a:t>Only </a:t>
            </a:r>
            <a:r>
              <a:rPr lang="en-US" altLang="en-US" sz="2700" b="1" dirty="0">
                <a:solidFill>
                  <a:srgbClr val="FF0000"/>
                </a:solidFill>
              </a:rPr>
              <a:t>one</a:t>
            </a:r>
            <a:r>
              <a:rPr lang="en-US" altLang="en-US" sz="2700" dirty="0">
                <a:solidFill>
                  <a:schemeClr val="folHlink"/>
                </a:solidFill>
              </a:rPr>
              <a:t> independent variable</a:t>
            </a:r>
            <a:r>
              <a:rPr lang="en-US" altLang="en-US" sz="2700" dirty="0"/>
              <a:t>, x</a:t>
            </a:r>
          </a:p>
          <a:p>
            <a:pPr eaLnBrk="1" hangingPunct="1">
              <a:spcBef>
                <a:spcPct val="45000"/>
              </a:spcBef>
            </a:pPr>
            <a:r>
              <a:rPr lang="en-US" altLang="en-US" sz="2700" dirty="0"/>
              <a:t>Relationship between  x  and  y  is described by a linear function</a:t>
            </a:r>
          </a:p>
          <a:p>
            <a:pPr eaLnBrk="1" hangingPunct="1">
              <a:spcBef>
                <a:spcPct val="45000"/>
              </a:spcBef>
            </a:pPr>
            <a:r>
              <a:rPr lang="en-US" altLang="en-US" sz="2700" dirty="0"/>
              <a:t>Changes in  y  are assumed to be caused by changes in  x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Object 19">
            <a:extLst>
              <a:ext uri="{FF2B5EF4-FFF2-40B4-BE49-F238E27FC236}">
                <a16:creationId xmlns:a16="http://schemas.microsoft.com/office/drawing/2014/main" id="{E0BFB031-4DF8-4FAE-9A75-B9B2F4C7BC6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81200" y="3429000"/>
          <a:ext cx="5410200" cy="1217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4" name="Equation" r:id="rId3" imgW="1016000" imgH="228600" progId="Equation.3">
                  <p:embed/>
                </p:oleObj>
              </mc:Choice>
              <mc:Fallback>
                <p:oleObj name="Equation" r:id="rId3" imgW="1016000" imgH="22860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429000"/>
                        <a:ext cx="5410200" cy="1217613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5" name="Text Box 2">
            <a:extLst>
              <a:ext uri="{FF2B5EF4-FFF2-40B4-BE49-F238E27FC236}">
                <a16:creationId xmlns:a16="http://schemas.microsoft.com/office/drawing/2014/main" id="{8A4239F8-80B2-4F3E-AA04-CD6375A818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800600"/>
            <a:ext cx="2216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/>
              <a:t>Linear component</a:t>
            </a:r>
          </a:p>
        </p:txBody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2B24E824-61DC-4946-82EF-76A68F1658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Population Linear Regression</a:t>
            </a:r>
          </a:p>
        </p:txBody>
      </p:sp>
      <p:sp>
        <p:nvSpPr>
          <p:cNvPr id="33797" name="Rectangle 4">
            <a:extLst>
              <a:ext uri="{FF2B5EF4-FFF2-40B4-BE49-F238E27FC236}">
                <a16:creationId xmlns:a16="http://schemas.microsoft.com/office/drawing/2014/main" id="{EEEF42DE-9951-4B54-B509-2168AFB28F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711325"/>
            <a:ext cx="4724400" cy="4667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/>
              <a:t>The population regression </a:t>
            </a:r>
            <a:r>
              <a:rPr lang="en-US" altLang="en-US" sz="2400">
                <a:solidFill>
                  <a:srgbClr val="FF0000"/>
                </a:solidFill>
              </a:rPr>
              <a:t>model</a:t>
            </a:r>
            <a:r>
              <a:rPr lang="en-US" altLang="en-US" sz="2400"/>
              <a:t>:</a:t>
            </a:r>
          </a:p>
        </p:txBody>
      </p:sp>
      <p:sp>
        <p:nvSpPr>
          <p:cNvPr id="33798" name="Rectangle 5">
            <a:extLst>
              <a:ext uri="{FF2B5EF4-FFF2-40B4-BE49-F238E27FC236}">
                <a16:creationId xmlns:a16="http://schemas.microsoft.com/office/drawing/2014/main" id="{A5FA9332-3579-465B-96DE-50EBFB3258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514600"/>
            <a:ext cx="1524000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/>
              <a:t>Population </a:t>
            </a:r>
            <a:br>
              <a:rPr lang="en-US" altLang="en-US" sz="2000"/>
            </a:br>
            <a:r>
              <a:rPr lang="en-US" altLang="en-US" sz="2000"/>
              <a:t>y  intercept </a:t>
            </a:r>
          </a:p>
        </p:txBody>
      </p:sp>
      <p:sp>
        <p:nvSpPr>
          <p:cNvPr id="33799" name="Rectangle 6">
            <a:extLst>
              <a:ext uri="{FF2B5EF4-FFF2-40B4-BE49-F238E27FC236}">
                <a16:creationId xmlns:a16="http://schemas.microsoft.com/office/drawing/2014/main" id="{B5CC3D77-6493-47D8-96BC-6C8A028C2C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2362200"/>
            <a:ext cx="1447800" cy="100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/>
              <a:t>Population Slope</a:t>
            </a:r>
            <a:br>
              <a:rPr lang="en-US" altLang="en-US" sz="2000"/>
            </a:br>
            <a:r>
              <a:rPr lang="en-US" altLang="en-US" sz="2000"/>
              <a:t>Coefficient </a:t>
            </a:r>
          </a:p>
        </p:txBody>
      </p:sp>
      <p:sp>
        <p:nvSpPr>
          <p:cNvPr id="33800" name="Rectangle 7">
            <a:extLst>
              <a:ext uri="{FF2B5EF4-FFF2-40B4-BE49-F238E27FC236}">
                <a16:creationId xmlns:a16="http://schemas.microsoft.com/office/drawing/2014/main" id="{2BF232B0-8E90-41C3-86F9-8F7358133D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2286000"/>
            <a:ext cx="1147763" cy="130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/>
              <a:t>Random Error term, or residual</a:t>
            </a:r>
          </a:p>
        </p:txBody>
      </p:sp>
      <p:sp>
        <p:nvSpPr>
          <p:cNvPr id="33801" name="Rectangle 8">
            <a:extLst>
              <a:ext uri="{FF2B5EF4-FFF2-40B4-BE49-F238E27FC236}">
                <a16:creationId xmlns:a16="http://schemas.microsoft.com/office/drawing/2014/main" id="{F232B859-71FF-4318-8095-F8D4226253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124200"/>
            <a:ext cx="1838325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9300" indent="-268288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68388" indent="-2159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93838" indent="-212725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19288" indent="-212725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76488" indent="-2127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33688" indent="-2127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90888" indent="-2127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48088" indent="-2127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Dependent Variable</a:t>
            </a:r>
          </a:p>
        </p:txBody>
      </p:sp>
      <p:sp>
        <p:nvSpPr>
          <p:cNvPr id="33802" name="Line 9">
            <a:extLst>
              <a:ext uri="{FF2B5EF4-FFF2-40B4-BE49-F238E27FC236}">
                <a16:creationId xmlns:a16="http://schemas.microsoft.com/office/drawing/2014/main" id="{3411F2AA-93D0-4467-ADDB-0574C00820BA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3200400"/>
            <a:ext cx="461963" cy="590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3" name="Line 10">
            <a:extLst>
              <a:ext uri="{FF2B5EF4-FFF2-40B4-BE49-F238E27FC236}">
                <a16:creationId xmlns:a16="http://schemas.microsoft.com/office/drawing/2014/main" id="{4EF4FAD0-9ADB-4F73-B362-2897E80E48A2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3505200"/>
            <a:ext cx="6096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4" name="Line 12">
            <a:extLst>
              <a:ext uri="{FF2B5EF4-FFF2-40B4-BE49-F238E27FC236}">
                <a16:creationId xmlns:a16="http://schemas.microsoft.com/office/drawing/2014/main" id="{23B6682C-D6D1-474E-9F52-ED032747917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43600" y="32004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5" name="Line 13">
            <a:extLst>
              <a:ext uri="{FF2B5EF4-FFF2-40B4-BE49-F238E27FC236}">
                <a16:creationId xmlns:a16="http://schemas.microsoft.com/office/drawing/2014/main" id="{5D6664E1-31C4-494B-B8B6-9D3D06E22E78}"/>
              </a:ext>
            </a:extLst>
          </p:cNvPr>
          <p:cNvSpPr>
            <a:spLocks noChangeShapeType="1"/>
          </p:cNvSpPr>
          <p:nvPr/>
        </p:nvSpPr>
        <p:spPr bwMode="auto">
          <a:xfrm rot="20940815" flipH="1">
            <a:off x="7162800" y="3444875"/>
            <a:ext cx="617538" cy="298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6" name="Rectangle 14">
            <a:extLst>
              <a:ext uri="{FF2B5EF4-FFF2-40B4-BE49-F238E27FC236}">
                <a16:creationId xmlns:a16="http://schemas.microsoft.com/office/drawing/2014/main" id="{E8930474-A297-4028-BB4B-5149490657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2514600"/>
            <a:ext cx="1604963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/>
              <a:t>Independent Variable</a:t>
            </a:r>
          </a:p>
        </p:txBody>
      </p:sp>
      <p:sp>
        <p:nvSpPr>
          <p:cNvPr id="33807" name="AutoShape 16">
            <a:extLst>
              <a:ext uri="{FF2B5EF4-FFF2-40B4-BE49-F238E27FC236}">
                <a16:creationId xmlns:a16="http://schemas.microsoft.com/office/drawing/2014/main" id="{85605A5E-ECD2-4D73-B47B-498966596B12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4569619" y="3431381"/>
            <a:ext cx="228600" cy="2662238"/>
          </a:xfrm>
          <a:prstGeom prst="leftBrace">
            <a:avLst>
              <a:gd name="adj1" fmla="val 97049"/>
              <a:gd name="adj2" fmla="val 50000"/>
            </a:avLst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33808" name="Line 17">
            <a:extLst>
              <a:ext uri="{FF2B5EF4-FFF2-40B4-BE49-F238E27FC236}">
                <a16:creationId xmlns:a16="http://schemas.microsoft.com/office/drawing/2014/main" id="{B711E3F9-59A4-4524-96EF-A2658950B4B1}"/>
              </a:ext>
            </a:extLst>
          </p:cNvPr>
          <p:cNvSpPr>
            <a:spLocks noChangeShapeType="1"/>
          </p:cNvSpPr>
          <p:nvPr/>
        </p:nvSpPr>
        <p:spPr bwMode="auto">
          <a:xfrm rot="-659185">
            <a:off x="4792663" y="3292475"/>
            <a:ext cx="227012" cy="396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9" name="AutoShape 20">
            <a:extLst>
              <a:ext uri="{FF2B5EF4-FFF2-40B4-BE49-F238E27FC236}">
                <a16:creationId xmlns:a16="http://schemas.microsoft.com/office/drawing/2014/main" id="{D7F64B86-F3FE-4277-9900-4C297011E7A6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6896100" y="4289425"/>
            <a:ext cx="228600" cy="914400"/>
          </a:xfrm>
          <a:prstGeom prst="leftBrace">
            <a:avLst>
              <a:gd name="adj1" fmla="val 33333"/>
              <a:gd name="adj2" fmla="val 50000"/>
            </a:avLst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33810" name="Text Box 21">
            <a:extLst>
              <a:ext uri="{FF2B5EF4-FFF2-40B4-BE49-F238E27FC236}">
                <a16:creationId xmlns:a16="http://schemas.microsoft.com/office/drawing/2014/main" id="{C735043B-CF73-4E14-BAF9-9495D7B637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860925"/>
            <a:ext cx="1778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/>
              <a:t>Random Error</a:t>
            </a:r>
          </a:p>
          <a:p>
            <a:r>
              <a:rPr lang="en-US" altLang="en-US" sz="2000"/>
              <a:t> component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B66E57D1-D218-45C5-8DAE-C93ABD696B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Module Goals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D0904D13-26C4-4080-B3FF-0131D63B05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752600"/>
            <a:ext cx="7924800" cy="4518025"/>
          </a:xfrm>
          <a:noFill/>
        </p:spPr>
        <p:txBody>
          <a:bodyPr>
            <a:spAutoFit/>
          </a:bodyPr>
          <a:lstStyle/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altLang="en-US" b="1"/>
              <a:t>After completing this Module, you should be able to:</a:t>
            </a:r>
            <a:r>
              <a:rPr lang="en-US" altLang="en-US" sz="3200"/>
              <a:t> </a:t>
            </a:r>
            <a:endParaRPr lang="en-US" altLang="en-US" sz="1000"/>
          </a:p>
          <a:p>
            <a:pPr eaLnBrk="1" hangingPunct="1">
              <a:spcBef>
                <a:spcPct val="25000"/>
              </a:spcBef>
              <a:buSzPct val="80000"/>
            </a:pPr>
            <a:r>
              <a:rPr lang="en-US" altLang="en-US" sz="2400"/>
              <a:t>Calculate and interpret the simple correlation between two variables</a:t>
            </a:r>
          </a:p>
          <a:p>
            <a:pPr eaLnBrk="1" hangingPunct="1">
              <a:spcBef>
                <a:spcPct val="25000"/>
              </a:spcBef>
              <a:buSzPct val="80000"/>
            </a:pPr>
            <a:r>
              <a:rPr lang="en-US" altLang="en-US" sz="2400"/>
              <a:t>Determine whether the correlation is significant</a:t>
            </a:r>
          </a:p>
          <a:p>
            <a:pPr eaLnBrk="1" hangingPunct="1">
              <a:spcBef>
                <a:spcPct val="25000"/>
              </a:spcBef>
              <a:buSzPct val="80000"/>
            </a:pPr>
            <a:r>
              <a:rPr lang="en-US" altLang="en-US" sz="2400"/>
              <a:t>Calculate and interpret the simple linear regression equation for a set of data</a:t>
            </a:r>
          </a:p>
          <a:p>
            <a:pPr eaLnBrk="1" hangingPunct="1">
              <a:spcBef>
                <a:spcPct val="25000"/>
              </a:spcBef>
              <a:buSzPct val="80000"/>
            </a:pPr>
            <a:r>
              <a:rPr lang="en-US" altLang="en-US" sz="2400"/>
              <a:t>Understand the assumptions behind regression analysis</a:t>
            </a:r>
          </a:p>
          <a:p>
            <a:pPr eaLnBrk="1" hangingPunct="1">
              <a:spcBef>
                <a:spcPct val="25000"/>
              </a:spcBef>
              <a:buSzPct val="80000"/>
            </a:pPr>
            <a:r>
              <a:rPr lang="en-US" altLang="en-US" sz="2400"/>
              <a:t>Determine whether a regression model is significant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Line 59">
            <a:extLst>
              <a:ext uri="{FF2B5EF4-FFF2-40B4-BE49-F238E27FC236}">
                <a16:creationId xmlns:a16="http://schemas.microsoft.com/office/drawing/2014/main" id="{0B827D97-4DCE-4ADA-B77C-AFB5A5781D7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362200" y="4038600"/>
            <a:ext cx="17526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4819" name="Line 52">
            <a:extLst>
              <a:ext uri="{FF2B5EF4-FFF2-40B4-BE49-F238E27FC236}">
                <a16:creationId xmlns:a16="http://schemas.microsoft.com/office/drawing/2014/main" id="{C35760D6-F547-4E12-9759-DEC82A93D22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362200" y="2743200"/>
            <a:ext cx="17526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4820" name="Rectangle 2">
            <a:extLst>
              <a:ext uri="{FF2B5EF4-FFF2-40B4-BE49-F238E27FC236}">
                <a16:creationId xmlns:a16="http://schemas.microsoft.com/office/drawing/2014/main" id="{E0364355-6362-453E-919D-AA72F9C1AE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Population Linear Regression</a:t>
            </a:r>
          </a:p>
        </p:txBody>
      </p:sp>
      <p:sp>
        <p:nvSpPr>
          <p:cNvPr id="34821" name="Text Box 3">
            <a:extLst>
              <a:ext uri="{FF2B5EF4-FFF2-40B4-BE49-F238E27FC236}">
                <a16:creationId xmlns:a16="http://schemas.microsoft.com/office/drawing/2014/main" id="{3E6E2BF5-A559-4F01-A799-43F03384B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1219200"/>
            <a:ext cx="14747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i="1">
                <a:solidFill>
                  <a:schemeClr val="tx2"/>
                </a:solidFill>
                <a:latin typeface="Tahoma" panose="020B0604030504040204" pitchFamily="34" charset="0"/>
              </a:rPr>
              <a:t>(continued)</a:t>
            </a:r>
          </a:p>
        </p:txBody>
      </p:sp>
      <p:sp>
        <p:nvSpPr>
          <p:cNvPr id="34822" name="Line 5">
            <a:extLst>
              <a:ext uri="{FF2B5EF4-FFF2-40B4-BE49-F238E27FC236}">
                <a16:creationId xmlns:a16="http://schemas.microsoft.com/office/drawing/2014/main" id="{7BF95A7D-ED44-4FA5-B231-E85BFC796E8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97338" y="2865438"/>
            <a:ext cx="6350" cy="27924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3" name="Line 6">
            <a:extLst>
              <a:ext uri="{FF2B5EF4-FFF2-40B4-BE49-F238E27FC236}">
                <a16:creationId xmlns:a16="http://schemas.microsoft.com/office/drawing/2014/main" id="{EBF21BE0-F117-4471-8615-A0DA6976760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98688" y="2762250"/>
            <a:ext cx="6470650" cy="1830388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4" name="Freeform 7">
            <a:extLst>
              <a:ext uri="{FF2B5EF4-FFF2-40B4-BE49-F238E27FC236}">
                <a16:creationId xmlns:a16="http://schemas.microsoft.com/office/drawing/2014/main" id="{4FE9B50D-AFAF-4BA3-9340-6D06C9F206E0}"/>
              </a:ext>
            </a:extLst>
          </p:cNvPr>
          <p:cNvSpPr>
            <a:spLocks/>
          </p:cNvSpPr>
          <p:nvPr/>
        </p:nvSpPr>
        <p:spPr bwMode="auto">
          <a:xfrm>
            <a:off x="5087938" y="4514850"/>
            <a:ext cx="454025" cy="454025"/>
          </a:xfrm>
          <a:custGeom>
            <a:avLst/>
            <a:gdLst>
              <a:gd name="T0" fmla="*/ 0 w 286"/>
              <a:gd name="T1" fmla="*/ 2147483646 h 286"/>
              <a:gd name="T2" fmla="*/ 2147483646 w 286"/>
              <a:gd name="T3" fmla="*/ 2147483646 h 286"/>
              <a:gd name="T4" fmla="*/ 2147483646 w 286"/>
              <a:gd name="T5" fmla="*/ 2147483646 h 286"/>
              <a:gd name="T6" fmla="*/ 2147483646 w 286"/>
              <a:gd name="T7" fmla="*/ 2147483646 h 286"/>
              <a:gd name="T8" fmla="*/ 2147483646 w 286"/>
              <a:gd name="T9" fmla="*/ 2147483646 h 286"/>
              <a:gd name="T10" fmla="*/ 2147483646 w 286"/>
              <a:gd name="T11" fmla="*/ 0 h 286"/>
              <a:gd name="T12" fmla="*/ 2147483646 w 286"/>
              <a:gd name="T13" fmla="*/ 2147483646 h 286"/>
              <a:gd name="T14" fmla="*/ 2147483646 w 286"/>
              <a:gd name="T15" fmla="*/ 2147483646 h 286"/>
              <a:gd name="T16" fmla="*/ 2147483646 w 286"/>
              <a:gd name="T17" fmla="*/ 2147483646 h 286"/>
              <a:gd name="T18" fmla="*/ 2147483646 w 286"/>
              <a:gd name="T19" fmla="*/ 2147483646 h 286"/>
              <a:gd name="T20" fmla="*/ 2147483646 w 286"/>
              <a:gd name="T21" fmla="*/ 2147483646 h 286"/>
              <a:gd name="T22" fmla="*/ 2147483646 w 286"/>
              <a:gd name="T23" fmla="*/ 2147483646 h 286"/>
              <a:gd name="T24" fmla="*/ 2147483646 w 286"/>
              <a:gd name="T25" fmla="*/ 2147483646 h 286"/>
              <a:gd name="T26" fmla="*/ 2147483646 w 286"/>
              <a:gd name="T27" fmla="*/ 2147483646 h 286"/>
              <a:gd name="T28" fmla="*/ 2147483646 w 286"/>
              <a:gd name="T29" fmla="*/ 2147483646 h 286"/>
              <a:gd name="T30" fmla="*/ 2147483646 w 286"/>
              <a:gd name="T31" fmla="*/ 2147483646 h 286"/>
              <a:gd name="T32" fmla="*/ 2147483646 w 286"/>
              <a:gd name="T33" fmla="*/ 2147483646 h 286"/>
              <a:gd name="T34" fmla="*/ 2147483646 w 286"/>
              <a:gd name="T35" fmla="*/ 2147483646 h 286"/>
              <a:gd name="T36" fmla="*/ 2147483646 w 286"/>
              <a:gd name="T37" fmla="*/ 2147483646 h 286"/>
              <a:gd name="T38" fmla="*/ 2147483646 w 286"/>
              <a:gd name="T39" fmla="*/ 2147483646 h 286"/>
              <a:gd name="T40" fmla="*/ 0 w 286"/>
              <a:gd name="T41" fmla="*/ 2147483646 h 28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86" h="286">
                <a:moveTo>
                  <a:pt x="0" y="145"/>
                </a:moveTo>
                <a:lnTo>
                  <a:pt x="7" y="99"/>
                </a:lnTo>
                <a:lnTo>
                  <a:pt x="26" y="61"/>
                </a:lnTo>
                <a:lnTo>
                  <a:pt x="61" y="30"/>
                </a:lnTo>
                <a:lnTo>
                  <a:pt x="99" y="8"/>
                </a:lnTo>
                <a:lnTo>
                  <a:pt x="144" y="0"/>
                </a:lnTo>
                <a:lnTo>
                  <a:pt x="186" y="8"/>
                </a:lnTo>
                <a:lnTo>
                  <a:pt x="228" y="30"/>
                </a:lnTo>
                <a:lnTo>
                  <a:pt x="259" y="61"/>
                </a:lnTo>
                <a:lnTo>
                  <a:pt x="278" y="99"/>
                </a:lnTo>
                <a:lnTo>
                  <a:pt x="285" y="145"/>
                </a:lnTo>
                <a:lnTo>
                  <a:pt x="278" y="190"/>
                </a:lnTo>
                <a:lnTo>
                  <a:pt x="259" y="228"/>
                </a:lnTo>
                <a:lnTo>
                  <a:pt x="228" y="259"/>
                </a:lnTo>
                <a:lnTo>
                  <a:pt x="186" y="281"/>
                </a:lnTo>
                <a:lnTo>
                  <a:pt x="144" y="285"/>
                </a:lnTo>
                <a:lnTo>
                  <a:pt x="99" y="281"/>
                </a:lnTo>
                <a:lnTo>
                  <a:pt x="61" y="259"/>
                </a:lnTo>
                <a:lnTo>
                  <a:pt x="26" y="228"/>
                </a:lnTo>
                <a:lnTo>
                  <a:pt x="7" y="190"/>
                </a:lnTo>
                <a:lnTo>
                  <a:pt x="0" y="145"/>
                </a:lnTo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5" name="Rectangle 8">
            <a:extLst>
              <a:ext uri="{FF2B5EF4-FFF2-40B4-BE49-F238E27FC236}">
                <a16:creationId xmlns:a16="http://schemas.microsoft.com/office/drawing/2014/main" id="{D1CD2D17-3D92-4474-9650-1729025CB2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3638" y="5108575"/>
            <a:ext cx="184150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34826" name="Rectangle 9">
            <a:extLst>
              <a:ext uri="{FF2B5EF4-FFF2-40B4-BE49-F238E27FC236}">
                <a16:creationId xmlns:a16="http://schemas.microsoft.com/office/drawing/2014/main" id="{9897DF4F-3CF2-4C91-9726-531C7F8A29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3733800"/>
            <a:ext cx="243840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/>
              <a:t>Random Error for this x value</a:t>
            </a:r>
            <a:endParaRPr lang="en-US" altLang="en-US" sz="2400" baseline="-25000"/>
          </a:p>
        </p:txBody>
      </p:sp>
      <p:sp>
        <p:nvSpPr>
          <p:cNvPr id="34827" name="Rectangle 10">
            <a:extLst>
              <a:ext uri="{FF2B5EF4-FFF2-40B4-BE49-F238E27FC236}">
                <a16:creationId xmlns:a16="http://schemas.microsoft.com/office/drawing/2014/main" id="{C8A6392C-70AB-46CD-86B2-BD1B19BF01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7538" y="1695450"/>
            <a:ext cx="4095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/>
              <a:t>y</a:t>
            </a:r>
          </a:p>
        </p:txBody>
      </p:sp>
      <p:sp>
        <p:nvSpPr>
          <p:cNvPr id="34828" name="Rectangle 11">
            <a:extLst>
              <a:ext uri="{FF2B5EF4-FFF2-40B4-BE49-F238E27FC236}">
                <a16:creationId xmlns:a16="http://schemas.microsoft.com/office/drawing/2014/main" id="{863DCB74-98BB-4F79-A386-38415914AC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8338" y="5562600"/>
            <a:ext cx="4095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/>
              <a:t>x</a:t>
            </a:r>
          </a:p>
        </p:txBody>
      </p:sp>
      <p:sp>
        <p:nvSpPr>
          <p:cNvPr id="34829" name="Freeform 14">
            <a:extLst>
              <a:ext uri="{FF2B5EF4-FFF2-40B4-BE49-F238E27FC236}">
                <a16:creationId xmlns:a16="http://schemas.microsoft.com/office/drawing/2014/main" id="{D286172F-B122-4C8A-BBFA-ED31FCD77992}"/>
              </a:ext>
            </a:extLst>
          </p:cNvPr>
          <p:cNvSpPr>
            <a:spLocks/>
          </p:cNvSpPr>
          <p:nvPr/>
        </p:nvSpPr>
        <p:spPr bwMode="auto">
          <a:xfrm>
            <a:off x="7831138" y="2457450"/>
            <a:ext cx="455612" cy="454025"/>
          </a:xfrm>
          <a:custGeom>
            <a:avLst/>
            <a:gdLst>
              <a:gd name="T0" fmla="*/ 0 w 287"/>
              <a:gd name="T1" fmla="*/ 2147483646 h 286"/>
              <a:gd name="T2" fmla="*/ 2147483646 w 287"/>
              <a:gd name="T3" fmla="*/ 2147483646 h 286"/>
              <a:gd name="T4" fmla="*/ 2147483646 w 287"/>
              <a:gd name="T5" fmla="*/ 2147483646 h 286"/>
              <a:gd name="T6" fmla="*/ 2147483646 w 287"/>
              <a:gd name="T7" fmla="*/ 2147483646 h 286"/>
              <a:gd name="T8" fmla="*/ 2147483646 w 287"/>
              <a:gd name="T9" fmla="*/ 2147483646 h 286"/>
              <a:gd name="T10" fmla="*/ 2147483646 w 287"/>
              <a:gd name="T11" fmla="*/ 0 h 286"/>
              <a:gd name="T12" fmla="*/ 2147483646 w 287"/>
              <a:gd name="T13" fmla="*/ 2147483646 h 286"/>
              <a:gd name="T14" fmla="*/ 2147483646 w 287"/>
              <a:gd name="T15" fmla="*/ 2147483646 h 286"/>
              <a:gd name="T16" fmla="*/ 2147483646 w 287"/>
              <a:gd name="T17" fmla="*/ 2147483646 h 286"/>
              <a:gd name="T18" fmla="*/ 2147483646 w 287"/>
              <a:gd name="T19" fmla="*/ 2147483646 h 286"/>
              <a:gd name="T20" fmla="*/ 2147483646 w 287"/>
              <a:gd name="T21" fmla="*/ 2147483646 h 286"/>
              <a:gd name="T22" fmla="*/ 2147483646 w 287"/>
              <a:gd name="T23" fmla="*/ 2147483646 h 286"/>
              <a:gd name="T24" fmla="*/ 2147483646 w 287"/>
              <a:gd name="T25" fmla="*/ 2147483646 h 286"/>
              <a:gd name="T26" fmla="*/ 2147483646 w 287"/>
              <a:gd name="T27" fmla="*/ 2147483646 h 286"/>
              <a:gd name="T28" fmla="*/ 2147483646 w 287"/>
              <a:gd name="T29" fmla="*/ 2147483646 h 286"/>
              <a:gd name="T30" fmla="*/ 2147483646 w 287"/>
              <a:gd name="T31" fmla="*/ 2147483646 h 286"/>
              <a:gd name="T32" fmla="*/ 2147483646 w 287"/>
              <a:gd name="T33" fmla="*/ 2147483646 h 286"/>
              <a:gd name="T34" fmla="*/ 2147483646 w 287"/>
              <a:gd name="T35" fmla="*/ 2147483646 h 286"/>
              <a:gd name="T36" fmla="*/ 2147483646 w 287"/>
              <a:gd name="T37" fmla="*/ 2147483646 h 286"/>
              <a:gd name="T38" fmla="*/ 2147483646 w 287"/>
              <a:gd name="T39" fmla="*/ 2147483646 h 286"/>
              <a:gd name="T40" fmla="*/ 0 w 287"/>
              <a:gd name="T41" fmla="*/ 2147483646 h 28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87" h="286">
                <a:moveTo>
                  <a:pt x="0" y="141"/>
                </a:moveTo>
                <a:lnTo>
                  <a:pt x="8" y="99"/>
                </a:lnTo>
                <a:lnTo>
                  <a:pt x="26" y="57"/>
                </a:lnTo>
                <a:lnTo>
                  <a:pt x="57" y="26"/>
                </a:lnTo>
                <a:lnTo>
                  <a:pt x="99" y="8"/>
                </a:lnTo>
                <a:lnTo>
                  <a:pt x="141" y="0"/>
                </a:lnTo>
                <a:lnTo>
                  <a:pt x="187" y="8"/>
                </a:lnTo>
                <a:lnTo>
                  <a:pt x="224" y="26"/>
                </a:lnTo>
                <a:lnTo>
                  <a:pt x="259" y="57"/>
                </a:lnTo>
                <a:lnTo>
                  <a:pt x="278" y="99"/>
                </a:lnTo>
                <a:lnTo>
                  <a:pt x="286" y="141"/>
                </a:lnTo>
                <a:lnTo>
                  <a:pt x="278" y="186"/>
                </a:lnTo>
                <a:lnTo>
                  <a:pt x="259" y="224"/>
                </a:lnTo>
                <a:lnTo>
                  <a:pt x="224" y="259"/>
                </a:lnTo>
                <a:lnTo>
                  <a:pt x="187" y="278"/>
                </a:lnTo>
                <a:lnTo>
                  <a:pt x="141" y="285"/>
                </a:lnTo>
                <a:lnTo>
                  <a:pt x="99" y="278"/>
                </a:lnTo>
                <a:lnTo>
                  <a:pt x="57" y="259"/>
                </a:lnTo>
                <a:lnTo>
                  <a:pt x="26" y="224"/>
                </a:lnTo>
                <a:lnTo>
                  <a:pt x="8" y="186"/>
                </a:lnTo>
                <a:lnTo>
                  <a:pt x="0" y="141"/>
                </a:lnTo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0" name="Freeform 15">
            <a:extLst>
              <a:ext uri="{FF2B5EF4-FFF2-40B4-BE49-F238E27FC236}">
                <a16:creationId xmlns:a16="http://schemas.microsoft.com/office/drawing/2014/main" id="{6191B9C2-A04E-4A39-91B1-ECC60F3536C0}"/>
              </a:ext>
            </a:extLst>
          </p:cNvPr>
          <p:cNvSpPr>
            <a:spLocks/>
          </p:cNvSpPr>
          <p:nvPr/>
        </p:nvSpPr>
        <p:spPr bwMode="auto">
          <a:xfrm>
            <a:off x="2578100" y="4445000"/>
            <a:ext cx="455613" cy="455613"/>
          </a:xfrm>
          <a:custGeom>
            <a:avLst/>
            <a:gdLst>
              <a:gd name="T0" fmla="*/ 0 w 287"/>
              <a:gd name="T1" fmla="*/ 2147483646 h 287"/>
              <a:gd name="T2" fmla="*/ 2147483646 w 287"/>
              <a:gd name="T3" fmla="*/ 2147483646 h 287"/>
              <a:gd name="T4" fmla="*/ 2147483646 w 287"/>
              <a:gd name="T5" fmla="*/ 2147483646 h 287"/>
              <a:gd name="T6" fmla="*/ 2147483646 w 287"/>
              <a:gd name="T7" fmla="*/ 2147483646 h 287"/>
              <a:gd name="T8" fmla="*/ 2147483646 w 287"/>
              <a:gd name="T9" fmla="*/ 2147483646 h 287"/>
              <a:gd name="T10" fmla="*/ 2147483646 w 287"/>
              <a:gd name="T11" fmla="*/ 0 h 287"/>
              <a:gd name="T12" fmla="*/ 2147483646 w 287"/>
              <a:gd name="T13" fmla="*/ 2147483646 h 287"/>
              <a:gd name="T14" fmla="*/ 2147483646 w 287"/>
              <a:gd name="T15" fmla="*/ 2147483646 h 287"/>
              <a:gd name="T16" fmla="*/ 2147483646 w 287"/>
              <a:gd name="T17" fmla="*/ 2147483646 h 287"/>
              <a:gd name="T18" fmla="*/ 2147483646 w 287"/>
              <a:gd name="T19" fmla="*/ 2147483646 h 287"/>
              <a:gd name="T20" fmla="*/ 2147483646 w 287"/>
              <a:gd name="T21" fmla="*/ 2147483646 h 287"/>
              <a:gd name="T22" fmla="*/ 2147483646 w 287"/>
              <a:gd name="T23" fmla="*/ 2147483646 h 287"/>
              <a:gd name="T24" fmla="*/ 2147483646 w 287"/>
              <a:gd name="T25" fmla="*/ 2147483646 h 287"/>
              <a:gd name="T26" fmla="*/ 2147483646 w 287"/>
              <a:gd name="T27" fmla="*/ 2147483646 h 287"/>
              <a:gd name="T28" fmla="*/ 2147483646 w 287"/>
              <a:gd name="T29" fmla="*/ 2147483646 h 287"/>
              <a:gd name="T30" fmla="*/ 2147483646 w 287"/>
              <a:gd name="T31" fmla="*/ 2147483646 h 287"/>
              <a:gd name="T32" fmla="*/ 2147483646 w 287"/>
              <a:gd name="T33" fmla="*/ 2147483646 h 287"/>
              <a:gd name="T34" fmla="*/ 2147483646 w 287"/>
              <a:gd name="T35" fmla="*/ 2147483646 h 287"/>
              <a:gd name="T36" fmla="*/ 2147483646 w 287"/>
              <a:gd name="T37" fmla="*/ 2147483646 h 287"/>
              <a:gd name="T38" fmla="*/ 2147483646 w 287"/>
              <a:gd name="T39" fmla="*/ 2147483646 h 287"/>
              <a:gd name="T40" fmla="*/ 0 w 287"/>
              <a:gd name="T41" fmla="*/ 2147483646 h 28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87" h="287">
                <a:moveTo>
                  <a:pt x="0" y="145"/>
                </a:moveTo>
                <a:lnTo>
                  <a:pt x="8" y="99"/>
                </a:lnTo>
                <a:lnTo>
                  <a:pt x="27" y="62"/>
                </a:lnTo>
                <a:lnTo>
                  <a:pt x="58" y="27"/>
                </a:lnTo>
                <a:lnTo>
                  <a:pt x="99" y="8"/>
                </a:lnTo>
                <a:lnTo>
                  <a:pt x="141" y="0"/>
                </a:lnTo>
                <a:lnTo>
                  <a:pt x="187" y="8"/>
                </a:lnTo>
                <a:lnTo>
                  <a:pt x="225" y="27"/>
                </a:lnTo>
                <a:lnTo>
                  <a:pt x="260" y="62"/>
                </a:lnTo>
                <a:lnTo>
                  <a:pt x="278" y="99"/>
                </a:lnTo>
                <a:lnTo>
                  <a:pt x="286" y="145"/>
                </a:lnTo>
                <a:lnTo>
                  <a:pt x="278" y="187"/>
                </a:lnTo>
                <a:lnTo>
                  <a:pt x="260" y="228"/>
                </a:lnTo>
                <a:lnTo>
                  <a:pt x="225" y="260"/>
                </a:lnTo>
                <a:lnTo>
                  <a:pt x="187" y="278"/>
                </a:lnTo>
                <a:lnTo>
                  <a:pt x="141" y="286"/>
                </a:lnTo>
                <a:lnTo>
                  <a:pt x="99" y="278"/>
                </a:lnTo>
                <a:lnTo>
                  <a:pt x="58" y="260"/>
                </a:lnTo>
                <a:lnTo>
                  <a:pt x="27" y="228"/>
                </a:lnTo>
                <a:lnTo>
                  <a:pt x="8" y="187"/>
                </a:lnTo>
                <a:lnTo>
                  <a:pt x="0" y="145"/>
                </a:lnTo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1" name="Rectangle 16">
            <a:extLst>
              <a:ext uri="{FF2B5EF4-FFF2-40B4-BE49-F238E27FC236}">
                <a16:creationId xmlns:a16="http://schemas.microsoft.com/office/drawing/2014/main" id="{775C9EC7-F38C-417A-ABAF-BDA2062253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4688" y="4708525"/>
            <a:ext cx="184150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34832" name="Freeform 17">
            <a:extLst>
              <a:ext uri="{FF2B5EF4-FFF2-40B4-BE49-F238E27FC236}">
                <a16:creationId xmlns:a16="http://schemas.microsoft.com/office/drawing/2014/main" id="{69BA3F89-221C-4517-9F01-E7C108DECF12}"/>
              </a:ext>
            </a:extLst>
          </p:cNvPr>
          <p:cNvSpPr>
            <a:spLocks/>
          </p:cNvSpPr>
          <p:nvPr/>
        </p:nvSpPr>
        <p:spPr bwMode="auto">
          <a:xfrm>
            <a:off x="7086600" y="3581400"/>
            <a:ext cx="455613" cy="454025"/>
          </a:xfrm>
          <a:custGeom>
            <a:avLst/>
            <a:gdLst>
              <a:gd name="T0" fmla="*/ 0 w 287"/>
              <a:gd name="T1" fmla="*/ 2147483646 h 286"/>
              <a:gd name="T2" fmla="*/ 2147483646 w 287"/>
              <a:gd name="T3" fmla="*/ 2147483646 h 286"/>
              <a:gd name="T4" fmla="*/ 2147483646 w 287"/>
              <a:gd name="T5" fmla="*/ 2147483646 h 286"/>
              <a:gd name="T6" fmla="*/ 2147483646 w 287"/>
              <a:gd name="T7" fmla="*/ 2147483646 h 286"/>
              <a:gd name="T8" fmla="*/ 2147483646 w 287"/>
              <a:gd name="T9" fmla="*/ 2147483646 h 286"/>
              <a:gd name="T10" fmla="*/ 2147483646 w 287"/>
              <a:gd name="T11" fmla="*/ 0 h 286"/>
              <a:gd name="T12" fmla="*/ 2147483646 w 287"/>
              <a:gd name="T13" fmla="*/ 2147483646 h 286"/>
              <a:gd name="T14" fmla="*/ 2147483646 w 287"/>
              <a:gd name="T15" fmla="*/ 2147483646 h 286"/>
              <a:gd name="T16" fmla="*/ 2147483646 w 287"/>
              <a:gd name="T17" fmla="*/ 2147483646 h 286"/>
              <a:gd name="T18" fmla="*/ 2147483646 w 287"/>
              <a:gd name="T19" fmla="*/ 2147483646 h 286"/>
              <a:gd name="T20" fmla="*/ 2147483646 w 287"/>
              <a:gd name="T21" fmla="*/ 2147483646 h 286"/>
              <a:gd name="T22" fmla="*/ 2147483646 w 287"/>
              <a:gd name="T23" fmla="*/ 2147483646 h 286"/>
              <a:gd name="T24" fmla="*/ 2147483646 w 287"/>
              <a:gd name="T25" fmla="*/ 2147483646 h 286"/>
              <a:gd name="T26" fmla="*/ 2147483646 w 287"/>
              <a:gd name="T27" fmla="*/ 2147483646 h 286"/>
              <a:gd name="T28" fmla="*/ 2147483646 w 287"/>
              <a:gd name="T29" fmla="*/ 2147483646 h 286"/>
              <a:gd name="T30" fmla="*/ 2147483646 w 287"/>
              <a:gd name="T31" fmla="*/ 2147483646 h 286"/>
              <a:gd name="T32" fmla="*/ 2147483646 w 287"/>
              <a:gd name="T33" fmla="*/ 2147483646 h 286"/>
              <a:gd name="T34" fmla="*/ 2147483646 w 287"/>
              <a:gd name="T35" fmla="*/ 2147483646 h 286"/>
              <a:gd name="T36" fmla="*/ 2147483646 w 287"/>
              <a:gd name="T37" fmla="*/ 2147483646 h 286"/>
              <a:gd name="T38" fmla="*/ 2147483646 w 287"/>
              <a:gd name="T39" fmla="*/ 2147483646 h 286"/>
              <a:gd name="T40" fmla="*/ 0 w 287"/>
              <a:gd name="T41" fmla="*/ 2147483646 h 28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87" h="286">
                <a:moveTo>
                  <a:pt x="0" y="144"/>
                </a:moveTo>
                <a:lnTo>
                  <a:pt x="8" y="99"/>
                </a:lnTo>
                <a:lnTo>
                  <a:pt x="26" y="61"/>
                </a:lnTo>
                <a:lnTo>
                  <a:pt x="58" y="26"/>
                </a:lnTo>
                <a:lnTo>
                  <a:pt x="99" y="7"/>
                </a:lnTo>
                <a:lnTo>
                  <a:pt x="141" y="0"/>
                </a:lnTo>
                <a:lnTo>
                  <a:pt x="187" y="7"/>
                </a:lnTo>
                <a:lnTo>
                  <a:pt x="225" y="26"/>
                </a:lnTo>
                <a:lnTo>
                  <a:pt x="260" y="61"/>
                </a:lnTo>
                <a:lnTo>
                  <a:pt x="278" y="99"/>
                </a:lnTo>
                <a:lnTo>
                  <a:pt x="286" y="144"/>
                </a:lnTo>
                <a:lnTo>
                  <a:pt x="278" y="186"/>
                </a:lnTo>
                <a:lnTo>
                  <a:pt x="260" y="228"/>
                </a:lnTo>
                <a:lnTo>
                  <a:pt x="225" y="259"/>
                </a:lnTo>
                <a:lnTo>
                  <a:pt x="187" y="277"/>
                </a:lnTo>
                <a:lnTo>
                  <a:pt x="141" y="285"/>
                </a:lnTo>
                <a:lnTo>
                  <a:pt x="99" y="277"/>
                </a:lnTo>
                <a:lnTo>
                  <a:pt x="58" y="259"/>
                </a:lnTo>
                <a:lnTo>
                  <a:pt x="26" y="228"/>
                </a:lnTo>
                <a:lnTo>
                  <a:pt x="8" y="186"/>
                </a:lnTo>
                <a:lnTo>
                  <a:pt x="0" y="144"/>
                </a:lnTo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3" name="Freeform 18">
            <a:extLst>
              <a:ext uri="{FF2B5EF4-FFF2-40B4-BE49-F238E27FC236}">
                <a16:creationId xmlns:a16="http://schemas.microsoft.com/office/drawing/2014/main" id="{72D3AACC-8E37-4490-BCBD-1AED251C2C11}"/>
              </a:ext>
            </a:extLst>
          </p:cNvPr>
          <p:cNvSpPr>
            <a:spLocks/>
          </p:cNvSpPr>
          <p:nvPr/>
        </p:nvSpPr>
        <p:spPr bwMode="auto">
          <a:xfrm>
            <a:off x="5621338" y="2914650"/>
            <a:ext cx="455612" cy="454025"/>
          </a:xfrm>
          <a:custGeom>
            <a:avLst/>
            <a:gdLst>
              <a:gd name="T0" fmla="*/ 0 w 287"/>
              <a:gd name="T1" fmla="*/ 2147483646 h 286"/>
              <a:gd name="T2" fmla="*/ 2147483646 w 287"/>
              <a:gd name="T3" fmla="*/ 2147483646 h 286"/>
              <a:gd name="T4" fmla="*/ 2147483646 w 287"/>
              <a:gd name="T5" fmla="*/ 2147483646 h 286"/>
              <a:gd name="T6" fmla="*/ 2147483646 w 287"/>
              <a:gd name="T7" fmla="*/ 2147483646 h 286"/>
              <a:gd name="T8" fmla="*/ 2147483646 w 287"/>
              <a:gd name="T9" fmla="*/ 2147483646 h 286"/>
              <a:gd name="T10" fmla="*/ 2147483646 w 287"/>
              <a:gd name="T11" fmla="*/ 0 h 286"/>
              <a:gd name="T12" fmla="*/ 2147483646 w 287"/>
              <a:gd name="T13" fmla="*/ 2147483646 h 286"/>
              <a:gd name="T14" fmla="*/ 2147483646 w 287"/>
              <a:gd name="T15" fmla="*/ 2147483646 h 286"/>
              <a:gd name="T16" fmla="*/ 2147483646 w 287"/>
              <a:gd name="T17" fmla="*/ 2147483646 h 286"/>
              <a:gd name="T18" fmla="*/ 2147483646 w 287"/>
              <a:gd name="T19" fmla="*/ 2147483646 h 286"/>
              <a:gd name="T20" fmla="*/ 2147483646 w 287"/>
              <a:gd name="T21" fmla="*/ 2147483646 h 286"/>
              <a:gd name="T22" fmla="*/ 2147483646 w 287"/>
              <a:gd name="T23" fmla="*/ 2147483646 h 286"/>
              <a:gd name="T24" fmla="*/ 2147483646 w 287"/>
              <a:gd name="T25" fmla="*/ 2147483646 h 286"/>
              <a:gd name="T26" fmla="*/ 2147483646 w 287"/>
              <a:gd name="T27" fmla="*/ 2147483646 h 286"/>
              <a:gd name="T28" fmla="*/ 2147483646 w 287"/>
              <a:gd name="T29" fmla="*/ 2147483646 h 286"/>
              <a:gd name="T30" fmla="*/ 2147483646 w 287"/>
              <a:gd name="T31" fmla="*/ 2147483646 h 286"/>
              <a:gd name="T32" fmla="*/ 2147483646 w 287"/>
              <a:gd name="T33" fmla="*/ 2147483646 h 286"/>
              <a:gd name="T34" fmla="*/ 2147483646 w 287"/>
              <a:gd name="T35" fmla="*/ 2147483646 h 286"/>
              <a:gd name="T36" fmla="*/ 2147483646 w 287"/>
              <a:gd name="T37" fmla="*/ 2147483646 h 286"/>
              <a:gd name="T38" fmla="*/ 2147483646 w 287"/>
              <a:gd name="T39" fmla="*/ 2147483646 h 286"/>
              <a:gd name="T40" fmla="*/ 0 w 287"/>
              <a:gd name="T41" fmla="*/ 2147483646 h 28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87" h="286">
                <a:moveTo>
                  <a:pt x="0" y="140"/>
                </a:moveTo>
                <a:lnTo>
                  <a:pt x="8" y="99"/>
                </a:lnTo>
                <a:lnTo>
                  <a:pt x="26" y="57"/>
                </a:lnTo>
                <a:lnTo>
                  <a:pt x="61" y="26"/>
                </a:lnTo>
                <a:lnTo>
                  <a:pt x="99" y="7"/>
                </a:lnTo>
                <a:lnTo>
                  <a:pt x="145" y="0"/>
                </a:lnTo>
                <a:lnTo>
                  <a:pt x="187" y="7"/>
                </a:lnTo>
                <a:lnTo>
                  <a:pt x="228" y="26"/>
                </a:lnTo>
                <a:lnTo>
                  <a:pt x="259" y="57"/>
                </a:lnTo>
                <a:lnTo>
                  <a:pt x="278" y="99"/>
                </a:lnTo>
                <a:lnTo>
                  <a:pt x="286" y="140"/>
                </a:lnTo>
                <a:lnTo>
                  <a:pt x="278" y="186"/>
                </a:lnTo>
                <a:lnTo>
                  <a:pt x="259" y="224"/>
                </a:lnTo>
                <a:lnTo>
                  <a:pt x="228" y="259"/>
                </a:lnTo>
                <a:lnTo>
                  <a:pt x="187" y="277"/>
                </a:lnTo>
                <a:lnTo>
                  <a:pt x="145" y="285"/>
                </a:lnTo>
                <a:lnTo>
                  <a:pt x="99" y="277"/>
                </a:lnTo>
                <a:lnTo>
                  <a:pt x="61" y="259"/>
                </a:lnTo>
                <a:lnTo>
                  <a:pt x="26" y="224"/>
                </a:lnTo>
                <a:lnTo>
                  <a:pt x="8" y="186"/>
                </a:lnTo>
                <a:lnTo>
                  <a:pt x="0" y="140"/>
                </a:lnTo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4" name="Rectangle 19">
            <a:extLst>
              <a:ext uri="{FF2B5EF4-FFF2-40B4-BE49-F238E27FC236}">
                <a16:creationId xmlns:a16="http://schemas.microsoft.com/office/drawing/2014/main" id="{BF8FB410-DB81-4103-82C6-C835701B96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1150" y="3881438"/>
            <a:ext cx="184150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34835" name="Rectangle 21">
            <a:extLst>
              <a:ext uri="{FF2B5EF4-FFF2-40B4-BE49-F238E27FC236}">
                <a16:creationId xmlns:a16="http://schemas.microsoft.com/office/drawing/2014/main" id="{571D090A-89C1-4DD3-9DF5-BFFCF35EB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1613" y="2765425"/>
            <a:ext cx="184150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34836" name="Rectangle 22">
            <a:extLst>
              <a:ext uri="{FF2B5EF4-FFF2-40B4-BE49-F238E27FC236}">
                <a16:creationId xmlns:a16="http://schemas.microsoft.com/office/drawing/2014/main" id="{192DC18D-BE70-482F-8A1C-EFD1B00E58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1613" y="2825750"/>
            <a:ext cx="184150" cy="9207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34837" name="Rectangle 23">
            <a:extLst>
              <a:ext uri="{FF2B5EF4-FFF2-40B4-BE49-F238E27FC236}">
                <a16:creationId xmlns:a16="http://schemas.microsoft.com/office/drawing/2014/main" id="{3B396D90-14E6-4BE7-A349-1AE00B05C8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1675" y="2795588"/>
            <a:ext cx="184150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34838" name="Freeform 24">
            <a:extLst>
              <a:ext uri="{FF2B5EF4-FFF2-40B4-BE49-F238E27FC236}">
                <a16:creationId xmlns:a16="http://schemas.microsoft.com/office/drawing/2014/main" id="{618428FE-5964-4E48-BF0C-12C29ECD223D}"/>
              </a:ext>
            </a:extLst>
          </p:cNvPr>
          <p:cNvSpPr>
            <a:spLocks/>
          </p:cNvSpPr>
          <p:nvPr/>
        </p:nvSpPr>
        <p:spPr bwMode="auto">
          <a:xfrm>
            <a:off x="2362200" y="2209800"/>
            <a:ext cx="6323013" cy="3452813"/>
          </a:xfrm>
          <a:custGeom>
            <a:avLst/>
            <a:gdLst>
              <a:gd name="T0" fmla="*/ 2147483646 w 3983"/>
              <a:gd name="T1" fmla="*/ 0 h 2175"/>
              <a:gd name="T2" fmla="*/ 0 w 3983"/>
              <a:gd name="T3" fmla="*/ 2147483646 h 2175"/>
              <a:gd name="T4" fmla="*/ 2147483646 w 3983"/>
              <a:gd name="T5" fmla="*/ 2147483646 h 217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983" h="2175">
                <a:moveTo>
                  <a:pt x="1" y="0"/>
                </a:moveTo>
                <a:lnTo>
                  <a:pt x="0" y="2175"/>
                </a:lnTo>
                <a:lnTo>
                  <a:pt x="3983" y="2175"/>
                </a:lnTo>
              </a:path>
            </a:pathLst>
          </a:custGeom>
          <a:noFill/>
          <a:ln w="762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9" name="Line 25">
            <a:extLst>
              <a:ext uri="{FF2B5EF4-FFF2-40B4-BE49-F238E27FC236}">
                <a16:creationId xmlns:a16="http://schemas.microsoft.com/office/drawing/2014/main" id="{782394F9-8480-4A3D-941F-F8545A545FC8}"/>
              </a:ext>
            </a:extLst>
          </p:cNvPr>
          <p:cNvSpPr>
            <a:spLocks noChangeShapeType="1"/>
          </p:cNvSpPr>
          <p:nvPr/>
        </p:nvSpPr>
        <p:spPr bwMode="auto">
          <a:xfrm>
            <a:off x="1976438" y="2287588"/>
            <a:ext cx="1587" cy="1587"/>
          </a:xfrm>
          <a:prstGeom prst="line">
            <a:avLst/>
          </a:prstGeom>
          <a:noFill/>
          <a:ln w="76200">
            <a:solidFill>
              <a:srgbClr val="CDCDC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0" name="Line 26">
            <a:extLst>
              <a:ext uri="{FF2B5EF4-FFF2-40B4-BE49-F238E27FC236}">
                <a16:creationId xmlns:a16="http://schemas.microsoft.com/office/drawing/2014/main" id="{1E71CF9C-6E04-461F-8CCE-D7CEB03F95D0}"/>
              </a:ext>
            </a:extLst>
          </p:cNvPr>
          <p:cNvSpPr>
            <a:spLocks noChangeShapeType="1"/>
          </p:cNvSpPr>
          <p:nvPr/>
        </p:nvSpPr>
        <p:spPr bwMode="auto">
          <a:xfrm>
            <a:off x="1976438" y="2847975"/>
            <a:ext cx="1587" cy="1588"/>
          </a:xfrm>
          <a:prstGeom prst="line">
            <a:avLst/>
          </a:prstGeom>
          <a:noFill/>
          <a:ln w="76200">
            <a:solidFill>
              <a:srgbClr val="CDCDC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1" name="Line 27">
            <a:extLst>
              <a:ext uri="{FF2B5EF4-FFF2-40B4-BE49-F238E27FC236}">
                <a16:creationId xmlns:a16="http://schemas.microsoft.com/office/drawing/2014/main" id="{8AADCCCA-D7AB-40B1-8740-64C11274171F}"/>
              </a:ext>
            </a:extLst>
          </p:cNvPr>
          <p:cNvSpPr>
            <a:spLocks noChangeShapeType="1"/>
          </p:cNvSpPr>
          <p:nvPr/>
        </p:nvSpPr>
        <p:spPr bwMode="auto">
          <a:xfrm>
            <a:off x="1976438" y="3162300"/>
            <a:ext cx="1587" cy="1588"/>
          </a:xfrm>
          <a:prstGeom prst="line">
            <a:avLst/>
          </a:prstGeom>
          <a:noFill/>
          <a:ln w="76200">
            <a:solidFill>
              <a:srgbClr val="CDCDC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2" name="Line 28">
            <a:extLst>
              <a:ext uri="{FF2B5EF4-FFF2-40B4-BE49-F238E27FC236}">
                <a16:creationId xmlns:a16="http://schemas.microsoft.com/office/drawing/2014/main" id="{EB35077C-AC51-4D08-9BEE-F46D6A7D1C42}"/>
              </a:ext>
            </a:extLst>
          </p:cNvPr>
          <p:cNvSpPr>
            <a:spLocks noChangeShapeType="1"/>
          </p:cNvSpPr>
          <p:nvPr/>
        </p:nvSpPr>
        <p:spPr bwMode="auto">
          <a:xfrm>
            <a:off x="1976438" y="3470275"/>
            <a:ext cx="1587" cy="1588"/>
          </a:xfrm>
          <a:prstGeom prst="line">
            <a:avLst/>
          </a:prstGeom>
          <a:noFill/>
          <a:ln w="76200">
            <a:solidFill>
              <a:srgbClr val="CDCDC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3" name="Line 29">
            <a:extLst>
              <a:ext uri="{FF2B5EF4-FFF2-40B4-BE49-F238E27FC236}">
                <a16:creationId xmlns:a16="http://schemas.microsoft.com/office/drawing/2014/main" id="{0B9416E5-2AE2-4BAB-8BF9-DBEA8DFE05F0}"/>
              </a:ext>
            </a:extLst>
          </p:cNvPr>
          <p:cNvSpPr>
            <a:spLocks noChangeShapeType="1"/>
          </p:cNvSpPr>
          <p:nvPr/>
        </p:nvSpPr>
        <p:spPr bwMode="auto">
          <a:xfrm>
            <a:off x="1976438" y="3786188"/>
            <a:ext cx="1587" cy="1587"/>
          </a:xfrm>
          <a:prstGeom prst="line">
            <a:avLst/>
          </a:prstGeom>
          <a:noFill/>
          <a:ln w="76200">
            <a:solidFill>
              <a:srgbClr val="CDCDC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4" name="Line 30">
            <a:extLst>
              <a:ext uri="{FF2B5EF4-FFF2-40B4-BE49-F238E27FC236}">
                <a16:creationId xmlns:a16="http://schemas.microsoft.com/office/drawing/2014/main" id="{131DE284-DFCC-4200-AB11-9980103BF092}"/>
              </a:ext>
            </a:extLst>
          </p:cNvPr>
          <p:cNvSpPr>
            <a:spLocks noChangeShapeType="1"/>
          </p:cNvSpPr>
          <p:nvPr/>
        </p:nvSpPr>
        <p:spPr bwMode="auto">
          <a:xfrm>
            <a:off x="1976438" y="4100513"/>
            <a:ext cx="1587" cy="1587"/>
          </a:xfrm>
          <a:prstGeom prst="line">
            <a:avLst/>
          </a:prstGeom>
          <a:noFill/>
          <a:ln w="76200">
            <a:solidFill>
              <a:srgbClr val="CDCDC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5" name="Line 31">
            <a:extLst>
              <a:ext uri="{FF2B5EF4-FFF2-40B4-BE49-F238E27FC236}">
                <a16:creationId xmlns:a16="http://schemas.microsoft.com/office/drawing/2014/main" id="{3330854F-4997-4607-8F2A-8FF92284E2E2}"/>
              </a:ext>
            </a:extLst>
          </p:cNvPr>
          <p:cNvSpPr>
            <a:spLocks noChangeShapeType="1"/>
          </p:cNvSpPr>
          <p:nvPr/>
        </p:nvSpPr>
        <p:spPr bwMode="auto">
          <a:xfrm>
            <a:off x="1976438" y="4408488"/>
            <a:ext cx="1587" cy="1587"/>
          </a:xfrm>
          <a:prstGeom prst="line">
            <a:avLst/>
          </a:prstGeom>
          <a:noFill/>
          <a:ln w="76200">
            <a:solidFill>
              <a:srgbClr val="CDCDC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6" name="Line 32">
            <a:extLst>
              <a:ext uri="{FF2B5EF4-FFF2-40B4-BE49-F238E27FC236}">
                <a16:creationId xmlns:a16="http://schemas.microsoft.com/office/drawing/2014/main" id="{65D5D830-5AEC-45DD-A873-7E8CB4EF859F}"/>
              </a:ext>
            </a:extLst>
          </p:cNvPr>
          <p:cNvSpPr>
            <a:spLocks noChangeShapeType="1"/>
          </p:cNvSpPr>
          <p:nvPr/>
        </p:nvSpPr>
        <p:spPr bwMode="auto">
          <a:xfrm>
            <a:off x="1976438" y="4722813"/>
            <a:ext cx="1587" cy="1587"/>
          </a:xfrm>
          <a:prstGeom prst="line">
            <a:avLst/>
          </a:prstGeom>
          <a:noFill/>
          <a:ln w="76200">
            <a:solidFill>
              <a:srgbClr val="CDCDC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7" name="Line 33">
            <a:extLst>
              <a:ext uri="{FF2B5EF4-FFF2-40B4-BE49-F238E27FC236}">
                <a16:creationId xmlns:a16="http://schemas.microsoft.com/office/drawing/2014/main" id="{2AB9E35A-EE8E-4FD4-958E-1E6DEA877523}"/>
              </a:ext>
            </a:extLst>
          </p:cNvPr>
          <p:cNvSpPr>
            <a:spLocks noChangeShapeType="1"/>
          </p:cNvSpPr>
          <p:nvPr/>
        </p:nvSpPr>
        <p:spPr bwMode="auto">
          <a:xfrm>
            <a:off x="1976438" y="5030788"/>
            <a:ext cx="1587" cy="1587"/>
          </a:xfrm>
          <a:prstGeom prst="line">
            <a:avLst/>
          </a:prstGeom>
          <a:noFill/>
          <a:ln w="76200">
            <a:solidFill>
              <a:srgbClr val="CDCDC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8" name="Line 34">
            <a:extLst>
              <a:ext uri="{FF2B5EF4-FFF2-40B4-BE49-F238E27FC236}">
                <a16:creationId xmlns:a16="http://schemas.microsoft.com/office/drawing/2014/main" id="{C00E864A-A367-44BE-AFBD-FD71058643FA}"/>
              </a:ext>
            </a:extLst>
          </p:cNvPr>
          <p:cNvSpPr>
            <a:spLocks noChangeShapeType="1"/>
          </p:cNvSpPr>
          <p:nvPr/>
        </p:nvSpPr>
        <p:spPr bwMode="auto">
          <a:xfrm>
            <a:off x="1976438" y="5346700"/>
            <a:ext cx="1587" cy="1588"/>
          </a:xfrm>
          <a:prstGeom prst="line">
            <a:avLst/>
          </a:prstGeom>
          <a:noFill/>
          <a:ln w="76200">
            <a:solidFill>
              <a:srgbClr val="CDCDC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9" name="Rectangle 35">
            <a:extLst>
              <a:ext uri="{FF2B5EF4-FFF2-40B4-BE49-F238E27FC236}">
                <a16:creationId xmlns:a16="http://schemas.microsoft.com/office/drawing/2014/main" id="{34ADCDFB-19D9-42B5-96A5-527AD022AE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150" y="4008438"/>
            <a:ext cx="92075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34850" name="Rectangle 36">
            <a:extLst>
              <a:ext uri="{FF2B5EF4-FFF2-40B4-BE49-F238E27FC236}">
                <a16:creationId xmlns:a16="http://schemas.microsoft.com/office/drawing/2014/main" id="{0BB41AA6-C825-423A-AEA2-2AF20F0636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0675" y="5935663"/>
            <a:ext cx="184150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34851" name="Rectangle 40">
            <a:extLst>
              <a:ext uri="{FF2B5EF4-FFF2-40B4-BE49-F238E27FC236}">
                <a16:creationId xmlns:a16="http://schemas.microsoft.com/office/drawing/2014/main" id="{34E6EFAE-6706-4B2C-85E5-583D1C6C53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438400"/>
            <a:ext cx="2057400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/>
              <a:t>Observed Value of y for x</a:t>
            </a:r>
            <a:r>
              <a:rPr lang="en-US" altLang="en-US" sz="2000" baseline="-25000"/>
              <a:t>i</a:t>
            </a:r>
            <a:endParaRPr lang="en-US" altLang="en-US" sz="2400" b="1" baseline="-25000"/>
          </a:p>
        </p:txBody>
      </p:sp>
      <p:sp>
        <p:nvSpPr>
          <p:cNvPr id="34852" name="AutoShape 44">
            <a:extLst>
              <a:ext uri="{FF2B5EF4-FFF2-40B4-BE49-F238E27FC236}">
                <a16:creationId xmlns:a16="http://schemas.microsoft.com/office/drawing/2014/main" id="{5F3025B9-27F2-4E89-AD87-25D7613DE516}"/>
              </a:ext>
            </a:extLst>
          </p:cNvPr>
          <p:cNvSpPr>
            <a:spLocks/>
          </p:cNvSpPr>
          <p:nvPr/>
        </p:nvSpPr>
        <p:spPr bwMode="auto">
          <a:xfrm>
            <a:off x="2039938" y="4667250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34853" name="Line 46">
            <a:extLst>
              <a:ext uri="{FF2B5EF4-FFF2-40B4-BE49-F238E27FC236}">
                <a16:creationId xmlns:a16="http://schemas.microsoft.com/office/drawing/2014/main" id="{44ED90A8-3AA7-447B-A57A-C14361632D26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1800" y="3276600"/>
            <a:ext cx="1676400" cy="1588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54" name="Line 47">
            <a:extLst>
              <a:ext uri="{FF2B5EF4-FFF2-40B4-BE49-F238E27FC236}">
                <a16:creationId xmlns:a16="http://schemas.microsoft.com/office/drawing/2014/main" id="{7380DF17-8F31-42CC-9936-FE72EF8B5E0F}"/>
              </a:ext>
            </a:extLst>
          </p:cNvPr>
          <p:cNvSpPr>
            <a:spLocks noChangeShapeType="1"/>
          </p:cNvSpPr>
          <p:nvPr/>
        </p:nvSpPr>
        <p:spPr bwMode="auto">
          <a:xfrm>
            <a:off x="8458200" y="2819400"/>
            <a:ext cx="1588" cy="457200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55" name="AutoShape 53">
            <a:extLst>
              <a:ext uri="{FF2B5EF4-FFF2-40B4-BE49-F238E27FC236}">
                <a16:creationId xmlns:a16="http://schemas.microsoft.com/office/drawing/2014/main" id="{08B5534D-66F8-4687-A210-8EC58DBF756A}"/>
              </a:ext>
            </a:extLst>
          </p:cNvPr>
          <p:cNvSpPr>
            <a:spLocks/>
          </p:cNvSpPr>
          <p:nvPr/>
        </p:nvSpPr>
        <p:spPr bwMode="auto">
          <a:xfrm flipH="1">
            <a:off x="4173538" y="2990850"/>
            <a:ext cx="152400" cy="990600"/>
          </a:xfrm>
          <a:prstGeom prst="leftBrace">
            <a:avLst>
              <a:gd name="adj1" fmla="val 54167"/>
              <a:gd name="adj2" fmla="val 48958"/>
            </a:avLst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34856" name="Freeform 55">
            <a:extLst>
              <a:ext uri="{FF2B5EF4-FFF2-40B4-BE49-F238E27FC236}">
                <a16:creationId xmlns:a16="http://schemas.microsoft.com/office/drawing/2014/main" id="{9E7DD090-F943-4B09-BE86-FE2D7740203F}"/>
              </a:ext>
            </a:extLst>
          </p:cNvPr>
          <p:cNvSpPr>
            <a:spLocks/>
          </p:cNvSpPr>
          <p:nvPr/>
        </p:nvSpPr>
        <p:spPr bwMode="auto">
          <a:xfrm>
            <a:off x="4021138" y="3981450"/>
            <a:ext cx="152400" cy="152400"/>
          </a:xfrm>
          <a:custGeom>
            <a:avLst/>
            <a:gdLst>
              <a:gd name="T0" fmla="*/ 0 w 286"/>
              <a:gd name="T1" fmla="*/ 2147483646 h 286"/>
              <a:gd name="T2" fmla="*/ 2147483646 w 286"/>
              <a:gd name="T3" fmla="*/ 2147483646 h 286"/>
              <a:gd name="T4" fmla="*/ 2147483646 w 286"/>
              <a:gd name="T5" fmla="*/ 2147483646 h 286"/>
              <a:gd name="T6" fmla="*/ 2147483646 w 286"/>
              <a:gd name="T7" fmla="*/ 2147483646 h 286"/>
              <a:gd name="T8" fmla="*/ 2147483646 w 286"/>
              <a:gd name="T9" fmla="*/ 2147483646 h 286"/>
              <a:gd name="T10" fmla="*/ 2147483646 w 286"/>
              <a:gd name="T11" fmla="*/ 0 h 286"/>
              <a:gd name="T12" fmla="*/ 2147483646 w 286"/>
              <a:gd name="T13" fmla="*/ 2147483646 h 286"/>
              <a:gd name="T14" fmla="*/ 2147483646 w 286"/>
              <a:gd name="T15" fmla="*/ 2147483646 h 286"/>
              <a:gd name="T16" fmla="*/ 2147483646 w 286"/>
              <a:gd name="T17" fmla="*/ 2147483646 h 286"/>
              <a:gd name="T18" fmla="*/ 2147483646 w 286"/>
              <a:gd name="T19" fmla="*/ 2147483646 h 286"/>
              <a:gd name="T20" fmla="*/ 2147483646 w 286"/>
              <a:gd name="T21" fmla="*/ 2147483646 h 286"/>
              <a:gd name="T22" fmla="*/ 2147483646 w 286"/>
              <a:gd name="T23" fmla="*/ 2147483646 h 286"/>
              <a:gd name="T24" fmla="*/ 2147483646 w 286"/>
              <a:gd name="T25" fmla="*/ 2147483646 h 286"/>
              <a:gd name="T26" fmla="*/ 2147483646 w 286"/>
              <a:gd name="T27" fmla="*/ 2147483646 h 286"/>
              <a:gd name="T28" fmla="*/ 2147483646 w 286"/>
              <a:gd name="T29" fmla="*/ 2147483646 h 286"/>
              <a:gd name="T30" fmla="*/ 2147483646 w 286"/>
              <a:gd name="T31" fmla="*/ 2147483646 h 286"/>
              <a:gd name="T32" fmla="*/ 2147483646 w 286"/>
              <a:gd name="T33" fmla="*/ 2147483646 h 286"/>
              <a:gd name="T34" fmla="*/ 2147483646 w 286"/>
              <a:gd name="T35" fmla="*/ 2147483646 h 286"/>
              <a:gd name="T36" fmla="*/ 2147483646 w 286"/>
              <a:gd name="T37" fmla="*/ 2147483646 h 286"/>
              <a:gd name="T38" fmla="*/ 2147483646 w 286"/>
              <a:gd name="T39" fmla="*/ 2147483646 h 286"/>
              <a:gd name="T40" fmla="*/ 0 w 286"/>
              <a:gd name="T41" fmla="*/ 2147483646 h 28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86" h="286">
                <a:moveTo>
                  <a:pt x="0" y="145"/>
                </a:moveTo>
                <a:lnTo>
                  <a:pt x="7" y="99"/>
                </a:lnTo>
                <a:lnTo>
                  <a:pt x="26" y="61"/>
                </a:lnTo>
                <a:lnTo>
                  <a:pt x="61" y="30"/>
                </a:lnTo>
                <a:lnTo>
                  <a:pt x="99" y="8"/>
                </a:lnTo>
                <a:lnTo>
                  <a:pt x="144" y="0"/>
                </a:lnTo>
                <a:lnTo>
                  <a:pt x="186" y="8"/>
                </a:lnTo>
                <a:lnTo>
                  <a:pt x="228" y="30"/>
                </a:lnTo>
                <a:lnTo>
                  <a:pt x="259" y="61"/>
                </a:lnTo>
                <a:lnTo>
                  <a:pt x="278" y="99"/>
                </a:lnTo>
                <a:lnTo>
                  <a:pt x="285" y="145"/>
                </a:lnTo>
                <a:lnTo>
                  <a:pt x="278" y="190"/>
                </a:lnTo>
                <a:lnTo>
                  <a:pt x="259" y="228"/>
                </a:lnTo>
                <a:lnTo>
                  <a:pt x="228" y="259"/>
                </a:lnTo>
                <a:lnTo>
                  <a:pt x="186" y="281"/>
                </a:lnTo>
                <a:lnTo>
                  <a:pt x="144" y="285"/>
                </a:lnTo>
                <a:lnTo>
                  <a:pt x="99" y="281"/>
                </a:lnTo>
                <a:lnTo>
                  <a:pt x="61" y="259"/>
                </a:lnTo>
                <a:lnTo>
                  <a:pt x="26" y="228"/>
                </a:lnTo>
                <a:lnTo>
                  <a:pt x="7" y="190"/>
                </a:lnTo>
                <a:lnTo>
                  <a:pt x="0" y="145"/>
                </a:lnTo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57" name="Rectangle 56">
            <a:extLst>
              <a:ext uri="{FF2B5EF4-FFF2-40B4-BE49-F238E27FC236}">
                <a16:creationId xmlns:a16="http://schemas.microsoft.com/office/drawing/2014/main" id="{ED3170C9-EAAA-4BBA-98FB-9FA1F290D3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657600"/>
            <a:ext cx="1981200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/>
              <a:t>Predicted Value of y for x</a:t>
            </a:r>
            <a:r>
              <a:rPr lang="en-US" altLang="en-US" sz="2000" baseline="-25000"/>
              <a:t>i</a:t>
            </a:r>
            <a:r>
              <a:rPr lang="en-US" altLang="en-US" sz="2000"/>
              <a:t> </a:t>
            </a:r>
          </a:p>
        </p:txBody>
      </p:sp>
      <p:graphicFrame>
        <p:nvGraphicFramePr>
          <p:cNvPr id="34858" name="Object 57">
            <a:extLst>
              <a:ext uri="{FF2B5EF4-FFF2-40B4-BE49-F238E27FC236}">
                <a16:creationId xmlns:a16="http://schemas.microsoft.com/office/drawing/2014/main" id="{F06F4FBF-17E3-4FE8-AA15-4AD7BDE230A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19538" y="1524000"/>
          <a:ext cx="3448050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9" name="Equation" r:id="rId3" imgW="1016000" imgH="228600" progId="Equation.3">
                  <p:embed/>
                </p:oleObj>
              </mc:Choice>
              <mc:Fallback>
                <p:oleObj name="Equation" r:id="rId3" imgW="1016000" imgH="228600" progId="Equation.3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9538" y="1524000"/>
                        <a:ext cx="3448050" cy="776288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59" name="Text Box 58">
            <a:extLst>
              <a:ext uri="{FF2B5EF4-FFF2-40B4-BE49-F238E27FC236}">
                <a16:creationId xmlns:a16="http://schemas.microsoft.com/office/drawing/2014/main" id="{CE4B2754-752D-48D4-BF96-957331DCF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4938" y="558165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/>
              <a:t>x</a:t>
            </a:r>
            <a:r>
              <a:rPr lang="en-US" altLang="en-US" sz="2400" baseline="-25000"/>
              <a:t>i</a:t>
            </a:r>
          </a:p>
        </p:txBody>
      </p:sp>
      <p:sp>
        <p:nvSpPr>
          <p:cNvPr id="34860" name="Freeform 20">
            <a:extLst>
              <a:ext uri="{FF2B5EF4-FFF2-40B4-BE49-F238E27FC236}">
                <a16:creationId xmlns:a16="http://schemas.microsoft.com/office/drawing/2014/main" id="{C3C89A80-20D5-4479-91E0-2848CCF3A1FC}"/>
              </a:ext>
            </a:extLst>
          </p:cNvPr>
          <p:cNvSpPr>
            <a:spLocks/>
          </p:cNvSpPr>
          <p:nvPr/>
        </p:nvSpPr>
        <p:spPr bwMode="auto">
          <a:xfrm>
            <a:off x="3868738" y="2533650"/>
            <a:ext cx="455612" cy="454025"/>
          </a:xfrm>
          <a:custGeom>
            <a:avLst/>
            <a:gdLst>
              <a:gd name="T0" fmla="*/ 0 w 287"/>
              <a:gd name="T1" fmla="*/ 2147483646 h 286"/>
              <a:gd name="T2" fmla="*/ 2147483646 w 287"/>
              <a:gd name="T3" fmla="*/ 2147483646 h 286"/>
              <a:gd name="T4" fmla="*/ 2147483646 w 287"/>
              <a:gd name="T5" fmla="*/ 2147483646 h 286"/>
              <a:gd name="T6" fmla="*/ 2147483646 w 287"/>
              <a:gd name="T7" fmla="*/ 2147483646 h 286"/>
              <a:gd name="T8" fmla="*/ 2147483646 w 287"/>
              <a:gd name="T9" fmla="*/ 2147483646 h 286"/>
              <a:gd name="T10" fmla="*/ 2147483646 w 287"/>
              <a:gd name="T11" fmla="*/ 0 h 286"/>
              <a:gd name="T12" fmla="*/ 2147483646 w 287"/>
              <a:gd name="T13" fmla="*/ 2147483646 h 286"/>
              <a:gd name="T14" fmla="*/ 2147483646 w 287"/>
              <a:gd name="T15" fmla="*/ 2147483646 h 286"/>
              <a:gd name="T16" fmla="*/ 2147483646 w 287"/>
              <a:gd name="T17" fmla="*/ 2147483646 h 286"/>
              <a:gd name="T18" fmla="*/ 2147483646 w 287"/>
              <a:gd name="T19" fmla="*/ 2147483646 h 286"/>
              <a:gd name="T20" fmla="*/ 2147483646 w 287"/>
              <a:gd name="T21" fmla="*/ 2147483646 h 286"/>
              <a:gd name="T22" fmla="*/ 2147483646 w 287"/>
              <a:gd name="T23" fmla="*/ 2147483646 h 286"/>
              <a:gd name="T24" fmla="*/ 2147483646 w 287"/>
              <a:gd name="T25" fmla="*/ 2147483646 h 286"/>
              <a:gd name="T26" fmla="*/ 2147483646 w 287"/>
              <a:gd name="T27" fmla="*/ 2147483646 h 286"/>
              <a:gd name="T28" fmla="*/ 2147483646 w 287"/>
              <a:gd name="T29" fmla="*/ 2147483646 h 286"/>
              <a:gd name="T30" fmla="*/ 2147483646 w 287"/>
              <a:gd name="T31" fmla="*/ 2147483646 h 286"/>
              <a:gd name="T32" fmla="*/ 2147483646 w 287"/>
              <a:gd name="T33" fmla="*/ 2147483646 h 286"/>
              <a:gd name="T34" fmla="*/ 2147483646 w 287"/>
              <a:gd name="T35" fmla="*/ 2147483646 h 286"/>
              <a:gd name="T36" fmla="*/ 2147483646 w 287"/>
              <a:gd name="T37" fmla="*/ 2147483646 h 286"/>
              <a:gd name="T38" fmla="*/ 2147483646 w 287"/>
              <a:gd name="T39" fmla="*/ 2147483646 h 286"/>
              <a:gd name="T40" fmla="*/ 0 w 287"/>
              <a:gd name="T41" fmla="*/ 2147483646 h 28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87" h="286">
                <a:moveTo>
                  <a:pt x="0" y="144"/>
                </a:moveTo>
                <a:lnTo>
                  <a:pt x="8" y="99"/>
                </a:lnTo>
                <a:lnTo>
                  <a:pt x="26" y="61"/>
                </a:lnTo>
                <a:lnTo>
                  <a:pt x="61" y="30"/>
                </a:lnTo>
                <a:lnTo>
                  <a:pt x="99" y="8"/>
                </a:lnTo>
                <a:lnTo>
                  <a:pt x="145" y="0"/>
                </a:lnTo>
                <a:lnTo>
                  <a:pt x="187" y="8"/>
                </a:lnTo>
                <a:lnTo>
                  <a:pt x="228" y="30"/>
                </a:lnTo>
                <a:lnTo>
                  <a:pt x="259" y="61"/>
                </a:lnTo>
                <a:lnTo>
                  <a:pt x="278" y="99"/>
                </a:lnTo>
                <a:lnTo>
                  <a:pt x="286" y="144"/>
                </a:lnTo>
                <a:lnTo>
                  <a:pt x="278" y="190"/>
                </a:lnTo>
                <a:lnTo>
                  <a:pt x="259" y="228"/>
                </a:lnTo>
                <a:lnTo>
                  <a:pt x="228" y="259"/>
                </a:lnTo>
                <a:lnTo>
                  <a:pt x="187" y="281"/>
                </a:lnTo>
                <a:lnTo>
                  <a:pt x="145" y="285"/>
                </a:lnTo>
                <a:lnTo>
                  <a:pt x="99" y="281"/>
                </a:lnTo>
                <a:lnTo>
                  <a:pt x="61" y="259"/>
                </a:lnTo>
                <a:lnTo>
                  <a:pt x="26" y="228"/>
                </a:lnTo>
                <a:lnTo>
                  <a:pt x="8" y="190"/>
                </a:lnTo>
                <a:lnTo>
                  <a:pt x="0" y="144"/>
                </a:lnTo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61" name="Line 60">
            <a:extLst>
              <a:ext uri="{FF2B5EF4-FFF2-40B4-BE49-F238E27FC236}">
                <a16:creationId xmlns:a16="http://schemas.microsoft.com/office/drawing/2014/main" id="{F28F5E5E-A7D4-4D9E-936B-F440F21896D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800600" y="36576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4862" name="Line 62">
            <a:extLst>
              <a:ext uri="{FF2B5EF4-FFF2-40B4-BE49-F238E27FC236}">
                <a16:creationId xmlns:a16="http://schemas.microsoft.com/office/drawing/2014/main" id="{5ECE6D13-7C0B-4BD3-A3D1-655CA104943A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9400" y="2286000"/>
            <a:ext cx="838200" cy="762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4863" name="Rectangle 63">
            <a:extLst>
              <a:ext uri="{FF2B5EF4-FFF2-40B4-BE49-F238E27FC236}">
                <a16:creationId xmlns:a16="http://schemas.microsoft.com/office/drawing/2014/main" id="{34275B09-1AC2-417A-85A3-A93B06C0E5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3200400"/>
            <a:ext cx="16764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/>
              <a:t>Slope = </a:t>
            </a:r>
            <a:r>
              <a:rPr lang="el-GR" altLang="en-US" sz="2400">
                <a:cs typeface="Arial" panose="020B0604020202020204" pitchFamily="34" charset="0"/>
              </a:rPr>
              <a:t>β</a:t>
            </a:r>
            <a:r>
              <a:rPr lang="en-US" altLang="en-US" sz="2400" baseline="-25000">
                <a:cs typeface="Arial" panose="020B0604020202020204" pitchFamily="34" charset="0"/>
              </a:rPr>
              <a:t>1</a:t>
            </a:r>
            <a:endParaRPr lang="el-GR" altLang="en-US" sz="2400" baseline="-25000">
              <a:cs typeface="Arial" panose="020B0604020202020204" pitchFamily="34" charset="0"/>
            </a:endParaRPr>
          </a:p>
        </p:txBody>
      </p:sp>
      <p:sp>
        <p:nvSpPr>
          <p:cNvPr id="34864" name="Rectangle 64">
            <a:extLst>
              <a:ext uri="{FF2B5EF4-FFF2-40B4-BE49-F238E27FC236}">
                <a16:creationId xmlns:a16="http://schemas.microsoft.com/office/drawing/2014/main" id="{A369F4EE-B513-4CCA-96E6-04E8D0B8B0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4876800"/>
            <a:ext cx="18288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/>
              <a:t>Intercept = </a:t>
            </a:r>
            <a:r>
              <a:rPr lang="el-GR" altLang="en-US" sz="2000">
                <a:cs typeface="Arial" panose="020B0604020202020204" pitchFamily="34" charset="0"/>
              </a:rPr>
              <a:t>β</a:t>
            </a:r>
            <a:r>
              <a:rPr lang="en-US" altLang="en-US" sz="2000" baseline="-25000">
                <a:cs typeface="Arial" panose="020B0604020202020204" pitchFamily="34" charset="0"/>
              </a:rPr>
              <a:t>0</a:t>
            </a:r>
            <a:r>
              <a:rPr lang="en-US" altLang="en-US" sz="2000"/>
              <a:t>  </a:t>
            </a:r>
          </a:p>
        </p:txBody>
      </p:sp>
      <p:sp>
        <p:nvSpPr>
          <p:cNvPr id="34865" name="Text Box 65">
            <a:extLst>
              <a:ext uri="{FF2B5EF4-FFF2-40B4-BE49-F238E27FC236}">
                <a16:creationId xmlns:a16="http://schemas.microsoft.com/office/drawing/2014/main" id="{8857F192-536E-4FF9-96BE-8B197EE710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3124200"/>
            <a:ext cx="533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l-GR" altLang="en-US" sz="3200">
                <a:cs typeface="Arial" panose="020B0604020202020204" pitchFamily="34" charset="0"/>
              </a:rPr>
              <a:t>ε</a:t>
            </a:r>
            <a:r>
              <a:rPr lang="en-US" altLang="en-US" sz="3200" baseline="-25000">
                <a:cs typeface="Arial" panose="020B0604020202020204" pitchFamily="34" charset="0"/>
              </a:rPr>
              <a:t>i</a:t>
            </a:r>
            <a:endParaRPr lang="el-GR" altLang="en-US" sz="3200" baseline="-2500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2" name="Object 16">
            <a:extLst>
              <a:ext uri="{FF2B5EF4-FFF2-40B4-BE49-F238E27FC236}">
                <a16:creationId xmlns:a16="http://schemas.microsoft.com/office/drawing/2014/main" id="{2B2FBEA3-45D7-4CF1-933D-2CDE03308E5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90800" y="4191000"/>
          <a:ext cx="3573463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7" name="Equation" r:id="rId3" imgW="825500" imgH="228600" progId="Equation.3">
                  <p:embed/>
                </p:oleObj>
              </mc:Choice>
              <mc:Fallback>
                <p:oleObj name="Equation" r:id="rId3" imgW="825500" imgH="2286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191000"/>
                        <a:ext cx="3573463" cy="992188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3" name="Text Box 2">
            <a:extLst>
              <a:ext uri="{FF2B5EF4-FFF2-40B4-BE49-F238E27FC236}">
                <a16:creationId xmlns:a16="http://schemas.microsoft.com/office/drawing/2014/main" id="{E0866186-0850-4B31-A125-1C56E609AD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600200"/>
            <a:ext cx="7086600" cy="8350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/>
              <a:t>The sample regression line provides an </a:t>
            </a:r>
            <a:r>
              <a:rPr lang="en-US" altLang="en-US" sz="2400">
                <a:solidFill>
                  <a:srgbClr val="FF0000"/>
                </a:solidFill>
              </a:rPr>
              <a:t>estimate</a:t>
            </a:r>
            <a:r>
              <a:rPr lang="en-US" altLang="en-US" sz="2400"/>
              <a:t> of the population regression line</a:t>
            </a:r>
          </a:p>
        </p:txBody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7D3F3B52-F211-4321-BAE5-A0BE462471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Estimated Regression Model</a:t>
            </a:r>
          </a:p>
        </p:txBody>
      </p:sp>
      <p:sp>
        <p:nvSpPr>
          <p:cNvPr id="35845" name="Rectangle 4">
            <a:extLst>
              <a:ext uri="{FF2B5EF4-FFF2-40B4-BE49-F238E27FC236}">
                <a16:creationId xmlns:a16="http://schemas.microsoft.com/office/drawing/2014/main" id="{926460A8-99BC-4A57-8CBF-A5F4C867FD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2819400"/>
            <a:ext cx="1828800" cy="100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/>
              <a:t>Estimate of the regression </a:t>
            </a:r>
            <a:br>
              <a:rPr lang="en-US" altLang="en-US" sz="2000"/>
            </a:br>
            <a:r>
              <a:rPr lang="en-US" altLang="en-US" sz="2000"/>
              <a:t>intercept</a:t>
            </a:r>
            <a:endParaRPr lang="en-US" altLang="en-US" sz="2000" baseline="-25000"/>
          </a:p>
        </p:txBody>
      </p:sp>
      <p:sp>
        <p:nvSpPr>
          <p:cNvPr id="35846" name="Rectangle 5">
            <a:extLst>
              <a:ext uri="{FF2B5EF4-FFF2-40B4-BE49-F238E27FC236}">
                <a16:creationId xmlns:a16="http://schemas.microsoft.com/office/drawing/2014/main" id="{D5EB1175-107A-42A3-8890-3EFAC2B786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2895600"/>
            <a:ext cx="2057400" cy="89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/>
              <a:t>Estimate of the regression slope</a:t>
            </a:r>
            <a:br>
              <a:rPr lang="en-US" altLang="en-US" sz="2000"/>
            </a:br>
            <a:endParaRPr lang="en-US" altLang="en-US" sz="2000" baseline="-25000"/>
          </a:p>
        </p:txBody>
      </p:sp>
      <p:sp>
        <p:nvSpPr>
          <p:cNvPr id="35847" name="Line 6">
            <a:extLst>
              <a:ext uri="{FF2B5EF4-FFF2-40B4-BE49-F238E27FC236}">
                <a16:creationId xmlns:a16="http://schemas.microsoft.com/office/drawing/2014/main" id="{C2D90EB5-0B4D-4C17-95E8-D9AAE37AE9FB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3810000"/>
            <a:ext cx="762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8" name="Line 7">
            <a:extLst>
              <a:ext uri="{FF2B5EF4-FFF2-40B4-BE49-F238E27FC236}">
                <a16:creationId xmlns:a16="http://schemas.microsoft.com/office/drawing/2014/main" id="{3285974B-10A0-451F-AF56-7580746A9CF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10200" y="3581400"/>
            <a:ext cx="2286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9" name="Rectangle 17">
            <a:extLst>
              <a:ext uri="{FF2B5EF4-FFF2-40B4-BE49-F238E27FC236}">
                <a16:creationId xmlns:a16="http://schemas.microsoft.com/office/drawing/2014/main" id="{4004E1F4-1AB6-4610-8BDE-748AC014C3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2819400"/>
            <a:ext cx="1752600" cy="100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/>
              <a:t>Estimated  (or predicted) y value</a:t>
            </a:r>
            <a:endParaRPr lang="en-US" altLang="en-US" sz="2000" baseline="-25000"/>
          </a:p>
        </p:txBody>
      </p:sp>
      <p:sp>
        <p:nvSpPr>
          <p:cNvPr id="35850" name="Line 18">
            <a:extLst>
              <a:ext uri="{FF2B5EF4-FFF2-40B4-BE49-F238E27FC236}">
                <a16:creationId xmlns:a16="http://schemas.microsoft.com/office/drawing/2014/main" id="{ECFF90BA-0B49-4860-9D20-324A779332F5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3810000"/>
            <a:ext cx="5334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1" name="Rectangle 19">
            <a:extLst>
              <a:ext uri="{FF2B5EF4-FFF2-40B4-BE49-F238E27FC236}">
                <a16:creationId xmlns:a16="http://schemas.microsoft.com/office/drawing/2014/main" id="{6FD621C7-B9E4-42ED-93D6-D43C57FE85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3962400"/>
            <a:ext cx="1604963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/>
              <a:t>Independent variable</a:t>
            </a:r>
          </a:p>
        </p:txBody>
      </p:sp>
      <p:sp>
        <p:nvSpPr>
          <p:cNvPr id="35852" name="Line 20">
            <a:extLst>
              <a:ext uri="{FF2B5EF4-FFF2-40B4-BE49-F238E27FC236}">
                <a16:creationId xmlns:a16="http://schemas.microsoft.com/office/drawing/2014/main" id="{D2B8F061-6127-40BD-B3D2-EEE5C576A3B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96000" y="4343400"/>
            <a:ext cx="5334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3" name="Rectangle 21">
            <a:extLst>
              <a:ext uri="{FF2B5EF4-FFF2-40B4-BE49-F238E27FC236}">
                <a16:creationId xmlns:a16="http://schemas.microsoft.com/office/drawing/2014/main" id="{DF59B704-D00B-417A-B625-B5E845EC30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5638800"/>
            <a:ext cx="67818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chemeClr val="folHlink"/>
                </a:solidFill>
              </a:rPr>
              <a:t>The individual random error terms  e</a:t>
            </a:r>
            <a:r>
              <a:rPr lang="en-US" altLang="en-US" sz="2000" baseline="-25000">
                <a:solidFill>
                  <a:schemeClr val="folHlink"/>
                </a:solidFill>
              </a:rPr>
              <a:t>i</a:t>
            </a:r>
            <a:r>
              <a:rPr lang="en-US" altLang="en-US" sz="2000">
                <a:solidFill>
                  <a:schemeClr val="folHlink"/>
                </a:solidFill>
              </a:rPr>
              <a:t>  have a mean of zero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BD6B38DA-C202-4F9F-A62D-B723CE1AF3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700"/>
              <a:t>Finding the Least Squares Equation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5A9152EB-7284-4A67-8672-E909AF1251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828800"/>
            <a:ext cx="8077200" cy="4114800"/>
          </a:xfrm>
        </p:spPr>
        <p:txBody>
          <a:bodyPr/>
          <a:lstStyle/>
          <a:p>
            <a:pPr eaLnBrk="1" hangingPunct="1"/>
            <a:r>
              <a:rPr lang="en-US" altLang="en-US" sz="3100"/>
              <a:t>The coefficients  b</a:t>
            </a:r>
            <a:r>
              <a:rPr lang="en-US" altLang="en-US" sz="3100" baseline="-25000"/>
              <a:t>0</a:t>
            </a:r>
            <a:r>
              <a:rPr lang="en-US" altLang="en-US" sz="3100"/>
              <a:t>  and  b</a:t>
            </a:r>
            <a:r>
              <a:rPr lang="en-US" altLang="en-US" sz="3100" baseline="-25000"/>
              <a:t>1</a:t>
            </a:r>
            <a:r>
              <a:rPr lang="en-US" altLang="en-US" sz="3100"/>
              <a:t>  will usually be found using computer software, such as Excel</a:t>
            </a:r>
          </a:p>
          <a:p>
            <a:pPr eaLnBrk="1" hangingPunct="1"/>
            <a:r>
              <a:rPr lang="en-US" altLang="en-US" sz="3100"/>
              <a:t>Other regression measures will also be computed as part of computer-based regression analysis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>
            <a:extLst>
              <a:ext uri="{FF2B5EF4-FFF2-40B4-BE49-F238E27FC236}">
                <a16:creationId xmlns:a16="http://schemas.microsoft.com/office/drawing/2014/main" id="{EA3459C4-90EC-41FE-9BA2-165E28A99C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028700"/>
            <a:ext cx="8153400" cy="4800600"/>
          </a:xfrm>
        </p:spPr>
        <p:txBody>
          <a:bodyPr/>
          <a:lstStyle/>
          <a:p>
            <a:pPr algn="ctr" eaLnBrk="1" hangingPunct="1">
              <a:spcBef>
                <a:spcPct val="25000"/>
              </a:spcBef>
              <a:buFont typeface="Wingdings" panose="05000000000000000000" pitchFamily="2" charset="2"/>
              <a:buNone/>
              <a:defRPr/>
            </a:pPr>
            <a:endParaRPr lang="en-US" altLang="en-US" sz="2400" dirty="0"/>
          </a:p>
          <a:p>
            <a:pPr algn="ctr" eaLnBrk="1" hangingPunct="1">
              <a:spcBef>
                <a:spcPct val="25000"/>
              </a:spcBef>
              <a:buFont typeface="Wingdings" panose="05000000000000000000" pitchFamily="2" charset="2"/>
              <a:buNone/>
              <a:defRPr/>
            </a:pPr>
            <a:endParaRPr lang="en-US" altLang="en-US" sz="2400" dirty="0"/>
          </a:p>
          <a:p>
            <a:pPr algn="ctr" eaLnBrk="1" hangingPunct="1">
              <a:spcBef>
                <a:spcPct val="25000"/>
              </a:spcBef>
              <a:buFont typeface="Wingdings" panose="05000000000000000000" pitchFamily="2" charset="2"/>
              <a:buNone/>
              <a:defRPr/>
            </a:pPr>
            <a:endParaRPr lang="en-US" altLang="en-US" sz="2400" dirty="0"/>
          </a:p>
          <a:p>
            <a:pPr algn="ctr" eaLnBrk="1" hangingPunct="1">
              <a:spcBef>
                <a:spcPct val="25000"/>
              </a:spcBef>
              <a:buFont typeface="Wingdings" panose="05000000000000000000" pitchFamily="2" charset="2"/>
              <a:buNone/>
              <a:defRPr/>
            </a:pPr>
            <a:r>
              <a:rPr lang="en-US" altLang="en-US" sz="4000" dirty="0">
                <a:solidFill>
                  <a:schemeClr val="tx2">
                    <a:lumMod val="50000"/>
                  </a:schemeClr>
                </a:solidFill>
              </a:rPr>
              <a:t>Simple Linear Regression</a:t>
            </a:r>
          </a:p>
          <a:p>
            <a:pPr algn="ctr" eaLnBrk="1" hangingPunct="1">
              <a:spcBef>
                <a:spcPct val="25000"/>
              </a:spcBef>
              <a:buFont typeface="Wingdings" panose="05000000000000000000" pitchFamily="2" charset="2"/>
              <a:buNone/>
              <a:defRPr/>
            </a:pPr>
            <a:r>
              <a:rPr lang="en-US" altLang="en-US" sz="4000" dirty="0">
                <a:solidFill>
                  <a:schemeClr val="tx2">
                    <a:lumMod val="50000"/>
                  </a:schemeClr>
                </a:solidFill>
              </a:rPr>
              <a:t>Example 1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101">
            <a:extLst>
              <a:ext uri="{FF2B5EF4-FFF2-40B4-BE49-F238E27FC236}">
                <a16:creationId xmlns:a16="http://schemas.microsoft.com/office/drawing/2014/main" id="{63B68A13-FE62-457F-9426-DCE91217B7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828800"/>
            <a:ext cx="8153400" cy="1371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38915" name="Rectangle 4098">
            <a:extLst>
              <a:ext uri="{FF2B5EF4-FFF2-40B4-BE49-F238E27FC236}">
                <a16:creationId xmlns:a16="http://schemas.microsoft.com/office/drawing/2014/main" id="{E77E2576-EB60-498B-B4E8-B815C25377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700"/>
              <a:t>Simple Linear Regression Example</a:t>
            </a:r>
          </a:p>
        </p:txBody>
      </p:sp>
      <p:sp>
        <p:nvSpPr>
          <p:cNvPr id="38916" name="Rectangle 4099">
            <a:extLst>
              <a:ext uri="{FF2B5EF4-FFF2-40B4-BE49-F238E27FC236}">
                <a16:creationId xmlns:a16="http://schemas.microsoft.com/office/drawing/2014/main" id="{702EC0F3-3543-429F-A787-9772C5EB15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828800"/>
            <a:ext cx="8153400" cy="4114800"/>
          </a:xfrm>
        </p:spPr>
        <p:txBody>
          <a:bodyPr/>
          <a:lstStyle/>
          <a:p>
            <a:pPr eaLnBrk="1" hangingPunct="1"/>
            <a:r>
              <a:rPr lang="en-US" altLang="en-US" sz="2700"/>
              <a:t>A real estate agent wishes to examine the relationship between the selling price of a home and its size (measured in square feet)</a:t>
            </a:r>
          </a:p>
          <a:p>
            <a:pPr eaLnBrk="1" hangingPunct="1"/>
            <a:endParaRPr lang="en-US" altLang="en-US" sz="1400"/>
          </a:p>
          <a:p>
            <a:pPr eaLnBrk="1" hangingPunct="1"/>
            <a:r>
              <a:rPr lang="en-US" altLang="en-US" sz="2700"/>
              <a:t>A random sample of 10 houses is selected</a:t>
            </a:r>
          </a:p>
          <a:p>
            <a:pPr lvl="1" eaLnBrk="1" hangingPunct="1"/>
            <a:r>
              <a:rPr lang="en-US" altLang="en-US" sz="2700">
                <a:solidFill>
                  <a:schemeClr val="folHlink"/>
                </a:solidFill>
              </a:rPr>
              <a:t>Dependent variable (y) = house price </a:t>
            </a:r>
            <a:r>
              <a:rPr lang="en-US" altLang="en-US" sz="2300">
                <a:solidFill>
                  <a:schemeClr val="folHlink"/>
                </a:solidFill>
              </a:rPr>
              <a:t>in $1000s</a:t>
            </a:r>
          </a:p>
          <a:p>
            <a:pPr lvl="1" eaLnBrk="1" hangingPunct="1"/>
            <a:r>
              <a:rPr lang="en-US" altLang="en-US" sz="2700">
                <a:solidFill>
                  <a:schemeClr val="folHlink"/>
                </a:solidFill>
              </a:rPr>
              <a:t>Independent variable (x) = square feet</a:t>
            </a:r>
          </a:p>
        </p:txBody>
      </p:sp>
      <p:pic>
        <p:nvPicPr>
          <p:cNvPr id="38917" name="Picture 4102" descr="house">
            <a:extLst>
              <a:ext uri="{FF2B5EF4-FFF2-40B4-BE49-F238E27FC236}">
                <a16:creationId xmlns:a16="http://schemas.microsoft.com/office/drawing/2014/main" id="{F1B78E68-0F29-4849-BA9F-3A518224B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029200"/>
            <a:ext cx="19812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2866" name="Group 2">
            <a:extLst>
              <a:ext uri="{FF2B5EF4-FFF2-40B4-BE49-F238E27FC236}">
                <a16:creationId xmlns:a16="http://schemas.microsoft.com/office/drawing/2014/main" id="{BBD5D2D2-1744-4655-B41F-D059F3F4D82F}"/>
              </a:ext>
            </a:extLst>
          </p:cNvPr>
          <p:cNvGraphicFramePr>
            <a:graphicFrameLocks noGrp="1"/>
          </p:cNvGraphicFramePr>
          <p:nvPr/>
        </p:nvGraphicFramePr>
        <p:xfrm>
          <a:off x="228600" y="1905000"/>
          <a:ext cx="2819400" cy="3978274"/>
        </p:xfrm>
        <a:graphic>
          <a:graphicData uri="http://schemas.openxmlformats.org/drawingml/2006/table">
            <a:tbl>
              <a:tblPr/>
              <a:tblGrid>
                <a:gridCol w="1409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7364"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House Price in $1000s</a:t>
                      </a: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(y)</a:t>
                      </a:r>
                    </a:p>
                  </a:txBody>
                  <a:tcPr marT="45727" marB="457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Square Feet </a:t>
                      </a: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(x)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091"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245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1400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091"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312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1600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091"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279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1700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091"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308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1875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091"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199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1100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091"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219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1550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091"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405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2350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0091"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324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2450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0091"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319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1425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0091"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255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1700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9976" name="Rectangle 49">
            <a:extLst>
              <a:ext uri="{FF2B5EF4-FFF2-40B4-BE49-F238E27FC236}">
                <a16:creationId xmlns:a16="http://schemas.microsoft.com/office/drawing/2014/main" id="{B77F1D82-1AB6-4F69-B2B5-F9501DD679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457200"/>
            <a:ext cx="7793038" cy="6858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/>
              <a:t>Example: House Prices</a:t>
            </a:r>
          </a:p>
        </p:txBody>
      </p:sp>
      <p:sp>
        <p:nvSpPr>
          <p:cNvPr id="39977" name="Rectangle 51">
            <a:extLst>
              <a:ext uri="{FF2B5EF4-FFF2-40B4-BE49-F238E27FC236}">
                <a16:creationId xmlns:a16="http://schemas.microsoft.com/office/drawing/2014/main" id="{E3481434-DAD3-4B85-86F0-B7789C6C81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7100" y="2473325"/>
            <a:ext cx="4876800" cy="95567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/>
              <a:t>Predict the price for a house with 2,000 square feet</a:t>
            </a:r>
          </a:p>
        </p:txBody>
      </p:sp>
      <p:pic>
        <p:nvPicPr>
          <p:cNvPr id="39978" name="Picture 52" descr="house">
            <a:extLst>
              <a:ext uri="{FF2B5EF4-FFF2-40B4-BE49-F238E27FC236}">
                <a16:creationId xmlns:a16="http://schemas.microsoft.com/office/drawing/2014/main" id="{E100492E-528A-4B11-B19D-843C0554D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562600"/>
            <a:ext cx="1295400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5" descr="house">
            <a:extLst>
              <a:ext uri="{FF2B5EF4-FFF2-40B4-BE49-F238E27FC236}">
                <a16:creationId xmlns:a16="http://schemas.microsoft.com/office/drawing/2014/main" id="{138E6E7F-BBC7-472E-A04A-FCEECA511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562600"/>
            <a:ext cx="1295400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Rectangle 2">
            <a:extLst>
              <a:ext uri="{FF2B5EF4-FFF2-40B4-BE49-F238E27FC236}">
                <a16:creationId xmlns:a16="http://schemas.microsoft.com/office/drawing/2014/main" id="{855C3D91-8E3C-4A8C-8410-75108BAD05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Regression Using Excel</a:t>
            </a:r>
          </a:p>
        </p:txBody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AAD87543-E4E7-464C-AF4C-DC7B6747AA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95400" y="1524000"/>
            <a:ext cx="6096000" cy="685800"/>
          </a:xfrm>
        </p:spPr>
        <p:txBody>
          <a:bodyPr/>
          <a:lstStyle/>
          <a:p>
            <a:pPr eaLnBrk="1" hangingPunct="1"/>
            <a:r>
              <a:rPr lang="en-US" altLang="en-US" sz="2700" dirty="0"/>
              <a:t> Data Analysis / Regression</a:t>
            </a:r>
          </a:p>
        </p:txBody>
      </p:sp>
      <p:pic>
        <p:nvPicPr>
          <p:cNvPr id="40965" name="Picture 4" descr="13-1">
            <a:extLst>
              <a:ext uri="{FF2B5EF4-FFF2-40B4-BE49-F238E27FC236}">
                <a16:creationId xmlns:a16="http://schemas.microsoft.com/office/drawing/2014/main" id="{8EA8B412-9238-4D65-A34B-8A095CC19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81200"/>
            <a:ext cx="6858000" cy="447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45" descr="house">
            <a:extLst>
              <a:ext uri="{FF2B5EF4-FFF2-40B4-BE49-F238E27FC236}">
                <a16:creationId xmlns:a16="http://schemas.microsoft.com/office/drawing/2014/main" id="{841D93A3-887E-4162-8578-E8C2C7CAB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056313"/>
            <a:ext cx="1219200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Rectangle 342">
            <a:extLst>
              <a:ext uri="{FF2B5EF4-FFF2-40B4-BE49-F238E27FC236}">
                <a16:creationId xmlns:a16="http://schemas.microsoft.com/office/drawing/2014/main" id="{7CAF32BC-494D-431C-8BEC-05326D7B3C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2286000"/>
            <a:ext cx="5715000" cy="5334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41988" name="Rectangle 2">
            <a:extLst>
              <a:ext uri="{FF2B5EF4-FFF2-40B4-BE49-F238E27FC236}">
                <a16:creationId xmlns:a16="http://schemas.microsoft.com/office/drawing/2014/main" id="{6C9D6840-1216-4464-95FD-F10AD59EC8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Excel Output</a:t>
            </a:r>
          </a:p>
        </p:txBody>
      </p:sp>
      <p:graphicFrame>
        <p:nvGraphicFramePr>
          <p:cNvPr id="245077" name="Group 341">
            <a:extLst>
              <a:ext uri="{FF2B5EF4-FFF2-40B4-BE49-F238E27FC236}">
                <a16:creationId xmlns:a16="http://schemas.microsoft.com/office/drawing/2014/main" id="{AEEB3936-BF03-4298-A3C4-8B9A92B8FE42}"/>
              </a:ext>
            </a:extLst>
          </p:cNvPr>
          <p:cNvGraphicFramePr>
            <a:graphicFrameLocks noGrp="1"/>
          </p:cNvGraphicFramePr>
          <p:nvPr/>
        </p:nvGraphicFramePr>
        <p:xfrm>
          <a:off x="533400" y="1676400"/>
          <a:ext cx="8229600" cy="4327525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25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55588">
                <a:tc grid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Regression Statistics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58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Multiple R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0.76211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58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Square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0.58082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58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Adjusted R Square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0.52842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558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 Error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41.33032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558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Observations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558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558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ANOVA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df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SS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Significance F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558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Regression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18934.9348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18934.9348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11.0848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0.01039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558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Residual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13665.5652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1708.1957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558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32600.5000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8925"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558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Coefficients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 Error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 Stat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P-value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Lower 95%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Upper 95%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558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Intercept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98.24833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58.03348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1.69296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0.12892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-35.57720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232.07386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558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Square Feet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0.10977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0.03297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3.32938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0.01039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0.03374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0.18580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42102" name="Oval 315">
            <a:extLst>
              <a:ext uri="{FF2B5EF4-FFF2-40B4-BE49-F238E27FC236}">
                <a16:creationId xmlns:a16="http://schemas.microsoft.com/office/drawing/2014/main" id="{921E442F-698A-40FD-A102-4ED61FB2C6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953000"/>
            <a:ext cx="3124200" cy="1371600"/>
          </a:xfrm>
          <a:prstGeom prst="ellipse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42103" name="Line 316">
            <a:extLst>
              <a:ext uri="{FF2B5EF4-FFF2-40B4-BE49-F238E27FC236}">
                <a16:creationId xmlns:a16="http://schemas.microsoft.com/office/drawing/2014/main" id="{8905C3E1-5915-4E59-BB45-40F772F1043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67000" y="2819400"/>
            <a:ext cx="1447800" cy="2209800"/>
          </a:xfrm>
          <a:prstGeom prst="line">
            <a:avLst/>
          </a:prstGeom>
          <a:noFill/>
          <a:ln w="28575">
            <a:solidFill>
              <a:schemeClr val="hlink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2104" name="Text Box 317">
            <a:extLst>
              <a:ext uri="{FF2B5EF4-FFF2-40B4-BE49-F238E27FC236}">
                <a16:creationId xmlns:a16="http://schemas.microsoft.com/office/drawing/2014/main" id="{2528EB7E-53C2-441E-BF6A-6A13338AF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1828800"/>
            <a:ext cx="388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chemeClr val="folHlink"/>
                </a:solidFill>
              </a:rPr>
              <a:t>The regression equation is:</a:t>
            </a:r>
          </a:p>
        </p:txBody>
      </p:sp>
      <p:graphicFrame>
        <p:nvGraphicFramePr>
          <p:cNvPr id="42105" name="Object 318">
            <a:extLst>
              <a:ext uri="{FF2B5EF4-FFF2-40B4-BE49-F238E27FC236}">
                <a16:creationId xmlns:a16="http://schemas.microsoft.com/office/drawing/2014/main" id="{999A3470-CAF0-4E8A-9AED-2FA32E58657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76600" y="2438400"/>
          <a:ext cx="5735638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10" name="Equation" r:id="rId4" imgW="3200400" imgH="203200" progId="Equation.3">
                  <p:embed/>
                </p:oleObj>
              </mc:Choice>
              <mc:Fallback>
                <p:oleObj name="Equation" r:id="rId4" imgW="3200400" imgH="203200" progId="Equation.3">
                  <p:embed/>
                  <p:pic>
                    <p:nvPicPr>
                      <p:cNvPr id="0" name="Object 3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438400"/>
                        <a:ext cx="5735638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106" name="Freeform 340">
            <a:extLst>
              <a:ext uri="{FF2B5EF4-FFF2-40B4-BE49-F238E27FC236}">
                <a16:creationId xmlns:a16="http://schemas.microsoft.com/office/drawing/2014/main" id="{7B05AA04-C0FF-43B8-9579-AE05A128CCBE}"/>
              </a:ext>
            </a:extLst>
          </p:cNvPr>
          <p:cNvSpPr>
            <a:spLocks/>
          </p:cNvSpPr>
          <p:nvPr/>
        </p:nvSpPr>
        <p:spPr bwMode="auto">
          <a:xfrm>
            <a:off x="3657600" y="2362200"/>
            <a:ext cx="628650" cy="85725"/>
          </a:xfrm>
          <a:custGeom>
            <a:avLst/>
            <a:gdLst>
              <a:gd name="T0" fmla="*/ 0 w 396"/>
              <a:gd name="T1" fmla="*/ 2147483646 h 54"/>
              <a:gd name="T2" fmla="*/ 2147483646 w 396"/>
              <a:gd name="T3" fmla="*/ 0 h 54"/>
              <a:gd name="T4" fmla="*/ 2147483646 w 396"/>
              <a:gd name="T5" fmla="*/ 2147483646 h 5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96" h="54">
                <a:moveTo>
                  <a:pt x="0" y="48"/>
                </a:moveTo>
                <a:lnTo>
                  <a:pt x="204" y="0"/>
                </a:lnTo>
                <a:lnTo>
                  <a:pt x="396" y="54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52" descr="house">
            <a:extLst>
              <a:ext uri="{FF2B5EF4-FFF2-40B4-BE49-F238E27FC236}">
                <a16:creationId xmlns:a16="http://schemas.microsoft.com/office/drawing/2014/main" id="{4A899D4E-E1F0-4C27-AA5C-343517D8C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715000"/>
            <a:ext cx="11430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3011" name="Object 45">
            <a:extLst>
              <a:ext uri="{FF2B5EF4-FFF2-40B4-BE49-F238E27FC236}">
                <a16:creationId xmlns:a16="http://schemas.microsoft.com/office/drawing/2014/main" id="{B2C8D111-D1B6-4033-AE95-7D75D0818D2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43000" y="2895600"/>
          <a:ext cx="6324600" cy="230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0" name="Equation" r:id="rId4" imgW="2438400" imgH="876300" progId="Equation.3">
                  <p:embed/>
                </p:oleObj>
              </mc:Choice>
              <mc:Fallback>
                <p:oleObj name="Equation" r:id="rId4" imgW="2438400" imgH="876300" progId="Equation.3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895600"/>
                        <a:ext cx="6324600" cy="230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2" name="Freeform 46">
            <a:extLst>
              <a:ext uri="{FF2B5EF4-FFF2-40B4-BE49-F238E27FC236}">
                <a16:creationId xmlns:a16="http://schemas.microsoft.com/office/drawing/2014/main" id="{E9A4B01A-86C0-4F69-888D-40F58C3E89A7}"/>
              </a:ext>
            </a:extLst>
          </p:cNvPr>
          <p:cNvSpPr>
            <a:spLocks/>
          </p:cNvSpPr>
          <p:nvPr/>
        </p:nvSpPr>
        <p:spPr bwMode="auto">
          <a:xfrm>
            <a:off x="1905000" y="2895600"/>
            <a:ext cx="628650" cy="85725"/>
          </a:xfrm>
          <a:custGeom>
            <a:avLst/>
            <a:gdLst>
              <a:gd name="T0" fmla="*/ 0 w 396"/>
              <a:gd name="T1" fmla="*/ 2147483646 h 54"/>
              <a:gd name="T2" fmla="*/ 2147483646 w 396"/>
              <a:gd name="T3" fmla="*/ 0 h 54"/>
              <a:gd name="T4" fmla="*/ 2147483646 w 396"/>
              <a:gd name="T5" fmla="*/ 2147483646 h 5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96" h="54">
                <a:moveTo>
                  <a:pt x="0" y="48"/>
                </a:moveTo>
                <a:lnTo>
                  <a:pt x="204" y="0"/>
                </a:lnTo>
                <a:lnTo>
                  <a:pt x="396" y="54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3013" name="Rectangle 48">
            <a:extLst>
              <a:ext uri="{FF2B5EF4-FFF2-40B4-BE49-F238E27FC236}">
                <a16:creationId xmlns:a16="http://schemas.microsoft.com/office/drawing/2014/main" id="{C02B884A-3944-4B9F-9F29-0B15E35B67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457200"/>
            <a:ext cx="7793038" cy="6858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/>
              <a:t>Example: House Prices</a:t>
            </a:r>
          </a:p>
        </p:txBody>
      </p:sp>
      <p:sp>
        <p:nvSpPr>
          <p:cNvPr id="43014" name="Rectangle 49">
            <a:extLst>
              <a:ext uri="{FF2B5EF4-FFF2-40B4-BE49-F238E27FC236}">
                <a16:creationId xmlns:a16="http://schemas.microsoft.com/office/drawing/2014/main" id="{489F5088-AF03-4AE7-BAF9-DBB33077E2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1600200"/>
            <a:ext cx="4876800" cy="98425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900"/>
              <a:t>Predict the price for a house with 2000 square feet:</a:t>
            </a:r>
          </a:p>
        </p:txBody>
      </p:sp>
      <p:sp>
        <p:nvSpPr>
          <p:cNvPr id="43015" name="Rectangle 50">
            <a:extLst>
              <a:ext uri="{FF2B5EF4-FFF2-40B4-BE49-F238E27FC236}">
                <a16:creationId xmlns:a16="http://schemas.microsoft.com/office/drawing/2014/main" id="{146D00A4-7300-4B4E-BC10-8172B96028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257800"/>
            <a:ext cx="7315200" cy="984250"/>
          </a:xfrm>
          <a:prstGeom prst="rect">
            <a:avLst/>
          </a:prstGeom>
          <a:solidFill>
            <a:srgbClr val="D2FDFE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900"/>
              <a:t>The predicted price for a house with 2000 square feet is 317.85($1,000s) = $317,850</a:t>
            </a:r>
          </a:p>
        </p:txBody>
      </p:sp>
      <p:sp>
        <p:nvSpPr>
          <p:cNvPr id="43016" name="Text Box 51">
            <a:extLst>
              <a:ext uri="{FF2B5EF4-FFF2-40B4-BE49-F238E27FC236}">
                <a16:creationId xmlns:a16="http://schemas.microsoft.com/office/drawing/2014/main" id="{C0D61A63-8372-436F-8630-71E128AFDE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1219200"/>
            <a:ext cx="14747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i="1">
                <a:solidFill>
                  <a:schemeClr val="tx2"/>
                </a:solidFill>
                <a:latin typeface="Tahoma" panose="020B0604030504040204" pitchFamily="34" charset="0"/>
              </a:rPr>
              <a:t>(continued)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>
            <a:extLst>
              <a:ext uri="{FF2B5EF4-FFF2-40B4-BE49-F238E27FC236}">
                <a16:creationId xmlns:a16="http://schemas.microsoft.com/office/drawing/2014/main" id="{F29BB203-816D-42B9-9987-F8BFF2313E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028700"/>
            <a:ext cx="8153400" cy="4800600"/>
          </a:xfrm>
        </p:spPr>
        <p:txBody>
          <a:bodyPr/>
          <a:lstStyle/>
          <a:p>
            <a:pPr algn="ctr" eaLnBrk="1" hangingPunct="1">
              <a:spcBef>
                <a:spcPct val="25000"/>
              </a:spcBef>
              <a:buFont typeface="Wingdings" panose="05000000000000000000" pitchFamily="2" charset="2"/>
              <a:buNone/>
              <a:defRPr/>
            </a:pPr>
            <a:endParaRPr lang="en-US" altLang="en-US" sz="2400" dirty="0"/>
          </a:p>
          <a:p>
            <a:pPr algn="ctr" eaLnBrk="1" hangingPunct="1">
              <a:spcBef>
                <a:spcPct val="25000"/>
              </a:spcBef>
              <a:buFont typeface="Wingdings" panose="05000000000000000000" pitchFamily="2" charset="2"/>
              <a:buNone/>
              <a:defRPr/>
            </a:pPr>
            <a:endParaRPr lang="en-US" altLang="en-US" sz="2400" dirty="0"/>
          </a:p>
          <a:p>
            <a:pPr algn="ctr" eaLnBrk="1" hangingPunct="1">
              <a:spcBef>
                <a:spcPct val="25000"/>
              </a:spcBef>
              <a:buFont typeface="Wingdings" panose="05000000000000000000" pitchFamily="2" charset="2"/>
              <a:buNone/>
              <a:defRPr/>
            </a:pPr>
            <a:endParaRPr lang="en-US" altLang="en-US" sz="2400" dirty="0"/>
          </a:p>
          <a:p>
            <a:pPr algn="ctr" eaLnBrk="1" hangingPunct="1">
              <a:spcBef>
                <a:spcPct val="25000"/>
              </a:spcBef>
              <a:buFont typeface="Wingdings" panose="05000000000000000000" pitchFamily="2" charset="2"/>
              <a:buNone/>
              <a:defRPr/>
            </a:pPr>
            <a:endParaRPr lang="en-US" altLang="en-US" sz="4000" dirty="0">
              <a:solidFill>
                <a:schemeClr val="tx2">
                  <a:lumMod val="50000"/>
                </a:schemeClr>
              </a:solidFill>
            </a:endParaRPr>
          </a:p>
          <a:p>
            <a:pPr algn="ctr" eaLnBrk="1" hangingPunct="1">
              <a:spcBef>
                <a:spcPct val="25000"/>
              </a:spcBef>
              <a:buFont typeface="Wingdings" panose="05000000000000000000" pitchFamily="2" charset="2"/>
              <a:buNone/>
              <a:defRPr/>
            </a:pPr>
            <a:r>
              <a:rPr lang="en-US" altLang="en-US" sz="4000" dirty="0">
                <a:solidFill>
                  <a:schemeClr val="tx2">
                    <a:lumMod val="50000"/>
                  </a:schemeClr>
                </a:solidFill>
              </a:rPr>
              <a:t>Coefficient of Determination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>
            <a:extLst>
              <a:ext uri="{FF2B5EF4-FFF2-40B4-BE49-F238E27FC236}">
                <a16:creationId xmlns:a16="http://schemas.microsoft.com/office/drawing/2014/main" id="{25175B38-A751-4D33-A5F4-4499B27D61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028700"/>
            <a:ext cx="8153400" cy="4800600"/>
          </a:xfrm>
        </p:spPr>
        <p:txBody>
          <a:bodyPr/>
          <a:lstStyle/>
          <a:p>
            <a:pPr algn="ctr" eaLnBrk="1" hangingPunct="1">
              <a:spcBef>
                <a:spcPct val="25000"/>
              </a:spcBef>
              <a:buFont typeface="Wingdings" panose="05000000000000000000" pitchFamily="2" charset="2"/>
              <a:buNone/>
              <a:defRPr/>
            </a:pPr>
            <a:endParaRPr lang="en-US" altLang="en-US" sz="2400" dirty="0"/>
          </a:p>
          <a:p>
            <a:pPr algn="ctr" eaLnBrk="1" hangingPunct="1">
              <a:spcBef>
                <a:spcPct val="25000"/>
              </a:spcBef>
              <a:buFont typeface="Wingdings" panose="05000000000000000000" pitchFamily="2" charset="2"/>
              <a:buNone/>
              <a:defRPr/>
            </a:pPr>
            <a:endParaRPr lang="en-US" altLang="en-US" sz="2400" dirty="0"/>
          </a:p>
          <a:p>
            <a:pPr algn="ctr" eaLnBrk="1" hangingPunct="1">
              <a:spcBef>
                <a:spcPct val="25000"/>
              </a:spcBef>
              <a:buFont typeface="Wingdings" panose="05000000000000000000" pitchFamily="2" charset="2"/>
              <a:buNone/>
              <a:defRPr/>
            </a:pPr>
            <a:endParaRPr lang="en-US" altLang="en-US" sz="2400" dirty="0"/>
          </a:p>
          <a:p>
            <a:pPr algn="ctr" eaLnBrk="1" hangingPunct="1">
              <a:spcBef>
                <a:spcPct val="25000"/>
              </a:spcBef>
              <a:buFont typeface="Wingdings" panose="05000000000000000000" pitchFamily="2" charset="2"/>
              <a:buNone/>
              <a:defRPr/>
            </a:pPr>
            <a:endParaRPr lang="en-US" altLang="en-US" sz="4000" dirty="0">
              <a:solidFill>
                <a:schemeClr val="tx2">
                  <a:lumMod val="50000"/>
                </a:schemeClr>
              </a:solidFill>
            </a:endParaRPr>
          </a:p>
          <a:p>
            <a:pPr algn="ctr" eaLnBrk="1" hangingPunct="1">
              <a:spcBef>
                <a:spcPct val="25000"/>
              </a:spcBef>
              <a:buFont typeface="Wingdings" panose="05000000000000000000" pitchFamily="2" charset="2"/>
              <a:buNone/>
              <a:defRPr/>
            </a:pPr>
            <a:r>
              <a:rPr lang="en-US" altLang="en-US" sz="4000" dirty="0">
                <a:solidFill>
                  <a:schemeClr val="tx2">
                    <a:lumMod val="50000"/>
                  </a:schemeClr>
                </a:solidFill>
              </a:rPr>
              <a:t>Correlation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>
            <a:extLst>
              <a:ext uri="{FF2B5EF4-FFF2-40B4-BE49-F238E27FC236}">
                <a16:creationId xmlns:a16="http://schemas.microsoft.com/office/drawing/2014/main" id="{79A1E21E-606D-4A90-A770-62DBCA1EDD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696200" cy="4876800"/>
          </a:xfrm>
        </p:spPr>
        <p:txBody>
          <a:bodyPr/>
          <a:lstStyle/>
          <a:p>
            <a:pPr eaLnBrk="1" hangingPunct="1"/>
            <a:r>
              <a:rPr lang="en-US" altLang="en-US" sz="2700" dirty="0"/>
              <a:t>The </a:t>
            </a:r>
            <a:r>
              <a:rPr lang="en-US" altLang="en-US" sz="2700" dirty="0">
                <a:solidFill>
                  <a:schemeClr val="folHlink"/>
                </a:solidFill>
              </a:rPr>
              <a:t>coefficient of determination</a:t>
            </a:r>
            <a:r>
              <a:rPr lang="en-US" altLang="en-US" sz="2700" dirty="0"/>
              <a:t> is the portion of the total variation in the dependent variable that is explained by variation in the independent variable.</a:t>
            </a:r>
          </a:p>
          <a:p>
            <a:pPr eaLnBrk="1" hangingPunct="1"/>
            <a:r>
              <a:rPr lang="en-US" altLang="en-US" sz="2700" dirty="0"/>
              <a:t> Translation: Shows how good your model is</a:t>
            </a:r>
          </a:p>
          <a:p>
            <a:pPr eaLnBrk="1" hangingPunct="1"/>
            <a:endParaRPr lang="en-US" altLang="en-US" sz="1400" dirty="0"/>
          </a:p>
          <a:p>
            <a:pPr eaLnBrk="1" hangingPunct="1"/>
            <a:r>
              <a:rPr lang="en-US" altLang="en-US" sz="2700" dirty="0"/>
              <a:t>The coefficient of determination is also called </a:t>
            </a:r>
            <a:r>
              <a:rPr lang="en-US" altLang="en-US" sz="2700" dirty="0">
                <a:solidFill>
                  <a:schemeClr val="folHlink"/>
                </a:solidFill>
              </a:rPr>
              <a:t>R-squared</a:t>
            </a:r>
            <a:r>
              <a:rPr lang="en-US" altLang="en-US" sz="2700" dirty="0"/>
              <a:t> and is denoted as </a:t>
            </a:r>
            <a:r>
              <a:rPr lang="en-US" altLang="en-US" sz="2700" dirty="0">
                <a:solidFill>
                  <a:schemeClr val="folHlink"/>
                </a:solidFill>
              </a:rPr>
              <a:t>R</a:t>
            </a:r>
            <a:r>
              <a:rPr lang="en-US" altLang="en-US" sz="2700" baseline="30000" dirty="0">
                <a:solidFill>
                  <a:schemeClr val="folHlink"/>
                </a:solidFill>
              </a:rPr>
              <a:t>2.</a:t>
            </a:r>
          </a:p>
          <a:p>
            <a:pPr eaLnBrk="1" hangingPunct="1"/>
            <a:endParaRPr lang="en-US" altLang="en-US" sz="4000" baseline="30000" dirty="0">
              <a:solidFill>
                <a:schemeClr val="folHlink"/>
              </a:solidFill>
            </a:endParaRP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altLang="en-US" dirty="0">
                <a:solidFill>
                  <a:schemeClr val="folHlink"/>
                </a:solidFill>
              </a:rPr>
              <a:t>R-squared</a:t>
            </a:r>
            <a:r>
              <a:rPr lang="en-US" altLang="en-US" dirty="0">
                <a:solidFill>
                  <a:srgbClr val="002060"/>
                </a:solidFill>
              </a:rPr>
              <a:t> values fall between </a:t>
            </a:r>
            <a:r>
              <a:rPr lang="en-US" altLang="en-US" dirty="0">
                <a:solidFill>
                  <a:srgbClr val="0070C0"/>
                </a:solidFill>
              </a:rPr>
              <a:t>0</a:t>
            </a:r>
            <a:r>
              <a:rPr lang="en-US" altLang="en-US" dirty="0">
                <a:solidFill>
                  <a:srgbClr val="002060"/>
                </a:solidFill>
              </a:rPr>
              <a:t> and </a:t>
            </a:r>
            <a:r>
              <a:rPr lang="en-US" altLang="en-US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45059" name="Rectangle 4">
            <a:extLst>
              <a:ext uri="{FF2B5EF4-FFF2-40B4-BE49-F238E27FC236}">
                <a16:creationId xmlns:a16="http://schemas.microsoft.com/office/drawing/2014/main" id="{1C4362E3-A8C5-48C9-9EEE-334E7915B2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9200" y="381000"/>
            <a:ext cx="7696200" cy="762000"/>
          </a:xfrm>
          <a:noFill/>
        </p:spPr>
        <p:txBody>
          <a:bodyPr/>
          <a:lstStyle/>
          <a:p>
            <a:pPr defTabSz="914400" eaLnBrk="1" hangingPunct="1"/>
            <a:r>
              <a:rPr lang="en-US" altLang="en-US" dirty="0"/>
              <a:t>Coefficient of Determination</a:t>
            </a:r>
            <a:r>
              <a:rPr lang="en-US" altLang="en-US" dirty="0">
                <a:solidFill>
                  <a:schemeClr val="tx2">
                    <a:lumMod val="75000"/>
                  </a:schemeClr>
                </a:solidFill>
              </a:rPr>
              <a:t>,</a:t>
            </a:r>
            <a:r>
              <a:rPr lang="en-US" altLang="en-US" dirty="0">
                <a:solidFill>
                  <a:srgbClr val="FF0000"/>
                </a:solidFill>
              </a:rPr>
              <a:t> R</a:t>
            </a:r>
            <a:r>
              <a:rPr lang="en-US" altLang="en-US" baseline="30000" dirty="0">
                <a:solidFill>
                  <a:srgbClr val="FF0000"/>
                </a:solidFill>
              </a:rPr>
              <a:t>2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171" descr="house">
            <a:extLst>
              <a:ext uri="{FF2B5EF4-FFF2-40B4-BE49-F238E27FC236}">
                <a16:creationId xmlns:a16="http://schemas.microsoft.com/office/drawing/2014/main" id="{582B7B85-B23B-4BBA-BAF3-F803688E8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6019800"/>
            <a:ext cx="1066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Rectangle 1170">
            <a:extLst>
              <a:ext uri="{FF2B5EF4-FFF2-40B4-BE49-F238E27FC236}">
                <a16:creationId xmlns:a16="http://schemas.microsoft.com/office/drawing/2014/main" id="{524B3FF8-A7A7-416B-AF8E-1AEFB4DBFC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648200"/>
            <a:ext cx="990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46084" name="Rectangle 1169">
            <a:extLst>
              <a:ext uri="{FF2B5EF4-FFF2-40B4-BE49-F238E27FC236}">
                <a16:creationId xmlns:a16="http://schemas.microsoft.com/office/drawing/2014/main" id="{8BDECE2F-D88D-4623-A181-AFD311E1E4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114800"/>
            <a:ext cx="990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46085" name="Oval 1144">
            <a:extLst>
              <a:ext uri="{FF2B5EF4-FFF2-40B4-BE49-F238E27FC236}">
                <a16:creationId xmlns:a16="http://schemas.microsoft.com/office/drawing/2014/main" id="{EAB36BFD-C36E-42C1-BC1F-FD172E076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133600"/>
            <a:ext cx="3124200" cy="457200"/>
          </a:xfrm>
          <a:prstGeom prst="ellipse">
            <a:avLst/>
          </a:prstGeom>
          <a:solidFill>
            <a:srgbClr val="ABFFEF"/>
          </a:solidFill>
          <a:ln w="2857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46086" name="Rectangle 1160">
            <a:extLst>
              <a:ext uri="{FF2B5EF4-FFF2-40B4-BE49-F238E27FC236}">
                <a16:creationId xmlns:a16="http://schemas.microsoft.com/office/drawing/2014/main" id="{5042CBD1-25BD-4E2D-B3E7-BA6DAC6BB7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3810000"/>
            <a:ext cx="3810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46087" name="Rectangle 1151">
            <a:extLst>
              <a:ext uri="{FF2B5EF4-FFF2-40B4-BE49-F238E27FC236}">
                <a16:creationId xmlns:a16="http://schemas.microsoft.com/office/drawing/2014/main" id="{C0BB2019-50DD-4B06-A865-620747E7FB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4648200"/>
            <a:ext cx="990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46088" name="Rectangle 1150">
            <a:extLst>
              <a:ext uri="{FF2B5EF4-FFF2-40B4-BE49-F238E27FC236}">
                <a16:creationId xmlns:a16="http://schemas.microsoft.com/office/drawing/2014/main" id="{67CC6BD9-6FE4-48B9-A6F0-509E463416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4114800"/>
            <a:ext cx="990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46089" name="Rectangle 1027">
            <a:extLst>
              <a:ext uri="{FF2B5EF4-FFF2-40B4-BE49-F238E27FC236}">
                <a16:creationId xmlns:a16="http://schemas.microsoft.com/office/drawing/2014/main" id="{695EC47D-1FDA-4299-BFA5-DBFC6BBC9D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Excel Output</a:t>
            </a:r>
          </a:p>
        </p:txBody>
      </p:sp>
      <p:graphicFrame>
        <p:nvGraphicFramePr>
          <p:cNvPr id="254093" name="Group 1165">
            <a:extLst>
              <a:ext uri="{FF2B5EF4-FFF2-40B4-BE49-F238E27FC236}">
                <a16:creationId xmlns:a16="http://schemas.microsoft.com/office/drawing/2014/main" id="{97B416DB-BCC1-4D17-9D84-C9DCB3521E16}"/>
              </a:ext>
            </a:extLst>
          </p:cNvPr>
          <p:cNvGraphicFramePr>
            <a:graphicFrameLocks noGrp="1"/>
          </p:cNvGraphicFramePr>
          <p:nvPr/>
        </p:nvGraphicFramePr>
        <p:xfrm>
          <a:off x="533400" y="1676400"/>
          <a:ext cx="8229600" cy="4354528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25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74305">
                <a:tc grid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Regression Statistics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0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Multiple R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0.76211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0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Square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0.58082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0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Adjusted R Square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0.52842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0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 Error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41.33032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0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Observations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0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242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ANOVA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T="45713" marB="45713"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df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SS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Significance F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0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Regression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18934.9348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18934.9348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11.0848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0.01039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156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Residual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13665.5652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1708.1957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30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32600.5000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8866"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30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Coefficients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 Error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 Stat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P-value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Lower 95%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Upper 95%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30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Intercept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98.24833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58.03348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1.69296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0.12892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-35.57720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232.07386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430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Square Feet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0.10977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0.03297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3.32938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0.01039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0.03374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0.18580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254077" name="Text Box 1149">
            <a:extLst>
              <a:ext uri="{FF2B5EF4-FFF2-40B4-BE49-F238E27FC236}">
                <a16:creationId xmlns:a16="http://schemas.microsoft.com/office/drawing/2014/main" id="{CD390846-7FA1-42E8-AB4E-04D78471C2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4165" y="1928813"/>
            <a:ext cx="3692525" cy="1025525"/>
          </a:xfrm>
          <a:prstGeom prst="rect">
            <a:avLst/>
          </a:prstGeom>
          <a:solidFill>
            <a:srgbClr val="FFFFCC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58.08%</a:t>
            </a:r>
            <a:r>
              <a:rPr lang="en-US" altLang="en-US" sz="2000" dirty="0"/>
              <a:t> of the variation in house prices is explained by variation in square feet</a:t>
            </a:r>
          </a:p>
        </p:txBody>
      </p:sp>
      <p:sp>
        <p:nvSpPr>
          <p:cNvPr id="46205" name="Line 1156">
            <a:extLst>
              <a:ext uri="{FF2B5EF4-FFF2-40B4-BE49-F238E27FC236}">
                <a16:creationId xmlns:a16="http://schemas.microsoft.com/office/drawing/2014/main" id="{EB22EA80-08DA-4C9D-9790-DD6741EF8AA9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41910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6206" name="Line 1157">
            <a:extLst>
              <a:ext uri="{FF2B5EF4-FFF2-40B4-BE49-F238E27FC236}">
                <a16:creationId xmlns:a16="http://schemas.microsoft.com/office/drawing/2014/main" id="{13A78821-19C1-4610-9900-FE6479020FF9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48006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6209" name="Rectangle 1166">
            <a:extLst>
              <a:ext uri="{FF2B5EF4-FFF2-40B4-BE49-F238E27FC236}">
                <a16:creationId xmlns:a16="http://schemas.microsoft.com/office/drawing/2014/main" id="{7B14AC9E-A99D-42ED-8917-161608EDF4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581400"/>
            <a:ext cx="4191000" cy="137160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FC6FC9D8-45F1-4D02-BA57-AE35CF7E77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Module Summary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72E9FD52-CA5A-452B-AB91-CB13AD95B9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1752600"/>
            <a:ext cx="80772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Introduced correlation analysis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Discussed correlation to measure the strength of a linear association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Introduced simple linear regression analysis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Calculated the coefficients for the simple linear regression equation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Addressed assumptions of regression and correlation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6C6CC6A-2A69-41A2-B468-1E530A19E26E}"/>
              </a:ext>
            </a:extLst>
          </p:cNvPr>
          <p:cNvSpPr txBox="1">
            <a:spLocks/>
          </p:cNvSpPr>
          <p:nvPr/>
        </p:nvSpPr>
        <p:spPr>
          <a:xfrm>
            <a:off x="1722438" y="4675188"/>
            <a:ext cx="6156325" cy="808037"/>
          </a:xfrm>
          <a:prstGeom prst="rect">
            <a:avLst/>
          </a:prstGeom>
        </p:spPr>
        <p:txBody>
          <a:bodyPr anchor="b">
            <a:normAutofit fontScale="975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algn="ctr" eaLnBrk="1" fontAlgn="auto" hangingPunct="1">
              <a:spcAft>
                <a:spcPts val="0"/>
              </a:spcAft>
              <a:defRPr/>
            </a:pPr>
            <a:endParaRPr lang="en-US" sz="3200" b="1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D172A5E-A3CE-4103-BDE7-C63C8EFA4D07}"/>
              </a:ext>
            </a:extLst>
          </p:cNvPr>
          <p:cNvSpPr txBox="1">
            <a:spLocks/>
          </p:cNvSpPr>
          <p:nvPr/>
        </p:nvSpPr>
        <p:spPr>
          <a:xfrm>
            <a:off x="1812849" y="1167765"/>
            <a:ext cx="5830185" cy="774109"/>
          </a:xfrm>
          <a:prstGeom prst="rect">
            <a:avLst/>
          </a:prstGeom>
        </p:spPr>
        <p:txBody>
          <a:bodyPr anchor="b"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algn="ctr" eaLnBrk="1" fontAlgn="auto" hangingPunct="1">
              <a:spcAft>
                <a:spcPts val="0"/>
              </a:spcAft>
              <a:defRPr/>
            </a:pPr>
            <a:endParaRPr lang="en-US" sz="4800" b="1" dirty="0">
              <a:solidFill>
                <a:srgbClr val="003300"/>
              </a:solidFill>
              <a:latin typeface="+mj-lt"/>
              <a:ea typeface="+mj-ea"/>
              <a:cs typeface="+mj-cs"/>
            </a:endParaRPr>
          </a:p>
          <a:p>
            <a:pPr marL="54864" algn="ctr" eaLnBrk="1" fontAlgn="auto" hangingPunct="1">
              <a:spcAft>
                <a:spcPts val="0"/>
              </a:spcAft>
              <a:defRPr/>
            </a:pP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Lucida Bright" panose="02040602050505020304" pitchFamily="18" charset="0"/>
                <a:ea typeface="+mj-ea"/>
                <a:cs typeface="+mj-cs"/>
              </a:rPr>
              <a:t>T3LM1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8672801-9359-496B-923A-FC0FE8EEF724}"/>
              </a:ext>
            </a:extLst>
          </p:cNvPr>
          <p:cNvSpPr txBox="1">
            <a:spLocks noChangeAspect="1"/>
          </p:cNvSpPr>
          <p:nvPr/>
        </p:nvSpPr>
        <p:spPr>
          <a:xfrm>
            <a:off x="1577161" y="4568338"/>
            <a:ext cx="6301564" cy="805417"/>
          </a:xfrm>
          <a:prstGeom prst="rect">
            <a:avLst/>
          </a:prstGeom>
          <a:scene3d>
            <a:camera prst="orthographicFront"/>
            <a:lightRig rig="soft" dir="t">
              <a:rot lat="0" lon="0" rev="2400000"/>
            </a:lightRig>
          </a:scene3d>
          <a:sp3d extrusionH="76200">
            <a:extrusionClr>
              <a:schemeClr val="accent2">
                <a:lumMod val="75000"/>
              </a:schemeClr>
            </a:extrusionClr>
          </a:sp3d>
        </p:spPr>
        <p:txBody>
          <a:bodyPr anchor="ctr">
            <a:sp3d>
              <a:bevelT w="19050" h="12700"/>
            </a:sp3d>
          </a:bodyPr>
          <a:lstStyle/>
          <a:p>
            <a:pPr marL="54864" algn="ctr" eaLnBrk="1" fontAlgn="auto" hangingPunct="1"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 </a:t>
            </a:r>
          </a:p>
          <a:p>
            <a:pPr marL="54864" algn="ctr" eaLnBrk="1" fontAlgn="auto" hangingPunct="1">
              <a:spcAft>
                <a:spcPts val="0"/>
              </a:spcAft>
              <a:defRPr/>
            </a:pPr>
            <a:r>
              <a:rPr lang="en-US" sz="4400" b="1" dirty="0">
                <a:solidFill>
                  <a:srgbClr val="C00000"/>
                </a:solidFill>
                <a:latin typeface="Lucida Bright" panose="02040602050505020304" pitchFamily="18" charset="0"/>
                <a:ea typeface="+mj-ea"/>
                <a:cs typeface="+mj-cs"/>
              </a:rPr>
              <a:t>End</a:t>
            </a:r>
          </a:p>
        </p:txBody>
      </p:sp>
      <p:sp>
        <p:nvSpPr>
          <p:cNvPr id="48133" name="TextBox 1">
            <a:extLst>
              <a:ext uri="{FF2B5EF4-FFF2-40B4-BE49-F238E27FC236}">
                <a16:creationId xmlns:a16="http://schemas.microsoft.com/office/drawing/2014/main" id="{DE1E8AC9-FA1A-4AD6-8EC3-EE03C544E8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0" y="501650"/>
            <a:ext cx="57610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>
                <a:solidFill>
                  <a:srgbClr val="800000"/>
                </a:solidFill>
                <a:ea typeface="ＭＳ Ｐゴシック" panose="020B0600070205080204" pitchFamily="34" charset="-128"/>
              </a:rPr>
              <a:t>        Regents Park Publishers</a:t>
            </a:r>
          </a:p>
        </p:txBody>
      </p:sp>
      <p:pic>
        <p:nvPicPr>
          <p:cNvPr id="48134" name="Picture 2">
            <a:extLst>
              <a:ext uri="{FF2B5EF4-FFF2-40B4-BE49-F238E27FC236}">
                <a16:creationId xmlns:a16="http://schemas.microsoft.com/office/drawing/2014/main" id="{FCAA42F8-FAB6-4CFE-A73F-CEE1161E6F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388" y="2465388"/>
            <a:ext cx="4162425" cy="208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B9EF6607-4846-4EF3-9B5C-F1D1DD0F4C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Scatter Plots and Correlation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5F1BF9F9-7A22-4FF6-8A2F-470D185BF1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828800"/>
            <a:ext cx="8077200" cy="4114800"/>
          </a:xfrm>
        </p:spPr>
        <p:txBody>
          <a:bodyPr/>
          <a:lstStyle/>
          <a:p>
            <a:pPr eaLnBrk="1" hangingPunct="1">
              <a:spcBef>
                <a:spcPct val="40000"/>
              </a:spcBef>
            </a:pPr>
            <a:r>
              <a:rPr lang="en-US" altLang="en-US" sz="2700"/>
              <a:t>A </a:t>
            </a:r>
            <a:r>
              <a:rPr lang="en-US" altLang="en-US" sz="2700">
                <a:solidFill>
                  <a:schemeClr val="folHlink"/>
                </a:solidFill>
              </a:rPr>
              <a:t>scatter plot</a:t>
            </a:r>
            <a:r>
              <a:rPr lang="en-US" altLang="en-US" sz="2700"/>
              <a:t> (or scatter diagram) is used to show the relationship between two variables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en-US" sz="2700">
                <a:solidFill>
                  <a:schemeClr val="folHlink"/>
                </a:solidFill>
              </a:rPr>
              <a:t>Correlation</a:t>
            </a:r>
            <a:r>
              <a:rPr lang="en-US" altLang="en-US" sz="2700"/>
              <a:t> analysis is used to measure strength of the association (linear relationship) between two variables</a:t>
            </a:r>
          </a:p>
          <a:p>
            <a:pPr lvl="1" eaLnBrk="1" hangingPunct="1">
              <a:spcBef>
                <a:spcPct val="40000"/>
              </a:spcBef>
            </a:pPr>
            <a:r>
              <a:rPr lang="en-US" altLang="en-US" sz="2700"/>
              <a:t>Only concerned with strength of the relationship </a:t>
            </a:r>
          </a:p>
          <a:p>
            <a:pPr lvl="1" eaLnBrk="1" hangingPunct="1">
              <a:spcBef>
                <a:spcPct val="40000"/>
              </a:spcBef>
            </a:pPr>
            <a:r>
              <a:rPr lang="en-US" altLang="en-US" sz="2700"/>
              <a:t>No causal effect is implied</a:t>
            </a:r>
          </a:p>
          <a:p>
            <a:pPr eaLnBrk="1" hangingPunct="1"/>
            <a:endParaRPr lang="en-US" altLang="en-US" sz="27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3EDECB0C-71D5-4146-B04C-D014B03859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Scatter Plot Examples</a:t>
            </a:r>
          </a:p>
        </p:txBody>
      </p:sp>
      <p:sp>
        <p:nvSpPr>
          <p:cNvPr id="19459" name="Line 5">
            <a:extLst>
              <a:ext uri="{FF2B5EF4-FFF2-40B4-BE49-F238E27FC236}">
                <a16:creationId xmlns:a16="http://schemas.microsoft.com/office/drawing/2014/main" id="{F7294903-0A9A-4E21-AB45-98F0CF07779F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4724400"/>
            <a:ext cx="0" cy="144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0" name="Oval 7">
            <a:extLst>
              <a:ext uri="{FF2B5EF4-FFF2-40B4-BE49-F238E27FC236}">
                <a16:creationId xmlns:a16="http://schemas.microsoft.com/office/drawing/2014/main" id="{124C4EDE-4B9D-4220-800B-891B15284023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2667000" y="5867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19461" name="Oval 8">
            <a:extLst>
              <a:ext uri="{FF2B5EF4-FFF2-40B4-BE49-F238E27FC236}">
                <a16:creationId xmlns:a16="http://schemas.microsoft.com/office/drawing/2014/main" id="{68AD17AE-5DED-4B0D-A455-448E9535428F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1371600" y="4953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19462" name="Oval 9">
            <a:extLst>
              <a:ext uri="{FF2B5EF4-FFF2-40B4-BE49-F238E27FC236}">
                <a16:creationId xmlns:a16="http://schemas.microsoft.com/office/drawing/2014/main" id="{A3D284E4-5D16-4843-9F65-C8C2C83A7B80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3124200" y="57912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19463" name="Oval 11">
            <a:extLst>
              <a:ext uri="{FF2B5EF4-FFF2-40B4-BE49-F238E27FC236}">
                <a16:creationId xmlns:a16="http://schemas.microsoft.com/office/drawing/2014/main" id="{C809BCE2-75F1-4287-B606-91E699904771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1752600" y="4800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19464" name="Oval 13">
            <a:extLst>
              <a:ext uri="{FF2B5EF4-FFF2-40B4-BE49-F238E27FC236}">
                <a16:creationId xmlns:a16="http://schemas.microsoft.com/office/drawing/2014/main" id="{ED7F157F-2AE0-42F1-92AD-AAFD4012B09D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2514600" y="5486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19465" name="Oval 14">
            <a:extLst>
              <a:ext uri="{FF2B5EF4-FFF2-40B4-BE49-F238E27FC236}">
                <a16:creationId xmlns:a16="http://schemas.microsoft.com/office/drawing/2014/main" id="{B0E1175F-B166-41A7-9BA6-0A2797F7DD13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2819400" y="5638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19466" name="Oval 15">
            <a:extLst>
              <a:ext uri="{FF2B5EF4-FFF2-40B4-BE49-F238E27FC236}">
                <a16:creationId xmlns:a16="http://schemas.microsoft.com/office/drawing/2014/main" id="{61B9CD6D-9C3A-4098-8155-69B6592EC961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2057400" y="50292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19467" name="Oval 16">
            <a:extLst>
              <a:ext uri="{FF2B5EF4-FFF2-40B4-BE49-F238E27FC236}">
                <a16:creationId xmlns:a16="http://schemas.microsoft.com/office/drawing/2014/main" id="{1A67D09B-F11D-48C1-BBC3-BD8235F53E1D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1295400" y="4724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19468" name="Oval 17">
            <a:extLst>
              <a:ext uri="{FF2B5EF4-FFF2-40B4-BE49-F238E27FC236}">
                <a16:creationId xmlns:a16="http://schemas.microsoft.com/office/drawing/2014/main" id="{0CB1C7AB-96FA-4B6A-9270-C1F5819B77FB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1600200" y="5105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19469" name="Oval 18">
            <a:extLst>
              <a:ext uri="{FF2B5EF4-FFF2-40B4-BE49-F238E27FC236}">
                <a16:creationId xmlns:a16="http://schemas.microsoft.com/office/drawing/2014/main" id="{0A469615-30F6-4F4E-A1ED-F9E066792520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1828800" y="5334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9470" name="Oval 19">
            <a:extLst>
              <a:ext uri="{FF2B5EF4-FFF2-40B4-BE49-F238E27FC236}">
                <a16:creationId xmlns:a16="http://schemas.microsoft.com/office/drawing/2014/main" id="{8DD50CD7-FB76-41BB-945A-5E743CDF1E2C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2438400" y="5715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19471" name="Oval 20">
            <a:extLst>
              <a:ext uri="{FF2B5EF4-FFF2-40B4-BE49-F238E27FC236}">
                <a16:creationId xmlns:a16="http://schemas.microsoft.com/office/drawing/2014/main" id="{C0224D56-F5F9-4016-BD85-79CE3B24B1B0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2362200" y="5257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19472" name="Oval 21">
            <a:extLst>
              <a:ext uri="{FF2B5EF4-FFF2-40B4-BE49-F238E27FC236}">
                <a16:creationId xmlns:a16="http://schemas.microsoft.com/office/drawing/2014/main" id="{6D04B64E-196E-4D65-86AE-DDDF4A8CC4CB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2133600" y="54102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19473" name="Text Box 22">
            <a:extLst>
              <a:ext uri="{FF2B5EF4-FFF2-40B4-BE49-F238E27FC236}">
                <a16:creationId xmlns:a16="http://schemas.microsoft.com/office/drawing/2014/main" id="{AEF206C5-36E5-4248-B3AE-CC35F3A9CF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465638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/>
              <a:t>y</a:t>
            </a:r>
          </a:p>
        </p:txBody>
      </p:sp>
      <p:sp>
        <p:nvSpPr>
          <p:cNvPr id="19474" name="Line 23">
            <a:extLst>
              <a:ext uri="{FF2B5EF4-FFF2-40B4-BE49-F238E27FC236}">
                <a16:creationId xmlns:a16="http://schemas.microsoft.com/office/drawing/2014/main" id="{4960976A-79CE-4573-8102-B603CDA4530C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6172200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5" name="Text Box 25">
            <a:extLst>
              <a:ext uri="{FF2B5EF4-FFF2-40B4-BE49-F238E27FC236}">
                <a16:creationId xmlns:a16="http://schemas.microsoft.com/office/drawing/2014/main" id="{AE674C79-982C-4041-AEE2-20B4F8DB28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5188" y="6065838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/>
              <a:t>x</a:t>
            </a:r>
          </a:p>
        </p:txBody>
      </p:sp>
      <p:sp>
        <p:nvSpPr>
          <p:cNvPr id="19476" name="Line 26">
            <a:extLst>
              <a:ext uri="{FF2B5EF4-FFF2-40B4-BE49-F238E27FC236}">
                <a16:creationId xmlns:a16="http://schemas.microsoft.com/office/drawing/2014/main" id="{954E0E25-D23A-41F9-A80B-3F94C9F2155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43000" y="2438400"/>
            <a:ext cx="0" cy="152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7" name="Oval 27">
            <a:extLst>
              <a:ext uri="{FF2B5EF4-FFF2-40B4-BE49-F238E27FC236}">
                <a16:creationId xmlns:a16="http://schemas.microsoft.com/office/drawing/2014/main" id="{1A952564-D551-40CD-9BA4-7C938D5C4825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1219200" y="3657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19478" name="Oval 28">
            <a:extLst>
              <a:ext uri="{FF2B5EF4-FFF2-40B4-BE49-F238E27FC236}">
                <a16:creationId xmlns:a16="http://schemas.microsoft.com/office/drawing/2014/main" id="{0DD039F4-3C9A-4595-AA39-641F0AB1BDCA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1447800" y="3352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19479" name="Oval 29">
            <a:extLst>
              <a:ext uri="{FF2B5EF4-FFF2-40B4-BE49-F238E27FC236}">
                <a16:creationId xmlns:a16="http://schemas.microsoft.com/office/drawing/2014/main" id="{CFB29A1D-9E2A-4512-83AC-6DD2B801D854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3124200" y="2286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19480" name="Oval 30">
            <a:extLst>
              <a:ext uri="{FF2B5EF4-FFF2-40B4-BE49-F238E27FC236}">
                <a16:creationId xmlns:a16="http://schemas.microsoft.com/office/drawing/2014/main" id="{ADFFA54A-F579-4CFE-9382-FF08B25376A3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3276600" y="2667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19481" name="Oval 31">
            <a:extLst>
              <a:ext uri="{FF2B5EF4-FFF2-40B4-BE49-F238E27FC236}">
                <a16:creationId xmlns:a16="http://schemas.microsoft.com/office/drawing/2014/main" id="{FFA05FB8-E9F2-4512-BC2F-881297E6C0D7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1676400" y="35052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19482" name="Oval 32">
            <a:extLst>
              <a:ext uri="{FF2B5EF4-FFF2-40B4-BE49-F238E27FC236}">
                <a16:creationId xmlns:a16="http://schemas.microsoft.com/office/drawing/2014/main" id="{FE62CA22-2AAA-46CB-B643-4950FEE8F970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2895600" y="2667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19483" name="Oval 33">
            <a:extLst>
              <a:ext uri="{FF2B5EF4-FFF2-40B4-BE49-F238E27FC236}">
                <a16:creationId xmlns:a16="http://schemas.microsoft.com/office/drawing/2014/main" id="{D7890C9F-E58B-4931-AD1F-FB75413283C0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2514600" y="3276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19484" name="Oval 34">
            <a:extLst>
              <a:ext uri="{FF2B5EF4-FFF2-40B4-BE49-F238E27FC236}">
                <a16:creationId xmlns:a16="http://schemas.microsoft.com/office/drawing/2014/main" id="{CE40677C-86D8-4FD4-B8CA-B375FE9546F7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2590800" y="2667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19485" name="Oval 35">
            <a:extLst>
              <a:ext uri="{FF2B5EF4-FFF2-40B4-BE49-F238E27FC236}">
                <a16:creationId xmlns:a16="http://schemas.microsoft.com/office/drawing/2014/main" id="{F30D925D-8BBF-4089-9D25-78EAF286EDF8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2209800" y="2514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19486" name="Oval 36">
            <a:extLst>
              <a:ext uri="{FF2B5EF4-FFF2-40B4-BE49-F238E27FC236}">
                <a16:creationId xmlns:a16="http://schemas.microsoft.com/office/drawing/2014/main" id="{D5EF7F01-292E-4B09-A879-00B25715C3AD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1295400" y="3048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19487" name="Oval 37">
            <a:extLst>
              <a:ext uri="{FF2B5EF4-FFF2-40B4-BE49-F238E27FC236}">
                <a16:creationId xmlns:a16="http://schemas.microsoft.com/office/drawing/2014/main" id="{3EFC1938-B0D0-4BBB-ADC4-928E7E7D14AA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1600200" y="2895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19488" name="Oval 38">
            <a:extLst>
              <a:ext uri="{FF2B5EF4-FFF2-40B4-BE49-F238E27FC236}">
                <a16:creationId xmlns:a16="http://schemas.microsoft.com/office/drawing/2014/main" id="{DD94575F-8DBD-472B-A9E4-AA8257A36FD7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1905000" y="3082925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9489" name="Oval 39">
            <a:extLst>
              <a:ext uri="{FF2B5EF4-FFF2-40B4-BE49-F238E27FC236}">
                <a16:creationId xmlns:a16="http://schemas.microsoft.com/office/drawing/2014/main" id="{D1E0A856-404F-4178-A36E-1F5C315AAB7B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2819400" y="2971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19490" name="Oval 40">
            <a:extLst>
              <a:ext uri="{FF2B5EF4-FFF2-40B4-BE49-F238E27FC236}">
                <a16:creationId xmlns:a16="http://schemas.microsoft.com/office/drawing/2014/main" id="{8519C569-EAD4-4EFA-A80F-F985B845BCC9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2286000" y="3048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19491" name="Oval 41">
            <a:extLst>
              <a:ext uri="{FF2B5EF4-FFF2-40B4-BE49-F238E27FC236}">
                <a16:creationId xmlns:a16="http://schemas.microsoft.com/office/drawing/2014/main" id="{52AF3509-6F26-4553-A5EB-6758AA4B6D80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2057400" y="3352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19492" name="Text Box 42">
            <a:extLst>
              <a:ext uri="{FF2B5EF4-FFF2-40B4-BE49-F238E27FC236}">
                <a16:creationId xmlns:a16="http://schemas.microsoft.com/office/drawing/2014/main" id="{487B27BB-9004-47F0-A5ED-56536D2386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55838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/>
              <a:t>y</a:t>
            </a:r>
          </a:p>
        </p:txBody>
      </p:sp>
      <p:sp>
        <p:nvSpPr>
          <p:cNvPr id="19493" name="Line 43">
            <a:extLst>
              <a:ext uri="{FF2B5EF4-FFF2-40B4-BE49-F238E27FC236}">
                <a16:creationId xmlns:a16="http://schemas.microsoft.com/office/drawing/2014/main" id="{9DD4C25F-5670-4824-B18D-497215E20D1A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3962400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94" name="Oval 44">
            <a:extLst>
              <a:ext uri="{FF2B5EF4-FFF2-40B4-BE49-F238E27FC236}">
                <a16:creationId xmlns:a16="http://schemas.microsoft.com/office/drawing/2014/main" id="{676CCAB6-9B86-47AA-9C16-CCF52D0795BD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3124200" y="2971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19495" name="Text Box 45">
            <a:extLst>
              <a:ext uri="{FF2B5EF4-FFF2-40B4-BE49-F238E27FC236}">
                <a16:creationId xmlns:a16="http://schemas.microsoft.com/office/drawing/2014/main" id="{03229A79-4CC7-4BAE-88BB-72362BE664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5188" y="3856038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/>
              <a:t>x</a:t>
            </a:r>
          </a:p>
        </p:txBody>
      </p:sp>
      <p:sp>
        <p:nvSpPr>
          <p:cNvPr id="19496" name="Rectangle 46">
            <a:extLst>
              <a:ext uri="{FF2B5EF4-FFF2-40B4-BE49-F238E27FC236}">
                <a16:creationId xmlns:a16="http://schemas.microsoft.com/office/drawing/2014/main" id="{2020CCD0-F40A-4BC9-8EC6-58FCBA54D0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1371600"/>
            <a:ext cx="8077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342" tIns="42672" rIns="85342" bIns="42672"/>
          <a:lstStyle>
            <a:lvl1pPr marL="320675" indent="-320675" defTabSz="852488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93738" indent="-268288" defTabSz="852488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68388" indent="-215900" defTabSz="852488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93838" indent="-212725" defTabSz="852488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19288" indent="-212725" defTabSz="852488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76488" indent="-212725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33688" indent="-212725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90888" indent="-212725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48088" indent="-212725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97" name="Line 129">
            <a:extLst>
              <a:ext uri="{FF2B5EF4-FFF2-40B4-BE49-F238E27FC236}">
                <a16:creationId xmlns:a16="http://schemas.microsoft.com/office/drawing/2014/main" id="{9280033C-0773-4B30-B07D-E07362A69740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4724400"/>
            <a:ext cx="0" cy="144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98" name="Oval 130">
            <a:extLst>
              <a:ext uri="{FF2B5EF4-FFF2-40B4-BE49-F238E27FC236}">
                <a16:creationId xmlns:a16="http://schemas.microsoft.com/office/drawing/2014/main" id="{2AEF2F33-4845-4166-A72D-6632862B5BA7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6019800" y="5715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19499" name="Oval 131">
            <a:extLst>
              <a:ext uri="{FF2B5EF4-FFF2-40B4-BE49-F238E27FC236}">
                <a16:creationId xmlns:a16="http://schemas.microsoft.com/office/drawing/2014/main" id="{93E61798-5920-48E1-8BB2-532B35C2E2EE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6324600" y="5562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19500" name="Oval 132">
            <a:extLst>
              <a:ext uri="{FF2B5EF4-FFF2-40B4-BE49-F238E27FC236}">
                <a16:creationId xmlns:a16="http://schemas.microsoft.com/office/drawing/2014/main" id="{74DBB0C6-EDDC-428C-83D7-714B4A7F3DA9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7848600" y="4495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19501" name="Oval 133">
            <a:extLst>
              <a:ext uri="{FF2B5EF4-FFF2-40B4-BE49-F238E27FC236}">
                <a16:creationId xmlns:a16="http://schemas.microsoft.com/office/drawing/2014/main" id="{A0F5BF15-CBB6-4EC8-9222-0DA1CC6E3920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7772400" y="4800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19502" name="Oval 134">
            <a:extLst>
              <a:ext uri="{FF2B5EF4-FFF2-40B4-BE49-F238E27FC236}">
                <a16:creationId xmlns:a16="http://schemas.microsoft.com/office/drawing/2014/main" id="{5DF1A7F6-FD68-431C-AA04-3CF87199850C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6400800" y="57912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19503" name="Oval 135">
            <a:extLst>
              <a:ext uri="{FF2B5EF4-FFF2-40B4-BE49-F238E27FC236}">
                <a16:creationId xmlns:a16="http://schemas.microsoft.com/office/drawing/2014/main" id="{ECC87493-E8F3-4E79-A13F-A2B327E9885D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7467600" y="46482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19504" name="Oval 136">
            <a:extLst>
              <a:ext uri="{FF2B5EF4-FFF2-40B4-BE49-F238E27FC236}">
                <a16:creationId xmlns:a16="http://schemas.microsoft.com/office/drawing/2014/main" id="{4260E019-40DA-4359-A9B0-771DE637A068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7391400" y="54102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19505" name="Oval 137">
            <a:extLst>
              <a:ext uri="{FF2B5EF4-FFF2-40B4-BE49-F238E27FC236}">
                <a16:creationId xmlns:a16="http://schemas.microsoft.com/office/drawing/2014/main" id="{02A5EC33-9C60-4256-823C-8BE503122063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7315200" y="5105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19506" name="Oval 138">
            <a:extLst>
              <a:ext uri="{FF2B5EF4-FFF2-40B4-BE49-F238E27FC236}">
                <a16:creationId xmlns:a16="http://schemas.microsoft.com/office/drawing/2014/main" id="{3F50C986-DA6B-4097-BA2C-F8565A083218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7620000" y="4343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19507" name="Oval 141">
            <a:extLst>
              <a:ext uri="{FF2B5EF4-FFF2-40B4-BE49-F238E27FC236}">
                <a16:creationId xmlns:a16="http://schemas.microsoft.com/office/drawing/2014/main" id="{DC1E33D2-753A-4492-A5F9-628689A8C611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6629400" y="5486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9508" name="Oval 142">
            <a:extLst>
              <a:ext uri="{FF2B5EF4-FFF2-40B4-BE49-F238E27FC236}">
                <a16:creationId xmlns:a16="http://schemas.microsoft.com/office/drawing/2014/main" id="{91A9A045-10E9-49EC-869D-6C3C59AA0161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7620000" y="5105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19509" name="Oval 143">
            <a:extLst>
              <a:ext uri="{FF2B5EF4-FFF2-40B4-BE49-F238E27FC236}">
                <a16:creationId xmlns:a16="http://schemas.microsoft.com/office/drawing/2014/main" id="{A30B0F3F-D1CF-4ECF-AFA4-9DC2D4752951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7010400" y="5334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19510" name="Oval 144">
            <a:extLst>
              <a:ext uri="{FF2B5EF4-FFF2-40B4-BE49-F238E27FC236}">
                <a16:creationId xmlns:a16="http://schemas.microsoft.com/office/drawing/2014/main" id="{28C1C110-343C-4F52-BE82-5548401768EB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6858000" y="5638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19511" name="Text Box 145">
            <a:extLst>
              <a:ext uri="{FF2B5EF4-FFF2-40B4-BE49-F238E27FC236}">
                <a16:creationId xmlns:a16="http://schemas.microsoft.com/office/drawing/2014/main" id="{0BAD59FE-9752-414C-9098-E1AC16BC2E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4465638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/>
              <a:t>y</a:t>
            </a:r>
          </a:p>
        </p:txBody>
      </p:sp>
      <p:sp>
        <p:nvSpPr>
          <p:cNvPr id="19512" name="Line 146">
            <a:extLst>
              <a:ext uri="{FF2B5EF4-FFF2-40B4-BE49-F238E27FC236}">
                <a16:creationId xmlns:a16="http://schemas.microsoft.com/office/drawing/2014/main" id="{5E895746-2779-4456-9A04-8745697C1746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6172200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13" name="Line 148">
            <a:extLst>
              <a:ext uri="{FF2B5EF4-FFF2-40B4-BE49-F238E27FC236}">
                <a16:creationId xmlns:a16="http://schemas.microsoft.com/office/drawing/2014/main" id="{5C261787-F82A-49E5-AAE8-20FE5F90D59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43600" y="2438400"/>
            <a:ext cx="0" cy="152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14" name="Oval 149">
            <a:extLst>
              <a:ext uri="{FF2B5EF4-FFF2-40B4-BE49-F238E27FC236}">
                <a16:creationId xmlns:a16="http://schemas.microsoft.com/office/drawing/2014/main" id="{9DB04765-7F4C-4F9C-9A04-5055FA57F8C4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6019800" y="3657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19515" name="Oval 150">
            <a:extLst>
              <a:ext uri="{FF2B5EF4-FFF2-40B4-BE49-F238E27FC236}">
                <a16:creationId xmlns:a16="http://schemas.microsoft.com/office/drawing/2014/main" id="{4A6CF196-5E4E-4E90-B584-A59C76D3D979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6248400" y="3352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19516" name="Oval 151">
            <a:extLst>
              <a:ext uri="{FF2B5EF4-FFF2-40B4-BE49-F238E27FC236}">
                <a16:creationId xmlns:a16="http://schemas.microsoft.com/office/drawing/2014/main" id="{CB06EF62-100D-4DE4-8A41-2E66E06ADE6A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8153400" y="3200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19517" name="Oval 152">
            <a:extLst>
              <a:ext uri="{FF2B5EF4-FFF2-40B4-BE49-F238E27FC236}">
                <a16:creationId xmlns:a16="http://schemas.microsoft.com/office/drawing/2014/main" id="{1468E631-5F3E-4453-B0FF-21B5EC8D7969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7696200" y="2590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19518" name="Oval 153">
            <a:extLst>
              <a:ext uri="{FF2B5EF4-FFF2-40B4-BE49-F238E27FC236}">
                <a16:creationId xmlns:a16="http://schemas.microsoft.com/office/drawing/2014/main" id="{A5AFD061-94A7-48EA-A80B-ADB422915FD7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6629400" y="2667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19519" name="Oval 154">
            <a:extLst>
              <a:ext uri="{FF2B5EF4-FFF2-40B4-BE49-F238E27FC236}">
                <a16:creationId xmlns:a16="http://schemas.microsoft.com/office/drawing/2014/main" id="{D041A094-6127-4477-BD88-7672FC515943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8153400" y="35052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19520" name="Oval 155">
            <a:extLst>
              <a:ext uri="{FF2B5EF4-FFF2-40B4-BE49-F238E27FC236}">
                <a16:creationId xmlns:a16="http://schemas.microsoft.com/office/drawing/2014/main" id="{0B4E4CEB-4901-4955-8253-85D796E02C6E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7848600" y="3276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19521" name="Oval 156">
            <a:extLst>
              <a:ext uri="{FF2B5EF4-FFF2-40B4-BE49-F238E27FC236}">
                <a16:creationId xmlns:a16="http://schemas.microsoft.com/office/drawing/2014/main" id="{261DCF1A-B854-4144-8325-47F070377185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7391400" y="27432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19522" name="Oval 157">
            <a:extLst>
              <a:ext uri="{FF2B5EF4-FFF2-40B4-BE49-F238E27FC236}">
                <a16:creationId xmlns:a16="http://schemas.microsoft.com/office/drawing/2014/main" id="{126A46C7-5361-44E8-ACE5-B46AEE22F58E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7010400" y="2590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19523" name="Oval 158">
            <a:extLst>
              <a:ext uri="{FF2B5EF4-FFF2-40B4-BE49-F238E27FC236}">
                <a16:creationId xmlns:a16="http://schemas.microsoft.com/office/drawing/2014/main" id="{07897BB4-B95F-42CC-9E5F-132BD97C7C38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6172200" y="3048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19524" name="Oval 159">
            <a:extLst>
              <a:ext uri="{FF2B5EF4-FFF2-40B4-BE49-F238E27FC236}">
                <a16:creationId xmlns:a16="http://schemas.microsoft.com/office/drawing/2014/main" id="{CDFF5084-C0C5-4B23-8E35-B2C0C15AF8E6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6400800" y="2895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19525" name="Oval 160">
            <a:extLst>
              <a:ext uri="{FF2B5EF4-FFF2-40B4-BE49-F238E27FC236}">
                <a16:creationId xmlns:a16="http://schemas.microsoft.com/office/drawing/2014/main" id="{73D1B60D-7D18-47A6-A935-0AA39BFBFD42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6705600" y="3082925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9526" name="Oval 161">
            <a:extLst>
              <a:ext uri="{FF2B5EF4-FFF2-40B4-BE49-F238E27FC236}">
                <a16:creationId xmlns:a16="http://schemas.microsoft.com/office/drawing/2014/main" id="{22BEE365-1F91-4BD0-A9CE-929557808D41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7620000" y="2971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19527" name="Oval 162">
            <a:extLst>
              <a:ext uri="{FF2B5EF4-FFF2-40B4-BE49-F238E27FC236}">
                <a16:creationId xmlns:a16="http://schemas.microsoft.com/office/drawing/2014/main" id="{0569226E-580A-47E5-ADA7-E4492B7CC63A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7086600" y="2895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19528" name="Oval 163">
            <a:extLst>
              <a:ext uri="{FF2B5EF4-FFF2-40B4-BE49-F238E27FC236}">
                <a16:creationId xmlns:a16="http://schemas.microsoft.com/office/drawing/2014/main" id="{9105D522-BFA9-477F-B082-88932C2AF8C8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7315200" y="2438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19529" name="Text Box 164">
            <a:extLst>
              <a:ext uri="{FF2B5EF4-FFF2-40B4-BE49-F238E27FC236}">
                <a16:creationId xmlns:a16="http://schemas.microsoft.com/office/drawing/2014/main" id="{41BE17E6-9907-49EA-AE11-CF1A36DBE1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2255838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/>
              <a:t>y</a:t>
            </a:r>
          </a:p>
        </p:txBody>
      </p:sp>
      <p:sp>
        <p:nvSpPr>
          <p:cNvPr id="19530" name="Line 165">
            <a:extLst>
              <a:ext uri="{FF2B5EF4-FFF2-40B4-BE49-F238E27FC236}">
                <a16:creationId xmlns:a16="http://schemas.microsoft.com/office/drawing/2014/main" id="{A83F85CC-7DD6-40BC-B5C1-682FFA1BFE50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3962400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31" name="Oval 166">
            <a:extLst>
              <a:ext uri="{FF2B5EF4-FFF2-40B4-BE49-F238E27FC236}">
                <a16:creationId xmlns:a16="http://schemas.microsoft.com/office/drawing/2014/main" id="{D5D0CC78-4B5B-4CD2-8AE4-38B81FAB6650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7924800" y="2971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19532" name="Text Box 167">
            <a:extLst>
              <a:ext uri="{FF2B5EF4-FFF2-40B4-BE49-F238E27FC236}">
                <a16:creationId xmlns:a16="http://schemas.microsoft.com/office/drawing/2014/main" id="{EA6ADD63-7400-4687-A645-DF2CEE2394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5788" y="3856038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/>
              <a:t>x</a:t>
            </a:r>
          </a:p>
        </p:txBody>
      </p:sp>
      <p:sp>
        <p:nvSpPr>
          <p:cNvPr id="19533" name="Text Box 168">
            <a:extLst>
              <a:ext uri="{FF2B5EF4-FFF2-40B4-BE49-F238E27FC236}">
                <a16:creationId xmlns:a16="http://schemas.microsoft.com/office/drawing/2014/main" id="{4E379F8F-9D1D-4975-8DBE-E9DA2EC094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6065838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/>
              <a:t>x</a:t>
            </a:r>
          </a:p>
        </p:txBody>
      </p:sp>
      <p:sp>
        <p:nvSpPr>
          <p:cNvPr id="19534" name="Text Box 169">
            <a:extLst>
              <a:ext uri="{FF2B5EF4-FFF2-40B4-BE49-F238E27FC236}">
                <a16:creationId xmlns:a16="http://schemas.microsoft.com/office/drawing/2014/main" id="{C7206DAE-73CB-4A00-B758-5F2386200D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676400"/>
            <a:ext cx="2667000" cy="40957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/>
              <a:t>Linear relationships</a:t>
            </a:r>
          </a:p>
        </p:txBody>
      </p:sp>
      <p:sp>
        <p:nvSpPr>
          <p:cNvPr id="19535" name="Text Box 170">
            <a:extLst>
              <a:ext uri="{FF2B5EF4-FFF2-40B4-BE49-F238E27FC236}">
                <a16:creationId xmlns:a16="http://schemas.microsoft.com/office/drawing/2014/main" id="{573F3D3D-DE0B-408D-997A-7FCAAE448D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1676400"/>
            <a:ext cx="3200400" cy="40957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/>
              <a:t>Curvilinear relationships</a:t>
            </a:r>
          </a:p>
        </p:txBody>
      </p:sp>
      <p:sp>
        <p:nvSpPr>
          <p:cNvPr id="19536" name="Line 171">
            <a:extLst>
              <a:ext uri="{FF2B5EF4-FFF2-40B4-BE49-F238E27FC236}">
                <a16:creationId xmlns:a16="http://schemas.microsoft.com/office/drawing/2014/main" id="{DD3D3C94-D52B-4966-BDF2-5B646D78889C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1676400"/>
            <a:ext cx="0" cy="4724400"/>
          </a:xfrm>
          <a:prstGeom prst="line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451BC0BF-9684-4F90-81E9-FCCE694071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Scatter Plot Examples</a:t>
            </a:r>
          </a:p>
        </p:txBody>
      </p:sp>
      <p:sp>
        <p:nvSpPr>
          <p:cNvPr id="20483" name="Line 4">
            <a:extLst>
              <a:ext uri="{FF2B5EF4-FFF2-40B4-BE49-F238E27FC236}">
                <a16:creationId xmlns:a16="http://schemas.microsoft.com/office/drawing/2014/main" id="{BECC527E-F9D6-42CC-9AD2-55AC7FE8EBF2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4724400"/>
            <a:ext cx="0" cy="144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4" name="Oval 5">
            <a:extLst>
              <a:ext uri="{FF2B5EF4-FFF2-40B4-BE49-F238E27FC236}">
                <a16:creationId xmlns:a16="http://schemas.microsoft.com/office/drawing/2014/main" id="{7FB761F0-36F2-411C-9AFA-AF2862BC90B9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2743200" y="57912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0485" name="Oval 6">
            <a:extLst>
              <a:ext uri="{FF2B5EF4-FFF2-40B4-BE49-F238E27FC236}">
                <a16:creationId xmlns:a16="http://schemas.microsoft.com/office/drawing/2014/main" id="{C40CA35A-4B13-4122-B9D4-E4484C753D65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1371600" y="4953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0486" name="Oval 7">
            <a:extLst>
              <a:ext uri="{FF2B5EF4-FFF2-40B4-BE49-F238E27FC236}">
                <a16:creationId xmlns:a16="http://schemas.microsoft.com/office/drawing/2014/main" id="{D3B73BDE-6AD2-4EFF-A7A1-B02079D857F8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3124200" y="57912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0487" name="Oval 8">
            <a:extLst>
              <a:ext uri="{FF2B5EF4-FFF2-40B4-BE49-F238E27FC236}">
                <a16:creationId xmlns:a16="http://schemas.microsoft.com/office/drawing/2014/main" id="{B5E3CF1F-E9A6-4ADE-9F3E-AA9310F17282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1752600" y="4800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0488" name="Oval 9">
            <a:extLst>
              <a:ext uri="{FF2B5EF4-FFF2-40B4-BE49-F238E27FC236}">
                <a16:creationId xmlns:a16="http://schemas.microsoft.com/office/drawing/2014/main" id="{973F0334-CF5E-4549-AB87-BF6BADB92D26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2514600" y="5486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0489" name="Oval 10">
            <a:extLst>
              <a:ext uri="{FF2B5EF4-FFF2-40B4-BE49-F238E27FC236}">
                <a16:creationId xmlns:a16="http://schemas.microsoft.com/office/drawing/2014/main" id="{D1814864-54FA-45E2-84FF-52793430D3D4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2819400" y="5638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0490" name="Oval 11">
            <a:extLst>
              <a:ext uri="{FF2B5EF4-FFF2-40B4-BE49-F238E27FC236}">
                <a16:creationId xmlns:a16="http://schemas.microsoft.com/office/drawing/2014/main" id="{630EBD17-4138-4DCE-B3D7-34C99F90352B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2133600" y="5105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0491" name="Oval 12">
            <a:extLst>
              <a:ext uri="{FF2B5EF4-FFF2-40B4-BE49-F238E27FC236}">
                <a16:creationId xmlns:a16="http://schemas.microsoft.com/office/drawing/2014/main" id="{166429D9-F8C8-47BA-83EA-901E3ECAC8A6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1295400" y="4724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0492" name="Oval 13">
            <a:extLst>
              <a:ext uri="{FF2B5EF4-FFF2-40B4-BE49-F238E27FC236}">
                <a16:creationId xmlns:a16="http://schemas.microsoft.com/office/drawing/2014/main" id="{CC09AC1D-2627-40DD-B059-C1CA7E20DB4E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1600200" y="5105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0493" name="Oval 14">
            <a:extLst>
              <a:ext uri="{FF2B5EF4-FFF2-40B4-BE49-F238E27FC236}">
                <a16:creationId xmlns:a16="http://schemas.microsoft.com/office/drawing/2014/main" id="{E506E00A-A24B-4604-97B1-624EADB1CC82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1905000" y="5181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0494" name="Oval 15">
            <a:extLst>
              <a:ext uri="{FF2B5EF4-FFF2-40B4-BE49-F238E27FC236}">
                <a16:creationId xmlns:a16="http://schemas.microsoft.com/office/drawing/2014/main" id="{440EF006-CCEA-4832-8DC5-E186847999E6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2438400" y="5715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0495" name="Oval 16">
            <a:extLst>
              <a:ext uri="{FF2B5EF4-FFF2-40B4-BE49-F238E27FC236}">
                <a16:creationId xmlns:a16="http://schemas.microsoft.com/office/drawing/2014/main" id="{F76888C5-01C5-42DA-A36C-B80D7ABBD991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2362200" y="5257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0496" name="Oval 17">
            <a:extLst>
              <a:ext uri="{FF2B5EF4-FFF2-40B4-BE49-F238E27FC236}">
                <a16:creationId xmlns:a16="http://schemas.microsoft.com/office/drawing/2014/main" id="{4481EE99-9D32-4CD7-B754-365C5679CC0F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2133600" y="54102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0497" name="Text Box 18">
            <a:extLst>
              <a:ext uri="{FF2B5EF4-FFF2-40B4-BE49-F238E27FC236}">
                <a16:creationId xmlns:a16="http://schemas.microsoft.com/office/drawing/2014/main" id="{FC3F7996-4B64-4AD7-A7C9-BA15B17511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465638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/>
              <a:t>y</a:t>
            </a:r>
          </a:p>
        </p:txBody>
      </p:sp>
      <p:sp>
        <p:nvSpPr>
          <p:cNvPr id="20498" name="Line 19">
            <a:extLst>
              <a:ext uri="{FF2B5EF4-FFF2-40B4-BE49-F238E27FC236}">
                <a16:creationId xmlns:a16="http://schemas.microsoft.com/office/drawing/2014/main" id="{E619C5B7-A199-4494-A50E-A43BB8378735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6172200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9" name="Text Box 20">
            <a:extLst>
              <a:ext uri="{FF2B5EF4-FFF2-40B4-BE49-F238E27FC236}">
                <a16:creationId xmlns:a16="http://schemas.microsoft.com/office/drawing/2014/main" id="{54BA10E6-A772-40B4-BCD4-355399B693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5188" y="6065838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/>
              <a:t>x</a:t>
            </a:r>
          </a:p>
        </p:txBody>
      </p:sp>
      <p:sp>
        <p:nvSpPr>
          <p:cNvPr id="20500" name="Line 21">
            <a:extLst>
              <a:ext uri="{FF2B5EF4-FFF2-40B4-BE49-F238E27FC236}">
                <a16:creationId xmlns:a16="http://schemas.microsoft.com/office/drawing/2014/main" id="{92954BD4-89E8-4407-BC67-19168DF6BA6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43000" y="2438400"/>
            <a:ext cx="0" cy="152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1" name="Oval 22">
            <a:extLst>
              <a:ext uri="{FF2B5EF4-FFF2-40B4-BE49-F238E27FC236}">
                <a16:creationId xmlns:a16="http://schemas.microsoft.com/office/drawing/2014/main" id="{A70216E0-BCAA-4569-85BB-4B278C7F4B8B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1219200" y="3657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0502" name="Oval 23">
            <a:extLst>
              <a:ext uri="{FF2B5EF4-FFF2-40B4-BE49-F238E27FC236}">
                <a16:creationId xmlns:a16="http://schemas.microsoft.com/office/drawing/2014/main" id="{A9450FFB-F757-4B1B-98B0-05E280977C3A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1447800" y="3352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0503" name="Oval 24">
            <a:extLst>
              <a:ext uri="{FF2B5EF4-FFF2-40B4-BE49-F238E27FC236}">
                <a16:creationId xmlns:a16="http://schemas.microsoft.com/office/drawing/2014/main" id="{1D6F0438-CC89-45EF-BC29-1C7D3EA744C5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3124200" y="2286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0504" name="Oval 25">
            <a:extLst>
              <a:ext uri="{FF2B5EF4-FFF2-40B4-BE49-F238E27FC236}">
                <a16:creationId xmlns:a16="http://schemas.microsoft.com/office/drawing/2014/main" id="{1B136420-F2A3-4346-A634-4C0B028D7FF7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3276600" y="2667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0505" name="Oval 26">
            <a:extLst>
              <a:ext uri="{FF2B5EF4-FFF2-40B4-BE49-F238E27FC236}">
                <a16:creationId xmlns:a16="http://schemas.microsoft.com/office/drawing/2014/main" id="{1CAB9628-DFE0-4755-946F-FF3AFDD4B452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1676400" y="35052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0506" name="Oval 27">
            <a:extLst>
              <a:ext uri="{FF2B5EF4-FFF2-40B4-BE49-F238E27FC236}">
                <a16:creationId xmlns:a16="http://schemas.microsoft.com/office/drawing/2014/main" id="{654264C8-B6B8-477F-B158-030180662A65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3429000" y="2438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0507" name="Oval 28">
            <a:extLst>
              <a:ext uri="{FF2B5EF4-FFF2-40B4-BE49-F238E27FC236}">
                <a16:creationId xmlns:a16="http://schemas.microsoft.com/office/drawing/2014/main" id="{C5F0CB9C-DA2D-4883-9438-9CE6002AFBB8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2590800" y="2971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0508" name="Oval 29">
            <a:extLst>
              <a:ext uri="{FF2B5EF4-FFF2-40B4-BE49-F238E27FC236}">
                <a16:creationId xmlns:a16="http://schemas.microsoft.com/office/drawing/2014/main" id="{3DF5E3B3-91E9-4987-9A44-F0085B463415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2590800" y="2667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0509" name="Oval 30">
            <a:extLst>
              <a:ext uri="{FF2B5EF4-FFF2-40B4-BE49-F238E27FC236}">
                <a16:creationId xmlns:a16="http://schemas.microsoft.com/office/drawing/2014/main" id="{EC0717A8-86A7-4B1C-AF94-4FDA93326060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2971800" y="2667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0510" name="Oval 31">
            <a:extLst>
              <a:ext uri="{FF2B5EF4-FFF2-40B4-BE49-F238E27FC236}">
                <a16:creationId xmlns:a16="http://schemas.microsoft.com/office/drawing/2014/main" id="{7CBF3925-E313-41A1-93BF-97829B603EAD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2286000" y="2819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0511" name="Oval 32">
            <a:extLst>
              <a:ext uri="{FF2B5EF4-FFF2-40B4-BE49-F238E27FC236}">
                <a16:creationId xmlns:a16="http://schemas.microsoft.com/office/drawing/2014/main" id="{7761E517-2AC0-49E4-9075-9949C77EC5C8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1676400" y="3200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0512" name="Oval 33">
            <a:extLst>
              <a:ext uri="{FF2B5EF4-FFF2-40B4-BE49-F238E27FC236}">
                <a16:creationId xmlns:a16="http://schemas.microsoft.com/office/drawing/2014/main" id="{C5402C49-682A-4CA1-BBD2-54E873267662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1905000" y="3082925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0513" name="Oval 34">
            <a:extLst>
              <a:ext uri="{FF2B5EF4-FFF2-40B4-BE49-F238E27FC236}">
                <a16:creationId xmlns:a16="http://schemas.microsoft.com/office/drawing/2014/main" id="{0A71971E-4BF0-45AC-9EB6-806BE9899DBC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2819400" y="2971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0514" name="Oval 35">
            <a:extLst>
              <a:ext uri="{FF2B5EF4-FFF2-40B4-BE49-F238E27FC236}">
                <a16:creationId xmlns:a16="http://schemas.microsoft.com/office/drawing/2014/main" id="{82B7F3A6-F8B5-44FA-8D50-4E6FC4A042C3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2286000" y="3048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0515" name="Oval 36">
            <a:extLst>
              <a:ext uri="{FF2B5EF4-FFF2-40B4-BE49-F238E27FC236}">
                <a16:creationId xmlns:a16="http://schemas.microsoft.com/office/drawing/2014/main" id="{EACD3BB3-EB3B-46E4-A4B4-5FA71E7F7D91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2057400" y="3352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0516" name="Text Box 37">
            <a:extLst>
              <a:ext uri="{FF2B5EF4-FFF2-40B4-BE49-F238E27FC236}">
                <a16:creationId xmlns:a16="http://schemas.microsoft.com/office/drawing/2014/main" id="{1DC51B0E-E777-493F-96BB-D99F640F87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55838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/>
              <a:t>y</a:t>
            </a:r>
          </a:p>
        </p:txBody>
      </p:sp>
      <p:sp>
        <p:nvSpPr>
          <p:cNvPr id="20517" name="Line 38">
            <a:extLst>
              <a:ext uri="{FF2B5EF4-FFF2-40B4-BE49-F238E27FC236}">
                <a16:creationId xmlns:a16="http://schemas.microsoft.com/office/drawing/2014/main" id="{67EAD7F1-D393-4CB7-8DFD-578D2407CCFF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3962400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8" name="Text Box 40">
            <a:extLst>
              <a:ext uri="{FF2B5EF4-FFF2-40B4-BE49-F238E27FC236}">
                <a16:creationId xmlns:a16="http://schemas.microsoft.com/office/drawing/2014/main" id="{E7423565-F5B2-490E-B19A-CD6B57825C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5188" y="3856038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/>
              <a:t>x</a:t>
            </a:r>
          </a:p>
        </p:txBody>
      </p:sp>
      <p:sp>
        <p:nvSpPr>
          <p:cNvPr id="20519" name="Rectangle 41">
            <a:extLst>
              <a:ext uri="{FF2B5EF4-FFF2-40B4-BE49-F238E27FC236}">
                <a16:creationId xmlns:a16="http://schemas.microsoft.com/office/drawing/2014/main" id="{FF2FC084-11C7-44A4-89C5-BBE19DCB69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1371600"/>
            <a:ext cx="8077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342" tIns="42672" rIns="85342" bIns="42672"/>
          <a:lstStyle>
            <a:lvl1pPr marL="320675" indent="-320675" defTabSz="852488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93738" indent="-268288" defTabSz="852488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68388" indent="-215900" defTabSz="852488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93838" indent="-212725" defTabSz="852488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19288" indent="-212725" defTabSz="852488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76488" indent="-212725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33688" indent="-212725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90888" indent="-212725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48088" indent="-212725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20" name="Line 42">
            <a:extLst>
              <a:ext uri="{FF2B5EF4-FFF2-40B4-BE49-F238E27FC236}">
                <a16:creationId xmlns:a16="http://schemas.microsoft.com/office/drawing/2014/main" id="{5191A7E8-1EE5-4143-B77D-53EE3A4866E9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4724400"/>
            <a:ext cx="0" cy="144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1" name="Oval 43">
            <a:extLst>
              <a:ext uri="{FF2B5EF4-FFF2-40B4-BE49-F238E27FC236}">
                <a16:creationId xmlns:a16="http://schemas.microsoft.com/office/drawing/2014/main" id="{80A99801-3767-43DC-987C-436B290F0133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6096000" y="5105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0522" name="Oval 44">
            <a:extLst>
              <a:ext uri="{FF2B5EF4-FFF2-40B4-BE49-F238E27FC236}">
                <a16:creationId xmlns:a16="http://schemas.microsoft.com/office/drawing/2014/main" id="{C640A05C-F63A-40E7-9A52-D47767E22255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6096000" y="46482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0523" name="Oval 45">
            <a:extLst>
              <a:ext uri="{FF2B5EF4-FFF2-40B4-BE49-F238E27FC236}">
                <a16:creationId xmlns:a16="http://schemas.microsoft.com/office/drawing/2014/main" id="{E8F8F106-5480-407A-B063-7AE7C50EE5E5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6553200" y="5257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0524" name="Oval 46">
            <a:extLst>
              <a:ext uri="{FF2B5EF4-FFF2-40B4-BE49-F238E27FC236}">
                <a16:creationId xmlns:a16="http://schemas.microsoft.com/office/drawing/2014/main" id="{0C94DA8A-FFB1-4452-BF15-D3A5B10F49CE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7391400" y="5867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0525" name="Oval 47">
            <a:extLst>
              <a:ext uri="{FF2B5EF4-FFF2-40B4-BE49-F238E27FC236}">
                <a16:creationId xmlns:a16="http://schemas.microsoft.com/office/drawing/2014/main" id="{15A2E2DC-712C-4087-AC3D-00E64640F3E6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6248400" y="5334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0526" name="Oval 48">
            <a:extLst>
              <a:ext uri="{FF2B5EF4-FFF2-40B4-BE49-F238E27FC236}">
                <a16:creationId xmlns:a16="http://schemas.microsoft.com/office/drawing/2014/main" id="{73B95BED-9916-4BC4-BA7C-3370F448396C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6934200" y="4724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0527" name="Oval 49">
            <a:extLst>
              <a:ext uri="{FF2B5EF4-FFF2-40B4-BE49-F238E27FC236}">
                <a16:creationId xmlns:a16="http://schemas.microsoft.com/office/drawing/2014/main" id="{E0ED34E5-5145-448F-B2F4-1D0C28267B6A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7315200" y="54102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0528" name="Oval 50">
            <a:extLst>
              <a:ext uri="{FF2B5EF4-FFF2-40B4-BE49-F238E27FC236}">
                <a16:creationId xmlns:a16="http://schemas.microsoft.com/office/drawing/2014/main" id="{1597A53D-6699-4267-8A18-3BA4A572EF5E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7239000" y="50292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0529" name="Oval 51">
            <a:extLst>
              <a:ext uri="{FF2B5EF4-FFF2-40B4-BE49-F238E27FC236}">
                <a16:creationId xmlns:a16="http://schemas.microsoft.com/office/drawing/2014/main" id="{D624E0D2-9EE8-4192-B960-35AF53D70767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6934200" y="50292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0530" name="Oval 52">
            <a:extLst>
              <a:ext uri="{FF2B5EF4-FFF2-40B4-BE49-F238E27FC236}">
                <a16:creationId xmlns:a16="http://schemas.microsoft.com/office/drawing/2014/main" id="{49231633-16D2-421C-B43A-575F37B7D179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6553200" y="4800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0531" name="Oval 53">
            <a:extLst>
              <a:ext uri="{FF2B5EF4-FFF2-40B4-BE49-F238E27FC236}">
                <a16:creationId xmlns:a16="http://schemas.microsoft.com/office/drawing/2014/main" id="{E3DC51D6-EDDF-415E-B082-B3A8C6685B80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7543800" y="50292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0532" name="Oval 54">
            <a:extLst>
              <a:ext uri="{FF2B5EF4-FFF2-40B4-BE49-F238E27FC236}">
                <a16:creationId xmlns:a16="http://schemas.microsoft.com/office/drawing/2014/main" id="{A39A26C4-BD3A-4530-949D-D392B386BFC3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7010400" y="5334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0533" name="Oval 55">
            <a:extLst>
              <a:ext uri="{FF2B5EF4-FFF2-40B4-BE49-F238E27FC236}">
                <a16:creationId xmlns:a16="http://schemas.microsoft.com/office/drawing/2014/main" id="{6351F76F-A6CC-4CC4-A20C-AFB86E232782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6781800" y="5715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0534" name="Text Box 56">
            <a:extLst>
              <a:ext uri="{FF2B5EF4-FFF2-40B4-BE49-F238E27FC236}">
                <a16:creationId xmlns:a16="http://schemas.microsoft.com/office/drawing/2014/main" id="{D446903B-F45C-4618-8F6F-1F11BE9185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4465638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/>
              <a:t>y</a:t>
            </a:r>
          </a:p>
        </p:txBody>
      </p:sp>
      <p:sp>
        <p:nvSpPr>
          <p:cNvPr id="20535" name="Line 57">
            <a:extLst>
              <a:ext uri="{FF2B5EF4-FFF2-40B4-BE49-F238E27FC236}">
                <a16:creationId xmlns:a16="http://schemas.microsoft.com/office/drawing/2014/main" id="{B4F650A8-26FA-465B-AB50-E827324A4287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6172200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6" name="Line 58">
            <a:extLst>
              <a:ext uri="{FF2B5EF4-FFF2-40B4-BE49-F238E27FC236}">
                <a16:creationId xmlns:a16="http://schemas.microsoft.com/office/drawing/2014/main" id="{2C8765B2-470F-4FF0-9AB8-FA6B41DD56A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43600" y="2438400"/>
            <a:ext cx="0" cy="152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7" name="Oval 59">
            <a:extLst>
              <a:ext uri="{FF2B5EF4-FFF2-40B4-BE49-F238E27FC236}">
                <a16:creationId xmlns:a16="http://schemas.microsoft.com/office/drawing/2014/main" id="{D8D73C71-A068-4EB8-9CF4-10A6AF3384F8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7086600" y="2514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0538" name="Oval 60">
            <a:extLst>
              <a:ext uri="{FF2B5EF4-FFF2-40B4-BE49-F238E27FC236}">
                <a16:creationId xmlns:a16="http://schemas.microsoft.com/office/drawing/2014/main" id="{3A2EB43A-BC6A-40DF-9B4A-3D889319678E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6248400" y="3352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0539" name="Oval 61">
            <a:extLst>
              <a:ext uri="{FF2B5EF4-FFF2-40B4-BE49-F238E27FC236}">
                <a16:creationId xmlns:a16="http://schemas.microsoft.com/office/drawing/2014/main" id="{1873E630-35C3-4742-9A60-F87ABF1CD27D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7315200" y="3276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0540" name="Oval 62">
            <a:extLst>
              <a:ext uri="{FF2B5EF4-FFF2-40B4-BE49-F238E27FC236}">
                <a16:creationId xmlns:a16="http://schemas.microsoft.com/office/drawing/2014/main" id="{8689887C-5673-48D6-AA77-49B4EED6CCB7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7696200" y="2590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0541" name="Oval 63">
            <a:extLst>
              <a:ext uri="{FF2B5EF4-FFF2-40B4-BE49-F238E27FC236}">
                <a16:creationId xmlns:a16="http://schemas.microsoft.com/office/drawing/2014/main" id="{30B43807-D8C5-4870-B1F7-8956CAEFE848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6553200" y="2590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0542" name="Oval 64">
            <a:extLst>
              <a:ext uri="{FF2B5EF4-FFF2-40B4-BE49-F238E27FC236}">
                <a16:creationId xmlns:a16="http://schemas.microsoft.com/office/drawing/2014/main" id="{6B3DEE08-6EFB-4A9A-AE33-5FC9B6F7F430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6629400" y="3657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0543" name="Oval 65">
            <a:extLst>
              <a:ext uri="{FF2B5EF4-FFF2-40B4-BE49-F238E27FC236}">
                <a16:creationId xmlns:a16="http://schemas.microsoft.com/office/drawing/2014/main" id="{D4A7E5A1-BD6D-4DF0-9A71-6000DE3A8F08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6858000" y="3276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0544" name="Oval 66">
            <a:extLst>
              <a:ext uri="{FF2B5EF4-FFF2-40B4-BE49-F238E27FC236}">
                <a16:creationId xmlns:a16="http://schemas.microsoft.com/office/drawing/2014/main" id="{45EB6A76-1890-4D70-AB25-F8DA8A0BA49B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7391400" y="2667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0545" name="Oval 67">
            <a:extLst>
              <a:ext uri="{FF2B5EF4-FFF2-40B4-BE49-F238E27FC236}">
                <a16:creationId xmlns:a16="http://schemas.microsoft.com/office/drawing/2014/main" id="{99471FB9-2FA4-4145-ADA1-A6A71620CD1C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6858000" y="2286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0546" name="Oval 68">
            <a:extLst>
              <a:ext uri="{FF2B5EF4-FFF2-40B4-BE49-F238E27FC236}">
                <a16:creationId xmlns:a16="http://schemas.microsoft.com/office/drawing/2014/main" id="{512DE6A2-E9CD-4999-AD15-68B3D6E18355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6248400" y="3048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0547" name="Oval 69">
            <a:extLst>
              <a:ext uri="{FF2B5EF4-FFF2-40B4-BE49-F238E27FC236}">
                <a16:creationId xmlns:a16="http://schemas.microsoft.com/office/drawing/2014/main" id="{7F6C269F-0CBD-499F-93BD-73E45BE2C079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6172200" y="2590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0548" name="Oval 70">
            <a:extLst>
              <a:ext uri="{FF2B5EF4-FFF2-40B4-BE49-F238E27FC236}">
                <a16:creationId xmlns:a16="http://schemas.microsoft.com/office/drawing/2014/main" id="{1C315262-E7C3-4112-8C12-C8553E01F80E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6705600" y="2971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0549" name="Oval 71">
            <a:extLst>
              <a:ext uri="{FF2B5EF4-FFF2-40B4-BE49-F238E27FC236}">
                <a16:creationId xmlns:a16="http://schemas.microsoft.com/office/drawing/2014/main" id="{74595E53-6E96-469B-ADA7-68917734E6D5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7620000" y="2971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0550" name="Oval 72">
            <a:extLst>
              <a:ext uri="{FF2B5EF4-FFF2-40B4-BE49-F238E27FC236}">
                <a16:creationId xmlns:a16="http://schemas.microsoft.com/office/drawing/2014/main" id="{F4573C34-A7F8-49AD-9C9E-BE42D31DF284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7086600" y="2895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0551" name="Oval 73">
            <a:extLst>
              <a:ext uri="{FF2B5EF4-FFF2-40B4-BE49-F238E27FC236}">
                <a16:creationId xmlns:a16="http://schemas.microsoft.com/office/drawing/2014/main" id="{CC121453-C70C-4D56-AE22-4C1610106FF5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7315200" y="2133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0552" name="Text Box 74">
            <a:extLst>
              <a:ext uri="{FF2B5EF4-FFF2-40B4-BE49-F238E27FC236}">
                <a16:creationId xmlns:a16="http://schemas.microsoft.com/office/drawing/2014/main" id="{96A3E149-41EF-4993-818A-CE28FD1D75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2255838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/>
              <a:t>y</a:t>
            </a:r>
          </a:p>
        </p:txBody>
      </p:sp>
      <p:sp>
        <p:nvSpPr>
          <p:cNvPr id="20553" name="Line 75">
            <a:extLst>
              <a:ext uri="{FF2B5EF4-FFF2-40B4-BE49-F238E27FC236}">
                <a16:creationId xmlns:a16="http://schemas.microsoft.com/office/drawing/2014/main" id="{6105EA40-ED74-4541-AC25-5A16D6825FD4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3962400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54" name="Oval 76">
            <a:extLst>
              <a:ext uri="{FF2B5EF4-FFF2-40B4-BE49-F238E27FC236}">
                <a16:creationId xmlns:a16="http://schemas.microsoft.com/office/drawing/2014/main" id="{5250E159-290E-4EAE-8EF7-655A402DE632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8153400" y="23622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0555" name="Text Box 77">
            <a:extLst>
              <a:ext uri="{FF2B5EF4-FFF2-40B4-BE49-F238E27FC236}">
                <a16:creationId xmlns:a16="http://schemas.microsoft.com/office/drawing/2014/main" id="{8A93B61F-FDA0-4D1F-A1AA-B0106A929D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5788" y="3856038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/>
              <a:t>x</a:t>
            </a:r>
          </a:p>
        </p:txBody>
      </p:sp>
      <p:sp>
        <p:nvSpPr>
          <p:cNvPr id="20556" name="Text Box 78">
            <a:extLst>
              <a:ext uri="{FF2B5EF4-FFF2-40B4-BE49-F238E27FC236}">
                <a16:creationId xmlns:a16="http://schemas.microsoft.com/office/drawing/2014/main" id="{821241E5-2AD1-4ADE-93C0-8D21647BD0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6065838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/>
              <a:t>x</a:t>
            </a:r>
          </a:p>
        </p:txBody>
      </p:sp>
      <p:sp>
        <p:nvSpPr>
          <p:cNvPr id="20557" name="Text Box 79">
            <a:extLst>
              <a:ext uri="{FF2B5EF4-FFF2-40B4-BE49-F238E27FC236}">
                <a16:creationId xmlns:a16="http://schemas.microsoft.com/office/drawing/2014/main" id="{2DAFD339-E5AA-4CB5-979A-B0735BACC2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676400"/>
            <a:ext cx="2667000" cy="40957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/>
              <a:t>Strong relationships</a:t>
            </a:r>
          </a:p>
        </p:txBody>
      </p:sp>
      <p:sp>
        <p:nvSpPr>
          <p:cNvPr id="20558" name="Text Box 80">
            <a:extLst>
              <a:ext uri="{FF2B5EF4-FFF2-40B4-BE49-F238E27FC236}">
                <a16:creationId xmlns:a16="http://schemas.microsoft.com/office/drawing/2014/main" id="{6ADA44EE-32F3-438F-AF81-9E4882DF86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1676400"/>
            <a:ext cx="2590800" cy="40957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/>
              <a:t>Weak relationships</a:t>
            </a:r>
          </a:p>
        </p:txBody>
      </p:sp>
      <p:sp>
        <p:nvSpPr>
          <p:cNvPr id="20559" name="Line 81">
            <a:extLst>
              <a:ext uri="{FF2B5EF4-FFF2-40B4-BE49-F238E27FC236}">
                <a16:creationId xmlns:a16="http://schemas.microsoft.com/office/drawing/2014/main" id="{F07B6E6A-54BA-4CA6-8A94-37C0BCCE6C57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1676400"/>
            <a:ext cx="0" cy="4724400"/>
          </a:xfrm>
          <a:prstGeom prst="line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560" name="Text Box 82">
            <a:extLst>
              <a:ext uri="{FF2B5EF4-FFF2-40B4-BE49-F238E27FC236}">
                <a16:creationId xmlns:a16="http://schemas.microsoft.com/office/drawing/2014/main" id="{AD884101-EB52-4805-891A-F099E9709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1219200"/>
            <a:ext cx="14747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i="1">
                <a:solidFill>
                  <a:schemeClr val="tx2"/>
                </a:solidFill>
                <a:latin typeface="Tahoma" panose="020B0604030504040204" pitchFamily="34" charset="0"/>
              </a:rPr>
              <a:t>(continued)</a:t>
            </a:r>
          </a:p>
        </p:txBody>
      </p:sp>
      <p:sp>
        <p:nvSpPr>
          <p:cNvPr id="20561" name="Oval 83">
            <a:extLst>
              <a:ext uri="{FF2B5EF4-FFF2-40B4-BE49-F238E27FC236}">
                <a16:creationId xmlns:a16="http://schemas.microsoft.com/office/drawing/2014/main" id="{813B1995-FD95-4600-BB82-158552A6FA6E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8001000" y="2819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0562" name="Oval 84">
            <a:extLst>
              <a:ext uri="{FF2B5EF4-FFF2-40B4-BE49-F238E27FC236}">
                <a16:creationId xmlns:a16="http://schemas.microsoft.com/office/drawing/2014/main" id="{1E079EA0-2E54-4C52-B4C4-0CAB9E88CED4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7848600" y="2209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0563" name="Oval 85">
            <a:extLst>
              <a:ext uri="{FF2B5EF4-FFF2-40B4-BE49-F238E27FC236}">
                <a16:creationId xmlns:a16="http://schemas.microsoft.com/office/drawing/2014/main" id="{8981445A-C1BA-46C2-B335-E314954FBCC6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7620000" y="5562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0564" name="Oval 86">
            <a:extLst>
              <a:ext uri="{FF2B5EF4-FFF2-40B4-BE49-F238E27FC236}">
                <a16:creationId xmlns:a16="http://schemas.microsoft.com/office/drawing/2014/main" id="{06271507-7C97-4B3F-AB9E-765C0AC18366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8001000" y="5257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0565" name="Oval 87">
            <a:extLst>
              <a:ext uri="{FF2B5EF4-FFF2-40B4-BE49-F238E27FC236}">
                <a16:creationId xmlns:a16="http://schemas.microsoft.com/office/drawing/2014/main" id="{1FD80135-48CE-44D1-83C5-17E9F52BF9E6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7848600" y="4953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0566" name="Oval 88">
            <a:extLst>
              <a:ext uri="{FF2B5EF4-FFF2-40B4-BE49-F238E27FC236}">
                <a16:creationId xmlns:a16="http://schemas.microsoft.com/office/drawing/2014/main" id="{1BFF3792-9C75-485F-AF9D-1DEB5C648D30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8001000" y="5638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0567" name="Oval 89">
            <a:extLst>
              <a:ext uri="{FF2B5EF4-FFF2-40B4-BE49-F238E27FC236}">
                <a16:creationId xmlns:a16="http://schemas.microsoft.com/office/drawing/2014/main" id="{5759CC6F-D237-437F-A088-2CFBB3BB2F21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7315200" y="4724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0568" name="Oval 90">
            <a:extLst>
              <a:ext uri="{FF2B5EF4-FFF2-40B4-BE49-F238E27FC236}">
                <a16:creationId xmlns:a16="http://schemas.microsoft.com/office/drawing/2014/main" id="{84EA49DC-F3A1-4E03-9542-ED92B81F1DD1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6629400" y="4343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0569" name="Line 91">
            <a:extLst>
              <a:ext uri="{FF2B5EF4-FFF2-40B4-BE49-F238E27FC236}">
                <a16:creationId xmlns:a16="http://schemas.microsoft.com/office/drawing/2014/main" id="{6D4E4B7E-6F68-437B-B0CE-75F7DFD98EE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19200" y="2209800"/>
            <a:ext cx="2057400" cy="1295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570" name="Line 92">
            <a:extLst>
              <a:ext uri="{FF2B5EF4-FFF2-40B4-BE49-F238E27FC236}">
                <a16:creationId xmlns:a16="http://schemas.microsoft.com/office/drawing/2014/main" id="{5E00893D-BD46-4C45-ABCC-DB47CC12C7E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52600" y="2667000"/>
            <a:ext cx="2057400" cy="1295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571" name="Line 93">
            <a:extLst>
              <a:ext uri="{FF2B5EF4-FFF2-40B4-BE49-F238E27FC236}">
                <a16:creationId xmlns:a16="http://schemas.microsoft.com/office/drawing/2014/main" id="{6E261F34-B173-4AEF-B9B4-AD9A148BE25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43600" y="2057400"/>
            <a:ext cx="1143000" cy="685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572" name="Line 94">
            <a:extLst>
              <a:ext uri="{FF2B5EF4-FFF2-40B4-BE49-F238E27FC236}">
                <a16:creationId xmlns:a16="http://schemas.microsoft.com/office/drawing/2014/main" id="{C5DD9A40-79D0-4248-9DBE-D35420A925F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10400" y="2895600"/>
            <a:ext cx="1676400" cy="1066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573" name="Line 95">
            <a:extLst>
              <a:ext uri="{FF2B5EF4-FFF2-40B4-BE49-F238E27FC236}">
                <a16:creationId xmlns:a16="http://schemas.microsoft.com/office/drawing/2014/main" id="{5288B1E8-F703-4532-B552-7650B3668525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4572000"/>
            <a:ext cx="1905000" cy="1371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574" name="Line 96">
            <a:extLst>
              <a:ext uri="{FF2B5EF4-FFF2-40B4-BE49-F238E27FC236}">
                <a16:creationId xmlns:a16="http://schemas.microsoft.com/office/drawing/2014/main" id="{0ACF7569-7415-4F3A-957B-C37D8D393292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4953000"/>
            <a:ext cx="1676400" cy="1219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575" name="Line 97">
            <a:extLst>
              <a:ext uri="{FF2B5EF4-FFF2-40B4-BE49-F238E27FC236}">
                <a16:creationId xmlns:a16="http://schemas.microsoft.com/office/drawing/2014/main" id="{2AE1D86B-2C0B-4C03-BB29-5C78EFCEA9F8}"/>
              </a:ext>
            </a:extLst>
          </p:cNvPr>
          <p:cNvSpPr>
            <a:spLocks noChangeShapeType="1"/>
          </p:cNvSpPr>
          <p:nvPr/>
        </p:nvSpPr>
        <p:spPr bwMode="auto">
          <a:xfrm>
            <a:off x="7086600" y="4267200"/>
            <a:ext cx="1524000" cy="1143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576" name="Line 98">
            <a:extLst>
              <a:ext uri="{FF2B5EF4-FFF2-40B4-BE49-F238E27FC236}">
                <a16:creationId xmlns:a16="http://schemas.microsoft.com/office/drawing/2014/main" id="{0E1A8A14-C022-40AE-8A68-99E591C9FE46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5486400"/>
            <a:ext cx="990600" cy="685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B8ABA0F2-0402-40C6-A1CF-36F21F6164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Scatter Plot Examples</a:t>
            </a:r>
          </a:p>
        </p:txBody>
      </p:sp>
      <p:sp>
        <p:nvSpPr>
          <p:cNvPr id="21507" name="Line 3">
            <a:extLst>
              <a:ext uri="{FF2B5EF4-FFF2-40B4-BE49-F238E27FC236}">
                <a16:creationId xmlns:a16="http://schemas.microsoft.com/office/drawing/2014/main" id="{06B620FA-645B-4B78-B940-408F77799B4E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4648200"/>
            <a:ext cx="0" cy="144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8" name="Oval 4">
            <a:extLst>
              <a:ext uri="{FF2B5EF4-FFF2-40B4-BE49-F238E27FC236}">
                <a16:creationId xmlns:a16="http://schemas.microsoft.com/office/drawing/2014/main" id="{3058C262-FE82-48D8-9CB6-F131DF53271F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5486400" y="5181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1509" name="Oval 5">
            <a:extLst>
              <a:ext uri="{FF2B5EF4-FFF2-40B4-BE49-F238E27FC236}">
                <a16:creationId xmlns:a16="http://schemas.microsoft.com/office/drawing/2014/main" id="{20988CCC-E829-48DB-B5C7-A659554AD4A0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3886200" y="5105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1510" name="Oval 6">
            <a:extLst>
              <a:ext uri="{FF2B5EF4-FFF2-40B4-BE49-F238E27FC236}">
                <a16:creationId xmlns:a16="http://schemas.microsoft.com/office/drawing/2014/main" id="{94AD9B4E-5C3A-4140-9E49-96CC7A4582AD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5410200" y="4953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1511" name="Oval 7">
            <a:extLst>
              <a:ext uri="{FF2B5EF4-FFF2-40B4-BE49-F238E27FC236}">
                <a16:creationId xmlns:a16="http://schemas.microsoft.com/office/drawing/2014/main" id="{7661D1F1-2B7B-4823-9B02-23409F2FEBB2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4114800" y="4876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1512" name="Oval 8">
            <a:extLst>
              <a:ext uri="{FF2B5EF4-FFF2-40B4-BE49-F238E27FC236}">
                <a16:creationId xmlns:a16="http://schemas.microsoft.com/office/drawing/2014/main" id="{39A1A52B-4D5B-479B-8E34-FF591DAB1681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5029200" y="4876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1513" name="Oval 9">
            <a:extLst>
              <a:ext uri="{FF2B5EF4-FFF2-40B4-BE49-F238E27FC236}">
                <a16:creationId xmlns:a16="http://schemas.microsoft.com/office/drawing/2014/main" id="{50FD432D-30DF-401A-BCEE-239AAECEB4BC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5181600" y="5105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1514" name="Oval 10">
            <a:extLst>
              <a:ext uri="{FF2B5EF4-FFF2-40B4-BE49-F238E27FC236}">
                <a16:creationId xmlns:a16="http://schemas.microsoft.com/office/drawing/2014/main" id="{53162BC5-4FE0-4E97-A4D0-A900620D9569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4419600" y="50292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1515" name="Oval 11">
            <a:extLst>
              <a:ext uri="{FF2B5EF4-FFF2-40B4-BE49-F238E27FC236}">
                <a16:creationId xmlns:a16="http://schemas.microsoft.com/office/drawing/2014/main" id="{87A33F5E-B422-479F-975E-047E6B78143C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3505200" y="5105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1516" name="Oval 12">
            <a:extLst>
              <a:ext uri="{FF2B5EF4-FFF2-40B4-BE49-F238E27FC236}">
                <a16:creationId xmlns:a16="http://schemas.microsoft.com/office/drawing/2014/main" id="{42452D13-75EC-4BE5-9F3D-0F68B5416874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3733800" y="4876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1517" name="Oval 13">
            <a:extLst>
              <a:ext uri="{FF2B5EF4-FFF2-40B4-BE49-F238E27FC236}">
                <a16:creationId xmlns:a16="http://schemas.microsoft.com/office/drawing/2014/main" id="{1AD98729-50F9-4352-B4DB-E50371A57ADC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4191000" y="5105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1518" name="Oval 14">
            <a:extLst>
              <a:ext uri="{FF2B5EF4-FFF2-40B4-BE49-F238E27FC236}">
                <a16:creationId xmlns:a16="http://schemas.microsoft.com/office/drawing/2014/main" id="{17AEFA75-4303-4EE5-B605-2245B5475693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4876800" y="5181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1519" name="Oval 15">
            <a:extLst>
              <a:ext uri="{FF2B5EF4-FFF2-40B4-BE49-F238E27FC236}">
                <a16:creationId xmlns:a16="http://schemas.microsoft.com/office/drawing/2014/main" id="{FEE83EA7-A5A3-45E0-9008-CC41213D4B35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4648200" y="4953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1520" name="Oval 16">
            <a:extLst>
              <a:ext uri="{FF2B5EF4-FFF2-40B4-BE49-F238E27FC236}">
                <a16:creationId xmlns:a16="http://schemas.microsoft.com/office/drawing/2014/main" id="{D2602787-5809-445C-B7BA-D6D29A6F84EA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4572000" y="5181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1521" name="Text Box 17">
            <a:extLst>
              <a:ext uri="{FF2B5EF4-FFF2-40B4-BE49-F238E27FC236}">
                <a16:creationId xmlns:a16="http://schemas.microsoft.com/office/drawing/2014/main" id="{15CB40D2-97CA-4142-9F9A-D6FB253733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4389438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/>
              <a:t>y</a:t>
            </a:r>
          </a:p>
        </p:txBody>
      </p:sp>
      <p:sp>
        <p:nvSpPr>
          <p:cNvPr id="21522" name="Line 18">
            <a:extLst>
              <a:ext uri="{FF2B5EF4-FFF2-40B4-BE49-F238E27FC236}">
                <a16:creationId xmlns:a16="http://schemas.microsoft.com/office/drawing/2014/main" id="{03DE2492-3989-4DB1-B37B-300EA8FD41D5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6096000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3" name="Text Box 19">
            <a:extLst>
              <a:ext uri="{FF2B5EF4-FFF2-40B4-BE49-F238E27FC236}">
                <a16:creationId xmlns:a16="http://schemas.microsoft.com/office/drawing/2014/main" id="{9D69BE4B-BBB8-4C93-A679-E45D2ED4F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1188" y="5989638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/>
              <a:t>x</a:t>
            </a:r>
          </a:p>
        </p:txBody>
      </p:sp>
      <p:sp>
        <p:nvSpPr>
          <p:cNvPr id="21524" name="Line 20">
            <a:extLst>
              <a:ext uri="{FF2B5EF4-FFF2-40B4-BE49-F238E27FC236}">
                <a16:creationId xmlns:a16="http://schemas.microsoft.com/office/drawing/2014/main" id="{C3CEDC14-2B61-44ED-AB76-70BE3078165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29000" y="2362200"/>
            <a:ext cx="0" cy="152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5" name="Oval 21">
            <a:extLst>
              <a:ext uri="{FF2B5EF4-FFF2-40B4-BE49-F238E27FC236}">
                <a16:creationId xmlns:a16="http://schemas.microsoft.com/office/drawing/2014/main" id="{D9722B16-219D-401C-B724-DFA443580BEF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4876800" y="2133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1526" name="Oval 22">
            <a:extLst>
              <a:ext uri="{FF2B5EF4-FFF2-40B4-BE49-F238E27FC236}">
                <a16:creationId xmlns:a16="http://schemas.microsoft.com/office/drawing/2014/main" id="{EABC05C9-7AE7-4DFA-A58E-29DF663CEA8A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3581400" y="3048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1527" name="Oval 23">
            <a:extLst>
              <a:ext uri="{FF2B5EF4-FFF2-40B4-BE49-F238E27FC236}">
                <a16:creationId xmlns:a16="http://schemas.microsoft.com/office/drawing/2014/main" id="{2D72CCD0-6583-4605-8292-4B0EB9811D58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5410200" y="3276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1528" name="Oval 24">
            <a:extLst>
              <a:ext uri="{FF2B5EF4-FFF2-40B4-BE49-F238E27FC236}">
                <a16:creationId xmlns:a16="http://schemas.microsoft.com/office/drawing/2014/main" id="{558394D2-25D3-459E-A1E6-EF9DD5F74144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5562600" y="2590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1529" name="Oval 25">
            <a:extLst>
              <a:ext uri="{FF2B5EF4-FFF2-40B4-BE49-F238E27FC236}">
                <a16:creationId xmlns:a16="http://schemas.microsoft.com/office/drawing/2014/main" id="{A040F3C0-DEE0-4FE7-8598-CA8F5C3A6268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3962400" y="3429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1530" name="Oval 26">
            <a:extLst>
              <a:ext uri="{FF2B5EF4-FFF2-40B4-BE49-F238E27FC236}">
                <a16:creationId xmlns:a16="http://schemas.microsoft.com/office/drawing/2014/main" id="{52BF1348-FB98-4C04-8FE2-F69E89D20F7C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4114800" y="2209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1531" name="Oval 27">
            <a:extLst>
              <a:ext uri="{FF2B5EF4-FFF2-40B4-BE49-F238E27FC236}">
                <a16:creationId xmlns:a16="http://schemas.microsoft.com/office/drawing/2014/main" id="{26FDD363-10D2-4F7D-BBDB-A65B9348FE8D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4876800" y="2895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1532" name="Oval 28">
            <a:extLst>
              <a:ext uri="{FF2B5EF4-FFF2-40B4-BE49-F238E27FC236}">
                <a16:creationId xmlns:a16="http://schemas.microsoft.com/office/drawing/2014/main" id="{CB6AAA99-7816-4401-AF6F-DF113CE26989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5029200" y="2438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1533" name="Oval 29">
            <a:extLst>
              <a:ext uri="{FF2B5EF4-FFF2-40B4-BE49-F238E27FC236}">
                <a16:creationId xmlns:a16="http://schemas.microsoft.com/office/drawing/2014/main" id="{F7DB4893-3080-4C0D-8EF1-A82261E5905D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5486400" y="2286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1534" name="Oval 30">
            <a:extLst>
              <a:ext uri="{FF2B5EF4-FFF2-40B4-BE49-F238E27FC236}">
                <a16:creationId xmlns:a16="http://schemas.microsoft.com/office/drawing/2014/main" id="{3DCCC0AA-2605-437E-81FC-69CE38BEC036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4572000" y="2438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1535" name="Oval 31">
            <a:extLst>
              <a:ext uri="{FF2B5EF4-FFF2-40B4-BE49-F238E27FC236}">
                <a16:creationId xmlns:a16="http://schemas.microsoft.com/office/drawing/2014/main" id="{C9D2AE1C-58C2-4884-8476-4EF49CE52D8E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3962400" y="31242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1536" name="Oval 32">
            <a:extLst>
              <a:ext uri="{FF2B5EF4-FFF2-40B4-BE49-F238E27FC236}">
                <a16:creationId xmlns:a16="http://schemas.microsoft.com/office/drawing/2014/main" id="{CD1AFF13-AA02-47FA-8836-563BD7059A92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4191000" y="27432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1537" name="Oval 33">
            <a:extLst>
              <a:ext uri="{FF2B5EF4-FFF2-40B4-BE49-F238E27FC236}">
                <a16:creationId xmlns:a16="http://schemas.microsoft.com/office/drawing/2014/main" id="{A71602C3-7D6A-4890-95FE-E36F74C31888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5181600" y="3429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1538" name="Oval 34">
            <a:extLst>
              <a:ext uri="{FF2B5EF4-FFF2-40B4-BE49-F238E27FC236}">
                <a16:creationId xmlns:a16="http://schemas.microsoft.com/office/drawing/2014/main" id="{E3DF8EA8-671E-4071-85DD-8B8B999A869F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4572000" y="2971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1539" name="Oval 35">
            <a:extLst>
              <a:ext uri="{FF2B5EF4-FFF2-40B4-BE49-F238E27FC236}">
                <a16:creationId xmlns:a16="http://schemas.microsoft.com/office/drawing/2014/main" id="{7688F6BC-6908-4B88-946F-3E949FB8F02C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4343400" y="3276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1540" name="Text Box 36">
            <a:extLst>
              <a:ext uri="{FF2B5EF4-FFF2-40B4-BE49-F238E27FC236}">
                <a16:creationId xmlns:a16="http://schemas.microsoft.com/office/drawing/2014/main" id="{65C2E215-D60B-467E-B081-9793FFF02E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2179638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/>
              <a:t>y</a:t>
            </a:r>
          </a:p>
        </p:txBody>
      </p:sp>
      <p:sp>
        <p:nvSpPr>
          <p:cNvPr id="21541" name="Line 37">
            <a:extLst>
              <a:ext uri="{FF2B5EF4-FFF2-40B4-BE49-F238E27FC236}">
                <a16:creationId xmlns:a16="http://schemas.microsoft.com/office/drawing/2014/main" id="{8FD184DB-A2D8-4350-BB1C-350AE0911AC2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3886200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42" name="Text Box 38">
            <a:extLst>
              <a:ext uri="{FF2B5EF4-FFF2-40B4-BE49-F238E27FC236}">
                <a16:creationId xmlns:a16="http://schemas.microsoft.com/office/drawing/2014/main" id="{040ACA8F-30CE-422B-AF2B-0311212318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1188" y="3779838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/>
              <a:t>x</a:t>
            </a:r>
          </a:p>
        </p:txBody>
      </p:sp>
      <p:sp>
        <p:nvSpPr>
          <p:cNvPr id="21543" name="Rectangle 39">
            <a:extLst>
              <a:ext uri="{FF2B5EF4-FFF2-40B4-BE49-F238E27FC236}">
                <a16:creationId xmlns:a16="http://schemas.microsoft.com/office/drawing/2014/main" id="{DD3EC921-EAAF-46EC-A6F3-55C272A4A5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1371600"/>
            <a:ext cx="8077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342" tIns="42672" rIns="85342" bIns="42672"/>
          <a:lstStyle>
            <a:lvl1pPr marL="320675" indent="-320675" defTabSz="852488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93738" indent="-268288" defTabSz="852488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68388" indent="-215900" defTabSz="852488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93838" indent="-212725" defTabSz="852488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19288" indent="-212725" defTabSz="852488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76488" indent="-212725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33688" indent="-212725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90888" indent="-212725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48088" indent="-212725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44" name="Text Box 77">
            <a:extLst>
              <a:ext uri="{FF2B5EF4-FFF2-40B4-BE49-F238E27FC236}">
                <a16:creationId xmlns:a16="http://schemas.microsoft.com/office/drawing/2014/main" id="{0FE447E6-18B7-4D6D-8298-82E7369083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1600200"/>
            <a:ext cx="2133600" cy="40957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/>
              <a:t>No relationship</a:t>
            </a:r>
          </a:p>
        </p:txBody>
      </p:sp>
      <p:sp>
        <p:nvSpPr>
          <p:cNvPr id="21545" name="Text Box 80">
            <a:extLst>
              <a:ext uri="{FF2B5EF4-FFF2-40B4-BE49-F238E27FC236}">
                <a16:creationId xmlns:a16="http://schemas.microsoft.com/office/drawing/2014/main" id="{4DCC16DC-C367-4100-9C18-7E7E2B95B5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1219200"/>
            <a:ext cx="14747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i="1">
                <a:solidFill>
                  <a:schemeClr val="tx2"/>
                </a:solidFill>
                <a:latin typeface="Tahoma" panose="020B0604030504040204" pitchFamily="34" charset="0"/>
              </a:rPr>
              <a:t>(continued)</a:t>
            </a:r>
          </a:p>
        </p:txBody>
      </p:sp>
      <p:sp>
        <p:nvSpPr>
          <p:cNvPr id="21546" name="Oval 97">
            <a:extLst>
              <a:ext uri="{FF2B5EF4-FFF2-40B4-BE49-F238E27FC236}">
                <a16:creationId xmlns:a16="http://schemas.microsoft.com/office/drawing/2014/main" id="{FD77A6C8-8ECA-4373-AC29-9DE450DCFA5A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3657600" y="2667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1547" name="Oval 98">
            <a:extLst>
              <a:ext uri="{FF2B5EF4-FFF2-40B4-BE49-F238E27FC236}">
                <a16:creationId xmlns:a16="http://schemas.microsoft.com/office/drawing/2014/main" id="{485909BC-088C-4A8C-9057-7417DC310443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4800600" y="3429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1548" name="Oval 99">
            <a:extLst>
              <a:ext uri="{FF2B5EF4-FFF2-40B4-BE49-F238E27FC236}">
                <a16:creationId xmlns:a16="http://schemas.microsoft.com/office/drawing/2014/main" id="{804E1AB9-2266-4F53-9760-671401FB2B3F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5257800" y="2819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53772BF1-DA1E-4E6C-A922-02C450B673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Correlation Coefficient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A2F473E1-9587-44D2-BB0C-57C0FC1EFE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752600"/>
            <a:ext cx="7467600" cy="4114800"/>
          </a:xfrm>
        </p:spPr>
        <p:txBody>
          <a:bodyPr/>
          <a:lstStyle/>
          <a:p>
            <a:pPr eaLnBrk="1" hangingPunct="1"/>
            <a:r>
              <a:rPr lang="en-US" altLang="en-US" sz="2700" dirty="0"/>
              <a:t>The </a:t>
            </a:r>
            <a:r>
              <a:rPr lang="en-US" altLang="en-US" sz="2700" dirty="0">
                <a:solidFill>
                  <a:schemeClr val="folHlink"/>
                </a:solidFill>
              </a:rPr>
              <a:t>population correlation coefficient  </a:t>
            </a:r>
            <a:r>
              <a:rPr lang="el-GR" altLang="en-US" sz="2700" dirty="0">
                <a:solidFill>
                  <a:schemeClr val="folHlink"/>
                </a:solidFill>
                <a:cs typeface="Arial" panose="020B0604020202020204" pitchFamily="34" charset="0"/>
              </a:rPr>
              <a:t>ρ</a:t>
            </a:r>
            <a:r>
              <a:rPr lang="en-US" altLang="en-US" sz="2700" dirty="0"/>
              <a:t>  (rho) measures the strength of the association between the variables</a:t>
            </a:r>
          </a:p>
          <a:p>
            <a:pPr eaLnBrk="1" hangingPunct="1"/>
            <a:endParaRPr lang="en-US" altLang="en-US" sz="1000" dirty="0"/>
          </a:p>
          <a:p>
            <a:pPr eaLnBrk="1" hangingPunct="1"/>
            <a:r>
              <a:rPr lang="en-US" altLang="en-US" sz="2700" dirty="0"/>
              <a:t>The </a:t>
            </a:r>
            <a:r>
              <a:rPr lang="en-US" altLang="en-US" sz="2700" dirty="0">
                <a:solidFill>
                  <a:schemeClr val="folHlink"/>
                </a:solidFill>
              </a:rPr>
              <a:t>sample correlation coefficient  </a:t>
            </a:r>
            <a:r>
              <a:rPr lang="en-US" altLang="en-US" sz="2700" dirty="0">
                <a:solidFill>
                  <a:srgbClr val="FF0000"/>
                </a:solidFill>
              </a:rPr>
              <a:t>r</a:t>
            </a:r>
            <a:r>
              <a:rPr lang="en-US" altLang="en-US" sz="2700" dirty="0"/>
              <a:t>  is an estimate of  </a:t>
            </a:r>
            <a:r>
              <a:rPr lang="el-GR" altLang="en-US" sz="2700" dirty="0">
                <a:cs typeface="Arial" panose="020B0604020202020204" pitchFamily="34" charset="0"/>
              </a:rPr>
              <a:t>ρ</a:t>
            </a:r>
            <a:r>
              <a:rPr lang="en-US" altLang="en-US" sz="2700" dirty="0"/>
              <a:t>  and is used to measure the strength of the linear relationship in the sample observations</a:t>
            </a:r>
          </a:p>
        </p:txBody>
      </p:sp>
      <p:sp>
        <p:nvSpPr>
          <p:cNvPr id="22532" name="Text Box 4">
            <a:extLst>
              <a:ext uri="{FF2B5EF4-FFF2-40B4-BE49-F238E27FC236}">
                <a16:creationId xmlns:a16="http://schemas.microsoft.com/office/drawing/2014/main" id="{B44BF437-A6CB-4DBB-BE3A-A01512EE50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1219200"/>
            <a:ext cx="14747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i="1">
                <a:solidFill>
                  <a:schemeClr val="tx2"/>
                </a:solidFill>
                <a:latin typeface="Tahoma" panose="020B0604030504040204" pitchFamily="34" charset="0"/>
              </a:rPr>
              <a:t>(continued)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2FAEBABA-DFAB-4296-88AE-CEB6ACBC61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Features of  </a:t>
            </a:r>
            <a:r>
              <a:rPr lang="el-GR" altLang="en-US">
                <a:latin typeface="Arial" panose="020B0604020202020204" pitchFamily="34" charset="0"/>
                <a:cs typeface="Arial" panose="020B0604020202020204" pitchFamily="34" charset="0"/>
              </a:rPr>
              <a:t>ρ</a:t>
            </a:r>
            <a:r>
              <a:rPr lang="en-US" altLang="en-US">
                <a:latin typeface="Symbol" panose="05050102010706020507" pitchFamily="18" charset="2"/>
              </a:rPr>
              <a:t>  </a:t>
            </a:r>
            <a:r>
              <a:rPr lang="en-US" altLang="en-US"/>
              <a:t>and  r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609F1683-B142-4509-936B-A1380A1405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6764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/>
              <a:t>Unit free</a:t>
            </a:r>
          </a:p>
          <a:p>
            <a:pPr eaLnBrk="1" hangingPunct="1"/>
            <a:r>
              <a:rPr lang="en-US" altLang="en-US"/>
              <a:t>Range between -1 and 1</a:t>
            </a:r>
          </a:p>
          <a:p>
            <a:pPr eaLnBrk="1" hangingPunct="1"/>
            <a:r>
              <a:rPr lang="en-US" altLang="en-US"/>
              <a:t>The closer to -1, the stronger the negative linear relationship</a:t>
            </a:r>
          </a:p>
          <a:p>
            <a:pPr eaLnBrk="1" hangingPunct="1"/>
            <a:r>
              <a:rPr lang="en-US" altLang="en-US"/>
              <a:t>The closer to 1, the stronger the positive linear relationship</a:t>
            </a:r>
          </a:p>
          <a:p>
            <a:pPr eaLnBrk="1" hangingPunct="1"/>
            <a:r>
              <a:rPr lang="en-US" altLang="en-US"/>
              <a:t>The closer to 0, the weaker the linear relationship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nHall1">
  <a:themeElements>
    <a:clrScheme name="PrenHall1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PrenHall1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renHall1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nHall1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nHall1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nHall1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nHall1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nHall1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nHall1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Designs\PrenHall1.pot</Template>
  <TotalTime>1730</TotalTime>
  <Pages>20</Pages>
  <Words>1172</Words>
  <Application>Microsoft Office PowerPoint</Application>
  <PresentationFormat>On-screen Show (4:3)</PresentationFormat>
  <Paragraphs>412</Paragraphs>
  <Slides>33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45" baseType="lpstr">
      <vt:lpstr>Times New Roman</vt:lpstr>
      <vt:lpstr>Lucida Bright</vt:lpstr>
      <vt:lpstr>FrankRuehl</vt:lpstr>
      <vt:lpstr>Arial</vt:lpstr>
      <vt:lpstr>Calibri</vt:lpstr>
      <vt:lpstr>Symbol</vt:lpstr>
      <vt:lpstr>Tahoma</vt:lpstr>
      <vt:lpstr>Wingdings</vt:lpstr>
      <vt:lpstr>PrenHall1</vt:lpstr>
      <vt:lpstr>Equation</vt:lpstr>
      <vt:lpstr>Worksheet</vt:lpstr>
      <vt:lpstr>Chart</vt:lpstr>
      <vt:lpstr>PowerPoint Presentation</vt:lpstr>
      <vt:lpstr>Module Goals</vt:lpstr>
      <vt:lpstr>PowerPoint Presentation</vt:lpstr>
      <vt:lpstr>Scatter Plots and Correlation</vt:lpstr>
      <vt:lpstr>Scatter Plot Examples</vt:lpstr>
      <vt:lpstr>Scatter Plot Examples</vt:lpstr>
      <vt:lpstr>Scatter Plot Examples</vt:lpstr>
      <vt:lpstr>Correlation Coefficient</vt:lpstr>
      <vt:lpstr>Features of  ρ  and  r</vt:lpstr>
      <vt:lpstr>Examples of Approximate  r  Values</vt:lpstr>
      <vt:lpstr>Calculating the  Correlation Coefficient</vt:lpstr>
      <vt:lpstr>Calculation Example</vt:lpstr>
      <vt:lpstr>Excel Output</vt:lpstr>
      <vt:lpstr>Correlation using Regression</vt:lpstr>
      <vt:lpstr>Calculation Example</vt:lpstr>
      <vt:lpstr>PowerPoint Presentation</vt:lpstr>
      <vt:lpstr>Introduction to Regression Analysis</vt:lpstr>
      <vt:lpstr>Simple Linear Regression Model</vt:lpstr>
      <vt:lpstr>Population Linear Regression</vt:lpstr>
      <vt:lpstr>Population Linear Regression</vt:lpstr>
      <vt:lpstr>Estimated Regression Model</vt:lpstr>
      <vt:lpstr>Finding the Least Squares Equation</vt:lpstr>
      <vt:lpstr>PowerPoint Presentation</vt:lpstr>
      <vt:lpstr>Simple Linear Regression Example</vt:lpstr>
      <vt:lpstr>Example: House Prices</vt:lpstr>
      <vt:lpstr>Regression Using Excel</vt:lpstr>
      <vt:lpstr>Excel Output</vt:lpstr>
      <vt:lpstr>Example: House Prices</vt:lpstr>
      <vt:lpstr>PowerPoint Presentation</vt:lpstr>
      <vt:lpstr>Coefficient of Determination, R2</vt:lpstr>
      <vt:lpstr>Excel Output</vt:lpstr>
      <vt:lpstr>Module Summary</vt:lpstr>
      <vt:lpstr>PowerPoint Presentation</vt:lpstr>
    </vt:vector>
  </TitlesOfParts>
  <Company>University of San Diego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Statistics: A Decision-Making Approach, 6th edition</dc:title>
  <dc:subject>Chapter 13</dc:subject>
  <dc:creator>Dirk Yandell</dc:creator>
  <cp:keywords/>
  <dc:description/>
  <cp:lastModifiedBy>Derek Podobas</cp:lastModifiedBy>
  <cp:revision>104</cp:revision>
  <cp:lastPrinted>1998-11-22T23:37:53Z</cp:lastPrinted>
  <dcterms:created xsi:type="dcterms:W3CDTF">2001-01-13T00:04:22Z</dcterms:created>
  <dcterms:modified xsi:type="dcterms:W3CDTF">2021-11-04T20:53:51Z</dcterms:modified>
</cp:coreProperties>
</file>