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89" r:id="rId4"/>
  </p:sldMasterIdLst>
  <p:notesMasterIdLst>
    <p:notesMasterId r:id="rId34"/>
  </p:notesMasterIdLst>
  <p:handoutMasterIdLst>
    <p:handoutMasterId r:id="rId35"/>
  </p:handoutMasterIdLst>
  <p:sldIdLst>
    <p:sldId id="260" r:id="rId5"/>
    <p:sldId id="281" r:id="rId6"/>
    <p:sldId id="402" r:id="rId7"/>
    <p:sldId id="329" r:id="rId8"/>
    <p:sldId id="404" r:id="rId9"/>
    <p:sldId id="391" r:id="rId10"/>
    <p:sldId id="392" r:id="rId11"/>
    <p:sldId id="386" r:id="rId12"/>
    <p:sldId id="387" r:id="rId13"/>
    <p:sldId id="397" r:id="rId14"/>
    <p:sldId id="406" r:id="rId15"/>
    <p:sldId id="407" r:id="rId16"/>
    <p:sldId id="385" r:id="rId17"/>
    <p:sldId id="403" r:id="rId18"/>
    <p:sldId id="412" r:id="rId19"/>
    <p:sldId id="388" r:id="rId20"/>
    <p:sldId id="411" r:id="rId21"/>
    <p:sldId id="409" r:id="rId22"/>
    <p:sldId id="396" r:id="rId23"/>
    <p:sldId id="398" r:id="rId24"/>
    <p:sldId id="410" r:id="rId25"/>
    <p:sldId id="401" r:id="rId26"/>
    <p:sldId id="413" r:id="rId27"/>
    <p:sldId id="399" r:id="rId28"/>
    <p:sldId id="400" r:id="rId29"/>
    <p:sldId id="381" r:id="rId30"/>
    <p:sldId id="383" r:id="rId31"/>
    <p:sldId id="382" r:id="rId32"/>
    <p:sldId id="380" r:id="rId33"/>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htami Devi" initials="AD" lastIdx="38" clrIdx="0">
    <p:extLst>
      <p:ext uri="{19B8F6BF-5375-455C-9EA6-DF929625EA0E}">
        <p15:presenceInfo xmlns:p15="http://schemas.microsoft.com/office/powerpoint/2012/main" userId="S-1-5-21-3361151005-2080053223-3394076701-16130" providerId="AD"/>
      </p:ext>
    </p:extLst>
  </p:cmAuthor>
  <p:cmAuthor id="2" name="Anisha Maria Fernandes" initials="AMF" lastIdx="34" clrIdx="1">
    <p:extLst>
      <p:ext uri="{19B8F6BF-5375-455C-9EA6-DF929625EA0E}">
        <p15:presenceInfo xmlns:p15="http://schemas.microsoft.com/office/powerpoint/2012/main" userId="S-1-5-21-3361151005-2080053223-3394076701-18836" providerId="AD"/>
      </p:ext>
    </p:extLst>
  </p:cmAuthor>
  <p:cmAuthor id="3" name="Bhavana Balaji" initials="BB" lastIdx="58" clrIdx="2">
    <p:extLst>
      <p:ext uri="{19B8F6BF-5375-455C-9EA6-DF929625EA0E}">
        <p15:presenceInfo xmlns:p15="http://schemas.microsoft.com/office/powerpoint/2012/main" userId="S-1-5-21-3361151005-2080053223-3394076701-4818" providerId="AD"/>
      </p:ext>
    </p:extLst>
  </p:cmAuthor>
  <p:cmAuthor id="4" name="Anusha Ravi" initials="AR" lastIdx="40" clrIdx="3">
    <p:extLst>
      <p:ext uri="{19B8F6BF-5375-455C-9EA6-DF929625EA0E}">
        <p15:presenceInfo xmlns:p15="http://schemas.microsoft.com/office/powerpoint/2012/main" userId="S-1-5-21-3361151005-2080053223-3394076701-189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6AB0"/>
    <a:srgbClr val="00A7C1"/>
    <a:srgbClr val="E41B23"/>
    <a:srgbClr val="CC0033"/>
    <a:srgbClr val="F6C700"/>
    <a:srgbClr val="006699"/>
    <a:srgbClr val="999900"/>
    <a:srgbClr val="BC421D"/>
    <a:srgbClr val="CC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0" autoAdjust="0"/>
    <p:restoredTop sz="86410" autoAdjust="0"/>
  </p:normalViewPr>
  <p:slideViewPr>
    <p:cSldViewPr snapToGrid="0">
      <p:cViewPr varScale="1">
        <p:scale>
          <a:sx n="85" d="100"/>
          <a:sy n="85" d="100"/>
        </p:scale>
        <p:origin x="90" y="486"/>
      </p:cViewPr>
      <p:guideLst>
        <p:guide orient="horz" pos="2160"/>
        <p:guide pos="2880"/>
      </p:guideLst>
    </p:cSldViewPr>
  </p:slideViewPr>
  <p:outlineViewPr>
    <p:cViewPr>
      <p:scale>
        <a:sx n="66" d="100"/>
        <a:sy n="66" d="100"/>
      </p:scale>
      <p:origin x="0" y="-71634"/>
    </p:cViewPr>
    <p:sldLst>
      <p:sld r:id="rId1" collapse="1"/>
    </p:sldLst>
  </p:outlineViewPr>
  <p:notesTextViewPr>
    <p:cViewPr>
      <p:scale>
        <a:sx n="75" d="100"/>
        <a:sy n="75" d="100"/>
      </p:scale>
      <p:origin x="0" y="0"/>
    </p:cViewPr>
  </p:notesTextViewPr>
  <p:sorterViewPr>
    <p:cViewPr>
      <p:scale>
        <a:sx n="200" d="100"/>
        <a:sy n="200" d="100"/>
      </p:scale>
      <p:origin x="0" y="-31914"/>
    </p:cViewPr>
  </p:sorterViewPr>
  <p:notesViewPr>
    <p:cSldViewPr snapToGrid="0">
      <p:cViewPr varScale="1">
        <p:scale>
          <a:sx n="86" d="100"/>
          <a:sy n="86" d="100"/>
        </p:scale>
        <p:origin x="1926"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eaLnBrk="1" hangingPunct="1">
              <a:defRPr sz="1300">
                <a:latin typeface="Times New Roman" pitchFamily="-108" charset="0"/>
                <a:ea typeface="ＭＳ Ｐゴシック" pitchFamily="-108" charset="-128"/>
                <a:cs typeface="+mn-cs"/>
              </a:defRPr>
            </a:lvl1pPr>
          </a:lstStyle>
          <a:p>
            <a:pPr>
              <a:defRPr/>
            </a:pPr>
            <a:endParaRPr lang="en-US" dirty="0"/>
          </a:p>
        </p:txBody>
      </p:sp>
      <p:sp>
        <p:nvSpPr>
          <p:cNvPr id="17203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eaLnBrk="1" hangingPunct="1">
              <a:defRPr sz="1300">
                <a:latin typeface="Times New Roman" pitchFamily="-108" charset="0"/>
                <a:ea typeface="ＭＳ Ｐゴシック" pitchFamily="-108" charset="-128"/>
                <a:cs typeface="+mn-cs"/>
              </a:defRPr>
            </a:lvl1pPr>
          </a:lstStyle>
          <a:p>
            <a:pPr>
              <a:defRPr/>
            </a:pPr>
            <a:endParaRPr lang="en-US" dirty="0"/>
          </a:p>
        </p:txBody>
      </p:sp>
      <p:sp>
        <p:nvSpPr>
          <p:cNvPr id="17203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eaLnBrk="1" hangingPunct="1">
              <a:defRPr sz="1300">
                <a:latin typeface="Times New Roman" pitchFamily="-108" charset="0"/>
                <a:ea typeface="ＭＳ Ｐゴシック" pitchFamily="-108" charset="-128"/>
                <a:cs typeface="+mn-cs"/>
              </a:defRPr>
            </a:lvl1pPr>
          </a:lstStyle>
          <a:p>
            <a:pPr>
              <a:defRPr/>
            </a:pPr>
            <a:endParaRPr lang="en-US" dirty="0"/>
          </a:p>
        </p:txBody>
      </p:sp>
      <p:sp>
        <p:nvSpPr>
          <p:cNvPr id="17203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eaLnBrk="1" hangingPunct="1">
              <a:defRPr sz="1300">
                <a:cs typeface="Arial" panose="020B0604020202020204" pitchFamily="34" charset="0"/>
              </a:defRPr>
            </a:lvl1pPr>
          </a:lstStyle>
          <a:p>
            <a:fld id="{7D473507-DE07-4D09-BFE4-11FC6EBE38A3}" type="slidenum">
              <a:rPr lang="en-US" altLang="en-US"/>
              <a:pPr/>
              <a:t>‹#›</a:t>
            </a:fld>
            <a:endParaRPr lang="en-US" altLang="en-US" dirty="0"/>
          </a:p>
        </p:txBody>
      </p:sp>
    </p:spTree>
    <p:extLst>
      <p:ext uri="{BB962C8B-B14F-4D97-AF65-F5344CB8AC3E}">
        <p14:creationId xmlns:p14="http://schemas.microsoft.com/office/powerpoint/2010/main" val="15321885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eaLnBrk="1" hangingPunct="1">
              <a:defRPr sz="1300">
                <a:latin typeface="Times New Roman" pitchFamily="-108" charset="0"/>
                <a:ea typeface="ＭＳ Ｐゴシック" pitchFamily="-108" charset="-128"/>
                <a:cs typeface="+mn-cs"/>
              </a:defRPr>
            </a:lvl1pPr>
          </a:lstStyle>
          <a:p>
            <a:pPr>
              <a:defRPr/>
            </a:pPr>
            <a:endParaRPr lang="en-US" dirty="0"/>
          </a:p>
        </p:txBody>
      </p:sp>
      <p:sp>
        <p:nvSpPr>
          <p:cNvPr id="28675" name="Rectangle 3"/>
          <p:cNvSpPr>
            <a:spLocks noGrp="1" noChangeArrowheads="1"/>
          </p:cNvSpPr>
          <p:nvPr>
            <p:ph type="dt" idx="1"/>
          </p:nvPr>
        </p:nvSpPr>
        <p:spPr bwMode="auto">
          <a:xfrm>
            <a:off x="4144963" y="0"/>
            <a:ext cx="3170237"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eaLnBrk="1" hangingPunct="1">
              <a:defRPr sz="1300">
                <a:latin typeface="Times New Roman" pitchFamily="-108" charset="0"/>
                <a:ea typeface="ＭＳ Ｐゴシック" pitchFamily="-108" charset="-128"/>
                <a:cs typeface="+mn-cs"/>
              </a:defRPr>
            </a:lvl1pPr>
          </a:lstStyle>
          <a:p>
            <a:pPr>
              <a:defRPr/>
            </a:pPr>
            <a:endParaRPr lang="en-US" dirty="0"/>
          </a:p>
        </p:txBody>
      </p:sp>
      <p:sp>
        <p:nvSpPr>
          <p:cNvPr id="3584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eaLnBrk="1" hangingPunct="1">
              <a:defRPr sz="1300">
                <a:latin typeface="Times New Roman" pitchFamily="-108" charset="0"/>
                <a:ea typeface="ＭＳ Ｐゴシック" pitchFamily="-108" charset="-128"/>
                <a:cs typeface="+mn-cs"/>
              </a:defRPr>
            </a:lvl1pPr>
          </a:lstStyle>
          <a:p>
            <a:pPr>
              <a:defRPr/>
            </a:pPr>
            <a:endParaRPr lang="en-US" dirty="0"/>
          </a:p>
        </p:txBody>
      </p:sp>
      <p:sp>
        <p:nvSpPr>
          <p:cNvPr id="2867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eaLnBrk="1" hangingPunct="1">
              <a:defRPr sz="1300">
                <a:cs typeface="Arial" panose="020B0604020202020204" pitchFamily="34" charset="0"/>
              </a:defRPr>
            </a:lvl1pPr>
          </a:lstStyle>
          <a:p>
            <a:fld id="{3B68E34E-EDC0-4834-9ED5-C5061F86727E}" type="slidenum">
              <a:rPr lang="en-US" altLang="en-US"/>
              <a:pPr/>
              <a:t>‹#›</a:t>
            </a:fld>
            <a:endParaRPr lang="en-US" altLang="en-US" dirty="0"/>
          </a:p>
        </p:txBody>
      </p:sp>
    </p:spTree>
    <p:extLst>
      <p:ext uri="{BB962C8B-B14F-4D97-AF65-F5344CB8AC3E}">
        <p14:creationId xmlns:p14="http://schemas.microsoft.com/office/powerpoint/2010/main" val="3847513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ゴシック" pitchFamily="-108" charset="-128"/>
        <a:cs typeface="ＭＳ Ｐゴシック" pitchFamily="-108" charset="-128"/>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ゴシック" pitchFamily="-10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ゴシック" pitchFamily="-10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ゴシック" pitchFamily="-10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ゴシック" pitchFamily="-10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6788">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6788">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6788">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6788">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0F89FF17-CED8-4273-AD7C-6160F34D296F}" type="slidenum">
              <a:rPr lang="en-US" altLang="en-US" sz="1300"/>
              <a:pPr/>
              <a:t>1</a:t>
            </a:fld>
            <a:endParaRPr lang="en-US" altLang="en-US" sz="1300"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001273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6788">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6788">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6788">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6788">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3B881770-7CF9-4B2B-A3A5-7AD276ABBB57}" type="slidenum">
              <a:rPr lang="en-US" altLang="en-US" sz="1300"/>
              <a:pPr/>
              <a:t>2</a:t>
            </a:fld>
            <a:endParaRPr lang="en-US" altLang="en-US" sz="1300" dirty="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497205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6788">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6788">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6788">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6788">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10E9518B-A822-4D5A-80ED-31DE93113731}" type="slidenum">
              <a:rPr lang="en-US" altLang="en-US" sz="1300"/>
              <a:pPr/>
              <a:t>3</a:t>
            </a:fld>
            <a:endParaRPr lang="en-US" altLang="en-US" sz="1300"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528620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6788">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6788">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6788">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6788">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36C97DB5-C6F3-4069-996D-ED6B5D69F6D2}" type="slidenum">
              <a:rPr lang="en-US" altLang="en-US" sz="1300"/>
              <a:pPr/>
              <a:t>4</a:t>
            </a:fld>
            <a:endParaRPr lang="en-US" altLang="en-US" sz="1300"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409702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FD45-8B02-4948-8F53-48F0658CB3E1}" type="slidenum">
              <a:rPr lang="en-US" altLang="en-US" smtClean="0"/>
              <a:pPr/>
              <a:t>29</a:t>
            </a:fld>
            <a:endParaRPr lang="en-US" altLang="en-US" dirty="0"/>
          </a:p>
        </p:txBody>
      </p:sp>
    </p:spTree>
    <p:extLst>
      <p:ext uri="{BB962C8B-B14F-4D97-AF65-F5344CB8AC3E}">
        <p14:creationId xmlns:p14="http://schemas.microsoft.com/office/powerpoint/2010/main" val="8262396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087832" y="-1140657"/>
            <a:ext cx="6968333" cy="9144001"/>
          </a:xfrm>
          <a:prstGeom prst="rect">
            <a:avLst/>
          </a:prstGeom>
        </p:spPr>
      </p:pic>
      <p:sp>
        <p:nvSpPr>
          <p:cNvPr id="3" name="Rectangle 2"/>
          <p:cNvSpPr/>
          <p:nvPr userDrawn="1"/>
        </p:nvSpPr>
        <p:spPr>
          <a:xfrm>
            <a:off x="-9939" y="1600200"/>
            <a:ext cx="9144000" cy="1143000"/>
          </a:xfrm>
          <a:prstGeom prst="rect">
            <a:avLst/>
          </a:prstGeom>
          <a:solidFill>
            <a:srgbClr val="5D6AB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TextBox 3"/>
          <p:cNvSpPr txBox="1">
            <a:spLocks noChangeArrowheads="1"/>
          </p:cNvSpPr>
          <p:nvPr userDrawn="1"/>
        </p:nvSpPr>
        <p:spPr bwMode="auto">
          <a:xfrm>
            <a:off x="5230811" y="3102114"/>
            <a:ext cx="3684589"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IN" sz="4000" b="0" i="0" u="none" strike="noStrike" kern="1200" baseline="0" dirty="0">
                <a:solidFill>
                  <a:schemeClr val="tx2"/>
                </a:solidFill>
                <a:latin typeface="Folio Std Medium"/>
                <a:ea typeface="ＭＳ Ｐゴシック" panose="020B0600070205080204" pitchFamily="34" charset="-128"/>
                <a:cs typeface="+mn-cs"/>
              </a:rPr>
              <a:t>Accounting:</a:t>
            </a:r>
          </a:p>
          <a:p>
            <a:r>
              <a:rPr lang="en-IN" sz="4000" b="0" i="0" u="none" strike="noStrike" kern="1200" baseline="0" dirty="0">
                <a:solidFill>
                  <a:schemeClr val="tx2"/>
                </a:solidFill>
                <a:latin typeface="Folio Std Medium"/>
                <a:ea typeface="ＭＳ Ｐゴシック" panose="020B0600070205080204" pitchFamily="34" charset="-128"/>
                <a:cs typeface="+mn-cs"/>
              </a:rPr>
              <a:t>Decision Making by the Numbers</a:t>
            </a:r>
            <a:endParaRPr lang="en-IN" altLang="en-US" sz="6000" baseline="0" dirty="0">
              <a:solidFill>
                <a:schemeClr val="tx2"/>
              </a:solidFill>
              <a:latin typeface="Folio Std Medium"/>
              <a:cs typeface="Arial" panose="020B0604020202020204" pitchFamily="34" charset="0"/>
            </a:endParaRPr>
          </a:p>
        </p:txBody>
      </p:sp>
      <p:sp>
        <p:nvSpPr>
          <p:cNvPr id="5" name="TextBox 4"/>
          <p:cNvSpPr txBox="1">
            <a:spLocks noChangeArrowheads="1"/>
          </p:cNvSpPr>
          <p:nvPr userDrawn="1"/>
        </p:nvSpPr>
        <p:spPr bwMode="auto">
          <a:xfrm>
            <a:off x="5230810" y="1600200"/>
            <a:ext cx="330358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7200" baseline="0" dirty="0">
                <a:solidFill>
                  <a:schemeClr val="bg1"/>
                </a:solidFill>
                <a:latin typeface="Folio Std Medium" charset="0"/>
                <a:ea typeface="DINPro-CondBlack"/>
                <a:cs typeface="DINPro-CondBlack"/>
              </a:rPr>
              <a:t>8</a:t>
            </a:r>
          </a:p>
        </p:txBody>
      </p:sp>
      <p:sp>
        <p:nvSpPr>
          <p:cNvPr id="9" name="Title 1" hidden="1"/>
          <p:cNvSpPr>
            <a:spLocks noGrp="1"/>
          </p:cNvSpPr>
          <p:nvPr>
            <p:ph type="title"/>
          </p:nvPr>
        </p:nvSpPr>
        <p:spPr>
          <a:xfrm>
            <a:off x="525463" y="3175"/>
            <a:ext cx="8229600" cy="1143000"/>
          </a:xfrm>
        </p:spPr>
        <p:txBody>
          <a:bodyPr/>
          <a:lstStyle>
            <a:lvl1pPr algn="l">
              <a:defRPr baseline="0"/>
            </a:lvl1pPr>
          </a:lstStyle>
          <a:p>
            <a:r>
              <a:rPr lang="en-US" altLang="en-US"/>
              <a:t>Click to edit Master title style</a:t>
            </a:r>
            <a:endParaRPr lang="en-US" altLang="en-US" dirty="0"/>
          </a:p>
        </p:txBody>
      </p:sp>
      <p:sp>
        <p:nvSpPr>
          <p:cNvPr id="10" name="Footer Placeholder 1"/>
          <p:cNvSpPr>
            <a:spLocks noGrp="1"/>
          </p:cNvSpPr>
          <p:nvPr>
            <p:ph type="ftr" sz="quarter" idx="10"/>
          </p:nvPr>
        </p:nvSpPr>
        <p:spPr>
          <a:xfrm>
            <a:off x="5508625" y="6440488"/>
            <a:ext cx="3635375" cy="422275"/>
          </a:xfrm>
        </p:spPr>
        <p:txBody>
          <a:bodyPr anchor="b"/>
          <a:lstStyle>
            <a:lvl1pPr algn="ctr">
              <a:defRPr sz="1000" kern="700" spc="50">
                <a:solidFill>
                  <a:schemeClr val="tx2"/>
                </a:solidFill>
                <a:latin typeface="Arial Narrow"/>
                <a:cs typeface="Arial Narrow"/>
              </a:defRPr>
            </a:lvl1pPr>
          </a:lstStyle>
          <a:p>
            <a:pPr>
              <a:defRPr/>
            </a:pPr>
            <a:r>
              <a:rPr lang="en-US" dirty="0"/>
              <a:t>Copyright ©2019 Cengage Learning. All Rights Reserved. May not be scanned, copied or duplicated, or posted to a publicly accessible website, in whole or in part. </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836" y="660325"/>
            <a:ext cx="4517136" cy="57801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62829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283FA080-7EC3-4AB1-9972-F7D16DE30438}"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a:solidFill>
                <a:srgbClr val="000000"/>
              </a:solidFill>
              <a:latin typeface="Calibri" panose="020F0502020204030204" pitchFamily="34" charset="0"/>
              <a:cs typeface="Arial" panose="020B0604020202020204" pitchFamily="34" charset="0"/>
            </a:endParaRPr>
          </a:p>
        </p:txBody>
      </p:sp>
      <p:sp>
        <p:nvSpPr>
          <p:cNvPr id="10"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700" kern="700" spc="50" dirty="0">
                <a:solidFill>
                  <a:schemeClr val="tx2"/>
                </a:solidFill>
                <a:latin typeface="Arial Narrow"/>
                <a:cs typeface="Arial Narrow"/>
              </a:rPr>
              <a:t>Copyright ©2016 Cengage Learning. All Rights Reserved. May not be scanned, copied or duplicated, or posted to a publicly accessible website, in whole or in part. </a:t>
            </a:r>
          </a:p>
        </p:txBody>
      </p:sp>
      <p:sp>
        <p:nvSpPr>
          <p:cNvPr id="12"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rgbClr val="000000"/>
                </a:solidFill>
              </a:rPr>
              <a:t>HIST4 | CH6</a:t>
            </a:r>
            <a:endParaRPr lang="en-US" b="1" dirty="0">
              <a:solidFill>
                <a:srgbClr val="000000"/>
              </a:solidFill>
            </a:endParaRPr>
          </a:p>
        </p:txBody>
      </p:sp>
      <p:sp>
        <p:nvSpPr>
          <p:cNvPr id="13" name="Title 1" hidden="1"/>
          <p:cNvSpPr>
            <a:spLocks noGrp="1"/>
          </p:cNvSpPr>
          <p:nvPr>
            <p:ph type="title"/>
          </p:nvPr>
        </p:nvSpPr>
        <p:spPr>
          <a:xfrm>
            <a:off x="525463" y="3175"/>
            <a:ext cx="8229600" cy="1143000"/>
          </a:xfrm>
        </p:spPr>
        <p:txBody>
          <a:bodyPr/>
          <a:lstStyle>
            <a:lvl1pPr algn="l">
              <a:defRPr/>
            </a:lvl1pPr>
          </a:lstStyle>
          <a:p>
            <a:r>
              <a:rPr lang="en-US" altLang="en-US"/>
              <a:t>Click to edit Master title style</a:t>
            </a:r>
            <a:endParaRPr lang="en-US" altLang="en-US" dirty="0"/>
          </a:p>
        </p:txBody>
      </p:sp>
      <p:sp>
        <p:nvSpPr>
          <p:cNvPr id="15" name="Date Placeholder 3"/>
          <p:cNvSpPr>
            <a:spLocks noGrp="1"/>
          </p:cNvSpPr>
          <p:nvPr>
            <p:ph type="dt" sz="half" idx="13"/>
          </p:nvPr>
        </p:nvSpPr>
        <p:spPr/>
        <p:txBody>
          <a:bodyPr/>
          <a:lstStyle>
            <a:lvl1pPr>
              <a:defRPr/>
            </a:lvl1pPr>
          </a:lstStyle>
          <a:p>
            <a:pPr>
              <a:defRPr/>
            </a:pPr>
            <a:endParaRPr lang="en-US" dirty="0"/>
          </a:p>
        </p:txBody>
      </p:sp>
      <p:sp>
        <p:nvSpPr>
          <p:cNvPr id="16" name="Footer Placeholder 4"/>
          <p:cNvSpPr>
            <a:spLocks noGrp="1"/>
          </p:cNvSpPr>
          <p:nvPr>
            <p:ph type="ftr" sz="quarter" idx="14"/>
          </p:nvPr>
        </p:nvSpPr>
        <p:spPr/>
        <p:txBody>
          <a:bodyPr/>
          <a:lstStyle>
            <a:lvl1pPr>
              <a:defRPr/>
            </a:lvl1pPr>
          </a:lstStyle>
          <a:p>
            <a:pPr>
              <a:defRPr/>
            </a:pPr>
            <a:endParaRPr lang="en-US" dirty="0"/>
          </a:p>
        </p:txBody>
      </p:sp>
      <p:sp>
        <p:nvSpPr>
          <p:cNvPr id="17" name="Rectangle 16"/>
          <p:cNvSpPr/>
          <p:nvPr userDrawn="1"/>
        </p:nvSpPr>
        <p:spPr>
          <a:xfrm>
            <a:off x="0" y="0"/>
            <a:ext cx="9144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322D24CB-6855-41E9-929B-E1525142729A}"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a:solidFill>
                <a:srgbClr val="000000"/>
              </a:solidFill>
              <a:latin typeface="Calibri" panose="020F0502020204030204" pitchFamily="34" charset="0"/>
              <a:cs typeface="Arial" panose="020B0604020202020204" pitchFamily="34" charset="0"/>
            </a:endParaRPr>
          </a:p>
        </p:txBody>
      </p:sp>
      <p:sp>
        <p:nvSpPr>
          <p:cNvPr id="20"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chemeClr val="bg1"/>
                </a:solidFill>
              </a:rPr>
              <a:t>BUSN11 | CH8</a:t>
            </a:r>
            <a:endParaRPr lang="en-US" sz="1000" b="1" dirty="0">
              <a:solidFill>
                <a:schemeClr val="bg1"/>
              </a:solidFill>
            </a:endParaRPr>
          </a:p>
        </p:txBody>
      </p:sp>
      <p:sp>
        <p:nvSpPr>
          <p:cNvPr id="21" name="Rectangle 20"/>
          <p:cNvSpPr/>
          <p:nvPr userDrawn="1"/>
        </p:nvSpPr>
        <p:spPr>
          <a:xfrm>
            <a:off x="8447088" y="685800"/>
            <a:ext cx="685800" cy="304800"/>
          </a:xfrm>
          <a:prstGeom prst="rect">
            <a:avLst/>
          </a:prstGeom>
          <a:solidFill>
            <a:srgbClr val="5D6A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22" name="Rectangle 21"/>
          <p:cNvSpPr/>
          <p:nvPr userDrawn="1"/>
        </p:nvSpPr>
        <p:spPr>
          <a:xfrm>
            <a:off x="8447088" y="990600"/>
            <a:ext cx="685800" cy="304800"/>
          </a:xfrm>
          <a:prstGeom prst="rect">
            <a:avLst/>
          </a:prstGeom>
          <a:solidFill>
            <a:srgbClr val="EADC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23" name="Rectangle 22"/>
          <p:cNvSpPr/>
          <p:nvPr userDrawn="1"/>
        </p:nvSpPr>
        <p:spPr>
          <a:xfrm>
            <a:off x="8447088" y="1295400"/>
            <a:ext cx="685800" cy="3048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24" name="Rectangle 23"/>
          <p:cNvSpPr/>
          <p:nvPr userDrawn="1"/>
        </p:nvSpPr>
        <p:spPr>
          <a:xfrm>
            <a:off x="0" y="2743200"/>
            <a:ext cx="685800" cy="304800"/>
          </a:xfrm>
          <a:prstGeom prst="rect">
            <a:avLst/>
          </a:prstGeom>
          <a:solidFill>
            <a:srgbClr val="5D6A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25" name="Rectangle 24"/>
          <p:cNvSpPr/>
          <p:nvPr userDrawn="1"/>
        </p:nvSpPr>
        <p:spPr>
          <a:xfrm>
            <a:off x="0" y="3048000"/>
            <a:ext cx="685800" cy="304800"/>
          </a:xfrm>
          <a:prstGeom prst="rect">
            <a:avLst/>
          </a:prstGeom>
          <a:solidFill>
            <a:srgbClr val="EADC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26" name="Rectangle 25"/>
          <p:cNvSpPr/>
          <p:nvPr userDrawn="1"/>
        </p:nvSpPr>
        <p:spPr>
          <a:xfrm>
            <a:off x="0" y="3352800"/>
            <a:ext cx="685800" cy="3048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27" name="Rectangle 26"/>
          <p:cNvSpPr/>
          <p:nvPr userDrawn="1"/>
        </p:nvSpPr>
        <p:spPr>
          <a:xfrm>
            <a:off x="457200" y="381000"/>
            <a:ext cx="8298164" cy="5975350"/>
          </a:xfrm>
          <a:prstGeom prst="rect">
            <a:avLst/>
          </a:prstGeom>
          <a:solidFill>
            <a:srgbClr val="DFEEE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B7344C52-5D9B-490E-AA6B-CCF6913FB041}"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a:solidFill>
                <a:srgbClr val="000000"/>
              </a:solidFill>
              <a:latin typeface="Calibri" panose="020F0502020204030204" pitchFamily="34" charset="0"/>
              <a:cs typeface="Arial" panose="020B0604020202020204" pitchFamily="34" charset="0"/>
            </a:endParaRPr>
          </a:p>
        </p:txBody>
      </p:sp>
      <p:sp>
        <p:nvSpPr>
          <p:cNvPr id="30" name="Title 1"/>
          <p:cNvSpPr txBox="1">
            <a:spLocks/>
          </p:cNvSpPr>
          <p:nvPr userDrawn="1"/>
        </p:nvSpPr>
        <p:spPr bwMode="auto">
          <a:xfrm>
            <a:off x="525764" y="625475"/>
            <a:ext cx="8229600" cy="5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2500" lnSpcReduction="10000"/>
          </a:bodyPr>
          <a:lstStyle>
            <a:lvl1pPr algn="l" defTabSz="457200" rtl="0" eaLnBrk="0" fontAlgn="base" hangingPunct="0">
              <a:spcBef>
                <a:spcPct val="0"/>
              </a:spcBef>
              <a:spcAft>
                <a:spcPct val="0"/>
              </a:spcAft>
              <a:defRPr sz="3200" b="1" kern="1200" baseline="0">
                <a:solidFill>
                  <a:schemeClr val="tx2"/>
                </a:solidFill>
                <a:latin typeface="Folio Std Medium" charset="0"/>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b="0" i="0" baseline="0" dirty="0"/>
              <a:t>KEY TERMS </a:t>
            </a:r>
            <a:r>
              <a:rPr lang="en-US" b="0" i="1" baseline="0" dirty="0"/>
              <a:t>(continued)</a:t>
            </a:r>
          </a:p>
        </p:txBody>
      </p:sp>
      <p:sp>
        <p:nvSpPr>
          <p:cNvPr id="33" name="Footer Placeholder 1"/>
          <p:cNvSpPr txBox="1">
            <a:spLocks/>
          </p:cNvSpPr>
          <p:nvPr userDrawn="1"/>
        </p:nvSpPr>
        <p:spPr>
          <a:xfrm>
            <a:off x="1470577" y="648335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a:solidFill>
                  <a:schemeClr val="bg1"/>
                </a:solidFill>
                <a:latin typeface="Arial Narrow"/>
                <a:cs typeface="Arial Narrow"/>
              </a:rPr>
              <a:t>Copyright ©2019 Cengage Learning. All Rights Reserved. May not be scanned, copied or duplicated, or posted to a publicly accessible website, in whole or in part. </a:t>
            </a:r>
          </a:p>
        </p:txBody>
      </p:sp>
      <p:sp>
        <p:nvSpPr>
          <p:cNvPr id="34" name="Slide Number Placeholder 2"/>
          <p:cNvSpPr txBox="1">
            <a:spLocks/>
          </p:cNvSpPr>
          <p:nvPr userDrawn="1"/>
        </p:nvSpPr>
        <p:spPr>
          <a:xfrm>
            <a:off x="6710363" y="6488112"/>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E3898E59-DB05-45E4-87E7-1465BD0916A7}" type="slidenum">
              <a:rPr lang="en-US" altLang="en-US" sz="1200" b="1" smtClean="0">
                <a:solidFill>
                  <a:schemeClr val="bg1"/>
                </a:solidFill>
                <a:latin typeface="Calibri" panose="020F0502020204030204" pitchFamily="34" charset="0"/>
                <a:cs typeface="Arial" panose="020B0604020202020204" pitchFamily="34" charset="0"/>
              </a:rPr>
              <a:pPr algn="r" eaLnBrk="1" hangingPunct="1">
                <a:defRPr/>
              </a:pPr>
              <a:t>‹#›</a:t>
            </a:fld>
            <a:endParaRPr lang="en-US" altLang="en-US" sz="1200" b="1" dirty="0">
              <a:solidFill>
                <a:schemeClr val="bg1"/>
              </a:solidFill>
              <a:latin typeface="Calibri" panose="020F0502020204030204" pitchFamily="34" charset="0"/>
              <a:cs typeface="Arial" panose="020B0604020202020204" pitchFamily="34" charset="0"/>
            </a:endParaRPr>
          </a:p>
        </p:txBody>
      </p:sp>
      <p:sp>
        <p:nvSpPr>
          <p:cNvPr id="37" name="Content Placeholder 2"/>
          <p:cNvSpPr>
            <a:spLocks noGrp="1"/>
          </p:cNvSpPr>
          <p:nvPr>
            <p:ph idx="1"/>
          </p:nvPr>
        </p:nvSpPr>
        <p:spPr>
          <a:xfrm>
            <a:off x="994500" y="1532989"/>
            <a:ext cx="3569864" cy="4407902"/>
          </a:xfrm>
        </p:spPr>
        <p:txBody>
          <a:bodyPr/>
          <a:lstStyle>
            <a:lvl1pPr marL="342900" indent="-342900">
              <a:lnSpc>
                <a:spcPct val="90000"/>
              </a:lnSpc>
              <a:buClr>
                <a:schemeClr val="tx2"/>
              </a:buClr>
              <a:buFont typeface="Lucida Grande"/>
              <a:buChar char="•"/>
              <a:defRPr sz="2800">
                <a:solidFill>
                  <a:schemeClr val="tx2"/>
                </a:solidFill>
              </a:defRPr>
            </a:lvl1pPr>
            <a:lvl2pPr marL="640080" indent="-274320">
              <a:lnSpc>
                <a:spcPct val="90000"/>
              </a:lnSpc>
              <a:buClr>
                <a:schemeClr val="tx2"/>
              </a:buClr>
              <a:buFont typeface="Arial"/>
              <a:buChar char="•"/>
              <a:defRPr b="0" i="1">
                <a:solidFill>
                  <a:schemeClr val="tx2"/>
                </a:solidFill>
              </a:defRPr>
            </a:lvl2pPr>
            <a:lvl3pPr marL="960120" indent="-320040">
              <a:lnSpc>
                <a:spcPct val="90000"/>
              </a:lnSpc>
              <a:buClr>
                <a:srgbClr val="00ABA7"/>
              </a:buClr>
              <a:buSzPct val="100000"/>
              <a:buFont typeface="Lucida Grande"/>
              <a:buChar char="-"/>
              <a:defRPr sz="2800"/>
            </a:lvl3pPr>
            <a:lvl4pPr marL="1234440" indent="-228600">
              <a:lnSpc>
                <a:spcPct val="90000"/>
              </a:lnSpc>
              <a:buClr>
                <a:srgbClr val="00ABA7"/>
              </a:buClr>
              <a:buFont typeface="Arial"/>
              <a:buChar char="▸"/>
              <a:defRPr sz="2400"/>
            </a:lvl4pPr>
            <a:lvl5pPr marL="1508760" indent="-228600">
              <a:buClr>
                <a:srgbClr val="00ABA7"/>
              </a:buClr>
              <a:defRPr/>
            </a:lvl5pPr>
          </a:lstStyle>
          <a:p>
            <a:pPr lvl="0"/>
            <a:r>
              <a:rPr lang="en-US" dirty="0"/>
              <a:t>Click to edit Master text styles</a:t>
            </a:r>
          </a:p>
          <a:p>
            <a:pPr lvl="1"/>
            <a:endParaRPr lang="en-US" dirty="0"/>
          </a:p>
        </p:txBody>
      </p:sp>
      <p:sp>
        <p:nvSpPr>
          <p:cNvPr id="38" name="Content Placeholder 2"/>
          <p:cNvSpPr>
            <a:spLocks noGrp="1"/>
          </p:cNvSpPr>
          <p:nvPr>
            <p:ph idx="11"/>
          </p:nvPr>
        </p:nvSpPr>
        <p:spPr>
          <a:xfrm>
            <a:off x="4717188" y="1560601"/>
            <a:ext cx="3729900" cy="4407902"/>
          </a:xfrm>
        </p:spPr>
        <p:txBody>
          <a:bodyPr/>
          <a:lstStyle>
            <a:lvl1pPr marL="342900" indent="-342900">
              <a:lnSpc>
                <a:spcPct val="90000"/>
              </a:lnSpc>
              <a:buClr>
                <a:schemeClr val="tx2"/>
              </a:buClr>
              <a:buFont typeface="Lucida Grande"/>
              <a:buChar char="•"/>
              <a:defRPr sz="2800">
                <a:solidFill>
                  <a:schemeClr val="tx2"/>
                </a:solidFill>
              </a:defRPr>
            </a:lvl1pPr>
            <a:lvl2pPr marL="640080" indent="-274320">
              <a:lnSpc>
                <a:spcPct val="90000"/>
              </a:lnSpc>
              <a:buClr>
                <a:schemeClr val="tx2"/>
              </a:buClr>
              <a:buFont typeface="Arial"/>
              <a:buChar char="•"/>
              <a:defRPr b="0" i="1">
                <a:solidFill>
                  <a:schemeClr val="tx2"/>
                </a:solidFill>
              </a:defRPr>
            </a:lvl2pPr>
            <a:lvl3pPr marL="960120" indent="-320040">
              <a:lnSpc>
                <a:spcPct val="90000"/>
              </a:lnSpc>
              <a:buClr>
                <a:srgbClr val="00ABA7"/>
              </a:buClr>
              <a:buSzPct val="100000"/>
              <a:buFont typeface="Lucida Grande"/>
              <a:buChar char="-"/>
              <a:defRPr sz="2800"/>
            </a:lvl3pPr>
            <a:lvl4pPr marL="1234440" indent="-228600">
              <a:lnSpc>
                <a:spcPct val="90000"/>
              </a:lnSpc>
              <a:buClr>
                <a:srgbClr val="00ABA7"/>
              </a:buClr>
              <a:buFont typeface="Arial"/>
              <a:buChar char="▸"/>
              <a:defRPr sz="2400"/>
            </a:lvl4pPr>
            <a:lvl5pPr marL="1508760" indent="-228600">
              <a:buClr>
                <a:srgbClr val="00ABA7"/>
              </a:buClr>
              <a:defRPr/>
            </a:lvl5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3291306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283FA080-7EC3-4AB1-9972-F7D16DE30438}"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a:solidFill>
                <a:srgbClr val="000000"/>
              </a:solidFill>
              <a:latin typeface="Calibri" panose="020F0502020204030204" pitchFamily="34" charset="0"/>
              <a:cs typeface="Arial" panose="020B0604020202020204" pitchFamily="34" charset="0"/>
            </a:endParaRPr>
          </a:p>
        </p:txBody>
      </p:sp>
      <p:sp>
        <p:nvSpPr>
          <p:cNvPr id="10"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700" kern="700" spc="50" dirty="0">
                <a:solidFill>
                  <a:schemeClr val="tx2"/>
                </a:solidFill>
                <a:latin typeface="Arial Narrow"/>
                <a:cs typeface="Arial Narrow"/>
              </a:rPr>
              <a:t>Copyright ©2016 Cengage Learning. All Rights Reserved. May not be scanned, copied or duplicated, or posted to a publicly accessible website, in whole or in part. </a:t>
            </a:r>
          </a:p>
        </p:txBody>
      </p:sp>
      <p:sp>
        <p:nvSpPr>
          <p:cNvPr id="12"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rgbClr val="000000"/>
                </a:solidFill>
              </a:rPr>
              <a:t>HIST4 | CH6</a:t>
            </a:r>
            <a:endParaRPr lang="en-US" b="1" dirty="0">
              <a:solidFill>
                <a:srgbClr val="000000"/>
              </a:solidFill>
            </a:endParaRPr>
          </a:p>
        </p:txBody>
      </p:sp>
      <p:sp>
        <p:nvSpPr>
          <p:cNvPr id="13" name="Title 1" hidden="1"/>
          <p:cNvSpPr>
            <a:spLocks noGrp="1"/>
          </p:cNvSpPr>
          <p:nvPr>
            <p:ph type="title"/>
          </p:nvPr>
        </p:nvSpPr>
        <p:spPr>
          <a:xfrm>
            <a:off x="525463" y="3175"/>
            <a:ext cx="8229600" cy="1143000"/>
          </a:xfrm>
        </p:spPr>
        <p:txBody>
          <a:bodyPr/>
          <a:lstStyle>
            <a:lvl1pPr algn="l">
              <a:defRPr/>
            </a:lvl1pPr>
          </a:lstStyle>
          <a:p>
            <a:r>
              <a:rPr lang="en-US" altLang="en-US"/>
              <a:t>Click to edit Master title style</a:t>
            </a:r>
            <a:endParaRPr lang="en-US" altLang="en-US" dirty="0"/>
          </a:p>
        </p:txBody>
      </p:sp>
      <p:sp>
        <p:nvSpPr>
          <p:cNvPr id="15" name="Date Placeholder 3"/>
          <p:cNvSpPr>
            <a:spLocks noGrp="1"/>
          </p:cNvSpPr>
          <p:nvPr>
            <p:ph type="dt" sz="half" idx="13"/>
          </p:nvPr>
        </p:nvSpPr>
        <p:spPr/>
        <p:txBody>
          <a:bodyPr/>
          <a:lstStyle>
            <a:lvl1pPr>
              <a:defRPr/>
            </a:lvl1pPr>
          </a:lstStyle>
          <a:p>
            <a:pPr>
              <a:defRPr/>
            </a:pPr>
            <a:endParaRPr lang="en-US" dirty="0"/>
          </a:p>
        </p:txBody>
      </p:sp>
      <p:sp>
        <p:nvSpPr>
          <p:cNvPr id="16" name="Footer Placeholder 4"/>
          <p:cNvSpPr>
            <a:spLocks noGrp="1"/>
          </p:cNvSpPr>
          <p:nvPr>
            <p:ph type="ftr" sz="quarter" idx="14"/>
          </p:nvPr>
        </p:nvSpPr>
        <p:spPr/>
        <p:txBody>
          <a:bodyPr/>
          <a:lstStyle>
            <a:lvl1pPr>
              <a:defRPr/>
            </a:lvl1pPr>
          </a:lstStyle>
          <a:p>
            <a:pPr>
              <a:defRPr/>
            </a:pPr>
            <a:endParaRPr lang="en-US" dirty="0"/>
          </a:p>
        </p:txBody>
      </p:sp>
      <p:sp>
        <p:nvSpPr>
          <p:cNvPr id="17" name="Rectangle 16"/>
          <p:cNvSpPr/>
          <p:nvPr userDrawn="1"/>
        </p:nvSpPr>
        <p:spPr>
          <a:xfrm>
            <a:off x="0" y="0"/>
            <a:ext cx="9144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322D24CB-6855-41E9-929B-E1525142729A}"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a:solidFill>
                <a:srgbClr val="000000"/>
              </a:solidFill>
              <a:latin typeface="Calibri" panose="020F0502020204030204" pitchFamily="34" charset="0"/>
              <a:cs typeface="Arial" panose="020B0604020202020204" pitchFamily="34" charset="0"/>
            </a:endParaRPr>
          </a:p>
        </p:txBody>
      </p:sp>
      <p:sp>
        <p:nvSpPr>
          <p:cNvPr id="20"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chemeClr val="bg1"/>
                </a:solidFill>
              </a:rPr>
              <a:t>BUSN11 | CH8</a:t>
            </a:r>
            <a:endParaRPr lang="en-US" sz="1000" b="1" dirty="0">
              <a:solidFill>
                <a:schemeClr val="bg1"/>
              </a:solidFill>
            </a:endParaRPr>
          </a:p>
        </p:txBody>
      </p:sp>
      <p:sp>
        <p:nvSpPr>
          <p:cNvPr id="21" name="Rectangle 20"/>
          <p:cNvSpPr/>
          <p:nvPr userDrawn="1"/>
        </p:nvSpPr>
        <p:spPr>
          <a:xfrm>
            <a:off x="8447088" y="685800"/>
            <a:ext cx="685800" cy="304800"/>
          </a:xfrm>
          <a:prstGeom prst="rect">
            <a:avLst/>
          </a:prstGeom>
          <a:solidFill>
            <a:srgbClr val="5D6A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22" name="Rectangle 21"/>
          <p:cNvSpPr/>
          <p:nvPr userDrawn="1"/>
        </p:nvSpPr>
        <p:spPr>
          <a:xfrm>
            <a:off x="8447088" y="990600"/>
            <a:ext cx="685800" cy="304800"/>
          </a:xfrm>
          <a:prstGeom prst="rect">
            <a:avLst/>
          </a:prstGeom>
          <a:solidFill>
            <a:srgbClr val="EADC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23" name="Rectangle 22"/>
          <p:cNvSpPr/>
          <p:nvPr userDrawn="1"/>
        </p:nvSpPr>
        <p:spPr>
          <a:xfrm>
            <a:off x="8447088" y="1295400"/>
            <a:ext cx="685800" cy="3048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24" name="Rectangle 23"/>
          <p:cNvSpPr/>
          <p:nvPr userDrawn="1"/>
        </p:nvSpPr>
        <p:spPr>
          <a:xfrm>
            <a:off x="0" y="2743200"/>
            <a:ext cx="685800" cy="304800"/>
          </a:xfrm>
          <a:prstGeom prst="rect">
            <a:avLst/>
          </a:prstGeom>
          <a:solidFill>
            <a:srgbClr val="5D6A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25" name="Rectangle 24"/>
          <p:cNvSpPr/>
          <p:nvPr userDrawn="1"/>
        </p:nvSpPr>
        <p:spPr>
          <a:xfrm>
            <a:off x="0" y="3048000"/>
            <a:ext cx="685800" cy="304800"/>
          </a:xfrm>
          <a:prstGeom prst="rect">
            <a:avLst/>
          </a:prstGeom>
          <a:solidFill>
            <a:srgbClr val="EADC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26" name="Rectangle 25"/>
          <p:cNvSpPr/>
          <p:nvPr userDrawn="1"/>
        </p:nvSpPr>
        <p:spPr>
          <a:xfrm>
            <a:off x="0" y="3352800"/>
            <a:ext cx="685800" cy="3048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27" name="Rectangle 26"/>
          <p:cNvSpPr/>
          <p:nvPr userDrawn="1"/>
        </p:nvSpPr>
        <p:spPr>
          <a:xfrm>
            <a:off x="457200" y="381000"/>
            <a:ext cx="8298164" cy="5975350"/>
          </a:xfrm>
          <a:prstGeom prst="rect">
            <a:avLst/>
          </a:prstGeom>
          <a:solidFill>
            <a:srgbClr val="DFEEE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B7344C52-5D9B-490E-AA6B-CCF6913FB041}"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a:solidFill>
                <a:srgbClr val="000000"/>
              </a:solidFill>
              <a:latin typeface="Calibri" panose="020F0502020204030204" pitchFamily="34" charset="0"/>
              <a:cs typeface="Arial" panose="020B0604020202020204" pitchFamily="34" charset="0"/>
            </a:endParaRPr>
          </a:p>
        </p:txBody>
      </p:sp>
      <p:sp>
        <p:nvSpPr>
          <p:cNvPr id="30" name="Title 1"/>
          <p:cNvSpPr txBox="1">
            <a:spLocks/>
          </p:cNvSpPr>
          <p:nvPr userDrawn="1"/>
        </p:nvSpPr>
        <p:spPr bwMode="auto">
          <a:xfrm>
            <a:off x="525764" y="625475"/>
            <a:ext cx="8229600" cy="5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2500" lnSpcReduction="10000"/>
          </a:bodyPr>
          <a:lstStyle>
            <a:lvl1pPr algn="l" defTabSz="457200" rtl="0" eaLnBrk="0" fontAlgn="base" hangingPunct="0">
              <a:spcBef>
                <a:spcPct val="0"/>
              </a:spcBef>
              <a:spcAft>
                <a:spcPct val="0"/>
              </a:spcAft>
              <a:defRPr sz="3200" b="1" kern="1200" baseline="0">
                <a:solidFill>
                  <a:schemeClr val="tx2"/>
                </a:solidFill>
                <a:latin typeface="Folio Std Medium" charset="0"/>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b="0" i="0" baseline="0" dirty="0"/>
              <a:t>SUMMARY</a:t>
            </a:r>
            <a:endParaRPr lang="en-US" b="0" i="1" baseline="0" dirty="0"/>
          </a:p>
        </p:txBody>
      </p:sp>
      <p:sp>
        <p:nvSpPr>
          <p:cNvPr id="31" name="Content Placeholder 2"/>
          <p:cNvSpPr>
            <a:spLocks noGrp="1"/>
          </p:cNvSpPr>
          <p:nvPr>
            <p:ph idx="1"/>
          </p:nvPr>
        </p:nvSpPr>
        <p:spPr>
          <a:xfrm>
            <a:off x="994500" y="1532988"/>
            <a:ext cx="7681188" cy="4227731"/>
          </a:xfrm>
        </p:spPr>
        <p:txBody>
          <a:bodyPr/>
          <a:lstStyle>
            <a:lvl1pPr marL="342900" indent="-342900">
              <a:lnSpc>
                <a:spcPct val="90000"/>
              </a:lnSpc>
              <a:buClr>
                <a:schemeClr val="tx2"/>
              </a:buClr>
              <a:buFont typeface="Lucida Grande"/>
              <a:buChar char="•"/>
              <a:defRPr>
                <a:solidFill>
                  <a:schemeClr val="tx2"/>
                </a:solidFill>
              </a:defRPr>
            </a:lvl1pPr>
            <a:lvl2pPr marL="640080" indent="-274320">
              <a:lnSpc>
                <a:spcPct val="90000"/>
              </a:lnSpc>
              <a:buClr>
                <a:schemeClr val="tx2"/>
              </a:buClr>
              <a:buFont typeface="Arial"/>
              <a:buChar char="•"/>
              <a:defRPr b="0" i="1">
                <a:solidFill>
                  <a:schemeClr val="tx2"/>
                </a:solidFill>
              </a:defRPr>
            </a:lvl2pPr>
            <a:lvl3pPr marL="960120" indent="-320040">
              <a:lnSpc>
                <a:spcPct val="90000"/>
              </a:lnSpc>
              <a:buClr>
                <a:srgbClr val="00ABA7"/>
              </a:buClr>
              <a:buSzPct val="100000"/>
              <a:buFont typeface="Lucida Grande"/>
              <a:buChar char="-"/>
              <a:defRPr sz="2800"/>
            </a:lvl3pPr>
            <a:lvl4pPr marL="1234440" indent="-228600">
              <a:lnSpc>
                <a:spcPct val="90000"/>
              </a:lnSpc>
              <a:buClr>
                <a:srgbClr val="00ABA7"/>
              </a:buClr>
              <a:buFont typeface="Arial"/>
              <a:buChar char="▸"/>
              <a:defRPr sz="2400"/>
            </a:lvl4pPr>
            <a:lvl5pPr marL="1508760" indent="-228600">
              <a:buClr>
                <a:srgbClr val="00ABA7"/>
              </a:buClr>
              <a:defRPr/>
            </a:lvl5pPr>
          </a:lstStyle>
          <a:p>
            <a:pPr lvl="0"/>
            <a:r>
              <a:rPr lang="en-US" dirty="0"/>
              <a:t>Click to edit Master text styles</a:t>
            </a:r>
          </a:p>
          <a:p>
            <a:pPr lvl="1"/>
            <a:endParaRPr lang="en-US" dirty="0"/>
          </a:p>
          <a:p>
            <a:pPr lvl="1"/>
            <a:endParaRPr lang="en-US" dirty="0"/>
          </a:p>
        </p:txBody>
      </p:sp>
      <p:sp>
        <p:nvSpPr>
          <p:cNvPr id="33" name="Footer Placeholder 1"/>
          <p:cNvSpPr txBox="1">
            <a:spLocks/>
          </p:cNvSpPr>
          <p:nvPr userDrawn="1"/>
        </p:nvSpPr>
        <p:spPr>
          <a:xfrm>
            <a:off x="1470577" y="648335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a:solidFill>
                  <a:schemeClr val="bg1"/>
                </a:solidFill>
                <a:latin typeface="Arial Narrow"/>
                <a:cs typeface="Arial Narrow"/>
              </a:rPr>
              <a:t>Copyright ©2019 Cengage Learning. All Rights Reserved. May not be scanned, copied or duplicated, or posted to a publicly accessible website, in whole or in part. </a:t>
            </a:r>
          </a:p>
        </p:txBody>
      </p:sp>
      <p:sp>
        <p:nvSpPr>
          <p:cNvPr id="34" name="Slide Number Placeholder 2"/>
          <p:cNvSpPr txBox="1">
            <a:spLocks/>
          </p:cNvSpPr>
          <p:nvPr userDrawn="1"/>
        </p:nvSpPr>
        <p:spPr>
          <a:xfrm>
            <a:off x="6710363" y="6488112"/>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E3898E59-DB05-45E4-87E7-1465BD0916A7}" type="slidenum">
              <a:rPr lang="en-US" altLang="en-US" sz="1200" b="1" smtClean="0">
                <a:solidFill>
                  <a:schemeClr val="bg1"/>
                </a:solidFill>
                <a:latin typeface="Calibri" panose="020F0502020204030204" pitchFamily="34" charset="0"/>
                <a:cs typeface="Arial" panose="020B0604020202020204" pitchFamily="34" charset="0"/>
              </a:rPr>
              <a:pPr algn="r" eaLnBrk="1" hangingPunct="1">
                <a:defRPr/>
              </a:pPr>
              <a:t>‹#›</a:t>
            </a:fld>
            <a:endParaRPr lang="en-US" altLang="en-US" sz="1200" b="1" dirty="0">
              <a:solidFill>
                <a:schemeClr val="bg1"/>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23234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283FA080-7EC3-4AB1-9972-F7D16DE30438}"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a:solidFill>
                <a:srgbClr val="000000"/>
              </a:solidFill>
              <a:latin typeface="Calibri" panose="020F0502020204030204" pitchFamily="34" charset="0"/>
              <a:cs typeface="Arial" panose="020B0604020202020204" pitchFamily="34" charset="0"/>
            </a:endParaRPr>
          </a:p>
        </p:txBody>
      </p:sp>
      <p:sp>
        <p:nvSpPr>
          <p:cNvPr id="10"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700" kern="700" spc="50" dirty="0">
                <a:solidFill>
                  <a:schemeClr val="tx2"/>
                </a:solidFill>
                <a:latin typeface="Arial Narrow"/>
                <a:cs typeface="Arial Narrow"/>
              </a:rPr>
              <a:t>Copyright ©2016 Cengage Learning. All Rights Reserved. May not be scanned, copied or duplicated, or posted to a publicly accessible website, in whole or in part. </a:t>
            </a:r>
          </a:p>
        </p:txBody>
      </p:sp>
      <p:sp>
        <p:nvSpPr>
          <p:cNvPr id="12"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rgbClr val="000000"/>
                </a:solidFill>
              </a:rPr>
              <a:t>HIST4 | CH6</a:t>
            </a:r>
            <a:endParaRPr lang="en-US" b="1" dirty="0">
              <a:solidFill>
                <a:srgbClr val="000000"/>
              </a:solidFill>
            </a:endParaRPr>
          </a:p>
        </p:txBody>
      </p:sp>
      <p:sp>
        <p:nvSpPr>
          <p:cNvPr id="13" name="Title 1" hidden="1"/>
          <p:cNvSpPr>
            <a:spLocks noGrp="1"/>
          </p:cNvSpPr>
          <p:nvPr>
            <p:ph type="title"/>
          </p:nvPr>
        </p:nvSpPr>
        <p:spPr>
          <a:xfrm>
            <a:off x="525463" y="3175"/>
            <a:ext cx="8229600" cy="1143000"/>
          </a:xfrm>
        </p:spPr>
        <p:txBody>
          <a:bodyPr/>
          <a:lstStyle>
            <a:lvl1pPr algn="l">
              <a:defRPr/>
            </a:lvl1pPr>
          </a:lstStyle>
          <a:p>
            <a:r>
              <a:rPr lang="en-US" altLang="en-US"/>
              <a:t>Click to edit Master title style</a:t>
            </a:r>
            <a:endParaRPr lang="en-US" altLang="en-US" dirty="0"/>
          </a:p>
        </p:txBody>
      </p:sp>
      <p:sp>
        <p:nvSpPr>
          <p:cNvPr id="15" name="Date Placeholder 3"/>
          <p:cNvSpPr>
            <a:spLocks noGrp="1"/>
          </p:cNvSpPr>
          <p:nvPr>
            <p:ph type="dt" sz="half" idx="13"/>
          </p:nvPr>
        </p:nvSpPr>
        <p:spPr/>
        <p:txBody>
          <a:bodyPr/>
          <a:lstStyle>
            <a:lvl1pPr>
              <a:defRPr/>
            </a:lvl1pPr>
          </a:lstStyle>
          <a:p>
            <a:pPr>
              <a:defRPr/>
            </a:pPr>
            <a:endParaRPr lang="en-US" dirty="0"/>
          </a:p>
        </p:txBody>
      </p:sp>
      <p:sp>
        <p:nvSpPr>
          <p:cNvPr id="16" name="Footer Placeholder 4"/>
          <p:cNvSpPr>
            <a:spLocks noGrp="1"/>
          </p:cNvSpPr>
          <p:nvPr>
            <p:ph type="ftr" sz="quarter" idx="14"/>
          </p:nvPr>
        </p:nvSpPr>
        <p:spPr/>
        <p:txBody>
          <a:bodyPr/>
          <a:lstStyle>
            <a:lvl1pPr>
              <a:defRPr/>
            </a:lvl1pPr>
          </a:lstStyle>
          <a:p>
            <a:pPr>
              <a:defRPr/>
            </a:pPr>
            <a:endParaRPr lang="en-US" dirty="0"/>
          </a:p>
        </p:txBody>
      </p:sp>
      <p:sp>
        <p:nvSpPr>
          <p:cNvPr id="17" name="Rectangle 16"/>
          <p:cNvSpPr/>
          <p:nvPr userDrawn="1"/>
        </p:nvSpPr>
        <p:spPr>
          <a:xfrm>
            <a:off x="0" y="0"/>
            <a:ext cx="9144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322D24CB-6855-41E9-929B-E1525142729A}"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a:solidFill>
                <a:srgbClr val="000000"/>
              </a:solidFill>
              <a:latin typeface="Calibri" panose="020F0502020204030204" pitchFamily="34" charset="0"/>
              <a:cs typeface="Arial" panose="020B0604020202020204" pitchFamily="34" charset="0"/>
            </a:endParaRPr>
          </a:p>
        </p:txBody>
      </p:sp>
      <p:sp>
        <p:nvSpPr>
          <p:cNvPr id="20"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chemeClr val="bg1"/>
                </a:solidFill>
              </a:rPr>
              <a:t>BUSN11 | CH8</a:t>
            </a:r>
            <a:endParaRPr lang="en-US" sz="1000" b="1" dirty="0">
              <a:solidFill>
                <a:schemeClr val="bg1"/>
              </a:solidFill>
            </a:endParaRPr>
          </a:p>
        </p:txBody>
      </p:sp>
      <p:sp>
        <p:nvSpPr>
          <p:cNvPr id="21" name="Rectangle 20"/>
          <p:cNvSpPr/>
          <p:nvPr userDrawn="1"/>
        </p:nvSpPr>
        <p:spPr>
          <a:xfrm>
            <a:off x="8447088" y="685800"/>
            <a:ext cx="685800" cy="304800"/>
          </a:xfrm>
          <a:prstGeom prst="rect">
            <a:avLst/>
          </a:prstGeom>
          <a:solidFill>
            <a:srgbClr val="5D6A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22" name="Rectangle 21"/>
          <p:cNvSpPr/>
          <p:nvPr userDrawn="1"/>
        </p:nvSpPr>
        <p:spPr>
          <a:xfrm>
            <a:off x="8447088" y="990600"/>
            <a:ext cx="685800" cy="304800"/>
          </a:xfrm>
          <a:prstGeom prst="rect">
            <a:avLst/>
          </a:prstGeom>
          <a:solidFill>
            <a:srgbClr val="EADC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23" name="Rectangle 22"/>
          <p:cNvSpPr/>
          <p:nvPr userDrawn="1"/>
        </p:nvSpPr>
        <p:spPr>
          <a:xfrm>
            <a:off x="8447088" y="1295400"/>
            <a:ext cx="685800" cy="3048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24" name="Rectangle 23"/>
          <p:cNvSpPr/>
          <p:nvPr userDrawn="1"/>
        </p:nvSpPr>
        <p:spPr>
          <a:xfrm>
            <a:off x="0" y="2743200"/>
            <a:ext cx="685800" cy="304800"/>
          </a:xfrm>
          <a:prstGeom prst="rect">
            <a:avLst/>
          </a:prstGeom>
          <a:solidFill>
            <a:srgbClr val="5D6A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25" name="Rectangle 24"/>
          <p:cNvSpPr/>
          <p:nvPr userDrawn="1"/>
        </p:nvSpPr>
        <p:spPr>
          <a:xfrm>
            <a:off x="0" y="3048000"/>
            <a:ext cx="685800" cy="304800"/>
          </a:xfrm>
          <a:prstGeom prst="rect">
            <a:avLst/>
          </a:prstGeom>
          <a:solidFill>
            <a:srgbClr val="EADC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26" name="Rectangle 25"/>
          <p:cNvSpPr/>
          <p:nvPr userDrawn="1"/>
        </p:nvSpPr>
        <p:spPr>
          <a:xfrm>
            <a:off x="0" y="3352800"/>
            <a:ext cx="685800" cy="3048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27" name="Rectangle 26"/>
          <p:cNvSpPr/>
          <p:nvPr userDrawn="1"/>
        </p:nvSpPr>
        <p:spPr>
          <a:xfrm>
            <a:off x="457200" y="381000"/>
            <a:ext cx="8298164" cy="5975350"/>
          </a:xfrm>
          <a:prstGeom prst="rect">
            <a:avLst/>
          </a:prstGeom>
          <a:solidFill>
            <a:srgbClr val="DFEEE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B7344C52-5D9B-490E-AA6B-CCF6913FB041}"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a:solidFill>
                <a:srgbClr val="000000"/>
              </a:solidFill>
              <a:latin typeface="Calibri" panose="020F0502020204030204" pitchFamily="34" charset="0"/>
              <a:cs typeface="Arial" panose="020B0604020202020204" pitchFamily="34" charset="0"/>
            </a:endParaRPr>
          </a:p>
        </p:txBody>
      </p:sp>
      <p:sp>
        <p:nvSpPr>
          <p:cNvPr id="30" name="Title 1"/>
          <p:cNvSpPr txBox="1">
            <a:spLocks/>
          </p:cNvSpPr>
          <p:nvPr userDrawn="1"/>
        </p:nvSpPr>
        <p:spPr bwMode="auto">
          <a:xfrm>
            <a:off x="525764" y="625475"/>
            <a:ext cx="8229600" cy="5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2500" lnSpcReduction="10000"/>
          </a:bodyPr>
          <a:lstStyle>
            <a:lvl1pPr algn="l" defTabSz="457200" rtl="0" eaLnBrk="0" fontAlgn="base" hangingPunct="0">
              <a:spcBef>
                <a:spcPct val="0"/>
              </a:spcBef>
              <a:spcAft>
                <a:spcPct val="0"/>
              </a:spcAft>
              <a:defRPr sz="3200" b="1" kern="1200" baseline="0">
                <a:solidFill>
                  <a:schemeClr val="tx2"/>
                </a:solidFill>
                <a:latin typeface="Folio Std Medium" charset="0"/>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b="0" i="0" baseline="0" dirty="0"/>
              <a:t>SUMMARY </a:t>
            </a:r>
            <a:r>
              <a:rPr lang="en-US" b="0" i="1" baseline="0" dirty="0"/>
              <a:t>(continued)</a:t>
            </a:r>
          </a:p>
        </p:txBody>
      </p:sp>
      <p:sp>
        <p:nvSpPr>
          <p:cNvPr id="31" name="Content Placeholder 2"/>
          <p:cNvSpPr>
            <a:spLocks noGrp="1"/>
          </p:cNvSpPr>
          <p:nvPr>
            <p:ph idx="1"/>
          </p:nvPr>
        </p:nvSpPr>
        <p:spPr>
          <a:xfrm>
            <a:off x="994500" y="1532988"/>
            <a:ext cx="7681188" cy="4227731"/>
          </a:xfrm>
        </p:spPr>
        <p:txBody>
          <a:bodyPr/>
          <a:lstStyle>
            <a:lvl1pPr marL="342900" indent="-342900">
              <a:lnSpc>
                <a:spcPct val="90000"/>
              </a:lnSpc>
              <a:buClr>
                <a:schemeClr val="tx2"/>
              </a:buClr>
              <a:buFont typeface="Lucida Grande"/>
              <a:buChar char="•"/>
              <a:defRPr>
                <a:solidFill>
                  <a:schemeClr val="tx2"/>
                </a:solidFill>
              </a:defRPr>
            </a:lvl1pPr>
            <a:lvl2pPr marL="640080" indent="-274320">
              <a:lnSpc>
                <a:spcPct val="90000"/>
              </a:lnSpc>
              <a:buClr>
                <a:schemeClr val="tx2"/>
              </a:buClr>
              <a:buFont typeface="Arial"/>
              <a:buChar char="•"/>
              <a:defRPr b="0" i="1">
                <a:solidFill>
                  <a:schemeClr val="tx2"/>
                </a:solidFill>
              </a:defRPr>
            </a:lvl2pPr>
            <a:lvl3pPr marL="960120" indent="-320040">
              <a:lnSpc>
                <a:spcPct val="90000"/>
              </a:lnSpc>
              <a:buClr>
                <a:srgbClr val="00ABA7"/>
              </a:buClr>
              <a:buSzPct val="100000"/>
              <a:buFont typeface="Lucida Grande"/>
              <a:buChar char="-"/>
              <a:defRPr sz="2800"/>
            </a:lvl3pPr>
            <a:lvl4pPr marL="1234440" indent="-228600">
              <a:lnSpc>
                <a:spcPct val="90000"/>
              </a:lnSpc>
              <a:buClr>
                <a:srgbClr val="00ABA7"/>
              </a:buClr>
              <a:buFont typeface="Arial"/>
              <a:buChar char="▸"/>
              <a:defRPr sz="2400"/>
            </a:lvl4pPr>
            <a:lvl5pPr marL="1508760" indent="-228600">
              <a:buClr>
                <a:srgbClr val="00ABA7"/>
              </a:buClr>
              <a:defRPr/>
            </a:lvl5pPr>
          </a:lstStyle>
          <a:p>
            <a:pPr lvl="0"/>
            <a:r>
              <a:rPr lang="en-US" dirty="0"/>
              <a:t>Click to edit Master text styles</a:t>
            </a:r>
          </a:p>
          <a:p>
            <a:pPr lvl="1"/>
            <a:endParaRPr lang="en-US" dirty="0"/>
          </a:p>
        </p:txBody>
      </p:sp>
      <p:sp>
        <p:nvSpPr>
          <p:cNvPr id="33" name="Footer Placeholder 1"/>
          <p:cNvSpPr txBox="1">
            <a:spLocks/>
          </p:cNvSpPr>
          <p:nvPr userDrawn="1"/>
        </p:nvSpPr>
        <p:spPr>
          <a:xfrm>
            <a:off x="1470577" y="648335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a:solidFill>
                  <a:schemeClr val="bg1"/>
                </a:solidFill>
                <a:latin typeface="Arial Narrow"/>
                <a:cs typeface="Arial Narrow"/>
              </a:rPr>
              <a:t>Copyright ©2019 Cengage Learning. All Rights Reserved. May not be scanned, copied or duplicated, or posted to a publicly accessible website, in whole or in part. </a:t>
            </a:r>
          </a:p>
        </p:txBody>
      </p:sp>
      <p:sp>
        <p:nvSpPr>
          <p:cNvPr id="34" name="Slide Number Placeholder 2"/>
          <p:cNvSpPr txBox="1">
            <a:spLocks/>
          </p:cNvSpPr>
          <p:nvPr userDrawn="1"/>
        </p:nvSpPr>
        <p:spPr>
          <a:xfrm>
            <a:off x="6710363" y="6488112"/>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E3898E59-DB05-45E4-87E7-1465BD0916A7}" type="slidenum">
              <a:rPr lang="en-US" altLang="en-US" sz="1200" b="1" smtClean="0">
                <a:solidFill>
                  <a:schemeClr val="bg1"/>
                </a:solidFill>
                <a:latin typeface="Calibri" panose="020F0502020204030204" pitchFamily="34" charset="0"/>
                <a:cs typeface="Arial" panose="020B0604020202020204" pitchFamily="34" charset="0"/>
              </a:rPr>
              <a:pPr algn="r" eaLnBrk="1" hangingPunct="1">
                <a:defRPr/>
              </a:pPr>
              <a:t>‹#›</a:t>
            </a:fld>
            <a:endParaRPr lang="en-US" altLang="en-US" sz="1200" b="1" dirty="0">
              <a:solidFill>
                <a:schemeClr val="bg1"/>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07339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087832" y="-1140657"/>
            <a:ext cx="6968333" cy="9144001"/>
          </a:xfrm>
          <a:prstGeom prst="rect">
            <a:avLst/>
          </a:prstGeom>
        </p:spPr>
      </p:pic>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087833" y="-1175608"/>
            <a:ext cx="6968333" cy="9144001"/>
          </a:xfrm>
          <a:prstGeom prst="rect">
            <a:avLst/>
          </a:prstGeom>
        </p:spPr>
      </p:pic>
      <p:sp>
        <p:nvSpPr>
          <p:cNvPr id="5"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E3CDB79E-AF13-4367-934A-573ED3A09D7F}"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a:solidFill>
                <a:srgbClr val="000000"/>
              </a:solidFill>
              <a:latin typeface="Calibri" panose="020F0502020204030204" pitchFamily="34" charset="0"/>
              <a:cs typeface="Arial" panose="020B0604020202020204" pitchFamily="34" charset="0"/>
            </a:endParaRPr>
          </a:p>
        </p:txBody>
      </p:sp>
      <p:sp>
        <p:nvSpPr>
          <p:cNvPr id="6"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a:solidFill>
                  <a:schemeClr val="tx2"/>
                </a:solidFill>
                <a:latin typeface="Arial Narrow"/>
                <a:cs typeface="Arial Narrow"/>
              </a:rPr>
              <a:t>Copyright ©2019 Cengage Learning. All Rights Reserved. May not be scanned, copied or duplicated, or posted to a publicly accessible website, in whole or in part. </a:t>
            </a:r>
          </a:p>
        </p:txBody>
      </p:sp>
      <p:sp>
        <p:nvSpPr>
          <p:cNvPr id="7"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rgbClr val="000000"/>
                </a:solidFill>
              </a:rPr>
              <a:t>BUSN11 | CH8</a:t>
            </a:r>
            <a:endParaRPr lang="en-US" b="1" dirty="0">
              <a:solidFill>
                <a:srgbClr val="000000"/>
              </a:solidFill>
            </a:endParaRPr>
          </a:p>
        </p:txBody>
      </p:sp>
      <p:sp>
        <p:nvSpPr>
          <p:cNvPr id="9" name="Title 1" hidden="1"/>
          <p:cNvSpPr>
            <a:spLocks noGrp="1"/>
          </p:cNvSpPr>
          <p:nvPr>
            <p:ph type="title"/>
          </p:nvPr>
        </p:nvSpPr>
        <p:spPr>
          <a:xfrm>
            <a:off x="525463" y="3175"/>
            <a:ext cx="8229600" cy="1143000"/>
          </a:xfrm>
        </p:spPr>
        <p:txBody>
          <a:bodyPr/>
          <a:lstStyle>
            <a:lvl1pPr algn="l">
              <a:defRPr/>
            </a:lvl1pPr>
          </a:lstStyle>
          <a:p>
            <a:r>
              <a:rPr lang="en-US" altLang="en-US"/>
              <a:t>Click to edit Master title style</a:t>
            </a:r>
            <a:endParaRPr lang="en-US" altLang="en-US" dirty="0"/>
          </a:p>
        </p:txBody>
      </p:sp>
      <p:sp>
        <p:nvSpPr>
          <p:cNvPr id="8" name="Date Placeholder 3"/>
          <p:cNvSpPr>
            <a:spLocks noGrp="1"/>
          </p:cNvSpPr>
          <p:nvPr>
            <p:ph type="dt" sz="half" idx="10"/>
          </p:nvPr>
        </p:nvSpPr>
        <p:spPr/>
        <p:txBody>
          <a:bodyPr/>
          <a:lstStyle>
            <a:lvl1pPr>
              <a:defRPr/>
            </a:lvl1pPr>
          </a:lstStyle>
          <a:p>
            <a:pPr>
              <a:defRPr/>
            </a:pPr>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95600" y="1488338"/>
            <a:ext cx="3252724" cy="3391020"/>
          </a:xfrm>
          <a:prstGeom prst="rect">
            <a:avLst/>
          </a:prstGeom>
        </p:spPr>
      </p:pic>
      <p:sp>
        <p:nvSpPr>
          <p:cNvPr id="3" name="Text Placeholder 2"/>
          <p:cNvSpPr>
            <a:spLocks noGrp="1"/>
          </p:cNvSpPr>
          <p:nvPr>
            <p:ph type="body" sz="quarter" idx="12"/>
          </p:nvPr>
        </p:nvSpPr>
        <p:spPr>
          <a:xfrm>
            <a:off x="681038" y="349250"/>
            <a:ext cx="7715250" cy="947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4869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CB13B93-2556-420B-A0A4-76A34F3B1D18}" type="slidenum">
              <a:rPr lang="en-US" altLang="en-US"/>
              <a:pPr>
                <a:defRPr/>
              </a:pPr>
              <a:t>‹#›</a:t>
            </a:fld>
            <a:endParaRPr lang="en-US" altLang="en-US" dirty="0"/>
          </a:p>
        </p:txBody>
      </p:sp>
    </p:spTree>
    <p:extLst>
      <p:ext uri="{BB962C8B-B14F-4D97-AF65-F5344CB8AC3E}">
        <p14:creationId xmlns:p14="http://schemas.microsoft.com/office/powerpoint/2010/main" val="3899255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B170FCB-CD6B-4C53-901F-18CEA27C2F63}" type="slidenum">
              <a:rPr lang="en-US" altLang="en-US"/>
              <a:pPr>
                <a:defRPr/>
              </a:pPr>
              <a:t>‹#›</a:t>
            </a:fld>
            <a:endParaRPr lang="en-US" altLang="en-US" dirty="0"/>
          </a:p>
        </p:txBody>
      </p:sp>
    </p:spTree>
    <p:extLst>
      <p:ext uri="{BB962C8B-B14F-4D97-AF65-F5344CB8AC3E}">
        <p14:creationId xmlns:p14="http://schemas.microsoft.com/office/powerpoint/2010/main" val="1499803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012A52E-291D-4D8F-8820-03E8CEAAD77C}" type="slidenum">
              <a:rPr lang="en-US" altLang="en-US"/>
              <a:pPr>
                <a:defRPr/>
              </a:pPr>
              <a:t>‹#›</a:t>
            </a:fld>
            <a:endParaRPr lang="en-US" altLang="en-US" dirty="0"/>
          </a:p>
        </p:txBody>
      </p:sp>
    </p:spTree>
    <p:extLst>
      <p:ext uri="{BB962C8B-B14F-4D97-AF65-F5344CB8AC3E}">
        <p14:creationId xmlns:p14="http://schemas.microsoft.com/office/powerpoint/2010/main" val="2909435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B9ABA2E7-5AC2-47C1-B127-D5F72B5F756E}" type="slidenum">
              <a:rPr lang="en-US" altLang="en-US"/>
              <a:pPr>
                <a:defRPr/>
              </a:pPr>
              <a:t>‹#›</a:t>
            </a:fld>
            <a:endParaRPr lang="en-US" altLang="en-US" dirty="0"/>
          </a:p>
        </p:txBody>
      </p:sp>
    </p:spTree>
    <p:extLst>
      <p:ext uri="{BB962C8B-B14F-4D97-AF65-F5344CB8AC3E}">
        <p14:creationId xmlns:p14="http://schemas.microsoft.com/office/powerpoint/2010/main" val="3947514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E85A9B4F-6A49-4B64-A9F2-30FA50DC5213}" type="slidenum">
              <a:rPr lang="en-US" altLang="en-US"/>
              <a:pPr>
                <a:defRPr/>
              </a:pPr>
              <a:t>‹#›</a:t>
            </a:fld>
            <a:endParaRPr lang="en-US" altLang="en-US" dirty="0"/>
          </a:p>
        </p:txBody>
      </p:sp>
    </p:spTree>
    <p:extLst>
      <p:ext uri="{BB962C8B-B14F-4D97-AF65-F5344CB8AC3E}">
        <p14:creationId xmlns:p14="http://schemas.microsoft.com/office/powerpoint/2010/main" val="2421076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4D032F9-7617-4027-8BD9-F713D4C57323}" type="slidenum">
              <a:rPr lang="en-US" altLang="en-US"/>
              <a:pPr>
                <a:defRPr/>
              </a:pPr>
              <a:t>‹#›</a:t>
            </a:fld>
            <a:endParaRPr lang="en-US" altLang="en-US" dirty="0"/>
          </a:p>
        </p:txBody>
      </p:sp>
    </p:spTree>
    <p:extLst>
      <p:ext uri="{BB962C8B-B14F-4D97-AF65-F5344CB8AC3E}">
        <p14:creationId xmlns:p14="http://schemas.microsoft.com/office/powerpoint/2010/main" val="4159145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087832" y="-1140657"/>
            <a:ext cx="6968333" cy="9144001"/>
          </a:xfrm>
          <a:prstGeom prst="rect">
            <a:avLst/>
          </a:prstGeom>
        </p:spPr>
      </p:pic>
      <p:sp>
        <p:nvSpPr>
          <p:cNvPr id="14" name="Rectangle 13"/>
          <p:cNvSpPr/>
          <p:nvPr userDrawn="1"/>
        </p:nvSpPr>
        <p:spPr>
          <a:xfrm>
            <a:off x="-15123" y="271240"/>
            <a:ext cx="9144000" cy="1143000"/>
          </a:xfrm>
          <a:prstGeom prst="rect">
            <a:avLst/>
          </a:prstGeom>
          <a:solidFill>
            <a:srgbClr val="5D6AB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3240404C-CF35-49D9-BBDB-E18FFDF7B960}"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a:solidFill>
                <a:srgbClr val="000000"/>
              </a:solidFill>
              <a:latin typeface="Calibri" panose="020F0502020204030204" pitchFamily="34" charset="0"/>
              <a:cs typeface="Arial" panose="020B0604020202020204" pitchFamily="34" charset="0"/>
            </a:endParaRPr>
          </a:p>
        </p:txBody>
      </p:sp>
      <p:sp>
        <p:nvSpPr>
          <p:cNvPr id="6"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rgbClr val="000000"/>
                </a:solidFill>
              </a:rPr>
              <a:t>BUSN11 | CH8</a:t>
            </a:r>
            <a:endParaRPr lang="en-US" b="1" dirty="0">
              <a:solidFill>
                <a:srgbClr val="000000"/>
              </a:solidFill>
            </a:endParaRPr>
          </a:p>
        </p:txBody>
      </p:sp>
      <p:sp>
        <p:nvSpPr>
          <p:cNvPr id="8"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a:solidFill>
                  <a:schemeClr val="tx2"/>
                </a:solidFill>
                <a:latin typeface="Arial Narrow"/>
                <a:cs typeface="Arial Narrow"/>
              </a:rPr>
              <a:t>Copyright ©2019 Cengage Learning. All Rights Reserved. May not be scanned, copied or duplicated, or posted to a publicly accessible website, in whole or in part. </a:t>
            </a:r>
          </a:p>
        </p:txBody>
      </p:sp>
      <p:sp>
        <p:nvSpPr>
          <p:cNvPr id="2" name="Title 1"/>
          <p:cNvSpPr>
            <a:spLocks noGrp="1"/>
          </p:cNvSpPr>
          <p:nvPr>
            <p:ph type="title"/>
          </p:nvPr>
        </p:nvSpPr>
        <p:spPr>
          <a:xfrm>
            <a:off x="525764" y="457201"/>
            <a:ext cx="8229600" cy="881752"/>
          </a:xfrm>
        </p:spPr>
        <p:txBody>
          <a:bodyPr>
            <a:normAutofit/>
          </a:bodyPr>
          <a:lstStyle>
            <a:lvl1pPr algn="l">
              <a:defRPr sz="3200" b="1" baseline="0">
                <a:solidFill>
                  <a:schemeClr val="bg1"/>
                </a:solidFill>
                <a:latin typeface="Folio Std Medium" charset="0"/>
                <a:cs typeface="Franklin Gothic Medium"/>
              </a:defRPr>
            </a:lvl1pPr>
          </a:lstStyle>
          <a:p>
            <a:r>
              <a:rPr lang="en-US" dirty="0"/>
              <a:t>Click to edit Master title style</a:t>
            </a:r>
          </a:p>
        </p:txBody>
      </p:sp>
      <p:sp>
        <p:nvSpPr>
          <p:cNvPr id="3" name="Content Placeholder 2"/>
          <p:cNvSpPr>
            <a:spLocks noGrp="1"/>
          </p:cNvSpPr>
          <p:nvPr>
            <p:ph idx="1"/>
          </p:nvPr>
        </p:nvSpPr>
        <p:spPr>
          <a:xfrm>
            <a:off x="994500" y="1738303"/>
            <a:ext cx="7821824" cy="4022416"/>
          </a:xfrm>
        </p:spPr>
        <p:txBody>
          <a:bodyPr/>
          <a:lstStyle>
            <a:lvl1pPr marL="342900" indent="-342900">
              <a:lnSpc>
                <a:spcPct val="90000"/>
              </a:lnSpc>
              <a:buClr>
                <a:schemeClr val="tx2"/>
              </a:buClr>
              <a:buFont typeface="Arial" charset="0"/>
              <a:buChar char="•"/>
              <a:defRPr baseline="0">
                <a:solidFill>
                  <a:schemeClr val="tx2"/>
                </a:solidFill>
                <a:latin typeface="Folio Std Medium" charset="0"/>
              </a:defRPr>
            </a:lvl1pPr>
            <a:lvl2pPr marL="640080" indent="-274320">
              <a:lnSpc>
                <a:spcPct val="90000"/>
              </a:lnSpc>
              <a:buClr>
                <a:schemeClr val="tx2"/>
              </a:buClr>
              <a:buFont typeface="Arial" charset="0"/>
              <a:buChar char="•"/>
              <a:defRPr b="0" i="1" baseline="0">
                <a:solidFill>
                  <a:schemeClr val="tx2"/>
                </a:solidFill>
                <a:latin typeface="Folio Std Light" charset="0"/>
              </a:defRPr>
            </a:lvl2pPr>
            <a:lvl3pPr marL="960120" indent="-320040">
              <a:lnSpc>
                <a:spcPct val="90000"/>
              </a:lnSpc>
              <a:buClr>
                <a:schemeClr val="tx2"/>
              </a:buClr>
              <a:buSzPct val="100000"/>
              <a:buFont typeface="AppleColorEmoji" charset="0"/>
              <a:buChar char="➖"/>
              <a:defRPr sz="2800" baseline="0">
                <a:solidFill>
                  <a:schemeClr val="tx2"/>
                </a:solidFill>
                <a:latin typeface="Folio Std Light" charset="0"/>
              </a:defRPr>
            </a:lvl3pPr>
            <a:lvl4pPr marL="1234440" indent="-228600">
              <a:lnSpc>
                <a:spcPct val="90000"/>
              </a:lnSpc>
              <a:buClr>
                <a:schemeClr val="tx2"/>
              </a:buClr>
              <a:buSzPct val="79000"/>
              <a:buFont typeface="AppleColorEmoji" charset="0"/>
              <a:buChar char="➖"/>
              <a:defRPr sz="2400" baseline="0">
                <a:solidFill>
                  <a:schemeClr val="tx2"/>
                </a:solidFill>
                <a:latin typeface="Folio Std Light" charset="0"/>
              </a:defRPr>
            </a:lvl4pPr>
            <a:lvl5pPr marL="1508760" indent="-228600">
              <a:buClr>
                <a:schemeClr val="tx2"/>
              </a:buClr>
              <a:buSzPct val="79000"/>
              <a:buFont typeface="AppleColorEmoji" charset="0"/>
              <a:buChar char="➖"/>
              <a:defRPr baseline="0">
                <a:solidFill>
                  <a:schemeClr val="tx2"/>
                </a:solidFill>
                <a:latin typeface="Folio Std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0"/>
          </p:nvPr>
        </p:nvSpPr>
        <p:spPr/>
        <p:txBody>
          <a:bodyPr/>
          <a:lstStyle>
            <a:lvl1pPr>
              <a:defRPr/>
            </a:lvl1pPr>
          </a:lstStyle>
          <a:p>
            <a:pPr>
              <a:defRPr/>
            </a:pPr>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0711BE30-F6B7-41BA-9B5E-8D0952562DE9}" type="slidenum">
              <a:rPr lang="en-US" altLang="en-US"/>
              <a:pPr>
                <a:defRPr/>
              </a:pPr>
              <a:t>‹#›</a:t>
            </a:fld>
            <a:endParaRPr lang="en-US" altLang="en-US" dirty="0"/>
          </a:p>
        </p:txBody>
      </p:sp>
    </p:spTree>
    <p:extLst>
      <p:ext uri="{BB962C8B-B14F-4D97-AF65-F5344CB8AC3E}">
        <p14:creationId xmlns:p14="http://schemas.microsoft.com/office/powerpoint/2010/main" val="31881136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2007400-3126-476A-8BC5-62858115A4B9}" type="slidenum">
              <a:rPr lang="en-US" altLang="en-US"/>
              <a:pPr>
                <a:defRPr/>
              </a:pPr>
              <a:t>‹#›</a:t>
            </a:fld>
            <a:endParaRPr lang="en-US" altLang="en-US" dirty="0"/>
          </a:p>
        </p:txBody>
      </p:sp>
    </p:spTree>
    <p:extLst>
      <p:ext uri="{BB962C8B-B14F-4D97-AF65-F5344CB8AC3E}">
        <p14:creationId xmlns:p14="http://schemas.microsoft.com/office/powerpoint/2010/main" val="3332731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14D1B19-E8FC-4B8F-A7E2-B9735A448B46}" type="slidenum">
              <a:rPr lang="en-US" altLang="en-US"/>
              <a:pPr>
                <a:defRPr/>
              </a:pPr>
              <a:t>‹#›</a:t>
            </a:fld>
            <a:endParaRPr lang="en-US" altLang="en-US" dirty="0"/>
          </a:p>
        </p:txBody>
      </p:sp>
    </p:spTree>
    <p:extLst>
      <p:ext uri="{BB962C8B-B14F-4D97-AF65-F5344CB8AC3E}">
        <p14:creationId xmlns:p14="http://schemas.microsoft.com/office/powerpoint/2010/main" val="26651186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EA7B568-3F16-4DD2-9475-570190943F97}" type="slidenum">
              <a:rPr lang="en-US" altLang="en-US"/>
              <a:pPr>
                <a:defRPr/>
              </a:pPr>
              <a:t>‹#›</a:t>
            </a:fld>
            <a:endParaRPr lang="en-US" altLang="en-US" dirty="0"/>
          </a:p>
        </p:txBody>
      </p:sp>
    </p:spTree>
    <p:extLst>
      <p:ext uri="{BB962C8B-B14F-4D97-AF65-F5344CB8AC3E}">
        <p14:creationId xmlns:p14="http://schemas.microsoft.com/office/powerpoint/2010/main" val="3874645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37956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Rectangle 2"/>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Oval 3"/>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Oval 4"/>
          <p:cNvSpPr/>
          <p:nvPr userDrawn="1"/>
        </p:nvSpPr>
        <p:spPr>
          <a:xfrm>
            <a:off x="1001713" y="250825"/>
            <a:ext cx="890587" cy="890588"/>
          </a:xfrm>
          <a:prstGeom prst="ellipse">
            <a:avLst/>
          </a:prstGeom>
          <a:solidFill>
            <a:srgbClr val="00A7C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TextBox 5"/>
          <p:cNvSpPr txBox="1">
            <a:spLocks noChangeArrowheads="1"/>
          </p:cNvSpPr>
          <p:nvPr userDrawn="1"/>
        </p:nvSpPr>
        <p:spPr bwMode="auto">
          <a:xfrm>
            <a:off x="1233488" y="393700"/>
            <a:ext cx="458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l" rtl="0" eaLnBrk="1" fontAlgn="base" hangingPunct="1">
              <a:spcBef>
                <a:spcPct val="0"/>
              </a:spcBef>
              <a:spcAft>
                <a:spcPct val="0"/>
              </a:spcAft>
              <a:defRPr/>
            </a:pPr>
            <a:r>
              <a:rPr lang="en-US" altLang="en-US" sz="3200" kern="1200" dirty="0">
                <a:solidFill>
                  <a:srgbClr val="B00027"/>
                </a:solidFill>
                <a:latin typeface="Arial Narrow" pitchFamily="34" charset="0"/>
                <a:ea typeface="ＭＳ Ｐゴシック" pitchFamily="34" charset="-128"/>
                <a:cs typeface="+mn-cs"/>
              </a:rPr>
              <a:t>SUMMARY</a:t>
            </a:r>
          </a:p>
        </p:txBody>
      </p:sp>
      <p:pic>
        <p:nvPicPr>
          <p:cNvPr id="7"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fld id="{F71CA844-FA71-4146-8685-950518EA0C31}" type="slidenum">
              <a:rPr lang="en-US" altLang="en-US" sz="1200" b="1">
                <a:solidFill>
                  <a:srgbClr val="000000"/>
                </a:solidFill>
                <a:latin typeface="Calibri" panose="020F0502020204030204" pitchFamily="34" charset="0"/>
                <a:cs typeface="Arial" panose="020B0604020202020204" pitchFamily="34" charset="0"/>
              </a:rPr>
              <a:pPr algn="r" eaLnBrk="1" hangingPunct="1"/>
              <a:t>‹#›</a:t>
            </a:fld>
            <a:endParaRPr lang="en-US" altLang="en-US" sz="1200" b="1" dirty="0">
              <a:solidFill>
                <a:srgbClr val="000000"/>
              </a:solidFill>
              <a:latin typeface="Calibri" panose="020F0502020204030204" pitchFamily="34" charset="0"/>
              <a:cs typeface="Arial" panose="020B0604020202020204" pitchFamily="34" charset="0"/>
            </a:endParaRPr>
          </a:p>
        </p:txBody>
      </p:sp>
      <p:sp>
        <p:nvSpPr>
          <p:cNvPr id="10"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rgbClr val="000000"/>
                </a:solidFill>
              </a:rPr>
              <a:t>BUSN10 | CH8</a:t>
            </a:r>
            <a:endParaRPr lang="en-US" b="1" dirty="0">
              <a:solidFill>
                <a:srgbClr val="000000"/>
              </a:solidFill>
            </a:endParaRPr>
          </a:p>
        </p:txBody>
      </p:sp>
      <p:sp>
        <p:nvSpPr>
          <p:cNvPr id="14" name="Content Placeholder 2"/>
          <p:cNvSpPr>
            <a:spLocks noGrp="1"/>
          </p:cNvSpPr>
          <p:nvPr>
            <p:ph idx="12"/>
          </p:nvPr>
        </p:nvSpPr>
        <p:spPr>
          <a:xfrm>
            <a:off x="1232969" y="1482188"/>
            <a:ext cx="7821824" cy="4227731"/>
          </a:xfrm>
        </p:spPr>
        <p:txBody>
          <a:bodyPr/>
          <a:lstStyle>
            <a:lvl1pPr marL="342900" indent="-342900">
              <a:lnSpc>
                <a:spcPct val="90000"/>
              </a:lnSpc>
              <a:buClr>
                <a:srgbClr val="B00027"/>
              </a:buClr>
              <a:buFont typeface="Lucida Grande"/>
              <a:buChar char="•"/>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3"/>
          <p:cNvSpPr>
            <a:spLocks noGrp="1"/>
          </p:cNvSpPr>
          <p:nvPr>
            <p:ph type="dt" sz="half" idx="13"/>
          </p:nvPr>
        </p:nvSpPr>
        <p:spPr/>
        <p:txBody>
          <a:bodyPr/>
          <a:lstStyle>
            <a:lvl1pPr>
              <a:defRPr/>
            </a:lvl1pPr>
          </a:lstStyle>
          <a:p>
            <a:pPr>
              <a:defRPr/>
            </a:pPr>
            <a:endParaRPr lang="en-US" dirty="0"/>
          </a:p>
        </p:txBody>
      </p:sp>
      <p:sp>
        <p:nvSpPr>
          <p:cNvPr id="12" name="Footer Placeholder 4"/>
          <p:cNvSpPr>
            <a:spLocks noGrp="1"/>
          </p:cNvSpPr>
          <p:nvPr>
            <p:ph type="ftr" sz="quarter" idx="14"/>
          </p:nvPr>
        </p:nvSpPr>
        <p:spPr/>
        <p:txBody>
          <a:bodyPr/>
          <a:lstStyle>
            <a:lvl1pPr>
              <a:defRPr/>
            </a:lvl1pPr>
          </a:lstStyle>
          <a:p>
            <a:pPr>
              <a:defRPr/>
            </a:pPr>
            <a:endParaRPr lang="en-US" dirty="0"/>
          </a:p>
        </p:txBody>
      </p:sp>
      <p:sp>
        <p:nvSpPr>
          <p:cNvPr id="15" name="Footer Placeholder 1"/>
          <p:cNvSpPr txBox="1">
            <a:spLocks/>
          </p:cNvSpPr>
          <p:nvPr userDrawn="1"/>
        </p:nvSpPr>
        <p:spPr>
          <a:xfrm>
            <a:off x="857733" y="6605519"/>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900" kern="700" spc="50" dirty="0">
                <a:solidFill>
                  <a:schemeClr val="tx2"/>
                </a:solidFill>
                <a:latin typeface="Arial Narrow"/>
                <a:cs typeface="Arial Narrow"/>
              </a:rPr>
              <a:t>Copyright ©2017 Cengage Learning. All Rights Reserved. May not be scanned, copied or duplicated, or posted to a publicly accessible website, in whole or in part. </a:t>
            </a:r>
          </a:p>
        </p:txBody>
      </p:sp>
    </p:spTree>
    <p:extLst>
      <p:ext uri="{BB962C8B-B14F-4D97-AF65-F5344CB8AC3E}">
        <p14:creationId xmlns:p14="http://schemas.microsoft.com/office/powerpoint/2010/main" val="275112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tmplLst>
          <p:tmpl lvl="1">
            <p:tnLst>
              <p:par>
                <p:cTn presetID="1"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A7C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3" name="Picture 2" descr="4ltr_logo_new_REVISEDbw.psd"/>
          <p:cNvPicPr>
            <a:picLocks noChangeAspect="1"/>
          </p:cNvPicPr>
          <p:nvPr userDrawn="1"/>
        </p:nvPicPr>
        <p:blipFill rotWithShape="1">
          <a:blip r:embed="rId2">
            <a:extLst>
              <a:ext uri="{28A0092B-C50C-407E-A947-70E740481C1C}">
                <a14:useLocalDpi xmlns:a14="http://schemas.microsoft.com/office/drawing/2010/main" val="0"/>
              </a:ext>
            </a:extLst>
          </a:blip>
          <a:srcRect l="6824" t="6983" r="7072" b="4960"/>
          <a:stretch/>
        </p:blipFill>
        <p:spPr>
          <a:xfrm>
            <a:off x="3465147" y="2078159"/>
            <a:ext cx="2204181" cy="2210533"/>
          </a:xfrm>
          <a:prstGeom prst="ellipse">
            <a:avLst/>
          </a:prstGeom>
        </p:spPr>
      </p:pic>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fld id="{46F047BF-A5D4-40B5-8B18-5CB4DD2D7B59}" type="slidenum">
              <a:rPr lang="en-US" altLang="en-US" sz="1200" b="1">
                <a:solidFill>
                  <a:srgbClr val="000000"/>
                </a:solidFill>
                <a:latin typeface="Calibri" panose="020F0502020204030204" pitchFamily="34" charset="0"/>
                <a:cs typeface="Arial" panose="020B0604020202020204" pitchFamily="34" charset="0"/>
              </a:rPr>
              <a:pPr algn="r" eaLnBrk="1" hangingPunct="1"/>
              <a:t>‹#›</a:t>
            </a:fld>
            <a:endParaRPr lang="en-US" altLang="en-US" sz="1200" b="1" dirty="0">
              <a:solidFill>
                <a:srgbClr val="000000"/>
              </a:solidFill>
              <a:latin typeface="Calibri" panose="020F0502020204030204" pitchFamily="34" charset="0"/>
              <a:cs typeface="Arial" panose="020B0604020202020204" pitchFamily="34" charset="0"/>
            </a:endParaRPr>
          </a:p>
        </p:txBody>
      </p:sp>
      <p:sp>
        <p:nvSpPr>
          <p:cNvPr id="6"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rgbClr val="000000"/>
                </a:solidFill>
              </a:rPr>
              <a:t>BUSN10 | CH8</a:t>
            </a:r>
            <a:endParaRPr lang="en-US" b="1" dirty="0">
              <a:solidFill>
                <a:srgbClr val="000000"/>
              </a:solidFill>
            </a:endParaRP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Footer Placeholder 1"/>
          <p:cNvSpPr txBox="1">
            <a:spLocks/>
          </p:cNvSpPr>
          <p:nvPr userDrawn="1"/>
        </p:nvSpPr>
        <p:spPr>
          <a:xfrm>
            <a:off x="857733" y="6605519"/>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900" kern="700" spc="50" dirty="0">
                <a:solidFill>
                  <a:schemeClr val="tx2"/>
                </a:solidFill>
                <a:latin typeface="Arial Narrow"/>
                <a:cs typeface="Arial Narrow"/>
              </a:rPr>
              <a:t>Copyright ©2017 Cengage Learning. All Rights Reserved. May not be scanned, copied or duplicated, or posted to a publicly accessible website, in whole or in part. </a:t>
            </a:r>
          </a:p>
        </p:txBody>
      </p:sp>
    </p:spTree>
    <p:extLst>
      <p:ext uri="{BB962C8B-B14F-4D97-AF65-F5344CB8AC3E}">
        <p14:creationId xmlns:p14="http://schemas.microsoft.com/office/powerpoint/2010/main" val="19278115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087832" y="-1140657"/>
            <a:ext cx="6968333" cy="9144001"/>
          </a:xfrm>
          <a:prstGeom prst="rect">
            <a:avLst/>
          </a:prstGeom>
        </p:spPr>
      </p:pic>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087833" y="-1175608"/>
            <a:ext cx="6968333" cy="9144001"/>
          </a:xfrm>
          <a:prstGeom prst="rect">
            <a:avLst/>
          </a:prstGeom>
        </p:spPr>
      </p:pic>
      <p:sp>
        <p:nvSpPr>
          <p:cNvPr id="5"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E3CDB79E-AF13-4367-934A-573ED3A09D7F}"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a:solidFill>
                <a:srgbClr val="000000"/>
              </a:solidFill>
              <a:latin typeface="Calibri" panose="020F0502020204030204" pitchFamily="34" charset="0"/>
              <a:cs typeface="Arial" panose="020B0604020202020204" pitchFamily="34" charset="0"/>
            </a:endParaRPr>
          </a:p>
        </p:txBody>
      </p:sp>
      <p:sp>
        <p:nvSpPr>
          <p:cNvPr id="6"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a:solidFill>
                  <a:schemeClr val="tx2"/>
                </a:solidFill>
                <a:latin typeface="Arial Narrow"/>
                <a:cs typeface="Arial Narrow"/>
              </a:rPr>
              <a:t>Copyright ©2019 Cengage Learning. All Rights Reserved. May not be scanned, copied or duplicated, or posted to a publicly accessible website, in whole or in part. </a:t>
            </a:r>
          </a:p>
        </p:txBody>
      </p:sp>
      <p:sp>
        <p:nvSpPr>
          <p:cNvPr id="9" name="Title 1" hidden="1"/>
          <p:cNvSpPr>
            <a:spLocks noGrp="1"/>
          </p:cNvSpPr>
          <p:nvPr>
            <p:ph type="title"/>
          </p:nvPr>
        </p:nvSpPr>
        <p:spPr>
          <a:xfrm>
            <a:off x="525463" y="3175"/>
            <a:ext cx="8229600" cy="1143000"/>
          </a:xfrm>
        </p:spPr>
        <p:txBody>
          <a:bodyPr/>
          <a:lstStyle>
            <a:lvl1pPr algn="l">
              <a:defRPr/>
            </a:lvl1pPr>
          </a:lstStyle>
          <a:p>
            <a:r>
              <a:rPr lang="en-US" altLang="en-US"/>
              <a:t>Click to edit Master title style</a:t>
            </a:r>
            <a:endParaRPr lang="en-US" altLang="en-US" dirty="0"/>
          </a:p>
        </p:txBody>
      </p:sp>
      <p:sp>
        <p:nvSpPr>
          <p:cNvPr id="8" name="Date Placeholder 3"/>
          <p:cNvSpPr>
            <a:spLocks noGrp="1"/>
          </p:cNvSpPr>
          <p:nvPr>
            <p:ph type="dt" sz="half" idx="10"/>
          </p:nvPr>
        </p:nvSpPr>
        <p:spPr/>
        <p:txBody>
          <a:bodyPr/>
          <a:lstStyle>
            <a:lvl1pPr>
              <a:defRPr/>
            </a:lvl1pPr>
          </a:lstStyle>
          <a:p>
            <a:pPr>
              <a:defRPr/>
            </a:pPr>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95600" y="1488338"/>
            <a:ext cx="3252724" cy="3391020"/>
          </a:xfrm>
          <a:prstGeom prst="rect">
            <a:avLst/>
          </a:prstGeom>
        </p:spPr>
      </p:pic>
      <p:sp>
        <p:nvSpPr>
          <p:cNvPr id="14"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rgbClr val="000000"/>
                </a:solidFill>
              </a:rPr>
              <a:t>BUSN11 | CH9</a:t>
            </a:r>
            <a:endParaRPr lang="en-US" b="1" dirty="0">
              <a:solidFill>
                <a:srgbClr val="000000"/>
              </a:solidFill>
            </a:endParaRPr>
          </a:p>
        </p:txBody>
      </p:sp>
    </p:spTree>
    <p:extLst>
      <p:ext uri="{BB962C8B-B14F-4D97-AF65-F5344CB8AC3E}">
        <p14:creationId xmlns:p14="http://schemas.microsoft.com/office/powerpoint/2010/main" val="2734486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087832" y="-1140657"/>
            <a:ext cx="6968333" cy="9144001"/>
          </a:xfrm>
          <a:prstGeom prst="rect">
            <a:avLst/>
          </a:prstGeom>
        </p:spPr>
      </p:pic>
      <p:sp>
        <p:nvSpPr>
          <p:cNvPr id="15" name="Rectangle 14"/>
          <p:cNvSpPr/>
          <p:nvPr userDrawn="1"/>
        </p:nvSpPr>
        <p:spPr>
          <a:xfrm>
            <a:off x="-15123" y="381000"/>
            <a:ext cx="9144000" cy="584200"/>
          </a:xfrm>
          <a:prstGeom prst="rect">
            <a:avLst/>
          </a:prstGeom>
          <a:solidFill>
            <a:srgbClr val="5D6AB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6978DDAE-2766-49A2-9001-5630E84F2A5B}"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a:solidFill>
                <a:srgbClr val="000000"/>
              </a:solidFill>
              <a:latin typeface="Calibri" panose="020F0502020204030204" pitchFamily="34" charset="0"/>
              <a:cs typeface="Arial" panose="020B0604020202020204" pitchFamily="34" charset="0"/>
            </a:endParaRPr>
          </a:p>
        </p:txBody>
      </p:sp>
      <p:sp>
        <p:nvSpPr>
          <p:cNvPr id="7"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a:solidFill>
                  <a:schemeClr val="tx2"/>
                </a:solidFill>
                <a:latin typeface="Arial Narrow"/>
                <a:cs typeface="Arial Narrow"/>
              </a:rPr>
              <a:t>Copyright ©2019 Cengage Learning. All Rights Reserved. May not be scanned, copied or duplicated, or posted to a publicly accessible website, in whole or in part. </a:t>
            </a:r>
          </a:p>
        </p:txBody>
      </p:sp>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rgbClr val="000000"/>
                </a:solidFill>
              </a:rPr>
              <a:t>BUSN11 | CH8</a:t>
            </a:r>
            <a:endParaRPr lang="en-US" sz="1000" b="1" dirty="0">
              <a:solidFill>
                <a:srgbClr val="000000"/>
              </a:solidFill>
            </a:endParaRPr>
          </a:p>
        </p:txBody>
      </p:sp>
      <p:sp>
        <p:nvSpPr>
          <p:cNvPr id="9" name="Date Placeholder 3"/>
          <p:cNvSpPr>
            <a:spLocks noGrp="1"/>
          </p:cNvSpPr>
          <p:nvPr>
            <p:ph type="dt" sz="half" idx="10"/>
          </p:nvPr>
        </p:nvSpPr>
        <p:spPr/>
        <p:txBody>
          <a:bodyPr/>
          <a:lstStyle>
            <a:lvl1pPr>
              <a:defRPr/>
            </a:lvl1pPr>
          </a:lstStyle>
          <a:p>
            <a:pPr>
              <a:defRPr/>
            </a:pPr>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6D4676F9-E84E-4676-B12B-6991BF6EA452}" type="slidenum">
              <a:rPr lang="en-US" altLang="en-US"/>
              <a:pPr>
                <a:defRPr/>
              </a:pPr>
              <a:t>‹#›</a:t>
            </a:fld>
            <a:endParaRPr lang="en-US" altLang="en-US" dirty="0"/>
          </a:p>
        </p:txBody>
      </p:sp>
      <p:sp>
        <p:nvSpPr>
          <p:cNvPr id="12" name="Rectangle 11"/>
          <p:cNvSpPr/>
          <p:nvPr userDrawn="1"/>
        </p:nvSpPr>
        <p:spPr>
          <a:xfrm>
            <a:off x="-15123" y="381000"/>
            <a:ext cx="1843923" cy="5842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txBox="1">
            <a:spLocks/>
          </p:cNvSpPr>
          <p:nvPr userDrawn="1"/>
        </p:nvSpPr>
        <p:spPr bwMode="auto">
          <a:xfrm>
            <a:off x="152400" y="439199"/>
            <a:ext cx="2438400" cy="98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1280160" indent="-1280160" algn="l" defTabSz="457200" rtl="0" eaLnBrk="0" fontAlgn="base" hangingPunct="0">
              <a:spcBef>
                <a:spcPct val="0"/>
              </a:spcBef>
              <a:spcAft>
                <a:spcPct val="0"/>
              </a:spcAft>
              <a:defRPr sz="2800" b="0" kern="1200" cap="none" spc="0" baseline="0">
                <a:ln w="0"/>
                <a:solidFill>
                  <a:schemeClr val="bg1"/>
                </a:solidFill>
                <a:effectLst>
                  <a:outerShdw blurRad="38100" dist="19050" dir="2700000" algn="tl" rotWithShape="0">
                    <a:schemeClr val="dk1">
                      <a:alpha val="40000"/>
                    </a:schemeClr>
                  </a:outerShdw>
                </a:effectLst>
                <a:latin typeface="Folio Std Medium" charset="0"/>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dirty="0"/>
              <a:t>Table</a:t>
            </a:r>
          </a:p>
        </p:txBody>
      </p:sp>
      <p:graphicFrame>
        <p:nvGraphicFramePr>
          <p:cNvPr id="3" name="Table 2"/>
          <p:cNvGraphicFramePr>
            <a:graphicFrameLocks noGrp="1"/>
          </p:cNvGraphicFramePr>
          <p:nvPr userDrawn="1"/>
        </p:nvGraphicFramePr>
        <p:xfrm>
          <a:off x="839786" y="1537369"/>
          <a:ext cx="7464424" cy="3114047"/>
        </p:xfrm>
        <a:graphic>
          <a:graphicData uri="http://schemas.openxmlformats.org/drawingml/2006/table">
            <a:tbl>
              <a:tblPr firstRow="1" bandRow="1">
                <a:tableStyleId>{91EBBBCC-DAD2-459C-BE2E-F6DE35CF9A28}</a:tableStyleId>
              </a:tblPr>
              <a:tblGrid>
                <a:gridCol w="1866106">
                  <a:extLst>
                    <a:ext uri="{9D8B030D-6E8A-4147-A177-3AD203B41FA5}">
                      <a16:colId xmlns:a16="http://schemas.microsoft.com/office/drawing/2014/main" val="20000"/>
                    </a:ext>
                  </a:extLst>
                </a:gridCol>
                <a:gridCol w="1866106">
                  <a:extLst>
                    <a:ext uri="{9D8B030D-6E8A-4147-A177-3AD203B41FA5}">
                      <a16:colId xmlns:a16="http://schemas.microsoft.com/office/drawing/2014/main" val="20001"/>
                    </a:ext>
                  </a:extLst>
                </a:gridCol>
                <a:gridCol w="1866106">
                  <a:extLst>
                    <a:ext uri="{9D8B030D-6E8A-4147-A177-3AD203B41FA5}">
                      <a16:colId xmlns:a16="http://schemas.microsoft.com/office/drawing/2014/main" val="20002"/>
                    </a:ext>
                  </a:extLst>
                </a:gridCol>
                <a:gridCol w="1866106">
                  <a:extLst>
                    <a:ext uri="{9D8B030D-6E8A-4147-A177-3AD203B41FA5}">
                      <a16:colId xmlns:a16="http://schemas.microsoft.com/office/drawing/2014/main" val="20003"/>
                    </a:ext>
                  </a:extLst>
                </a:gridCol>
              </a:tblGrid>
              <a:tr h="459149">
                <a:tc>
                  <a:txBody>
                    <a:bodyPr/>
                    <a:lstStyle/>
                    <a:p>
                      <a:r>
                        <a:rPr lang="en-US" sz="1400" baseline="0" dirty="0"/>
                        <a:t>Column Header</a:t>
                      </a:r>
                    </a:p>
                  </a:txBody>
                  <a:tcPr anchor="ctr" anchorCtr="1">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00ABA7"/>
                    </a:solidFill>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00ABA7"/>
                    </a:solidFill>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00ABA7"/>
                    </a:solidFill>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00ABA7"/>
                    </a:solidFill>
                  </a:tcPr>
                </a:tc>
                <a:extLst>
                  <a:ext uri="{0D108BD9-81ED-4DB2-BD59-A6C34878D82A}">
                    <a16:rowId xmlns:a16="http://schemas.microsoft.com/office/drawing/2014/main" val="10000"/>
                  </a:ext>
                </a:extLst>
              </a:tr>
              <a:tr h="349877">
                <a:tc>
                  <a:txBody>
                    <a:bodyPr/>
                    <a:lstStyle/>
                    <a:p>
                      <a:r>
                        <a:rPr lang="en-US" sz="1200" baseline="0" dirty="0">
                          <a:solidFill>
                            <a:schemeClr val="tx2"/>
                          </a:solidFill>
                        </a:rPr>
                        <a:t>Column text</a:t>
                      </a:r>
                    </a:p>
                  </a:txBody>
                  <a:tcPr anchor="ctr" anchorCtr="1">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1"/>
                  </a:ext>
                </a:extLst>
              </a:tr>
              <a:tr h="349877">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2"/>
                  </a:ext>
                </a:extLst>
              </a:tr>
              <a:tr h="349877">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3"/>
                  </a:ext>
                </a:extLst>
              </a:tr>
              <a:tr h="349877">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4"/>
                  </a:ext>
                </a:extLst>
              </a:tr>
              <a:tr h="349877">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5"/>
                  </a:ext>
                </a:extLst>
              </a:tr>
              <a:tr h="366949">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6"/>
                  </a:ext>
                </a:extLst>
              </a:tr>
              <a:tr h="459149">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2" name="Title 1"/>
          <p:cNvSpPr>
            <a:spLocks noGrp="1"/>
          </p:cNvSpPr>
          <p:nvPr>
            <p:ph type="title" hasCustomPrompt="1"/>
          </p:nvPr>
        </p:nvSpPr>
        <p:spPr>
          <a:xfrm>
            <a:off x="1143000" y="464599"/>
            <a:ext cx="7693863" cy="983201"/>
          </a:xfrm>
        </p:spPr>
        <p:txBody>
          <a:bodyPr anchor="t">
            <a:normAutofit/>
          </a:bodyPr>
          <a:lstStyle>
            <a:lvl1pPr marL="1280160" indent="-1280160" algn="l">
              <a:defRPr sz="2800" b="0" cap="none" spc="0" baseline="0">
                <a:ln w="0"/>
                <a:solidFill>
                  <a:schemeClr val="bg1"/>
                </a:solidFill>
                <a:effectLst>
                  <a:outerShdw blurRad="38100" dist="19050" dir="2700000" algn="tl" rotWithShape="0">
                    <a:schemeClr val="dk1">
                      <a:alpha val="40000"/>
                    </a:schemeClr>
                  </a:outerShdw>
                </a:effectLst>
                <a:latin typeface="Folio Std Medium" charset="0"/>
                <a:cs typeface="Franklin Gothic Medium"/>
              </a:defRPr>
            </a:lvl1pPr>
          </a:lstStyle>
          <a:p>
            <a:r>
              <a:rPr lang="en-US" dirty="0"/>
              <a:t>6.1  Click to edit Master title style</a:t>
            </a:r>
          </a:p>
        </p:txBody>
      </p:sp>
    </p:spTree>
    <p:extLst>
      <p:ext uri="{BB962C8B-B14F-4D97-AF65-F5344CB8AC3E}">
        <p14:creationId xmlns:p14="http://schemas.microsoft.com/office/powerpoint/2010/main" val="389307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087832" y="-1140657"/>
            <a:ext cx="6968333" cy="9144001"/>
          </a:xfrm>
          <a:prstGeom prst="rect">
            <a:avLst/>
          </a:prstGeom>
        </p:spPr>
      </p:pic>
      <p:sp>
        <p:nvSpPr>
          <p:cNvPr id="14" name="Rectangle 13"/>
          <p:cNvSpPr/>
          <p:nvPr userDrawn="1"/>
        </p:nvSpPr>
        <p:spPr>
          <a:xfrm>
            <a:off x="-15123" y="381000"/>
            <a:ext cx="9144000" cy="584200"/>
          </a:xfrm>
          <a:prstGeom prst="rect">
            <a:avLst/>
          </a:prstGeom>
          <a:solidFill>
            <a:srgbClr val="5D6AB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5" name="Rectangle 14"/>
          <p:cNvSpPr/>
          <p:nvPr userDrawn="1"/>
        </p:nvSpPr>
        <p:spPr>
          <a:xfrm>
            <a:off x="-15123" y="381000"/>
            <a:ext cx="1843923" cy="5842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txBox="1">
            <a:spLocks/>
          </p:cNvSpPr>
          <p:nvPr userDrawn="1"/>
        </p:nvSpPr>
        <p:spPr bwMode="auto">
          <a:xfrm>
            <a:off x="228600" y="439199"/>
            <a:ext cx="7008063" cy="98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1280160" indent="-1280160" algn="l" defTabSz="457200" rtl="0" eaLnBrk="0" fontAlgn="base" hangingPunct="0">
              <a:spcBef>
                <a:spcPct val="0"/>
              </a:spcBef>
              <a:spcAft>
                <a:spcPct val="0"/>
              </a:spcAft>
              <a:defRPr sz="2800" b="0" kern="1200" cap="none" spc="0" baseline="0">
                <a:ln w="0"/>
                <a:solidFill>
                  <a:schemeClr val="bg1"/>
                </a:solidFill>
                <a:effectLst>
                  <a:outerShdw blurRad="38100" dist="19050" dir="2700000" algn="tl" rotWithShape="0">
                    <a:schemeClr val="dk1">
                      <a:alpha val="40000"/>
                    </a:schemeClr>
                  </a:outerShdw>
                </a:effectLst>
                <a:latin typeface="Folio Std Medium" charset="0"/>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dirty="0"/>
              <a:t>Map</a:t>
            </a:r>
          </a:p>
        </p:txBody>
      </p:sp>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BB213C69-D312-419A-A999-696D3C3364C2}"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a:solidFill>
                <a:srgbClr val="000000"/>
              </a:solidFill>
              <a:latin typeface="Calibri" panose="020F0502020204030204" pitchFamily="34" charset="0"/>
              <a:cs typeface="Arial" panose="020B0604020202020204" pitchFamily="34" charset="0"/>
            </a:endParaRPr>
          </a:p>
        </p:txBody>
      </p:sp>
      <p:sp>
        <p:nvSpPr>
          <p:cNvPr id="7"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a:solidFill>
                  <a:schemeClr val="tx2"/>
                </a:solidFill>
                <a:latin typeface="Arial Narrow"/>
                <a:cs typeface="Arial Narrow"/>
              </a:rPr>
              <a:t>Copyright ©2019 Cengage Learning. All Rights Reserved. May not be scanned, copied or duplicated, or posted to a publicly accessible website, in whole or in part. </a:t>
            </a:r>
          </a:p>
        </p:txBody>
      </p:sp>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rgbClr val="000000"/>
                </a:solidFill>
              </a:rPr>
              <a:t>BUSN11 | CH8</a:t>
            </a:r>
            <a:endParaRPr lang="en-US" sz="1000" b="1" dirty="0">
              <a:solidFill>
                <a:srgbClr val="000000"/>
              </a:solidFill>
            </a:endParaRPr>
          </a:p>
        </p:txBody>
      </p:sp>
      <p:sp>
        <p:nvSpPr>
          <p:cNvPr id="9" name="Date Placeholder 3"/>
          <p:cNvSpPr>
            <a:spLocks noGrp="1"/>
          </p:cNvSpPr>
          <p:nvPr>
            <p:ph type="dt" sz="half" idx="10"/>
          </p:nvPr>
        </p:nvSpPr>
        <p:spPr/>
        <p:txBody>
          <a:bodyPr/>
          <a:lstStyle>
            <a:lvl1pPr>
              <a:defRPr/>
            </a:lvl1pPr>
          </a:lstStyle>
          <a:p>
            <a:pPr>
              <a:defRPr/>
            </a:pPr>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51F46A02-5E75-4C48-8D4F-C9D06E623B32}" type="slidenum">
              <a:rPr lang="en-US" altLang="en-US"/>
              <a:pPr>
                <a:defRPr/>
              </a:pPr>
              <a:t>‹#›</a:t>
            </a:fld>
            <a:endParaRPr lang="en-US" altLang="en-US" dirty="0"/>
          </a:p>
        </p:txBody>
      </p:sp>
      <p:sp>
        <p:nvSpPr>
          <p:cNvPr id="12" name="Content Placeholder 2" descr="The image shows George Washington on a horse. Surrounding him are soldiers on  horses. And there are soldiers, walking, on the right side of the image. There is snow all over the ground. &#10;"/>
          <p:cNvSpPr>
            <a:spLocks noGrp="1"/>
          </p:cNvSpPr>
          <p:nvPr>
            <p:ph idx="1"/>
          </p:nvPr>
        </p:nvSpPr>
        <p:spPr>
          <a:xfrm>
            <a:off x="993775" y="1533525"/>
            <a:ext cx="7823200" cy="4227513"/>
          </a:xfrm>
        </p:spPr>
        <p:txBody>
          <a:bodyPr/>
          <a:lstStyle>
            <a:lvl1pPr marL="0" marR="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defRPr baseline="0">
                <a:solidFill>
                  <a:schemeClr val="tx2"/>
                </a:solidFill>
                <a:latin typeface="Folio Std Medium" charset="0"/>
              </a:defRPr>
            </a:lvl1pPr>
          </a:lstStyle>
          <a:p>
            <a:endParaRPr lang="en-US" altLang="en-US" dirty="0"/>
          </a:p>
        </p:txBody>
      </p:sp>
      <p:sp>
        <p:nvSpPr>
          <p:cNvPr id="17" name="Title 1"/>
          <p:cNvSpPr>
            <a:spLocks noGrp="1"/>
          </p:cNvSpPr>
          <p:nvPr>
            <p:ph type="title"/>
          </p:nvPr>
        </p:nvSpPr>
        <p:spPr>
          <a:xfrm>
            <a:off x="1843921" y="464599"/>
            <a:ext cx="6992942" cy="983201"/>
          </a:xfrm>
        </p:spPr>
        <p:txBody>
          <a:bodyPr anchor="t">
            <a:normAutofit/>
          </a:bodyPr>
          <a:lstStyle>
            <a:lvl1pPr marL="1280160" indent="-1280160" algn="l">
              <a:defRPr sz="2800" b="0" cap="none" spc="0" baseline="0">
                <a:ln w="0"/>
                <a:solidFill>
                  <a:schemeClr val="bg1"/>
                </a:solidFill>
                <a:effectLst>
                  <a:outerShdw blurRad="38100" dist="19050" dir="2700000" algn="tl" rotWithShape="0">
                    <a:schemeClr val="dk1">
                      <a:alpha val="40000"/>
                    </a:schemeClr>
                  </a:outerShdw>
                </a:effectLst>
                <a:latin typeface="Folio Std Medium" charset="0"/>
                <a:cs typeface="Franklin Gothic Medium"/>
              </a:defRPr>
            </a:lvl1pPr>
          </a:lstStyle>
          <a:p>
            <a:r>
              <a:rPr lang="en-US" dirty="0"/>
              <a:t>Click to edit Master title style</a:t>
            </a:r>
          </a:p>
        </p:txBody>
      </p:sp>
    </p:spTree>
    <p:extLst>
      <p:ext uri="{BB962C8B-B14F-4D97-AF65-F5344CB8AC3E}">
        <p14:creationId xmlns:p14="http://schemas.microsoft.com/office/powerpoint/2010/main" val="2643453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087832" y="-1140657"/>
            <a:ext cx="6968333" cy="9144001"/>
          </a:xfrm>
          <a:prstGeom prst="rect">
            <a:avLst/>
          </a:prstGeom>
        </p:spPr>
      </p:pic>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D12BFF8F-891D-47D5-9129-313482CFE526}"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a:solidFill>
                <a:srgbClr val="000000"/>
              </a:solidFill>
              <a:latin typeface="Calibri" panose="020F0502020204030204" pitchFamily="34" charset="0"/>
              <a:cs typeface="Arial" panose="020B0604020202020204" pitchFamily="34" charset="0"/>
            </a:endParaRPr>
          </a:p>
        </p:txBody>
      </p:sp>
      <p:sp>
        <p:nvSpPr>
          <p:cNvPr id="7"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a:solidFill>
                  <a:schemeClr val="tx2"/>
                </a:solidFill>
                <a:latin typeface="Arial Narrow"/>
                <a:cs typeface="Arial Narrow"/>
              </a:rPr>
              <a:t>Copyright ©2019 Cengage Learning. All Rights Reserved. May not be scanned, copied or duplicated, or posted to a publicly accessible website, in whole or in part. </a:t>
            </a:r>
          </a:p>
        </p:txBody>
      </p:sp>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rgbClr val="000000"/>
                </a:solidFill>
              </a:rPr>
              <a:t>BUSN11 | CH8</a:t>
            </a:r>
            <a:endParaRPr lang="en-US" sz="1000" b="1" dirty="0">
              <a:solidFill>
                <a:srgbClr val="000000"/>
              </a:solidFill>
            </a:endParaRPr>
          </a:p>
        </p:txBody>
      </p:sp>
      <p:sp>
        <p:nvSpPr>
          <p:cNvPr id="9" name="Date Placeholder 3"/>
          <p:cNvSpPr>
            <a:spLocks noGrp="1"/>
          </p:cNvSpPr>
          <p:nvPr>
            <p:ph type="dt" sz="half" idx="10"/>
          </p:nvPr>
        </p:nvSpPr>
        <p:spPr/>
        <p:txBody>
          <a:bodyPr/>
          <a:lstStyle>
            <a:lvl1pPr>
              <a:defRPr/>
            </a:lvl1pPr>
          </a:lstStyle>
          <a:p>
            <a:pPr>
              <a:defRPr/>
            </a:pPr>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06C0AF5B-E16F-46C5-8988-DDAC7BD46335}" type="slidenum">
              <a:rPr lang="en-US" altLang="en-US"/>
              <a:pPr>
                <a:defRPr/>
              </a:pPr>
              <a:t>‹#›</a:t>
            </a:fld>
            <a:endParaRPr lang="en-US" altLang="en-US" dirty="0"/>
          </a:p>
        </p:txBody>
      </p:sp>
      <p:sp>
        <p:nvSpPr>
          <p:cNvPr id="13" name="Rectangle 12"/>
          <p:cNvSpPr/>
          <p:nvPr userDrawn="1"/>
        </p:nvSpPr>
        <p:spPr>
          <a:xfrm>
            <a:off x="-15123" y="381000"/>
            <a:ext cx="9144000" cy="584200"/>
          </a:xfrm>
          <a:prstGeom prst="rect">
            <a:avLst/>
          </a:prstGeom>
          <a:solidFill>
            <a:srgbClr val="5D6AB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6" name="Rectangle 15"/>
          <p:cNvSpPr/>
          <p:nvPr userDrawn="1"/>
        </p:nvSpPr>
        <p:spPr>
          <a:xfrm>
            <a:off x="-15123" y="381000"/>
            <a:ext cx="2072523" cy="5842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1"/>
          <p:cNvSpPr txBox="1">
            <a:spLocks/>
          </p:cNvSpPr>
          <p:nvPr userDrawn="1"/>
        </p:nvSpPr>
        <p:spPr bwMode="auto">
          <a:xfrm>
            <a:off x="228600" y="439199"/>
            <a:ext cx="7008063" cy="98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1280160" indent="-1280160" algn="l" defTabSz="457200" rtl="0" eaLnBrk="0" fontAlgn="base" hangingPunct="0">
              <a:spcBef>
                <a:spcPct val="0"/>
              </a:spcBef>
              <a:spcAft>
                <a:spcPct val="0"/>
              </a:spcAft>
              <a:defRPr sz="2800" b="0" kern="1200" cap="none" spc="0" baseline="0">
                <a:ln w="0"/>
                <a:solidFill>
                  <a:schemeClr val="bg1"/>
                </a:solidFill>
                <a:effectLst>
                  <a:outerShdw blurRad="38100" dist="19050" dir="2700000" algn="tl" rotWithShape="0">
                    <a:schemeClr val="dk1">
                      <a:alpha val="40000"/>
                    </a:schemeClr>
                  </a:outerShdw>
                </a:effectLst>
                <a:latin typeface="Folio Std Medium" charset="0"/>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dirty="0"/>
              <a:t>Exhibit</a:t>
            </a:r>
          </a:p>
        </p:txBody>
      </p:sp>
      <p:sp>
        <p:nvSpPr>
          <p:cNvPr id="15" name="Title 1"/>
          <p:cNvSpPr>
            <a:spLocks noGrp="1"/>
          </p:cNvSpPr>
          <p:nvPr>
            <p:ph type="title"/>
          </p:nvPr>
        </p:nvSpPr>
        <p:spPr>
          <a:xfrm>
            <a:off x="1504122" y="429674"/>
            <a:ext cx="6916742" cy="983201"/>
          </a:xfrm>
        </p:spPr>
        <p:txBody>
          <a:bodyPr anchor="t">
            <a:normAutofit/>
          </a:bodyPr>
          <a:lstStyle>
            <a:lvl1pPr marL="1280160" indent="-1280160" algn="l">
              <a:defRPr sz="2800" b="0" cap="none" spc="0" baseline="0">
                <a:ln w="0"/>
                <a:solidFill>
                  <a:schemeClr val="bg1"/>
                </a:solidFill>
                <a:effectLst>
                  <a:outerShdw blurRad="38100" dist="19050" dir="2700000" algn="tl" rotWithShape="0">
                    <a:schemeClr val="dk1">
                      <a:alpha val="40000"/>
                    </a:schemeClr>
                  </a:outerShdw>
                </a:effectLst>
                <a:latin typeface="Folio Std Medium" charset="0"/>
                <a:cs typeface="Franklin Gothic Medium"/>
              </a:defRPr>
            </a:lvl1pPr>
          </a:lstStyle>
          <a:p>
            <a:r>
              <a:rPr lang="en-US" dirty="0"/>
              <a:t>Click to edit Master title style</a:t>
            </a:r>
          </a:p>
        </p:txBody>
      </p:sp>
    </p:spTree>
    <p:extLst>
      <p:ext uri="{BB962C8B-B14F-4D97-AF65-F5344CB8AC3E}">
        <p14:creationId xmlns:p14="http://schemas.microsoft.com/office/powerpoint/2010/main" val="433466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087832" y="-1140657"/>
            <a:ext cx="6968333" cy="9144001"/>
          </a:xfrm>
          <a:prstGeom prst="rect">
            <a:avLst/>
          </a:prstGeom>
        </p:spPr>
      </p:pic>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D12BFF8F-891D-47D5-9129-313482CFE526}"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a:solidFill>
                <a:srgbClr val="000000"/>
              </a:solidFill>
              <a:latin typeface="Calibri" panose="020F0502020204030204" pitchFamily="34" charset="0"/>
              <a:cs typeface="Arial" panose="020B0604020202020204" pitchFamily="34" charset="0"/>
            </a:endParaRPr>
          </a:p>
        </p:txBody>
      </p:sp>
      <p:sp>
        <p:nvSpPr>
          <p:cNvPr id="7"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a:solidFill>
                  <a:schemeClr val="tx2"/>
                </a:solidFill>
                <a:latin typeface="Arial Narrow"/>
                <a:cs typeface="Arial Narrow"/>
              </a:rPr>
              <a:t>Copyright ©2019 Cengage Learning. All Rights Reserved. May not be scanned, copied or duplicated, or posted to a publicly accessible website, in whole or in part. </a:t>
            </a:r>
          </a:p>
        </p:txBody>
      </p:sp>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rgbClr val="000000"/>
                </a:solidFill>
              </a:rPr>
              <a:t>BUSN11 | CH8</a:t>
            </a:r>
            <a:endParaRPr lang="en-US" sz="1000" b="1" dirty="0">
              <a:solidFill>
                <a:srgbClr val="000000"/>
              </a:solidFill>
            </a:endParaRPr>
          </a:p>
        </p:txBody>
      </p:sp>
      <p:sp>
        <p:nvSpPr>
          <p:cNvPr id="9" name="Date Placeholder 3"/>
          <p:cNvSpPr>
            <a:spLocks noGrp="1"/>
          </p:cNvSpPr>
          <p:nvPr>
            <p:ph type="dt" sz="half" idx="10"/>
          </p:nvPr>
        </p:nvSpPr>
        <p:spPr/>
        <p:txBody>
          <a:bodyPr/>
          <a:lstStyle>
            <a:lvl1pPr>
              <a:defRPr/>
            </a:lvl1pPr>
          </a:lstStyle>
          <a:p>
            <a:pPr>
              <a:defRPr/>
            </a:pPr>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06C0AF5B-E16F-46C5-8988-DDAC7BD46335}" type="slidenum">
              <a:rPr lang="en-US" altLang="en-US"/>
              <a:pPr>
                <a:defRPr/>
              </a:pPr>
              <a:t>‹#›</a:t>
            </a:fld>
            <a:endParaRPr lang="en-US" altLang="en-US" dirty="0"/>
          </a:p>
        </p:txBody>
      </p:sp>
      <p:sp>
        <p:nvSpPr>
          <p:cNvPr id="13" name="Rectangle 12"/>
          <p:cNvSpPr/>
          <p:nvPr userDrawn="1"/>
        </p:nvSpPr>
        <p:spPr>
          <a:xfrm>
            <a:off x="-15124" y="381000"/>
            <a:ext cx="9159123" cy="996536"/>
          </a:xfrm>
          <a:prstGeom prst="rect">
            <a:avLst/>
          </a:prstGeom>
          <a:solidFill>
            <a:srgbClr val="5D6AB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6" name="Rectangle 15"/>
          <p:cNvSpPr/>
          <p:nvPr userDrawn="1"/>
        </p:nvSpPr>
        <p:spPr>
          <a:xfrm>
            <a:off x="-15123" y="381000"/>
            <a:ext cx="2072523" cy="996536"/>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1"/>
          <p:cNvSpPr txBox="1">
            <a:spLocks/>
          </p:cNvSpPr>
          <p:nvPr userDrawn="1"/>
        </p:nvSpPr>
        <p:spPr bwMode="auto">
          <a:xfrm>
            <a:off x="228600" y="439199"/>
            <a:ext cx="7008063" cy="98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1280160" indent="-1280160" algn="l" defTabSz="457200" rtl="0" eaLnBrk="0" fontAlgn="base" hangingPunct="0">
              <a:spcBef>
                <a:spcPct val="0"/>
              </a:spcBef>
              <a:spcAft>
                <a:spcPct val="0"/>
              </a:spcAft>
              <a:defRPr sz="2800" b="0" kern="1200" cap="none" spc="0" baseline="0">
                <a:ln w="0"/>
                <a:solidFill>
                  <a:schemeClr val="bg1"/>
                </a:solidFill>
                <a:effectLst>
                  <a:outerShdw blurRad="38100" dist="19050" dir="2700000" algn="tl" rotWithShape="0">
                    <a:schemeClr val="dk1">
                      <a:alpha val="40000"/>
                    </a:schemeClr>
                  </a:outerShdw>
                </a:effectLst>
                <a:latin typeface="Folio Std Medium" charset="0"/>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dirty="0"/>
              <a:t>Exhibit</a:t>
            </a:r>
          </a:p>
        </p:txBody>
      </p:sp>
      <p:sp>
        <p:nvSpPr>
          <p:cNvPr id="15" name="Title 1"/>
          <p:cNvSpPr>
            <a:spLocks noGrp="1"/>
          </p:cNvSpPr>
          <p:nvPr>
            <p:ph type="title"/>
          </p:nvPr>
        </p:nvSpPr>
        <p:spPr>
          <a:xfrm>
            <a:off x="1524000" y="460595"/>
            <a:ext cx="6916742" cy="983201"/>
          </a:xfrm>
        </p:spPr>
        <p:txBody>
          <a:bodyPr anchor="t">
            <a:normAutofit/>
          </a:bodyPr>
          <a:lstStyle>
            <a:lvl1pPr marL="1280160" indent="-1280160" algn="l">
              <a:defRPr sz="2800" b="0" cap="none" spc="0" baseline="0">
                <a:ln w="0"/>
                <a:solidFill>
                  <a:schemeClr val="bg1"/>
                </a:solidFill>
                <a:effectLst>
                  <a:outerShdw blurRad="38100" dist="19050" dir="2700000" algn="tl" rotWithShape="0">
                    <a:schemeClr val="dk1">
                      <a:alpha val="40000"/>
                    </a:schemeClr>
                  </a:outerShdw>
                </a:effectLst>
                <a:latin typeface="Folio Std Medium" charset="0"/>
                <a:cs typeface="Franklin Gothic Medium"/>
              </a:defRPr>
            </a:lvl1pPr>
          </a:lstStyle>
          <a:p>
            <a:r>
              <a:rPr lang="en-US" dirty="0"/>
              <a:t>Click to edit Master title style</a:t>
            </a:r>
          </a:p>
        </p:txBody>
      </p:sp>
    </p:spTree>
    <p:extLst>
      <p:ext uri="{BB962C8B-B14F-4D97-AF65-F5344CB8AC3E}">
        <p14:creationId xmlns:p14="http://schemas.microsoft.com/office/powerpoint/2010/main" val="2185961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tretch>
            <a:fillRect/>
          </a:stretch>
        </p:blipFill>
        <p:spPr>
          <a:xfrm rot="5400000">
            <a:off x="1087832" y="-1140657"/>
            <a:ext cx="6968333" cy="9144001"/>
          </a:xfrm>
          <a:prstGeom prst="rect">
            <a:avLst/>
          </a:prstGeom>
        </p:spPr>
      </p:pic>
      <p:sp>
        <p:nvSpPr>
          <p:cNvPr id="5" name="Oval 4"/>
          <p:cNvSpPr/>
          <p:nvPr userDrawn="1"/>
        </p:nvSpPr>
        <p:spPr>
          <a:xfrm>
            <a:off x="-350520" y="-838200"/>
            <a:ext cx="9601200" cy="9603487"/>
          </a:xfrm>
          <a:prstGeom prst="ellipse">
            <a:avLst/>
          </a:prstGeom>
          <a:solidFill>
            <a:schemeClr val="bg1">
              <a:alpha val="2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3" name="Rectangle 22"/>
          <p:cNvSpPr/>
          <p:nvPr userDrawn="1"/>
        </p:nvSpPr>
        <p:spPr>
          <a:xfrm>
            <a:off x="-15123" y="228600"/>
            <a:ext cx="9144000" cy="712560"/>
          </a:xfrm>
          <a:prstGeom prst="rect">
            <a:avLst/>
          </a:prstGeom>
          <a:solidFill>
            <a:srgbClr val="5D6AB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extBox 6"/>
          <p:cNvSpPr txBox="1">
            <a:spLocks noChangeArrowheads="1"/>
          </p:cNvSpPr>
          <p:nvPr userDrawn="1"/>
        </p:nvSpPr>
        <p:spPr bwMode="auto">
          <a:xfrm>
            <a:off x="1215073" y="356385"/>
            <a:ext cx="57191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3200" baseline="0" dirty="0">
                <a:solidFill>
                  <a:schemeClr val="bg1"/>
                </a:solidFill>
                <a:latin typeface="Folio Std Medium" charset="0"/>
              </a:rPr>
              <a:t>LEARNING OUTCOMES</a:t>
            </a:r>
          </a:p>
        </p:txBody>
      </p:sp>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8D7C50E8-254C-432D-B9FE-DBD605A35DF7}"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a:solidFill>
                <a:srgbClr val="000000"/>
              </a:solidFill>
              <a:latin typeface="Calibri" panose="020F0502020204030204" pitchFamily="34" charset="0"/>
              <a:cs typeface="Arial" panose="020B0604020202020204" pitchFamily="34" charset="0"/>
            </a:endParaRPr>
          </a:p>
        </p:txBody>
      </p:sp>
      <p:sp>
        <p:nvSpPr>
          <p:cNvPr id="10"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a:solidFill>
                  <a:schemeClr val="tx2"/>
                </a:solidFill>
                <a:latin typeface="Arial Narrow"/>
                <a:cs typeface="Arial Narrow"/>
              </a:rPr>
              <a:t>Copyright ©2019 Cengage Learning. All Rights Reserved. May not be scanned, copied or duplicated, or posted to a publicly accessible website, in whole or in part. </a:t>
            </a:r>
          </a:p>
        </p:txBody>
      </p:sp>
      <p:sp>
        <p:nvSpPr>
          <p:cNvPr id="12"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rgbClr val="000000"/>
                </a:solidFill>
              </a:rPr>
              <a:t>BUSN11 | CH8</a:t>
            </a:r>
            <a:endParaRPr lang="en-US" sz="1000" b="1" dirty="0">
              <a:solidFill>
                <a:srgbClr val="000000"/>
              </a:solidFill>
            </a:endParaRPr>
          </a:p>
        </p:txBody>
      </p:sp>
      <p:sp>
        <p:nvSpPr>
          <p:cNvPr id="3" name="Content Placeholder 2"/>
          <p:cNvSpPr>
            <a:spLocks noGrp="1"/>
          </p:cNvSpPr>
          <p:nvPr>
            <p:ph idx="1"/>
          </p:nvPr>
        </p:nvSpPr>
        <p:spPr>
          <a:xfrm>
            <a:off x="1215073" y="1456105"/>
            <a:ext cx="7431087" cy="3471496"/>
          </a:xfrm>
        </p:spPr>
        <p:txBody>
          <a:bodyPr>
            <a:normAutofit/>
          </a:bodyPr>
          <a:lstStyle>
            <a:lvl1pPr marL="420624" indent="-420624">
              <a:lnSpc>
                <a:spcPct val="90000"/>
              </a:lnSpc>
              <a:spcBef>
                <a:spcPts val="600"/>
              </a:spcBef>
              <a:buClr>
                <a:schemeClr val="tx2"/>
              </a:buClr>
              <a:buFont typeface="+mj-lt"/>
              <a:buAutoNum type="arabicPeriod"/>
              <a:defRPr sz="2600" baseline="0">
                <a:solidFill>
                  <a:schemeClr val="tx2"/>
                </a:solidFill>
                <a:latin typeface="Folio Std Medium" charset="0"/>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p:txBody>
      </p:sp>
      <p:sp>
        <p:nvSpPr>
          <p:cNvPr id="14" name="Title 1" hidden="1"/>
          <p:cNvSpPr>
            <a:spLocks noGrp="1"/>
          </p:cNvSpPr>
          <p:nvPr>
            <p:ph type="title"/>
          </p:nvPr>
        </p:nvSpPr>
        <p:spPr>
          <a:xfrm>
            <a:off x="525463" y="3175"/>
            <a:ext cx="8229600" cy="1143000"/>
          </a:xfrm>
        </p:spPr>
        <p:txBody>
          <a:bodyPr/>
          <a:lstStyle>
            <a:lvl1pPr algn="l">
              <a:defRPr/>
            </a:lvl1pPr>
          </a:lstStyle>
          <a:p>
            <a:r>
              <a:rPr lang="en-US" altLang="en-US"/>
              <a:t>Click to edit Master title style</a:t>
            </a:r>
            <a:endParaRPr lang="en-US" altLang="en-US" dirty="0"/>
          </a:p>
        </p:txBody>
      </p:sp>
      <p:sp>
        <p:nvSpPr>
          <p:cNvPr id="13" name="Date Placeholder 3"/>
          <p:cNvSpPr>
            <a:spLocks noGrp="1"/>
          </p:cNvSpPr>
          <p:nvPr>
            <p:ph type="dt" sz="half" idx="10"/>
          </p:nvPr>
        </p:nvSpPr>
        <p:spPr/>
        <p:txBody>
          <a:bodyPr/>
          <a:lstStyle>
            <a:lvl1pPr>
              <a:defRPr/>
            </a:lvl1pPr>
          </a:lstStyle>
          <a:p>
            <a:pPr>
              <a:defRPr/>
            </a:pPr>
            <a:endParaRPr lang="en-US" dirty="0"/>
          </a:p>
        </p:txBody>
      </p:sp>
      <p:sp>
        <p:nvSpPr>
          <p:cNvPr id="15" name="Footer Placeholder 4"/>
          <p:cNvSpPr>
            <a:spLocks noGrp="1"/>
          </p:cNvSpPr>
          <p:nvPr>
            <p:ph type="ftr" sz="quarter" idx="11"/>
          </p:nvPr>
        </p:nvSpPr>
        <p:spPr/>
        <p:txBody>
          <a:bodyPr/>
          <a:lstStyle>
            <a:lvl1pPr>
              <a:defRPr/>
            </a:lvl1pPr>
          </a:lstStyle>
          <a:p>
            <a:pPr>
              <a:defRPr/>
            </a:pPr>
            <a:endParaRPr lang="en-US" dirty="0"/>
          </a:p>
        </p:txBody>
      </p:sp>
      <p:cxnSp>
        <p:nvCxnSpPr>
          <p:cNvPr id="17" name="Straight Connector 16"/>
          <p:cNvCxnSpPr/>
          <p:nvPr userDrawn="1"/>
        </p:nvCxnSpPr>
        <p:spPr>
          <a:xfrm>
            <a:off x="-76200" y="609600"/>
            <a:ext cx="1215073" cy="0"/>
          </a:xfrm>
          <a:prstGeom prst="line">
            <a:avLst/>
          </a:prstGeom>
          <a:ln>
            <a:solidFill>
              <a:schemeClr val="bg1"/>
            </a:solidFill>
            <a:tailEnd type="triangle"/>
          </a:ln>
        </p:spPr>
        <p:style>
          <a:lnRef idx="2">
            <a:schemeClr val="accent4"/>
          </a:lnRef>
          <a:fillRef idx="0">
            <a:schemeClr val="accent4"/>
          </a:fillRef>
          <a:effectRef idx="1">
            <a:schemeClr val="accent4"/>
          </a:effectRef>
          <a:fontRef idx="minor">
            <a:schemeClr val="tx1"/>
          </a:fontRef>
        </p:style>
      </p:cxnSp>
      <p:cxnSp>
        <p:nvCxnSpPr>
          <p:cNvPr id="20" name="Straight Connector 19"/>
          <p:cNvCxnSpPr/>
          <p:nvPr userDrawn="1"/>
        </p:nvCxnSpPr>
        <p:spPr>
          <a:xfrm flipH="1">
            <a:off x="5954712" y="609600"/>
            <a:ext cx="3265488" cy="0"/>
          </a:xfrm>
          <a:prstGeom prst="line">
            <a:avLst/>
          </a:prstGeom>
          <a:ln>
            <a:solidFill>
              <a:schemeClr val="bg1"/>
            </a:solidFill>
            <a:headEnd type="none"/>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996122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tretch>
            <a:fillRect/>
          </a:stretch>
        </p:blipFill>
        <p:spPr>
          <a:xfrm rot="5400000">
            <a:off x="1087832" y="-1140657"/>
            <a:ext cx="6968333" cy="9144001"/>
          </a:xfrm>
          <a:prstGeom prst="rect">
            <a:avLst/>
          </a:prstGeom>
        </p:spPr>
      </p:pic>
      <p:sp>
        <p:nvSpPr>
          <p:cNvPr id="16" name="Oval 15"/>
          <p:cNvSpPr/>
          <p:nvPr userDrawn="1"/>
        </p:nvSpPr>
        <p:spPr>
          <a:xfrm>
            <a:off x="-304800" y="-1175045"/>
            <a:ext cx="9601200" cy="9603487"/>
          </a:xfrm>
          <a:prstGeom prst="ellipse">
            <a:avLst/>
          </a:prstGeom>
          <a:solidFill>
            <a:schemeClr val="bg1">
              <a:alpha val="2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1" name="Rectangle 20"/>
          <p:cNvSpPr/>
          <p:nvPr userDrawn="1"/>
        </p:nvSpPr>
        <p:spPr>
          <a:xfrm>
            <a:off x="-15123" y="228600"/>
            <a:ext cx="9144000" cy="712560"/>
          </a:xfrm>
          <a:prstGeom prst="rect">
            <a:avLst/>
          </a:prstGeom>
          <a:solidFill>
            <a:srgbClr val="5D6AB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7" name="TextBox 16"/>
          <p:cNvSpPr txBox="1">
            <a:spLocks noChangeArrowheads="1"/>
          </p:cNvSpPr>
          <p:nvPr userDrawn="1"/>
        </p:nvSpPr>
        <p:spPr bwMode="auto">
          <a:xfrm>
            <a:off x="1138873" y="433329"/>
            <a:ext cx="57191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2400" baseline="0" dirty="0">
                <a:solidFill>
                  <a:schemeClr val="bg1"/>
                </a:solidFill>
                <a:latin typeface="Folio Std Medium" charset="0"/>
              </a:rPr>
              <a:t>LEARNING OUTCOMES </a:t>
            </a:r>
            <a:r>
              <a:rPr lang="en-US" altLang="en-US" sz="2400" b="0" i="1" baseline="0" dirty="0">
                <a:solidFill>
                  <a:schemeClr val="bg1"/>
                </a:solidFill>
                <a:latin typeface="Folio Std Medium" charset="0"/>
              </a:rPr>
              <a:t>(continued)</a:t>
            </a:r>
          </a:p>
        </p:txBody>
      </p:sp>
      <p:cxnSp>
        <p:nvCxnSpPr>
          <p:cNvPr id="18" name="Straight Connector 17"/>
          <p:cNvCxnSpPr/>
          <p:nvPr userDrawn="1"/>
        </p:nvCxnSpPr>
        <p:spPr>
          <a:xfrm>
            <a:off x="-76200" y="609600"/>
            <a:ext cx="1215073" cy="0"/>
          </a:xfrm>
          <a:prstGeom prst="line">
            <a:avLst/>
          </a:prstGeom>
          <a:ln>
            <a:solidFill>
              <a:schemeClr val="bg1"/>
            </a:solidFill>
            <a:tailEnd type="triangle"/>
          </a:ln>
        </p:spPr>
        <p:style>
          <a:lnRef idx="2">
            <a:schemeClr val="accent4"/>
          </a:lnRef>
          <a:fillRef idx="0">
            <a:schemeClr val="accent4"/>
          </a:fillRef>
          <a:effectRef idx="1">
            <a:schemeClr val="accent4"/>
          </a:effectRef>
          <a:fontRef idx="minor">
            <a:schemeClr val="tx1"/>
          </a:fontRef>
        </p:style>
      </p:cxnSp>
      <p:cxnSp>
        <p:nvCxnSpPr>
          <p:cNvPr id="19" name="Straight Connector 18"/>
          <p:cNvCxnSpPr/>
          <p:nvPr userDrawn="1"/>
        </p:nvCxnSpPr>
        <p:spPr>
          <a:xfrm flipH="1">
            <a:off x="6324600" y="609600"/>
            <a:ext cx="3265488" cy="0"/>
          </a:xfrm>
          <a:prstGeom prst="line">
            <a:avLst/>
          </a:prstGeom>
          <a:ln>
            <a:solidFill>
              <a:schemeClr val="bg1"/>
            </a:solidFill>
            <a:headEnd type="none"/>
            <a:tailEnd type="triangle"/>
          </a:ln>
        </p:spPr>
        <p:style>
          <a:lnRef idx="2">
            <a:schemeClr val="accent4"/>
          </a:lnRef>
          <a:fillRef idx="0">
            <a:schemeClr val="accent4"/>
          </a:fillRef>
          <a:effectRef idx="1">
            <a:schemeClr val="accent4"/>
          </a:effectRef>
          <a:fontRef idx="minor">
            <a:schemeClr val="tx1"/>
          </a:fontRef>
        </p:style>
      </p:cxnSp>
      <p:sp>
        <p:nvSpPr>
          <p:cNvPr id="7"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E3898E59-DB05-45E4-87E7-1465BD0916A7}"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a:solidFill>
                <a:srgbClr val="000000"/>
              </a:solidFill>
              <a:latin typeface="Calibri" panose="020F0502020204030204" pitchFamily="34" charset="0"/>
              <a:cs typeface="Arial" panose="020B0604020202020204" pitchFamily="34" charset="0"/>
            </a:endParaRPr>
          </a:p>
        </p:txBody>
      </p:sp>
      <p:sp>
        <p:nvSpPr>
          <p:cNvPr id="9"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a:solidFill>
                  <a:schemeClr val="tx2"/>
                </a:solidFill>
                <a:latin typeface="Arial Narrow"/>
                <a:cs typeface="Arial Narrow"/>
              </a:rPr>
              <a:t>Copyright ©2019 Cengage Learning. All Rights Reserved. May not be scanned, copied or duplicated, or posted to a publicly accessible website, in whole or in part. </a:t>
            </a:r>
          </a:p>
        </p:txBody>
      </p:sp>
      <p:sp>
        <p:nvSpPr>
          <p:cNvPr id="11"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rgbClr val="000000"/>
                </a:solidFill>
              </a:rPr>
              <a:t>BUSN11 | CH8</a:t>
            </a:r>
            <a:endParaRPr lang="en-US" sz="1000" b="1" dirty="0">
              <a:solidFill>
                <a:srgbClr val="000000"/>
              </a:solidFill>
            </a:endParaRPr>
          </a:p>
        </p:txBody>
      </p:sp>
      <p:sp>
        <p:nvSpPr>
          <p:cNvPr id="13" name="Title 1" hidden="1"/>
          <p:cNvSpPr>
            <a:spLocks noGrp="1"/>
          </p:cNvSpPr>
          <p:nvPr>
            <p:ph type="title"/>
          </p:nvPr>
        </p:nvSpPr>
        <p:spPr>
          <a:xfrm>
            <a:off x="525463" y="3175"/>
            <a:ext cx="8229600" cy="1143000"/>
          </a:xfrm>
        </p:spPr>
        <p:txBody>
          <a:bodyPr/>
          <a:lstStyle>
            <a:lvl1pPr algn="l">
              <a:defRPr/>
            </a:lvl1pPr>
          </a:lstStyle>
          <a:p>
            <a:r>
              <a:rPr lang="en-US" altLang="en-US"/>
              <a:t>Click to edit Master title style</a:t>
            </a:r>
            <a:endParaRPr lang="en-US" altLang="en-US" dirty="0"/>
          </a:p>
        </p:txBody>
      </p:sp>
      <p:sp>
        <p:nvSpPr>
          <p:cNvPr id="12" name="Date Placeholder 3"/>
          <p:cNvSpPr>
            <a:spLocks noGrp="1"/>
          </p:cNvSpPr>
          <p:nvPr>
            <p:ph type="dt" sz="half" idx="10"/>
          </p:nvPr>
        </p:nvSpPr>
        <p:spPr/>
        <p:txBody>
          <a:bodyPr/>
          <a:lstStyle>
            <a:lvl1pPr>
              <a:defRPr/>
            </a:lvl1pPr>
          </a:lstStyle>
          <a:p>
            <a:pPr>
              <a:defRPr/>
            </a:pPr>
            <a:endParaRPr lang="en-US" dirty="0"/>
          </a:p>
        </p:txBody>
      </p:sp>
      <p:sp>
        <p:nvSpPr>
          <p:cNvPr id="14" name="Footer Placeholder 4"/>
          <p:cNvSpPr>
            <a:spLocks noGrp="1"/>
          </p:cNvSpPr>
          <p:nvPr>
            <p:ph type="ftr" sz="quarter" idx="11"/>
          </p:nvPr>
        </p:nvSpPr>
        <p:spPr/>
        <p:txBody>
          <a:bodyPr/>
          <a:lstStyle>
            <a:lvl1pPr>
              <a:defRPr/>
            </a:lvl1pPr>
          </a:lstStyle>
          <a:p>
            <a:pPr>
              <a:defRPr/>
            </a:pPr>
            <a:endParaRPr lang="en-US" dirty="0"/>
          </a:p>
        </p:txBody>
      </p:sp>
      <p:sp>
        <p:nvSpPr>
          <p:cNvPr id="20" name="Content Placeholder 2"/>
          <p:cNvSpPr>
            <a:spLocks noGrp="1"/>
          </p:cNvSpPr>
          <p:nvPr>
            <p:ph idx="1"/>
          </p:nvPr>
        </p:nvSpPr>
        <p:spPr>
          <a:xfrm>
            <a:off x="1215073" y="1456105"/>
            <a:ext cx="7431087" cy="3471496"/>
          </a:xfrm>
        </p:spPr>
        <p:txBody>
          <a:bodyPr>
            <a:normAutofit/>
          </a:bodyPr>
          <a:lstStyle>
            <a:lvl1pPr marL="420624" indent="-420624">
              <a:lnSpc>
                <a:spcPct val="90000"/>
              </a:lnSpc>
              <a:spcBef>
                <a:spcPts val="600"/>
              </a:spcBef>
              <a:buClr>
                <a:schemeClr val="tx2"/>
              </a:buClr>
              <a:buFont typeface="+mj-lt"/>
              <a:buAutoNum type="arabicPeriod"/>
              <a:defRPr sz="2600" baseline="0">
                <a:solidFill>
                  <a:schemeClr val="tx2"/>
                </a:solidFill>
                <a:latin typeface="Folio Std Medium" charset="0"/>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p:txBody>
      </p:sp>
    </p:spTree>
    <p:extLst>
      <p:ext uri="{BB962C8B-B14F-4D97-AF65-F5344CB8AC3E}">
        <p14:creationId xmlns:p14="http://schemas.microsoft.com/office/powerpoint/2010/main" val="165104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8" name="Rectangle 27"/>
          <p:cNvSpPr/>
          <p:nvPr userDrawn="1"/>
        </p:nvSpPr>
        <p:spPr>
          <a:xfrm>
            <a:off x="0" y="0"/>
            <a:ext cx="9144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322D24CB-6855-41E9-929B-E1525142729A}"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a:solidFill>
                <a:srgbClr val="000000"/>
              </a:solidFill>
              <a:latin typeface="Calibri" panose="020F0502020204030204" pitchFamily="34" charset="0"/>
              <a:cs typeface="Arial" panose="020B0604020202020204" pitchFamily="34" charset="0"/>
            </a:endParaRPr>
          </a:p>
        </p:txBody>
      </p:sp>
      <p:sp>
        <p:nvSpPr>
          <p:cNvPr id="12"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chemeClr val="bg1"/>
                </a:solidFill>
              </a:rPr>
              <a:t>BUSN11 | CH8</a:t>
            </a:r>
            <a:endParaRPr lang="en-US" sz="1000" b="1" dirty="0">
              <a:solidFill>
                <a:schemeClr val="bg1"/>
              </a:solidFill>
            </a:endParaRPr>
          </a:p>
        </p:txBody>
      </p:sp>
      <p:sp>
        <p:nvSpPr>
          <p:cNvPr id="14" name="Title 1" hidden="1"/>
          <p:cNvSpPr>
            <a:spLocks noGrp="1"/>
          </p:cNvSpPr>
          <p:nvPr>
            <p:ph type="title"/>
          </p:nvPr>
        </p:nvSpPr>
        <p:spPr>
          <a:xfrm>
            <a:off x="525463" y="3175"/>
            <a:ext cx="8229600" cy="1143000"/>
          </a:xfrm>
        </p:spPr>
        <p:txBody>
          <a:bodyPr/>
          <a:lstStyle>
            <a:lvl1pPr algn="l">
              <a:defRPr baseline="0"/>
            </a:lvl1pPr>
          </a:lstStyle>
          <a:p>
            <a:r>
              <a:rPr lang="en-US" altLang="en-US"/>
              <a:t>Click to edit Master title style</a:t>
            </a:r>
            <a:endParaRPr lang="en-US" altLang="en-US" dirty="0"/>
          </a:p>
        </p:txBody>
      </p:sp>
      <p:sp>
        <p:nvSpPr>
          <p:cNvPr id="16" name="Rectangle 15"/>
          <p:cNvSpPr/>
          <p:nvPr userDrawn="1"/>
        </p:nvSpPr>
        <p:spPr>
          <a:xfrm>
            <a:off x="8447088" y="685800"/>
            <a:ext cx="685800" cy="304800"/>
          </a:xfrm>
          <a:prstGeom prst="rect">
            <a:avLst/>
          </a:prstGeom>
          <a:solidFill>
            <a:srgbClr val="5D6A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17" name="Rectangle 16"/>
          <p:cNvSpPr/>
          <p:nvPr userDrawn="1"/>
        </p:nvSpPr>
        <p:spPr>
          <a:xfrm>
            <a:off x="8447088" y="990600"/>
            <a:ext cx="685800" cy="304800"/>
          </a:xfrm>
          <a:prstGeom prst="rect">
            <a:avLst/>
          </a:prstGeom>
          <a:solidFill>
            <a:srgbClr val="EADC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18" name="Rectangle 17"/>
          <p:cNvSpPr/>
          <p:nvPr userDrawn="1"/>
        </p:nvSpPr>
        <p:spPr>
          <a:xfrm>
            <a:off x="8447088" y="1295400"/>
            <a:ext cx="685800" cy="3048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19" name="Rectangle 18"/>
          <p:cNvSpPr/>
          <p:nvPr userDrawn="1"/>
        </p:nvSpPr>
        <p:spPr>
          <a:xfrm>
            <a:off x="0" y="2743200"/>
            <a:ext cx="685800" cy="304800"/>
          </a:xfrm>
          <a:prstGeom prst="rect">
            <a:avLst/>
          </a:prstGeom>
          <a:solidFill>
            <a:srgbClr val="5D6A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20" name="Rectangle 19"/>
          <p:cNvSpPr/>
          <p:nvPr userDrawn="1"/>
        </p:nvSpPr>
        <p:spPr>
          <a:xfrm>
            <a:off x="0" y="3048000"/>
            <a:ext cx="685800" cy="304800"/>
          </a:xfrm>
          <a:prstGeom prst="rect">
            <a:avLst/>
          </a:prstGeom>
          <a:solidFill>
            <a:srgbClr val="EADC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21" name="Rectangle 20"/>
          <p:cNvSpPr/>
          <p:nvPr userDrawn="1"/>
        </p:nvSpPr>
        <p:spPr>
          <a:xfrm>
            <a:off x="0" y="3352800"/>
            <a:ext cx="685800" cy="3048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22" name="Rectangle 21"/>
          <p:cNvSpPr/>
          <p:nvPr userDrawn="1"/>
        </p:nvSpPr>
        <p:spPr>
          <a:xfrm>
            <a:off x="457200" y="381000"/>
            <a:ext cx="8298164" cy="5975350"/>
          </a:xfrm>
          <a:prstGeom prst="rect">
            <a:avLst/>
          </a:prstGeom>
          <a:solidFill>
            <a:srgbClr val="DFEEE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B7344C52-5D9B-490E-AA6B-CCF6913FB041}"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a:solidFill>
                <a:srgbClr val="000000"/>
              </a:solidFill>
              <a:latin typeface="Calibri" panose="020F0502020204030204" pitchFamily="34" charset="0"/>
              <a:cs typeface="Arial" panose="020B0604020202020204" pitchFamily="34" charset="0"/>
            </a:endParaRPr>
          </a:p>
        </p:txBody>
      </p:sp>
      <p:sp>
        <p:nvSpPr>
          <p:cNvPr id="25" name="Title 1"/>
          <p:cNvSpPr txBox="1">
            <a:spLocks/>
          </p:cNvSpPr>
          <p:nvPr userDrawn="1"/>
        </p:nvSpPr>
        <p:spPr bwMode="auto">
          <a:xfrm>
            <a:off x="525764" y="625475"/>
            <a:ext cx="8229600" cy="5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2500" lnSpcReduction="10000"/>
          </a:bodyPr>
          <a:lstStyle>
            <a:lvl1pPr algn="l" defTabSz="457200" rtl="0" eaLnBrk="0" fontAlgn="base" hangingPunct="0">
              <a:spcBef>
                <a:spcPct val="0"/>
              </a:spcBef>
              <a:spcAft>
                <a:spcPct val="0"/>
              </a:spcAft>
              <a:defRPr sz="3200" b="1" kern="1200" baseline="0">
                <a:solidFill>
                  <a:schemeClr val="tx2"/>
                </a:solidFill>
                <a:latin typeface="Folio Std Medium" charset="0"/>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b="0" i="0" baseline="0" dirty="0"/>
              <a:t>KEY TERMS</a:t>
            </a:r>
          </a:p>
        </p:txBody>
      </p:sp>
      <p:sp>
        <p:nvSpPr>
          <p:cNvPr id="26" name="Content Placeholder 2"/>
          <p:cNvSpPr>
            <a:spLocks noGrp="1"/>
          </p:cNvSpPr>
          <p:nvPr>
            <p:ph idx="1"/>
          </p:nvPr>
        </p:nvSpPr>
        <p:spPr>
          <a:xfrm>
            <a:off x="994500" y="1532989"/>
            <a:ext cx="3569864" cy="4407902"/>
          </a:xfrm>
        </p:spPr>
        <p:txBody>
          <a:bodyPr/>
          <a:lstStyle>
            <a:lvl1pPr marL="342900" indent="-342900">
              <a:lnSpc>
                <a:spcPct val="90000"/>
              </a:lnSpc>
              <a:buClr>
                <a:schemeClr val="tx2"/>
              </a:buClr>
              <a:buFont typeface="Lucida Grande"/>
              <a:buChar char="•"/>
              <a:defRPr sz="2800">
                <a:solidFill>
                  <a:schemeClr val="tx2"/>
                </a:solidFill>
              </a:defRPr>
            </a:lvl1pPr>
            <a:lvl2pPr marL="640080" indent="-274320">
              <a:lnSpc>
                <a:spcPct val="90000"/>
              </a:lnSpc>
              <a:buClr>
                <a:schemeClr val="tx2"/>
              </a:buClr>
              <a:buFont typeface="Arial"/>
              <a:buChar char="•"/>
              <a:defRPr b="0" i="1">
                <a:solidFill>
                  <a:schemeClr val="tx2"/>
                </a:solidFill>
              </a:defRPr>
            </a:lvl2pPr>
            <a:lvl3pPr marL="960120" indent="-320040">
              <a:lnSpc>
                <a:spcPct val="90000"/>
              </a:lnSpc>
              <a:buClr>
                <a:srgbClr val="00ABA7"/>
              </a:buClr>
              <a:buSzPct val="100000"/>
              <a:buFont typeface="Lucida Grande"/>
              <a:buChar char="-"/>
              <a:defRPr sz="2800"/>
            </a:lvl3pPr>
            <a:lvl4pPr marL="1234440" indent="-228600">
              <a:lnSpc>
                <a:spcPct val="90000"/>
              </a:lnSpc>
              <a:buClr>
                <a:srgbClr val="00ABA7"/>
              </a:buClr>
              <a:buFont typeface="Arial"/>
              <a:buChar char="▸"/>
              <a:defRPr sz="2400"/>
            </a:lvl4pPr>
            <a:lvl5pPr marL="1508760" indent="-228600">
              <a:buClr>
                <a:srgbClr val="00ABA7"/>
              </a:buClr>
              <a:defRPr/>
            </a:lvl5pPr>
          </a:lstStyle>
          <a:p>
            <a:pPr lvl="0"/>
            <a:r>
              <a:rPr lang="en-US" dirty="0"/>
              <a:t>Click to edit Master text styles</a:t>
            </a:r>
          </a:p>
          <a:p>
            <a:pPr lvl="1"/>
            <a:endParaRPr lang="en-US" dirty="0"/>
          </a:p>
        </p:txBody>
      </p:sp>
      <p:sp>
        <p:nvSpPr>
          <p:cNvPr id="29" name="Footer Placeholder 1"/>
          <p:cNvSpPr txBox="1">
            <a:spLocks/>
          </p:cNvSpPr>
          <p:nvPr userDrawn="1"/>
        </p:nvSpPr>
        <p:spPr>
          <a:xfrm>
            <a:off x="1470577" y="648335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a:solidFill>
                  <a:schemeClr val="bg1"/>
                </a:solidFill>
                <a:latin typeface="Arial Narrow"/>
                <a:cs typeface="Arial Narrow"/>
              </a:rPr>
              <a:t>Copyright ©2019 Cengage Learning. All Rights Reserved. May not be scanned, copied or duplicated, or posted to a publicly accessible website, in whole or in part. </a:t>
            </a:r>
          </a:p>
        </p:txBody>
      </p:sp>
      <p:sp>
        <p:nvSpPr>
          <p:cNvPr id="30" name="Slide Number Placeholder 2"/>
          <p:cNvSpPr txBox="1">
            <a:spLocks/>
          </p:cNvSpPr>
          <p:nvPr userDrawn="1"/>
        </p:nvSpPr>
        <p:spPr>
          <a:xfrm>
            <a:off x="6710363" y="6488112"/>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E3898E59-DB05-45E4-87E7-1465BD0916A7}" type="slidenum">
              <a:rPr lang="en-US" altLang="en-US" sz="1200" b="1" smtClean="0">
                <a:solidFill>
                  <a:schemeClr val="bg1"/>
                </a:solidFill>
                <a:latin typeface="Calibri" panose="020F0502020204030204" pitchFamily="34" charset="0"/>
                <a:cs typeface="Arial" panose="020B0604020202020204" pitchFamily="34" charset="0"/>
              </a:rPr>
              <a:pPr algn="r" eaLnBrk="1" hangingPunct="1">
                <a:defRPr/>
              </a:pPr>
              <a:t>‹#›</a:t>
            </a:fld>
            <a:endParaRPr lang="en-US" altLang="en-US" sz="1200" b="1" dirty="0">
              <a:solidFill>
                <a:schemeClr val="bg1"/>
              </a:solidFill>
              <a:latin typeface="Calibri" panose="020F0502020204030204" pitchFamily="34" charset="0"/>
              <a:cs typeface="Arial" panose="020B0604020202020204" pitchFamily="34" charset="0"/>
            </a:endParaRPr>
          </a:p>
        </p:txBody>
      </p:sp>
      <p:sp>
        <p:nvSpPr>
          <p:cNvPr id="32" name="Content Placeholder 2"/>
          <p:cNvSpPr>
            <a:spLocks noGrp="1"/>
          </p:cNvSpPr>
          <p:nvPr>
            <p:ph idx="11"/>
          </p:nvPr>
        </p:nvSpPr>
        <p:spPr>
          <a:xfrm>
            <a:off x="4717188" y="1560601"/>
            <a:ext cx="3729900" cy="4407902"/>
          </a:xfrm>
        </p:spPr>
        <p:txBody>
          <a:bodyPr/>
          <a:lstStyle>
            <a:lvl1pPr marL="342900" indent="-342900">
              <a:lnSpc>
                <a:spcPct val="90000"/>
              </a:lnSpc>
              <a:buClr>
                <a:schemeClr val="tx2"/>
              </a:buClr>
              <a:buFont typeface="Lucida Grande"/>
              <a:buChar char="•"/>
              <a:defRPr sz="2800">
                <a:solidFill>
                  <a:schemeClr val="tx2"/>
                </a:solidFill>
              </a:defRPr>
            </a:lvl1pPr>
            <a:lvl2pPr marL="640080" indent="-274320">
              <a:lnSpc>
                <a:spcPct val="90000"/>
              </a:lnSpc>
              <a:buClr>
                <a:schemeClr val="tx2"/>
              </a:buClr>
              <a:buFont typeface="Arial"/>
              <a:buChar char="•"/>
              <a:defRPr b="0" i="1">
                <a:solidFill>
                  <a:schemeClr val="tx2"/>
                </a:solidFill>
              </a:defRPr>
            </a:lvl2pPr>
            <a:lvl3pPr marL="960120" indent="-320040">
              <a:lnSpc>
                <a:spcPct val="90000"/>
              </a:lnSpc>
              <a:buClr>
                <a:srgbClr val="00ABA7"/>
              </a:buClr>
              <a:buSzPct val="100000"/>
              <a:buFont typeface="Lucida Grande"/>
              <a:buChar char="-"/>
              <a:defRPr sz="2800"/>
            </a:lvl3pPr>
            <a:lvl4pPr marL="1234440" indent="-228600">
              <a:lnSpc>
                <a:spcPct val="90000"/>
              </a:lnSpc>
              <a:buClr>
                <a:srgbClr val="00ABA7"/>
              </a:buClr>
              <a:buFont typeface="Arial"/>
              <a:buChar char="▸"/>
              <a:defRPr sz="2400"/>
            </a:lvl4pPr>
            <a:lvl5pPr marL="1508760" indent="-228600">
              <a:buClr>
                <a:srgbClr val="00ABA7"/>
              </a:buClr>
              <a:defRPr/>
            </a:lvl5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220415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ea typeface="ＭＳ Ｐゴシック" panose="020B0600070205080204" pitchFamily="34" charset="-128"/>
                <a:cs typeface="Arial" pitchFamily="34"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ea typeface="ＭＳ Ｐゴシック" panose="020B0600070205080204" pitchFamily="34" charset="-128"/>
                <a:cs typeface="Arial"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9EACB8"/>
                </a:solidFill>
                <a:ea typeface="ＭＳ Ｐゴシック" panose="020B0600070205080204" pitchFamily="34" charset="-128"/>
                <a:cs typeface="Arial" panose="020B0604020202020204" pitchFamily="34" charset="0"/>
              </a:defRPr>
            </a:lvl1pPr>
          </a:lstStyle>
          <a:p>
            <a:pPr>
              <a:defRPr/>
            </a:pPr>
            <a:fld id="{A9D8B14E-E5F5-4BA9-9544-0E43EE23F623}" type="slidenum">
              <a:rPr lang="en-US" altLang="en-US"/>
              <a:pPr>
                <a:defRPr/>
              </a:pPr>
              <a:t>‹#›</a:t>
            </a:fld>
            <a:endParaRPr lang="en-US" altLang="en-US" dirty="0"/>
          </a:p>
        </p:txBody>
      </p:sp>
    </p:spTree>
    <p:extLst>
      <p:ext uri="{BB962C8B-B14F-4D97-AF65-F5344CB8AC3E}">
        <p14:creationId xmlns:p14="http://schemas.microsoft.com/office/powerpoint/2010/main" val="1872642152"/>
      </p:ext>
    </p:extLst>
  </p:cSld>
  <p:clrMap bg1="lt1" tx1="dk1" bg2="lt2" tx2="dk2" accent1="accent1" accent2="accent2" accent3="accent3" accent4="accent4" accent5="accent5" accent6="accent6" hlink="hlink" folHlink="folHlink"/>
  <p:sldLayoutIdLst>
    <p:sldLayoutId id="2147484890" r:id="rId1"/>
    <p:sldLayoutId id="2147484891" r:id="rId2"/>
    <p:sldLayoutId id="2147484892" r:id="rId3"/>
    <p:sldLayoutId id="2147484893" r:id="rId4"/>
    <p:sldLayoutId id="2147484894" r:id="rId5"/>
    <p:sldLayoutId id="2147484895" r:id="rId6"/>
    <p:sldLayoutId id="2147484896" r:id="rId7"/>
    <p:sldLayoutId id="2147484897" r:id="rId8"/>
    <p:sldLayoutId id="2147484898" r:id="rId9"/>
    <p:sldLayoutId id="2147484899" r:id="rId10"/>
    <p:sldLayoutId id="2147484900" r:id="rId11"/>
    <p:sldLayoutId id="2147484901" r:id="rId12"/>
    <p:sldLayoutId id="2147484902" r:id="rId13"/>
    <p:sldLayoutId id="2147484903" r:id="rId14"/>
    <p:sldLayoutId id="2147484904" r:id="rId15"/>
    <p:sldLayoutId id="2147484905" r:id="rId16"/>
    <p:sldLayoutId id="2147484906" r:id="rId17"/>
    <p:sldLayoutId id="2147484907" r:id="rId18"/>
    <p:sldLayoutId id="2147484908" r:id="rId19"/>
    <p:sldLayoutId id="2147484909" r:id="rId20"/>
    <p:sldLayoutId id="2147484910" r:id="rId21"/>
    <p:sldLayoutId id="2147484911" r:id="rId22"/>
    <p:sldLayoutId id="2147484912" r:id="rId23"/>
    <p:sldLayoutId id="2147484913" r:id="rId24"/>
    <p:sldLayoutId id="2147484914" r:id="rId25"/>
    <p:sldLayoutId id="2147484915" r:id="rId26"/>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IN" dirty="0"/>
              <a:t>Chapter 8 - Accounting: Decision Making by the Numbers</a:t>
            </a:r>
            <a:endParaRPr lang="en-US" dirty="0"/>
          </a:p>
        </p:txBody>
      </p:sp>
      <p:sp>
        <p:nvSpPr>
          <p:cNvPr id="2" name="Footer Placeholder 1"/>
          <p:cNvSpPr>
            <a:spLocks noGrp="1"/>
          </p:cNvSpPr>
          <p:nvPr>
            <p:ph type="ftr" sz="quarter" idx="10"/>
          </p:nvPr>
        </p:nvSpPr>
        <p:spPr/>
        <p:txBody>
          <a:bodyPr/>
          <a:lstStyle/>
          <a:p>
            <a:pPr>
              <a:defRPr/>
            </a:pPr>
            <a:r>
              <a:rPr lang="en-US" dirty="0"/>
              <a:t>Copyright ©2019 Cengage Learning. All Rights Reserved. May not be scanned, copied or duplicated, or posted to a publicly accessible website, in whole or in part.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a:latin typeface="Folio Std Medium"/>
                <a:ea typeface="Franklin Gothic Medium" panose="020B0603020102020204" pitchFamily="34" charset="0"/>
                <a:cs typeface="Franklin Gothic Medium" panose="020B0603020102020204" pitchFamily="34" charset="0"/>
              </a:rPr>
              <a:t>Financial Statements - Income Statement</a:t>
            </a:r>
          </a:p>
        </p:txBody>
      </p:sp>
      <p:sp>
        <p:nvSpPr>
          <p:cNvPr id="22531" name="Content Placeholder 1"/>
          <p:cNvSpPr>
            <a:spLocks noGrp="1"/>
          </p:cNvSpPr>
          <p:nvPr>
            <p:ph idx="1"/>
          </p:nvPr>
        </p:nvSpPr>
        <p:spPr/>
        <p:txBody>
          <a:bodyPr/>
          <a:lstStyle/>
          <a:p>
            <a:r>
              <a:rPr lang="en-IN" altLang="en-US" dirty="0"/>
              <a:t>Reports revenues, expenses, and net income that resulted from a firm’s operations over an accounting period</a:t>
            </a:r>
          </a:p>
          <a:p>
            <a:pPr lvl="1"/>
            <a:r>
              <a:rPr lang="en-IN" altLang="en-US" b="1" dirty="0"/>
              <a:t>Revenue</a:t>
            </a:r>
            <a:r>
              <a:rPr lang="en-IN" altLang="en-US" dirty="0"/>
              <a:t>: Increases in assets that result from activities intended to earn income</a:t>
            </a:r>
          </a:p>
          <a:p>
            <a:pPr lvl="1"/>
            <a:r>
              <a:rPr lang="en-IN" altLang="en-US" b="1" dirty="0"/>
              <a:t>Expenses</a:t>
            </a:r>
            <a:r>
              <a:rPr lang="en-IN" altLang="en-US" dirty="0"/>
              <a:t>: Resources that are used up as a result of business operations</a:t>
            </a:r>
          </a:p>
          <a:p>
            <a:pPr lvl="1"/>
            <a:r>
              <a:rPr lang="en-IN" altLang="en-US" dirty="0"/>
              <a:t>Reflects the equation, Revenue − Expenses = </a:t>
            </a:r>
            <a:r>
              <a:rPr lang="en-IN" altLang="en-US" b="1" dirty="0"/>
              <a:t>Net income</a:t>
            </a:r>
          </a:p>
        </p:txBody>
      </p:sp>
      <p:sp>
        <p:nvSpPr>
          <p:cNvPr id="5" name="TextBox 4"/>
          <p:cNvSpPr txBox="1"/>
          <p:nvPr/>
        </p:nvSpPr>
        <p:spPr>
          <a:xfrm>
            <a:off x="8407021" y="-54592"/>
            <a:ext cx="736979" cy="400110"/>
          </a:xfrm>
          <a:prstGeom prst="rect">
            <a:avLst/>
          </a:prstGeom>
          <a:noFill/>
        </p:spPr>
        <p:txBody>
          <a:bodyPr wrap="square" rtlCol="0">
            <a:spAutoFit/>
          </a:bodyPr>
          <a:lstStyle/>
          <a:p>
            <a:r>
              <a:rPr lang="en-IN" sz="2000" dirty="0">
                <a:solidFill>
                  <a:schemeClr val="tx2"/>
                </a:solidFill>
                <a:latin typeface="Folio Std Medium"/>
              </a:rPr>
              <a:t>LO 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dirty="0"/>
              <a:t>Financial Statements - Statement of Cash Flows</a:t>
            </a:r>
            <a:endParaRPr lang="en-US" dirty="0"/>
          </a:p>
        </p:txBody>
      </p:sp>
      <p:sp>
        <p:nvSpPr>
          <p:cNvPr id="3" name="Content Placeholder 2"/>
          <p:cNvSpPr>
            <a:spLocks noGrp="1"/>
          </p:cNvSpPr>
          <p:nvPr>
            <p:ph idx="1"/>
          </p:nvPr>
        </p:nvSpPr>
        <p:spPr/>
        <p:txBody>
          <a:bodyPr/>
          <a:lstStyle/>
          <a:p>
            <a:r>
              <a:rPr lang="en-IN" dirty="0"/>
              <a:t>Identifies the amount of cash that flowed into and out of a firm through the following activities:</a:t>
            </a:r>
          </a:p>
          <a:p>
            <a:pPr lvl="1"/>
            <a:r>
              <a:rPr lang="en-IN" dirty="0"/>
              <a:t>Cash flows from operating activities </a:t>
            </a:r>
          </a:p>
          <a:p>
            <a:pPr lvl="1"/>
            <a:r>
              <a:rPr lang="en-IN" dirty="0"/>
              <a:t>Cash flows from investing activities </a:t>
            </a:r>
          </a:p>
          <a:p>
            <a:pPr lvl="1"/>
            <a:r>
              <a:rPr lang="en-IN" dirty="0"/>
              <a:t>Cash flows from financing activities</a:t>
            </a:r>
            <a:endParaRPr lang="en-US" u="sng" dirty="0"/>
          </a:p>
        </p:txBody>
      </p:sp>
      <p:sp>
        <p:nvSpPr>
          <p:cNvPr id="5" name="TextBox 4"/>
          <p:cNvSpPr txBox="1"/>
          <p:nvPr/>
        </p:nvSpPr>
        <p:spPr>
          <a:xfrm>
            <a:off x="8407021" y="-54592"/>
            <a:ext cx="736979" cy="400110"/>
          </a:xfrm>
          <a:prstGeom prst="rect">
            <a:avLst/>
          </a:prstGeom>
          <a:noFill/>
        </p:spPr>
        <p:txBody>
          <a:bodyPr wrap="square" rtlCol="0">
            <a:spAutoFit/>
          </a:bodyPr>
          <a:lstStyle/>
          <a:p>
            <a:r>
              <a:rPr lang="en-IN" sz="2000" dirty="0">
                <a:solidFill>
                  <a:schemeClr val="tx2"/>
                </a:solidFill>
                <a:latin typeface="Folio Std Medium"/>
              </a:rPr>
              <a:t>LO 3</a:t>
            </a:r>
          </a:p>
        </p:txBody>
      </p:sp>
    </p:spTree>
    <p:extLst>
      <p:ext uri="{BB962C8B-B14F-4D97-AF65-F5344CB8AC3E}">
        <p14:creationId xmlns:p14="http://schemas.microsoft.com/office/powerpoint/2010/main" val="235603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Financial Statements - Other Statements</a:t>
            </a:r>
            <a:endParaRPr lang="en-US" dirty="0"/>
          </a:p>
        </p:txBody>
      </p:sp>
      <p:sp>
        <p:nvSpPr>
          <p:cNvPr id="3" name="Content Placeholder 2"/>
          <p:cNvSpPr>
            <a:spLocks noGrp="1"/>
          </p:cNvSpPr>
          <p:nvPr>
            <p:ph idx="1"/>
          </p:nvPr>
        </p:nvSpPr>
        <p:spPr/>
        <p:txBody>
          <a:bodyPr/>
          <a:lstStyle/>
          <a:p>
            <a:r>
              <a:rPr lang="en-US" dirty="0"/>
              <a:t>Statement of retained earnings</a:t>
            </a:r>
          </a:p>
          <a:p>
            <a:pPr lvl="1"/>
            <a:r>
              <a:rPr lang="en-IN" dirty="0"/>
              <a:t>Shows how retained earnings have changed from one accounting period to the next</a:t>
            </a:r>
          </a:p>
          <a:p>
            <a:r>
              <a:rPr lang="en-US" dirty="0"/>
              <a:t>Stockholders’ equity statement</a:t>
            </a:r>
          </a:p>
          <a:p>
            <a:pPr lvl="1"/>
            <a:r>
              <a:rPr lang="en-IN" dirty="0"/>
              <a:t>Shows how net income and dividends affect retained earnings</a:t>
            </a:r>
          </a:p>
          <a:p>
            <a:pPr lvl="1"/>
            <a:r>
              <a:rPr lang="en-IN" dirty="0"/>
              <a:t>Shows changes in stockholders’ equity, such as changes that arise from the issuance of additional shares of stock</a:t>
            </a:r>
            <a:endParaRPr lang="en-US" dirty="0"/>
          </a:p>
        </p:txBody>
      </p:sp>
      <p:sp>
        <p:nvSpPr>
          <p:cNvPr id="5" name="TextBox 4"/>
          <p:cNvSpPr txBox="1"/>
          <p:nvPr/>
        </p:nvSpPr>
        <p:spPr>
          <a:xfrm>
            <a:off x="8407021" y="-54592"/>
            <a:ext cx="736979" cy="400110"/>
          </a:xfrm>
          <a:prstGeom prst="rect">
            <a:avLst/>
          </a:prstGeom>
          <a:noFill/>
        </p:spPr>
        <p:txBody>
          <a:bodyPr wrap="square" rtlCol="0">
            <a:spAutoFit/>
          </a:bodyPr>
          <a:lstStyle/>
          <a:p>
            <a:r>
              <a:rPr lang="en-IN" sz="2000" dirty="0">
                <a:solidFill>
                  <a:schemeClr val="tx2"/>
                </a:solidFill>
                <a:latin typeface="Folio Std Medium"/>
              </a:rPr>
              <a:t>LO 3</a:t>
            </a:r>
          </a:p>
        </p:txBody>
      </p:sp>
    </p:spTree>
    <p:extLst>
      <p:ext uri="{BB962C8B-B14F-4D97-AF65-F5344CB8AC3E}">
        <p14:creationId xmlns:p14="http://schemas.microsoft.com/office/powerpoint/2010/main" val="178537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a:bodyPr>
          <a:lstStyle/>
          <a:p>
            <a:r>
              <a:rPr lang="en-IN" altLang="en-US" dirty="0">
                <a:latin typeface="Folio Std Medium"/>
                <a:ea typeface="Franklin Gothic Medium" panose="020B0603020102020204" pitchFamily="34" charset="0"/>
                <a:cs typeface="Franklin Gothic Medium" panose="020B0603020102020204" pitchFamily="34" charset="0"/>
              </a:rPr>
              <a:t>Ways to Interpret Financial Statements</a:t>
            </a:r>
            <a:endParaRPr lang="en-US" altLang="en-US" dirty="0">
              <a:latin typeface="Folio Std Medium"/>
              <a:ea typeface="Franklin Gothic Medium" panose="020B0603020102020204" pitchFamily="34" charset="0"/>
              <a:cs typeface="Franklin Gothic Medium" panose="020B0603020102020204" pitchFamily="34" charset="0"/>
            </a:endParaRPr>
          </a:p>
        </p:txBody>
      </p:sp>
      <p:sp>
        <p:nvSpPr>
          <p:cNvPr id="23555" name="Content Placeholder 2"/>
          <p:cNvSpPr>
            <a:spLocks noGrp="1"/>
          </p:cNvSpPr>
          <p:nvPr>
            <p:ph idx="1"/>
          </p:nvPr>
        </p:nvSpPr>
        <p:spPr/>
        <p:txBody>
          <a:bodyPr/>
          <a:lstStyle/>
          <a:p>
            <a:r>
              <a:rPr lang="en-IN" altLang="en-US" dirty="0"/>
              <a:t>Checking independent auditor’s report</a:t>
            </a:r>
          </a:p>
          <a:p>
            <a:r>
              <a:rPr lang="en-US" altLang="en-US" dirty="0"/>
              <a:t>Checking notes to financial statements</a:t>
            </a:r>
          </a:p>
          <a:p>
            <a:r>
              <a:rPr lang="en-US" altLang="en-US" dirty="0"/>
              <a:t>Looking for trends in comparative statements</a:t>
            </a:r>
          </a:p>
          <a:p>
            <a:pPr marL="639763" lvl="1" indent="-273050">
              <a:buFont typeface="Arial" panose="020B0604020202020204" pitchFamily="34" charset="0"/>
              <a:buChar char="•"/>
            </a:pPr>
            <a:r>
              <a:rPr lang="en-US" altLang="en-US" b="1" dirty="0"/>
              <a:t>Horizontal analysis</a:t>
            </a:r>
            <a:r>
              <a:rPr lang="en-US" altLang="en-US" dirty="0"/>
              <a:t>: Compares account values reported on the financial statements over two or more years to identify changes and trends</a:t>
            </a:r>
            <a:endParaRPr lang="en-US" altLang="en-US" b="1" dirty="0"/>
          </a:p>
        </p:txBody>
      </p:sp>
      <p:sp>
        <p:nvSpPr>
          <p:cNvPr id="5" name="TextBox 4"/>
          <p:cNvSpPr txBox="1"/>
          <p:nvPr/>
        </p:nvSpPr>
        <p:spPr>
          <a:xfrm>
            <a:off x="8407021" y="-54592"/>
            <a:ext cx="736979" cy="400110"/>
          </a:xfrm>
          <a:prstGeom prst="rect">
            <a:avLst/>
          </a:prstGeom>
          <a:noFill/>
        </p:spPr>
        <p:txBody>
          <a:bodyPr wrap="square" rtlCol="0">
            <a:spAutoFit/>
          </a:bodyPr>
          <a:lstStyle/>
          <a:p>
            <a:r>
              <a:rPr lang="en-IN" sz="2000" dirty="0">
                <a:solidFill>
                  <a:schemeClr val="tx2"/>
                </a:solidFill>
                <a:latin typeface="Folio Std Medium"/>
              </a:rPr>
              <a:t>LO 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Independent Auditor’s Report</a:t>
            </a:r>
          </a:p>
        </p:txBody>
      </p:sp>
      <p:sp>
        <p:nvSpPr>
          <p:cNvPr id="3" name="Content Placeholder 2"/>
          <p:cNvSpPr>
            <a:spLocks noGrp="1"/>
          </p:cNvSpPr>
          <p:nvPr>
            <p:ph idx="1"/>
          </p:nvPr>
        </p:nvSpPr>
        <p:spPr/>
        <p:txBody>
          <a:bodyPr/>
          <a:lstStyle/>
          <a:p>
            <a:r>
              <a:rPr lang="en-IN" dirty="0"/>
              <a:t>Prepared after conducting an annual external audit of the financial statements</a:t>
            </a:r>
          </a:p>
          <a:p>
            <a:r>
              <a:rPr lang="en-IN" dirty="0"/>
              <a:t>Purpose - To verify if financial statements: </a:t>
            </a:r>
          </a:p>
          <a:p>
            <a:pPr lvl="1"/>
            <a:r>
              <a:rPr lang="en-IN" dirty="0"/>
              <a:t>Are prepared in accordance with the generally accepted accounting principles</a:t>
            </a:r>
          </a:p>
          <a:p>
            <a:pPr lvl="1"/>
            <a:r>
              <a:rPr lang="en-IN" dirty="0"/>
              <a:t>Fairly present the financial condition of the firm</a:t>
            </a:r>
          </a:p>
          <a:p>
            <a:r>
              <a:rPr lang="en-IN" dirty="0"/>
              <a:t>Included in the annual report that a firm sends to its stockholders</a:t>
            </a:r>
            <a:endParaRPr lang="en-US" dirty="0"/>
          </a:p>
        </p:txBody>
      </p:sp>
      <p:sp>
        <p:nvSpPr>
          <p:cNvPr id="5" name="TextBox 4"/>
          <p:cNvSpPr txBox="1"/>
          <p:nvPr/>
        </p:nvSpPr>
        <p:spPr>
          <a:xfrm>
            <a:off x="8407021" y="-54592"/>
            <a:ext cx="736979" cy="400110"/>
          </a:xfrm>
          <a:prstGeom prst="rect">
            <a:avLst/>
          </a:prstGeom>
          <a:noFill/>
        </p:spPr>
        <p:txBody>
          <a:bodyPr wrap="square" rtlCol="0">
            <a:spAutoFit/>
          </a:bodyPr>
          <a:lstStyle/>
          <a:p>
            <a:r>
              <a:rPr lang="en-IN" sz="2000" dirty="0">
                <a:solidFill>
                  <a:schemeClr val="tx2"/>
                </a:solidFill>
                <a:latin typeface="Folio Std Medium"/>
              </a:rPr>
              <a:t>LO 4</a:t>
            </a:r>
          </a:p>
        </p:txBody>
      </p:sp>
    </p:spTree>
    <p:extLst>
      <p:ext uri="{BB962C8B-B14F-4D97-AF65-F5344CB8AC3E}">
        <p14:creationId xmlns:p14="http://schemas.microsoft.com/office/powerpoint/2010/main" val="308821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Notes to Financial Statements</a:t>
            </a:r>
          </a:p>
        </p:txBody>
      </p:sp>
      <p:grpSp>
        <p:nvGrpSpPr>
          <p:cNvPr id="3" name="Group 2" descr="There is a curved line on the left side of the slide. Three circles are placed one below the other over this line. The circles do not contain any text. Each circle is attached to a rectangular box. Starting from the top, the content in the first box reads disclose additional information about a firm’s operations, accounting practices, and special conditions. " title="Notes to Financial Statements"/>
          <p:cNvGrpSpPr/>
          <p:nvPr/>
        </p:nvGrpSpPr>
        <p:grpSpPr>
          <a:xfrm>
            <a:off x="-3785077" y="800419"/>
            <a:ext cx="12543628" cy="5692870"/>
            <a:chOff x="-3785077" y="800419"/>
            <a:chExt cx="12543628" cy="5692870"/>
          </a:xfrm>
        </p:grpSpPr>
        <p:sp>
          <p:nvSpPr>
            <p:cNvPr id="7" name="Block Arc 6" descr="There is a curved line on the left side of the slide. Three circles are placed one below the other over this line. The circles do not contain any text. Each circle is attached to a rectangular box. Starting from the top, the content in the first box reads disclose additional information about a firm’s operations, accounting practices, and special conditions." title="Notes to Financial Statements"/>
            <p:cNvSpPr/>
            <p:nvPr/>
          </p:nvSpPr>
          <p:spPr>
            <a:xfrm>
              <a:off x="-3785077" y="800419"/>
              <a:ext cx="5692870" cy="5692870"/>
            </a:xfrm>
            <a:prstGeom prst="blockArc">
              <a:avLst>
                <a:gd name="adj1" fmla="val 18900000"/>
                <a:gd name="adj2" fmla="val 2700000"/>
                <a:gd name="adj3" fmla="val 379"/>
              </a:avLst>
            </a:prstGeom>
            <a:ln>
              <a:solidFill>
                <a:schemeClr val="accent1"/>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8" name="Freeform 7" descr="There is a curved line on the left side of the slide. Three circles are placed one below the other over this line. The circles do not contain any text. Each circle is attached to a rectangular box. Starting from the top, the content in the first box reads disclose additional information about a firm’s operations, accounting practices, and special conditions." title="Notes to Financial Statements"/>
            <p:cNvSpPr/>
            <p:nvPr/>
          </p:nvSpPr>
          <p:spPr>
            <a:xfrm>
              <a:off x="1581879" y="1955761"/>
              <a:ext cx="7176672" cy="845546"/>
            </a:xfrm>
            <a:custGeom>
              <a:avLst/>
              <a:gdLst>
                <a:gd name="connsiteX0" fmla="*/ 0 w 7176672"/>
                <a:gd name="connsiteY0" fmla="*/ 0 h 845546"/>
                <a:gd name="connsiteX1" fmla="*/ 7176672 w 7176672"/>
                <a:gd name="connsiteY1" fmla="*/ 0 h 845546"/>
                <a:gd name="connsiteX2" fmla="*/ 7176672 w 7176672"/>
                <a:gd name="connsiteY2" fmla="*/ 845546 h 845546"/>
                <a:gd name="connsiteX3" fmla="*/ 0 w 7176672"/>
                <a:gd name="connsiteY3" fmla="*/ 845546 h 845546"/>
                <a:gd name="connsiteX4" fmla="*/ 0 w 7176672"/>
                <a:gd name="connsiteY4" fmla="*/ 0 h 845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6672" h="845546">
                  <a:moveTo>
                    <a:pt x="0" y="0"/>
                  </a:moveTo>
                  <a:lnTo>
                    <a:pt x="7176672" y="0"/>
                  </a:lnTo>
                  <a:lnTo>
                    <a:pt x="7176672" y="845546"/>
                  </a:lnTo>
                  <a:lnTo>
                    <a:pt x="0" y="845546"/>
                  </a:lnTo>
                  <a:lnTo>
                    <a:pt x="0" y="0"/>
                  </a:lnTo>
                  <a:close/>
                </a:path>
              </a:pathLst>
            </a:custGeom>
            <a:solidFill>
              <a:schemeClr val="accent1"/>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1152" tIns="50800" rIns="50800" bIns="50800" numCol="1" spcCol="1270" anchor="ctr" anchorCtr="0">
              <a:noAutofit/>
            </a:bodyPr>
            <a:lstStyle/>
            <a:p>
              <a:pPr lvl="0" algn="l" defTabSz="889000" rtl="0">
                <a:lnSpc>
                  <a:spcPct val="90000"/>
                </a:lnSpc>
                <a:spcBef>
                  <a:spcPct val="0"/>
                </a:spcBef>
                <a:spcAft>
                  <a:spcPct val="35000"/>
                </a:spcAft>
              </a:pPr>
              <a:r>
                <a:rPr lang="en-IN" sz="2000" kern="1200" dirty="0"/>
                <a:t>Disclose additional information about a firm’s operations, accounting practices, and special conditions</a:t>
              </a:r>
            </a:p>
          </p:txBody>
        </p:sp>
        <p:sp>
          <p:nvSpPr>
            <p:cNvPr id="9" name="Oval 8" descr="There is a curved line on the left side of the slide. Three circles are placed one below the other over this line. The circles do not contain any text. Each circle is attached to a rectangular box. Starting from the top, the content in the first box reads disclose additional information about a firm’s operations, accounting practices, and special conditions." title="Notes to Financial Statements"/>
            <p:cNvSpPr/>
            <p:nvPr/>
          </p:nvSpPr>
          <p:spPr>
            <a:xfrm>
              <a:off x="1053412" y="1850067"/>
              <a:ext cx="1056932" cy="1056932"/>
            </a:xfrm>
            <a:prstGeom prst="ellipse">
              <a:avLst/>
            </a:prstGeom>
            <a:ln>
              <a:solidFill>
                <a:schemeClr val="accent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grpSp>
        <p:nvGrpSpPr>
          <p:cNvPr id="5" name="Group 4" descr="The second box reads explain the specific accounting methods used to recognize revenue, value inventory, and depreciate fixed assets. " title="Notes to Financial Statements"/>
          <p:cNvGrpSpPr/>
          <p:nvPr/>
        </p:nvGrpSpPr>
        <p:grpSpPr>
          <a:xfrm>
            <a:off x="1360768" y="3118387"/>
            <a:ext cx="7397783" cy="1056932"/>
            <a:chOff x="1360768" y="3118387"/>
            <a:chExt cx="7397783" cy="1056932"/>
          </a:xfrm>
        </p:grpSpPr>
        <p:sp>
          <p:nvSpPr>
            <p:cNvPr id="10" name="Freeform 9" descr="There is a curved line on the left side of the slide. Three circles are placed one below the other over this line. The circles do not contain any text. Each circle is attached to a rectangular box. Starting from the top, the content in the first box reads disclose additional information about a firm’s operations, accounting practices, and special conditions, the second box reads explain the specific accounting methods used to recognize revenue, value inventory, and depreciate fixed assets, and the third box reads provide details about the way a firm funds its pension plan or health insurance for its employees." title="Notes to Financial Statements"/>
            <p:cNvSpPr/>
            <p:nvPr/>
          </p:nvSpPr>
          <p:spPr>
            <a:xfrm>
              <a:off x="1889235" y="3224080"/>
              <a:ext cx="6869316" cy="845546"/>
            </a:xfrm>
            <a:custGeom>
              <a:avLst/>
              <a:gdLst>
                <a:gd name="connsiteX0" fmla="*/ 0 w 6869316"/>
                <a:gd name="connsiteY0" fmla="*/ 0 h 845546"/>
                <a:gd name="connsiteX1" fmla="*/ 6869316 w 6869316"/>
                <a:gd name="connsiteY1" fmla="*/ 0 h 845546"/>
                <a:gd name="connsiteX2" fmla="*/ 6869316 w 6869316"/>
                <a:gd name="connsiteY2" fmla="*/ 845546 h 845546"/>
                <a:gd name="connsiteX3" fmla="*/ 0 w 6869316"/>
                <a:gd name="connsiteY3" fmla="*/ 845546 h 845546"/>
                <a:gd name="connsiteX4" fmla="*/ 0 w 6869316"/>
                <a:gd name="connsiteY4" fmla="*/ 0 h 845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9316" h="845546">
                  <a:moveTo>
                    <a:pt x="0" y="0"/>
                  </a:moveTo>
                  <a:lnTo>
                    <a:pt x="6869316" y="0"/>
                  </a:lnTo>
                  <a:lnTo>
                    <a:pt x="6869316" y="845546"/>
                  </a:lnTo>
                  <a:lnTo>
                    <a:pt x="0" y="845546"/>
                  </a:lnTo>
                  <a:lnTo>
                    <a:pt x="0" y="0"/>
                  </a:lnTo>
                  <a:close/>
                </a:path>
              </a:pathLst>
            </a:custGeom>
            <a:solidFill>
              <a:schemeClr val="accent1"/>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1152" tIns="50800" rIns="50800" bIns="50800" numCol="1" spcCol="1270" anchor="ctr" anchorCtr="0">
              <a:noAutofit/>
            </a:bodyPr>
            <a:lstStyle/>
            <a:p>
              <a:pPr lvl="0" algn="l" defTabSz="889000" rtl="0">
                <a:lnSpc>
                  <a:spcPct val="90000"/>
                </a:lnSpc>
                <a:spcBef>
                  <a:spcPct val="0"/>
                </a:spcBef>
                <a:spcAft>
                  <a:spcPct val="35000"/>
                </a:spcAft>
              </a:pPr>
              <a:r>
                <a:rPr lang="en-IN" sz="2000" kern="1200" dirty="0"/>
                <a:t>Explain the specific accounting methods used to recognize revenue, value inventory, and depreciate fixed assets</a:t>
              </a:r>
            </a:p>
          </p:txBody>
        </p:sp>
        <p:sp>
          <p:nvSpPr>
            <p:cNvPr id="11" name="Oval 10" descr="There is a curved line on the left side of the slide. Three circles are placed one below the other over this line. The circles do not contain any text. Each circle is attached to a rectangular box. Starting from the top, the content in the first box reads disclose additional information about a firm’s operations, accounting practices, and special conditions, the second box reads explain the specific accounting methods used to recognize revenue, value inventory, and depreciate fixed assets, and the third box reads provide details about the way a firm funds its pension plan or health insurance for its employees." title="Notes to Financial Statements"/>
            <p:cNvSpPr/>
            <p:nvPr/>
          </p:nvSpPr>
          <p:spPr>
            <a:xfrm>
              <a:off x="1360768" y="3118387"/>
              <a:ext cx="1056932" cy="1056932"/>
            </a:xfrm>
            <a:prstGeom prst="ellipse">
              <a:avLst/>
            </a:prstGeom>
            <a:ln>
              <a:solidFill>
                <a:schemeClr val="accent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grpSp>
        <p:nvGrpSpPr>
          <p:cNvPr id="6" name="Group 5" descr="The third box reads disclose changes in accounting methods or any risks that a firm may face." title="Notes to Financial Statements"/>
          <p:cNvGrpSpPr/>
          <p:nvPr/>
        </p:nvGrpSpPr>
        <p:grpSpPr>
          <a:xfrm>
            <a:off x="1053412" y="4386706"/>
            <a:ext cx="7705139" cy="1056932"/>
            <a:chOff x="1053412" y="4386706"/>
            <a:chExt cx="7705139" cy="1056932"/>
          </a:xfrm>
        </p:grpSpPr>
        <p:sp>
          <p:nvSpPr>
            <p:cNvPr id="12" name="Freeform 11" descr="There is a curved line on the left side of the slide. Three circles are placed one below the other over this line. The circles do not contain any text. Each circle is attached to a rectangular box. Starting from the top, the content in the first box reads disclose additional information about a firm’s operations, accounting practices, and special conditions, the second box reads explain the specific accounting methods used to recognize revenue, value inventory, and depreciate fixed assets, and the third box reads provide details about the way a firm funds its pension plan or health insurance for its employees." title="Notes to Financial Statements"/>
            <p:cNvSpPr/>
            <p:nvPr/>
          </p:nvSpPr>
          <p:spPr>
            <a:xfrm>
              <a:off x="1581879" y="4492399"/>
              <a:ext cx="7176672" cy="845546"/>
            </a:xfrm>
            <a:custGeom>
              <a:avLst/>
              <a:gdLst>
                <a:gd name="connsiteX0" fmla="*/ 0 w 7176672"/>
                <a:gd name="connsiteY0" fmla="*/ 0 h 845546"/>
                <a:gd name="connsiteX1" fmla="*/ 7176672 w 7176672"/>
                <a:gd name="connsiteY1" fmla="*/ 0 h 845546"/>
                <a:gd name="connsiteX2" fmla="*/ 7176672 w 7176672"/>
                <a:gd name="connsiteY2" fmla="*/ 845546 h 845546"/>
                <a:gd name="connsiteX3" fmla="*/ 0 w 7176672"/>
                <a:gd name="connsiteY3" fmla="*/ 845546 h 845546"/>
                <a:gd name="connsiteX4" fmla="*/ 0 w 7176672"/>
                <a:gd name="connsiteY4" fmla="*/ 0 h 845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6672" h="845546">
                  <a:moveTo>
                    <a:pt x="0" y="0"/>
                  </a:moveTo>
                  <a:lnTo>
                    <a:pt x="7176672" y="0"/>
                  </a:lnTo>
                  <a:lnTo>
                    <a:pt x="7176672" y="845546"/>
                  </a:lnTo>
                  <a:lnTo>
                    <a:pt x="0" y="845546"/>
                  </a:lnTo>
                  <a:lnTo>
                    <a:pt x="0" y="0"/>
                  </a:lnTo>
                  <a:close/>
                </a:path>
              </a:pathLst>
            </a:custGeom>
            <a:solidFill>
              <a:schemeClr val="accent1"/>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1152" tIns="50800" rIns="50800" bIns="50800" numCol="1" spcCol="1270" anchor="ctr" anchorCtr="0">
              <a:noAutofit/>
            </a:bodyPr>
            <a:lstStyle/>
            <a:p>
              <a:pPr lvl="0" defTabSz="889000">
                <a:lnSpc>
                  <a:spcPct val="90000"/>
                </a:lnSpc>
                <a:spcAft>
                  <a:spcPct val="35000"/>
                </a:spcAft>
              </a:pPr>
              <a:r>
                <a:rPr lang="en-IN" sz="2000" dirty="0"/>
                <a:t>Disclose changes in accounting methods or any risks that a firm may face</a:t>
              </a:r>
              <a:endParaRPr lang="en-IN" sz="2000" kern="1200" dirty="0"/>
            </a:p>
          </p:txBody>
        </p:sp>
        <p:sp>
          <p:nvSpPr>
            <p:cNvPr id="13" name="Oval 12" descr="There is a curved line on the left side of the slide. Three circles are placed one below the other over this line. The circles do not contain any text. Each circle is attached to a rectangular box. Starting from the top, the content in the first box reads disclose additional information about a firm’s operations, accounting practices, and special conditions, the second box reads explain the specific accounting methods used to recognize revenue, value inventory, and depreciate fixed assets, and the third box reads provide details about the way a firm funds its pension plan or health insurance for its employees." title="Notes to Financial Statements"/>
            <p:cNvSpPr/>
            <p:nvPr/>
          </p:nvSpPr>
          <p:spPr>
            <a:xfrm>
              <a:off x="1053412" y="4386706"/>
              <a:ext cx="1056932" cy="1056932"/>
            </a:xfrm>
            <a:prstGeom prst="ellipse">
              <a:avLst/>
            </a:prstGeom>
            <a:ln>
              <a:solidFill>
                <a:schemeClr val="accent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14" name="TextBox 13"/>
          <p:cNvSpPr txBox="1"/>
          <p:nvPr/>
        </p:nvSpPr>
        <p:spPr>
          <a:xfrm>
            <a:off x="8407021" y="-54592"/>
            <a:ext cx="736979" cy="400110"/>
          </a:xfrm>
          <a:prstGeom prst="rect">
            <a:avLst/>
          </a:prstGeom>
          <a:noFill/>
        </p:spPr>
        <p:txBody>
          <a:bodyPr wrap="square" rtlCol="0">
            <a:spAutoFit/>
          </a:bodyPr>
          <a:lstStyle/>
          <a:p>
            <a:r>
              <a:rPr lang="en-IN" sz="2000" dirty="0">
                <a:solidFill>
                  <a:schemeClr val="tx2"/>
                </a:solidFill>
                <a:latin typeface="Folio Std Medium"/>
              </a:rPr>
              <a:t>LO 4</a:t>
            </a:r>
          </a:p>
        </p:txBody>
      </p:sp>
    </p:spTree>
    <p:extLst>
      <p:ext uri="{BB962C8B-B14F-4D97-AF65-F5344CB8AC3E}">
        <p14:creationId xmlns:p14="http://schemas.microsoft.com/office/powerpoint/2010/main" val="131230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IN" altLang="en-US" dirty="0">
                <a:latin typeface="Folio Std Medium"/>
                <a:ea typeface="Franklin Gothic Medium" panose="020B0603020102020204" pitchFamily="34" charset="0"/>
                <a:cs typeface="Franklin Gothic Medium" panose="020B0603020102020204" pitchFamily="34" charset="0"/>
              </a:rPr>
              <a:t>Budgeting</a:t>
            </a:r>
            <a:endParaRPr lang="en-US" altLang="en-US" dirty="0">
              <a:latin typeface="Folio Std Medium"/>
              <a:ea typeface="Franklin Gothic Medium" panose="020B0603020102020204" pitchFamily="34" charset="0"/>
              <a:cs typeface="Franklin Gothic Medium" panose="020B0603020102020204" pitchFamily="34" charset="0"/>
            </a:endParaRPr>
          </a:p>
        </p:txBody>
      </p:sp>
      <p:sp>
        <p:nvSpPr>
          <p:cNvPr id="24579" name="Content Placeholder 2"/>
          <p:cNvSpPr>
            <a:spLocks noGrp="1"/>
          </p:cNvSpPr>
          <p:nvPr>
            <p:ph idx="1"/>
          </p:nvPr>
        </p:nvSpPr>
        <p:spPr/>
        <p:txBody>
          <a:bodyPr/>
          <a:lstStyle/>
          <a:p>
            <a:r>
              <a:rPr lang="en-US" altLang="en-US" dirty="0"/>
              <a:t>Management tool that shows how a firm will acquire and allocate the resources needed to achieve its goals over a specific time period</a:t>
            </a:r>
          </a:p>
          <a:p>
            <a:r>
              <a:rPr lang="en-IN" altLang="en-US" dirty="0"/>
              <a:t>Facilitates planning by requiring managers to:</a:t>
            </a:r>
          </a:p>
          <a:p>
            <a:pPr lvl="1"/>
            <a:r>
              <a:rPr lang="en-IN" altLang="en-US" dirty="0"/>
              <a:t>Translate goals into measurable quantities</a:t>
            </a:r>
          </a:p>
          <a:p>
            <a:pPr lvl="1"/>
            <a:r>
              <a:rPr lang="en-IN" altLang="en-US" dirty="0"/>
              <a:t>Identify the specific resources needed to achieve goals</a:t>
            </a:r>
            <a:endParaRPr lang="en-US" altLang="en-US" dirty="0"/>
          </a:p>
        </p:txBody>
      </p:sp>
      <p:sp>
        <p:nvSpPr>
          <p:cNvPr id="5" name="TextBox 4"/>
          <p:cNvSpPr txBox="1"/>
          <p:nvPr/>
        </p:nvSpPr>
        <p:spPr>
          <a:xfrm>
            <a:off x="8407021" y="-54592"/>
            <a:ext cx="736979" cy="400110"/>
          </a:xfrm>
          <a:prstGeom prst="rect">
            <a:avLst/>
          </a:prstGeom>
          <a:noFill/>
        </p:spPr>
        <p:txBody>
          <a:bodyPr wrap="square" rtlCol="0">
            <a:spAutoFit/>
          </a:bodyPr>
          <a:lstStyle/>
          <a:p>
            <a:r>
              <a:rPr lang="en-IN" sz="2000" dirty="0">
                <a:solidFill>
                  <a:schemeClr val="tx2"/>
                </a:solidFill>
                <a:latin typeface="Folio Std Medium"/>
              </a:rPr>
              <a:t>LO 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of Budgeting</a:t>
            </a:r>
          </a:p>
        </p:txBody>
      </p:sp>
      <p:sp>
        <p:nvSpPr>
          <p:cNvPr id="3" name="Content Placeholder 2"/>
          <p:cNvSpPr>
            <a:spLocks noGrp="1"/>
          </p:cNvSpPr>
          <p:nvPr>
            <p:ph idx="1"/>
          </p:nvPr>
        </p:nvSpPr>
        <p:spPr/>
        <p:txBody>
          <a:bodyPr/>
          <a:lstStyle/>
          <a:p>
            <a:r>
              <a:rPr lang="en-IN" dirty="0"/>
              <a:t>Helps managers specify how they intend to achieve goals set during the planning process</a:t>
            </a:r>
          </a:p>
          <a:p>
            <a:r>
              <a:rPr lang="en-IN" dirty="0"/>
              <a:t>Encourages communication and coordination among managers and employees</a:t>
            </a:r>
          </a:p>
          <a:p>
            <a:r>
              <a:rPr lang="en-IN" dirty="0"/>
              <a:t>Serves as a motivational tool</a:t>
            </a:r>
          </a:p>
          <a:p>
            <a:r>
              <a:rPr lang="en-IN" dirty="0"/>
              <a:t>Helps managers evaluate progress and performance</a:t>
            </a:r>
          </a:p>
          <a:p>
            <a:pPr marL="0" indent="0">
              <a:buNone/>
            </a:pPr>
            <a:endParaRPr lang="en-US" dirty="0"/>
          </a:p>
        </p:txBody>
      </p:sp>
      <p:sp>
        <p:nvSpPr>
          <p:cNvPr id="5" name="TextBox 4"/>
          <p:cNvSpPr txBox="1"/>
          <p:nvPr/>
        </p:nvSpPr>
        <p:spPr>
          <a:xfrm>
            <a:off x="8407021" y="-54592"/>
            <a:ext cx="736979" cy="400110"/>
          </a:xfrm>
          <a:prstGeom prst="rect">
            <a:avLst/>
          </a:prstGeom>
          <a:noFill/>
        </p:spPr>
        <p:txBody>
          <a:bodyPr wrap="square" rtlCol="0">
            <a:spAutoFit/>
          </a:bodyPr>
          <a:lstStyle/>
          <a:p>
            <a:r>
              <a:rPr lang="en-IN" sz="2000" dirty="0">
                <a:solidFill>
                  <a:schemeClr val="tx2"/>
                </a:solidFill>
                <a:latin typeface="Folio Std Medium"/>
              </a:rPr>
              <a:t>LO 5</a:t>
            </a:r>
          </a:p>
        </p:txBody>
      </p:sp>
    </p:spTree>
    <p:extLst>
      <p:ext uri="{BB962C8B-B14F-4D97-AF65-F5344CB8AC3E}">
        <p14:creationId xmlns:p14="http://schemas.microsoft.com/office/powerpoint/2010/main" val="960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Top-Down Budgeting and Bottom-Up Budgeting</a:t>
            </a:r>
          </a:p>
        </p:txBody>
      </p:sp>
      <p:sp>
        <p:nvSpPr>
          <p:cNvPr id="3" name="Content Placeholder 2"/>
          <p:cNvSpPr>
            <a:spLocks noGrp="1"/>
          </p:cNvSpPr>
          <p:nvPr>
            <p:ph idx="1"/>
          </p:nvPr>
        </p:nvSpPr>
        <p:spPr/>
        <p:txBody>
          <a:bodyPr/>
          <a:lstStyle/>
          <a:p>
            <a:r>
              <a:rPr lang="en-US" dirty="0"/>
              <a:t>Top-down budgeting</a:t>
            </a:r>
          </a:p>
          <a:p>
            <a:pPr lvl="1"/>
            <a:r>
              <a:rPr lang="en-IN" dirty="0"/>
              <a:t>Top management prepares the budget with little or no input from middle and supervisory managers</a:t>
            </a:r>
          </a:p>
          <a:p>
            <a:r>
              <a:rPr lang="en-US" dirty="0"/>
              <a:t>Bottom-up (or participatory) budgeting</a:t>
            </a:r>
          </a:p>
          <a:p>
            <a:pPr lvl="1"/>
            <a:r>
              <a:rPr lang="en-IN" dirty="0"/>
              <a:t>Middle and supervisory managers are allowed to participate actively in the creation of the budget</a:t>
            </a:r>
            <a:endParaRPr lang="en-US" dirty="0"/>
          </a:p>
        </p:txBody>
      </p:sp>
      <p:sp>
        <p:nvSpPr>
          <p:cNvPr id="5" name="TextBox 4"/>
          <p:cNvSpPr txBox="1"/>
          <p:nvPr/>
        </p:nvSpPr>
        <p:spPr>
          <a:xfrm>
            <a:off x="8407021" y="-54592"/>
            <a:ext cx="736979" cy="400110"/>
          </a:xfrm>
          <a:prstGeom prst="rect">
            <a:avLst/>
          </a:prstGeom>
          <a:noFill/>
        </p:spPr>
        <p:txBody>
          <a:bodyPr wrap="square" rtlCol="0">
            <a:spAutoFit/>
          </a:bodyPr>
          <a:lstStyle/>
          <a:p>
            <a:r>
              <a:rPr lang="en-IN" sz="2000" dirty="0">
                <a:solidFill>
                  <a:schemeClr val="tx2"/>
                </a:solidFill>
                <a:latin typeface="Folio Std Medium"/>
              </a:rPr>
              <a:t>LO 5</a:t>
            </a:r>
          </a:p>
        </p:txBody>
      </p:sp>
    </p:spTree>
    <p:extLst>
      <p:ext uri="{BB962C8B-B14F-4D97-AF65-F5344CB8AC3E}">
        <p14:creationId xmlns:p14="http://schemas.microsoft.com/office/powerpoint/2010/main" val="109094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IN" altLang="en-US" dirty="0">
                <a:latin typeface="Folio Std Medium"/>
                <a:ea typeface="Franklin Gothic Medium" panose="020B0603020102020204" pitchFamily="34" charset="0"/>
                <a:cs typeface="Franklin Gothic Medium" panose="020B0603020102020204" pitchFamily="34" charset="0"/>
              </a:rPr>
              <a:t>Types of Budgets</a:t>
            </a:r>
            <a:endParaRPr lang="en-US" altLang="en-US" dirty="0">
              <a:latin typeface="Folio Std Medium"/>
              <a:ea typeface="Franklin Gothic Medium" panose="020B0603020102020204" pitchFamily="34" charset="0"/>
              <a:cs typeface="Franklin Gothic Medium" panose="020B0603020102020204" pitchFamily="34" charset="0"/>
            </a:endParaRPr>
          </a:p>
        </p:txBody>
      </p:sp>
      <p:grpSp>
        <p:nvGrpSpPr>
          <p:cNvPr id="2" name="Group 1" descr="There are three small rectangular boxes partially overlapping three large rectangular boxes. Each pair of small and large boxes is placed one below the other. The content in the larger box explains the term provided in the smaller box. &#10;In the first pair of boxes, the small box is labeled operating budgets. The content in the large box reads communicate an organization’s sales and production goals and the resources needed to achieve them.&#10;" title="Types of Budgets"/>
          <p:cNvGrpSpPr/>
          <p:nvPr/>
        </p:nvGrpSpPr>
        <p:grpSpPr>
          <a:xfrm>
            <a:off x="559558" y="1480873"/>
            <a:ext cx="8175009" cy="1572120"/>
            <a:chOff x="559558" y="1330745"/>
            <a:chExt cx="8175009" cy="1572120"/>
          </a:xfrm>
        </p:grpSpPr>
        <p:sp>
          <p:nvSpPr>
            <p:cNvPr id="3" name="Freeform 2"/>
            <p:cNvSpPr/>
            <p:nvPr/>
          </p:nvSpPr>
          <p:spPr>
            <a:xfrm>
              <a:off x="559558" y="1655465"/>
              <a:ext cx="8175009" cy="1247400"/>
            </a:xfrm>
            <a:custGeom>
              <a:avLst/>
              <a:gdLst>
                <a:gd name="connsiteX0" fmla="*/ 0 w 8175009"/>
                <a:gd name="connsiteY0" fmla="*/ 0 h 1247400"/>
                <a:gd name="connsiteX1" fmla="*/ 8175009 w 8175009"/>
                <a:gd name="connsiteY1" fmla="*/ 0 h 1247400"/>
                <a:gd name="connsiteX2" fmla="*/ 8175009 w 8175009"/>
                <a:gd name="connsiteY2" fmla="*/ 1247400 h 1247400"/>
                <a:gd name="connsiteX3" fmla="*/ 0 w 8175009"/>
                <a:gd name="connsiteY3" fmla="*/ 1247400 h 1247400"/>
                <a:gd name="connsiteX4" fmla="*/ 0 w 8175009"/>
                <a:gd name="connsiteY4" fmla="*/ 0 h 124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5009" h="1247400">
                  <a:moveTo>
                    <a:pt x="0" y="0"/>
                  </a:moveTo>
                  <a:lnTo>
                    <a:pt x="8175009" y="0"/>
                  </a:lnTo>
                  <a:lnTo>
                    <a:pt x="8175009" y="1247400"/>
                  </a:lnTo>
                  <a:lnTo>
                    <a:pt x="0" y="1247400"/>
                  </a:lnTo>
                  <a:lnTo>
                    <a:pt x="0" y="0"/>
                  </a:lnTo>
                  <a:close/>
                </a:path>
              </a:pathLst>
            </a:custGeom>
            <a:ln>
              <a:solidFill>
                <a:schemeClr val="accent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4472" tIns="458216" rIns="634472" bIns="156464" numCol="1" spcCol="1270" anchor="t" anchorCtr="0">
              <a:noAutofit/>
            </a:bodyPr>
            <a:lstStyle/>
            <a:p>
              <a:pPr marL="228600" lvl="1" indent="-228600" algn="l" defTabSz="977900" rtl="0">
                <a:lnSpc>
                  <a:spcPct val="90000"/>
                </a:lnSpc>
                <a:spcBef>
                  <a:spcPct val="0"/>
                </a:spcBef>
                <a:spcAft>
                  <a:spcPct val="15000"/>
                </a:spcAft>
                <a:buChar char="••"/>
              </a:pPr>
              <a:r>
                <a:rPr lang="en-IN" sz="2200" b="0" i="0" kern="1200" dirty="0">
                  <a:solidFill>
                    <a:schemeClr val="tx2"/>
                  </a:solidFill>
                </a:rPr>
                <a:t>Communicate an organization’s sales and production goals and the resources needed to achieve them</a:t>
              </a:r>
              <a:endParaRPr lang="en-IN" sz="2200" kern="1200" dirty="0">
                <a:solidFill>
                  <a:schemeClr val="tx2"/>
                </a:solidFill>
              </a:endParaRPr>
            </a:p>
          </p:txBody>
        </p:sp>
        <p:sp>
          <p:nvSpPr>
            <p:cNvPr id="5" name="Freeform 4"/>
            <p:cNvSpPr/>
            <p:nvPr/>
          </p:nvSpPr>
          <p:spPr>
            <a:xfrm>
              <a:off x="968308" y="1330745"/>
              <a:ext cx="5722506" cy="649440"/>
            </a:xfrm>
            <a:custGeom>
              <a:avLst/>
              <a:gdLst>
                <a:gd name="connsiteX0" fmla="*/ 0 w 5722506"/>
                <a:gd name="connsiteY0" fmla="*/ 108242 h 649440"/>
                <a:gd name="connsiteX1" fmla="*/ 108242 w 5722506"/>
                <a:gd name="connsiteY1" fmla="*/ 0 h 649440"/>
                <a:gd name="connsiteX2" fmla="*/ 5614264 w 5722506"/>
                <a:gd name="connsiteY2" fmla="*/ 0 h 649440"/>
                <a:gd name="connsiteX3" fmla="*/ 5722506 w 5722506"/>
                <a:gd name="connsiteY3" fmla="*/ 108242 h 649440"/>
                <a:gd name="connsiteX4" fmla="*/ 5722506 w 5722506"/>
                <a:gd name="connsiteY4" fmla="*/ 541198 h 649440"/>
                <a:gd name="connsiteX5" fmla="*/ 5614264 w 5722506"/>
                <a:gd name="connsiteY5" fmla="*/ 649440 h 649440"/>
                <a:gd name="connsiteX6" fmla="*/ 108242 w 5722506"/>
                <a:gd name="connsiteY6" fmla="*/ 649440 h 649440"/>
                <a:gd name="connsiteX7" fmla="*/ 0 w 5722506"/>
                <a:gd name="connsiteY7" fmla="*/ 541198 h 649440"/>
                <a:gd name="connsiteX8" fmla="*/ 0 w 5722506"/>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2506" h="649440">
                  <a:moveTo>
                    <a:pt x="0" y="108242"/>
                  </a:moveTo>
                  <a:cubicBezTo>
                    <a:pt x="0" y="48462"/>
                    <a:pt x="48462" y="0"/>
                    <a:pt x="108242" y="0"/>
                  </a:cubicBezTo>
                  <a:lnTo>
                    <a:pt x="5614264" y="0"/>
                  </a:lnTo>
                  <a:cubicBezTo>
                    <a:pt x="5674044" y="0"/>
                    <a:pt x="5722506" y="48462"/>
                    <a:pt x="5722506" y="108242"/>
                  </a:cubicBezTo>
                  <a:lnTo>
                    <a:pt x="5722506" y="541198"/>
                  </a:lnTo>
                  <a:cubicBezTo>
                    <a:pt x="5722506" y="600978"/>
                    <a:pt x="5674044" y="649440"/>
                    <a:pt x="5614264" y="649440"/>
                  </a:cubicBezTo>
                  <a:lnTo>
                    <a:pt x="108242" y="649440"/>
                  </a:lnTo>
                  <a:cubicBezTo>
                    <a:pt x="48462" y="649440"/>
                    <a:pt x="0" y="600978"/>
                    <a:pt x="0" y="541198"/>
                  </a:cubicBezTo>
                  <a:lnTo>
                    <a:pt x="0" y="108242"/>
                  </a:lnTo>
                  <a:close/>
                </a:path>
              </a:pathLst>
            </a:custGeom>
            <a:solidFill>
              <a:schemeClr val="accent1"/>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48000" tIns="31703" rIns="248000" bIns="31703" numCol="1" spcCol="1270" anchor="ctr" anchorCtr="0">
              <a:noAutofit/>
            </a:bodyPr>
            <a:lstStyle/>
            <a:p>
              <a:pPr lvl="0" algn="l" defTabSz="977900" rtl="0">
                <a:lnSpc>
                  <a:spcPct val="90000"/>
                </a:lnSpc>
                <a:spcBef>
                  <a:spcPct val="0"/>
                </a:spcBef>
                <a:spcAft>
                  <a:spcPct val="35000"/>
                </a:spcAft>
              </a:pPr>
              <a:r>
                <a:rPr lang="en-IN" sz="2200" b="1" kern="1200" dirty="0"/>
                <a:t>Operating budgets</a:t>
              </a:r>
              <a:endParaRPr lang="en-IN" sz="2200" kern="1200" dirty="0"/>
            </a:p>
          </p:txBody>
        </p:sp>
      </p:grpSp>
      <p:grpSp>
        <p:nvGrpSpPr>
          <p:cNvPr id="4" name="Group 3" descr="In the second pair of boxes, the small box is labeled financial budgets. The content in the large box reads focus on a firm’s financial goals and identify the resources needed to achieve them.&#10;" title="Types of Budgets"/>
          <p:cNvGrpSpPr/>
          <p:nvPr/>
        </p:nvGrpSpPr>
        <p:grpSpPr>
          <a:xfrm>
            <a:off x="559558" y="3144498"/>
            <a:ext cx="8175009" cy="1572120"/>
            <a:chOff x="559558" y="3021666"/>
            <a:chExt cx="8175009" cy="1572120"/>
          </a:xfrm>
        </p:grpSpPr>
        <p:sp>
          <p:nvSpPr>
            <p:cNvPr id="6" name="Freeform 5"/>
            <p:cNvSpPr/>
            <p:nvPr/>
          </p:nvSpPr>
          <p:spPr>
            <a:xfrm>
              <a:off x="559558" y="3346386"/>
              <a:ext cx="8175009" cy="1247400"/>
            </a:xfrm>
            <a:custGeom>
              <a:avLst/>
              <a:gdLst>
                <a:gd name="connsiteX0" fmla="*/ 0 w 8175009"/>
                <a:gd name="connsiteY0" fmla="*/ 0 h 1247400"/>
                <a:gd name="connsiteX1" fmla="*/ 8175009 w 8175009"/>
                <a:gd name="connsiteY1" fmla="*/ 0 h 1247400"/>
                <a:gd name="connsiteX2" fmla="*/ 8175009 w 8175009"/>
                <a:gd name="connsiteY2" fmla="*/ 1247400 h 1247400"/>
                <a:gd name="connsiteX3" fmla="*/ 0 w 8175009"/>
                <a:gd name="connsiteY3" fmla="*/ 1247400 h 1247400"/>
                <a:gd name="connsiteX4" fmla="*/ 0 w 8175009"/>
                <a:gd name="connsiteY4" fmla="*/ 0 h 124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5009" h="1247400">
                  <a:moveTo>
                    <a:pt x="0" y="0"/>
                  </a:moveTo>
                  <a:lnTo>
                    <a:pt x="8175009" y="0"/>
                  </a:lnTo>
                  <a:lnTo>
                    <a:pt x="8175009" y="1247400"/>
                  </a:lnTo>
                  <a:lnTo>
                    <a:pt x="0" y="1247400"/>
                  </a:lnTo>
                  <a:lnTo>
                    <a:pt x="0" y="0"/>
                  </a:lnTo>
                  <a:close/>
                </a:path>
              </a:pathLst>
            </a:custGeom>
            <a:ln>
              <a:solidFill>
                <a:schemeClr val="accent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4472" tIns="458216" rIns="634472" bIns="156464" numCol="1" spcCol="1270" anchor="t" anchorCtr="0">
              <a:noAutofit/>
            </a:bodyPr>
            <a:lstStyle/>
            <a:p>
              <a:pPr marL="228600" lvl="1" indent="-228600" algn="l" defTabSz="977900" rtl="0">
                <a:lnSpc>
                  <a:spcPct val="90000"/>
                </a:lnSpc>
                <a:spcBef>
                  <a:spcPct val="0"/>
                </a:spcBef>
                <a:spcAft>
                  <a:spcPct val="15000"/>
                </a:spcAft>
                <a:buChar char="••"/>
              </a:pPr>
              <a:r>
                <a:rPr lang="en-IN" sz="2200" b="0" i="0" kern="1200" dirty="0">
                  <a:solidFill>
                    <a:schemeClr val="tx2"/>
                  </a:solidFill>
                </a:rPr>
                <a:t>Focus on a firm’s financial goals and identify the resources needed to achieve them</a:t>
              </a:r>
              <a:endParaRPr lang="en-IN" sz="2200" kern="1200" dirty="0">
                <a:solidFill>
                  <a:schemeClr val="tx2"/>
                </a:solidFill>
              </a:endParaRPr>
            </a:p>
          </p:txBody>
        </p:sp>
        <p:sp>
          <p:nvSpPr>
            <p:cNvPr id="7" name="Freeform 6"/>
            <p:cNvSpPr/>
            <p:nvPr/>
          </p:nvSpPr>
          <p:spPr>
            <a:xfrm>
              <a:off x="968308" y="3021666"/>
              <a:ext cx="5722506" cy="649440"/>
            </a:xfrm>
            <a:custGeom>
              <a:avLst/>
              <a:gdLst>
                <a:gd name="connsiteX0" fmla="*/ 0 w 5722506"/>
                <a:gd name="connsiteY0" fmla="*/ 108242 h 649440"/>
                <a:gd name="connsiteX1" fmla="*/ 108242 w 5722506"/>
                <a:gd name="connsiteY1" fmla="*/ 0 h 649440"/>
                <a:gd name="connsiteX2" fmla="*/ 5614264 w 5722506"/>
                <a:gd name="connsiteY2" fmla="*/ 0 h 649440"/>
                <a:gd name="connsiteX3" fmla="*/ 5722506 w 5722506"/>
                <a:gd name="connsiteY3" fmla="*/ 108242 h 649440"/>
                <a:gd name="connsiteX4" fmla="*/ 5722506 w 5722506"/>
                <a:gd name="connsiteY4" fmla="*/ 541198 h 649440"/>
                <a:gd name="connsiteX5" fmla="*/ 5614264 w 5722506"/>
                <a:gd name="connsiteY5" fmla="*/ 649440 h 649440"/>
                <a:gd name="connsiteX6" fmla="*/ 108242 w 5722506"/>
                <a:gd name="connsiteY6" fmla="*/ 649440 h 649440"/>
                <a:gd name="connsiteX7" fmla="*/ 0 w 5722506"/>
                <a:gd name="connsiteY7" fmla="*/ 541198 h 649440"/>
                <a:gd name="connsiteX8" fmla="*/ 0 w 5722506"/>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2506" h="649440">
                  <a:moveTo>
                    <a:pt x="0" y="108242"/>
                  </a:moveTo>
                  <a:cubicBezTo>
                    <a:pt x="0" y="48462"/>
                    <a:pt x="48462" y="0"/>
                    <a:pt x="108242" y="0"/>
                  </a:cubicBezTo>
                  <a:lnTo>
                    <a:pt x="5614264" y="0"/>
                  </a:lnTo>
                  <a:cubicBezTo>
                    <a:pt x="5674044" y="0"/>
                    <a:pt x="5722506" y="48462"/>
                    <a:pt x="5722506" y="108242"/>
                  </a:cubicBezTo>
                  <a:lnTo>
                    <a:pt x="5722506" y="541198"/>
                  </a:lnTo>
                  <a:cubicBezTo>
                    <a:pt x="5722506" y="600978"/>
                    <a:pt x="5674044" y="649440"/>
                    <a:pt x="5614264" y="649440"/>
                  </a:cubicBezTo>
                  <a:lnTo>
                    <a:pt x="108242" y="649440"/>
                  </a:lnTo>
                  <a:cubicBezTo>
                    <a:pt x="48462" y="649440"/>
                    <a:pt x="0" y="600978"/>
                    <a:pt x="0" y="541198"/>
                  </a:cubicBezTo>
                  <a:lnTo>
                    <a:pt x="0" y="108242"/>
                  </a:lnTo>
                  <a:close/>
                </a:path>
              </a:pathLst>
            </a:custGeom>
            <a:solidFill>
              <a:schemeClr val="accent1"/>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48000" tIns="31703" rIns="248000" bIns="31703" numCol="1" spcCol="1270" anchor="ctr" anchorCtr="0">
              <a:noAutofit/>
            </a:bodyPr>
            <a:lstStyle/>
            <a:p>
              <a:pPr lvl="0" algn="l" defTabSz="977900" rtl="0">
                <a:lnSpc>
                  <a:spcPct val="90000"/>
                </a:lnSpc>
                <a:spcBef>
                  <a:spcPct val="0"/>
                </a:spcBef>
                <a:spcAft>
                  <a:spcPct val="35000"/>
                </a:spcAft>
              </a:pPr>
              <a:r>
                <a:rPr lang="en-IN" sz="2200" b="1" kern="1200" dirty="0"/>
                <a:t>Financial budgets</a:t>
              </a:r>
              <a:endParaRPr lang="en-IN" sz="2200" kern="1200" dirty="0"/>
            </a:p>
          </p:txBody>
        </p:sp>
      </p:grpSp>
      <p:grpSp>
        <p:nvGrpSpPr>
          <p:cNvPr id="13" name="Group 12" descr="In the third pair of boxes, the small box is labeled master budgets. The content in the large box reads represent a firm’s overall plan of action for a specified time period.&#10;" title="Types of Budgets"/>
          <p:cNvGrpSpPr/>
          <p:nvPr/>
        </p:nvGrpSpPr>
        <p:grpSpPr>
          <a:xfrm>
            <a:off x="559558" y="4808122"/>
            <a:ext cx="8175009" cy="1572120"/>
            <a:chOff x="559558" y="4712586"/>
            <a:chExt cx="8175009" cy="1572120"/>
          </a:xfrm>
        </p:grpSpPr>
        <p:sp>
          <p:nvSpPr>
            <p:cNvPr id="8" name="Freeform 7" title="Types of Budgets"/>
            <p:cNvSpPr/>
            <p:nvPr/>
          </p:nvSpPr>
          <p:spPr>
            <a:xfrm>
              <a:off x="559558" y="5037306"/>
              <a:ext cx="8175009" cy="1247400"/>
            </a:xfrm>
            <a:custGeom>
              <a:avLst/>
              <a:gdLst>
                <a:gd name="connsiteX0" fmla="*/ 0 w 8175009"/>
                <a:gd name="connsiteY0" fmla="*/ 0 h 1247400"/>
                <a:gd name="connsiteX1" fmla="*/ 8175009 w 8175009"/>
                <a:gd name="connsiteY1" fmla="*/ 0 h 1247400"/>
                <a:gd name="connsiteX2" fmla="*/ 8175009 w 8175009"/>
                <a:gd name="connsiteY2" fmla="*/ 1247400 h 1247400"/>
                <a:gd name="connsiteX3" fmla="*/ 0 w 8175009"/>
                <a:gd name="connsiteY3" fmla="*/ 1247400 h 1247400"/>
                <a:gd name="connsiteX4" fmla="*/ 0 w 8175009"/>
                <a:gd name="connsiteY4" fmla="*/ 0 h 124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5009" h="1247400">
                  <a:moveTo>
                    <a:pt x="0" y="0"/>
                  </a:moveTo>
                  <a:lnTo>
                    <a:pt x="8175009" y="0"/>
                  </a:lnTo>
                  <a:lnTo>
                    <a:pt x="8175009" y="1247400"/>
                  </a:lnTo>
                  <a:lnTo>
                    <a:pt x="0" y="1247400"/>
                  </a:lnTo>
                  <a:lnTo>
                    <a:pt x="0" y="0"/>
                  </a:lnTo>
                  <a:close/>
                </a:path>
              </a:pathLst>
            </a:custGeom>
            <a:ln>
              <a:solidFill>
                <a:schemeClr val="accent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4472" tIns="458216" rIns="634472" bIns="156464" numCol="1" spcCol="1270" anchor="t" anchorCtr="0">
              <a:noAutofit/>
            </a:bodyPr>
            <a:lstStyle/>
            <a:p>
              <a:pPr marL="228600" lvl="1" indent="-228600" algn="l" defTabSz="977900" rtl="0">
                <a:lnSpc>
                  <a:spcPct val="90000"/>
                </a:lnSpc>
                <a:spcBef>
                  <a:spcPct val="0"/>
                </a:spcBef>
                <a:spcAft>
                  <a:spcPct val="15000"/>
                </a:spcAft>
                <a:buChar char="••"/>
              </a:pPr>
              <a:r>
                <a:rPr lang="en-IN" sz="2200" b="0" i="0" kern="1200" dirty="0">
                  <a:solidFill>
                    <a:schemeClr val="tx2"/>
                  </a:solidFill>
                </a:rPr>
                <a:t>Represent </a:t>
              </a:r>
              <a:r>
                <a:rPr lang="en-IN" sz="2200" dirty="0">
                  <a:solidFill>
                    <a:schemeClr val="tx2"/>
                  </a:solidFill>
                </a:rPr>
                <a:t>a</a:t>
              </a:r>
              <a:r>
                <a:rPr lang="en-IN" sz="2200" b="0" i="0" kern="1200" dirty="0">
                  <a:solidFill>
                    <a:schemeClr val="tx2"/>
                  </a:solidFill>
                </a:rPr>
                <a:t> firm’s overall plan of action for a specified time period</a:t>
              </a:r>
              <a:endParaRPr lang="en-IN" sz="2200" kern="1200" dirty="0">
                <a:solidFill>
                  <a:schemeClr val="tx2"/>
                </a:solidFill>
              </a:endParaRPr>
            </a:p>
          </p:txBody>
        </p:sp>
        <p:sp>
          <p:nvSpPr>
            <p:cNvPr id="9" name="Freeform 8"/>
            <p:cNvSpPr/>
            <p:nvPr/>
          </p:nvSpPr>
          <p:spPr>
            <a:xfrm>
              <a:off x="968308" y="4712586"/>
              <a:ext cx="5722506" cy="649440"/>
            </a:xfrm>
            <a:custGeom>
              <a:avLst/>
              <a:gdLst>
                <a:gd name="connsiteX0" fmla="*/ 0 w 5722506"/>
                <a:gd name="connsiteY0" fmla="*/ 108242 h 649440"/>
                <a:gd name="connsiteX1" fmla="*/ 108242 w 5722506"/>
                <a:gd name="connsiteY1" fmla="*/ 0 h 649440"/>
                <a:gd name="connsiteX2" fmla="*/ 5614264 w 5722506"/>
                <a:gd name="connsiteY2" fmla="*/ 0 h 649440"/>
                <a:gd name="connsiteX3" fmla="*/ 5722506 w 5722506"/>
                <a:gd name="connsiteY3" fmla="*/ 108242 h 649440"/>
                <a:gd name="connsiteX4" fmla="*/ 5722506 w 5722506"/>
                <a:gd name="connsiteY4" fmla="*/ 541198 h 649440"/>
                <a:gd name="connsiteX5" fmla="*/ 5614264 w 5722506"/>
                <a:gd name="connsiteY5" fmla="*/ 649440 h 649440"/>
                <a:gd name="connsiteX6" fmla="*/ 108242 w 5722506"/>
                <a:gd name="connsiteY6" fmla="*/ 649440 h 649440"/>
                <a:gd name="connsiteX7" fmla="*/ 0 w 5722506"/>
                <a:gd name="connsiteY7" fmla="*/ 541198 h 649440"/>
                <a:gd name="connsiteX8" fmla="*/ 0 w 5722506"/>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2506" h="649440">
                  <a:moveTo>
                    <a:pt x="0" y="108242"/>
                  </a:moveTo>
                  <a:cubicBezTo>
                    <a:pt x="0" y="48462"/>
                    <a:pt x="48462" y="0"/>
                    <a:pt x="108242" y="0"/>
                  </a:cubicBezTo>
                  <a:lnTo>
                    <a:pt x="5614264" y="0"/>
                  </a:lnTo>
                  <a:cubicBezTo>
                    <a:pt x="5674044" y="0"/>
                    <a:pt x="5722506" y="48462"/>
                    <a:pt x="5722506" y="108242"/>
                  </a:cubicBezTo>
                  <a:lnTo>
                    <a:pt x="5722506" y="541198"/>
                  </a:lnTo>
                  <a:cubicBezTo>
                    <a:pt x="5722506" y="600978"/>
                    <a:pt x="5674044" y="649440"/>
                    <a:pt x="5614264" y="649440"/>
                  </a:cubicBezTo>
                  <a:lnTo>
                    <a:pt x="108242" y="649440"/>
                  </a:lnTo>
                  <a:cubicBezTo>
                    <a:pt x="48462" y="649440"/>
                    <a:pt x="0" y="600978"/>
                    <a:pt x="0" y="541198"/>
                  </a:cubicBezTo>
                  <a:lnTo>
                    <a:pt x="0" y="108242"/>
                  </a:lnTo>
                  <a:close/>
                </a:path>
              </a:pathLst>
            </a:custGeom>
            <a:solidFill>
              <a:schemeClr val="accent1"/>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48000" tIns="31703" rIns="248000" bIns="31703" numCol="1" spcCol="1270" anchor="ctr" anchorCtr="0">
              <a:noAutofit/>
            </a:bodyPr>
            <a:lstStyle/>
            <a:p>
              <a:pPr lvl="0" algn="l" defTabSz="977900" rtl="0">
                <a:lnSpc>
                  <a:spcPct val="90000"/>
                </a:lnSpc>
                <a:spcBef>
                  <a:spcPct val="0"/>
                </a:spcBef>
                <a:spcAft>
                  <a:spcPct val="35000"/>
                </a:spcAft>
              </a:pPr>
              <a:r>
                <a:rPr lang="en-IN" sz="2200" b="1" kern="1200" dirty="0"/>
                <a:t>Master budgets</a:t>
              </a:r>
              <a:endParaRPr lang="en-IN" sz="2200" kern="1200" dirty="0"/>
            </a:p>
          </p:txBody>
        </p:sp>
      </p:grpSp>
      <p:sp>
        <p:nvSpPr>
          <p:cNvPr id="14" name="TextBox 13"/>
          <p:cNvSpPr txBox="1"/>
          <p:nvPr/>
        </p:nvSpPr>
        <p:spPr>
          <a:xfrm>
            <a:off x="8407021" y="-54592"/>
            <a:ext cx="736979" cy="400110"/>
          </a:xfrm>
          <a:prstGeom prst="rect">
            <a:avLst/>
          </a:prstGeom>
          <a:noFill/>
        </p:spPr>
        <p:txBody>
          <a:bodyPr wrap="square" rtlCol="0">
            <a:spAutoFit/>
          </a:bodyPr>
          <a:lstStyle/>
          <a:p>
            <a:r>
              <a:rPr lang="en-IN" sz="2000" dirty="0">
                <a:solidFill>
                  <a:schemeClr val="tx2"/>
                </a:solidFill>
                <a:latin typeface="Folio Std Medium"/>
              </a:rPr>
              <a:t>LO 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IN" dirty="0"/>
              <a:t>Learning Outcomes 1</a:t>
            </a:r>
            <a:endParaRPr lang="en-US" dirty="0"/>
          </a:p>
        </p:txBody>
      </p:sp>
      <p:sp>
        <p:nvSpPr>
          <p:cNvPr id="15362" name="Content Placeholder 2"/>
          <p:cNvSpPr>
            <a:spLocks noGrp="1"/>
          </p:cNvSpPr>
          <p:nvPr>
            <p:ph idx="1"/>
          </p:nvPr>
        </p:nvSpPr>
        <p:spPr>
          <a:xfrm>
            <a:off x="1215073" y="1513257"/>
            <a:ext cx="7431087" cy="3471496"/>
          </a:xfrm>
        </p:spPr>
        <p:txBody>
          <a:bodyPr/>
          <a:lstStyle/>
          <a:p>
            <a:pPr eaLnBrk="1" hangingPunct="1">
              <a:spcAft>
                <a:spcPts val="600"/>
              </a:spcAft>
              <a:buFont typeface="+mj-lt"/>
              <a:buAutoNum type="arabicPeriod"/>
            </a:pPr>
            <a:r>
              <a:rPr lang="en-US" altLang="en-US" dirty="0">
                <a:latin typeface="Folio Std Medium"/>
                <a:ea typeface="Rockwell" panose="02060603020205020403" pitchFamily="18" charset="0"/>
                <a:cs typeface="Rockwell" panose="02060603020205020403" pitchFamily="18" charset="0"/>
              </a:rPr>
              <a:t>Define accounting and describe how accounting information is used by a variety of stakeholders</a:t>
            </a:r>
          </a:p>
          <a:p>
            <a:pPr eaLnBrk="1" hangingPunct="1">
              <a:spcAft>
                <a:spcPts val="600"/>
              </a:spcAft>
              <a:buFont typeface="+mj-lt"/>
              <a:buAutoNum type="arabicPeriod"/>
            </a:pPr>
            <a:r>
              <a:rPr lang="en-US" altLang="en-US" dirty="0">
                <a:latin typeface="Folio Std Medium"/>
                <a:ea typeface="Rockwell" panose="02060603020205020403" pitchFamily="18" charset="0"/>
                <a:cs typeface="Rockwell" panose="02060603020205020403" pitchFamily="18" charset="0"/>
              </a:rPr>
              <a:t>Identify the purposes and goals of generally accepted accounting principles</a:t>
            </a:r>
          </a:p>
          <a:p>
            <a:pPr eaLnBrk="1" hangingPunct="1">
              <a:spcAft>
                <a:spcPts val="600"/>
              </a:spcAft>
              <a:buFont typeface="+mj-lt"/>
              <a:buAutoNum type="arabicPeriod"/>
            </a:pPr>
            <a:r>
              <a:rPr lang="en-US" altLang="en-US" dirty="0">
                <a:latin typeface="Folio Std Medium"/>
                <a:ea typeface="Rockwell" panose="02060603020205020403" pitchFamily="18" charset="0"/>
                <a:cs typeface="Rockwell" panose="02060603020205020403" pitchFamily="18" charset="0"/>
              </a:rPr>
              <a:t>Describe the key elements of the major financial statements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title"/>
          </p:nvPr>
        </p:nvSpPr>
        <p:spPr>
          <a:xfrm>
            <a:off x="1423984" y="460595"/>
            <a:ext cx="6916742" cy="983201"/>
          </a:xfrm>
        </p:spPr>
        <p:txBody>
          <a:bodyPr/>
          <a:lstStyle/>
          <a:p>
            <a:pPr marL="1279525" indent="-1279525"/>
            <a:r>
              <a:rPr lang="en-IN" altLang="en-US" dirty="0">
                <a:solidFill>
                  <a:schemeClr val="bg1"/>
                </a:solidFill>
                <a:latin typeface="Folio Std Medium"/>
                <a:ea typeface="Franklin Gothic Medium" panose="020B0603020102020204" pitchFamily="34" charset="0"/>
                <a:cs typeface="Franklin Gothic Medium" panose="020B0603020102020204" pitchFamily="34" charset="0"/>
              </a:rPr>
              <a:t>8.4</a:t>
            </a:r>
            <a:r>
              <a:rPr lang="en-IN" altLang="en-US" dirty="0">
                <a:latin typeface="Folio Std Medium"/>
                <a:ea typeface="Franklin Gothic Medium" panose="020B0603020102020204" pitchFamily="34" charset="0"/>
                <a:cs typeface="Franklin Gothic Medium" panose="020B0603020102020204" pitchFamily="34" charset="0"/>
              </a:rPr>
              <a:t>	Development of the Master Budget</a:t>
            </a:r>
            <a:endParaRPr lang="en-US" altLang="en-US" dirty="0">
              <a:latin typeface="Folio Std Medium"/>
              <a:ea typeface="Franklin Gothic Medium" panose="020B0603020102020204" pitchFamily="34" charset="0"/>
              <a:cs typeface="Franklin Gothic Medium" panose="020B0603020102020204" pitchFamily="34" charset="0"/>
            </a:endParaRPr>
          </a:p>
        </p:txBody>
      </p:sp>
      <p:pic>
        <p:nvPicPr>
          <p:cNvPr id="2" name="Picture 1" descr="The image shows the process of developing a master budget. There are two major budget groups that are planned under this. They are the operating budgets and the financial budgets. Under operating budgets, there is the sales budget. Based on the sales budget, the production budget and the selling and administrative expense budget are prepared. The production budget helps in developing the direct labor budget, the direct materials budget, and the overhead costs budget. These three budgets along with the selling and administrative expense budget help in the preparation of the budgeted income statement.&#10;Under financial budgets, there is the cash budget that leads to the capital budget. The capital budget leads to the preparation of the budgeted balance sheet. The budgeted income statement is also used in the preparation of the budgeted balance sheet." title="Exhibit 8.4 - Development of the Master Budge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2663" y="1443796"/>
            <a:ext cx="4838675" cy="4951202"/>
          </a:xfrm>
          <a:prstGeom prst="rect">
            <a:avLst/>
          </a:prstGeom>
        </p:spPr>
      </p:pic>
      <p:sp>
        <p:nvSpPr>
          <p:cNvPr id="6" name="TextBox 5"/>
          <p:cNvSpPr txBox="1"/>
          <p:nvPr/>
        </p:nvSpPr>
        <p:spPr>
          <a:xfrm>
            <a:off x="8407021" y="-54592"/>
            <a:ext cx="736979" cy="400110"/>
          </a:xfrm>
          <a:prstGeom prst="rect">
            <a:avLst/>
          </a:prstGeom>
          <a:noFill/>
        </p:spPr>
        <p:txBody>
          <a:bodyPr wrap="square" rtlCol="0">
            <a:spAutoFit/>
          </a:bodyPr>
          <a:lstStyle/>
          <a:p>
            <a:r>
              <a:rPr lang="en-IN" sz="2000" dirty="0">
                <a:solidFill>
                  <a:schemeClr val="tx2"/>
                </a:solidFill>
                <a:latin typeface="Folio Std Medium"/>
              </a:rPr>
              <a:t>LO 5</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Static Budget</a:t>
            </a:r>
            <a:endParaRPr lang="en-US" dirty="0"/>
          </a:p>
        </p:txBody>
      </p:sp>
      <p:sp>
        <p:nvSpPr>
          <p:cNvPr id="3" name="Content Placeholder 2"/>
          <p:cNvSpPr>
            <a:spLocks noGrp="1"/>
          </p:cNvSpPr>
          <p:nvPr>
            <p:ph idx="1"/>
          </p:nvPr>
        </p:nvSpPr>
        <p:spPr/>
        <p:txBody>
          <a:bodyPr/>
          <a:lstStyle/>
          <a:p>
            <a:r>
              <a:rPr lang="en-IN" dirty="0"/>
              <a:t>Based on a single assumed level of sales</a:t>
            </a:r>
          </a:p>
          <a:p>
            <a:r>
              <a:rPr lang="en-IN" dirty="0"/>
              <a:t>Problem - Real-world sales vary considerably from the forecasted value </a:t>
            </a:r>
          </a:p>
          <a:p>
            <a:pPr lvl="1"/>
            <a:r>
              <a:rPr lang="en-IN" dirty="0"/>
              <a:t>Figures become inaccurate</a:t>
            </a:r>
          </a:p>
          <a:p>
            <a:pPr lvl="1"/>
            <a:r>
              <a:rPr lang="en-IN" dirty="0"/>
              <a:t>Can be avoided by preparing a flexible budget</a:t>
            </a:r>
          </a:p>
          <a:p>
            <a:pPr lvl="2"/>
            <a:r>
              <a:rPr lang="en-IN" dirty="0"/>
              <a:t>Flexible budget - Developed over a range of possible sales levels and appropriate budgeted level of costs</a:t>
            </a:r>
          </a:p>
        </p:txBody>
      </p:sp>
      <p:sp>
        <p:nvSpPr>
          <p:cNvPr id="5" name="TextBox 4"/>
          <p:cNvSpPr txBox="1"/>
          <p:nvPr/>
        </p:nvSpPr>
        <p:spPr>
          <a:xfrm>
            <a:off x="8407021" y="-54592"/>
            <a:ext cx="736979" cy="400110"/>
          </a:xfrm>
          <a:prstGeom prst="rect">
            <a:avLst/>
          </a:prstGeom>
          <a:noFill/>
        </p:spPr>
        <p:txBody>
          <a:bodyPr wrap="square" rtlCol="0">
            <a:spAutoFit/>
          </a:bodyPr>
          <a:lstStyle/>
          <a:p>
            <a:r>
              <a:rPr lang="en-IN" sz="2000" dirty="0">
                <a:solidFill>
                  <a:schemeClr val="tx2"/>
                </a:solidFill>
                <a:latin typeface="Folio Std Medium"/>
              </a:rPr>
              <a:t>LO 5</a:t>
            </a:r>
          </a:p>
        </p:txBody>
      </p:sp>
    </p:spTree>
    <p:extLst>
      <p:ext uri="{BB962C8B-B14F-4D97-AF65-F5344CB8AC3E}">
        <p14:creationId xmlns:p14="http://schemas.microsoft.com/office/powerpoint/2010/main" val="132308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title"/>
          </p:nvPr>
        </p:nvSpPr>
        <p:spPr>
          <a:xfrm>
            <a:off x="1438272" y="460595"/>
            <a:ext cx="6916742" cy="983201"/>
          </a:xfrm>
        </p:spPr>
        <p:txBody>
          <a:bodyPr/>
          <a:lstStyle/>
          <a:p>
            <a:pPr marL="714375" indent="-714375">
              <a:tabLst>
                <a:tab pos="714375" algn="l"/>
              </a:tabLst>
            </a:pPr>
            <a:r>
              <a:rPr lang="en-IN" altLang="en-US" dirty="0">
                <a:solidFill>
                  <a:schemeClr val="bg1"/>
                </a:solidFill>
                <a:latin typeface="Folio Std Medium"/>
                <a:ea typeface="Franklin Gothic Medium" panose="020B0603020102020204" pitchFamily="34" charset="0"/>
                <a:cs typeface="Franklin Gothic Medium" panose="020B0603020102020204" pitchFamily="34" charset="0"/>
              </a:rPr>
              <a:t>8.5</a:t>
            </a:r>
            <a:r>
              <a:rPr lang="en-IN" altLang="en-US" dirty="0">
                <a:latin typeface="Folio Std Medium"/>
                <a:ea typeface="Franklin Gothic Medium" panose="020B0603020102020204" pitchFamily="34" charset="0"/>
                <a:cs typeface="Franklin Gothic Medium" panose="020B0603020102020204" pitchFamily="34" charset="0"/>
              </a:rPr>
              <a:t>	Comparison of Financial and Managerial Accounting</a:t>
            </a:r>
            <a:endParaRPr lang="en-US" altLang="en-US" dirty="0">
              <a:latin typeface="Folio Std Medium"/>
              <a:ea typeface="Franklin Gothic Medium" panose="020B0603020102020204" pitchFamily="34" charset="0"/>
              <a:cs typeface="Franklin Gothic Medium" panose="020B06030201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37937109"/>
              </p:ext>
            </p:extLst>
          </p:nvPr>
        </p:nvGraphicFramePr>
        <p:xfrm>
          <a:off x="559557" y="1558873"/>
          <a:ext cx="8327270" cy="4368779"/>
        </p:xfrm>
        <a:graphic>
          <a:graphicData uri="http://schemas.openxmlformats.org/drawingml/2006/table">
            <a:tbl>
              <a:tblPr firstRow="1" bandRow="1">
                <a:tableStyleId>{5C22544A-7EE6-4342-B048-85BDC9FD1C3A}</a:tableStyleId>
              </a:tblPr>
              <a:tblGrid>
                <a:gridCol w="1297818">
                  <a:extLst>
                    <a:ext uri="{9D8B030D-6E8A-4147-A177-3AD203B41FA5}">
                      <a16:colId xmlns:a16="http://schemas.microsoft.com/office/drawing/2014/main" val="20000"/>
                    </a:ext>
                  </a:extLst>
                </a:gridCol>
                <a:gridCol w="3757613">
                  <a:extLst>
                    <a:ext uri="{9D8B030D-6E8A-4147-A177-3AD203B41FA5}">
                      <a16:colId xmlns:a16="http://schemas.microsoft.com/office/drawing/2014/main" val="20001"/>
                    </a:ext>
                  </a:extLst>
                </a:gridCol>
                <a:gridCol w="3271839">
                  <a:extLst>
                    <a:ext uri="{9D8B030D-6E8A-4147-A177-3AD203B41FA5}">
                      <a16:colId xmlns:a16="http://schemas.microsoft.com/office/drawing/2014/main" val="20002"/>
                    </a:ext>
                  </a:extLst>
                </a:gridCol>
              </a:tblGrid>
              <a:tr h="498527">
                <a:tc>
                  <a:txBody>
                    <a:bodyPr/>
                    <a:lstStyle/>
                    <a:p>
                      <a:endParaRPr lang="en-IN" dirty="0"/>
                    </a:p>
                  </a:txBody>
                  <a:tcPr/>
                </a:tc>
                <a:tc>
                  <a:txBody>
                    <a:bodyPr/>
                    <a:lstStyle/>
                    <a:p>
                      <a:r>
                        <a:rPr lang="en-IN" sz="2400" dirty="0"/>
                        <a:t>Financial accounting</a:t>
                      </a:r>
                    </a:p>
                  </a:txBody>
                  <a:tcPr/>
                </a:tc>
                <a:tc>
                  <a:txBody>
                    <a:bodyPr/>
                    <a:lstStyle/>
                    <a:p>
                      <a:r>
                        <a:rPr lang="en-IN" sz="2400" dirty="0"/>
                        <a:t>Managerial accounting</a:t>
                      </a:r>
                    </a:p>
                  </a:txBody>
                  <a:tcPr/>
                </a:tc>
                <a:extLst>
                  <a:ext uri="{0D108BD9-81ED-4DB2-BD59-A6C34878D82A}">
                    <a16:rowId xmlns:a16="http://schemas.microsoft.com/office/drawing/2014/main" val="10000"/>
                  </a:ext>
                </a:extLst>
              </a:tr>
              <a:tr h="1843088">
                <a:tc>
                  <a:txBody>
                    <a:bodyPr/>
                    <a:lstStyle/>
                    <a:p>
                      <a:r>
                        <a:rPr lang="en-IN" sz="1800" b="0" i="0" u="none" strike="noStrike" kern="1200" baseline="0" dirty="0">
                          <a:solidFill>
                            <a:schemeClr val="tx2"/>
                          </a:solidFill>
                          <a:latin typeface="+mn-lt"/>
                          <a:ea typeface="+mn-ea"/>
                          <a:cs typeface="+mn-cs"/>
                        </a:rPr>
                        <a:t>Purpose</a:t>
                      </a:r>
                      <a:endParaRPr lang="en-IN" sz="1800" b="0" dirty="0">
                        <a:solidFill>
                          <a:schemeClr val="tx2"/>
                        </a:solidFill>
                      </a:endParaRPr>
                    </a:p>
                  </a:txBody>
                  <a:tcPr/>
                </a:tc>
                <a:tc>
                  <a:txBody>
                    <a:bodyPr/>
                    <a:lstStyle/>
                    <a:p>
                      <a:pPr marL="0" indent="0">
                        <a:buFont typeface="Arial" panose="020B0604020202020204" pitchFamily="34" charset="0"/>
                        <a:buNone/>
                      </a:pPr>
                      <a:r>
                        <a:rPr lang="en-IN" sz="1800" b="0" i="0" u="none" strike="noStrike" kern="1200" baseline="0" dirty="0">
                          <a:solidFill>
                            <a:schemeClr val="tx2"/>
                          </a:solidFill>
                          <a:latin typeface="+mn-lt"/>
                          <a:ea typeface="+mn-ea"/>
                          <a:cs typeface="+mn-cs"/>
                        </a:rPr>
                        <a:t>Primarily intended to provide information to external stakeholders, such as stockholders, creditors, and government regulators. Information provided is available to the general public.</a:t>
                      </a:r>
                      <a:endParaRPr lang="en-IN" sz="1800" b="0" dirty="0">
                        <a:solidFill>
                          <a:schemeClr val="tx2"/>
                        </a:solidFill>
                      </a:endParaRPr>
                    </a:p>
                  </a:txBody>
                  <a:tcPr/>
                </a:tc>
                <a:tc>
                  <a:txBody>
                    <a:bodyPr/>
                    <a:lstStyle/>
                    <a:p>
                      <a:pPr marL="0" indent="0">
                        <a:buFont typeface="Arial" panose="020B0604020202020204" pitchFamily="34" charset="0"/>
                        <a:buNone/>
                      </a:pPr>
                      <a:r>
                        <a:rPr lang="en-IN" sz="1800" b="0" i="0" u="none" strike="noStrike" kern="1200" baseline="0" dirty="0">
                          <a:solidFill>
                            <a:schemeClr val="tx2"/>
                          </a:solidFill>
                          <a:latin typeface="+mn-lt"/>
                          <a:ea typeface="+mn-ea"/>
                          <a:cs typeface="+mn-cs"/>
                        </a:rPr>
                        <a:t>Primarily intended to provide information to internal stakeholders, such as the managers of specific divisions or departments. This information is proprietary.</a:t>
                      </a:r>
                      <a:endParaRPr lang="en-IN" sz="1800" b="0" dirty="0">
                        <a:solidFill>
                          <a:schemeClr val="tx2"/>
                        </a:solidFill>
                      </a:endParaRPr>
                    </a:p>
                  </a:txBody>
                  <a:tcPr/>
                </a:tc>
                <a:extLst>
                  <a:ext uri="{0D108BD9-81ED-4DB2-BD59-A6C34878D82A}">
                    <a16:rowId xmlns:a16="http://schemas.microsoft.com/office/drawing/2014/main" val="10001"/>
                  </a:ext>
                </a:extLst>
              </a:tr>
              <a:tr h="853982">
                <a:tc>
                  <a:txBody>
                    <a:bodyPr/>
                    <a:lstStyle/>
                    <a:p>
                      <a:r>
                        <a:rPr lang="en-IN" sz="1800" b="0" i="0" u="none" strike="noStrike" kern="1200" baseline="0" dirty="0">
                          <a:solidFill>
                            <a:schemeClr val="tx2"/>
                          </a:solidFill>
                          <a:latin typeface="+mn-lt"/>
                          <a:ea typeface="+mn-ea"/>
                          <a:cs typeface="+mn-cs"/>
                        </a:rPr>
                        <a:t>Type of information</a:t>
                      </a:r>
                    </a:p>
                    <a:p>
                      <a:r>
                        <a:rPr lang="en-IN" sz="1800" b="0" i="0" u="none" strike="noStrike" kern="1200" baseline="0" dirty="0">
                          <a:solidFill>
                            <a:schemeClr val="tx2"/>
                          </a:solidFill>
                          <a:latin typeface="+mn-lt"/>
                          <a:ea typeface="+mn-ea"/>
                          <a:cs typeface="+mn-cs"/>
                        </a:rPr>
                        <a:t>presented</a:t>
                      </a:r>
                      <a:endParaRPr lang="en-IN" sz="1800" b="0" dirty="0">
                        <a:solidFill>
                          <a:schemeClr val="tx2"/>
                        </a:solidFill>
                      </a:endParaRPr>
                    </a:p>
                  </a:txBody>
                  <a:tcPr/>
                </a:tc>
                <a:tc>
                  <a:txBody>
                    <a:bodyPr/>
                    <a:lstStyle/>
                    <a:p>
                      <a:r>
                        <a:rPr lang="en-IN" sz="1800" b="0" i="0" u="none" strike="noStrike" kern="1200" baseline="0" dirty="0">
                          <a:solidFill>
                            <a:schemeClr val="tx2"/>
                          </a:solidFill>
                          <a:latin typeface="+mn-lt"/>
                          <a:ea typeface="+mn-ea"/>
                          <a:cs typeface="+mn-cs"/>
                        </a:rPr>
                        <a:t>Focuses almost exclusively on financial information.</a:t>
                      </a:r>
                      <a:endParaRPr lang="en-IN" sz="1800" b="0" dirty="0">
                        <a:solidFill>
                          <a:schemeClr val="tx2"/>
                        </a:solidFill>
                      </a:endParaRPr>
                    </a:p>
                  </a:txBody>
                  <a:tcPr/>
                </a:tc>
                <a:tc>
                  <a:txBody>
                    <a:bodyPr/>
                    <a:lstStyle/>
                    <a:p>
                      <a:r>
                        <a:rPr lang="en-IN" sz="1800" b="0" i="0" u="none" strike="noStrike" kern="1200" baseline="0" dirty="0">
                          <a:solidFill>
                            <a:schemeClr val="tx2"/>
                          </a:solidFill>
                          <a:latin typeface="+mn-lt"/>
                          <a:ea typeface="+mn-ea"/>
                          <a:cs typeface="+mn-cs"/>
                        </a:rPr>
                        <a:t>Provides both financial and nonfinancial information.</a:t>
                      </a:r>
                      <a:endParaRPr lang="en-IN" sz="1800" b="0" dirty="0">
                        <a:solidFill>
                          <a:schemeClr val="tx2"/>
                        </a:solidFill>
                      </a:endParaRPr>
                    </a:p>
                  </a:txBody>
                  <a:tcPr/>
                </a:tc>
                <a:extLst>
                  <a:ext uri="{0D108BD9-81ED-4DB2-BD59-A6C34878D82A}">
                    <a16:rowId xmlns:a16="http://schemas.microsoft.com/office/drawing/2014/main" val="10002"/>
                  </a:ext>
                </a:extLst>
              </a:tr>
              <a:tr h="1112764">
                <a:tc>
                  <a:txBody>
                    <a:bodyPr/>
                    <a:lstStyle/>
                    <a:p>
                      <a:r>
                        <a:rPr lang="en-IN" sz="1800" b="0" i="0" u="none" strike="noStrike" kern="1200" baseline="0" dirty="0">
                          <a:solidFill>
                            <a:schemeClr val="tx2"/>
                          </a:solidFill>
                          <a:latin typeface="+mn-lt"/>
                          <a:ea typeface="+mn-ea"/>
                          <a:cs typeface="+mn-cs"/>
                        </a:rPr>
                        <a:t>Nature of reports</a:t>
                      </a:r>
                      <a:endParaRPr lang="en-IN" sz="1800" b="0" dirty="0">
                        <a:solidFill>
                          <a:schemeClr val="tx2"/>
                        </a:solidFill>
                      </a:endParaRPr>
                    </a:p>
                  </a:txBody>
                  <a:tcPr/>
                </a:tc>
                <a:tc>
                  <a:txBody>
                    <a:bodyPr/>
                    <a:lstStyle/>
                    <a:p>
                      <a:r>
                        <a:rPr lang="en-IN" sz="1800" b="0" i="0" u="none" strike="noStrike" kern="1200" baseline="0" dirty="0">
                          <a:solidFill>
                            <a:schemeClr val="tx2"/>
                          </a:solidFill>
                          <a:latin typeface="+mn-lt"/>
                          <a:ea typeface="+mn-ea"/>
                          <a:cs typeface="+mn-cs"/>
                        </a:rPr>
                        <a:t>Prepares a standard set of financial statements.</a:t>
                      </a:r>
                      <a:endParaRPr lang="en-IN" sz="1800" b="0" dirty="0">
                        <a:solidFill>
                          <a:schemeClr val="tx2"/>
                        </a:solidFill>
                      </a:endParaRPr>
                    </a:p>
                  </a:txBody>
                  <a:tcPr/>
                </a:tc>
                <a:tc>
                  <a:txBody>
                    <a:bodyPr/>
                    <a:lstStyle/>
                    <a:p>
                      <a:r>
                        <a:rPr lang="en-IN" sz="1800" b="0" i="0" u="none" strike="noStrike" kern="1200" baseline="0" dirty="0">
                          <a:solidFill>
                            <a:schemeClr val="tx2"/>
                          </a:solidFill>
                          <a:latin typeface="+mn-lt"/>
                          <a:ea typeface="+mn-ea"/>
                          <a:cs typeface="+mn-cs"/>
                        </a:rPr>
                        <a:t>Prepares customized reports to deal with specific problems or issues.</a:t>
                      </a:r>
                      <a:endParaRPr lang="en-IN" sz="1800" b="0" dirty="0">
                        <a:solidFill>
                          <a:schemeClr val="tx2"/>
                        </a:solidFill>
                      </a:endParaRPr>
                    </a:p>
                  </a:txBody>
                  <a:tcPr/>
                </a:tc>
                <a:extLst>
                  <a:ext uri="{0D108BD9-81ED-4DB2-BD59-A6C34878D82A}">
                    <a16:rowId xmlns:a16="http://schemas.microsoft.com/office/drawing/2014/main" val="10003"/>
                  </a:ext>
                </a:extLst>
              </a:tr>
            </a:tbl>
          </a:graphicData>
        </a:graphic>
      </p:graphicFrame>
      <p:sp>
        <p:nvSpPr>
          <p:cNvPr id="7" name="TextBox 6"/>
          <p:cNvSpPr txBox="1"/>
          <p:nvPr/>
        </p:nvSpPr>
        <p:spPr>
          <a:xfrm>
            <a:off x="8407021" y="-54592"/>
            <a:ext cx="736979" cy="400110"/>
          </a:xfrm>
          <a:prstGeom prst="rect">
            <a:avLst/>
          </a:prstGeom>
          <a:noFill/>
        </p:spPr>
        <p:txBody>
          <a:bodyPr wrap="square" rtlCol="0">
            <a:spAutoFit/>
          </a:bodyPr>
          <a:lstStyle/>
          <a:p>
            <a:r>
              <a:rPr lang="en-IN" sz="2000" dirty="0">
                <a:solidFill>
                  <a:schemeClr val="tx2"/>
                </a:solidFill>
                <a:latin typeface="Folio Std Medium"/>
              </a:rPr>
              <a:t>LO 6</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272" y="460595"/>
            <a:ext cx="6916742" cy="983201"/>
          </a:xfrm>
        </p:spPr>
        <p:txBody>
          <a:bodyPr>
            <a:normAutofit/>
          </a:bodyPr>
          <a:lstStyle/>
          <a:p>
            <a:pPr marL="714375" indent="-714375"/>
            <a:r>
              <a:rPr lang="en-IN" altLang="en-US" dirty="0">
                <a:latin typeface="Folio Std Medium"/>
                <a:ea typeface="Franklin Gothic Medium" panose="020B0603020102020204" pitchFamily="34" charset="0"/>
                <a:cs typeface="Franklin Gothic Medium" panose="020B0603020102020204" pitchFamily="34" charset="0"/>
              </a:rPr>
              <a:t>8.5	Comparison of Financial and Managerial Accounting </a:t>
            </a:r>
            <a:r>
              <a:rPr lang="en-IN" altLang="en-US" sz="2000" dirty="0">
                <a:latin typeface="Folio Std Medium"/>
                <a:ea typeface="Franklin Gothic Medium" panose="020B0603020102020204" pitchFamily="34" charset="0"/>
                <a:cs typeface="Franklin Gothic Medium" panose="020B0603020102020204" pitchFamily="34" charset="0"/>
              </a:rPr>
              <a:t>(continued)</a:t>
            </a:r>
            <a:endParaRPr lang="en-IN" sz="2000" dirty="0"/>
          </a:p>
        </p:txBody>
      </p:sp>
      <p:graphicFrame>
        <p:nvGraphicFramePr>
          <p:cNvPr id="3" name="Table 2"/>
          <p:cNvGraphicFramePr>
            <a:graphicFrameLocks noGrp="1"/>
          </p:cNvGraphicFramePr>
          <p:nvPr>
            <p:extLst>
              <p:ext uri="{D42A27DB-BD31-4B8C-83A1-F6EECF244321}">
                <p14:modId xmlns:p14="http://schemas.microsoft.com/office/powerpoint/2010/main" val="2333675791"/>
              </p:ext>
            </p:extLst>
          </p:nvPr>
        </p:nvGraphicFramePr>
        <p:xfrm>
          <a:off x="458295" y="1443796"/>
          <a:ext cx="8227411" cy="4968615"/>
        </p:xfrm>
        <a:graphic>
          <a:graphicData uri="http://schemas.openxmlformats.org/drawingml/2006/table">
            <a:tbl>
              <a:tblPr firstRow="1" bandRow="1">
                <a:tableStyleId>{5C22544A-7EE6-4342-B048-85BDC9FD1C3A}</a:tableStyleId>
              </a:tblPr>
              <a:tblGrid>
                <a:gridCol w="1769461">
                  <a:extLst>
                    <a:ext uri="{9D8B030D-6E8A-4147-A177-3AD203B41FA5}">
                      <a16:colId xmlns:a16="http://schemas.microsoft.com/office/drawing/2014/main" val="20000"/>
                    </a:ext>
                  </a:extLst>
                </a:gridCol>
                <a:gridCol w="2854684">
                  <a:extLst>
                    <a:ext uri="{9D8B030D-6E8A-4147-A177-3AD203B41FA5}">
                      <a16:colId xmlns:a16="http://schemas.microsoft.com/office/drawing/2014/main" val="20001"/>
                    </a:ext>
                  </a:extLst>
                </a:gridCol>
                <a:gridCol w="3603266">
                  <a:extLst>
                    <a:ext uri="{9D8B030D-6E8A-4147-A177-3AD203B41FA5}">
                      <a16:colId xmlns:a16="http://schemas.microsoft.com/office/drawing/2014/main" val="20002"/>
                    </a:ext>
                  </a:extLst>
                </a:gridCol>
              </a:tblGrid>
              <a:tr h="828103">
                <a:tc>
                  <a:txBody>
                    <a:bodyPr/>
                    <a:lstStyle/>
                    <a:p>
                      <a:endParaRPr lang="en-IN" dirty="0"/>
                    </a:p>
                  </a:txBody>
                  <a:tcPr/>
                </a:tc>
                <a:tc>
                  <a:txBody>
                    <a:bodyPr/>
                    <a:lstStyle/>
                    <a:p>
                      <a:r>
                        <a:rPr lang="en-IN" sz="2400" dirty="0"/>
                        <a:t>Financial accounting</a:t>
                      </a:r>
                    </a:p>
                  </a:txBody>
                  <a:tcPr/>
                </a:tc>
                <a:tc>
                  <a:txBody>
                    <a:bodyPr/>
                    <a:lstStyle/>
                    <a:p>
                      <a:r>
                        <a:rPr lang="en-IN" sz="2400" dirty="0"/>
                        <a:t>Managerial accounting</a:t>
                      </a:r>
                    </a:p>
                  </a:txBody>
                  <a:tcPr/>
                </a:tc>
                <a:extLst>
                  <a:ext uri="{0D108BD9-81ED-4DB2-BD59-A6C34878D82A}">
                    <a16:rowId xmlns:a16="http://schemas.microsoft.com/office/drawing/2014/main" val="10000"/>
                  </a:ext>
                </a:extLst>
              </a:tr>
              <a:tr h="1472182">
                <a:tc>
                  <a:txBody>
                    <a:bodyPr/>
                    <a:lstStyle/>
                    <a:p>
                      <a:r>
                        <a:rPr lang="en-IN" sz="1800" b="0" i="0" u="none" strike="noStrike" kern="1200" baseline="0" dirty="0">
                          <a:solidFill>
                            <a:schemeClr val="tx2"/>
                          </a:solidFill>
                          <a:latin typeface="+mn-lt"/>
                          <a:ea typeface="+mn-ea"/>
                          <a:cs typeface="+mn-cs"/>
                        </a:rPr>
                        <a:t>Timing of reports</a:t>
                      </a:r>
                      <a:endParaRPr lang="en-IN" b="0" dirty="0">
                        <a:solidFill>
                          <a:schemeClr val="tx2"/>
                        </a:solidFill>
                      </a:endParaRPr>
                    </a:p>
                  </a:txBody>
                  <a:tcPr/>
                </a:tc>
                <a:tc>
                  <a:txBody>
                    <a:bodyPr/>
                    <a:lstStyle/>
                    <a:p>
                      <a:r>
                        <a:rPr lang="en-IN" sz="1800" b="0" i="0" u="none" strike="noStrike" kern="1200" baseline="0" dirty="0">
                          <a:solidFill>
                            <a:schemeClr val="tx2"/>
                          </a:solidFill>
                          <a:latin typeface="+mn-lt"/>
                          <a:ea typeface="+mn-ea"/>
                          <a:cs typeface="+mn-cs"/>
                        </a:rPr>
                        <a:t>Presents financial statements on a predetermined schedule (usually quarterly and annually).</a:t>
                      </a:r>
                      <a:endParaRPr lang="en-IN" dirty="0">
                        <a:solidFill>
                          <a:schemeClr val="tx2"/>
                        </a:solidFill>
                      </a:endParaRPr>
                    </a:p>
                  </a:txBody>
                  <a:tcPr/>
                </a:tc>
                <a:tc>
                  <a:txBody>
                    <a:bodyPr/>
                    <a:lstStyle/>
                    <a:p>
                      <a:r>
                        <a:rPr lang="en-IN" sz="1800" b="0" i="0" u="none" strike="noStrike" kern="1200" baseline="0" dirty="0">
                          <a:solidFill>
                            <a:schemeClr val="tx2"/>
                          </a:solidFill>
                          <a:latin typeface="+mn-lt"/>
                          <a:ea typeface="+mn-ea"/>
                          <a:cs typeface="+mn-cs"/>
                        </a:rPr>
                        <a:t>Creates reports upon request by management rather than according to a predetermined schedule.</a:t>
                      </a:r>
                      <a:endParaRPr lang="en-IN" dirty="0">
                        <a:solidFill>
                          <a:schemeClr val="tx2"/>
                        </a:solidFill>
                      </a:endParaRPr>
                    </a:p>
                  </a:txBody>
                  <a:tcPr/>
                </a:tc>
                <a:extLst>
                  <a:ext uri="{0D108BD9-81ED-4DB2-BD59-A6C34878D82A}">
                    <a16:rowId xmlns:a16="http://schemas.microsoft.com/office/drawing/2014/main" val="10001"/>
                  </a:ext>
                </a:extLst>
              </a:tr>
              <a:tr h="1196148">
                <a:tc>
                  <a:txBody>
                    <a:bodyPr/>
                    <a:lstStyle/>
                    <a:p>
                      <a:r>
                        <a:rPr lang="en-IN" sz="1800" b="0" i="0" u="none" strike="noStrike" kern="1200" baseline="0" dirty="0">
                          <a:solidFill>
                            <a:schemeClr val="tx2"/>
                          </a:solidFill>
                          <a:latin typeface="+mn-lt"/>
                          <a:ea typeface="+mn-ea"/>
                          <a:cs typeface="+mn-cs"/>
                        </a:rPr>
                        <a:t>Adherence to  accounting</a:t>
                      </a:r>
                    </a:p>
                    <a:p>
                      <a:r>
                        <a:rPr lang="en-IN" sz="1800" b="0" i="0" u="none" strike="noStrike" kern="1200" baseline="0" dirty="0">
                          <a:solidFill>
                            <a:schemeClr val="tx2"/>
                          </a:solidFill>
                          <a:latin typeface="+mn-lt"/>
                          <a:ea typeface="+mn-ea"/>
                          <a:cs typeface="+mn-cs"/>
                        </a:rPr>
                        <a:t>standards?</a:t>
                      </a:r>
                      <a:endParaRPr lang="en-IN" b="0" dirty="0">
                        <a:solidFill>
                          <a:schemeClr val="tx2"/>
                        </a:solidFill>
                      </a:endParaRPr>
                    </a:p>
                  </a:txBody>
                  <a:tcPr/>
                </a:tc>
                <a:tc>
                  <a:txBody>
                    <a:bodyPr/>
                    <a:lstStyle/>
                    <a:p>
                      <a:r>
                        <a:rPr lang="en-IN" sz="1800" b="0" i="0" u="none" strike="noStrike" kern="1200" baseline="0" dirty="0">
                          <a:solidFill>
                            <a:schemeClr val="tx2"/>
                          </a:solidFill>
                          <a:latin typeface="+mn-lt"/>
                          <a:ea typeface="+mn-ea"/>
                          <a:cs typeface="+mn-cs"/>
                        </a:rPr>
                        <a:t>Governed by a set of generally accepted accounting principles (GAAP).</a:t>
                      </a:r>
                      <a:endParaRPr lang="en-IN" dirty="0">
                        <a:solidFill>
                          <a:schemeClr val="tx2"/>
                        </a:solidFill>
                      </a:endParaRPr>
                    </a:p>
                  </a:txBody>
                  <a:tcPr/>
                </a:tc>
                <a:tc>
                  <a:txBody>
                    <a:bodyPr/>
                    <a:lstStyle/>
                    <a:p>
                      <a:r>
                        <a:rPr lang="en-IN" sz="1800" b="0" i="0" u="none" strike="noStrike" kern="1200" baseline="0" dirty="0">
                          <a:solidFill>
                            <a:schemeClr val="tx2"/>
                          </a:solidFill>
                          <a:latin typeface="+mn-lt"/>
                          <a:ea typeface="+mn-ea"/>
                          <a:cs typeface="+mn-cs"/>
                        </a:rPr>
                        <a:t>Uses procedures developed internally that are not required to follow GAAP.</a:t>
                      </a:r>
                      <a:endParaRPr lang="en-IN" dirty="0">
                        <a:solidFill>
                          <a:schemeClr val="tx2"/>
                        </a:solidFill>
                      </a:endParaRPr>
                    </a:p>
                  </a:txBody>
                  <a:tcPr/>
                </a:tc>
                <a:extLst>
                  <a:ext uri="{0D108BD9-81ED-4DB2-BD59-A6C34878D82A}">
                    <a16:rowId xmlns:a16="http://schemas.microsoft.com/office/drawing/2014/main" val="10002"/>
                  </a:ext>
                </a:extLst>
              </a:tr>
              <a:tr h="1472182">
                <a:tc>
                  <a:txBody>
                    <a:bodyPr/>
                    <a:lstStyle/>
                    <a:p>
                      <a:r>
                        <a:rPr lang="en-IN" sz="1800" b="0" i="0" u="none" strike="noStrike" kern="1200" baseline="0" dirty="0">
                          <a:solidFill>
                            <a:schemeClr val="tx2"/>
                          </a:solidFill>
                          <a:latin typeface="+mn-lt"/>
                          <a:ea typeface="+mn-ea"/>
                          <a:cs typeface="+mn-cs"/>
                        </a:rPr>
                        <a:t>Time period focus</a:t>
                      </a:r>
                      <a:endParaRPr lang="en-IN" b="0" dirty="0">
                        <a:solidFill>
                          <a:schemeClr val="tx2"/>
                        </a:solidFill>
                      </a:endParaRPr>
                    </a:p>
                  </a:txBody>
                  <a:tcPr/>
                </a:tc>
                <a:tc>
                  <a:txBody>
                    <a:bodyPr/>
                    <a:lstStyle/>
                    <a:p>
                      <a:r>
                        <a:rPr lang="en-IN" sz="1800" b="0" i="0" u="none" strike="noStrike" kern="1200" baseline="0" dirty="0">
                          <a:solidFill>
                            <a:schemeClr val="tx2"/>
                          </a:solidFill>
                          <a:latin typeface="+mn-lt"/>
                          <a:ea typeface="+mn-ea"/>
                          <a:cs typeface="+mn-cs"/>
                        </a:rPr>
                        <a:t>Summarizes past performance and its impact on the firm’s present condition.</a:t>
                      </a:r>
                      <a:endParaRPr lang="en-IN" dirty="0">
                        <a:solidFill>
                          <a:schemeClr val="tx2"/>
                        </a:solidFill>
                      </a:endParaRPr>
                    </a:p>
                  </a:txBody>
                  <a:tcPr/>
                </a:tc>
                <a:tc>
                  <a:txBody>
                    <a:bodyPr/>
                    <a:lstStyle/>
                    <a:p>
                      <a:r>
                        <a:rPr lang="en-IN" sz="1800" b="0" i="0" u="none" strike="noStrike" kern="1200" baseline="0" dirty="0">
                          <a:solidFill>
                            <a:schemeClr val="tx2"/>
                          </a:solidFill>
                          <a:latin typeface="+mn-lt"/>
                          <a:ea typeface="+mn-ea"/>
                          <a:cs typeface="+mn-cs"/>
                        </a:rPr>
                        <a:t>Provides reports dealing with past performance but also involves making projections about the future when dealing with planning issues.</a:t>
                      </a:r>
                      <a:endParaRPr lang="en-IN" dirty="0">
                        <a:solidFill>
                          <a:schemeClr val="tx2"/>
                        </a:solidFill>
                      </a:endParaRPr>
                    </a:p>
                  </a:txBody>
                  <a:tcPr/>
                </a:tc>
                <a:extLst>
                  <a:ext uri="{0D108BD9-81ED-4DB2-BD59-A6C34878D82A}">
                    <a16:rowId xmlns:a16="http://schemas.microsoft.com/office/drawing/2014/main" val="10003"/>
                  </a:ext>
                </a:extLst>
              </a:tr>
            </a:tbl>
          </a:graphicData>
        </a:graphic>
      </p:graphicFrame>
      <p:sp>
        <p:nvSpPr>
          <p:cNvPr id="4" name="TextBox 3"/>
          <p:cNvSpPr txBox="1"/>
          <p:nvPr/>
        </p:nvSpPr>
        <p:spPr>
          <a:xfrm>
            <a:off x="8407021" y="-54592"/>
            <a:ext cx="736979" cy="400110"/>
          </a:xfrm>
          <a:prstGeom prst="rect">
            <a:avLst/>
          </a:prstGeom>
          <a:noFill/>
        </p:spPr>
        <p:txBody>
          <a:bodyPr wrap="square" rtlCol="0">
            <a:spAutoFit/>
          </a:bodyPr>
          <a:lstStyle/>
          <a:p>
            <a:r>
              <a:rPr lang="en-IN" sz="2000" dirty="0">
                <a:solidFill>
                  <a:schemeClr val="tx2"/>
                </a:solidFill>
                <a:latin typeface="Folio Std Medium"/>
              </a:rPr>
              <a:t>LO 6</a:t>
            </a:r>
          </a:p>
        </p:txBody>
      </p:sp>
    </p:spTree>
    <p:extLst>
      <p:ext uri="{BB962C8B-B14F-4D97-AF65-F5344CB8AC3E}">
        <p14:creationId xmlns:p14="http://schemas.microsoft.com/office/powerpoint/2010/main" val="852141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p:cNvSpPr>
            <a:spLocks noGrp="1"/>
          </p:cNvSpPr>
          <p:nvPr>
            <p:ph type="title"/>
          </p:nvPr>
        </p:nvSpPr>
        <p:spPr/>
        <p:txBody>
          <a:bodyPr/>
          <a:lstStyle/>
          <a:p>
            <a:r>
              <a:rPr lang="en-IN" altLang="en-US" dirty="0">
                <a:latin typeface="Folio Std Medium"/>
                <a:ea typeface="Franklin Gothic Medium" panose="020B0603020102020204" pitchFamily="34" charset="0"/>
                <a:cs typeface="Franklin Gothic Medium" panose="020B0603020102020204" pitchFamily="34" charset="0"/>
              </a:rPr>
              <a:t>Managerial Costs - Cost Concepts</a:t>
            </a:r>
            <a:endParaRPr lang="en-US" altLang="en-US" dirty="0">
              <a:latin typeface="Folio Std Medium"/>
              <a:ea typeface="Franklin Gothic Medium" panose="020B0603020102020204" pitchFamily="34" charset="0"/>
              <a:cs typeface="Franklin Gothic Medium" panose="020B0603020102020204" pitchFamily="34" charset="0"/>
            </a:endParaRPr>
          </a:p>
        </p:txBody>
      </p:sp>
      <p:sp>
        <p:nvSpPr>
          <p:cNvPr id="29699" name="Content Placeholder 3"/>
          <p:cNvSpPr>
            <a:spLocks noGrp="1"/>
          </p:cNvSpPr>
          <p:nvPr>
            <p:ph idx="1"/>
          </p:nvPr>
        </p:nvSpPr>
        <p:spPr/>
        <p:txBody>
          <a:bodyPr/>
          <a:lstStyle/>
          <a:p>
            <a:r>
              <a:rPr lang="en-IN" altLang="en-US" b="1" dirty="0"/>
              <a:t>Out</a:t>
            </a:r>
            <a:r>
              <a:rPr lang="en-IN" altLang="en-US" dirty="0"/>
              <a:t>-</a:t>
            </a:r>
            <a:r>
              <a:rPr lang="en-IN" altLang="en-US" b="1" dirty="0"/>
              <a:t>of</a:t>
            </a:r>
            <a:r>
              <a:rPr lang="en-IN" altLang="en-US" dirty="0"/>
              <a:t>-</a:t>
            </a:r>
            <a:r>
              <a:rPr lang="en-IN" altLang="en-US" b="1" dirty="0"/>
              <a:t>pocket cost</a:t>
            </a:r>
            <a:r>
              <a:rPr lang="en-IN" altLang="en-US" dirty="0"/>
              <a:t>: Involves payment of money or other resources</a:t>
            </a:r>
          </a:p>
          <a:p>
            <a:r>
              <a:rPr lang="en-IN" altLang="en-US" b="1" dirty="0"/>
              <a:t>Implicit cost</a:t>
            </a:r>
            <a:r>
              <a:rPr lang="en-IN" altLang="en-US" dirty="0"/>
              <a:t>: Arises when a firm uses owner-supplied resources</a:t>
            </a:r>
          </a:p>
          <a:p>
            <a:r>
              <a:rPr lang="en-IN" altLang="en-US" b="1" dirty="0"/>
              <a:t>Fixed cost</a:t>
            </a:r>
            <a:r>
              <a:rPr lang="en-IN" altLang="en-US" dirty="0"/>
              <a:t>: Remains the same when the level of production changes within some relevant range</a:t>
            </a:r>
          </a:p>
          <a:p>
            <a:r>
              <a:rPr lang="en-IN" altLang="en-US" b="1" dirty="0"/>
              <a:t>Variable cost</a:t>
            </a:r>
            <a:r>
              <a:rPr lang="en-IN" altLang="en-US" dirty="0"/>
              <a:t>: Varies directly with the level of production</a:t>
            </a:r>
            <a:endParaRPr lang="en-US" altLang="en-US" dirty="0"/>
          </a:p>
        </p:txBody>
      </p:sp>
      <p:sp>
        <p:nvSpPr>
          <p:cNvPr id="5" name="TextBox 4"/>
          <p:cNvSpPr txBox="1"/>
          <p:nvPr/>
        </p:nvSpPr>
        <p:spPr>
          <a:xfrm>
            <a:off x="8407021" y="-54592"/>
            <a:ext cx="736979" cy="400110"/>
          </a:xfrm>
          <a:prstGeom prst="rect">
            <a:avLst/>
          </a:prstGeom>
          <a:noFill/>
        </p:spPr>
        <p:txBody>
          <a:bodyPr wrap="square" rtlCol="0">
            <a:spAutoFit/>
          </a:bodyPr>
          <a:lstStyle/>
          <a:p>
            <a:r>
              <a:rPr lang="en-IN" sz="2000" dirty="0">
                <a:solidFill>
                  <a:schemeClr val="tx2"/>
                </a:solidFill>
                <a:latin typeface="Folio Std Medium"/>
              </a:rPr>
              <a:t>LO 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p:txBody>
          <a:bodyPr/>
          <a:lstStyle/>
          <a:p>
            <a:r>
              <a:rPr lang="en-IN" altLang="en-US" dirty="0">
                <a:latin typeface="Folio Std Medium"/>
                <a:ea typeface="Franklin Gothic Medium" panose="020B0603020102020204" pitchFamily="34" charset="0"/>
                <a:cs typeface="Franklin Gothic Medium" panose="020B0603020102020204" pitchFamily="34" charset="0"/>
              </a:rPr>
              <a:t>Assigning Costs to Products</a:t>
            </a:r>
            <a:endParaRPr lang="en-US" altLang="en-US" sz="2000" b="0" dirty="0">
              <a:latin typeface="Folio Std Medium"/>
              <a:ea typeface="Franklin Gothic Medium" panose="020B0603020102020204" pitchFamily="34" charset="0"/>
              <a:cs typeface="Franklin Gothic Medium" panose="020B0603020102020204" pitchFamily="34" charset="0"/>
            </a:endParaRPr>
          </a:p>
        </p:txBody>
      </p:sp>
      <p:sp>
        <p:nvSpPr>
          <p:cNvPr id="30723" name="Content Placeholder 3"/>
          <p:cNvSpPr>
            <a:spLocks noGrp="1"/>
          </p:cNvSpPr>
          <p:nvPr>
            <p:ph idx="1"/>
          </p:nvPr>
        </p:nvSpPr>
        <p:spPr/>
        <p:txBody>
          <a:bodyPr/>
          <a:lstStyle/>
          <a:p>
            <a:r>
              <a:rPr lang="en-IN" altLang="en-US" b="1" dirty="0"/>
              <a:t>Direct cost</a:t>
            </a:r>
            <a:r>
              <a:rPr lang="en-IN" altLang="en-US" dirty="0"/>
              <a:t>: Incurred directly as a result of some specific cost object</a:t>
            </a:r>
          </a:p>
          <a:p>
            <a:r>
              <a:rPr lang="en-IN" altLang="en-US" b="1" dirty="0"/>
              <a:t>Indirect cost</a:t>
            </a:r>
            <a:r>
              <a:rPr lang="en-IN" altLang="en-US" dirty="0"/>
              <a:t>: Result of a firm’s general operations and is not directly tied to any specific cost object</a:t>
            </a:r>
          </a:p>
          <a:p>
            <a:r>
              <a:rPr lang="en-IN" altLang="en-US" b="1" dirty="0"/>
              <a:t>Activity</a:t>
            </a:r>
            <a:r>
              <a:rPr lang="en-IN" altLang="en-US" dirty="0"/>
              <a:t>-</a:t>
            </a:r>
            <a:r>
              <a:rPr lang="en-IN" altLang="en-US" b="1" dirty="0"/>
              <a:t>based costing</a:t>
            </a:r>
            <a:r>
              <a:rPr lang="en-IN" altLang="en-US" dirty="0"/>
              <a:t> (ABC)</a:t>
            </a:r>
          </a:p>
          <a:p>
            <a:pPr lvl="1"/>
            <a:r>
              <a:rPr lang="en-IN" altLang="en-US" dirty="0"/>
              <a:t>Technique to assign product costs based on links between activities that drive costs and the production of specific products</a:t>
            </a:r>
            <a:endParaRPr lang="en-US" altLang="en-US" dirty="0"/>
          </a:p>
        </p:txBody>
      </p:sp>
      <p:sp>
        <p:nvSpPr>
          <p:cNvPr id="5" name="TextBox 4"/>
          <p:cNvSpPr txBox="1"/>
          <p:nvPr/>
        </p:nvSpPr>
        <p:spPr>
          <a:xfrm>
            <a:off x="8407021" y="-54592"/>
            <a:ext cx="736979" cy="400110"/>
          </a:xfrm>
          <a:prstGeom prst="rect">
            <a:avLst/>
          </a:prstGeom>
          <a:noFill/>
        </p:spPr>
        <p:txBody>
          <a:bodyPr wrap="square" rtlCol="0">
            <a:spAutoFit/>
          </a:bodyPr>
          <a:lstStyle/>
          <a:p>
            <a:r>
              <a:rPr lang="en-IN" sz="2000" dirty="0">
                <a:solidFill>
                  <a:schemeClr val="tx2"/>
                </a:solidFill>
                <a:latin typeface="Folio Std Medium"/>
              </a:rPr>
              <a:t>LO 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IN" dirty="0"/>
              <a:t>Key Terms</a:t>
            </a:r>
            <a:endParaRPr lang="en-US" dirty="0"/>
          </a:p>
        </p:txBody>
      </p:sp>
      <p:sp>
        <p:nvSpPr>
          <p:cNvPr id="33794" name="Content Placeholder 5"/>
          <p:cNvSpPr>
            <a:spLocks noGrp="1"/>
          </p:cNvSpPr>
          <p:nvPr>
            <p:ph idx="1"/>
          </p:nvPr>
        </p:nvSpPr>
        <p:spPr/>
        <p:txBody>
          <a:bodyPr/>
          <a:lstStyle/>
          <a:p>
            <a:pPr algn="l"/>
            <a:r>
              <a:rPr lang="en-US" altLang="en-US" sz="2800" b="0" dirty="0"/>
              <a:t>Accounting</a:t>
            </a:r>
          </a:p>
          <a:p>
            <a:pPr algn="l"/>
            <a:r>
              <a:rPr lang="en-US" altLang="en-US" sz="2800" b="0" dirty="0"/>
              <a:t>Financial accounting</a:t>
            </a:r>
          </a:p>
          <a:p>
            <a:pPr algn="l"/>
            <a:r>
              <a:rPr lang="en-US" altLang="en-US" sz="2800" b="0" dirty="0"/>
              <a:t>Generally accepted accounting principles (GAAP)</a:t>
            </a:r>
          </a:p>
          <a:p>
            <a:pPr algn="l"/>
            <a:r>
              <a:rPr lang="en-US" altLang="en-US" sz="2800" b="0" dirty="0"/>
              <a:t>Financial Accounting Standards Board (FASB)</a:t>
            </a:r>
          </a:p>
          <a:p>
            <a:pPr algn="l"/>
            <a:r>
              <a:rPr lang="en-US" altLang="en-US" sz="2800" b="0" dirty="0"/>
              <a:t>Balance sheet</a:t>
            </a:r>
          </a:p>
          <a:p>
            <a:pPr algn="l"/>
            <a:r>
              <a:rPr lang="en-US" altLang="en-US" sz="2800" b="0" dirty="0"/>
              <a:t>Accounting equation</a:t>
            </a:r>
          </a:p>
        </p:txBody>
      </p:sp>
      <p:sp>
        <p:nvSpPr>
          <p:cNvPr id="33795" name="Content Placeholder 6"/>
          <p:cNvSpPr>
            <a:spLocks noGrp="1"/>
          </p:cNvSpPr>
          <p:nvPr>
            <p:ph idx="11"/>
          </p:nvPr>
        </p:nvSpPr>
        <p:spPr/>
        <p:txBody>
          <a:bodyPr/>
          <a:lstStyle/>
          <a:p>
            <a:r>
              <a:rPr lang="en-US" altLang="en-US" sz="2800" b="0" dirty="0"/>
              <a:t>Assets</a:t>
            </a:r>
          </a:p>
          <a:p>
            <a:r>
              <a:rPr lang="en-US" altLang="en-US" sz="2800" b="0" dirty="0"/>
              <a:t>Liabilities</a:t>
            </a:r>
          </a:p>
          <a:p>
            <a:r>
              <a:rPr lang="en-US" altLang="en-US" sz="2800" b="0" dirty="0"/>
              <a:t>Owners’ equity</a:t>
            </a:r>
          </a:p>
          <a:p>
            <a:r>
              <a:rPr lang="en-US" altLang="en-US" sz="2800" b="0" dirty="0"/>
              <a:t>Income statement</a:t>
            </a:r>
          </a:p>
          <a:p>
            <a:r>
              <a:rPr lang="en-US" altLang="en-US" sz="2800" b="0" dirty="0"/>
              <a:t>Revenue</a:t>
            </a:r>
          </a:p>
          <a:p>
            <a:r>
              <a:rPr lang="en-US" altLang="en-US" sz="2800" b="0" dirty="0"/>
              <a:t>Accrual-basis accounting</a:t>
            </a:r>
          </a:p>
          <a:p>
            <a:r>
              <a:rPr lang="en-US" altLang="en-US" sz="2800" b="0" dirty="0"/>
              <a:t>Expenses</a:t>
            </a:r>
          </a:p>
          <a:p>
            <a:r>
              <a:rPr lang="en-US" altLang="en-US" sz="2800" b="0" dirty="0"/>
              <a:t>Net income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9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79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79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3795">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37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IN" dirty="0"/>
              <a:t>Key Terms 2</a:t>
            </a:r>
            <a:endParaRPr lang="en-US" dirty="0"/>
          </a:p>
        </p:txBody>
      </p:sp>
      <p:sp>
        <p:nvSpPr>
          <p:cNvPr id="34818" name="Content Placeholder 5"/>
          <p:cNvSpPr>
            <a:spLocks noGrp="1"/>
          </p:cNvSpPr>
          <p:nvPr>
            <p:ph idx="1"/>
          </p:nvPr>
        </p:nvSpPr>
        <p:spPr/>
        <p:txBody>
          <a:bodyPr/>
          <a:lstStyle/>
          <a:p>
            <a:pPr algn="l"/>
            <a:r>
              <a:rPr lang="en-US" altLang="en-US" sz="2800" b="0" dirty="0"/>
              <a:t>Statement of cash flows</a:t>
            </a:r>
          </a:p>
          <a:p>
            <a:pPr algn="l"/>
            <a:r>
              <a:rPr lang="en-US" altLang="en-US" sz="2800" b="0" dirty="0"/>
              <a:t>Horizontal analysis</a:t>
            </a:r>
          </a:p>
          <a:p>
            <a:pPr algn="l"/>
            <a:r>
              <a:rPr lang="en-US" altLang="en-US" sz="2800" b="0" dirty="0"/>
              <a:t>Budgeting</a:t>
            </a:r>
          </a:p>
          <a:p>
            <a:pPr algn="l"/>
            <a:r>
              <a:rPr lang="en-US" altLang="en-US" sz="2800" b="0" dirty="0"/>
              <a:t>Operating budgets</a:t>
            </a:r>
          </a:p>
          <a:p>
            <a:pPr algn="l"/>
            <a:r>
              <a:rPr lang="en-US" altLang="en-US" sz="2800" b="0" dirty="0"/>
              <a:t>Financial budgets</a:t>
            </a:r>
          </a:p>
          <a:p>
            <a:pPr algn="l"/>
            <a:r>
              <a:rPr lang="en-US" altLang="en-US" sz="2800" b="0" dirty="0"/>
              <a:t>Master budget</a:t>
            </a:r>
          </a:p>
          <a:p>
            <a:pPr algn="l"/>
            <a:r>
              <a:rPr lang="en-US" altLang="en-US" sz="2800" b="0" dirty="0"/>
              <a:t>Managerial (or management) accounting </a:t>
            </a:r>
          </a:p>
        </p:txBody>
      </p:sp>
      <p:sp>
        <p:nvSpPr>
          <p:cNvPr id="34819" name="Content Placeholder 6"/>
          <p:cNvSpPr>
            <a:spLocks noGrp="1"/>
          </p:cNvSpPr>
          <p:nvPr>
            <p:ph idx="11"/>
          </p:nvPr>
        </p:nvSpPr>
        <p:spPr/>
        <p:txBody>
          <a:bodyPr/>
          <a:lstStyle/>
          <a:p>
            <a:r>
              <a:rPr lang="en-US" altLang="en-US" sz="2800" b="0" dirty="0"/>
              <a:t>Cost</a:t>
            </a:r>
          </a:p>
          <a:p>
            <a:r>
              <a:rPr lang="en-US" altLang="en-US" sz="2800" b="0" dirty="0"/>
              <a:t>Out-of-pocket cost</a:t>
            </a:r>
          </a:p>
          <a:p>
            <a:r>
              <a:rPr lang="en-US" altLang="en-US" sz="2800" b="0" dirty="0"/>
              <a:t>Implicit cost</a:t>
            </a:r>
          </a:p>
          <a:p>
            <a:r>
              <a:rPr lang="en-US" altLang="en-US" sz="2800" b="0" dirty="0"/>
              <a:t>Fixed costs</a:t>
            </a:r>
          </a:p>
          <a:p>
            <a:r>
              <a:rPr lang="en-US" altLang="en-US" sz="2800" b="0" dirty="0"/>
              <a:t>Variable costs</a:t>
            </a:r>
          </a:p>
          <a:p>
            <a:r>
              <a:rPr lang="en-US" altLang="en-US" sz="2800" b="0" dirty="0"/>
              <a:t>Direct cost</a:t>
            </a:r>
          </a:p>
          <a:p>
            <a:r>
              <a:rPr lang="en-US" altLang="en-US" sz="2800" b="0" dirty="0"/>
              <a:t>Indirect costs</a:t>
            </a:r>
          </a:p>
          <a:p>
            <a:r>
              <a:rPr lang="en-US" altLang="en-US" sz="2800" b="0" dirty="0"/>
              <a:t>Activity-based costing (ABC)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81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81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4819">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4819">
                                            <p:txEl>
                                              <p:pRg st="6" end="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48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IN" dirty="0"/>
              <a:t>Summary</a:t>
            </a:r>
            <a:endParaRPr lang="en-US" dirty="0"/>
          </a:p>
        </p:txBody>
      </p:sp>
      <p:sp>
        <p:nvSpPr>
          <p:cNvPr id="31746" name="Content Placeholder 1"/>
          <p:cNvSpPr>
            <a:spLocks noGrp="1"/>
          </p:cNvSpPr>
          <p:nvPr>
            <p:ph idx="1"/>
          </p:nvPr>
        </p:nvSpPr>
        <p:spPr/>
        <p:txBody>
          <a:bodyPr/>
          <a:lstStyle/>
          <a:p>
            <a:r>
              <a:rPr lang="en-US" altLang="en-US" sz="3000" dirty="0"/>
              <a:t>Accounting is a system for recognizing, organizing, analyzing, and reporting information that affects an organization</a:t>
            </a:r>
          </a:p>
          <a:p>
            <a:r>
              <a:rPr lang="en-IN" altLang="en-US" sz="3000" dirty="0"/>
              <a:t>Key financial statements include balance sheet, income statement, and statement of cash flows</a:t>
            </a:r>
          </a:p>
          <a:p>
            <a:r>
              <a:rPr lang="en-IN" altLang="en-US" sz="3000" dirty="0"/>
              <a:t>Budgeting helps understand how firms acquire and use resources</a:t>
            </a:r>
          </a:p>
          <a:p>
            <a:r>
              <a:rPr lang="en-IN" altLang="en-US" sz="3000" dirty="0"/>
              <a:t>Managerial accounting provides reports and analysis to help make informed business decisions</a:t>
            </a:r>
          </a:p>
          <a:p>
            <a:endParaRPr lang="en-US" alt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dirty="0"/>
              <a:t>Chapter 8 - </a:t>
            </a:r>
            <a:r>
              <a:rPr lang="en-IN" sz="4400" kern="1200" baseline="0" dirty="0">
                <a:solidFill>
                  <a:schemeClr val="tx1"/>
                </a:solidFill>
                <a:effectLst/>
                <a:latin typeface="+mj-lt"/>
                <a:ea typeface="+mj-ea"/>
                <a:cs typeface="+mj-cs"/>
              </a:rPr>
              <a:t>Accounting: Decision Making by the Numbers</a:t>
            </a:r>
            <a:endParaRPr lang="en-US" dirty="0">
              <a:effectLst/>
            </a:endParaRPr>
          </a:p>
          <a:p>
            <a:br>
              <a:rPr lang="en-IN" dirty="0"/>
            </a:b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IN" dirty="0"/>
              <a:t>Learning Outcomes 2</a:t>
            </a:r>
            <a:endParaRPr lang="en-US" dirty="0"/>
          </a:p>
        </p:txBody>
      </p:sp>
      <p:sp>
        <p:nvSpPr>
          <p:cNvPr id="16386" name="Content Placeholder 2"/>
          <p:cNvSpPr>
            <a:spLocks noGrp="1"/>
          </p:cNvSpPr>
          <p:nvPr>
            <p:ph idx="1"/>
          </p:nvPr>
        </p:nvSpPr>
        <p:spPr/>
        <p:txBody>
          <a:bodyPr>
            <a:noAutofit/>
          </a:bodyPr>
          <a:lstStyle/>
          <a:p>
            <a:pPr eaLnBrk="1" hangingPunct="1">
              <a:spcAft>
                <a:spcPts val="600"/>
              </a:spcAft>
              <a:buFont typeface="+mj-lt"/>
              <a:buAutoNum type="arabicPeriod" startAt="4"/>
            </a:pPr>
            <a:r>
              <a:rPr lang="en-US" altLang="en-US" dirty="0">
                <a:latin typeface="Folio Std Medium"/>
                <a:ea typeface="Rockwell" panose="02060603020205020403" pitchFamily="18" charset="0"/>
                <a:cs typeface="Rockwell" panose="02060603020205020403" pitchFamily="18" charset="0"/>
              </a:rPr>
              <a:t>Describe several methods stakeholders can use to obtain useful insights from a company’s financial statements</a:t>
            </a:r>
          </a:p>
          <a:p>
            <a:pPr eaLnBrk="1" hangingPunct="1">
              <a:spcAft>
                <a:spcPts val="600"/>
              </a:spcAft>
              <a:buFont typeface="+mj-lt"/>
              <a:buAutoNum type="arabicPeriod" startAt="4"/>
            </a:pPr>
            <a:r>
              <a:rPr lang="en-US" altLang="en-US" dirty="0">
                <a:latin typeface="Folio Std Medium"/>
                <a:ea typeface="Rockwell" panose="02060603020205020403" pitchFamily="18" charset="0"/>
                <a:cs typeface="Rockwell" panose="02060603020205020403" pitchFamily="18" charset="0"/>
              </a:rPr>
              <a:t>Explain how budget process can help managers plan, motivate, and evaluate their organization’s performance</a:t>
            </a:r>
          </a:p>
          <a:p>
            <a:pPr eaLnBrk="1" hangingPunct="1">
              <a:spcAft>
                <a:spcPts val="600"/>
              </a:spcAft>
              <a:buFont typeface="+mj-lt"/>
              <a:buAutoNum type="arabicPeriod" startAt="4"/>
            </a:pPr>
            <a:r>
              <a:rPr lang="en-US" altLang="en-US" dirty="0">
                <a:latin typeface="Folio Std Medium"/>
                <a:ea typeface="Rockwell" panose="02060603020205020403" pitchFamily="18" charset="0"/>
                <a:cs typeface="Rockwell" panose="02060603020205020403" pitchFamily="18" charset="0"/>
              </a:rPr>
              <a:t>Explain the role of managerial accounting and describe the various cost concepts identified by managerial accountants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dirty="0">
                <a:latin typeface="Folio Std Medium"/>
                <a:ea typeface="Franklin Gothic Medium" panose="020B0603020102020204" pitchFamily="34" charset="0"/>
                <a:cs typeface="Franklin Gothic Medium" panose="020B0603020102020204" pitchFamily="34" charset="0"/>
              </a:rPr>
              <a:t>Accounting</a:t>
            </a:r>
          </a:p>
        </p:txBody>
      </p:sp>
      <p:sp>
        <p:nvSpPr>
          <p:cNvPr id="17411" name="Content Placeholder 1"/>
          <p:cNvSpPr>
            <a:spLocks noGrp="1"/>
          </p:cNvSpPr>
          <p:nvPr>
            <p:ph idx="1"/>
          </p:nvPr>
        </p:nvSpPr>
        <p:spPr/>
        <p:txBody>
          <a:bodyPr/>
          <a:lstStyle/>
          <a:p>
            <a:r>
              <a:rPr lang="en-US" altLang="en-US" dirty="0"/>
              <a:t>System for recognizing, organizing, analyzing, and reporting information about the financial transactions that affect an organization</a:t>
            </a:r>
          </a:p>
          <a:p>
            <a:r>
              <a:rPr lang="en-IN" altLang="en-US" dirty="0"/>
              <a:t>Goal</a:t>
            </a:r>
          </a:p>
          <a:p>
            <a:pPr lvl="1"/>
            <a:r>
              <a:rPr lang="en-IN" altLang="en-US" dirty="0"/>
              <a:t>To provide users with relevant, timely information that can help them make better economic decisions</a:t>
            </a:r>
            <a:endParaRPr lang="en-US" altLang="en-US" dirty="0">
              <a:solidFill>
                <a:srgbClr val="00B050"/>
              </a:solidFill>
            </a:endParaRPr>
          </a:p>
        </p:txBody>
      </p:sp>
      <p:sp>
        <p:nvSpPr>
          <p:cNvPr id="4" name="TextBox 3"/>
          <p:cNvSpPr txBox="1"/>
          <p:nvPr/>
        </p:nvSpPr>
        <p:spPr>
          <a:xfrm>
            <a:off x="8407021" y="-54592"/>
            <a:ext cx="736979" cy="400110"/>
          </a:xfrm>
          <a:prstGeom prst="rect">
            <a:avLst/>
          </a:prstGeom>
          <a:noFill/>
        </p:spPr>
        <p:txBody>
          <a:bodyPr wrap="square" rtlCol="0">
            <a:spAutoFit/>
          </a:bodyPr>
          <a:lstStyle/>
          <a:p>
            <a:r>
              <a:rPr lang="en-IN" sz="2000" dirty="0">
                <a:solidFill>
                  <a:schemeClr val="tx2"/>
                </a:solidFill>
                <a:latin typeface="Folio Std Medium"/>
              </a:rPr>
              <a:t>LO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Users of Accounting Information</a:t>
            </a:r>
          </a:p>
        </p:txBody>
      </p:sp>
      <p:sp>
        <p:nvSpPr>
          <p:cNvPr id="15" name="Freeform 14" descr="The slide contains nine rectangular boxes placed in three rows.&#10;In row one, starting from the left, the first box reads managers. " title="Users of Accounting Information"/>
          <p:cNvSpPr/>
          <p:nvPr/>
        </p:nvSpPr>
        <p:spPr>
          <a:xfrm>
            <a:off x="1390486" y="1740396"/>
            <a:ext cx="2009278" cy="1205567"/>
          </a:xfrm>
          <a:custGeom>
            <a:avLst/>
            <a:gdLst>
              <a:gd name="connsiteX0" fmla="*/ 0 w 2009278"/>
              <a:gd name="connsiteY0" fmla="*/ 0 h 1205567"/>
              <a:gd name="connsiteX1" fmla="*/ 2009278 w 2009278"/>
              <a:gd name="connsiteY1" fmla="*/ 0 h 1205567"/>
              <a:gd name="connsiteX2" fmla="*/ 2009278 w 2009278"/>
              <a:gd name="connsiteY2" fmla="*/ 1205567 h 1205567"/>
              <a:gd name="connsiteX3" fmla="*/ 0 w 2009278"/>
              <a:gd name="connsiteY3" fmla="*/ 1205567 h 1205567"/>
              <a:gd name="connsiteX4" fmla="*/ 0 w 2009278"/>
              <a:gd name="connsiteY4" fmla="*/ 0 h 1205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9278" h="1205567">
                <a:moveTo>
                  <a:pt x="0" y="0"/>
                </a:moveTo>
                <a:lnTo>
                  <a:pt x="2009278" y="0"/>
                </a:lnTo>
                <a:lnTo>
                  <a:pt x="2009278" y="1205567"/>
                </a:lnTo>
                <a:lnTo>
                  <a:pt x="0" y="120556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IN" sz="2700" kern="1200" dirty="0"/>
              <a:t>Managers</a:t>
            </a:r>
          </a:p>
        </p:txBody>
      </p:sp>
      <p:sp>
        <p:nvSpPr>
          <p:cNvPr id="17" name="Freeform 16" descr="The second box in row one reads stockholders." title="Users of Accounting Information"/>
          <p:cNvSpPr/>
          <p:nvPr/>
        </p:nvSpPr>
        <p:spPr>
          <a:xfrm>
            <a:off x="3600693" y="1740396"/>
            <a:ext cx="2009278" cy="1205567"/>
          </a:xfrm>
          <a:custGeom>
            <a:avLst/>
            <a:gdLst>
              <a:gd name="connsiteX0" fmla="*/ 0 w 2009278"/>
              <a:gd name="connsiteY0" fmla="*/ 0 h 1205567"/>
              <a:gd name="connsiteX1" fmla="*/ 2009278 w 2009278"/>
              <a:gd name="connsiteY1" fmla="*/ 0 h 1205567"/>
              <a:gd name="connsiteX2" fmla="*/ 2009278 w 2009278"/>
              <a:gd name="connsiteY2" fmla="*/ 1205567 h 1205567"/>
              <a:gd name="connsiteX3" fmla="*/ 0 w 2009278"/>
              <a:gd name="connsiteY3" fmla="*/ 1205567 h 1205567"/>
              <a:gd name="connsiteX4" fmla="*/ 0 w 2009278"/>
              <a:gd name="connsiteY4" fmla="*/ 0 h 1205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9278" h="1205567">
                <a:moveTo>
                  <a:pt x="0" y="0"/>
                </a:moveTo>
                <a:lnTo>
                  <a:pt x="2009278" y="0"/>
                </a:lnTo>
                <a:lnTo>
                  <a:pt x="2009278" y="1205567"/>
                </a:lnTo>
                <a:lnTo>
                  <a:pt x="0" y="120556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IN" sz="2700" kern="1200" dirty="0"/>
              <a:t>Stockholders</a:t>
            </a:r>
          </a:p>
        </p:txBody>
      </p:sp>
      <p:sp>
        <p:nvSpPr>
          <p:cNvPr id="18" name="Freeform 17" descr="The third box in row one reads employees." title="Users of Accounting Information"/>
          <p:cNvSpPr/>
          <p:nvPr/>
        </p:nvSpPr>
        <p:spPr>
          <a:xfrm>
            <a:off x="5810900" y="1740396"/>
            <a:ext cx="2009278" cy="1205567"/>
          </a:xfrm>
          <a:custGeom>
            <a:avLst/>
            <a:gdLst>
              <a:gd name="connsiteX0" fmla="*/ 0 w 2009278"/>
              <a:gd name="connsiteY0" fmla="*/ 0 h 1205567"/>
              <a:gd name="connsiteX1" fmla="*/ 2009278 w 2009278"/>
              <a:gd name="connsiteY1" fmla="*/ 0 h 1205567"/>
              <a:gd name="connsiteX2" fmla="*/ 2009278 w 2009278"/>
              <a:gd name="connsiteY2" fmla="*/ 1205567 h 1205567"/>
              <a:gd name="connsiteX3" fmla="*/ 0 w 2009278"/>
              <a:gd name="connsiteY3" fmla="*/ 1205567 h 1205567"/>
              <a:gd name="connsiteX4" fmla="*/ 0 w 2009278"/>
              <a:gd name="connsiteY4" fmla="*/ 0 h 1205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9278" h="1205567">
                <a:moveTo>
                  <a:pt x="0" y="0"/>
                </a:moveTo>
                <a:lnTo>
                  <a:pt x="2009278" y="0"/>
                </a:lnTo>
                <a:lnTo>
                  <a:pt x="2009278" y="1205567"/>
                </a:lnTo>
                <a:lnTo>
                  <a:pt x="0" y="120556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IN" sz="2700" kern="1200" dirty="0"/>
              <a:t>Employees</a:t>
            </a:r>
          </a:p>
        </p:txBody>
      </p:sp>
      <p:sp>
        <p:nvSpPr>
          <p:cNvPr id="19" name="Freeform 18" descr="In row 2, starting from the left, the first box reads creditors." title="Users of Accounting Information"/>
          <p:cNvSpPr/>
          <p:nvPr/>
        </p:nvSpPr>
        <p:spPr>
          <a:xfrm>
            <a:off x="1390486" y="3146891"/>
            <a:ext cx="2009278" cy="1205567"/>
          </a:xfrm>
          <a:custGeom>
            <a:avLst/>
            <a:gdLst>
              <a:gd name="connsiteX0" fmla="*/ 0 w 2009278"/>
              <a:gd name="connsiteY0" fmla="*/ 0 h 1205567"/>
              <a:gd name="connsiteX1" fmla="*/ 2009278 w 2009278"/>
              <a:gd name="connsiteY1" fmla="*/ 0 h 1205567"/>
              <a:gd name="connsiteX2" fmla="*/ 2009278 w 2009278"/>
              <a:gd name="connsiteY2" fmla="*/ 1205567 h 1205567"/>
              <a:gd name="connsiteX3" fmla="*/ 0 w 2009278"/>
              <a:gd name="connsiteY3" fmla="*/ 1205567 h 1205567"/>
              <a:gd name="connsiteX4" fmla="*/ 0 w 2009278"/>
              <a:gd name="connsiteY4" fmla="*/ 0 h 1205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9278" h="1205567">
                <a:moveTo>
                  <a:pt x="0" y="0"/>
                </a:moveTo>
                <a:lnTo>
                  <a:pt x="2009278" y="0"/>
                </a:lnTo>
                <a:lnTo>
                  <a:pt x="2009278" y="1205567"/>
                </a:lnTo>
                <a:lnTo>
                  <a:pt x="0" y="120556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IN" sz="2700" kern="1200" dirty="0"/>
              <a:t>Creditors</a:t>
            </a:r>
          </a:p>
        </p:txBody>
      </p:sp>
      <p:sp>
        <p:nvSpPr>
          <p:cNvPr id="20" name="Freeform 19" descr="The second box in row two reads suppliers." title="Users of Accounting Information"/>
          <p:cNvSpPr/>
          <p:nvPr/>
        </p:nvSpPr>
        <p:spPr>
          <a:xfrm>
            <a:off x="3600693" y="3146891"/>
            <a:ext cx="2009278" cy="1205567"/>
          </a:xfrm>
          <a:custGeom>
            <a:avLst/>
            <a:gdLst>
              <a:gd name="connsiteX0" fmla="*/ 0 w 2009278"/>
              <a:gd name="connsiteY0" fmla="*/ 0 h 1205567"/>
              <a:gd name="connsiteX1" fmla="*/ 2009278 w 2009278"/>
              <a:gd name="connsiteY1" fmla="*/ 0 h 1205567"/>
              <a:gd name="connsiteX2" fmla="*/ 2009278 w 2009278"/>
              <a:gd name="connsiteY2" fmla="*/ 1205567 h 1205567"/>
              <a:gd name="connsiteX3" fmla="*/ 0 w 2009278"/>
              <a:gd name="connsiteY3" fmla="*/ 1205567 h 1205567"/>
              <a:gd name="connsiteX4" fmla="*/ 0 w 2009278"/>
              <a:gd name="connsiteY4" fmla="*/ 0 h 1205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9278" h="1205567">
                <a:moveTo>
                  <a:pt x="0" y="0"/>
                </a:moveTo>
                <a:lnTo>
                  <a:pt x="2009278" y="0"/>
                </a:lnTo>
                <a:lnTo>
                  <a:pt x="2009278" y="1205567"/>
                </a:lnTo>
                <a:lnTo>
                  <a:pt x="0" y="120556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IN" sz="2700" kern="1200" dirty="0"/>
              <a:t>Suppliers</a:t>
            </a:r>
          </a:p>
        </p:txBody>
      </p:sp>
      <p:sp>
        <p:nvSpPr>
          <p:cNvPr id="21" name="Freeform 20" descr="The third box in row two reads government agencies." title="Users of Accounting Information"/>
          <p:cNvSpPr/>
          <p:nvPr/>
        </p:nvSpPr>
        <p:spPr>
          <a:xfrm>
            <a:off x="5810900" y="3146891"/>
            <a:ext cx="2009278" cy="1205567"/>
          </a:xfrm>
          <a:custGeom>
            <a:avLst/>
            <a:gdLst>
              <a:gd name="connsiteX0" fmla="*/ 0 w 2009278"/>
              <a:gd name="connsiteY0" fmla="*/ 0 h 1205567"/>
              <a:gd name="connsiteX1" fmla="*/ 2009278 w 2009278"/>
              <a:gd name="connsiteY1" fmla="*/ 0 h 1205567"/>
              <a:gd name="connsiteX2" fmla="*/ 2009278 w 2009278"/>
              <a:gd name="connsiteY2" fmla="*/ 1205567 h 1205567"/>
              <a:gd name="connsiteX3" fmla="*/ 0 w 2009278"/>
              <a:gd name="connsiteY3" fmla="*/ 1205567 h 1205567"/>
              <a:gd name="connsiteX4" fmla="*/ 0 w 2009278"/>
              <a:gd name="connsiteY4" fmla="*/ 0 h 1205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9278" h="1205567">
                <a:moveTo>
                  <a:pt x="0" y="0"/>
                </a:moveTo>
                <a:lnTo>
                  <a:pt x="2009278" y="0"/>
                </a:lnTo>
                <a:lnTo>
                  <a:pt x="2009278" y="1205567"/>
                </a:lnTo>
                <a:lnTo>
                  <a:pt x="0" y="120556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IN" sz="2700" kern="1200" dirty="0"/>
              <a:t>Government agencies</a:t>
            </a:r>
          </a:p>
        </p:txBody>
      </p:sp>
      <p:sp>
        <p:nvSpPr>
          <p:cNvPr id="22" name="Freeform 21" descr="In row 3, starting from the left, the first box reads news media." title="Users of Accounting Information"/>
          <p:cNvSpPr/>
          <p:nvPr/>
        </p:nvSpPr>
        <p:spPr>
          <a:xfrm>
            <a:off x="1390486" y="4553387"/>
            <a:ext cx="2009278" cy="1205567"/>
          </a:xfrm>
          <a:custGeom>
            <a:avLst/>
            <a:gdLst>
              <a:gd name="connsiteX0" fmla="*/ 0 w 2009278"/>
              <a:gd name="connsiteY0" fmla="*/ 0 h 1205567"/>
              <a:gd name="connsiteX1" fmla="*/ 2009278 w 2009278"/>
              <a:gd name="connsiteY1" fmla="*/ 0 h 1205567"/>
              <a:gd name="connsiteX2" fmla="*/ 2009278 w 2009278"/>
              <a:gd name="connsiteY2" fmla="*/ 1205567 h 1205567"/>
              <a:gd name="connsiteX3" fmla="*/ 0 w 2009278"/>
              <a:gd name="connsiteY3" fmla="*/ 1205567 h 1205567"/>
              <a:gd name="connsiteX4" fmla="*/ 0 w 2009278"/>
              <a:gd name="connsiteY4" fmla="*/ 0 h 1205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9278" h="1205567">
                <a:moveTo>
                  <a:pt x="0" y="0"/>
                </a:moveTo>
                <a:lnTo>
                  <a:pt x="2009278" y="0"/>
                </a:lnTo>
                <a:lnTo>
                  <a:pt x="2009278" y="1205567"/>
                </a:lnTo>
                <a:lnTo>
                  <a:pt x="0" y="120556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IN" sz="2700" kern="1200" dirty="0"/>
              <a:t>News media</a:t>
            </a:r>
          </a:p>
        </p:txBody>
      </p:sp>
      <p:sp>
        <p:nvSpPr>
          <p:cNvPr id="23" name="Freeform 22" descr="The second box in row three reads competitors." title="Users of Accounting Information"/>
          <p:cNvSpPr/>
          <p:nvPr/>
        </p:nvSpPr>
        <p:spPr>
          <a:xfrm>
            <a:off x="3600693" y="4553387"/>
            <a:ext cx="2009278" cy="1205567"/>
          </a:xfrm>
          <a:custGeom>
            <a:avLst/>
            <a:gdLst>
              <a:gd name="connsiteX0" fmla="*/ 0 w 2009278"/>
              <a:gd name="connsiteY0" fmla="*/ 0 h 1205567"/>
              <a:gd name="connsiteX1" fmla="*/ 2009278 w 2009278"/>
              <a:gd name="connsiteY1" fmla="*/ 0 h 1205567"/>
              <a:gd name="connsiteX2" fmla="*/ 2009278 w 2009278"/>
              <a:gd name="connsiteY2" fmla="*/ 1205567 h 1205567"/>
              <a:gd name="connsiteX3" fmla="*/ 0 w 2009278"/>
              <a:gd name="connsiteY3" fmla="*/ 1205567 h 1205567"/>
              <a:gd name="connsiteX4" fmla="*/ 0 w 2009278"/>
              <a:gd name="connsiteY4" fmla="*/ 0 h 1205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9278" h="1205567">
                <a:moveTo>
                  <a:pt x="0" y="0"/>
                </a:moveTo>
                <a:lnTo>
                  <a:pt x="2009278" y="0"/>
                </a:lnTo>
                <a:lnTo>
                  <a:pt x="2009278" y="1205567"/>
                </a:lnTo>
                <a:lnTo>
                  <a:pt x="0" y="120556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IN" sz="2700" kern="1200" dirty="0"/>
              <a:t>Competitors</a:t>
            </a:r>
          </a:p>
        </p:txBody>
      </p:sp>
      <p:sp>
        <p:nvSpPr>
          <p:cNvPr id="24" name="Freeform 23" descr="The third box in row three reads unions." title="Users of Accounting Information"/>
          <p:cNvSpPr/>
          <p:nvPr/>
        </p:nvSpPr>
        <p:spPr>
          <a:xfrm>
            <a:off x="5810900" y="4553387"/>
            <a:ext cx="2009278" cy="1205567"/>
          </a:xfrm>
          <a:custGeom>
            <a:avLst/>
            <a:gdLst>
              <a:gd name="connsiteX0" fmla="*/ 0 w 2009278"/>
              <a:gd name="connsiteY0" fmla="*/ 0 h 1205567"/>
              <a:gd name="connsiteX1" fmla="*/ 2009278 w 2009278"/>
              <a:gd name="connsiteY1" fmla="*/ 0 h 1205567"/>
              <a:gd name="connsiteX2" fmla="*/ 2009278 w 2009278"/>
              <a:gd name="connsiteY2" fmla="*/ 1205567 h 1205567"/>
              <a:gd name="connsiteX3" fmla="*/ 0 w 2009278"/>
              <a:gd name="connsiteY3" fmla="*/ 1205567 h 1205567"/>
              <a:gd name="connsiteX4" fmla="*/ 0 w 2009278"/>
              <a:gd name="connsiteY4" fmla="*/ 0 h 1205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9278" h="1205567">
                <a:moveTo>
                  <a:pt x="0" y="0"/>
                </a:moveTo>
                <a:lnTo>
                  <a:pt x="2009278" y="0"/>
                </a:lnTo>
                <a:lnTo>
                  <a:pt x="2009278" y="1205567"/>
                </a:lnTo>
                <a:lnTo>
                  <a:pt x="0" y="120556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IN" sz="2700" kern="1200" dirty="0"/>
              <a:t>Unions</a:t>
            </a:r>
          </a:p>
        </p:txBody>
      </p:sp>
      <p:sp>
        <p:nvSpPr>
          <p:cNvPr id="16" name="TextBox 15"/>
          <p:cNvSpPr txBox="1"/>
          <p:nvPr/>
        </p:nvSpPr>
        <p:spPr>
          <a:xfrm>
            <a:off x="8407021" y="-54592"/>
            <a:ext cx="736979" cy="400110"/>
          </a:xfrm>
          <a:prstGeom prst="rect">
            <a:avLst/>
          </a:prstGeom>
          <a:noFill/>
        </p:spPr>
        <p:txBody>
          <a:bodyPr wrap="square" rtlCol="0">
            <a:spAutoFit/>
          </a:bodyPr>
          <a:lstStyle/>
          <a:p>
            <a:r>
              <a:rPr lang="en-IN" sz="2000" dirty="0">
                <a:solidFill>
                  <a:schemeClr val="tx2"/>
                </a:solidFill>
                <a:latin typeface="Folio Std Medium"/>
              </a:rPr>
              <a:t>LO 1</a:t>
            </a:r>
          </a:p>
        </p:txBody>
      </p:sp>
    </p:spTree>
    <p:extLst>
      <p:ext uri="{BB962C8B-B14F-4D97-AF65-F5344CB8AC3E}">
        <p14:creationId xmlns:p14="http://schemas.microsoft.com/office/powerpoint/2010/main" val="314579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a:latin typeface="Franklin Gothic Medium" panose="020B0603020102020204" pitchFamily="34" charset="0"/>
                <a:ea typeface="Franklin Gothic Medium" panose="020B0603020102020204" pitchFamily="34" charset="0"/>
                <a:cs typeface="Franklin Gothic Medium" panose="020B0603020102020204" pitchFamily="34" charset="0"/>
              </a:rPr>
              <a:t>Roles of </a:t>
            </a:r>
            <a:r>
              <a:rPr lang="en-US" altLang="en-US" dirty="0">
                <a:latin typeface="Folio Std Medium"/>
                <a:ea typeface="Franklin Gothic Medium" panose="020B0603020102020204" pitchFamily="34" charset="0"/>
                <a:cs typeface="Franklin Gothic Medium" panose="020B0603020102020204" pitchFamily="34" charset="0"/>
              </a:rPr>
              <a:t>Accountants</a:t>
            </a:r>
          </a:p>
        </p:txBody>
      </p:sp>
      <p:grpSp>
        <p:nvGrpSpPr>
          <p:cNvPr id="10" name="Group 9" descr="There are three small rectangular boxes partially overlapping three large rectangular boxes. Each pair of small and large boxes is placed one below the other. The content in the larger box explains the term provided in the smaller box. &#10;In the first pair of boxes, the small box is labeled public accountants. The content in the large box reads provide services such as tax preparation, external auditing, and management consulting to clients on a fee basis.&#10;" title="Roles of Accountants"/>
          <p:cNvGrpSpPr/>
          <p:nvPr/>
        </p:nvGrpSpPr>
        <p:grpSpPr>
          <a:xfrm>
            <a:off x="994500" y="1630987"/>
            <a:ext cx="7439816" cy="1429200"/>
            <a:chOff x="994500" y="1630987"/>
            <a:chExt cx="7439816" cy="1429200"/>
          </a:xfrm>
        </p:grpSpPr>
        <p:sp>
          <p:nvSpPr>
            <p:cNvPr id="3" name="Freeform 2"/>
            <p:cNvSpPr/>
            <p:nvPr/>
          </p:nvSpPr>
          <p:spPr>
            <a:xfrm>
              <a:off x="994500" y="1926187"/>
              <a:ext cx="7439816" cy="1134000"/>
            </a:xfrm>
            <a:custGeom>
              <a:avLst/>
              <a:gdLst>
                <a:gd name="connsiteX0" fmla="*/ 0 w 7439816"/>
                <a:gd name="connsiteY0" fmla="*/ 0 h 1134000"/>
                <a:gd name="connsiteX1" fmla="*/ 7439816 w 7439816"/>
                <a:gd name="connsiteY1" fmla="*/ 0 h 1134000"/>
                <a:gd name="connsiteX2" fmla="*/ 7439816 w 7439816"/>
                <a:gd name="connsiteY2" fmla="*/ 1134000 h 1134000"/>
                <a:gd name="connsiteX3" fmla="*/ 0 w 7439816"/>
                <a:gd name="connsiteY3" fmla="*/ 1134000 h 1134000"/>
                <a:gd name="connsiteX4" fmla="*/ 0 w 7439816"/>
                <a:gd name="connsiteY4" fmla="*/ 0 h 113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9816" h="1134000">
                  <a:moveTo>
                    <a:pt x="0" y="0"/>
                  </a:moveTo>
                  <a:lnTo>
                    <a:pt x="7439816" y="0"/>
                  </a:lnTo>
                  <a:lnTo>
                    <a:pt x="7439816" y="1134000"/>
                  </a:lnTo>
                  <a:lnTo>
                    <a:pt x="0" y="1134000"/>
                  </a:lnTo>
                  <a:lnTo>
                    <a:pt x="0" y="0"/>
                  </a:lnTo>
                  <a:close/>
                </a:path>
              </a:pathLst>
            </a:custGeom>
            <a:ln>
              <a:solidFill>
                <a:schemeClr val="accent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77412" tIns="416560" rIns="577412" bIns="142240" numCol="1" spcCol="1270" anchor="t" anchorCtr="0">
              <a:noAutofit/>
            </a:bodyPr>
            <a:lstStyle/>
            <a:p>
              <a:pPr marL="228600" lvl="1" indent="-228600" algn="l" defTabSz="889000" rtl="0">
                <a:lnSpc>
                  <a:spcPct val="90000"/>
                </a:lnSpc>
                <a:spcBef>
                  <a:spcPct val="0"/>
                </a:spcBef>
                <a:spcAft>
                  <a:spcPct val="15000"/>
                </a:spcAft>
                <a:buChar char="••"/>
              </a:pPr>
              <a:r>
                <a:rPr lang="en-US" sz="2000" b="0" i="0" kern="1200" dirty="0">
                  <a:solidFill>
                    <a:schemeClr val="tx2"/>
                  </a:solidFill>
                </a:rPr>
                <a:t>Provide services such as tax preparation, external auditing, </a:t>
              </a:r>
              <a:r>
                <a:rPr lang="en-US" sz="2000" dirty="0">
                  <a:solidFill>
                    <a:schemeClr val="tx2"/>
                  </a:solidFill>
                </a:rPr>
                <a:t>and</a:t>
              </a:r>
              <a:r>
                <a:rPr lang="en-US" sz="2000" b="0" i="0" kern="1200" dirty="0">
                  <a:solidFill>
                    <a:schemeClr val="tx2"/>
                  </a:solidFill>
                </a:rPr>
                <a:t> management consulting to clients on a fee basis</a:t>
              </a:r>
              <a:endParaRPr lang="en-IN" sz="2000" kern="1200" dirty="0">
                <a:solidFill>
                  <a:schemeClr val="tx2"/>
                </a:solidFill>
              </a:endParaRPr>
            </a:p>
          </p:txBody>
        </p:sp>
        <p:sp>
          <p:nvSpPr>
            <p:cNvPr id="5" name="Freeform 4"/>
            <p:cNvSpPr/>
            <p:nvPr/>
          </p:nvSpPr>
          <p:spPr>
            <a:xfrm>
              <a:off x="1366490" y="1630987"/>
              <a:ext cx="5207871" cy="590400"/>
            </a:xfrm>
            <a:custGeom>
              <a:avLst/>
              <a:gdLst>
                <a:gd name="connsiteX0" fmla="*/ 0 w 5207871"/>
                <a:gd name="connsiteY0" fmla="*/ 98402 h 590400"/>
                <a:gd name="connsiteX1" fmla="*/ 98402 w 5207871"/>
                <a:gd name="connsiteY1" fmla="*/ 0 h 590400"/>
                <a:gd name="connsiteX2" fmla="*/ 5109469 w 5207871"/>
                <a:gd name="connsiteY2" fmla="*/ 0 h 590400"/>
                <a:gd name="connsiteX3" fmla="*/ 5207871 w 5207871"/>
                <a:gd name="connsiteY3" fmla="*/ 98402 h 590400"/>
                <a:gd name="connsiteX4" fmla="*/ 5207871 w 5207871"/>
                <a:gd name="connsiteY4" fmla="*/ 491998 h 590400"/>
                <a:gd name="connsiteX5" fmla="*/ 5109469 w 5207871"/>
                <a:gd name="connsiteY5" fmla="*/ 590400 h 590400"/>
                <a:gd name="connsiteX6" fmla="*/ 98402 w 5207871"/>
                <a:gd name="connsiteY6" fmla="*/ 590400 h 590400"/>
                <a:gd name="connsiteX7" fmla="*/ 0 w 5207871"/>
                <a:gd name="connsiteY7" fmla="*/ 491998 h 590400"/>
                <a:gd name="connsiteX8" fmla="*/ 0 w 5207871"/>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7871" h="590400">
                  <a:moveTo>
                    <a:pt x="0" y="98402"/>
                  </a:moveTo>
                  <a:cubicBezTo>
                    <a:pt x="0" y="44056"/>
                    <a:pt x="44056" y="0"/>
                    <a:pt x="98402" y="0"/>
                  </a:cubicBezTo>
                  <a:lnTo>
                    <a:pt x="5109469" y="0"/>
                  </a:lnTo>
                  <a:cubicBezTo>
                    <a:pt x="5163815" y="0"/>
                    <a:pt x="5207871" y="44056"/>
                    <a:pt x="5207871" y="98402"/>
                  </a:cubicBezTo>
                  <a:lnTo>
                    <a:pt x="5207871" y="491998"/>
                  </a:lnTo>
                  <a:cubicBezTo>
                    <a:pt x="5207871" y="546344"/>
                    <a:pt x="5163815" y="590400"/>
                    <a:pt x="5109469" y="590400"/>
                  </a:cubicBezTo>
                  <a:lnTo>
                    <a:pt x="98402" y="590400"/>
                  </a:lnTo>
                  <a:cubicBezTo>
                    <a:pt x="44056" y="590400"/>
                    <a:pt x="0" y="546344"/>
                    <a:pt x="0" y="491998"/>
                  </a:cubicBezTo>
                  <a:lnTo>
                    <a:pt x="0" y="98402"/>
                  </a:lnTo>
                  <a:close/>
                </a:path>
              </a:pathLst>
            </a:custGeom>
            <a:solidFill>
              <a:schemeClr val="accent1"/>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5666" tIns="28821" rIns="225666" bIns="28821" numCol="1" spcCol="1270" anchor="ctr" anchorCtr="0">
              <a:noAutofit/>
            </a:bodyPr>
            <a:lstStyle/>
            <a:p>
              <a:pPr lvl="0" algn="l" defTabSz="889000" rtl="0">
                <a:lnSpc>
                  <a:spcPct val="90000"/>
                </a:lnSpc>
                <a:spcBef>
                  <a:spcPct val="0"/>
                </a:spcBef>
                <a:spcAft>
                  <a:spcPct val="35000"/>
                </a:spcAft>
              </a:pPr>
              <a:r>
                <a:rPr lang="en-US" sz="2000" b="1" kern="1200" dirty="0"/>
                <a:t>Public accountants</a:t>
              </a:r>
              <a:endParaRPr lang="en-IN" sz="2000" b="1" kern="1200" dirty="0"/>
            </a:p>
          </p:txBody>
        </p:sp>
      </p:grpSp>
      <p:grpSp>
        <p:nvGrpSpPr>
          <p:cNvPr id="11" name="Group 10" descr="In the second pair of boxes, the small box is labeled management accountants. The content in the large box reads work within a company and provide analysis, prepare reports and financial statements, and assist managers.&#10;" title="Roles of Accountants"/>
          <p:cNvGrpSpPr/>
          <p:nvPr/>
        </p:nvGrpSpPr>
        <p:grpSpPr>
          <a:xfrm>
            <a:off x="994500" y="3168187"/>
            <a:ext cx="7439816" cy="1429200"/>
            <a:chOff x="994500" y="3168187"/>
            <a:chExt cx="7439816" cy="1429200"/>
          </a:xfrm>
        </p:grpSpPr>
        <p:sp>
          <p:nvSpPr>
            <p:cNvPr id="6" name="Freeform 5"/>
            <p:cNvSpPr/>
            <p:nvPr/>
          </p:nvSpPr>
          <p:spPr>
            <a:xfrm>
              <a:off x="994500" y="3463387"/>
              <a:ext cx="7439816" cy="1134000"/>
            </a:xfrm>
            <a:custGeom>
              <a:avLst/>
              <a:gdLst>
                <a:gd name="connsiteX0" fmla="*/ 0 w 7439816"/>
                <a:gd name="connsiteY0" fmla="*/ 0 h 1134000"/>
                <a:gd name="connsiteX1" fmla="*/ 7439816 w 7439816"/>
                <a:gd name="connsiteY1" fmla="*/ 0 h 1134000"/>
                <a:gd name="connsiteX2" fmla="*/ 7439816 w 7439816"/>
                <a:gd name="connsiteY2" fmla="*/ 1134000 h 1134000"/>
                <a:gd name="connsiteX3" fmla="*/ 0 w 7439816"/>
                <a:gd name="connsiteY3" fmla="*/ 1134000 h 1134000"/>
                <a:gd name="connsiteX4" fmla="*/ 0 w 7439816"/>
                <a:gd name="connsiteY4" fmla="*/ 0 h 113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9816" h="1134000">
                  <a:moveTo>
                    <a:pt x="0" y="0"/>
                  </a:moveTo>
                  <a:lnTo>
                    <a:pt x="7439816" y="0"/>
                  </a:lnTo>
                  <a:lnTo>
                    <a:pt x="7439816" y="1134000"/>
                  </a:lnTo>
                  <a:lnTo>
                    <a:pt x="0" y="1134000"/>
                  </a:lnTo>
                  <a:lnTo>
                    <a:pt x="0" y="0"/>
                  </a:lnTo>
                  <a:close/>
                </a:path>
              </a:pathLst>
            </a:custGeom>
            <a:ln>
              <a:solidFill>
                <a:schemeClr val="accent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77412" tIns="416560" rIns="577412" bIns="142240" numCol="1" spcCol="1270" anchor="t" anchorCtr="0">
              <a:noAutofit/>
            </a:bodyPr>
            <a:lstStyle/>
            <a:p>
              <a:pPr marL="228600" lvl="1" indent="-228600" algn="l" defTabSz="889000" rtl="0">
                <a:lnSpc>
                  <a:spcPct val="90000"/>
                </a:lnSpc>
                <a:spcBef>
                  <a:spcPct val="0"/>
                </a:spcBef>
                <a:spcAft>
                  <a:spcPct val="15000"/>
                </a:spcAft>
                <a:buChar char="••"/>
              </a:pPr>
              <a:r>
                <a:rPr lang="en-US" sz="2000" b="0" i="0" kern="1200" dirty="0">
                  <a:solidFill>
                    <a:schemeClr val="tx2"/>
                  </a:solidFill>
                </a:rPr>
                <a:t>Work within a company and provide analysis, prepare reports and financial statements, and assist managers</a:t>
              </a:r>
              <a:endParaRPr lang="en-IN" sz="2000" kern="1200" dirty="0">
                <a:solidFill>
                  <a:schemeClr val="tx2"/>
                </a:solidFill>
              </a:endParaRPr>
            </a:p>
          </p:txBody>
        </p:sp>
        <p:sp>
          <p:nvSpPr>
            <p:cNvPr id="7" name="Freeform 6"/>
            <p:cNvSpPr/>
            <p:nvPr/>
          </p:nvSpPr>
          <p:spPr>
            <a:xfrm>
              <a:off x="1366490" y="3168187"/>
              <a:ext cx="5207871" cy="590400"/>
            </a:xfrm>
            <a:custGeom>
              <a:avLst/>
              <a:gdLst>
                <a:gd name="connsiteX0" fmla="*/ 0 w 5207871"/>
                <a:gd name="connsiteY0" fmla="*/ 98402 h 590400"/>
                <a:gd name="connsiteX1" fmla="*/ 98402 w 5207871"/>
                <a:gd name="connsiteY1" fmla="*/ 0 h 590400"/>
                <a:gd name="connsiteX2" fmla="*/ 5109469 w 5207871"/>
                <a:gd name="connsiteY2" fmla="*/ 0 h 590400"/>
                <a:gd name="connsiteX3" fmla="*/ 5207871 w 5207871"/>
                <a:gd name="connsiteY3" fmla="*/ 98402 h 590400"/>
                <a:gd name="connsiteX4" fmla="*/ 5207871 w 5207871"/>
                <a:gd name="connsiteY4" fmla="*/ 491998 h 590400"/>
                <a:gd name="connsiteX5" fmla="*/ 5109469 w 5207871"/>
                <a:gd name="connsiteY5" fmla="*/ 590400 h 590400"/>
                <a:gd name="connsiteX6" fmla="*/ 98402 w 5207871"/>
                <a:gd name="connsiteY6" fmla="*/ 590400 h 590400"/>
                <a:gd name="connsiteX7" fmla="*/ 0 w 5207871"/>
                <a:gd name="connsiteY7" fmla="*/ 491998 h 590400"/>
                <a:gd name="connsiteX8" fmla="*/ 0 w 5207871"/>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7871" h="590400">
                  <a:moveTo>
                    <a:pt x="0" y="98402"/>
                  </a:moveTo>
                  <a:cubicBezTo>
                    <a:pt x="0" y="44056"/>
                    <a:pt x="44056" y="0"/>
                    <a:pt x="98402" y="0"/>
                  </a:cubicBezTo>
                  <a:lnTo>
                    <a:pt x="5109469" y="0"/>
                  </a:lnTo>
                  <a:cubicBezTo>
                    <a:pt x="5163815" y="0"/>
                    <a:pt x="5207871" y="44056"/>
                    <a:pt x="5207871" y="98402"/>
                  </a:cubicBezTo>
                  <a:lnTo>
                    <a:pt x="5207871" y="491998"/>
                  </a:lnTo>
                  <a:cubicBezTo>
                    <a:pt x="5207871" y="546344"/>
                    <a:pt x="5163815" y="590400"/>
                    <a:pt x="5109469" y="590400"/>
                  </a:cubicBezTo>
                  <a:lnTo>
                    <a:pt x="98402" y="590400"/>
                  </a:lnTo>
                  <a:cubicBezTo>
                    <a:pt x="44056" y="590400"/>
                    <a:pt x="0" y="546344"/>
                    <a:pt x="0" y="491998"/>
                  </a:cubicBezTo>
                  <a:lnTo>
                    <a:pt x="0" y="98402"/>
                  </a:lnTo>
                  <a:close/>
                </a:path>
              </a:pathLst>
            </a:custGeom>
            <a:solidFill>
              <a:schemeClr val="accent1"/>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5666" tIns="28821" rIns="225666" bIns="28821" numCol="1" spcCol="1270" anchor="ctr" anchorCtr="0">
              <a:noAutofit/>
            </a:bodyPr>
            <a:lstStyle/>
            <a:p>
              <a:pPr lvl="0" algn="l" defTabSz="889000" rtl="0">
                <a:lnSpc>
                  <a:spcPct val="90000"/>
                </a:lnSpc>
                <a:spcBef>
                  <a:spcPct val="0"/>
                </a:spcBef>
                <a:spcAft>
                  <a:spcPct val="35000"/>
                </a:spcAft>
              </a:pPr>
              <a:r>
                <a:rPr lang="en-US" sz="2000" b="1" kern="1200" dirty="0"/>
                <a:t>Management accountants</a:t>
              </a:r>
              <a:endParaRPr lang="en-IN" sz="2000" b="1" kern="1200" dirty="0"/>
            </a:p>
          </p:txBody>
        </p:sp>
      </p:grpSp>
      <p:grpSp>
        <p:nvGrpSpPr>
          <p:cNvPr id="12" name="Group 11" descr="In the third pair of boxes, the small box is labeled government accountants. The content in the large box reads perform accounting functions for local, state, or federal government agencies.&#10;" title="Roles of Accountants"/>
          <p:cNvGrpSpPr/>
          <p:nvPr/>
        </p:nvGrpSpPr>
        <p:grpSpPr>
          <a:xfrm>
            <a:off x="994500" y="4705387"/>
            <a:ext cx="7439816" cy="1429200"/>
            <a:chOff x="994500" y="4705387"/>
            <a:chExt cx="7439816" cy="1429200"/>
          </a:xfrm>
        </p:grpSpPr>
        <p:sp>
          <p:nvSpPr>
            <p:cNvPr id="8" name="Freeform 7"/>
            <p:cNvSpPr/>
            <p:nvPr/>
          </p:nvSpPr>
          <p:spPr>
            <a:xfrm>
              <a:off x="994500" y="5000587"/>
              <a:ext cx="7439816" cy="1134000"/>
            </a:xfrm>
            <a:custGeom>
              <a:avLst/>
              <a:gdLst>
                <a:gd name="connsiteX0" fmla="*/ 0 w 7439816"/>
                <a:gd name="connsiteY0" fmla="*/ 0 h 1134000"/>
                <a:gd name="connsiteX1" fmla="*/ 7439816 w 7439816"/>
                <a:gd name="connsiteY1" fmla="*/ 0 h 1134000"/>
                <a:gd name="connsiteX2" fmla="*/ 7439816 w 7439816"/>
                <a:gd name="connsiteY2" fmla="*/ 1134000 h 1134000"/>
                <a:gd name="connsiteX3" fmla="*/ 0 w 7439816"/>
                <a:gd name="connsiteY3" fmla="*/ 1134000 h 1134000"/>
                <a:gd name="connsiteX4" fmla="*/ 0 w 7439816"/>
                <a:gd name="connsiteY4" fmla="*/ 0 h 113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9816" h="1134000">
                  <a:moveTo>
                    <a:pt x="0" y="0"/>
                  </a:moveTo>
                  <a:lnTo>
                    <a:pt x="7439816" y="0"/>
                  </a:lnTo>
                  <a:lnTo>
                    <a:pt x="7439816" y="1134000"/>
                  </a:lnTo>
                  <a:lnTo>
                    <a:pt x="0" y="1134000"/>
                  </a:lnTo>
                  <a:lnTo>
                    <a:pt x="0" y="0"/>
                  </a:lnTo>
                  <a:close/>
                </a:path>
              </a:pathLst>
            </a:custGeom>
            <a:ln>
              <a:solidFill>
                <a:schemeClr val="accent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77412" tIns="416560" rIns="577412" bIns="142240" numCol="1" spcCol="1270" anchor="t" anchorCtr="0">
              <a:noAutofit/>
            </a:bodyPr>
            <a:lstStyle/>
            <a:p>
              <a:pPr marL="228600" lvl="1" indent="-228600" algn="l" defTabSz="889000" rtl="0">
                <a:lnSpc>
                  <a:spcPct val="90000"/>
                </a:lnSpc>
                <a:spcBef>
                  <a:spcPct val="0"/>
                </a:spcBef>
                <a:spcAft>
                  <a:spcPct val="15000"/>
                </a:spcAft>
                <a:buChar char="••"/>
              </a:pPr>
              <a:r>
                <a:rPr lang="en-US" sz="2000" b="0" i="0" kern="1200" dirty="0">
                  <a:solidFill>
                    <a:schemeClr val="tx2"/>
                  </a:solidFill>
                </a:rPr>
                <a:t>Perform accounting functions for local, state, or federal government agencies</a:t>
              </a:r>
              <a:endParaRPr lang="en-IN" sz="2000" kern="1200" dirty="0">
                <a:solidFill>
                  <a:schemeClr val="tx2"/>
                </a:solidFill>
              </a:endParaRPr>
            </a:p>
          </p:txBody>
        </p:sp>
        <p:sp>
          <p:nvSpPr>
            <p:cNvPr id="9" name="Freeform 8"/>
            <p:cNvSpPr/>
            <p:nvPr/>
          </p:nvSpPr>
          <p:spPr>
            <a:xfrm>
              <a:off x="1366490" y="4705387"/>
              <a:ext cx="5207871" cy="590400"/>
            </a:xfrm>
            <a:custGeom>
              <a:avLst/>
              <a:gdLst>
                <a:gd name="connsiteX0" fmla="*/ 0 w 5207871"/>
                <a:gd name="connsiteY0" fmla="*/ 98402 h 590400"/>
                <a:gd name="connsiteX1" fmla="*/ 98402 w 5207871"/>
                <a:gd name="connsiteY1" fmla="*/ 0 h 590400"/>
                <a:gd name="connsiteX2" fmla="*/ 5109469 w 5207871"/>
                <a:gd name="connsiteY2" fmla="*/ 0 h 590400"/>
                <a:gd name="connsiteX3" fmla="*/ 5207871 w 5207871"/>
                <a:gd name="connsiteY3" fmla="*/ 98402 h 590400"/>
                <a:gd name="connsiteX4" fmla="*/ 5207871 w 5207871"/>
                <a:gd name="connsiteY4" fmla="*/ 491998 h 590400"/>
                <a:gd name="connsiteX5" fmla="*/ 5109469 w 5207871"/>
                <a:gd name="connsiteY5" fmla="*/ 590400 h 590400"/>
                <a:gd name="connsiteX6" fmla="*/ 98402 w 5207871"/>
                <a:gd name="connsiteY6" fmla="*/ 590400 h 590400"/>
                <a:gd name="connsiteX7" fmla="*/ 0 w 5207871"/>
                <a:gd name="connsiteY7" fmla="*/ 491998 h 590400"/>
                <a:gd name="connsiteX8" fmla="*/ 0 w 5207871"/>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7871" h="590400">
                  <a:moveTo>
                    <a:pt x="0" y="98402"/>
                  </a:moveTo>
                  <a:cubicBezTo>
                    <a:pt x="0" y="44056"/>
                    <a:pt x="44056" y="0"/>
                    <a:pt x="98402" y="0"/>
                  </a:cubicBezTo>
                  <a:lnTo>
                    <a:pt x="5109469" y="0"/>
                  </a:lnTo>
                  <a:cubicBezTo>
                    <a:pt x="5163815" y="0"/>
                    <a:pt x="5207871" y="44056"/>
                    <a:pt x="5207871" y="98402"/>
                  </a:cubicBezTo>
                  <a:lnTo>
                    <a:pt x="5207871" y="491998"/>
                  </a:lnTo>
                  <a:cubicBezTo>
                    <a:pt x="5207871" y="546344"/>
                    <a:pt x="5163815" y="590400"/>
                    <a:pt x="5109469" y="590400"/>
                  </a:cubicBezTo>
                  <a:lnTo>
                    <a:pt x="98402" y="590400"/>
                  </a:lnTo>
                  <a:cubicBezTo>
                    <a:pt x="44056" y="590400"/>
                    <a:pt x="0" y="546344"/>
                    <a:pt x="0" y="491998"/>
                  </a:cubicBezTo>
                  <a:lnTo>
                    <a:pt x="0" y="98402"/>
                  </a:lnTo>
                  <a:close/>
                </a:path>
              </a:pathLst>
            </a:custGeom>
            <a:solidFill>
              <a:schemeClr val="accent1"/>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5666" tIns="28821" rIns="225666" bIns="28821" numCol="1" spcCol="1270" anchor="ctr" anchorCtr="0">
              <a:noAutofit/>
            </a:bodyPr>
            <a:lstStyle/>
            <a:p>
              <a:pPr lvl="0" algn="l" defTabSz="889000" rtl="0">
                <a:lnSpc>
                  <a:spcPct val="90000"/>
                </a:lnSpc>
                <a:spcBef>
                  <a:spcPct val="0"/>
                </a:spcBef>
                <a:spcAft>
                  <a:spcPct val="35000"/>
                </a:spcAft>
              </a:pPr>
              <a:r>
                <a:rPr lang="en-US" sz="2000" b="1" kern="1200" dirty="0"/>
                <a:t>Government accountants</a:t>
              </a:r>
              <a:endParaRPr lang="en-IN" sz="2000" b="1" kern="1200" dirty="0"/>
            </a:p>
          </p:txBody>
        </p:sp>
      </p:grpSp>
      <p:sp>
        <p:nvSpPr>
          <p:cNvPr id="14" name="TextBox 13"/>
          <p:cNvSpPr txBox="1"/>
          <p:nvPr/>
        </p:nvSpPr>
        <p:spPr>
          <a:xfrm>
            <a:off x="8407021" y="-54592"/>
            <a:ext cx="736979" cy="400110"/>
          </a:xfrm>
          <a:prstGeom prst="rect">
            <a:avLst/>
          </a:prstGeom>
          <a:noFill/>
        </p:spPr>
        <p:txBody>
          <a:bodyPr wrap="square" rtlCol="0">
            <a:spAutoFit/>
          </a:bodyPr>
          <a:lstStyle/>
          <a:p>
            <a:r>
              <a:rPr lang="en-IN" sz="2000" dirty="0">
                <a:solidFill>
                  <a:schemeClr val="tx2"/>
                </a:solidFill>
                <a:latin typeface="Folio Std Medium"/>
              </a:rPr>
              <a:t>LO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a:latin typeface="Folio Std Medium"/>
                <a:ea typeface="Franklin Gothic Medium" panose="020B0603020102020204" pitchFamily="34" charset="0"/>
                <a:cs typeface="Franklin Gothic Medium" panose="020B0603020102020204" pitchFamily="34" charset="0"/>
              </a:rPr>
              <a:t>Financial Accounting</a:t>
            </a:r>
          </a:p>
        </p:txBody>
      </p:sp>
      <p:sp>
        <p:nvSpPr>
          <p:cNvPr id="19459" name="Content Placeholder 2"/>
          <p:cNvSpPr>
            <a:spLocks noGrp="1"/>
          </p:cNvSpPr>
          <p:nvPr>
            <p:ph idx="1"/>
          </p:nvPr>
        </p:nvSpPr>
        <p:spPr>
          <a:xfrm>
            <a:off x="993775" y="1643063"/>
            <a:ext cx="7823200" cy="4227512"/>
          </a:xfrm>
        </p:spPr>
        <p:txBody>
          <a:bodyPr/>
          <a:lstStyle/>
          <a:p>
            <a:pPr>
              <a:spcBef>
                <a:spcPts val="500"/>
              </a:spcBef>
            </a:pPr>
            <a:r>
              <a:rPr lang="en-US" altLang="en-US" dirty="0"/>
              <a:t>Branch of accounting that prepares financial statements for use by owners, creditors, suppliers, and other external stakeholders</a:t>
            </a:r>
          </a:p>
          <a:p>
            <a:pPr lvl="1">
              <a:spcBef>
                <a:spcPts val="500"/>
              </a:spcBef>
            </a:pPr>
            <a:r>
              <a:rPr lang="en-IN" altLang="en-US" dirty="0"/>
              <a:t>Stakeholders need this information to </a:t>
            </a:r>
            <a:r>
              <a:rPr lang="en-IN" altLang="en-US" dirty="0" err="1"/>
              <a:t>analyze</a:t>
            </a:r>
            <a:r>
              <a:rPr lang="en-IN" altLang="en-US" dirty="0"/>
              <a:t> the financial condition of the firm over a period of time</a:t>
            </a:r>
            <a:endParaRPr lang="en-US" altLang="en-US" dirty="0"/>
          </a:p>
          <a:p>
            <a:pPr>
              <a:spcBef>
                <a:spcPts val="500"/>
              </a:spcBef>
            </a:pPr>
            <a:r>
              <a:rPr lang="en-US" altLang="en-US" b="1" dirty="0">
                <a:ea typeface="Franklin Gothic Medium" panose="020B0603020102020204" pitchFamily="34" charset="0"/>
                <a:cs typeface="Franklin Gothic Medium" panose="020B0603020102020204" pitchFamily="34" charset="0"/>
              </a:rPr>
              <a:t>Generally accepted accounting principles (GAAP)</a:t>
            </a:r>
            <a:endParaRPr lang="en-US" altLang="en-US" dirty="0"/>
          </a:p>
          <a:p>
            <a:pPr lvl="1">
              <a:spcBef>
                <a:spcPts val="500"/>
              </a:spcBef>
            </a:pPr>
            <a:r>
              <a:rPr lang="en-US" altLang="en-US" dirty="0"/>
              <a:t>Set of accounting standards used in the preparation of financial statements</a:t>
            </a:r>
          </a:p>
        </p:txBody>
      </p:sp>
      <p:sp>
        <p:nvSpPr>
          <p:cNvPr id="5" name="TextBox 4"/>
          <p:cNvSpPr txBox="1"/>
          <p:nvPr/>
        </p:nvSpPr>
        <p:spPr>
          <a:xfrm>
            <a:off x="8407021" y="-54592"/>
            <a:ext cx="736979" cy="400110"/>
          </a:xfrm>
          <a:prstGeom prst="rect">
            <a:avLst/>
          </a:prstGeom>
          <a:noFill/>
        </p:spPr>
        <p:txBody>
          <a:bodyPr wrap="square" rtlCol="0">
            <a:spAutoFit/>
          </a:bodyPr>
          <a:lstStyle/>
          <a:p>
            <a:r>
              <a:rPr lang="en-IN" sz="2000" dirty="0">
                <a:solidFill>
                  <a:schemeClr val="tx2"/>
                </a:solidFill>
                <a:latin typeface="Folio Std Medium"/>
              </a:rPr>
              <a:t>LO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fontScale="90000"/>
          </a:bodyPr>
          <a:lstStyle/>
          <a:p>
            <a:r>
              <a:rPr lang="en-IN" altLang="en-US" dirty="0">
                <a:latin typeface="Folio Std Medium"/>
                <a:ea typeface="Franklin Gothic Medium" panose="020B0603020102020204" pitchFamily="34" charset="0"/>
                <a:cs typeface="Franklin Gothic Medium" panose="020B0603020102020204" pitchFamily="34" charset="0"/>
              </a:rPr>
              <a:t>Financial Accounting Standards Board </a:t>
            </a:r>
            <a:br>
              <a:rPr lang="en-IN" altLang="en-US" dirty="0">
                <a:latin typeface="Folio Std Medium"/>
                <a:ea typeface="Franklin Gothic Medium" panose="020B0603020102020204" pitchFamily="34" charset="0"/>
                <a:cs typeface="Franklin Gothic Medium" panose="020B0603020102020204" pitchFamily="34" charset="0"/>
              </a:rPr>
            </a:br>
            <a:r>
              <a:rPr lang="en-IN" altLang="en-US" dirty="0">
                <a:latin typeface="Folio Std Medium"/>
                <a:ea typeface="Franklin Gothic Medium" panose="020B0603020102020204" pitchFamily="34" charset="0"/>
                <a:cs typeface="Franklin Gothic Medium" panose="020B0603020102020204" pitchFamily="34" charset="0"/>
              </a:rPr>
              <a:t>(FASB)</a:t>
            </a:r>
          </a:p>
        </p:txBody>
      </p:sp>
      <p:sp>
        <p:nvSpPr>
          <p:cNvPr id="20483" name="Content Placeholder 2"/>
          <p:cNvSpPr>
            <a:spLocks noGrp="1"/>
          </p:cNvSpPr>
          <p:nvPr>
            <p:ph idx="1"/>
          </p:nvPr>
        </p:nvSpPr>
        <p:spPr/>
        <p:txBody>
          <a:bodyPr/>
          <a:lstStyle/>
          <a:p>
            <a:pPr marL="342583" indent="-273050">
              <a:buFont typeface="Arial" panose="020B0604020202020204" pitchFamily="34" charset="0"/>
              <a:buChar char="•"/>
            </a:pPr>
            <a:r>
              <a:rPr lang="en-IN" altLang="en-US" dirty="0"/>
              <a:t>Establishes the generally accepted accounting principles used in the practice of financial accounting</a:t>
            </a:r>
          </a:p>
          <a:p>
            <a:pPr marL="342583" indent="-273050">
              <a:buFont typeface="Arial" panose="020B0604020202020204" pitchFamily="34" charset="0"/>
              <a:buChar char="•"/>
            </a:pPr>
            <a:r>
              <a:rPr lang="en-IN" altLang="en-US" dirty="0"/>
              <a:t>Aims to ensure that financial statements are: </a:t>
            </a:r>
          </a:p>
          <a:p>
            <a:pPr marL="639763" lvl="1" indent="-273050">
              <a:buFont typeface="Arial" panose="020B0604020202020204" pitchFamily="34" charset="0"/>
              <a:buChar char="•"/>
            </a:pPr>
            <a:r>
              <a:rPr lang="en-IN" altLang="en-US" dirty="0"/>
              <a:t>Relevant</a:t>
            </a:r>
          </a:p>
          <a:p>
            <a:pPr marL="639763" lvl="1" indent="-273050">
              <a:buFont typeface="Arial" panose="020B0604020202020204" pitchFamily="34" charset="0"/>
              <a:buChar char="•"/>
            </a:pPr>
            <a:r>
              <a:rPr lang="en-IN" altLang="en-US" dirty="0"/>
              <a:t>Reliable</a:t>
            </a:r>
          </a:p>
          <a:p>
            <a:pPr marL="639763" lvl="1" indent="-273050">
              <a:buFont typeface="Arial" panose="020B0604020202020204" pitchFamily="34" charset="0"/>
              <a:buChar char="•"/>
            </a:pPr>
            <a:r>
              <a:rPr lang="en-IN" altLang="en-US" dirty="0"/>
              <a:t>Consistent</a:t>
            </a:r>
          </a:p>
          <a:p>
            <a:pPr marL="639763" lvl="1" indent="-273050">
              <a:buFont typeface="Arial" panose="020B0604020202020204" pitchFamily="34" charset="0"/>
              <a:buChar char="•"/>
            </a:pPr>
            <a:r>
              <a:rPr lang="en-IN" altLang="en-US" dirty="0"/>
              <a:t>Comparable</a:t>
            </a:r>
            <a:endParaRPr lang="en-US" altLang="en-US" dirty="0"/>
          </a:p>
        </p:txBody>
      </p:sp>
      <p:sp>
        <p:nvSpPr>
          <p:cNvPr id="5" name="TextBox 4"/>
          <p:cNvSpPr txBox="1"/>
          <p:nvPr/>
        </p:nvSpPr>
        <p:spPr>
          <a:xfrm>
            <a:off x="8407021" y="-54592"/>
            <a:ext cx="736979" cy="400110"/>
          </a:xfrm>
          <a:prstGeom prst="rect">
            <a:avLst/>
          </a:prstGeom>
          <a:noFill/>
        </p:spPr>
        <p:txBody>
          <a:bodyPr wrap="square" rtlCol="0">
            <a:spAutoFit/>
          </a:bodyPr>
          <a:lstStyle/>
          <a:p>
            <a:r>
              <a:rPr lang="en-IN" sz="2000" dirty="0">
                <a:solidFill>
                  <a:schemeClr val="tx2"/>
                </a:solidFill>
                <a:latin typeface="Folio Std Medium"/>
              </a:rPr>
              <a:t>LO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a:latin typeface="Folio Std Medium"/>
                <a:ea typeface="Franklin Gothic Medium" panose="020B0603020102020204" pitchFamily="34" charset="0"/>
                <a:cs typeface="Franklin Gothic Medium" panose="020B0603020102020204" pitchFamily="34" charset="0"/>
              </a:rPr>
              <a:t>Financial Statements - Balance Sheet</a:t>
            </a:r>
          </a:p>
        </p:txBody>
      </p:sp>
      <p:sp>
        <p:nvSpPr>
          <p:cNvPr id="21507" name="Content Placeholder 1"/>
          <p:cNvSpPr>
            <a:spLocks noGrp="1"/>
          </p:cNvSpPr>
          <p:nvPr>
            <p:ph idx="1"/>
          </p:nvPr>
        </p:nvSpPr>
        <p:spPr/>
        <p:txBody>
          <a:bodyPr/>
          <a:lstStyle/>
          <a:p>
            <a:r>
              <a:rPr lang="en-US" altLang="en-US" dirty="0"/>
              <a:t>Reports the financial position of a firm by identifying and reporting the value of the firm’s:</a:t>
            </a:r>
          </a:p>
          <a:p>
            <a:pPr marL="639763" lvl="1" indent="-273050">
              <a:buFont typeface="Arial" panose="020B0604020202020204" pitchFamily="34" charset="0"/>
              <a:buChar char="•"/>
            </a:pPr>
            <a:r>
              <a:rPr lang="en-US" altLang="en-US" b="1" dirty="0"/>
              <a:t>Assets</a:t>
            </a:r>
            <a:r>
              <a:rPr lang="en-US" altLang="en-US" i="0" dirty="0"/>
              <a:t>: </a:t>
            </a:r>
            <a:r>
              <a:rPr lang="en-US" altLang="en-US" dirty="0"/>
              <a:t>Resources owned by a firm</a:t>
            </a:r>
            <a:endParaRPr lang="en-US" altLang="en-US" b="1" dirty="0"/>
          </a:p>
          <a:p>
            <a:pPr marL="639763" lvl="1" indent="-273050">
              <a:buFont typeface="Arial" panose="020B0604020202020204" pitchFamily="34" charset="0"/>
              <a:buChar char="•"/>
            </a:pPr>
            <a:r>
              <a:rPr lang="en-US" altLang="en-US" b="1" dirty="0"/>
              <a:t>Liabilities</a:t>
            </a:r>
            <a:r>
              <a:rPr lang="en-US" altLang="en-US" i="0" dirty="0"/>
              <a:t>: </a:t>
            </a:r>
            <a:r>
              <a:rPr lang="en-US" altLang="en-US" dirty="0"/>
              <a:t>Claims that outsiders have against a firm’s assets</a:t>
            </a:r>
            <a:endParaRPr lang="en-US" altLang="en-US" b="1" dirty="0"/>
          </a:p>
          <a:p>
            <a:pPr marL="639763" lvl="1" indent="-273050">
              <a:buFont typeface="Arial" panose="020B0604020202020204" pitchFamily="34" charset="0"/>
              <a:buChar char="•"/>
            </a:pPr>
            <a:r>
              <a:rPr lang="en-US" altLang="en-US" b="1" dirty="0"/>
              <a:t>Owner</a:t>
            </a:r>
            <a:r>
              <a:rPr lang="en-US" altLang="en-US" dirty="0"/>
              <a:t>’</a:t>
            </a:r>
            <a:r>
              <a:rPr lang="en-US" altLang="en-US" b="1" dirty="0"/>
              <a:t>s equity</a:t>
            </a:r>
            <a:r>
              <a:rPr lang="en-US" altLang="en-US" i="0" dirty="0"/>
              <a:t>: </a:t>
            </a:r>
            <a:r>
              <a:rPr lang="en-US" altLang="en-US" dirty="0"/>
              <a:t>Claims that a firm’s owners have against their company’s assets</a:t>
            </a:r>
          </a:p>
          <a:p>
            <a:pPr marL="342583" indent="-273050">
              <a:buFont typeface="Arial" panose="020B0604020202020204" pitchFamily="34" charset="0"/>
              <a:buChar char="•"/>
            </a:pPr>
            <a:r>
              <a:rPr lang="en-IN" altLang="en-US" dirty="0"/>
              <a:t>Reflects the </a:t>
            </a:r>
            <a:r>
              <a:rPr lang="en-IN" altLang="en-US" b="1" dirty="0"/>
              <a:t>accounting equation</a:t>
            </a:r>
          </a:p>
          <a:p>
            <a:pPr marL="639763" lvl="1" indent="-273050">
              <a:buFont typeface="Arial" panose="020B0604020202020204" pitchFamily="34" charset="0"/>
              <a:buChar char="•"/>
            </a:pPr>
            <a:r>
              <a:rPr lang="en-IN" altLang="en-US" dirty="0"/>
              <a:t>Assets = Liabilities + Owner's Equity</a:t>
            </a:r>
            <a:endParaRPr lang="en-US" altLang="en-US" dirty="0"/>
          </a:p>
        </p:txBody>
      </p:sp>
      <p:sp>
        <p:nvSpPr>
          <p:cNvPr id="5" name="TextBox 4"/>
          <p:cNvSpPr txBox="1"/>
          <p:nvPr/>
        </p:nvSpPr>
        <p:spPr>
          <a:xfrm>
            <a:off x="8407021" y="-54592"/>
            <a:ext cx="736979" cy="400110"/>
          </a:xfrm>
          <a:prstGeom prst="rect">
            <a:avLst/>
          </a:prstGeom>
          <a:noFill/>
        </p:spPr>
        <p:txBody>
          <a:bodyPr wrap="square" rtlCol="0">
            <a:spAutoFit/>
          </a:bodyPr>
          <a:lstStyle/>
          <a:p>
            <a:r>
              <a:rPr lang="en-IN" sz="2000" dirty="0">
                <a:solidFill>
                  <a:schemeClr val="tx2"/>
                </a:solidFill>
                <a:latin typeface="Folio Std Medium"/>
              </a:rPr>
              <a:t>LO 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Custom 1">
      <a:dk1>
        <a:srgbClr val="618097"/>
      </a:dk1>
      <a:lt1>
        <a:srgbClr val="FFFFFF"/>
      </a:lt1>
      <a:dk2>
        <a:srgbClr val="000000"/>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A5934DC7BD95242BE6BA2F7EBB887A7" ma:contentTypeVersion="7" ma:contentTypeDescription="Create a new document." ma:contentTypeScope="" ma:versionID="b502482696701f57dee8b51a511759b6">
  <xsd:schema xmlns:xsd="http://www.w3.org/2001/XMLSchema" xmlns:xs="http://www.w3.org/2001/XMLSchema" xmlns:p="http://schemas.microsoft.com/office/2006/metadata/properties" xmlns:ns2="5b47f0fb-e24d-44b9-89a4-ff46b5ce035f" xmlns:ns3="0e13c682-55bc-4eac-8c72-cb1c29354c87" targetNamespace="http://schemas.microsoft.com/office/2006/metadata/properties" ma:root="true" ma:fieldsID="47bfffb8bcbec2f48a78b0c1e25db6fa" ns2:_="" ns3:_="">
    <xsd:import namespace="5b47f0fb-e24d-44b9-89a4-ff46b5ce035f"/>
    <xsd:import namespace="0e13c682-55bc-4eac-8c72-cb1c29354c87"/>
    <xsd:element name="properties">
      <xsd:complexType>
        <xsd:sequence>
          <xsd:element name="documentManagement">
            <xsd:complexType>
              <xsd:all>
                <xsd:element ref="ns2:SharedWithUsers" minOccurs="0"/>
                <xsd:element ref="ns2:SharedWithDetails" minOccurs="0"/>
                <xsd:element ref="ns3:Check_x002d_in_x0020_Comment" minOccurs="0"/>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47f0fb-e24d-44b9-89a4-ff46b5ce035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e13c682-55bc-4eac-8c72-cb1c29354c87" elementFormDefault="qualified">
    <xsd:import namespace="http://schemas.microsoft.com/office/2006/documentManagement/types"/>
    <xsd:import namespace="http://schemas.microsoft.com/office/infopath/2007/PartnerControls"/>
    <xsd:element name="Check_x002d_in_x0020_Comment" ma:index="10" nillable="true" ma:displayName="Check-in Comment" ma:internalName="Check_x002d_in_x0020_Comment">
      <xsd:simpleType>
        <xsd:restriction base="dms:Text">
          <xsd:maxLength value="255"/>
        </xsd:restriction>
      </xsd:simpleType>
    </xsd:element>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heck_x002d_in_x0020_Comment xmlns="0e13c682-55bc-4eac-8c72-cb1c29354c87" xsi:nil="true"/>
  </documentManagement>
</p:properties>
</file>

<file path=customXml/itemProps1.xml><?xml version="1.0" encoding="utf-8"?>
<ds:datastoreItem xmlns:ds="http://schemas.openxmlformats.org/officeDocument/2006/customXml" ds:itemID="{AFD84DB2-C4C4-4FED-A864-F87DFF5D49D5}">
  <ds:schemaRefs>
    <ds:schemaRef ds:uri="http://schemas.microsoft.com/sharepoint/v3/contenttype/forms"/>
  </ds:schemaRefs>
</ds:datastoreItem>
</file>

<file path=customXml/itemProps2.xml><?xml version="1.0" encoding="utf-8"?>
<ds:datastoreItem xmlns:ds="http://schemas.openxmlformats.org/officeDocument/2006/customXml" ds:itemID="{95D1B358-B614-4417-9983-E78EDAD90F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47f0fb-e24d-44b9-89a4-ff46b5ce035f"/>
    <ds:schemaRef ds:uri="0e13c682-55bc-4eac-8c72-cb1c29354c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0EDEBB-2722-4185-A53A-9FFF59315A43}">
  <ds:schemaRefs>
    <ds:schemaRef ds:uri="http://schemas.microsoft.com/office/2006/documentManagement/types"/>
    <ds:schemaRef ds:uri="5b47f0fb-e24d-44b9-89a4-ff46b5ce035f"/>
    <ds:schemaRef ds:uri="http://purl.org/dc/elements/1.1/"/>
    <ds:schemaRef ds:uri="http://schemas.microsoft.com/office/2006/metadata/properties"/>
    <ds:schemaRef ds:uri="0e13c682-55bc-4eac-8c72-cb1c29354c87"/>
    <ds:schemaRef ds:uri="http://purl.org/dc/term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5808</TotalTime>
  <Words>1428</Words>
  <Application>Microsoft Office PowerPoint</Application>
  <PresentationFormat>On-screen Show (4:3)</PresentationFormat>
  <Paragraphs>211</Paragraphs>
  <Slides>29</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AppleColorEmoji</vt:lpstr>
      <vt:lpstr>Arial</vt:lpstr>
      <vt:lpstr>Arial Narrow</vt:lpstr>
      <vt:lpstr>Calibri</vt:lpstr>
      <vt:lpstr>Folio Std Light</vt:lpstr>
      <vt:lpstr>Folio Std Medium</vt:lpstr>
      <vt:lpstr>Franklin Gothic Medium</vt:lpstr>
      <vt:lpstr>Lucida Grande</vt:lpstr>
      <vt:lpstr>Times New Roman</vt:lpstr>
      <vt:lpstr>2_Office Theme</vt:lpstr>
      <vt:lpstr>Chapter 8 - Accounting: Decision Making by the Numbers</vt:lpstr>
      <vt:lpstr>Learning Outcomes 1</vt:lpstr>
      <vt:lpstr>Learning Outcomes 2</vt:lpstr>
      <vt:lpstr>Accounting</vt:lpstr>
      <vt:lpstr>Users of Accounting Information</vt:lpstr>
      <vt:lpstr>Roles of Accountants</vt:lpstr>
      <vt:lpstr>Financial Accounting</vt:lpstr>
      <vt:lpstr>Financial Accounting Standards Board  (FASB)</vt:lpstr>
      <vt:lpstr>Financial Statements - Balance Sheet</vt:lpstr>
      <vt:lpstr>Financial Statements - Income Statement</vt:lpstr>
      <vt:lpstr>Financial Statements - Statement of Cash Flows</vt:lpstr>
      <vt:lpstr>Financial Statements - Other Statements</vt:lpstr>
      <vt:lpstr>Ways to Interpret Financial Statements</vt:lpstr>
      <vt:lpstr>Independent Auditor’s Report</vt:lpstr>
      <vt:lpstr>Notes to Financial Statements</vt:lpstr>
      <vt:lpstr>Budgeting</vt:lpstr>
      <vt:lpstr>Advantages of Budgeting</vt:lpstr>
      <vt:lpstr>Top-Down Budgeting and Bottom-Up Budgeting</vt:lpstr>
      <vt:lpstr>Types of Budgets</vt:lpstr>
      <vt:lpstr>8.4 Development of the Master Budget</vt:lpstr>
      <vt:lpstr>Static Budget</vt:lpstr>
      <vt:lpstr>8.5 Comparison of Financial and Managerial Accounting</vt:lpstr>
      <vt:lpstr>8.5 Comparison of Financial and Managerial Accounting (continued)</vt:lpstr>
      <vt:lpstr>Managerial Costs - Cost Concepts</vt:lpstr>
      <vt:lpstr>Assigning Costs to Products</vt:lpstr>
      <vt:lpstr>Key Terms</vt:lpstr>
      <vt:lpstr>Key Terms 2</vt:lpstr>
      <vt:lpstr>Summary</vt:lpstr>
      <vt:lpstr>Chapter 8 - Accounting: Decision Making by the Numbers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DPS</dc:creator>
  <cp:lastModifiedBy>Janneck, Allie K</cp:lastModifiedBy>
  <cp:revision>771</cp:revision>
  <cp:lastPrinted>1601-01-01T00:00:00Z</cp:lastPrinted>
  <dcterms:created xsi:type="dcterms:W3CDTF">2012-09-15T01:24:58Z</dcterms:created>
  <dcterms:modified xsi:type="dcterms:W3CDTF">2020-06-25T14:56:23Z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0x010100EA5934DC7BD95242BE6BA2F7EBB887A7</vt:lpwstr>
  </property>
</Properties>
</file>