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49" r:id="rId2"/>
  </p:sldMasterIdLst>
  <p:notesMasterIdLst>
    <p:notesMasterId r:id="rId53"/>
  </p:notesMasterIdLst>
  <p:handoutMasterIdLst>
    <p:handoutMasterId r:id="rId54"/>
  </p:handoutMasterIdLst>
  <p:sldIdLst>
    <p:sldId id="746" r:id="rId3"/>
    <p:sldId id="745" r:id="rId4"/>
    <p:sldId id="760" r:id="rId5"/>
    <p:sldId id="750" r:id="rId6"/>
    <p:sldId id="747" r:id="rId7"/>
    <p:sldId id="268" r:id="rId8"/>
    <p:sldId id="700" r:id="rId9"/>
    <p:sldId id="698" r:id="rId10"/>
    <p:sldId id="701" r:id="rId11"/>
    <p:sldId id="702" r:id="rId12"/>
    <p:sldId id="703" r:id="rId13"/>
    <p:sldId id="704" r:id="rId14"/>
    <p:sldId id="705" r:id="rId15"/>
    <p:sldId id="706" r:id="rId16"/>
    <p:sldId id="707" r:id="rId17"/>
    <p:sldId id="708" r:id="rId18"/>
    <p:sldId id="748" r:id="rId19"/>
    <p:sldId id="755" r:id="rId20"/>
    <p:sldId id="709" r:id="rId21"/>
    <p:sldId id="757" r:id="rId22"/>
    <p:sldId id="730" r:id="rId23"/>
    <p:sldId id="718" r:id="rId24"/>
    <p:sldId id="732" r:id="rId25"/>
    <p:sldId id="735" r:id="rId26"/>
    <p:sldId id="733" r:id="rId27"/>
    <p:sldId id="720" r:id="rId28"/>
    <p:sldId id="721" r:id="rId29"/>
    <p:sldId id="763" r:id="rId30"/>
    <p:sldId id="312" r:id="rId31"/>
    <p:sldId id="771" r:id="rId32"/>
    <p:sldId id="772" r:id="rId33"/>
    <p:sldId id="347" r:id="rId34"/>
    <p:sldId id="314" r:id="rId35"/>
    <p:sldId id="315" r:id="rId36"/>
    <p:sldId id="773" r:id="rId37"/>
    <p:sldId id="313" r:id="rId38"/>
    <p:sldId id="752" r:id="rId39"/>
    <p:sldId id="753" r:id="rId40"/>
    <p:sldId id="573" r:id="rId41"/>
    <p:sldId id="541" r:id="rId42"/>
    <p:sldId id="542" r:id="rId43"/>
    <p:sldId id="543" r:id="rId44"/>
    <p:sldId id="544" r:id="rId45"/>
    <p:sldId id="545" r:id="rId46"/>
    <p:sldId id="546" r:id="rId47"/>
    <p:sldId id="547" r:id="rId48"/>
    <p:sldId id="548" r:id="rId49"/>
    <p:sldId id="549" r:id="rId50"/>
    <p:sldId id="770" r:id="rId51"/>
    <p:sldId id="765" r:id="rId52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3300"/>
    <a:srgbClr val="BF0922"/>
    <a:srgbClr val="175097"/>
    <a:srgbClr val="6F0D7B"/>
    <a:srgbClr val="7F7F7F"/>
    <a:srgbClr val="92D2C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2705" autoAdjust="0"/>
  </p:normalViewPr>
  <p:slideViewPr>
    <p:cSldViewPr snapToGrid="0">
      <p:cViewPr varScale="1">
        <p:scale>
          <a:sx n="120" d="100"/>
          <a:sy n="120" d="100"/>
        </p:scale>
        <p:origin x="9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923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A4876E7-97BB-4FE1-8E90-857B6427BC17}" type="datetimeFigureOut">
              <a:rPr lang="en-US"/>
              <a:pPr>
                <a:defRPr/>
              </a:pPr>
              <a:t>11/19/2024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15BB604-B80A-4429-B18D-B7E593F64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677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178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DE5BEB1-DF67-4AB9-84E1-548B2C57F597}" type="slidenum">
              <a:rPr lang="en-AU" altLang="en-US"/>
              <a:pPr>
                <a:defRPr/>
              </a:pPr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1881182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0DE2C-B897-4C13-8C26-C937A51C465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30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22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0DE2C-B897-4C13-8C26-C937A51C465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309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63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4832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eaLnBrk="1" hangingPunct="1"/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53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96485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89823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0044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34975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177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0513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700322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3700"/>
            <a:ext cx="7772400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701800"/>
            <a:ext cx="7772400" cy="43942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7252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3700"/>
            <a:ext cx="7772400" cy="939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01800"/>
            <a:ext cx="381000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1800"/>
            <a:ext cx="3810000" cy="4394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5187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71606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464456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516716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529874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17409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430571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773138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941743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1156473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92150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495878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28086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72850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29014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84640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406584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34280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506038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18336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F7F7F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1029" name="Text Box 9"/>
          <p:cNvSpPr txBox="1">
            <a:spLocks noChangeArrowheads="1"/>
          </p:cNvSpPr>
          <p:nvPr userDrawn="1"/>
        </p:nvSpPr>
        <p:spPr bwMode="auto">
          <a:xfrm>
            <a:off x="8391525" y="6446838"/>
            <a:ext cx="5445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A - </a:t>
            </a:r>
            <a:fld id="{29574F51-E7D8-4FBA-AD2D-C651C6D7920E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77" r:id="rId13"/>
    <p:sldLayoutId id="2147483878" r:id="rId14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0"/>
        </a:spcBef>
        <a:spcAft>
          <a:spcPct val="4000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7F7F7F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2053" name="Text Box 6"/>
          <p:cNvSpPr txBox="1">
            <a:spLocks noChangeArrowheads="1"/>
          </p:cNvSpPr>
          <p:nvPr userDrawn="1"/>
        </p:nvSpPr>
        <p:spPr bwMode="auto">
          <a:xfrm>
            <a:off x="8391525" y="6473825"/>
            <a:ext cx="5445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A - </a:t>
            </a:r>
            <a:fld id="{39A6A91C-ACB4-4248-B75E-29A01D8249E7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1168400" indent="-4556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800" b="1">
          <a:solidFill>
            <a:schemeClr val="tx1"/>
          </a:solidFill>
          <a:latin typeface="+mn-lt"/>
          <a:ea typeface="+mn-ea"/>
        </a:defRPr>
      </a:lvl2pPr>
      <a:lvl3pPr marL="1790700" indent="-4429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400" b="1">
          <a:solidFill>
            <a:schemeClr val="tx1"/>
          </a:solidFill>
          <a:latin typeface="+mn-lt"/>
          <a:ea typeface="+mn-ea"/>
        </a:defRPr>
      </a:lvl3pPr>
      <a:lvl4pPr marL="2336800" indent="-3667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4pPr>
      <a:lvl5pPr marL="2870200" indent="-3540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5pPr>
      <a:lvl6pPr marL="33274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6pPr>
      <a:lvl7pPr marL="37846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7pPr>
      <a:lvl8pPr marL="42418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8pPr>
      <a:lvl9pPr marL="46990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pitchFamily="2" charset="2"/>
        <a:buChar char="u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9.xml"/><Relationship Id="rId3" Type="http://schemas.openxmlformats.org/officeDocument/2006/relationships/notesSlide" Target="../notesSlides/notesSlide1.xml"/><Relationship Id="rId7" Type="http://schemas.openxmlformats.org/officeDocument/2006/relationships/slide" Target="slide2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Relationship Id="rId6" Type="http://schemas.openxmlformats.org/officeDocument/2006/relationships/slide" Target="slide4.xml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notesSlide" Target="../notesSlides/notesSlide2.xml"/><Relationship Id="rId7" Type="http://schemas.openxmlformats.org/officeDocument/2006/relationships/slide" Target="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slide" Target="slide5.xml"/><Relationship Id="rId5" Type="http://schemas.openxmlformats.org/officeDocument/2006/relationships/image" Target="../media/image1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12850" y="102552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b="1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Data Analytics</a:t>
            </a:r>
            <a:endParaRPr lang="en-US" sz="3200" b="1" dirty="0">
              <a:solidFill>
                <a:srgbClr val="003300"/>
              </a:solidFill>
              <a:latin typeface="Lucida Bright" panose="02040602050505020304" pitchFamily="18" charset="0"/>
              <a:ea typeface="+mj-ea"/>
              <a:cs typeface="FrankRuehl" panose="020E0503060101010101" pitchFamily="34" charset="-79"/>
            </a:endParaRP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265237" y="4030182"/>
            <a:ext cx="761809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Decision Support Tools</a:t>
            </a:r>
          </a:p>
        </p:txBody>
      </p:sp>
      <p:sp>
        <p:nvSpPr>
          <p:cNvPr id="2" name="Rectangle 1"/>
          <p:cNvSpPr/>
          <p:nvPr/>
        </p:nvSpPr>
        <p:spPr>
          <a:xfrm>
            <a:off x="3221161" y="2273820"/>
            <a:ext cx="3158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T1LM7</a:t>
            </a:r>
          </a:p>
        </p:txBody>
      </p:sp>
    </p:spTree>
    <p:extLst>
      <p:ext uri="{BB962C8B-B14F-4D97-AF65-F5344CB8AC3E}">
        <p14:creationId xmlns:p14="http://schemas.microsoft.com/office/powerpoint/2010/main" val="3228774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2. Maximin</a:t>
            </a:r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603250" y="1473200"/>
            <a:ext cx="79375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Used to find the alternative that maximizes the minimum payoff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Locate the minimum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maximum number</a:t>
            </a:r>
          </a:p>
        </p:txBody>
      </p:sp>
      <p:graphicFrame>
        <p:nvGraphicFramePr>
          <p:cNvPr id="15770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617144"/>
              </p:ext>
            </p:extLst>
          </p:nvPr>
        </p:nvGraphicFramePr>
        <p:xfrm>
          <a:off x="622300" y="36322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MINIMUM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070725" y="5854700"/>
            <a:ext cx="1476375" cy="677863"/>
            <a:chOff x="4406" y="3688"/>
            <a:chExt cx="930" cy="427"/>
          </a:xfrm>
        </p:grpSpPr>
        <p:sp>
          <p:nvSpPr>
            <p:cNvPr id="157738" name="Text Box 42"/>
            <p:cNvSpPr txBox="1">
              <a:spLocks noChangeArrowheads="1"/>
            </p:cNvSpPr>
            <p:nvPr/>
          </p:nvSpPr>
          <p:spPr bwMode="auto">
            <a:xfrm>
              <a:off x="4406" y="3863"/>
              <a:ext cx="71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FrankRuehl" panose="020E0503060101010101" pitchFamily="34" charset="-79"/>
                  <a:cs typeface="FrankRuehl" panose="020E0503060101010101" pitchFamily="34" charset="-79"/>
                </a:rPr>
                <a:t>Maximin</a:t>
              </a:r>
            </a:p>
          </p:txBody>
        </p:sp>
        <p:sp>
          <p:nvSpPr>
            <p:cNvPr id="20510" name="Freeform 43"/>
            <p:cNvSpPr>
              <a:spLocks/>
            </p:cNvSpPr>
            <p:nvPr/>
          </p:nvSpPr>
          <p:spPr bwMode="auto">
            <a:xfrm>
              <a:off x="5136" y="3776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11" name="AutoShape 44"/>
            <p:cNvSpPr>
              <a:spLocks noChangeArrowheads="1"/>
            </p:cNvSpPr>
            <p:nvPr/>
          </p:nvSpPr>
          <p:spPr bwMode="auto">
            <a:xfrm>
              <a:off x="4888" y="3688"/>
              <a:ext cx="256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3. Criterion of Realism (Hurwicz)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603250" y="1473200"/>
            <a:ext cx="79375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8000"/>
              </a:buClr>
              <a:buSzPct val="85000"/>
              <a:buFont typeface="Wingdings" pitchFamily="2" charset="2"/>
              <a:buNone/>
              <a:defRPr/>
            </a:pP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A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weighted average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compromise between optimistic and pessimistic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Select a coefficient of realism </a:t>
            </a:r>
            <a:r>
              <a:rPr lang="en-US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endParaRPr lang="en-US" dirty="0">
              <a:latin typeface="FrankRuehl" panose="020E0503060101010101" pitchFamily="34" charset="-79"/>
              <a:cs typeface="FrankRuehl" panose="020E0503060101010101" pitchFamily="34" charset="-79"/>
              <a:sym typeface="Symbol" pitchFamily="18" charset="2"/>
            </a:endParaRP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Coefficient is between 0 and 1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A value of 1 is 100% optimistic </a:t>
            </a:r>
            <a:endParaRPr lang="en-US" i="1" dirty="0">
              <a:latin typeface="FrankRuehl" panose="020E0503060101010101" pitchFamily="34" charset="-79"/>
              <a:cs typeface="FrankRuehl" panose="020E0503060101010101" pitchFamily="34" charset="-79"/>
              <a:sym typeface="Symbol" pitchFamily="18" charset="2"/>
            </a:endParaRP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Compute the weighted averages for each alternative</a:t>
            </a:r>
          </a:p>
          <a:p>
            <a:pPr marL="820738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Char char="n"/>
              <a:defRPr/>
            </a:pPr>
            <a:r>
              <a:rPr 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highest value</a:t>
            </a:r>
          </a:p>
        </p:txBody>
      </p:sp>
      <p:sp>
        <p:nvSpPr>
          <p:cNvPr id="158770" name="Text Box 50"/>
          <p:cNvSpPr txBox="1">
            <a:spLocks noChangeArrowheads="1"/>
          </p:cNvSpPr>
          <p:nvPr/>
        </p:nvSpPr>
        <p:spPr bwMode="auto">
          <a:xfrm>
            <a:off x="1149350" y="4987925"/>
            <a:ext cx="65533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tabLst>
                <a:tab pos="2959100" algn="l"/>
              </a:tabLst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tabLst>
                <a:tab pos="2959100" algn="l"/>
              </a:tabLs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tabLst>
                <a:tab pos="2959100" algn="l"/>
              </a:tabLs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29591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Weighted average =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* 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(maximum in row) 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	+ (1 –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)*(minimum in row)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/>
      <p:bldP spid="1587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Criterion of Realism (Hurwicz)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857250" y="1435100"/>
            <a:ext cx="7010400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For the large plant alternative using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= 0.8</a:t>
            </a:r>
            <a:b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</a:b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(0.8)(200,000) + (1 – 0.8)(–180,000) = 124,000</a:t>
            </a:r>
          </a:p>
          <a:p>
            <a:pPr eaLnBrk="1" hangingPunct="1">
              <a:lnSpc>
                <a:spcPct val="110000"/>
              </a:lnSpc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For the small plant alternative using </a:t>
            </a:r>
            <a:r>
              <a:rPr lang="en-US" altLang="en-US" sz="2400" i="1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</a:t>
            </a: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  <a:t> = 0.8 </a:t>
            </a:r>
            <a:b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  <a:sym typeface="Symbol" pitchFamily="18" charset="2"/>
              </a:rPr>
            </a:b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(0.8)(100,000) + (1 – 0.8)(–20,000) = 76,000</a:t>
            </a:r>
          </a:p>
        </p:txBody>
      </p:sp>
      <p:graphicFrame>
        <p:nvGraphicFramePr>
          <p:cNvPr id="15974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503928"/>
              </p:ext>
            </p:extLst>
          </p:nvPr>
        </p:nvGraphicFramePr>
        <p:xfrm>
          <a:off x="622300" y="3327400"/>
          <a:ext cx="7899400" cy="2801937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5" marB="4572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5" marB="45725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CRITERION OF REALISM (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  <a:sym typeface="Symbol" pitchFamily="18" charset="2"/>
                        </a:rPr>
                        <a:t>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  <a:sym typeface="Symbol" pitchFamily="18" charset="2"/>
                        </a:rPr>
                        <a:t> = 0.8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)$</a:t>
                      </a: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124,000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76,000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25" marB="4572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5" marB="4572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7058025" y="4660900"/>
            <a:ext cx="1476375" cy="674688"/>
            <a:chOff x="4406" y="2984"/>
            <a:chExt cx="930" cy="425"/>
          </a:xfrm>
        </p:grpSpPr>
        <p:sp>
          <p:nvSpPr>
            <p:cNvPr id="159786" name="Text Box 42"/>
            <p:cNvSpPr txBox="1">
              <a:spLocks noChangeArrowheads="1"/>
            </p:cNvSpPr>
            <p:nvPr/>
          </p:nvSpPr>
          <p:spPr bwMode="auto">
            <a:xfrm>
              <a:off x="4406" y="3159"/>
              <a:ext cx="7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Realism</a:t>
              </a:r>
            </a:p>
          </p:txBody>
        </p:sp>
        <p:sp>
          <p:nvSpPr>
            <p:cNvPr id="22557" name="Freeform 43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558" name="AutoShape 44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4. </a:t>
            </a: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Equally Likely (Laplace)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603250" y="1562100"/>
            <a:ext cx="79375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Considers all the payoffs for each alternative 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Find the average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</a:t>
            </a:r>
            <a:r>
              <a:rPr lang="en-US" altLang="en-US" sz="2400" dirty="0">
                <a:solidFill>
                  <a:srgbClr val="BF0922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highest average</a:t>
            </a:r>
          </a:p>
        </p:txBody>
      </p:sp>
      <p:graphicFrame>
        <p:nvGraphicFramePr>
          <p:cNvPr id="1607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386235"/>
              </p:ext>
            </p:extLst>
          </p:nvPr>
        </p:nvGraphicFramePr>
        <p:xfrm>
          <a:off x="622300" y="32766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ROW AVERAGE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40,000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6473825" y="4991100"/>
            <a:ext cx="1997075" cy="674688"/>
            <a:chOff x="4078" y="3144"/>
            <a:chExt cx="1258" cy="425"/>
          </a:xfrm>
        </p:grpSpPr>
        <p:sp>
          <p:nvSpPr>
            <p:cNvPr id="160814" name="Text Box 46"/>
            <p:cNvSpPr txBox="1">
              <a:spLocks noChangeArrowheads="1"/>
            </p:cNvSpPr>
            <p:nvPr/>
          </p:nvSpPr>
          <p:spPr bwMode="auto">
            <a:xfrm>
              <a:off x="4078" y="3319"/>
              <a:ext cx="11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Equally likely</a:t>
              </a:r>
            </a:p>
          </p:txBody>
        </p:sp>
        <p:sp>
          <p:nvSpPr>
            <p:cNvPr id="23582" name="Freeform 47"/>
            <p:cNvSpPr>
              <a:spLocks/>
            </p:cNvSpPr>
            <p:nvPr/>
          </p:nvSpPr>
          <p:spPr bwMode="auto">
            <a:xfrm>
              <a:off x="5136" y="323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583" name="AutoShape 48"/>
            <p:cNvSpPr>
              <a:spLocks noChangeArrowheads="1"/>
            </p:cNvSpPr>
            <p:nvPr/>
          </p:nvSpPr>
          <p:spPr bwMode="auto">
            <a:xfrm>
              <a:off x="4568" y="3144"/>
              <a:ext cx="576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cxnSp>
        <p:nvCxnSpPr>
          <p:cNvPr id="5" name="Elbow Connector 4"/>
          <p:cNvCxnSpPr/>
          <p:nvPr/>
        </p:nvCxnSpPr>
        <p:spPr bwMode="auto">
          <a:xfrm rot="16200000" flipH="1">
            <a:off x="7020560" y="2712720"/>
            <a:ext cx="640080" cy="497840"/>
          </a:xfrm>
          <a:prstGeom prst="bentConnector3">
            <a:avLst>
              <a:gd name="adj1" fmla="val -3968"/>
            </a:avLst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5. </a:t>
            </a: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7700" y="1574800"/>
            <a:ext cx="7848600" cy="4610100"/>
          </a:xfrm>
        </p:spPr>
        <p:txBody>
          <a:bodyPr/>
          <a:lstStyle/>
          <a:p>
            <a:pPr marL="0" indent="0" eaLnBrk="1" hangingPunct="1">
              <a:buClr>
                <a:srgbClr val="008000"/>
              </a:buClr>
              <a:buFont typeface="Wingdings" pitchFamily="2" charset="2"/>
              <a:buNone/>
              <a:defRPr/>
            </a:pP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Based on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opportunity loss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or</a:t>
            </a:r>
            <a:r>
              <a:rPr lang="en-US" sz="2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regret</a:t>
            </a:r>
            <a:r>
              <a:rPr 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, the difference between the optimal profit and actual payoff for a decision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Create an opportunity loss table by determining the opportunity loss for not choosing the best alternative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The probabilities are not known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Opportunity loss is calculated by subtracting each payoff in the column from the best payoff in the column</a:t>
            </a:r>
          </a:p>
          <a:p>
            <a:pPr marL="622300" lvl="1" indent="-2667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Find the maximum opportunity loss for each alternative and </a:t>
            </a:r>
            <a:r>
              <a:rPr lang="en-US" sz="24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pick the alternative with the minimum number</a:t>
            </a:r>
          </a:p>
        </p:txBody>
      </p:sp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368300" y="62007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graphicFrame>
        <p:nvGraphicFramePr>
          <p:cNvPr id="162028" name="Group 2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866513"/>
              </p:ext>
            </p:extLst>
          </p:nvPr>
        </p:nvGraphicFramePr>
        <p:xfrm>
          <a:off x="3136900" y="1574800"/>
          <a:ext cx="4673600" cy="2195513"/>
        </p:xfrm>
        <a:graphic>
          <a:graphicData uri="http://schemas.openxmlformats.org/drawingml/2006/table">
            <a:tbl>
              <a:tblPr/>
              <a:tblGrid>
                <a:gridCol w="233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200,000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(–180,000)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100,000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(–20,000)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200,000 – 0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0 – 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2035" name="Group 2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736487"/>
              </p:ext>
            </p:extLst>
          </p:nvPr>
        </p:nvGraphicFramePr>
        <p:xfrm>
          <a:off x="1117600" y="4178300"/>
          <a:ext cx="6705600" cy="2070724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28" marB="45728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28" marB="45728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28" marB="45728"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28" marB="45728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3462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28" marB="45728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2037" name="Text Box 245"/>
          <p:cNvSpPr txBox="1">
            <a:spLocks noChangeArrowheads="1"/>
          </p:cNvSpPr>
          <p:nvPr/>
        </p:nvSpPr>
        <p:spPr bwMode="auto">
          <a:xfrm>
            <a:off x="530225" y="2185988"/>
            <a:ext cx="2386013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Opportunity Loss Tables</a:t>
            </a:r>
          </a:p>
        </p:txBody>
      </p:sp>
      <p:sp>
        <p:nvSpPr>
          <p:cNvPr id="25635" name="Right Brace 1"/>
          <p:cNvSpPr>
            <a:spLocks/>
          </p:cNvSpPr>
          <p:nvPr/>
        </p:nvSpPr>
        <p:spPr bwMode="auto">
          <a:xfrm flipH="1">
            <a:off x="4988561" y="2660650"/>
            <a:ext cx="194628" cy="2667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25636" name="Right Brace 8"/>
          <p:cNvSpPr>
            <a:spLocks/>
          </p:cNvSpPr>
          <p:nvPr/>
        </p:nvSpPr>
        <p:spPr bwMode="auto">
          <a:xfrm>
            <a:off x="5168584" y="3136900"/>
            <a:ext cx="155575" cy="26670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25637" name="Right Brace 9"/>
          <p:cNvSpPr>
            <a:spLocks/>
          </p:cNvSpPr>
          <p:nvPr/>
        </p:nvSpPr>
        <p:spPr bwMode="auto">
          <a:xfrm flipH="1">
            <a:off x="4368162" y="3528060"/>
            <a:ext cx="309563" cy="2486660"/>
          </a:xfrm>
          <a:prstGeom prst="rightBrace">
            <a:avLst>
              <a:gd name="adj1" fmla="val 8419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76960" y="5171440"/>
            <a:ext cx="6776720" cy="1026160"/>
          </a:xfrm>
          <a:prstGeom prst="rect">
            <a:avLst/>
          </a:prstGeom>
          <a:solidFill>
            <a:schemeClr val="bg1">
              <a:alpha val="31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3680" y="5422910"/>
            <a:ext cx="91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On the Next Page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7579360" y="5792242"/>
            <a:ext cx="4470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Footer Placeholder 1"/>
          <p:cNvSpPr txBox="1">
            <a:spLocks/>
          </p:cNvSpPr>
          <p:nvPr/>
        </p:nvSpPr>
        <p:spPr bwMode="auto">
          <a:xfrm>
            <a:off x="530225" y="64611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6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6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0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graphicFrame>
        <p:nvGraphicFramePr>
          <p:cNvPr id="162875" name="Group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20560"/>
              </p:ext>
            </p:extLst>
          </p:nvPr>
        </p:nvGraphicFramePr>
        <p:xfrm>
          <a:off x="622300" y="17399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MINIMUM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95"/>
          <p:cNvGrpSpPr>
            <a:grpSpLocks/>
          </p:cNvGrpSpPr>
          <p:nvPr/>
        </p:nvGrpSpPr>
        <p:grpSpPr bwMode="auto">
          <a:xfrm>
            <a:off x="7032625" y="3454400"/>
            <a:ext cx="1476375" cy="674688"/>
            <a:chOff x="4406" y="2984"/>
            <a:chExt cx="930" cy="425"/>
          </a:xfrm>
        </p:grpSpPr>
        <p:sp>
          <p:nvSpPr>
            <p:cNvPr id="162912" name="Text Box 96"/>
            <p:cNvSpPr txBox="1">
              <a:spLocks noChangeArrowheads="1"/>
            </p:cNvSpPr>
            <p:nvPr/>
          </p:nvSpPr>
          <p:spPr bwMode="auto">
            <a:xfrm>
              <a:off x="4406" y="3159"/>
              <a:ext cx="7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Minimax</a:t>
              </a:r>
            </a:p>
          </p:txBody>
        </p:sp>
        <p:sp>
          <p:nvSpPr>
            <p:cNvPr id="26652" name="Freeform 97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653" name="AutoShape 98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8" name="Footer Placeholder 1"/>
          <p:cNvSpPr txBox="1">
            <a:spLocks/>
          </p:cNvSpPr>
          <p:nvPr/>
        </p:nvSpPr>
        <p:spPr bwMode="auto">
          <a:xfrm>
            <a:off x="292100" y="63023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62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75640" y="221297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4800" dirty="0">
                <a:solidFill>
                  <a:srgbClr val="8000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Risk</a:t>
            </a:r>
            <a:br>
              <a:rPr lang="en-US" altLang="en-US" sz="4800" dirty="0">
                <a:solidFill>
                  <a:srgbClr val="8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sz="4800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(</a:t>
            </a:r>
            <a:r>
              <a:rPr lang="en-US" altLang="en-US" sz="3200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Expected Monetary Value</a:t>
            </a:r>
            <a:r>
              <a:rPr lang="en-US" altLang="en-US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)</a:t>
            </a:r>
            <a:endParaRPr lang="en-AU" altLang="en-US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43892" y="248589"/>
            <a:ext cx="1477792" cy="102141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149644576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1003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Risk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31838" y="2060575"/>
            <a:ext cx="7686675" cy="293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Each possible state of nature has an assumed probability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States of nature are mutually exclusive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Probabilities must sum to 1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Determine the expected monetary value (EMV) for each alternative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4165665818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rgbClr val="0033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Risk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01800"/>
            <a:ext cx="7747000" cy="1981200"/>
          </a:xfrm>
        </p:spPr>
        <p:txBody>
          <a:bodyPr/>
          <a:lstStyle/>
          <a:p>
            <a:pPr marL="355600" indent="-3556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Decision making when there are several possible states of nature and we know the probabilities associated with each possible state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Most popular method is to choose the alternative with the highest </a:t>
            </a:r>
            <a:r>
              <a:rPr lang="en-US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expected monetary value (EMV)</a:t>
            </a:r>
          </a:p>
        </p:txBody>
      </p:sp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546100" y="6172200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>
                <a:solidFill>
                  <a:schemeClr val="accent5">
                    <a:lumMod val="10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Content</a:t>
            </a:r>
          </a:p>
        </p:txBody>
      </p:sp>
      <p:pic>
        <p:nvPicPr>
          <p:cNvPr id="7" name="Content Placeholder 5" descr="Logo.psd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177802" y="6291911"/>
            <a:ext cx="28956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800" dirty="0"/>
              <a:t>Regents Park Publishers</a:t>
            </a:r>
          </a:p>
        </p:txBody>
      </p:sp>
      <p:sp>
        <p:nvSpPr>
          <p:cNvPr id="4" name="Rounded Rectangle 3">
            <a:hlinkClick r:id="rId6" action="ppaction://hlinksldjump"/>
          </p:cNvPr>
          <p:cNvSpPr/>
          <p:nvPr/>
        </p:nvSpPr>
        <p:spPr>
          <a:xfrm>
            <a:off x="2193211" y="1961511"/>
            <a:ext cx="5054428" cy="59912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Decision Making Environments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Lucida Bright" panose="02040602050505020304" pitchFamily="18" charset="0"/>
              <a:cs typeface="FrankRuehl" panose="020E0503060101010101" pitchFamily="34" charset="-79"/>
            </a:endParaRPr>
          </a:p>
        </p:txBody>
      </p:sp>
      <p:sp>
        <p:nvSpPr>
          <p:cNvPr id="8" name="Rounded Rectangle 7">
            <a:hlinkClick r:id="rId7" action="ppaction://hlinksldjump"/>
          </p:cNvPr>
          <p:cNvSpPr/>
          <p:nvPr/>
        </p:nvSpPr>
        <p:spPr>
          <a:xfrm>
            <a:off x="2193211" y="2914848"/>
            <a:ext cx="5054428" cy="569496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Decision Trees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Lucida Bright" panose="02040602050505020304" pitchFamily="18" charset="0"/>
              <a:cs typeface="FrankRuehl" panose="020E0503060101010101" pitchFamily="34" charset="-79"/>
            </a:endParaRPr>
          </a:p>
        </p:txBody>
      </p:sp>
      <p:sp>
        <p:nvSpPr>
          <p:cNvPr id="10" name="Rounded Rectangle 9">
            <a:hlinkClick r:id="rId8" action="ppaction://hlinksldjump"/>
          </p:cNvPr>
          <p:cNvSpPr/>
          <p:nvPr/>
        </p:nvSpPr>
        <p:spPr>
          <a:xfrm>
            <a:off x="2193211" y="3997962"/>
            <a:ext cx="5054428" cy="599440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Break- even Analysis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168388" y="3778984"/>
            <a:ext cx="687832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9">
            <a:hlinkClick r:id="rId8" action="ppaction://hlinksldjump"/>
            <a:extLst>
              <a:ext uri="{FF2B5EF4-FFF2-40B4-BE49-F238E27FC236}">
                <a16:creationId xmlns:a16="http://schemas.microsoft.com/office/drawing/2014/main" id="{9E4C927C-89BA-468D-85D2-E2CEF0C82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3211" y="4968305"/>
            <a:ext cx="5054428" cy="508571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Ethics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8872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89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EMV Example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647700" y="4552950"/>
            <a:ext cx="6704079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1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)($200,000)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)(-$180,000) = $10,000</a:t>
            </a:r>
          </a:p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2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)($100,000)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)(-$20,000) = </a:t>
            </a:r>
            <a:r>
              <a:rPr lang="en-US" altLang="en-US" b="1" dirty="0">
                <a:solidFill>
                  <a:srgbClr val="BF0922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$40,000</a:t>
            </a:r>
          </a:p>
          <a:p>
            <a:pPr>
              <a:lnSpc>
                <a:spcPct val="120000"/>
              </a:lnSpc>
              <a:buFont typeface="Times" charset="0"/>
              <a:buAutoNum type="arabicPeriod"/>
            </a:pP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EMV(</a:t>
            </a:r>
            <a:r>
              <a:rPr lang="en-US" altLang="en-US" b="1" i="1" dirty="0">
                <a:latin typeface="FrankRuehl" panose="020E0503060101010101" pitchFamily="34" charset="-79"/>
                <a:cs typeface="FrankRuehl" panose="020E0503060101010101" pitchFamily="34" charset="-79"/>
              </a:rPr>
              <a:t>A</a:t>
            </a:r>
            <a:r>
              <a:rPr lang="en-US" altLang="en-US" b="1" baseline="-25000" dirty="0">
                <a:latin typeface="FrankRuehl" panose="020E0503060101010101" pitchFamily="34" charset="-79"/>
                <a:cs typeface="FrankRuehl" panose="020E0503060101010101" pitchFamily="34" charset="-79"/>
              </a:rPr>
              <a:t>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 =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.7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)($0) + (</a:t>
            </a:r>
            <a:r>
              <a:rPr lang="en-US" altLang="en-US" b="1" dirty="0">
                <a:solidFill>
                  <a:srgbClr val="C0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.3</a:t>
            </a:r>
            <a:r>
              <a:rPr lang="en-US" altLang="en-US" b="1" dirty="0">
                <a:latin typeface="FrankRuehl" panose="020E0503060101010101" pitchFamily="34" charset="-79"/>
                <a:cs typeface="FrankRuehl" panose="020E0503060101010101" pitchFamily="34" charset="-79"/>
              </a:rPr>
              <a:t>)($0) = $0</a:t>
            </a:r>
          </a:p>
        </p:txBody>
      </p:sp>
      <p:grpSp>
        <p:nvGrpSpPr>
          <p:cNvPr id="43020" name="Group 12"/>
          <p:cNvGrpSpPr>
            <a:grpSpLocks/>
          </p:cNvGrpSpPr>
          <p:nvPr/>
        </p:nvGrpSpPr>
        <p:grpSpPr bwMode="auto">
          <a:xfrm>
            <a:off x="777875" y="1524000"/>
            <a:ext cx="7586663" cy="2970213"/>
            <a:chOff x="490" y="888"/>
            <a:chExt cx="4779" cy="1871"/>
          </a:xfrm>
        </p:grpSpPr>
        <p:grpSp>
          <p:nvGrpSpPr>
            <p:cNvPr id="50181" name="Group 4"/>
            <p:cNvGrpSpPr>
              <a:grpSpLocks/>
            </p:cNvGrpSpPr>
            <p:nvPr/>
          </p:nvGrpSpPr>
          <p:grpSpPr bwMode="auto">
            <a:xfrm>
              <a:off x="490" y="895"/>
              <a:ext cx="4779" cy="1864"/>
              <a:chOff x="486" y="2047"/>
              <a:chExt cx="4779" cy="1864"/>
            </a:xfrm>
          </p:grpSpPr>
          <p:sp>
            <p:nvSpPr>
              <p:cNvPr id="50183" name="Rectangle 5"/>
              <p:cNvSpPr>
                <a:spLocks noChangeArrowheads="1"/>
              </p:cNvSpPr>
              <p:nvPr/>
            </p:nvSpPr>
            <p:spPr bwMode="auto">
              <a:xfrm>
                <a:off x="486" y="2047"/>
                <a:ext cx="4779" cy="18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572000" algn="ctr"/>
                    <a:tab pos="5626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/>
                  <a:t>	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States of Nature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Favorable		Unfavorable</a:t>
                </a:r>
                <a:b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</a:b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 Alternatives 	Market 		Market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large plant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1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$200,000		-$180,000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small plant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2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$100,000		-$20,000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nothing (</a:t>
                </a:r>
                <a:r>
                  <a:rPr lang="en-US" altLang="en-US" sz="2000" i="1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A</a:t>
                </a:r>
                <a:r>
                  <a:rPr lang="en-US" altLang="en-US" sz="2000" baseline="-25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3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)	$0		$0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altLang="en-US" sz="2000" dirty="0">
                    <a:solidFill>
                      <a:srgbClr val="C00000"/>
                    </a:solidFill>
                    <a:latin typeface="FrankRuehl" panose="020E0503060101010101" pitchFamily="34" charset="-79"/>
                    <a:cs typeface="FrankRuehl" panose="020E0503060101010101" pitchFamily="34" charset="-79"/>
                  </a:rPr>
                  <a:t>Probabilities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</a:t>
                </a:r>
                <a:r>
                  <a:rPr lang="en-US" altLang="en-US" sz="2000" dirty="0">
                    <a:solidFill>
                      <a:srgbClr val="C00000"/>
                    </a:solidFill>
                    <a:latin typeface="FrankRuehl" panose="020E0503060101010101" pitchFamily="34" charset="-79"/>
                    <a:cs typeface="FrankRuehl" panose="020E0503060101010101" pitchFamily="34" charset="-79"/>
                  </a:rPr>
                  <a:t>.7		.3</a:t>
                </a:r>
              </a:p>
            </p:txBody>
          </p:sp>
          <p:sp>
            <p:nvSpPr>
              <p:cNvPr id="50184" name="Line 6"/>
              <p:cNvSpPr>
                <a:spLocks noChangeShapeType="1"/>
              </p:cNvSpPr>
              <p:nvPr/>
            </p:nvSpPr>
            <p:spPr bwMode="auto">
              <a:xfrm>
                <a:off x="528" y="2760"/>
                <a:ext cx="47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5" name="Line 7"/>
              <p:cNvSpPr>
                <a:spLocks noChangeShapeType="1"/>
              </p:cNvSpPr>
              <p:nvPr/>
            </p:nvSpPr>
            <p:spPr bwMode="auto">
              <a:xfrm>
                <a:off x="528" y="3584"/>
                <a:ext cx="47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6" name="Line 8"/>
              <p:cNvSpPr>
                <a:spLocks noChangeShapeType="1"/>
              </p:cNvSpPr>
              <p:nvPr/>
            </p:nvSpPr>
            <p:spPr bwMode="auto">
              <a:xfrm>
                <a:off x="528" y="3856"/>
                <a:ext cx="473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187" name="Line 9"/>
              <p:cNvSpPr>
                <a:spLocks noChangeShapeType="1"/>
              </p:cNvSpPr>
              <p:nvPr/>
            </p:nvSpPr>
            <p:spPr bwMode="auto">
              <a:xfrm>
                <a:off x="2888" y="2304"/>
                <a:ext cx="23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50182" name="Line 11"/>
            <p:cNvSpPr>
              <a:spLocks noChangeShapeType="1"/>
            </p:cNvSpPr>
            <p:nvPr/>
          </p:nvSpPr>
          <p:spPr bwMode="auto">
            <a:xfrm>
              <a:off x="528" y="888"/>
              <a:ext cx="47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296545382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175577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5400" dirty="0">
                <a:solidFill>
                  <a:srgbClr val="8000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Trees</a:t>
            </a:r>
            <a:endParaRPr lang="en-AU" altLang="en-US" sz="5400" dirty="0">
              <a:solidFill>
                <a:srgbClr val="800000"/>
              </a:solidFill>
              <a:effectLst/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3172" y="279069"/>
            <a:ext cx="1477792" cy="102141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17650" y="577850"/>
            <a:ext cx="6108700" cy="5778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effectLst/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11300"/>
            <a:ext cx="7772400" cy="4965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Any problem that can be presented in a decision table can also be graphically represented in a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</a:t>
            </a:r>
          </a:p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trees are most beneficial when a sequence of decisions must be made</a:t>
            </a:r>
          </a:p>
          <a:p>
            <a:pPr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All decision trees contain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points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or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nodes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and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state-of-nature points</a:t>
            </a:r>
            <a:r>
              <a:rPr lang="en-US" altLang="zh-TW" sz="2400" dirty="0">
                <a:solidFill>
                  <a:srgbClr val="800000"/>
                </a:solidFill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 </a:t>
            </a: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or </a:t>
            </a:r>
            <a:r>
              <a:rPr lang="en-US" altLang="zh-TW" sz="2400" i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nodes</a:t>
            </a:r>
          </a:p>
          <a:p>
            <a:pPr lvl="1"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 decision node from which one of several alternatives may be chosen</a:t>
            </a:r>
          </a:p>
          <a:p>
            <a:pPr lvl="1" eaLnBrk="1" hangingPunct="1">
              <a:defRPr/>
            </a:pPr>
            <a:r>
              <a:rPr lang="en-US" altLang="zh-TW" sz="24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A state-of-nature node out of which one state of nature will occur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0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271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Trees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768350" y="1447800"/>
            <a:ext cx="7605713" cy="388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701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92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Define the problem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Structure or draw the decision tree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Assign probabilities to the states of nature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Estimate payoffs for each possible combination of decision alternatives and states of nature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Solve the problem by working backward through the tree computing the EMV for each state-of-nature node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1003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Table Example</a:t>
            </a:r>
          </a:p>
        </p:txBody>
      </p:sp>
      <p:grpSp>
        <p:nvGrpSpPr>
          <p:cNvPr id="33802" name="Group 10"/>
          <p:cNvGrpSpPr>
            <a:grpSpLocks/>
          </p:cNvGrpSpPr>
          <p:nvPr/>
        </p:nvGrpSpPr>
        <p:grpSpPr bwMode="auto">
          <a:xfrm>
            <a:off x="557213" y="2224088"/>
            <a:ext cx="8031162" cy="2017712"/>
            <a:chOff x="351" y="1401"/>
            <a:chExt cx="5059" cy="1271"/>
          </a:xfrm>
        </p:grpSpPr>
        <p:grpSp>
          <p:nvGrpSpPr>
            <p:cNvPr id="45060" name="Group 3"/>
            <p:cNvGrpSpPr>
              <a:grpSpLocks/>
            </p:cNvGrpSpPr>
            <p:nvPr/>
          </p:nvGrpSpPr>
          <p:grpSpPr bwMode="auto">
            <a:xfrm>
              <a:off x="351" y="1401"/>
              <a:ext cx="5059" cy="1271"/>
              <a:chOff x="351" y="1401"/>
              <a:chExt cx="5059" cy="1271"/>
            </a:xfrm>
          </p:grpSpPr>
          <p:sp>
            <p:nvSpPr>
              <p:cNvPr id="45062" name="Rectangle 4"/>
              <p:cNvSpPr>
                <a:spLocks noChangeArrowheads="1"/>
              </p:cNvSpPr>
              <p:nvPr/>
            </p:nvSpPr>
            <p:spPr bwMode="auto">
              <a:xfrm>
                <a:off x="351" y="1401"/>
                <a:ext cx="5059" cy="12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054100" algn="ctr"/>
                    <a:tab pos="4000500" algn="ctr"/>
                    <a:tab pos="5245100" algn="ctr"/>
                    <a:tab pos="66675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	</a:t>
                </a: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	State of Nature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	Alternatives	Favorable Market		Unfavorable Market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large plant	$200,000		–$180,000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Construct small plant	$100,000		–$  20,000</a:t>
                </a:r>
              </a:p>
              <a:p>
                <a:pPr>
                  <a:lnSpc>
                    <a:spcPct val="12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nothing	$           0		  $           0</a:t>
                </a:r>
              </a:p>
            </p:txBody>
          </p:sp>
          <p:sp>
            <p:nvSpPr>
              <p:cNvPr id="45063" name="Line 5"/>
              <p:cNvSpPr>
                <a:spLocks noChangeShapeType="1"/>
              </p:cNvSpPr>
              <p:nvPr/>
            </p:nvSpPr>
            <p:spPr bwMode="auto">
              <a:xfrm>
                <a:off x="400" y="1912"/>
                <a:ext cx="49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4" name="Line 6"/>
              <p:cNvSpPr>
                <a:spLocks noChangeShapeType="1"/>
              </p:cNvSpPr>
              <p:nvPr/>
            </p:nvSpPr>
            <p:spPr bwMode="auto">
              <a:xfrm>
                <a:off x="400" y="2672"/>
                <a:ext cx="498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5" name="Line 7"/>
              <p:cNvSpPr>
                <a:spLocks noChangeShapeType="1"/>
              </p:cNvSpPr>
              <p:nvPr/>
            </p:nvSpPr>
            <p:spPr bwMode="auto">
              <a:xfrm>
                <a:off x="2232" y="1672"/>
                <a:ext cx="31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5061" name="Line 9"/>
            <p:cNvSpPr>
              <a:spLocks noChangeShapeType="1"/>
            </p:cNvSpPr>
            <p:nvPr/>
          </p:nvSpPr>
          <p:spPr bwMode="auto">
            <a:xfrm>
              <a:off x="392" y="1424"/>
              <a:ext cx="5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447675"/>
            <a:ext cx="8089900" cy="13589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Symbols used in</a:t>
            </a:r>
            <a:b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Making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866775" y="2138363"/>
            <a:ext cx="7372350" cy="2456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 startAt="2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Symbols used in a decision tree: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lphaL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 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– 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d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ecision node from which one of several alternatives may be selected </a:t>
            </a:r>
          </a:p>
          <a:p>
            <a:pPr lvl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lphaL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  <a:sym typeface="Wingdings" pitchFamily="2" charset="2"/>
              </a:rPr>
              <a:t></a:t>
            </a: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 – a state-of-nature node out of which one state of nature will occur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27100" y="508000"/>
            <a:ext cx="7289800" cy="711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effectLst/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Structure of Decision Trees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5500" y="1625600"/>
            <a:ext cx="7493000" cy="3479800"/>
          </a:xfrm>
        </p:spPr>
        <p:txBody>
          <a:bodyPr/>
          <a:lstStyle/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Trees start from left to right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Represent decisions and outcomes in sequential order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Squares represent decision nodes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Circles represent states of nature nodes</a:t>
            </a:r>
          </a:p>
          <a:p>
            <a:pPr eaLnBrk="1" hangingPunct="1"/>
            <a:r>
              <a:rPr lang="en-US" altLang="zh-TW" sz="2800" dirty="0"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Lines or branches connect the decisions nodes and the states of nature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628900" y="5022850"/>
            <a:ext cx="4038600" cy="1454150"/>
            <a:chOff x="1656" y="3096"/>
            <a:chExt cx="2544" cy="984"/>
          </a:xfrm>
        </p:grpSpPr>
        <p:sp>
          <p:nvSpPr>
            <p:cNvPr id="43013" name="Freeform 16"/>
            <p:cNvSpPr>
              <a:spLocks/>
            </p:cNvSpPr>
            <p:nvPr/>
          </p:nvSpPr>
          <p:spPr bwMode="auto">
            <a:xfrm>
              <a:off x="2872" y="3096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4" name="Freeform 17"/>
            <p:cNvSpPr>
              <a:spLocks/>
            </p:cNvSpPr>
            <p:nvPr/>
          </p:nvSpPr>
          <p:spPr bwMode="auto">
            <a:xfrm>
              <a:off x="2872" y="3440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5" name="Freeform 18"/>
            <p:cNvSpPr>
              <a:spLocks/>
            </p:cNvSpPr>
            <p:nvPr/>
          </p:nvSpPr>
          <p:spPr bwMode="auto">
            <a:xfrm>
              <a:off x="2872" y="3792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6" name="Freeform 19"/>
            <p:cNvSpPr>
              <a:spLocks/>
            </p:cNvSpPr>
            <p:nvPr/>
          </p:nvSpPr>
          <p:spPr bwMode="auto">
            <a:xfrm flipV="1">
              <a:off x="2872" y="3224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7" name="Freeform 20"/>
            <p:cNvSpPr>
              <a:spLocks/>
            </p:cNvSpPr>
            <p:nvPr/>
          </p:nvSpPr>
          <p:spPr bwMode="auto">
            <a:xfrm flipV="1">
              <a:off x="2872" y="3576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8" name="Freeform 21"/>
            <p:cNvSpPr>
              <a:spLocks/>
            </p:cNvSpPr>
            <p:nvPr/>
          </p:nvSpPr>
          <p:spPr bwMode="auto">
            <a:xfrm flipV="1">
              <a:off x="2872" y="3944"/>
              <a:ext cx="1328" cy="136"/>
            </a:xfrm>
            <a:custGeom>
              <a:avLst/>
              <a:gdLst>
                <a:gd name="T0" fmla="*/ 0 w 1328"/>
                <a:gd name="T1" fmla="*/ 136 h 136"/>
                <a:gd name="T2" fmla="*/ 248 w 1328"/>
                <a:gd name="T3" fmla="*/ 0 h 136"/>
                <a:gd name="T4" fmla="*/ 1328 w 1328"/>
                <a:gd name="T5" fmla="*/ 0 h 136"/>
                <a:gd name="T6" fmla="*/ 0 60000 65536"/>
                <a:gd name="T7" fmla="*/ 0 60000 65536"/>
                <a:gd name="T8" fmla="*/ 0 60000 65536"/>
                <a:gd name="T9" fmla="*/ 0 w 1328"/>
                <a:gd name="T10" fmla="*/ 0 h 136"/>
                <a:gd name="T11" fmla="*/ 1328 w 1328"/>
                <a:gd name="T12" fmla="*/ 136 h 1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28" h="136">
                  <a:moveTo>
                    <a:pt x="0" y="136"/>
                  </a:moveTo>
                  <a:lnTo>
                    <a:pt x="248" y="0"/>
                  </a:lnTo>
                  <a:lnTo>
                    <a:pt x="1328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43019" name="Group 15"/>
            <p:cNvGrpSpPr>
              <a:grpSpLocks/>
            </p:cNvGrpSpPr>
            <p:nvPr/>
          </p:nvGrpSpPr>
          <p:grpSpPr bwMode="auto">
            <a:xfrm>
              <a:off x="1656" y="3120"/>
              <a:ext cx="1344" cy="936"/>
              <a:chOff x="1776" y="3120"/>
              <a:chExt cx="1344" cy="936"/>
            </a:xfrm>
          </p:grpSpPr>
          <p:sp>
            <p:nvSpPr>
              <p:cNvPr id="43020" name="Line 10"/>
              <p:cNvSpPr>
                <a:spLocks noChangeShapeType="1"/>
              </p:cNvSpPr>
              <p:nvPr/>
            </p:nvSpPr>
            <p:spPr bwMode="auto">
              <a:xfrm flipV="1">
                <a:off x="1960" y="3256"/>
                <a:ext cx="968" cy="3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1" name="Line 11"/>
              <p:cNvSpPr>
                <a:spLocks noChangeShapeType="1"/>
              </p:cNvSpPr>
              <p:nvPr/>
            </p:nvSpPr>
            <p:spPr bwMode="auto">
              <a:xfrm flipV="1">
                <a:off x="1968" y="3576"/>
                <a:ext cx="9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2" name="Line 12"/>
              <p:cNvSpPr>
                <a:spLocks noChangeShapeType="1"/>
              </p:cNvSpPr>
              <p:nvPr/>
            </p:nvSpPr>
            <p:spPr bwMode="auto">
              <a:xfrm>
                <a:off x="1928" y="3576"/>
                <a:ext cx="1016" cy="3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023" name="Rectangle 6"/>
              <p:cNvSpPr>
                <a:spLocks noChangeArrowheads="1"/>
              </p:cNvSpPr>
              <p:nvPr/>
            </p:nvSpPr>
            <p:spPr bwMode="auto">
              <a:xfrm>
                <a:off x="1776" y="3488"/>
                <a:ext cx="232" cy="200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grpSp>
            <p:nvGrpSpPr>
              <p:cNvPr id="43024" name="Group 14"/>
              <p:cNvGrpSpPr>
                <a:grpSpLocks/>
              </p:cNvGrpSpPr>
              <p:nvPr/>
            </p:nvGrpSpPr>
            <p:grpSpPr bwMode="auto">
              <a:xfrm>
                <a:off x="2880" y="3120"/>
                <a:ext cx="240" cy="936"/>
                <a:chOff x="2880" y="3120"/>
                <a:chExt cx="240" cy="936"/>
              </a:xfrm>
            </p:grpSpPr>
            <p:sp>
              <p:nvSpPr>
                <p:cNvPr id="43025" name="Oval 7"/>
                <p:cNvSpPr>
                  <a:spLocks noChangeArrowheads="1"/>
                </p:cNvSpPr>
                <p:nvPr/>
              </p:nvSpPr>
              <p:spPr bwMode="auto">
                <a:xfrm>
                  <a:off x="2880" y="3120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  <p:sp>
              <p:nvSpPr>
                <p:cNvPr id="43026" name="Oval 8"/>
                <p:cNvSpPr>
                  <a:spLocks noChangeArrowheads="1"/>
                </p:cNvSpPr>
                <p:nvPr/>
              </p:nvSpPr>
              <p:spPr bwMode="auto">
                <a:xfrm>
                  <a:off x="2880" y="3468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  <p:sp>
              <p:nvSpPr>
                <p:cNvPr id="43027" name="Oval 9"/>
                <p:cNvSpPr>
                  <a:spLocks noChangeArrowheads="1"/>
                </p:cNvSpPr>
                <p:nvPr/>
              </p:nvSpPr>
              <p:spPr bwMode="auto">
                <a:xfrm>
                  <a:off x="2880" y="3816"/>
                  <a:ext cx="240" cy="240"/>
                </a:xfrm>
                <a:prstGeom prst="ellipse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32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1pPr>
                  <a:lvl2pPr marL="742950" indent="-28575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8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2pPr>
                  <a:lvl3pPr marL="1143000" indent="-228600">
                    <a:lnSpc>
                      <a:spcPct val="90000"/>
                    </a:lnSpc>
                    <a:spcAft>
                      <a:spcPct val="40000"/>
                    </a:spcAft>
                    <a:buChar char="•"/>
                    <a:defRPr sz="24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3pPr>
                  <a:lvl4pPr marL="1600200" indent="-228600">
                    <a:lnSpc>
                      <a:spcPct val="90000"/>
                    </a:lnSpc>
                    <a:spcAft>
                      <a:spcPct val="40000"/>
                    </a:spcAft>
                    <a:buChar char="–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4pPr>
                  <a:lvl5pPr marL="2057400" indent="-228600">
                    <a:lnSpc>
                      <a:spcPct val="90000"/>
                    </a:lnSpc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40000"/>
                    </a:spcAft>
                    <a:buChar char="»"/>
                    <a:defRPr sz="2000" b="1">
                      <a:solidFill>
                        <a:schemeClr val="tx1"/>
                      </a:solidFill>
                      <a:latin typeface="Arial" pitchFamily="34" charset="0"/>
                      <a:ea typeface="ＭＳ Ｐゴシック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Aft>
                      <a:spcPct val="0"/>
                    </a:spcAft>
                    <a:buFontTx/>
                    <a:buNone/>
                  </a:pPr>
                  <a:endParaRPr lang="en-US" altLang="en-US" sz="2400" dirty="0"/>
                </a:p>
              </p:txBody>
            </p:sp>
          </p:grpSp>
        </p:grp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622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effectLst/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Thompson’s Decision Tree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3835400" y="2081213"/>
            <a:ext cx="3441700" cy="2863849"/>
            <a:chOff x="2416" y="1311"/>
            <a:chExt cx="2168" cy="1804"/>
          </a:xfrm>
        </p:grpSpPr>
        <p:sp>
          <p:nvSpPr>
            <p:cNvPr id="44054" name="Text Box 3"/>
            <p:cNvSpPr txBox="1">
              <a:spLocks noChangeArrowheads="1"/>
            </p:cNvSpPr>
            <p:nvPr/>
          </p:nvSpPr>
          <p:spPr bwMode="auto">
            <a:xfrm>
              <a:off x="2825" y="1311"/>
              <a:ext cx="11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Favorable Market</a:t>
              </a:r>
            </a:p>
          </p:txBody>
        </p:sp>
        <p:sp>
          <p:nvSpPr>
            <p:cNvPr id="44055" name="Text Box 4"/>
            <p:cNvSpPr txBox="1">
              <a:spLocks noChangeArrowheads="1"/>
            </p:cNvSpPr>
            <p:nvPr/>
          </p:nvSpPr>
          <p:spPr bwMode="auto">
            <a:xfrm>
              <a:off x="2825" y="1813"/>
              <a:ext cx="129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Unfavorable Market</a:t>
              </a:r>
            </a:p>
          </p:txBody>
        </p:sp>
        <p:sp>
          <p:nvSpPr>
            <p:cNvPr id="44056" name="Freeform 6"/>
            <p:cNvSpPr>
              <a:spLocks/>
            </p:cNvSpPr>
            <p:nvPr/>
          </p:nvSpPr>
          <p:spPr bwMode="auto">
            <a:xfrm>
              <a:off x="2416" y="1525"/>
              <a:ext cx="2168" cy="267"/>
            </a:xfrm>
            <a:custGeom>
              <a:avLst/>
              <a:gdLst>
                <a:gd name="T0" fmla="*/ 0 w 2168"/>
                <a:gd name="T1" fmla="*/ 267 h 267"/>
                <a:gd name="T2" fmla="*/ 464 w 2168"/>
                <a:gd name="T3" fmla="*/ 3 h 267"/>
                <a:gd name="T4" fmla="*/ 2168 w 2168"/>
                <a:gd name="T5" fmla="*/ 0 h 267"/>
                <a:gd name="T6" fmla="*/ 0 60000 65536"/>
                <a:gd name="T7" fmla="*/ 0 60000 65536"/>
                <a:gd name="T8" fmla="*/ 0 60000 65536"/>
                <a:gd name="T9" fmla="*/ 0 w 2168"/>
                <a:gd name="T10" fmla="*/ 0 h 267"/>
                <a:gd name="T11" fmla="*/ 2168 w 2168"/>
                <a:gd name="T12" fmla="*/ 267 h 2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67">
                  <a:moveTo>
                    <a:pt x="0" y="267"/>
                  </a:moveTo>
                  <a:lnTo>
                    <a:pt x="464" y="3"/>
                  </a:lnTo>
                  <a:lnTo>
                    <a:pt x="2168" y="0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7" name="Freeform 7"/>
            <p:cNvSpPr>
              <a:spLocks/>
            </p:cNvSpPr>
            <p:nvPr/>
          </p:nvSpPr>
          <p:spPr bwMode="auto">
            <a:xfrm>
              <a:off x="2416" y="1792"/>
              <a:ext cx="2168" cy="232"/>
            </a:xfrm>
            <a:custGeom>
              <a:avLst/>
              <a:gdLst>
                <a:gd name="T0" fmla="*/ 0 w 2168"/>
                <a:gd name="T1" fmla="*/ 0 h 232"/>
                <a:gd name="T2" fmla="*/ 456 w 2168"/>
                <a:gd name="T3" fmla="*/ 232 h 232"/>
                <a:gd name="T4" fmla="*/ 2168 w 2168"/>
                <a:gd name="T5" fmla="*/ 232 h 232"/>
                <a:gd name="T6" fmla="*/ 0 60000 65536"/>
                <a:gd name="T7" fmla="*/ 0 60000 65536"/>
                <a:gd name="T8" fmla="*/ 0 60000 65536"/>
                <a:gd name="T9" fmla="*/ 0 w 2168"/>
                <a:gd name="T10" fmla="*/ 0 h 232"/>
                <a:gd name="T11" fmla="*/ 2168 w 2168"/>
                <a:gd name="T12" fmla="*/ 232 h 2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32">
                  <a:moveTo>
                    <a:pt x="0" y="0"/>
                  </a:moveTo>
                  <a:lnTo>
                    <a:pt x="456" y="232"/>
                  </a:lnTo>
                  <a:lnTo>
                    <a:pt x="2168" y="232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8" name="Freeform 10"/>
            <p:cNvSpPr>
              <a:spLocks/>
            </p:cNvSpPr>
            <p:nvPr/>
          </p:nvSpPr>
          <p:spPr bwMode="auto">
            <a:xfrm>
              <a:off x="2416" y="2656"/>
              <a:ext cx="2168" cy="232"/>
            </a:xfrm>
            <a:custGeom>
              <a:avLst/>
              <a:gdLst>
                <a:gd name="T0" fmla="*/ 0 w 2168"/>
                <a:gd name="T1" fmla="*/ 232 h 232"/>
                <a:gd name="T2" fmla="*/ 456 w 2168"/>
                <a:gd name="T3" fmla="*/ 0 h 232"/>
                <a:gd name="T4" fmla="*/ 2168 w 2168"/>
                <a:gd name="T5" fmla="*/ 3 h 232"/>
                <a:gd name="T6" fmla="*/ 0 60000 65536"/>
                <a:gd name="T7" fmla="*/ 0 60000 65536"/>
                <a:gd name="T8" fmla="*/ 0 60000 65536"/>
                <a:gd name="T9" fmla="*/ 0 w 2168"/>
                <a:gd name="T10" fmla="*/ 0 h 232"/>
                <a:gd name="T11" fmla="*/ 2168 w 2168"/>
                <a:gd name="T12" fmla="*/ 232 h 2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32">
                  <a:moveTo>
                    <a:pt x="0" y="232"/>
                  </a:moveTo>
                  <a:lnTo>
                    <a:pt x="456" y="0"/>
                  </a:lnTo>
                  <a:lnTo>
                    <a:pt x="2168" y="3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59" name="Freeform 11"/>
            <p:cNvSpPr>
              <a:spLocks/>
            </p:cNvSpPr>
            <p:nvPr/>
          </p:nvSpPr>
          <p:spPr bwMode="auto">
            <a:xfrm>
              <a:off x="2416" y="2889"/>
              <a:ext cx="2168" cy="225"/>
            </a:xfrm>
            <a:custGeom>
              <a:avLst/>
              <a:gdLst>
                <a:gd name="T0" fmla="*/ 0 w 2168"/>
                <a:gd name="T1" fmla="*/ 0 h 225"/>
                <a:gd name="T2" fmla="*/ 456 w 2168"/>
                <a:gd name="T3" fmla="*/ 223 h 225"/>
                <a:gd name="T4" fmla="*/ 2168 w 2168"/>
                <a:gd name="T5" fmla="*/ 225 h 225"/>
                <a:gd name="T6" fmla="*/ 0 60000 65536"/>
                <a:gd name="T7" fmla="*/ 0 60000 65536"/>
                <a:gd name="T8" fmla="*/ 0 60000 65536"/>
                <a:gd name="T9" fmla="*/ 0 w 2168"/>
                <a:gd name="T10" fmla="*/ 0 h 225"/>
                <a:gd name="T11" fmla="*/ 2168 w 2168"/>
                <a:gd name="T12" fmla="*/ 225 h 22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8" h="225">
                  <a:moveTo>
                    <a:pt x="0" y="0"/>
                  </a:moveTo>
                  <a:lnTo>
                    <a:pt x="456" y="223"/>
                  </a:lnTo>
                  <a:lnTo>
                    <a:pt x="2168" y="225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60" name="Text Box 12"/>
            <p:cNvSpPr txBox="1">
              <a:spLocks noChangeArrowheads="1"/>
            </p:cNvSpPr>
            <p:nvPr/>
          </p:nvSpPr>
          <p:spPr bwMode="auto">
            <a:xfrm>
              <a:off x="2825" y="2442"/>
              <a:ext cx="114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Favorable Market</a:t>
              </a:r>
            </a:p>
          </p:txBody>
        </p:sp>
        <p:sp>
          <p:nvSpPr>
            <p:cNvPr id="44061" name="Text Box 13"/>
            <p:cNvSpPr txBox="1">
              <a:spLocks noChangeArrowheads="1"/>
            </p:cNvSpPr>
            <p:nvPr/>
          </p:nvSpPr>
          <p:spPr bwMode="auto">
            <a:xfrm>
              <a:off x="2825" y="2900"/>
              <a:ext cx="1294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Unfavorable Market</a:t>
              </a:r>
            </a:p>
          </p:txBody>
        </p:sp>
      </p:grp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1612900" y="4533900"/>
            <a:ext cx="5651500" cy="1689100"/>
            <a:chOff x="1016" y="2856"/>
            <a:chExt cx="3560" cy="1064"/>
          </a:xfrm>
        </p:grpSpPr>
        <p:sp>
          <p:nvSpPr>
            <p:cNvPr id="44052" name="Text Box 16"/>
            <p:cNvSpPr txBox="1">
              <a:spLocks noChangeArrowheads="1"/>
            </p:cNvSpPr>
            <p:nvPr/>
          </p:nvSpPr>
          <p:spPr bwMode="auto">
            <a:xfrm rot="2218071">
              <a:off x="1608" y="3337"/>
              <a:ext cx="727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Do Nothing</a:t>
              </a:r>
            </a:p>
          </p:txBody>
        </p:sp>
        <p:sp>
          <p:nvSpPr>
            <p:cNvPr id="44053" name="Freeform 17"/>
            <p:cNvSpPr>
              <a:spLocks/>
            </p:cNvSpPr>
            <p:nvPr/>
          </p:nvSpPr>
          <p:spPr bwMode="auto">
            <a:xfrm>
              <a:off x="1016" y="2856"/>
              <a:ext cx="3560" cy="1064"/>
            </a:xfrm>
            <a:custGeom>
              <a:avLst/>
              <a:gdLst>
                <a:gd name="T0" fmla="*/ 3560 w 3560"/>
                <a:gd name="T1" fmla="*/ 1064 h 1064"/>
                <a:gd name="T2" fmla="*/ 1424 w 3560"/>
                <a:gd name="T3" fmla="*/ 1064 h 1064"/>
                <a:gd name="T4" fmla="*/ 0 w 3560"/>
                <a:gd name="T5" fmla="*/ 0 h 1064"/>
                <a:gd name="T6" fmla="*/ 0 60000 65536"/>
                <a:gd name="T7" fmla="*/ 0 60000 65536"/>
                <a:gd name="T8" fmla="*/ 0 60000 65536"/>
                <a:gd name="T9" fmla="*/ 0 w 3560"/>
                <a:gd name="T10" fmla="*/ 0 h 1064"/>
                <a:gd name="T11" fmla="*/ 3560 w 3560"/>
                <a:gd name="T12" fmla="*/ 1064 h 10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60" h="1064">
                  <a:moveTo>
                    <a:pt x="3560" y="1064"/>
                  </a:moveTo>
                  <a:lnTo>
                    <a:pt x="1424" y="1064"/>
                  </a:lnTo>
                  <a:lnTo>
                    <a:pt x="0" y="0"/>
                  </a:ln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1660525" y="2528888"/>
            <a:ext cx="2544763" cy="2095500"/>
            <a:chOff x="1046" y="1593"/>
            <a:chExt cx="1603" cy="1320"/>
          </a:xfrm>
        </p:grpSpPr>
        <p:sp>
          <p:nvSpPr>
            <p:cNvPr id="44049" name="Line 19"/>
            <p:cNvSpPr>
              <a:spLocks noChangeShapeType="1"/>
            </p:cNvSpPr>
            <p:nvPr/>
          </p:nvSpPr>
          <p:spPr bwMode="auto">
            <a:xfrm flipV="1">
              <a:off x="1046" y="1879"/>
              <a:ext cx="1271" cy="103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44050" name="Text Box 20"/>
            <p:cNvSpPr txBox="1">
              <a:spLocks noChangeArrowheads="1"/>
            </p:cNvSpPr>
            <p:nvPr/>
          </p:nvSpPr>
          <p:spPr bwMode="auto">
            <a:xfrm rot="-2322893">
              <a:off x="1129" y="2063"/>
              <a:ext cx="84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Construct</a:t>
              </a:r>
              <a:r>
                <a:rPr lang="en-US" altLang="en-US" sz="1600" dirty="0"/>
                <a:t> </a:t>
              </a: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Large Plant</a:t>
              </a:r>
            </a:p>
          </p:txBody>
        </p:sp>
        <p:sp>
          <p:nvSpPr>
            <p:cNvPr id="44051" name="Oval 21"/>
            <p:cNvSpPr>
              <a:spLocks noChangeArrowheads="1"/>
            </p:cNvSpPr>
            <p:nvPr/>
          </p:nvSpPr>
          <p:spPr bwMode="auto">
            <a:xfrm>
              <a:off x="2229" y="1593"/>
              <a:ext cx="420" cy="41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1</a:t>
              </a:r>
            </a:p>
          </p:txBody>
        </p:sp>
      </p:grp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1498600" y="4230688"/>
            <a:ext cx="2706688" cy="704850"/>
            <a:chOff x="944" y="2665"/>
            <a:chExt cx="1705" cy="444"/>
          </a:xfrm>
        </p:grpSpPr>
        <p:sp>
          <p:nvSpPr>
            <p:cNvPr id="44046" name="Text Box 23"/>
            <p:cNvSpPr txBox="1">
              <a:spLocks noChangeArrowheads="1"/>
            </p:cNvSpPr>
            <p:nvPr/>
          </p:nvSpPr>
          <p:spPr bwMode="auto">
            <a:xfrm>
              <a:off x="1315" y="2665"/>
              <a:ext cx="861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2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Construct Small Plant</a:t>
              </a:r>
            </a:p>
          </p:txBody>
        </p:sp>
        <p:sp>
          <p:nvSpPr>
            <p:cNvPr id="44047" name="Line 24"/>
            <p:cNvSpPr>
              <a:spLocks noChangeShapeType="1"/>
            </p:cNvSpPr>
            <p:nvPr/>
          </p:nvSpPr>
          <p:spPr bwMode="auto">
            <a:xfrm>
              <a:off x="944" y="2892"/>
              <a:ext cx="1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048" name="Oval 25"/>
            <p:cNvSpPr>
              <a:spLocks noChangeArrowheads="1"/>
            </p:cNvSpPr>
            <p:nvPr/>
          </p:nvSpPr>
          <p:spPr bwMode="auto">
            <a:xfrm>
              <a:off x="2229" y="2681"/>
              <a:ext cx="420" cy="41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2400" dirty="0"/>
                <a:t>2</a:t>
              </a:r>
            </a:p>
          </p:txBody>
        </p:sp>
      </p:grp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1084263" y="4260850"/>
            <a:ext cx="665162" cy="6619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568325" y="2474913"/>
            <a:ext cx="1946275" cy="1703387"/>
            <a:chOff x="358" y="1559"/>
            <a:chExt cx="1226" cy="1073"/>
          </a:xfrm>
        </p:grpSpPr>
        <p:sp>
          <p:nvSpPr>
            <p:cNvPr id="44044" name="Text Box 79"/>
            <p:cNvSpPr txBox="1">
              <a:spLocks noChangeArrowheads="1"/>
            </p:cNvSpPr>
            <p:nvPr/>
          </p:nvSpPr>
          <p:spPr bwMode="auto">
            <a:xfrm>
              <a:off x="358" y="1559"/>
              <a:ext cx="122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 Decision Node</a:t>
              </a:r>
            </a:p>
          </p:txBody>
        </p:sp>
        <p:sp>
          <p:nvSpPr>
            <p:cNvPr id="44045" name="Line 80"/>
            <p:cNvSpPr>
              <a:spLocks noChangeShapeType="1"/>
            </p:cNvSpPr>
            <p:nvPr/>
          </p:nvSpPr>
          <p:spPr bwMode="auto">
            <a:xfrm flipH="1">
              <a:off x="912" y="1800"/>
              <a:ext cx="64" cy="8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1431925" y="1598613"/>
            <a:ext cx="2628900" cy="966787"/>
            <a:chOff x="902" y="1007"/>
            <a:chExt cx="1656" cy="609"/>
          </a:xfrm>
        </p:grpSpPr>
        <p:sp>
          <p:nvSpPr>
            <p:cNvPr id="44042" name="Text Box 78"/>
            <p:cNvSpPr txBox="1">
              <a:spLocks noChangeArrowheads="1"/>
            </p:cNvSpPr>
            <p:nvPr/>
          </p:nvSpPr>
          <p:spPr bwMode="auto">
            <a:xfrm>
              <a:off x="902" y="1007"/>
              <a:ext cx="165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 State-of-Nature Node</a:t>
              </a:r>
            </a:p>
          </p:txBody>
        </p:sp>
        <p:sp>
          <p:nvSpPr>
            <p:cNvPr id="44043" name="Line 81"/>
            <p:cNvSpPr>
              <a:spLocks noChangeShapeType="1"/>
            </p:cNvSpPr>
            <p:nvPr/>
          </p:nvSpPr>
          <p:spPr bwMode="auto">
            <a:xfrm>
              <a:off x="1912" y="1216"/>
              <a:ext cx="360" cy="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31" name="Oval 18"/>
          <p:cNvSpPr>
            <a:spLocks noChangeArrowheads="1"/>
          </p:cNvSpPr>
          <p:nvPr/>
        </p:nvSpPr>
        <p:spPr bwMode="auto">
          <a:xfrm>
            <a:off x="3538538" y="5892800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3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6100"/>
            <a:ext cx="7772400" cy="622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zh-TW" dirty="0">
                <a:effectLst/>
                <a:latin typeface="FrankRuehl" panose="020E0503060101010101" pitchFamily="34" charset="-79"/>
                <a:ea typeface="新細明體" pitchFamily="18" charset="-120"/>
                <a:cs typeface="FrankRuehl" panose="020E0503060101010101" pitchFamily="34" charset="-79"/>
              </a:rPr>
              <a:t>Decision Tree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484688" y="2081213"/>
            <a:ext cx="2063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Favorable Market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4484688" y="2878138"/>
            <a:ext cx="2305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Unfavorable Market</a:t>
            </a:r>
          </a:p>
        </p:txBody>
      </p:sp>
      <p:sp>
        <p:nvSpPr>
          <p:cNvPr id="51205" name="Freeform 5"/>
          <p:cNvSpPr>
            <a:spLocks/>
          </p:cNvSpPr>
          <p:nvPr/>
        </p:nvSpPr>
        <p:spPr bwMode="auto">
          <a:xfrm>
            <a:off x="3835400" y="2420938"/>
            <a:ext cx="3441700" cy="423862"/>
          </a:xfrm>
          <a:custGeom>
            <a:avLst/>
            <a:gdLst>
              <a:gd name="T0" fmla="*/ 0 w 2168"/>
              <a:gd name="T1" fmla="*/ 2147483647 h 267"/>
              <a:gd name="T2" fmla="*/ 2147483647 w 2168"/>
              <a:gd name="T3" fmla="*/ 2147483647 h 267"/>
              <a:gd name="T4" fmla="*/ 2147483647 w 2168"/>
              <a:gd name="T5" fmla="*/ 0 h 267"/>
              <a:gd name="T6" fmla="*/ 0 60000 65536"/>
              <a:gd name="T7" fmla="*/ 0 60000 65536"/>
              <a:gd name="T8" fmla="*/ 0 60000 65536"/>
              <a:gd name="T9" fmla="*/ 0 w 2168"/>
              <a:gd name="T10" fmla="*/ 0 h 267"/>
              <a:gd name="T11" fmla="*/ 2168 w 2168"/>
              <a:gd name="T12" fmla="*/ 267 h 2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67">
                <a:moveTo>
                  <a:pt x="0" y="267"/>
                </a:moveTo>
                <a:lnTo>
                  <a:pt x="464" y="3"/>
                </a:lnTo>
                <a:lnTo>
                  <a:pt x="2168" y="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3835400" y="2844800"/>
            <a:ext cx="3441700" cy="368300"/>
          </a:xfrm>
          <a:custGeom>
            <a:avLst/>
            <a:gdLst>
              <a:gd name="T0" fmla="*/ 0 w 2168"/>
              <a:gd name="T1" fmla="*/ 0 h 232"/>
              <a:gd name="T2" fmla="*/ 2147483647 w 2168"/>
              <a:gd name="T3" fmla="*/ 2147483647 h 232"/>
              <a:gd name="T4" fmla="*/ 2147483647 w 2168"/>
              <a:gd name="T5" fmla="*/ 2147483647 h 232"/>
              <a:gd name="T6" fmla="*/ 0 60000 65536"/>
              <a:gd name="T7" fmla="*/ 0 60000 65536"/>
              <a:gd name="T8" fmla="*/ 0 60000 65536"/>
              <a:gd name="T9" fmla="*/ 0 w 2168"/>
              <a:gd name="T10" fmla="*/ 0 h 232"/>
              <a:gd name="T11" fmla="*/ 2168 w 2168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32">
                <a:moveTo>
                  <a:pt x="0" y="0"/>
                </a:moveTo>
                <a:lnTo>
                  <a:pt x="456" y="232"/>
                </a:lnTo>
                <a:lnTo>
                  <a:pt x="2168" y="232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3835400" y="4216400"/>
            <a:ext cx="3441700" cy="368300"/>
          </a:xfrm>
          <a:custGeom>
            <a:avLst/>
            <a:gdLst>
              <a:gd name="T0" fmla="*/ 0 w 2168"/>
              <a:gd name="T1" fmla="*/ 2147483647 h 232"/>
              <a:gd name="T2" fmla="*/ 2147483647 w 2168"/>
              <a:gd name="T3" fmla="*/ 0 h 232"/>
              <a:gd name="T4" fmla="*/ 2147483647 w 2168"/>
              <a:gd name="T5" fmla="*/ 2147483647 h 232"/>
              <a:gd name="T6" fmla="*/ 0 60000 65536"/>
              <a:gd name="T7" fmla="*/ 0 60000 65536"/>
              <a:gd name="T8" fmla="*/ 0 60000 65536"/>
              <a:gd name="T9" fmla="*/ 0 w 2168"/>
              <a:gd name="T10" fmla="*/ 0 h 232"/>
              <a:gd name="T11" fmla="*/ 2168 w 2168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32">
                <a:moveTo>
                  <a:pt x="0" y="232"/>
                </a:moveTo>
                <a:lnTo>
                  <a:pt x="456" y="0"/>
                </a:lnTo>
                <a:lnTo>
                  <a:pt x="2168" y="3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3835400" y="4586288"/>
            <a:ext cx="3441700" cy="357187"/>
          </a:xfrm>
          <a:custGeom>
            <a:avLst/>
            <a:gdLst>
              <a:gd name="T0" fmla="*/ 0 w 2168"/>
              <a:gd name="T1" fmla="*/ 0 h 225"/>
              <a:gd name="T2" fmla="*/ 2147483647 w 2168"/>
              <a:gd name="T3" fmla="*/ 2147483647 h 225"/>
              <a:gd name="T4" fmla="*/ 2147483647 w 2168"/>
              <a:gd name="T5" fmla="*/ 2147483647 h 225"/>
              <a:gd name="T6" fmla="*/ 0 60000 65536"/>
              <a:gd name="T7" fmla="*/ 0 60000 65536"/>
              <a:gd name="T8" fmla="*/ 0 60000 65536"/>
              <a:gd name="T9" fmla="*/ 0 w 2168"/>
              <a:gd name="T10" fmla="*/ 0 h 225"/>
              <a:gd name="T11" fmla="*/ 2168 w 2168"/>
              <a:gd name="T12" fmla="*/ 225 h 2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8" h="225">
                <a:moveTo>
                  <a:pt x="0" y="0"/>
                </a:moveTo>
                <a:lnTo>
                  <a:pt x="456" y="223"/>
                </a:lnTo>
                <a:lnTo>
                  <a:pt x="2168" y="225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484688" y="3876675"/>
            <a:ext cx="2063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Favorable Market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484688" y="4603750"/>
            <a:ext cx="2305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800" dirty="0"/>
              <a:t>Unfavorable Market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 rot="2218071">
            <a:off x="2490788" y="5297488"/>
            <a:ext cx="1277937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600" dirty="0"/>
              <a:t>Do Nothing</a:t>
            </a:r>
          </a:p>
        </p:txBody>
      </p:sp>
      <p:sp>
        <p:nvSpPr>
          <p:cNvPr id="51212" name="Freeform 12"/>
          <p:cNvSpPr>
            <a:spLocks/>
          </p:cNvSpPr>
          <p:nvPr/>
        </p:nvSpPr>
        <p:spPr bwMode="auto">
          <a:xfrm>
            <a:off x="1612900" y="4533900"/>
            <a:ext cx="5651500" cy="1689100"/>
          </a:xfrm>
          <a:custGeom>
            <a:avLst/>
            <a:gdLst>
              <a:gd name="T0" fmla="*/ 2147483647 w 3560"/>
              <a:gd name="T1" fmla="*/ 2147483647 h 1064"/>
              <a:gd name="T2" fmla="*/ 2147483647 w 3560"/>
              <a:gd name="T3" fmla="*/ 2147483647 h 1064"/>
              <a:gd name="T4" fmla="*/ 0 w 3560"/>
              <a:gd name="T5" fmla="*/ 0 h 1064"/>
              <a:gd name="T6" fmla="*/ 0 60000 65536"/>
              <a:gd name="T7" fmla="*/ 0 60000 65536"/>
              <a:gd name="T8" fmla="*/ 0 60000 65536"/>
              <a:gd name="T9" fmla="*/ 0 w 3560"/>
              <a:gd name="T10" fmla="*/ 0 h 1064"/>
              <a:gd name="T11" fmla="*/ 3560 w 3560"/>
              <a:gd name="T12" fmla="*/ 1064 h 10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60" h="1064">
                <a:moveTo>
                  <a:pt x="3560" y="1064"/>
                </a:moveTo>
                <a:lnTo>
                  <a:pt x="1424" y="1064"/>
                </a:lnTo>
                <a:lnTo>
                  <a:pt x="0" y="0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V="1">
            <a:off x="1660525" y="2982913"/>
            <a:ext cx="2017713" cy="16414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 rot="-2322893">
            <a:off x="1792288" y="3275013"/>
            <a:ext cx="13430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1600" dirty="0"/>
              <a:t>Construct Large Plant</a:t>
            </a:r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>
            <a:off x="3538538" y="2528888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1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2087563" y="4230688"/>
            <a:ext cx="1366837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2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/>
              <a:t>Construct Small Plant</a:t>
            </a:r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1498600" y="4591050"/>
            <a:ext cx="23495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18" name="Oval 18"/>
          <p:cNvSpPr>
            <a:spLocks noChangeArrowheads="1"/>
          </p:cNvSpPr>
          <p:nvPr/>
        </p:nvSpPr>
        <p:spPr bwMode="auto">
          <a:xfrm>
            <a:off x="3538538" y="4256088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2</a:t>
            </a:r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1084263" y="4260850"/>
            <a:ext cx="665162" cy="6619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endParaRPr lang="en-US" altLang="en-US" sz="2400" dirty="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44284" y="1839913"/>
            <a:ext cx="2857500" cy="1258888"/>
            <a:chOff x="216" y="1159"/>
            <a:chExt cx="1800" cy="793"/>
          </a:xfrm>
        </p:grpSpPr>
        <p:sp>
          <p:nvSpPr>
            <p:cNvPr id="51247" name="Line 21"/>
            <p:cNvSpPr>
              <a:spLocks noChangeShapeType="1"/>
            </p:cNvSpPr>
            <p:nvPr/>
          </p:nvSpPr>
          <p:spPr bwMode="auto">
            <a:xfrm flipV="1">
              <a:off x="1101" y="1159"/>
              <a:ext cx="74" cy="281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sm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 dirty="0"/>
            </a:p>
          </p:txBody>
        </p:sp>
        <p:grpSp>
          <p:nvGrpSpPr>
            <p:cNvPr id="51248" name="Group 22"/>
            <p:cNvGrpSpPr>
              <a:grpSpLocks/>
            </p:cNvGrpSpPr>
            <p:nvPr/>
          </p:nvGrpSpPr>
          <p:grpSpPr bwMode="auto">
            <a:xfrm>
              <a:off x="216" y="1432"/>
              <a:ext cx="1800" cy="520"/>
              <a:chOff x="240" y="1400"/>
              <a:chExt cx="1800" cy="520"/>
            </a:xfrm>
          </p:grpSpPr>
          <p:sp>
            <p:nvSpPr>
              <p:cNvPr id="51249" name="Oval 23"/>
              <p:cNvSpPr>
                <a:spLocks noChangeArrowheads="1"/>
              </p:cNvSpPr>
              <p:nvPr/>
            </p:nvSpPr>
            <p:spPr bwMode="auto">
              <a:xfrm>
                <a:off x="240" y="1400"/>
                <a:ext cx="1800" cy="520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1250" name="Text Box 24"/>
              <p:cNvSpPr txBox="1">
                <a:spLocks noChangeArrowheads="1"/>
              </p:cNvSpPr>
              <p:nvPr/>
            </p:nvSpPr>
            <p:spPr bwMode="auto">
              <a:xfrm>
                <a:off x="295" y="1494"/>
                <a:ext cx="1689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Alternative with best </a:t>
                </a: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is selected</a:t>
                </a:r>
              </a:p>
            </p:txBody>
          </p:sp>
        </p:grp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918652" y="1597343"/>
            <a:ext cx="6583363" cy="1095375"/>
            <a:chOff x="1176" y="934"/>
            <a:chExt cx="4147" cy="690"/>
          </a:xfrm>
        </p:grpSpPr>
        <p:sp>
          <p:nvSpPr>
            <p:cNvPr id="51243" name="Line 27"/>
            <p:cNvSpPr>
              <a:spLocks noChangeShapeType="1"/>
            </p:cNvSpPr>
            <p:nvPr/>
          </p:nvSpPr>
          <p:spPr bwMode="auto">
            <a:xfrm>
              <a:off x="1968" y="1256"/>
              <a:ext cx="304" cy="3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245" name="Text Box 29"/>
            <p:cNvSpPr txBox="1">
              <a:spLocks noChangeArrowheads="1"/>
            </p:cNvSpPr>
            <p:nvPr/>
          </p:nvSpPr>
          <p:spPr bwMode="auto">
            <a:xfrm>
              <a:off x="1176" y="934"/>
              <a:ext cx="1305" cy="370"/>
            </a:xfrm>
            <a:prstGeom prst="rect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spcAft>
                  <a:spcPct val="0"/>
                </a:spcAft>
                <a:buFontTx/>
                <a:buNone/>
              </a:pPr>
              <a:r>
                <a:rPr lang="en-US" altLang="en-US" sz="1800" dirty="0">
                  <a:latin typeface="Times New Roman" pitchFamily="18" charset="0"/>
                </a:rPr>
                <a:t>EMV</a:t>
              </a:r>
              <a:r>
                <a:rPr lang="en-US" altLang="en-US" sz="1800" dirty="0"/>
                <a:t> for Node 1 = $86,000</a:t>
              </a:r>
            </a:p>
          </p:txBody>
        </p:sp>
        <p:sp>
          <p:nvSpPr>
            <p:cNvPr id="51246" name="Text Box 30"/>
            <p:cNvSpPr txBox="1">
              <a:spLocks noChangeArrowheads="1"/>
            </p:cNvSpPr>
            <p:nvPr/>
          </p:nvSpPr>
          <p:spPr bwMode="auto">
            <a:xfrm>
              <a:off x="2598" y="943"/>
              <a:ext cx="272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000" dirty="0"/>
                <a:t>= (0.7)($200,000) + (0.3)(</a:t>
              </a:r>
              <a:r>
                <a:rPr lang="en-US" altLang="en-US" sz="2000" dirty="0">
                  <a:cs typeface="Arial" pitchFamily="34" charset="0"/>
                </a:rPr>
                <a:t>–$180,000)</a:t>
              </a:r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3632200" y="4927600"/>
            <a:ext cx="4476750" cy="1003300"/>
            <a:chOff x="2288" y="3104"/>
            <a:chExt cx="2820" cy="632"/>
          </a:xfrm>
        </p:grpSpPr>
        <p:sp>
          <p:nvSpPr>
            <p:cNvPr id="51238" name="Line 32"/>
            <p:cNvSpPr>
              <a:spLocks noChangeShapeType="1"/>
            </p:cNvSpPr>
            <p:nvPr/>
          </p:nvSpPr>
          <p:spPr bwMode="auto">
            <a:xfrm flipH="1" flipV="1">
              <a:off x="2520" y="3104"/>
              <a:ext cx="144" cy="2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51239" name="Group 33"/>
            <p:cNvGrpSpPr>
              <a:grpSpLocks/>
            </p:cNvGrpSpPr>
            <p:nvPr/>
          </p:nvGrpSpPr>
          <p:grpSpPr bwMode="auto">
            <a:xfrm>
              <a:off x="2288" y="3272"/>
              <a:ext cx="2820" cy="464"/>
              <a:chOff x="2288" y="3216"/>
              <a:chExt cx="2820" cy="464"/>
            </a:xfrm>
          </p:grpSpPr>
          <p:sp>
            <p:nvSpPr>
              <p:cNvPr id="51240" name="Oval 34"/>
              <p:cNvSpPr>
                <a:spLocks noChangeArrowheads="1"/>
              </p:cNvSpPr>
              <p:nvPr/>
            </p:nvSpPr>
            <p:spPr bwMode="auto">
              <a:xfrm>
                <a:off x="2288" y="3216"/>
                <a:ext cx="1424" cy="464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1241" name="Text Box 35"/>
              <p:cNvSpPr txBox="1">
                <a:spLocks noChangeArrowheads="1"/>
              </p:cNvSpPr>
              <p:nvPr/>
            </p:nvSpPr>
            <p:spPr bwMode="auto">
              <a:xfrm>
                <a:off x="2407" y="3302"/>
                <a:ext cx="1186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for Node 2 = $64,000</a:t>
                </a:r>
              </a:p>
            </p:txBody>
          </p:sp>
          <p:sp>
            <p:nvSpPr>
              <p:cNvPr id="51242" name="Text Box 36"/>
              <p:cNvSpPr txBox="1">
                <a:spLocks noChangeArrowheads="1"/>
              </p:cNvSpPr>
              <p:nvPr/>
            </p:nvSpPr>
            <p:spPr bwMode="auto">
              <a:xfrm>
                <a:off x="3710" y="3239"/>
                <a:ext cx="139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Aft>
                    <a:spcPct val="0"/>
                  </a:spcAft>
                  <a:buFontTx/>
                  <a:buNone/>
                </a:pPr>
                <a:r>
                  <a:rPr lang="en-US" altLang="en-US" sz="2000" dirty="0"/>
                  <a:t>= (0.7)($100,000) </a:t>
                </a:r>
                <a:br>
                  <a:rPr lang="en-US" altLang="en-US" sz="2000" dirty="0"/>
                </a:br>
                <a:r>
                  <a:rPr lang="en-US" altLang="en-US" sz="2000" dirty="0"/>
                  <a:t>+ (0.3)(</a:t>
                </a:r>
                <a:r>
                  <a:rPr lang="en-US" altLang="en-US" sz="2000" dirty="0">
                    <a:cs typeface="Arial" pitchFamily="34" charset="0"/>
                  </a:rPr>
                  <a:t>–$20,000)</a:t>
                </a:r>
              </a:p>
            </p:txBody>
          </p:sp>
        </p:grp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6440488" y="1839913"/>
            <a:ext cx="2198687" cy="4557712"/>
            <a:chOff x="4057" y="1159"/>
            <a:chExt cx="1385" cy="2871"/>
          </a:xfrm>
        </p:grpSpPr>
        <p:grpSp>
          <p:nvGrpSpPr>
            <p:cNvPr id="51227" name="Group 38"/>
            <p:cNvGrpSpPr>
              <a:grpSpLocks/>
            </p:cNvGrpSpPr>
            <p:nvPr/>
          </p:nvGrpSpPr>
          <p:grpSpPr bwMode="auto">
            <a:xfrm>
              <a:off x="4646" y="1159"/>
              <a:ext cx="796" cy="2871"/>
              <a:chOff x="4646" y="1159"/>
              <a:chExt cx="796" cy="2871"/>
            </a:xfrm>
          </p:grpSpPr>
          <p:sp>
            <p:nvSpPr>
              <p:cNvPr id="51232" name="Text Box 39"/>
              <p:cNvSpPr txBox="1">
                <a:spLocks noChangeArrowheads="1"/>
              </p:cNvSpPr>
              <p:nvPr/>
            </p:nvSpPr>
            <p:spPr bwMode="auto">
              <a:xfrm>
                <a:off x="4726" y="1159"/>
                <a:ext cx="6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Payoffs</a:t>
                </a:r>
              </a:p>
            </p:txBody>
          </p:sp>
          <p:sp>
            <p:nvSpPr>
              <p:cNvPr id="51233" name="Text Box 40"/>
              <p:cNvSpPr txBox="1">
                <a:spLocks noChangeArrowheads="1"/>
              </p:cNvSpPr>
              <p:nvPr/>
            </p:nvSpPr>
            <p:spPr bwMode="auto">
              <a:xfrm>
                <a:off x="4646" y="1407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$200,000</a:t>
                </a:r>
              </a:p>
            </p:txBody>
          </p:sp>
          <p:sp>
            <p:nvSpPr>
              <p:cNvPr id="51234" name="Text Box 41"/>
              <p:cNvSpPr txBox="1">
                <a:spLocks noChangeArrowheads="1"/>
              </p:cNvSpPr>
              <p:nvPr/>
            </p:nvSpPr>
            <p:spPr bwMode="auto">
              <a:xfrm>
                <a:off x="4646" y="1905"/>
                <a:ext cx="7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cs typeface="Arial" pitchFamily="34" charset="0"/>
                  </a:rPr>
                  <a:t>–</a:t>
                </a:r>
                <a:r>
                  <a:rPr lang="en-US" altLang="en-US" sz="1800" dirty="0"/>
                  <a:t>$180,000</a:t>
                </a:r>
              </a:p>
            </p:txBody>
          </p:sp>
          <p:sp>
            <p:nvSpPr>
              <p:cNvPr id="51235" name="Text Box 42"/>
              <p:cNvSpPr txBox="1">
                <a:spLocks noChangeArrowheads="1"/>
              </p:cNvSpPr>
              <p:nvPr/>
            </p:nvSpPr>
            <p:spPr bwMode="auto">
              <a:xfrm>
                <a:off x="4646" y="2543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$100,000</a:t>
                </a:r>
              </a:p>
            </p:txBody>
          </p:sp>
          <p:sp>
            <p:nvSpPr>
              <p:cNvPr id="51236" name="Text Box 43"/>
              <p:cNvSpPr txBox="1">
                <a:spLocks noChangeArrowheads="1"/>
              </p:cNvSpPr>
              <p:nvPr/>
            </p:nvSpPr>
            <p:spPr bwMode="auto">
              <a:xfrm>
                <a:off x="4646" y="2991"/>
                <a:ext cx="7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cs typeface="Arial" pitchFamily="34" charset="0"/>
                  </a:rPr>
                  <a:t>–</a:t>
                </a:r>
                <a:r>
                  <a:rPr lang="en-US" altLang="en-US" sz="1800" dirty="0"/>
                  <a:t>$20,000</a:t>
                </a:r>
              </a:p>
            </p:txBody>
          </p:sp>
          <p:sp>
            <p:nvSpPr>
              <p:cNvPr id="51237" name="Text Box 44"/>
              <p:cNvSpPr txBox="1">
                <a:spLocks noChangeArrowheads="1"/>
              </p:cNvSpPr>
              <p:nvPr/>
            </p:nvSpPr>
            <p:spPr bwMode="auto">
              <a:xfrm>
                <a:off x="4646" y="3799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/>
                  <a:t>$0</a:t>
                </a:r>
              </a:p>
            </p:txBody>
          </p:sp>
        </p:grpSp>
        <p:sp>
          <p:nvSpPr>
            <p:cNvPr id="51228" name="Text Box 45"/>
            <p:cNvSpPr txBox="1">
              <a:spLocks noChangeArrowheads="1"/>
            </p:cNvSpPr>
            <p:nvPr/>
          </p:nvSpPr>
          <p:spPr bwMode="auto">
            <a:xfrm>
              <a:off x="4057" y="1311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(0.7)</a:t>
              </a:r>
            </a:p>
          </p:txBody>
        </p:sp>
        <p:sp>
          <p:nvSpPr>
            <p:cNvPr id="51229" name="Text Box 46"/>
            <p:cNvSpPr txBox="1">
              <a:spLocks noChangeArrowheads="1"/>
            </p:cNvSpPr>
            <p:nvPr/>
          </p:nvSpPr>
          <p:spPr bwMode="auto">
            <a:xfrm>
              <a:off x="4209" y="1813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(0.3)</a:t>
              </a:r>
            </a:p>
          </p:txBody>
        </p:sp>
        <p:sp>
          <p:nvSpPr>
            <p:cNvPr id="51230" name="Text Box 47"/>
            <p:cNvSpPr txBox="1">
              <a:spLocks noChangeArrowheads="1"/>
            </p:cNvSpPr>
            <p:nvPr/>
          </p:nvSpPr>
          <p:spPr bwMode="auto">
            <a:xfrm>
              <a:off x="4057" y="2442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(0.7)</a:t>
              </a:r>
            </a:p>
          </p:txBody>
        </p:sp>
        <p:sp>
          <p:nvSpPr>
            <p:cNvPr id="51231" name="Text Box 48"/>
            <p:cNvSpPr txBox="1">
              <a:spLocks noChangeArrowheads="1"/>
            </p:cNvSpPr>
            <p:nvPr/>
          </p:nvSpPr>
          <p:spPr bwMode="auto">
            <a:xfrm>
              <a:off x="4209" y="2900"/>
              <a:ext cx="415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(0.3)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 bwMode="auto">
          <a:xfrm flipH="1">
            <a:off x="4327525" y="2738438"/>
            <a:ext cx="3789363" cy="142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 bwMode="auto">
          <a:xfrm flipH="1">
            <a:off x="4438650" y="4552950"/>
            <a:ext cx="3789363" cy="142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H="1">
            <a:off x="4375150" y="6415088"/>
            <a:ext cx="3789363" cy="142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pic>
        <p:nvPicPr>
          <p:cNvPr id="5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0000" y="273660"/>
            <a:ext cx="738896" cy="510706"/>
          </a:xfrm>
          <a:prstGeom prst="rect">
            <a:avLst/>
          </a:prstGeom>
        </p:spPr>
      </p:pic>
      <p:sp>
        <p:nvSpPr>
          <p:cNvPr id="54" name="Oval 18"/>
          <p:cNvSpPr>
            <a:spLocks noChangeArrowheads="1"/>
          </p:cNvSpPr>
          <p:nvPr/>
        </p:nvSpPr>
        <p:spPr bwMode="auto">
          <a:xfrm>
            <a:off x="3538538" y="5868910"/>
            <a:ext cx="666750" cy="660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Aft>
                <a:spcPct val="0"/>
              </a:spcAft>
              <a:buFontTx/>
              <a:buNone/>
            </a:pPr>
            <a:r>
              <a:rPr lang="en-US" altLang="en-US" sz="2400" dirty="0"/>
              <a:t>3</a:t>
            </a:r>
          </a:p>
        </p:txBody>
      </p:sp>
      <p:grpSp>
        <p:nvGrpSpPr>
          <p:cNvPr id="55" name="Group 31"/>
          <p:cNvGrpSpPr>
            <a:grpSpLocks/>
          </p:cNvGrpSpPr>
          <p:nvPr/>
        </p:nvGrpSpPr>
        <p:grpSpPr bwMode="auto">
          <a:xfrm>
            <a:off x="658307" y="5712936"/>
            <a:ext cx="2879847" cy="736600"/>
            <a:chOff x="2288" y="3272"/>
            <a:chExt cx="1742" cy="464"/>
          </a:xfrm>
        </p:grpSpPr>
        <p:sp>
          <p:nvSpPr>
            <p:cNvPr id="56" name="Line 32"/>
            <p:cNvSpPr>
              <a:spLocks noChangeShapeType="1"/>
            </p:cNvSpPr>
            <p:nvPr/>
          </p:nvSpPr>
          <p:spPr bwMode="auto">
            <a:xfrm>
              <a:off x="3712" y="3504"/>
              <a:ext cx="318" cy="7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57" name="Group 33"/>
            <p:cNvGrpSpPr>
              <a:grpSpLocks/>
            </p:cNvGrpSpPr>
            <p:nvPr/>
          </p:nvGrpSpPr>
          <p:grpSpPr bwMode="auto">
            <a:xfrm>
              <a:off x="2288" y="3272"/>
              <a:ext cx="1424" cy="464"/>
              <a:chOff x="2288" y="3216"/>
              <a:chExt cx="1424" cy="464"/>
            </a:xfrm>
          </p:grpSpPr>
          <p:sp>
            <p:nvSpPr>
              <p:cNvPr id="58" name="Oval 34"/>
              <p:cNvSpPr>
                <a:spLocks noChangeArrowheads="1"/>
              </p:cNvSpPr>
              <p:nvPr/>
            </p:nvSpPr>
            <p:spPr bwMode="auto">
              <a:xfrm>
                <a:off x="2288" y="3216"/>
                <a:ext cx="1424" cy="464"/>
              </a:xfrm>
              <a:prstGeom prst="ellipse">
                <a:avLst/>
              </a:prstGeom>
              <a:solidFill>
                <a:srgbClr val="BBE2EE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endParaRPr lang="en-US" altLang="en-US" sz="2400" dirty="0"/>
              </a:p>
            </p:txBody>
          </p:sp>
          <p:sp>
            <p:nvSpPr>
              <p:cNvPr id="59" name="Text Box 35"/>
              <p:cNvSpPr txBox="1">
                <a:spLocks noChangeArrowheads="1"/>
              </p:cNvSpPr>
              <p:nvPr/>
            </p:nvSpPr>
            <p:spPr bwMode="auto">
              <a:xfrm>
                <a:off x="2407" y="3302"/>
                <a:ext cx="1186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spcAft>
                    <a:spcPct val="0"/>
                  </a:spcAft>
                  <a:buFontTx/>
                  <a:buNone/>
                </a:pPr>
                <a:r>
                  <a:rPr lang="en-US" altLang="en-US" sz="1800" dirty="0">
                    <a:latin typeface="Times New Roman" pitchFamily="18" charset="0"/>
                  </a:rPr>
                  <a:t>EMV</a:t>
                </a:r>
                <a:r>
                  <a:rPr lang="en-US" altLang="en-US" sz="1800" dirty="0"/>
                  <a:t> for Node 3 = $0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42004776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52" y="2659445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8000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Ethics, Sustainability, and Externalities</a:t>
            </a:r>
          </a:p>
        </p:txBody>
      </p:sp>
      <p:pic>
        <p:nvPicPr>
          <p:cNvPr id="6" name="Content Placeholder 5" descr="Logo.psd">
            <a:hlinkClick r:id="rId3" action="ppaction://hlinksldjump"/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091" y="96189"/>
            <a:ext cx="1755081" cy="1213066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Copyrights@RegentsParkPublishers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281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2577928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685800" y="434975"/>
            <a:ext cx="7772400" cy="6234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Lies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More Lies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and 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Statistics</a:t>
            </a:r>
          </a:p>
        </p:txBody>
      </p:sp>
    </p:spTree>
    <p:extLst>
      <p:ext uri="{BB962C8B-B14F-4D97-AF65-F5344CB8AC3E}">
        <p14:creationId xmlns:p14="http://schemas.microsoft.com/office/powerpoint/2010/main" val="3359205462"/>
      </p:ext>
    </p:extLst>
  </p:cSld>
  <p:clrMapOvr>
    <a:masterClrMapping/>
  </p:clrMapOvr>
  <p:transition>
    <p:pull dir="l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134470" y="1734671"/>
            <a:ext cx="8875059" cy="5123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Scales used to mislead</a:t>
            </a: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A statistic is not a parameter</a:t>
            </a: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A parameter is not a statistic</a:t>
            </a: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Daily news and reporting (fact-check)</a:t>
            </a:r>
            <a:br>
              <a:rPr 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endParaRPr lang="en-US" dirty="0">
              <a:solidFill>
                <a:schemeClr val="accent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C3D8BA-9301-4487-8E0C-DFB406D743FA}"/>
              </a:ext>
            </a:extLst>
          </p:cNvPr>
          <p:cNvSpPr txBox="1">
            <a:spLocks/>
          </p:cNvSpPr>
          <p:nvPr/>
        </p:nvSpPr>
        <p:spPr bwMode="auto">
          <a:xfrm>
            <a:off x="968188" y="188259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charset="-128"/>
              </a:defRPr>
            </a:lvl9pPr>
          </a:lstStyle>
          <a:p>
            <a:r>
              <a:rPr lang="en-US" u="sng" kern="0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Examples of Evidence</a:t>
            </a:r>
          </a:p>
        </p:txBody>
      </p:sp>
    </p:spTree>
    <p:extLst>
      <p:ext uri="{BB962C8B-B14F-4D97-AF65-F5344CB8AC3E}">
        <p14:creationId xmlns:p14="http://schemas.microsoft.com/office/powerpoint/2010/main" val="114509514"/>
      </p:ext>
    </p:extLst>
  </p:cSld>
  <p:clrMapOvr>
    <a:masterClrMapping/>
  </p:clrMapOvr>
  <p:transition>
    <p:pull dir="l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1152525" y="1307498"/>
            <a:ext cx="6889750" cy="4875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Times" charset="0"/>
              </a:defRPr>
            </a:lvl1pPr>
            <a:lvl2pPr marL="673100">
              <a:defRPr sz="2400">
                <a:solidFill>
                  <a:schemeClr val="tx1"/>
                </a:solidFill>
                <a:latin typeface="Times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Management must deliver healthy, safe, honest quality products and services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Dishonesty risks injuries, lawsuits, recalls, and increased oversight and regulations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Organizations are judged based on the degree of externalities they create (positive and negative)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Char char="þ"/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cs typeface="FrankRuehl" panose="020E0503060101010101" pitchFamily="34" charset="-79"/>
              </a:rPr>
              <a:t>Organizations are also judged by how they respond to problems (i.e.: Tylenol, Ford Pinto, Deep Water Horizon, VW, Toyota Prius, Lehman Bros.)</a:t>
            </a: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2163562227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Perspective 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Copyrights@RegentsParkPublishers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66" y="2096668"/>
            <a:ext cx="5599007" cy="3958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5600" y="2854802"/>
            <a:ext cx="2362200" cy="3200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5600" y="1597134"/>
            <a:ext cx="4250266" cy="99906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3372" y="282444"/>
            <a:ext cx="1755081" cy="121306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18535" y="2048931"/>
            <a:ext cx="6222998" cy="197273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237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754" y="2294467"/>
            <a:ext cx="5019854" cy="3549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Perspective Two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Copyrights@RegentsParkPublishers</a:t>
            </a:r>
          </a:p>
        </p:txBody>
      </p:sp>
      <p:pic>
        <p:nvPicPr>
          <p:cNvPr id="5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772" y="319282"/>
            <a:ext cx="1755081" cy="12130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79599" y="2108201"/>
            <a:ext cx="535940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In complex systems, cause and effect are often distance in time and space.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CE8C03A-AA71-4C68-B7BD-25F754F8C8DB}"/>
              </a:ext>
            </a:extLst>
          </p:cNvPr>
          <p:cNvSpPr/>
          <p:nvPr/>
        </p:nvSpPr>
        <p:spPr>
          <a:xfrm>
            <a:off x="6078583" y="2846065"/>
            <a:ext cx="243840" cy="18626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518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685800" y="434975"/>
            <a:ext cx="7772400" cy="6234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Too often statistics are used to justify actions that  result in negative externalities !!!</a:t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br>
              <a:rPr lang="en-US" dirty="0">
                <a:solidFill>
                  <a:schemeClr val="accent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</a:br>
            <a:endParaRPr lang="en-US" dirty="0">
              <a:solidFill>
                <a:schemeClr val="accent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12634845"/>
      </p:ext>
    </p:extLst>
  </p:cSld>
  <p:clrMapOvr>
    <a:masterClrMapping/>
  </p:clrMapOvr>
  <p:transition>
    <p:pull dir="l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1" y="248589"/>
            <a:ext cx="1755081" cy="1213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553" y="248589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Externalities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8956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>
                <a:latin typeface="FrankRuehl" panose="020E0503060101010101" pitchFamily="34" charset="-79"/>
                <a:cs typeface="FrankRuehl" panose="020E0503060101010101" pitchFamily="34" charset="-79"/>
              </a:rPr>
              <a:t>A consequence of an economic activity that is experienced by unrelated third parties. An externality can be either positive or negative.</a:t>
            </a:r>
          </a:p>
          <a:p>
            <a:pPr marL="0" indent="0">
              <a:buNone/>
            </a:pPr>
            <a:endParaRPr lang="en-US" sz="112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0" indent="0">
              <a:buNone/>
            </a:pPr>
            <a:r>
              <a:rPr lang="en-US" sz="11200" dirty="0">
                <a:latin typeface="FrankRuehl" panose="020E0503060101010101" pitchFamily="34" charset="-79"/>
                <a:cs typeface="FrankRuehl" panose="020E0503060101010101" pitchFamily="34" charset="-79"/>
              </a:rPr>
              <a:t>Pollution emitted by a factory that spoils the surrounding environment and affects the health of nearby residents is an example of a negative externality. </a:t>
            </a:r>
          </a:p>
          <a:p>
            <a:pPr marL="0" indent="0">
              <a:buNone/>
            </a:pPr>
            <a:endParaRPr lang="en-US" sz="112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0" indent="0">
              <a:buNone/>
            </a:pPr>
            <a:r>
              <a:rPr lang="en-US" sz="11200" dirty="0">
                <a:latin typeface="FrankRuehl" panose="020E0503060101010101" pitchFamily="34" charset="-79"/>
                <a:cs typeface="FrankRuehl" panose="020E0503060101010101" pitchFamily="34" charset="-79"/>
              </a:rPr>
              <a:t>An example of a positive externality is the effect of a well-educated labor force on the productivity of a company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endParaRPr lang="en-US" dirty="0">
              <a:latin typeface="FrankRuehl" panose="020E0503060101010101" pitchFamily="34" charset="-79"/>
              <a:cs typeface="FrankRuehl" panose="020E0503060101010101" pitchFamily="34" charset="-79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Copyrights@RegentsParkPublishers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38634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84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Trees in Ethical Decision Making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793750" y="2408238"/>
            <a:ext cx="7554913" cy="2065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9988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806575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443163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307975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35369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9941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44513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9085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Maximize shareholder value and behave ethically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sz="32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Technique can be applied to any action a company contemplates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48843027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6613525" y="2095500"/>
            <a:ext cx="739775" cy="3341688"/>
            <a:chOff x="4166" y="1326"/>
            <a:chExt cx="466" cy="2105"/>
          </a:xfrm>
        </p:grpSpPr>
        <p:sp>
          <p:nvSpPr>
            <p:cNvPr id="54300" name="Rectangle 3"/>
            <p:cNvSpPr>
              <a:spLocks noChangeArrowheads="1"/>
            </p:cNvSpPr>
            <p:nvPr/>
          </p:nvSpPr>
          <p:spPr bwMode="auto">
            <a:xfrm>
              <a:off x="4166" y="1326"/>
              <a:ext cx="31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301" name="Rectangle 4"/>
            <p:cNvSpPr>
              <a:spLocks noChangeArrowheads="1"/>
            </p:cNvSpPr>
            <p:nvPr/>
          </p:nvSpPr>
          <p:spPr bwMode="auto">
            <a:xfrm>
              <a:off x="4166" y="3241"/>
              <a:ext cx="275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302" name="Rectangle 5"/>
            <p:cNvSpPr>
              <a:spLocks noChangeArrowheads="1"/>
            </p:cNvSpPr>
            <p:nvPr/>
          </p:nvSpPr>
          <p:spPr bwMode="auto">
            <a:xfrm>
              <a:off x="4166" y="2582"/>
              <a:ext cx="318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303" name="Rectangle 6"/>
            <p:cNvSpPr>
              <a:spLocks noChangeArrowheads="1"/>
            </p:cNvSpPr>
            <p:nvPr/>
          </p:nvSpPr>
          <p:spPr bwMode="auto">
            <a:xfrm>
              <a:off x="4166" y="1948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grpSp>
          <p:nvGrpSpPr>
            <p:cNvPr id="54304" name="Group 7"/>
            <p:cNvGrpSpPr>
              <a:grpSpLocks/>
            </p:cNvGrpSpPr>
            <p:nvPr/>
          </p:nvGrpSpPr>
          <p:grpSpPr bwMode="auto">
            <a:xfrm>
              <a:off x="4168" y="1448"/>
              <a:ext cx="464" cy="656"/>
              <a:chOff x="4168" y="1448"/>
              <a:chExt cx="464" cy="656"/>
            </a:xfrm>
          </p:grpSpPr>
          <p:sp>
            <p:nvSpPr>
              <p:cNvPr id="54308" name="Line 8"/>
              <p:cNvSpPr>
                <a:spLocks noChangeShapeType="1"/>
              </p:cNvSpPr>
              <p:nvPr/>
            </p:nvSpPr>
            <p:spPr bwMode="auto">
              <a:xfrm flipV="1">
                <a:off x="4168" y="1448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309" name="Line 9"/>
              <p:cNvSpPr>
                <a:spLocks noChangeShapeType="1"/>
              </p:cNvSpPr>
              <p:nvPr/>
            </p:nvSpPr>
            <p:spPr bwMode="auto">
              <a:xfrm>
                <a:off x="4168" y="1776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4305" name="Group 10"/>
            <p:cNvGrpSpPr>
              <a:grpSpLocks/>
            </p:cNvGrpSpPr>
            <p:nvPr/>
          </p:nvGrpSpPr>
          <p:grpSpPr bwMode="auto">
            <a:xfrm>
              <a:off x="4168" y="2696"/>
              <a:ext cx="464" cy="656"/>
              <a:chOff x="4168" y="1448"/>
              <a:chExt cx="464" cy="656"/>
            </a:xfrm>
          </p:grpSpPr>
          <p:sp>
            <p:nvSpPr>
              <p:cNvPr id="54306" name="Line 11"/>
              <p:cNvSpPr>
                <a:spLocks noChangeShapeType="1"/>
              </p:cNvSpPr>
              <p:nvPr/>
            </p:nvSpPr>
            <p:spPr bwMode="auto">
              <a:xfrm flipV="1">
                <a:off x="4168" y="1448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307" name="Line 12"/>
              <p:cNvSpPr>
                <a:spLocks noChangeShapeType="1"/>
              </p:cNvSpPr>
              <p:nvPr/>
            </p:nvSpPr>
            <p:spPr bwMode="auto">
              <a:xfrm>
                <a:off x="4168" y="1776"/>
                <a:ext cx="464" cy="328"/>
              </a:xfrm>
              <a:prstGeom prst="line">
                <a:avLst/>
              </a:prstGeom>
              <a:noFill/>
              <a:ln w="76200">
                <a:solidFill>
                  <a:srgbClr val="175097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61453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843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Trees in Ethical Decision Making</a:t>
            </a:r>
          </a:p>
        </p:txBody>
      </p:sp>
      <p:grpSp>
        <p:nvGrpSpPr>
          <p:cNvPr id="61454" name="Group 14"/>
          <p:cNvGrpSpPr>
            <a:grpSpLocks/>
          </p:cNvGrpSpPr>
          <p:nvPr/>
        </p:nvGrpSpPr>
        <p:grpSpPr bwMode="auto">
          <a:xfrm>
            <a:off x="3379787" y="2160588"/>
            <a:ext cx="3244850" cy="1589087"/>
            <a:chOff x="2129" y="1367"/>
            <a:chExt cx="2044" cy="1001"/>
          </a:xfrm>
        </p:grpSpPr>
        <p:sp>
          <p:nvSpPr>
            <p:cNvPr id="54297" name="Rectangle 15"/>
            <p:cNvSpPr>
              <a:spLocks noChangeArrowheads="1"/>
            </p:cNvSpPr>
            <p:nvPr/>
          </p:nvSpPr>
          <p:spPr bwMode="auto">
            <a:xfrm>
              <a:off x="2129" y="1793"/>
              <a:ext cx="31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298" name="Line 16"/>
            <p:cNvSpPr>
              <a:spLocks noChangeShapeType="1"/>
            </p:cNvSpPr>
            <p:nvPr/>
          </p:nvSpPr>
          <p:spPr bwMode="auto">
            <a:xfrm flipV="1">
              <a:off x="2224" y="1792"/>
              <a:ext cx="320" cy="576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99" name="Rectangle 17"/>
            <p:cNvSpPr>
              <a:spLocks noChangeArrowheads="1"/>
            </p:cNvSpPr>
            <p:nvPr/>
          </p:nvSpPr>
          <p:spPr bwMode="auto">
            <a:xfrm>
              <a:off x="2526" y="1367"/>
              <a:ext cx="1647" cy="857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Is it ethical? (Weigh the affect on employees, customers, suppliers, community verses shareholder benefit)</a:t>
              </a:r>
            </a:p>
          </p:txBody>
        </p:sp>
      </p:grpSp>
      <p:grpSp>
        <p:nvGrpSpPr>
          <p:cNvPr id="61458" name="Group 18"/>
          <p:cNvGrpSpPr>
            <a:grpSpLocks/>
          </p:cNvGrpSpPr>
          <p:nvPr/>
        </p:nvGrpSpPr>
        <p:grpSpPr bwMode="auto">
          <a:xfrm>
            <a:off x="3460750" y="3775075"/>
            <a:ext cx="3179763" cy="1727200"/>
            <a:chOff x="2180" y="2384"/>
            <a:chExt cx="2003" cy="1088"/>
          </a:xfrm>
        </p:grpSpPr>
        <p:sp>
          <p:nvSpPr>
            <p:cNvPr id="54294" name="Rectangle 19"/>
            <p:cNvSpPr>
              <a:spLocks noChangeArrowheads="1"/>
            </p:cNvSpPr>
            <p:nvPr/>
          </p:nvSpPr>
          <p:spPr bwMode="auto">
            <a:xfrm>
              <a:off x="2180" y="2822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295" name="Line 20"/>
            <p:cNvSpPr>
              <a:spLocks noChangeShapeType="1"/>
            </p:cNvSpPr>
            <p:nvPr/>
          </p:nvSpPr>
          <p:spPr bwMode="auto">
            <a:xfrm>
              <a:off x="2224" y="2384"/>
              <a:ext cx="344" cy="648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96" name="Rectangle 21"/>
            <p:cNvSpPr>
              <a:spLocks noChangeArrowheads="1"/>
            </p:cNvSpPr>
            <p:nvPr/>
          </p:nvSpPr>
          <p:spPr bwMode="auto">
            <a:xfrm>
              <a:off x="2526" y="2615"/>
              <a:ext cx="1657" cy="857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Is it ethical not to take action? (Weigh the harm to shareholders  verses benefits to other stakeholders)</a:t>
              </a:r>
            </a:p>
          </p:txBody>
        </p:sp>
      </p:grpSp>
      <p:grpSp>
        <p:nvGrpSpPr>
          <p:cNvPr id="61462" name="Group 22"/>
          <p:cNvGrpSpPr>
            <a:grpSpLocks/>
          </p:cNvGrpSpPr>
          <p:nvPr/>
        </p:nvGrpSpPr>
        <p:grpSpPr bwMode="auto">
          <a:xfrm>
            <a:off x="1587500" y="4445000"/>
            <a:ext cx="5740400" cy="1752600"/>
            <a:chOff x="1000" y="2896"/>
            <a:chExt cx="3616" cy="1104"/>
          </a:xfrm>
        </p:grpSpPr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172" y="3206"/>
              <a:ext cx="27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No</a:t>
              </a:r>
            </a:p>
          </p:txBody>
        </p:sp>
        <p:sp>
          <p:nvSpPr>
            <p:cNvPr id="54293" name="Freeform 24"/>
            <p:cNvSpPr>
              <a:spLocks/>
            </p:cNvSpPr>
            <p:nvPr/>
          </p:nvSpPr>
          <p:spPr bwMode="auto">
            <a:xfrm>
              <a:off x="1000" y="2896"/>
              <a:ext cx="3616" cy="1104"/>
            </a:xfrm>
            <a:custGeom>
              <a:avLst/>
              <a:gdLst>
                <a:gd name="T0" fmla="*/ 0 w 3616"/>
                <a:gd name="T1" fmla="*/ 0 h 1104"/>
                <a:gd name="T2" fmla="*/ 448 w 3616"/>
                <a:gd name="T3" fmla="*/ 1104 h 1104"/>
                <a:gd name="T4" fmla="*/ 3616 w 3616"/>
                <a:gd name="T5" fmla="*/ 1104 h 110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16" h="1104">
                  <a:moveTo>
                    <a:pt x="0" y="0"/>
                  </a:moveTo>
                  <a:lnTo>
                    <a:pt x="448" y="1104"/>
                  </a:lnTo>
                  <a:lnTo>
                    <a:pt x="3616" y="1104"/>
                  </a:ln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61465" name="Group 25"/>
          <p:cNvGrpSpPr>
            <a:grpSpLocks/>
          </p:cNvGrpSpPr>
          <p:nvPr/>
        </p:nvGrpSpPr>
        <p:grpSpPr bwMode="auto">
          <a:xfrm>
            <a:off x="1462087" y="3224213"/>
            <a:ext cx="2089150" cy="1260475"/>
            <a:chOff x="921" y="2127"/>
            <a:chExt cx="1316" cy="794"/>
          </a:xfrm>
        </p:grpSpPr>
        <p:sp>
          <p:nvSpPr>
            <p:cNvPr id="54289" name="Rectangle 26"/>
            <p:cNvSpPr>
              <a:spLocks noChangeArrowheads="1"/>
            </p:cNvSpPr>
            <p:nvPr/>
          </p:nvSpPr>
          <p:spPr bwMode="auto">
            <a:xfrm>
              <a:off x="921" y="2410"/>
              <a:ext cx="31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Yes</a:t>
              </a:r>
            </a:p>
          </p:txBody>
        </p:sp>
        <p:sp>
          <p:nvSpPr>
            <p:cNvPr id="54290" name="Line 27"/>
            <p:cNvSpPr>
              <a:spLocks noChangeShapeType="1"/>
            </p:cNvSpPr>
            <p:nvPr/>
          </p:nvSpPr>
          <p:spPr bwMode="auto">
            <a:xfrm flipV="1">
              <a:off x="989" y="2442"/>
              <a:ext cx="339" cy="479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91" name="Rectangle 28"/>
            <p:cNvSpPr>
              <a:spLocks noChangeArrowheads="1"/>
            </p:cNvSpPr>
            <p:nvPr/>
          </p:nvSpPr>
          <p:spPr bwMode="auto">
            <a:xfrm>
              <a:off x="1291" y="2127"/>
              <a:ext cx="946" cy="726"/>
            </a:xfrm>
            <a:prstGeom prst="rect">
              <a:avLst/>
            </a:prstGeom>
            <a:solidFill>
              <a:srgbClr val="92D2C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62000" tIns="154800" rIns="162000" bIns="154800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Does action maximize company returns?</a:t>
              </a:r>
            </a:p>
          </p:txBody>
        </p:sp>
      </p:grp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619125" y="4011613"/>
            <a:ext cx="971550" cy="9445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2000" tIns="154800" rIns="162000" bIns="154800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85000"/>
              </a:lnSpc>
              <a:spcAft>
                <a:spcPct val="0"/>
              </a:spcAft>
              <a:buFontTx/>
              <a:buNone/>
            </a:pPr>
            <a:r>
              <a:rPr lang="en-US" altLang="en-US" sz="1600" dirty="0">
                <a:latin typeface="FrankRuehl" panose="020E0503060101010101" pitchFamily="34" charset="-79"/>
                <a:cs typeface="FrankRuehl" panose="020E0503060101010101" pitchFamily="34" charset="-79"/>
              </a:rPr>
              <a:t>Is action legal?</a:t>
            </a:r>
          </a:p>
        </p:txBody>
      </p:sp>
      <p:grpSp>
        <p:nvGrpSpPr>
          <p:cNvPr id="61471" name="Group 31"/>
          <p:cNvGrpSpPr>
            <a:grpSpLocks/>
          </p:cNvGrpSpPr>
          <p:nvPr/>
        </p:nvGrpSpPr>
        <p:grpSpPr bwMode="auto">
          <a:xfrm>
            <a:off x="6846887" y="1822450"/>
            <a:ext cx="2193924" cy="4560888"/>
            <a:chOff x="4313" y="1235"/>
            <a:chExt cx="1382" cy="2873"/>
          </a:xfrm>
        </p:grpSpPr>
        <p:grpSp>
          <p:nvGrpSpPr>
            <p:cNvPr id="54282" name="Group 32"/>
            <p:cNvGrpSpPr>
              <a:grpSpLocks/>
            </p:cNvGrpSpPr>
            <p:nvPr/>
          </p:nvGrpSpPr>
          <p:grpSpPr bwMode="auto">
            <a:xfrm>
              <a:off x="4646" y="1441"/>
              <a:ext cx="1049" cy="2667"/>
              <a:chOff x="4646" y="1441"/>
              <a:chExt cx="1049" cy="2667"/>
            </a:xfrm>
          </p:grpSpPr>
          <p:sp>
            <p:nvSpPr>
              <p:cNvPr id="54284" name="Rectangle 33"/>
              <p:cNvSpPr>
                <a:spLocks noChangeArrowheads="1"/>
              </p:cNvSpPr>
              <p:nvPr/>
            </p:nvSpPr>
            <p:spPr bwMode="auto">
              <a:xfrm>
                <a:off x="4646" y="1441"/>
                <a:ext cx="708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Take action</a:t>
                </a:r>
              </a:p>
            </p:txBody>
          </p:sp>
          <p:sp>
            <p:nvSpPr>
              <p:cNvPr id="54285" name="Rectangle 34"/>
              <p:cNvSpPr>
                <a:spLocks noChangeArrowheads="1"/>
              </p:cNvSpPr>
              <p:nvPr/>
            </p:nvSpPr>
            <p:spPr bwMode="auto">
              <a:xfrm>
                <a:off x="4646" y="3788"/>
                <a:ext cx="588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Don’t do it</a:t>
                </a:r>
              </a:p>
            </p:txBody>
          </p:sp>
          <p:sp>
            <p:nvSpPr>
              <p:cNvPr id="54286" name="Rectangle 35"/>
              <p:cNvSpPr>
                <a:spLocks noChangeArrowheads="1"/>
              </p:cNvSpPr>
              <p:nvPr/>
            </p:nvSpPr>
            <p:spPr bwMode="auto">
              <a:xfrm>
                <a:off x="4646" y="2628"/>
                <a:ext cx="784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 take action</a:t>
                </a:r>
              </a:p>
            </p:txBody>
          </p:sp>
          <p:sp>
            <p:nvSpPr>
              <p:cNvPr id="54287" name="Rectangle 36"/>
              <p:cNvSpPr>
                <a:spLocks noChangeArrowheads="1"/>
              </p:cNvSpPr>
              <p:nvPr/>
            </p:nvSpPr>
            <p:spPr bwMode="auto">
              <a:xfrm>
                <a:off x="4646" y="3008"/>
                <a:ext cx="1049" cy="4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Take action, but notify appropriate parties</a:t>
                </a:r>
              </a:p>
            </p:txBody>
          </p:sp>
          <p:sp>
            <p:nvSpPr>
              <p:cNvPr id="54288" name="Rectangle 37"/>
              <p:cNvSpPr>
                <a:spLocks noChangeArrowheads="1"/>
              </p:cNvSpPr>
              <p:nvPr/>
            </p:nvSpPr>
            <p:spPr bwMode="auto">
              <a:xfrm>
                <a:off x="4646" y="2027"/>
                <a:ext cx="784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85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>
                    <a:latin typeface="FrankRuehl" panose="020E0503060101010101" pitchFamily="34" charset="-79"/>
                    <a:cs typeface="FrankRuehl" panose="020E0503060101010101" pitchFamily="34" charset="-79"/>
                  </a:rPr>
                  <a:t>Do not take action</a:t>
                </a:r>
              </a:p>
            </p:txBody>
          </p:sp>
        </p:grpSp>
        <p:sp>
          <p:nvSpPr>
            <p:cNvPr id="54283" name="Text Box 38"/>
            <p:cNvSpPr txBox="1">
              <a:spLocks noChangeArrowheads="1"/>
            </p:cNvSpPr>
            <p:nvPr/>
          </p:nvSpPr>
          <p:spPr bwMode="auto">
            <a:xfrm>
              <a:off x="4313" y="1235"/>
              <a:ext cx="94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Action outcome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pic>
        <p:nvPicPr>
          <p:cNvPr id="39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1734" y="172060"/>
            <a:ext cx="738896" cy="51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211263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9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>
                <a:solidFill>
                  <a:srgbClr val="800000"/>
                </a:solidFill>
                <a:effectLst/>
              </a:rPr>
            </a:br>
            <a:r>
              <a:rPr lang="en-US" altLang="en-US" sz="5400" dirty="0">
                <a:solidFill>
                  <a:srgbClr val="8000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5">
                    <a:lumMod val="1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 Decision Making Content</a:t>
            </a:r>
          </a:p>
        </p:txBody>
      </p:sp>
      <p:pic>
        <p:nvPicPr>
          <p:cNvPr id="7" name="Content Placeholder 5" descr="Logo.psd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800" dirty="0"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215902" y="6267451"/>
            <a:ext cx="28956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800" dirty="0"/>
              <a:t>Regents Park Publishers</a:t>
            </a:r>
          </a:p>
        </p:txBody>
      </p:sp>
      <p:sp>
        <p:nvSpPr>
          <p:cNvPr id="4" name="Rounded Rectangle 3">
            <a:hlinkClick r:id="rId6" action="ppaction://hlinksldjump"/>
          </p:cNvPr>
          <p:cNvSpPr/>
          <p:nvPr/>
        </p:nvSpPr>
        <p:spPr>
          <a:xfrm>
            <a:off x="2218783" y="2001832"/>
            <a:ext cx="5054428" cy="72104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8" name="Rounded Rectangle 7">
            <a:hlinkClick r:id="rId7" action="ppaction://hlinksldjump"/>
          </p:cNvPr>
          <p:cNvSpPr/>
          <p:nvPr/>
        </p:nvSpPr>
        <p:spPr>
          <a:xfrm>
            <a:off x="2193211" y="3097729"/>
            <a:ext cx="5080000" cy="681791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 Risk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9" name="Rounded Rectangle 8">
            <a:hlinkClick r:id="rId8" action="ppaction://hlinksldjump"/>
          </p:cNvPr>
          <p:cNvSpPr/>
          <p:nvPr/>
        </p:nvSpPr>
        <p:spPr>
          <a:xfrm>
            <a:off x="2218783" y="4148512"/>
            <a:ext cx="5080000" cy="78924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Certainty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89987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828675" y="1830388"/>
            <a:ext cx="7486650" cy="369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093788" indent="-381000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522413" indent="-249238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951038" indent="-249238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379663" indent="-249238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836863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94063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751263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208463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Technique for evaluating process and equipment alternatives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Objective is to find the point in dollars and units at which cost equals revenue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Requires estimation of fixed costs, variable costs, and revenue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688975" y="1455738"/>
            <a:ext cx="7931150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8400" indent="-455613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597025" indent="-249238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025650" indent="-249238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454275" indent="-249238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9114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3686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8258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2830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Fixed costs are costs that continue even if no units are produced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Depreciation, taxes, debt, mortgage payments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Variable costs are costs that vary with the volume of units produced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Labor, materials, portion of utilities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Contribution is the difference between selling price and variable cost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292225" y="1938338"/>
            <a:ext cx="675005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954" tIns="48608" rIns="98954" bIns="48608"/>
          <a:lstStyle>
            <a:lvl1pPr marL="533400" indent="-533400" defTabSz="1000125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68400" indent="-455613" defTabSz="1000125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597025" indent="-249238" defTabSz="1000125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2025650" indent="-249238" defTabSz="1000125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454275" indent="-249238" defTabSz="1000125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9114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3686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8258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283075" indent="-249238" defTabSz="1000125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Costs and revenue are linear functions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Generally not the case in the real world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We actually know these costs</a:t>
            </a:r>
          </a:p>
          <a:p>
            <a:pPr lvl="1"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Very difficult to verify</a:t>
            </a:r>
          </a:p>
          <a:p>
            <a:pPr eaLnBrk="1" hangingPunct="1">
              <a:buClr>
                <a:srgbClr val="BF0922"/>
              </a:buClr>
              <a:buFont typeface="Wingdings" pitchFamily="2" charset="2"/>
              <a:buChar char="u"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Time value of money is often ignored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720725" y="1311275"/>
            <a:ext cx="23294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3200" b="1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ＭＳ Ｐゴシック" charset="-128"/>
                <a:cs typeface="FrankRuehl" panose="020E0503060101010101" pitchFamily="34" charset="-79"/>
              </a:rPr>
              <a:t>Assumptions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autoUpdateAnimBg="0"/>
      <p:bldP spid="7270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Line 2"/>
          <p:cNvSpPr>
            <a:spLocks noChangeShapeType="1"/>
          </p:cNvSpPr>
          <p:nvPr/>
        </p:nvSpPr>
        <p:spPr bwMode="auto">
          <a:xfrm>
            <a:off x="2082800" y="4813300"/>
            <a:ext cx="5626100" cy="0"/>
          </a:xfrm>
          <a:prstGeom prst="line">
            <a:avLst/>
          </a:prstGeom>
          <a:noFill/>
          <a:ln w="76200">
            <a:solidFill>
              <a:srgbClr val="BF092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4755" name="Group 3"/>
          <p:cNvGrpSpPr>
            <a:grpSpLocks/>
          </p:cNvGrpSpPr>
          <p:nvPr/>
        </p:nvGrpSpPr>
        <p:grpSpPr bwMode="auto">
          <a:xfrm>
            <a:off x="2070100" y="1663700"/>
            <a:ext cx="4870450" cy="3994150"/>
            <a:chOff x="1304" y="1248"/>
            <a:chExt cx="3068" cy="2516"/>
          </a:xfrm>
        </p:grpSpPr>
        <p:sp>
          <p:nvSpPr>
            <p:cNvPr id="112666" name="Freeform 4"/>
            <p:cNvSpPr>
              <a:spLocks/>
            </p:cNvSpPr>
            <p:nvPr/>
          </p:nvSpPr>
          <p:spPr bwMode="auto">
            <a:xfrm>
              <a:off x="1304" y="2528"/>
              <a:ext cx="1400" cy="1236"/>
            </a:xfrm>
            <a:custGeom>
              <a:avLst/>
              <a:gdLst>
                <a:gd name="T0" fmla="*/ 4 w 1400"/>
                <a:gd name="T1" fmla="*/ 700 h 1236"/>
                <a:gd name="T2" fmla="*/ 1400 w 1400"/>
                <a:gd name="T3" fmla="*/ 0 h 1236"/>
                <a:gd name="T4" fmla="*/ 0 w 1400"/>
                <a:gd name="T5" fmla="*/ 1236 h 1236"/>
                <a:gd name="T6" fmla="*/ 4 w 1400"/>
                <a:gd name="T7" fmla="*/ 700 h 12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00" h="1236">
                  <a:moveTo>
                    <a:pt x="4" y="700"/>
                  </a:moveTo>
                  <a:lnTo>
                    <a:pt x="1400" y="0"/>
                  </a:lnTo>
                  <a:lnTo>
                    <a:pt x="0" y="1236"/>
                  </a:lnTo>
                  <a:lnTo>
                    <a:pt x="4" y="7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7" name="Freeform 5"/>
            <p:cNvSpPr>
              <a:spLocks/>
            </p:cNvSpPr>
            <p:nvPr/>
          </p:nvSpPr>
          <p:spPr bwMode="auto">
            <a:xfrm>
              <a:off x="2700" y="1248"/>
              <a:ext cx="1672" cy="1280"/>
            </a:xfrm>
            <a:custGeom>
              <a:avLst/>
              <a:gdLst>
                <a:gd name="T0" fmla="*/ 1420 w 1672"/>
                <a:gd name="T1" fmla="*/ 0 h 1280"/>
                <a:gd name="T2" fmla="*/ 1672 w 1672"/>
                <a:gd name="T3" fmla="*/ 440 h 1280"/>
                <a:gd name="T4" fmla="*/ 0 w 1672"/>
                <a:gd name="T5" fmla="*/ 1280 h 1280"/>
                <a:gd name="T6" fmla="*/ 1420 w 1672"/>
                <a:gd name="T7" fmla="*/ 0 h 12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72" h="1280">
                  <a:moveTo>
                    <a:pt x="1420" y="0"/>
                  </a:moveTo>
                  <a:lnTo>
                    <a:pt x="1672" y="440"/>
                  </a:lnTo>
                  <a:lnTo>
                    <a:pt x="0" y="1280"/>
                  </a:lnTo>
                  <a:lnTo>
                    <a:pt x="14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8" name="Rectangle 6"/>
            <p:cNvSpPr>
              <a:spLocks noChangeArrowheads="1"/>
            </p:cNvSpPr>
            <p:nvPr/>
          </p:nvSpPr>
          <p:spPr bwMode="auto">
            <a:xfrm rot="19588456">
              <a:off x="3372" y="1693"/>
              <a:ext cx="857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Profit corridor</a:t>
              </a:r>
            </a:p>
          </p:txBody>
        </p:sp>
        <p:sp>
          <p:nvSpPr>
            <p:cNvPr id="112669" name="Rectangle 7"/>
            <p:cNvSpPr>
              <a:spLocks noChangeArrowheads="1"/>
            </p:cNvSpPr>
            <p:nvPr/>
          </p:nvSpPr>
          <p:spPr bwMode="auto">
            <a:xfrm rot="-2229297">
              <a:off x="1385" y="3049"/>
              <a:ext cx="645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Loss corridor</a:t>
              </a:r>
            </a:p>
          </p:txBody>
        </p:sp>
      </p:grpSp>
      <p:sp>
        <p:nvSpPr>
          <p:cNvPr id="74760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2095500" y="1423988"/>
            <a:ext cx="6197600" cy="4240212"/>
            <a:chOff x="1320" y="1097"/>
            <a:chExt cx="3904" cy="2671"/>
          </a:xfrm>
        </p:grpSpPr>
        <p:sp>
          <p:nvSpPr>
            <p:cNvPr id="112664" name="Line 10"/>
            <p:cNvSpPr>
              <a:spLocks noChangeShapeType="1"/>
            </p:cNvSpPr>
            <p:nvPr/>
          </p:nvSpPr>
          <p:spPr bwMode="auto">
            <a:xfrm flipV="1">
              <a:off x="1320" y="1256"/>
              <a:ext cx="2808" cy="2512"/>
            </a:xfrm>
            <a:prstGeom prst="line">
              <a:avLst/>
            </a:prstGeom>
            <a:noFill/>
            <a:ln w="76200">
              <a:solidFill>
                <a:srgbClr val="BF092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5" name="Rectangle 11"/>
            <p:cNvSpPr>
              <a:spLocks noChangeArrowheads="1"/>
            </p:cNvSpPr>
            <p:nvPr/>
          </p:nvSpPr>
          <p:spPr bwMode="auto">
            <a:xfrm>
              <a:off x="4175" y="1097"/>
              <a:ext cx="1049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revenue line</a:t>
              </a:r>
            </a:p>
          </p:txBody>
        </p:sp>
      </p:grpSp>
      <p:grpSp>
        <p:nvGrpSpPr>
          <p:cNvPr id="74764" name="Group 12"/>
          <p:cNvGrpSpPr>
            <a:grpSpLocks/>
          </p:cNvGrpSpPr>
          <p:nvPr/>
        </p:nvGrpSpPr>
        <p:grpSpPr bwMode="auto">
          <a:xfrm>
            <a:off x="2108200" y="2274888"/>
            <a:ext cx="6267450" cy="2525712"/>
            <a:chOff x="1328" y="1633"/>
            <a:chExt cx="3948" cy="1591"/>
          </a:xfrm>
        </p:grpSpPr>
        <p:sp>
          <p:nvSpPr>
            <p:cNvPr id="112662" name="Line 13"/>
            <p:cNvSpPr>
              <a:spLocks noChangeShapeType="1"/>
            </p:cNvSpPr>
            <p:nvPr/>
          </p:nvSpPr>
          <p:spPr bwMode="auto">
            <a:xfrm flipV="1">
              <a:off x="1328" y="1688"/>
              <a:ext cx="3048" cy="1536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3" name="Rectangle 14"/>
            <p:cNvSpPr>
              <a:spLocks noChangeArrowheads="1"/>
            </p:cNvSpPr>
            <p:nvPr/>
          </p:nvSpPr>
          <p:spPr bwMode="auto">
            <a:xfrm>
              <a:off x="4428" y="1633"/>
              <a:ext cx="84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cost line</a:t>
              </a:r>
            </a:p>
          </p:txBody>
        </p:sp>
      </p:grpSp>
      <p:grpSp>
        <p:nvGrpSpPr>
          <p:cNvPr id="74767" name="Group 15"/>
          <p:cNvGrpSpPr>
            <a:grpSpLocks/>
          </p:cNvGrpSpPr>
          <p:nvPr/>
        </p:nvGrpSpPr>
        <p:grpSpPr bwMode="auto">
          <a:xfrm>
            <a:off x="5962650" y="2895600"/>
            <a:ext cx="1463675" cy="1860550"/>
            <a:chOff x="3756" y="2024"/>
            <a:chExt cx="922" cy="1172"/>
          </a:xfrm>
        </p:grpSpPr>
        <p:sp>
          <p:nvSpPr>
            <p:cNvPr id="112660" name="Line 16"/>
            <p:cNvSpPr>
              <a:spLocks noChangeShapeType="1"/>
            </p:cNvSpPr>
            <p:nvPr/>
          </p:nvSpPr>
          <p:spPr bwMode="auto">
            <a:xfrm>
              <a:off x="3756" y="2024"/>
              <a:ext cx="0" cy="11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1" name="Rectangle 17"/>
            <p:cNvSpPr>
              <a:spLocks noChangeArrowheads="1"/>
            </p:cNvSpPr>
            <p:nvPr/>
          </p:nvSpPr>
          <p:spPr bwMode="auto">
            <a:xfrm>
              <a:off x="3878" y="2545"/>
              <a:ext cx="80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Variable cost</a:t>
              </a:r>
            </a:p>
          </p:txBody>
        </p:sp>
      </p:grpSp>
      <p:grpSp>
        <p:nvGrpSpPr>
          <p:cNvPr id="74770" name="Group 18"/>
          <p:cNvGrpSpPr>
            <a:grpSpLocks/>
          </p:cNvGrpSpPr>
          <p:nvPr/>
        </p:nvGrpSpPr>
        <p:grpSpPr bwMode="auto">
          <a:xfrm>
            <a:off x="5962652" y="4857750"/>
            <a:ext cx="1211263" cy="806450"/>
            <a:chOff x="3756" y="3260"/>
            <a:chExt cx="763" cy="508"/>
          </a:xfrm>
        </p:grpSpPr>
        <p:sp>
          <p:nvSpPr>
            <p:cNvPr id="112658" name="Line 19"/>
            <p:cNvSpPr>
              <a:spLocks noChangeShapeType="1"/>
            </p:cNvSpPr>
            <p:nvPr/>
          </p:nvSpPr>
          <p:spPr bwMode="auto">
            <a:xfrm>
              <a:off x="3756" y="3260"/>
              <a:ext cx="0" cy="5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59" name="Rectangle 20"/>
            <p:cNvSpPr>
              <a:spLocks noChangeArrowheads="1"/>
            </p:cNvSpPr>
            <p:nvPr/>
          </p:nvSpPr>
          <p:spPr bwMode="auto">
            <a:xfrm>
              <a:off x="3872" y="3425"/>
              <a:ext cx="647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Fixed cost</a:t>
              </a:r>
            </a:p>
          </p:txBody>
        </p:sp>
      </p:grpSp>
      <p:grpSp>
        <p:nvGrpSpPr>
          <p:cNvPr id="74773" name="Group 21"/>
          <p:cNvGrpSpPr>
            <a:grpSpLocks/>
          </p:cNvGrpSpPr>
          <p:nvPr/>
        </p:nvGrpSpPr>
        <p:grpSpPr bwMode="auto">
          <a:xfrm>
            <a:off x="2560638" y="2300288"/>
            <a:ext cx="2333625" cy="1331912"/>
            <a:chOff x="1613" y="1649"/>
            <a:chExt cx="1470" cy="839"/>
          </a:xfrm>
        </p:grpSpPr>
        <p:sp>
          <p:nvSpPr>
            <p:cNvPr id="112656" name="Rectangle 22"/>
            <p:cNvSpPr>
              <a:spLocks noChangeArrowheads="1"/>
            </p:cNvSpPr>
            <p:nvPr/>
          </p:nvSpPr>
          <p:spPr bwMode="auto">
            <a:xfrm>
              <a:off x="1613" y="1649"/>
              <a:ext cx="1470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Break-even point</a:t>
              </a:r>
            </a:p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cost = Total revenue</a:t>
              </a:r>
            </a:p>
          </p:txBody>
        </p:sp>
        <p:sp>
          <p:nvSpPr>
            <p:cNvPr id="112657" name="Line 23"/>
            <p:cNvSpPr>
              <a:spLocks noChangeShapeType="1"/>
            </p:cNvSpPr>
            <p:nvPr/>
          </p:nvSpPr>
          <p:spPr bwMode="auto">
            <a:xfrm>
              <a:off x="2328" y="1960"/>
              <a:ext cx="344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74776" name="Group 24"/>
          <p:cNvGrpSpPr>
            <a:grpSpLocks/>
          </p:cNvGrpSpPr>
          <p:nvPr/>
        </p:nvGrpSpPr>
        <p:grpSpPr bwMode="auto">
          <a:xfrm>
            <a:off x="1203325" y="1054100"/>
            <a:ext cx="6594474" cy="5249863"/>
            <a:chOff x="758" y="864"/>
            <a:chExt cx="4154" cy="3307"/>
          </a:xfrm>
        </p:grpSpPr>
        <p:sp>
          <p:nvSpPr>
            <p:cNvPr id="112651" name="Rectangle 25"/>
            <p:cNvSpPr>
              <a:spLocks noChangeArrowheads="1"/>
            </p:cNvSpPr>
            <p:nvPr/>
          </p:nvSpPr>
          <p:spPr bwMode="auto">
            <a:xfrm>
              <a:off x="999" y="864"/>
              <a:ext cx="436" cy="30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900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800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700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600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500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400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300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200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100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–</a:t>
              </a:r>
            </a:p>
          </p:txBody>
        </p:sp>
        <p:sp>
          <p:nvSpPr>
            <p:cNvPr id="112652" name="Freeform 26"/>
            <p:cNvSpPr>
              <a:spLocks/>
            </p:cNvSpPr>
            <p:nvPr/>
          </p:nvSpPr>
          <p:spPr bwMode="auto">
            <a:xfrm>
              <a:off x="1312" y="1080"/>
              <a:ext cx="3600" cy="2696"/>
            </a:xfrm>
            <a:custGeom>
              <a:avLst/>
              <a:gdLst>
                <a:gd name="T0" fmla="*/ 0 w 3312"/>
                <a:gd name="T1" fmla="*/ 0 h 2696"/>
                <a:gd name="T2" fmla="*/ 0 w 3312"/>
                <a:gd name="T3" fmla="*/ 2696 h 2696"/>
                <a:gd name="T4" fmla="*/ 9008 w 3312"/>
                <a:gd name="T5" fmla="*/ 2696 h 26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12" h="2696">
                  <a:moveTo>
                    <a:pt x="0" y="0"/>
                  </a:moveTo>
                  <a:lnTo>
                    <a:pt x="0" y="2696"/>
                  </a:lnTo>
                  <a:lnTo>
                    <a:pt x="3312" y="2696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53" name="Rectangle 27"/>
            <p:cNvSpPr>
              <a:spLocks noChangeArrowheads="1"/>
            </p:cNvSpPr>
            <p:nvPr/>
          </p:nvSpPr>
          <p:spPr bwMode="auto">
            <a:xfrm>
              <a:off x="1190" y="3653"/>
              <a:ext cx="3619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000" dirty="0"/>
                <a:t>	|	|	|	|	|	|	|	|	|	|	|	|	</a:t>
              </a:r>
              <a:endParaRPr lang="en-US" altLang="en-US" sz="1800" dirty="0"/>
            </a:p>
            <a:p>
              <a:pPr>
                <a:lnSpc>
                  <a:spcPct val="1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	</a:t>
              </a: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0	100	200	300	400	500	600	700	800	900	1000	1100</a:t>
              </a:r>
            </a:p>
          </p:txBody>
        </p:sp>
        <p:sp>
          <p:nvSpPr>
            <p:cNvPr id="112654" name="Rectangle 28"/>
            <p:cNvSpPr>
              <a:spLocks noChangeArrowheads="1"/>
            </p:cNvSpPr>
            <p:nvPr/>
          </p:nvSpPr>
          <p:spPr bwMode="auto">
            <a:xfrm rot="16200000">
              <a:off x="433" y="2283"/>
              <a:ext cx="86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Cost in dollars</a:t>
              </a:r>
            </a:p>
          </p:txBody>
        </p:sp>
        <p:sp>
          <p:nvSpPr>
            <p:cNvPr id="112655" name="Rectangle 29"/>
            <p:cNvSpPr>
              <a:spLocks noChangeArrowheads="1"/>
            </p:cNvSpPr>
            <p:nvPr/>
          </p:nvSpPr>
          <p:spPr bwMode="auto">
            <a:xfrm>
              <a:off x="2238" y="3958"/>
              <a:ext cx="144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Volume (units per period</a:t>
              </a:r>
              <a:r>
                <a:rPr lang="en-US" altLang="en-US" sz="1600" dirty="0"/>
                <a:t>)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grpSp>
        <p:nvGrpSpPr>
          <p:cNvPr id="76803" name="Group 3"/>
          <p:cNvGrpSpPr>
            <a:grpSpLocks/>
          </p:cNvGrpSpPr>
          <p:nvPr/>
        </p:nvGrpSpPr>
        <p:grpSpPr bwMode="auto">
          <a:xfrm>
            <a:off x="644525" y="1747838"/>
            <a:ext cx="7813675" cy="1698625"/>
            <a:chOff x="406" y="1101"/>
            <a:chExt cx="4922" cy="1070"/>
          </a:xfrm>
        </p:grpSpPr>
        <p:sp>
          <p:nvSpPr>
            <p:cNvPr id="113674" name="Rectangle 4"/>
            <p:cNvSpPr>
              <a:spLocks noChangeArrowheads="1"/>
            </p:cNvSpPr>
            <p:nvPr/>
          </p:nvSpPr>
          <p:spPr bwMode="auto">
            <a:xfrm>
              <a:off x="406" y="1101"/>
              <a:ext cx="2402" cy="8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44600" indent="-1244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r"/>
                  <a:tab pos="952500" algn="l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r"/>
                  <a:tab pos="952500" algn="l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r"/>
                  <a:tab pos="952500" algn="l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/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BEP</a:t>
              </a:r>
              <a:r>
                <a:rPr lang="en-US" altLang="en-US" sz="1800" i="1" baseline="-25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x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break-even point in units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BEP</a:t>
              </a:r>
              <a:r>
                <a:rPr lang="en-US" altLang="en-US" sz="1800" baseline="-25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$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break-even point in dollars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price per unit (after all discounts)</a:t>
              </a:r>
            </a:p>
          </p:txBody>
        </p:sp>
        <p:sp>
          <p:nvSpPr>
            <p:cNvPr id="113675" name="Rectangle 5"/>
            <p:cNvSpPr>
              <a:spLocks noChangeArrowheads="1"/>
            </p:cNvSpPr>
            <p:nvPr/>
          </p:nvSpPr>
          <p:spPr bwMode="auto">
            <a:xfrm>
              <a:off x="2974" y="1101"/>
              <a:ext cx="2354" cy="10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762000" indent="-7620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r"/>
                  <a:tab pos="482600" algn="l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r"/>
                  <a:tab pos="482600" algn="l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r"/>
                  <a:tab pos="482600" algn="l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x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number of units produced	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TR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total revenue =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Px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fixed costs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variable cost per unit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TC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total costs =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 +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Vx</a:t>
              </a:r>
            </a:p>
          </p:txBody>
        </p:sp>
      </p:grp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1258841" y="4552950"/>
            <a:ext cx="227498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i="1" dirty="0">
                <a:latin typeface="FrankRuehl" panose="020E0503060101010101" pitchFamily="34" charset="-79"/>
                <a:cs typeface="FrankRuehl" panose="020E0503060101010101" pitchFamily="34" charset="-79"/>
              </a:rPr>
              <a:t>TR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= </a:t>
            </a:r>
            <a:r>
              <a:rPr lang="en-US" altLang="en-US" sz="2800" i="1" dirty="0">
                <a:latin typeface="FrankRuehl" panose="020E0503060101010101" pitchFamily="34" charset="-79"/>
                <a:cs typeface="FrankRuehl" panose="020E0503060101010101" pitchFamily="34" charset="-79"/>
              </a:rPr>
              <a:t>TC</a:t>
            </a:r>
          </a:p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or</a:t>
            </a:r>
          </a:p>
          <a:p>
            <a:pPr algn="ct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i="1" dirty="0">
                <a:latin typeface="FrankRuehl" panose="020E0503060101010101" pitchFamily="34" charset="-79"/>
                <a:cs typeface="FrankRuehl" panose="020E0503060101010101" pitchFamily="34" charset="-79"/>
              </a:rPr>
              <a:t>P*x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= </a:t>
            </a:r>
            <a:r>
              <a:rPr lang="en-US" altLang="en-US" sz="2800" i="1" dirty="0">
                <a:latin typeface="FrankRuehl" panose="020E0503060101010101" pitchFamily="34" charset="-79"/>
                <a:cs typeface="FrankRuehl" panose="020E0503060101010101" pitchFamily="34" charset="-79"/>
              </a:rPr>
              <a:t>F</a:t>
            </a: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 + </a:t>
            </a:r>
            <a:r>
              <a:rPr lang="en-US" altLang="en-US" sz="2800" i="1" dirty="0">
                <a:latin typeface="FrankRuehl" panose="020E0503060101010101" pitchFamily="34" charset="-79"/>
                <a:cs typeface="FrankRuehl" panose="020E0503060101010101" pitchFamily="34" charset="-79"/>
              </a:rPr>
              <a:t>V*x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708025" y="3786188"/>
            <a:ext cx="5138738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b="1" dirty="0">
                <a:solidFill>
                  <a:srgbClr val="BF09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Ruehl" panose="020E0503060101010101" pitchFamily="34" charset="-79"/>
                <a:ea typeface="ＭＳ Ｐゴシック" charset="-128"/>
                <a:cs typeface="FrankRuehl" panose="020E0503060101010101" pitchFamily="34" charset="-79"/>
              </a:rPr>
              <a:t>Break-even point occurs when</a:t>
            </a:r>
          </a:p>
        </p:txBody>
      </p:sp>
      <p:grpSp>
        <p:nvGrpSpPr>
          <p:cNvPr id="76808" name="Group 8"/>
          <p:cNvGrpSpPr>
            <a:grpSpLocks/>
          </p:cNvGrpSpPr>
          <p:nvPr/>
        </p:nvGrpSpPr>
        <p:grpSpPr bwMode="auto">
          <a:xfrm>
            <a:off x="5381625" y="4624390"/>
            <a:ext cx="2276475" cy="954088"/>
            <a:chOff x="630" y="2409"/>
            <a:chExt cx="1434" cy="601"/>
          </a:xfrm>
        </p:grpSpPr>
        <p:sp>
          <p:nvSpPr>
            <p:cNvPr id="113671" name="Rectangle 9"/>
            <p:cNvSpPr>
              <a:spLocks noChangeArrowheads="1"/>
            </p:cNvSpPr>
            <p:nvPr/>
          </p:nvSpPr>
          <p:spPr bwMode="auto">
            <a:xfrm>
              <a:off x="630" y="2529"/>
              <a:ext cx="7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BEP</a:t>
              </a:r>
              <a:r>
                <a:rPr lang="en-US" altLang="en-US" sz="2800" i="1" baseline="-25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x</a:t>
              </a:r>
              <a:r>
                <a:rPr lang="en-US" altLang="en-US" sz="2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 =</a:t>
              </a:r>
            </a:p>
          </p:txBody>
        </p:sp>
        <p:sp>
          <p:nvSpPr>
            <p:cNvPr id="113672" name="Rectangle 10"/>
            <p:cNvSpPr>
              <a:spLocks noChangeArrowheads="1"/>
            </p:cNvSpPr>
            <p:nvPr/>
          </p:nvSpPr>
          <p:spPr bwMode="auto">
            <a:xfrm>
              <a:off x="1487" y="2409"/>
              <a:ext cx="574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</a:t>
              </a:r>
            </a:p>
            <a:p>
              <a:pPr algn="ctr"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</a:t>
              </a:r>
              <a:r>
                <a:rPr lang="en-US" altLang="en-US" sz="2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 - </a:t>
              </a:r>
              <a:r>
                <a:rPr lang="en-US" altLang="en-US" sz="2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</a:t>
              </a:r>
            </a:p>
          </p:txBody>
        </p:sp>
        <p:sp>
          <p:nvSpPr>
            <p:cNvPr id="113673" name="Line 11"/>
            <p:cNvSpPr>
              <a:spLocks noChangeShapeType="1"/>
            </p:cNvSpPr>
            <p:nvPr/>
          </p:nvSpPr>
          <p:spPr bwMode="auto">
            <a:xfrm>
              <a:off x="1536" y="270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 autoUpdateAnimBg="0"/>
      <p:bldP spid="76807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Analysis</a:t>
            </a:r>
          </a:p>
        </p:txBody>
      </p:sp>
      <p:grpSp>
        <p:nvGrpSpPr>
          <p:cNvPr id="114691" name="Group 3"/>
          <p:cNvGrpSpPr>
            <a:grpSpLocks/>
          </p:cNvGrpSpPr>
          <p:nvPr/>
        </p:nvGrpSpPr>
        <p:grpSpPr bwMode="auto">
          <a:xfrm>
            <a:off x="644525" y="1747838"/>
            <a:ext cx="7813675" cy="1698625"/>
            <a:chOff x="406" y="1101"/>
            <a:chExt cx="4922" cy="1070"/>
          </a:xfrm>
        </p:grpSpPr>
        <p:sp>
          <p:nvSpPr>
            <p:cNvPr id="114704" name="Rectangle 4"/>
            <p:cNvSpPr>
              <a:spLocks noChangeArrowheads="1"/>
            </p:cNvSpPr>
            <p:nvPr/>
          </p:nvSpPr>
          <p:spPr bwMode="auto">
            <a:xfrm>
              <a:off x="406" y="1101"/>
              <a:ext cx="2402" cy="8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244600" indent="-1244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r"/>
                  <a:tab pos="952500" algn="l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r"/>
                  <a:tab pos="952500" algn="l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863600" algn="r"/>
                  <a:tab pos="952500" algn="l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863600" algn="r"/>
                  <a:tab pos="9525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/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BEP</a:t>
              </a:r>
              <a:r>
                <a:rPr lang="en-US" altLang="en-US" sz="1800" i="1" baseline="-25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x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break-even point in units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BEP</a:t>
              </a:r>
              <a:r>
                <a:rPr lang="en-US" altLang="en-US" sz="1800" baseline="-250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$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break-even point in dollars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price per unit (after all discounts)</a:t>
              </a:r>
            </a:p>
          </p:txBody>
        </p:sp>
        <p:sp>
          <p:nvSpPr>
            <p:cNvPr id="114705" name="Rectangle 5"/>
            <p:cNvSpPr>
              <a:spLocks noChangeArrowheads="1"/>
            </p:cNvSpPr>
            <p:nvPr/>
          </p:nvSpPr>
          <p:spPr bwMode="auto">
            <a:xfrm>
              <a:off x="2974" y="1101"/>
              <a:ext cx="2354" cy="10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762000" indent="-7620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r"/>
                  <a:tab pos="482600" algn="l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r"/>
                  <a:tab pos="482600" algn="l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381000" algn="r"/>
                  <a:tab pos="482600" algn="l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381000" algn="r"/>
                  <a:tab pos="482600" algn="l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/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x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number of units produced	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TR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total revenue =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Px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fixed costs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variable cost per unit</a:t>
              </a:r>
            </a:p>
            <a:p>
              <a:pPr>
                <a:lnSpc>
                  <a:spcPct val="85000"/>
                </a:lnSpc>
                <a:spcAft>
                  <a:spcPct val="15000"/>
                </a:spcAft>
                <a:buFontTx/>
                <a:buNone/>
              </a:pP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TC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	=	total costs =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</a:t>
              </a:r>
              <a:r>
                <a:rPr lang="en-US" altLang="en-US" sz="18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 + </a:t>
              </a:r>
              <a:r>
                <a:rPr lang="en-US" altLang="en-US" sz="1800" i="1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Vx</a:t>
              </a:r>
            </a:p>
          </p:txBody>
        </p:sp>
      </p:grpSp>
      <p:grpSp>
        <p:nvGrpSpPr>
          <p:cNvPr id="78854" name="Group 6"/>
          <p:cNvGrpSpPr>
            <a:grpSpLocks/>
          </p:cNvGrpSpPr>
          <p:nvPr/>
        </p:nvGrpSpPr>
        <p:grpSpPr bwMode="auto">
          <a:xfrm>
            <a:off x="911225" y="3340100"/>
            <a:ext cx="2889250" cy="3140075"/>
            <a:chOff x="350" y="2112"/>
            <a:chExt cx="1820" cy="1978"/>
          </a:xfrm>
        </p:grpSpPr>
        <p:sp>
          <p:nvSpPr>
            <p:cNvPr id="114694" name="Rectangle 7"/>
            <p:cNvSpPr>
              <a:spLocks noChangeArrowheads="1"/>
            </p:cNvSpPr>
            <p:nvPr/>
          </p:nvSpPr>
          <p:spPr bwMode="auto">
            <a:xfrm>
              <a:off x="350" y="2112"/>
              <a:ext cx="1820" cy="18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5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b="0" i="1" dirty="0"/>
                <a:t>BEP</a:t>
              </a:r>
              <a:r>
                <a:rPr lang="en-US" altLang="en-US" sz="2800" b="0" baseline="-25000" dirty="0"/>
                <a:t>$</a:t>
              </a:r>
              <a:r>
                <a:rPr lang="en-US" altLang="en-US" sz="2800" b="0" dirty="0"/>
                <a:t>	= </a:t>
              </a:r>
              <a:r>
                <a:rPr lang="en-US" altLang="en-US" sz="2800" b="0" i="1" dirty="0"/>
                <a:t>BEP</a:t>
              </a:r>
              <a:r>
                <a:rPr lang="en-US" altLang="en-US" sz="2800" b="0" i="1" baseline="-25000" dirty="0"/>
                <a:t>*</a:t>
              </a:r>
              <a:r>
                <a:rPr lang="en-US" altLang="en-US" sz="2800" b="0" baseline="-25000" dirty="0"/>
                <a:t> </a:t>
              </a:r>
              <a:r>
                <a:rPr lang="en-US" altLang="en-US" sz="2800" b="0" i="1" dirty="0"/>
                <a:t>P</a:t>
              </a:r>
            </a:p>
            <a:p>
              <a:pPr>
                <a:lnSpc>
                  <a:spcPct val="14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800" b="0" dirty="0"/>
                <a:t>	=           * </a:t>
              </a:r>
              <a:r>
                <a:rPr lang="en-US" altLang="en-US" sz="2800" b="0" i="1" dirty="0"/>
                <a:t>P</a:t>
              </a:r>
            </a:p>
            <a:p>
              <a:pPr>
                <a:lnSpc>
                  <a:spcPct val="14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800" b="0" dirty="0"/>
                <a:t>	=</a:t>
              </a:r>
            </a:p>
            <a:p>
              <a:pPr>
                <a:lnSpc>
                  <a:spcPct val="14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800" b="0" dirty="0"/>
                <a:t>	= </a:t>
              </a:r>
            </a:p>
          </p:txBody>
        </p:sp>
        <p:grpSp>
          <p:nvGrpSpPr>
            <p:cNvPr id="114695" name="Group 8"/>
            <p:cNvGrpSpPr>
              <a:grpSpLocks/>
            </p:cNvGrpSpPr>
            <p:nvPr/>
          </p:nvGrpSpPr>
          <p:grpSpPr bwMode="auto">
            <a:xfrm>
              <a:off x="1157" y="2982"/>
              <a:ext cx="975" cy="596"/>
              <a:chOff x="3493" y="3369"/>
              <a:chExt cx="975" cy="596"/>
            </a:xfrm>
          </p:grpSpPr>
          <p:sp>
            <p:nvSpPr>
              <p:cNvPr id="114702" name="Rectangle 9"/>
              <p:cNvSpPr>
                <a:spLocks noChangeArrowheads="1"/>
              </p:cNvSpPr>
              <p:nvPr/>
            </p:nvSpPr>
            <p:spPr bwMode="auto">
              <a:xfrm>
                <a:off x="3493" y="3369"/>
                <a:ext cx="975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i="1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dirty="0"/>
                  <a:t>(</a:t>
                </a:r>
                <a:r>
                  <a:rPr lang="en-US" altLang="en-US" sz="2800" b="0" i="1" dirty="0"/>
                  <a:t>P</a:t>
                </a:r>
                <a:r>
                  <a:rPr lang="en-US" altLang="en-US" sz="2800" b="0" dirty="0"/>
                  <a:t> - </a:t>
                </a:r>
                <a:r>
                  <a:rPr lang="en-US" altLang="en-US" sz="2800" b="0" i="1" dirty="0"/>
                  <a:t>V</a:t>
                </a:r>
                <a:r>
                  <a:rPr lang="en-US" altLang="en-US" sz="2800" b="0" dirty="0"/>
                  <a:t>)/</a:t>
                </a:r>
                <a:r>
                  <a:rPr lang="en-US" altLang="en-US" sz="2800" b="0" i="1" dirty="0"/>
                  <a:t>P</a:t>
                </a:r>
              </a:p>
            </p:txBody>
          </p:sp>
          <p:sp>
            <p:nvSpPr>
              <p:cNvPr id="114703" name="Line 10"/>
              <p:cNvSpPr>
                <a:spLocks noChangeShapeType="1"/>
              </p:cNvSpPr>
              <p:nvPr/>
            </p:nvSpPr>
            <p:spPr bwMode="auto">
              <a:xfrm>
                <a:off x="3532" y="3656"/>
                <a:ext cx="89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4696" name="Group 11"/>
            <p:cNvGrpSpPr>
              <a:grpSpLocks/>
            </p:cNvGrpSpPr>
            <p:nvPr/>
          </p:nvGrpSpPr>
          <p:grpSpPr bwMode="auto">
            <a:xfrm>
              <a:off x="1180" y="2470"/>
              <a:ext cx="614" cy="596"/>
              <a:chOff x="3486" y="2753"/>
              <a:chExt cx="614" cy="596"/>
            </a:xfrm>
          </p:grpSpPr>
          <p:sp>
            <p:nvSpPr>
              <p:cNvPr id="114700" name="Rectangle 12"/>
              <p:cNvSpPr>
                <a:spLocks noChangeArrowheads="1"/>
              </p:cNvSpPr>
              <p:nvPr/>
            </p:nvSpPr>
            <p:spPr bwMode="auto">
              <a:xfrm>
                <a:off x="3486" y="2753"/>
                <a:ext cx="61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i="1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i="1" dirty="0"/>
                  <a:t>P</a:t>
                </a:r>
                <a:r>
                  <a:rPr lang="en-US" altLang="en-US" sz="2800" b="0" dirty="0"/>
                  <a:t> - </a:t>
                </a:r>
                <a:r>
                  <a:rPr lang="en-US" altLang="en-US" sz="2800" b="0" i="1" dirty="0"/>
                  <a:t>V</a:t>
                </a:r>
              </a:p>
            </p:txBody>
          </p:sp>
          <p:sp>
            <p:nvSpPr>
              <p:cNvPr id="114701" name="Line 13"/>
              <p:cNvSpPr>
                <a:spLocks noChangeShapeType="1"/>
              </p:cNvSpPr>
              <p:nvPr/>
            </p:nvSpPr>
            <p:spPr bwMode="auto">
              <a:xfrm>
                <a:off x="3510" y="3040"/>
                <a:ext cx="5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4697" name="Group 14"/>
            <p:cNvGrpSpPr>
              <a:grpSpLocks/>
            </p:cNvGrpSpPr>
            <p:nvPr/>
          </p:nvGrpSpPr>
          <p:grpSpPr bwMode="auto">
            <a:xfrm>
              <a:off x="1188" y="3494"/>
              <a:ext cx="801" cy="596"/>
              <a:chOff x="4623" y="3361"/>
              <a:chExt cx="801" cy="596"/>
            </a:xfrm>
          </p:grpSpPr>
          <p:sp>
            <p:nvSpPr>
              <p:cNvPr id="114698" name="Rectangle 15"/>
              <p:cNvSpPr>
                <a:spLocks noChangeArrowheads="1"/>
              </p:cNvSpPr>
              <p:nvPr/>
            </p:nvSpPr>
            <p:spPr bwMode="auto">
              <a:xfrm>
                <a:off x="4623" y="3361"/>
                <a:ext cx="801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800" b="0" dirty="0"/>
                  <a:t>1 - </a:t>
                </a:r>
                <a:r>
                  <a:rPr lang="en-US" altLang="en-US" sz="2800" b="0" i="1" dirty="0"/>
                  <a:t>V</a:t>
                </a:r>
                <a:r>
                  <a:rPr lang="en-US" altLang="en-US" sz="2800" b="0" dirty="0"/>
                  <a:t>/</a:t>
                </a:r>
                <a:r>
                  <a:rPr lang="en-US" altLang="en-US" sz="2800" b="0" i="1" dirty="0"/>
                  <a:t>P</a:t>
                </a:r>
              </a:p>
            </p:txBody>
          </p:sp>
          <p:sp>
            <p:nvSpPr>
              <p:cNvPr id="114699" name="Line 16"/>
              <p:cNvSpPr>
                <a:spLocks noChangeShapeType="1"/>
              </p:cNvSpPr>
              <p:nvPr/>
            </p:nvSpPr>
            <p:spPr bwMode="auto">
              <a:xfrm>
                <a:off x="4635" y="3656"/>
                <a:ext cx="7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4848224" y="3592961"/>
            <a:ext cx="3903633" cy="207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1054100" indent="-1054100"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15000"/>
              </a:lnSpc>
              <a:spcAft>
                <a:spcPct val="0"/>
              </a:spcAft>
              <a:buFontTx/>
              <a:buNone/>
            </a:pPr>
            <a:r>
              <a:rPr lang="en-US" altLang="en-US" sz="2800" b="0" dirty="0"/>
              <a:t>Profit	= </a:t>
            </a:r>
            <a:r>
              <a:rPr lang="en-US" altLang="en-US" sz="2800" b="0" i="1" dirty="0"/>
              <a:t>TR</a:t>
            </a:r>
            <a:r>
              <a:rPr lang="en-US" altLang="en-US" sz="2800" b="0" dirty="0"/>
              <a:t> - </a:t>
            </a:r>
            <a:r>
              <a:rPr lang="en-US" altLang="en-US" sz="2800" b="0" i="1" dirty="0"/>
              <a:t>TC</a:t>
            </a:r>
          </a:p>
          <a:p>
            <a:pPr>
              <a:lnSpc>
                <a:spcPct val="115000"/>
              </a:lnSpc>
              <a:spcAft>
                <a:spcPct val="0"/>
              </a:spcAft>
              <a:buFontTx/>
              <a:buNone/>
            </a:pPr>
            <a:r>
              <a:rPr lang="en-US" altLang="en-US" sz="2800" b="0" dirty="0"/>
              <a:t>	= </a:t>
            </a:r>
            <a:r>
              <a:rPr lang="en-US" altLang="en-US" sz="2800" b="0" i="1" dirty="0"/>
              <a:t>P*x</a:t>
            </a:r>
            <a:r>
              <a:rPr lang="en-US" altLang="en-US" sz="2800" b="0" dirty="0"/>
              <a:t> - (</a:t>
            </a:r>
            <a:r>
              <a:rPr lang="en-US" altLang="en-US" sz="2800" b="0" i="1" dirty="0"/>
              <a:t>F</a:t>
            </a:r>
            <a:r>
              <a:rPr lang="en-US" altLang="en-US" sz="2800" b="0" dirty="0"/>
              <a:t> + </a:t>
            </a:r>
            <a:r>
              <a:rPr lang="en-US" altLang="en-US" sz="2800" b="0" i="1" dirty="0"/>
              <a:t>V*x</a:t>
            </a:r>
            <a:r>
              <a:rPr lang="en-US" altLang="en-US" sz="2800" b="0" dirty="0"/>
              <a:t>)</a:t>
            </a:r>
          </a:p>
          <a:p>
            <a:pPr>
              <a:lnSpc>
                <a:spcPct val="115000"/>
              </a:lnSpc>
              <a:spcAft>
                <a:spcPct val="0"/>
              </a:spcAft>
              <a:buFontTx/>
              <a:buNone/>
            </a:pPr>
            <a:r>
              <a:rPr lang="en-US" altLang="en-US" sz="2800" b="0" dirty="0"/>
              <a:t>	= </a:t>
            </a:r>
            <a:r>
              <a:rPr lang="en-US" altLang="en-US" sz="2800" b="0" i="1" dirty="0"/>
              <a:t>P*x</a:t>
            </a:r>
            <a:r>
              <a:rPr lang="en-US" altLang="en-US" sz="2800" b="0" dirty="0"/>
              <a:t> - </a:t>
            </a:r>
            <a:r>
              <a:rPr lang="en-US" altLang="en-US" sz="2800" b="0" i="1" dirty="0"/>
              <a:t>F</a:t>
            </a:r>
            <a:r>
              <a:rPr lang="en-US" altLang="en-US" sz="2800" b="0" dirty="0"/>
              <a:t> – </a:t>
            </a:r>
            <a:r>
              <a:rPr lang="en-US" altLang="en-US" sz="2800" b="0" i="1" dirty="0"/>
              <a:t>V*x</a:t>
            </a:r>
          </a:p>
          <a:p>
            <a:pPr>
              <a:lnSpc>
                <a:spcPct val="115000"/>
              </a:lnSpc>
              <a:spcAft>
                <a:spcPct val="0"/>
              </a:spcAft>
              <a:buFontTx/>
              <a:buNone/>
            </a:pPr>
            <a:r>
              <a:rPr lang="en-US" altLang="en-US" sz="2800" b="0" dirty="0"/>
              <a:t>	= (</a:t>
            </a:r>
            <a:r>
              <a:rPr lang="en-US" altLang="en-US" sz="2800" b="0" i="1" dirty="0"/>
              <a:t>P</a:t>
            </a:r>
            <a:r>
              <a:rPr lang="en-US" altLang="en-US" sz="2800" b="0" dirty="0"/>
              <a:t> - </a:t>
            </a:r>
            <a:r>
              <a:rPr lang="en-US" altLang="en-US" sz="2800" b="0" i="1" dirty="0"/>
              <a:t>V</a:t>
            </a:r>
            <a:r>
              <a:rPr lang="en-US" altLang="en-US" sz="2800" b="0" dirty="0"/>
              <a:t>)*</a:t>
            </a:r>
            <a:r>
              <a:rPr lang="en-US" altLang="en-US" sz="2800" b="0" i="1" dirty="0"/>
              <a:t>x</a:t>
            </a:r>
            <a:r>
              <a:rPr lang="en-US" altLang="en-US" sz="2800" b="0" dirty="0"/>
              <a:t> - </a:t>
            </a:r>
            <a:r>
              <a:rPr lang="en-US" altLang="en-US" sz="2800" b="0" i="1" dirty="0"/>
              <a:t>F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5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Example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409575" y="1876425"/>
            <a:ext cx="76434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tabLst>
                <a:tab pos="3911600" algn="l"/>
              </a:tabLst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tabLst>
                <a:tab pos="3911600" algn="l"/>
              </a:tabLs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tabLst>
                <a:tab pos="3911600" algn="l"/>
              </a:tabLs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Fixed costs = $10,000	 Material = $.75/unit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Direct labor = $1.50/unit	 Selling price = $4.00 per unit</a:t>
            </a:r>
          </a:p>
        </p:txBody>
      </p:sp>
      <p:grpSp>
        <p:nvGrpSpPr>
          <p:cNvPr id="80900" name="Group 4"/>
          <p:cNvGrpSpPr>
            <a:grpSpLocks/>
          </p:cNvGrpSpPr>
          <p:nvPr/>
        </p:nvGrpSpPr>
        <p:grpSpPr bwMode="auto">
          <a:xfrm>
            <a:off x="1409700" y="3011490"/>
            <a:ext cx="6218238" cy="842963"/>
            <a:chOff x="590" y="2072"/>
            <a:chExt cx="3917" cy="531"/>
          </a:xfrm>
        </p:grpSpPr>
        <p:sp>
          <p:nvSpPr>
            <p:cNvPr id="115722" name="Rectangle 5"/>
            <p:cNvSpPr>
              <a:spLocks noChangeArrowheads="1"/>
            </p:cNvSpPr>
            <p:nvPr/>
          </p:nvSpPr>
          <p:spPr bwMode="auto">
            <a:xfrm>
              <a:off x="590" y="2200"/>
              <a:ext cx="18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0" i="1" dirty="0"/>
                <a:t>BEP</a:t>
              </a:r>
              <a:r>
                <a:rPr lang="en-US" altLang="en-US" sz="2400" b="0" baseline="-25000" dirty="0"/>
                <a:t>$</a:t>
              </a:r>
              <a:r>
                <a:rPr lang="en-US" altLang="en-US" sz="2400" b="0" dirty="0"/>
                <a:t> =                  </a:t>
              </a:r>
              <a:r>
                <a:rPr lang="en-US" altLang="en-US" sz="2400" dirty="0"/>
                <a:t>=</a:t>
              </a:r>
            </a:p>
          </p:txBody>
        </p:sp>
        <p:grpSp>
          <p:nvGrpSpPr>
            <p:cNvPr id="115723" name="Group 6"/>
            <p:cNvGrpSpPr>
              <a:grpSpLocks/>
            </p:cNvGrpSpPr>
            <p:nvPr/>
          </p:nvGrpSpPr>
          <p:grpSpPr bwMode="auto">
            <a:xfrm>
              <a:off x="1339" y="2080"/>
              <a:ext cx="837" cy="523"/>
              <a:chOff x="3563" y="2201"/>
              <a:chExt cx="837" cy="523"/>
            </a:xfrm>
          </p:grpSpPr>
          <p:sp>
            <p:nvSpPr>
              <p:cNvPr id="115727" name="Rectangle 7"/>
              <p:cNvSpPr>
                <a:spLocks noChangeArrowheads="1"/>
              </p:cNvSpPr>
              <p:nvPr/>
            </p:nvSpPr>
            <p:spPr bwMode="auto">
              <a:xfrm>
                <a:off x="3563" y="2201"/>
                <a:ext cx="837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1 - (V/P)</a:t>
                </a:r>
              </a:p>
            </p:txBody>
          </p:sp>
          <p:sp>
            <p:nvSpPr>
              <p:cNvPr id="115728" name="Line 8"/>
              <p:cNvSpPr>
                <a:spLocks noChangeShapeType="1"/>
              </p:cNvSpPr>
              <p:nvPr/>
            </p:nvSpPr>
            <p:spPr bwMode="auto">
              <a:xfrm>
                <a:off x="3584" y="2464"/>
                <a:ext cx="7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5724" name="Group 9"/>
            <p:cNvGrpSpPr>
              <a:grpSpLocks/>
            </p:cNvGrpSpPr>
            <p:nvPr/>
          </p:nvGrpSpPr>
          <p:grpSpPr bwMode="auto">
            <a:xfrm>
              <a:off x="2447" y="2072"/>
              <a:ext cx="2060" cy="523"/>
              <a:chOff x="3495" y="3457"/>
              <a:chExt cx="2060" cy="523"/>
            </a:xfrm>
          </p:grpSpPr>
          <p:sp>
            <p:nvSpPr>
              <p:cNvPr id="115725" name="Rectangle 10"/>
              <p:cNvSpPr>
                <a:spLocks noChangeArrowheads="1"/>
              </p:cNvSpPr>
              <p:nvPr/>
            </p:nvSpPr>
            <p:spPr bwMode="auto">
              <a:xfrm>
                <a:off x="3495" y="3457"/>
                <a:ext cx="2060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$10,000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1 - [(1.50 + .75)/(4.00)]</a:t>
                </a:r>
              </a:p>
            </p:txBody>
          </p:sp>
          <p:sp>
            <p:nvSpPr>
              <p:cNvPr id="115726" name="Line 11"/>
              <p:cNvSpPr>
                <a:spLocks noChangeShapeType="1"/>
              </p:cNvSpPr>
              <p:nvPr/>
            </p:nvSpPr>
            <p:spPr bwMode="auto">
              <a:xfrm>
                <a:off x="3512" y="3728"/>
                <a:ext cx="201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80908" name="Group 12"/>
          <p:cNvGrpSpPr>
            <a:grpSpLocks/>
          </p:cNvGrpSpPr>
          <p:nvPr/>
        </p:nvGrpSpPr>
        <p:grpSpPr bwMode="auto">
          <a:xfrm>
            <a:off x="3162300" y="2120900"/>
            <a:ext cx="3898900" cy="1397000"/>
            <a:chOff x="1992" y="1336"/>
            <a:chExt cx="2456" cy="880"/>
          </a:xfrm>
        </p:grpSpPr>
        <p:sp>
          <p:nvSpPr>
            <p:cNvPr id="115718" name="Line 13"/>
            <p:cNvSpPr>
              <a:spLocks noChangeShapeType="1"/>
            </p:cNvSpPr>
            <p:nvPr/>
          </p:nvSpPr>
          <p:spPr bwMode="auto">
            <a:xfrm>
              <a:off x="2368" y="1336"/>
              <a:ext cx="1040" cy="648"/>
            </a:xfrm>
            <a:prstGeom prst="line">
              <a:avLst/>
            </a:prstGeom>
            <a:noFill/>
            <a:ln w="57150">
              <a:solidFill>
                <a:srgbClr val="BF092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5719" name="Line 14"/>
            <p:cNvSpPr>
              <a:spLocks noChangeShapeType="1"/>
            </p:cNvSpPr>
            <p:nvPr/>
          </p:nvSpPr>
          <p:spPr bwMode="auto">
            <a:xfrm flipH="1">
              <a:off x="4400" y="1688"/>
              <a:ext cx="48" cy="472"/>
            </a:xfrm>
            <a:prstGeom prst="line">
              <a:avLst/>
            </a:prstGeom>
            <a:noFill/>
            <a:ln w="57150">
              <a:solidFill>
                <a:srgbClr val="BF092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5720" name="Line 15"/>
            <p:cNvSpPr>
              <a:spLocks noChangeShapeType="1"/>
            </p:cNvSpPr>
            <p:nvPr/>
          </p:nvSpPr>
          <p:spPr bwMode="auto">
            <a:xfrm>
              <a:off x="1992" y="1648"/>
              <a:ext cx="1176" cy="568"/>
            </a:xfrm>
            <a:prstGeom prst="line">
              <a:avLst/>
            </a:prstGeom>
            <a:noFill/>
            <a:ln w="57150">
              <a:solidFill>
                <a:srgbClr val="BF092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5721" name="Freeform 16"/>
            <p:cNvSpPr>
              <a:spLocks/>
            </p:cNvSpPr>
            <p:nvPr/>
          </p:nvSpPr>
          <p:spPr bwMode="auto">
            <a:xfrm>
              <a:off x="4120" y="1456"/>
              <a:ext cx="106" cy="712"/>
            </a:xfrm>
            <a:custGeom>
              <a:avLst/>
              <a:gdLst>
                <a:gd name="T0" fmla="*/ 9 w 106"/>
                <a:gd name="T1" fmla="*/ 0 h 712"/>
                <a:gd name="T2" fmla="*/ 104 w 106"/>
                <a:gd name="T3" fmla="*/ 448 h 712"/>
                <a:gd name="T4" fmla="*/ 0 w 106"/>
                <a:gd name="T5" fmla="*/ 712 h 7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6" h="712">
                  <a:moveTo>
                    <a:pt x="9" y="0"/>
                  </a:moveTo>
                  <a:cubicBezTo>
                    <a:pt x="25" y="75"/>
                    <a:pt x="106" y="329"/>
                    <a:pt x="104" y="448"/>
                  </a:cubicBezTo>
                  <a:cubicBezTo>
                    <a:pt x="102" y="567"/>
                    <a:pt x="22" y="657"/>
                    <a:pt x="0" y="712"/>
                  </a:cubicBezTo>
                </a:path>
              </a:pathLst>
            </a:custGeom>
            <a:noFill/>
            <a:ln w="57150">
              <a:solidFill>
                <a:srgbClr val="BF0922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 advTm="1000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4975"/>
            <a:ext cx="77724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5">
                    <a:lumMod val="50000"/>
                  </a:schemeClr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Example</a:t>
            </a: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409575" y="1876425"/>
            <a:ext cx="764343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tabLst>
                <a:tab pos="3911600" algn="l"/>
              </a:tabLst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tabLst>
                <a:tab pos="3911600" algn="l"/>
              </a:tabLs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tabLst>
                <a:tab pos="3911600" algn="l"/>
              </a:tabLst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tabLst>
                <a:tab pos="3911600" algn="l"/>
              </a:tabLst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Fixed costs = $10,000	 Material = $.75/unit</a:t>
            </a:r>
          </a:p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Direct labor = $1.50/unit	 Selling price = $4.00 per unit</a:t>
            </a:r>
          </a:p>
        </p:txBody>
      </p:sp>
      <p:grpSp>
        <p:nvGrpSpPr>
          <p:cNvPr id="116740" name="Group 4"/>
          <p:cNvGrpSpPr>
            <a:grpSpLocks/>
          </p:cNvGrpSpPr>
          <p:nvPr/>
        </p:nvGrpSpPr>
        <p:grpSpPr bwMode="auto">
          <a:xfrm>
            <a:off x="1409700" y="3011490"/>
            <a:ext cx="6218238" cy="842963"/>
            <a:chOff x="590" y="2072"/>
            <a:chExt cx="3917" cy="531"/>
          </a:xfrm>
        </p:grpSpPr>
        <p:sp>
          <p:nvSpPr>
            <p:cNvPr id="116754" name="Rectangle 5"/>
            <p:cNvSpPr>
              <a:spLocks noChangeArrowheads="1"/>
            </p:cNvSpPr>
            <p:nvPr/>
          </p:nvSpPr>
          <p:spPr bwMode="auto">
            <a:xfrm>
              <a:off x="590" y="2200"/>
              <a:ext cx="18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0" i="1" dirty="0"/>
                <a:t>BEP</a:t>
              </a:r>
              <a:r>
                <a:rPr lang="en-US" altLang="en-US" sz="2400" b="0" baseline="-25000" dirty="0"/>
                <a:t>$</a:t>
              </a:r>
              <a:r>
                <a:rPr lang="en-US" altLang="en-US" sz="2400" b="0" dirty="0"/>
                <a:t> =                  =</a:t>
              </a:r>
            </a:p>
          </p:txBody>
        </p:sp>
        <p:grpSp>
          <p:nvGrpSpPr>
            <p:cNvPr id="116755" name="Group 6"/>
            <p:cNvGrpSpPr>
              <a:grpSpLocks/>
            </p:cNvGrpSpPr>
            <p:nvPr/>
          </p:nvGrpSpPr>
          <p:grpSpPr bwMode="auto">
            <a:xfrm>
              <a:off x="1339" y="2080"/>
              <a:ext cx="837" cy="523"/>
              <a:chOff x="3563" y="2201"/>
              <a:chExt cx="837" cy="523"/>
            </a:xfrm>
          </p:grpSpPr>
          <p:sp>
            <p:nvSpPr>
              <p:cNvPr id="116759" name="Rectangle 7"/>
              <p:cNvSpPr>
                <a:spLocks noChangeArrowheads="1"/>
              </p:cNvSpPr>
              <p:nvPr/>
            </p:nvSpPr>
            <p:spPr bwMode="auto">
              <a:xfrm>
                <a:off x="3563" y="2201"/>
                <a:ext cx="837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1 - (V/P)</a:t>
                </a:r>
              </a:p>
            </p:txBody>
          </p:sp>
          <p:sp>
            <p:nvSpPr>
              <p:cNvPr id="116760" name="Line 8"/>
              <p:cNvSpPr>
                <a:spLocks noChangeShapeType="1"/>
              </p:cNvSpPr>
              <p:nvPr/>
            </p:nvSpPr>
            <p:spPr bwMode="auto">
              <a:xfrm>
                <a:off x="3584" y="2464"/>
                <a:ext cx="7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6756" name="Group 9"/>
            <p:cNvGrpSpPr>
              <a:grpSpLocks/>
            </p:cNvGrpSpPr>
            <p:nvPr/>
          </p:nvGrpSpPr>
          <p:grpSpPr bwMode="auto">
            <a:xfrm>
              <a:off x="2447" y="2072"/>
              <a:ext cx="2060" cy="523"/>
              <a:chOff x="3495" y="3457"/>
              <a:chExt cx="2060" cy="523"/>
            </a:xfrm>
          </p:grpSpPr>
          <p:sp>
            <p:nvSpPr>
              <p:cNvPr id="116757" name="Rectangle 10"/>
              <p:cNvSpPr>
                <a:spLocks noChangeArrowheads="1"/>
              </p:cNvSpPr>
              <p:nvPr/>
            </p:nvSpPr>
            <p:spPr bwMode="auto">
              <a:xfrm>
                <a:off x="3495" y="3457"/>
                <a:ext cx="2060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$10,000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1 - [(1.50 + .75)/(4.00)]</a:t>
                </a:r>
              </a:p>
            </p:txBody>
          </p:sp>
          <p:sp>
            <p:nvSpPr>
              <p:cNvPr id="116758" name="Line 11"/>
              <p:cNvSpPr>
                <a:spLocks noChangeShapeType="1"/>
              </p:cNvSpPr>
              <p:nvPr/>
            </p:nvSpPr>
            <p:spPr bwMode="auto">
              <a:xfrm>
                <a:off x="3512" y="3728"/>
                <a:ext cx="201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116741" name="Group 12"/>
          <p:cNvGrpSpPr>
            <a:grpSpLocks/>
          </p:cNvGrpSpPr>
          <p:nvPr/>
        </p:nvGrpSpPr>
        <p:grpSpPr bwMode="auto">
          <a:xfrm>
            <a:off x="2247900" y="3963991"/>
            <a:ext cx="3675063" cy="830263"/>
            <a:chOff x="1198" y="2641"/>
            <a:chExt cx="2315" cy="523"/>
          </a:xfrm>
        </p:grpSpPr>
        <p:sp>
          <p:nvSpPr>
            <p:cNvPr id="116750" name="Rectangle 13"/>
            <p:cNvSpPr>
              <a:spLocks noChangeArrowheads="1"/>
            </p:cNvSpPr>
            <p:nvPr/>
          </p:nvSpPr>
          <p:spPr bwMode="auto">
            <a:xfrm>
              <a:off x="1198" y="2769"/>
              <a:ext cx="231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0" dirty="0"/>
                <a:t>=                  = $22,857.14</a:t>
              </a:r>
            </a:p>
          </p:txBody>
        </p:sp>
        <p:grpSp>
          <p:nvGrpSpPr>
            <p:cNvPr id="116751" name="Group 14"/>
            <p:cNvGrpSpPr>
              <a:grpSpLocks/>
            </p:cNvGrpSpPr>
            <p:nvPr/>
          </p:nvGrpSpPr>
          <p:grpSpPr bwMode="auto">
            <a:xfrm>
              <a:off x="1443" y="2641"/>
              <a:ext cx="818" cy="523"/>
              <a:chOff x="1971" y="3489"/>
              <a:chExt cx="818" cy="523"/>
            </a:xfrm>
          </p:grpSpPr>
          <p:sp>
            <p:nvSpPr>
              <p:cNvPr id="116752" name="Rectangle 15"/>
              <p:cNvSpPr>
                <a:spLocks noChangeArrowheads="1"/>
              </p:cNvSpPr>
              <p:nvPr/>
            </p:nvSpPr>
            <p:spPr bwMode="auto">
              <a:xfrm>
                <a:off x="1971" y="3489"/>
                <a:ext cx="818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$10,000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.4375</a:t>
                </a:r>
              </a:p>
            </p:txBody>
          </p:sp>
          <p:sp>
            <p:nvSpPr>
              <p:cNvPr id="116753" name="Line 16"/>
              <p:cNvSpPr>
                <a:spLocks noChangeShapeType="1"/>
              </p:cNvSpPr>
              <p:nvPr/>
            </p:nvSpPr>
            <p:spPr bwMode="auto">
              <a:xfrm>
                <a:off x="2008" y="3760"/>
                <a:ext cx="7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81937" name="Group 17"/>
          <p:cNvGrpSpPr>
            <a:grpSpLocks/>
          </p:cNvGrpSpPr>
          <p:nvPr/>
        </p:nvGrpSpPr>
        <p:grpSpPr bwMode="auto">
          <a:xfrm>
            <a:off x="1428750" y="5056191"/>
            <a:ext cx="6284913" cy="842963"/>
            <a:chOff x="646" y="3137"/>
            <a:chExt cx="3959" cy="531"/>
          </a:xfrm>
        </p:grpSpPr>
        <p:sp>
          <p:nvSpPr>
            <p:cNvPr id="116743" name="Rectangle 18"/>
            <p:cNvSpPr>
              <a:spLocks noChangeArrowheads="1"/>
            </p:cNvSpPr>
            <p:nvPr/>
          </p:nvSpPr>
          <p:spPr bwMode="auto">
            <a:xfrm>
              <a:off x="646" y="3265"/>
              <a:ext cx="395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2400" b="0" i="1" dirty="0"/>
                <a:t>BEP</a:t>
              </a:r>
              <a:r>
                <a:rPr lang="en-US" altLang="en-US" sz="2400" b="0" i="1" baseline="-25000" dirty="0"/>
                <a:t>x</a:t>
              </a:r>
              <a:r>
                <a:rPr lang="en-US" altLang="en-US" sz="2400" b="0" dirty="0"/>
                <a:t> =             =                                 = 5,714</a:t>
              </a:r>
            </a:p>
          </p:txBody>
        </p:sp>
        <p:grpSp>
          <p:nvGrpSpPr>
            <p:cNvPr id="116744" name="Group 19"/>
            <p:cNvGrpSpPr>
              <a:grpSpLocks/>
            </p:cNvGrpSpPr>
            <p:nvPr/>
          </p:nvGrpSpPr>
          <p:grpSpPr bwMode="auto">
            <a:xfrm>
              <a:off x="1406" y="3145"/>
              <a:ext cx="543" cy="523"/>
              <a:chOff x="1918" y="3697"/>
              <a:chExt cx="543" cy="523"/>
            </a:xfrm>
          </p:grpSpPr>
          <p:sp>
            <p:nvSpPr>
              <p:cNvPr id="116748" name="Rectangle 20"/>
              <p:cNvSpPr>
                <a:spLocks noChangeArrowheads="1"/>
              </p:cNvSpPr>
              <p:nvPr/>
            </p:nvSpPr>
            <p:spPr bwMode="auto">
              <a:xfrm>
                <a:off x="1918" y="3697"/>
                <a:ext cx="543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F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P - V</a:t>
                </a:r>
              </a:p>
            </p:txBody>
          </p:sp>
          <p:sp>
            <p:nvSpPr>
              <p:cNvPr id="116749" name="Line 21"/>
              <p:cNvSpPr>
                <a:spLocks noChangeShapeType="1"/>
              </p:cNvSpPr>
              <p:nvPr/>
            </p:nvSpPr>
            <p:spPr bwMode="auto">
              <a:xfrm>
                <a:off x="1936" y="3960"/>
                <a:ext cx="51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6745" name="Group 22"/>
            <p:cNvGrpSpPr>
              <a:grpSpLocks/>
            </p:cNvGrpSpPr>
            <p:nvPr/>
          </p:nvGrpSpPr>
          <p:grpSpPr bwMode="auto">
            <a:xfrm>
              <a:off x="2191" y="3137"/>
              <a:ext cx="1662" cy="523"/>
              <a:chOff x="2615" y="3489"/>
              <a:chExt cx="1662" cy="523"/>
            </a:xfrm>
          </p:grpSpPr>
          <p:sp>
            <p:nvSpPr>
              <p:cNvPr id="116746" name="Rectangle 23"/>
              <p:cNvSpPr>
                <a:spLocks noChangeArrowheads="1"/>
              </p:cNvSpPr>
              <p:nvPr/>
            </p:nvSpPr>
            <p:spPr bwMode="auto">
              <a:xfrm>
                <a:off x="2615" y="3489"/>
                <a:ext cx="1662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$10,000</a:t>
                </a:r>
              </a:p>
              <a:p>
                <a:pPr algn="ctr"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2400" b="0" dirty="0"/>
                  <a:t>4.00 - (1.50 + .75)</a:t>
                </a:r>
              </a:p>
            </p:txBody>
          </p:sp>
          <p:sp>
            <p:nvSpPr>
              <p:cNvPr id="116747" name="Line 24"/>
              <p:cNvSpPr>
                <a:spLocks noChangeShapeType="1"/>
              </p:cNvSpPr>
              <p:nvPr/>
            </p:nvSpPr>
            <p:spPr bwMode="auto">
              <a:xfrm>
                <a:off x="2653" y="3760"/>
                <a:ext cx="158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reeform 2"/>
          <p:cNvSpPr>
            <a:spLocks/>
          </p:cNvSpPr>
          <p:nvPr/>
        </p:nvSpPr>
        <p:spPr bwMode="auto">
          <a:xfrm>
            <a:off x="1955800" y="3886200"/>
            <a:ext cx="3035300" cy="1612900"/>
          </a:xfrm>
          <a:custGeom>
            <a:avLst/>
            <a:gdLst>
              <a:gd name="T0" fmla="*/ 0 w 1912"/>
              <a:gd name="T1" fmla="*/ 0 h 1016"/>
              <a:gd name="T2" fmla="*/ 2147483647 w 1912"/>
              <a:gd name="T3" fmla="*/ 0 h 1016"/>
              <a:gd name="T4" fmla="*/ 2147483647 w 1912"/>
              <a:gd name="T5" fmla="*/ 2147483647 h 101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12" h="1016">
                <a:moveTo>
                  <a:pt x="0" y="0"/>
                </a:moveTo>
                <a:lnTo>
                  <a:pt x="1912" y="0"/>
                </a:lnTo>
                <a:lnTo>
                  <a:pt x="1912" y="1016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2948" name="Group 4"/>
          <p:cNvGrpSpPr>
            <a:grpSpLocks/>
          </p:cNvGrpSpPr>
          <p:nvPr/>
        </p:nvGrpSpPr>
        <p:grpSpPr bwMode="auto">
          <a:xfrm>
            <a:off x="741363" y="1397000"/>
            <a:ext cx="7005637" cy="4689475"/>
            <a:chOff x="467" y="1064"/>
            <a:chExt cx="4413" cy="2954"/>
          </a:xfrm>
        </p:grpSpPr>
        <p:grpSp>
          <p:nvGrpSpPr>
            <p:cNvPr id="117777" name="Group 5"/>
            <p:cNvGrpSpPr>
              <a:grpSpLocks/>
            </p:cNvGrpSpPr>
            <p:nvPr/>
          </p:nvGrpSpPr>
          <p:grpSpPr bwMode="auto">
            <a:xfrm>
              <a:off x="713" y="1064"/>
              <a:ext cx="4167" cy="2784"/>
              <a:chOff x="793" y="1104"/>
              <a:chExt cx="4167" cy="2784"/>
            </a:xfrm>
          </p:grpSpPr>
          <p:sp>
            <p:nvSpPr>
              <p:cNvPr id="117781" name="Freeform 6"/>
              <p:cNvSpPr>
                <a:spLocks/>
              </p:cNvSpPr>
              <p:nvPr/>
            </p:nvSpPr>
            <p:spPr bwMode="auto">
              <a:xfrm>
                <a:off x="1320" y="1320"/>
                <a:ext cx="3640" cy="2376"/>
              </a:xfrm>
              <a:custGeom>
                <a:avLst/>
                <a:gdLst>
                  <a:gd name="T0" fmla="*/ 0 w 3640"/>
                  <a:gd name="T1" fmla="*/ 0 h 2376"/>
                  <a:gd name="T2" fmla="*/ 0 w 3640"/>
                  <a:gd name="T3" fmla="*/ 2376 h 2376"/>
                  <a:gd name="T4" fmla="*/ 3640 w 3640"/>
                  <a:gd name="T5" fmla="*/ 2376 h 237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40" h="2376">
                    <a:moveTo>
                      <a:pt x="0" y="0"/>
                    </a:moveTo>
                    <a:lnTo>
                      <a:pt x="0" y="2376"/>
                    </a:lnTo>
                    <a:lnTo>
                      <a:pt x="3640" y="23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7782" name="Rectangle 7"/>
              <p:cNvSpPr>
                <a:spLocks noChangeArrowheads="1"/>
              </p:cNvSpPr>
              <p:nvPr/>
            </p:nvSpPr>
            <p:spPr bwMode="auto">
              <a:xfrm>
                <a:off x="793" y="1104"/>
                <a:ext cx="650" cy="2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50,000  –</a:t>
                </a:r>
              </a:p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40,000  –</a:t>
                </a:r>
              </a:p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30,000  –</a:t>
                </a:r>
              </a:p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20,000  –</a:t>
                </a:r>
              </a:p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10,000  –</a:t>
                </a:r>
              </a:p>
              <a:p>
                <a:pPr algn="r">
                  <a:lnSpc>
                    <a:spcPct val="29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–</a:t>
                </a:r>
              </a:p>
            </p:txBody>
          </p:sp>
          <p:sp>
            <p:nvSpPr>
              <p:cNvPr id="117783" name="Rectangle 8"/>
              <p:cNvSpPr>
                <a:spLocks noChangeArrowheads="1"/>
              </p:cNvSpPr>
              <p:nvPr/>
            </p:nvSpPr>
            <p:spPr bwMode="auto">
              <a:xfrm>
                <a:off x="1150" y="3561"/>
                <a:ext cx="3736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tabLst>
                    <a:tab pos="190500" algn="ctr"/>
                    <a:tab pos="1244600" algn="ctr"/>
                    <a:tab pos="2286000" algn="ctr"/>
                    <a:tab pos="3340100" algn="ctr"/>
                    <a:tab pos="4381500" algn="ctr"/>
                    <a:tab pos="5435600" algn="ctr"/>
                  </a:tabLst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200" dirty="0"/>
                  <a:t>	|	|	|	|	|	|</a:t>
                </a:r>
              </a:p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	0	2,000	4,000	6,000	8,000	10,000</a:t>
                </a:r>
              </a:p>
            </p:txBody>
          </p:sp>
        </p:grpSp>
        <p:grpSp>
          <p:nvGrpSpPr>
            <p:cNvPr id="117778" name="Group 9"/>
            <p:cNvGrpSpPr>
              <a:grpSpLocks/>
            </p:cNvGrpSpPr>
            <p:nvPr/>
          </p:nvGrpSpPr>
          <p:grpSpPr bwMode="auto">
            <a:xfrm>
              <a:off x="467" y="2245"/>
              <a:ext cx="2679" cy="1773"/>
              <a:chOff x="547" y="2285"/>
              <a:chExt cx="2679" cy="1773"/>
            </a:xfrm>
          </p:grpSpPr>
          <p:sp>
            <p:nvSpPr>
              <p:cNvPr id="117779" name="Rectangle 10"/>
              <p:cNvSpPr>
                <a:spLocks noChangeArrowheads="1"/>
              </p:cNvSpPr>
              <p:nvPr/>
            </p:nvSpPr>
            <p:spPr bwMode="auto">
              <a:xfrm rot="-5400000">
                <a:off x="378" y="2454"/>
                <a:ext cx="55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Dollars</a:t>
                </a:r>
              </a:p>
            </p:txBody>
          </p:sp>
          <p:sp>
            <p:nvSpPr>
              <p:cNvPr id="117780" name="Rectangle 11"/>
              <p:cNvSpPr>
                <a:spLocks noChangeArrowheads="1"/>
              </p:cNvSpPr>
              <p:nvPr/>
            </p:nvSpPr>
            <p:spPr bwMode="auto">
              <a:xfrm>
                <a:off x="2790" y="3846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Aft>
                    <a:spcPct val="40000"/>
                  </a:spcAft>
                  <a:buChar char="•"/>
                  <a:defRPr sz="32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8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lnSpc>
                    <a:spcPct val="90000"/>
                  </a:lnSpc>
                  <a:spcAft>
                    <a:spcPct val="40000"/>
                  </a:spcAft>
                  <a:buChar char="•"/>
                  <a:defRPr sz="24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lnSpc>
                    <a:spcPct val="90000"/>
                  </a:lnSpc>
                  <a:spcAft>
                    <a:spcPct val="40000"/>
                  </a:spcAft>
                  <a:buChar char="–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lnSpc>
                    <a:spcPct val="90000"/>
                  </a:lnSpc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40000"/>
                  </a:spcAft>
                  <a:buChar char="»"/>
                  <a:defRPr sz="2000" b="1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Aft>
                    <a:spcPct val="0"/>
                  </a:spcAft>
                  <a:buFontTx/>
                  <a:buNone/>
                </a:pPr>
                <a:r>
                  <a:rPr lang="en-US" altLang="en-US" sz="1600" dirty="0"/>
                  <a:t>Units</a:t>
                </a:r>
              </a:p>
            </p:txBody>
          </p:sp>
        </p:grpSp>
      </p:grpSp>
      <p:grpSp>
        <p:nvGrpSpPr>
          <p:cNvPr id="82956" name="Group 12"/>
          <p:cNvGrpSpPr>
            <a:grpSpLocks/>
          </p:cNvGrpSpPr>
          <p:nvPr/>
        </p:nvGrpSpPr>
        <p:grpSpPr bwMode="auto">
          <a:xfrm>
            <a:off x="1993900" y="4400550"/>
            <a:ext cx="5680075" cy="400050"/>
            <a:chOff x="1336" y="2996"/>
            <a:chExt cx="3578" cy="252"/>
          </a:xfrm>
        </p:grpSpPr>
        <p:sp>
          <p:nvSpPr>
            <p:cNvPr id="117775" name="Line 13"/>
            <p:cNvSpPr>
              <a:spLocks noChangeShapeType="1"/>
            </p:cNvSpPr>
            <p:nvPr/>
          </p:nvSpPr>
          <p:spPr bwMode="auto">
            <a:xfrm>
              <a:off x="1336" y="3248"/>
              <a:ext cx="3456" cy="0"/>
            </a:xfrm>
            <a:prstGeom prst="line">
              <a:avLst/>
            </a:prstGeom>
            <a:noFill/>
            <a:ln w="76200">
              <a:solidFill>
                <a:srgbClr val="BF092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7776" name="Rectangle 14"/>
            <p:cNvSpPr>
              <a:spLocks noChangeArrowheads="1"/>
            </p:cNvSpPr>
            <p:nvPr/>
          </p:nvSpPr>
          <p:spPr bwMode="auto">
            <a:xfrm>
              <a:off x="4006" y="2996"/>
              <a:ext cx="908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Fixed costs</a:t>
              </a:r>
            </a:p>
          </p:txBody>
        </p:sp>
      </p:grpSp>
      <p:grpSp>
        <p:nvGrpSpPr>
          <p:cNvPr id="82959" name="Group 15"/>
          <p:cNvGrpSpPr>
            <a:grpSpLocks/>
          </p:cNvGrpSpPr>
          <p:nvPr/>
        </p:nvGrpSpPr>
        <p:grpSpPr bwMode="auto">
          <a:xfrm>
            <a:off x="1974850" y="3073400"/>
            <a:ext cx="6232525" cy="1727200"/>
            <a:chOff x="1324" y="2160"/>
            <a:chExt cx="3926" cy="1088"/>
          </a:xfrm>
        </p:grpSpPr>
        <p:sp>
          <p:nvSpPr>
            <p:cNvPr id="117773" name="Line 16"/>
            <p:cNvSpPr>
              <a:spLocks noChangeShapeType="1"/>
            </p:cNvSpPr>
            <p:nvPr/>
          </p:nvSpPr>
          <p:spPr bwMode="auto">
            <a:xfrm flipV="1">
              <a:off x="1324" y="2160"/>
              <a:ext cx="3549" cy="1088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7774" name="Rectangle 17"/>
            <p:cNvSpPr>
              <a:spLocks noChangeArrowheads="1"/>
            </p:cNvSpPr>
            <p:nvPr/>
          </p:nvSpPr>
          <p:spPr bwMode="auto">
            <a:xfrm>
              <a:off x="4686" y="2188"/>
              <a:ext cx="564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Total costs</a:t>
              </a:r>
            </a:p>
          </p:txBody>
        </p:sp>
      </p:grpSp>
      <p:grpSp>
        <p:nvGrpSpPr>
          <p:cNvPr id="82962" name="Group 18"/>
          <p:cNvGrpSpPr>
            <a:grpSpLocks/>
          </p:cNvGrpSpPr>
          <p:nvPr/>
        </p:nvGrpSpPr>
        <p:grpSpPr bwMode="auto">
          <a:xfrm>
            <a:off x="1968500" y="2317750"/>
            <a:ext cx="5673725" cy="3181350"/>
            <a:chOff x="1320" y="1684"/>
            <a:chExt cx="3574" cy="2004"/>
          </a:xfrm>
        </p:grpSpPr>
        <p:sp>
          <p:nvSpPr>
            <p:cNvPr id="117771" name="Line 19"/>
            <p:cNvSpPr>
              <a:spLocks noChangeShapeType="1"/>
            </p:cNvSpPr>
            <p:nvPr/>
          </p:nvSpPr>
          <p:spPr bwMode="auto">
            <a:xfrm flipV="1">
              <a:off x="1320" y="1754"/>
              <a:ext cx="3574" cy="1934"/>
            </a:xfrm>
            <a:prstGeom prst="line">
              <a:avLst/>
            </a:prstGeom>
            <a:noFill/>
            <a:ln w="76200">
              <a:solidFill>
                <a:srgbClr val="24BDB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7772" name="Rectangle 20"/>
            <p:cNvSpPr>
              <a:spLocks noChangeArrowheads="1"/>
            </p:cNvSpPr>
            <p:nvPr/>
          </p:nvSpPr>
          <p:spPr bwMode="auto">
            <a:xfrm>
              <a:off x="3942" y="1684"/>
              <a:ext cx="716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Revenue</a:t>
              </a:r>
            </a:p>
          </p:txBody>
        </p:sp>
      </p:grpSp>
      <p:grpSp>
        <p:nvGrpSpPr>
          <p:cNvPr id="82965" name="Group 21"/>
          <p:cNvGrpSpPr>
            <a:grpSpLocks/>
          </p:cNvGrpSpPr>
          <p:nvPr/>
        </p:nvGrpSpPr>
        <p:grpSpPr bwMode="auto">
          <a:xfrm>
            <a:off x="3514725" y="2800350"/>
            <a:ext cx="1555750" cy="996950"/>
            <a:chOff x="2294" y="1988"/>
            <a:chExt cx="980" cy="628"/>
          </a:xfrm>
        </p:grpSpPr>
        <p:sp>
          <p:nvSpPr>
            <p:cNvPr id="117769" name="Rectangle 22"/>
            <p:cNvSpPr>
              <a:spLocks noChangeArrowheads="1"/>
            </p:cNvSpPr>
            <p:nvPr/>
          </p:nvSpPr>
          <p:spPr bwMode="auto">
            <a:xfrm>
              <a:off x="2294" y="1988"/>
              <a:ext cx="980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800" dirty="0"/>
                <a:t>Break-even point</a:t>
              </a:r>
            </a:p>
          </p:txBody>
        </p:sp>
        <p:sp>
          <p:nvSpPr>
            <p:cNvPr id="117770" name="Line 23"/>
            <p:cNvSpPr>
              <a:spLocks noChangeShapeType="1"/>
            </p:cNvSpPr>
            <p:nvPr/>
          </p:nvSpPr>
          <p:spPr bwMode="auto">
            <a:xfrm>
              <a:off x="2992" y="2344"/>
              <a:ext cx="176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15064CC0-8761-40C4-B509-939242154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4275" y="365125"/>
            <a:ext cx="77724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Break-Even Example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Line 2"/>
          <p:cNvSpPr>
            <a:spLocks noChangeShapeType="1"/>
          </p:cNvSpPr>
          <p:nvPr/>
        </p:nvSpPr>
        <p:spPr bwMode="auto">
          <a:xfrm>
            <a:off x="2082800" y="4813300"/>
            <a:ext cx="5626100" cy="0"/>
          </a:xfrm>
          <a:prstGeom prst="line">
            <a:avLst/>
          </a:prstGeom>
          <a:noFill/>
          <a:ln w="76200">
            <a:solidFill>
              <a:srgbClr val="BF092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4755" name="Group 3"/>
          <p:cNvGrpSpPr>
            <a:grpSpLocks/>
          </p:cNvGrpSpPr>
          <p:nvPr/>
        </p:nvGrpSpPr>
        <p:grpSpPr bwMode="auto">
          <a:xfrm>
            <a:off x="2070100" y="1663700"/>
            <a:ext cx="4870450" cy="3994150"/>
            <a:chOff x="1304" y="1248"/>
            <a:chExt cx="3068" cy="2516"/>
          </a:xfrm>
        </p:grpSpPr>
        <p:sp>
          <p:nvSpPr>
            <p:cNvPr id="112666" name="Freeform 4"/>
            <p:cNvSpPr>
              <a:spLocks/>
            </p:cNvSpPr>
            <p:nvPr/>
          </p:nvSpPr>
          <p:spPr bwMode="auto">
            <a:xfrm>
              <a:off x="1304" y="2528"/>
              <a:ext cx="1400" cy="1236"/>
            </a:xfrm>
            <a:custGeom>
              <a:avLst/>
              <a:gdLst>
                <a:gd name="T0" fmla="*/ 4 w 1400"/>
                <a:gd name="T1" fmla="*/ 700 h 1236"/>
                <a:gd name="T2" fmla="*/ 1400 w 1400"/>
                <a:gd name="T3" fmla="*/ 0 h 1236"/>
                <a:gd name="T4" fmla="*/ 0 w 1400"/>
                <a:gd name="T5" fmla="*/ 1236 h 1236"/>
                <a:gd name="T6" fmla="*/ 4 w 1400"/>
                <a:gd name="T7" fmla="*/ 700 h 12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00" h="1236">
                  <a:moveTo>
                    <a:pt x="4" y="700"/>
                  </a:moveTo>
                  <a:lnTo>
                    <a:pt x="1400" y="0"/>
                  </a:lnTo>
                  <a:lnTo>
                    <a:pt x="0" y="1236"/>
                  </a:lnTo>
                  <a:lnTo>
                    <a:pt x="4" y="7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7" name="Freeform 5"/>
            <p:cNvSpPr>
              <a:spLocks/>
            </p:cNvSpPr>
            <p:nvPr/>
          </p:nvSpPr>
          <p:spPr bwMode="auto">
            <a:xfrm>
              <a:off x="2700" y="1248"/>
              <a:ext cx="1672" cy="1280"/>
            </a:xfrm>
            <a:custGeom>
              <a:avLst/>
              <a:gdLst>
                <a:gd name="T0" fmla="*/ 1420 w 1672"/>
                <a:gd name="T1" fmla="*/ 0 h 1280"/>
                <a:gd name="T2" fmla="*/ 1672 w 1672"/>
                <a:gd name="T3" fmla="*/ 440 h 1280"/>
                <a:gd name="T4" fmla="*/ 0 w 1672"/>
                <a:gd name="T5" fmla="*/ 1280 h 1280"/>
                <a:gd name="T6" fmla="*/ 1420 w 1672"/>
                <a:gd name="T7" fmla="*/ 0 h 12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72" h="1280">
                  <a:moveTo>
                    <a:pt x="1420" y="0"/>
                  </a:moveTo>
                  <a:lnTo>
                    <a:pt x="1672" y="440"/>
                  </a:lnTo>
                  <a:lnTo>
                    <a:pt x="0" y="1280"/>
                  </a:lnTo>
                  <a:lnTo>
                    <a:pt x="14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8" name="Rectangle 6"/>
            <p:cNvSpPr>
              <a:spLocks noChangeArrowheads="1"/>
            </p:cNvSpPr>
            <p:nvPr/>
          </p:nvSpPr>
          <p:spPr bwMode="auto">
            <a:xfrm rot="19588456">
              <a:off x="3372" y="1693"/>
              <a:ext cx="857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Profit corridor</a:t>
              </a:r>
            </a:p>
          </p:txBody>
        </p:sp>
        <p:sp>
          <p:nvSpPr>
            <p:cNvPr id="112669" name="Rectangle 7"/>
            <p:cNvSpPr>
              <a:spLocks noChangeArrowheads="1"/>
            </p:cNvSpPr>
            <p:nvPr/>
          </p:nvSpPr>
          <p:spPr bwMode="auto">
            <a:xfrm rot="-2229297">
              <a:off x="1385" y="3049"/>
              <a:ext cx="645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Loss corridor</a:t>
              </a:r>
            </a:p>
          </p:txBody>
        </p:sp>
      </p:grpSp>
      <p:sp>
        <p:nvSpPr>
          <p:cNvPr id="74760" name="Rectangle 8"/>
          <p:cNvSpPr>
            <a:spLocks noGrp="1" noChangeArrowheads="1"/>
          </p:cNvSpPr>
          <p:nvPr>
            <p:ph type="title"/>
          </p:nvPr>
        </p:nvSpPr>
        <p:spPr>
          <a:xfrm>
            <a:off x="873919" y="167724"/>
            <a:ext cx="7772400" cy="8636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Excel  Tool – </a:t>
            </a:r>
            <a:r>
              <a:rPr lang="en-US" altLang="en-US" dirty="0">
                <a:solidFill>
                  <a:srgbClr val="00206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Goal Seek</a:t>
            </a:r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2095500" y="1676401"/>
            <a:ext cx="6105525" cy="3987800"/>
            <a:chOff x="1320" y="1256"/>
            <a:chExt cx="3846" cy="2512"/>
          </a:xfrm>
        </p:grpSpPr>
        <p:sp>
          <p:nvSpPr>
            <p:cNvPr id="112664" name="Line 10"/>
            <p:cNvSpPr>
              <a:spLocks noChangeShapeType="1"/>
            </p:cNvSpPr>
            <p:nvPr/>
          </p:nvSpPr>
          <p:spPr bwMode="auto">
            <a:xfrm flipV="1">
              <a:off x="1320" y="1256"/>
              <a:ext cx="2808" cy="2512"/>
            </a:xfrm>
            <a:prstGeom prst="line">
              <a:avLst/>
            </a:prstGeom>
            <a:noFill/>
            <a:ln w="76200">
              <a:solidFill>
                <a:srgbClr val="BF092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5" name="Rectangle 11"/>
            <p:cNvSpPr>
              <a:spLocks noChangeArrowheads="1"/>
            </p:cNvSpPr>
            <p:nvPr/>
          </p:nvSpPr>
          <p:spPr bwMode="auto">
            <a:xfrm>
              <a:off x="4117" y="1274"/>
              <a:ext cx="1049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revenue line</a:t>
              </a:r>
            </a:p>
          </p:txBody>
        </p:sp>
      </p:grpSp>
      <p:grpSp>
        <p:nvGrpSpPr>
          <p:cNvPr id="74764" name="Group 12"/>
          <p:cNvGrpSpPr>
            <a:grpSpLocks/>
          </p:cNvGrpSpPr>
          <p:nvPr/>
        </p:nvGrpSpPr>
        <p:grpSpPr bwMode="auto">
          <a:xfrm>
            <a:off x="2108200" y="2362201"/>
            <a:ext cx="5926138" cy="2438400"/>
            <a:chOff x="1328" y="1688"/>
            <a:chExt cx="3733" cy="1536"/>
          </a:xfrm>
        </p:grpSpPr>
        <p:sp>
          <p:nvSpPr>
            <p:cNvPr id="112662" name="Line 13"/>
            <p:cNvSpPr>
              <a:spLocks noChangeShapeType="1"/>
            </p:cNvSpPr>
            <p:nvPr/>
          </p:nvSpPr>
          <p:spPr bwMode="auto">
            <a:xfrm flipV="1">
              <a:off x="1328" y="1688"/>
              <a:ext cx="3048" cy="1536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3" name="Rectangle 14"/>
            <p:cNvSpPr>
              <a:spLocks noChangeArrowheads="1"/>
            </p:cNvSpPr>
            <p:nvPr/>
          </p:nvSpPr>
          <p:spPr bwMode="auto">
            <a:xfrm>
              <a:off x="4213" y="1741"/>
              <a:ext cx="848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cost line</a:t>
              </a:r>
            </a:p>
          </p:txBody>
        </p:sp>
      </p:grpSp>
      <p:grpSp>
        <p:nvGrpSpPr>
          <p:cNvPr id="74767" name="Group 15"/>
          <p:cNvGrpSpPr>
            <a:grpSpLocks/>
          </p:cNvGrpSpPr>
          <p:nvPr/>
        </p:nvGrpSpPr>
        <p:grpSpPr bwMode="auto">
          <a:xfrm>
            <a:off x="5962650" y="2895600"/>
            <a:ext cx="1463675" cy="1860550"/>
            <a:chOff x="3756" y="2024"/>
            <a:chExt cx="922" cy="1172"/>
          </a:xfrm>
        </p:grpSpPr>
        <p:sp>
          <p:nvSpPr>
            <p:cNvPr id="112660" name="Line 16"/>
            <p:cNvSpPr>
              <a:spLocks noChangeShapeType="1"/>
            </p:cNvSpPr>
            <p:nvPr/>
          </p:nvSpPr>
          <p:spPr bwMode="auto">
            <a:xfrm>
              <a:off x="3756" y="2024"/>
              <a:ext cx="0" cy="11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61" name="Rectangle 17"/>
            <p:cNvSpPr>
              <a:spLocks noChangeArrowheads="1"/>
            </p:cNvSpPr>
            <p:nvPr/>
          </p:nvSpPr>
          <p:spPr bwMode="auto">
            <a:xfrm>
              <a:off x="3878" y="2545"/>
              <a:ext cx="80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Variable cost</a:t>
              </a:r>
            </a:p>
          </p:txBody>
        </p:sp>
      </p:grpSp>
      <p:grpSp>
        <p:nvGrpSpPr>
          <p:cNvPr id="74770" name="Group 18"/>
          <p:cNvGrpSpPr>
            <a:grpSpLocks/>
          </p:cNvGrpSpPr>
          <p:nvPr/>
        </p:nvGrpSpPr>
        <p:grpSpPr bwMode="auto">
          <a:xfrm>
            <a:off x="5962652" y="4857750"/>
            <a:ext cx="1211263" cy="806450"/>
            <a:chOff x="3756" y="3260"/>
            <a:chExt cx="763" cy="508"/>
          </a:xfrm>
        </p:grpSpPr>
        <p:sp>
          <p:nvSpPr>
            <p:cNvPr id="112658" name="Line 19"/>
            <p:cNvSpPr>
              <a:spLocks noChangeShapeType="1"/>
            </p:cNvSpPr>
            <p:nvPr/>
          </p:nvSpPr>
          <p:spPr bwMode="auto">
            <a:xfrm>
              <a:off x="3756" y="3260"/>
              <a:ext cx="0" cy="5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59" name="Rectangle 20"/>
            <p:cNvSpPr>
              <a:spLocks noChangeArrowheads="1"/>
            </p:cNvSpPr>
            <p:nvPr/>
          </p:nvSpPr>
          <p:spPr bwMode="auto">
            <a:xfrm>
              <a:off x="3872" y="3425"/>
              <a:ext cx="647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Fixed cost</a:t>
              </a:r>
            </a:p>
          </p:txBody>
        </p:sp>
      </p:grpSp>
      <p:grpSp>
        <p:nvGrpSpPr>
          <p:cNvPr id="74773" name="Group 21"/>
          <p:cNvGrpSpPr>
            <a:grpSpLocks/>
          </p:cNvGrpSpPr>
          <p:nvPr/>
        </p:nvGrpSpPr>
        <p:grpSpPr bwMode="auto">
          <a:xfrm>
            <a:off x="2560638" y="2300288"/>
            <a:ext cx="2333625" cy="1331912"/>
            <a:chOff x="1613" y="1649"/>
            <a:chExt cx="1470" cy="839"/>
          </a:xfrm>
        </p:grpSpPr>
        <p:sp>
          <p:nvSpPr>
            <p:cNvPr id="112656" name="Rectangle 22"/>
            <p:cNvSpPr>
              <a:spLocks noChangeArrowheads="1"/>
            </p:cNvSpPr>
            <p:nvPr/>
          </p:nvSpPr>
          <p:spPr bwMode="auto">
            <a:xfrm>
              <a:off x="1613" y="1649"/>
              <a:ext cx="1470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Break-even point</a:t>
              </a:r>
            </a:p>
            <a:p>
              <a:pPr algn="ctr">
                <a:lnSpc>
                  <a:spcPct val="8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Total cost = Total revenue</a:t>
              </a:r>
            </a:p>
          </p:txBody>
        </p:sp>
        <p:sp>
          <p:nvSpPr>
            <p:cNvPr id="112657" name="Line 23"/>
            <p:cNvSpPr>
              <a:spLocks noChangeShapeType="1"/>
            </p:cNvSpPr>
            <p:nvPr/>
          </p:nvSpPr>
          <p:spPr bwMode="auto">
            <a:xfrm>
              <a:off x="2328" y="1960"/>
              <a:ext cx="344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74776" name="Group 24"/>
          <p:cNvGrpSpPr>
            <a:grpSpLocks/>
          </p:cNvGrpSpPr>
          <p:nvPr/>
        </p:nvGrpSpPr>
        <p:grpSpPr bwMode="auto">
          <a:xfrm>
            <a:off x="1203325" y="1054100"/>
            <a:ext cx="6594474" cy="5249863"/>
            <a:chOff x="758" y="864"/>
            <a:chExt cx="4154" cy="3307"/>
          </a:xfrm>
        </p:grpSpPr>
        <p:sp>
          <p:nvSpPr>
            <p:cNvPr id="112651" name="Rectangle 25"/>
            <p:cNvSpPr>
              <a:spLocks noChangeArrowheads="1"/>
            </p:cNvSpPr>
            <p:nvPr/>
          </p:nvSpPr>
          <p:spPr bwMode="auto">
            <a:xfrm>
              <a:off x="999" y="864"/>
              <a:ext cx="436" cy="30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900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800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700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600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500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400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300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200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100 –</a:t>
              </a:r>
            </a:p>
            <a:p>
              <a:pPr algn="r">
                <a:lnSpc>
                  <a:spcPct val="175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–</a:t>
              </a:r>
            </a:p>
          </p:txBody>
        </p:sp>
        <p:sp>
          <p:nvSpPr>
            <p:cNvPr id="112652" name="Freeform 26"/>
            <p:cNvSpPr>
              <a:spLocks/>
            </p:cNvSpPr>
            <p:nvPr/>
          </p:nvSpPr>
          <p:spPr bwMode="auto">
            <a:xfrm>
              <a:off x="1312" y="1080"/>
              <a:ext cx="3600" cy="2696"/>
            </a:xfrm>
            <a:custGeom>
              <a:avLst/>
              <a:gdLst>
                <a:gd name="T0" fmla="*/ 0 w 3312"/>
                <a:gd name="T1" fmla="*/ 0 h 2696"/>
                <a:gd name="T2" fmla="*/ 0 w 3312"/>
                <a:gd name="T3" fmla="*/ 2696 h 2696"/>
                <a:gd name="T4" fmla="*/ 9008 w 3312"/>
                <a:gd name="T5" fmla="*/ 2696 h 26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12" h="2696">
                  <a:moveTo>
                    <a:pt x="0" y="0"/>
                  </a:moveTo>
                  <a:lnTo>
                    <a:pt x="0" y="2696"/>
                  </a:lnTo>
                  <a:lnTo>
                    <a:pt x="3312" y="2696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653" name="Rectangle 27"/>
            <p:cNvSpPr>
              <a:spLocks noChangeArrowheads="1"/>
            </p:cNvSpPr>
            <p:nvPr/>
          </p:nvSpPr>
          <p:spPr bwMode="auto">
            <a:xfrm>
              <a:off x="1190" y="3653"/>
              <a:ext cx="3619" cy="3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tabLst>
                  <a:tab pos="101600" algn="ctr"/>
                  <a:tab pos="571500" algn="ctr"/>
                  <a:tab pos="1054100" algn="ctr"/>
                  <a:tab pos="1524000" algn="ctr"/>
                  <a:tab pos="2006600" algn="ctr"/>
                  <a:tab pos="2476500" algn="ctr"/>
                  <a:tab pos="2959100" algn="ctr"/>
                  <a:tab pos="3429000" algn="ctr"/>
                  <a:tab pos="3911600" algn="ctr"/>
                  <a:tab pos="4381500" algn="ctr"/>
                  <a:tab pos="4864100" algn="ctr"/>
                  <a:tab pos="5334000" algn="ctr"/>
                </a:tabLst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000" dirty="0"/>
                <a:t>	|	|	|	|	|	|	|	|	|	|	|	|	</a:t>
              </a:r>
              <a:endParaRPr lang="en-US" altLang="en-US" sz="1800" dirty="0"/>
            </a:p>
            <a:p>
              <a:pPr>
                <a:lnSpc>
                  <a:spcPct val="11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/>
                <a:t>	</a:t>
              </a: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0	100	200	300	400	500	600	700	800	900	1000	1100</a:t>
              </a:r>
            </a:p>
          </p:txBody>
        </p:sp>
        <p:sp>
          <p:nvSpPr>
            <p:cNvPr id="112654" name="Rectangle 28"/>
            <p:cNvSpPr>
              <a:spLocks noChangeArrowheads="1"/>
            </p:cNvSpPr>
            <p:nvPr/>
          </p:nvSpPr>
          <p:spPr bwMode="auto">
            <a:xfrm rot="16200000">
              <a:off x="433" y="2283"/>
              <a:ext cx="86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Cost in dollars</a:t>
              </a:r>
            </a:p>
          </p:txBody>
        </p:sp>
        <p:sp>
          <p:nvSpPr>
            <p:cNvPr id="112655" name="Rectangle 29"/>
            <p:cNvSpPr>
              <a:spLocks noChangeArrowheads="1"/>
            </p:cNvSpPr>
            <p:nvPr/>
          </p:nvSpPr>
          <p:spPr bwMode="auto">
            <a:xfrm>
              <a:off x="2238" y="3958"/>
              <a:ext cx="1445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r>
                <a:rPr lang="en-US" altLang="en-US" sz="1600" dirty="0">
                  <a:latin typeface="FrankRuehl" panose="020E0503060101010101" pitchFamily="34" charset="-79"/>
                  <a:cs typeface="FrankRuehl" panose="020E0503060101010101" pitchFamily="34" charset="-79"/>
                </a:rPr>
                <a:t>Volume (units per period</a:t>
              </a:r>
              <a:r>
                <a:rPr lang="en-US" altLang="en-US" sz="1600" dirty="0"/>
                <a:t>)</a:t>
              </a:r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BD9F51-CC52-4FAB-952B-A01D8B04F472}"/>
              </a:ext>
            </a:extLst>
          </p:cNvPr>
          <p:cNvSpPr txBox="1"/>
          <p:nvPr/>
        </p:nvSpPr>
        <p:spPr>
          <a:xfrm>
            <a:off x="2926263" y="913110"/>
            <a:ext cx="4067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     What-if     Goal Seek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C9A6F61-DDEC-4601-8146-BC3DCBCA080B}"/>
              </a:ext>
            </a:extLst>
          </p:cNvPr>
          <p:cNvCxnSpPr>
            <a:cxnSpLocks/>
          </p:cNvCxnSpPr>
          <p:nvPr/>
        </p:nvCxnSpPr>
        <p:spPr bwMode="auto">
          <a:xfrm flipV="1">
            <a:off x="3727450" y="1137686"/>
            <a:ext cx="29302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5DE5BFC-B974-40B7-A4E1-DF68DC23249E}"/>
              </a:ext>
            </a:extLst>
          </p:cNvPr>
          <p:cNvCxnSpPr>
            <a:cxnSpLocks/>
          </p:cNvCxnSpPr>
          <p:nvPr/>
        </p:nvCxnSpPr>
        <p:spPr bwMode="auto">
          <a:xfrm>
            <a:off x="5168900" y="1128162"/>
            <a:ext cx="2476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84446778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45160" y="2294255"/>
            <a:ext cx="7772400" cy="1389063"/>
          </a:xfrm>
        </p:spPr>
        <p:txBody>
          <a:bodyPr/>
          <a:lstStyle/>
          <a:p>
            <a:pPr eaLnBrk="1" hangingPunct="1">
              <a:defRPr/>
            </a:pPr>
            <a:br>
              <a:rPr lang="en-US" altLang="en-US" sz="4800" dirty="0"/>
            </a:br>
            <a:r>
              <a:rPr lang="en-US" altLang="en-US" sz="4800" dirty="0">
                <a:solidFill>
                  <a:srgbClr val="8000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  <a:endParaRPr lang="en-AU" altLang="en-US" sz="4800" dirty="0">
              <a:solidFill>
                <a:srgbClr val="800000"/>
              </a:solidFill>
              <a:effectLst/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pic>
        <p:nvPicPr>
          <p:cNvPr id="3" name="Content Placeholder 5" descr="Logo.psd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9492" y="248589"/>
            <a:ext cx="1477792" cy="102141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3286355073"/>
      </p:ext>
    </p:extLst>
  </p:cSld>
  <p:clrMapOvr>
    <a:masterClrMapping/>
  </p:clrMapOvr>
  <p:transition>
    <p:fade thruBlk="1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12849" y="116776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4800" b="1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003300"/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T1LM 7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77159" y="2503113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FrankRuehl" panose="020E0503060101010101" pitchFamily="34" charset="-79"/>
                <a:ea typeface="+mj-ea"/>
                <a:cs typeface="FrankRuehl" panose="020E0503060101010101" pitchFamily="34" charset="-79"/>
              </a:rPr>
              <a:t>End</a:t>
            </a:r>
          </a:p>
        </p:txBody>
      </p:sp>
      <p:sp>
        <p:nvSpPr>
          <p:cNvPr id="7" name="Footer Placeholder 1"/>
          <p:cNvSpPr txBox="1">
            <a:spLocks/>
          </p:cNvSpPr>
          <p:nvPr/>
        </p:nvSpPr>
        <p:spPr bwMode="auto">
          <a:xfrm>
            <a:off x="419100" y="620077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  <p:extLst>
      <p:ext uri="{BB962C8B-B14F-4D97-AF65-F5344CB8AC3E}">
        <p14:creationId xmlns:p14="http://schemas.microsoft.com/office/powerpoint/2010/main" val="1355388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17500"/>
            <a:ext cx="7772400" cy="1422400"/>
          </a:xfrm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FrankRuehl" panose="020E0503060101010101" pitchFamily="34" charset="-79"/>
                <a:cs typeface="FrankRuehl" panose="020E0503060101010101" pitchFamily="34" charset="-79"/>
              </a:rPr>
              <a:t>The Decision Process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93788" y="1754188"/>
            <a:ext cx="6956425" cy="500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11303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Clearly define the problem and the factors that influence it.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Develop specific and measurable objectives. To be achieved.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Develop a model and identify outcome alternatives.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Evaluate each alternative 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best alternative based on predetermined criterion.</a:t>
            </a:r>
          </a:p>
          <a:p>
            <a:pPr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Times" charset="0"/>
              <a:buAutoNum type="arabicPeriod"/>
            </a:pPr>
            <a:r>
              <a:rPr lang="en-US" altLang="en-US" sz="2800" b="1" dirty="0">
                <a:latin typeface="FrankRuehl" panose="020E0503060101010101" pitchFamily="34" charset="-79"/>
                <a:cs typeface="FrankRuehl" panose="020E0503060101010101" pitchFamily="34" charset="-79"/>
              </a:rPr>
              <a:t>Implement the decision.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876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dirty="0">
                <a:solidFill>
                  <a:srgbClr val="003300"/>
                </a:solidFill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Decision Making Under Uncertainty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2825750"/>
            <a:ext cx="5981700" cy="3098800"/>
          </a:xfrm>
        </p:spPr>
        <p:txBody>
          <a:bodyPr/>
          <a:lstStyle/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Maximax (optimistic)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Maximin (pessimistic)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Criterion of realism (Hurwicz)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Equally likely (Laplace) </a:t>
            </a:r>
          </a:p>
          <a:p>
            <a:pPr marL="609600" indent="-609600" eaLnBrk="1" hangingPunct="1">
              <a:lnSpc>
                <a:spcPct val="100000"/>
              </a:lnSpc>
              <a:buFont typeface="Wingdings" pitchFamily="2" charset="2"/>
              <a:buAutoNum type="arabicPeriod"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Minimax regret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42925" y="1690688"/>
            <a:ext cx="8199438" cy="87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Aft>
                <a:spcPct val="0"/>
              </a:spcAft>
              <a:buFontTx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There are several criteria for making decisions under uncertainty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  <p:bldP spid="860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5207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  <a:t>Example:</a:t>
            </a:r>
            <a:b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</a:br>
            <a:r>
              <a:rPr lang="en-US" altLang="en-US" sz="3600" dirty="0">
                <a:latin typeface="FrankRuehl" panose="020E0503060101010101" pitchFamily="34" charset="-79"/>
                <a:cs typeface="FrankRuehl" panose="020E0503060101010101" pitchFamily="34" charset="-79"/>
              </a:rPr>
              <a:t>Thompson Lumber Company</a:t>
            </a:r>
          </a:p>
        </p:txBody>
      </p:sp>
      <p:graphicFrame>
        <p:nvGraphicFramePr>
          <p:cNvPr id="155803" name="Group 1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594266"/>
              </p:ext>
            </p:extLst>
          </p:nvPr>
        </p:nvGraphicFramePr>
        <p:xfrm>
          <a:off x="647700" y="1917700"/>
          <a:ext cx="7848600" cy="2879725"/>
        </p:xfrm>
        <a:graphic>
          <a:graphicData uri="http://schemas.openxmlformats.org/drawingml/2006/table">
            <a:tbl>
              <a:tblPr/>
              <a:tblGrid>
                <a:gridCol w="308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1"/>
          <p:cNvSpPr txBox="1">
            <a:spLocks/>
          </p:cNvSpPr>
          <p:nvPr/>
        </p:nvSpPr>
        <p:spPr bwMode="auto">
          <a:xfrm>
            <a:off x="215900" y="6337300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rgbClr val="7F7F7F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 advClick="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60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effectLst/>
                <a:latin typeface="FrankRuehl" panose="020E0503060101010101" pitchFamily="34" charset="-79"/>
                <a:cs typeface="FrankRuehl" panose="020E0503060101010101" pitchFamily="34" charset="-79"/>
              </a:rPr>
              <a:t>1. Maximax</a:t>
            </a:r>
          </a:p>
        </p:txBody>
      </p:sp>
      <p:sp>
        <p:nvSpPr>
          <p:cNvPr id="87071" name="Rectangle 31"/>
          <p:cNvSpPr>
            <a:spLocks noChangeArrowheads="1"/>
          </p:cNvSpPr>
          <p:nvPr/>
        </p:nvSpPr>
        <p:spPr bwMode="auto">
          <a:xfrm>
            <a:off x="603250" y="1473200"/>
            <a:ext cx="79375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20738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SzPct val="85000"/>
              <a:buFont typeface="Wingdings" pitchFamily="2" charset="2"/>
              <a:buNone/>
            </a:pPr>
            <a:r>
              <a:rPr lang="en-US" altLang="en-US" sz="2800" dirty="0">
                <a:latin typeface="FrankRuehl" panose="020E0503060101010101" pitchFamily="34" charset="-79"/>
                <a:cs typeface="FrankRuehl" panose="020E0503060101010101" pitchFamily="34" charset="-79"/>
              </a:rPr>
              <a:t>Used to find the alternative that maximizes the maximum payoff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Locate the maximum payoff for each alternative</a:t>
            </a:r>
          </a:p>
          <a:p>
            <a:pPr lvl="1" eaLnBrk="1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n"/>
            </a:pPr>
            <a:r>
              <a:rPr lang="en-US" altLang="en-US" sz="2400" dirty="0">
                <a:latin typeface="FrankRuehl" panose="020E0503060101010101" pitchFamily="34" charset="-79"/>
                <a:cs typeface="FrankRuehl" panose="020E0503060101010101" pitchFamily="34" charset="-79"/>
              </a:rPr>
              <a:t>Select the alternative with the maximum number</a:t>
            </a:r>
          </a:p>
        </p:txBody>
      </p:sp>
      <p:graphicFrame>
        <p:nvGraphicFramePr>
          <p:cNvPr id="87226" name="Group 1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192239"/>
              </p:ext>
            </p:extLst>
          </p:nvPr>
        </p:nvGraphicFramePr>
        <p:xfrm>
          <a:off x="622300" y="3632200"/>
          <a:ext cx="7899400" cy="2579688"/>
        </p:xfrm>
        <a:graphic>
          <a:graphicData uri="http://schemas.openxmlformats.org/drawingml/2006/table">
            <a:tbl>
              <a:tblPr/>
              <a:tblGrid>
                <a:gridCol w="250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STATE OF NATURE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rankRuehl" panose="020E0503060101010101" pitchFamily="34" charset="-79"/>
                        <a:ea typeface="ＭＳ Ｐゴシック" pitchFamily="34" charset="-128"/>
                        <a:cs typeface="FrankRuehl" panose="020E0503060101010101" pitchFamily="34" charset="-79"/>
                      </a:endParaRPr>
                    </a:p>
                  </a:txBody>
                  <a:tcPr marT="45730" marB="4573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ALTERNATIVE</a:t>
                      </a:r>
                    </a:p>
                  </a:txBody>
                  <a:tcPr marT="45730" marB="4573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UNFAVORABLE MARKET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MAXIMUM IN A ROW ($)</a:t>
                      </a:r>
                    </a:p>
                  </a:txBody>
                  <a:tcPr marT="45730" marB="4573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large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–180,000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200,000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Construct a small plant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–20,000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100,000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Do nothing</a:t>
                      </a:r>
                    </a:p>
                  </a:txBody>
                  <a:tcPr marT="45730" marB="4573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2573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1079500" algn="r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Ruehl" panose="020E0503060101010101" pitchFamily="34" charset="-79"/>
                          <a:ea typeface="ＭＳ Ｐゴシック" pitchFamily="34" charset="-128"/>
                          <a:cs typeface="FrankRuehl" panose="020E0503060101010101" pitchFamily="34" charset="-79"/>
                        </a:rPr>
                        <a:t>	0</a:t>
                      </a:r>
                    </a:p>
                  </a:txBody>
                  <a:tcPr marT="45730" marB="4573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" name="Group 191"/>
          <p:cNvGrpSpPr>
            <a:grpSpLocks/>
          </p:cNvGrpSpPr>
          <p:nvPr/>
        </p:nvGrpSpPr>
        <p:grpSpPr bwMode="auto">
          <a:xfrm>
            <a:off x="6994525" y="4737100"/>
            <a:ext cx="1476375" cy="674688"/>
            <a:chOff x="4406" y="2984"/>
            <a:chExt cx="930" cy="425"/>
          </a:xfrm>
        </p:grpSpPr>
        <p:sp>
          <p:nvSpPr>
            <p:cNvPr id="87228" name="Text Box 188"/>
            <p:cNvSpPr txBox="1">
              <a:spLocks noChangeArrowheads="1"/>
            </p:cNvSpPr>
            <p:nvPr/>
          </p:nvSpPr>
          <p:spPr bwMode="auto">
            <a:xfrm>
              <a:off x="4406" y="3159"/>
              <a:ext cx="7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Maximax</a:t>
              </a:r>
            </a:p>
          </p:txBody>
        </p:sp>
        <p:sp>
          <p:nvSpPr>
            <p:cNvPr id="19485" name="Freeform 189"/>
            <p:cNvSpPr>
              <a:spLocks/>
            </p:cNvSpPr>
            <p:nvPr/>
          </p:nvSpPr>
          <p:spPr bwMode="auto">
            <a:xfrm>
              <a:off x="5136" y="3072"/>
              <a:ext cx="200" cy="224"/>
            </a:xfrm>
            <a:custGeom>
              <a:avLst/>
              <a:gdLst>
                <a:gd name="T0" fmla="*/ 48 w 200"/>
                <a:gd name="T1" fmla="*/ 224 h 224"/>
                <a:gd name="T2" fmla="*/ 200 w 200"/>
                <a:gd name="T3" fmla="*/ 224 h 224"/>
                <a:gd name="T4" fmla="*/ 200 w 200"/>
                <a:gd name="T5" fmla="*/ 0 h 224"/>
                <a:gd name="T6" fmla="*/ 0 w 200"/>
                <a:gd name="T7" fmla="*/ 0 h 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0"/>
                <a:gd name="T13" fmla="*/ 0 h 224"/>
                <a:gd name="T14" fmla="*/ 200 w 200"/>
                <a:gd name="T15" fmla="*/ 224 h 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0" h="224">
                  <a:moveTo>
                    <a:pt x="48" y="224"/>
                  </a:moveTo>
                  <a:lnTo>
                    <a:pt x="200" y="224"/>
                  </a:lnTo>
                  <a:lnTo>
                    <a:pt x="200" y="0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486" name="AutoShape 190"/>
            <p:cNvSpPr>
              <a:spLocks noChangeArrowheads="1"/>
            </p:cNvSpPr>
            <p:nvPr/>
          </p:nvSpPr>
          <p:spPr bwMode="auto">
            <a:xfrm>
              <a:off x="4424" y="2984"/>
              <a:ext cx="720" cy="200"/>
            </a:xfrm>
            <a:prstGeom prst="roundRect">
              <a:avLst>
                <a:gd name="adj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Aft>
                  <a:spcPct val="40000"/>
                </a:spcAft>
                <a:buChar char="•"/>
                <a:defRPr sz="32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lnSpc>
                  <a:spcPct val="90000"/>
                </a:lnSpc>
                <a:spcAft>
                  <a:spcPct val="40000"/>
                </a:spcAft>
                <a:buChar char="–"/>
                <a:defRPr sz="28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lnSpc>
                  <a:spcPct val="90000"/>
                </a:lnSpc>
                <a:spcAft>
                  <a:spcPct val="40000"/>
                </a:spcAft>
                <a:buChar char="•"/>
                <a:defRPr sz="24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lnSpc>
                  <a:spcPct val="90000"/>
                </a:lnSpc>
                <a:spcAft>
                  <a:spcPct val="40000"/>
                </a:spcAft>
                <a:buChar char="–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lnSpc>
                  <a:spcPct val="90000"/>
                </a:lnSpc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40000"/>
                </a:spcAft>
                <a:buChar char="»"/>
                <a:defRPr sz="2000" b="1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00000"/>
                </a:lnSpc>
                <a:spcAft>
                  <a:spcPct val="0"/>
                </a:spcAft>
                <a:buFontTx/>
                <a:buNone/>
              </a:pPr>
              <a:endParaRPr lang="en-US" altLang="en-US" sz="24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Regents Park Publishers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8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7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2593</Words>
  <Application>Microsoft Office PowerPoint</Application>
  <PresentationFormat>On-screen Show (4:3)</PresentationFormat>
  <Paragraphs>515</Paragraphs>
  <Slides>50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9" baseType="lpstr">
      <vt:lpstr>ＭＳ Ｐゴシック</vt:lpstr>
      <vt:lpstr>Arial</vt:lpstr>
      <vt:lpstr>FrankRuehl</vt:lpstr>
      <vt:lpstr>Lucida Bright</vt:lpstr>
      <vt:lpstr>Times</vt:lpstr>
      <vt:lpstr>Times New Roman</vt:lpstr>
      <vt:lpstr>Wingdings</vt:lpstr>
      <vt:lpstr>Blank Presentation</vt:lpstr>
      <vt:lpstr>1_Blank Presentation</vt:lpstr>
      <vt:lpstr>PowerPoint Presentation</vt:lpstr>
      <vt:lpstr>Content</vt:lpstr>
      <vt:lpstr>PowerPoint Presentation</vt:lpstr>
      <vt:lpstr>  Decision Making Content</vt:lpstr>
      <vt:lpstr> Decision Making Under Uncertainty</vt:lpstr>
      <vt:lpstr>The Decision Process</vt:lpstr>
      <vt:lpstr>Decision Making Under Uncertainty</vt:lpstr>
      <vt:lpstr>Example: Thompson Lumber Company</vt:lpstr>
      <vt:lpstr>1. Maximax</vt:lpstr>
      <vt:lpstr>2. Maximin</vt:lpstr>
      <vt:lpstr>3. Criterion of Realism (Hurwicz)</vt:lpstr>
      <vt:lpstr>Criterion of Realism (Hurwicz)</vt:lpstr>
      <vt:lpstr>4. Equally Likely (Laplace)</vt:lpstr>
      <vt:lpstr>5. Minimax Regret</vt:lpstr>
      <vt:lpstr>Minimax Regret</vt:lpstr>
      <vt:lpstr>Minimax Regret</vt:lpstr>
      <vt:lpstr> Decision Making Under Risk (Expected Monetary Value)</vt:lpstr>
      <vt:lpstr>Risk</vt:lpstr>
      <vt:lpstr>Decision Making Under Risk</vt:lpstr>
      <vt:lpstr>EMV Example</vt:lpstr>
      <vt:lpstr> Decision Trees</vt:lpstr>
      <vt:lpstr>Decision Trees</vt:lpstr>
      <vt:lpstr>Decision Trees</vt:lpstr>
      <vt:lpstr>Decision Table Example</vt:lpstr>
      <vt:lpstr>Symbols used in Decision Making</vt:lpstr>
      <vt:lpstr>Structure of Decision Trees</vt:lpstr>
      <vt:lpstr>Thompson’s Decision Tree</vt:lpstr>
      <vt:lpstr>Decision Tree</vt:lpstr>
      <vt:lpstr>Ethics, Sustainability, and Externalities</vt:lpstr>
      <vt:lpstr>Lies  More Lies  and   Statistics</vt:lpstr>
      <vt:lpstr>Scales used to mislead  A statistic is not a parameter  A parameter is not a statistic  Daily news and reporting (fact-check)   </vt:lpstr>
      <vt:lpstr>Ethics</vt:lpstr>
      <vt:lpstr>Perspective One</vt:lpstr>
      <vt:lpstr>Perspective Two</vt:lpstr>
      <vt:lpstr>Too often statistics are used to justify actions that  result in negative externalities !!!  </vt:lpstr>
      <vt:lpstr>Externalities Definition</vt:lpstr>
      <vt:lpstr>Decision Trees in Ethical Decision Making</vt:lpstr>
      <vt:lpstr>Decision Trees in Ethical Decision Making</vt:lpstr>
      <vt:lpstr>       Break-Even Analysis</vt:lpstr>
      <vt:lpstr>Break-Even Analysis</vt:lpstr>
      <vt:lpstr>Break-Even Analysis</vt:lpstr>
      <vt:lpstr>Break-Even Analysis</vt:lpstr>
      <vt:lpstr>Break-Even Analysis</vt:lpstr>
      <vt:lpstr>Break-Even Analysis</vt:lpstr>
      <vt:lpstr>Break-Even Analysis</vt:lpstr>
      <vt:lpstr>Break-Even Example</vt:lpstr>
      <vt:lpstr>Break-Even Example</vt:lpstr>
      <vt:lpstr>Break-Even Example</vt:lpstr>
      <vt:lpstr>Excel  Tool – Goal Seek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2015-09-14T22:00:00Z</dcterms:created>
  <dcterms:modified xsi:type="dcterms:W3CDTF">2024-11-20T01:47:28Z</dcterms:modified>
</cp:coreProperties>
</file>