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3" r:id="rId1"/>
  </p:sldMasterIdLst>
  <p:notesMasterIdLst>
    <p:notesMasterId r:id="rId35"/>
  </p:notesMasterIdLst>
  <p:handoutMasterIdLst>
    <p:handoutMasterId r:id="rId36"/>
  </p:handoutMasterIdLst>
  <p:sldIdLst>
    <p:sldId id="746" r:id="rId2"/>
    <p:sldId id="262" r:id="rId3"/>
    <p:sldId id="263" r:id="rId4"/>
    <p:sldId id="265" r:id="rId5"/>
    <p:sldId id="304" r:id="rId6"/>
    <p:sldId id="305" r:id="rId7"/>
    <p:sldId id="306" r:id="rId8"/>
    <p:sldId id="307" r:id="rId9"/>
    <p:sldId id="308" r:id="rId10"/>
    <p:sldId id="261" r:id="rId11"/>
    <p:sldId id="312" r:id="rId12"/>
    <p:sldId id="313" r:id="rId13"/>
    <p:sldId id="318" r:id="rId14"/>
    <p:sldId id="310" r:id="rId15"/>
    <p:sldId id="314" r:id="rId16"/>
    <p:sldId id="319" r:id="rId17"/>
    <p:sldId id="325" r:id="rId18"/>
    <p:sldId id="320" r:id="rId19"/>
    <p:sldId id="326" r:id="rId20"/>
    <p:sldId id="321" r:id="rId21"/>
    <p:sldId id="322" r:id="rId22"/>
    <p:sldId id="341" r:id="rId23"/>
    <p:sldId id="323" r:id="rId24"/>
    <p:sldId id="327" r:id="rId25"/>
    <p:sldId id="328" r:id="rId26"/>
    <p:sldId id="330" r:id="rId27"/>
    <p:sldId id="329" r:id="rId28"/>
    <p:sldId id="324" r:id="rId29"/>
    <p:sldId id="279" r:id="rId30"/>
    <p:sldId id="316" r:id="rId31"/>
    <p:sldId id="747" r:id="rId32"/>
    <p:sldId id="339" r:id="rId33"/>
    <p:sldId id="400" r:id="rId34"/>
  </p:sldIdLst>
  <p:sldSz cx="9144000" cy="6858000" type="screen4x3"/>
  <p:notesSz cx="6858000" cy="9144000"/>
  <p:embeddedFontLst>
    <p:embeddedFont>
      <p:font typeface="FrankRuehl" panose="020E0503060101010101" pitchFamily="34" charset="-79"/>
      <p:regular r:id="rId37"/>
    </p:embeddedFont>
    <p:embeddedFont>
      <p:font typeface="Lucida Bright" panose="02040602050505020304" pitchFamily="18" charset="0"/>
      <p:regular r:id="rId38"/>
      <p:bold r:id="rId39"/>
      <p:italic r:id="rId40"/>
      <p:boldItalic r:id="rId41"/>
    </p:embeddedFont>
    <p:embeddedFont>
      <p:font typeface="Tahoma" panose="020B0604030504040204" pitchFamily="34" charset="0"/>
      <p:regular r:id="rId42"/>
      <p:bold r:id="rId43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E0BD"/>
    <a:srgbClr val="B2B2B2"/>
    <a:srgbClr val="969696"/>
    <a:srgbClr val="EAEAEA"/>
    <a:srgbClr val="DDDDDD"/>
    <a:srgbClr val="C0C0C0"/>
    <a:srgbClr val="FFFFD5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429" autoAdjust="0"/>
    <p:restoredTop sz="94660"/>
  </p:normalViewPr>
  <p:slideViewPr>
    <p:cSldViewPr>
      <p:cViewPr varScale="1">
        <p:scale>
          <a:sx n="86" d="100"/>
          <a:sy n="86" d="100"/>
        </p:scale>
        <p:origin x="19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067"/>
    </p:cViewPr>
  </p:sorterViewPr>
  <p:notesViewPr>
    <p:cSldViewPr>
      <p:cViewPr>
        <p:scale>
          <a:sx n="75" d="100"/>
          <a:sy n="75" d="100"/>
        </p:scale>
        <p:origin x="-2220" y="-2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font" Target="fonts/font7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font" Target="fonts/font5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50AEFA1D-AAD1-4E24-832B-2B26268D1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8824913"/>
            <a:ext cx="6705600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 algn="ctr">
              <a:spcBef>
                <a:spcPct val="50000"/>
              </a:spcBef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50000"/>
              </a:spcBef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50000"/>
              </a:spcBef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50000"/>
              </a:spcBef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50000"/>
              </a:spcBef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099" name="Line 6">
            <a:extLst>
              <a:ext uri="{FF2B5EF4-FFF2-40B4-BE49-F238E27FC236}">
                <a16:creationId xmlns:a16="http://schemas.microsoft.com/office/drawing/2014/main" id="{68051E13-8A20-4310-B7A5-408356F22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675" y="381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Line 7">
            <a:extLst>
              <a:ext uri="{FF2B5EF4-FFF2-40B4-BE49-F238E27FC236}">
                <a16:creationId xmlns:a16="http://schemas.microsoft.com/office/drawing/2014/main" id="{21EE8D81-871A-43EE-943F-38279B3CF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973D38AB-4CA6-41FF-8CBF-6689091A9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000" b="0" dirty="0">
                <a:latin typeface="Arial" panose="020B0604020202020204" pitchFamily="34" charset="0"/>
              </a:rPr>
              <a:t>Business Statistics: A Decision-Making Approach, 6e	© 2005 Prentice-Hall, Inc.</a:t>
            </a: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1310300F-A032-40A4-B25E-F35F2784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55563"/>
            <a:ext cx="6715125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/>
              <a:t>	Module 4	</a:t>
            </a:r>
            <a:r>
              <a:rPr lang="en-US" altLang="en-US" sz="1200"/>
              <a:t>Student Lecture Notes</a:t>
            </a:r>
            <a:r>
              <a:rPr lang="en-US" altLang="en-US" sz="1200" b="0"/>
              <a:t>	 4-</a:t>
            </a:r>
            <a:fld id="{2E780561-8EB4-4C74-B694-53E2DFE4C318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A76BEA-EA19-4D0B-9840-A149C9DFC29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429000"/>
            <a:ext cx="5029200" cy="502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CFEA99D-C196-49D5-BCE8-9E7EC6D266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47800" y="457200"/>
            <a:ext cx="4181475" cy="288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7DAB4483-62F0-49D4-B554-5214BA1F74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ED9A2B5C-6DA0-4F8B-8008-ACB8ADA7B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D6F2281-304C-466B-B38D-C5E6B9A03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9F7E1E1E-5614-435C-8BA2-F8439F16E7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F5739A96-B0B1-40E5-B6D6-0FE7D3053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35FA5B67-0FF9-4C77-92F6-B0B69D1468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10DE7E71-A53F-493B-AFEE-133BA7EFBB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31446850-A887-49E4-BD02-A7547FFFBD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277BDFFF-9692-4BB0-83B0-F845955708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F4356E2F-AEBC-440B-91C2-5399B7134A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Line 14">
            <a:extLst>
              <a:ext uri="{FF2B5EF4-FFF2-40B4-BE49-F238E27FC236}">
                <a16:creationId xmlns:a16="http://schemas.microsoft.com/office/drawing/2014/main" id="{A34B2AFB-3527-4E96-87C0-0268390E4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6325DC21-705B-47C8-8290-A16659116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Line 16">
            <a:extLst>
              <a:ext uri="{FF2B5EF4-FFF2-40B4-BE49-F238E27FC236}">
                <a16:creationId xmlns:a16="http://schemas.microsoft.com/office/drawing/2014/main" id="{2129964A-1A21-4B83-B373-22B31F1B90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Line 17">
            <a:extLst>
              <a:ext uri="{FF2B5EF4-FFF2-40B4-BE49-F238E27FC236}">
                <a16:creationId xmlns:a16="http://schemas.microsoft.com/office/drawing/2014/main" id="{27E094B7-1C3B-46A6-9C90-E5257A93BA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Line 18">
            <a:extLst>
              <a:ext uri="{FF2B5EF4-FFF2-40B4-BE49-F238E27FC236}">
                <a16:creationId xmlns:a16="http://schemas.microsoft.com/office/drawing/2014/main" id="{A09C7BFA-2354-4410-BFE5-02334A283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F9E0D79C-F6B3-4272-A99C-4FC7826B7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74401B63-E85F-4E26-ACAF-F09145159D4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298EBC10-0D0A-40F7-894C-A7E0637A4F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A9E34EC2-6680-420B-BF26-41CC0FB54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875" y="381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BBEAEF12-5F6A-4CD3-92D9-4E1CCC8A2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8824913"/>
            <a:ext cx="6702425" cy="24130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000" b="0" dirty="0">
                <a:latin typeface="Arial" panose="020B0604020202020204" pitchFamily="34" charset="0"/>
              </a:rPr>
              <a:t>Business Statistics: A Decision-Making Approach, 6e	© 2005 Prentice-Hall, Inc.</a:t>
            </a:r>
          </a:p>
        </p:txBody>
      </p:sp>
      <p:sp>
        <p:nvSpPr>
          <p:cNvPr id="3096" name="Line 24">
            <a:extLst>
              <a:ext uri="{FF2B5EF4-FFF2-40B4-BE49-F238E27FC236}">
                <a16:creationId xmlns:a16="http://schemas.microsoft.com/office/drawing/2014/main" id="{FBFDA2C0-4F8F-40CF-AFD3-27F0D55BD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7E8ACC4E-AD73-4C44-9778-B598C5A58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61913"/>
            <a:ext cx="6702425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/>
              <a:t>	Module 4	</a:t>
            </a:r>
            <a:r>
              <a:rPr lang="en-US" altLang="en-US" sz="1200"/>
              <a:t>Instructor Notes</a:t>
            </a:r>
            <a:r>
              <a:rPr lang="en-US" altLang="en-US" sz="1200" b="0"/>
              <a:t>	4-</a:t>
            </a:r>
            <a:fld id="{AC2EB6AD-C7A3-4698-82D0-9244F2EE1A58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8E65E58-EDBB-42B6-A056-CFBC67717B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529E465-F06A-4E1E-98C5-B88A673E7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5191125"/>
            <a:ext cx="5029200" cy="3267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5DC53BD8-2302-4FB6-938D-5E6A66E8B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7640538C-24FB-4A46-85B2-B0D27ED5E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244" name="Rectangle 1028">
            <a:extLst>
              <a:ext uri="{FF2B5EF4-FFF2-40B4-BE49-F238E27FC236}">
                <a16:creationId xmlns:a16="http://schemas.microsoft.com/office/drawing/2014/main" id="{3D9939C7-550D-45ED-9D62-771B2DDC98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5029200" cy="518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A6CB1993-87FC-4650-9C7F-09FD82BB9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5029200" cy="518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EDFB1918-474E-4423-AFBE-52312AD232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84B7AD18-EC88-4680-9E43-63D9F8282F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12900" y="457200"/>
            <a:ext cx="3851275" cy="2889250"/>
          </a:xfrm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44CD05BF-AEE4-46E4-A478-520803F5C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5879A932-AAC3-4F09-8FAE-B96DF96224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83920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158D369-4C1F-4144-A829-A6E02D8FA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0400"/>
            <a:ext cx="8077200" cy="1447800"/>
          </a:xfrm>
          <a:prstGeom prst="rect">
            <a:avLst/>
          </a:prstGeom>
          <a:noFill/>
          <a:ln>
            <a:noFill/>
          </a:ln>
          <a:effectLst/>
        </p:spPr>
        <p:txBody>
          <a:bodyPr lIns="85342" tIns="42672" rIns="85342" bIns="42672"/>
          <a:lstStyle>
            <a:lvl1pPr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25450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2488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06563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637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209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781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353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b="0" dirty="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676400"/>
            <a:ext cx="7772400" cy="704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E61023-B4CE-444D-8057-17465897B8F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021BD4F1-E1F2-416F-BB36-CD649579FC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6B215DB-3E84-4F6E-9583-5981F3CDBA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35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F81895F4-E7DD-4D84-A33B-E9640891F0F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7966F3F9-91B2-4D96-BBE5-D024782CB7A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E78DFD9-4C99-4A4D-AE2C-A13A3330E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81000"/>
            <a:ext cx="20193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905500" cy="5334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9C1D96A-D24C-4649-8048-E9501B6F88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BD13AA9B-A154-4F7A-9A5E-CBD2B260EAD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CF81BF1-5785-440C-9DDC-D7BFDDF2B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792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930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600200"/>
            <a:ext cx="39624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96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F8D35BF-4586-4123-9064-6E6869AC36C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F1B31487-552B-47F1-93AA-31E99A7FF4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27F660F-98B8-4493-889F-884C1B52C1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11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BED4850-6B8C-4129-9847-51356447E2F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58B4E1B7-8FA2-47FF-A93D-0A5D3ACCFE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8AF1F87-A51B-4C4F-8FC3-EB0E13233B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91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95D35B0-F2D5-4BB8-97BD-BE3000C469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EF6A8078-97F8-4E95-9362-758097B1EB6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B7F2369-B47C-491A-A35F-46F7B55ADC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20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9624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9624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583CF86-6E51-4544-BAF7-03B74BBBBDB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6FFC0A3F-8FDA-4646-92A6-0C880B58884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1C25B9E-69A6-4BA4-B3F3-37D0C3A668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08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26E4F552-851F-4BD8-AC34-F9C0CEB10D4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7BB6F6D5-5E48-4661-AB4B-2B200E70DF2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80CD56D6-F748-4800-BD15-3D721173F6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32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060A58D-F347-4243-8ECE-2707A066DBC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CE1D81DF-A4FE-413B-8817-62A7E281BA1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94FA3FD-6ED4-41CB-B299-3FC5F053DD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42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62A984C8-755C-4CF8-BB4A-13388EC531C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236D9AE4-3E58-4B51-A9F9-04A9E6E4E99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21B4260F-4ADC-4678-B2C0-E0AA4F89B6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7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C0E12CC-E3F6-4D67-80CA-94AC58BEE7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E981DF48-D8F1-41E0-A53A-91ACC392FDA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B4E196C-C88B-4A13-866E-E4E9AD013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69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0EF3B2A-5F83-48C8-8D50-050418E2CEF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 4-</a:t>
            </a:r>
            <a:fld id="{3BBE4B6A-688E-4736-817D-3C162E41947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2D9AF18-8ACE-4406-A5B1-474645DF76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29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C02CFC2-E7DA-4C62-8E33-8DA8A4456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A8F3F9BE-EB3A-493B-B28B-CDA6FF1AFB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07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172" name="Rectangle 12">
            <a:extLst>
              <a:ext uri="{FF2B5EF4-FFF2-40B4-BE49-F238E27FC236}">
                <a16:creationId xmlns:a16="http://schemas.microsoft.com/office/drawing/2014/main" id="{1868C2B4-C2F8-4F91-B7E6-93FDEB93B9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9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 defTabSz="852488" eaLnBrk="1" hangingPunct="1">
              <a:defRPr sz="1000" b="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Chap 4-</a:t>
            </a:r>
            <a:fld id="{7B720547-9662-4D1E-834B-828850A045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13">
            <a:extLst>
              <a:ext uri="{FF2B5EF4-FFF2-40B4-BE49-F238E27FC236}">
                <a16:creationId xmlns:a16="http://schemas.microsoft.com/office/drawing/2014/main" id="{2D2175D9-5909-441B-A098-62D107B7E0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883920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74" name="Rectangle 14">
            <a:extLst>
              <a:ext uri="{FF2B5EF4-FFF2-40B4-BE49-F238E27FC236}">
                <a16:creationId xmlns:a16="http://schemas.microsoft.com/office/drawing/2014/main" id="{B2DAA545-A3AD-4E40-BC3D-EA71BD5CA8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00800"/>
            <a:ext cx="4648200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l" defTabSz="852488" eaLnBrk="1" hangingPunct="1">
              <a:spcBef>
                <a:spcPct val="0"/>
              </a:spcBef>
              <a:defRPr sz="1000" b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hf sldNum="0" hdr="0" ft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zYLHOX50B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81D75FA-08F3-437A-9135-443456FED7C3}"/>
              </a:ext>
            </a:extLst>
          </p:cNvPr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40673CA-3B71-4370-97C4-12A603985358}"/>
              </a:ext>
            </a:extLst>
          </p:cNvPr>
          <p:cNvSpPr txBox="1">
            <a:spLocks/>
          </p:cNvSpPr>
          <p:nvPr/>
        </p:nvSpPr>
        <p:spPr>
          <a:xfrm>
            <a:off x="1812850" y="1025525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33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Data Analytics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3B12111-A265-4A0C-8815-3BD8B0C23869}"/>
              </a:ext>
            </a:extLst>
          </p:cNvPr>
          <p:cNvSpPr txBox="1">
            <a:spLocks noChangeAspect="1"/>
          </p:cNvSpPr>
          <p:nvPr/>
        </p:nvSpPr>
        <p:spPr>
          <a:xfrm>
            <a:off x="0" y="4114800"/>
            <a:ext cx="8915400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6600" dirty="0">
                <a:solidFill>
                  <a:srgbClr val="C000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 </a:t>
            </a:r>
            <a:r>
              <a:rPr lang="en-US" sz="5400" dirty="0">
                <a:solidFill>
                  <a:srgbClr val="C000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Probability and Probability Distribution</a:t>
            </a:r>
          </a:p>
        </p:txBody>
      </p:sp>
      <p:sp>
        <p:nvSpPr>
          <p:cNvPr id="5125" name="TextBox 1">
            <a:extLst>
              <a:ext uri="{FF2B5EF4-FFF2-40B4-BE49-F238E27FC236}">
                <a16:creationId xmlns:a16="http://schemas.microsoft.com/office/drawing/2014/main" id="{52B240C1-433C-4D0B-BE11-5A6EE7390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51158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rgbClr val="800000"/>
                </a:solidFill>
                <a:latin typeface="Lucida Bright" panose="02040602050505020304" pitchFamily="18" charset="0"/>
                <a:ea typeface="ＭＳ Ｐゴシック" panose="020B0600070205080204" pitchFamily="34" charset="-128"/>
              </a:rPr>
              <a:t>           CSUSM</a:t>
            </a:r>
            <a:endParaRPr lang="en-US" altLang="en-US" dirty="0">
              <a:solidFill>
                <a:srgbClr val="800000"/>
              </a:solidFill>
              <a:latin typeface="Lucida Bright" panose="02040602050505020304" pitchFamily="18" charset="0"/>
              <a:ea typeface="ＭＳ Ｐゴシック" panose="020B0600070205080204" pitchFamily="34" charset="-128"/>
              <a:cs typeface="FrankRuehl" panose="020E0503060101010101" pitchFamily="34" charset="-79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092CC9-5E96-4F6D-AA42-37862F9E2911}"/>
              </a:ext>
            </a:extLst>
          </p:cNvPr>
          <p:cNvSpPr/>
          <p:nvPr/>
        </p:nvSpPr>
        <p:spPr>
          <a:xfrm>
            <a:off x="3221160" y="2232616"/>
            <a:ext cx="315887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T1LM4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3">
            <a:extLst>
              <a:ext uri="{FF2B5EF4-FFF2-40B4-BE49-F238E27FC236}">
                <a16:creationId xmlns:a16="http://schemas.microsoft.com/office/drawing/2014/main" id="{E3465E15-D20C-4C89-A813-E00BEC04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67200"/>
            <a:ext cx="5029200" cy="838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6388" name="Rectangle 11">
            <a:extLst>
              <a:ext uri="{FF2B5EF4-FFF2-40B4-BE49-F238E27FC236}">
                <a16:creationId xmlns:a16="http://schemas.microsoft.com/office/drawing/2014/main" id="{7AA69C86-802C-44EB-8451-840C5000C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057400"/>
            <a:ext cx="5715000" cy="8382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6389" name="Rectangle 8">
            <a:extLst>
              <a:ext uri="{FF2B5EF4-FFF2-40B4-BE49-F238E27FC236}">
                <a16:creationId xmlns:a16="http://schemas.microsoft.com/office/drawing/2014/main" id="{F03B0581-179B-44E6-B04D-A6A357117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00200"/>
            <a:ext cx="7620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300">
                <a:solidFill>
                  <a:schemeClr val="folHlink"/>
                </a:solidFill>
              </a:rPr>
              <a:t>Independent Events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b="0"/>
              <a:t>	E</a:t>
            </a:r>
            <a:r>
              <a:rPr lang="en-US" altLang="en-US" sz="2300" b="0" baseline="-25000"/>
              <a:t>1</a:t>
            </a:r>
            <a:r>
              <a:rPr lang="en-US" altLang="en-US" sz="2300" b="0"/>
              <a:t> = heads on one flip of fair coin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b="0"/>
              <a:t>	E</a:t>
            </a:r>
            <a:r>
              <a:rPr lang="en-US" altLang="en-US" sz="2300" b="0" baseline="-25000"/>
              <a:t>2</a:t>
            </a:r>
            <a:r>
              <a:rPr lang="en-US" altLang="en-US" sz="2300" b="0"/>
              <a:t> = heads on second flip of same coin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b="0"/>
              <a:t>Result of second flip does </a:t>
            </a:r>
            <a:r>
              <a:rPr lang="en-US" altLang="en-US" sz="2300" b="0" u="sng">
                <a:solidFill>
                  <a:schemeClr val="folHlink"/>
                </a:solidFill>
              </a:rPr>
              <a:t>not</a:t>
            </a:r>
            <a:r>
              <a:rPr lang="en-US" altLang="en-US" sz="2300" b="0"/>
              <a:t> depend on the result of the first flip.</a:t>
            </a:r>
          </a:p>
          <a:p>
            <a:pPr eaLnBrk="1" hangingPunct="1">
              <a:lnSpc>
                <a:spcPct val="160000"/>
              </a:lnSpc>
            </a:pPr>
            <a:r>
              <a:rPr lang="en-US" altLang="en-US" sz="2300">
                <a:solidFill>
                  <a:schemeClr val="folHlink"/>
                </a:solidFill>
              </a:rPr>
              <a:t>Dependent Events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b="0"/>
              <a:t>	E</a:t>
            </a:r>
            <a:r>
              <a:rPr lang="en-US" altLang="en-US" sz="2300" b="0" baseline="-25000"/>
              <a:t>1</a:t>
            </a:r>
            <a:r>
              <a:rPr lang="en-US" altLang="en-US" sz="2300" b="0"/>
              <a:t> = rain forecasted on the news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b="0"/>
              <a:t>	E</a:t>
            </a:r>
            <a:r>
              <a:rPr lang="en-US" altLang="en-US" sz="2300" b="0" baseline="-25000"/>
              <a:t>2</a:t>
            </a:r>
            <a:r>
              <a:rPr lang="en-US" altLang="en-US" sz="2300" b="0"/>
              <a:t> = take umbrella to work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b="0"/>
              <a:t> Probability of the second event </a:t>
            </a:r>
            <a:r>
              <a:rPr lang="en-US" altLang="en-US" sz="2300" b="0" u="sng">
                <a:solidFill>
                  <a:schemeClr val="folHlink"/>
                </a:solidFill>
              </a:rPr>
              <a:t>is</a:t>
            </a:r>
            <a:r>
              <a:rPr lang="en-US" altLang="en-US" sz="2300" b="0"/>
              <a:t> affected by the occurrence of the first event</a:t>
            </a:r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EBE5A9DF-E06D-45AF-A56C-9D99BF4F1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700"/>
              <a:t>Independent vs. Dependent Events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5">
            <a:extLst>
              <a:ext uri="{FF2B5EF4-FFF2-40B4-BE49-F238E27FC236}">
                <a16:creationId xmlns:a16="http://schemas.microsoft.com/office/drawing/2014/main" id="{3CFB09DF-9250-46EA-8C35-4C881C76C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105400"/>
            <a:ext cx="5257800" cy="7620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4F37BD3D-4CBF-448D-BE59-D15C104B8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962400"/>
            <a:ext cx="2895600" cy="685800"/>
          </a:xfrm>
          <a:prstGeom prst="rect">
            <a:avLst/>
          </a:prstGeom>
          <a:solidFill>
            <a:srgbClr val="FFFFD5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39320CF6-48C2-462A-AD5B-D73D9F7AC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700"/>
              <a:t>Addition Rule for Elementary Events</a:t>
            </a:r>
          </a:p>
        </p:txBody>
      </p:sp>
      <p:sp>
        <p:nvSpPr>
          <p:cNvPr id="19462" name="Rectangle 3">
            <a:extLst>
              <a:ext uri="{FF2B5EF4-FFF2-40B4-BE49-F238E27FC236}">
                <a16:creationId xmlns:a16="http://schemas.microsoft.com/office/drawing/2014/main" id="{0CBCD22A-390D-42ED-9F49-7748CE53A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648200"/>
          </a:xfrm>
        </p:spPr>
        <p:txBody>
          <a:bodyPr/>
          <a:lstStyle/>
          <a:p>
            <a:pPr eaLnBrk="1" hangingPunct="1"/>
            <a:r>
              <a:rPr lang="en-US" altLang="en-US" sz="3000"/>
              <a:t>The probability of an event E</a:t>
            </a:r>
            <a:r>
              <a:rPr lang="en-US" altLang="en-US" sz="3000" baseline="-25000"/>
              <a:t>i </a:t>
            </a:r>
            <a:r>
              <a:rPr lang="en-US" altLang="en-US" sz="3000"/>
              <a:t> is equal to the sum of the probabilities of the elementary events forming E</a:t>
            </a:r>
            <a:r>
              <a:rPr lang="en-US" altLang="en-US" sz="3000" baseline="-25000"/>
              <a:t>i</a:t>
            </a:r>
            <a:r>
              <a:rPr lang="en-US" altLang="en-US" sz="3000"/>
              <a:t>.  </a:t>
            </a:r>
          </a:p>
          <a:p>
            <a:pPr eaLnBrk="1" hangingPunct="1"/>
            <a:endParaRPr lang="en-US" altLang="en-US" sz="3000"/>
          </a:p>
          <a:p>
            <a:pPr eaLnBrk="1" hangingPunct="1">
              <a:lnSpc>
                <a:spcPct val="0"/>
              </a:lnSpc>
            </a:pPr>
            <a:r>
              <a:rPr lang="en-US" altLang="en-US" sz="3000"/>
              <a:t>That is, if:</a:t>
            </a:r>
          </a:p>
          <a:p>
            <a:pPr algn="ctr"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en-US" sz="3200"/>
              <a:t>E</a:t>
            </a:r>
            <a:r>
              <a:rPr lang="en-US" altLang="en-US" sz="3200" baseline="-25000"/>
              <a:t>i</a:t>
            </a:r>
            <a:r>
              <a:rPr lang="en-US" altLang="en-US" sz="3200"/>
              <a:t> = {e</a:t>
            </a:r>
            <a:r>
              <a:rPr lang="en-US" altLang="en-US" sz="3200" baseline="-25000"/>
              <a:t>1</a:t>
            </a:r>
            <a:r>
              <a:rPr lang="en-US" altLang="en-US" sz="3200"/>
              <a:t>, e</a:t>
            </a:r>
            <a:r>
              <a:rPr lang="en-US" altLang="en-US" sz="3200" baseline="-25000"/>
              <a:t>2</a:t>
            </a:r>
            <a:r>
              <a:rPr lang="en-US" altLang="en-US" sz="3200"/>
              <a:t>, e</a:t>
            </a:r>
            <a:r>
              <a:rPr lang="en-US" altLang="en-US" sz="3200" baseline="-25000"/>
              <a:t>3</a:t>
            </a:r>
            <a:r>
              <a:rPr lang="en-US" altLang="en-US" sz="3200"/>
              <a:t>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000"/>
              <a:t>	then: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200"/>
              <a:t>P(E</a:t>
            </a:r>
            <a:r>
              <a:rPr lang="en-US" altLang="en-US" sz="3200" baseline="-25000"/>
              <a:t>i</a:t>
            </a:r>
            <a:r>
              <a:rPr lang="en-US" altLang="en-US" sz="3200"/>
              <a:t>) = P(e</a:t>
            </a:r>
            <a:r>
              <a:rPr lang="en-US" altLang="en-US" sz="3200" baseline="-25000"/>
              <a:t>1</a:t>
            </a:r>
            <a:r>
              <a:rPr lang="en-US" altLang="en-US" sz="3200"/>
              <a:t>) + P(e</a:t>
            </a:r>
            <a:r>
              <a:rPr lang="en-US" altLang="en-US" sz="3200" baseline="-25000"/>
              <a:t>2</a:t>
            </a:r>
            <a:r>
              <a:rPr lang="en-US" altLang="en-US" sz="3200"/>
              <a:t>) + P(e</a:t>
            </a:r>
            <a:r>
              <a:rPr lang="en-US" altLang="en-US" sz="3200" baseline="-25000"/>
              <a:t>3</a:t>
            </a:r>
            <a:r>
              <a:rPr lang="en-US" altLang="en-US" sz="320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00117000-6EA3-480A-A2F4-1D1C4E111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Complement Rule</a:t>
            </a:r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671AAB1B-F6D9-4447-BF3A-4C245B079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700" dirty="0"/>
              <a:t>The </a:t>
            </a:r>
            <a:r>
              <a:rPr lang="en-US" altLang="en-US" sz="2700" dirty="0">
                <a:solidFill>
                  <a:schemeClr val="folHlink"/>
                </a:solidFill>
              </a:rPr>
              <a:t>complement</a:t>
            </a:r>
            <a:r>
              <a:rPr lang="en-US" altLang="en-US" sz="27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700" dirty="0"/>
              <a:t>of an event E is the collection of all possible elementary events </a:t>
            </a:r>
            <a:r>
              <a:rPr lang="en-US" altLang="en-US" sz="2700" b="1" dirty="0"/>
              <a:t>not</a:t>
            </a:r>
            <a:r>
              <a:rPr lang="en-US" altLang="en-US" sz="2700" dirty="0"/>
              <a:t> contained in event E.  The complement of event E is represented by</a:t>
            </a:r>
            <a:r>
              <a:rPr lang="en-US" altLang="en-US" sz="800" dirty="0"/>
              <a:t> </a:t>
            </a:r>
            <a:r>
              <a:rPr lang="en-US" altLang="en-US" sz="2700" dirty="0"/>
              <a:t> E.</a:t>
            </a:r>
          </a:p>
          <a:p>
            <a:pPr eaLnBrk="1" hangingPunct="1">
              <a:defRPr/>
            </a:pPr>
            <a:endParaRPr lang="en-US" altLang="en-US" sz="2700" dirty="0"/>
          </a:p>
          <a:p>
            <a:pPr eaLnBrk="1" hangingPunct="1">
              <a:defRPr/>
            </a:pPr>
            <a:r>
              <a:rPr lang="en-US" altLang="en-US" dirty="0">
                <a:solidFill>
                  <a:schemeClr val="folHlink"/>
                </a:solidFill>
              </a:rPr>
              <a:t>Complement Rule:</a:t>
            </a:r>
            <a:endParaRPr lang="en-US" altLang="en-US" sz="2700" dirty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altLang="en-US" sz="2700" dirty="0">
              <a:solidFill>
                <a:schemeClr val="folHlink"/>
              </a:solidFill>
            </a:endParaRPr>
          </a:p>
        </p:txBody>
      </p:sp>
      <p:sp>
        <p:nvSpPr>
          <p:cNvPr id="20485" name="Line 4">
            <a:extLst>
              <a:ext uri="{FF2B5EF4-FFF2-40B4-BE49-F238E27FC236}">
                <a16:creationId xmlns:a16="http://schemas.microsoft.com/office/drawing/2014/main" id="{B015489C-B0BF-496E-BE7D-4D3772C07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971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486" name="Object 5">
            <a:extLst>
              <a:ext uri="{FF2B5EF4-FFF2-40B4-BE49-F238E27FC236}">
                <a16:creationId xmlns:a16="http://schemas.microsoft.com/office/drawing/2014/main" id="{5A1FEE0F-4E6C-4621-9E30-34DF6541F7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14463" y="4648200"/>
          <a:ext cx="341788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3" imgW="1002865" imgH="228501" progId="Equation.3">
                  <p:embed/>
                </p:oleObj>
              </mc:Choice>
              <mc:Fallback>
                <p:oleObj name="Equation" r:id="rId3" imgW="1002865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4648200"/>
                        <a:ext cx="3417887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6">
            <a:extLst>
              <a:ext uri="{FF2B5EF4-FFF2-40B4-BE49-F238E27FC236}">
                <a16:creationId xmlns:a16="http://schemas.microsoft.com/office/drawing/2014/main" id="{93D2B8AC-BB8C-41C0-AA26-8E56193EB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495800"/>
            <a:ext cx="2819400" cy="1066800"/>
          </a:xfrm>
          <a:prstGeom prst="rect">
            <a:avLst/>
          </a:prstGeom>
          <a:solidFill>
            <a:srgbClr val="33CC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488" name="Oval 7">
            <a:extLst>
              <a:ext uri="{FF2B5EF4-FFF2-40B4-BE49-F238E27FC236}">
                <a16:creationId xmlns:a16="http://schemas.microsoft.com/office/drawing/2014/main" id="{E3C0CC79-BBBC-44EA-989D-D3D3EB85B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648200"/>
            <a:ext cx="1066800" cy="8382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489" name="Rectangle 10">
            <a:extLst>
              <a:ext uri="{FF2B5EF4-FFF2-40B4-BE49-F238E27FC236}">
                <a16:creationId xmlns:a16="http://schemas.microsoft.com/office/drawing/2014/main" id="{2A77B11C-17BE-4D78-A1A8-42C989AE3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00400"/>
            <a:ext cx="2819400" cy="10668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490" name="Oval 11">
            <a:extLst>
              <a:ext uri="{FF2B5EF4-FFF2-40B4-BE49-F238E27FC236}">
                <a16:creationId xmlns:a16="http://schemas.microsoft.com/office/drawing/2014/main" id="{D3D1577A-764B-46E1-B445-E2C7B6FD2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352800"/>
            <a:ext cx="1066800" cy="8382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491" name="Rectangle 12">
            <a:extLst>
              <a:ext uri="{FF2B5EF4-FFF2-40B4-BE49-F238E27FC236}">
                <a16:creationId xmlns:a16="http://schemas.microsoft.com/office/drawing/2014/main" id="{1F83C31B-EB18-4423-BE69-8A3C65FB7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00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/>
              <a:t>E</a:t>
            </a:r>
          </a:p>
        </p:txBody>
      </p:sp>
      <p:sp>
        <p:nvSpPr>
          <p:cNvPr id="20492" name="Line 13">
            <a:extLst>
              <a:ext uri="{FF2B5EF4-FFF2-40B4-BE49-F238E27FC236}">
                <a16:creationId xmlns:a16="http://schemas.microsoft.com/office/drawing/2014/main" id="{B38A4725-41A5-4F98-BD55-EC61AB9EED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876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3" name="Rectangle 14">
            <a:extLst>
              <a:ext uri="{FF2B5EF4-FFF2-40B4-BE49-F238E27FC236}">
                <a16:creationId xmlns:a16="http://schemas.microsoft.com/office/drawing/2014/main" id="{03181877-0A0B-4CDF-9254-C796BDABC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5052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/>
              <a:t>E</a:t>
            </a:r>
          </a:p>
        </p:txBody>
      </p:sp>
      <p:graphicFrame>
        <p:nvGraphicFramePr>
          <p:cNvPr id="20494" name="Object 15">
            <a:extLst>
              <a:ext uri="{FF2B5EF4-FFF2-40B4-BE49-F238E27FC236}">
                <a16:creationId xmlns:a16="http://schemas.microsoft.com/office/drawing/2014/main" id="{56E4CBA0-FFD6-4441-A50B-55F7CE0C17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00738" y="5638800"/>
          <a:ext cx="267493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Equation" r:id="rId5" imgW="1002865" imgH="228501" progId="Equation.3">
                  <p:embed/>
                </p:oleObj>
              </mc:Choice>
              <mc:Fallback>
                <p:oleObj name="Equation" r:id="rId5" imgW="1002865" imgH="22850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0738" y="5638800"/>
                        <a:ext cx="2674937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5" name="Rectangle 16">
            <a:extLst>
              <a:ext uri="{FF2B5EF4-FFF2-40B4-BE49-F238E27FC236}">
                <a16:creationId xmlns:a16="http://schemas.microsoft.com/office/drawing/2014/main" id="{DC750393-3371-485B-B373-357C335F8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715000"/>
            <a:ext cx="60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/>
              <a:t>Or,</a:t>
            </a:r>
          </a:p>
        </p:txBody>
      </p:sp>
      <p:sp>
        <p:nvSpPr>
          <p:cNvPr id="20496" name="Line 17">
            <a:extLst>
              <a:ext uri="{FF2B5EF4-FFF2-40B4-BE49-F238E27FC236}">
                <a16:creationId xmlns:a16="http://schemas.microsoft.com/office/drawing/2014/main" id="{FC6F04D5-D5EE-4B3C-8DEE-CD962697E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7" name="Line 18">
            <a:extLst>
              <a:ext uri="{FF2B5EF4-FFF2-40B4-BE49-F238E27FC236}">
                <a16:creationId xmlns:a16="http://schemas.microsoft.com/office/drawing/2014/main" id="{30157792-CB74-4F7C-A0D0-58C96A20CA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556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992E5223-00A4-45B7-BB92-32EDB67C7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/>
              <a:t>Addition Rule for Two Events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01D8602-DEEA-498E-ADFC-F1F74A5B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86000"/>
            <a:ext cx="7010400" cy="525463"/>
          </a:xfrm>
          <a:prstGeom prst="rect">
            <a:avLst/>
          </a:prstGeom>
          <a:solidFill>
            <a:srgbClr val="FFFF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P(E</a:t>
            </a:r>
            <a:r>
              <a:rPr lang="en-US" altLang="en-US" baseline="-25000"/>
              <a:t>1</a:t>
            </a:r>
            <a:r>
              <a:rPr lang="en-US" altLang="en-US"/>
              <a:t> or E</a:t>
            </a:r>
            <a:r>
              <a:rPr lang="en-US" altLang="en-US" baseline="-25000"/>
              <a:t>2</a:t>
            </a:r>
            <a:r>
              <a:rPr lang="en-US" altLang="en-US"/>
              <a:t>) = P(E</a:t>
            </a:r>
            <a:r>
              <a:rPr lang="en-US" altLang="en-US" baseline="-25000"/>
              <a:t>1</a:t>
            </a:r>
            <a:r>
              <a:rPr lang="en-US" altLang="en-US"/>
              <a:t>) + P(E</a:t>
            </a:r>
            <a:r>
              <a:rPr lang="en-US" altLang="en-US" baseline="-25000"/>
              <a:t>2</a:t>
            </a:r>
            <a:r>
              <a:rPr lang="en-US" altLang="en-US"/>
              <a:t>) - P(E</a:t>
            </a:r>
            <a:r>
              <a:rPr lang="en-US" altLang="en-US" baseline="-25000"/>
              <a:t>1</a:t>
            </a:r>
            <a:r>
              <a:rPr lang="en-US" altLang="en-US"/>
              <a:t> and E</a:t>
            </a:r>
            <a:r>
              <a:rPr lang="en-US" altLang="en-US" baseline="-25000"/>
              <a:t>2</a:t>
            </a:r>
            <a:r>
              <a:rPr lang="en-US" altLang="en-US"/>
              <a:t>)</a:t>
            </a:r>
          </a:p>
        </p:txBody>
      </p:sp>
      <p:sp>
        <p:nvSpPr>
          <p:cNvPr id="21509" name="Rectangle 34">
            <a:extLst>
              <a:ext uri="{FF2B5EF4-FFF2-40B4-BE49-F238E27FC236}">
                <a16:creationId xmlns:a16="http://schemas.microsoft.com/office/drawing/2014/main" id="{23C428F9-FB8E-498C-A381-9CBC7F75E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2209800" cy="106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10" name="Oval 35">
            <a:extLst>
              <a:ext uri="{FF2B5EF4-FFF2-40B4-BE49-F238E27FC236}">
                <a16:creationId xmlns:a16="http://schemas.microsoft.com/office/drawing/2014/main" id="{70F3310E-252F-4C08-9CA0-F3D77F9B5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505200"/>
            <a:ext cx="909638" cy="815975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11" name="Rectangle 36">
            <a:extLst>
              <a:ext uri="{FF2B5EF4-FFF2-40B4-BE49-F238E27FC236}">
                <a16:creationId xmlns:a16="http://schemas.microsoft.com/office/drawing/2014/main" id="{7D0ECA36-67DC-4740-8327-00208ADBA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352800"/>
            <a:ext cx="2209800" cy="106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12" name="Oval 37">
            <a:extLst>
              <a:ext uri="{FF2B5EF4-FFF2-40B4-BE49-F238E27FC236}">
                <a16:creationId xmlns:a16="http://schemas.microsoft.com/office/drawing/2014/main" id="{B642A42D-2ADF-4362-BB85-EAC62FB5A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05200"/>
            <a:ext cx="909638" cy="815975"/>
          </a:xfrm>
          <a:prstGeom prst="ellipse">
            <a:avLst/>
          </a:prstGeom>
          <a:solidFill>
            <a:srgbClr val="FEC6D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13" name="Rectangle 38">
            <a:extLst>
              <a:ext uri="{FF2B5EF4-FFF2-40B4-BE49-F238E27FC236}">
                <a16:creationId xmlns:a16="http://schemas.microsoft.com/office/drawing/2014/main" id="{9C497547-D605-4E6A-B2C2-740463CC4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657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66"/>
                </a:solidFill>
              </a:rPr>
              <a:t>E1</a:t>
            </a:r>
          </a:p>
        </p:txBody>
      </p:sp>
      <p:sp>
        <p:nvSpPr>
          <p:cNvPr id="21514" name="Rectangle 39">
            <a:extLst>
              <a:ext uri="{FF2B5EF4-FFF2-40B4-BE49-F238E27FC236}">
                <a16:creationId xmlns:a16="http://schemas.microsoft.com/office/drawing/2014/main" id="{6F403441-C2B7-451A-B130-B2391EE10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657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CC00"/>
                </a:solidFill>
              </a:rPr>
              <a:t>E2</a:t>
            </a:r>
          </a:p>
        </p:txBody>
      </p:sp>
      <p:sp>
        <p:nvSpPr>
          <p:cNvPr id="21515" name="Rectangle 45">
            <a:extLst>
              <a:ext uri="{FF2B5EF4-FFF2-40B4-BE49-F238E27FC236}">
                <a16:creationId xmlns:a16="http://schemas.microsoft.com/office/drawing/2014/main" id="{DB2B35F0-4C56-4C58-8B11-840136E4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352800"/>
            <a:ext cx="2209800" cy="106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16" name="Oval 46">
            <a:extLst>
              <a:ext uri="{FF2B5EF4-FFF2-40B4-BE49-F238E27FC236}">
                <a16:creationId xmlns:a16="http://schemas.microsoft.com/office/drawing/2014/main" id="{44F18D50-5CAD-4049-8136-548EA1F32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505200"/>
            <a:ext cx="909638" cy="815975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17" name="Oval 48">
            <a:extLst>
              <a:ext uri="{FF2B5EF4-FFF2-40B4-BE49-F238E27FC236}">
                <a16:creationId xmlns:a16="http://schemas.microsoft.com/office/drawing/2014/main" id="{2D9E9DFE-70EA-40DF-A653-E2CADA5F3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505200"/>
            <a:ext cx="909638" cy="815975"/>
          </a:xfrm>
          <a:prstGeom prst="ellipse">
            <a:avLst/>
          </a:prstGeom>
          <a:solidFill>
            <a:srgbClr val="FEC6D6">
              <a:alpha val="7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18" name="Rectangle 52">
            <a:extLst>
              <a:ext uri="{FF2B5EF4-FFF2-40B4-BE49-F238E27FC236}">
                <a16:creationId xmlns:a16="http://schemas.microsoft.com/office/drawing/2014/main" id="{712F210E-8C34-40AC-8CE1-619612B99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76800"/>
            <a:ext cx="7620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</a:t>
            </a:r>
            <a:r>
              <a:rPr lang="en-US" altLang="en-US">
                <a:solidFill>
                  <a:srgbClr val="FF0066"/>
                </a:solidFill>
              </a:rPr>
              <a:t>E</a:t>
            </a:r>
            <a:r>
              <a:rPr lang="en-US" altLang="en-US" baseline="-25000">
                <a:solidFill>
                  <a:srgbClr val="FF0066"/>
                </a:solidFill>
              </a:rPr>
              <a:t>1</a:t>
            </a:r>
            <a:r>
              <a:rPr lang="en-US" altLang="en-US">
                <a:solidFill>
                  <a:srgbClr val="FF0066"/>
                </a:solidFill>
              </a:rPr>
              <a:t> </a:t>
            </a:r>
            <a:r>
              <a:rPr lang="en-US" altLang="en-US"/>
              <a:t>or </a:t>
            </a:r>
            <a:r>
              <a:rPr lang="en-US" altLang="en-US">
                <a:solidFill>
                  <a:srgbClr val="00CC00"/>
                </a:solidFill>
              </a:rPr>
              <a:t>E</a:t>
            </a:r>
            <a:r>
              <a:rPr lang="en-US" altLang="en-US" baseline="-25000">
                <a:solidFill>
                  <a:srgbClr val="00CC00"/>
                </a:solidFill>
              </a:rPr>
              <a:t>2</a:t>
            </a:r>
            <a:r>
              <a:rPr lang="en-US" altLang="en-US"/>
              <a:t>) = P(</a:t>
            </a:r>
            <a:r>
              <a:rPr lang="en-US" altLang="en-US">
                <a:solidFill>
                  <a:srgbClr val="FF0066"/>
                </a:solidFill>
              </a:rPr>
              <a:t>E</a:t>
            </a:r>
            <a:r>
              <a:rPr lang="en-US" altLang="en-US" baseline="-25000">
                <a:solidFill>
                  <a:srgbClr val="FF0066"/>
                </a:solidFill>
              </a:rPr>
              <a:t>1</a:t>
            </a:r>
            <a:r>
              <a:rPr lang="en-US" altLang="en-US"/>
              <a:t>) + P(</a:t>
            </a:r>
            <a:r>
              <a:rPr lang="en-US" altLang="en-US">
                <a:solidFill>
                  <a:srgbClr val="00CC00"/>
                </a:solidFill>
              </a:rPr>
              <a:t>E</a:t>
            </a:r>
            <a:r>
              <a:rPr lang="en-US" altLang="en-US" baseline="-25000">
                <a:solidFill>
                  <a:srgbClr val="00CC00"/>
                </a:solidFill>
              </a:rPr>
              <a:t>2</a:t>
            </a:r>
            <a:r>
              <a:rPr lang="en-US" altLang="en-US"/>
              <a:t>) - P(</a:t>
            </a:r>
            <a:r>
              <a:rPr lang="en-US" altLang="en-US">
                <a:solidFill>
                  <a:srgbClr val="FF0066"/>
                </a:solidFill>
              </a:rPr>
              <a:t>E</a:t>
            </a:r>
            <a:r>
              <a:rPr lang="en-US" altLang="en-US" baseline="-25000">
                <a:solidFill>
                  <a:srgbClr val="FF0066"/>
                </a:solidFill>
              </a:rPr>
              <a:t>1</a:t>
            </a:r>
            <a:r>
              <a:rPr lang="en-US" altLang="en-US">
                <a:solidFill>
                  <a:srgbClr val="F8F8F8"/>
                </a:solidFill>
              </a:rPr>
              <a:t> </a:t>
            </a:r>
            <a:r>
              <a:rPr lang="en-US" altLang="en-US"/>
              <a:t>and </a:t>
            </a:r>
            <a:r>
              <a:rPr lang="en-US" altLang="en-US">
                <a:solidFill>
                  <a:srgbClr val="00CC00"/>
                </a:solidFill>
              </a:rPr>
              <a:t>E</a:t>
            </a:r>
            <a:r>
              <a:rPr lang="en-US" altLang="en-US" baseline="-25000">
                <a:solidFill>
                  <a:srgbClr val="00CC00"/>
                </a:solidFill>
              </a:rPr>
              <a:t>2</a:t>
            </a:r>
            <a:r>
              <a:rPr lang="en-US" altLang="en-US"/>
              <a:t>)</a:t>
            </a:r>
          </a:p>
        </p:txBody>
      </p:sp>
      <p:sp>
        <p:nvSpPr>
          <p:cNvPr id="21519" name="Line 53">
            <a:extLst>
              <a:ext uri="{FF2B5EF4-FFF2-40B4-BE49-F238E27FC236}">
                <a16:creationId xmlns:a16="http://schemas.microsoft.com/office/drawing/2014/main" id="{5F02ED4B-1E63-4572-BE63-323355D0A2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1148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0" name="Line 54">
            <a:extLst>
              <a:ext uri="{FF2B5EF4-FFF2-40B4-BE49-F238E27FC236}">
                <a16:creationId xmlns:a16="http://schemas.microsoft.com/office/drawing/2014/main" id="{580A4028-0DA5-48AD-B4A0-545F92C4D6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41148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1" name="Rectangle 56">
            <a:extLst>
              <a:ext uri="{FF2B5EF4-FFF2-40B4-BE49-F238E27FC236}">
                <a16:creationId xmlns:a16="http://schemas.microsoft.com/office/drawing/2014/main" id="{49BF6D7C-963E-4601-B45A-189216D25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410200"/>
            <a:ext cx="26670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0">
                <a:solidFill>
                  <a:schemeClr val="folHlink"/>
                </a:solidFill>
              </a:rPr>
              <a:t>Don’t count common elements twice!</a:t>
            </a:r>
          </a:p>
        </p:txBody>
      </p:sp>
      <p:sp>
        <p:nvSpPr>
          <p:cNvPr id="21522" name="Rectangle 68">
            <a:extLst>
              <a:ext uri="{FF2B5EF4-FFF2-40B4-BE49-F238E27FC236}">
                <a16:creationId xmlns:a16="http://schemas.microsoft.com/office/drawing/2014/main" id="{15D96E30-8F08-40EC-87D8-535C71BF5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76400"/>
            <a:ext cx="7010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60000"/>
              <a:buFont typeface="Arial" panose="020B0604020202020204" pitchFamily="34" charset="0"/>
              <a:buChar char="■"/>
            </a:pPr>
            <a:r>
              <a:rPr lang="en-US" altLang="en-US">
                <a:solidFill>
                  <a:schemeClr val="folHlink"/>
                </a:solidFill>
              </a:rPr>
              <a:t>  Addition Rule:</a:t>
            </a:r>
          </a:p>
        </p:txBody>
      </p:sp>
      <p:sp>
        <p:nvSpPr>
          <p:cNvPr id="21523" name="Rectangle 70">
            <a:extLst>
              <a:ext uri="{FF2B5EF4-FFF2-40B4-BE49-F238E27FC236}">
                <a16:creationId xmlns:a16="http://schemas.microsoft.com/office/drawing/2014/main" id="{740023D6-89E2-445C-BC01-A878558EC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657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66"/>
                </a:solidFill>
              </a:rPr>
              <a:t>E1</a:t>
            </a:r>
          </a:p>
        </p:txBody>
      </p:sp>
      <p:sp>
        <p:nvSpPr>
          <p:cNvPr id="21524" name="Rectangle 71">
            <a:extLst>
              <a:ext uri="{FF2B5EF4-FFF2-40B4-BE49-F238E27FC236}">
                <a16:creationId xmlns:a16="http://schemas.microsoft.com/office/drawing/2014/main" id="{BC413D5A-5D4E-4730-A170-7503A2511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657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CC00"/>
                </a:solidFill>
              </a:rPr>
              <a:t>E2</a:t>
            </a:r>
          </a:p>
        </p:txBody>
      </p:sp>
      <p:sp>
        <p:nvSpPr>
          <p:cNvPr id="21525" name="Freeform 72">
            <a:extLst>
              <a:ext uri="{FF2B5EF4-FFF2-40B4-BE49-F238E27FC236}">
                <a16:creationId xmlns:a16="http://schemas.microsoft.com/office/drawing/2014/main" id="{BEA3456E-5193-46DD-8E50-1A2D1067CA35}"/>
              </a:ext>
            </a:extLst>
          </p:cNvPr>
          <p:cNvSpPr>
            <a:spLocks/>
          </p:cNvSpPr>
          <p:nvPr/>
        </p:nvSpPr>
        <p:spPr bwMode="auto">
          <a:xfrm>
            <a:off x="7159625" y="3581400"/>
            <a:ext cx="395288" cy="669925"/>
          </a:xfrm>
          <a:custGeom>
            <a:avLst/>
            <a:gdLst>
              <a:gd name="T0" fmla="*/ 2147483646 w 249"/>
              <a:gd name="T1" fmla="*/ 0 h 422"/>
              <a:gd name="T2" fmla="*/ 2147483646 w 249"/>
              <a:gd name="T3" fmla="*/ 2147483646 h 422"/>
              <a:gd name="T4" fmla="*/ 2147483646 w 249"/>
              <a:gd name="T5" fmla="*/ 2147483646 h 422"/>
              <a:gd name="T6" fmla="*/ 2147483646 w 249"/>
              <a:gd name="T7" fmla="*/ 2147483646 h 422"/>
              <a:gd name="T8" fmla="*/ 2147483646 w 249"/>
              <a:gd name="T9" fmla="*/ 2147483646 h 422"/>
              <a:gd name="T10" fmla="*/ 2147483646 w 249"/>
              <a:gd name="T11" fmla="*/ 2147483646 h 422"/>
              <a:gd name="T12" fmla="*/ 2147483646 w 249"/>
              <a:gd name="T13" fmla="*/ 2147483646 h 422"/>
              <a:gd name="T14" fmla="*/ 2147483646 w 249"/>
              <a:gd name="T15" fmla="*/ 2147483646 h 422"/>
              <a:gd name="T16" fmla="*/ 2147483646 w 249"/>
              <a:gd name="T17" fmla="*/ 2147483646 h 422"/>
              <a:gd name="T18" fmla="*/ 2147483646 w 249"/>
              <a:gd name="T19" fmla="*/ 2147483646 h 422"/>
              <a:gd name="T20" fmla="*/ 2147483646 w 249"/>
              <a:gd name="T21" fmla="*/ 2147483646 h 422"/>
              <a:gd name="T22" fmla="*/ 2147483646 w 249"/>
              <a:gd name="T23" fmla="*/ 2147483646 h 422"/>
              <a:gd name="T24" fmla="*/ 2147483646 w 249"/>
              <a:gd name="T25" fmla="*/ 2147483646 h 422"/>
              <a:gd name="T26" fmla="*/ 2147483646 w 249"/>
              <a:gd name="T27" fmla="*/ 2147483646 h 422"/>
              <a:gd name="T28" fmla="*/ 2147483646 w 249"/>
              <a:gd name="T29" fmla="*/ 2147483646 h 422"/>
              <a:gd name="T30" fmla="*/ 2147483646 w 249"/>
              <a:gd name="T31" fmla="*/ 2147483646 h 422"/>
              <a:gd name="T32" fmla="*/ 2147483646 w 249"/>
              <a:gd name="T33" fmla="*/ 2147483646 h 422"/>
              <a:gd name="T34" fmla="*/ 2147483646 w 249"/>
              <a:gd name="T35" fmla="*/ 2147483646 h 422"/>
              <a:gd name="T36" fmla="*/ 2147483646 w 249"/>
              <a:gd name="T37" fmla="*/ 2147483646 h 422"/>
              <a:gd name="T38" fmla="*/ 2147483646 w 249"/>
              <a:gd name="T39" fmla="*/ 2147483646 h 422"/>
              <a:gd name="T40" fmla="*/ 2147483646 w 249"/>
              <a:gd name="T41" fmla="*/ 2147483646 h 422"/>
              <a:gd name="T42" fmla="*/ 2147483646 w 249"/>
              <a:gd name="T43" fmla="*/ 2147483646 h 422"/>
              <a:gd name="T44" fmla="*/ 2147483646 w 249"/>
              <a:gd name="T45" fmla="*/ 2147483646 h 422"/>
              <a:gd name="T46" fmla="*/ 2147483646 w 249"/>
              <a:gd name="T47" fmla="*/ 2147483646 h 422"/>
              <a:gd name="T48" fmla="*/ 2147483646 w 249"/>
              <a:gd name="T49" fmla="*/ 2147483646 h 422"/>
              <a:gd name="T50" fmla="*/ 2147483646 w 249"/>
              <a:gd name="T51" fmla="*/ 2147483646 h 422"/>
              <a:gd name="T52" fmla="*/ 2147483646 w 249"/>
              <a:gd name="T53" fmla="*/ 2147483646 h 422"/>
              <a:gd name="T54" fmla="*/ 2147483646 w 249"/>
              <a:gd name="T55" fmla="*/ 2147483646 h 422"/>
              <a:gd name="T56" fmla="*/ 2147483646 w 249"/>
              <a:gd name="T57" fmla="*/ 2147483646 h 422"/>
              <a:gd name="T58" fmla="*/ 2147483646 w 249"/>
              <a:gd name="T59" fmla="*/ 2147483646 h 422"/>
              <a:gd name="T60" fmla="*/ 2147483646 w 249"/>
              <a:gd name="T61" fmla="*/ 0 h 42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49" h="422">
                <a:moveTo>
                  <a:pt x="119" y="0"/>
                </a:moveTo>
                <a:cubicBezTo>
                  <a:pt x="113" y="4"/>
                  <a:pt x="107" y="8"/>
                  <a:pt x="101" y="12"/>
                </a:cubicBezTo>
                <a:cubicBezTo>
                  <a:pt x="95" y="21"/>
                  <a:pt x="85" y="27"/>
                  <a:pt x="76" y="33"/>
                </a:cubicBezTo>
                <a:cubicBezTo>
                  <a:pt x="72" y="40"/>
                  <a:pt x="66" y="46"/>
                  <a:pt x="59" y="50"/>
                </a:cubicBezTo>
                <a:cubicBezTo>
                  <a:pt x="51" y="60"/>
                  <a:pt x="43" y="72"/>
                  <a:pt x="34" y="81"/>
                </a:cubicBezTo>
                <a:cubicBezTo>
                  <a:pt x="29" y="94"/>
                  <a:pt x="22" y="109"/>
                  <a:pt x="14" y="120"/>
                </a:cubicBezTo>
                <a:cubicBezTo>
                  <a:pt x="13" y="125"/>
                  <a:pt x="8" y="135"/>
                  <a:pt x="8" y="135"/>
                </a:cubicBezTo>
                <a:cubicBezTo>
                  <a:pt x="7" y="151"/>
                  <a:pt x="5" y="167"/>
                  <a:pt x="2" y="183"/>
                </a:cubicBezTo>
                <a:cubicBezTo>
                  <a:pt x="3" y="207"/>
                  <a:pt x="0" y="246"/>
                  <a:pt x="10" y="272"/>
                </a:cubicBezTo>
                <a:cubicBezTo>
                  <a:pt x="11" y="279"/>
                  <a:pt x="13" y="286"/>
                  <a:pt x="16" y="293"/>
                </a:cubicBezTo>
                <a:cubicBezTo>
                  <a:pt x="19" y="308"/>
                  <a:pt x="26" y="321"/>
                  <a:pt x="37" y="332"/>
                </a:cubicBezTo>
                <a:cubicBezTo>
                  <a:pt x="46" y="341"/>
                  <a:pt x="46" y="353"/>
                  <a:pt x="58" y="360"/>
                </a:cubicBezTo>
                <a:cubicBezTo>
                  <a:pt x="59" y="367"/>
                  <a:pt x="61" y="368"/>
                  <a:pt x="67" y="372"/>
                </a:cubicBezTo>
                <a:cubicBezTo>
                  <a:pt x="74" y="384"/>
                  <a:pt x="79" y="395"/>
                  <a:pt x="91" y="402"/>
                </a:cubicBezTo>
                <a:cubicBezTo>
                  <a:pt x="95" y="408"/>
                  <a:pt x="111" y="422"/>
                  <a:pt x="119" y="422"/>
                </a:cubicBezTo>
                <a:cubicBezTo>
                  <a:pt x="119" y="422"/>
                  <a:pt x="129" y="413"/>
                  <a:pt x="131" y="413"/>
                </a:cubicBezTo>
                <a:cubicBezTo>
                  <a:pt x="137" y="408"/>
                  <a:pt x="131" y="411"/>
                  <a:pt x="139" y="410"/>
                </a:cubicBezTo>
                <a:cubicBezTo>
                  <a:pt x="151" y="401"/>
                  <a:pt x="160" y="389"/>
                  <a:pt x="172" y="380"/>
                </a:cubicBezTo>
                <a:cubicBezTo>
                  <a:pt x="175" y="374"/>
                  <a:pt x="178" y="371"/>
                  <a:pt x="184" y="368"/>
                </a:cubicBezTo>
                <a:cubicBezTo>
                  <a:pt x="189" y="359"/>
                  <a:pt x="193" y="349"/>
                  <a:pt x="199" y="341"/>
                </a:cubicBezTo>
                <a:cubicBezTo>
                  <a:pt x="200" y="334"/>
                  <a:pt x="205" y="334"/>
                  <a:pt x="208" y="327"/>
                </a:cubicBezTo>
                <a:cubicBezTo>
                  <a:pt x="209" y="320"/>
                  <a:pt x="213" y="314"/>
                  <a:pt x="217" y="308"/>
                </a:cubicBezTo>
                <a:cubicBezTo>
                  <a:pt x="218" y="302"/>
                  <a:pt x="221" y="299"/>
                  <a:pt x="223" y="294"/>
                </a:cubicBezTo>
                <a:cubicBezTo>
                  <a:pt x="224" y="288"/>
                  <a:pt x="226" y="281"/>
                  <a:pt x="229" y="275"/>
                </a:cubicBezTo>
                <a:cubicBezTo>
                  <a:pt x="230" y="269"/>
                  <a:pt x="232" y="263"/>
                  <a:pt x="235" y="257"/>
                </a:cubicBezTo>
                <a:cubicBezTo>
                  <a:pt x="236" y="251"/>
                  <a:pt x="238" y="245"/>
                  <a:pt x="241" y="239"/>
                </a:cubicBezTo>
                <a:cubicBezTo>
                  <a:pt x="243" y="206"/>
                  <a:pt x="249" y="166"/>
                  <a:pt x="233" y="134"/>
                </a:cubicBezTo>
                <a:cubicBezTo>
                  <a:pt x="232" y="128"/>
                  <a:pt x="228" y="121"/>
                  <a:pt x="224" y="116"/>
                </a:cubicBezTo>
                <a:cubicBezTo>
                  <a:pt x="219" y="90"/>
                  <a:pt x="181" y="56"/>
                  <a:pt x="163" y="38"/>
                </a:cubicBezTo>
                <a:cubicBezTo>
                  <a:pt x="154" y="29"/>
                  <a:pt x="143" y="16"/>
                  <a:pt x="131" y="14"/>
                </a:cubicBezTo>
                <a:cubicBezTo>
                  <a:pt x="127" y="7"/>
                  <a:pt x="119" y="7"/>
                  <a:pt x="119" y="0"/>
                </a:cubicBezTo>
                <a:close/>
              </a:path>
            </a:pathLst>
          </a:custGeom>
          <a:solidFill>
            <a:srgbClr val="969696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6" name="Line 55">
            <a:extLst>
              <a:ext uri="{FF2B5EF4-FFF2-40B4-BE49-F238E27FC236}">
                <a16:creationId xmlns:a16="http://schemas.microsoft.com/office/drawing/2014/main" id="{530319D2-FB09-4E26-90DE-F884BE9276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0386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7" name="Rectangle 73">
            <a:extLst>
              <a:ext uri="{FF2B5EF4-FFF2-40B4-BE49-F238E27FC236}">
                <a16:creationId xmlns:a16="http://schemas.microsoft.com/office/drawing/2014/main" id="{97DC78FB-6336-4958-B8CE-D661E2935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2590800" cy="12192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528" name="Rectangle 74">
            <a:extLst>
              <a:ext uri="{FF2B5EF4-FFF2-40B4-BE49-F238E27FC236}">
                <a16:creationId xmlns:a16="http://schemas.microsoft.com/office/drawing/2014/main" id="{D024B28F-2ACA-4112-A67F-2D2C2D33A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581400"/>
            <a:ext cx="3889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21529" name="Rectangle 75">
            <a:extLst>
              <a:ext uri="{FF2B5EF4-FFF2-40B4-BE49-F238E27FC236}">
                <a16:creationId xmlns:a16="http://schemas.microsoft.com/office/drawing/2014/main" id="{E0B30DE5-9E59-495F-984B-C021FFF0B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581400"/>
            <a:ext cx="3889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=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Oval 69">
            <a:extLst>
              <a:ext uri="{FF2B5EF4-FFF2-40B4-BE49-F238E27FC236}">
                <a16:creationId xmlns:a16="http://schemas.microsoft.com/office/drawing/2014/main" id="{8E7D4984-5604-44D4-9081-A398350BC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962400"/>
            <a:ext cx="685800" cy="12192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32" name="Oval 70">
            <a:extLst>
              <a:ext uri="{FF2B5EF4-FFF2-40B4-BE49-F238E27FC236}">
                <a16:creationId xmlns:a16="http://schemas.microsoft.com/office/drawing/2014/main" id="{2DA151D9-D9CF-48B0-AA6C-9031D238F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038600"/>
            <a:ext cx="1981200" cy="609600"/>
          </a:xfrm>
          <a:prstGeom prst="ellipse">
            <a:avLst/>
          </a:prstGeom>
          <a:noFill/>
          <a:ln w="25400" algn="ctr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33" name="Line 71">
            <a:extLst>
              <a:ext uri="{FF2B5EF4-FFF2-40B4-BE49-F238E27FC236}">
                <a16:creationId xmlns:a16="http://schemas.microsoft.com/office/drawing/2014/main" id="{320B2AC5-9F10-49F0-B525-8F53E1A9F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457200" cy="1295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2534" name="Line 72">
            <a:extLst>
              <a:ext uri="{FF2B5EF4-FFF2-40B4-BE49-F238E27FC236}">
                <a16:creationId xmlns:a16="http://schemas.microsoft.com/office/drawing/2014/main" id="{82DCEBFD-22AB-43ED-A96B-3239ED056E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743200"/>
            <a:ext cx="152400" cy="12954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2535" name="Rectangle 2">
            <a:extLst>
              <a:ext uri="{FF2B5EF4-FFF2-40B4-BE49-F238E27FC236}">
                <a16:creationId xmlns:a16="http://schemas.microsoft.com/office/drawing/2014/main" id="{A5A83DF3-E281-4321-B657-546DCB203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/>
              <a:t>Addition Rule Example</a:t>
            </a:r>
          </a:p>
        </p:txBody>
      </p:sp>
      <p:sp>
        <p:nvSpPr>
          <p:cNvPr id="22536" name="Rectangle 5">
            <a:extLst>
              <a:ext uri="{FF2B5EF4-FFF2-40B4-BE49-F238E27FC236}">
                <a16:creationId xmlns:a16="http://schemas.microsoft.com/office/drawing/2014/main" id="{C10E7C04-58F3-49C2-A161-A126B61EF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52600"/>
            <a:ext cx="76200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P(</a:t>
            </a:r>
            <a:r>
              <a:rPr lang="en-US" altLang="en-US" sz="2400">
                <a:solidFill>
                  <a:srgbClr val="FF0066"/>
                </a:solidFill>
              </a:rPr>
              <a:t>Red </a:t>
            </a:r>
            <a:r>
              <a:rPr lang="en-US" altLang="en-US" sz="2400"/>
              <a:t>or </a:t>
            </a:r>
            <a:r>
              <a:rPr lang="en-US" altLang="en-US" sz="2400">
                <a:solidFill>
                  <a:srgbClr val="00CC00"/>
                </a:solidFill>
              </a:rPr>
              <a:t>Ace</a:t>
            </a:r>
            <a:r>
              <a:rPr lang="en-US" altLang="en-US" sz="2400"/>
              <a:t>) = P(</a:t>
            </a:r>
            <a:r>
              <a:rPr lang="en-US" altLang="en-US" sz="2400">
                <a:solidFill>
                  <a:srgbClr val="FF0066"/>
                </a:solidFill>
              </a:rPr>
              <a:t>Red</a:t>
            </a:r>
            <a:r>
              <a:rPr lang="en-US" altLang="en-US" sz="2400"/>
              <a:t>) +P(</a:t>
            </a:r>
            <a:r>
              <a:rPr lang="en-US" altLang="en-US" sz="2400">
                <a:solidFill>
                  <a:srgbClr val="00CC00"/>
                </a:solidFill>
              </a:rPr>
              <a:t>Ace</a:t>
            </a:r>
            <a:r>
              <a:rPr lang="en-US" altLang="en-US" sz="2400"/>
              <a:t>) - P(</a:t>
            </a:r>
            <a:r>
              <a:rPr lang="en-US" altLang="en-US" sz="2400">
                <a:solidFill>
                  <a:schemeClr val="hlink"/>
                </a:solidFill>
              </a:rPr>
              <a:t>Red</a:t>
            </a:r>
            <a:r>
              <a:rPr lang="en-US" altLang="en-US" sz="2400">
                <a:solidFill>
                  <a:srgbClr val="F8F8F8"/>
                </a:solidFill>
              </a:rPr>
              <a:t> </a:t>
            </a:r>
            <a:r>
              <a:rPr lang="en-US" altLang="en-US" sz="2400"/>
              <a:t>and </a:t>
            </a:r>
            <a:r>
              <a:rPr lang="en-US" altLang="en-US" sz="2400">
                <a:solidFill>
                  <a:srgbClr val="00CC00"/>
                </a:solidFill>
              </a:rPr>
              <a:t>Ace)</a:t>
            </a:r>
            <a:endParaRPr lang="en-US" altLang="en-US" sz="2400"/>
          </a:p>
        </p:txBody>
      </p:sp>
      <p:sp>
        <p:nvSpPr>
          <p:cNvPr id="22537" name="Rectangle 67">
            <a:extLst>
              <a:ext uri="{FF2B5EF4-FFF2-40B4-BE49-F238E27FC236}">
                <a16:creationId xmlns:a16="http://schemas.microsoft.com/office/drawing/2014/main" id="{9BE64950-5FF0-42CD-928E-2A1037739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362200"/>
            <a:ext cx="67056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                        = </a:t>
            </a:r>
            <a:r>
              <a:rPr lang="en-US" altLang="en-US" sz="2400">
                <a:solidFill>
                  <a:schemeClr val="hlink"/>
                </a:solidFill>
              </a:rPr>
              <a:t>26</a:t>
            </a:r>
            <a:r>
              <a:rPr lang="en-US" altLang="en-US" sz="2400"/>
              <a:t>/52 + </a:t>
            </a:r>
            <a:r>
              <a:rPr lang="en-US" altLang="en-US" sz="2400">
                <a:solidFill>
                  <a:srgbClr val="00CC00"/>
                </a:solidFill>
              </a:rPr>
              <a:t>4</a:t>
            </a:r>
            <a:r>
              <a:rPr lang="en-US" altLang="en-US" sz="2400"/>
              <a:t>/52 - </a:t>
            </a:r>
            <a:r>
              <a:rPr lang="en-US" altLang="en-US" sz="2400">
                <a:solidFill>
                  <a:schemeClr val="folHlink"/>
                </a:solidFill>
              </a:rPr>
              <a:t>2</a:t>
            </a:r>
            <a:r>
              <a:rPr lang="en-US" altLang="en-US" sz="2400"/>
              <a:t>/52  =  28/52</a:t>
            </a:r>
          </a:p>
        </p:txBody>
      </p:sp>
      <p:sp>
        <p:nvSpPr>
          <p:cNvPr id="22538" name="Rectangle 74">
            <a:extLst>
              <a:ext uri="{FF2B5EF4-FFF2-40B4-BE49-F238E27FC236}">
                <a16:creationId xmlns:a16="http://schemas.microsoft.com/office/drawing/2014/main" id="{180AC03C-6F10-4C5B-8220-938C4B6C4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43200"/>
            <a:ext cx="15240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0">
                <a:solidFill>
                  <a:schemeClr val="folHlink"/>
                </a:solidFill>
              </a:rPr>
              <a:t>Don’t count the two red aces twice!</a:t>
            </a:r>
          </a:p>
        </p:txBody>
      </p:sp>
      <p:sp>
        <p:nvSpPr>
          <p:cNvPr id="22539" name="Line 75">
            <a:extLst>
              <a:ext uri="{FF2B5EF4-FFF2-40B4-BE49-F238E27FC236}">
                <a16:creationId xmlns:a16="http://schemas.microsoft.com/office/drawing/2014/main" id="{FC5EC9DD-CEB7-412F-8EE7-553DB16ECB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2819400"/>
            <a:ext cx="114300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2540" name="Rectangle 6">
            <a:extLst>
              <a:ext uri="{FF2B5EF4-FFF2-40B4-BE49-F238E27FC236}">
                <a16:creationId xmlns:a16="http://schemas.microsoft.com/office/drawing/2014/main" id="{E1387006-8939-44C6-A6AE-96486DB56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81400"/>
            <a:ext cx="995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Black</a:t>
            </a:r>
          </a:p>
        </p:txBody>
      </p:sp>
      <p:sp>
        <p:nvSpPr>
          <p:cNvPr id="22541" name="Rectangle 7">
            <a:extLst>
              <a:ext uri="{FF2B5EF4-FFF2-40B4-BE49-F238E27FC236}">
                <a16:creationId xmlns:a16="http://schemas.microsoft.com/office/drawing/2014/main" id="{AD864AA8-CC79-40AA-9A87-9A6C012BE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572000"/>
            <a:ext cx="12065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42" name="Rectangle 20">
            <a:extLst>
              <a:ext uri="{FF2B5EF4-FFF2-40B4-BE49-F238E27FC236}">
                <a16:creationId xmlns:a16="http://schemas.microsoft.com/office/drawing/2014/main" id="{8EF9AE8F-D74D-42D7-A21C-DE6CAC5C6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124200"/>
            <a:ext cx="1076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Color</a:t>
            </a:r>
          </a:p>
        </p:txBody>
      </p:sp>
      <p:sp>
        <p:nvSpPr>
          <p:cNvPr id="22543" name="Rectangle 23">
            <a:extLst>
              <a:ext uri="{FF2B5EF4-FFF2-40B4-BE49-F238E27FC236}">
                <a16:creationId xmlns:a16="http://schemas.microsoft.com/office/drawing/2014/main" id="{682B1E76-DE7E-445A-B93B-ECF52B938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9810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Type</a:t>
            </a:r>
          </a:p>
        </p:txBody>
      </p:sp>
      <p:sp>
        <p:nvSpPr>
          <p:cNvPr id="22544" name="Rectangle 24">
            <a:extLst>
              <a:ext uri="{FF2B5EF4-FFF2-40B4-BE49-F238E27FC236}">
                <a16:creationId xmlns:a16="http://schemas.microsoft.com/office/drawing/2014/main" id="{47F498FA-D432-449D-B9B7-BC42D9D0E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81400"/>
            <a:ext cx="7572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Red</a:t>
            </a:r>
          </a:p>
        </p:txBody>
      </p:sp>
      <p:sp>
        <p:nvSpPr>
          <p:cNvPr id="22545" name="Rectangle 25">
            <a:extLst>
              <a:ext uri="{FF2B5EF4-FFF2-40B4-BE49-F238E27FC236}">
                <a16:creationId xmlns:a16="http://schemas.microsoft.com/office/drawing/2014/main" id="{30BB5308-DBAE-42BD-84E6-81B6100AC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463" y="3462338"/>
            <a:ext cx="10001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Total</a:t>
            </a:r>
          </a:p>
        </p:txBody>
      </p:sp>
      <p:sp>
        <p:nvSpPr>
          <p:cNvPr id="22546" name="Rectangle 28">
            <a:extLst>
              <a:ext uri="{FF2B5EF4-FFF2-40B4-BE49-F238E27FC236}">
                <a16:creationId xmlns:a16="http://schemas.microsoft.com/office/drawing/2014/main" id="{9A200879-99C6-46AA-8D88-CE637558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5" y="4073525"/>
            <a:ext cx="8096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Ace</a:t>
            </a:r>
          </a:p>
        </p:txBody>
      </p:sp>
      <p:sp>
        <p:nvSpPr>
          <p:cNvPr id="22547" name="Rectangle 29">
            <a:extLst>
              <a:ext uri="{FF2B5EF4-FFF2-40B4-BE49-F238E27FC236}">
                <a16:creationId xmlns:a16="http://schemas.microsoft.com/office/drawing/2014/main" id="{9889B1DE-7C52-409A-95DD-7EE71E9BA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062413"/>
            <a:ext cx="3714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22548" name="Rectangle 30">
            <a:extLst>
              <a:ext uri="{FF2B5EF4-FFF2-40B4-BE49-F238E27FC236}">
                <a16:creationId xmlns:a16="http://schemas.microsoft.com/office/drawing/2014/main" id="{3FD39E94-8D5A-487B-A1CB-F5EAE099E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0913" y="4044950"/>
            <a:ext cx="12065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49" name="Rectangle 31">
            <a:extLst>
              <a:ext uri="{FF2B5EF4-FFF2-40B4-BE49-F238E27FC236}">
                <a16:creationId xmlns:a16="http://schemas.microsoft.com/office/drawing/2014/main" id="{8057671F-119C-4343-967D-1AF5743A8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838" y="4062413"/>
            <a:ext cx="3714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2</a:t>
            </a:r>
          </a:p>
        </p:txBody>
      </p:sp>
      <p:sp>
        <p:nvSpPr>
          <p:cNvPr id="22550" name="Rectangle 32">
            <a:extLst>
              <a:ext uri="{FF2B5EF4-FFF2-40B4-BE49-F238E27FC236}">
                <a16:creationId xmlns:a16="http://schemas.microsoft.com/office/drawing/2014/main" id="{DE1EDA3F-0080-4A64-8E94-0AAB0E05B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013" y="4062413"/>
            <a:ext cx="3714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4</a:t>
            </a:r>
          </a:p>
        </p:txBody>
      </p:sp>
      <p:sp>
        <p:nvSpPr>
          <p:cNvPr id="22551" name="Rectangle 36">
            <a:extLst>
              <a:ext uri="{FF2B5EF4-FFF2-40B4-BE49-F238E27FC236}">
                <a16:creationId xmlns:a16="http://schemas.microsoft.com/office/drawing/2014/main" id="{969CFBCD-4804-48BC-946F-38B3BC56C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5" y="4630738"/>
            <a:ext cx="15906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Non-Ace</a:t>
            </a:r>
          </a:p>
        </p:txBody>
      </p:sp>
      <p:sp>
        <p:nvSpPr>
          <p:cNvPr id="22552" name="Rectangle 37">
            <a:extLst>
              <a:ext uri="{FF2B5EF4-FFF2-40B4-BE49-F238E27FC236}">
                <a16:creationId xmlns:a16="http://schemas.microsoft.com/office/drawing/2014/main" id="{A032916F-023F-4744-821B-29E6DB487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88" y="4619625"/>
            <a:ext cx="561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24</a:t>
            </a:r>
          </a:p>
        </p:txBody>
      </p:sp>
      <p:sp>
        <p:nvSpPr>
          <p:cNvPr id="22553" name="Rectangle 38">
            <a:extLst>
              <a:ext uri="{FF2B5EF4-FFF2-40B4-BE49-F238E27FC236}">
                <a16:creationId xmlns:a16="http://schemas.microsoft.com/office/drawing/2014/main" id="{4E186D1B-83D7-4739-B0B7-E6D7F8D54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619625"/>
            <a:ext cx="561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24</a:t>
            </a:r>
          </a:p>
        </p:txBody>
      </p:sp>
      <p:sp>
        <p:nvSpPr>
          <p:cNvPr id="22554" name="Rectangle 39">
            <a:extLst>
              <a:ext uri="{FF2B5EF4-FFF2-40B4-BE49-F238E27FC236}">
                <a16:creationId xmlns:a16="http://schemas.microsoft.com/office/drawing/2014/main" id="{DD269268-58CC-45DC-92DA-F7F1B13FE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4619625"/>
            <a:ext cx="561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48</a:t>
            </a:r>
          </a:p>
        </p:txBody>
      </p:sp>
      <p:sp>
        <p:nvSpPr>
          <p:cNvPr id="22555" name="Rectangle 51">
            <a:extLst>
              <a:ext uri="{FF2B5EF4-FFF2-40B4-BE49-F238E27FC236}">
                <a16:creationId xmlns:a16="http://schemas.microsoft.com/office/drawing/2014/main" id="{6EB2CD0D-50ED-4EBA-AA39-0D8A6937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5" y="5189538"/>
            <a:ext cx="10001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Total</a:t>
            </a:r>
          </a:p>
        </p:txBody>
      </p:sp>
      <p:sp>
        <p:nvSpPr>
          <p:cNvPr id="22556" name="Rectangle 52">
            <a:extLst>
              <a:ext uri="{FF2B5EF4-FFF2-40B4-BE49-F238E27FC236}">
                <a16:creationId xmlns:a16="http://schemas.microsoft.com/office/drawing/2014/main" id="{CF5DAA84-15A6-4494-9924-607C66A02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88" y="5178425"/>
            <a:ext cx="561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26</a:t>
            </a:r>
          </a:p>
        </p:txBody>
      </p:sp>
      <p:sp>
        <p:nvSpPr>
          <p:cNvPr id="22557" name="Rectangle 53">
            <a:extLst>
              <a:ext uri="{FF2B5EF4-FFF2-40B4-BE49-F238E27FC236}">
                <a16:creationId xmlns:a16="http://schemas.microsoft.com/office/drawing/2014/main" id="{7B8DA2F1-1B46-4D21-A616-F7947F288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178425"/>
            <a:ext cx="561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26</a:t>
            </a:r>
          </a:p>
        </p:txBody>
      </p:sp>
      <p:sp>
        <p:nvSpPr>
          <p:cNvPr id="22558" name="Rectangle 54">
            <a:extLst>
              <a:ext uri="{FF2B5EF4-FFF2-40B4-BE49-F238E27FC236}">
                <a16:creationId xmlns:a16="http://schemas.microsoft.com/office/drawing/2014/main" id="{C43215D1-21DB-4583-95D2-8EF5F24CB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5178425"/>
            <a:ext cx="561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52</a:t>
            </a:r>
          </a:p>
        </p:txBody>
      </p:sp>
      <p:sp>
        <p:nvSpPr>
          <p:cNvPr id="22559" name="Line 58">
            <a:extLst>
              <a:ext uri="{FF2B5EF4-FFF2-40B4-BE49-F238E27FC236}">
                <a16:creationId xmlns:a16="http://schemas.microsoft.com/office/drawing/2014/main" id="{138706E1-E2B6-45FE-BE6D-E995442770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5814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59">
            <a:extLst>
              <a:ext uri="{FF2B5EF4-FFF2-40B4-BE49-F238E27FC236}">
                <a16:creationId xmlns:a16="http://schemas.microsoft.com/office/drawing/2014/main" id="{E90208B7-1587-4A60-A7EE-F1C49BC6A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038600"/>
            <a:ext cx="53149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60">
            <a:extLst>
              <a:ext uri="{FF2B5EF4-FFF2-40B4-BE49-F238E27FC236}">
                <a16:creationId xmlns:a16="http://schemas.microsoft.com/office/drawing/2014/main" id="{E95A17D7-996E-4A21-A049-19D600073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149600"/>
            <a:ext cx="0" cy="254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61">
            <a:extLst>
              <a:ext uri="{FF2B5EF4-FFF2-40B4-BE49-F238E27FC236}">
                <a16:creationId xmlns:a16="http://schemas.microsoft.com/office/drawing/2014/main" id="{7EC2424C-92A8-4FE6-A78D-56243F5505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2514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22563" name="Line 62">
            <a:extLst>
              <a:ext uri="{FF2B5EF4-FFF2-40B4-BE49-F238E27FC236}">
                <a16:creationId xmlns:a16="http://schemas.microsoft.com/office/drawing/2014/main" id="{6CEB57BB-F9C0-40C7-A783-2B2F1D3228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124200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22564" name="Line 63">
            <a:extLst>
              <a:ext uri="{FF2B5EF4-FFF2-40B4-BE49-F238E27FC236}">
                <a16:creationId xmlns:a16="http://schemas.microsoft.com/office/drawing/2014/main" id="{686B03DF-689F-493E-A32F-91F2E2F876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1054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64">
            <a:extLst>
              <a:ext uri="{FF2B5EF4-FFF2-40B4-BE49-F238E27FC236}">
                <a16:creationId xmlns:a16="http://schemas.microsoft.com/office/drawing/2014/main" id="{0DD1570A-B5FF-4EDD-B9C9-0442A914C8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5720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22566" name="Rectangle 65">
            <a:extLst>
              <a:ext uri="{FF2B5EF4-FFF2-40B4-BE49-F238E27FC236}">
                <a16:creationId xmlns:a16="http://schemas.microsoft.com/office/drawing/2014/main" id="{8AEBFD83-E9B9-45FA-A940-B6196E0F8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5334000" cy="2590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67" name="Oval 68">
            <a:extLst>
              <a:ext uri="{FF2B5EF4-FFF2-40B4-BE49-F238E27FC236}">
                <a16:creationId xmlns:a16="http://schemas.microsoft.com/office/drawing/2014/main" id="{81D1C9E9-D3D2-4E36-B1AC-2D4BDAD98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181600"/>
            <a:ext cx="609600" cy="533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68" name="Rectangle 76">
            <a:extLst>
              <a:ext uri="{FF2B5EF4-FFF2-40B4-BE49-F238E27FC236}">
                <a16:creationId xmlns:a16="http://schemas.microsoft.com/office/drawing/2014/main" id="{0E452696-F764-4F49-9C49-C9F187EE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362200"/>
            <a:ext cx="838200" cy="4572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1796FC0A-EC54-4FD7-BC8D-940074164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700"/>
              <a:t>Addition Rule for </a:t>
            </a:r>
            <a:br>
              <a:rPr lang="en-US" altLang="en-US" sz="3700"/>
            </a:br>
            <a:r>
              <a:rPr lang="en-US" altLang="en-US" sz="3700"/>
              <a:t>Mutually Exclusive Events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ECAE18-DB2D-478F-85E9-9DF4CA51A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700"/>
              <a:t>If E1 and E2 are </a:t>
            </a:r>
            <a:r>
              <a:rPr lang="en-US" altLang="en-US" sz="2700">
                <a:solidFill>
                  <a:schemeClr val="folHlink"/>
                </a:solidFill>
              </a:rPr>
              <a:t>mutually exclusive</a:t>
            </a:r>
            <a:r>
              <a:rPr lang="en-US" altLang="en-US" sz="2700"/>
              <a:t>, then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70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700"/>
              <a:t>			P(E1 and E2) = 0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lvl="1" eaLnBrk="1" hangingPunct="1">
              <a:lnSpc>
                <a:spcPct val="40000"/>
              </a:lnSpc>
              <a:buFont typeface="Wingdings" panose="05000000000000000000" pitchFamily="2" charset="2"/>
              <a:buNone/>
            </a:pPr>
            <a:r>
              <a:rPr lang="en-US" altLang="en-US"/>
              <a:t>So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23557" name="Rectangle 18">
            <a:extLst>
              <a:ext uri="{FF2B5EF4-FFF2-40B4-BE49-F238E27FC236}">
                <a16:creationId xmlns:a16="http://schemas.microsoft.com/office/drawing/2014/main" id="{6DF75B6E-EEE1-4238-9C2B-269893DE8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343400"/>
            <a:ext cx="7010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P(E</a:t>
            </a:r>
            <a:r>
              <a:rPr lang="en-US" altLang="en-US" baseline="-25000"/>
              <a:t>1</a:t>
            </a:r>
            <a:r>
              <a:rPr lang="en-US" altLang="en-US"/>
              <a:t> or E</a:t>
            </a:r>
            <a:r>
              <a:rPr lang="en-US" altLang="en-US" baseline="-25000"/>
              <a:t>2</a:t>
            </a:r>
            <a:r>
              <a:rPr lang="en-US" altLang="en-US"/>
              <a:t>) = P(E</a:t>
            </a:r>
            <a:r>
              <a:rPr lang="en-US" altLang="en-US" baseline="-25000"/>
              <a:t>1</a:t>
            </a:r>
            <a:r>
              <a:rPr lang="en-US" altLang="en-US"/>
              <a:t>) + P(E</a:t>
            </a:r>
            <a:r>
              <a:rPr lang="en-US" altLang="en-US" baseline="-25000"/>
              <a:t>2</a:t>
            </a:r>
            <a:r>
              <a:rPr lang="en-US" altLang="en-US"/>
              <a:t>) - P(E</a:t>
            </a:r>
            <a:r>
              <a:rPr lang="en-US" altLang="en-US" baseline="-25000"/>
              <a:t>1</a:t>
            </a:r>
            <a:r>
              <a:rPr lang="en-US" altLang="en-US"/>
              <a:t> and E</a:t>
            </a:r>
            <a:r>
              <a:rPr lang="en-US" altLang="en-US" baseline="-25000"/>
              <a:t>2</a:t>
            </a:r>
            <a:r>
              <a:rPr lang="en-US" altLang="en-US"/>
              <a:t>)</a:t>
            </a:r>
          </a:p>
        </p:txBody>
      </p:sp>
      <p:sp>
        <p:nvSpPr>
          <p:cNvPr id="23558" name="Rectangle 19">
            <a:extLst>
              <a:ext uri="{FF2B5EF4-FFF2-40B4-BE49-F238E27FC236}">
                <a16:creationId xmlns:a16="http://schemas.microsoft.com/office/drawing/2014/main" id="{3A1C947F-753B-4020-BCCA-3CA2C535B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05400"/>
            <a:ext cx="3200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= P(E</a:t>
            </a:r>
            <a:r>
              <a:rPr lang="en-US" altLang="en-US" baseline="-25000"/>
              <a:t>1</a:t>
            </a:r>
            <a:r>
              <a:rPr lang="en-US" altLang="en-US"/>
              <a:t>) + P(E</a:t>
            </a:r>
            <a:r>
              <a:rPr lang="en-US" altLang="en-US" baseline="-25000"/>
              <a:t>2</a:t>
            </a:r>
            <a:r>
              <a:rPr lang="en-US" altLang="en-US"/>
              <a:t>)</a:t>
            </a:r>
          </a:p>
        </p:txBody>
      </p:sp>
      <p:sp>
        <p:nvSpPr>
          <p:cNvPr id="23559" name="Oval 20">
            <a:extLst>
              <a:ext uri="{FF2B5EF4-FFF2-40B4-BE49-F238E27FC236}">
                <a16:creationId xmlns:a16="http://schemas.microsoft.com/office/drawing/2014/main" id="{428E46D0-664B-487A-B444-B7A52A734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2286000" cy="9144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3560" name="Rectangle 21">
            <a:extLst>
              <a:ext uri="{FF2B5EF4-FFF2-40B4-BE49-F238E27FC236}">
                <a16:creationId xmlns:a16="http://schemas.microsoft.com/office/drawing/2014/main" id="{E56565D2-414B-497F-B17E-1EEC96652003}"/>
              </a:ext>
            </a:extLst>
          </p:cNvPr>
          <p:cNvSpPr>
            <a:spLocks noChangeArrowheads="1"/>
          </p:cNvSpPr>
          <p:nvPr/>
        </p:nvSpPr>
        <p:spPr bwMode="auto">
          <a:xfrm rot="-2132260">
            <a:off x="7086600" y="3810000"/>
            <a:ext cx="7572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>
                <a:solidFill>
                  <a:schemeClr val="folHlink"/>
                </a:solidFill>
              </a:rPr>
              <a:t>= 0</a:t>
            </a:r>
          </a:p>
        </p:txBody>
      </p:sp>
      <p:sp>
        <p:nvSpPr>
          <p:cNvPr id="23561" name="Rectangle 22">
            <a:extLst>
              <a:ext uri="{FF2B5EF4-FFF2-40B4-BE49-F238E27FC236}">
                <a16:creationId xmlns:a16="http://schemas.microsoft.com/office/drawing/2014/main" id="{17C3B0FD-517E-4179-B9FA-0009AE527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362200"/>
            <a:ext cx="2209800" cy="106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3562" name="Oval 23">
            <a:extLst>
              <a:ext uri="{FF2B5EF4-FFF2-40B4-BE49-F238E27FC236}">
                <a16:creationId xmlns:a16="http://schemas.microsoft.com/office/drawing/2014/main" id="{79591E45-BD2F-48AF-93D3-31BD8359C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14600"/>
            <a:ext cx="909638" cy="815975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3563" name="Oval 24">
            <a:extLst>
              <a:ext uri="{FF2B5EF4-FFF2-40B4-BE49-F238E27FC236}">
                <a16:creationId xmlns:a16="http://schemas.microsoft.com/office/drawing/2014/main" id="{8C59C567-E52F-4BCD-98B5-B547ACA76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514600"/>
            <a:ext cx="909638" cy="815975"/>
          </a:xfrm>
          <a:prstGeom prst="ellipse">
            <a:avLst/>
          </a:prstGeom>
          <a:solidFill>
            <a:srgbClr val="FEC6D6">
              <a:alpha val="7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3564" name="Rectangle 26">
            <a:extLst>
              <a:ext uri="{FF2B5EF4-FFF2-40B4-BE49-F238E27FC236}">
                <a16:creationId xmlns:a16="http://schemas.microsoft.com/office/drawing/2014/main" id="{16A48A11-84FF-4432-B3BB-C5B2E3AE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6670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66"/>
                </a:solidFill>
              </a:rPr>
              <a:t>E1</a:t>
            </a:r>
          </a:p>
        </p:txBody>
      </p:sp>
      <p:sp>
        <p:nvSpPr>
          <p:cNvPr id="23565" name="Rectangle 27">
            <a:extLst>
              <a:ext uri="{FF2B5EF4-FFF2-40B4-BE49-F238E27FC236}">
                <a16:creationId xmlns:a16="http://schemas.microsoft.com/office/drawing/2014/main" id="{FB7BB595-F6C3-4F73-B7E3-9EDC093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6670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CC00"/>
                </a:solidFill>
              </a:rPr>
              <a:t>E2</a:t>
            </a:r>
          </a:p>
        </p:txBody>
      </p:sp>
      <p:sp>
        <p:nvSpPr>
          <p:cNvPr id="23566" name="Rectangle 28">
            <a:extLst>
              <a:ext uri="{FF2B5EF4-FFF2-40B4-BE49-F238E27FC236}">
                <a16:creationId xmlns:a16="http://schemas.microsoft.com/office/drawing/2014/main" id="{84EBFE72-00BF-49C2-98DB-EE3AD3F18EE8}"/>
              </a:ext>
            </a:extLst>
          </p:cNvPr>
          <p:cNvSpPr>
            <a:spLocks noChangeArrowheads="1"/>
          </p:cNvSpPr>
          <p:nvPr/>
        </p:nvSpPr>
        <p:spPr bwMode="auto">
          <a:xfrm rot="-2132260">
            <a:off x="7162800" y="3886200"/>
            <a:ext cx="14986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>
                <a:solidFill>
                  <a:schemeClr val="folHlink"/>
                </a:solidFill>
              </a:rPr>
              <a:t>  </a:t>
            </a:r>
            <a:r>
              <a:rPr lang="en-US" altLang="en-US" sz="1800" b="0">
                <a:solidFill>
                  <a:schemeClr val="folHlink"/>
                </a:solidFill>
              </a:rPr>
              <a:t>if mutually </a:t>
            </a:r>
          </a:p>
          <a:p>
            <a:pPr algn="ctr">
              <a:lnSpc>
                <a:spcPct val="10000"/>
              </a:lnSpc>
              <a:spcBef>
                <a:spcPct val="50000"/>
              </a:spcBef>
            </a:pPr>
            <a:r>
              <a:rPr lang="en-US" altLang="en-US" sz="1800" b="0">
                <a:solidFill>
                  <a:schemeClr val="folHlink"/>
                </a:solidFill>
              </a:rPr>
              <a:t>exclusive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F5693FC5-DEAA-4338-8163-A33D6DD0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Conditional Probability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F37DBBE-C545-4945-B4B8-E9C619303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z="2700"/>
              <a:t>Conditional probability for any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700"/>
              <a:t>		two events E</a:t>
            </a:r>
            <a:r>
              <a:rPr lang="en-US" altLang="en-US" sz="2700" baseline="-25000"/>
              <a:t>1</a:t>
            </a:r>
            <a:r>
              <a:rPr lang="en-US" altLang="en-US" sz="2700"/>
              <a:t> , E</a:t>
            </a:r>
            <a:r>
              <a:rPr lang="en-US" altLang="en-US" sz="2700" baseline="-25000"/>
              <a:t>2</a:t>
            </a:r>
            <a:r>
              <a:rPr lang="en-US" altLang="en-US" sz="2700"/>
              <a:t>:</a:t>
            </a:r>
          </a:p>
        </p:txBody>
      </p:sp>
      <p:graphicFrame>
        <p:nvGraphicFramePr>
          <p:cNvPr id="24581" name="Object 4">
            <a:extLst>
              <a:ext uri="{FF2B5EF4-FFF2-40B4-BE49-F238E27FC236}">
                <a16:creationId xmlns:a16="http://schemas.microsoft.com/office/drawing/2014/main" id="{694F6060-166B-4DAE-923B-1A1C4E5747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62150" y="3124200"/>
          <a:ext cx="491490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3" imgW="1637589" imgH="431613" progId="Equation.3">
                  <p:embed/>
                </p:oleObj>
              </mc:Choice>
              <mc:Fallback>
                <p:oleObj name="Equation" r:id="rId3" imgW="1637589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3124200"/>
                        <a:ext cx="4914900" cy="1296988"/>
                      </a:xfrm>
                      <a:prstGeom prst="rect">
                        <a:avLst/>
                      </a:prstGeom>
                      <a:solidFill>
                        <a:srgbClr val="FFFFD5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5">
            <a:extLst>
              <a:ext uri="{FF2B5EF4-FFF2-40B4-BE49-F238E27FC236}">
                <a16:creationId xmlns:a16="http://schemas.microsoft.com/office/drawing/2014/main" id="{B70B0B88-00E8-4E14-921C-2A49F37DEC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20975" y="4895850"/>
          <a:ext cx="30384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5" imgW="1244060" imgH="215806" progId="Equation.3">
                  <p:embed/>
                </p:oleObj>
              </mc:Choice>
              <mc:Fallback>
                <p:oleObj name="Equation" r:id="rId5" imgW="1244060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975" y="4895850"/>
                        <a:ext cx="303847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>
            <a:extLst>
              <a:ext uri="{FF2B5EF4-FFF2-40B4-BE49-F238E27FC236}">
                <a16:creationId xmlns:a16="http://schemas.microsoft.com/office/drawing/2014/main" id="{5235B731-CD5C-40A9-A543-1C1722953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581400"/>
            <a:ext cx="8077200" cy="167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>
                <a:solidFill>
                  <a:schemeClr val="folHlink"/>
                </a:solidFill>
              </a:rPr>
              <a:t>What is the probability that a car has a CD player, given that it has AC 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	i.e., we want to find   </a:t>
            </a:r>
            <a:r>
              <a:rPr lang="en-US" altLang="en-US">
                <a:solidFill>
                  <a:schemeClr val="folHlink"/>
                </a:solidFill>
              </a:rPr>
              <a:t>P(CD | AC)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98339C3-9058-4C06-8BCF-8936ECCA4B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620000" cy="762000"/>
          </a:xfrm>
          <a:noFill/>
        </p:spPr>
        <p:txBody>
          <a:bodyPr/>
          <a:lstStyle/>
          <a:p>
            <a:pPr defTabSz="914400" eaLnBrk="1" hangingPunct="1"/>
            <a:r>
              <a:rPr lang="en-US" altLang="en-US"/>
              <a:t>Conditional Probability Example</a:t>
            </a:r>
          </a:p>
        </p:txBody>
      </p:sp>
      <p:sp>
        <p:nvSpPr>
          <p:cNvPr id="25605" name="Rectangle 29">
            <a:extLst>
              <a:ext uri="{FF2B5EF4-FFF2-40B4-BE49-F238E27FC236}">
                <a16:creationId xmlns:a16="http://schemas.microsoft.com/office/drawing/2014/main" id="{0E133A66-9A06-4AC2-B1BB-992E2281B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28800"/>
            <a:ext cx="8077200" cy="1295400"/>
          </a:xfrm>
          <a:prstGeom prst="rect">
            <a:avLst/>
          </a:prstGeom>
          <a:solidFill>
            <a:srgbClr val="FFFF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0"/>
              <a:t>Of the cars on a used car lot, 70% have air conditioning (AC) and 40% have a CD player (CD).  20% of the cars have both.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45">
            <a:extLst>
              <a:ext uri="{FF2B5EF4-FFF2-40B4-BE49-F238E27FC236}">
                <a16:creationId xmlns:a16="http://schemas.microsoft.com/office/drawing/2014/main" id="{A42C0B07-D82B-4EFF-94F3-35862021E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200400"/>
            <a:ext cx="2514600" cy="10668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6628" name="Rectangle 44">
            <a:extLst>
              <a:ext uri="{FF2B5EF4-FFF2-40B4-BE49-F238E27FC236}">
                <a16:creationId xmlns:a16="http://schemas.microsoft.com/office/drawing/2014/main" id="{66090478-78AA-4D1B-8C4A-2C43A5BC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743200"/>
            <a:ext cx="35814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6629" name="Rectangle 43">
            <a:extLst>
              <a:ext uri="{FF2B5EF4-FFF2-40B4-BE49-F238E27FC236}">
                <a16:creationId xmlns:a16="http://schemas.microsoft.com/office/drawing/2014/main" id="{CEA03A6D-47C7-4D0D-BABC-E4FACE809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200400"/>
            <a:ext cx="1752600" cy="1676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C98AA31B-FD70-43D6-A826-543B53537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620000" cy="762000"/>
          </a:xfrm>
          <a:noFill/>
        </p:spPr>
        <p:txBody>
          <a:bodyPr/>
          <a:lstStyle/>
          <a:p>
            <a:pPr defTabSz="914400" eaLnBrk="1" hangingPunct="1"/>
            <a:r>
              <a:rPr lang="en-US" altLang="en-US"/>
              <a:t>Conditional Probability Example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9EA6389C-EBCC-4812-9501-097CBC3CB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743200"/>
            <a:ext cx="1112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No CD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361C93CC-9BF1-4100-B1C9-C707548F0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12065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6633" name="Rectangle 11">
            <a:extLst>
              <a:ext uri="{FF2B5EF4-FFF2-40B4-BE49-F238E27FC236}">
                <a16:creationId xmlns:a16="http://schemas.microsoft.com/office/drawing/2014/main" id="{1F5F42FF-B6EE-47BA-8F9D-7D9221EAC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743200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CD</a:t>
            </a:r>
          </a:p>
        </p:txBody>
      </p:sp>
      <p:sp>
        <p:nvSpPr>
          <p:cNvPr id="26634" name="Rectangle 12">
            <a:extLst>
              <a:ext uri="{FF2B5EF4-FFF2-40B4-BE49-F238E27FC236}">
                <a16:creationId xmlns:a16="http://schemas.microsoft.com/office/drawing/2014/main" id="{4E51E365-7784-4E11-B799-CD034DE48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Total</a:t>
            </a:r>
          </a:p>
        </p:txBody>
      </p:sp>
      <p:sp>
        <p:nvSpPr>
          <p:cNvPr id="26635" name="Rectangle 13">
            <a:extLst>
              <a:ext uri="{FF2B5EF4-FFF2-40B4-BE49-F238E27FC236}">
                <a16:creationId xmlns:a16="http://schemas.microsoft.com/office/drawing/2014/main" id="{D34E71AB-B14E-4DD2-BA08-F4E63FECA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3235325"/>
            <a:ext cx="6762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AC</a:t>
            </a:r>
          </a:p>
        </p:txBody>
      </p:sp>
      <p:sp>
        <p:nvSpPr>
          <p:cNvPr id="26636" name="Rectangle 14">
            <a:extLst>
              <a:ext uri="{FF2B5EF4-FFF2-40B4-BE49-F238E27FC236}">
                <a16:creationId xmlns:a16="http://schemas.microsoft.com/office/drawing/2014/main" id="{39138842-205C-4D85-99AB-D6D9F4456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2004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>
                <a:solidFill>
                  <a:schemeClr val="folHlink"/>
                </a:solidFill>
              </a:rPr>
              <a:t>.2</a:t>
            </a:r>
          </a:p>
        </p:txBody>
      </p:sp>
      <p:sp>
        <p:nvSpPr>
          <p:cNvPr id="26637" name="Rectangle 15">
            <a:extLst>
              <a:ext uri="{FF2B5EF4-FFF2-40B4-BE49-F238E27FC236}">
                <a16:creationId xmlns:a16="http://schemas.microsoft.com/office/drawing/2014/main" id="{3967297A-B5A1-4337-8EA0-2ABA55CE0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3" y="3206750"/>
            <a:ext cx="12065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6638" name="Rectangle 16">
            <a:extLst>
              <a:ext uri="{FF2B5EF4-FFF2-40B4-BE49-F238E27FC236}">
                <a16:creationId xmlns:a16="http://schemas.microsoft.com/office/drawing/2014/main" id="{C0501FC3-9118-4EFE-A922-AC6B14952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2004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.5</a:t>
            </a:r>
          </a:p>
        </p:txBody>
      </p:sp>
      <p:sp>
        <p:nvSpPr>
          <p:cNvPr id="26639" name="Rectangle 17">
            <a:extLst>
              <a:ext uri="{FF2B5EF4-FFF2-40B4-BE49-F238E27FC236}">
                <a16:creationId xmlns:a16="http://schemas.microsoft.com/office/drawing/2014/main" id="{DADF8E6E-15A9-40F6-AF28-DD892C154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004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>
                <a:solidFill>
                  <a:schemeClr val="folHlink"/>
                </a:solidFill>
              </a:rPr>
              <a:t>.7</a:t>
            </a:r>
          </a:p>
        </p:txBody>
      </p:sp>
      <p:sp>
        <p:nvSpPr>
          <p:cNvPr id="26640" name="Rectangle 18">
            <a:extLst>
              <a:ext uri="{FF2B5EF4-FFF2-40B4-BE49-F238E27FC236}">
                <a16:creationId xmlns:a16="http://schemas.microsoft.com/office/drawing/2014/main" id="{F2321C82-4D99-4C66-ACBD-61D5F1C89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3792538"/>
            <a:ext cx="12287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No AC</a:t>
            </a:r>
          </a:p>
        </p:txBody>
      </p:sp>
      <p:sp>
        <p:nvSpPr>
          <p:cNvPr id="26641" name="Rectangle 19">
            <a:extLst>
              <a:ext uri="{FF2B5EF4-FFF2-40B4-BE49-F238E27FC236}">
                <a16:creationId xmlns:a16="http://schemas.microsoft.com/office/drawing/2014/main" id="{2F8E3123-F584-493E-8F6F-D9DCE5A2C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7814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.2</a:t>
            </a:r>
          </a:p>
        </p:txBody>
      </p:sp>
      <p:sp>
        <p:nvSpPr>
          <p:cNvPr id="26642" name="Rectangle 20">
            <a:extLst>
              <a:ext uri="{FF2B5EF4-FFF2-40B4-BE49-F238E27FC236}">
                <a16:creationId xmlns:a16="http://schemas.microsoft.com/office/drawing/2014/main" id="{981E9A93-37DD-45E2-AB35-CAEBA9718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200" y="37814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.1</a:t>
            </a:r>
          </a:p>
        </p:txBody>
      </p:sp>
      <p:sp>
        <p:nvSpPr>
          <p:cNvPr id="26643" name="Rectangle 21">
            <a:extLst>
              <a:ext uri="{FF2B5EF4-FFF2-40B4-BE49-F238E27FC236}">
                <a16:creationId xmlns:a16="http://schemas.microsoft.com/office/drawing/2014/main" id="{7762F295-8369-4813-9CB3-C5C6E3C8E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100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.3</a:t>
            </a:r>
          </a:p>
        </p:txBody>
      </p:sp>
      <p:sp>
        <p:nvSpPr>
          <p:cNvPr id="26644" name="Rectangle 22">
            <a:extLst>
              <a:ext uri="{FF2B5EF4-FFF2-40B4-BE49-F238E27FC236}">
                <a16:creationId xmlns:a16="http://schemas.microsoft.com/office/drawing/2014/main" id="{8ACC4E93-7EA1-40CF-B013-B866965FC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4351338"/>
            <a:ext cx="10001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Total</a:t>
            </a:r>
          </a:p>
        </p:txBody>
      </p:sp>
      <p:sp>
        <p:nvSpPr>
          <p:cNvPr id="26645" name="Rectangle 23">
            <a:extLst>
              <a:ext uri="{FF2B5EF4-FFF2-40B4-BE49-F238E27FC236}">
                <a16:creationId xmlns:a16="http://schemas.microsoft.com/office/drawing/2014/main" id="{291914CA-9E0D-46B0-B312-68FE6D7DB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43402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>
                <a:solidFill>
                  <a:schemeClr val="folHlink"/>
                </a:solidFill>
              </a:rPr>
              <a:t>.4</a:t>
            </a:r>
          </a:p>
        </p:txBody>
      </p:sp>
      <p:sp>
        <p:nvSpPr>
          <p:cNvPr id="26646" name="Rectangle 24">
            <a:extLst>
              <a:ext uri="{FF2B5EF4-FFF2-40B4-BE49-F238E27FC236}">
                <a16:creationId xmlns:a16="http://schemas.microsoft.com/office/drawing/2014/main" id="{B7051832-F3AD-4CE5-9242-E91D46B9C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200" y="43402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.6</a:t>
            </a:r>
          </a:p>
        </p:txBody>
      </p:sp>
      <p:sp>
        <p:nvSpPr>
          <p:cNvPr id="26647" name="Rectangle 25">
            <a:extLst>
              <a:ext uri="{FF2B5EF4-FFF2-40B4-BE49-F238E27FC236}">
                <a16:creationId xmlns:a16="http://schemas.microsoft.com/office/drawing/2014/main" id="{EA23A101-FACA-475D-939D-FD53C387E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963" y="4340225"/>
            <a:ext cx="6572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1.0</a:t>
            </a:r>
          </a:p>
        </p:txBody>
      </p:sp>
      <p:sp>
        <p:nvSpPr>
          <p:cNvPr id="26648" name="Line 26">
            <a:extLst>
              <a:ext uri="{FF2B5EF4-FFF2-40B4-BE49-F238E27FC236}">
                <a16:creationId xmlns:a16="http://schemas.microsoft.com/office/drawing/2014/main" id="{2D0462C3-84D6-4333-B480-C81CEEF383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743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Line 27">
            <a:extLst>
              <a:ext uri="{FF2B5EF4-FFF2-40B4-BE49-F238E27FC236}">
                <a16:creationId xmlns:a16="http://schemas.microsoft.com/office/drawing/2014/main" id="{FCD610E3-A513-43A9-8644-A98468219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200400"/>
            <a:ext cx="531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Line 28">
            <a:extLst>
              <a:ext uri="{FF2B5EF4-FFF2-40B4-BE49-F238E27FC236}">
                <a16:creationId xmlns:a16="http://schemas.microsoft.com/office/drawing/2014/main" id="{19C9E730-6805-4E2B-8D59-69B2F7FDA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743200"/>
            <a:ext cx="0" cy="2114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Line 30">
            <a:extLst>
              <a:ext uri="{FF2B5EF4-FFF2-40B4-BE49-F238E27FC236}">
                <a16:creationId xmlns:a16="http://schemas.microsoft.com/office/drawing/2014/main" id="{E894323E-63DB-465C-AAD1-1E0F71F7C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743200"/>
            <a:ext cx="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26652" name="Line 31">
            <a:extLst>
              <a:ext uri="{FF2B5EF4-FFF2-40B4-BE49-F238E27FC236}">
                <a16:creationId xmlns:a16="http://schemas.microsoft.com/office/drawing/2014/main" id="{6F0E047A-E9F2-49FA-AF80-C262A37AE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267200"/>
            <a:ext cx="533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32">
            <a:extLst>
              <a:ext uri="{FF2B5EF4-FFF2-40B4-BE49-F238E27FC236}">
                <a16:creationId xmlns:a16="http://schemas.microsoft.com/office/drawing/2014/main" id="{F95D74A8-D816-4E96-9048-946EEDFEE1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7338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26654" name="Rectangle 33">
            <a:extLst>
              <a:ext uri="{FF2B5EF4-FFF2-40B4-BE49-F238E27FC236}">
                <a16:creationId xmlns:a16="http://schemas.microsoft.com/office/drawing/2014/main" id="{49230294-B4DB-45C7-B986-32167B355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743200"/>
            <a:ext cx="5334000" cy="2133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6655" name="Oval 34">
            <a:extLst>
              <a:ext uri="{FF2B5EF4-FFF2-40B4-BE49-F238E27FC236}">
                <a16:creationId xmlns:a16="http://schemas.microsoft.com/office/drawing/2014/main" id="{68E5866D-4B08-4DEB-A356-9B5958752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343400"/>
            <a:ext cx="609600" cy="533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6656" name="Rectangle 35">
            <a:extLst>
              <a:ext uri="{FF2B5EF4-FFF2-40B4-BE49-F238E27FC236}">
                <a16:creationId xmlns:a16="http://schemas.microsoft.com/office/drawing/2014/main" id="{92207935-58E7-4984-9852-244DFB8AA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524000"/>
            <a:ext cx="8077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b="0"/>
              <a:t>Of the cars on a used car lot, </a:t>
            </a:r>
            <a:r>
              <a:rPr lang="en-US" altLang="en-US" sz="2400">
                <a:solidFill>
                  <a:schemeClr val="folHlink"/>
                </a:solidFill>
              </a:rPr>
              <a:t>70%</a:t>
            </a:r>
            <a:r>
              <a:rPr lang="en-US" altLang="en-US" sz="2400" b="0"/>
              <a:t> have air conditioning (AC) and </a:t>
            </a:r>
            <a:r>
              <a:rPr lang="en-US" altLang="en-US" sz="2400">
                <a:solidFill>
                  <a:schemeClr val="folHlink"/>
                </a:solidFill>
              </a:rPr>
              <a:t>40%</a:t>
            </a:r>
            <a:r>
              <a:rPr lang="en-US" altLang="en-US" sz="2400" b="0"/>
              <a:t> have a CD player (CD).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0"/>
              <a:t>	</a:t>
            </a:r>
            <a:r>
              <a:rPr lang="en-US" altLang="en-US" sz="2400">
                <a:solidFill>
                  <a:schemeClr val="folHlink"/>
                </a:solidFill>
              </a:rPr>
              <a:t>20%</a:t>
            </a:r>
            <a:r>
              <a:rPr lang="en-US" altLang="en-US" sz="2400" b="0"/>
              <a:t> of the cars have both</a:t>
            </a:r>
            <a:r>
              <a:rPr lang="en-US" altLang="en-US" sz="1900" b="0"/>
              <a:t>.</a:t>
            </a:r>
          </a:p>
        </p:txBody>
      </p:sp>
      <p:sp>
        <p:nvSpPr>
          <p:cNvPr id="26657" name="Line 37">
            <a:extLst>
              <a:ext uri="{FF2B5EF4-FFF2-40B4-BE49-F238E27FC236}">
                <a16:creationId xmlns:a16="http://schemas.microsoft.com/office/drawing/2014/main" id="{BB461ECC-A87C-4D0D-855D-1B5B8AFE2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209800"/>
            <a:ext cx="914400" cy="2286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6658" name="Line 38">
            <a:extLst>
              <a:ext uri="{FF2B5EF4-FFF2-40B4-BE49-F238E27FC236}">
                <a16:creationId xmlns:a16="http://schemas.microsoft.com/office/drawing/2014/main" id="{B9514446-9C9E-425A-8C12-30360D2C9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1905000"/>
            <a:ext cx="914400" cy="1524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6659" name="Line 39">
            <a:extLst>
              <a:ext uri="{FF2B5EF4-FFF2-40B4-BE49-F238E27FC236}">
                <a16:creationId xmlns:a16="http://schemas.microsoft.com/office/drawing/2014/main" id="{ACA55F50-C9EC-4170-8C2B-D84205C1C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590800"/>
            <a:ext cx="2133600" cy="838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graphicFrame>
        <p:nvGraphicFramePr>
          <p:cNvPr id="26660" name="Object 41">
            <a:extLst>
              <a:ext uri="{FF2B5EF4-FFF2-40B4-BE49-F238E27FC236}">
                <a16:creationId xmlns:a16="http://schemas.microsoft.com/office/drawing/2014/main" id="{93108CDA-5D0D-48F1-A70E-242BB9AF36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6163" y="5181600"/>
          <a:ext cx="6977062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quation" r:id="rId3" imgW="2705100" imgH="419100" progId="Equation.3">
                  <p:embed/>
                </p:oleObj>
              </mc:Choice>
              <mc:Fallback>
                <p:oleObj name="Equation" r:id="rId3" imgW="2705100" imgH="4191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5181600"/>
                        <a:ext cx="6977062" cy="1082675"/>
                      </a:xfrm>
                      <a:prstGeom prst="rect">
                        <a:avLst/>
                      </a:prstGeom>
                      <a:solidFill>
                        <a:srgbClr val="FFFFD5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61" name="Text Box 46">
            <a:extLst>
              <a:ext uri="{FF2B5EF4-FFF2-40B4-BE49-F238E27FC236}">
                <a16:creationId xmlns:a16="http://schemas.microsoft.com/office/drawing/2014/main" id="{B72AEF5A-E482-4433-A9E7-ADD91F3A0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i="1">
                <a:solidFill>
                  <a:srgbClr val="000099"/>
                </a:solidFill>
                <a:latin typeface="Tahoma" panose="020B060403050404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3">
            <a:extLst>
              <a:ext uri="{FF2B5EF4-FFF2-40B4-BE49-F238E27FC236}">
                <a16:creationId xmlns:a16="http://schemas.microsoft.com/office/drawing/2014/main" id="{B24974B2-CB70-4769-B6BD-A636B7478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048000"/>
            <a:ext cx="5334000" cy="533400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1F310F95-1DF8-4925-A057-BD2DB19DE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620000" cy="762000"/>
          </a:xfrm>
          <a:noFill/>
        </p:spPr>
        <p:txBody>
          <a:bodyPr/>
          <a:lstStyle/>
          <a:p>
            <a:pPr defTabSz="914400" eaLnBrk="1" hangingPunct="1"/>
            <a:r>
              <a:rPr lang="en-US" altLang="en-US"/>
              <a:t>Conditional Probability Example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F9F300F1-7485-43E6-BB3A-D5C7E1DDF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112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No CD</a:t>
            </a:r>
          </a:p>
        </p:txBody>
      </p:sp>
      <p:sp>
        <p:nvSpPr>
          <p:cNvPr id="27654" name="Rectangle 4">
            <a:extLst>
              <a:ext uri="{FF2B5EF4-FFF2-40B4-BE49-F238E27FC236}">
                <a16:creationId xmlns:a16="http://schemas.microsoft.com/office/drawing/2014/main" id="{807FE46D-3440-4271-A605-92FEB16A7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81400"/>
            <a:ext cx="12065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55" name="Rectangle 5">
            <a:extLst>
              <a:ext uri="{FF2B5EF4-FFF2-40B4-BE49-F238E27FC236}">
                <a16:creationId xmlns:a16="http://schemas.microsoft.com/office/drawing/2014/main" id="{27B8532C-B3E7-4684-BA3E-3C8B98C15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590800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CD</a:t>
            </a:r>
          </a:p>
        </p:txBody>
      </p:sp>
      <p:sp>
        <p:nvSpPr>
          <p:cNvPr id="27656" name="Rectangle 6">
            <a:extLst>
              <a:ext uri="{FF2B5EF4-FFF2-40B4-BE49-F238E27FC236}">
                <a16:creationId xmlns:a16="http://schemas.microsoft.com/office/drawing/2014/main" id="{B9B88C0E-3FB5-4AC6-B1BA-F12074562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590800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Total</a:t>
            </a:r>
          </a:p>
        </p:txBody>
      </p:sp>
      <p:sp>
        <p:nvSpPr>
          <p:cNvPr id="27657" name="Rectangle 7">
            <a:extLst>
              <a:ext uri="{FF2B5EF4-FFF2-40B4-BE49-F238E27FC236}">
                <a16:creationId xmlns:a16="http://schemas.microsoft.com/office/drawing/2014/main" id="{2CDC1AEE-DF75-4E11-A956-4C778EE51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3082925"/>
            <a:ext cx="6762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AC</a:t>
            </a:r>
          </a:p>
        </p:txBody>
      </p:sp>
      <p:sp>
        <p:nvSpPr>
          <p:cNvPr id="27658" name="Rectangle 8">
            <a:extLst>
              <a:ext uri="{FF2B5EF4-FFF2-40B4-BE49-F238E27FC236}">
                <a16:creationId xmlns:a16="http://schemas.microsoft.com/office/drawing/2014/main" id="{2E5E8158-1170-49B5-9B8C-99C81D52A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0480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.2</a:t>
            </a:r>
          </a:p>
        </p:txBody>
      </p:sp>
      <p:sp>
        <p:nvSpPr>
          <p:cNvPr id="27659" name="Rectangle 9">
            <a:extLst>
              <a:ext uri="{FF2B5EF4-FFF2-40B4-BE49-F238E27FC236}">
                <a16:creationId xmlns:a16="http://schemas.microsoft.com/office/drawing/2014/main" id="{E85B76C8-393C-45A0-8D95-EA5442BBB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3" y="3054350"/>
            <a:ext cx="12065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60" name="Rectangle 10">
            <a:extLst>
              <a:ext uri="{FF2B5EF4-FFF2-40B4-BE49-F238E27FC236}">
                <a16:creationId xmlns:a16="http://schemas.microsoft.com/office/drawing/2014/main" id="{62239D60-89BB-4909-8B06-020875B0B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0480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.5</a:t>
            </a:r>
          </a:p>
        </p:txBody>
      </p:sp>
      <p:sp>
        <p:nvSpPr>
          <p:cNvPr id="27661" name="Rectangle 11">
            <a:extLst>
              <a:ext uri="{FF2B5EF4-FFF2-40B4-BE49-F238E27FC236}">
                <a16:creationId xmlns:a16="http://schemas.microsoft.com/office/drawing/2014/main" id="{C5834A25-451D-4C08-9AAB-9EB7E880E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0480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.7</a:t>
            </a:r>
          </a:p>
        </p:txBody>
      </p:sp>
      <p:sp>
        <p:nvSpPr>
          <p:cNvPr id="27662" name="Rectangle 12">
            <a:extLst>
              <a:ext uri="{FF2B5EF4-FFF2-40B4-BE49-F238E27FC236}">
                <a16:creationId xmlns:a16="http://schemas.microsoft.com/office/drawing/2014/main" id="{379BBDE9-2394-4C30-A00F-3FFA9A2F5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3640138"/>
            <a:ext cx="12287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No AC</a:t>
            </a:r>
          </a:p>
        </p:txBody>
      </p:sp>
      <p:sp>
        <p:nvSpPr>
          <p:cNvPr id="27663" name="Rectangle 13">
            <a:extLst>
              <a:ext uri="{FF2B5EF4-FFF2-40B4-BE49-F238E27FC236}">
                <a16:creationId xmlns:a16="http://schemas.microsoft.com/office/drawing/2014/main" id="{E7E4F6E4-3B09-436B-94F1-D429CD399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6290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.2</a:t>
            </a:r>
          </a:p>
        </p:txBody>
      </p:sp>
      <p:sp>
        <p:nvSpPr>
          <p:cNvPr id="27664" name="Rectangle 14">
            <a:extLst>
              <a:ext uri="{FF2B5EF4-FFF2-40B4-BE49-F238E27FC236}">
                <a16:creationId xmlns:a16="http://schemas.microsoft.com/office/drawing/2014/main" id="{59699FE4-3C8E-4535-B275-5747C3DBA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200" y="36290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.1</a:t>
            </a:r>
          </a:p>
        </p:txBody>
      </p:sp>
      <p:sp>
        <p:nvSpPr>
          <p:cNvPr id="27665" name="Rectangle 15">
            <a:extLst>
              <a:ext uri="{FF2B5EF4-FFF2-40B4-BE49-F238E27FC236}">
                <a16:creationId xmlns:a16="http://schemas.microsoft.com/office/drawing/2014/main" id="{D396CF05-37AD-4ECD-AF17-BB30DB3F7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657600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.3</a:t>
            </a:r>
          </a:p>
        </p:txBody>
      </p:sp>
      <p:sp>
        <p:nvSpPr>
          <p:cNvPr id="27666" name="Rectangle 16">
            <a:extLst>
              <a:ext uri="{FF2B5EF4-FFF2-40B4-BE49-F238E27FC236}">
                <a16:creationId xmlns:a16="http://schemas.microsoft.com/office/drawing/2014/main" id="{65342CA7-4051-4F93-B5D0-423D61E7B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4198938"/>
            <a:ext cx="10001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Total</a:t>
            </a:r>
          </a:p>
        </p:txBody>
      </p:sp>
      <p:sp>
        <p:nvSpPr>
          <p:cNvPr id="27667" name="Rectangle 17">
            <a:extLst>
              <a:ext uri="{FF2B5EF4-FFF2-40B4-BE49-F238E27FC236}">
                <a16:creationId xmlns:a16="http://schemas.microsoft.com/office/drawing/2014/main" id="{88187930-ED4E-419B-BE11-2641C070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41878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.4</a:t>
            </a:r>
          </a:p>
        </p:txBody>
      </p:sp>
      <p:sp>
        <p:nvSpPr>
          <p:cNvPr id="27668" name="Rectangle 18">
            <a:extLst>
              <a:ext uri="{FF2B5EF4-FFF2-40B4-BE49-F238E27FC236}">
                <a16:creationId xmlns:a16="http://schemas.microsoft.com/office/drawing/2014/main" id="{4C64EA0B-2681-4EFA-AA9F-9417BC2C0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200" y="4187825"/>
            <a:ext cx="4667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.6</a:t>
            </a:r>
          </a:p>
        </p:txBody>
      </p:sp>
      <p:sp>
        <p:nvSpPr>
          <p:cNvPr id="27669" name="Rectangle 19">
            <a:extLst>
              <a:ext uri="{FF2B5EF4-FFF2-40B4-BE49-F238E27FC236}">
                <a16:creationId xmlns:a16="http://schemas.microsoft.com/office/drawing/2014/main" id="{C7352685-1481-4998-ADEC-785FE3518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191000"/>
            <a:ext cx="6572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700"/>
              <a:t>1.0</a:t>
            </a:r>
          </a:p>
        </p:txBody>
      </p:sp>
      <p:sp>
        <p:nvSpPr>
          <p:cNvPr id="27670" name="Line 20">
            <a:extLst>
              <a:ext uri="{FF2B5EF4-FFF2-40B4-BE49-F238E27FC236}">
                <a16:creationId xmlns:a16="http://schemas.microsoft.com/office/drawing/2014/main" id="{761C37CF-7F4C-4FE9-BEAE-0C003B098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908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1">
            <a:extLst>
              <a:ext uri="{FF2B5EF4-FFF2-40B4-BE49-F238E27FC236}">
                <a16:creationId xmlns:a16="http://schemas.microsoft.com/office/drawing/2014/main" id="{F737AA1B-0AD8-42C2-864B-C80391661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048000"/>
            <a:ext cx="53149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2">
            <a:extLst>
              <a:ext uri="{FF2B5EF4-FFF2-40B4-BE49-F238E27FC236}">
                <a16:creationId xmlns:a16="http://schemas.microsoft.com/office/drawing/2014/main" id="{48F8CAEC-C576-4732-ABE9-67B765343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590800"/>
            <a:ext cx="0" cy="2114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3">
            <a:extLst>
              <a:ext uri="{FF2B5EF4-FFF2-40B4-BE49-F238E27FC236}">
                <a16:creationId xmlns:a16="http://schemas.microsoft.com/office/drawing/2014/main" id="{80525528-4B0B-4549-8D50-336F26B0A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908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27674" name="Line 24">
            <a:extLst>
              <a:ext uri="{FF2B5EF4-FFF2-40B4-BE49-F238E27FC236}">
                <a16:creationId xmlns:a16="http://schemas.microsoft.com/office/drawing/2014/main" id="{97CC6D23-4CFF-41C2-B4BA-BC69A67EF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1148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25">
            <a:extLst>
              <a:ext uri="{FF2B5EF4-FFF2-40B4-BE49-F238E27FC236}">
                <a16:creationId xmlns:a16="http://schemas.microsoft.com/office/drawing/2014/main" id="{EA37170B-E021-457E-BE9E-5C72EF168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5814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27676" name="Rectangle 26">
            <a:extLst>
              <a:ext uri="{FF2B5EF4-FFF2-40B4-BE49-F238E27FC236}">
                <a16:creationId xmlns:a16="http://schemas.microsoft.com/office/drawing/2014/main" id="{C0B5A674-169E-4CAA-895A-062AD1487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90800"/>
            <a:ext cx="5334000" cy="2133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77" name="Oval 27">
            <a:extLst>
              <a:ext uri="{FF2B5EF4-FFF2-40B4-BE49-F238E27FC236}">
                <a16:creationId xmlns:a16="http://schemas.microsoft.com/office/drawing/2014/main" id="{9E277F9C-A090-46ED-A908-75A50D4C8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191000"/>
            <a:ext cx="609600" cy="533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78" name="Rectangle 28">
            <a:extLst>
              <a:ext uri="{FF2B5EF4-FFF2-40B4-BE49-F238E27FC236}">
                <a16:creationId xmlns:a16="http://schemas.microsoft.com/office/drawing/2014/main" id="{73912955-B0B7-485F-B6A4-88898C7BC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676400"/>
            <a:ext cx="8382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 b="0"/>
              <a:t>Given AC, we only consider the top row (70% of the cars). Of these, 20% have a CD player.  20% of 70% is about 28.57%.</a:t>
            </a:r>
          </a:p>
        </p:txBody>
      </p:sp>
      <p:graphicFrame>
        <p:nvGraphicFramePr>
          <p:cNvPr id="27679" name="Object 32">
            <a:extLst>
              <a:ext uri="{FF2B5EF4-FFF2-40B4-BE49-F238E27FC236}">
                <a16:creationId xmlns:a16="http://schemas.microsoft.com/office/drawing/2014/main" id="{D9C5F544-A028-4C02-AEFD-81869483A7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6163" y="5029200"/>
          <a:ext cx="6977062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Equation" r:id="rId3" imgW="2705100" imgH="419100" progId="Equation.3">
                  <p:embed/>
                </p:oleObj>
              </mc:Choice>
              <mc:Fallback>
                <p:oleObj name="Equation" r:id="rId3" imgW="2705100" imgH="4191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5029200"/>
                        <a:ext cx="6977062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80" name="Oval 34">
            <a:extLst>
              <a:ext uri="{FF2B5EF4-FFF2-40B4-BE49-F238E27FC236}">
                <a16:creationId xmlns:a16="http://schemas.microsoft.com/office/drawing/2014/main" id="{CE9FF660-6CA9-4172-BA0D-26DEC8343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048000"/>
            <a:ext cx="609600" cy="5334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81" name="Oval 36">
            <a:extLst>
              <a:ext uri="{FF2B5EF4-FFF2-40B4-BE49-F238E27FC236}">
                <a16:creationId xmlns:a16="http://schemas.microsoft.com/office/drawing/2014/main" id="{11118574-5D0B-4106-9330-5BE8C90DF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0"/>
            <a:ext cx="609600" cy="5334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82" name="Line 37">
            <a:extLst>
              <a:ext uri="{FF2B5EF4-FFF2-40B4-BE49-F238E27FC236}">
                <a16:creationId xmlns:a16="http://schemas.microsoft.com/office/drawing/2014/main" id="{7EF09AF8-5F30-4828-A343-8C9DEFA7D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429000"/>
            <a:ext cx="1752600" cy="1600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7683" name="Line 38">
            <a:extLst>
              <a:ext uri="{FF2B5EF4-FFF2-40B4-BE49-F238E27FC236}">
                <a16:creationId xmlns:a16="http://schemas.microsoft.com/office/drawing/2014/main" id="{D58D00E3-2542-4448-9A28-49A36648A9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581400"/>
            <a:ext cx="0" cy="1447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7684" name="Oval 39">
            <a:extLst>
              <a:ext uri="{FF2B5EF4-FFF2-40B4-BE49-F238E27FC236}">
                <a16:creationId xmlns:a16="http://schemas.microsoft.com/office/drawing/2014/main" id="{8FF3E5D5-208C-43AA-A24E-401C330C4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029200"/>
            <a:ext cx="762000" cy="11430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85" name="Text Box 41">
            <a:extLst>
              <a:ext uri="{FF2B5EF4-FFF2-40B4-BE49-F238E27FC236}">
                <a16:creationId xmlns:a16="http://schemas.microsoft.com/office/drawing/2014/main" id="{C48DCE43-7A9A-40C8-BF59-5A08FD65E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i="1">
                <a:solidFill>
                  <a:srgbClr val="000099"/>
                </a:solidFill>
                <a:latin typeface="Tahoma" panose="020B060403050404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DF5D9489-D2E5-4BB7-B152-4F02D2624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Module Goals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93CDE7D-E50A-4941-A2FE-06905FE56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724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/>
              <a:t>After completing this Module, you should be able to: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/>
              <a:t>Explain three approaches to assessing probabilities</a:t>
            </a:r>
          </a:p>
          <a:p>
            <a:pPr eaLnBrk="1" hangingPunct="1"/>
            <a:r>
              <a:rPr lang="en-US" altLang="en-US"/>
              <a:t>Apply common rules of probability</a:t>
            </a:r>
          </a:p>
          <a:p>
            <a:pPr eaLnBrk="1" hangingPunct="1"/>
            <a:r>
              <a:rPr lang="en-US" altLang="en-US"/>
              <a:t>Use Bayes’ Theorem for conditional probabilities</a:t>
            </a:r>
          </a:p>
          <a:p>
            <a:pPr eaLnBrk="1" hangingPunct="1"/>
            <a:r>
              <a:rPr lang="en-US" altLang="en-US"/>
              <a:t>Distinguish between discrete and continuous probability distributions</a:t>
            </a:r>
          </a:p>
          <a:p>
            <a:pPr eaLnBrk="1" hangingPunct="1"/>
            <a:r>
              <a:rPr lang="en-US" altLang="en-US"/>
              <a:t>Compute the expected value and standard deviation for a discrete probability distribution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>
            <a:extLst>
              <a:ext uri="{FF2B5EF4-FFF2-40B4-BE49-F238E27FC236}">
                <a16:creationId xmlns:a16="http://schemas.microsoft.com/office/drawing/2014/main" id="{C931E56D-F7DB-4CEC-8D29-ACCE3E298E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Independent Events: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4BCF8A0-13BC-4CD5-9CB2-EB21C0F79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6781800" cy="4114800"/>
          </a:xfrm>
        </p:spPr>
        <p:txBody>
          <a:bodyPr/>
          <a:lstStyle/>
          <a:p>
            <a:pPr eaLnBrk="1" hangingPunct="1"/>
            <a:r>
              <a:rPr lang="en-US" altLang="en-US" sz="3200"/>
              <a:t>Conditional probability for </a:t>
            </a:r>
            <a:r>
              <a:rPr lang="en-US" altLang="en-US" sz="3200">
                <a:solidFill>
                  <a:schemeClr val="folHlink"/>
                </a:solidFill>
              </a:rPr>
              <a:t>independent</a:t>
            </a:r>
            <a:r>
              <a:rPr lang="en-US" altLang="en-US" sz="3200"/>
              <a:t> events E</a:t>
            </a:r>
            <a:r>
              <a:rPr lang="en-US" altLang="en-US" sz="3200" baseline="-25000"/>
              <a:t>1</a:t>
            </a:r>
            <a:r>
              <a:rPr lang="en-US" altLang="en-US" sz="3200"/>
              <a:t> , E</a:t>
            </a:r>
            <a:r>
              <a:rPr lang="en-US" altLang="en-US" sz="3200" baseline="-25000"/>
              <a:t>2</a:t>
            </a:r>
            <a:r>
              <a:rPr lang="en-US" altLang="en-US" sz="3200"/>
              <a:t>:</a:t>
            </a:r>
          </a:p>
        </p:txBody>
      </p:sp>
      <p:graphicFrame>
        <p:nvGraphicFramePr>
          <p:cNvPr id="28677" name="Object 4">
            <a:extLst>
              <a:ext uri="{FF2B5EF4-FFF2-40B4-BE49-F238E27FC236}">
                <a16:creationId xmlns:a16="http://schemas.microsoft.com/office/drawing/2014/main" id="{A7883A53-19F6-4F32-AFF1-2A590EA1F0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57350" y="3200400"/>
          <a:ext cx="35052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Equation" r:id="rId3" imgW="1167893" imgH="215806" progId="Equation.3">
                  <p:embed/>
                </p:oleObj>
              </mc:Choice>
              <mc:Fallback>
                <p:oleObj name="Equation" r:id="rId3" imgW="1167893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3200400"/>
                        <a:ext cx="3505200" cy="646113"/>
                      </a:xfrm>
                      <a:prstGeom prst="rect">
                        <a:avLst/>
                      </a:prstGeom>
                      <a:solidFill>
                        <a:srgbClr val="FFFFD5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5">
            <a:extLst>
              <a:ext uri="{FF2B5EF4-FFF2-40B4-BE49-F238E27FC236}">
                <a16:creationId xmlns:a16="http://schemas.microsoft.com/office/drawing/2014/main" id="{A6FB77D5-8CCC-4F50-9B9A-5AC7C077D8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6775" y="3352800"/>
          <a:ext cx="24145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name="Equation" r:id="rId5" imgW="1244060" imgH="215806" progId="Equation.3">
                  <p:embed/>
                </p:oleObj>
              </mc:Choice>
              <mc:Fallback>
                <p:oleObj name="Equation" r:id="rId5" imgW="1244060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6775" y="3352800"/>
                        <a:ext cx="241458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6">
            <a:extLst>
              <a:ext uri="{FF2B5EF4-FFF2-40B4-BE49-F238E27FC236}">
                <a16:creationId xmlns:a16="http://schemas.microsoft.com/office/drawing/2014/main" id="{290941D7-5EB0-4FE6-99C2-197EA2699C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57350" y="4495800"/>
          <a:ext cx="3543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name="Equation" r:id="rId7" imgW="1180588" imgH="215806" progId="Equation.3">
                  <p:embed/>
                </p:oleObj>
              </mc:Choice>
              <mc:Fallback>
                <p:oleObj name="Equation" r:id="rId7" imgW="1180588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4495800"/>
                        <a:ext cx="3543300" cy="647700"/>
                      </a:xfrm>
                      <a:prstGeom prst="rect">
                        <a:avLst/>
                      </a:prstGeom>
                      <a:solidFill>
                        <a:srgbClr val="FFFFD5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7">
            <a:extLst>
              <a:ext uri="{FF2B5EF4-FFF2-40B4-BE49-F238E27FC236}">
                <a16:creationId xmlns:a16="http://schemas.microsoft.com/office/drawing/2014/main" id="{06F6CAE0-490A-40A8-9BFA-A1D6CAA3D9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94388" y="4648200"/>
          <a:ext cx="23653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Equation" r:id="rId9" imgW="1218671" imgH="215806" progId="Equation.3">
                  <p:embed/>
                </p:oleObj>
              </mc:Choice>
              <mc:Fallback>
                <p:oleObj name="Equation" r:id="rId9" imgW="1218671" imgH="21580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4388" y="4648200"/>
                        <a:ext cx="23653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9">
            <a:extLst>
              <a:ext uri="{FF2B5EF4-FFF2-40B4-BE49-F238E27FC236}">
                <a16:creationId xmlns:a16="http://schemas.microsoft.com/office/drawing/2014/main" id="{E7AFF2D1-B644-4279-9679-0B89E0CAC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14800"/>
            <a:ext cx="8305800" cy="18288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3BDBBDDE-645B-4778-8F51-D2319CB3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Multiplication Rules</a:t>
            </a: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67A2392A-23ED-454F-8A8E-C3F9ECBA2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696200" cy="533400"/>
          </a:xfrm>
        </p:spPr>
        <p:txBody>
          <a:bodyPr/>
          <a:lstStyle/>
          <a:p>
            <a:pPr eaLnBrk="1" hangingPunct="1"/>
            <a:r>
              <a:rPr lang="en-US" altLang="en-US"/>
              <a:t>Multiplication rule for two events E</a:t>
            </a:r>
            <a:r>
              <a:rPr lang="en-US" altLang="en-US" baseline="-25000"/>
              <a:t>1</a:t>
            </a:r>
            <a:r>
              <a:rPr lang="en-US" altLang="en-US"/>
              <a:t> and E</a:t>
            </a:r>
            <a:r>
              <a:rPr lang="en-US" altLang="en-US" baseline="-25000"/>
              <a:t>2</a:t>
            </a:r>
            <a:r>
              <a:rPr lang="en-US" altLang="en-US"/>
              <a:t>:</a:t>
            </a:r>
          </a:p>
        </p:txBody>
      </p:sp>
      <p:graphicFrame>
        <p:nvGraphicFramePr>
          <p:cNvPr id="29702" name="Object 4">
            <a:extLst>
              <a:ext uri="{FF2B5EF4-FFF2-40B4-BE49-F238E27FC236}">
                <a16:creationId xmlns:a16="http://schemas.microsoft.com/office/drawing/2014/main" id="{1EA06788-FA9B-4E6F-8376-315A2B39E6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03363" y="2667000"/>
          <a:ext cx="65468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Equation" r:id="rId3" imgW="1968500" imgH="241300" progId="Equation.3">
                  <p:embed/>
                </p:oleObj>
              </mc:Choice>
              <mc:Fallback>
                <p:oleObj name="Equation" r:id="rId3" imgW="19685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2667000"/>
                        <a:ext cx="6546850" cy="803275"/>
                      </a:xfrm>
                      <a:prstGeom prst="rect">
                        <a:avLst/>
                      </a:prstGeom>
                      <a:solidFill>
                        <a:srgbClr val="FFFFD5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5">
            <a:extLst>
              <a:ext uri="{FF2B5EF4-FFF2-40B4-BE49-F238E27FC236}">
                <a16:creationId xmlns:a16="http://schemas.microsoft.com/office/drawing/2014/main" id="{6B0666B1-35B2-4DA1-A467-76F09FAAA3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99200" y="4267200"/>
          <a:ext cx="23876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0" name="Equation" r:id="rId5" imgW="1180588" imgH="215806" progId="Equation.3">
                  <p:embed/>
                </p:oleObj>
              </mc:Choice>
              <mc:Fallback>
                <p:oleObj name="Equation" r:id="rId5" imgW="1180588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0" y="4267200"/>
                        <a:ext cx="23876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Rectangle 6">
            <a:extLst>
              <a:ext uri="{FF2B5EF4-FFF2-40B4-BE49-F238E27FC236}">
                <a16:creationId xmlns:a16="http://schemas.microsoft.com/office/drawing/2014/main" id="{CF59CB50-BD79-4464-A79D-E2E737A9D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91000"/>
            <a:ext cx="7696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Note:</a:t>
            </a:r>
            <a:r>
              <a:rPr lang="en-US" altLang="en-US" sz="2400" b="0"/>
              <a:t> </a:t>
            </a:r>
            <a:r>
              <a:rPr lang="en-US" altLang="en-US" sz="2400" b="0">
                <a:solidFill>
                  <a:schemeClr val="folHlink"/>
                </a:solidFill>
              </a:rPr>
              <a:t>If E</a:t>
            </a:r>
            <a:r>
              <a:rPr lang="en-US" altLang="en-US" sz="2400" b="0" baseline="-25000">
                <a:solidFill>
                  <a:schemeClr val="folHlink"/>
                </a:solidFill>
              </a:rPr>
              <a:t>1</a:t>
            </a:r>
            <a:r>
              <a:rPr lang="en-US" altLang="en-US" sz="2400" b="0">
                <a:solidFill>
                  <a:schemeClr val="folHlink"/>
                </a:solidFill>
              </a:rPr>
              <a:t> and E</a:t>
            </a:r>
            <a:r>
              <a:rPr lang="en-US" altLang="en-US" sz="2400" b="0" baseline="-25000">
                <a:solidFill>
                  <a:schemeClr val="folHlink"/>
                </a:solidFill>
              </a:rPr>
              <a:t>2</a:t>
            </a:r>
            <a:r>
              <a:rPr lang="en-US" altLang="en-US" sz="2400" b="0">
                <a:solidFill>
                  <a:schemeClr val="folHlink"/>
                </a:solidFill>
              </a:rPr>
              <a:t> are independent</a:t>
            </a:r>
            <a:r>
              <a:rPr lang="en-US" altLang="en-US" sz="2400" b="0"/>
              <a:t>, then</a:t>
            </a:r>
          </a:p>
        </p:txBody>
      </p:sp>
      <p:sp>
        <p:nvSpPr>
          <p:cNvPr id="29705" name="Rectangle 7">
            <a:extLst>
              <a:ext uri="{FF2B5EF4-FFF2-40B4-BE49-F238E27FC236}">
                <a16:creationId xmlns:a16="http://schemas.microsoft.com/office/drawing/2014/main" id="{6CD03057-A210-4A7B-849C-9CC168974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72000"/>
            <a:ext cx="7696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0"/>
              <a:t>and the multiplication rule simplifies to</a:t>
            </a:r>
          </a:p>
        </p:txBody>
      </p:sp>
      <p:graphicFrame>
        <p:nvGraphicFramePr>
          <p:cNvPr id="29706" name="Object 8">
            <a:extLst>
              <a:ext uri="{FF2B5EF4-FFF2-40B4-BE49-F238E27FC236}">
                <a16:creationId xmlns:a16="http://schemas.microsoft.com/office/drawing/2014/main" id="{F7192FD5-68D6-410C-87A5-CF7A96C5DE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5181600"/>
          <a:ext cx="50307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name="Equation" r:id="rId7" imgW="1727200" imgH="241300" progId="Equation.3">
                  <p:embed/>
                </p:oleObj>
              </mc:Choice>
              <mc:Fallback>
                <p:oleObj name="Equation" r:id="rId7" imgW="1727200" imgH="241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181600"/>
                        <a:ext cx="503078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4">
            <a:extLst>
              <a:ext uri="{FF2B5EF4-FFF2-40B4-BE49-F238E27FC236}">
                <a16:creationId xmlns:a16="http://schemas.microsoft.com/office/drawing/2014/main" id="{F8A13F95-A405-496B-81FE-39A858987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4400" eaLnBrk="1" hangingPunct="1"/>
            <a:r>
              <a:rPr lang="en-US" altLang="en-US"/>
              <a:t>Tree Diagram Example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4EEB0FF9-C7E2-433C-B768-00D25E6B5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038600"/>
            <a:ext cx="152400" cy="15240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725" name="Line 6">
            <a:extLst>
              <a:ext uri="{FF2B5EF4-FFF2-40B4-BE49-F238E27FC236}">
                <a16:creationId xmlns:a16="http://schemas.microsoft.com/office/drawing/2014/main" id="{53513205-4B88-4C04-A065-E39339A3E6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895600"/>
            <a:ext cx="16002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7">
            <a:extLst>
              <a:ext uri="{FF2B5EF4-FFF2-40B4-BE49-F238E27FC236}">
                <a16:creationId xmlns:a16="http://schemas.microsoft.com/office/drawing/2014/main" id="{2CE7C03B-10BD-4CD3-BC20-F353D1ED8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14800"/>
            <a:ext cx="1676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8">
            <a:extLst>
              <a:ext uri="{FF2B5EF4-FFF2-40B4-BE49-F238E27FC236}">
                <a16:creationId xmlns:a16="http://schemas.microsoft.com/office/drawing/2014/main" id="{A425FCFA-C827-4A16-963F-79231F7D1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819400"/>
            <a:ext cx="152400" cy="15240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728" name="Rectangle 9">
            <a:extLst>
              <a:ext uri="{FF2B5EF4-FFF2-40B4-BE49-F238E27FC236}">
                <a16:creationId xmlns:a16="http://schemas.microsoft.com/office/drawing/2014/main" id="{E9016429-3A1A-40F3-9D79-9DD77A9D1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029200"/>
            <a:ext cx="152400" cy="15240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729" name="Line 10">
            <a:extLst>
              <a:ext uri="{FF2B5EF4-FFF2-40B4-BE49-F238E27FC236}">
                <a16:creationId xmlns:a16="http://schemas.microsoft.com/office/drawing/2014/main" id="{CABC26BA-8C55-41DA-A922-C27F190C01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209800"/>
            <a:ext cx="2819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1">
            <a:extLst>
              <a:ext uri="{FF2B5EF4-FFF2-40B4-BE49-F238E27FC236}">
                <a16:creationId xmlns:a16="http://schemas.microsoft.com/office/drawing/2014/main" id="{566DC94C-2276-4B08-9F97-3402DDCC1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9560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2">
            <a:extLst>
              <a:ext uri="{FF2B5EF4-FFF2-40B4-BE49-F238E27FC236}">
                <a16:creationId xmlns:a16="http://schemas.microsoft.com/office/drawing/2014/main" id="{2289B25A-7D1F-4B7C-AB3E-819C56D07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95600"/>
            <a:ext cx="2819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3">
            <a:extLst>
              <a:ext uri="{FF2B5EF4-FFF2-40B4-BE49-F238E27FC236}">
                <a16:creationId xmlns:a16="http://schemas.microsoft.com/office/drawing/2014/main" id="{FDC2B461-B272-4535-923C-6F77FAD731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495800"/>
            <a:ext cx="2819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4">
            <a:extLst>
              <a:ext uri="{FF2B5EF4-FFF2-40B4-BE49-F238E27FC236}">
                <a16:creationId xmlns:a16="http://schemas.microsoft.com/office/drawing/2014/main" id="{7725233A-1B88-4889-AA75-140153B5D0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510540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5">
            <a:extLst>
              <a:ext uri="{FF2B5EF4-FFF2-40B4-BE49-F238E27FC236}">
                <a16:creationId xmlns:a16="http://schemas.microsoft.com/office/drawing/2014/main" id="{31DAFB92-A584-48C1-A631-7FF4897CA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105400"/>
            <a:ext cx="2819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Text Box 16">
            <a:extLst>
              <a:ext uri="{FF2B5EF4-FFF2-40B4-BE49-F238E27FC236}">
                <a16:creationId xmlns:a16="http://schemas.microsoft.com/office/drawing/2014/main" id="{2C1996B1-DE42-46EF-83E7-DA7E9E3A1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0"/>
            <a:ext cx="14478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Diesel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600"/>
              <a:t>  P(E</a:t>
            </a:r>
            <a:r>
              <a:rPr lang="en-US" altLang="en-US" sz="1600" baseline="-25000"/>
              <a:t>2</a:t>
            </a:r>
            <a:r>
              <a:rPr lang="en-US" altLang="en-US" sz="1600"/>
              <a:t>) = </a:t>
            </a:r>
            <a:r>
              <a:rPr lang="en-US" altLang="en-US" sz="1600">
                <a:solidFill>
                  <a:schemeClr val="hlink"/>
                </a:solidFill>
              </a:rPr>
              <a:t>0.2</a:t>
            </a:r>
          </a:p>
        </p:txBody>
      </p:sp>
      <p:sp>
        <p:nvSpPr>
          <p:cNvPr id="30736" name="Text Box 17">
            <a:extLst>
              <a:ext uri="{FF2B5EF4-FFF2-40B4-BE49-F238E27FC236}">
                <a16:creationId xmlns:a16="http://schemas.microsoft.com/office/drawing/2014/main" id="{FA357959-FEBD-4022-A63F-3A6C9B57D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956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Gasoline   P(E</a:t>
            </a:r>
            <a:r>
              <a:rPr lang="en-US" altLang="en-US" sz="1600" baseline="-25000"/>
              <a:t>1</a:t>
            </a:r>
            <a:r>
              <a:rPr lang="en-US" altLang="en-US" sz="1600"/>
              <a:t>) = </a:t>
            </a:r>
            <a:r>
              <a:rPr lang="en-US" altLang="en-US" sz="1600">
                <a:solidFill>
                  <a:schemeClr val="folHlink"/>
                </a:solidFill>
              </a:rPr>
              <a:t>0.8</a:t>
            </a:r>
          </a:p>
        </p:txBody>
      </p:sp>
      <p:sp>
        <p:nvSpPr>
          <p:cNvPr id="30737" name="Text Box 18">
            <a:extLst>
              <a:ext uri="{FF2B5EF4-FFF2-40B4-BE49-F238E27FC236}">
                <a16:creationId xmlns:a16="http://schemas.microsoft.com/office/drawing/2014/main" id="{68B5656B-A8D0-4959-8249-EA2BDCF7A9A0}"/>
              </a:ext>
            </a:extLst>
          </p:cNvPr>
          <p:cNvSpPr txBox="1">
            <a:spLocks noChangeArrowheads="1"/>
          </p:cNvSpPr>
          <p:nvPr/>
        </p:nvSpPr>
        <p:spPr bwMode="auto">
          <a:xfrm rot="-912482">
            <a:off x="2743200" y="2133600"/>
            <a:ext cx="2317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 Truck: P(E</a:t>
            </a:r>
            <a:r>
              <a:rPr lang="en-US" altLang="en-US" sz="1600" baseline="-25000"/>
              <a:t>3</a:t>
            </a:r>
            <a:r>
              <a:rPr lang="en-US" altLang="en-US" sz="1600"/>
              <a:t>|E</a:t>
            </a:r>
            <a:r>
              <a:rPr lang="en-US" altLang="en-US" sz="1600" baseline="-25000"/>
              <a:t>1</a:t>
            </a:r>
            <a:r>
              <a:rPr lang="en-US" altLang="en-US" sz="1600"/>
              <a:t>) = </a:t>
            </a:r>
            <a:r>
              <a:rPr lang="en-US" altLang="en-US" sz="1600">
                <a:solidFill>
                  <a:schemeClr val="accent1"/>
                </a:solidFill>
              </a:rPr>
              <a:t>0.2</a:t>
            </a:r>
          </a:p>
        </p:txBody>
      </p:sp>
      <p:sp>
        <p:nvSpPr>
          <p:cNvPr id="30738" name="Text Box 19">
            <a:extLst>
              <a:ext uri="{FF2B5EF4-FFF2-40B4-BE49-F238E27FC236}">
                <a16:creationId xmlns:a16="http://schemas.microsoft.com/office/drawing/2014/main" id="{ED516FE3-64EA-4CC2-8531-08FB2CE30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908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 Car: P(E</a:t>
            </a:r>
            <a:r>
              <a:rPr lang="en-US" altLang="en-US" sz="1600" baseline="-25000"/>
              <a:t>4</a:t>
            </a:r>
            <a:r>
              <a:rPr lang="en-US" altLang="en-US" sz="1600"/>
              <a:t>|E</a:t>
            </a:r>
            <a:r>
              <a:rPr lang="en-US" altLang="en-US" sz="1600" baseline="-25000"/>
              <a:t>1</a:t>
            </a:r>
            <a:r>
              <a:rPr lang="en-US" altLang="en-US" sz="1600"/>
              <a:t>) = 0.5</a:t>
            </a:r>
          </a:p>
        </p:txBody>
      </p:sp>
      <p:sp>
        <p:nvSpPr>
          <p:cNvPr id="30739" name="Text Box 20">
            <a:extLst>
              <a:ext uri="{FF2B5EF4-FFF2-40B4-BE49-F238E27FC236}">
                <a16:creationId xmlns:a16="http://schemas.microsoft.com/office/drawing/2014/main" id="{20D3B10C-29A7-4598-B300-C4AA49BCBB56}"/>
              </a:ext>
            </a:extLst>
          </p:cNvPr>
          <p:cNvSpPr txBox="1">
            <a:spLocks noChangeArrowheads="1"/>
          </p:cNvSpPr>
          <p:nvPr/>
        </p:nvSpPr>
        <p:spPr bwMode="auto">
          <a:xfrm rot="747253">
            <a:off x="2847975" y="3187700"/>
            <a:ext cx="2208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 SUV: P(E</a:t>
            </a:r>
            <a:r>
              <a:rPr lang="en-US" altLang="en-US" sz="1600" baseline="-25000"/>
              <a:t>5</a:t>
            </a:r>
            <a:r>
              <a:rPr lang="en-US" altLang="en-US" sz="1600"/>
              <a:t>|E</a:t>
            </a:r>
            <a:r>
              <a:rPr lang="en-US" altLang="en-US" sz="1600" baseline="-25000"/>
              <a:t>1</a:t>
            </a:r>
            <a:r>
              <a:rPr lang="en-US" altLang="en-US" sz="1600"/>
              <a:t>) = </a:t>
            </a:r>
            <a:r>
              <a:rPr lang="en-US" altLang="en-US" sz="1600">
                <a:solidFill>
                  <a:schemeClr val="accent2"/>
                </a:solidFill>
              </a:rPr>
              <a:t>0.3</a:t>
            </a:r>
          </a:p>
        </p:txBody>
      </p:sp>
      <p:sp>
        <p:nvSpPr>
          <p:cNvPr id="30740" name="Text Box 24">
            <a:extLst>
              <a:ext uri="{FF2B5EF4-FFF2-40B4-BE49-F238E27FC236}">
                <a16:creationId xmlns:a16="http://schemas.microsoft.com/office/drawing/2014/main" id="{8153A83E-1317-4AC9-8823-AD6115B4F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981200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P(E</a:t>
            </a:r>
            <a:r>
              <a:rPr lang="en-US" altLang="en-US" sz="1800" baseline="-25000"/>
              <a:t>1 </a:t>
            </a:r>
            <a:r>
              <a:rPr lang="en-US" altLang="en-US" sz="1800"/>
              <a:t>and E</a:t>
            </a:r>
            <a:r>
              <a:rPr lang="en-US" altLang="en-US" sz="1800" baseline="-25000"/>
              <a:t>3</a:t>
            </a:r>
            <a:r>
              <a:rPr lang="en-US" altLang="en-US" sz="1800"/>
              <a:t>) = </a:t>
            </a:r>
            <a:r>
              <a:rPr lang="en-US" altLang="en-US" sz="1800">
                <a:solidFill>
                  <a:schemeClr val="folHlink"/>
                </a:solidFill>
              </a:rPr>
              <a:t>0.8</a:t>
            </a:r>
            <a:r>
              <a:rPr lang="en-US" altLang="en-US" sz="1800"/>
              <a:t> x </a:t>
            </a:r>
            <a:r>
              <a:rPr lang="en-US" altLang="en-US" sz="1800">
                <a:solidFill>
                  <a:schemeClr val="accent1"/>
                </a:solidFill>
              </a:rPr>
              <a:t>0.2</a:t>
            </a:r>
            <a:r>
              <a:rPr lang="en-US" altLang="en-US" sz="1800"/>
              <a:t> = 0.16</a:t>
            </a:r>
          </a:p>
        </p:txBody>
      </p:sp>
      <p:sp>
        <p:nvSpPr>
          <p:cNvPr id="30741" name="Text Box 25">
            <a:extLst>
              <a:ext uri="{FF2B5EF4-FFF2-40B4-BE49-F238E27FC236}">
                <a16:creationId xmlns:a16="http://schemas.microsoft.com/office/drawing/2014/main" id="{78133916-C6AF-47C1-AC42-A40EE9C2A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667000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P(E</a:t>
            </a:r>
            <a:r>
              <a:rPr lang="en-US" altLang="en-US" sz="1800" baseline="-25000"/>
              <a:t>1 </a:t>
            </a:r>
            <a:r>
              <a:rPr lang="en-US" altLang="en-US" sz="1800"/>
              <a:t>and E</a:t>
            </a:r>
            <a:r>
              <a:rPr lang="en-US" altLang="en-US" sz="1800" baseline="-25000"/>
              <a:t>4</a:t>
            </a:r>
            <a:r>
              <a:rPr lang="en-US" altLang="en-US" sz="1800"/>
              <a:t>) = </a:t>
            </a:r>
            <a:r>
              <a:rPr lang="en-US" altLang="en-US" sz="1800">
                <a:solidFill>
                  <a:schemeClr val="folHlink"/>
                </a:solidFill>
              </a:rPr>
              <a:t>0.8</a:t>
            </a:r>
            <a:r>
              <a:rPr lang="en-US" altLang="en-US" sz="1800"/>
              <a:t> x 0.5 = 0.40</a:t>
            </a:r>
          </a:p>
        </p:txBody>
      </p:sp>
      <p:sp>
        <p:nvSpPr>
          <p:cNvPr id="30742" name="Text Box 26">
            <a:extLst>
              <a:ext uri="{FF2B5EF4-FFF2-40B4-BE49-F238E27FC236}">
                <a16:creationId xmlns:a16="http://schemas.microsoft.com/office/drawing/2014/main" id="{64702CA2-7B9A-45F6-AA7A-2B5B81040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276600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P(E</a:t>
            </a:r>
            <a:r>
              <a:rPr lang="en-US" altLang="en-US" sz="1800" baseline="-25000"/>
              <a:t>1 </a:t>
            </a:r>
            <a:r>
              <a:rPr lang="en-US" altLang="en-US" sz="1800"/>
              <a:t>and E</a:t>
            </a:r>
            <a:r>
              <a:rPr lang="en-US" altLang="en-US" sz="1800" baseline="-25000"/>
              <a:t>5</a:t>
            </a:r>
            <a:r>
              <a:rPr lang="en-US" altLang="en-US" sz="1800"/>
              <a:t>) = </a:t>
            </a:r>
            <a:r>
              <a:rPr lang="en-US" altLang="en-US" sz="1800">
                <a:solidFill>
                  <a:schemeClr val="folHlink"/>
                </a:solidFill>
              </a:rPr>
              <a:t>0.8</a:t>
            </a:r>
            <a:r>
              <a:rPr lang="en-US" altLang="en-US" sz="1800"/>
              <a:t> x </a:t>
            </a:r>
            <a:r>
              <a:rPr lang="en-US" altLang="en-US" sz="1800">
                <a:solidFill>
                  <a:schemeClr val="accent2"/>
                </a:solidFill>
              </a:rPr>
              <a:t>0.3</a:t>
            </a:r>
            <a:r>
              <a:rPr lang="en-US" altLang="en-US" sz="1800"/>
              <a:t> = 0.24</a:t>
            </a:r>
          </a:p>
        </p:txBody>
      </p:sp>
      <p:sp>
        <p:nvSpPr>
          <p:cNvPr id="30743" name="Text Box 27">
            <a:extLst>
              <a:ext uri="{FF2B5EF4-FFF2-40B4-BE49-F238E27FC236}">
                <a16:creationId xmlns:a16="http://schemas.microsoft.com/office/drawing/2014/main" id="{C9C6413B-3E1A-44CD-B422-B8E816735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343400"/>
            <a:ext cx="3336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P(E</a:t>
            </a:r>
            <a:r>
              <a:rPr lang="en-US" altLang="en-US" sz="1800" baseline="-25000"/>
              <a:t>2 </a:t>
            </a:r>
            <a:r>
              <a:rPr lang="en-US" altLang="en-US" sz="1800"/>
              <a:t>and E</a:t>
            </a:r>
            <a:r>
              <a:rPr lang="en-US" altLang="en-US" sz="1800" baseline="-25000"/>
              <a:t>3</a:t>
            </a:r>
            <a:r>
              <a:rPr lang="en-US" altLang="en-US" sz="1800"/>
              <a:t>) = </a:t>
            </a:r>
            <a:r>
              <a:rPr lang="en-US" altLang="en-US" sz="1800">
                <a:solidFill>
                  <a:schemeClr val="hlink"/>
                </a:solidFill>
              </a:rPr>
              <a:t>0.2</a:t>
            </a:r>
            <a:r>
              <a:rPr lang="en-US" altLang="en-US" sz="1800"/>
              <a:t> x </a:t>
            </a:r>
            <a:r>
              <a:rPr lang="en-US" altLang="en-US" sz="1800">
                <a:solidFill>
                  <a:schemeClr val="accent1"/>
                </a:solidFill>
              </a:rPr>
              <a:t>0.6</a:t>
            </a:r>
            <a:r>
              <a:rPr lang="en-US" altLang="en-US" sz="1800"/>
              <a:t> = 0.12</a:t>
            </a:r>
          </a:p>
        </p:txBody>
      </p:sp>
      <p:sp>
        <p:nvSpPr>
          <p:cNvPr id="30744" name="Text Box 28">
            <a:extLst>
              <a:ext uri="{FF2B5EF4-FFF2-40B4-BE49-F238E27FC236}">
                <a16:creationId xmlns:a16="http://schemas.microsoft.com/office/drawing/2014/main" id="{E72E0571-2157-40B7-8947-6DE4BB260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953000"/>
            <a:ext cx="3500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P(E</a:t>
            </a:r>
            <a:r>
              <a:rPr lang="en-US" altLang="en-US" sz="1800" baseline="-25000"/>
              <a:t>2 </a:t>
            </a:r>
            <a:r>
              <a:rPr lang="en-US" altLang="en-US" sz="1800"/>
              <a:t>and E</a:t>
            </a:r>
            <a:r>
              <a:rPr lang="en-US" altLang="en-US" sz="1800" baseline="-25000"/>
              <a:t>4</a:t>
            </a:r>
            <a:r>
              <a:rPr lang="en-US" altLang="en-US" sz="1800"/>
              <a:t>) = </a:t>
            </a:r>
            <a:r>
              <a:rPr lang="en-US" altLang="en-US" sz="1800">
                <a:solidFill>
                  <a:schemeClr val="hlink"/>
                </a:solidFill>
              </a:rPr>
              <a:t>0.2</a:t>
            </a:r>
            <a:r>
              <a:rPr lang="en-US" altLang="en-US" sz="1800"/>
              <a:t> x 0.1 = 0.02</a:t>
            </a:r>
          </a:p>
        </p:txBody>
      </p:sp>
      <p:sp>
        <p:nvSpPr>
          <p:cNvPr id="30745" name="Text Box 29">
            <a:extLst>
              <a:ext uri="{FF2B5EF4-FFF2-40B4-BE49-F238E27FC236}">
                <a16:creationId xmlns:a16="http://schemas.microsoft.com/office/drawing/2014/main" id="{024259B6-ACB6-475F-8D9C-F75DBA451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562600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P(E</a:t>
            </a:r>
            <a:r>
              <a:rPr lang="en-US" altLang="en-US" sz="1800" baseline="-25000"/>
              <a:t>3 </a:t>
            </a:r>
            <a:r>
              <a:rPr lang="en-US" altLang="en-US" sz="1800"/>
              <a:t>and E</a:t>
            </a:r>
            <a:r>
              <a:rPr lang="en-US" altLang="en-US" sz="1800" baseline="-25000"/>
              <a:t>4</a:t>
            </a:r>
            <a:r>
              <a:rPr lang="en-US" altLang="en-US" sz="1800"/>
              <a:t>) = </a:t>
            </a:r>
            <a:r>
              <a:rPr lang="en-US" altLang="en-US" sz="1800">
                <a:solidFill>
                  <a:schemeClr val="hlink"/>
                </a:solidFill>
              </a:rPr>
              <a:t>0.2</a:t>
            </a:r>
            <a:r>
              <a:rPr lang="en-US" altLang="en-US" sz="1800"/>
              <a:t> x </a:t>
            </a:r>
            <a:r>
              <a:rPr lang="en-US" altLang="en-US" sz="1800">
                <a:solidFill>
                  <a:schemeClr val="accent2"/>
                </a:solidFill>
              </a:rPr>
              <a:t>0.3</a:t>
            </a:r>
            <a:r>
              <a:rPr lang="en-US" altLang="en-US" sz="1800"/>
              <a:t> = 0.06</a:t>
            </a:r>
          </a:p>
        </p:txBody>
      </p:sp>
      <p:sp>
        <p:nvSpPr>
          <p:cNvPr id="30746" name="Text Box 33">
            <a:extLst>
              <a:ext uri="{FF2B5EF4-FFF2-40B4-BE49-F238E27FC236}">
                <a16:creationId xmlns:a16="http://schemas.microsoft.com/office/drawing/2014/main" id="{1F23BB10-FDA1-49B1-953E-29A6B01D2599}"/>
              </a:ext>
            </a:extLst>
          </p:cNvPr>
          <p:cNvSpPr txBox="1">
            <a:spLocks noChangeArrowheads="1"/>
          </p:cNvSpPr>
          <p:nvPr/>
        </p:nvSpPr>
        <p:spPr bwMode="auto">
          <a:xfrm rot="-750445">
            <a:off x="2819400" y="4419600"/>
            <a:ext cx="2317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 Truck: P(E</a:t>
            </a:r>
            <a:r>
              <a:rPr lang="en-US" altLang="en-US" sz="1600" baseline="-25000"/>
              <a:t>3</a:t>
            </a:r>
            <a:r>
              <a:rPr lang="en-US" altLang="en-US" sz="1600"/>
              <a:t>|E</a:t>
            </a:r>
            <a:r>
              <a:rPr lang="en-US" altLang="en-US" sz="1600" baseline="-25000"/>
              <a:t>2</a:t>
            </a:r>
            <a:r>
              <a:rPr lang="en-US" altLang="en-US" sz="1600"/>
              <a:t>) = </a:t>
            </a:r>
            <a:r>
              <a:rPr lang="en-US" altLang="en-US" sz="1600">
                <a:solidFill>
                  <a:schemeClr val="accent1"/>
                </a:solidFill>
              </a:rPr>
              <a:t>0.6</a:t>
            </a:r>
          </a:p>
        </p:txBody>
      </p:sp>
      <p:sp>
        <p:nvSpPr>
          <p:cNvPr id="30747" name="Text Box 34">
            <a:extLst>
              <a:ext uri="{FF2B5EF4-FFF2-40B4-BE49-F238E27FC236}">
                <a16:creationId xmlns:a16="http://schemas.microsoft.com/office/drawing/2014/main" id="{EBC48F56-2C56-4A7C-BE5C-1B6653B51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8006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 Car: P(E</a:t>
            </a:r>
            <a:r>
              <a:rPr lang="en-US" altLang="en-US" sz="1600" baseline="-25000"/>
              <a:t>4</a:t>
            </a:r>
            <a:r>
              <a:rPr lang="en-US" altLang="en-US" sz="1600"/>
              <a:t>|E</a:t>
            </a:r>
            <a:r>
              <a:rPr lang="en-US" altLang="en-US" sz="1600" baseline="-25000"/>
              <a:t>2</a:t>
            </a:r>
            <a:r>
              <a:rPr lang="en-US" altLang="en-US" sz="1600"/>
              <a:t>) = 0.1</a:t>
            </a:r>
          </a:p>
        </p:txBody>
      </p:sp>
      <p:sp>
        <p:nvSpPr>
          <p:cNvPr id="30748" name="Text Box 35">
            <a:extLst>
              <a:ext uri="{FF2B5EF4-FFF2-40B4-BE49-F238E27FC236}">
                <a16:creationId xmlns:a16="http://schemas.microsoft.com/office/drawing/2014/main" id="{FA904073-13DF-4D82-8246-EFE0D3A362FD}"/>
              </a:ext>
            </a:extLst>
          </p:cNvPr>
          <p:cNvSpPr txBox="1">
            <a:spLocks noChangeArrowheads="1"/>
          </p:cNvSpPr>
          <p:nvPr/>
        </p:nvSpPr>
        <p:spPr bwMode="auto">
          <a:xfrm rot="747253">
            <a:off x="2895600" y="5410200"/>
            <a:ext cx="2208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/>
              <a:t> SUV: P(E</a:t>
            </a:r>
            <a:r>
              <a:rPr lang="en-US" altLang="en-US" sz="1600" baseline="-25000"/>
              <a:t>5</a:t>
            </a:r>
            <a:r>
              <a:rPr lang="en-US" altLang="en-US" sz="1600"/>
              <a:t>|E</a:t>
            </a:r>
            <a:r>
              <a:rPr lang="en-US" altLang="en-US" sz="1600" baseline="-25000"/>
              <a:t>2</a:t>
            </a:r>
            <a:r>
              <a:rPr lang="en-US" altLang="en-US" sz="1600"/>
              <a:t>) = </a:t>
            </a:r>
            <a:r>
              <a:rPr lang="en-US" altLang="en-US" sz="1600">
                <a:solidFill>
                  <a:schemeClr val="accent2"/>
                </a:solidFill>
              </a:rPr>
              <a:t>0.3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E220207E-7D81-46E3-BD68-B2E1140526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Bayes’ Theorem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D8B48DE-38C5-453B-9ADE-4454470A6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077200" cy="2362200"/>
          </a:xfrm>
        </p:spPr>
        <p:txBody>
          <a:bodyPr/>
          <a:lstStyle/>
          <a:p>
            <a:pPr eaLnBrk="1" hangingPunct="1"/>
            <a:r>
              <a:rPr lang="en-US" altLang="en-US" sz="2000"/>
              <a:t>where:</a:t>
            </a:r>
            <a:endParaRPr lang="en-US" altLang="en-US" sz="2000" i="1" baseline="-25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	E</a:t>
            </a:r>
            <a:r>
              <a:rPr lang="en-US" altLang="en-US" sz="2000" baseline="-25000"/>
              <a:t>i</a:t>
            </a:r>
            <a:r>
              <a:rPr lang="en-US" altLang="en-US" sz="2000"/>
              <a:t> = i</a:t>
            </a:r>
            <a:r>
              <a:rPr lang="en-US" altLang="en-US" sz="2000" baseline="30000"/>
              <a:t>th</a:t>
            </a:r>
            <a:r>
              <a:rPr lang="en-US" altLang="en-US" sz="2000"/>
              <a:t> event of interest of the k possible events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i="1"/>
              <a:t>		</a:t>
            </a:r>
            <a:r>
              <a:rPr lang="en-US" altLang="en-US" sz="2000"/>
              <a:t>B = new event that might impact P(E</a:t>
            </a:r>
            <a:r>
              <a:rPr lang="en-US" altLang="en-US" sz="2000" baseline="-25000"/>
              <a:t>i</a:t>
            </a:r>
            <a:r>
              <a:rPr lang="en-US" altLang="en-US" sz="2000"/>
              <a:t>)</a:t>
            </a:r>
            <a:endParaRPr lang="en-US" altLang="en-US" sz="2000" baseline="-25000"/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Events E</a:t>
            </a:r>
            <a:r>
              <a:rPr lang="en-US" altLang="en-US" sz="2000" baseline="-25000"/>
              <a:t>1</a:t>
            </a:r>
            <a:r>
              <a:rPr lang="en-US" altLang="en-US" sz="2000"/>
              <a:t> to E</a:t>
            </a:r>
            <a:r>
              <a:rPr lang="en-US" altLang="en-US" sz="2000" baseline="-25000"/>
              <a:t>k</a:t>
            </a:r>
            <a:r>
              <a:rPr lang="en-US" altLang="en-US" sz="2000"/>
              <a:t> are mutually exclusive and collectively exhaustive</a:t>
            </a:r>
          </a:p>
        </p:txBody>
      </p:sp>
      <p:graphicFrame>
        <p:nvGraphicFramePr>
          <p:cNvPr id="31749" name="Object 4">
            <a:extLst>
              <a:ext uri="{FF2B5EF4-FFF2-40B4-BE49-F238E27FC236}">
                <a16:creationId xmlns:a16="http://schemas.microsoft.com/office/drawing/2014/main" id="{B73672E3-EB40-4392-9621-FA08484B2A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700" y="2133600"/>
          <a:ext cx="80772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Equation" r:id="rId3" imgW="4076700" imgH="431800" progId="Equation.3">
                  <p:embed/>
                </p:oleObj>
              </mc:Choice>
              <mc:Fallback>
                <p:oleObj name="Equation" r:id="rId3" imgW="40767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133600"/>
                        <a:ext cx="8077200" cy="927100"/>
                      </a:xfrm>
                      <a:prstGeom prst="rect">
                        <a:avLst/>
                      </a:prstGeom>
                      <a:solidFill>
                        <a:srgbClr val="FFFFD5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id="{325DF14B-E451-4ED2-AF31-8E5AF3C99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Bayes’ Theorem Example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0A8DCE49-506A-4CCA-929E-0770264F7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4495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/>
              <a:t>A </a:t>
            </a:r>
            <a:r>
              <a:rPr lang="en-US" altLang="en-US" sz="2400"/>
              <a:t>drilling company has estimated a 40% chance of striking oil for their new well. </a:t>
            </a:r>
            <a:r>
              <a:rPr lang="en-US" altLang="en-US" sz="2400">
                <a:solidFill>
                  <a:srgbClr val="FF0000"/>
                </a:solidFill>
              </a:rPr>
              <a:t>(Prior Probability)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A detailed test has been scheduled for more information. Historically, 60% of successful wells have had detailed tests, and 20% of unsuccessful wells have had detailed tests. </a:t>
            </a:r>
            <a:r>
              <a:rPr lang="en-US" altLang="en-US" sz="2400">
                <a:solidFill>
                  <a:srgbClr val="FF0000"/>
                </a:solidFill>
              </a:rPr>
              <a:t>(Conditional Probability)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Given that this well has been scheduled for a detailed test, what is the probability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/>
              <a:t>    that the well will be successful?</a:t>
            </a:r>
          </a:p>
        </p:txBody>
      </p:sp>
      <p:pic>
        <p:nvPicPr>
          <p:cNvPr id="32773" name="Picture 5" descr="j0283227">
            <a:extLst>
              <a:ext uri="{FF2B5EF4-FFF2-40B4-BE49-F238E27FC236}">
                <a16:creationId xmlns:a16="http://schemas.microsoft.com/office/drawing/2014/main" id="{30F735DD-C467-4839-A68F-4FF82E32B7B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86400"/>
            <a:ext cx="13716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0AA5FB19-2B54-4618-9E4F-5DE73CEF6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20000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Let </a:t>
            </a:r>
            <a:r>
              <a:rPr lang="en-US" altLang="en-US" sz="2400">
                <a:solidFill>
                  <a:schemeClr val="folHlink"/>
                </a:solidFill>
              </a:rPr>
              <a:t>S = successful well</a:t>
            </a:r>
            <a:r>
              <a:rPr lang="en-US" altLang="en-US" sz="2400"/>
              <a:t> and </a:t>
            </a:r>
            <a:r>
              <a:rPr lang="en-US" altLang="en-US" sz="2400">
                <a:solidFill>
                  <a:schemeClr val="folHlink"/>
                </a:solidFill>
              </a:rPr>
              <a:t>U = unsuccessful well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P(S) = .4 , P(U) = .6    (prior probabilities)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Define the detailed test event as </a:t>
            </a:r>
            <a:r>
              <a:rPr lang="en-US" altLang="en-US" sz="2400">
                <a:solidFill>
                  <a:schemeClr val="folHlink"/>
                </a:solidFill>
              </a:rPr>
              <a:t>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Conditional probabilities: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2800"/>
              <a:t>P(D|S) = .6          P(D|U) = .2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/>
              <a:t>Revised probabilities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3C2152B3-1C7A-4D17-90B5-E6DD93084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1000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 anchor="b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100" b="0">
                <a:solidFill>
                  <a:schemeClr val="tx2"/>
                </a:solidFill>
                <a:latin typeface="Tahoma" panose="020B0604030504040204" pitchFamily="34" charset="0"/>
              </a:rPr>
              <a:t>Bayes’ Theorem Example</a:t>
            </a:r>
          </a:p>
        </p:txBody>
      </p:sp>
      <p:graphicFrame>
        <p:nvGraphicFramePr>
          <p:cNvPr id="226366" name="Group 62">
            <a:extLst>
              <a:ext uri="{FF2B5EF4-FFF2-40B4-BE49-F238E27FC236}">
                <a16:creationId xmlns:a16="http://schemas.microsoft.com/office/drawing/2014/main" id="{7BF525B5-528B-4C00-B17B-76F837C3E690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4406900"/>
          <a:ext cx="8305800" cy="169703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8825"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Event</a:t>
                      </a:r>
                    </a:p>
                  </a:txBody>
                  <a:tcPr marL="90488" marR="90488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Prior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Conditional 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Joint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Revised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 </a:t>
                      </a: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(successful)</a:t>
                      </a:r>
                    </a:p>
                  </a:txBody>
                  <a:tcPr marL="90488" marR="90488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.4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.6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.4*.6 = .24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.24/.36 = .67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5"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 </a:t>
                      </a: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(unsuccessful)</a:t>
                      </a:r>
                    </a:p>
                  </a:txBody>
                  <a:tcPr marL="90488" marR="90488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.6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.2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.6*.2 = .12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.12/.36 = .33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823" name="Text Box 46">
            <a:extLst>
              <a:ext uri="{FF2B5EF4-FFF2-40B4-BE49-F238E27FC236}">
                <a16:creationId xmlns:a16="http://schemas.microsoft.com/office/drawing/2014/main" id="{CDF6CD69-9FB4-4A99-A065-71FF1C50C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235700"/>
            <a:ext cx="1524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0">
                <a:cs typeface="Arial" panose="020B0604020202020204" pitchFamily="34" charset="0"/>
              </a:rPr>
              <a:t>Sum = .36</a:t>
            </a:r>
          </a:p>
        </p:txBody>
      </p:sp>
      <p:sp>
        <p:nvSpPr>
          <p:cNvPr id="33824" name="Line 47">
            <a:extLst>
              <a:ext uri="{FF2B5EF4-FFF2-40B4-BE49-F238E27FC236}">
                <a16:creationId xmlns:a16="http://schemas.microsoft.com/office/drawing/2014/main" id="{EF8F0372-7451-40A4-A0D2-5D39DF63E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62357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3825" name="Line 59">
            <a:extLst>
              <a:ext uri="{FF2B5EF4-FFF2-40B4-BE49-F238E27FC236}">
                <a16:creationId xmlns:a16="http://schemas.microsoft.com/office/drawing/2014/main" id="{D649ECCE-8EA3-419E-A715-169692F8C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114800"/>
            <a:ext cx="3505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3826" name="Line 60">
            <a:extLst>
              <a:ext uri="{FF2B5EF4-FFF2-40B4-BE49-F238E27FC236}">
                <a16:creationId xmlns:a16="http://schemas.microsoft.com/office/drawing/2014/main" id="{08C8A129-2BDA-4C12-B226-9F8B8C4721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1148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3827" name="Text Box 61">
            <a:extLst>
              <a:ext uri="{FF2B5EF4-FFF2-40B4-BE49-F238E27FC236}">
                <a16:creationId xmlns:a16="http://schemas.microsoft.com/office/drawing/2014/main" id="{8A77DFFE-EBCE-4832-9F8A-4153ACEA7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i="1">
                <a:solidFill>
                  <a:srgbClr val="000099"/>
                </a:solidFill>
                <a:latin typeface="Tahoma" panose="020B0604030504040204" pitchFamily="34" charset="0"/>
              </a:rPr>
              <a:t>(continued)</a:t>
            </a:r>
          </a:p>
        </p:txBody>
      </p:sp>
      <p:pic>
        <p:nvPicPr>
          <p:cNvPr id="33828" name="Picture 63" descr="j0283227">
            <a:extLst>
              <a:ext uri="{FF2B5EF4-FFF2-40B4-BE49-F238E27FC236}">
                <a16:creationId xmlns:a16="http://schemas.microsoft.com/office/drawing/2014/main" id="{39F2B8B3-4FC5-4F08-9651-15139A426CB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44800"/>
            <a:ext cx="1295400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>
            <a:extLst>
              <a:ext uri="{FF2B5EF4-FFF2-40B4-BE49-F238E27FC236}">
                <a16:creationId xmlns:a16="http://schemas.microsoft.com/office/drawing/2014/main" id="{A6170E93-0D66-4D32-8650-1BBEB9319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848600" cy="1676400"/>
          </a:xfrm>
        </p:spPr>
        <p:txBody>
          <a:bodyPr/>
          <a:lstStyle/>
          <a:p>
            <a:pPr eaLnBrk="1" hangingPunct="1"/>
            <a:r>
              <a:rPr lang="en-US" altLang="en-US"/>
              <a:t>Given the detailed test, the revised probability of a successful well has risen to .67 from the original estimate of .4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BC7AAC9-83E4-469F-964C-CBDAF0A6E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1000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 anchor="b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100" b="0">
                <a:solidFill>
                  <a:schemeClr val="tx2"/>
                </a:solidFill>
                <a:latin typeface="Tahoma" panose="020B0604030504040204" pitchFamily="34" charset="0"/>
              </a:rPr>
              <a:t>Bayes’ Theorem Example</a:t>
            </a:r>
          </a:p>
        </p:txBody>
      </p:sp>
      <p:graphicFrame>
        <p:nvGraphicFramePr>
          <p:cNvPr id="228389" name="Group 37">
            <a:extLst>
              <a:ext uri="{FF2B5EF4-FFF2-40B4-BE49-F238E27FC236}">
                <a16:creationId xmlns:a16="http://schemas.microsoft.com/office/drawing/2014/main" id="{78574022-6B84-45FA-A6EB-4D3E52A9A878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4038600"/>
          <a:ext cx="8305800" cy="166370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5889"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Event</a:t>
                      </a:r>
                    </a:p>
                  </a:txBody>
                  <a:tcPr marL="90488" marR="90488" marT="44430" marB="444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Prior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Prob.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Conditional Prob.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Joint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Prob.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Revised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Prob.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245"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 </a:t>
                      </a: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(successful)</a:t>
                      </a:r>
                    </a:p>
                  </a:txBody>
                  <a:tcPr marL="90488" marR="90488" marT="44430" marB="444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.4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.6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.4*.6 = .24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.24/.36 = .67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567"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 </a:t>
                      </a: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(unsuccessful)</a:t>
                      </a:r>
                    </a:p>
                  </a:txBody>
                  <a:tcPr marL="90488" marR="90488" marT="44430" marB="444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.6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.2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.6*.2 = .12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>
                      <a:lvl1pPr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25450" algn="l" defTabSz="85248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852488" algn="l" defTabSz="852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algn="l" defTabSz="8524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706563" algn="l" defTabSz="852488">
                        <a:spcBef>
                          <a:spcPct val="20000"/>
                        </a:spcBef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637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209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781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35363" defTabSz="8524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D2B4E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.12/.36 = .33</a:t>
                      </a:r>
                    </a:p>
                  </a:txBody>
                  <a:tcPr marL="90488" marR="90488" marT="44430" marB="444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847" name="Text Box 31">
            <a:extLst>
              <a:ext uri="{FF2B5EF4-FFF2-40B4-BE49-F238E27FC236}">
                <a16:creationId xmlns:a16="http://schemas.microsoft.com/office/drawing/2014/main" id="{EB3EF112-1AFF-48B4-9E77-B990EBB8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867400"/>
            <a:ext cx="1524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0">
                <a:cs typeface="Arial" panose="020B0604020202020204" pitchFamily="34" charset="0"/>
              </a:rPr>
              <a:t>Sum = .36</a:t>
            </a:r>
          </a:p>
        </p:txBody>
      </p:sp>
      <p:sp>
        <p:nvSpPr>
          <p:cNvPr id="34848" name="Line 32">
            <a:extLst>
              <a:ext uri="{FF2B5EF4-FFF2-40B4-BE49-F238E27FC236}">
                <a16:creationId xmlns:a16="http://schemas.microsoft.com/office/drawing/2014/main" id="{5365FA87-148D-4A36-9A8F-8BC984776D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8674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4849" name="Oval 33">
            <a:extLst>
              <a:ext uri="{FF2B5EF4-FFF2-40B4-BE49-F238E27FC236}">
                <a16:creationId xmlns:a16="http://schemas.microsoft.com/office/drawing/2014/main" id="{B433CB84-6E49-4632-91B3-77FE10B63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724400"/>
            <a:ext cx="609600" cy="5334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4850" name="Line 34">
            <a:extLst>
              <a:ext uri="{FF2B5EF4-FFF2-40B4-BE49-F238E27FC236}">
                <a16:creationId xmlns:a16="http://schemas.microsoft.com/office/drawing/2014/main" id="{C774EA01-D154-4764-B4B5-7593E30CA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819400"/>
            <a:ext cx="1447800" cy="1981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4851" name="Oval 35">
            <a:extLst>
              <a:ext uri="{FF2B5EF4-FFF2-40B4-BE49-F238E27FC236}">
                <a16:creationId xmlns:a16="http://schemas.microsoft.com/office/drawing/2014/main" id="{F046FBAD-DD04-4253-A4A4-324A8314A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09800"/>
            <a:ext cx="762000" cy="6858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4852" name="Text Box 36">
            <a:extLst>
              <a:ext uri="{FF2B5EF4-FFF2-40B4-BE49-F238E27FC236}">
                <a16:creationId xmlns:a16="http://schemas.microsoft.com/office/drawing/2014/main" id="{5F4C0862-9290-4C05-B3A5-D82D8B396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i="1">
                <a:solidFill>
                  <a:srgbClr val="000099"/>
                </a:solidFill>
                <a:latin typeface="Tahoma" panose="020B0604030504040204" pitchFamily="34" charset="0"/>
              </a:rPr>
              <a:t>(continued)</a:t>
            </a:r>
          </a:p>
        </p:txBody>
      </p:sp>
      <p:pic>
        <p:nvPicPr>
          <p:cNvPr id="34853" name="Picture 38" descr="j0283227">
            <a:extLst>
              <a:ext uri="{FF2B5EF4-FFF2-40B4-BE49-F238E27FC236}">
                <a16:creationId xmlns:a16="http://schemas.microsoft.com/office/drawing/2014/main" id="{69771C0D-CEF6-4E73-99A3-82C2CEE97C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44800"/>
            <a:ext cx="1295400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4098">
            <a:extLst>
              <a:ext uri="{FF2B5EF4-FFF2-40B4-BE49-F238E27FC236}">
                <a16:creationId xmlns:a16="http://schemas.microsoft.com/office/drawing/2014/main" id="{7A043023-C30A-45B7-9BA9-10CAE6D10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700"/>
              <a:t>Introduction to Probability Distributions</a:t>
            </a:r>
          </a:p>
        </p:txBody>
      </p:sp>
      <p:sp>
        <p:nvSpPr>
          <p:cNvPr id="35844" name="Rectangle 4099">
            <a:extLst>
              <a:ext uri="{FF2B5EF4-FFF2-40B4-BE49-F238E27FC236}">
                <a16:creationId xmlns:a16="http://schemas.microsoft.com/office/drawing/2014/main" id="{84E91B16-CC2E-425F-85A5-A7CB36369F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16002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folHlink"/>
                </a:solidFill>
              </a:rPr>
              <a:t>Random Variable</a:t>
            </a:r>
          </a:p>
          <a:p>
            <a:pPr lvl="1" eaLnBrk="1" hangingPunct="1"/>
            <a:r>
              <a:rPr lang="en-US" altLang="en-US" sz="2800" dirty="0"/>
              <a:t>Represents a possible numerical value from a random event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35845" name="Rectangle 4109">
            <a:extLst>
              <a:ext uri="{FF2B5EF4-FFF2-40B4-BE49-F238E27FC236}">
                <a16:creationId xmlns:a16="http://schemas.microsoft.com/office/drawing/2014/main" id="{F63144E8-B9A4-454A-B635-EE3A958B4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198813"/>
            <a:ext cx="2332038" cy="874712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/>
              <a:t>Random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en-US" sz="2400"/>
              <a:t>Variables</a:t>
            </a:r>
          </a:p>
        </p:txBody>
      </p:sp>
      <p:sp>
        <p:nvSpPr>
          <p:cNvPr id="35846" name="Rectangle 4110">
            <a:extLst>
              <a:ext uri="{FF2B5EF4-FFF2-40B4-BE49-F238E27FC236}">
                <a16:creationId xmlns:a16="http://schemas.microsoft.com/office/drawing/2014/main" id="{25808E94-3661-4422-B1AB-13634E10D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4514850"/>
            <a:ext cx="2514600" cy="687388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/>
              <a:t>Discrete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en-US" sz="2000"/>
              <a:t>Random Variable</a:t>
            </a:r>
          </a:p>
        </p:txBody>
      </p:sp>
      <p:sp>
        <p:nvSpPr>
          <p:cNvPr id="35847" name="Rectangle 4111">
            <a:extLst>
              <a:ext uri="{FF2B5EF4-FFF2-40B4-BE49-F238E27FC236}">
                <a16:creationId xmlns:a16="http://schemas.microsoft.com/office/drawing/2014/main" id="{E3600ABE-8397-4980-97F5-6DD10944F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238" y="4514850"/>
            <a:ext cx="2374900" cy="687388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/>
              <a:t>Continuous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en-US" sz="2000"/>
              <a:t>Random Variable</a:t>
            </a:r>
          </a:p>
        </p:txBody>
      </p:sp>
      <p:cxnSp>
        <p:nvCxnSpPr>
          <p:cNvPr id="35848" name="AutoShape 4113">
            <a:extLst>
              <a:ext uri="{FF2B5EF4-FFF2-40B4-BE49-F238E27FC236}">
                <a16:creationId xmlns:a16="http://schemas.microsoft.com/office/drawing/2014/main" id="{7FB3C0EF-C02A-46F5-8F3D-27583554343F}"/>
              </a:ext>
            </a:extLst>
          </p:cNvPr>
          <p:cNvCxnSpPr>
            <a:cxnSpLocks noChangeShapeType="1"/>
            <a:stCxn id="35845" idx="2"/>
            <a:endCxn id="35846" idx="0"/>
          </p:cNvCxnSpPr>
          <p:nvPr/>
        </p:nvCxnSpPr>
        <p:spPr bwMode="auto">
          <a:xfrm rot="5400000">
            <a:off x="3995738" y="3371850"/>
            <a:ext cx="422275" cy="18446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49" name="AutoShape 4114">
            <a:extLst>
              <a:ext uri="{FF2B5EF4-FFF2-40B4-BE49-F238E27FC236}">
                <a16:creationId xmlns:a16="http://schemas.microsoft.com/office/drawing/2014/main" id="{4725161B-8102-4876-A6CD-C560387B737E}"/>
              </a:ext>
            </a:extLst>
          </p:cNvPr>
          <p:cNvCxnSpPr>
            <a:cxnSpLocks noChangeShapeType="1"/>
            <a:stCxn id="35845" idx="2"/>
            <a:endCxn id="35847" idx="0"/>
          </p:cNvCxnSpPr>
          <p:nvPr/>
        </p:nvCxnSpPr>
        <p:spPr bwMode="auto">
          <a:xfrm rot="16200000" flipH="1">
            <a:off x="5865813" y="3346450"/>
            <a:ext cx="422275" cy="18954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0" name="Line 4118">
            <a:extLst>
              <a:ext uri="{FF2B5EF4-FFF2-40B4-BE49-F238E27FC236}">
                <a16:creationId xmlns:a16="http://schemas.microsoft.com/office/drawing/2014/main" id="{AE118307-783D-4F63-A7F6-9A3BCC47B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3725" y="4349750"/>
            <a:ext cx="1588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4119">
            <a:extLst>
              <a:ext uri="{FF2B5EF4-FFF2-40B4-BE49-F238E27FC236}">
                <a16:creationId xmlns:a16="http://schemas.microsoft.com/office/drawing/2014/main" id="{0B0A6B61-9A44-4060-A6A2-06F435CBA2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6246813"/>
            <a:ext cx="2901950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2" name="Freeform 4120">
            <a:extLst>
              <a:ext uri="{FF2B5EF4-FFF2-40B4-BE49-F238E27FC236}">
                <a16:creationId xmlns:a16="http://schemas.microsoft.com/office/drawing/2014/main" id="{319BFED7-E96F-4299-A69F-6D6852F4C344}"/>
              </a:ext>
            </a:extLst>
          </p:cNvPr>
          <p:cNvSpPr>
            <a:spLocks/>
          </p:cNvSpPr>
          <p:nvPr/>
        </p:nvSpPr>
        <p:spPr bwMode="auto">
          <a:xfrm>
            <a:off x="7010400" y="5408613"/>
            <a:ext cx="1390650" cy="766762"/>
          </a:xfrm>
          <a:custGeom>
            <a:avLst/>
            <a:gdLst>
              <a:gd name="T0" fmla="*/ 2147483646 w 1030"/>
              <a:gd name="T1" fmla="*/ 2147483646 h 991"/>
              <a:gd name="T2" fmla="*/ 2147483646 w 1030"/>
              <a:gd name="T3" fmla="*/ 2147483646 h 991"/>
              <a:gd name="T4" fmla="*/ 2147483646 w 1030"/>
              <a:gd name="T5" fmla="*/ 2147483646 h 991"/>
              <a:gd name="T6" fmla="*/ 2147483646 w 1030"/>
              <a:gd name="T7" fmla="*/ 2147483646 h 991"/>
              <a:gd name="T8" fmla="*/ 2147483646 w 1030"/>
              <a:gd name="T9" fmla="*/ 2147483646 h 991"/>
              <a:gd name="T10" fmla="*/ 2147483646 w 1030"/>
              <a:gd name="T11" fmla="*/ 2147483646 h 991"/>
              <a:gd name="T12" fmla="*/ 2147483646 w 1030"/>
              <a:gd name="T13" fmla="*/ 2147483646 h 991"/>
              <a:gd name="T14" fmla="*/ 2147483646 w 1030"/>
              <a:gd name="T15" fmla="*/ 2147483646 h 991"/>
              <a:gd name="T16" fmla="*/ 2147483646 w 1030"/>
              <a:gd name="T17" fmla="*/ 2147483646 h 991"/>
              <a:gd name="T18" fmla="*/ 2147483646 w 1030"/>
              <a:gd name="T19" fmla="*/ 2147483646 h 991"/>
              <a:gd name="T20" fmla="*/ 2147483646 w 1030"/>
              <a:gd name="T21" fmla="*/ 2147483646 h 991"/>
              <a:gd name="T22" fmla="*/ 2147483646 w 1030"/>
              <a:gd name="T23" fmla="*/ 2147483646 h 991"/>
              <a:gd name="T24" fmla="*/ 2147483646 w 1030"/>
              <a:gd name="T25" fmla="*/ 2147483646 h 991"/>
              <a:gd name="T26" fmla="*/ 2147483646 w 1030"/>
              <a:gd name="T27" fmla="*/ 2147483646 h 991"/>
              <a:gd name="T28" fmla="*/ 2147483646 w 1030"/>
              <a:gd name="T29" fmla="*/ 2147483646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Freeform 4121">
            <a:extLst>
              <a:ext uri="{FF2B5EF4-FFF2-40B4-BE49-F238E27FC236}">
                <a16:creationId xmlns:a16="http://schemas.microsoft.com/office/drawing/2014/main" id="{010F6619-7B00-4935-BD8D-5B4DE6F230CB}"/>
              </a:ext>
            </a:extLst>
          </p:cNvPr>
          <p:cNvSpPr>
            <a:spLocks/>
          </p:cNvSpPr>
          <p:nvPr/>
        </p:nvSpPr>
        <p:spPr bwMode="auto">
          <a:xfrm>
            <a:off x="5638800" y="5408613"/>
            <a:ext cx="1393825" cy="766762"/>
          </a:xfrm>
          <a:custGeom>
            <a:avLst/>
            <a:gdLst>
              <a:gd name="T0" fmla="*/ 0 w 1032"/>
              <a:gd name="T1" fmla="*/ 2147483646 h 991"/>
              <a:gd name="T2" fmla="*/ 2147483646 w 1032"/>
              <a:gd name="T3" fmla="*/ 2147483646 h 991"/>
              <a:gd name="T4" fmla="*/ 2147483646 w 1032"/>
              <a:gd name="T5" fmla="*/ 2147483646 h 991"/>
              <a:gd name="T6" fmla="*/ 2147483646 w 1032"/>
              <a:gd name="T7" fmla="*/ 2147483646 h 991"/>
              <a:gd name="T8" fmla="*/ 2147483646 w 1032"/>
              <a:gd name="T9" fmla="*/ 2147483646 h 991"/>
              <a:gd name="T10" fmla="*/ 2147483646 w 1032"/>
              <a:gd name="T11" fmla="*/ 2147483646 h 991"/>
              <a:gd name="T12" fmla="*/ 2147483646 w 1032"/>
              <a:gd name="T13" fmla="*/ 2147483646 h 991"/>
              <a:gd name="T14" fmla="*/ 2147483646 w 1032"/>
              <a:gd name="T15" fmla="*/ 2147483646 h 991"/>
              <a:gd name="T16" fmla="*/ 2147483646 w 1032"/>
              <a:gd name="T17" fmla="*/ 2147483646 h 991"/>
              <a:gd name="T18" fmla="*/ 2147483646 w 1032"/>
              <a:gd name="T19" fmla="*/ 2147483646 h 991"/>
              <a:gd name="T20" fmla="*/ 2147483646 w 1032"/>
              <a:gd name="T21" fmla="*/ 2147483646 h 991"/>
              <a:gd name="T22" fmla="*/ 2147483646 w 1032"/>
              <a:gd name="T23" fmla="*/ 2147483646 h 991"/>
              <a:gd name="T24" fmla="*/ 2147483646 w 1032"/>
              <a:gd name="T25" fmla="*/ 2147483646 h 991"/>
              <a:gd name="T26" fmla="*/ 2147483646 w 1032"/>
              <a:gd name="T27" fmla="*/ 2147483646 h 991"/>
              <a:gd name="T28" fmla="*/ 2147483646 w 1032"/>
              <a:gd name="T29" fmla="*/ 2147483646 h 991"/>
              <a:gd name="T30" fmla="*/ 2147483646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4125">
            <a:extLst>
              <a:ext uri="{FF2B5EF4-FFF2-40B4-BE49-F238E27FC236}">
                <a16:creationId xmlns:a16="http://schemas.microsoft.com/office/drawing/2014/main" id="{B081DCA3-60FA-4C4F-A6FD-2CB933890C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246813"/>
            <a:ext cx="2901950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5" name="Line 4126">
            <a:extLst>
              <a:ext uri="{FF2B5EF4-FFF2-40B4-BE49-F238E27FC236}">
                <a16:creationId xmlns:a16="http://schemas.microsoft.com/office/drawing/2014/main" id="{690E2C11-AD6D-4B99-BE96-9254F960D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942013"/>
            <a:ext cx="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56" name="Line 4127">
            <a:extLst>
              <a:ext uri="{FF2B5EF4-FFF2-40B4-BE49-F238E27FC236}">
                <a16:creationId xmlns:a16="http://schemas.microsoft.com/office/drawing/2014/main" id="{4414F05D-9C57-40CB-B85B-8A96869D0E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789613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57" name="Line 4128">
            <a:extLst>
              <a:ext uri="{FF2B5EF4-FFF2-40B4-BE49-F238E27FC236}">
                <a16:creationId xmlns:a16="http://schemas.microsoft.com/office/drawing/2014/main" id="{B7C53D4C-378D-47F1-A437-BF081B403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332413"/>
            <a:ext cx="0" cy="914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58" name="Line 4129">
            <a:extLst>
              <a:ext uri="{FF2B5EF4-FFF2-40B4-BE49-F238E27FC236}">
                <a16:creationId xmlns:a16="http://schemas.microsoft.com/office/drawing/2014/main" id="{87570F6B-5D41-494E-95E6-8525F8B11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561013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59" name="Line 4130">
            <a:extLst>
              <a:ext uri="{FF2B5EF4-FFF2-40B4-BE49-F238E27FC236}">
                <a16:creationId xmlns:a16="http://schemas.microsoft.com/office/drawing/2014/main" id="{67B63D47-D326-4AE4-B1CF-D018132A3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408613"/>
            <a:ext cx="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60" name="Line 4131">
            <a:extLst>
              <a:ext uri="{FF2B5EF4-FFF2-40B4-BE49-F238E27FC236}">
                <a16:creationId xmlns:a16="http://schemas.microsoft.com/office/drawing/2014/main" id="{BFF75E72-3E8B-465F-8FD1-201E7667C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637213"/>
            <a:ext cx="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61" name="Line 4132">
            <a:extLst>
              <a:ext uri="{FF2B5EF4-FFF2-40B4-BE49-F238E27FC236}">
                <a16:creationId xmlns:a16="http://schemas.microsoft.com/office/drawing/2014/main" id="{88D5598E-0E9C-465A-A2B3-DD52EEAAF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789613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62" name="Line 4133">
            <a:extLst>
              <a:ext uri="{FF2B5EF4-FFF2-40B4-BE49-F238E27FC236}">
                <a16:creationId xmlns:a16="http://schemas.microsoft.com/office/drawing/2014/main" id="{8CAC0A0B-C29F-4CAF-BC18-D12D713A93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865813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63" name="Line 4134">
            <a:extLst>
              <a:ext uri="{FF2B5EF4-FFF2-40B4-BE49-F238E27FC236}">
                <a16:creationId xmlns:a16="http://schemas.microsoft.com/office/drawing/2014/main" id="{E072FC10-FC87-4B30-AD77-99815A4DF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018213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64" name="Line 4135">
            <a:extLst>
              <a:ext uri="{FF2B5EF4-FFF2-40B4-BE49-F238E27FC236}">
                <a16:creationId xmlns:a16="http://schemas.microsoft.com/office/drawing/2014/main" id="{0992BBAE-118D-4B91-B338-670A705985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6094413"/>
            <a:ext cx="0" cy="152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65" name="Line 4136">
            <a:extLst>
              <a:ext uri="{FF2B5EF4-FFF2-40B4-BE49-F238E27FC236}">
                <a16:creationId xmlns:a16="http://schemas.microsoft.com/office/drawing/2014/main" id="{3C4F328D-C9DF-4B2E-95D1-3ACC2734C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18213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5866" name="Line 4137">
            <a:extLst>
              <a:ext uri="{FF2B5EF4-FFF2-40B4-BE49-F238E27FC236}">
                <a16:creationId xmlns:a16="http://schemas.microsoft.com/office/drawing/2014/main" id="{8C35BB46-C559-4BBC-824B-4543653C0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865813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B68DE9-DE7C-4C3B-921B-A3C0E8D1D851}"/>
              </a:ext>
            </a:extLst>
          </p:cNvPr>
          <p:cNvSpPr txBox="1"/>
          <p:nvPr/>
        </p:nvSpPr>
        <p:spPr>
          <a:xfrm>
            <a:off x="7147032" y="5362396"/>
            <a:ext cx="1782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Will be covered in in other presentations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1026">
            <a:extLst>
              <a:ext uri="{FF2B5EF4-FFF2-40B4-BE49-F238E27FC236}">
                <a16:creationId xmlns:a16="http://schemas.microsoft.com/office/drawing/2014/main" id="{15DE89D6-0BEF-4611-8F35-481B107B7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7239000" cy="762000"/>
          </a:xfrm>
        </p:spPr>
        <p:txBody>
          <a:bodyPr/>
          <a:lstStyle/>
          <a:p>
            <a:pPr eaLnBrk="1" hangingPunct="1"/>
            <a:r>
              <a:rPr lang="en-US" altLang="en-US"/>
              <a:t>Discrete Random Variables</a:t>
            </a:r>
          </a:p>
        </p:txBody>
      </p:sp>
      <p:sp>
        <p:nvSpPr>
          <p:cNvPr id="36868" name="Rectangle 1027">
            <a:extLst>
              <a:ext uri="{FF2B5EF4-FFF2-40B4-BE49-F238E27FC236}">
                <a16:creationId xmlns:a16="http://schemas.microsoft.com/office/drawing/2014/main" id="{25BB5CDD-C1CD-44DF-B0D7-62498AB2D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Can only assume a countable number of values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9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Examples: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/>
          </a:p>
          <a:p>
            <a:pPr lvl="1" eaLnBrk="1" hangingPunct="1">
              <a:lnSpc>
                <a:spcPct val="80000"/>
              </a:lnSpc>
            </a:pPr>
            <a:r>
              <a:rPr lang="en-US" altLang="en-US" b="1">
                <a:solidFill>
                  <a:schemeClr val="folHlink"/>
                </a:solidFill>
              </a:rPr>
              <a:t>Roll a die twice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		Let  x  be the number of times 4 comes up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		(then  x  could be 0, 1, or 2 times)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b="1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b="1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b="1">
                <a:solidFill>
                  <a:schemeClr val="folHlink"/>
                </a:solidFill>
              </a:rPr>
              <a:t>Toss a coin 5 times.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folHlink"/>
                </a:solidFill>
              </a:rPr>
              <a:t>	   Let  x  be the number of heads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folHlink"/>
                </a:solidFill>
              </a:rPr>
              <a:t>      (then  x  = 0, 1, 2, 3, 4, or 5)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6869" name="Rectangle 1028">
            <a:extLst>
              <a:ext uri="{FF2B5EF4-FFF2-40B4-BE49-F238E27FC236}">
                <a16:creationId xmlns:a16="http://schemas.microsoft.com/office/drawing/2014/main" id="{52F27533-87B5-4F65-AECE-B1AAFFEB5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0" name="Rectangle 1029">
            <a:extLst>
              <a:ext uri="{FF2B5EF4-FFF2-40B4-BE49-F238E27FC236}">
                <a16:creationId xmlns:a16="http://schemas.microsoft.com/office/drawing/2014/main" id="{4E8DAE12-E8E4-450F-9F70-3BD0C13D7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1" name="Rectangle 1030">
            <a:extLst>
              <a:ext uri="{FF2B5EF4-FFF2-40B4-BE49-F238E27FC236}">
                <a16:creationId xmlns:a16="http://schemas.microsoft.com/office/drawing/2014/main" id="{C04FCC71-D298-4939-AEFD-791DDAA16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2" name="Rectangle 1031">
            <a:extLst>
              <a:ext uri="{FF2B5EF4-FFF2-40B4-BE49-F238E27FC236}">
                <a16:creationId xmlns:a16="http://schemas.microsoft.com/office/drawing/2014/main" id="{5B602297-3276-4196-8BD2-DCC6F09A0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3" name="Rectangle 1032">
            <a:extLst>
              <a:ext uri="{FF2B5EF4-FFF2-40B4-BE49-F238E27FC236}">
                <a16:creationId xmlns:a16="http://schemas.microsoft.com/office/drawing/2014/main" id="{48B3394B-5F2C-40D2-9144-11273B3FC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4" name="Rectangle 1033">
            <a:extLst>
              <a:ext uri="{FF2B5EF4-FFF2-40B4-BE49-F238E27FC236}">
                <a16:creationId xmlns:a16="http://schemas.microsoft.com/office/drawing/2014/main" id="{8D0B28E1-7BA2-4450-B72B-F6F5EC04B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5" name="Oval 1034">
            <a:extLst>
              <a:ext uri="{FF2B5EF4-FFF2-40B4-BE49-F238E27FC236}">
                <a16:creationId xmlns:a16="http://schemas.microsoft.com/office/drawing/2014/main" id="{B7BA751F-AFB5-427A-9EFF-9811F62D5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6" name="Oval 1035">
            <a:extLst>
              <a:ext uri="{FF2B5EF4-FFF2-40B4-BE49-F238E27FC236}">
                <a16:creationId xmlns:a16="http://schemas.microsoft.com/office/drawing/2014/main" id="{7CCAA8D9-50AB-4554-AB6A-7D5CC21FF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7" name="Oval 1036">
            <a:extLst>
              <a:ext uri="{FF2B5EF4-FFF2-40B4-BE49-F238E27FC236}">
                <a16:creationId xmlns:a16="http://schemas.microsoft.com/office/drawing/2014/main" id="{306EBEB5-5AC0-4E64-B574-9F7AE1EDA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8" name="Oval 1037">
            <a:extLst>
              <a:ext uri="{FF2B5EF4-FFF2-40B4-BE49-F238E27FC236}">
                <a16:creationId xmlns:a16="http://schemas.microsoft.com/office/drawing/2014/main" id="{41FBE9F2-22D9-4EC4-B6E7-E4EB08230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5971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9" name="Oval 1038">
            <a:extLst>
              <a:ext uri="{FF2B5EF4-FFF2-40B4-BE49-F238E27FC236}">
                <a16:creationId xmlns:a16="http://schemas.microsoft.com/office/drawing/2014/main" id="{EFB5B600-F130-4F42-8E6D-D39511A1C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0" name="Oval 1039">
            <a:extLst>
              <a:ext uri="{FF2B5EF4-FFF2-40B4-BE49-F238E27FC236}">
                <a16:creationId xmlns:a16="http://schemas.microsoft.com/office/drawing/2014/main" id="{FCE6ECAC-AEEC-4E33-BCE8-ACBB71F74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2584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1" name="Oval 1040">
            <a:extLst>
              <a:ext uri="{FF2B5EF4-FFF2-40B4-BE49-F238E27FC236}">
                <a16:creationId xmlns:a16="http://schemas.microsoft.com/office/drawing/2014/main" id="{5503A9D6-D98F-40E5-A2D8-90B286B2C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2" name="Oval 1041">
            <a:extLst>
              <a:ext uri="{FF2B5EF4-FFF2-40B4-BE49-F238E27FC236}">
                <a16:creationId xmlns:a16="http://schemas.microsoft.com/office/drawing/2014/main" id="{FF7C23E5-BFE4-43F7-9241-076E3DAF6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3" name="Oval 1042">
            <a:extLst>
              <a:ext uri="{FF2B5EF4-FFF2-40B4-BE49-F238E27FC236}">
                <a16:creationId xmlns:a16="http://schemas.microsoft.com/office/drawing/2014/main" id="{27BA70A8-6C10-4583-A15D-1155B53A0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85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4" name="Oval 1043">
            <a:extLst>
              <a:ext uri="{FF2B5EF4-FFF2-40B4-BE49-F238E27FC236}">
                <a16:creationId xmlns:a16="http://schemas.microsoft.com/office/drawing/2014/main" id="{BF764BFD-E780-447C-B195-D3372673B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5" name="Oval 1044">
            <a:extLst>
              <a:ext uri="{FF2B5EF4-FFF2-40B4-BE49-F238E27FC236}">
                <a16:creationId xmlns:a16="http://schemas.microsoft.com/office/drawing/2014/main" id="{ED090D8A-F1CD-4FC1-AEE0-B9B00B85D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6675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6" name="Oval 1045">
            <a:extLst>
              <a:ext uri="{FF2B5EF4-FFF2-40B4-BE49-F238E27FC236}">
                <a16:creationId xmlns:a16="http://schemas.microsoft.com/office/drawing/2014/main" id="{F97A74FB-7D2D-4258-86DE-DC1E8A50C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7" name="Oval 1046">
            <a:extLst>
              <a:ext uri="{FF2B5EF4-FFF2-40B4-BE49-F238E27FC236}">
                <a16:creationId xmlns:a16="http://schemas.microsoft.com/office/drawing/2014/main" id="{6AB75C50-30D5-4F0A-BF1C-A4C5D7ED4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2925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8" name="Oval 1047">
            <a:extLst>
              <a:ext uri="{FF2B5EF4-FFF2-40B4-BE49-F238E27FC236}">
                <a16:creationId xmlns:a16="http://schemas.microsoft.com/office/drawing/2014/main" id="{91E2989D-4C7C-455A-9302-3F1A4BDD8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89" name="Oval 1048">
            <a:extLst>
              <a:ext uri="{FF2B5EF4-FFF2-40B4-BE49-F238E27FC236}">
                <a16:creationId xmlns:a16="http://schemas.microsoft.com/office/drawing/2014/main" id="{B3213FB9-960A-4D66-BAC0-9DDF81445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2925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90" name="Oval 1049">
            <a:extLst>
              <a:ext uri="{FF2B5EF4-FFF2-40B4-BE49-F238E27FC236}">
                <a16:creationId xmlns:a16="http://schemas.microsoft.com/office/drawing/2014/main" id="{1B20B494-C171-4719-BF1F-741DF0F6E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91" name="Oval 1050">
            <a:extLst>
              <a:ext uri="{FF2B5EF4-FFF2-40B4-BE49-F238E27FC236}">
                <a16:creationId xmlns:a16="http://schemas.microsoft.com/office/drawing/2014/main" id="{D3EB5B78-23F6-4B84-AA05-6C960425C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2925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92" name="Oval 1051">
            <a:extLst>
              <a:ext uri="{FF2B5EF4-FFF2-40B4-BE49-F238E27FC236}">
                <a16:creationId xmlns:a16="http://schemas.microsoft.com/office/drawing/2014/main" id="{9918B3C2-1C9B-4D7A-8951-D6310D537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93" name="Oval 1052">
            <a:extLst>
              <a:ext uri="{FF2B5EF4-FFF2-40B4-BE49-F238E27FC236}">
                <a16:creationId xmlns:a16="http://schemas.microsoft.com/office/drawing/2014/main" id="{A778A8C3-7A3E-4097-834B-F62A20551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94" name="Oval 1053">
            <a:extLst>
              <a:ext uri="{FF2B5EF4-FFF2-40B4-BE49-F238E27FC236}">
                <a16:creationId xmlns:a16="http://schemas.microsoft.com/office/drawing/2014/main" id="{552C0AB1-8F2B-456D-B73E-7847F3A3A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95" name="Oval 1054">
            <a:extLst>
              <a:ext uri="{FF2B5EF4-FFF2-40B4-BE49-F238E27FC236}">
                <a16:creationId xmlns:a16="http://schemas.microsoft.com/office/drawing/2014/main" id="{4188DFCC-1C2C-4FEA-9BEA-229001EF2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36896" name="Picture 1055" descr="BS00590_[1]">
            <a:extLst>
              <a:ext uri="{FF2B5EF4-FFF2-40B4-BE49-F238E27FC236}">
                <a16:creationId xmlns:a16="http://schemas.microsoft.com/office/drawing/2014/main" id="{752E32E3-3E04-4CF5-8C73-73F5B4A0D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480060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77">
            <a:extLst>
              <a:ext uri="{FF2B5EF4-FFF2-40B4-BE49-F238E27FC236}">
                <a16:creationId xmlns:a16="http://schemas.microsoft.com/office/drawing/2014/main" id="{99F008A8-2039-4BD1-83A5-F00A6B3B1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048000"/>
            <a:ext cx="2590800" cy="1828800"/>
          </a:xfrm>
          <a:prstGeom prst="rect">
            <a:avLst/>
          </a:prstGeom>
          <a:solidFill>
            <a:srgbClr val="FFFFD5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8D1DE751-9F3E-4DCE-8D5A-9BCF85624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9343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8229600" algn="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822960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en-US" b="0">
                <a:solidFill>
                  <a:schemeClr val="folHlink"/>
                </a:solidFill>
              </a:rPr>
              <a:t>Experiment:  Toss 2 Coins.    Let  x = # heads.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7898131B-E5EB-475B-BCF5-F679BB3E63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200400"/>
            <a:ext cx="175260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35F0679B-B9BE-4EA0-A195-51F81740C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114800"/>
            <a:ext cx="17526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BBE45BF7-3E20-4F69-BA13-D2D032B13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191000"/>
            <a:ext cx="1752600" cy="762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3AC74002-ABB9-4470-BDDF-E8518772B0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648200"/>
            <a:ext cx="1752600" cy="1219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Freeform 14">
            <a:extLst>
              <a:ext uri="{FF2B5EF4-FFF2-40B4-BE49-F238E27FC236}">
                <a16:creationId xmlns:a16="http://schemas.microsoft.com/office/drawing/2014/main" id="{820CB8E5-4AD6-4DE9-88AA-32BF9D76EB93}"/>
              </a:ext>
            </a:extLst>
          </p:cNvPr>
          <p:cNvSpPr>
            <a:spLocks/>
          </p:cNvSpPr>
          <p:nvPr/>
        </p:nvSpPr>
        <p:spPr bwMode="auto">
          <a:xfrm>
            <a:off x="1322388" y="3005138"/>
            <a:ext cx="7937" cy="1587"/>
          </a:xfrm>
          <a:custGeom>
            <a:avLst/>
            <a:gdLst>
              <a:gd name="T0" fmla="*/ 2147483646 w 5"/>
              <a:gd name="T1" fmla="*/ 0 h 1"/>
              <a:gd name="T2" fmla="*/ 2147483646 w 5"/>
              <a:gd name="T3" fmla="*/ 0 h 1"/>
              <a:gd name="T4" fmla="*/ 2147483646 w 5"/>
              <a:gd name="T5" fmla="*/ 0 h 1"/>
              <a:gd name="T6" fmla="*/ 0 w 5"/>
              <a:gd name="T7" fmla="*/ 0 h 1"/>
              <a:gd name="T8" fmla="*/ 2147483646 w 5"/>
              <a:gd name="T9" fmla="*/ 0 h 1"/>
              <a:gd name="T10" fmla="*/ 2147483646 w 5"/>
              <a:gd name="T11" fmla="*/ 0 h 1"/>
              <a:gd name="T12" fmla="*/ 2147483646 w 5"/>
              <a:gd name="T13" fmla="*/ 0 h 1"/>
              <a:gd name="T14" fmla="*/ 2147483646 w 5"/>
              <a:gd name="T15" fmla="*/ 0 h 1"/>
              <a:gd name="T16" fmla="*/ 2147483646 w 5"/>
              <a:gd name="T17" fmla="*/ 0 h 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" h="1">
                <a:moveTo>
                  <a:pt x="3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3" y="0"/>
                </a:lnTo>
                <a:lnTo>
                  <a:pt x="4" y="0"/>
                </a:lnTo>
                <a:lnTo>
                  <a:pt x="3" y="0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Oval 27">
            <a:extLst>
              <a:ext uri="{FF2B5EF4-FFF2-40B4-BE49-F238E27FC236}">
                <a16:creationId xmlns:a16="http://schemas.microsoft.com/office/drawing/2014/main" id="{EC1D614B-266E-44CA-9F04-F843465A7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3662363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899" name="Oval 28">
            <a:extLst>
              <a:ext uri="{FF2B5EF4-FFF2-40B4-BE49-F238E27FC236}">
                <a16:creationId xmlns:a16="http://schemas.microsoft.com/office/drawing/2014/main" id="{138CC76F-AB04-409E-92A0-2E5F484AA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19400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900" name="Oval 29">
            <a:extLst>
              <a:ext uri="{FF2B5EF4-FFF2-40B4-BE49-F238E27FC236}">
                <a16:creationId xmlns:a16="http://schemas.microsoft.com/office/drawing/2014/main" id="{AF0B6BCE-2C11-4FB4-85AB-3F7218EF0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819400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901" name="Rectangle 30">
            <a:extLst>
              <a:ext uri="{FF2B5EF4-FFF2-40B4-BE49-F238E27FC236}">
                <a16:creationId xmlns:a16="http://schemas.microsoft.com/office/drawing/2014/main" id="{818C2B00-6039-4F6F-8E39-40039E349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T</a:t>
            </a:r>
          </a:p>
        </p:txBody>
      </p:sp>
      <p:sp>
        <p:nvSpPr>
          <p:cNvPr id="37902" name="Rectangle 31">
            <a:extLst>
              <a:ext uri="{FF2B5EF4-FFF2-40B4-BE49-F238E27FC236}">
                <a16:creationId xmlns:a16="http://schemas.microsoft.com/office/drawing/2014/main" id="{1FFC76C0-E897-4D04-A7A9-8ED00CD32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8956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T</a:t>
            </a:r>
          </a:p>
        </p:txBody>
      </p:sp>
      <p:sp>
        <p:nvSpPr>
          <p:cNvPr id="37903" name="Rectangle 36">
            <a:extLst>
              <a:ext uri="{FF2B5EF4-FFF2-40B4-BE49-F238E27FC236}">
                <a16:creationId xmlns:a16="http://schemas.microsoft.com/office/drawing/2014/main" id="{6B837420-C954-4595-90DC-3253B1532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  <a:noFill/>
        </p:spPr>
        <p:txBody>
          <a:bodyPr/>
          <a:lstStyle/>
          <a:p>
            <a:pPr defTabSz="914400" eaLnBrk="1" hangingPunct="1"/>
            <a:r>
              <a:rPr lang="en-US" altLang="en-US"/>
              <a:t>Discrete Probability Distribution</a:t>
            </a:r>
          </a:p>
        </p:txBody>
      </p:sp>
      <p:pic>
        <p:nvPicPr>
          <p:cNvPr id="37904" name="Picture 37" descr="BS00590_[1]">
            <a:extLst>
              <a:ext uri="{FF2B5EF4-FFF2-40B4-BE49-F238E27FC236}">
                <a16:creationId xmlns:a16="http://schemas.microsoft.com/office/drawing/2014/main" id="{68587964-319D-4DB9-AC9A-EE7F857C7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486400"/>
            <a:ext cx="750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5" name="Picture 38" descr="BS00590_[1]">
            <a:extLst>
              <a:ext uri="{FF2B5EF4-FFF2-40B4-BE49-F238E27FC236}">
                <a16:creationId xmlns:a16="http://schemas.microsoft.com/office/drawing/2014/main" id="{9900C0E3-992B-44C4-8BB3-631732F53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486400"/>
            <a:ext cx="750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6" name="Picture 39" descr="BS00590_[1]">
            <a:extLst>
              <a:ext uri="{FF2B5EF4-FFF2-40B4-BE49-F238E27FC236}">
                <a16:creationId xmlns:a16="http://schemas.microsoft.com/office/drawing/2014/main" id="{2FCD0ACD-B317-4D1C-8A77-B00070550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0"/>
            <a:ext cx="750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7" name="Picture 40" descr="BS00590_[1]">
            <a:extLst>
              <a:ext uri="{FF2B5EF4-FFF2-40B4-BE49-F238E27FC236}">
                <a16:creationId xmlns:a16="http://schemas.microsoft.com/office/drawing/2014/main" id="{BBD91D15-32A4-4536-98FD-CB6D93AF6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657600"/>
            <a:ext cx="750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8" name="Rectangle 41">
            <a:extLst>
              <a:ext uri="{FF2B5EF4-FFF2-40B4-BE49-F238E27FC236}">
                <a16:creationId xmlns:a16="http://schemas.microsoft.com/office/drawing/2014/main" id="{53CD2296-DEDD-4168-B7B4-B85A0DB08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62200"/>
            <a:ext cx="28956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8229600" algn="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822960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tabLst>
                <a:tab pos="82296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en-US" sz="2000"/>
              <a:t>4 possible outcomes</a:t>
            </a:r>
          </a:p>
        </p:txBody>
      </p:sp>
      <p:sp>
        <p:nvSpPr>
          <p:cNvPr id="37909" name="Rectangle 42">
            <a:extLst>
              <a:ext uri="{FF2B5EF4-FFF2-40B4-BE49-F238E27FC236}">
                <a16:creationId xmlns:a16="http://schemas.microsoft.com/office/drawing/2014/main" id="{BF0F3D33-C79B-43B5-A13F-CD98ACDDB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3200"/>
            <a:ext cx="2362200" cy="7620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910" name="Rectangle 43">
            <a:extLst>
              <a:ext uri="{FF2B5EF4-FFF2-40B4-BE49-F238E27FC236}">
                <a16:creationId xmlns:a16="http://schemas.microsoft.com/office/drawing/2014/main" id="{BDEB8866-11CE-4F9A-874D-293CDF0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657600"/>
            <a:ext cx="2362200" cy="16764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911" name="Rectangle 44">
            <a:extLst>
              <a:ext uri="{FF2B5EF4-FFF2-40B4-BE49-F238E27FC236}">
                <a16:creationId xmlns:a16="http://schemas.microsoft.com/office/drawing/2014/main" id="{A46D1830-5F31-45D5-87E1-116B9538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86400"/>
            <a:ext cx="2362200" cy="7620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912" name="Oval 45">
            <a:extLst>
              <a:ext uri="{FF2B5EF4-FFF2-40B4-BE49-F238E27FC236}">
                <a16:creationId xmlns:a16="http://schemas.microsoft.com/office/drawing/2014/main" id="{9FAC1246-904D-4D05-B384-FF56843D4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63" y="4652963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37913" name="Rectangle 46">
            <a:extLst>
              <a:ext uri="{FF2B5EF4-FFF2-40B4-BE49-F238E27FC236}">
                <a16:creationId xmlns:a16="http://schemas.microsoft.com/office/drawing/2014/main" id="{8554D923-D189-484E-A0EA-D3D7378C2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7244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T</a:t>
            </a:r>
          </a:p>
        </p:txBody>
      </p:sp>
      <p:sp>
        <p:nvSpPr>
          <p:cNvPr id="37914" name="Rectangle 47">
            <a:extLst>
              <a:ext uri="{FF2B5EF4-FFF2-40B4-BE49-F238E27FC236}">
                <a16:creationId xmlns:a16="http://schemas.microsoft.com/office/drawing/2014/main" id="{58C98F3C-E20B-4F13-912C-926CD6195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8956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T</a:t>
            </a:r>
          </a:p>
        </p:txBody>
      </p:sp>
      <p:sp>
        <p:nvSpPr>
          <p:cNvPr id="37915" name="Rectangle 48">
            <a:extLst>
              <a:ext uri="{FF2B5EF4-FFF2-40B4-BE49-F238E27FC236}">
                <a16:creationId xmlns:a16="http://schemas.microsoft.com/office/drawing/2014/main" id="{61C10E27-7AFC-4808-AEF1-4DB93A08D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7338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37916" name="Rectangle 49">
            <a:extLst>
              <a:ext uri="{FF2B5EF4-FFF2-40B4-BE49-F238E27FC236}">
                <a16:creationId xmlns:a16="http://schemas.microsoft.com/office/drawing/2014/main" id="{4AF002E8-1D58-447F-9A79-E5EC17E6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6482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37917" name="Rectangle 50">
            <a:extLst>
              <a:ext uri="{FF2B5EF4-FFF2-40B4-BE49-F238E27FC236}">
                <a16:creationId xmlns:a16="http://schemas.microsoft.com/office/drawing/2014/main" id="{79A741FA-DCED-477C-962A-3A1764681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5626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37918" name="Rectangle 51">
            <a:extLst>
              <a:ext uri="{FF2B5EF4-FFF2-40B4-BE49-F238E27FC236}">
                <a16:creationId xmlns:a16="http://schemas.microsoft.com/office/drawing/2014/main" id="{BE581B2C-2A6B-4B9C-8209-DFB556B48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562600"/>
            <a:ext cx="4667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37919" name="Rectangle 52">
            <a:extLst>
              <a:ext uri="{FF2B5EF4-FFF2-40B4-BE49-F238E27FC236}">
                <a16:creationId xmlns:a16="http://schemas.microsoft.com/office/drawing/2014/main" id="{229B9414-12D7-4B89-BEA9-D88298D7F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438400"/>
            <a:ext cx="41148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Probability Distribution</a:t>
            </a:r>
          </a:p>
        </p:txBody>
      </p:sp>
      <p:sp>
        <p:nvSpPr>
          <p:cNvPr id="37920" name="Line 53">
            <a:extLst>
              <a:ext uri="{FF2B5EF4-FFF2-40B4-BE49-F238E27FC236}">
                <a16:creationId xmlns:a16="http://schemas.microsoft.com/office/drawing/2014/main" id="{56F46C8B-1AB2-4B30-B276-347F7EBAF8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8956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7921" name="Line 54">
            <a:extLst>
              <a:ext uri="{FF2B5EF4-FFF2-40B4-BE49-F238E27FC236}">
                <a16:creationId xmlns:a16="http://schemas.microsoft.com/office/drawing/2014/main" id="{79060DD9-C000-45C5-836E-59A1821DD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6213475"/>
            <a:ext cx="2286000" cy="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22" name="Line 56">
            <a:extLst>
              <a:ext uri="{FF2B5EF4-FFF2-40B4-BE49-F238E27FC236}">
                <a16:creationId xmlns:a16="http://schemas.microsoft.com/office/drawing/2014/main" id="{68EF9426-05F8-4563-B5F7-F91FFFC9F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756275"/>
            <a:ext cx="0" cy="45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7923" name="Line 57">
            <a:extLst>
              <a:ext uri="{FF2B5EF4-FFF2-40B4-BE49-F238E27FC236}">
                <a16:creationId xmlns:a16="http://schemas.microsoft.com/office/drawing/2014/main" id="{48286B17-828F-488F-A0E1-DD5ADF1E62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299075"/>
            <a:ext cx="0" cy="914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7924" name="Line 69">
            <a:extLst>
              <a:ext uri="{FF2B5EF4-FFF2-40B4-BE49-F238E27FC236}">
                <a16:creationId xmlns:a16="http://schemas.microsoft.com/office/drawing/2014/main" id="{53EA1753-44AE-4016-8447-2A4339C29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756275"/>
            <a:ext cx="0" cy="45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7925" name="Rectangle 70">
            <a:extLst>
              <a:ext uri="{FF2B5EF4-FFF2-40B4-BE49-F238E27FC236}">
                <a16:creationId xmlns:a16="http://schemas.microsoft.com/office/drawing/2014/main" id="{3B5AFA90-4C02-46E7-AE5D-328DA3B00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7825" y="6248400"/>
            <a:ext cx="26955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folHlink"/>
                </a:solidFill>
              </a:rPr>
              <a:t>  0      1      2         x     </a:t>
            </a:r>
          </a:p>
        </p:txBody>
      </p:sp>
      <p:sp>
        <p:nvSpPr>
          <p:cNvPr id="37926" name="Rectangle 71">
            <a:extLst>
              <a:ext uri="{FF2B5EF4-FFF2-40B4-BE49-F238E27FC236}">
                <a16:creationId xmlns:a16="http://schemas.microsoft.com/office/drawing/2014/main" id="{E42D9617-A178-45FD-A980-1B7BD8C100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81400" y="2971800"/>
            <a:ext cx="3962400" cy="1981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1900" b="1" u="sng"/>
              <a:t>x Value</a:t>
            </a:r>
            <a:r>
              <a:rPr lang="en-US" altLang="en-US" sz="1900" b="1"/>
              <a:t>    </a:t>
            </a:r>
            <a:r>
              <a:rPr lang="en-US" altLang="en-US" sz="1900" b="1" u="sng"/>
              <a:t>Probability </a:t>
            </a:r>
            <a:endParaRPr lang="en-US" altLang="en-US" sz="1900" b="1"/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900" b="1"/>
              <a:t>               0            1/4 = .25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900" b="1"/>
              <a:t>               1            2/4 = .50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900" b="1"/>
              <a:t>               2            1/4 = .25</a:t>
            </a:r>
          </a:p>
        </p:txBody>
      </p:sp>
      <p:sp>
        <p:nvSpPr>
          <p:cNvPr id="37927" name="Line 72">
            <a:extLst>
              <a:ext uri="{FF2B5EF4-FFF2-40B4-BE49-F238E27FC236}">
                <a16:creationId xmlns:a16="http://schemas.microsoft.com/office/drawing/2014/main" id="{E4E13FF7-6457-4B66-AF0F-4F67F9107D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222875"/>
            <a:ext cx="0" cy="990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7928" name="Rectangle 73">
            <a:extLst>
              <a:ext uri="{FF2B5EF4-FFF2-40B4-BE49-F238E27FC236}">
                <a16:creationId xmlns:a16="http://schemas.microsoft.com/office/drawing/2014/main" id="{38B5FF31-5918-4BA9-9D6E-3AB90EFE7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146675"/>
            <a:ext cx="5334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folHlink"/>
                </a:solidFill>
              </a:rPr>
              <a:t>.50</a:t>
            </a:r>
          </a:p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folHlink"/>
                </a:solidFill>
              </a:rPr>
              <a:t>.25</a:t>
            </a:r>
            <a:r>
              <a:rPr lang="en-US" altLang="en-US" sz="200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37929" name="Line 74">
            <a:extLst>
              <a:ext uri="{FF2B5EF4-FFF2-40B4-BE49-F238E27FC236}">
                <a16:creationId xmlns:a16="http://schemas.microsoft.com/office/drawing/2014/main" id="{2C26EFF9-FF68-4F00-A2DB-904ED7365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756275"/>
            <a:ext cx="19812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7930" name="Line 75">
            <a:extLst>
              <a:ext uri="{FF2B5EF4-FFF2-40B4-BE49-F238E27FC236}">
                <a16:creationId xmlns:a16="http://schemas.microsoft.com/office/drawing/2014/main" id="{2587C385-E1B3-4AC6-B0CC-A91123B5CB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299075"/>
            <a:ext cx="19812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7931" name="Rectangle 76">
            <a:extLst>
              <a:ext uri="{FF2B5EF4-FFF2-40B4-BE49-F238E27FC236}">
                <a16:creationId xmlns:a16="http://schemas.microsoft.com/office/drawing/2014/main" id="{153BCAC4-1710-4E68-87E8-632A15AD2C7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045743" y="5368132"/>
            <a:ext cx="12938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folHlink"/>
                </a:solidFill>
              </a:rPr>
              <a:t>Probability</a:t>
            </a:r>
            <a:r>
              <a:rPr lang="en-US" altLang="en-US" sz="2000">
                <a:solidFill>
                  <a:schemeClr val="folHlink"/>
                </a:solidFill>
              </a:rPr>
              <a:t>     </a:t>
            </a:r>
          </a:p>
        </p:txBody>
      </p:sp>
      <p:sp>
        <p:nvSpPr>
          <p:cNvPr id="37932" name="Line 78">
            <a:extLst>
              <a:ext uri="{FF2B5EF4-FFF2-40B4-BE49-F238E27FC236}">
                <a16:creationId xmlns:a16="http://schemas.microsoft.com/office/drawing/2014/main" id="{53FF560F-6490-44E2-899E-B644ED678A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0480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0A364F41-83D5-42DC-B2C1-AB167FFAB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781800" cy="914400"/>
          </a:xfrm>
        </p:spPr>
        <p:txBody>
          <a:bodyPr/>
          <a:lstStyle/>
          <a:p>
            <a:pPr defTabSz="914400" eaLnBrk="1" hangingPunct="1"/>
            <a:r>
              <a:rPr lang="en-US" altLang="en-US">
                <a:latin typeface="Arial" panose="020B0604020202020204" pitchFamily="34" charset="0"/>
              </a:rPr>
              <a:t>Important Terms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201343-F898-4765-AFAC-EB6F3272E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77200" cy="4495800"/>
          </a:xfrm>
        </p:spPr>
        <p:txBody>
          <a:bodyPr/>
          <a:lstStyle/>
          <a:p>
            <a:pPr marL="342900" indent="-342900" defTabSz="914400" eaLnBrk="1" hangingPunct="1"/>
            <a:r>
              <a:rPr lang="en-US" altLang="en-US">
                <a:solidFill>
                  <a:schemeClr val="folHlink"/>
                </a:solidFill>
              </a:rPr>
              <a:t>Probability</a:t>
            </a:r>
            <a:r>
              <a:rPr lang="en-US" altLang="en-US"/>
              <a:t> – the chance that an uncertain event will occur (always between 0 and 1)</a:t>
            </a:r>
          </a:p>
          <a:p>
            <a:pPr marL="342900" indent="-342900" defTabSz="914400" eaLnBrk="1" hangingPunct="1"/>
            <a:r>
              <a:rPr lang="en-US" altLang="en-US">
                <a:solidFill>
                  <a:schemeClr val="folHlink"/>
                </a:solidFill>
              </a:rPr>
              <a:t>Experiment</a:t>
            </a:r>
            <a:r>
              <a:rPr lang="en-US" altLang="en-US"/>
              <a:t> – a process of obtaining outcomes for uncertain events</a:t>
            </a:r>
          </a:p>
          <a:p>
            <a:pPr marL="342900" indent="-342900" defTabSz="914400" eaLnBrk="1" hangingPunct="1"/>
            <a:r>
              <a:rPr lang="en-US" altLang="en-US">
                <a:solidFill>
                  <a:schemeClr val="folHlink"/>
                </a:solidFill>
              </a:rPr>
              <a:t>Elementary Event</a:t>
            </a:r>
            <a:r>
              <a:rPr lang="en-US" altLang="en-US"/>
              <a:t> – the most basic outcome possible from a simple experiment</a:t>
            </a:r>
          </a:p>
          <a:p>
            <a:pPr marL="342900" indent="-342900" defTabSz="914400" eaLnBrk="1" hangingPunct="1"/>
            <a:r>
              <a:rPr lang="en-US" altLang="en-US">
                <a:solidFill>
                  <a:schemeClr val="folHlink"/>
                </a:solidFill>
              </a:rPr>
              <a:t>Sample Space</a:t>
            </a:r>
            <a:r>
              <a:rPr lang="en-US" altLang="en-US"/>
              <a:t> – the collection of all possible elementary outcomes</a:t>
            </a:r>
          </a:p>
          <a:p>
            <a:pPr marL="342900" indent="-342900" defTabSz="914400"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9">
            <a:extLst>
              <a:ext uri="{FF2B5EF4-FFF2-40B4-BE49-F238E27FC236}">
                <a16:creationId xmlns:a16="http://schemas.microsoft.com/office/drawing/2014/main" id="{B426B2CC-F142-449A-93F1-8CC4C1531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334000"/>
            <a:ext cx="4648200" cy="7620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40964" name="Rectangle 5">
            <a:extLst>
              <a:ext uri="{FF2B5EF4-FFF2-40B4-BE49-F238E27FC236}">
                <a16:creationId xmlns:a16="http://schemas.microsoft.com/office/drawing/2014/main" id="{3B205C47-15EF-4D1B-8572-2D9934417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810000"/>
            <a:ext cx="1676400" cy="1676400"/>
          </a:xfrm>
          <a:prstGeom prst="rect">
            <a:avLst/>
          </a:prstGeom>
          <a:solidFill>
            <a:srgbClr val="FFFFD5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4F6E1DDA-A624-4A01-9842-0D8C1AB9C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700"/>
              <a:t>Discrete Random Variable </a:t>
            </a:r>
            <a:br>
              <a:rPr lang="en-US" altLang="en-US" sz="3700"/>
            </a:br>
            <a:r>
              <a:rPr lang="en-US" altLang="en-US" sz="3700"/>
              <a:t>Summary Measures</a:t>
            </a:r>
          </a:p>
        </p:txBody>
      </p:sp>
      <p:sp>
        <p:nvSpPr>
          <p:cNvPr id="40966" name="Rectangle 3">
            <a:extLst>
              <a:ext uri="{FF2B5EF4-FFF2-40B4-BE49-F238E27FC236}">
                <a16:creationId xmlns:a16="http://schemas.microsoft.com/office/drawing/2014/main" id="{FA8235AE-E9D4-4A64-93A6-BC2D5C819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200"/>
              <a:t> </a:t>
            </a:r>
            <a:r>
              <a:rPr lang="en-US" altLang="en-US" sz="2700">
                <a:solidFill>
                  <a:schemeClr val="folHlink"/>
                </a:solidFill>
              </a:rPr>
              <a:t>Expected Value</a:t>
            </a:r>
            <a:r>
              <a:rPr lang="en-US" altLang="en-US" sz="2700"/>
              <a:t> of a discrete distribution</a:t>
            </a:r>
            <a:r>
              <a:rPr lang="en-US" altLang="en-US" sz="230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          (Weighted Average)</a:t>
            </a:r>
          </a:p>
          <a:p>
            <a:pPr eaLnBrk="1" hangingPunct="1">
              <a:lnSpc>
                <a:spcPct val="80000"/>
              </a:lnSpc>
            </a:pPr>
            <a:endParaRPr lang="en-US" altLang="en-US" sz="19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		         </a:t>
            </a:r>
            <a:r>
              <a:rPr lang="en-US" altLang="en-US" sz="3600"/>
              <a:t>E(x) = </a:t>
            </a:r>
            <a:r>
              <a:rPr lang="en-US" altLang="en-US" sz="3600">
                <a:sym typeface="Symbol" panose="05050102010706020507" pitchFamily="18" charset="2"/>
              </a:rPr>
              <a:t>x</a:t>
            </a:r>
            <a:r>
              <a:rPr lang="en-US" altLang="en-US" sz="3600" baseline="-25000"/>
              <a:t>i </a:t>
            </a:r>
            <a:r>
              <a:rPr lang="en-US" altLang="en-US" sz="3600"/>
              <a:t>P(x</a:t>
            </a:r>
            <a:r>
              <a:rPr lang="en-US" altLang="en-US" sz="3600" baseline="-25000"/>
              <a:t>i</a:t>
            </a:r>
            <a:r>
              <a:rPr lang="en-US" altLang="en-US" sz="360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lvl="1" eaLnBrk="1" hangingPunct="1">
              <a:lnSpc>
                <a:spcPct val="80000"/>
              </a:lnSpc>
            </a:pPr>
            <a:r>
              <a:rPr lang="en-US" altLang="en-US" sz="2800">
                <a:solidFill>
                  <a:schemeClr val="hlink"/>
                </a:solidFill>
              </a:rPr>
              <a:t>Example:</a:t>
            </a:r>
            <a:r>
              <a:rPr lang="en-US" altLang="en-US" sz="2800"/>
              <a:t> Toss 2 coins,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     	      </a:t>
            </a:r>
            <a:r>
              <a:rPr lang="en-US" altLang="en-US" sz="2800">
                <a:solidFill>
                  <a:schemeClr val="folHlink"/>
                </a:solidFill>
              </a:rPr>
              <a:t>x = # of heads</a:t>
            </a:r>
            <a:r>
              <a:rPr lang="en-US" altLang="en-US" sz="2800"/>
              <a:t>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compute expected value of x: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  </a:t>
            </a:r>
            <a:r>
              <a:rPr lang="en-US" altLang="en-US" sz="2100" b="1"/>
              <a:t>E(x) = (0 x .25) + (1 x .50) + (2 x .25)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 b="1"/>
              <a:t>                  = 1.0</a:t>
            </a:r>
          </a:p>
        </p:txBody>
      </p:sp>
      <p:sp>
        <p:nvSpPr>
          <p:cNvPr id="40967" name="Rectangle 4">
            <a:extLst>
              <a:ext uri="{FF2B5EF4-FFF2-40B4-BE49-F238E27FC236}">
                <a16:creationId xmlns:a16="http://schemas.microsoft.com/office/drawing/2014/main" id="{1BB30EFD-11B7-4FD8-9C89-F54C052A9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86200"/>
            <a:ext cx="2743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700"/>
              <a:t>     x          P(x)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700"/>
              <a:t>               0          .25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700"/>
              <a:t>               1          .50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700"/>
              <a:t>               2          .25</a:t>
            </a:r>
          </a:p>
        </p:txBody>
      </p:sp>
      <p:sp>
        <p:nvSpPr>
          <p:cNvPr id="40968" name="Line 6">
            <a:extLst>
              <a:ext uri="{FF2B5EF4-FFF2-40B4-BE49-F238E27FC236}">
                <a16:creationId xmlns:a16="http://schemas.microsoft.com/office/drawing/2014/main" id="{706F8C36-3750-46E6-8B3E-399906997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8100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40969" name="Line 7">
            <a:extLst>
              <a:ext uri="{FF2B5EF4-FFF2-40B4-BE49-F238E27FC236}">
                <a16:creationId xmlns:a16="http://schemas.microsoft.com/office/drawing/2014/main" id="{CAE6D9BF-4363-445A-A0E7-D828A603C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2672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40970" name="Rectangle 8">
            <a:extLst>
              <a:ext uri="{FF2B5EF4-FFF2-40B4-BE49-F238E27FC236}">
                <a16:creationId xmlns:a16="http://schemas.microsoft.com/office/drawing/2014/main" id="{AD1EA7FA-9C76-45FC-8A41-A50B04604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505200"/>
            <a:ext cx="7467600" cy="2743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EBB0D77D-B7BE-46FA-AFF7-4B8C00759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700"/>
              <a:t>Example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2D8F7A3-838B-4F2B-A58E-77EF5E95668A}"/>
              </a:ext>
            </a:extLst>
          </p:cNvPr>
          <p:cNvSpPr/>
          <p:nvPr/>
        </p:nvSpPr>
        <p:spPr bwMode="auto">
          <a:xfrm>
            <a:off x="3429000" y="2117725"/>
            <a:ext cx="2743200" cy="779463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latin typeface="Lucida Bright" panose="02040602050505020304" pitchFamily="18" charset="0"/>
                <a:hlinkClick r:id="rId2"/>
              </a:rPr>
              <a:t>Coin Toss Experiment</a:t>
            </a:r>
            <a:endParaRPr lang="en-US" sz="2000" dirty="0">
              <a:latin typeface="Lucida Bright" panose="020406020505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>
            <a:extLst>
              <a:ext uri="{FF2B5EF4-FFF2-40B4-BE49-F238E27FC236}">
                <a16:creationId xmlns:a16="http://schemas.microsoft.com/office/drawing/2014/main" id="{A8D65969-ABC5-4F07-ADA4-4E2CEF290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Module Summary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EB8B390E-E3E7-4DEA-83A4-298A56A0F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153400" cy="41910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en-US"/>
              <a:t>Described approaches to assessing probabilities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en-US"/>
              <a:t>Developed common rules of probability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en-US"/>
              <a:t>Used Bayes’ Theorem for conditional probabilities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en-US"/>
              <a:t>Distinguished between discrete and continuous probability distributions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en-US"/>
              <a:t>Examined discrete probability distributions and their summary measures</a:t>
            </a:r>
            <a:endParaRPr lang="en-US" altLang="en-US"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3E5312D-C63A-4ECE-B73F-07E406CBE586}"/>
              </a:ext>
            </a:extLst>
          </p:cNvPr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C5A696D-6B0C-4B3D-8BF6-1FABF579D974}"/>
              </a:ext>
            </a:extLst>
          </p:cNvPr>
          <p:cNvSpPr txBox="1">
            <a:spLocks/>
          </p:cNvSpPr>
          <p:nvPr/>
        </p:nvSpPr>
        <p:spPr>
          <a:xfrm>
            <a:off x="1722438" y="1905000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4800" dirty="0">
              <a:solidFill>
                <a:srgbClr val="003300"/>
              </a:solidFill>
              <a:latin typeface="+mj-lt"/>
              <a:ea typeface="+mj-ea"/>
              <a:cs typeface="+mj-cs"/>
            </a:endParaRPr>
          </a:p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5">
                    <a:lumMod val="10000"/>
                  </a:schemeClr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T1LM4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9BF7D8F-95C7-4354-9246-D911957B6A01}"/>
              </a:ext>
            </a:extLst>
          </p:cNvPr>
          <p:cNvSpPr txBox="1">
            <a:spLocks noChangeAspect="1"/>
          </p:cNvSpPr>
          <p:nvPr/>
        </p:nvSpPr>
        <p:spPr>
          <a:xfrm>
            <a:off x="1577199" y="2871731"/>
            <a:ext cx="6301564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5">
                    <a:lumMod val="10000"/>
                  </a:schemeClr>
                </a:solidFill>
                <a:latin typeface="FrankRuehl" panose="020E0503060101010101" pitchFamily="34" charset="-79"/>
                <a:ea typeface="+mj-ea"/>
                <a:cs typeface="FrankRuehl" panose="020E0503060101010101" pitchFamily="34" charset="-79"/>
              </a:rPr>
              <a:t>End</a:t>
            </a:r>
          </a:p>
        </p:txBody>
      </p:sp>
      <p:sp>
        <p:nvSpPr>
          <p:cNvPr id="46085" name="TextBox 1">
            <a:extLst>
              <a:ext uri="{FF2B5EF4-FFF2-40B4-BE49-F238E27FC236}">
                <a16:creationId xmlns:a16="http://schemas.microsoft.com/office/drawing/2014/main" id="{5C12613A-C84A-4E0A-90AF-5D3569160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0991"/>
            <a:ext cx="5762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rgbClr val="800000"/>
                </a:solidFill>
                <a:ea typeface="ＭＳ Ｐゴシック" panose="020B0600070205080204" pitchFamily="34" charset="-128"/>
              </a:rPr>
              <a:t>        </a:t>
            </a:r>
            <a:r>
              <a:rPr lang="en-US" altLang="en-US" sz="3200" dirty="0">
                <a:solidFill>
                  <a:srgbClr val="C00000"/>
                </a:solidFill>
                <a:latin typeface="FrankRuehl" panose="020E0503060101010101" pitchFamily="34" charset="-79"/>
                <a:ea typeface="ＭＳ Ｐゴシック" panose="020B0600070205080204" pitchFamily="34" charset="-128"/>
                <a:cs typeface="FrankRuehl" panose="020E0503060101010101" pitchFamily="34" charset="-79"/>
              </a:rPr>
              <a:t>CSUSM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5">
            <a:extLst>
              <a:ext uri="{FF2B5EF4-FFF2-40B4-BE49-F238E27FC236}">
                <a16:creationId xmlns:a16="http://schemas.microsoft.com/office/drawing/2014/main" id="{0F03F338-FE1E-4659-9CFE-F52CAF0D9E6A}"/>
              </a:ext>
            </a:extLst>
          </p:cNvPr>
          <p:cNvSpPr>
            <a:spLocks noChangeArrowheads="1"/>
          </p:cNvSpPr>
          <p:nvPr/>
        </p:nvSpPr>
        <p:spPr bwMode="auto">
          <a:xfrm rot="-2742492">
            <a:off x="5976144" y="5072856"/>
            <a:ext cx="685800" cy="1512888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BAEB8061-F8C6-4BAB-B9A0-B18B8EB49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CACBC5F8-3C7B-4BDE-BB06-474350EBB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916B6186-6C57-4853-BA37-9FF26A8F0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3" name="Rectangle 5">
            <a:extLst>
              <a:ext uri="{FF2B5EF4-FFF2-40B4-BE49-F238E27FC236}">
                <a16:creationId xmlns:a16="http://schemas.microsoft.com/office/drawing/2014/main" id="{5A8C3A22-D888-42C1-A7AB-C694A19ED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4" name="Rectangle 6">
            <a:extLst>
              <a:ext uri="{FF2B5EF4-FFF2-40B4-BE49-F238E27FC236}">
                <a16:creationId xmlns:a16="http://schemas.microsoft.com/office/drawing/2014/main" id="{05213655-E630-4007-AECE-F96A9DF7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5" name="Rectangle 7">
            <a:extLst>
              <a:ext uri="{FF2B5EF4-FFF2-40B4-BE49-F238E27FC236}">
                <a16:creationId xmlns:a16="http://schemas.microsoft.com/office/drawing/2014/main" id="{EB3BB8AA-1811-415F-9465-6A012DB1C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33400"/>
            <a:ext cx="8248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BA8CB16F-B7F2-451E-B57B-70D3B073B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7" name="Oval 11">
            <a:extLst>
              <a:ext uri="{FF2B5EF4-FFF2-40B4-BE49-F238E27FC236}">
                <a16:creationId xmlns:a16="http://schemas.microsoft.com/office/drawing/2014/main" id="{C4248AD9-BE00-4306-9ACA-85272C576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8" name="Oval 12">
            <a:extLst>
              <a:ext uri="{FF2B5EF4-FFF2-40B4-BE49-F238E27FC236}">
                <a16:creationId xmlns:a16="http://schemas.microsoft.com/office/drawing/2014/main" id="{61E74A31-63C4-41A5-98EF-FEE029DAB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9" name="Oval 13">
            <a:extLst>
              <a:ext uri="{FF2B5EF4-FFF2-40B4-BE49-F238E27FC236}">
                <a16:creationId xmlns:a16="http://schemas.microsoft.com/office/drawing/2014/main" id="{013B6745-F599-40CC-A59B-C96834891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0" name="Oval 14">
            <a:extLst>
              <a:ext uri="{FF2B5EF4-FFF2-40B4-BE49-F238E27FC236}">
                <a16:creationId xmlns:a16="http://schemas.microsoft.com/office/drawing/2014/main" id="{4AE19BBA-E994-41FC-BC77-ECC924755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33591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1" name="Oval 15">
            <a:extLst>
              <a:ext uri="{FF2B5EF4-FFF2-40B4-BE49-F238E27FC236}">
                <a16:creationId xmlns:a16="http://schemas.microsoft.com/office/drawing/2014/main" id="{C11BAE9C-A56A-40BD-AE42-44D7EDDB7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2" name="Oval 16">
            <a:extLst>
              <a:ext uri="{FF2B5EF4-FFF2-40B4-BE49-F238E27FC236}">
                <a16:creationId xmlns:a16="http://schemas.microsoft.com/office/drawing/2014/main" id="{1C386BA9-1903-44C2-BC18-C3CED1FFF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346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3" name="Oval 17">
            <a:extLst>
              <a:ext uri="{FF2B5EF4-FFF2-40B4-BE49-F238E27FC236}">
                <a16:creationId xmlns:a16="http://schemas.microsoft.com/office/drawing/2014/main" id="{F1986F30-7EBE-4C25-A46F-2C7F18EA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4" name="Oval 18">
            <a:extLst>
              <a:ext uri="{FF2B5EF4-FFF2-40B4-BE49-F238E27FC236}">
                <a16:creationId xmlns:a16="http://schemas.microsoft.com/office/drawing/2014/main" id="{F1B37240-0410-4EAE-B76A-A1A5FB43D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5" name="Oval 19">
            <a:extLst>
              <a:ext uri="{FF2B5EF4-FFF2-40B4-BE49-F238E27FC236}">
                <a16:creationId xmlns:a16="http://schemas.microsoft.com/office/drawing/2014/main" id="{C0BD0263-FD5B-408A-8E38-9C0685DDC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6" name="Oval 20">
            <a:extLst>
              <a:ext uri="{FF2B5EF4-FFF2-40B4-BE49-F238E27FC236}">
                <a16:creationId xmlns:a16="http://schemas.microsoft.com/office/drawing/2014/main" id="{D47206CD-0CAC-430F-AD30-502E23687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7" name="Oval 21">
            <a:extLst>
              <a:ext uri="{FF2B5EF4-FFF2-40B4-BE49-F238E27FC236}">
                <a16:creationId xmlns:a16="http://schemas.microsoft.com/office/drawing/2014/main" id="{2D5CF7F6-8626-4BDD-9876-16B00BE19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9075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8" name="Oval 22">
            <a:extLst>
              <a:ext uri="{FF2B5EF4-FFF2-40B4-BE49-F238E27FC236}">
                <a16:creationId xmlns:a16="http://schemas.microsoft.com/office/drawing/2014/main" id="{830CE910-6058-46E0-B64D-ADCC3D22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0025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39" name="Oval 23">
            <a:extLst>
              <a:ext uri="{FF2B5EF4-FFF2-40B4-BE49-F238E27FC236}">
                <a16:creationId xmlns:a16="http://schemas.microsoft.com/office/drawing/2014/main" id="{2E863DCB-B83C-403E-AD02-089909614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325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0" name="Oval 24">
            <a:extLst>
              <a:ext uri="{FF2B5EF4-FFF2-40B4-BE49-F238E27FC236}">
                <a16:creationId xmlns:a16="http://schemas.microsoft.com/office/drawing/2014/main" id="{EC5DC8BE-FE4B-46AA-9B09-4DD3057B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1" name="Oval 25">
            <a:extLst>
              <a:ext uri="{FF2B5EF4-FFF2-40B4-BE49-F238E27FC236}">
                <a16:creationId xmlns:a16="http://schemas.microsoft.com/office/drawing/2014/main" id="{5E2F404B-6D36-4BCF-8750-3B5DDBCE7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325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2" name="Oval 26">
            <a:extLst>
              <a:ext uri="{FF2B5EF4-FFF2-40B4-BE49-F238E27FC236}">
                <a16:creationId xmlns:a16="http://schemas.microsoft.com/office/drawing/2014/main" id="{D049D6CA-B0AF-4364-B581-C5718BFB2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3" name="Oval 27">
            <a:extLst>
              <a:ext uri="{FF2B5EF4-FFF2-40B4-BE49-F238E27FC236}">
                <a16:creationId xmlns:a16="http://schemas.microsoft.com/office/drawing/2014/main" id="{A67ED7EC-76BF-44DD-BDFF-8E3BD214A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325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4" name="Oval 28">
            <a:extLst>
              <a:ext uri="{FF2B5EF4-FFF2-40B4-BE49-F238E27FC236}">
                <a16:creationId xmlns:a16="http://schemas.microsoft.com/office/drawing/2014/main" id="{8BC5A83F-806F-4685-8B27-6BE4ADD97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5" name="Oval 29">
            <a:extLst>
              <a:ext uri="{FF2B5EF4-FFF2-40B4-BE49-F238E27FC236}">
                <a16:creationId xmlns:a16="http://schemas.microsoft.com/office/drawing/2014/main" id="{B0A370F1-98C9-4EA2-8F30-6360CF21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6" name="Oval 30">
            <a:extLst>
              <a:ext uri="{FF2B5EF4-FFF2-40B4-BE49-F238E27FC236}">
                <a16:creationId xmlns:a16="http://schemas.microsoft.com/office/drawing/2014/main" id="{21A272F9-9E8D-4DD6-8CB8-67638C8C9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7" name="Oval 31">
            <a:extLst>
              <a:ext uri="{FF2B5EF4-FFF2-40B4-BE49-F238E27FC236}">
                <a16:creationId xmlns:a16="http://schemas.microsoft.com/office/drawing/2014/main" id="{5CDD0A3A-6DF9-4F55-9A85-3BE8876D3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8" name="Rectangle 33">
            <a:extLst>
              <a:ext uri="{FF2B5EF4-FFF2-40B4-BE49-F238E27FC236}">
                <a16:creationId xmlns:a16="http://schemas.microsoft.com/office/drawing/2014/main" id="{F1E98CA2-DAA0-4363-A9B5-545CF4DBF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04800"/>
            <a:ext cx="6781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 anchor="b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100" b="0">
                <a:solidFill>
                  <a:schemeClr val="tx2"/>
                </a:solidFill>
              </a:rPr>
              <a:t>Sample Space</a:t>
            </a:r>
          </a:p>
        </p:txBody>
      </p:sp>
      <p:sp>
        <p:nvSpPr>
          <p:cNvPr id="9249" name="AutoShape 38">
            <a:extLst>
              <a:ext uri="{FF2B5EF4-FFF2-40B4-BE49-F238E27FC236}">
                <a16:creationId xmlns:a16="http://schemas.microsoft.com/office/drawing/2014/main" id="{F92B6AAA-4A6F-47A3-9015-3D9D4C5C9F2A}"/>
              </a:ext>
            </a:extLst>
          </p:cNvPr>
          <p:cNvSpPr>
            <a:spLocks noChangeArrowheads="1"/>
          </p:cNvSpPr>
          <p:nvPr/>
        </p:nvSpPr>
        <p:spPr bwMode="auto">
          <a:xfrm rot="-2742492">
            <a:off x="6052344" y="49966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50" name="AutoShape 37">
            <a:extLst>
              <a:ext uri="{FF2B5EF4-FFF2-40B4-BE49-F238E27FC236}">
                <a16:creationId xmlns:a16="http://schemas.microsoft.com/office/drawing/2014/main" id="{CC3E615E-3731-4118-8F83-47F9BBDFE5F6}"/>
              </a:ext>
            </a:extLst>
          </p:cNvPr>
          <p:cNvSpPr>
            <a:spLocks noChangeArrowheads="1"/>
          </p:cNvSpPr>
          <p:nvPr/>
        </p:nvSpPr>
        <p:spPr bwMode="auto">
          <a:xfrm rot="-2742492">
            <a:off x="6128544" y="49204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51" name="AutoShape 36">
            <a:extLst>
              <a:ext uri="{FF2B5EF4-FFF2-40B4-BE49-F238E27FC236}">
                <a16:creationId xmlns:a16="http://schemas.microsoft.com/office/drawing/2014/main" id="{BCC9953E-B053-488E-9A35-7736F1796ADF}"/>
              </a:ext>
            </a:extLst>
          </p:cNvPr>
          <p:cNvSpPr>
            <a:spLocks noChangeArrowheads="1"/>
          </p:cNvSpPr>
          <p:nvPr/>
        </p:nvSpPr>
        <p:spPr bwMode="auto">
          <a:xfrm rot="-2742492">
            <a:off x="6128544" y="49204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52" name="AutoShape 34">
            <a:extLst>
              <a:ext uri="{FF2B5EF4-FFF2-40B4-BE49-F238E27FC236}">
                <a16:creationId xmlns:a16="http://schemas.microsoft.com/office/drawing/2014/main" id="{9FF7CDD6-C392-4AD8-912A-D859B050C126}"/>
              </a:ext>
            </a:extLst>
          </p:cNvPr>
          <p:cNvSpPr>
            <a:spLocks noChangeArrowheads="1"/>
          </p:cNvSpPr>
          <p:nvPr/>
        </p:nvSpPr>
        <p:spPr bwMode="auto">
          <a:xfrm rot="-2742492">
            <a:off x="6204744" y="48442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9253" name="Object 32">
            <a:hlinkClick r:id="" action="ppaction://ole?verb=0"/>
            <a:extLst>
              <a:ext uri="{FF2B5EF4-FFF2-40B4-BE49-F238E27FC236}">
                <a16:creationId xmlns:a16="http://schemas.microsoft.com/office/drawing/2014/main" id="{668178D1-B472-427A-9DCA-74531425AC8D}"/>
              </a:ext>
            </a:extLst>
          </p:cNvPr>
          <p:cNvGraphicFramePr>
            <a:graphicFrameLocks/>
          </p:cNvGraphicFramePr>
          <p:nvPr/>
        </p:nvGraphicFramePr>
        <p:xfrm>
          <a:off x="5867400" y="4495800"/>
          <a:ext cx="26797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Clip" r:id="rId4" imgW="3822700" imgH="2746375" progId="MS_ClipArt_Gallery.2">
                  <p:embed/>
                </p:oleObj>
              </mc:Choice>
              <mc:Fallback>
                <p:oleObj name="Clip" r:id="rId4" imgW="3822700" imgH="2746375" progId="MS_ClipArt_Gallery.2">
                  <p:embed/>
                  <p:pic>
                    <p:nvPicPr>
                      <p:cNvPr id="0" name="Object 3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95800"/>
                        <a:ext cx="26797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4" name="Rectangle 39">
            <a:extLst>
              <a:ext uri="{FF2B5EF4-FFF2-40B4-BE49-F238E27FC236}">
                <a16:creationId xmlns:a16="http://schemas.microsoft.com/office/drawing/2014/main" id="{43C25163-5480-4AE2-B8D4-109CA2611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00200"/>
            <a:ext cx="7772400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0"/>
              <a:t>The </a:t>
            </a:r>
            <a:r>
              <a:rPr lang="en-US" altLang="en-US" b="0">
                <a:solidFill>
                  <a:schemeClr val="folHlink"/>
                </a:solidFill>
              </a:rPr>
              <a:t>Sample Space</a:t>
            </a:r>
            <a:r>
              <a:rPr lang="en-US" altLang="en-US" b="0"/>
              <a:t> is the collection of all    possible outcomes</a:t>
            </a:r>
          </a:p>
          <a:p>
            <a:pPr>
              <a:spcBef>
                <a:spcPct val="50000"/>
              </a:spcBef>
            </a:pPr>
            <a:r>
              <a:rPr lang="en-US" altLang="en-US" b="0"/>
              <a:t>e.g. All 6 faces of a die:</a:t>
            </a:r>
          </a:p>
          <a:p>
            <a:pPr>
              <a:spcBef>
                <a:spcPct val="50000"/>
              </a:spcBef>
            </a:pPr>
            <a:endParaRPr lang="en-US" altLang="en-US" sz="1000" b="0"/>
          </a:p>
          <a:p>
            <a:pPr>
              <a:spcBef>
                <a:spcPct val="50000"/>
              </a:spcBef>
            </a:pPr>
            <a:endParaRPr lang="en-US" altLang="en-US" b="0"/>
          </a:p>
          <a:p>
            <a:pPr>
              <a:spcBef>
                <a:spcPct val="50000"/>
              </a:spcBef>
            </a:pPr>
            <a:r>
              <a:rPr lang="en-US" altLang="en-US" b="0"/>
              <a:t>e.g. All 52 cards of a bridge deck:	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5840C281-F12C-4871-B5DB-37F45DD1F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Events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D53A31E-72EC-47B7-BBFC-8FF6D3436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010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>
                <a:solidFill>
                  <a:schemeClr val="folHlink"/>
                </a:solidFill>
              </a:rPr>
              <a:t>Elementary event</a:t>
            </a:r>
            <a:r>
              <a:rPr lang="en-US" altLang="en-US"/>
              <a:t> – An outcome from a sample space with one characteristic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/>
              <a:t>	Example: A red card from a deck of cards</a:t>
            </a:r>
          </a:p>
          <a:p>
            <a:pPr eaLnBrk="1" hangingPunct="1">
              <a:lnSpc>
                <a:spcPct val="110000"/>
              </a:lnSpc>
              <a:spcBef>
                <a:spcPct val="65000"/>
              </a:spcBef>
            </a:pPr>
            <a:r>
              <a:rPr lang="en-US" altLang="en-US">
                <a:solidFill>
                  <a:schemeClr val="folHlink"/>
                </a:solidFill>
              </a:rPr>
              <a:t>Event</a:t>
            </a:r>
            <a:r>
              <a:rPr lang="en-US" altLang="en-US"/>
              <a:t> – May involve two or more outcomes simultaneously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/>
              <a:t>	Example: An ace that is also red from a deck of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		     cards</a:t>
            </a:r>
            <a:endParaRPr lang="en-US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Line 12">
            <a:extLst>
              <a:ext uri="{FF2B5EF4-FFF2-40B4-BE49-F238E27FC236}">
                <a16:creationId xmlns:a16="http://schemas.microsoft.com/office/drawing/2014/main" id="{6991DEFA-6100-428B-AC3D-823FCF86CC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5181600"/>
            <a:ext cx="1628775" cy="379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13">
            <a:extLst>
              <a:ext uri="{FF2B5EF4-FFF2-40B4-BE49-F238E27FC236}">
                <a16:creationId xmlns:a16="http://schemas.microsoft.com/office/drawing/2014/main" id="{D27A7425-D18D-4308-B755-31AF1D34F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715000"/>
            <a:ext cx="1676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2">
            <a:extLst>
              <a:ext uri="{FF2B5EF4-FFF2-40B4-BE49-F238E27FC236}">
                <a16:creationId xmlns:a16="http://schemas.microsoft.com/office/drawing/2014/main" id="{462DE5A7-0209-4195-901B-5CCBCBF4A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Visualizing Events</a:t>
            </a:r>
          </a:p>
        </p:txBody>
      </p:sp>
      <p:sp>
        <p:nvSpPr>
          <p:cNvPr id="12294" name="Rectangle 3">
            <a:extLst>
              <a:ext uri="{FF2B5EF4-FFF2-40B4-BE49-F238E27FC236}">
                <a16:creationId xmlns:a16="http://schemas.microsoft.com/office/drawing/2014/main" id="{FDA7ED46-B1D0-440E-AB20-645568917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>
                <a:solidFill>
                  <a:schemeClr val="folHlink"/>
                </a:solidFill>
              </a:rPr>
              <a:t>Contingency Tables</a:t>
            </a:r>
          </a:p>
          <a:p>
            <a:pPr eaLnBrk="1" hangingPunct="1">
              <a:lnSpc>
                <a:spcPct val="110000"/>
              </a:lnSpc>
            </a:pPr>
            <a:endParaRPr lang="en-US" altLang="en-US"/>
          </a:p>
          <a:p>
            <a:pPr eaLnBrk="1" hangingPunct="1">
              <a:lnSpc>
                <a:spcPct val="110000"/>
              </a:lnSpc>
            </a:pPr>
            <a:endParaRPr lang="en-US" altLang="en-US"/>
          </a:p>
          <a:p>
            <a:pPr eaLnBrk="1" hangingPunct="1">
              <a:lnSpc>
                <a:spcPct val="110000"/>
              </a:lnSpc>
            </a:pPr>
            <a:endParaRPr lang="en-US" altLang="en-US"/>
          </a:p>
          <a:p>
            <a:pPr eaLnBrk="1" hangingPunct="1">
              <a:lnSpc>
                <a:spcPct val="180000"/>
              </a:lnSpc>
            </a:pPr>
            <a:r>
              <a:rPr lang="en-US" altLang="en-US">
                <a:solidFill>
                  <a:schemeClr val="folHlink"/>
                </a:solidFill>
              </a:rPr>
              <a:t>Tree Diagrams</a:t>
            </a:r>
          </a:p>
        </p:txBody>
      </p:sp>
      <p:sp>
        <p:nvSpPr>
          <p:cNvPr id="12295" name="Rectangle 4">
            <a:extLst>
              <a:ext uri="{FF2B5EF4-FFF2-40B4-BE49-F238E27FC236}">
                <a16:creationId xmlns:a16="http://schemas.microsoft.com/office/drawing/2014/main" id="{C3C6BE50-8298-4A6E-A622-D1083D0CF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209800"/>
            <a:ext cx="5105400" cy="1905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296" name="Rectangle 5">
            <a:extLst>
              <a:ext uri="{FF2B5EF4-FFF2-40B4-BE49-F238E27FC236}">
                <a16:creationId xmlns:a16="http://schemas.microsoft.com/office/drawing/2014/main" id="{35F6F033-2A49-4D5D-B822-FB0BED9C5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3117850"/>
            <a:ext cx="4654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hlink"/>
                </a:solidFill>
              </a:rPr>
              <a:t>Red              2            24                26</a:t>
            </a:r>
            <a:r>
              <a:rPr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2297" name="Rectangle 6">
            <a:extLst>
              <a:ext uri="{FF2B5EF4-FFF2-40B4-BE49-F238E27FC236}">
                <a16:creationId xmlns:a16="http://schemas.microsoft.com/office/drawing/2014/main" id="{E8CF9690-11ED-4087-AD16-ED5DDE21C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2736850"/>
            <a:ext cx="46609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Black            2            24                26</a:t>
            </a:r>
          </a:p>
        </p:txBody>
      </p:sp>
      <p:sp>
        <p:nvSpPr>
          <p:cNvPr id="12298" name="Line 7">
            <a:extLst>
              <a:ext uri="{FF2B5EF4-FFF2-40B4-BE49-F238E27FC236}">
                <a16:creationId xmlns:a16="http://schemas.microsoft.com/office/drawing/2014/main" id="{25A9173C-BFC9-43A1-BDEE-2DC35A72C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7432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8">
            <a:extLst>
              <a:ext uri="{FF2B5EF4-FFF2-40B4-BE49-F238E27FC236}">
                <a16:creationId xmlns:a16="http://schemas.microsoft.com/office/drawing/2014/main" id="{82F827D8-49AD-4C11-BCF2-43B1ADCA6D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6576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Rectangle 9">
            <a:extLst>
              <a:ext uri="{FF2B5EF4-FFF2-40B4-BE49-F238E27FC236}">
                <a16:creationId xmlns:a16="http://schemas.microsoft.com/office/drawing/2014/main" id="{A83AEBA5-2D0D-4318-9F07-70B596807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657600"/>
            <a:ext cx="4889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tx2"/>
                </a:solidFill>
              </a:rPr>
              <a:t>Total             4            48                52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             </a:t>
            </a:r>
          </a:p>
        </p:txBody>
      </p:sp>
      <p:sp>
        <p:nvSpPr>
          <p:cNvPr id="12301" name="Rectangle 10">
            <a:extLst>
              <a:ext uri="{FF2B5EF4-FFF2-40B4-BE49-F238E27FC236}">
                <a16:creationId xmlns:a16="http://schemas.microsoft.com/office/drawing/2014/main" id="{4EE17C70-8DA3-49FD-B563-FA3CFF9A9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09800"/>
            <a:ext cx="51816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                   </a:t>
            </a:r>
            <a:r>
              <a:rPr lang="en-US" altLang="en-US" sz="2000">
                <a:solidFill>
                  <a:schemeClr val="tx2"/>
                </a:solidFill>
              </a:rPr>
              <a:t>Ace        Not Ace       Total</a:t>
            </a:r>
          </a:p>
        </p:txBody>
      </p:sp>
      <p:sp>
        <p:nvSpPr>
          <p:cNvPr id="12302" name="Rectangle 11">
            <a:extLst>
              <a:ext uri="{FF2B5EF4-FFF2-40B4-BE49-F238E27FC236}">
                <a16:creationId xmlns:a16="http://schemas.microsoft.com/office/drawing/2014/main" id="{5D4444DA-0214-4CEC-BE8E-15FDBF1F0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257800"/>
            <a:ext cx="1600200" cy="6508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>
                <a:solidFill>
                  <a:schemeClr val="tx2"/>
                </a:solidFill>
              </a:rPr>
              <a:t>Full Deck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>
                <a:solidFill>
                  <a:schemeClr val="tx2"/>
                </a:solidFill>
              </a:rPr>
              <a:t>of 52 Cards</a:t>
            </a:r>
          </a:p>
        </p:txBody>
      </p:sp>
      <p:sp>
        <p:nvSpPr>
          <p:cNvPr id="12303" name="Rectangle 14">
            <a:extLst>
              <a:ext uri="{FF2B5EF4-FFF2-40B4-BE49-F238E27FC236}">
                <a16:creationId xmlns:a16="http://schemas.microsoft.com/office/drawing/2014/main" id="{7E302F2F-73BF-485D-A8C9-199CDFDD8C45}"/>
              </a:ext>
            </a:extLst>
          </p:cNvPr>
          <p:cNvSpPr>
            <a:spLocks noChangeArrowheads="1"/>
          </p:cNvSpPr>
          <p:nvPr/>
        </p:nvSpPr>
        <p:spPr bwMode="auto">
          <a:xfrm rot="663163">
            <a:off x="3276600" y="5943600"/>
            <a:ext cx="1447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E0BD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</a:rPr>
              <a:t>Red Card</a:t>
            </a:r>
          </a:p>
        </p:txBody>
      </p:sp>
      <p:sp>
        <p:nvSpPr>
          <p:cNvPr id="12304" name="Rectangle 15">
            <a:extLst>
              <a:ext uri="{FF2B5EF4-FFF2-40B4-BE49-F238E27FC236}">
                <a16:creationId xmlns:a16="http://schemas.microsoft.com/office/drawing/2014/main" id="{ED26B5C9-1FF0-44EE-9E5C-E47E2F4927C4}"/>
              </a:ext>
            </a:extLst>
          </p:cNvPr>
          <p:cNvSpPr>
            <a:spLocks noChangeArrowheads="1"/>
          </p:cNvSpPr>
          <p:nvPr/>
        </p:nvSpPr>
        <p:spPr bwMode="auto">
          <a:xfrm rot="-785611">
            <a:off x="3124200" y="5029200"/>
            <a:ext cx="1600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/>
              <a:t>Black Card</a:t>
            </a:r>
          </a:p>
        </p:txBody>
      </p:sp>
      <p:sp>
        <p:nvSpPr>
          <p:cNvPr id="12305" name="Line 16">
            <a:extLst>
              <a:ext uri="{FF2B5EF4-FFF2-40B4-BE49-F238E27FC236}">
                <a16:creationId xmlns:a16="http://schemas.microsoft.com/office/drawing/2014/main" id="{30571189-39DC-4407-BF9F-0905017D27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4724400"/>
            <a:ext cx="1600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7">
            <a:extLst>
              <a:ext uri="{FF2B5EF4-FFF2-40B4-BE49-F238E27FC236}">
                <a16:creationId xmlns:a16="http://schemas.microsoft.com/office/drawing/2014/main" id="{19EF3605-A9DF-4040-8C01-680D05A291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181600"/>
            <a:ext cx="1600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Rectangle 20">
            <a:extLst>
              <a:ext uri="{FF2B5EF4-FFF2-40B4-BE49-F238E27FC236}">
                <a16:creationId xmlns:a16="http://schemas.microsoft.com/office/drawing/2014/main" id="{1146E398-F6A9-45FC-8606-1EF0ACEB557E}"/>
              </a:ext>
            </a:extLst>
          </p:cNvPr>
          <p:cNvSpPr>
            <a:spLocks noChangeArrowheads="1"/>
          </p:cNvSpPr>
          <p:nvPr/>
        </p:nvSpPr>
        <p:spPr bwMode="auto">
          <a:xfrm rot="634449">
            <a:off x="4953000" y="6248400"/>
            <a:ext cx="1676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</a:rPr>
              <a:t>Not an Ace</a:t>
            </a:r>
          </a:p>
        </p:txBody>
      </p:sp>
      <p:sp>
        <p:nvSpPr>
          <p:cNvPr id="12308" name="Rectangle 21">
            <a:extLst>
              <a:ext uri="{FF2B5EF4-FFF2-40B4-BE49-F238E27FC236}">
                <a16:creationId xmlns:a16="http://schemas.microsoft.com/office/drawing/2014/main" id="{4CB11A82-ACA6-4617-B36E-D2E0761379DB}"/>
              </a:ext>
            </a:extLst>
          </p:cNvPr>
          <p:cNvSpPr>
            <a:spLocks noChangeArrowheads="1"/>
          </p:cNvSpPr>
          <p:nvPr/>
        </p:nvSpPr>
        <p:spPr bwMode="auto">
          <a:xfrm rot="-807475">
            <a:off x="5105400" y="4572000"/>
            <a:ext cx="8382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Ace</a:t>
            </a:r>
          </a:p>
        </p:txBody>
      </p:sp>
      <p:sp>
        <p:nvSpPr>
          <p:cNvPr id="12309" name="Rectangle 22">
            <a:extLst>
              <a:ext uri="{FF2B5EF4-FFF2-40B4-BE49-F238E27FC236}">
                <a16:creationId xmlns:a16="http://schemas.microsoft.com/office/drawing/2014/main" id="{9C999A54-2CCE-47EC-834E-BA0F0A323BFB}"/>
              </a:ext>
            </a:extLst>
          </p:cNvPr>
          <p:cNvSpPr>
            <a:spLocks noChangeArrowheads="1"/>
          </p:cNvSpPr>
          <p:nvPr/>
        </p:nvSpPr>
        <p:spPr bwMode="auto">
          <a:xfrm rot="-352424">
            <a:off x="5105400" y="5562600"/>
            <a:ext cx="9906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</a:rPr>
              <a:t>Ace</a:t>
            </a:r>
          </a:p>
        </p:txBody>
      </p:sp>
      <p:sp>
        <p:nvSpPr>
          <p:cNvPr id="12310" name="Rectangle 23">
            <a:extLst>
              <a:ext uri="{FF2B5EF4-FFF2-40B4-BE49-F238E27FC236}">
                <a16:creationId xmlns:a16="http://schemas.microsoft.com/office/drawing/2014/main" id="{074162CC-5891-4A7D-BB43-1087F076409B}"/>
              </a:ext>
            </a:extLst>
          </p:cNvPr>
          <p:cNvSpPr>
            <a:spLocks noChangeArrowheads="1"/>
          </p:cNvSpPr>
          <p:nvPr/>
        </p:nvSpPr>
        <p:spPr bwMode="auto">
          <a:xfrm rot="291506">
            <a:off x="4875213" y="5181600"/>
            <a:ext cx="167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Not an Ace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2311" name="Line 24">
            <a:extLst>
              <a:ext uri="{FF2B5EF4-FFF2-40B4-BE49-F238E27FC236}">
                <a16:creationId xmlns:a16="http://schemas.microsoft.com/office/drawing/2014/main" id="{2E532B47-03B3-40DE-9AFB-4B1FBC626F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5791200"/>
            <a:ext cx="1600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25">
            <a:extLst>
              <a:ext uri="{FF2B5EF4-FFF2-40B4-BE49-F238E27FC236}">
                <a16:creationId xmlns:a16="http://schemas.microsoft.com/office/drawing/2014/main" id="{F6508627-70B4-401D-A3F8-A60FB0114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6096000"/>
            <a:ext cx="1600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Oval 26">
            <a:extLst>
              <a:ext uri="{FF2B5EF4-FFF2-40B4-BE49-F238E27FC236}">
                <a16:creationId xmlns:a16="http://schemas.microsoft.com/office/drawing/2014/main" id="{2F82F213-4B29-40AC-B4CE-9DBE45F27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029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314" name="Oval 27">
            <a:extLst>
              <a:ext uri="{FF2B5EF4-FFF2-40B4-BE49-F238E27FC236}">
                <a16:creationId xmlns:a16="http://schemas.microsoft.com/office/drawing/2014/main" id="{11F9C8CF-F4F8-476F-A3A2-27F2DE93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94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315" name="Line 28">
            <a:extLst>
              <a:ext uri="{FF2B5EF4-FFF2-40B4-BE49-F238E27FC236}">
                <a16:creationId xmlns:a16="http://schemas.microsoft.com/office/drawing/2014/main" id="{B470BC3B-D764-41F5-8EDC-C32D68E2B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2098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16" name="Line 29">
            <a:extLst>
              <a:ext uri="{FF2B5EF4-FFF2-40B4-BE49-F238E27FC236}">
                <a16:creationId xmlns:a16="http://schemas.microsoft.com/office/drawing/2014/main" id="{05DCAB62-39B0-4BBE-9796-F2FDAF166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2098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17" name="Line 30">
            <a:extLst>
              <a:ext uri="{FF2B5EF4-FFF2-40B4-BE49-F238E27FC236}">
                <a16:creationId xmlns:a16="http://schemas.microsoft.com/office/drawing/2014/main" id="{F31A3493-2AED-44DE-A4A3-F5354B957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2098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18" name="Rectangle 32">
            <a:extLst>
              <a:ext uri="{FF2B5EF4-FFF2-40B4-BE49-F238E27FC236}">
                <a16:creationId xmlns:a16="http://schemas.microsoft.com/office/drawing/2014/main" id="{216B114C-0C19-4D8A-B517-8BADA58C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00600"/>
            <a:ext cx="9144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0"/>
              <a:t>Sample Space</a:t>
            </a:r>
          </a:p>
        </p:txBody>
      </p:sp>
      <p:sp>
        <p:nvSpPr>
          <p:cNvPr id="12319" name="Line 33">
            <a:extLst>
              <a:ext uri="{FF2B5EF4-FFF2-40B4-BE49-F238E27FC236}">
                <a16:creationId xmlns:a16="http://schemas.microsoft.com/office/drawing/2014/main" id="{134B84D4-5924-44BC-B043-706F6618B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05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0" name="Rectangle 34">
            <a:extLst>
              <a:ext uri="{FF2B5EF4-FFF2-40B4-BE49-F238E27FC236}">
                <a16:creationId xmlns:a16="http://schemas.microsoft.com/office/drawing/2014/main" id="{FA9D27FB-7E48-4FD8-80C8-3CB8ACFBE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343400"/>
            <a:ext cx="9144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0"/>
              <a:t>Sample Space</a:t>
            </a:r>
          </a:p>
        </p:txBody>
      </p:sp>
      <p:sp>
        <p:nvSpPr>
          <p:cNvPr id="12321" name="Oval 35">
            <a:extLst>
              <a:ext uri="{FF2B5EF4-FFF2-40B4-BE49-F238E27FC236}">
                <a16:creationId xmlns:a16="http://schemas.microsoft.com/office/drawing/2014/main" id="{510A5604-B087-4564-86B6-1E3A77545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581400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322" name="Line 36">
            <a:extLst>
              <a:ext uri="{FF2B5EF4-FFF2-40B4-BE49-F238E27FC236}">
                <a16:creationId xmlns:a16="http://schemas.microsoft.com/office/drawing/2014/main" id="{EE4640C5-81DA-439E-B156-AE6A556DD0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48600" y="4114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3" name="Line 38">
            <a:extLst>
              <a:ext uri="{FF2B5EF4-FFF2-40B4-BE49-F238E27FC236}">
                <a16:creationId xmlns:a16="http://schemas.microsoft.com/office/drawing/2014/main" id="{67DC3D6D-C846-42C9-95B6-3EB5ED045F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2004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4" name="Text Box 39">
            <a:extLst>
              <a:ext uri="{FF2B5EF4-FFF2-40B4-BE49-F238E27FC236}">
                <a16:creationId xmlns:a16="http://schemas.microsoft.com/office/drawing/2014/main" id="{740E8471-5F72-4C1E-9612-4F178E1B4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495800"/>
            <a:ext cx="60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en-US" sz="2000" b="0"/>
              <a:t>2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en-US" sz="2000" b="0"/>
              <a:t>24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en-US" sz="2000" b="0"/>
              <a:t>2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en-US" sz="2000" b="0"/>
              <a:t>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5">
            <a:extLst>
              <a:ext uri="{FF2B5EF4-FFF2-40B4-BE49-F238E27FC236}">
                <a16:creationId xmlns:a16="http://schemas.microsoft.com/office/drawing/2014/main" id="{9DC62909-0107-4123-8FA8-728CC8B9A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733800"/>
            <a:ext cx="3886200" cy="25146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EE4031C8-1A9F-4D5B-B4C5-6594DF9C2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Elementary Events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9089F1A2-51ED-428B-9CCB-A7BAD53C8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automobile consultant records </a:t>
            </a:r>
            <a:r>
              <a:rPr lang="en-US" altLang="en-US">
                <a:solidFill>
                  <a:srgbClr val="C52817"/>
                </a:solidFill>
              </a:rPr>
              <a:t>fuel type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folHlink"/>
                </a:solidFill>
              </a:rPr>
              <a:t>vehicle type</a:t>
            </a:r>
            <a:r>
              <a:rPr lang="en-US" altLang="en-US"/>
              <a:t> for a sample of vehicles</a:t>
            </a:r>
          </a:p>
          <a:p>
            <a:pPr lvl="1"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/>
              <a:t>2 Fuel types:  </a:t>
            </a:r>
            <a:r>
              <a:rPr lang="en-US" altLang="en-US">
                <a:solidFill>
                  <a:srgbClr val="C52817"/>
                </a:solidFill>
              </a:rPr>
              <a:t>Gasoline, Diesel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3 Vehicle types:  </a:t>
            </a:r>
            <a:r>
              <a:rPr lang="en-US" altLang="en-US">
                <a:solidFill>
                  <a:schemeClr val="folHlink"/>
                </a:solidFill>
              </a:rPr>
              <a:t>Truck, Car, SUV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	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6 possible elementary events: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 e</a:t>
            </a:r>
            <a:r>
              <a:rPr lang="en-US" altLang="en-US" sz="2000" baseline="-25000"/>
              <a:t>1</a:t>
            </a:r>
            <a:r>
              <a:rPr lang="en-US" altLang="en-US" sz="2000"/>
              <a:t>	Gasoline, Truck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 e</a:t>
            </a:r>
            <a:r>
              <a:rPr lang="en-US" altLang="en-US" sz="2000" baseline="-25000"/>
              <a:t>2</a:t>
            </a:r>
            <a:r>
              <a:rPr lang="en-US" altLang="en-US" sz="2000"/>
              <a:t> 	Gasoline, Car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 e</a:t>
            </a:r>
            <a:r>
              <a:rPr lang="en-US" altLang="en-US" sz="2000" baseline="-25000"/>
              <a:t>3</a:t>
            </a:r>
            <a:r>
              <a:rPr lang="en-US" altLang="en-US" sz="2000"/>
              <a:t> 	Gasoline, SUV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 e</a:t>
            </a:r>
            <a:r>
              <a:rPr lang="en-US" altLang="en-US" sz="2000" baseline="-25000"/>
              <a:t>4</a:t>
            </a:r>
            <a:r>
              <a:rPr lang="en-US" altLang="en-US" sz="2000"/>
              <a:t> 	Diesel, Truck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 e</a:t>
            </a:r>
            <a:r>
              <a:rPr lang="en-US" altLang="en-US" sz="2000" baseline="-25000"/>
              <a:t>5</a:t>
            </a:r>
            <a:r>
              <a:rPr lang="en-US" altLang="en-US" sz="2000"/>
              <a:t> 	Diesel, Car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 e</a:t>
            </a:r>
            <a:r>
              <a:rPr lang="en-US" altLang="en-US" sz="2000" baseline="-25000"/>
              <a:t>6</a:t>
            </a:r>
            <a:r>
              <a:rPr lang="en-US" altLang="en-US" sz="2000"/>
              <a:t> 	Diesel, SUV</a:t>
            </a:r>
          </a:p>
        </p:txBody>
      </p:sp>
      <p:sp>
        <p:nvSpPr>
          <p:cNvPr id="13318" name="Oval 4">
            <a:extLst>
              <a:ext uri="{FF2B5EF4-FFF2-40B4-BE49-F238E27FC236}">
                <a16:creationId xmlns:a16="http://schemas.microsoft.com/office/drawing/2014/main" id="{13BFEF13-34BC-439F-B875-70AD00187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267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19" name="Line 5">
            <a:extLst>
              <a:ext uri="{FF2B5EF4-FFF2-40B4-BE49-F238E27FC236}">
                <a16:creationId xmlns:a16="http://schemas.microsoft.com/office/drawing/2014/main" id="{E3949279-846F-4A6A-867C-143A546B35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3886200"/>
            <a:ext cx="1371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0" name="Line 6">
            <a:extLst>
              <a:ext uri="{FF2B5EF4-FFF2-40B4-BE49-F238E27FC236}">
                <a16:creationId xmlns:a16="http://schemas.microsoft.com/office/drawing/2014/main" id="{7B467C7D-8D8A-4744-B4B1-DA78426405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43434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1" name="Line 7">
            <a:extLst>
              <a:ext uri="{FF2B5EF4-FFF2-40B4-BE49-F238E27FC236}">
                <a16:creationId xmlns:a16="http://schemas.microsoft.com/office/drawing/2014/main" id="{E36BA817-FC39-42AD-888E-28044C979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343400"/>
            <a:ext cx="1295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2" name="Oval 8">
            <a:extLst>
              <a:ext uri="{FF2B5EF4-FFF2-40B4-BE49-F238E27FC236}">
                <a16:creationId xmlns:a16="http://schemas.microsoft.com/office/drawing/2014/main" id="{068B3609-7610-4626-A4F0-60CABA4DA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486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23" name="Line 9">
            <a:extLst>
              <a:ext uri="{FF2B5EF4-FFF2-40B4-BE49-F238E27FC236}">
                <a16:creationId xmlns:a16="http://schemas.microsoft.com/office/drawing/2014/main" id="{99812D21-E7FF-4845-BF12-A1F0598A63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5105400"/>
            <a:ext cx="1295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4" name="Line 10">
            <a:extLst>
              <a:ext uri="{FF2B5EF4-FFF2-40B4-BE49-F238E27FC236}">
                <a16:creationId xmlns:a16="http://schemas.microsoft.com/office/drawing/2014/main" id="{40B5D06F-55A2-47FF-90DA-356E7AD6D0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55626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5" name="Line 11">
            <a:extLst>
              <a:ext uri="{FF2B5EF4-FFF2-40B4-BE49-F238E27FC236}">
                <a16:creationId xmlns:a16="http://schemas.microsoft.com/office/drawing/2014/main" id="{5CEA2E40-B671-41D1-85C9-587D502368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219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6" name="Line 12">
            <a:extLst>
              <a:ext uri="{FF2B5EF4-FFF2-40B4-BE49-F238E27FC236}">
                <a16:creationId xmlns:a16="http://schemas.microsoft.com/office/drawing/2014/main" id="{074F448E-7F99-4602-BC41-BBE23F6DC0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343400"/>
            <a:ext cx="1371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7" name="Line 13">
            <a:extLst>
              <a:ext uri="{FF2B5EF4-FFF2-40B4-BE49-F238E27FC236}">
                <a16:creationId xmlns:a16="http://schemas.microsoft.com/office/drawing/2014/main" id="{290C68C3-171E-4491-9295-B81D9B28F9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953000"/>
            <a:ext cx="1371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3328" name="Oval 14">
            <a:extLst>
              <a:ext uri="{FF2B5EF4-FFF2-40B4-BE49-F238E27FC236}">
                <a16:creationId xmlns:a16="http://schemas.microsoft.com/office/drawing/2014/main" id="{EC6BFCB2-F518-4FF5-B9A7-E451F64DE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29" name="Text Box 16">
            <a:extLst>
              <a:ext uri="{FF2B5EF4-FFF2-40B4-BE49-F238E27FC236}">
                <a16:creationId xmlns:a16="http://schemas.microsoft.com/office/drawing/2014/main" id="{DE26FDF3-498F-42F6-974F-1B63731958C3}"/>
              </a:ext>
            </a:extLst>
          </p:cNvPr>
          <p:cNvSpPr txBox="1">
            <a:spLocks noChangeArrowheads="1"/>
          </p:cNvSpPr>
          <p:nvPr/>
        </p:nvSpPr>
        <p:spPr bwMode="auto">
          <a:xfrm rot="-1463966">
            <a:off x="5410200" y="42672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rgbClr val="C52817"/>
                </a:solidFill>
              </a:rPr>
              <a:t>Gasoline</a:t>
            </a:r>
          </a:p>
        </p:txBody>
      </p:sp>
      <p:sp>
        <p:nvSpPr>
          <p:cNvPr id="13330" name="Text Box 17">
            <a:extLst>
              <a:ext uri="{FF2B5EF4-FFF2-40B4-BE49-F238E27FC236}">
                <a16:creationId xmlns:a16="http://schemas.microsoft.com/office/drawing/2014/main" id="{1E7AB935-A270-4FE5-A280-9CA7626BA23C}"/>
              </a:ext>
            </a:extLst>
          </p:cNvPr>
          <p:cNvSpPr txBox="1">
            <a:spLocks noChangeArrowheads="1"/>
          </p:cNvSpPr>
          <p:nvPr/>
        </p:nvSpPr>
        <p:spPr bwMode="auto">
          <a:xfrm rot="1443431">
            <a:off x="5562600" y="518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rgbClr val="C52817"/>
                </a:solidFill>
              </a:rPr>
              <a:t>Diesel</a:t>
            </a:r>
          </a:p>
        </p:txBody>
      </p:sp>
      <p:sp>
        <p:nvSpPr>
          <p:cNvPr id="13331" name="Text Box 18">
            <a:extLst>
              <a:ext uri="{FF2B5EF4-FFF2-40B4-BE49-F238E27FC236}">
                <a16:creationId xmlns:a16="http://schemas.microsoft.com/office/drawing/2014/main" id="{AF20BFDF-5493-4DB7-AB63-0C7793FBD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0386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chemeClr val="folHlink"/>
                </a:solidFill>
              </a:rPr>
              <a:t>Car</a:t>
            </a:r>
          </a:p>
        </p:txBody>
      </p:sp>
      <p:sp>
        <p:nvSpPr>
          <p:cNvPr id="13332" name="Text Box 19">
            <a:extLst>
              <a:ext uri="{FF2B5EF4-FFF2-40B4-BE49-F238E27FC236}">
                <a16:creationId xmlns:a16="http://schemas.microsoft.com/office/drawing/2014/main" id="{C0B762EC-0091-4C8A-8AF3-65A98407D98C}"/>
              </a:ext>
            </a:extLst>
          </p:cNvPr>
          <p:cNvSpPr txBox="1">
            <a:spLocks noChangeArrowheads="1"/>
          </p:cNvSpPr>
          <p:nvPr/>
        </p:nvSpPr>
        <p:spPr bwMode="auto">
          <a:xfrm rot="-1085634">
            <a:off x="7162800" y="36576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chemeClr val="folHlink"/>
                </a:solidFill>
              </a:rPr>
              <a:t>Truck</a:t>
            </a:r>
          </a:p>
        </p:txBody>
      </p:sp>
      <p:sp>
        <p:nvSpPr>
          <p:cNvPr id="13333" name="Text Box 20">
            <a:extLst>
              <a:ext uri="{FF2B5EF4-FFF2-40B4-BE49-F238E27FC236}">
                <a16:creationId xmlns:a16="http://schemas.microsoft.com/office/drawing/2014/main" id="{E91A47FD-E3B0-494D-8190-9727FE2E3AD5}"/>
              </a:ext>
            </a:extLst>
          </p:cNvPr>
          <p:cNvSpPr txBox="1">
            <a:spLocks noChangeArrowheads="1"/>
          </p:cNvSpPr>
          <p:nvPr/>
        </p:nvSpPr>
        <p:spPr bwMode="auto">
          <a:xfrm rot="-1085634">
            <a:off x="7239000" y="48768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chemeClr val="folHlink"/>
                </a:solidFill>
              </a:rPr>
              <a:t>Truck</a:t>
            </a:r>
          </a:p>
        </p:txBody>
      </p:sp>
      <p:sp>
        <p:nvSpPr>
          <p:cNvPr id="13334" name="Text Box 21">
            <a:extLst>
              <a:ext uri="{FF2B5EF4-FFF2-40B4-BE49-F238E27FC236}">
                <a16:creationId xmlns:a16="http://schemas.microsoft.com/office/drawing/2014/main" id="{89A86B1B-D32D-46E3-A6BF-546210F72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2578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chemeClr val="folHlink"/>
                </a:solidFill>
              </a:rPr>
              <a:t>Car</a:t>
            </a:r>
          </a:p>
        </p:txBody>
      </p:sp>
      <p:sp>
        <p:nvSpPr>
          <p:cNvPr id="13335" name="Text Box 22">
            <a:extLst>
              <a:ext uri="{FF2B5EF4-FFF2-40B4-BE49-F238E27FC236}">
                <a16:creationId xmlns:a16="http://schemas.microsoft.com/office/drawing/2014/main" id="{AF4AAE48-662D-458A-B9F6-CC770828C860}"/>
              </a:ext>
            </a:extLst>
          </p:cNvPr>
          <p:cNvSpPr txBox="1">
            <a:spLocks noChangeArrowheads="1"/>
          </p:cNvSpPr>
          <p:nvPr/>
        </p:nvSpPr>
        <p:spPr bwMode="auto">
          <a:xfrm rot="1054791">
            <a:off x="7162800" y="46482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chemeClr val="folHlink"/>
                </a:solidFill>
              </a:rPr>
              <a:t>SUV</a:t>
            </a:r>
          </a:p>
        </p:txBody>
      </p:sp>
      <p:sp>
        <p:nvSpPr>
          <p:cNvPr id="13336" name="Text Box 23">
            <a:extLst>
              <a:ext uri="{FF2B5EF4-FFF2-40B4-BE49-F238E27FC236}">
                <a16:creationId xmlns:a16="http://schemas.microsoft.com/office/drawing/2014/main" id="{629BCC81-942E-4503-BD42-9EE9A5C7AAC9}"/>
              </a:ext>
            </a:extLst>
          </p:cNvPr>
          <p:cNvSpPr txBox="1">
            <a:spLocks noChangeArrowheads="1"/>
          </p:cNvSpPr>
          <p:nvPr/>
        </p:nvSpPr>
        <p:spPr bwMode="auto">
          <a:xfrm rot="1054791">
            <a:off x="7162800" y="58674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0">
                <a:solidFill>
                  <a:schemeClr val="folHlink"/>
                </a:solidFill>
              </a:rPr>
              <a:t>SUV</a:t>
            </a:r>
          </a:p>
        </p:txBody>
      </p:sp>
      <p:sp>
        <p:nvSpPr>
          <p:cNvPr id="13337" name="Text Box 24">
            <a:extLst>
              <a:ext uri="{FF2B5EF4-FFF2-40B4-BE49-F238E27FC236}">
                <a16:creationId xmlns:a16="http://schemas.microsoft.com/office/drawing/2014/main" id="{2757944B-AFEE-4972-8E5F-165B2BE3B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657600"/>
            <a:ext cx="76200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0"/>
              <a:t>e</a:t>
            </a:r>
            <a:r>
              <a:rPr lang="en-US" altLang="en-US" sz="1800" b="0" baseline="-25000"/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0"/>
              <a:t>e</a:t>
            </a:r>
            <a:r>
              <a:rPr lang="en-US" altLang="en-US" sz="1800" b="0" baseline="-25000"/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0"/>
              <a:t>e</a:t>
            </a:r>
            <a:r>
              <a:rPr lang="en-US" altLang="en-US" sz="1800" b="0" baseline="-25000"/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0"/>
              <a:t>e</a:t>
            </a:r>
            <a:r>
              <a:rPr lang="en-US" altLang="en-US" sz="1800" b="0" baseline="-25000"/>
              <a:t>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0"/>
              <a:t>e</a:t>
            </a:r>
            <a:r>
              <a:rPr lang="en-US" altLang="en-US" sz="1800" b="0" baseline="-25000"/>
              <a:t>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0"/>
              <a:t>e</a:t>
            </a:r>
            <a:r>
              <a:rPr lang="en-US" altLang="en-US" sz="1800" b="0" baseline="-2500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0EFF267A-2882-4B4E-973C-19B439904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Probability Concepts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0FA872D-8445-4073-88BC-ECFB9AE06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391400" cy="41148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chemeClr val="folHlink"/>
                </a:solidFill>
              </a:rPr>
              <a:t>Mutually Exclusive Events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800"/>
              <a:t>If E</a:t>
            </a:r>
            <a:r>
              <a:rPr lang="en-US" altLang="en-US" sz="2800" baseline="-25000"/>
              <a:t>1</a:t>
            </a:r>
            <a:r>
              <a:rPr lang="en-US" altLang="en-US" sz="2800"/>
              <a:t> occurs, then E</a:t>
            </a:r>
            <a:r>
              <a:rPr lang="en-US" altLang="en-US" sz="2800" baseline="-25000"/>
              <a:t>2</a:t>
            </a:r>
            <a:r>
              <a:rPr lang="en-US" altLang="en-US" sz="2800"/>
              <a:t> cannot occur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800"/>
              <a:t>E</a:t>
            </a:r>
            <a:r>
              <a:rPr lang="en-US" altLang="en-US" sz="2800" baseline="-25000"/>
              <a:t>1</a:t>
            </a:r>
            <a:r>
              <a:rPr lang="en-US" altLang="en-US" sz="2800"/>
              <a:t> and E</a:t>
            </a:r>
            <a:r>
              <a:rPr lang="en-US" altLang="en-US" sz="2800" baseline="-25000"/>
              <a:t>2</a:t>
            </a:r>
            <a:r>
              <a:rPr lang="en-US" altLang="en-US" sz="2800"/>
              <a:t> have no common elements</a:t>
            </a:r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4341" name="Oval 5">
            <a:extLst>
              <a:ext uri="{FF2B5EF4-FFF2-40B4-BE49-F238E27FC236}">
                <a16:creationId xmlns:a16="http://schemas.microsoft.com/office/drawing/2014/main" id="{561E8EE4-0633-4DB6-B384-D570720C4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43400"/>
            <a:ext cx="1524000" cy="14478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0"/>
              <a:t>Black </a:t>
            </a:r>
          </a:p>
          <a:p>
            <a:pPr algn="ctr" eaLnBrk="1" hangingPunct="1"/>
            <a:r>
              <a:rPr lang="en-US" altLang="en-US" sz="2400" b="0"/>
              <a:t>Cards</a:t>
            </a:r>
          </a:p>
        </p:txBody>
      </p:sp>
      <p:sp>
        <p:nvSpPr>
          <p:cNvPr id="14342" name="Oval 6">
            <a:extLst>
              <a:ext uri="{FF2B5EF4-FFF2-40B4-BE49-F238E27FC236}">
                <a16:creationId xmlns:a16="http://schemas.microsoft.com/office/drawing/2014/main" id="{7310F29F-6C93-4952-A351-F3946D65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114800"/>
            <a:ext cx="1524000" cy="1447800"/>
          </a:xfrm>
          <a:prstGeom prst="ellipse">
            <a:avLst/>
          </a:prstGeom>
          <a:solidFill>
            <a:srgbClr val="FEC6D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0">
                <a:solidFill>
                  <a:schemeClr val="hlink"/>
                </a:solidFill>
              </a:rPr>
              <a:t>Red </a:t>
            </a:r>
          </a:p>
          <a:p>
            <a:pPr algn="ctr" eaLnBrk="1" hangingPunct="1"/>
            <a:r>
              <a:rPr lang="en-US" altLang="en-US" sz="2400" b="0">
                <a:solidFill>
                  <a:schemeClr val="hlink"/>
                </a:solidFill>
              </a:rPr>
              <a:t>Cards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5DF9BB1B-B4B1-4DAA-8DA4-349F35CD6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733800"/>
            <a:ext cx="266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chemeClr val="folHlink"/>
                </a:solidFill>
              </a:rPr>
              <a:t>A card cannot be Black and Red at the same time.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29F56366-61DE-4592-A19C-B3D3A5D2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886200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/>
              <a:t>E</a:t>
            </a:r>
            <a:r>
              <a:rPr lang="en-US" altLang="en-US" sz="2400" b="0" baseline="-25000"/>
              <a:t>1</a:t>
            </a: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398A2222-2B49-45EA-A42E-2FD4BCFAB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57600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/>
              <a:t>E</a:t>
            </a:r>
            <a:r>
              <a:rPr lang="en-US" altLang="en-US" sz="2400" b="0" baseline="-25000"/>
              <a:t>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8ACAF5EB-8D4E-4BAE-9C3A-547B71A4A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77200" cy="37338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chemeClr val="folHlink"/>
                </a:solidFill>
              </a:rPr>
              <a:t>Independent and Dependent Events</a:t>
            </a:r>
          </a:p>
          <a:p>
            <a:pPr lvl="1" eaLnBrk="1" hangingPunct="1">
              <a:spcBef>
                <a:spcPct val="85000"/>
              </a:spcBef>
            </a:pPr>
            <a:r>
              <a:rPr lang="en-US" altLang="en-US" sz="2800">
                <a:solidFill>
                  <a:schemeClr val="folHlink"/>
                </a:solidFill>
              </a:rPr>
              <a:t>Independent:</a:t>
            </a:r>
            <a:r>
              <a:rPr lang="en-US" altLang="en-US" sz="2800"/>
              <a:t>  Occurrence of one does not	 			     influence the probability of 				     occurrence of the other</a:t>
            </a:r>
          </a:p>
          <a:p>
            <a:pPr lvl="1" eaLnBrk="1" hangingPunct="1"/>
            <a:endParaRPr lang="en-US" altLang="en-US" sz="2800"/>
          </a:p>
          <a:p>
            <a:pPr lvl="1" eaLnBrk="1" hangingPunct="1"/>
            <a:r>
              <a:rPr lang="en-US" altLang="en-US" sz="2800">
                <a:solidFill>
                  <a:schemeClr val="folHlink"/>
                </a:solidFill>
              </a:rPr>
              <a:t>Dependent:</a:t>
            </a:r>
            <a:r>
              <a:rPr lang="en-US" altLang="en-US" sz="2800"/>
              <a:t>  Occurrence of one affects the 				    probability of the other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36655F48-B975-45B1-91E5-D89F669A4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4400" eaLnBrk="1" hangingPunct="1"/>
            <a:r>
              <a:rPr lang="en-US" altLang="en-US"/>
              <a:t>Probability Concepts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Designs\PrenHall1.pot</Template>
  <TotalTime>1474</TotalTime>
  <Pages>20</Pages>
  <Words>1877</Words>
  <Application>Microsoft Office PowerPoint</Application>
  <PresentationFormat>On-screen Show (4:3)</PresentationFormat>
  <Paragraphs>360</Paragraphs>
  <Slides>33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Times New Roman</vt:lpstr>
      <vt:lpstr>Wingdings</vt:lpstr>
      <vt:lpstr>FrankRuehl</vt:lpstr>
      <vt:lpstr>Tahoma</vt:lpstr>
      <vt:lpstr>Lucida Bright</vt:lpstr>
      <vt:lpstr>PrenHall1</vt:lpstr>
      <vt:lpstr>Clip</vt:lpstr>
      <vt:lpstr>Equation</vt:lpstr>
      <vt:lpstr>PowerPoint Presentation</vt:lpstr>
      <vt:lpstr>Module Goals</vt:lpstr>
      <vt:lpstr>Important Terms</vt:lpstr>
      <vt:lpstr>PowerPoint Presentation</vt:lpstr>
      <vt:lpstr>Events</vt:lpstr>
      <vt:lpstr>Visualizing Events</vt:lpstr>
      <vt:lpstr>Elementary Events</vt:lpstr>
      <vt:lpstr>Probability Concepts</vt:lpstr>
      <vt:lpstr>Probability Concepts</vt:lpstr>
      <vt:lpstr>Independent vs. Dependent Events</vt:lpstr>
      <vt:lpstr>Addition Rule for Elementary Events</vt:lpstr>
      <vt:lpstr>Complement Rule</vt:lpstr>
      <vt:lpstr>Addition Rule for Two Events</vt:lpstr>
      <vt:lpstr>Addition Rule Example</vt:lpstr>
      <vt:lpstr>Addition Rule for  Mutually Exclusive Events</vt:lpstr>
      <vt:lpstr>Conditional Probability</vt:lpstr>
      <vt:lpstr>Conditional Probability Example</vt:lpstr>
      <vt:lpstr>Conditional Probability Example</vt:lpstr>
      <vt:lpstr>Conditional Probability Example</vt:lpstr>
      <vt:lpstr>For Independent Events:</vt:lpstr>
      <vt:lpstr>Multiplication Rules</vt:lpstr>
      <vt:lpstr>Tree Diagram Example</vt:lpstr>
      <vt:lpstr>Bayes’ Theorem</vt:lpstr>
      <vt:lpstr>Bayes’ Theorem Example</vt:lpstr>
      <vt:lpstr>PowerPoint Presentation</vt:lpstr>
      <vt:lpstr>PowerPoint Presentation</vt:lpstr>
      <vt:lpstr>Introduction to Probability Distributions</vt:lpstr>
      <vt:lpstr>Discrete Random Variables</vt:lpstr>
      <vt:lpstr>Discrete Probability Distribution</vt:lpstr>
      <vt:lpstr>Discrete Random Variable  Summary Measures</vt:lpstr>
      <vt:lpstr>Example</vt:lpstr>
      <vt:lpstr>Module Summary</vt:lpstr>
      <vt:lpstr>PowerPoint Presentation</vt:lpstr>
    </vt:vector>
  </TitlesOfParts>
  <Company>University of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Statistics: A Decision-Making Approach, 6th edition</dc:title>
  <dc:subject>Chapter 4</dc:subject>
  <dc:creator>Dirk Yandell</dc:creator>
  <cp:keywords/>
  <dc:description/>
  <cp:lastModifiedBy>19498</cp:lastModifiedBy>
  <cp:revision>85</cp:revision>
  <cp:lastPrinted>1998-11-22T23:37:53Z</cp:lastPrinted>
  <dcterms:created xsi:type="dcterms:W3CDTF">2001-01-13T00:04:22Z</dcterms:created>
  <dcterms:modified xsi:type="dcterms:W3CDTF">2022-02-01T03:11:42Z</dcterms:modified>
</cp:coreProperties>
</file>