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782" r:id="rId2"/>
    <p:sldId id="264" r:id="rId3"/>
    <p:sldId id="265" r:id="rId4"/>
    <p:sldId id="266" r:id="rId5"/>
    <p:sldId id="267" r:id="rId6"/>
    <p:sldId id="308" r:id="rId7"/>
    <p:sldId id="269" r:id="rId8"/>
    <p:sldId id="312" r:id="rId9"/>
    <p:sldId id="270" r:id="rId10"/>
    <p:sldId id="271" r:id="rId11"/>
    <p:sldId id="272" r:id="rId12"/>
    <p:sldId id="273" r:id="rId13"/>
    <p:sldId id="274" r:id="rId14"/>
    <p:sldId id="275" r:id="rId15"/>
    <p:sldId id="276" r:id="rId16"/>
    <p:sldId id="277" r:id="rId17"/>
    <p:sldId id="278" r:id="rId18"/>
    <p:sldId id="279" r:id="rId19"/>
    <p:sldId id="280" r:id="rId20"/>
    <p:sldId id="314"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408" r:id="rId48"/>
  </p:sldIdLst>
  <p:sldSz cx="9144000" cy="6858000" type="screen4x3"/>
  <p:notesSz cx="9144000" cy="6858000"/>
  <p:defaultTextStyle>
    <a:defPPr>
      <a:defRPr lang="en-AU"/>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0D7B"/>
    <a:srgbClr val="BF0922"/>
    <a:srgbClr val="7F7F7F"/>
    <a:srgbClr val="175097"/>
    <a:srgbClr val="92D2CA"/>
    <a:srgbClr val="F9F9F9"/>
    <a:srgbClr val="3A2C76"/>
    <a:srgbClr val="24BD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19" autoAdjust="0"/>
  </p:normalViewPr>
  <p:slideViewPr>
    <p:cSldViewPr snapToGrid="0">
      <p:cViewPr varScale="1">
        <p:scale>
          <a:sx n="91" d="100"/>
          <a:sy n="91" d="100"/>
        </p:scale>
        <p:origin x="121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BAB171-A6A5-4CC6-A848-B95FBD12360F}"/>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a:extLst>
              <a:ext uri="{FF2B5EF4-FFF2-40B4-BE49-F238E27FC236}">
                <a16:creationId xmlns:a16="http://schemas.microsoft.com/office/drawing/2014/main" id="{DFA99A38-2485-4672-990F-C76F9FECDAFC}"/>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smtClean="0"/>
            </a:lvl1pPr>
          </a:lstStyle>
          <a:p>
            <a:pPr>
              <a:defRPr/>
            </a:pPr>
            <a:fld id="{C701BC77-5A00-4637-BE1A-C93FCA0F07D5}" type="datetimeFigureOut">
              <a:rPr lang="en-US"/>
              <a:pPr>
                <a:defRPr/>
              </a:pPr>
              <a:t>10/29/2022</a:t>
            </a:fld>
            <a:endParaRPr lang="en-US" dirty="0"/>
          </a:p>
        </p:txBody>
      </p:sp>
      <p:sp>
        <p:nvSpPr>
          <p:cNvPr id="4" name="Footer Placeholder 3">
            <a:extLst>
              <a:ext uri="{FF2B5EF4-FFF2-40B4-BE49-F238E27FC236}">
                <a16:creationId xmlns:a16="http://schemas.microsoft.com/office/drawing/2014/main" id="{28D2C30E-192A-4ABA-AE65-9333C85DA677}"/>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5" name="Slide Number Placeholder 4">
            <a:extLst>
              <a:ext uri="{FF2B5EF4-FFF2-40B4-BE49-F238E27FC236}">
                <a16:creationId xmlns:a16="http://schemas.microsoft.com/office/drawing/2014/main" id="{CD80D957-7356-43E2-B889-026CD26FCFDD}"/>
              </a:ext>
            </a:extLst>
          </p:cNvPr>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4EDDE81-2746-454D-9DF3-86C3E8DCFF48}"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9452C34-8765-4B52-8EAA-8CE1787CBA1A}"/>
              </a:ext>
            </a:extLst>
          </p:cNvPr>
          <p:cNvSpPr>
            <a:spLocks noGrp="1" noChangeArrowheads="1"/>
          </p:cNvSpPr>
          <p:nvPr>
            <p:ph type="hdr" sz="quarter"/>
          </p:nvPr>
        </p:nvSpPr>
        <p:spPr bwMode="auto">
          <a:xfrm>
            <a:off x="0" y="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AU" altLang="en-US" dirty="0"/>
          </a:p>
        </p:txBody>
      </p:sp>
      <p:sp>
        <p:nvSpPr>
          <p:cNvPr id="8195" name="Rectangle 3">
            <a:extLst>
              <a:ext uri="{FF2B5EF4-FFF2-40B4-BE49-F238E27FC236}">
                <a16:creationId xmlns:a16="http://schemas.microsoft.com/office/drawing/2014/main" id="{8C2DDCE9-F0E4-4319-BFAE-D5B0739275D0}"/>
              </a:ext>
            </a:extLst>
          </p:cNvPr>
          <p:cNvSpPr>
            <a:spLocks noGrp="1" noChangeArrowheads="1"/>
          </p:cNvSpPr>
          <p:nvPr>
            <p:ph type="dt" idx="1"/>
          </p:nvPr>
        </p:nvSpPr>
        <p:spPr bwMode="auto">
          <a:xfrm>
            <a:off x="5181600" y="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AU" altLang="en-US" dirty="0"/>
          </a:p>
        </p:txBody>
      </p:sp>
      <p:sp>
        <p:nvSpPr>
          <p:cNvPr id="2052" name="Rectangle 4">
            <a:extLst>
              <a:ext uri="{FF2B5EF4-FFF2-40B4-BE49-F238E27FC236}">
                <a16:creationId xmlns:a16="http://schemas.microsoft.com/office/drawing/2014/main" id="{E379BB43-6D6B-4329-89E9-33084C0762AC}"/>
              </a:ext>
            </a:extLst>
          </p:cNvPr>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a16="http://schemas.microsoft.com/office/drawing/2014/main" id="{85777FBC-932D-4787-9E4A-554DBFF6A3EB}"/>
              </a:ext>
            </a:extLst>
          </p:cNvPr>
          <p:cNvSpPr>
            <a:spLocks noGrp="1" noChangeArrowheads="1"/>
          </p:cNvSpPr>
          <p:nvPr>
            <p:ph type="body" sz="quarter" idx="3"/>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8198" name="Rectangle 6">
            <a:extLst>
              <a:ext uri="{FF2B5EF4-FFF2-40B4-BE49-F238E27FC236}">
                <a16:creationId xmlns:a16="http://schemas.microsoft.com/office/drawing/2014/main" id="{890ADC0A-74E7-4FC1-B2CB-40B1054877FB}"/>
              </a:ext>
            </a:extLst>
          </p:cNvPr>
          <p:cNvSpPr>
            <a:spLocks noGrp="1" noChangeArrowheads="1"/>
          </p:cNvSpPr>
          <p:nvPr>
            <p:ph type="ftr" sz="quarter" idx="4"/>
          </p:nvPr>
        </p:nvSpPr>
        <p:spPr bwMode="auto">
          <a:xfrm>
            <a:off x="0" y="651510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AU" altLang="en-US" dirty="0"/>
          </a:p>
        </p:txBody>
      </p:sp>
      <p:sp>
        <p:nvSpPr>
          <p:cNvPr id="8199" name="Rectangle 7">
            <a:extLst>
              <a:ext uri="{FF2B5EF4-FFF2-40B4-BE49-F238E27FC236}">
                <a16:creationId xmlns:a16="http://schemas.microsoft.com/office/drawing/2014/main" id="{681E504E-FB9A-4E5E-9B80-759B20AF3CAB}"/>
              </a:ext>
            </a:extLst>
          </p:cNvPr>
          <p:cNvSpPr>
            <a:spLocks noGrp="1" noChangeArrowheads="1"/>
          </p:cNvSpPr>
          <p:nvPr>
            <p:ph type="sldNum" sz="quarter" idx="5"/>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0221A621-4C70-4006-91A5-BCE8CC47C38E}" type="slidenum">
              <a:rPr lang="en-AU" altLang="en-US"/>
              <a:pPr/>
              <a:t>‹#›</a:t>
            </a:fld>
            <a:endParaRPr lang="en-AU"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B7772A2-6B32-494B-B45F-43D1D00C88D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7BEC24-52E5-4A28-8F9E-1B3749DB8139}" type="slidenum">
              <a:rPr lang="en-AU" altLang="en-US" sz="1200"/>
              <a:pPr/>
              <a:t>2</a:t>
            </a:fld>
            <a:endParaRPr lang="en-AU" altLang="en-US" sz="1200" dirty="0"/>
          </a:p>
        </p:txBody>
      </p:sp>
      <p:sp>
        <p:nvSpPr>
          <p:cNvPr id="8195" name="Rectangle 2">
            <a:extLst>
              <a:ext uri="{FF2B5EF4-FFF2-40B4-BE49-F238E27FC236}">
                <a16:creationId xmlns:a16="http://schemas.microsoft.com/office/drawing/2014/main" id="{053A8AEC-FD99-4844-84CC-1B0F0C7C516C}"/>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178D9584-A68C-4DEF-BC2B-790D7471D734}"/>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B880A14-FF5A-4B84-8007-5A02B8B3BC4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5905D0-3E8E-4B0F-A1D6-EB7E322CB2CA}" type="slidenum">
              <a:rPr lang="en-AU" altLang="en-US" sz="1200"/>
              <a:pPr/>
              <a:t>11</a:t>
            </a:fld>
            <a:endParaRPr lang="en-AU" altLang="en-US" sz="1200" dirty="0"/>
          </a:p>
        </p:txBody>
      </p:sp>
      <p:sp>
        <p:nvSpPr>
          <p:cNvPr id="28675" name="Rectangle 2">
            <a:extLst>
              <a:ext uri="{FF2B5EF4-FFF2-40B4-BE49-F238E27FC236}">
                <a16:creationId xmlns:a16="http://schemas.microsoft.com/office/drawing/2014/main" id="{35EAA48D-A68C-4F52-BE4A-5FEC3F5B8E5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BC0E8DFA-AB3B-4B81-B29C-CF756583EBD5}"/>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726D601-5D11-48FE-9CF3-716E4E556F9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3CC68C-B3EA-4E9D-949C-9616228C7906}" type="slidenum">
              <a:rPr lang="en-AU" altLang="en-US" sz="1200"/>
              <a:pPr/>
              <a:t>12</a:t>
            </a:fld>
            <a:endParaRPr lang="en-AU" altLang="en-US" sz="1200" dirty="0"/>
          </a:p>
        </p:txBody>
      </p:sp>
      <p:sp>
        <p:nvSpPr>
          <p:cNvPr id="30723" name="Rectangle 2">
            <a:extLst>
              <a:ext uri="{FF2B5EF4-FFF2-40B4-BE49-F238E27FC236}">
                <a16:creationId xmlns:a16="http://schemas.microsoft.com/office/drawing/2014/main" id="{324480AF-411F-436D-A1BB-9A8E96CB474A}"/>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42263CA-0949-497E-BD71-52651E53AE16}"/>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9C65683-7A3A-4E14-882A-FF9AC6AF9B8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A1062E-5C2B-4B10-B10D-9339EAD3C824}" type="slidenum">
              <a:rPr lang="en-AU" altLang="en-US" sz="1200"/>
              <a:pPr/>
              <a:t>13</a:t>
            </a:fld>
            <a:endParaRPr lang="en-AU" altLang="en-US" sz="1200" dirty="0"/>
          </a:p>
        </p:txBody>
      </p:sp>
      <p:sp>
        <p:nvSpPr>
          <p:cNvPr id="32771" name="Rectangle 2">
            <a:extLst>
              <a:ext uri="{FF2B5EF4-FFF2-40B4-BE49-F238E27FC236}">
                <a16:creationId xmlns:a16="http://schemas.microsoft.com/office/drawing/2014/main" id="{A85F8760-0F24-4459-B2A0-C2461BD9B7A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8E56AD0-DF26-4CB4-9CC2-860A974FAE80}"/>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DFA4137-8E23-4981-9D85-510FA3B7322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C75F7B-B7EA-42FB-95FF-0F9D31B9D326}" type="slidenum">
              <a:rPr lang="en-AU" altLang="en-US" sz="1200"/>
              <a:pPr/>
              <a:t>14</a:t>
            </a:fld>
            <a:endParaRPr lang="en-AU" altLang="en-US" sz="1200" dirty="0"/>
          </a:p>
        </p:txBody>
      </p:sp>
      <p:sp>
        <p:nvSpPr>
          <p:cNvPr id="34819" name="Rectangle 2">
            <a:extLst>
              <a:ext uri="{FF2B5EF4-FFF2-40B4-BE49-F238E27FC236}">
                <a16:creationId xmlns:a16="http://schemas.microsoft.com/office/drawing/2014/main" id="{D07D4CDA-7A5D-4AC3-A446-C43A1E60D46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98724613-2068-4D1A-9572-EE1BBB28619F}"/>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D23BDAB-F40F-4313-9685-50EF0664DF2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C36038-78BE-46CA-93DE-58FA09B3CF94}" type="slidenum">
              <a:rPr lang="en-AU" altLang="en-US" sz="1200"/>
              <a:pPr/>
              <a:t>15</a:t>
            </a:fld>
            <a:endParaRPr lang="en-AU" altLang="en-US" sz="1200" dirty="0"/>
          </a:p>
        </p:txBody>
      </p:sp>
      <p:sp>
        <p:nvSpPr>
          <p:cNvPr id="36867" name="Rectangle 2">
            <a:extLst>
              <a:ext uri="{FF2B5EF4-FFF2-40B4-BE49-F238E27FC236}">
                <a16:creationId xmlns:a16="http://schemas.microsoft.com/office/drawing/2014/main" id="{F4ED4987-676F-4850-849B-8C26F45141A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D8AA594B-A73A-4958-92FF-E78B34C78049}"/>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5847169-37CC-4142-8D5A-10645C4C8E3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79B168-C2C7-4488-A979-8153585EA385}" type="slidenum">
              <a:rPr lang="en-AU" altLang="en-US" sz="1200"/>
              <a:pPr/>
              <a:t>20</a:t>
            </a:fld>
            <a:endParaRPr lang="en-AU" altLang="en-US" sz="1200" dirty="0"/>
          </a:p>
        </p:txBody>
      </p:sp>
      <p:sp>
        <p:nvSpPr>
          <p:cNvPr id="43011" name="Rectangle 7">
            <a:extLst>
              <a:ext uri="{FF2B5EF4-FFF2-40B4-BE49-F238E27FC236}">
                <a16:creationId xmlns:a16="http://schemas.microsoft.com/office/drawing/2014/main" id="{65EA431F-D5E8-4D99-8BD5-AC5B5C3D631D}"/>
              </a:ext>
            </a:extLst>
          </p:cNvPr>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C72892DC-4C6F-4590-A9BB-33354DD33503}" type="slidenum">
              <a:rPr lang="en-AU" altLang="en-US" sz="1200">
                <a:solidFill>
                  <a:srgbClr val="000000"/>
                </a:solidFill>
                <a:latin typeface="Calibri" panose="020F0502020204030204" pitchFamily="34" charset="0"/>
              </a:rPr>
              <a:pPr algn="r" eaLnBrk="1" hangingPunct="1"/>
              <a:t>20</a:t>
            </a:fld>
            <a:endParaRPr lang="en-AU" altLang="en-US" sz="1200" dirty="0">
              <a:solidFill>
                <a:srgbClr val="000000"/>
              </a:solidFill>
              <a:latin typeface="Calibri" panose="020F0502020204030204" pitchFamily="34" charset="0"/>
            </a:endParaRPr>
          </a:p>
        </p:txBody>
      </p:sp>
      <p:sp>
        <p:nvSpPr>
          <p:cNvPr id="43012" name="Rectangle 2">
            <a:extLst>
              <a:ext uri="{FF2B5EF4-FFF2-40B4-BE49-F238E27FC236}">
                <a16:creationId xmlns:a16="http://schemas.microsoft.com/office/drawing/2014/main" id="{EE015B4E-25A7-4EF4-9CC8-1292049BA83E}"/>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10FEC1AD-10AC-4979-BA0A-30AAAF63C9BE}"/>
              </a:ext>
            </a:extLst>
          </p:cNvPr>
          <p:cNvSpPr>
            <a:spLocks noGrp="1" noChangeArrowheads="1"/>
          </p:cNvSpPr>
          <p:nvPr>
            <p:ph type="body" idx="1"/>
          </p:nvPr>
        </p:nvSpPr>
        <p:spPr>
          <a:xfrm>
            <a:off x="914400" y="3257550"/>
            <a:ext cx="7315200" cy="3086100"/>
          </a:xfrm>
          <a:noFill/>
        </p:spPr>
        <p:txBody>
          <a:bodyPr/>
          <a:lstStyle/>
          <a:p>
            <a:pPr defTabSz="457200" eaLnBrk="1" hangingPunct="1">
              <a:spcBef>
                <a:spcPct val="0"/>
              </a:spcBef>
            </a:pPr>
            <a:r>
              <a:rPr lang="en-AU" altLang="en-US" dirty="0">
                <a:latin typeface="Arial" panose="020B0604020202020204" pitchFamily="34" charset="0"/>
              </a:rPr>
              <a:t>CPI is the Corrupt Perceptions Index calculated by Transparency International, an organization dedicated to fighting business corruption. The Index is calculated from up to 13 different individual scores. For details and the methodology, see www.transparency.org.</a:t>
            </a:r>
          </a:p>
          <a:p>
            <a:pPr defTabSz="457200" eaLnBrk="1" hangingPunct="1">
              <a:spcBef>
                <a:spcPct val="0"/>
              </a:spcBef>
            </a:pPr>
            <a:endParaRPr lang="en-AU" altLang="en-US" dirty="0">
              <a:latin typeface="Arial" panose="020B0604020202020204" pitchFamily="34" charset="0"/>
            </a:endParaRPr>
          </a:p>
          <a:p>
            <a:pPr defTabSz="457200" eaLnBrk="1" hangingPunct="1">
              <a:spcBef>
                <a:spcPct val="0"/>
              </a:spcBef>
            </a:pPr>
            <a:r>
              <a:rPr lang="en-AU" altLang="en-US" dirty="0">
                <a:latin typeface="Arial" panose="020B0604020202020204" pitchFamily="34" charset="0"/>
              </a:rPr>
              <a:t>In case students are interested, the country with the lowest score in the 2006 survey was Haiti with a score of 1.8 out of 10.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BBAA216-9B29-40AA-A275-E22EC64588E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82EE839-9757-4289-AFE7-79E98A098879}" type="slidenum">
              <a:rPr lang="en-AU" altLang="en-US" sz="1200"/>
              <a:pPr/>
              <a:t>23</a:t>
            </a:fld>
            <a:endParaRPr lang="en-AU" altLang="en-US" sz="1200" dirty="0"/>
          </a:p>
        </p:txBody>
      </p:sp>
      <p:sp>
        <p:nvSpPr>
          <p:cNvPr id="47107" name="Rectangle 2">
            <a:extLst>
              <a:ext uri="{FF2B5EF4-FFF2-40B4-BE49-F238E27FC236}">
                <a16:creationId xmlns:a16="http://schemas.microsoft.com/office/drawing/2014/main" id="{0CE03386-67C3-4181-8DF7-4B45340A008D}"/>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97DB4D7F-1DBB-4677-910A-3232CF27536D}"/>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744EA3E2-B327-4A63-8E59-9563BB76BCB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B1FF6DD-6180-4882-9F67-4534219F1BA1}" type="slidenum">
              <a:rPr lang="en-AU" altLang="en-US" sz="1200"/>
              <a:pPr/>
              <a:t>24</a:t>
            </a:fld>
            <a:endParaRPr lang="en-AU" altLang="en-US" sz="1200" dirty="0"/>
          </a:p>
        </p:txBody>
      </p:sp>
      <p:sp>
        <p:nvSpPr>
          <p:cNvPr id="49155" name="Rectangle 2">
            <a:extLst>
              <a:ext uri="{FF2B5EF4-FFF2-40B4-BE49-F238E27FC236}">
                <a16:creationId xmlns:a16="http://schemas.microsoft.com/office/drawing/2014/main" id="{56E3631F-3BE3-4616-A810-14EE70BDDDF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2FDB2B8-3525-400B-93DB-7A3445A629C3}"/>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F34B89B-63ED-41ED-836B-C9E0506FBA6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1B1A6A-2AC4-4532-AD56-C224BB9ADA2F}" type="slidenum">
              <a:rPr lang="en-AU" altLang="en-US" sz="1200"/>
              <a:pPr/>
              <a:t>25</a:t>
            </a:fld>
            <a:endParaRPr lang="en-AU" altLang="en-US" sz="1200" dirty="0"/>
          </a:p>
        </p:txBody>
      </p:sp>
      <p:sp>
        <p:nvSpPr>
          <p:cNvPr id="51203" name="Rectangle 2">
            <a:extLst>
              <a:ext uri="{FF2B5EF4-FFF2-40B4-BE49-F238E27FC236}">
                <a16:creationId xmlns:a16="http://schemas.microsoft.com/office/drawing/2014/main" id="{67A57181-9D2C-4824-B4E0-68996418A3B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AC1F80D8-65F4-4001-9D8A-7B7BADA507D8}"/>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DDF598F-D5CD-4FF4-897B-105F0BEEF60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FBF1FD-93DF-4E17-A9BE-D17DADE5BD0D}" type="slidenum">
              <a:rPr lang="en-AU" altLang="en-US" sz="1200"/>
              <a:pPr/>
              <a:t>26</a:t>
            </a:fld>
            <a:endParaRPr lang="en-AU" altLang="en-US" sz="1200" dirty="0"/>
          </a:p>
        </p:txBody>
      </p:sp>
      <p:sp>
        <p:nvSpPr>
          <p:cNvPr id="53251" name="Rectangle 2">
            <a:extLst>
              <a:ext uri="{FF2B5EF4-FFF2-40B4-BE49-F238E27FC236}">
                <a16:creationId xmlns:a16="http://schemas.microsoft.com/office/drawing/2014/main" id="{3E14FFDC-AF8C-488A-89C2-CF4F0D8D4DC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4A20EF6-378D-4AEE-9E55-05AC56BD9710}"/>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1AF55C1-3F35-4860-844F-1B9F7CCDA52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947319A-1D7A-4E34-A842-687C18AC20F9}" type="slidenum">
              <a:rPr lang="en-AU" altLang="en-US" sz="1200"/>
              <a:pPr/>
              <a:t>3</a:t>
            </a:fld>
            <a:endParaRPr lang="en-AU" altLang="en-US" sz="1200" dirty="0"/>
          </a:p>
        </p:txBody>
      </p:sp>
      <p:sp>
        <p:nvSpPr>
          <p:cNvPr id="10243" name="Rectangle 2">
            <a:extLst>
              <a:ext uri="{FF2B5EF4-FFF2-40B4-BE49-F238E27FC236}">
                <a16:creationId xmlns:a16="http://schemas.microsoft.com/office/drawing/2014/main" id="{48C543B9-6F58-49A7-BC21-08CC06C5932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647B73EC-8128-4D77-9AF4-16A109E12844}"/>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E625890-A576-414C-BA84-8F0AF25E4FF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B46F7E-FAF2-43DF-A919-73449D3A8EE8}" type="slidenum">
              <a:rPr lang="en-AU" altLang="en-US" sz="1200"/>
              <a:pPr/>
              <a:t>27</a:t>
            </a:fld>
            <a:endParaRPr lang="en-AU" altLang="en-US" sz="1200" dirty="0"/>
          </a:p>
        </p:txBody>
      </p:sp>
      <p:sp>
        <p:nvSpPr>
          <p:cNvPr id="55299" name="Rectangle 2">
            <a:extLst>
              <a:ext uri="{FF2B5EF4-FFF2-40B4-BE49-F238E27FC236}">
                <a16:creationId xmlns:a16="http://schemas.microsoft.com/office/drawing/2014/main" id="{FE0F3A1C-E851-4D04-AD5F-6456C8229593}"/>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1393E69-5564-4759-84C4-AA2B805B2760}"/>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E13165A-5C79-4157-B4DA-D9B5C111E6D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360FE5-DAF3-48BC-9EFD-CBBA79A60654}" type="slidenum">
              <a:rPr lang="en-AU" altLang="en-US" sz="1200"/>
              <a:pPr/>
              <a:t>28</a:t>
            </a:fld>
            <a:endParaRPr lang="en-AU" altLang="en-US" sz="1200" dirty="0"/>
          </a:p>
        </p:txBody>
      </p:sp>
      <p:sp>
        <p:nvSpPr>
          <p:cNvPr id="57347" name="Rectangle 2">
            <a:extLst>
              <a:ext uri="{FF2B5EF4-FFF2-40B4-BE49-F238E27FC236}">
                <a16:creationId xmlns:a16="http://schemas.microsoft.com/office/drawing/2014/main" id="{CC66E3B9-E253-4349-AAF2-3D12644485D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DFBFACF-E205-4976-87B7-36FB28C24BBF}"/>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DF3943A-AD45-429F-A9F8-AC1CDD62722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9B1028-8664-4A91-B650-6413DF7AD64C}" type="slidenum">
              <a:rPr lang="en-AU" altLang="en-US" sz="1200"/>
              <a:pPr/>
              <a:t>29</a:t>
            </a:fld>
            <a:endParaRPr lang="en-AU" altLang="en-US" sz="1200" dirty="0"/>
          </a:p>
        </p:txBody>
      </p:sp>
      <p:sp>
        <p:nvSpPr>
          <p:cNvPr id="59395" name="Rectangle 2">
            <a:extLst>
              <a:ext uri="{FF2B5EF4-FFF2-40B4-BE49-F238E27FC236}">
                <a16:creationId xmlns:a16="http://schemas.microsoft.com/office/drawing/2014/main" id="{B6197877-91C7-40CF-9D75-206329456F2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8C9C63E-14B9-4F45-966F-D915326BD68D}"/>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EC689930-935C-44C8-907B-48B37645449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A451DC-811F-4D57-8A04-AEE280C6BCAB}" type="slidenum">
              <a:rPr lang="en-AU" altLang="en-US" sz="1200"/>
              <a:pPr/>
              <a:t>30</a:t>
            </a:fld>
            <a:endParaRPr lang="en-AU" altLang="en-US" sz="1200" dirty="0"/>
          </a:p>
        </p:txBody>
      </p:sp>
      <p:sp>
        <p:nvSpPr>
          <p:cNvPr id="61443" name="Rectangle 2">
            <a:extLst>
              <a:ext uri="{FF2B5EF4-FFF2-40B4-BE49-F238E27FC236}">
                <a16:creationId xmlns:a16="http://schemas.microsoft.com/office/drawing/2014/main" id="{5B974188-5D7A-4292-AD72-6872A1C5BD44}"/>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9AA1F169-F1A1-458B-9B1B-419D63B9CC93}"/>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B4A5DB1-21B3-4067-B75A-31AF9BD8D93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DE5C16-C6BC-4FEC-9BED-AA9B38ADFA60}" type="slidenum">
              <a:rPr lang="en-AU" altLang="en-US" sz="1200"/>
              <a:pPr/>
              <a:t>31</a:t>
            </a:fld>
            <a:endParaRPr lang="en-AU" altLang="en-US" sz="1200" dirty="0"/>
          </a:p>
        </p:txBody>
      </p:sp>
      <p:sp>
        <p:nvSpPr>
          <p:cNvPr id="63491" name="Rectangle 2">
            <a:extLst>
              <a:ext uri="{FF2B5EF4-FFF2-40B4-BE49-F238E27FC236}">
                <a16:creationId xmlns:a16="http://schemas.microsoft.com/office/drawing/2014/main" id="{07FF5FE9-B158-4BFD-A098-57C2023F0AEB}"/>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682373A0-4A2C-4ECA-8885-510FEE4EE462}"/>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F2F324B4-A97C-4611-8484-F46DF9F63B1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D1492D-1700-47CF-967A-11149597F849}" type="slidenum">
              <a:rPr lang="en-AU" altLang="en-US" sz="1200"/>
              <a:pPr/>
              <a:t>32</a:t>
            </a:fld>
            <a:endParaRPr lang="en-AU" altLang="en-US" sz="1200" dirty="0"/>
          </a:p>
        </p:txBody>
      </p:sp>
      <p:sp>
        <p:nvSpPr>
          <p:cNvPr id="65539" name="Rectangle 2">
            <a:extLst>
              <a:ext uri="{FF2B5EF4-FFF2-40B4-BE49-F238E27FC236}">
                <a16:creationId xmlns:a16="http://schemas.microsoft.com/office/drawing/2014/main" id="{8DA9BB75-E11B-45D8-B161-1A14D932A40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128C1CD9-C057-463A-8C97-863ECDD384CF}"/>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0A7B770-6D9F-4DEB-BE3D-F655CB4F75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B56FCB-E114-4624-9F7C-205BA9B5DFD6}" type="slidenum">
              <a:rPr lang="en-AU" altLang="en-US" sz="1200"/>
              <a:pPr/>
              <a:t>33</a:t>
            </a:fld>
            <a:endParaRPr lang="en-AU" altLang="en-US" sz="1200"/>
          </a:p>
        </p:txBody>
      </p:sp>
      <p:sp>
        <p:nvSpPr>
          <p:cNvPr id="67587" name="Rectangle 2">
            <a:extLst>
              <a:ext uri="{FF2B5EF4-FFF2-40B4-BE49-F238E27FC236}">
                <a16:creationId xmlns:a16="http://schemas.microsoft.com/office/drawing/2014/main" id="{DB40752E-3116-4A84-9A8D-94FD9716351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3867DFA3-CB5C-46C9-88AF-B21E37D0A1C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5EEA797-6B55-4EC2-9A01-8891B9C32F7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BC6E1E-5175-4746-A39E-B79E455D0CB4}" type="slidenum">
              <a:rPr lang="en-AU" altLang="en-US" sz="1200"/>
              <a:pPr/>
              <a:t>34</a:t>
            </a:fld>
            <a:endParaRPr lang="en-AU" altLang="en-US" sz="1200"/>
          </a:p>
        </p:txBody>
      </p:sp>
      <p:sp>
        <p:nvSpPr>
          <p:cNvPr id="69635" name="Rectangle 2">
            <a:extLst>
              <a:ext uri="{FF2B5EF4-FFF2-40B4-BE49-F238E27FC236}">
                <a16:creationId xmlns:a16="http://schemas.microsoft.com/office/drawing/2014/main" id="{007D9857-DCEA-4B73-BD2D-3EBDD927D800}"/>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1783BF74-5F12-4B66-A56F-A829AC6AC63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336C373-8CFD-4C00-8C54-E0A01C6AE60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EB8700-C7C3-40C2-8A81-EC251E323BCB}" type="slidenum">
              <a:rPr lang="en-AU" altLang="en-US" sz="1200"/>
              <a:pPr/>
              <a:t>35</a:t>
            </a:fld>
            <a:endParaRPr lang="en-AU" altLang="en-US" sz="1200"/>
          </a:p>
        </p:txBody>
      </p:sp>
      <p:sp>
        <p:nvSpPr>
          <p:cNvPr id="71683" name="Rectangle 2">
            <a:extLst>
              <a:ext uri="{FF2B5EF4-FFF2-40B4-BE49-F238E27FC236}">
                <a16:creationId xmlns:a16="http://schemas.microsoft.com/office/drawing/2014/main" id="{A8F66738-E607-4CA2-8486-BDEC746D52E7}"/>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18B04D22-85F7-4D3E-8B30-F7C77A735C6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D51290C7-51A2-47BE-A2FB-C3AB6CD582DE}"/>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BB4A17-08BB-432C-A32A-12384C8FA86C}" type="slidenum">
              <a:rPr lang="en-AU" altLang="en-US" sz="1200"/>
              <a:pPr/>
              <a:t>36</a:t>
            </a:fld>
            <a:endParaRPr lang="en-AU" altLang="en-US" sz="1200"/>
          </a:p>
        </p:txBody>
      </p:sp>
      <p:sp>
        <p:nvSpPr>
          <p:cNvPr id="73731" name="Rectangle 2">
            <a:extLst>
              <a:ext uri="{FF2B5EF4-FFF2-40B4-BE49-F238E27FC236}">
                <a16:creationId xmlns:a16="http://schemas.microsoft.com/office/drawing/2014/main" id="{6EBCA6DF-3A72-42B6-AF1F-3F88D22CFDC1}"/>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30C3E6E1-ED73-4AFF-A11E-7EB3AF892F6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7CD4DD4-DEB8-4B16-80B5-56E1EB5B560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ACA5C1-58AC-49AF-AD5D-8C73CE3E004F}" type="slidenum">
              <a:rPr lang="en-AU" altLang="en-US" sz="1200"/>
              <a:pPr/>
              <a:t>4</a:t>
            </a:fld>
            <a:endParaRPr lang="en-AU" altLang="en-US" sz="1200" dirty="0"/>
          </a:p>
        </p:txBody>
      </p:sp>
      <p:sp>
        <p:nvSpPr>
          <p:cNvPr id="12291" name="Rectangle 2">
            <a:extLst>
              <a:ext uri="{FF2B5EF4-FFF2-40B4-BE49-F238E27FC236}">
                <a16:creationId xmlns:a16="http://schemas.microsoft.com/office/drawing/2014/main" id="{73E926AC-F63A-4E48-85BE-601A505EA80D}"/>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ECF321C-141A-4035-91CC-730EC08497B9}"/>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38F15517-900F-4C82-8BE3-17546F9ED53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F29ECB-567C-4B94-A527-F96753537833}" type="slidenum">
              <a:rPr lang="en-AU" altLang="en-US" sz="1200"/>
              <a:pPr/>
              <a:t>37</a:t>
            </a:fld>
            <a:endParaRPr lang="en-AU" altLang="en-US" sz="1200"/>
          </a:p>
        </p:txBody>
      </p:sp>
      <p:sp>
        <p:nvSpPr>
          <p:cNvPr id="75779" name="Rectangle 2">
            <a:extLst>
              <a:ext uri="{FF2B5EF4-FFF2-40B4-BE49-F238E27FC236}">
                <a16:creationId xmlns:a16="http://schemas.microsoft.com/office/drawing/2014/main" id="{24E429BA-3B60-4F27-B228-FCD9303EF29A}"/>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FC408D8E-A0D1-45E5-87E7-8CB70D729B9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6CDDD1E-AA72-4F6E-9875-7E615D96E99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BBFD0C-750A-4C51-8233-0669E653AE3D}" type="slidenum">
              <a:rPr lang="en-AU" altLang="en-US" sz="1200"/>
              <a:pPr/>
              <a:t>38</a:t>
            </a:fld>
            <a:endParaRPr lang="en-AU" altLang="en-US" sz="1200"/>
          </a:p>
        </p:txBody>
      </p:sp>
      <p:sp>
        <p:nvSpPr>
          <p:cNvPr id="77827" name="Rectangle 2">
            <a:extLst>
              <a:ext uri="{FF2B5EF4-FFF2-40B4-BE49-F238E27FC236}">
                <a16:creationId xmlns:a16="http://schemas.microsoft.com/office/drawing/2014/main" id="{D09566E6-7405-4BA9-9689-5DF6F0913383}"/>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DBF634EE-F341-4687-A4D5-3638F706D83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213FDAFF-B398-460B-A31D-0118F5CF2E8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13BA36-F39B-497A-8A1A-5A397F9F272A}" type="slidenum">
              <a:rPr lang="en-AU" altLang="en-US" sz="1200"/>
              <a:pPr/>
              <a:t>39</a:t>
            </a:fld>
            <a:endParaRPr lang="en-AU" altLang="en-US" sz="1200"/>
          </a:p>
        </p:txBody>
      </p:sp>
      <p:sp>
        <p:nvSpPr>
          <p:cNvPr id="79875" name="Rectangle 2">
            <a:extLst>
              <a:ext uri="{FF2B5EF4-FFF2-40B4-BE49-F238E27FC236}">
                <a16:creationId xmlns:a16="http://schemas.microsoft.com/office/drawing/2014/main" id="{AB2610FD-87C3-4EA1-9C0F-63CCB51E17F6}"/>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110C51D8-AC0B-4B18-B5FA-103FCED5CDE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398B5335-2B1B-4716-8C57-60A2BC9D57D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8366D8-E4EB-40AF-B1E8-ABBFC43502B3}" type="slidenum">
              <a:rPr lang="en-AU" altLang="en-US" sz="1200"/>
              <a:pPr/>
              <a:t>40</a:t>
            </a:fld>
            <a:endParaRPr lang="en-AU" altLang="en-US" sz="1200"/>
          </a:p>
        </p:txBody>
      </p:sp>
      <p:sp>
        <p:nvSpPr>
          <p:cNvPr id="81923" name="Rectangle 2">
            <a:extLst>
              <a:ext uri="{FF2B5EF4-FFF2-40B4-BE49-F238E27FC236}">
                <a16:creationId xmlns:a16="http://schemas.microsoft.com/office/drawing/2014/main" id="{150C9661-8423-4FD4-9418-9B4409A7C79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EEB8ABEE-4700-4989-8B29-F20D7DBE4B8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3E8337DB-E5A9-40B9-AE40-F44DA7A4786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AF556F-E4D8-4A96-B50C-EC75A465E7EE}" type="slidenum">
              <a:rPr lang="en-AU" altLang="en-US" sz="1200"/>
              <a:pPr/>
              <a:t>41</a:t>
            </a:fld>
            <a:endParaRPr lang="en-AU" altLang="en-US" sz="1200"/>
          </a:p>
        </p:txBody>
      </p:sp>
      <p:sp>
        <p:nvSpPr>
          <p:cNvPr id="83971" name="Rectangle 2">
            <a:extLst>
              <a:ext uri="{FF2B5EF4-FFF2-40B4-BE49-F238E27FC236}">
                <a16:creationId xmlns:a16="http://schemas.microsoft.com/office/drawing/2014/main" id="{8363AD68-1BD5-4378-83D4-F81B937C66AB}"/>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B249656F-0359-4B0B-9E31-DBF956549D5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7E15FF0-0EB0-462F-A1CA-D3915619D62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5A6673-4707-4FFB-B159-64283D7A8216}" type="slidenum">
              <a:rPr lang="en-AU" altLang="en-US" sz="1200"/>
              <a:pPr/>
              <a:t>42</a:t>
            </a:fld>
            <a:endParaRPr lang="en-AU" altLang="en-US" sz="1200" dirty="0"/>
          </a:p>
        </p:txBody>
      </p:sp>
      <p:sp>
        <p:nvSpPr>
          <p:cNvPr id="86019" name="Rectangle 2">
            <a:extLst>
              <a:ext uri="{FF2B5EF4-FFF2-40B4-BE49-F238E27FC236}">
                <a16:creationId xmlns:a16="http://schemas.microsoft.com/office/drawing/2014/main" id="{10DF2DEA-48EC-48D5-8235-9B97F2E43D8D}"/>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D18C6704-A832-49BE-AC15-F5F2B24B5134}"/>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6EFE1CE7-6BFF-419B-8871-4A5FC79D02D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BF8D00-97EF-4797-A47B-7284E64BAD2F}" type="slidenum">
              <a:rPr lang="en-AU" altLang="en-US" sz="1200"/>
              <a:pPr/>
              <a:t>43</a:t>
            </a:fld>
            <a:endParaRPr lang="en-AU" altLang="en-US" sz="1200" dirty="0"/>
          </a:p>
        </p:txBody>
      </p:sp>
      <p:sp>
        <p:nvSpPr>
          <p:cNvPr id="88067" name="Rectangle 2">
            <a:extLst>
              <a:ext uri="{FF2B5EF4-FFF2-40B4-BE49-F238E27FC236}">
                <a16:creationId xmlns:a16="http://schemas.microsoft.com/office/drawing/2014/main" id="{BFEDE987-94B8-4704-A57E-86E96C3C60DE}"/>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C24FE138-739D-4967-BC17-037E8469F923}"/>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E8CD752C-D228-4F20-BB4E-9CF152D3E35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9D4CC6-6BE6-467B-90E5-28DC99830E5A}" type="slidenum">
              <a:rPr lang="en-AU" altLang="en-US" sz="1200"/>
              <a:pPr/>
              <a:t>44</a:t>
            </a:fld>
            <a:endParaRPr lang="en-AU" altLang="en-US" sz="1200" dirty="0"/>
          </a:p>
        </p:txBody>
      </p:sp>
      <p:sp>
        <p:nvSpPr>
          <p:cNvPr id="90115" name="Rectangle 2">
            <a:extLst>
              <a:ext uri="{FF2B5EF4-FFF2-40B4-BE49-F238E27FC236}">
                <a16:creationId xmlns:a16="http://schemas.microsoft.com/office/drawing/2014/main" id="{75893C32-A7DB-4B60-8BBC-09CCDCF82776}"/>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BB753314-8518-4140-86AD-D37B1D221EE2}"/>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656C04A-4D47-40D2-8710-EF68596589D9}"/>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0BA074-75D1-47EF-9EFF-D0A087413F74}" type="slidenum">
              <a:rPr lang="en-AU" altLang="en-US" sz="1200"/>
              <a:pPr/>
              <a:t>45</a:t>
            </a:fld>
            <a:endParaRPr lang="en-AU" altLang="en-US" sz="1200" dirty="0"/>
          </a:p>
        </p:txBody>
      </p:sp>
      <p:sp>
        <p:nvSpPr>
          <p:cNvPr id="92163" name="Rectangle 2">
            <a:extLst>
              <a:ext uri="{FF2B5EF4-FFF2-40B4-BE49-F238E27FC236}">
                <a16:creationId xmlns:a16="http://schemas.microsoft.com/office/drawing/2014/main" id="{9EE2A7A6-0537-499A-ACD7-365879D11680}"/>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7A3D7DF6-7A9A-438B-B6B9-B4D8844EDC4A}"/>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515EF16-4FAA-42C3-8AED-7A08026D1AD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FA9076-D861-45A7-BC12-20EA8DAF693F}" type="slidenum">
              <a:rPr lang="en-AU" altLang="en-US" sz="1200"/>
              <a:pPr/>
              <a:t>46</a:t>
            </a:fld>
            <a:endParaRPr lang="en-AU" altLang="en-US" sz="1200" dirty="0"/>
          </a:p>
        </p:txBody>
      </p:sp>
      <p:sp>
        <p:nvSpPr>
          <p:cNvPr id="94211" name="Rectangle 2">
            <a:extLst>
              <a:ext uri="{FF2B5EF4-FFF2-40B4-BE49-F238E27FC236}">
                <a16:creationId xmlns:a16="http://schemas.microsoft.com/office/drawing/2014/main" id="{39500A7E-71F0-4B6A-B04D-A57E96FE44CD}"/>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3A71BB4-77D6-4DE0-8FD3-11712E6D4EB2}"/>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27C6430-8742-4968-8A16-8E9B235418B8}"/>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0DB6B5-667E-48C4-A221-B19157C72CF5}" type="slidenum">
              <a:rPr lang="en-AU" altLang="en-US" sz="1200"/>
              <a:pPr/>
              <a:t>5</a:t>
            </a:fld>
            <a:endParaRPr lang="en-AU" altLang="en-US" sz="1200" dirty="0"/>
          </a:p>
        </p:txBody>
      </p:sp>
      <p:sp>
        <p:nvSpPr>
          <p:cNvPr id="14339" name="Rectangle 2">
            <a:extLst>
              <a:ext uri="{FF2B5EF4-FFF2-40B4-BE49-F238E27FC236}">
                <a16:creationId xmlns:a16="http://schemas.microsoft.com/office/drawing/2014/main" id="{07A911AB-541B-4299-A28E-1686D7D528A6}"/>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818028D-0066-48EC-96EF-08BD23DA5748}"/>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615A7F3-E85A-4D8E-9FE7-8DA98C25486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1B7975A-BA63-42BF-87A6-C039122F7979}" type="slidenum">
              <a:rPr lang="en-AU" altLang="en-US" sz="1200"/>
              <a:pPr/>
              <a:t>6</a:t>
            </a:fld>
            <a:endParaRPr lang="en-AU" altLang="en-US" sz="1200" dirty="0"/>
          </a:p>
        </p:txBody>
      </p:sp>
      <p:sp>
        <p:nvSpPr>
          <p:cNvPr id="16387" name="Rectangle 2">
            <a:extLst>
              <a:ext uri="{FF2B5EF4-FFF2-40B4-BE49-F238E27FC236}">
                <a16:creationId xmlns:a16="http://schemas.microsoft.com/office/drawing/2014/main" id="{CC927536-7EB6-484A-9411-E53C8D186DF9}"/>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6C3A09F5-F6FE-4763-8CA1-E641F1C2FD87}"/>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C66116C-772F-4C87-A48E-190BA3CF3D3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C6CA98-7D0E-40FE-832A-67AF93D7C884}" type="slidenum">
              <a:rPr lang="en-AU" altLang="en-US" sz="1200"/>
              <a:pPr/>
              <a:t>7</a:t>
            </a:fld>
            <a:endParaRPr lang="en-AU" altLang="en-US" sz="1200" dirty="0"/>
          </a:p>
        </p:txBody>
      </p:sp>
      <p:sp>
        <p:nvSpPr>
          <p:cNvPr id="20483" name="Rectangle 2">
            <a:extLst>
              <a:ext uri="{FF2B5EF4-FFF2-40B4-BE49-F238E27FC236}">
                <a16:creationId xmlns:a16="http://schemas.microsoft.com/office/drawing/2014/main" id="{7201A058-3A6C-4DF3-B490-9D028BE65B4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C1CC09D9-DA68-4E62-AE57-F04ECD0EAD0A}"/>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AEE8CFD-D619-472C-AA9B-A13D1C77E2E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BF73C0-9B9C-4961-88A7-D557A7E50BE1}" type="slidenum">
              <a:rPr lang="en-AU" altLang="en-US" sz="1200"/>
              <a:pPr/>
              <a:t>8</a:t>
            </a:fld>
            <a:endParaRPr lang="en-AU" altLang="en-US" sz="1200" dirty="0"/>
          </a:p>
        </p:txBody>
      </p:sp>
      <p:sp>
        <p:nvSpPr>
          <p:cNvPr id="22531" name="Rectangle 2">
            <a:extLst>
              <a:ext uri="{FF2B5EF4-FFF2-40B4-BE49-F238E27FC236}">
                <a16:creationId xmlns:a16="http://schemas.microsoft.com/office/drawing/2014/main" id="{F85ED46A-D62D-4674-885C-8C819BAD1CD0}"/>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05B80D90-47E4-494D-98A9-991FC7AE2D5E}"/>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24C9325-5925-4F73-9A7D-9E8B5F5A9B1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DC693C-76DF-47BE-9C89-D0E9C5F72DE8}" type="slidenum">
              <a:rPr lang="en-AU" altLang="en-US" sz="1200"/>
              <a:pPr/>
              <a:t>9</a:t>
            </a:fld>
            <a:endParaRPr lang="en-AU" altLang="en-US" sz="1200" dirty="0"/>
          </a:p>
        </p:txBody>
      </p:sp>
      <p:sp>
        <p:nvSpPr>
          <p:cNvPr id="24579" name="Rectangle 2">
            <a:extLst>
              <a:ext uri="{FF2B5EF4-FFF2-40B4-BE49-F238E27FC236}">
                <a16:creationId xmlns:a16="http://schemas.microsoft.com/office/drawing/2014/main" id="{AA250A4E-C09A-43E4-9552-E109E0C554D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328CA5D-9C2B-4FED-BA15-CEA9E2341142}"/>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37B97D2-4203-49EC-A8A8-DE38CA5C3E2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DFDFB5-F024-4673-AD17-59B495C505E4}" type="slidenum">
              <a:rPr lang="en-AU" altLang="en-US" sz="1200"/>
              <a:pPr/>
              <a:t>10</a:t>
            </a:fld>
            <a:endParaRPr lang="en-AU" altLang="en-US" sz="1200" dirty="0"/>
          </a:p>
        </p:txBody>
      </p:sp>
      <p:sp>
        <p:nvSpPr>
          <p:cNvPr id="26627" name="Rectangle 2">
            <a:extLst>
              <a:ext uri="{FF2B5EF4-FFF2-40B4-BE49-F238E27FC236}">
                <a16:creationId xmlns:a16="http://schemas.microsoft.com/office/drawing/2014/main" id="{6E3AD16D-AF51-44C4-BB27-3A76401EEE92}"/>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1E290CA-AA40-48AC-8D20-CF8D0FA39EB4}"/>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A2834AC9-B2C7-4D51-A1DF-72F42E0922C2}"/>
              </a:ext>
            </a:extLst>
          </p:cNvPr>
          <p:cNvSpPr>
            <a:spLocks noGrp="1" noChangeArrowheads="1"/>
          </p:cNvSpPr>
          <p:nvPr>
            <p:ph type="ftr" sz="quarter" idx="10"/>
          </p:nvPr>
        </p:nvSpPr>
        <p:spPr>
          <a:ln/>
        </p:spPr>
        <p:txBody>
          <a:bodyPr/>
          <a:lstStyle>
            <a:lvl1pPr>
              <a:defRPr/>
            </a:lvl1pPr>
          </a:lstStyle>
          <a:p>
            <a:pPr>
              <a:defRPr/>
            </a:pPr>
            <a:r>
              <a:rPr lang="en-AU" altLang="en-US" dirty="0"/>
              <a:t>© 2011 Pearson Education, Inc. publishing as Prentice Hall</a:t>
            </a:r>
            <a:endParaRPr lang="en-US" altLang="en-US" dirty="0"/>
          </a:p>
        </p:txBody>
      </p:sp>
    </p:spTree>
    <p:extLst>
      <p:ext uri="{BB962C8B-B14F-4D97-AF65-F5344CB8AC3E}">
        <p14:creationId xmlns:p14="http://schemas.microsoft.com/office/powerpoint/2010/main" val="363426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4B2F090C-CC21-4B56-8D45-DD7F9FDB5F82}"/>
              </a:ext>
            </a:extLst>
          </p:cNvPr>
          <p:cNvSpPr>
            <a:spLocks noGrp="1" noChangeArrowheads="1"/>
          </p:cNvSpPr>
          <p:nvPr>
            <p:ph type="ftr" sz="quarter" idx="10"/>
          </p:nvPr>
        </p:nvSpPr>
        <p:spPr>
          <a:ln/>
        </p:spPr>
        <p:txBody>
          <a:bodyPr/>
          <a:lstStyle>
            <a:lvl1pPr>
              <a:defRPr/>
            </a:lvl1pPr>
          </a:lstStyle>
          <a:p>
            <a:pPr>
              <a:defRPr/>
            </a:pPr>
            <a:r>
              <a:rPr lang="en-AU" altLang="en-US" dirty="0"/>
              <a:t>© 2011 Pearson Education, Inc. publishing as Prentice Hall</a:t>
            </a:r>
            <a:endParaRPr lang="en-US" altLang="en-US" dirty="0"/>
          </a:p>
        </p:txBody>
      </p:sp>
    </p:spTree>
    <p:extLst>
      <p:ext uri="{BB962C8B-B14F-4D97-AF65-F5344CB8AC3E}">
        <p14:creationId xmlns:p14="http://schemas.microsoft.com/office/powerpoint/2010/main" val="199834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34975"/>
            <a:ext cx="19431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34975"/>
            <a:ext cx="56769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B6AAABBB-1682-408E-904A-7C4D4C474738}"/>
              </a:ext>
            </a:extLst>
          </p:cNvPr>
          <p:cNvSpPr>
            <a:spLocks noGrp="1" noChangeArrowheads="1"/>
          </p:cNvSpPr>
          <p:nvPr>
            <p:ph type="ftr" sz="quarter" idx="10"/>
          </p:nvPr>
        </p:nvSpPr>
        <p:spPr>
          <a:ln/>
        </p:spPr>
        <p:txBody>
          <a:bodyPr/>
          <a:lstStyle>
            <a:lvl1pPr>
              <a:defRPr/>
            </a:lvl1pPr>
          </a:lstStyle>
          <a:p>
            <a:pPr>
              <a:defRPr/>
            </a:pPr>
            <a:r>
              <a:rPr lang="en-AU" altLang="en-US" dirty="0"/>
              <a:t>© 2011 Pearson Education, Inc. publishing as Prentice Hall</a:t>
            </a:r>
            <a:endParaRPr lang="en-US" altLang="en-US" dirty="0"/>
          </a:p>
        </p:txBody>
      </p:sp>
    </p:spTree>
    <p:extLst>
      <p:ext uri="{BB962C8B-B14F-4D97-AF65-F5344CB8AC3E}">
        <p14:creationId xmlns:p14="http://schemas.microsoft.com/office/powerpoint/2010/main" val="129765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6C43A1F7-E480-49CD-9215-4480CAF02AAA}"/>
              </a:ext>
            </a:extLst>
          </p:cNvPr>
          <p:cNvSpPr>
            <a:spLocks noGrp="1" noChangeArrowheads="1"/>
          </p:cNvSpPr>
          <p:nvPr>
            <p:ph type="ftr" sz="quarter" idx="10"/>
          </p:nvPr>
        </p:nvSpPr>
        <p:spPr>
          <a:ln/>
        </p:spPr>
        <p:txBody>
          <a:bodyPr/>
          <a:lstStyle>
            <a:lvl1pPr>
              <a:defRPr/>
            </a:lvl1pPr>
          </a:lstStyle>
          <a:p>
            <a:pPr>
              <a:defRPr/>
            </a:pPr>
            <a:r>
              <a:rPr lang="en-AU" altLang="en-US" dirty="0"/>
              <a:t>© 2011 Pearson Education, Inc. publishing as Prentice Hall</a:t>
            </a:r>
            <a:endParaRPr lang="en-US" altLang="en-US" dirty="0"/>
          </a:p>
        </p:txBody>
      </p:sp>
    </p:spTree>
    <p:extLst>
      <p:ext uri="{BB962C8B-B14F-4D97-AF65-F5344CB8AC3E}">
        <p14:creationId xmlns:p14="http://schemas.microsoft.com/office/powerpoint/2010/main" val="417424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D1292A37-3638-4B29-9492-7C7A21E81D06}"/>
              </a:ext>
            </a:extLst>
          </p:cNvPr>
          <p:cNvSpPr>
            <a:spLocks noGrp="1" noChangeArrowheads="1"/>
          </p:cNvSpPr>
          <p:nvPr>
            <p:ph type="ftr" sz="quarter" idx="10"/>
          </p:nvPr>
        </p:nvSpPr>
        <p:spPr>
          <a:ln/>
        </p:spPr>
        <p:txBody>
          <a:bodyPr/>
          <a:lstStyle>
            <a:lvl1pPr>
              <a:defRPr/>
            </a:lvl1pPr>
          </a:lstStyle>
          <a:p>
            <a:pPr>
              <a:defRPr/>
            </a:pPr>
            <a:r>
              <a:rPr lang="en-AU" altLang="en-US" dirty="0"/>
              <a:t>© 2011 Pearson Education, Inc. publishing as Prentice Hall</a:t>
            </a:r>
            <a:endParaRPr lang="en-US" altLang="en-US" dirty="0"/>
          </a:p>
        </p:txBody>
      </p:sp>
    </p:spTree>
    <p:extLst>
      <p:ext uri="{BB962C8B-B14F-4D97-AF65-F5344CB8AC3E}">
        <p14:creationId xmlns:p14="http://schemas.microsoft.com/office/powerpoint/2010/main" val="345138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17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17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ABB1D10E-09B9-47C4-A76C-3AC01696FD51}"/>
              </a:ext>
            </a:extLst>
          </p:cNvPr>
          <p:cNvSpPr>
            <a:spLocks noGrp="1" noChangeArrowheads="1"/>
          </p:cNvSpPr>
          <p:nvPr>
            <p:ph type="ftr" sz="quarter" idx="10"/>
          </p:nvPr>
        </p:nvSpPr>
        <p:spPr>
          <a:ln/>
        </p:spPr>
        <p:txBody>
          <a:bodyPr/>
          <a:lstStyle>
            <a:lvl1pPr>
              <a:defRPr/>
            </a:lvl1pPr>
          </a:lstStyle>
          <a:p>
            <a:pPr>
              <a:defRPr/>
            </a:pPr>
            <a:r>
              <a:rPr lang="en-AU" altLang="en-US" dirty="0"/>
              <a:t>© 2011 Pearson Education, Inc. publishing as Prentice Hall</a:t>
            </a:r>
            <a:endParaRPr lang="en-US" altLang="en-US" dirty="0"/>
          </a:p>
        </p:txBody>
      </p:sp>
    </p:spTree>
    <p:extLst>
      <p:ext uri="{BB962C8B-B14F-4D97-AF65-F5344CB8AC3E}">
        <p14:creationId xmlns:p14="http://schemas.microsoft.com/office/powerpoint/2010/main" val="306869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8C6A353B-2CD4-4FB2-A1FD-7D9840AE638B}"/>
              </a:ext>
            </a:extLst>
          </p:cNvPr>
          <p:cNvSpPr>
            <a:spLocks noGrp="1" noChangeArrowheads="1"/>
          </p:cNvSpPr>
          <p:nvPr>
            <p:ph type="ftr" sz="quarter" idx="10"/>
          </p:nvPr>
        </p:nvSpPr>
        <p:spPr>
          <a:ln/>
        </p:spPr>
        <p:txBody>
          <a:bodyPr/>
          <a:lstStyle>
            <a:lvl1pPr>
              <a:defRPr/>
            </a:lvl1pPr>
          </a:lstStyle>
          <a:p>
            <a:pPr>
              <a:defRPr/>
            </a:pPr>
            <a:r>
              <a:rPr lang="en-AU" altLang="en-US" dirty="0"/>
              <a:t>© 2011 Pearson Education, Inc. publishing as Prentice Hall</a:t>
            </a:r>
            <a:endParaRPr lang="en-US" altLang="en-US" dirty="0"/>
          </a:p>
        </p:txBody>
      </p:sp>
    </p:spTree>
    <p:extLst>
      <p:ext uri="{BB962C8B-B14F-4D97-AF65-F5344CB8AC3E}">
        <p14:creationId xmlns:p14="http://schemas.microsoft.com/office/powerpoint/2010/main" val="991673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48FF58DA-1B62-4353-9FF3-CA8B4F96BFA5}"/>
              </a:ext>
            </a:extLst>
          </p:cNvPr>
          <p:cNvSpPr>
            <a:spLocks noGrp="1" noChangeArrowheads="1"/>
          </p:cNvSpPr>
          <p:nvPr>
            <p:ph type="ftr" sz="quarter" idx="10"/>
          </p:nvPr>
        </p:nvSpPr>
        <p:spPr>
          <a:ln/>
        </p:spPr>
        <p:txBody>
          <a:bodyPr/>
          <a:lstStyle>
            <a:lvl1pPr>
              <a:defRPr/>
            </a:lvl1pPr>
          </a:lstStyle>
          <a:p>
            <a:pPr>
              <a:defRPr/>
            </a:pPr>
            <a:r>
              <a:rPr lang="en-AU" altLang="en-US" dirty="0"/>
              <a:t>© 2011 Pearson Education, Inc. publishing as Prentice Hall</a:t>
            </a:r>
            <a:endParaRPr lang="en-US" altLang="en-US" dirty="0"/>
          </a:p>
        </p:txBody>
      </p:sp>
    </p:spTree>
    <p:extLst>
      <p:ext uri="{BB962C8B-B14F-4D97-AF65-F5344CB8AC3E}">
        <p14:creationId xmlns:p14="http://schemas.microsoft.com/office/powerpoint/2010/main" val="141014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7EB5354-3DE0-4A09-8428-AEB1776D2FC4}"/>
              </a:ext>
            </a:extLst>
          </p:cNvPr>
          <p:cNvSpPr>
            <a:spLocks noGrp="1" noChangeArrowheads="1"/>
          </p:cNvSpPr>
          <p:nvPr>
            <p:ph type="ftr" sz="quarter" idx="10"/>
          </p:nvPr>
        </p:nvSpPr>
        <p:spPr>
          <a:ln/>
        </p:spPr>
        <p:txBody>
          <a:bodyPr/>
          <a:lstStyle>
            <a:lvl1pPr>
              <a:defRPr/>
            </a:lvl1pPr>
          </a:lstStyle>
          <a:p>
            <a:pPr>
              <a:defRPr/>
            </a:pPr>
            <a:r>
              <a:rPr lang="en-AU" altLang="en-US" dirty="0"/>
              <a:t>© 2011 Pearson Education, Inc. publishing as Prentice Hall</a:t>
            </a:r>
            <a:endParaRPr lang="en-US" altLang="en-US" dirty="0"/>
          </a:p>
        </p:txBody>
      </p:sp>
    </p:spTree>
    <p:extLst>
      <p:ext uri="{BB962C8B-B14F-4D97-AF65-F5344CB8AC3E}">
        <p14:creationId xmlns:p14="http://schemas.microsoft.com/office/powerpoint/2010/main" val="304521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4B557B11-5B6D-4702-99E3-83893E93DECA}"/>
              </a:ext>
            </a:extLst>
          </p:cNvPr>
          <p:cNvSpPr>
            <a:spLocks noGrp="1" noChangeArrowheads="1"/>
          </p:cNvSpPr>
          <p:nvPr>
            <p:ph type="ftr" sz="quarter" idx="10"/>
          </p:nvPr>
        </p:nvSpPr>
        <p:spPr>
          <a:ln/>
        </p:spPr>
        <p:txBody>
          <a:bodyPr/>
          <a:lstStyle>
            <a:lvl1pPr>
              <a:defRPr/>
            </a:lvl1pPr>
          </a:lstStyle>
          <a:p>
            <a:pPr>
              <a:defRPr/>
            </a:pPr>
            <a:r>
              <a:rPr lang="en-AU" altLang="en-US" dirty="0"/>
              <a:t>© 2011 Pearson Education, Inc. publishing as Prentice Hall</a:t>
            </a:r>
            <a:endParaRPr lang="en-US" altLang="en-US" dirty="0"/>
          </a:p>
        </p:txBody>
      </p:sp>
    </p:spTree>
    <p:extLst>
      <p:ext uri="{BB962C8B-B14F-4D97-AF65-F5344CB8AC3E}">
        <p14:creationId xmlns:p14="http://schemas.microsoft.com/office/powerpoint/2010/main" val="385567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29C2999A-550F-41E2-AD13-8622150B78BA}"/>
              </a:ext>
            </a:extLst>
          </p:cNvPr>
          <p:cNvSpPr>
            <a:spLocks noGrp="1" noChangeArrowheads="1"/>
          </p:cNvSpPr>
          <p:nvPr>
            <p:ph type="ftr" sz="quarter" idx="10"/>
          </p:nvPr>
        </p:nvSpPr>
        <p:spPr>
          <a:ln/>
        </p:spPr>
        <p:txBody>
          <a:bodyPr/>
          <a:lstStyle>
            <a:lvl1pPr>
              <a:defRPr/>
            </a:lvl1pPr>
          </a:lstStyle>
          <a:p>
            <a:pPr>
              <a:defRPr/>
            </a:pPr>
            <a:r>
              <a:rPr lang="en-AU" altLang="en-US" dirty="0"/>
              <a:t>© 2011 Pearson Education, Inc. publishing as Prentice Hall</a:t>
            </a:r>
            <a:endParaRPr lang="en-US" altLang="en-US" dirty="0"/>
          </a:p>
        </p:txBody>
      </p:sp>
    </p:spTree>
    <p:extLst>
      <p:ext uri="{BB962C8B-B14F-4D97-AF65-F5344CB8AC3E}">
        <p14:creationId xmlns:p14="http://schemas.microsoft.com/office/powerpoint/2010/main" val="353605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4BEA68-E171-452E-8181-8CC107DFBABE}"/>
              </a:ext>
            </a:extLst>
          </p:cNvPr>
          <p:cNvSpPr>
            <a:spLocks noGrp="1" noChangeArrowheads="1"/>
          </p:cNvSpPr>
          <p:nvPr>
            <p:ph type="title"/>
          </p:nvPr>
        </p:nvSpPr>
        <p:spPr bwMode="auto">
          <a:xfrm>
            <a:off x="685800" y="434975"/>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BDBCE904-C25C-4392-93E0-DB838AA7DE80}"/>
              </a:ext>
            </a:extLst>
          </p:cNvPr>
          <p:cNvSpPr>
            <a:spLocks noGrp="1" noChangeArrowheads="1"/>
          </p:cNvSpPr>
          <p:nvPr>
            <p:ph type="body" idx="1"/>
          </p:nvPr>
        </p:nvSpPr>
        <p:spPr bwMode="auto">
          <a:xfrm>
            <a:off x="685800" y="1917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31" name="Rectangle 7">
            <a:extLst>
              <a:ext uri="{FF2B5EF4-FFF2-40B4-BE49-F238E27FC236}">
                <a16:creationId xmlns:a16="http://schemas.microsoft.com/office/drawing/2014/main" id="{9D3C91B5-E775-4CBC-A48A-06690A0D2111}"/>
              </a:ext>
            </a:extLst>
          </p:cNvPr>
          <p:cNvSpPr>
            <a:spLocks noGrp="1" noChangeArrowheads="1"/>
          </p:cNvSpPr>
          <p:nvPr>
            <p:ph type="ftr" sz="quarter" idx="3"/>
          </p:nvPr>
        </p:nvSpPr>
        <p:spPr bwMode="auto">
          <a:xfrm>
            <a:off x="203200" y="6473825"/>
            <a:ext cx="3784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rgbClr val="7F7F7F"/>
                </a:solidFill>
                <a:latin typeface="Arial" charset="0"/>
              </a:defRPr>
            </a:lvl1pPr>
          </a:lstStyle>
          <a:p>
            <a:pPr>
              <a:defRPr/>
            </a:pPr>
            <a:r>
              <a:rPr lang="en-AU" altLang="en-US" dirty="0"/>
              <a:t>© 2011 Pearson Education, Inc. publishing as Prentice Hall</a:t>
            </a:r>
            <a:endParaRPr lang="en-US" altLang="en-US" dirty="0"/>
          </a:p>
        </p:txBody>
      </p:sp>
      <p:sp>
        <p:nvSpPr>
          <p:cNvPr id="1029" name="Text Box 9">
            <a:extLst>
              <a:ext uri="{FF2B5EF4-FFF2-40B4-BE49-F238E27FC236}">
                <a16:creationId xmlns:a16="http://schemas.microsoft.com/office/drawing/2014/main" id="{C7EC08F7-4F20-4648-A52E-E7A0F8E27944}"/>
              </a:ext>
            </a:extLst>
          </p:cNvPr>
          <p:cNvSpPr txBox="1">
            <a:spLocks noChangeArrowheads="1"/>
          </p:cNvSpPr>
          <p:nvPr userDrawn="1"/>
        </p:nvSpPr>
        <p:spPr bwMode="auto">
          <a:xfrm>
            <a:off x="8391525" y="6473825"/>
            <a:ext cx="5222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dirty="0">
                <a:solidFill>
                  <a:srgbClr val="7F7F7F"/>
                </a:solidFill>
              </a:rPr>
              <a:t>8 - </a:t>
            </a:r>
            <a:fld id="{E8FE7335-199C-4B1D-9C35-E0BD4A99745B}" type="slidenum">
              <a:rPr lang="en-US" altLang="en-US" sz="1000" b="1">
                <a:solidFill>
                  <a:srgbClr val="7F7F7F"/>
                </a:solidFill>
              </a:rPr>
              <a:pPr/>
              <a:t>‹#›</a:t>
            </a:fld>
            <a:endParaRPr lang="en-US" altLang="en-US" sz="1000" b="1" dirty="0">
              <a:solidFill>
                <a:srgbClr val="7F7F7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lnSpc>
          <a:spcPct val="90000"/>
        </a:lnSpc>
        <a:spcBef>
          <a:spcPct val="0"/>
        </a:spcBef>
        <a:spcAft>
          <a:spcPct val="0"/>
        </a:spcAft>
        <a:defRPr sz="4400" b="1" i="1">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b="1" i="1">
          <a:solidFill>
            <a:schemeClr val="tx2"/>
          </a:solidFill>
          <a:effectLst>
            <a:outerShdw blurRad="38100" dist="38100" dir="2700000" algn="tl">
              <a:srgbClr val="C0C0C0"/>
            </a:outerShdw>
          </a:effectLst>
          <a:latin typeface="Arial" charset="0"/>
          <a:ea typeface="ＭＳ Ｐゴシック" pitchFamily="34" charset="-128"/>
        </a:defRPr>
      </a:lvl2pPr>
      <a:lvl3pPr algn="ctr" rtl="0" eaLnBrk="0" fontAlgn="base" hangingPunct="0">
        <a:lnSpc>
          <a:spcPct val="90000"/>
        </a:lnSpc>
        <a:spcBef>
          <a:spcPct val="0"/>
        </a:spcBef>
        <a:spcAft>
          <a:spcPct val="0"/>
        </a:spcAft>
        <a:defRPr sz="4400" b="1" i="1">
          <a:solidFill>
            <a:schemeClr val="tx2"/>
          </a:solidFill>
          <a:effectLst>
            <a:outerShdw blurRad="38100" dist="38100" dir="2700000" algn="tl">
              <a:srgbClr val="C0C0C0"/>
            </a:outerShdw>
          </a:effectLst>
          <a:latin typeface="Arial" charset="0"/>
          <a:ea typeface="ＭＳ Ｐゴシック" pitchFamily="34" charset="-128"/>
        </a:defRPr>
      </a:lvl3pPr>
      <a:lvl4pPr algn="ctr" rtl="0" eaLnBrk="0" fontAlgn="base" hangingPunct="0">
        <a:lnSpc>
          <a:spcPct val="90000"/>
        </a:lnSpc>
        <a:spcBef>
          <a:spcPct val="0"/>
        </a:spcBef>
        <a:spcAft>
          <a:spcPct val="0"/>
        </a:spcAft>
        <a:defRPr sz="4400" b="1" i="1">
          <a:solidFill>
            <a:schemeClr val="tx2"/>
          </a:solidFill>
          <a:effectLst>
            <a:outerShdw blurRad="38100" dist="38100" dir="2700000" algn="tl">
              <a:srgbClr val="C0C0C0"/>
            </a:outerShdw>
          </a:effectLst>
          <a:latin typeface="Arial" charset="0"/>
          <a:ea typeface="ＭＳ Ｐゴシック" pitchFamily="34" charset="-128"/>
        </a:defRPr>
      </a:lvl4pPr>
      <a:lvl5pPr algn="ctr" rtl="0" eaLnBrk="0" fontAlgn="base" hangingPunct="0">
        <a:lnSpc>
          <a:spcPct val="90000"/>
        </a:lnSpc>
        <a:spcBef>
          <a:spcPct val="0"/>
        </a:spcBef>
        <a:spcAft>
          <a:spcPct val="0"/>
        </a:spcAft>
        <a:defRPr sz="4400" b="1" i="1">
          <a:solidFill>
            <a:schemeClr val="tx2"/>
          </a:solidFill>
          <a:effectLst>
            <a:outerShdw blurRad="38100" dist="38100" dir="2700000" algn="tl">
              <a:srgbClr val="C0C0C0"/>
            </a:outerShdw>
          </a:effectLst>
          <a:latin typeface="Arial" charset="0"/>
          <a:ea typeface="ＭＳ Ｐゴシック" pitchFamily="34" charset="-128"/>
        </a:defRPr>
      </a:lvl5pPr>
      <a:lvl6pPr marL="457200" algn="ctr" rtl="0" fontAlgn="base">
        <a:lnSpc>
          <a:spcPct val="90000"/>
        </a:lnSpc>
        <a:spcBef>
          <a:spcPct val="0"/>
        </a:spcBef>
        <a:spcAft>
          <a:spcPct val="0"/>
        </a:spcAft>
        <a:defRPr sz="4400" b="1" i="1">
          <a:solidFill>
            <a:schemeClr val="tx2"/>
          </a:solidFill>
          <a:effectLst>
            <a:outerShdw blurRad="38100" dist="38100" dir="2700000" algn="tl">
              <a:srgbClr val="C0C0C0"/>
            </a:outerShdw>
          </a:effectLst>
          <a:latin typeface="Arial" charset="0"/>
          <a:ea typeface="ＭＳ Ｐゴシック" pitchFamily="34" charset="-128"/>
        </a:defRPr>
      </a:lvl6pPr>
      <a:lvl7pPr marL="914400" algn="ctr" rtl="0" fontAlgn="base">
        <a:lnSpc>
          <a:spcPct val="90000"/>
        </a:lnSpc>
        <a:spcBef>
          <a:spcPct val="0"/>
        </a:spcBef>
        <a:spcAft>
          <a:spcPct val="0"/>
        </a:spcAft>
        <a:defRPr sz="4400" b="1" i="1">
          <a:solidFill>
            <a:schemeClr val="tx2"/>
          </a:solidFill>
          <a:effectLst>
            <a:outerShdw blurRad="38100" dist="38100" dir="2700000" algn="tl">
              <a:srgbClr val="C0C0C0"/>
            </a:outerShdw>
          </a:effectLst>
          <a:latin typeface="Arial" charset="0"/>
          <a:ea typeface="ＭＳ Ｐゴシック" pitchFamily="34" charset="-128"/>
        </a:defRPr>
      </a:lvl7pPr>
      <a:lvl8pPr marL="1371600" algn="ctr" rtl="0" fontAlgn="base">
        <a:lnSpc>
          <a:spcPct val="90000"/>
        </a:lnSpc>
        <a:spcBef>
          <a:spcPct val="0"/>
        </a:spcBef>
        <a:spcAft>
          <a:spcPct val="0"/>
        </a:spcAft>
        <a:defRPr sz="4400" b="1" i="1">
          <a:solidFill>
            <a:schemeClr val="tx2"/>
          </a:solidFill>
          <a:effectLst>
            <a:outerShdw blurRad="38100" dist="38100" dir="2700000" algn="tl">
              <a:srgbClr val="C0C0C0"/>
            </a:outerShdw>
          </a:effectLst>
          <a:latin typeface="Arial" charset="0"/>
          <a:ea typeface="ＭＳ Ｐゴシック" pitchFamily="34" charset="-128"/>
        </a:defRPr>
      </a:lvl8pPr>
      <a:lvl9pPr marL="1828800" algn="ctr" rtl="0" fontAlgn="base">
        <a:lnSpc>
          <a:spcPct val="90000"/>
        </a:lnSpc>
        <a:spcBef>
          <a:spcPct val="0"/>
        </a:spcBef>
        <a:spcAft>
          <a:spcPct val="0"/>
        </a:spcAft>
        <a:defRPr sz="4400" b="1" i="1">
          <a:solidFill>
            <a:schemeClr val="tx2"/>
          </a:solidFill>
          <a:effectLst>
            <a:outerShdw blurRad="38100" dist="38100" dir="2700000" algn="tl">
              <a:srgbClr val="C0C0C0"/>
            </a:outerShdw>
          </a:effectLst>
          <a:latin typeface="Arial" charset="0"/>
          <a:ea typeface="ＭＳ Ｐゴシック" pitchFamily="34" charset="-128"/>
        </a:defRPr>
      </a:lvl9pPr>
    </p:titleStyle>
    <p:bodyStyle>
      <a:lvl1pPr marL="533400" indent="-533400" algn="l" rtl="0" eaLnBrk="0" fontAlgn="base" hangingPunct="0">
        <a:lnSpc>
          <a:spcPct val="90000"/>
        </a:lnSpc>
        <a:spcBef>
          <a:spcPct val="0"/>
        </a:spcBef>
        <a:spcAft>
          <a:spcPct val="40000"/>
        </a:spcAft>
        <a:buClr>
          <a:srgbClr val="BF0922"/>
        </a:buClr>
        <a:buFont typeface="Wingdings" panose="05000000000000000000" pitchFamily="2" charset="2"/>
        <a:buChar char="u"/>
        <a:defRPr sz="3200" b="1">
          <a:solidFill>
            <a:schemeClr val="tx1"/>
          </a:solidFill>
          <a:latin typeface="+mn-lt"/>
          <a:ea typeface="+mn-ea"/>
          <a:cs typeface="+mn-cs"/>
        </a:defRPr>
      </a:lvl1pPr>
      <a:lvl2pPr marL="1168400" indent="-455613" algn="l" rtl="0" eaLnBrk="0" fontAlgn="base" hangingPunct="0">
        <a:lnSpc>
          <a:spcPct val="90000"/>
        </a:lnSpc>
        <a:spcBef>
          <a:spcPct val="0"/>
        </a:spcBef>
        <a:spcAft>
          <a:spcPct val="40000"/>
        </a:spcAft>
        <a:buClr>
          <a:srgbClr val="BF0922"/>
        </a:buClr>
        <a:buFont typeface="Wingdings" panose="05000000000000000000" pitchFamily="2" charset="2"/>
        <a:buChar char="u"/>
        <a:defRPr sz="2800" b="1">
          <a:solidFill>
            <a:schemeClr val="tx1"/>
          </a:solidFill>
          <a:latin typeface="+mn-lt"/>
          <a:ea typeface="+mn-ea"/>
        </a:defRPr>
      </a:lvl2pPr>
      <a:lvl3pPr marL="1790700" indent="-442913" algn="l" rtl="0" eaLnBrk="0" fontAlgn="base" hangingPunct="0">
        <a:lnSpc>
          <a:spcPct val="90000"/>
        </a:lnSpc>
        <a:spcBef>
          <a:spcPct val="0"/>
        </a:spcBef>
        <a:spcAft>
          <a:spcPct val="40000"/>
        </a:spcAft>
        <a:buClr>
          <a:srgbClr val="BF0922"/>
        </a:buClr>
        <a:buFont typeface="Wingdings" panose="05000000000000000000" pitchFamily="2" charset="2"/>
        <a:buChar char="u"/>
        <a:defRPr sz="2400" b="1">
          <a:solidFill>
            <a:schemeClr val="tx1"/>
          </a:solidFill>
          <a:latin typeface="+mn-lt"/>
          <a:ea typeface="+mn-ea"/>
        </a:defRPr>
      </a:lvl3pPr>
      <a:lvl4pPr marL="2336800" indent="-366713" algn="l" rtl="0"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mn-lt"/>
          <a:ea typeface="+mn-ea"/>
        </a:defRPr>
      </a:lvl4pPr>
      <a:lvl5pPr marL="2870200" indent="-354013" algn="l" rtl="0" eaLnBrk="0" fontAlgn="base" hangingPunct="0">
        <a:lnSpc>
          <a:spcPct val="90000"/>
        </a:lnSpc>
        <a:spcBef>
          <a:spcPct val="0"/>
        </a:spcBef>
        <a:spcAft>
          <a:spcPct val="40000"/>
        </a:spcAft>
        <a:buClr>
          <a:srgbClr val="BF0922"/>
        </a:buClr>
        <a:buFont typeface="Wingdings" panose="05000000000000000000" pitchFamily="2" charset="2"/>
        <a:buChar char="u"/>
        <a:defRPr sz="2000" b="1">
          <a:solidFill>
            <a:schemeClr val="tx1"/>
          </a:solidFill>
          <a:latin typeface="+mn-lt"/>
          <a:ea typeface="+mn-ea"/>
        </a:defRPr>
      </a:lvl5pPr>
      <a:lvl6pPr marL="3327400" indent="-354013" algn="l" rtl="0" fontAlgn="base">
        <a:lnSpc>
          <a:spcPct val="90000"/>
        </a:lnSpc>
        <a:spcBef>
          <a:spcPct val="0"/>
        </a:spcBef>
        <a:spcAft>
          <a:spcPct val="40000"/>
        </a:spcAft>
        <a:buClr>
          <a:srgbClr val="BF0922"/>
        </a:buClr>
        <a:buFont typeface="Wingdings" pitchFamily="2" charset="2"/>
        <a:buChar char="u"/>
        <a:defRPr sz="2000" b="1">
          <a:solidFill>
            <a:schemeClr val="tx1"/>
          </a:solidFill>
          <a:latin typeface="+mn-lt"/>
          <a:ea typeface="+mn-ea"/>
        </a:defRPr>
      </a:lvl6pPr>
      <a:lvl7pPr marL="3784600" indent="-354013" algn="l" rtl="0" fontAlgn="base">
        <a:lnSpc>
          <a:spcPct val="90000"/>
        </a:lnSpc>
        <a:spcBef>
          <a:spcPct val="0"/>
        </a:spcBef>
        <a:spcAft>
          <a:spcPct val="40000"/>
        </a:spcAft>
        <a:buClr>
          <a:srgbClr val="BF0922"/>
        </a:buClr>
        <a:buFont typeface="Wingdings" pitchFamily="2" charset="2"/>
        <a:buChar char="u"/>
        <a:defRPr sz="2000" b="1">
          <a:solidFill>
            <a:schemeClr val="tx1"/>
          </a:solidFill>
          <a:latin typeface="+mn-lt"/>
          <a:ea typeface="+mn-ea"/>
        </a:defRPr>
      </a:lvl7pPr>
      <a:lvl8pPr marL="4241800" indent="-354013" algn="l" rtl="0" fontAlgn="base">
        <a:lnSpc>
          <a:spcPct val="90000"/>
        </a:lnSpc>
        <a:spcBef>
          <a:spcPct val="0"/>
        </a:spcBef>
        <a:spcAft>
          <a:spcPct val="40000"/>
        </a:spcAft>
        <a:buClr>
          <a:srgbClr val="BF0922"/>
        </a:buClr>
        <a:buFont typeface="Wingdings" pitchFamily="2" charset="2"/>
        <a:buChar char="u"/>
        <a:defRPr sz="2000" b="1">
          <a:solidFill>
            <a:schemeClr val="tx1"/>
          </a:solidFill>
          <a:latin typeface="+mn-lt"/>
          <a:ea typeface="+mn-ea"/>
        </a:defRPr>
      </a:lvl8pPr>
      <a:lvl9pPr marL="4699000" indent="-354013" algn="l" rtl="0" fontAlgn="base">
        <a:lnSpc>
          <a:spcPct val="90000"/>
        </a:lnSpc>
        <a:spcBef>
          <a:spcPct val="0"/>
        </a:spcBef>
        <a:spcAft>
          <a:spcPct val="40000"/>
        </a:spcAft>
        <a:buClr>
          <a:srgbClr val="BF0922"/>
        </a:buClr>
        <a:buFont typeface="Wingdings" pitchFamily="2" charset="2"/>
        <a:buChar char="u"/>
        <a:defRPr sz="20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s://www.transparency.org/en/cpi/2020/index/us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22438" y="4675188"/>
            <a:ext cx="6156325" cy="808037"/>
          </a:xfrm>
          <a:prstGeom prst="rect">
            <a:avLst/>
          </a:prstGeom>
        </p:spPr>
        <p:txBody>
          <a:bodyPr anchor="b">
            <a:normAutofit fontScale="97500"/>
            <a:scene3d>
              <a:camera prst="orthographicFront"/>
              <a:lightRig rig="soft" dir="t">
                <a:rot lat="0" lon="0" rev="2400000"/>
              </a:lightRig>
            </a:scene3d>
            <a:sp3d>
              <a:bevelT w="19050" h="12700"/>
            </a:sp3d>
          </a:bodyPr>
          <a:lstStyle/>
          <a:p>
            <a:pPr marL="54864" algn="ctr" eaLnBrk="1" fontAlgn="auto" hangingPunct="1">
              <a:spcAft>
                <a:spcPts val="0"/>
              </a:spcAft>
              <a:defRPr/>
            </a:pPr>
            <a:endParaRPr lang="en-US" sz="3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
        <p:nvSpPr>
          <p:cNvPr id="10" name="Title 1"/>
          <p:cNvSpPr txBox="1">
            <a:spLocks/>
          </p:cNvSpPr>
          <p:nvPr/>
        </p:nvSpPr>
        <p:spPr>
          <a:xfrm>
            <a:off x="682752" y="1105549"/>
            <a:ext cx="7985760" cy="774109"/>
          </a:xfrm>
          <a:prstGeom prst="rect">
            <a:avLst/>
          </a:prstGeom>
        </p:spPr>
        <p:txBody>
          <a:bodyPr anchor="b">
            <a:scene3d>
              <a:camera prst="orthographicFront"/>
              <a:lightRig rig="soft" dir="t">
                <a:rot lat="0" lon="0" rev="2400000"/>
              </a:lightRig>
            </a:scene3d>
            <a:sp3d>
              <a:bevelT w="19050" h="12700"/>
            </a:sp3d>
          </a:bodyPr>
          <a:lstStyle/>
          <a:p>
            <a:pPr marL="54864" algn="ctr" eaLnBrk="1" fontAlgn="auto" hangingPunct="1">
              <a:spcAft>
                <a:spcPts val="0"/>
              </a:spcAft>
              <a:defRPr/>
            </a:pPr>
            <a:r>
              <a:rPr lang="en-US" sz="4000" i="0" dirty="0">
                <a:solidFill>
                  <a:srgbClr val="003300"/>
                </a:solidFill>
                <a:latin typeface="Lucida Bright" panose="02040602050505020304" pitchFamily="18" charset="0"/>
                <a:ea typeface="+mj-ea"/>
                <a:cs typeface="FrankRuehl" panose="020E0503060101010101" pitchFamily="34" charset="-79"/>
              </a:rPr>
              <a:t>Operations Managemen</a:t>
            </a:r>
            <a:r>
              <a:rPr lang="en-US" sz="4000" b="0" i="0" dirty="0">
                <a:solidFill>
                  <a:srgbClr val="003300"/>
                </a:solidFill>
                <a:latin typeface="Lucida Bright" panose="02040602050505020304" pitchFamily="18" charset="0"/>
                <a:ea typeface="+mj-ea"/>
                <a:cs typeface="+mj-cs"/>
              </a:rPr>
              <a:t>t</a:t>
            </a:r>
          </a:p>
        </p:txBody>
      </p:sp>
      <p:sp>
        <p:nvSpPr>
          <p:cNvPr id="15" name="Title 1"/>
          <p:cNvSpPr txBox="1">
            <a:spLocks noChangeAspect="1"/>
          </p:cNvSpPr>
          <p:nvPr/>
        </p:nvSpPr>
        <p:spPr>
          <a:xfrm>
            <a:off x="566057" y="3021758"/>
            <a:ext cx="8469085" cy="1248555"/>
          </a:xfrm>
          <a:prstGeom prst="rect">
            <a:avLst/>
          </a:prstGeom>
          <a:scene3d>
            <a:camera prst="orthographicFront"/>
            <a:lightRig rig="soft" dir="t">
              <a:rot lat="0" lon="0" rev="2400000"/>
            </a:lightRig>
          </a:scene3d>
          <a:sp3d extrusionH="76200">
            <a:extrusionClr>
              <a:schemeClr val="accent2">
                <a:lumMod val="75000"/>
              </a:schemeClr>
            </a:extrusionClr>
          </a:sp3d>
        </p:spPr>
        <p:txBody>
          <a:bodyPr anchor="ctr">
            <a:sp3d>
              <a:bevelT w="19050" h="12700"/>
            </a:sp3d>
          </a:bodyPr>
          <a:lstStyle/>
          <a:p>
            <a:pPr marL="54864" algn="ctr" eaLnBrk="1" fontAlgn="auto" hangingPunct="1">
              <a:spcAft>
                <a:spcPts val="0"/>
              </a:spcAft>
              <a:defRPr/>
            </a:pPr>
            <a:r>
              <a:rPr lang="en-US" sz="8000" b="1" i="0" dirty="0">
                <a:solidFill>
                  <a:srgbClr val="BF0922"/>
                </a:solidFill>
                <a:latin typeface="Lucida Bright" panose="02040602050505020304" pitchFamily="18" charset="0"/>
                <a:ea typeface="+mj-ea"/>
                <a:cs typeface="+mj-cs"/>
              </a:rPr>
              <a:t>Location Selection</a:t>
            </a:r>
          </a:p>
        </p:txBody>
      </p:sp>
    </p:spTree>
    <p:extLst>
      <p:ext uri="{BB962C8B-B14F-4D97-AF65-F5344CB8AC3E}">
        <p14:creationId xmlns:p14="http://schemas.microsoft.com/office/powerpoint/2010/main" val="348113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C1E4856-C85C-46E7-B700-9D05F82CD7C6}"/>
              </a:ext>
            </a:extLst>
          </p:cNvPr>
          <p:cNvSpPr>
            <a:spLocks noGrp="1" noChangeArrowheads="1"/>
          </p:cNvSpPr>
          <p:nvPr>
            <p:ph type="title"/>
          </p:nvPr>
        </p:nvSpPr>
        <p:spPr>
          <a:xfrm>
            <a:off x="685800" y="444500"/>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Location and Innovation</a:t>
            </a:r>
          </a:p>
        </p:txBody>
      </p:sp>
      <p:sp>
        <p:nvSpPr>
          <p:cNvPr id="32771" name="Rectangle 3">
            <a:extLst>
              <a:ext uri="{FF2B5EF4-FFF2-40B4-BE49-F238E27FC236}">
                <a16:creationId xmlns:a16="http://schemas.microsoft.com/office/drawing/2014/main" id="{6BBA9055-44B9-4D38-9ADE-8045058FAD2E}"/>
              </a:ext>
            </a:extLst>
          </p:cNvPr>
          <p:cNvSpPr>
            <a:spLocks noChangeArrowheads="1"/>
          </p:cNvSpPr>
          <p:nvPr/>
        </p:nvSpPr>
        <p:spPr bwMode="auto">
          <a:xfrm>
            <a:off x="501650" y="1344613"/>
            <a:ext cx="8139113"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8163" indent="-538163">
              <a:defRPr sz="2400">
                <a:solidFill>
                  <a:schemeClr val="tx1"/>
                </a:solidFill>
                <a:latin typeface="Arial" panose="020B0604020202020204" pitchFamily="34" charset="0"/>
                <a:ea typeface="ＭＳ Ｐゴシック" panose="020B0600070205080204" pitchFamily="34" charset="-128"/>
              </a:defRPr>
            </a:lvl1pPr>
            <a:lvl2pPr marL="1165225" indent="-44767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3200" b="1" dirty="0"/>
              <a:t>Cost is not always the most important aspect of a strategic decision</a:t>
            </a:r>
          </a:p>
          <a:p>
            <a:pPr>
              <a:lnSpc>
                <a:spcPct val="90000"/>
              </a:lnSpc>
              <a:spcAft>
                <a:spcPct val="40000"/>
              </a:spcAft>
              <a:buClr>
                <a:srgbClr val="BF0922"/>
              </a:buClr>
              <a:buFont typeface="Wingdings" panose="05000000000000000000" pitchFamily="2" charset="2"/>
              <a:buChar char="u"/>
            </a:pPr>
            <a:r>
              <a:rPr lang="en-US" altLang="en-US" sz="3200" b="1" dirty="0"/>
              <a:t>Four key attributes when strategy is based on innovation</a:t>
            </a:r>
          </a:p>
          <a:p>
            <a:pPr lvl="1">
              <a:lnSpc>
                <a:spcPct val="90000"/>
              </a:lnSpc>
              <a:spcAft>
                <a:spcPct val="40000"/>
              </a:spcAft>
              <a:buClr>
                <a:srgbClr val="BF0922"/>
              </a:buClr>
              <a:buFont typeface="Wingdings" panose="05000000000000000000" pitchFamily="2" charset="2"/>
              <a:buChar char="u"/>
            </a:pPr>
            <a:r>
              <a:rPr lang="en-US" altLang="en-US" sz="2800" b="1" dirty="0"/>
              <a:t>High-quality and specialized inputs</a:t>
            </a:r>
          </a:p>
          <a:p>
            <a:pPr lvl="1">
              <a:lnSpc>
                <a:spcPct val="90000"/>
              </a:lnSpc>
              <a:spcAft>
                <a:spcPct val="40000"/>
              </a:spcAft>
              <a:buClr>
                <a:srgbClr val="BF0922"/>
              </a:buClr>
              <a:buFont typeface="Wingdings" panose="05000000000000000000" pitchFamily="2" charset="2"/>
              <a:buChar char="u"/>
            </a:pPr>
            <a:r>
              <a:rPr lang="en-US" altLang="en-US" sz="2800" b="1" dirty="0"/>
              <a:t>An environment that encourages investment and local rivalry</a:t>
            </a:r>
          </a:p>
          <a:p>
            <a:pPr lvl="1">
              <a:lnSpc>
                <a:spcPct val="90000"/>
              </a:lnSpc>
              <a:spcAft>
                <a:spcPct val="40000"/>
              </a:spcAft>
              <a:buClr>
                <a:srgbClr val="BF0922"/>
              </a:buClr>
              <a:buFont typeface="Wingdings" panose="05000000000000000000" pitchFamily="2" charset="2"/>
              <a:buChar char="u"/>
            </a:pPr>
            <a:r>
              <a:rPr lang="en-US" altLang="en-US" sz="2800" b="1" dirty="0"/>
              <a:t>A sophisticated local market</a:t>
            </a:r>
          </a:p>
          <a:p>
            <a:pPr lvl="1">
              <a:lnSpc>
                <a:spcPct val="90000"/>
              </a:lnSpc>
              <a:spcAft>
                <a:spcPct val="40000"/>
              </a:spcAft>
              <a:buClr>
                <a:srgbClr val="BF0922"/>
              </a:buClr>
              <a:buFont typeface="Wingdings" panose="05000000000000000000" pitchFamily="2" charset="2"/>
              <a:buChar char="u"/>
            </a:pPr>
            <a:r>
              <a:rPr lang="en-US" altLang="en-US" sz="2800" b="1" dirty="0"/>
              <a:t>Local presence of related and supporting industries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2771"/>
                                        </p:tgtEl>
                                        <p:attrNameLst>
                                          <p:attrName>style.visibility</p:attrName>
                                        </p:attrNameLst>
                                      </p:cBhvr>
                                      <p:to>
                                        <p:strVal val="visible"/>
                                      </p:to>
                                    </p:set>
                                    <p:animEffect transition="in" filter="strips(downRight)">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10A5D84-A69D-4EE4-9B52-57D15C1E6E65}"/>
              </a:ext>
            </a:extLst>
          </p:cNvPr>
          <p:cNvSpPr>
            <a:spLocks noGrp="1" noChangeArrowheads="1"/>
          </p:cNvSpPr>
          <p:nvPr>
            <p:ph type="title"/>
          </p:nvPr>
        </p:nvSpPr>
        <p:spPr>
          <a:xfrm>
            <a:off x="685800" y="371475"/>
            <a:ext cx="7772400" cy="846138"/>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Location Decisions</a:t>
            </a:r>
          </a:p>
        </p:txBody>
      </p:sp>
      <p:sp>
        <p:nvSpPr>
          <p:cNvPr id="34819" name="Rectangle 3">
            <a:extLst>
              <a:ext uri="{FF2B5EF4-FFF2-40B4-BE49-F238E27FC236}">
                <a16:creationId xmlns:a16="http://schemas.microsoft.com/office/drawing/2014/main" id="{911D3678-4BC3-470C-8565-3912DB22F41B}"/>
              </a:ext>
            </a:extLst>
          </p:cNvPr>
          <p:cNvSpPr>
            <a:spLocks noChangeArrowheads="1"/>
          </p:cNvSpPr>
          <p:nvPr/>
        </p:nvSpPr>
        <p:spPr bwMode="auto">
          <a:xfrm>
            <a:off x="854075" y="1871663"/>
            <a:ext cx="743585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8163" indent="-538163">
              <a:defRPr sz="2400">
                <a:solidFill>
                  <a:schemeClr val="tx1"/>
                </a:solidFill>
                <a:latin typeface="Arial" panose="020B0604020202020204" pitchFamily="34" charset="0"/>
                <a:ea typeface="ＭＳ Ｐゴシック" panose="020B0600070205080204" pitchFamily="34" charset="-128"/>
              </a:defRPr>
            </a:lvl1pPr>
            <a:lvl2pPr marL="1098550" indent="-3810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3200" b="1" dirty="0"/>
              <a:t>Long-term decisions </a:t>
            </a:r>
          </a:p>
          <a:p>
            <a:pPr>
              <a:lnSpc>
                <a:spcPct val="90000"/>
              </a:lnSpc>
              <a:spcAft>
                <a:spcPct val="40000"/>
              </a:spcAft>
              <a:buClr>
                <a:srgbClr val="BF0922"/>
              </a:buClr>
              <a:buFont typeface="Wingdings" panose="05000000000000000000" pitchFamily="2" charset="2"/>
              <a:buChar char="u"/>
            </a:pPr>
            <a:r>
              <a:rPr lang="en-US" altLang="en-US" sz="3200" b="1" dirty="0"/>
              <a:t>Decisions made infrequently</a:t>
            </a:r>
          </a:p>
          <a:p>
            <a:pPr>
              <a:lnSpc>
                <a:spcPct val="90000"/>
              </a:lnSpc>
              <a:spcAft>
                <a:spcPct val="40000"/>
              </a:spcAft>
              <a:buClr>
                <a:srgbClr val="BF0922"/>
              </a:buClr>
              <a:buFont typeface="Wingdings" panose="05000000000000000000" pitchFamily="2" charset="2"/>
              <a:buChar char="u"/>
            </a:pPr>
            <a:r>
              <a:rPr lang="en-US" altLang="en-US" sz="3200" b="1" dirty="0"/>
              <a:t>Decision greatly affects both fixed and variable costs </a:t>
            </a:r>
          </a:p>
          <a:p>
            <a:pPr>
              <a:lnSpc>
                <a:spcPct val="90000"/>
              </a:lnSpc>
              <a:spcAft>
                <a:spcPct val="40000"/>
              </a:spcAft>
              <a:buClr>
                <a:srgbClr val="BF0922"/>
              </a:buClr>
              <a:buFont typeface="Wingdings" panose="05000000000000000000" pitchFamily="2" charset="2"/>
              <a:buChar char="u"/>
            </a:pPr>
            <a:r>
              <a:rPr lang="en-US" altLang="en-US" sz="3200" b="1" dirty="0"/>
              <a:t>Once committed to a location, many resource and cost issues are difficult to change</a:t>
            </a:r>
            <a:endParaRPr lang="en-US" altLang="en-US" sz="2600" b="1"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4819"/>
                                        </p:tgtEl>
                                        <p:attrNameLst>
                                          <p:attrName>style.visibility</p:attrName>
                                        </p:attrNameLst>
                                      </p:cBhvr>
                                      <p:to>
                                        <p:strVal val="visible"/>
                                      </p:to>
                                    </p:set>
                                    <p:animEffect transition="in" filter="strips(downRight)">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73482AC-60F0-4ECC-A9BD-8882D96B0853}"/>
              </a:ext>
            </a:extLst>
          </p:cNvPr>
          <p:cNvSpPr>
            <a:spLocks noGrp="1" noChangeArrowheads="1"/>
          </p:cNvSpPr>
          <p:nvPr>
            <p:ph type="title"/>
          </p:nvPr>
        </p:nvSpPr>
        <p:spPr>
          <a:xfrm>
            <a:off x="685800" y="358775"/>
            <a:ext cx="7772400" cy="8636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Location Decisions</a:t>
            </a:r>
          </a:p>
        </p:txBody>
      </p:sp>
      <p:grpSp>
        <p:nvGrpSpPr>
          <p:cNvPr id="36867" name="Group 3">
            <a:extLst>
              <a:ext uri="{FF2B5EF4-FFF2-40B4-BE49-F238E27FC236}">
                <a16:creationId xmlns:a16="http://schemas.microsoft.com/office/drawing/2014/main" id="{72203352-69D9-4D77-B979-09E05557B96B}"/>
              </a:ext>
            </a:extLst>
          </p:cNvPr>
          <p:cNvGrpSpPr>
            <a:grpSpLocks/>
          </p:cNvGrpSpPr>
          <p:nvPr/>
        </p:nvGrpSpPr>
        <p:grpSpPr bwMode="auto">
          <a:xfrm>
            <a:off x="279400" y="1981200"/>
            <a:ext cx="3327400" cy="3416300"/>
            <a:chOff x="536" y="1448"/>
            <a:chExt cx="2096" cy="2152"/>
          </a:xfrm>
        </p:grpSpPr>
        <p:sp>
          <p:nvSpPr>
            <p:cNvPr id="29705" name="Freeform 4">
              <a:extLst>
                <a:ext uri="{FF2B5EF4-FFF2-40B4-BE49-F238E27FC236}">
                  <a16:creationId xmlns:a16="http://schemas.microsoft.com/office/drawing/2014/main" id="{F83F76EC-DBE9-452C-9CC8-98382454CD08}"/>
                </a:ext>
              </a:extLst>
            </p:cNvPr>
            <p:cNvSpPr>
              <a:spLocks/>
            </p:cNvSpPr>
            <p:nvPr/>
          </p:nvSpPr>
          <p:spPr bwMode="auto">
            <a:xfrm>
              <a:off x="1624" y="1696"/>
              <a:ext cx="40" cy="16"/>
            </a:xfrm>
            <a:custGeom>
              <a:avLst/>
              <a:gdLst>
                <a:gd name="T0" fmla="*/ 16 w 40"/>
                <a:gd name="T1" fmla="*/ 0 h 16"/>
                <a:gd name="T2" fmla="*/ 40 w 40"/>
                <a:gd name="T3" fmla="*/ 8 h 16"/>
                <a:gd name="T4" fmla="*/ 32 w 40"/>
                <a:gd name="T5" fmla="*/ 16 h 16"/>
                <a:gd name="T6" fmla="*/ 0 w 40"/>
                <a:gd name="T7" fmla="*/ 16 h 16"/>
                <a:gd name="T8" fmla="*/ 16 w 40"/>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6">
                  <a:moveTo>
                    <a:pt x="16" y="0"/>
                  </a:moveTo>
                  <a:lnTo>
                    <a:pt x="40" y="8"/>
                  </a:lnTo>
                  <a:lnTo>
                    <a:pt x="32" y="16"/>
                  </a:lnTo>
                  <a:lnTo>
                    <a:pt x="0" y="16"/>
                  </a:lnTo>
                  <a:lnTo>
                    <a:pt x="16" y="0"/>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06" name="Freeform 5">
              <a:extLst>
                <a:ext uri="{FF2B5EF4-FFF2-40B4-BE49-F238E27FC236}">
                  <a16:creationId xmlns:a16="http://schemas.microsoft.com/office/drawing/2014/main" id="{45640388-5C29-4376-A19B-7AF9914B968B}"/>
                </a:ext>
              </a:extLst>
            </p:cNvPr>
            <p:cNvSpPr>
              <a:spLocks/>
            </p:cNvSpPr>
            <p:nvPr/>
          </p:nvSpPr>
          <p:spPr bwMode="auto">
            <a:xfrm>
              <a:off x="1656" y="1664"/>
              <a:ext cx="160" cy="64"/>
            </a:xfrm>
            <a:custGeom>
              <a:avLst/>
              <a:gdLst>
                <a:gd name="T0" fmla="*/ 160 w 160"/>
                <a:gd name="T1" fmla="*/ 8 h 64"/>
                <a:gd name="T2" fmla="*/ 136 w 160"/>
                <a:gd name="T3" fmla="*/ 0 h 64"/>
                <a:gd name="T4" fmla="*/ 96 w 160"/>
                <a:gd name="T5" fmla="*/ 16 h 64"/>
                <a:gd name="T6" fmla="*/ 56 w 160"/>
                <a:gd name="T7" fmla="*/ 24 h 64"/>
                <a:gd name="T8" fmla="*/ 32 w 160"/>
                <a:gd name="T9" fmla="*/ 16 h 64"/>
                <a:gd name="T10" fmla="*/ 16 w 160"/>
                <a:gd name="T11" fmla="*/ 0 h 64"/>
                <a:gd name="T12" fmla="*/ 8 w 160"/>
                <a:gd name="T13" fmla="*/ 0 h 64"/>
                <a:gd name="T14" fmla="*/ 0 w 160"/>
                <a:gd name="T15" fmla="*/ 8 h 64"/>
                <a:gd name="T16" fmla="*/ 0 w 160"/>
                <a:gd name="T17" fmla="*/ 16 h 64"/>
                <a:gd name="T18" fmla="*/ 24 w 160"/>
                <a:gd name="T19" fmla="*/ 32 h 64"/>
                <a:gd name="T20" fmla="*/ 48 w 160"/>
                <a:gd name="T21" fmla="*/ 56 h 64"/>
                <a:gd name="T22" fmla="*/ 80 w 160"/>
                <a:gd name="T23" fmla="*/ 64 h 64"/>
                <a:gd name="T24" fmla="*/ 112 w 160"/>
                <a:gd name="T25" fmla="*/ 48 h 64"/>
                <a:gd name="T26" fmla="*/ 152 w 160"/>
                <a:gd name="T27" fmla="*/ 24 h 64"/>
                <a:gd name="T28" fmla="*/ 160 w 160"/>
                <a:gd name="T29" fmla="*/ 8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0" h="64">
                  <a:moveTo>
                    <a:pt x="160" y="8"/>
                  </a:moveTo>
                  <a:lnTo>
                    <a:pt x="136" y="0"/>
                  </a:lnTo>
                  <a:lnTo>
                    <a:pt x="96" y="16"/>
                  </a:lnTo>
                  <a:lnTo>
                    <a:pt x="56" y="24"/>
                  </a:lnTo>
                  <a:lnTo>
                    <a:pt x="32" y="16"/>
                  </a:lnTo>
                  <a:lnTo>
                    <a:pt x="16" y="0"/>
                  </a:lnTo>
                  <a:lnTo>
                    <a:pt x="8" y="0"/>
                  </a:lnTo>
                  <a:lnTo>
                    <a:pt x="0" y="8"/>
                  </a:lnTo>
                  <a:lnTo>
                    <a:pt x="0" y="16"/>
                  </a:lnTo>
                  <a:lnTo>
                    <a:pt x="24" y="32"/>
                  </a:lnTo>
                  <a:lnTo>
                    <a:pt x="48" y="56"/>
                  </a:lnTo>
                  <a:lnTo>
                    <a:pt x="80" y="64"/>
                  </a:lnTo>
                  <a:lnTo>
                    <a:pt x="112" y="48"/>
                  </a:lnTo>
                  <a:lnTo>
                    <a:pt x="152" y="24"/>
                  </a:lnTo>
                  <a:lnTo>
                    <a:pt x="160" y="8"/>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07" name="Freeform 6">
              <a:extLst>
                <a:ext uri="{FF2B5EF4-FFF2-40B4-BE49-F238E27FC236}">
                  <a16:creationId xmlns:a16="http://schemas.microsoft.com/office/drawing/2014/main" id="{3A55E0C0-8D49-4004-BEBC-430C826504DA}"/>
                </a:ext>
              </a:extLst>
            </p:cNvPr>
            <p:cNvSpPr>
              <a:spLocks/>
            </p:cNvSpPr>
            <p:nvPr/>
          </p:nvSpPr>
          <p:spPr bwMode="auto">
            <a:xfrm>
              <a:off x="1000" y="1768"/>
              <a:ext cx="1528" cy="928"/>
            </a:xfrm>
            <a:custGeom>
              <a:avLst/>
              <a:gdLst>
                <a:gd name="T0" fmla="*/ 40 w 1528"/>
                <a:gd name="T1" fmla="*/ 240 h 928"/>
                <a:gd name="T2" fmla="*/ 64 w 1528"/>
                <a:gd name="T3" fmla="*/ 344 h 928"/>
                <a:gd name="T4" fmla="*/ 80 w 1528"/>
                <a:gd name="T5" fmla="*/ 520 h 928"/>
                <a:gd name="T6" fmla="*/ 80 w 1528"/>
                <a:gd name="T7" fmla="*/ 608 h 928"/>
                <a:gd name="T8" fmla="*/ 424 w 1528"/>
                <a:gd name="T9" fmla="*/ 728 h 928"/>
                <a:gd name="T10" fmla="*/ 840 w 1528"/>
                <a:gd name="T11" fmla="*/ 768 h 928"/>
                <a:gd name="T12" fmla="*/ 936 w 1528"/>
                <a:gd name="T13" fmla="*/ 736 h 928"/>
                <a:gd name="T14" fmla="*/ 1000 w 1528"/>
                <a:gd name="T15" fmla="*/ 760 h 928"/>
                <a:gd name="T16" fmla="*/ 1024 w 1528"/>
                <a:gd name="T17" fmla="*/ 808 h 928"/>
                <a:gd name="T18" fmla="*/ 1088 w 1528"/>
                <a:gd name="T19" fmla="*/ 800 h 928"/>
                <a:gd name="T20" fmla="*/ 1128 w 1528"/>
                <a:gd name="T21" fmla="*/ 856 h 928"/>
                <a:gd name="T22" fmla="*/ 1080 w 1528"/>
                <a:gd name="T23" fmla="*/ 848 h 928"/>
                <a:gd name="T24" fmla="*/ 1064 w 1528"/>
                <a:gd name="T25" fmla="*/ 896 h 928"/>
                <a:gd name="T26" fmla="*/ 1184 w 1528"/>
                <a:gd name="T27" fmla="*/ 840 h 928"/>
                <a:gd name="T28" fmla="*/ 1240 w 1528"/>
                <a:gd name="T29" fmla="*/ 792 h 928"/>
                <a:gd name="T30" fmla="*/ 1328 w 1528"/>
                <a:gd name="T31" fmla="*/ 736 h 928"/>
                <a:gd name="T32" fmla="*/ 1376 w 1528"/>
                <a:gd name="T33" fmla="*/ 680 h 928"/>
                <a:gd name="T34" fmla="*/ 1440 w 1528"/>
                <a:gd name="T35" fmla="*/ 720 h 928"/>
                <a:gd name="T36" fmla="*/ 1488 w 1528"/>
                <a:gd name="T37" fmla="*/ 728 h 928"/>
                <a:gd name="T38" fmla="*/ 1480 w 1528"/>
                <a:gd name="T39" fmla="*/ 672 h 928"/>
                <a:gd name="T40" fmla="*/ 1432 w 1528"/>
                <a:gd name="T41" fmla="*/ 656 h 928"/>
                <a:gd name="T42" fmla="*/ 1400 w 1528"/>
                <a:gd name="T43" fmla="*/ 640 h 928"/>
                <a:gd name="T44" fmla="*/ 1440 w 1528"/>
                <a:gd name="T45" fmla="*/ 584 h 928"/>
                <a:gd name="T46" fmla="*/ 1352 w 1528"/>
                <a:gd name="T47" fmla="*/ 608 h 928"/>
                <a:gd name="T48" fmla="*/ 1400 w 1528"/>
                <a:gd name="T49" fmla="*/ 544 h 928"/>
                <a:gd name="T50" fmla="*/ 1472 w 1528"/>
                <a:gd name="T51" fmla="*/ 512 h 928"/>
                <a:gd name="T52" fmla="*/ 1504 w 1528"/>
                <a:gd name="T53" fmla="*/ 440 h 928"/>
                <a:gd name="T54" fmla="*/ 1464 w 1528"/>
                <a:gd name="T55" fmla="*/ 416 h 928"/>
                <a:gd name="T56" fmla="*/ 1376 w 1528"/>
                <a:gd name="T57" fmla="*/ 368 h 928"/>
                <a:gd name="T58" fmla="*/ 1328 w 1528"/>
                <a:gd name="T59" fmla="*/ 336 h 928"/>
                <a:gd name="T60" fmla="*/ 1240 w 1528"/>
                <a:gd name="T61" fmla="*/ 304 h 928"/>
                <a:gd name="T62" fmla="*/ 1216 w 1528"/>
                <a:gd name="T63" fmla="*/ 296 h 928"/>
                <a:gd name="T64" fmla="*/ 1176 w 1528"/>
                <a:gd name="T65" fmla="*/ 328 h 928"/>
                <a:gd name="T66" fmla="*/ 1136 w 1528"/>
                <a:gd name="T67" fmla="*/ 296 h 928"/>
                <a:gd name="T68" fmla="*/ 1088 w 1528"/>
                <a:gd name="T69" fmla="*/ 256 h 928"/>
                <a:gd name="T70" fmla="*/ 992 w 1528"/>
                <a:gd name="T71" fmla="*/ 272 h 928"/>
                <a:gd name="T72" fmla="*/ 1032 w 1528"/>
                <a:gd name="T73" fmla="*/ 312 h 928"/>
                <a:gd name="T74" fmla="*/ 1032 w 1528"/>
                <a:gd name="T75" fmla="*/ 376 h 928"/>
                <a:gd name="T76" fmla="*/ 1088 w 1528"/>
                <a:gd name="T77" fmla="*/ 440 h 928"/>
                <a:gd name="T78" fmla="*/ 1064 w 1528"/>
                <a:gd name="T79" fmla="*/ 520 h 928"/>
                <a:gd name="T80" fmla="*/ 1096 w 1528"/>
                <a:gd name="T81" fmla="*/ 584 h 928"/>
                <a:gd name="T82" fmla="*/ 1048 w 1528"/>
                <a:gd name="T83" fmla="*/ 624 h 928"/>
                <a:gd name="T84" fmla="*/ 984 w 1528"/>
                <a:gd name="T85" fmla="*/ 560 h 928"/>
                <a:gd name="T86" fmla="*/ 904 w 1528"/>
                <a:gd name="T87" fmla="*/ 520 h 928"/>
                <a:gd name="T88" fmla="*/ 784 w 1528"/>
                <a:gd name="T89" fmla="*/ 480 h 928"/>
                <a:gd name="T90" fmla="*/ 744 w 1528"/>
                <a:gd name="T91" fmla="*/ 440 h 928"/>
                <a:gd name="T92" fmla="*/ 728 w 1528"/>
                <a:gd name="T93" fmla="*/ 360 h 928"/>
                <a:gd name="T94" fmla="*/ 808 w 1528"/>
                <a:gd name="T95" fmla="*/ 248 h 928"/>
                <a:gd name="T96" fmla="*/ 808 w 1528"/>
                <a:gd name="T97" fmla="*/ 208 h 928"/>
                <a:gd name="T98" fmla="*/ 864 w 1528"/>
                <a:gd name="T99" fmla="*/ 168 h 928"/>
                <a:gd name="T100" fmla="*/ 856 w 1528"/>
                <a:gd name="T101" fmla="*/ 96 h 928"/>
                <a:gd name="T102" fmla="*/ 816 w 1528"/>
                <a:gd name="T103" fmla="*/ 112 h 928"/>
                <a:gd name="T104" fmla="*/ 792 w 1528"/>
                <a:gd name="T105" fmla="*/ 112 h 928"/>
                <a:gd name="T106" fmla="*/ 760 w 1528"/>
                <a:gd name="T107" fmla="*/ 136 h 928"/>
                <a:gd name="T108" fmla="*/ 720 w 1528"/>
                <a:gd name="T109" fmla="*/ 40 h 928"/>
                <a:gd name="T110" fmla="*/ 704 w 1528"/>
                <a:gd name="T111" fmla="*/ 80 h 928"/>
                <a:gd name="T112" fmla="*/ 712 w 1528"/>
                <a:gd name="T113" fmla="*/ 160 h 928"/>
                <a:gd name="T114" fmla="*/ 640 w 1528"/>
                <a:gd name="T115" fmla="*/ 168 h 928"/>
                <a:gd name="T116" fmla="*/ 560 w 1528"/>
                <a:gd name="T117" fmla="*/ 168 h 928"/>
                <a:gd name="T118" fmla="*/ 504 w 1528"/>
                <a:gd name="T119" fmla="*/ 160 h 928"/>
                <a:gd name="T120" fmla="*/ 464 w 1528"/>
                <a:gd name="T121" fmla="*/ 120 h 928"/>
                <a:gd name="T122" fmla="*/ 376 w 1528"/>
                <a:gd name="T123" fmla="*/ 96 h 928"/>
                <a:gd name="T124" fmla="*/ 296 w 1528"/>
                <a:gd name="T125" fmla="*/ 56 h 9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28" h="928">
                  <a:moveTo>
                    <a:pt x="176" y="0"/>
                  </a:moveTo>
                  <a:lnTo>
                    <a:pt x="0" y="224"/>
                  </a:lnTo>
                  <a:lnTo>
                    <a:pt x="40" y="240"/>
                  </a:lnTo>
                  <a:lnTo>
                    <a:pt x="16" y="264"/>
                  </a:lnTo>
                  <a:lnTo>
                    <a:pt x="56" y="272"/>
                  </a:lnTo>
                  <a:lnTo>
                    <a:pt x="64" y="344"/>
                  </a:lnTo>
                  <a:lnTo>
                    <a:pt x="88" y="424"/>
                  </a:lnTo>
                  <a:lnTo>
                    <a:pt x="64" y="488"/>
                  </a:lnTo>
                  <a:lnTo>
                    <a:pt x="80" y="520"/>
                  </a:lnTo>
                  <a:lnTo>
                    <a:pt x="56" y="560"/>
                  </a:lnTo>
                  <a:lnTo>
                    <a:pt x="80" y="576"/>
                  </a:lnTo>
                  <a:lnTo>
                    <a:pt x="80" y="608"/>
                  </a:lnTo>
                  <a:lnTo>
                    <a:pt x="136" y="616"/>
                  </a:lnTo>
                  <a:lnTo>
                    <a:pt x="168" y="688"/>
                  </a:lnTo>
                  <a:lnTo>
                    <a:pt x="424" y="728"/>
                  </a:lnTo>
                  <a:lnTo>
                    <a:pt x="760" y="744"/>
                  </a:lnTo>
                  <a:lnTo>
                    <a:pt x="832" y="768"/>
                  </a:lnTo>
                  <a:lnTo>
                    <a:pt x="840" y="768"/>
                  </a:lnTo>
                  <a:lnTo>
                    <a:pt x="872" y="760"/>
                  </a:lnTo>
                  <a:lnTo>
                    <a:pt x="896" y="744"/>
                  </a:lnTo>
                  <a:lnTo>
                    <a:pt x="936" y="736"/>
                  </a:lnTo>
                  <a:lnTo>
                    <a:pt x="952" y="752"/>
                  </a:lnTo>
                  <a:lnTo>
                    <a:pt x="976" y="752"/>
                  </a:lnTo>
                  <a:lnTo>
                    <a:pt x="1000" y="760"/>
                  </a:lnTo>
                  <a:lnTo>
                    <a:pt x="1000" y="784"/>
                  </a:lnTo>
                  <a:lnTo>
                    <a:pt x="1000" y="800"/>
                  </a:lnTo>
                  <a:lnTo>
                    <a:pt x="1024" y="808"/>
                  </a:lnTo>
                  <a:lnTo>
                    <a:pt x="1040" y="808"/>
                  </a:lnTo>
                  <a:lnTo>
                    <a:pt x="1064" y="792"/>
                  </a:lnTo>
                  <a:lnTo>
                    <a:pt x="1088" y="800"/>
                  </a:lnTo>
                  <a:lnTo>
                    <a:pt x="1112" y="808"/>
                  </a:lnTo>
                  <a:lnTo>
                    <a:pt x="1128" y="824"/>
                  </a:lnTo>
                  <a:lnTo>
                    <a:pt x="1128" y="856"/>
                  </a:lnTo>
                  <a:lnTo>
                    <a:pt x="1104" y="848"/>
                  </a:lnTo>
                  <a:lnTo>
                    <a:pt x="1088" y="832"/>
                  </a:lnTo>
                  <a:lnTo>
                    <a:pt x="1080" y="848"/>
                  </a:lnTo>
                  <a:lnTo>
                    <a:pt x="1080" y="872"/>
                  </a:lnTo>
                  <a:lnTo>
                    <a:pt x="1072" y="880"/>
                  </a:lnTo>
                  <a:lnTo>
                    <a:pt x="1064" y="896"/>
                  </a:lnTo>
                  <a:lnTo>
                    <a:pt x="1064" y="928"/>
                  </a:lnTo>
                  <a:lnTo>
                    <a:pt x="1152" y="872"/>
                  </a:lnTo>
                  <a:lnTo>
                    <a:pt x="1184" y="840"/>
                  </a:lnTo>
                  <a:lnTo>
                    <a:pt x="1216" y="832"/>
                  </a:lnTo>
                  <a:lnTo>
                    <a:pt x="1216" y="800"/>
                  </a:lnTo>
                  <a:lnTo>
                    <a:pt x="1240" y="792"/>
                  </a:lnTo>
                  <a:lnTo>
                    <a:pt x="1264" y="800"/>
                  </a:lnTo>
                  <a:lnTo>
                    <a:pt x="1312" y="768"/>
                  </a:lnTo>
                  <a:lnTo>
                    <a:pt x="1328" y="736"/>
                  </a:lnTo>
                  <a:lnTo>
                    <a:pt x="1328" y="688"/>
                  </a:lnTo>
                  <a:lnTo>
                    <a:pt x="1344" y="672"/>
                  </a:lnTo>
                  <a:lnTo>
                    <a:pt x="1376" y="680"/>
                  </a:lnTo>
                  <a:lnTo>
                    <a:pt x="1384" y="704"/>
                  </a:lnTo>
                  <a:lnTo>
                    <a:pt x="1416" y="736"/>
                  </a:lnTo>
                  <a:lnTo>
                    <a:pt x="1440" y="720"/>
                  </a:lnTo>
                  <a:lnTo>
                    <a:pt x="1448" y="696"/>
                  </a:lnTo>
                  <a:lnTo>
                    <a:pt x="1448" y="784"/>
                  </a:lnTo>
                  <a:lnTo>
                    <a:pt x="1488" y="728"/>
                  </a:lnTo>
                  <a:lnTo>
                    <a:pt x="1528" y="664"/>
                  </a:lnTo>
                  <a:lnTo>
                    <a:pt x="1512" y="664"/>
                  </a:lnTo>
                  <a:lnTo>
                    <a:pt x="1480" y="672"/>
                  </a:lnTo>
                  <a:lnTo>
                    <a:pt x="1448" y="680"/>
                  </a:lnTo>
                  <a:lnTo>
                    <a:pt x="1440" y="656"/>
                  </a:lnTo>
                  <a:lnTo>
                    <a:pt x="1432" y="656"/>
                  </a:lnTo>
                  <a:lnTo>
                    <a:pt x="1432" y="632"/>
                  </a:lnTo>
                  <a:lnTo>
                    <a:pt x="1416" y="640"/>
                  </a:lnTo>
                  <a:lnTo>
                    <a:pt x="1400" y="640"/>
                  </a:lnTo>
                  <a:lnTo>
                    <a:pt x="1416" y="624"/>
                  </a:lnTo>
                  <a:lnTo>
                    <a:pt x="1424" y="608"/>
                  </a:lnTo>
                  <a:lnTo>
                    <a:pt x="1440" y="584"/>
                  </a:lnTo>
                  <a:lnTo>
                    <a:pt x="1408" y="584"/>
                  </a:lnTo>
                  <a:lnTo>
                    <a:pt x="1384" y="592"/>
                  </a:lnTo>
                  <a:lnTo>
                    <a:pt x="1352" y="608"/>
                  </a:lnTo>
                  <a:lnTo>
                    <a:pt x="1312" y="664"/>
                  </a:lnTo>
                  <a:lnTo>
                    <a:pt x="1368" y="560"/>
                  </a:lnTo>
                  <a:lnTo>
                    <a:pt x="1400" y="544"/>
                  </a:lnTo>
                  <a:lnTo>
                    <a:pt x="1432" y="536"/>
                  </a:lnTo>
                  <a:lnTo>
                    <a:pt x="1448" y="520"/>
                  </a:lnTo>
                  <a:lnTo>
                    <a:pt x="1472" y="512"/>
                  </a:lnTo>
                  <a:lnTo>
                    <a:pt x="1488" y="472"/>
                  </a:lnTo>
                  <a:lnTo>
                    <a:pt x="1504" y="448"/>
                  </a:lnTo>
                  <a:lnTo>
                    <a:pt x="1504" y="440"/>
                  </a:lnTo>
                  <a:lnTo>
                    <a:pt x="1488" y="408"/>
                  </a:lnTo>
                  <a:lnTo>
                    <a:pt x="1472" y="392"/>
                  </a:lnTo>
                  <a:lnTo>
                    <a:pt x="1464" y="416"/>
                  </a:lnTo>
                  <a:lnTo>
                    <a:pt x="1432" y="368"/>
                  </a:lnTo>
                  <a:lnTo>
                    <a:pt x="1400" y="376"/>
                  </a:lnTo>
                  <a:lnTo>
                    <a:pt x="1376" y="368"/>
                  </a:lnTo>
                  <a:lnTo>
                    <a:pt x="1352" y="376"/>
                  </a:lnTo>
                  <a:lnTo>
                    <a:pt x="1336" y="352"/>
                  </a:lnTo>
                  <a:lnTo>
                    <a:pt x="1328" y="336"/>
                  </a:lnTo>
                  <a:lnTo>
                    <a:pt x="1304" y="328"/>
                  </a:lnTo>
                  <a:lnTo>
                    <a:pt x="1272" y="320"/>
                  </a:lnTo>
                  <a:lnTo>
                    <a:pt x="1240" y="304"/>
                  </a:lnTo>
                  <a:lnTo>
                    <a:pt x="1216" y="272"/>
                  </a:lnTo>
                  <a:lnTo>
                    <a:pt x="1200" y="272"/>
                  </a:lnTo>
                  <a:lnTo>
                    <a:pt x="1216" y="296"/>
                  </a:lnTo>
                  <a:lnTo>
                    <a:pt x="1224" y="328"/>
                  </a:lnTo>
                  <a:lnTo>
                    <a:pt x="1200" y="336"/>
                  </a:lnTo>
                  <a:lnTo>
                    <a:pt x="1176" y="328"/>
                  </a:lnTo>
                  <a:lnTo>
                    <a:pt x="1160" y="328"/>
                  </a:lnTo>
                  <a:lnTo>
                    <a:pt x="1152" y="304"/>
                  </a:lnTo>
                  <a:lnTo>
                    <a:pt x="1136" y="296"/>
                  </a:lnTo>
                  <a:lnTo>
                    <a:pt x="1128" y="272"/>
                  </a:lnTo>
                  <a:lnTo>
                    <a:pt x="1112" y="256"/>
                  </a:lnTo>
                  <a:lnTo>
                    <a:pt x="1088" y="256"/>
                  </a:lnTo>
                  <a:lnTo>
                    <a:pt x="1064" y="256"/>
                  </a:lnTo>
                  <a:lnTo>
                    <a:pt x="1032" y="256"/>
                  </a:lnTo>
                  <a:lnTo>
                    <a:pt x="992" y="272"/>
                  </a:lnTo>
                  <a:lnTo>
                    <a:pt x="1000" y="288"/>
                  </a:lnTo>
                  <a:lnTo>
                    <a:pt x="1016" y="296"/>
                  </a:lnTo>
                  <a:lnTo>
                    <a:pt x="1032" y="312"/>
                  </a:lnTo>
                  <a:lnTo>
                    <a:pt x="1032" y="336"/>
                  </a:lnTo>
                  <a:lnTo>
                    <a:pt x="1040" y="360"/>
                  </a:lnTo>
                  <a:lnTo>
                    <a:pt x="1032" y="376"/>
                  </a:lnTo>
                  <a:lnTo>
                    <a:pt x="1032" y="400"/>
                  </a:lnTo>
                  <a:lnTo>
                    <a:pt x="1064" y="416"/>
                  </a:lnTo>
                  <a:lnTo>
                    <a:pt x="1088" y="440"/>
                  </a:lnTo>
                  <a:lnTo>
                    <a:pt x="1088" y="456"/>
                  </a:lnTo>
                  <a:lnTo>
                    <a:pt x="1080" y="488"/>
                  </a:lnTo>
                  <a:lnTo>
                    <a:pt x="1064" y="520"/>
                  </a:lnTo>
                  <a:lnTo>
                    <a:pt x="1064" y="536"/>
                  </a:lnTo>
                  <a:lnTo>
                    <a:pt x="1088" y="560"/>
                  </a:lnTo>
                  <a:lnTo>
                    <a:pt x="1096" y="584"/>
                  </a:lnTo>
                  <a:lnTo>
                    <a:pt x="1096" y="616"/>
                  </a:lnTo>
                  <a:lnTo>
                    <a:pt x="1072" y="616"/>
                  </a:lnTo>
                  <a:lnTo>
                    <a:pt x="1048" y="624"/>
                  </a:lnTo>
                  <a:lnTo>
                    <a:pt x="1024" y="600"/>
                  </a:lnTo>
                  <a:lnTo>
                    <a:pt x="1000" y="592"/>
                  </a:lnTo>
                  <a:lnTo>
                    <a:pt x="984" y="560"/>
                  </a:lnTo>
                  <a:lnTo>
                    <a:pt x="984" y="536"/>
                  </a:lnTo>
                  <a:lnTo>
                    <a:pt x="936" y="520"/>
                  </a:lnTo>
                  <a:lnTo>
                    <a:pt x="904" y="520"/>
                  </a:lnTo>
                  <a:lnTo>
                    <a:pt x="864" y="512"/>
                  </a:lnTo>
                  <a:lnTo>
                    <a:pt x="840" y="488"/>
                  </a:lnTo>
                  <a:lnTo>
                    <a:pt x="784" y="480"/>
                  </a:lnTo>
                  <a:lnTo>
                    <a:pt x="752" y="488"/>
                  </a:lnTo>
                  <a:lnTo>
                    <a:pt x="752" y="456"/>
                  </a:lnTo>
                  <a:lnTo>
                    <a:pt x="744" y="440"/>
                  </a:lnTo>
                  <a:lnTo>
                    <a:pt x="728" y="440"/>
                  </a:lnTo>
                  <a:lnTo>
                    <a:pt x="736" y="392"/>
                  </a:lnTo>
                  <a:lnTo>
                    <a:pt x="728" y="360"/>
                  </a:lnTo>
                  <a:lnTo>
                    <a:pt x="752" y="304"/>
                  </a:lnTo>
                  <a:lnTo>
                    <a:pt x="800" y="272"/>
                  </a:lnTo>
                  <a:lnTo>
                    <a:pt x="808" y="248"/>
                  </a:lnTo>
                  <a:lnTo>
                    <a:pt x="768" y="240"/>
                  </a:lnTo>
                  <a:lnTo>
                    <a:pt x="736" y="208"/>
                  </a:lnTo>
                  <a:lnTo>
                    <a:pt x="808" y="208"/>
                  </a:lnTo>
                  <a:lnTo>
                    <a:pt x="824" y="192"/>
                  </a:lnTo>
                  <a:lnTo>
                    <a:pt x="848" y="184"/>
                  </a:lnTo>
                  <a:lnTo>
                    <a:pt x="864" y="168"/>
                  </a:lnTo>
                  <a:lnTo>
                    <a:pt x="888" y="160"/>
                  </a:lnTo>
                  <a:lnTo>
                    <a:pt x="856" y="128"/>
                  </a:lnTo>
                  <a:lnTo>
                    <a:pt x="856" y="96"/>
                  </a:lnTo>
                  <a:lnTo>
                    <a:pt x="832" y="88"/>
                  </a:lnTo>
                  <a:lnTo>
                    <a:pt x="816" y="96"/>
                  </a:lnTo>
                  <a:lnTo>
                    <a:pt x="816" y="112"/>
                  </a:lnTo>
                  <a:lnTo>
                    <a:pt x="824" y="136"/>
                  </a:lnTo>
                  <a:lnTo>
                    <a:pt x="808" y="184"/>
                  </a:lnTo>
                  <a:lnTo>
                    <a:pt x="792" y="112"/>
                  </a:lnTo>
                  <a:lnTo>
                    <a:pt x="776" y="120"/>
                  </a:lnTo>
                  <a:lnTo>
                    <a:pt x="776" y="144"/>
                  </a:lnTo>
                  <a:lnTo>
                    <a:pt x="760" y="136"/>
                  </a:lnTo>
                  <a:lnTo>
                    <a:pt x="744" y="56"/>
                  </a:lnTo>
                  <a:lnTo>
                    <a:pt x="728" y="56"/>
                  </a:lnTo>
                  <a:lnTo>
                    <a:pt x="720" y="40"/>
                  </a:lnTo>
                  <a:lnTo>
                    <a:pt x="704" y="40"/>
                  </a:lnTo>
                  <a:lnTo>
                    <a:pt x="696" y="56"/>
                  </a:lnTo>
                  <a:lnTo>
                    <a:pt x="704" y="80"/>
                  </a:lnTo>
                  <a:lnTo>
                    <a:pt x="720" y="96"/>
                  </a:lnTo>
                  <a:lnTo>
                    <a:pt x="728" y="136"/>
                  </a:lnTo>
                  <a:lnTo>
                    <a:pt x="712" y="160"/>
                  </a:lnTo>
                  <a:lnTo>
                    <a:pt x="704" y="184"/>
                  </a:lnTo>
                  <a:lnTo>
                    <a:pt x="672" y="152"/>
                  </a:lnTo>
                  <a:lnTo>
                    <a:pt x="640" y="168"/>
                  </a:lnTo>
                  <a:lnTo>
                    <a:pt x="592" y="160"/>
                  </a:lnTo>
                  <a:lnTo>
                    <a:pt x="576" y="144"/>
                  </a:lnTo>
                  <a:lnTo>
                    <a:pt x="560" y="168"/>
                  </a:lnTo>
                  <a:lnTo>
                    <a:pt x="536" y="192"/>
                  </a:lnTo>
                  <a:lnTo>
                    <a:pt x="520" y="184"/>
                  </a:lnTo>
                  <a:lnTo>
                    <a:pt x="504" y="160"/>
                  </a:lnTo>
                  <a:lnTo>
                    <a:pt x="472" y="160"/>
                  </a:lnTo>
                  <a:lnTo>
                    <a:pt x="440" y="160"/>
                  </a:lnTo>
                  <a:lnTo>
                    <a:pt x="464" y="120"/>
                  </a:lnTo>
                  <a:lnTo>
                    <a:pt x="416" y="104"/>
                  </a:lnTo>
                  <a:lnTo>
                    <a:pt x="392" y="80"/>
                  </a:lnTo>
                  <a:lnTo>
                    <a:pt x="376" y="96"/>
                  </a:lnTo>
                  <a:lnTo>
                    <a:pt x="344" y="56"/>
                  </a:lnTo>
                  <a:lnTo>
                    <a:pt x="304" y="40"/>
                  </a:lnTo>
                  <a:lnTo>
                    <a:pt x="296" y="56"/>
                  </a:lnTo>
                  <a:lnTo>
                    <a:pt x="224" y="40"/>
                  </a:lnTo>
                  <a:lnTo>
                    <a:pt x="176" y="0"/>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08" name="Freeform 7">
              <a:extLst>
                <a:ext uri="{FF2B5EF4-FFF2-40B4-BE49-F238E27FC236}">
                  <a16:creationId xmlns:a16="http://schemas.microsoft.com/office/drawing/2014/main" id="{D41C28F5-7F28-4112-A8A0-4808C0826530}"/>
                </a:ext>
              </a:extLst>
            </p:cNvPr>
            <p:cNvSpPr>
              <a:spLocks/>
            </p:cNvSpPr>
            <p:nvPr/>
          </p:nvSpPr>
          <p:spPr bwMode="auto">
            <a:xfrm>
              <a:off x="2496" y="2208"/>
              <a:ext cx="136" cy="160"/>
            </a:xfrm>
            <a:custGeom>
              <a:avLst/>
              <a:gdLst>
                <a:gd name="T0" fmla="*/ 24 w 136"/>
                <a:gd name="T1" fmla="*/ 0 h 160"/>
                <a:gd name="T2" fmla="*/ 16 w 136"/>
                <a:gd name="T3" fmla="*/ 16 h 160"/>
                <a:gd name="T4" fmla="*/ 8 w 136"/>
                <a:gd name="T5" fmla="*/ 40 h 160"/>
                <a:gd name="T6" fmla="*/ 0 w 136"/>
                <a:gd name="T7" fmla="*/ 72 h 160"/>
                <a:gd name="T8" fmla="*/ 16 w 136"/>
                <a:gd name="T9" fmla="*/ 104 h 160"/>
                <a:gd name="T10" fmla="*/ 24 w 136"/>
                <a:gd name="T11" fmla="*/ 128 h 160"/>
                <a:gd name="T12" fmla="*/ 24 w 136"/>
                <a:gd name="T13" fmla="*/ 160 h 160"/>
                <a:gd name="T14" fmla="*/ 40 w 136"/>
                <a:gd name="T15" fmla="*/ 160 h 160"/>
                <a:gd name="T16" fmla="*/ 48 w 136"/>
                <a:gd name="T17" fmla="*/ 136 h 160"/>
                <a:gd name="T18" fmla="*/ 64 w 136"/>
                <a:gd name="T19" fmla="*/ 144 h 160"/>
                <a:gd name="T20" fmla="*/ 80 w 136"/>
                <a:gd name="T21" fmla="*/ 120 h 160"/>
                <a:gd name="T22" fmla="*/ 128 w 136"/>
                <a:gd name="T23" fmla="*/ 112 h 160"/>
                <a:gd name="T24" fmla="*/ 136 w 136"/>
                <a:gd name="T25" fmla="*/ 96 h 160"/>
                <a:gd name="T26" fmla="*/ 112 w 136"/>
                <a:gd name="T27" fmla="*/ 80 h 160"/>
                <a:gd name="T28" fmla="*/ 112 w 136"/>
                <a:gd name="T29" fmla="*/ 56 h 160"/>
                <a:gd name="T30" fmla="*/ 96 w 136"/>
                <a:gd name="T31" fmla="*/ 56 h 160"/>
                <a:gd name="T32" fmla="*/ 80 w 136"/>
                <a:gd name="T33" fmla="*/ 80 h 160"/>
                <a:gd name="T34" fmla="*/ 64 w 136"/>
                <a:gd name="T35" fmla="*/ 80 h 160"/>
                <a:gd name="T36" fmla="*/ 48 w 136"/>
                <a:gd name="T37" fmla="*/ 72 h 160"/>
                <a:gd name="T38" fmla="*/ 32 w 136"/>
                <a:gd name="T39" fmla="*/ 72 h 160"/>
                <a:gd name="T40" fmla="*/ 32 w 136"/>
                <a:gd name="T41" fmla="*/ 56 h 160"/>
                <a:gd name="T42" fmla="*/ 24 w 136"/>
                <a:gd name="T43" fmla="*/ 32 h 160"/>
                <a:gd name="T44" fmla="*/ 32 w 136"/>
                <a:gd name="T45" fmla="*/ 8 h 160"/>
                <a:gd name="T46" fmla="*/ 24 w 136"/>
                <a:gd name="T47" fmla="*/ 0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6" h="160">
                  <a:moveTo>
                    <a:pt x="24" y="0"/>
                  </a:moveTo>
                  <a:lnTo>
                    <a:pt x="16" y="16"/>
                  </a:lnTo>
                  <a:lnTo>
                    <a:pt x="8" y="40"/>
                  </a:lnTo>
                  <a:lnTo>
                    <a:pt x="0" y="72"/>
                  </a:lnTo>
                  <a:lnTo>
                    <a:pt x="16" y="104"/>
                  </a:lnTo>
                  <a:lnTo>
                    <a:pt x="24" y="128"/>
                  </a:lnTo>
                  <a:lnTo>
                    <a:pt x="24" y="160"/>
                  </a:lnTo>
                  <a:lnTo>
                    <a:pt x="40" y="160"/>
                  </a:lnTo>
                  <a:lnTo>
                    <a:pt x="48" y="136"/>
                  </a:lnTo>
                  <a:lnTo>
                    <a:pt x="64" y="144"/>
                  </a:lnTo>
                  <a:lnTo>
                    <a:pt x="80" y="120"/>
                  </a:lnTo>
                  <a:lnTo>
                    <a:pt x="128" y="112"/>
                  </a:lnTo>
                  <a:lnTo>
                    <a:pt x="136" y="96"/>
                  </a:lnTo>
                  <a:lnTo>
                    <a:pt x="112" y="80"/>
                  </a:lnTo>
                  <a:lnTo>
                    <a:pt x="112" y="56"/>
                  </a:lnTo>
                  <a:lnTo>
                    <a:pt x="96" y="56"/>
                  </a:lnTo>
                  <a:lnTo>
                    <a:pt x="80" y="80"/>
                  </a:lnTo>
                  <a:lnTo>
                    <a:pt x="64" y="80"/>
                  </a:lnTo>
                  <a:lnTo>
                    <a:pt x="48" y="72"/>
                  </a:lnTo>
                  <a:lnTo>
                    <a:pt x="32" y="72"/>
                  </a:lnTo>
                  <a:lnTo>
                    <a:pt x="32" y="56"/>
                  </a:lnTo>
                  <a:lnTo>
                    <a:pt x="24" y="32"/>
                  </a:lnTo>
                  <a:lnTo>
                    <a:pt x="32" y="8"/>
                  </a:lnTo>
                  <a:lnTo>
                    <a:pt x="24" y="0"/>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09" name="Freeform 8">
              <a:extLst>
                <a:ext uri="{FF2B5EF4-FFF2-40B4-BE49-F238E27FC236}">
                  <a16:creationId xmlns:a16="http://schemas.microsoft.com/office/drawing/2014/main" id="{FDD3F8EC-E3E9-4FF7-BCEC-44916EA91BAA}"/>
                </a:ext>
              </a:extLst>
            </p:cNvPr>
            <p:cNvSpPr>
              <a:spLocks/>
            </p:cNvSpPr>
            <p:nvPr/>
          </p:nvSpPr>
          <p:spPr bwMode="auto">
            <a:xfrm>
              <a:off x="2528" y="2400"/>
              <a:ext cx="32" cy="32"/>
            </a:xfrm>
            <a:custGeom>
              <a:avLst/>
              <a:gdLst>
                <a:gd name="T0" fmla="*/ 32 w 32"/>
                <a:gd name="T1" fmla="*/ 8 h 32"/>
                <a:gd name="T2" fmla="*/ 24 w 32"/>
                <a:gd name="T3" fmla="*/ 8 h 32"/>
                <a:gd name="T4" fmla="*/ 16 w 32"/>
                <a:gd name="T5" fmla="*/ 0 h 32"/>
                <a:gd name="T6" fmla="*/ 8 w 32"/>
                <a:gd name="T7" fmla="*/ 0 h 32"/>
                <a:gd name="T8" fmla="*/ 0 w 32"/>
                <a:gd name="T9" fmla="*/ 0 h 32"/>
                <a:gd name="T10" fmla="*/ 0 w 32"/>
                <a:gd name="T11" fmla="*/ 8 h 32"/>
                <a:gd name="T12" fmla="*/ 8 w 32"/>
                <a:gd name="T13" fmla="*/ 24 h 32"/>
                <a:gd name="T14" fmla="*/ 16 w 32"/>
                <a:gd name="T15" fmla="*/ 32 h 32"/>
                <a:gd name="T16" fmla="*/ 24 w 32"/>
                <a:gd name="T17" fmla="*/ 32 h 32"/>
                <a:gd name="T18" fmla="*/ 32 w 32"/>
                <a:gd name="T19" fmla="*/ 24 h 32"/>
                <a:gd name="T20" fmla="*/ 32 w 32"/>
                <a:gd name="T21" fmla="*/ 16 h 32"/>
                <a:gd name="T22" fmla="*/ 32 w 32"/>
                <a:gd name="T23" fmla="*/ 8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32">
                  <a:moveTo>
                    <a:pt x="32" y="8"/>
                  </a:moveTo>
                  <a:lnTo>
                    <a:pt x="24" y="8"/>
                  </a:lnTo>
                  <a:lnTo>
                    <a:pt x="16" y="0"/>
                  </a:lnTo>
                  <a:lnTo>
                    <a:pt x="8" y="0"/>
                  </a:lnTo>
                  <a:lnTo>
                    <a:pt x="0" y="0"/>
                  </a:lnTo>
                  <a:lnTo>
                    <a:pt x="0" y="8"/>
                  </a:lnTo>
                  <a:lnTo>
                    <a:pt x="8" y="24"/>
                  </a:lnTo>
                  <a:lnTo>
                    <a:pt x="16" y="32"/>
                  </a:lnTo>
                  <a:lnTo>
                    <a:pt x="24" y="32"/>
                  </a:lnTo>
                  <a:lnTo>
                    <a:pt x="32" y="24"/>
                  </a:lnTo>
                  <a:lnTo>
                    <a:pt x="32" y="16"/>
                  </a:lnTo>
                  <a:lnTo>
                    <a:pt x="32" y="8"/>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10" name="Freeform 9">
              <a:extLst>
                <a:ext uri="{FF2B5EF4-FFF2-40B4-BE49-F238E27FC236}">
                  <a16:creationId xmlns:a16="http://schemas.microsoft.com/office/drawing/2014/main" id="{51C0FA73-70EB-4C79-B301-FCAC23699BF1}"/>
                </a:ext>
              </a:extLst>
            </p:cNvPr>
            <p:cNvSpPr>
              <a:spLocks/>
            </p:cNvSpPr>
            <p:nvPr/>
          </p:nvSpPr>
          <p:spPr bwMode="auto">
            <a:xfrm>
              <a:off x="1856" y="1968"/>
              <a:ext cx="80" cy="64"/>
            </a:xfrm>
            <a:custGeom>
              <a:avLst/>
              <a:gdLst>
                <a:gd name="T0" fmla="*/ 0 w 80"/>
                <a:gd name="T1" fmla="*/ 16 h 64"/>
                <a:gd name="T2" fmla="*/ 8 w 80"/>
                <a:gd name="T3" fmla="*/ 8 h 64"/>
                <a:gd name="T4" fmla="*/ 32 w 80"/>
                <a:gd name="T5" fmla="*/ 8 h 64"/>
                <a:gd name="T6" fmla="*/ 48 w 80"/>
                <a:gd name="T7" fmla="*/ 0 h 64"/>
                <a:gd name="T8" fmla="*/ 64 w 80"/>
                <a:gd name="T9" fmla="*/ 8 h 64"/>
                <a:gd name="T10" fmla="*/ 80 w 80"/>
                <a:gd name="T11" fmla="*/ 32 h 64"/>
                <a:gd name="T12" fmla="*/ 80 w 80"/>
                <a:gd name="T13" fmla="*/ 56 h 64"/>
                <a:gd name="T14" fmla="*/ 56 w 80"/>
                <a:gd name="T15" fmla="*/ 56 h 64"/>
                <a:gd name="T16" fmla="*/ 40 w 80"/>
                <a:gd name="T17" fmla="*/ 48 h 64"/>
                <a:gd name="T18" fmla="*/ 32 w 80"/>
                <a:gd name="T19" fmla="*/ 64 h 64"/>
                <a:gd name="T20" fmla="*/ 16 w 80"/>
                <a:gd name="T21" fmla="*/ 64 h 64"/>
                <a:gd name="T22" fmla="*/ 16 w 80"/>
                <a:gd name="T23" fmla="*/ 40 h 64"/>
                <a:gd name="T24" fmla="*/ 0 w 80"/>
                <a:gd name="T25" fmla="*/ 1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 h="64">
                  <a:moveTo>
                    <a:pt x="0" y="16"/>
                  </a:moveTo>
                  <a:lnTo>
                    <a:pt x="8" y="8"/>
                  </a:lnTo>
                  <a:lnTo>
                    <a:pt x="32" y="8"/>
                  </a:lnTo>
                  <a:lnTo>
                    <a:pt x="48" y="0"/>
                  </a:lnTo>
                  <a:lnTo>
                    <a:pt x="64" y="8"/>
                  </a:lnTo>
                  <a:lnTo>
                    <a:pt x="80" y="32"/>
                  </a:lnTo>
                  <a:lnTo>
                    <a:pt x="80" y="56"/>
                  </a:lnTo>
                  <a:lnTo>
                    <a:pt x="56" y="56"/>
                  </a:lnTo>
                  <a:lnTo>
                    <a:pt x="40" y="48"/>
                  </a:lnTo>
                  <a:lnTo>
                    <a:pt x="32" y="64"/>
                  </a:lnTo>
                  <a:lnTo>
                    <a:pt x="16" y="64"/>
                  </a:lnTo>
                  <a:lnTo>
                    <a:pt x="16" y="40"/>
                  </a:lnTo>
                  <a:lnTo>
                    <a:pt x="0" y="16"/>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11" name="Freeform 10">
              <a:extLst>
                <a:ext uri="{FF2B5EF4-FFF2-40B4-BE49-F238E27FC236}">
                  <a16:creationId xmlns:a16="http://schemas.microsoft.com/office/drawing/2014/main" id="{AC7D6F97-0DF0-44D3-9052-B2011D3CAA85}"/>
                </a:ext>
              </a:extLst>
            </p:cNvPr>
            <p:cNvSpPr>
              <a:spLocks/>
            </p:cNvSpPr>
            <p:nvPr/>
          </p:nvSpPr>
          <p:spPr bwMode="auto">
            <a:xfrm>
              <a:off x="1768" y="1728"/>
              <a:ext cx="432" cy="288"/>
            </a:xfrm>
            <a:custGeom>
              <a:avLst/>
              <a:gdLst>
                <a:gd name="T0" fmla="*/ 336 w 432"/>
                <a:gd name="T1" fmla="*/ 136 h 288"/>
                <a:gd name="T2" fmla="*/ 280 w 432"/>
                <a:gd name="T3" fmla="*/ 112 h 288"/>
                <a:gd name="T4" fmla="*/ 224 w 432"/>
                <a:gd name="T5" fmla="*/ 80 h 288"/>
                <a:gd name="T6" fmla="*/ 160 w 432"/>
                <a:gd name="T7" fmla="*/ 56 h 288"/>
                <a:gd name="T8" fmla="*/ 128 w 432"/>
                <a:gd name="T9" fmla="*/ 24 h 288"/>
                <a:gd name="T10" fmla="*/ 104 w 432"/>
                <a:gd name="T11" fmla="*/ 48 h 288"/>
                <a:gd name="T12" fmla="*/ 80 w 432"/>
                <a:gd name="T13" fmla="*/ 64 h 288"/>
                <a:gd name="T14" fmla="*/ 64 w 432"/>
                <a:gd name="T15" fmla="*/ 48 h 288"/>
                <a:gd name="T16" fmla="*/ 64 w 432"/>
                <a:gd name="T17" fmla="*/ 8 h 288"/>
                <a:gd name="T18" fmla="*/ 56 w 432"/>
                <a:gd name="T19" fmla="*/ 80 h 288"/>
                <a:gd name="T20" fmla="*/ 32 w 432"/>
                <a:gd name="T21" fmla="*/ 48 h 288"/>
                <a:gd name="T22" fmla="*/ 32 w 432"/>
                <a:gd name="T23" fmla="*/ 0 h 288"/>
                <a:gd name="T24" fmla="*/ 0 w 432"/>
                <a:gd name="T25" fmla="*/ 8 h 288"/>
                <a:gd name="T26" fmla="*/ 0 w 432"/>
                <a:gd name="T27" fmla="*/ 40 h 288"/>
                <a:gd name="T28" fmla="*/ 8 w 432"/>
                <a:gd name="T29" fmla="*/ 96 h 288"/>
                <a:gd name="T30" fmla="*/ 40 w 432"/>
                <a:gd name="T31" fmla="*/ 120 h 288"/>
                <a:gd name="T32" fmla="*/ 128 w 432"/>
                <a:gd name="T33" fmla="*/ 112 h 288"/>
                <a:gd name="T34" fmla="*/ 192 w 432"/>
                <a:gd name="T35" fmla="*/ 104 h 288"/>
                <a:gd name="T36" fmla="*/ 232 w 432"/>
                <a:gd name="T37" fmla="*/ 136 h 288"/>
                <a:gd name="T38" fmla="*/ 248 w 432"/>
                <a:gd name="T39" fmla="*/ 216 h 288"/>
                <a:gd name="T40" fmla="*/ 216 w 432"/>
                <a:gd name="T41" fmla="*/ 240 h 288"/>
                <a:gd name="T42" fmla="*/ 200 w 432"/>
                <a:gd name="T43" fmla="*/ 272 h 288"/>
                <a:gd name="T44" fmla="*/ 240 w 432"/>
                <a:gd name="T45" fmla="*/ 256 h 288"/>
                <a:gd name="T46" fmla="*/ 272 w 432"/>
                <a:gd name="T47" fmla="*/ 248 h 288"/>
                <a:gd name="T48" fmla="*/ 304 w 432"/>
                <a:gd name="T49" fmla="*/ 272 h 288"/>
                <a:gd name="T50" fmla="*/ 368 w 432"/>
                <a:gd name="T51" fmla="*/ 288 h 288"/>
                <a:gd name="T52" fmla="*/ 432 w 432"/>
                <a:gd name="T53" fmla="*/ 280 h 288"/>
                <a:gd name="T54" fmla="*/ 384 w 432"/>
                <a:gd name="T55" fmla="*/ 256 h 288"/>
                <a:gd name="T56" fmla="*/ 344 w 432"/>
                <a:gd name="T57" fmla="*/ 240 h 288"/>
                <a:gd name="T58" fmla="*/ 400 w 432"/>
                <a:gd name="T59" fmla="*/ 248 h 288"/>
                <a:gd name="T60" fmla="*/ 368 w 432"/>
                <a:gd name="T61" fmla="*/ 216 h 288"/>
                <a:gd name="T62" fmla="*/ 320 w 432"/>
                <a:gd name="T63" fmla="*/ 200 h 288"/>
                <a:gd name="T64" fmla="*/ 344 w 432"/>
                <a:gd name="T65" fmla="*/ 152 h 288"/>
                <a:gd name="T66" fmla="*/ 376 w 432"/>
                <a:gd name="T67" fmla="*/ 136 h 2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2" h="288">
                  <a:moveTo>
                    <a:pt x="376" y="136"/>
                  </a:moveTo>
                  <a:lnTo>
                    <a:pt x="336" y="136"/>
                  </a:lnTo>
                  <a:lnTo>
                    <a:pt x="320" y="120"/>
                  </a:lnTo>
                  <a:lnTo>
                    <a:pt x="280" y="112"/>
                  </a:lnTo>
                  <a:lnTo>
                    <a:pt x="256" y="88"/>
                  </a:lnTo>
                  <a:lnTo>
                    <a:pt x="224" y="80"/>
                  </a:lnTo>
                  <a:lnTo>
                    <a:pt x="200" y="56"/>
                  </a:lnTo>
                  <a:lnTo>
                    <a:pt x="160" y="56"/>
                  </a:lnTo>
                  <a:lnTo>
                    <a:pt x="160" y="32"/>
                  </a:lnTo>
                  <a:lnTo>
                    <a:pt x="128" y="24"/>
                  </a:lnTo>
                  <a:lnTo>
                    <a:pt x="112" y="24"/>
                  </a:lnTo>
                  <a:lnTo>
                    <a:pt x="104" y="48"/>
                  </a:lnTo>
                  <a:lnTo>
                    <a:pt x="96" y="56"/>
                  </a:lnTo>
                  <a:lnTo>
                    <a:pt x="80" y="64"/>
                  </a:lnTo>
                  <a:lnTo>
                    <a:pt x="80" y="72"/>
                  </a:lnTo>
                  <a:lnTo>
                    <a:pt x="64" y="48"/>
                  </a:lnTo>
                  <a:lnTo>
                    <a:pt x="72" y="16"/>
                  </a:lnTo>
                  <a:lnTo>
                    <a:pt x="64" y="8"/>
                  </a:lnTo>
                  <a:lnTo>
                    <a:pt x="48" y="48"/>
                  </a:lnTo>
                  <a:lnTo>
                    <a:pt x="56" y="80"/>
                  </a:lnTo>
                  <a:lnTo>
                    <a:pt x="48" y="96"/>
                  </a:lnTo>
                  <a:lnTo>
                    <a:pt x="32" y="48"/>
                  </a:lnTo>
                  <a:lnTo>
                    <a:pt x="32" y="24"/>
                  </a:lnTo>
                  <a:lnTo>
                    <a:pt x="32" y="0"/>
                  </a:lnTo>
                  <a:lnTo>
                    <a:pt x="8" y="0"/>
                  </a:lnTo>
                  <a:lnTo>
                    <a:pt x="0" y="8"/>
                  </a:lnTo>
                  <a:lnTo>
                    <a:pt x="0" y="40"/>
                  </a:lnTo>
                  <a:lnTo>
                    <a:pt x="0" y="64"/>
                  </a:lnTo>
                  <a:lnTo>
                    <a:pt x="8" y="96"/>
                  </a:lnTo>
                  <a:lnTo>
                    <a:pt x="24" y="112"/>
                  </a:lnTo>
                  <a:lnTo>
                    <a:pt x="40" y="120"/>
                  </a:lnTo>
                  <a:lnTo>
                    <a:pt x="88" y="104"/>
                  </a:lnTo>
                  <a:lnTo>
                    <a:pt x="128" y="112"/>
                  </a:lnTo>
                  <a:lnTo>
                    <a:pt x="152" y="104"/>
                  </a:lnTo>
                  <a:lnTo>
                    <a:pt x="192" y="104"/>
                  </a:lnTo>
                  <a:lnTo>
                    <a:pt x="224" y="120"/>
                  </a:lnTo>
                  <a:lnTo>
                    <a:pt x="232" y="136"/>
                  </a:lnTo>
                  <a:lnTo>
                    <a:pt x="232" y="176"/>
                  </a:lnTo>
                  <a:lnTo>
                    <a:pt x="248" y="216"/>
                  </a:lnTo>
                  <a:lnTo>
                    <a:pt x="240" y="232"/>
                  </a:lnTo>
                  <a:lnTo>
                    <a:pt x="216" y="240"/>
                  </a:lnTo>
                  <a:lnTo>
                    <a:pt x="200" y="256"/>
                  </a:lnTo>
                  <a:lnTo>
                    <a:pt x="200" y="272"/>
                  </a:lnTo>
                  <a:lnTo>
                    <a:pt x="208" y="280"/>
                  </a:lnTo>
                  <a:lnTo>
                    <a:pt x="240" y="256"/>
                  </a:lnTo>
                  <a:lnTo>
                    <a:pt x="256" y="240"/>
                  </a:lnTo>
                  <a:lnTo>
                    <a:pt x="272" y="248"/>
                  </a:lnTo>
                  <a:lnTo>
                    <a:pt x="288" y="264"/>
                  </a:lnTo>
                  <a:lnTo>
                    <a:pt x="304" y="272"/>
                  </a:lnTo>
                  <a:lnTo>
                    <a:pt x="336" y="280"/>
                  </a:lnTo>
                  <a:lnTo>
                    <a:pt x="368" y="288"/>
                  </a:lnTo>
                  <a:lnTo>
                    <a:pt x="400" y="272"/>
                  </a:lnTo>
                  <a:lnTo>
                    <a:pt x="432" y="280"/>
                  </a:lnTo>
                  <a:lnTo>
                    <a:pt x="424" y="264"/>
                  </a:lnTo>
                  <a:lnTo>
                    <a:pt x="384" y="256"/>
                  </a:lnTo>
                  <a:lnTo>
                    <a:pt x="344" y="248"/>
                  </a:lnTo>
                  <a:lnTo>
                    <a:pt x="344" y="240"/>
                  </a:lnTo>
                  <a:lnTo>
                    <a:pt x="368" y="240"/>
                  </a:lnTo>
                  <a:lnTo>
                    <a:pt x="400" y="248"/>
                  </a:lnTo>
                  <a:lnTo>
                    <a:pt x="384" y="216"/>
                  </a:lnTo>
                  <a:lnTo>
                    <a:pt x="368" y="216"/>
                  </a:lnTo>
                  <a:lnTo>
                    <a:pt x="344" y="200"/>
                  </a:lnTo>
                  <a:lnTo>
                    <a:pt x="320" y="200"/>
                  </a:lnTo>
                  <a:lnTo>
                    <a:pt x="336" y="160"/>
                  </a:lnTo>
                  <a:lnTo>
                    <a:pt x="344" y="152"/>
                  </a:lnTo>
                  <a:lnTo>
                    <a:pt x="368" y="144"/>
                  </a:lnTo>
                  <a:lnTo>
                    <a:pt x="376" y="136"/>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12" name="Freeform 11">
              <a:extLst>
                <a:ext uri="{FF2B5EF4-FFF2-40B4-BE49-F238E27FC236}">
                  <a16:creationId xmlns:a16="http://schemas.microsoft.com/office/drawing/2014/main" id="{BF61D588-8BEA-453E-8D77-AB0E00E1E6CA}"/>
                </a:ext>
              </a:extLst>
            </p:cNvPr>
            <p:cNvSpPr>
              <a:spLocks/>
            </p:cNvSpPr>
            <p:nvPr/>
          </p:nvSpPr>
          <p:spPr bwMode="auto">
            <a:xfrm>
              <a:off x="1424" y="1728"/>
              <a:ext cx="240" cy="176"/>
            </a:xfrm>
            <a:custGeom>
              <a:avLst/>
              <a:gdLst>
                <a:gd name="T0" fmla="*/ 176 w 240"/>
                <a:gd name="T1" fmla="*/ 48 h 176"/>
                <a:gd name="T2" fmla="*/ 160 w 240"/>
                <a:gd name="T3" fmla="*/ 16 h 176"/>
                <a:gd name="T4" fmla="*/ 136 w 240"/>
                <a:gd name="T5" fmla="*/ 48 h 176"/>
                <a:gd name="T6" fmla="*/ 120 w 240"/>
                <a:gd name="T7" fmla="*/ 0 h 176"/>
                <a:gd name="T8" fmla="*/ 96 w 240"/>
                <a:gd name="T9" fmla="*/ 32 h 176"/>
                <a:gd name="T10" fmla="*/ 88 w 240"/>
                <a:gd name="T11" fmla="*/ 8 h 176"/>
                <a:gd name="T12" fmla="*/ 72 w 240"/>
                <a:gd name="T13" fmla="*/ 32 h 176"/>
                <a:gd name="T14" fmla="*/ 48 w 240"/>
                <a:gd name="T15" fmla="*/ 16 h 176"/>
                <a:gd name="T16" fmla="*/ 16 w 240"/>
                <a:gd name="T17" fmla="*/ 24 h 176"/>
                <a:gd name="T18" fmla="*/ 0 w 240"/>
                <a:gd name="T19" fmla="*/ 64 h 176"/>
                <a:gd name="T20" fmla="*/ 16 w 240"/>
                <a:gd name="T21" fmla="*/ 72 h 176"/>
                <a:gd name="T22" fmla="*/ 72 w 240"/>
                <a:gd name="T23" fmla="*/ 72 h 176"/>
                <a:gd name="T24" fmla="*/ 40 w 240"/>
                <a:gd name="T25" fmla="*/ 96 h 176"/>
                <a:gd name="T26" fmla="*/ 104 w 240"/>
                <a:gd name="T27" fmla="*/ 120 h 176"/>
                <a:gd name="T28" fmla="*/ 88 w 240"/>
                <a:gd name="T29" fmla="*/ 128 h 176"/>
                <a:gd name="T30" fmla="*/ 16 w 240"/>
                <a:gd name="T31" fmla="*/ 120 h 176"/>
                <a:gd name="T32" fmla="*/ 56 w 240"/>
                <a:gd name="T33" fmla="*/ 152 h 176"/>
                <a:gd name="T34" fmla="*/ 96 w 240"/>
                <a:gd name="T35" fmla="*/ 160 h 176"/>
                <a:gd name="T36" fmla="*/ 136 w 240"/>
                <a:gd name="T37" fmla="*/ 152 h 176"/>
                <a:gd name="T38" fmla="*/ 168 w 240"/>
                <a:gd name="T39" fmla="*/ 160 h 176"/>
                <a:gd name="T40" fmla="*/ 208 w 240"/>
                <a:gd name="T41" fmla="*/ 176 h 176"/>
                <a:gd name="T42" fmla="*/ 200 w 240"/>
                <a:gd name="T43" fmla="*/ 152 h 176"/>
                <a:gd name="T44" fmla="*/ 240 w 240"/>
                <a:gd name="T45" fmla="*/ 136 h 176"/>
                <a:gd name="T46" fmla="*/ 200 w 240"/>
                <a:gd name="T47" fmla="*/ 120 h 176"/>
                <a:gd name="T48" fmla="*/ 176 w 240"/>
                <a:gd name="T49" fmla="*/ 48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176">
                  <a:moveTo>
                    <a:pt x="176" y="48"/>
                  </a:moveTo>
                  <a:lnTo>
                    <a:pt x="160" y="16"/>
                  </a:lnTo>
                  <a:lnTo>
                    <a:pt x="136" y="48"/>
                  </a:lnTo>
                  <a:lnTo>
                    <a:pt x="120" y="0"/>
                  </a:lnTo>
                  <a:lnTo>
                    <a:pt x="96" y="32"/>
                  </a:lnTo>
                  <a:lnTo>
                    <a:pt x="88" y="8"/>
                  </a:lnTo>
                  <a:lnTo>
                    <a:pt x="72" y="32"/>
                  </a:lnTo>
                  <a:lnTo>
                    <a:pt x="48" y="16"/>
                  </a:lnTo>
                  <a:lnTo>
                    <a:pt x="16" y="24"/>
                  </a:lnTo>
                  <a:lnTo>
                    <a:pt x="0" y="64"/>
                  </a:lnTo>
                  <a:lnTo>
                    <a:pt x="16" y="72"/>
                  </a:lnTo>
                  <a:lnTo>
                    <a:pt x="72" y="72"/>
                  </a:lnTo>
                  <a:lnTo>
                    <a:pt x="40" y="96"/>
                  </a:lnTo>
                  <a:lnTo>
                    <a:pt x="104" y="120"/>
                  </a:lnTo>
                  <a:lnTo>
                    <a:pt x="88" y="128"/>
                  </a:lnTo>
                  <a:lnTo>
                    <a:pt x="16" y="120"/>
                  </a:lnTo>
                  <a:lnTo>
                    <a:pt x="56" y="152"/>
                  </a:lnTo>
                  <a:lnTo>
                    <a:pt x="96" y="160"/>
                  </a:lnTo>
                  <a:lnTo>
                    <a:pt x="136" y="152"/>
                  </a:lnTo>
                  <a:lnTo>
                    <a:pt x="168" y="160"/>
                  </a:lnTo>
                  <a:lnTo>
                    <a:pt x="208" y="176"/>
                  </a:lnTo>
                  <a:lnTo>
                    <a:pt x="200" y="152"/>
                  </a:lnTo>
                  <a:lnTo>
                    <a:pt x="240" y="136"/>
                  </a:lnTo>
                  <a:lnTo>
                    <a:pt x="200" y="120"/>
                  </a:lnTo>
                  <a:lnTo>
                    <a:pt x="176" y="48"/>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13" name="Freeform 12">
              <a:extLst>
                <a:ext uri="{FF2B5EF4-FFF2-40B4-BE49-F238E27FC236}">
                  <a16:creationId xmlns:a16="http://schemas.microsoft.com/office/drawing/2014/main" id="{0C6B722E-3355-4668-88BF-4BC2C41A3DB3}"/>
                </a:ext>
              </a:extLst>
            </p:cNvPr>
            <p:cNvSpPr>
              <a:spLocks/>
            </p:cNvSpPr>
            <p:nvPr/>
          </p:nvSpPr>
          <p:spPr bwMode="auto">
            <a:xfrm>
              <a:off x="1696" y="1448"/>
              <a:ext cx="136" cy="216"/>
            </a:xfrm>
            <a:custGeom>
              <a:avLst/>
              <a:gdLst>
                <a:gd name="T0" fmla="*/ 88 w 136"/>
                <a:gd name="T1" fmla="*/ 0 h 216"/>
                <a:gd name="T2" fmla="*/ 64 w 136"/>
                <a:gd name="T3" fmla="*/ 0 h 216"/>
                <a:gd name="T4" fmla="*/ 32 w 136"/>
                <a:gd name="T5" fmla="*/ 24 h 216"/>
                <a:gd name="T6" fmla="*/ 8 w 136"/>
                <a:gd name="T7" fmla="*/ 40 h 216"/>
                <a:gd name="T8" fmla="*/ 0 w 136"/>
                <a:gd name="T9" fmla="*/ 72 h 216"/>
                <a:gd name="T10" fmla="*/ 0 w 136"/>
                <a:gd name="T11" fmla="*/ 88 h 216"/>
                <a:gd name="T12" fmla="*/ 16 w 136"/>
                <a:gd name="T13" fmla="*/ 96 h 216"/>
                <a:gd name="T14" fmla="*/ 56 w 136"/>
                <a:gd name="T15" fmla="*/ 88 h 216"/>
                <a:gd name="T16" fmla="*/ 104 w 136"/>
                <a:gd name="T17" fmla="*/ 72 h 216"/>
                <a:gd name="T18" fmla="*/ 56 w 136"/>
                <a:gd name="T19" fmla="*/ 120 h 216"/>
                <a:gd name="T20" fmla="*/ 72 w 136"/>
                <a:gd name="T21" fmla="*/ 120 h 216"/>
                <a:gd name="T22" fmla="*/ 56 w 136"/>
                <a:gd name="T23" fmla="*/ 144 h 216"/>
                <a:gd name="T24" fmla="*/ 72 w 136"/>
                <a:gd name="T25" fmla="*/ 160 h 216"/>
                <a:gd name="T26" fmla="*/ 72 w 136"/>
                <a:gd name="T27" fmla="*/ 184 h 216"/>
                <a:gd name="T28" fmla="*/ 48 w 136"/>
                <a:gd name="T29" fmla="*/ 192 h 216"/>
                <a:gd name="T30" fmla="*/ 32 w 136"/>
                <a:gd name="T31" fmla="*/ 216 h 216"/>
                <a:gd name="T32" fmla="*/ 48 w 136"/>
                <a:gd name="T33" fmla="*/ 216 h 216"/>
                <a:gd name="T34" fmla="*/ 88 w 136"/>
                <a:gd name="T35" fmla="*/ 200 h 216"/>
                <a:gd name="T36" fmla="*/ 136 w 136"/>
                <a:gd name="T37" fmla="*/ 208 h 216"/>
                <a:gd name="T38" fmla="*/ 128 w 136"/>
                <a:gd name="T39" fmla="*/ 176 h 216"/>
                <a:gd name="T40" fmla="*/ 128 w 136"/>
                <a:gd name="T41" fmla="*/ 144 h 216"/>
                <a:gd name="T42" fmla="*/ 112 w 136"/>
                <a:gd name="T43" fmla="*/ 120 h 216"/>
                <a:gd name="T44" fmla="*/ 128 w 136"/>
                <a:gd name="T45" fmla="*/ 80 h 216"/>
                <a:gd name="T46" fmla="*/ 120 w 136"/>
                <a:gd name="T47" fmla="*/ 48 h 216"/>
                <a:gd name="T48" fmla="*/ 112 w 136"/>
                <a:gd name="T49" fmla="*/ 8 h 216"/>
                <a:gd name="T50" fmla="*/ 88 w 136"/>
                <a:gd name="T51" fmla="*/ 0 h 2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6" h="216">
                  <a:moveTo>
                    <a:pt x="88" y="0"/>
                  </a:moveTo>
                  <a:lnTo>
                    <a:pt x="64" y="0"/>
                  </a:lnTo>
                  <a:lnTo>
                    <a:pt x="32" y="24"/>
                  </a:lnTo>
                  <a:lnTo>
                    <a:pt x="8" y="40"/>
                  </a:lnTo>
                  <a:lnTo>
                    <a:pt x="0" y="72"/>
                  </a:lnTo>
                  <a:lnTo>
                    <a:pt x="0" y="88"/>
                  </a:lnTo>
                  <a:lnTo>
                    <a:pt x="16" y="96"/>
                  </a:lnTo>
                  <a:lnTo>
                    <a:pt x="56" y="88"/>
                  </a:lnTo>
                  <a:lnTo>
                    <a:pt x="104" y="72"/>
                  </a:lnTo>
                  <a:lnTo>
                    <a:pt x="56" y="120"/>
                  </a:lnTo>
                  <a:lnTo>
                    <a:pt x="72" y="120"/>
                  </a:lnTo>
                  <a:lnTo>
                    <a:pt x="56" y="144"/>
                  </a:lnTo>
                  <a:lnTo>
                    <a:pt x="72" y="160"/>
                  </a:lnTo>
                  <a:lnTo>
                    <a:pt x="72" y="184"/>
                  </a:lnTo>
                  <a:lnTo>
                    <a:pt x="48" y="192"/>
                  </a:lnTo>
                  <a:lnTo>
                    <a:pt x="32" y="216"/>
                  </a:lnTo>
                  <a:lnTo>
                    <a:pt x="48" y="216"/>
                  </a:lnTo>
                  <a:lnTo>
                    <a:pt x="88" y="200"/>
                  </a:lnTo>
                  <a:lnTo>
                    <a:pt x="136" y="208"/>
                  </a:lnTo>
                  <a:lnTo>
                    <a:pt x="128" y="176"/>
                  </a:lnTo>
                  <a:lnTo>
                    <a:pt x="128" y="144"/>
                  </a:lnTo>
                  <a:lnTo>
                    <a:pt x="112" y="120"/>
                  </a:lnTo>
                  <a:lnTo>
                    <a:pt x="128" y="80"/>
                  </a:lnTo>
                  <a:lnTo>
                    <a:pt x="120" y="48"/>
                  </a:lnTo>
                  <a:lnTo>
                    <a:pt x="112" y="8"/>
                  </a:lnTo>
                  <a:lnTo>
                    <a:pt x="88" y="0"/>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14" name="Freeform 13">
              <a:extLst>
                <a:ext uri="{FF2B5EF4-FFF2-40B4-BE49-F238E27FC236}">
                  <a16:creationId xmlns:a16="http://schemas.microsoft.com/office/drawing/2014/main" id="{F453B5F6-16C6-43C4-87D8-1DA1E2DB76B1}"/>
                </a:ext>
              </a:extLst>
            </p:cNvPr>
            <p:cNvSpPr>
              <a:spLocks/>
            </p:cNvSpPr>
            <p:nvPr/>
          </p:nvSpPr>
          <p:spPr bwMode="auto">
            <a:xfrm>
              <a:off x="1672" y="1544"/>
              <a:ext cx="56" cy="96"/>
            </a:xfrm>
            <a:custGeom>
              <a:avLst/>
              <a:gdLst>
                <a:gd name="T0" fmla="*/ 0 w 56"/>
                <a:gd name="T1" fmla="*/ 0 h 96"/>
                <a:gd name="T2" fmla="*/ 0 w 56"/>
                <a:gd name="T3" fmla="*/ 32 h 96"/>
                <a:gd name="T4" fmla="*/ 0 w 56"/>
                <a:gd name="T5" fmla="*/ 88 h 96"/>
                <a:gd name="T6" fmla="*/ 24 w 56"/>
                <a:gd name="T7" fmla="*/ 96 h 96"/>
                <a:gd name="T8" fmla="*/ 48 w 56"/>
                <a:gd name="T9" fmla="*/ 88 h 96"/>
                <a:gd name="T10" fmla="*/ 56 w 56"/>
                <a:gd name="T11" fmla="*/ 48 h 96"/>
                <a:gd name="T12" fmla="*/ 48 w 56"/>
                <a:gd name="T13" fmla="*/ 32 h 96"/>
                <a:gd name="T14" fmla="*/ 32 w 56"/>
                <a:gd name="T15" fmla="*/ 16 h 96"/>
                <a:gd name="T16" fmla="*/ 24 w 56"/>
                <a:gd name="T17" fmla="*/ 24 h 96"/>
                <a:gd name="T18" fmla="*/ 0 w 56"/>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96">
                  <a:moveTo>
                    <a:pt x="0" y="0"/>
                  </a:moveTo>
                  <a:lnTo>
                    <a:pt x="0" y="32"/>
                  </a:lnTo>
                  <a:lnTo>
                    <a:pt x="0" y="88"/>
                  </a:lnTo>
                  <a:lnTo>
                    <a:pt x="24" y="96"/>
                  </a:lnTo>
                  <a:lnTo>
                    <a:pt x="48" y="88"/>
                  </a:lnTo>
                  <a:lnTo>
                    <a:pt x="56" y="48"/>
                  </a:lnTo>
                  <a:lnTo>
                    <a:pt x="48" y="32"/>
                  </a:lnTo>
                  <a:lnTo>
                    <a:pt x="32" y="16"/>
                  </a:lnTo>
                  <a:lnTo>
                    <a:pt x="24" y="24"/>
                  </a:lnTo>
                  <a:lnTo>
                    <a:pt x="0" y="0"/>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15" name="Freeform 14">
              <a:extLst>
                <a:ext uri="{FF2B5EF4-FFF2-40B4-BE49-F238E27FC236}">
                  <a16:creationId xmlns:a16="http://schemas.microsoft.com/office/drawing/2014/main" id="{0FA19A1D-7A04-41C6-8CF7-17A36B3ED5BF}"/>
                </a:ext>
              </a:extLst>
            </p:cNvPr>
            <p:cNvSpPr>
              <a:spLocks/>
            </p:cNvSpPr>
            <p:nvPr/>
          </p:nvSpPr>
          <p:spPr bwMode="auto">
            <a:xfrm>
              <a:off x="1696" y="1728"/>
              <a:ext cx="56" cy="64"/>
            </a:xfrm>
            <a:custGeom>
              <a:avLst/>
              <a:gdLst>
                <a:gd name="T0" fmla="*/ 8 w 56"/>
                <a:gd name="T1" fmla="*/ 0 h 64"/>
                <a:gd name="T2" fmla="*/ 32 w 56"/>
                <a:gd name="T3" fmla="*/ 16 h 64"/>
                <a:gd name="T4" fmla="*/ 56 w 56"/>
                <a:gd name="T5" fmla="*/ 8 h 64"/>
                <a:gd name="T6" fmla="*/ 48 w 56"/>
                <a:gd name="T7" fmla="*/ 24 h 64"/>
                <a:gd name="T8" fmla="*/ 48 w 56"/>
                <a:gd name="T9" fmla="*/ 40 h 64"/>
                <a:gd name="T10" fmla="*/ 40 w 56"/>
                <a:gd name="T11" fmla="*/ 56 h 64"/>
                <a:gd name="T12" fmla="*/ 32 w 56"/>
                <a:gd name="T13" fmla="*/ 64 h 64"/>
                <a:gd name="T14" fmla="*/ 16 w 56"/>
                <a:gd name="T15" fmla="*/ 64 h 64"/>
                <a:gd name="T16" fmla="*/ 8 w 56"/>
                <a:gd name="T17" fmla="*/ 64 h 64"/>
                <a:gd name="T18" fmla="*/ 0 w 56"/>
                <a:gd name="T19" fmla="*/ 32 h 64"/>
                <a:gd name="T20" fmla="*/ 8 w 56"/>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64">
                  <a:moveTo>
                    <a:pt x="8" y="0"/>
                  </a:moveTo>
                  <a:lnTo>
                    <a:pt x="32" y="16"/>
                  </a:lnTo>
                  <a:lnTo>
                    <a:pt x="56" y="8"/>
                  </a:lnTo>
                  <a:lnTo>
                    <a:pt x="48" y="24"/>
                  </a:lnTo>
                  <a:lnTo>
                    <a:pt x="48" y="40"/>
                  </a:lnTo>
                  <a:lnTo>
                    <a:pt x="40" y="56"/>
                  </a:lnTo>
                  <a:lnTo>
                    <a:pt x="32" y="64"/>
                  </a:lnTo>
                  <a:lnTo>
                    <a:pt x="16" y="64"/>
                  </a:lnTo>
                  <a:lnTo>
                    <a:pt x="8" y="64"/>
                  </a:lnTo>
                  <a:lnTo>
                    <a:pt x="0" y="32"/>
                  </a:lnTo>
                  <a:lnTo>
                    <a:pt x="8" y="0"/>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16" name="Freeform 15">
              <a:extLst>
                <a:ext uri="{FF2B5EF4-FFF2-40B4-BE49-F238E27FC236}">
                  <a16:creationId xmlns:a16="http://schemas.microsoft.com/office/drawing/2014/main" id="{C7A391B7-DEC0-4C72-8960-7B7A72FEB0F7}"/>
                </a:ext>
              </a:extLst>
            </p:cNvPr>
            <p:cNvSpPr>
              <a:spLocks/>
            </p:cNvSpPr>
            <p:nvPr/>
          </p:nvSpPr>
          <p:spPr bwMode="auto">
            <a:xfrm>
              <a:off x="1616" y="1728"/>
              <a:ext cx="72" cy="104"/>
            </a:xfrm>
            <a:custGeom>
              <a:avLst/>
              <a:gdLst>
                <a:gd name="T0" fmla="*/ 72 w 72"/>
                <a:gd name="T1" fmla="*/ 72 h 104"/>
                <a:gd name="T2" fmla="*/ 64 w 72"/>
                <a:gd name="T3" fmla="*/ 88 h 104"/>
                <a:gd name="T4" fmla="*/ 48 w 72"/>
                <a:gd name="T5" fmla="*/ 104 h 104"/>
                <a:gd name="T6" fmla="*/ 32 w 72"/>
                <a:gd name="T7" fmla="*/ 96 h 104"/>
                <a:gd name="T8" fmla="*/ 32 w 72"/>
                <a:gd name="T9" fmla="*/ 72 h 104"/>
                <a:gd name="T10" fmla="*/ 8 w 72"/>
                <a:gd name="T11" fmla="*/ 64 h 104"/>
                <a:gd name="T12" fmla="*/ 0 w 72"/>
                <a:gd name="T13" fmla="*/ 48 h 104"/>
                <a:gd name="T14" fmla="*/ 0 w 72"/>
                <a:gd name="T15" fmla="*/ 32 h 104"/>
                <a:gd name="T16" fmla="*/ 16 w 72"/>
                <a:gd name="T17" fmla="*/ 24 h 104"/>
                <a:gd name="T18" fmla="*/ 16 w 72"/>
                <a:gd name="T19" fmla="*/ 0 h 104"/>
                <a:gd name="T20" fmla="*/ 40 w 72"/>
                <a:gd name="T21" fmla="*/ 0 h 104"/>
                <a:gd name="T22" fmla="*/ 64 w 72"/>
                <a:gd name="T23" fmla="*/ 0 h 104"/>
                <a:gd name="T24" fmla="*/ 56 w 72"/>
                <a:gd name="T25" fmla="*/ 40 h 104"/>
                <a:gd name="T26" fmla="*/ 56 w 72"/>
                <a:gd name="T27" fmla="*/ 48 h 104"/>
                <a:gd name="T28" fmla="*/ 72 w 72"/>
                <a:gd name="T29" fmla="*/ 72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104">
                  <a:moveTo>
                    <a:pt x="72" y="72"/>
                  </a:moveTo>
                  <a:lnTo>
                    <a:pt x="64" y="88"/>
                  </a:lnTo>
                  <a:lnTo>
                    <a:pt x="48" y="104"/>
                  </a:lnTo>
                  <a:lnTo>
                    <a:pt x="32" y="96"/>
                  </a:lnTo>
                  <a:lnTo>
                    <a:pt x="32" y="72"/>
                  </a:lnTo>
                  <a:lnTo>
                    <a:pt x="8" y="64"/>
                  </a:lnTo>
                  <a:lnTo>
                    <a:pt x="0" y="48"/>
                  </a:lnTo>
                  <a:lnTo>
                    <a:pt x="0" y="32"/>
                  </a:lnTo>
                  <a:lnTo>
                    <a:pt x="16" y="24"/>
                  </a:lnTo>
                  <a:lnTo>
                    <a:pt x="16" y="0"/>
                  </a:lnTo>
                  <a:lnTo>
                    <a:pt x="40" y="0"/>
                  </a:lnTo>
                  <a:lnTo>
                    <a:pt x="64" y="0"/>
                  </a:lnTo>
                  <a:lnTo>
                    <a:pt x="56" y="40"/>
                  </a:lnTo>
                  <a:lnTo>
                    <a:pt x="56" y="48"/>
                  </a:lnTo>
                  <a:lnTo>
                    <a:pt x="72" y="72"/>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17" name="Freeform 16">
              <a:extLst>
                <a:ext uri="{FF2B5EF4-FFF2-40B4-BE49-F238E27FC236}">
                  <a16:creationId xmlns:a16="http://schemas.microsoft.com/office/drawing/2014/main" id="{EAB11E2F-E1D0-4E43-A259-B69F29A60945}"/>
                </a:ext>
              </a:extLst>
            </p:cNvPr>
            <p:cNvSpPr>
              <a:spLocks/>
            </p:cNvSpPr>
            <p:nvPr/>
          </p:nvSpPr>
          <p:spPr bwMode="auto">
            <a:xfrm>
              <a:off x="1568" y="1656"/>
              <a:ext cx="48" cy="32"/>
            </a:xfrm>
            <a:custGeom>
              <a:avLst/>
              <a:gdLst>
                <a:gd name="T0" fmla="*/ 0 w 48"/>
                <a:gd name="T1" fmla="*/ 16 h 32"/>
                <a:gd name="T2" fmla="*/ 16 w 48"/>
                <a:gd name="T3" fmla="*/ 16 h 32"/>
                <a:gd name="T4" fmla="*/ 16 w 48"/>
                <a:gd name="T5" fmla="*/ 0 h 32"/>
                <a:gd name="T6" fmla="*/ 40 w 48"/>
                <a:gd name="T7" fmla="*/ 8 h 32"/>
                <a:gd name="T8" fmla="*/ 48 w 48"/>
                <a:gd name="T9" fmla="*/ 32 h 32"/>
                <a:gd name="T10" fmla="*/ 32 w 48"/>
                <a:gd name="T11" fmla="*/ 32 h 32"/>
                <a:gd name="T12" fmla="*/ 16 w 48"/>
                <a:gd name="T13" fmla="*/ 32 h 32"/>
                <a:gd name="T14" fmla="*/ 0 w 48"/>
                <a:gd name="T15" fmla="*/ 1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32">
                  <a:moveTo>
                    <a:pt x="0" y="16"/>
                  </a:moveTo>
                  <a:lnTo>
                    <a:pt x="16" y="16"/>
                  </a:lnTo>
                  <a:lnTo>
                    <a:pt x="16" y="0"/>
                  </a:lnTo>
                  <a:lnTo>
                    <a:pt x="40" y="8"/>
                  </a:lnTo>
                  <a:lnTo>
                    <a:pt x="48" y="32"/>
                  </a:lnTo>
                  <a:lnTo>
                    <a:pt x="32" y="32"/>
                  </a:lnTo>
                  <a:lnTo>
                    <a:pt x="16" y="32"/>
                  </a:lnTo>
                  <a:lnTo>
                    <a:pt x="0" y="16"/>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18" name="Freeform 17">
              <a:extLst>
                <a:ext uri="{FF2B5EF4-FFF2-40B4-BE49-F238E27FC236}">
                  <a16:creationId xmlns:a16="http://schemas.microsoft.com/office/drawing/2014/main" id="{C1267B5A-39E4-4814-B0BC-C46162D7FDF7}"/>
                </a:ext>
              </a:extLst>
            </p:cNvPr>
            <p:cNvSpPr>
              <a:spLocks/>
            </p:cNvSpPr>
            <p:nvPr/>
          </p:nvSpPr>
          <p:spPr bwMode="auto">
            <a:xfrm>
              <a:off x="1352" y="1648"/>
              <a:ext cx="144" cy="136"/>
            </a:xfrm>
            <a:custGeom>
              <a:avLst/>
              <a:gdLst>
                <a:gd name="T0" fmla="*/ 120 w 144"/>
                <a:gd name="T1" fmla="*/ 64 h 136"/>
                <a:gd name="T2" fmla="*/ 96 w 144"/>
                <a:gd name="T3" fmla="*/ 64 h 136"/>
                <a:gd name="T4" fmla="*/ 80 w 144"/>
                <a:gd name="T5" fmla="*/ 72 h 136"/>
                <a:gd name="T6" fmla="*/ 56 w 144"/>
                <a:gd name="T7" fmla="*/ 96 h 136"/>
                <a:gd name="T8" fmla="*/ 48 w 144"/>
                <a:gd name="T9" fmla="*/ 120 h 136"/>
                <a:gd name="T10" fmla="*/ 32 w 144"/>
                <a:gd name="T11" fmla="*/ 136 h 136"/>
                <a:gd name="T12" fmla="*/ 8 w 144"/>
                <a:gd name="T13" fmla="*/ 136 h 136"/>
                <a:gd name="T14" fmla="*/ 0 w 144"/>
                <a:gd name="T15" fmla="*/ 104 h 136"/>
                <a:gd name="T16" fmla="*/ 8 w 144"/>
                <a:gd name="T17" fmla="*/ 80 h 136"/>
                <a:gd name="T18" fmla="*/ 24 w 144"/>
                <a:gd name="T19" fmla="*/ 48 h 136"/>
                <a:gd name="T20" fmla="*/ 40 w 144"/>
                <a:gd name="T21" fmla="*/ 16 h 136"/>
                <a:gd name="T22" fmla="*/ 56 w 144"/>
                <a:gd name="T23" fmla="*/ 8 h 136"/>
                <a:gd name="T24" fmla="*/ 80 w 144"/>
                <a:gd name="T25" fmla="*/ 0 h 136"/>
                <a:gd name="T26" fmla="*/ 104 w 144"/>
                <a:gd name="T27" fmla="*/ 0 h 136"/>
                <a:gd name="T28" fmla="*/ 128 w 144"/>
                <a:gd name="T29" fmla="*/ 16 h 136"/>
                <a:gd name="T30" fmla="*/ 144 w 144"/>
                <a:gd name="T31" fmla="*/ 32 h 136"/>
                <a:gd name="T32" fmla="*/ 144 w 144"/>
                <a:gd name="T33" fmla="*/ 56 h 136"/>
                <a:gd name="T34" fmla="*/ 120 w 144"/>
                <a:gd name="T35" fmla="*/ 64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4" h="136">
                  <a:moveTo>
                    <a:pt x="120" y="64"/>
                  </a:moveTo>
                  <a:lnTo>
                    <a:pt x="96" y="64"/>
                  </a:lnTo>
                  <a:lnTo>
                    <a:pt x="80" y="72"/>
                  </a:lnTo>
                  <a:lnTo>
                    <a:pt x="56" y="96"/>
                  </a:lnTo>
                  <a:lnTo>
                    <a:pt x="48" y="120"/>
                  </a:lnTo>
                  <a:lnTo>
                    <a:pt x="32" y="136"/>
                  </a:lnTo>
                  <a:lnTo>
                    <a:pt x="8" y="136"/>
                  </a:lnTo>
                  <a:lnTo>
                    <a:pt x="0" y="104"/>
                  </a:lnTo>
                  <a:lnTo>
                    <a:pt x="8" y="80"/>
                  </a:lnTo>
                  <a:lnTo>
                    <a:pt x="24" y="48"/>
                  </a:lnTo>
                  <a:lnTo>
                    <a:pt x="40" y="16"/>
                  </a:lnTo>
                  <a:lnTo>
                    <a:pt x="56" y="8"/>
                  </a:lnTo>
                  <a:lnTo>
                    <a:pt x="80" y="0"/>
                  </a:lnTo>
                  <a:lnTo>
                    <a:pt x="104" y="0"/>
                  </a:lnTo>
                  <a:lnTo>
                    <a:pt x="128" y="16"/>
                  </a:lnTo>
                  <a:lnTo>
                    <a:pt x="144" y="32"/>
                  </a:lnTo>
                  <a:lnTo>
                    <a:pt x="144" y="56"/>
                  </a:lnTo>
                  <a:lnTo>
                    <a:pt x="120" y="64"/>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19" name="Freeform 18">
              <a:extLst>
                <a:ext uri="{FF2B5EF4-FFF2-40B4-BE49-F238E27FC236}">
                  <a16:creationId xmlns:a16="http://schemas.microsoft.com/office/drawing/2014/main" id="{C413D83E-6DEC-4C9E-BD3E-275DA89E4ACF}"/>
                </a:ext>
              </a:extLst>
            </p:cNvPr>
            <p:cNvSpPr>
              <a:spLocks/>
            </p:cNvSpPr>
            <p:nvPr/>
          </p:nvSpPr>
          <p:spPr bwMode="auto">
            <a:xfrm>
              <a:off x="1472" y="1560"/>
              <a:ext cx="144" cy="96"/>
            </a:xfrm>
            <a:custGeom>
              <a:avLst/>
              <a:gdLst>
                <a:gd name="T0" fmla="*/ 64 w 144"/>
                <a:gd name="T1" fmla="*/ 96 h 96"/>
                <a:gd name="T2" fmla="*/ 80 w 144"/>
                <a:gd name="T3" fmla="*/ 80 h 96"/>
                <a:gd name="T4" fmla="*/ 96 w 144"/>
                <a:gd name="T5" fmla="*/ 72 h 96"/>
                <a:gd name="T6" fmla="*/ 120 w 144"/>
                <a:gd name="T7" fmla="*/ 72 h 96"/>
                <a:gd name="T8" fmla="*/ 128 w 144"/>
                <a:gd name="T9" fmla="*/ 72 h 96"/>
                <a:gd name="T10" fmla="*/ 136 w 144"/>
                <a:gd name="T11" fmla="*/ 72 h 96"/>
                <a:gd name="T12" fmla="*/ 144 w 144"/>
                <a:gd name="T13" fmla="*/ 56 h 96"/>
                <a:gd name="T14" fmla="*/ 128 w 144"/>
                <a:gd name="T15" fmla="*/ 48 h 96"/>
                <a:gd name="T16" fmla="*/ 120 w 144"/>
                <a:gd name="T17" fmla="*/ 48 h 96"/>
                <a:gd name="T18" fmla="*/ 112 w 144"/>
                <a:gd name="T19" fmla="*/ 32 h 96"/>
                <a:gd name="T20" fmla="*/ 112 w 144"/>
                <a:gd name="T21" fmla="*/ 8 h 96"/>
                <a:gd name="T22" fmla="*/ 88 w 144"/>
                <a:gd name="T23" fmla="*/ 0 h 96"/>
                <a:gd name="T24" fmla="*/ 64 w 144"/>
                <a:gd name="T25" fmla="*/ 8 h 96"/>
                <a:gd name="T26" fmla="*/ 72 w 144"/>
                <a:gd name="T27" fmla="*/ 24 h 96"/>
                <a:gd name="T28" fmla="*/ 88 w 144"/>
                <a:gd name="T29" fmla="*/ 40 h 96"/>
                <a:gd name="T30" fmla="*/ 88 w 144"/>
                <a:gd name="T31" fmla="*/ 48 h 96"/>
                <a:gd name="T32" fmla="*/ 64 w 144"/>
                <a:gd name="T33" fmla="*/ 56 h 96"/>
                <a:gd name="T34" fmla="*/ 56 w 144"/>
                <a:gd name="T35" fmla="*/ 48 h 96"/>
                <a:gd name="T36" fmla="*/ 48 w 144"/>
                <a:gd name="T37" fmla="*/ 24 h 96"/>
                <a:gd name="T38" fmla="*/ 16 w 144"/>
                <a:gd name="T39" fmla="*/ 32 h 96"/>
                <a:gd name="T40" fmla="*/ 8 w 144"/>
                <a:gd name="T41" fmla="*/ 48 h 96"/>
                <a:gd name="T42" fmla="*/ 0 w 144"/>
                <a:gd name="T43" fmla="*/ 64 h 96"/>
                <a:gd name="T44" fmla="*/ 32 w 144"/>
                <a:gd name="T45" fmla="*/ 64 h 96"/>
                <a:gd name="T46" fmla="*/ 32 w 144"/>
                <a:gd name="T47" fmla="*/ 72 h 96"/>
                <a:gd name="T48" fmla="*/ 48 w 144"/>
                <a:gd name="T49" fmla="*/ 72 h 96"/>
                <a:gd name="T50" fmla="*/ 40 w 144"/>
                <a:gd name="T51" fmla="*/ 96 h 96"/>
                <a:gd name="T52" fmla="*/ 64 w 144"/>
                <a:gd name="T53" fmla="*/ 9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4" h="96">
                  <a:moveTo>
                    <a:pt x="64" y="96"/>
                  </a:moveTo>
                  <a:lnTo>
                    <a:pt x="80" y="80"/>
                  </a:lnTo>
                  <a:lnTo>
                    <a:pt x="96" y="72"/>
                  </a:lnTo>
                  <a:lnTo>
                    <a:pt x="120" y="72"/>
                  </a:lnTo>
                  <a:lnTo>
                    <a:pt x="128" y="72"/>
                  </a:lnTo>
                  <a:lnTo>
                    <a:pt x="136" y="72"/>
                  </a:lnTo>
                  <a:lnTo>
                    <a:pt x="144" y="56"/>
                  </a:lnTo>
                  <a:lnTo>
                    <a:pt x="128" y="48"/>
                  </a:lnTo>
                  <a:lnTo>
                    <a:pt x="120" y="48"/>
                  </a:lnTo>
                  <a:lnTo>
                    <a:pt x="112" y="32"/>
                  </a:lnTo>
                  <a:lnTo>
                    <a:pt x="112" y="8"/>
                  </a:lnTo>
                  <a:lnTo>
                    <a:pt x="88" y="0"/>
                  </a:lnTo>
                  <a:lnTo>
                    <a:pt x="64" y="8"/>
                  </a:lnTo>
                  <a:lnTo>
                    <a:pt x="72" y="24"/>
                  </a:lnTo>
                  <a:lnTo>
                    <a:pt x="88" y="40"/>
                  </a:lnTo>
                  <a:lnTo>
                    <a:pt x="88" y="48"/>
                  </a:lnTo>
                  <a:lnTo>
                    <a:pt x="64" y="56"/>
                  </a:lnTo>
                  <a:lnTo>
                    <a:pt x="56" y="48"/>
                  </a:lnTo>
                  <a:lnTo>
                    <a:pt x="48" y="24"/>
                  </a:lnTo>
                  <a:lnTo>
                    <a:pt x="16" y="32"/>
                  </a:lnTo>
                  <a:lnTo>
                    <a:pt x="8" y="48"/>
                  </a:lnTo>
                  <a:lnTo>
                    <a:pt x="0" y="64"/>
                  </a:lnTo>
                  <a:lnTo>
                    <a:pt x="32" y="64"/>
                  </a:lnTo>
                  <a:lnTo>
                    <a:pt x="32" y="72"/>
                  </a:lnTo>
                  <a:lnTo>
                    <a:pt x="48" y="72"/>
                  </a:lnTo>
                  <a:lnTo>
                    <a:pt x="40" y="96"/>
                  </a:lnTo>
                  <a:lnTo>
                    <a:pt x="64" y="96"/>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20" name="Freeform 19">
              <a:extLst>
                <a:ext uri="{FF2B5EF4-FFF2-40B4-BE49-F238E27FC236}">
                  <a16:creationId xmlns:a16="http://schemas.microsoft.com/office/drawing/2014/main" id="{1A3B69EE-B314-4A78-B014-8E122D8D2C90}"/>
                </a:ext>
              </a:extLst>
            </p:cNvPr>
            <p:cNvSpPr>
              <a:spLocks/>
            </p:cNvSpPr>
            <p:nvPr/>
          </p:nvSpPr>
          <p:spPr bwMode="auto">
            <a:xfrm>
              <a:off x="1432" y="1536"/>
              <a:ext cx="56" cy="64"/>
            </a:xfrm>
            <a:custGeom>
              <a:avLst/>
              <a:gdLst>
                <a:gd name="T0" fmla="*/ 48 w 56"/>
                <a:gd name="T1" fmla="*/ 0 h 64"/>
                <a:gd name="T2" fmla="*/ 16 w 56"/>
                <a:gd name="T3" fmla="*/ 16 h 64"/>
                <a:gd name="T4" fmla="*/ 0 w 56"/>
                <a:gd name="T5" fmla="*/ 32 h 64"/>
                <a:gd name="T6" fmla="*/ 0 w 56"/>
                <a:gd name="T7" fmla="*/ 56 h 64"/>
                <a:gd name="T8" fmla="*/ 16 w 56"/>
                <a:gd name="T9" fmla="*/ 64 h 64"/>
                <a:gd name="T10" fmla="*/ 24 w 56"/>
                <a:gd name="T11" fmla="*/ 56 h 64"/>
                <a:gd name="T12" fmla="*/ 24 w 56"/>
                <a:gd name="T13" fmla="*/ 48 h 64"/>
                <a:gd name="T14" fmla="*/ 24 w 56"/>
                <a:gd name="T15" fmla="*/ 32 h 64"/>
                <a:gd name="T16" fmla="*/ 32 w 56"/>
                <a:gd name="T17" fmla="*/ 24 h 64"/>
                <a:gd name="T18" fmla="*/ 56 w 56"/>
                <a:gd name="T19" fmla="*/ 16 h 64"/>
                <a:gd name="T20" fmla="*/ 48 w 56"/>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64">
                  <a:moveTo>
                    <a:pt x="48" y="0"/>
                  </a:moveTo>
                  <a:lnTo>
                    <a:pt x="16" y="16"/>
                  </a:lnTo>
                  <a:lnTo>
                    <a:pt x="0" y="32"/>
                  </a:lnTo>
                  <a:lnTo>
                    <a:pt x="0" y="56"/>
                  </a:lnTo>
                  <a:lnTo>
                    <a:pt x="16" y="64"/>
                  </a:lnTo>
                  <a:lnTo>
                    <a:pt x="24" y="56"/>
                  </a:lnTo>
                  <a:lnTo>
                    <a:pt x="24" y="48"/>
                  </a:lnTo>
                  <a:lnTo>
                    <a:pt x="24" y="32"/>
                  </a:lnTo>
                  <a:lnTo>
                    <a:pt x="32" y="24"/>
                  </a:lnTo>
                  <a:lnTo>
                    <a:pt x="56" y="16"/>
                  </a:lnTo>
                  <a:lnTo>
                    <a:pt x="48" y="0"/>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21" name="Freeform 20">
              <a:extLst>
                <a:ext uri="{FF2B5EF4-FFF2-40B4-BE49-F238E27FC236}">
                  <a16:creationId xmlns:a16="http://schemas.microsoft.com/office/drawing/2014/main" id="{FB0AF2BA-E88C-4F50-818E-F82937CF8027}"/>
                </a:ext>
              </a:extLst>
            </p:cNvPr>
            <p:cNvSpPr>
              <a:spLocks/>
            </p:cNvSpPr>
            <p:nvPr/>
          </p:nvSpPr>
          <p:spPr bwMode="auto">
            <a:xfrm>
              <a:off x="2032" y="2232"/>
              <a:ext cx="24" cy="32"/>
            </a:xfrm>
            <a:custGeom>
              <a:avLst/>
              <a:gdLst>
                <a:gd name="T0" fmla="*/ 16 w 24"/>
                <a:gd name="T1" fmla="*/ 16 h 32"/>
                <a:gd name="T2" fmla="*/ 16 w 24"/>
                <a:gd name="T3" fmla="*/ 8 h 32"/>
                <a:gd name="T4" fmla="*/ 8 w 24"/>
                <a:gd name="T5" fmla="*/ 8 h 32"/>
                <a:gd name="T6" fmla="*/ 8 w 24"/>
                <a:gd name="T7" fmla="*/ 0 h 32"/>
                <a:gd name="T8" fmla="*/ 0 w 24"/>
                <a:gd name="T9" fmla="*/ 0 h 32"/>
                <a:gd name="T10" fmla="*/ 0 w 24"/>
                <a:gd name="T11" fmla="*/ 16 h 32"/>
                <a:gd name="T12" fmla="*/ 8 w 24"/>
                <a:gd name="T13" fmla="*/ 24 h 32"/>
                <a:gd name="T14" fmla="*/ 8 w 24"/>
                <a:gd name="T15" fmla="*/ 32 h 32"/>
                <a:gd name="T16" fmla="*/ 16 w 24"/>
                <a:gd name="T17" fmla="*/ 32 h 32"/>
                <a:gd name="T18" fmla="*/ 24 w 24"/>
                <a:gd name="T19" fmla="*/ 24 h 32"/>
                <a:gd name="T20" fmla="*/ 24 w 24"/>
                <a:gd name="T21" fmla="*/ 16 h 32"/>
                <a:gd name="T22" fmla="*/ 16 w 24"/>
                <a:gd name="T23" fmla="*/ 1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32">
                  <a:moveTo>
                    <a:pt x="16" y="16"/>
                  </a:moveTo>
                  <a:lnTo>
                    <a:pt x="16" y="8"/>
                  </a:lnTo>
                  <a:lnTo>
                    <a:pt x="8" y="8"/>
                  </a:lnTo>
                  <a:lnTo>
                    <a:pt x="8" y="0"/>
                  </a:lnTo>
                  <a:lnTo>
                    <a:pt x="0" y="0"/>
                  </a:lnTo>
                  <a:lnTo>
                    <a:pt x="0" y="16"/>
                  </a:lnTo>
                  <a:lnTo>
                    <a:pt x="8" y="24"/>
                  </a:lnTo>
                  <a:lnTo>
                    <a:pt x="8" y="32"/>
                  </a:lnTo>
                  <a:lnTo>
                    <a:pt x="16" y="32"/>
                  </a:lnTo>
                  <a:lnTo>
                    <a:pt x="24" y="24"/>
                  </a:lnTo>
                  <a:lnTo>
                    <a:pt x="24" y="16"/>
                  </a:lnTo>
                  <a:lnTo>
                    <a:pt x="16" y="16"/>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22" name="Freeform 21">
              <a:extLst>
                <a:ext uri="{FF2B5EF4-FFF2-40B4-BE49-F238E27FC236}">
                  <a16:creationId xmlns:a16="http://schemas.microsoft.com/office/drawing/2014/main" id="{3136DD59-51AE-4C51-A1C1-A45212BDA353}"/>
                </a:ext>
              </a:extLst>
            </p:cNvPr>
            <p:cNvSpPr>
              <a:spLocks/>
            </p:cNvSpPr>
            <p:nvPr/>
          </p:nvSpPr>
          <p:spPr bwMode="auto">
            <a:xfrm>
              <a:off x="1056" y="2376"/>
              <a:ext cx="72" cy="80"/>
            </a:xfrm>
            <a:custGeom>
              <a:avLst/>
              <a:gdLst>
                <a:gd name="T0" fmla="*/ 72 w 72"/>
                <a:gd name="T1" fmla="*/ 80 h 80"/>
                <a:gd name="T2" fmla="*/ 40 w 72"/>
                <a:gd name="T3" fmla="*/ 32 h 80"/>
                <a:gd name="T4" fmla="*/ 24 w 72"/>
                <a:gd name="T5" fmla="*/ 16 h 80"/>
                <a:gd name="T6" fmla="*/ 0 w 72"/>
                <a:gd name="T7" fmla="*/ 0 h 80"/>
                <a:gd name="T8" fmla="*/ 8 w 72"/>
                <a:gd name="T9" fmla="*/ 16 h 80"/>
                <a:gd name="T10" fmla="*/ 32 w 72"/>
                <a:gd name="T11" fmla="*/ 48 h 80"/>
                <a:gd name="T12" fmla="*/ 48 w 72"/>
                <a:gd name="T13" fmla="*/ 80 h 80"/>
                <a:gd name="T14" fmla="*/ 72 w 72"/>
                <a:gd name="T15" fmla="*/ 80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80">
                  <a:moveTo>
                    <a:pt x="72" y="80"/>
                  </a:moveTo>
                  <a:lnTo>
                    <a:pt x="40" y="32"/>
                  </a:lnTo>
                  <a:lnTo>
                    <a:pt x="24" y="16"/>
                  </a:lnTo>
                  <a:lnTo>
                    <a:pt x="0" y="0"/>
                  </a:lnTo>
                  <a:lnTo>
                    <a:pt x="8" y="16"/>
                  </a:lnTo>
                  <a:lnTo>
                    <a:pt x="32" y="48"/>
                  </a:lnTo>
                  <a:lnTo>
                    <a:pt x="48" y="80"/>
                  </a:lnTo>
                  <a:lnTo>
                    <a:pt x="72" y="80"/>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23" name="Freeform 22">
              <a:extLst>
                <a:ext uri="{FF2B5EF4-FFF2-40B4-BE49-F238E27FC236}">
                  <a16:creationId xmlns:a16="http://schemas.microsoft.com/office/drawing/2014/main" id="{F82E5135-83B0-4B92-B88E-FA5B259E42DF}"/>
                </a:ext>
              </a:extLst>
            </p:cNvPr>
            <p:cNvSpPr>
              <a:spLocks/>
            </p:cNvSpPr>
            <p:nvPr/>
          </p:nvSpPr>
          <p:spPr bwMode="auto">
            <a:xfrm>
              <a:off x="1168" y="3000"/>
              <a:ext cx="904" cy="600"/>
            </a:xfrm>
            <a:custGeom>
              <a:avLst/>
              <a:gdLst>
                <a:gd name="T0" fmla="*/ 576 w 904"/>
                <a:gd name="T1" fmla="*/ 264 h 600"/>
                <a:gd name="T2" fmla="*/ 560 w 904"/>
                <a:gd name="T3" fmla="*/ 304 h 600"/>
                <a:gd name="T4" fmla="*/ 560 w 904"/>
                <a:gd name="T5" fmla="*/ 368 h 600"/>
                <a:gd name="T6" fmla="*/ 576 w 904"/>
                <a:gd name="T7" fmla="*/ 424 h 600"/>
                <a:gd name="T8" fmla="*/ 616 w 904"/>
                <a:gd name="T9" fmla="*/ 464 h 600"/>
                <a:gd name="T10" fmla="*/ 672 w 904"/>
                <a:gd name="T11" fmla="*/ 496 h 600"/>
                <a:gd name="T12" fmla="*/ 720 w 904"/>
                <a:gd name="T13" fmla="*/ 472 h 600"/>
                <a:gd name="T14" fmla="*/ 776 w 904"/>
                <a:gd name="T15" fmla="*/ 464 h 600"/>
                <a:gd name="T16" fmla="*/ 800 w 904"/>
                <a:gd name="T17" fmla="*/ 424 h 600"/>
                <a:gd name="T18" fmla="*/ 848 w 904"/>
                <a:gd name="T19" fmla="*/ 384 h 600"/>
                <a:gd name="T20" fmla="*/ 896 w 904"/>
                <a:gd name="T21" fmla="*/ 368 h 600"/>
                <a:gd name="T22" fmla="*/ 864 w 904"/>
                <a:gd name="T23" fmla="*/ 432 h 600"/>
                <a:gd name="T24" fmla="*/ 856 w 904"/>
                <a:gd name="T25" fmla="*/ 488 h 600"/>
                <a:gd name="T26" fmla="*/ 776 w 904"/>
                <a:gd name="T27" fmla="*/ 480 h 600"/>
                <a:gd name="T28" fmla="*/ 768 w 904"/>
                <a:gd name="T29" fmla="*/ 528 h 600"/>
                <a:gd name="T30" fmla="*/ 784 w 904"/>
                <a:gd name="T31" fmla="*/ 552 h 600"/>
                <a:gd name="T32" fmla="*/ 744 w 904"/>
                <a:gd name="T33" fmla="*/ 552 h 600"/>
                <a:gd name="T34" fmla="*/ 736 w 904"/>
                <a:gd name="T35" fmla="*/ 584 h 600"/>
                <a:gd name="T36" fmla="*/ 704 w 904"/>
                <a:gd name="T37" fmla="*/ 592 h 600"/>
                <a:gd name="T38" fmla="*/ 688 w 904"/>
                <a:gd name="T39" fmla="*/ 560 h 600"/>
                <a:gd name="T40" fmla="*/ 648 w 904"/>
                <a:gd name="T41" fmla="*/ 552 h 600"/>
                <a:gd name="T42" fmla="*/ 608 w 904"/>
                <a:gd name="T43" fmla="*/ 576 h 600"/>
                <a:gd name="T44" fmla="*/ 536 w 904"/>
                <a:gd name="T45" fmla="*/ 568 h 600"/>
                <a:gd name="T46" fmla="*/ 456 w 904"/>
                <a:gd name="T47" fmla="*/ 512 h 600"/>
                <a:gd name="T48" fmla="*/ 392 w 904"/>
                <a:gd name="T49" fmla="*/ 504 h 600"/>
                <a:gd name="T50" fmla="*/ 304 w 904"/>
                <a:gd name="T51" fmla="*/ 440 h 600"/>
                <a:gd name="T52" fmla="*/ 272 w 904"/>
                <a:gd name="T53" fmla="*/ 328 h 600"/>
                <a:gd name="T54" fmla="*/ 216 w 904"/>
                <a:gd name="T55" fmla="*/ 280 h 600"/>
                <a:gd name="T56" fmla="*/ 168 w 904"/>
                <a:gd name="T57" fmla="*/ 184 h 600"/>
                <a:gd name="T58" fmla="*/ 112 w 904"/>
                <a:gd name="T59" fmla="*/ 88 h 600"/>
                <a:gd name="T60" fmla="*/ 64 w 904"/>
                <a:gd name="T61" fmla="*/ 56 h 600"/>
                <a:gd name="T62" fmla="*/ 88 w 904"/>
                <a:gd name="T63" fmla="*/ 168 h 600"/>
                <a:gd name="T64" fmla="*/ 136 w 904"/>
                <a:gd name="T65" fmla="*/ 248 h 600"/>
                <a:gd name="T66" fmla="*/ 184 w 904"/>
                <a:gd name="T67" fmla="*/ 352 h 600"/>
                <a:gd name="T68" fmla="*/ 136 w 904"/>
                <a:gd name="T69" fmla="*/ 304 h 600"/>
                <a:gd name="T70" fmla="*/ 104 w 904"/>
                <a:gd name="T71" fmla="*/ 248 h 600"/>
                <a:gd name="T72" fmla="*/ 88 w 904"/>
                <a:gd name="T73" fmla="*/ 200 h 600"/>
                <a:gd name="T74" fmla="*/ 56 w 904"/>
                <a:gd name="T75" fmla="*/ 176 h 600"/>
                <a:gd name="T76" fmla="*/ 56 w 904"/>
                <a:gd name="T77" fmla="*/ 128 h 600"/>
                <a:gd name="T78" fmla="*/ 16 w 904"/>
                <a:gd name="T79" fmla="*/ 72 h 600"/>
                <a:gd name="T80" fmla="*/ 0 w 904"/>
                <a:gd name="T81" fmla="*/ 0 h 600"/>
                <a:gd name="T82" fmla="*/ 144 w 904"/>
                <a:gd name="T83" fmla="*/ 56 h 600"/>
                <a:gd name="T84" fmla="*/ 240 w 904"/>
                <a:gd name="T85" fmla="*/ 72 h 600"/>
                <a:gd name="T86" fmla="*/ 336 w 904"/>
                <a:gd name="T87" fmla="*/ 80 h 600"/>
                <a:gd name="T88" fmla="*/ 368 w 904"/>
                <a:gd name="T89" fmla="*/ 152 h 600"/>
                <a:gd name="T90" fmla="*/ 416 w 904"/>
                <a:gd name="T91" fmla="*/ 128 h 600"/>
                <a:gd name="T92" fmla="*/ 488 w 904"/>
                <a:gd name="T93" fmla="*/ 176 h 600"/>
                <a:gd name="T94" fmla="*/ 544 w 904"/>
                <a:gd name="T95" fmla="*/ 256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4" h="600">
                  <a:moveTo>
                    <a:pt x="568" y="256"/>
                  </a:moveTo>
                  <a:lnTo>
                    <a:pt x="576" y="264"/>
                  </a:lnTo>
                  <a:lnTo>
                    <a:pt x="576" y="280"/>
                  </a:lnTo>
                  <a:lnTo>
                    <a:pt x="560" y="304"/>
                  </a:lnTo>
                  <a:lnTo>
                    <a:pt x="552" y="344"/>
                  </a:lnTo>
                  <a:lnTo>
                    <a:pt x="560" y="368"/>
                  </a:lnTo>
                  <a:lnTo>
                    <a:pt x="560" y="400"/>
                  </a:lnTo>
                  <a:lnTo>
                    <a:pt x="576" y="424"/>
                  </a:lnTo>
                  <a:lnTo>
                    <a:pt x="584" y="456"/>
                  </a:lnTo>
                  <a:lnTo>
                    <a:pt x="616" y="464"/>
                  </a:lnTo>
                  <a:lnTo>
                    <a:pt x="640" y="488"/>
                  </a:lnTo>
                  <a:lnTo>
                    <a:pt x="672" y="496"/>
                  </a:lnTo>
                  <a:lnTo>
                    <a:pt x="696" y="472"/>
                  </a:lnTo>
                  <a:lnTo>
                    <a:pt x="720" y="472"/>
                  </a:lnTo>
                  <a:lnTo>
                    <a:pt x="752" y="480"/>
                  </a:lnTo>
                  <a:lnTo>
                    <a:pt x="776" y="464"/>
                  </a:lnTo>
                  <a:lnTo>
                    <a:pt x="792" y="448"/>
                  </a:lnTo>
                  <a:lnTo>
                    <a:pt x="800" y="424"/>
                  </a:lnTo>
                  <a:lnTo>
                    <a:pt x="800" y="384"/>
                  </a:lnTo>
                  <a:lnTo>
                    <a:pt x="848" y="384"/>
                  </a:lnTo>
                  <a:lnTo>
                    <a:pt x="880" y="368"/>
                  </a:lnTo>
                  <a:lnTo>
                    <a:pt x="896" y="368"/>
                  </a:lnTo>
                  <a:lnTo>
                    <a:pt x="904" y="392"/>
                  </a:lnTo>
                  <a:lnTo>
                    <a:pt x="864" y="432"/>
                  </a:lnTo>
                  <a:lnTo>
                    <a:pt x="864" y="472"/>
                  </a:lnTo>
                  <a:lnTo>
                    <a:pt x="856" y="488"/>
                  </a:lnTo>
                  <a:lnTo>
                    <a:pt x="816" y="480"/>
                  </a:lnTo>
                  <a:lnTo>
                    <a:pt x="776" y="480"/>
                  </a:lnTo>
                  <a:lnTo>
                    <a:pt x="768" y="504"/>
                  </a:lnTo>
                  <a:lnTo>
                    <a:pt x="768" y="528"/>
                  </a:lnTo>
                  <a:lnTo>
                    <a:pt x="792" y="536"/>
                  </a:lnTo>
                  <a:lnTo>
                    <a:pt x="784" y="552"/>
                  </a:lnTo>
                  <a:lnTo>
                    <a:pt x="760" y="552"/>
                  </a:lnTo>
                  <a:lnTo>
                    <a:pt x="744" y="552"/>
                  </a:lnTo>
                  <a:lnTo>
                    <a:pt x="736" y="560"/>
                  </a:lnTo>
                  <a:lnTo>
                    <a:pt x="736" y="584"/>
                  </a:lnTo>
                  <a:lnTo>
                    <a:pt x="744" y="600"/>
                  </a:lnTo>
                  <a:lnTo>
                    <a:pt x="704" y="592"/>
                  </a:lnTo>
                  <a:lnTo>
                    <a:pt x="696" y="576"/>
                  </a:lnTo>
                  <a:lnTo>
                    <a:pt x="688" y="560"/>
                  </a:lnTo>
                  <a:lnTo>
                    <a:pt x="672" y="552"/>
                  </a:lnTo>
                  <a:lnTo>
                    <a:pt x="648" y="552"/>
                  </a:lnTo>
                  <a:lnTo>
                    <a:pt x="632" y="568"/>
                  </a:lnTo>
                  <a:lnTo>
                    <a:pt x="608" y="576"/>
                  </a:lnTo>
                  <a:lnTo>
                    <a:pt x="576" y="568"/>
                  </a:lnTo>
                  <a:lnTo>
                    <a:pt x="536" y="568"/>
                  </a:lnTo>
                  <a:lnTo>
                    <a:pt x="496" y="536"/>
                  </a:lnTo>
                  <a:lnTo>
                    <a:pt x="456" y="512"/>
                  </a:lnTo>
                  <a:lnTo>
                    <a:pt x="416" y="504"/>
                  </a:lnTo>
                  <a:lnTo>
                    <a:pt x="392" y="504"/>
                  </a:lnTo>
                  <a:lnTo>
                    <a:pt x="336" y="480"/>
                  </a:lnTo>
                  <a:lnTo>
                    <a:pt x="304" y="440"/>
                  </a:lnTo>
                  <a:lnTo>
                    <a:pt x="296" y="368"/>
                  </a:lnTo>
                  <a:lnTo>
                    <a:pt x="272" y="328"/>
                  </a:lnTo>
                  <a:lnTo>
                    <a:pt x="248" y="304"/>
                  </a:lnTo>
                  <a:lnTo>
                    <a:pt x="216" y="280"/>
                  </a:lnTo>
                  <a:lnTo>
                    <a:pt x="200" y="224"/>
                  </a:lnTo>
                  <a:lnTo>
                    <a:pt x="168" y="184"/>
                  </a:lnTo>
                  <a:lnTo>
                    <a:pt x="136" y="152"/>
                  </a:lnTo>
                  <a:lnTo>
                    <a:pt x="112" y="88"/>
                  </a:lnTo>
                  <a:lnTo>
                    <a:pt x="96" y="72"/>
                  </a:lnTo>
                  <a:lnTo>
                    <a:pt x="64" y="56"/>
                  </a:lnTo>
                  <a:lnTo>
                    <a:pt x="80" y="120"/>
                  </a:lnTo>
                  <a:lnTo>
                    <a:pt x="88" y="168"/>
                  </a:lnTo>
                  <a:lnTo>
                    <a:pt x="112" y="200"/>
                  </a:lnTo>
                  <a:lnTo>
                    <a:pt x="136" y="248"/>
                  </a:lnTo>
                  <a:lnTo>
                    <a:pt x="160" y="296"/>
                  </a:lnTo>
                  <a:lnTo>
                    <a:pt x="184" y="352"/>
                  </a:lnTo>
                  <a:lnTo>
                    <a:pt x="168" y="352"/>
                  </a:lnTo>
                  <a:lnTo>
                    <a:pt x="136" y="304"/>
                  </a:lnTo>
                  <a:lnTo>
                    <a:pt x="112" y="288"/>
                  </a:lnTo>
                  <a:lnTo>
                    <a:pt x="104" y="248"/>
                  </a:lnTo>
                  <a:lnTo>
                    <a:pt x="88" y="232"/>
                  </a:lnTo>
                  <a:lnTo>
                    <a:pt x="88" y="200"/>
                  </a:lnTo>
                  <a:lnTo>
                    <a:pt x="72" y="176"/>
                  </a:lnTo>
                  <a:lnTo>
                    <a:pt x="56" y="176"/>
                  </a:lnTo>
                  <a:lnTo>
                    <a:pt x="40" y="152"/>
                  </a:lnTo>
                  <a:lnTo>
                    <a:pt x="56" y="128"/>
                  </a:lnTo>
                  <a:lnTo>
                    <a:pt x="32" y="96"/>
                  </a:lnTo>
                  <a:lnTo>
                    <a:pt x="16" y="72"/>
                  </a:lnTo>
                  <a:lnTo>
                    <a:pt x="8" y="40"/>
                  </a:lnTo>
                  <a:lnTo>
                    <a:pt x="0" y="0"/>
                  </a:lnTo>
                  <a:lnTo>
                    <a:pt x="80" y="24"/>
                  </a:lnTo>
                  <a:lnTo>
                    <a:pt x="144" y="56"/>
                  </a:lnTo>
                  <a:lnTo>
                    <a:pt x="168" y="80"/>
                  </a:lnTo>
                  <a:lnTo>
                    <a:pt x="240" y="72"/>
                  </a:lnTo>
                  <a:lnTo>
                    <a:pt x="256" y="88"/>
                  </a:lnTo>
                  <a:lnTo>
                    <a:pt x="336" y="80"/>
                  </a:lnTo>
                  <a:lnTo>
                    <a:pt x="352" y="104"/>
                  </a:lnTo>
                  <a:lnTo>
                    <a:pt x="368" y="152"/>
                  </a:lnTo>
                  <a:lnTo>
                    <a:pt x="408" y="152"/>
                  </a:lnTo>
                  <a:lnTo>
                    <a:pt x="416" y="128"/>
                  </a:lnTo>
                  <a:lnTo>
                    <a:pt x="456" y="128"/>
                  </a:lnTo>
                  <a:lnTo>
                    <a:pt x="488" y="176"/>
                  </a:lnTo>
                  <a:lnTo>
                    <a:pt x="512" y="240"/>
                  </a:lnTo>
                  <a:lnTo>
                    <a:pt x="544" y="256"/>
                  </a:lnTo>
                  <a:lnTo>
                    <a:pt x="568" y="256"/>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24" name="Freeform 23">
              <a:extLst>
                <a:ext uri="{FF2B5EF4-FFF2-40B4-BE49-F238E27FC236}">
                  <a16:creationId xmlns:a16="http://schemas.microsoft.com/office/drawing/2014/main" id="{8FD8CD2B-B8C1-4D8D-BA64-D9E69C202C46}"/>
                </a:ext>
              </a:extLst>
            </p:cNvPr>
            <p:cNvSpPr>
              <a:spLocks/>
            </p:cNvSpPr>
            <p:nvPr/>
          </p:nvSpPr>
          <p:spPr bwMode="auto">
            <a:xfrm>
              <a:off x="1032" y="2440"/>
              <a:ext cx="1384" cy="816"/>
            </a:xfrm>
            <a:custGeom>
              <a:avLst/>
              <a:gdLst>
                <a:gd name="T0" fmla="*/ 96 w 1384"/>
                <a:gd name="T1" fmla="*/ 64 h 816"/>
                <a:gd name="T2" fmla="*/ 56 w 1384"/>
                <a:gd name="T3" fmla="*/ 80 h 816"/>
                <a:gd name="T4" fmla="*/ 24 w 1384"/>
                <a:gd name="T5" fmla="*/ 216 h 816"/>
                <a:gd name="T6" fmla="*/ 0 w 1384"/>
                <a:gd name="T7" fmla="*/ 352 h 816"/>
                <a:gd name="T8" fmla="*/ 40 w 1384"/>
                <a:gd name="T9" fmla="*/ 440 h 816"/>
                <a:gd name="T10" fmla="*/ 144 w 1384"/>
                <a:gd name="T11" fmla="*/ 560 h 816"/>
                <a:gd name="T12" fmla="*/ 376 w 1384"/>
                <a:gd name="T13" fmla="*/ 632 h 816"/>
                <a:gd name="T14" fmla="*/ 488 w 1384"/>
                <a:gd name="T15" fmla="*/ 656 h 816"/>
                <a:gd name="T16" fmla="*/ 536 w 1384"/>
                <a:gd name="T17" fmla="*/ 712 h 816"/>
                <a:gd name="T18" fmla="*/ 608 w 1384"/>
                <a:gd name="T19" fmla="*/ 704 h 816"/>
                <a:gd name="T20" fmla="*/ 648 w 1384"/>
                <a:gd name="T21" fmla="*/ 800 h 816"/>
                <a:gd name="T22" fmla="*/ 696 w 1384"/>
                <a:gd name="T23" fmla="*/ 776 h 816"/>
                <a:gd name="T24" fmla="*/ 728 w 1384"/>
                <a:gd name="T25" fmla="*/ 704 h 816"/>
                <a:gd name="T26" fmla="*/ 856 w 1384"/>
                <a:gd name="T27" fmla="*/ 680 h 816"/>
                <a:gd name="T28" fmla="*/ 936 w 1384"/>
                <a:gd name="T29" fmla="*/ 680 h 816"/>
                <a:gd name="T30" fmla="*/ 976 w 1384"/>
                <a:gd name="T31" fmla="*/ 648 h 816"/>
                <a:gd name="T32" fmla="*/ 1096 w 1384"/>
                <a:gd name="T33" fmla="*/ 640 h 816"/>
                <a:gd name="T34" fmla="*/ 1136 w 1384"/>
                <a:gd name="T35" fmla="*/ 712 h 816"/>
                <a:gd name="T36" fmla="*/ 1176 w 1384"/>
                <a:gd name="T37" fmla="*/ 776 h 816"/>
                <a:gd name="T38" fmla="*/ 1216 w 1384"/>
                <a:gd name="T39" fmla="*/ 744 h 816"/>
                <a:gd name="T40" fmla="*/ 1144 w 1384"/>
                <a:gd name="T41" fmla="*/ 616 h 816"/>
                <a:gd name="T42" fmla="*/ 1200 w 1384"/>
                <a:gd name="T43" fmla="*/ 520 h 816"/>
                <a:gd name="T44" fmla="*/ 1240 w 1384"/>
                <a:gd name="T45" fmla="*/ 464 h 816"/>
                <a:gd name="T46" fmla="*/ 1224 w 1384"/>
                <a:gd name="T47" fmla="*/ 400 h 816"/>
                <a:gd name="T48" fmla="*/ 1216 w 1384"/>
                <a:gd name="T49" fmla="*/ 360 h 816"/>
                <a:gd name="T50" fmla="*/ 1216 w 1384"/>
                <a:gd name="T51" fmla="*/ 344 h 816"/>
                <a:gd name="T52" fmla="*/ 1216 w 1384"/>
                <a:gd name="T53" fmla="*/ 304 h 816"/>
                <a:gd name="T54" fmla="*/ 1248 w 1384"/>
                <a:gd name="T55" fmla="*/ 336 h 816"/>
                <a:gd name="T56" fmla="*/ 1256 w 1384"/>
                <a:gd name="T57" fmla="*/ 296 h 816"/>
                <a:gd name="T58" fmla="*/ 1256 w 1384"/>
                <a:gd name="T59" fmla="*/ 232 h 816"/>
                <a:gd name="T60" fmla="*/ 1312 w 1384"/>
                <a:gd name="T61" fmla="*/ 200 h 816"/>
                <a:gd name="T62" fmla="*/ 1352 w 1384"/>
                <a:gd name="T63" fmla="*/ 192 h 816"/>
                <a:gd name="T64" fmla="*/ 1344 w 1384"/>
                <a:gd name="T65" fmla="*/ 184 h 816"/>
                <a:gd name="T66" fmla="*/ 1328 w 1384"/>
                <a:gd name="T67" fmla="*/ 144 h 816"/>
                <a:gd name="T68" fmla="*/ 1376 w 1384"/>
                <a:gd name="T69" fmla="*/ 88 h 816"/>
                <a:gd name="T70" fmla="*/ 1344 w 1384"/>
                <a:gd name="T71" fmla="*/ 8 h 816"/>
                <a:gd name="T72" fmla="*/ 1296 w 1384"/>
                <a:gd name="T73" fmla="*/ 64 h 816"/>
                <a:gd name="T74" fmla="*/ 1208 w 1384"/>
                <a:gd name="T75" fmla="*/ 120 h 816"/>
                <a:gd name="T76" fmla="*/ 1176 w 1384"/>
                <a:gd name="T77" fmla="*/ 184 h 816"/>
                <a:gd name="T78" fmla="*/ 1096 w 1384"/>
                <a:gd name="T79" fmla="*/ 232 h 816"/>
                <a:gd name="T80" fmla="*/ 1040 w 1384"/>
                <a:gd name="T81" fmla="*/ 288 h 816"/>
                <a:gd name="T82" fmla="*/ 1032 w 1384"/>
                <a:gd name="T83" fmla="*/ 224 h 816"/>
                <a:gd name="T84" fmla="*/ 1008 w 1384"/>
                <a:gd name="T85" fmla="*/ 208 h 816"/>
                <a:gd name="T86" fmla="*/ 976 w 1384"/>
                <a:gd name="T87" fmla="*/ 168 h 816"/>
                <a:gd name="T88" fmla="*/ 944 w 1384"/>
                <a:gd name="T89" fmla="*/ 200 h 816"/>
                <a:gd name="T90" fmla="*/ 960 w 1384"/>
                <a:gd name="T91" fmla="*/ 264 h 816"/>
                <a:gd name="T92" fmla="*/ 944 w 1384"/>
                <a:gd name="T93" fmla="*/ 296 h 816"/>
                <a:gd name="T94" fmla="*/ 912 w 1384"/>
                <a:gd name="T95" fmla="*/ 256 h 816"/>
                <a:gd name="T96" fmla="*/ 912 w 1384"/>
                <a:gd name="T97" fmla="*/ 184 h 816"/>
                <a:gd name="T98" fmla="*/ 912 w 1384"/>
                <a:gd name="T99" fmla="*/ 152 h 816"/>
                <a:gd name="T100" fmla="*/ 848 w 1384"/>
                <a:gd name="T101" fmla="*/ 152 h 816"/>
                <a:gd name="T102" fmla="*/ 776 w 1384"/>
                <a:gd name="T103" fmla="*/ 136 h 816"/>
                <a:gd name="T104" fmla="*/ 728 w 1384"/>
                <a:gd name="T105" fmla="*/ 72 h 816"/>
                <a:gd name="T106" fmla="*/ 280 w 1384"/>
                <a:gd name="T107" fmla="*/ 40 h 8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84" h="816">
                  <a:moveTo>
                    <a:pt x="136" y="16"/>
                  </a:moveTo>
                  <a:lnTo>
                    <a:pt x="120" y="80"/>
                  </a:lnTo>
                  <a:lnTo>
                    <a:pt x="96" y="64"/>
                  </a:lnTo>
                  <a:lnTo>
                    <a:pt x="80" y="48"/>
                  </a:lnTo>
                  <a:lnTo>
                    <a:pt x="56" y="32"/>
                  </a:lnTo>
                  <a:lnTo>
                    <a:pt x="56" y="80"/>
                  </a:lnTo>
                  <a:lnTo>
                    <a:pt x="40" y="128"/>
                  </a:lnTo>
                  <a:lnTo>
                    <a:pt x="40" y="168"/>
                  </a:lnTo>
                  <a:lnTo>
                    <a:pt x="24" y="216"/>
                  </a:lnTo>
                  <a:lnTo>
                    <a:pt x="16" y="280"/>
                  </a:lnTo>
                  <a:lnTo>
                    <a:pt x="0" y="320"/>
                  </a:lnTo>
                  <a:lnTo>
                    <a:pt x="0" y="352"/>
                  </a:lnTo>
                  <a:lnTo>
                    <a:pt x="24" y="384"/>
                  </a:lnTo>
                  <a:lnTo>
                    <a:pt x="16" y="408"/>
                  </a:lnTo>
                  <a:lnTo>
                    <a:pt x="40" y="440"/>
                  </a:lnTo>
                  <a:lnTo>
                    <a:pt x="56" y="488"/>
                  </a:lnTo>
                  <a:lnTo>
                    <a:pt x="96" y="520"/>
                  </a:lnTo>
                  <a:lnTo>
                    <a:pt x="144" y="560"/>
                  </a:lnTo>
                  <a:lnTo>
                    <a:pt x="216" y="584"/>
                  </a:lnTo>
                  <a:lnTo>
                    <a:pt x="312" y="640"/>
                  </a:lnTo>
                  <a:lnTo>
                    <a:pt x="376" y="632"/>
                  </a:lnTo>
                  <a:lnTo>
                    <a:pt x="392" y="648"/>
                  </a:lnTo>
                  <a:lnTo>
                    <a:pt x="472" y="640"/>
                  </a:lnTo>
                  <a:lnTo>
                    <a:pt x="488" y="656"/>
                  </a:lnTo>
                  <a:lnTo>
                    <a:pt x="504" y="704"/>
                  </a:lnTo>
                  <a:lnTo>
                    <a:pt x="512" y="712"/>
                  </a:lnTo>
                  <a:lnTo>
                    <a:pt x="536" y="712"/>
                  </a:lnTo>
                  <a:lnTo>
                    <a:pt x="552" y="688"/>
                  </a:lnTo>
                  <a:lnTo>
                    <a:pt x="592" y="688"/>
                  </a:lnTo>
                  <a:lnTo>
                    <a:pt x="608" y="704"/>
                  </a:lnTo>
                  <a:lnTo>
                    <a:pt x="624" y="728"/>
                  </a:lnTo>
                  <a:lnTo>
                    <a:pt x="640" y="768"/>
                  </a:lnTo>
                  <a:lnTo>
                    <a:pt x="648" y="800"/>
                  </a:lnTo>
                  <a:lnTo>
                    <a:pt x="680" y="816"/>
                  </a:lnTo>
                  <a:lnTo>
                    <a:pt x="704" y="816"/>
                  </a:lnTo>
                  <a:lnTo>
                    <a:pt x="696" y="776"/>
                  </a:lnTo>
                  <a:lnTo>
                    <a:pt x="696" y="752"/>
                  </a:lnTo>
                  <a:lnTo>
                    <a:pt x="704" y="712"/>
                  </a:lnTo>
                  <a:lnTo>
                    <a:pt x="728" y="704"/>
                  </a:lnTo>
                  <a:lnTo>
                    <a:pt x="768" y="672"/>
                  </a:lnTo>
                  <a:lnTo>
                    <a:pt x="816" y="672"/>
                  </a:lnTo>
                  <a:lnTo>
                    <a:pt x="856" y="680"/>
                  </a:lnTo>
                  <a:lnTo>
                    <a:pt x="896" y="696"/>
                  </a:lnTo>
                  <a:lnTo>
                    <a:pt x="920" y="688"/>
                  </a:lnTo>
                  <a:lnTo>
                    <a:pt x="936" y="680"/>
                  </a:lnTo>
                  <a:lnTo>
                    <a:pt x="888" y="664"/>
                  </a:lnTo>
                  <a:lnTo>
                    <a:pt x="936" y="640"/>
                  </a:lnTo>
                  <a:lnTo>
                    <a:pt x="976" y="648"/>
                  </a:lnTo>
                  <a:lnTo>
                    <a:pt x="1032" y="640"/>
                  </a:lnTo>
                  <a:lnTo>
                    <a:pt x="1064" y="640"/>
                  </a:lnTo>
                  <a:lnTo>
                    <a:pt x="1096" y="640"/>
                  </a:lnTo>
                  <a:lnTo>
                    <a:pt x="1120" y="656"/>
                  </a:lnTo>
                  <a:lnTo>
                    <a:pt x="1128" y="672"/>
                  </a:lnTo>
                  <a:lnTo>
                    <a:pt x="1136" y="712"/>
                  </a:lnTo>
                  <a:lnTo>
                    <a:pt x="1152" y="736"/>
                  </a:lnTo>
                  <a:lnTo>
                    <a:pt x="1160" y="760"/>
                  </a:lnTo>
                  <a:lnTo>
                    <a:pt x="1176" y="776"/>
                  </a:lnTo>
                  <a:lnTo>
                    <a:pt x="1192" y="784"/>
                  </a:lnTo>
                  <a:lnTo>
                    <a:pt x="1216" y="768"/>
                  </a:lnTo>
                  <a:lnTo>
                    <a:pt x="1216" y="744"/>
                  </a:lnTo>
                  <a:lnTo>
                    <a:pt x="1208" y="720"/>
                  </a:lnTo>
                  <a:lnTo>
                    <a:pt x="1168" y="664"/>
                  </a:lnTo>
                  <a:lnTo>
                    <a:pt x="1144" y="616"/>
                  </a:lnTo>
                  <a:lnTo>
                    <a:pt x="1152" y="568"/>
                  </a:lnTo>
                  <a:lnTo>
                    <a:pt x="1176" y="552"/>
                  </a:lnTo>
                  <a:lnTo>
                    <a:pt x="1200" y="520"/>
                  </a:lnTo>
                  <a:lnTo>
                    <a:pt x="1200" y="496"/>
                  </a:lnTo>
                  <a:lnTo>
                    <a:pt x="1216" y="480"/>
                  </a:lnTo>
                  <a:lnTo>
                    <a:pt x="1240" y="464"/>
                  </a:lnTo>
                  <a:lnTo>
                    <a:pt x="1248" y="440"/>
                  </a:lnTo>
                  <a:lnTo>
                    <a:pt x="1240" y="408"/>
                  </a:lnTo>
                  <a:lnTo>
                    <a:pt x="1224" y="400"/>
                  </a:lnTo>
                  <a:lnTo>
                    <a:pt x="1232" y="384"/>
                  </a:lnTo>
                  <a:lnTo>
                    <a:pt x="1216" y="376"/>
                  </a:lnTo>
                  <a:lnTo>
                    <a:pt x="1216" y="360"/>
                  </a:lnTo>
                  <a:lnTo>
                    <a:pt x="1200" y="352"/>
                  </a:lnTo>
                  <a:lnTo>
                    <a:pt x="1200" y="328"/>
                  </a:lnTo>
                  <a:lnTo>
                    <a:pt x="1216" y="344"/>
                  </a:lnTo>
                  <a:lnTo>
                    <a:pt x="1224" y="336"/>
                  </a:lnTo>
                  <a:lnTo>
                    <a:pt x="1208" y="320"/>
                  </a:lnTo>
                  <a:lnTo>
                    <a:pt x="1216" y="304"/>
                  </a:lnTo>
                  <a:lnTo>
                    <a:pt x="1232" y="320"/>
                  </a:lnTo>
                  <a:lnTo>
                    <a:pt x="1240" y="344"/>
                  </a:lnTo>
                  <a:lnTo>
                    <a:pt x="1248" y="336"/>
                  </a:lnTo>
                  <a:lnTo>
                    <a:pt x="1240" y="320"/>
                  </a:lnTo>
                  <a:lnTo>
                    <a:pt x="1248" y="304"/>
                  </a:lnTo>
                  <a:lnTo>
                    <a:pt x="1256" y="296"/>
                  </a:lnTo>
                  <a:lnTo>
                    <a:pt x="1256" y="280"/>
                  </a:lnTo>
                  <a:lnTo>
                    <a:pt x="1248" y="256"/>
                  </a:lnTo>
                  <a:lnTo>
                    <a:pt x="1256" y="232"/>
                  </a:lnTo>
                  <a:lnTo>
                    <a:pt x="1264" y="224"/>
                  </a:lnTo>
                  <a:lnTo>
                    <a:pt x="1288" y="200"/>
                  </a:lnTo>
                  <a:lnTo>
                    <a:pt x="1312" y="200"/>
                  </a:lnTo>
                  <a:lnTo>
                    <a:pt x="1328" y="192"/>
                  </a:lnTo>
                  <a:lnTo>
                    <a:pt x="1344" y="192"/>
                  </a:lnTo>
                  <a:lnTo>
                    <a:pt x="1352" y="192"/>
                  </a:lnTo>
                  <a:lnTo>
                    <a:pt x="1360" y="184"/>
                  </a:lnTo>
                  <a:lnTo>
                    <a:pt x="1352" y="184"/>
                  </a:lnTo>
                  <a:lnTo>
                    <a:pt x="1344" y="184"/>
                  </a:lnTo>
                  <a:lnTo>
                    <a:pt x="1336" y="176"/>
                  </a:lnTo>
                  <a:lnTo>
                    <a:pt x="1328" y="168"/>
                  </a:lnTo>
                  <a:lnTo>
                    <a:pt x="1328" y="144"/>
                  </a:lnTo>
                  <a:lnTo>
                    <a:pt x="1344" y="112"/>
                  </a:lnTo>
                  <a:lnTo>
                    <a:pt x="1360" y="104"/>
                  </a:lnTo>
                  <a:lnTo>
                    <a:pt x="1376" y="88"/>
                  </a:lnTo>
                  <a:lnTo>
                    <a:pt x="1384" y="64"/>
                  </a:lnTo>
                  <a:lnTo>
                    <a:pt x="1352" y="40"/>
                  </a:lnTo>
                  <a:lnTo>
                    <a:pt x="1344" y="8"/>
                  </a:lnTo>
                  <a:lnTo>
                    <a:pt x="1312" y="0"/>
                  </a:lnTo>
                  <a:lnTo>
                    <a:pt x="1296" y="16"/>
                  </a:lnTo>
                  <a:lnTo>
                    <a:pt x="1296" y="64"/>
                  </a:lnTo>
                  <a:lnTo>
                    <a:pt x="1280" y="96"/>
                  </a:lnTo>
                  <a:lnTo>
                    <a:pt x="1232" y="128"/>
                  </a:lnTo>
                  <a:lnTo>
                    <a:pt x="1208" y="120"/>
                  </a:lnTo>
                  <a:lnTo>
                    <a:pt x="1184" y="136"/>
                  </a:lnTo>
                  <a:lnTo>
                    <a:pt x="1184" y="152"/>
                  </a:lnTo>
                  <a:lnTo>
                    <a:pt x="1176" y="184"/>
                  </a:lnTo>
                  <a:lnTo>
                    <a:pt x="1152" y="200"/>
                  </a:lnTo>
                  <a:lnTo>
                    <a:pt x="1112" y="224"/>
                  </a:lnTo>
                  <a:lnTo>
                    <a:pt x="1096" y="232"/>
                  </a:lnTo>
                  <a:lnTo>
                    <a:pt x="1080" y="264"/>
                  </a:lnTo>
                  <a:lnTo>
                    <a:pt x="1064" y="272"/>
                  </a:lnTo>
                  <a:lnTo>
                    <a:pt x="1040" y="288"/>
                  </a:lnTo>
                  <a:lnTo>
                    <a:pt x="1016" y="272"/>
                  </a:lnTo>
                  <a:lnTo>
                    <a:pt x="1032" y="240"/>
                  </a:lnTo>
                  <a:lnTo>
                    <a:pt x="1032" y="224"/>
                  </a:lnTo>
                  <a:lnTo>
                    <a:pt x="1016" y="232"/>
                  </a:lnTo>
                  <a:lnTo>
                    <a:pt x="1000" y="232"/>
                  </a:lnTo>
                  <a:lnTo>
                    <a:pt x="1008" y="208"/>
                  </a:lnTo>
                  <a:lnTo>
                    <a:pt x="1016" y="192"/>
                  </a:lnTo>
                  <a:lnTo>
                    <a:pt x="1000" y="168"/>
                  </a:lnTo>
                  <a:lnTo>
                    <a:pt x="976" y="168"/>
                  </a:lnTo>
                  <a:lnTo>
                    <a:pt x="968" y="184"/>
                  </a:lnTo>
                  <a:lnTo>
                    <a:pt x="952" y="184"/>
                  </a:lnTo>
                  <a:lnTo>
                    <a:pt x="944" y="200"/>
                  </a:lnTo>
                  <a:lnTo>
                    <a:pt x="944" y="232"/>
                  </a:lnTo>
                  <a:lnTo>
                    <a:pt x="952" y="240"/>
                  </a:lnTo>
                  <a:lnTo>
                    <a:pt x="960" y="264"/>
                  </a:lnTo>
                  <a:lnTo>
                    <a:pt x="960" y="272"/>
                  </a:lnTo>
                  <a:lnTo>
                    <a:pt x="952" y="288"/>
                  </a:lnTo>
                  <a:lnTo>
                    <a:pt x="944" y="296"/>
                  </a:lnTo>
                  <a:lnTo>
                    <a:pt x="936" y="304"/>
                  </a:lnTo>
                  <a:lnTo>
                    <a:pt x="920" y="272"/>
                  </a:lnTo>
                  <a:lnTo>
                    <a:pt x="912" y="256"/>
                  </a:lnTo>
                  <a:lnTo>
                    <a:pt x="904" y="232"/>
                  </a:lnTo>
                  <a:lnTo>
                    <a:pt x="912" y="208"/>
                  </a:lnTo>
                  <a:lnTo>
                    <a:pt x="912" y="184"/>
                  </a:lnTo>
                  <a:lnTo>
                    <a:pt x="952" y="160"/>
                  </a:lnTo>
                  <a:lnTo>
                    <a:pt x="968" y="144"/>
                  </a:lnTo>
                  <a:lnTo>
                    <a:pt x="912" y="152"/>
                  </a:lnTo>
                  <a:lnTo>
                    <a:pt x="880" y="152"/>
                  </a:lnTo>
                  <a:lnTo>
                    <a:pt x="872" y="128"/>
                  </a:lnTo>
                  <a:lnTo>
                    <a:pt x="848" y="152"/>
                  </a:lnTo>
                  <a:lnTo>
                    <a:pt x="856" y="128"/>
                  </a:lnTo>
                  <a:lnTo>
                    <a:pt x="808" y="144"/>
                  </a:lnTo>
                  <a:lnTo>
                    <a:pt x="776" y="136"/>
                  </a:lnTo>
                  <a:lnTo>
                    <a:pt x="784" y="112"/>
                  </a:lnTo>
                  <a:lnTo>
                    <a:pt x="792" y="96"/>
                  </a:lnTo>
                  <a:lnTo>
                    <a:pt x="728" y="72"/>
                  </a:lnTo>
                  <a:lnTo>
                    <a:pt x="504" y="64"/>
                  </a:lnTo>
                  <a:lnTo>
                    <a:pt x="392" y="56"/>
                  </a:lnTo>
                  <a:lnTo>
                    <a:pt x="280" y="40"/>
                  </a:lnTo>
                  <a:lnTo>
                    <a:pt x="136" y="16"/>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25" name="Freeform 24">
              <a:extLst>
                <a:ext uri="{FF2B5EF4-FFF2-40B4-BE49-F238E27FC236}">
                  <a16:creationId xmlns:a16="http://schemas.microsoft.com/office/drawing/2014/main" id="{7110C0BA-DE9F-4450-AC28-064085B2E5CA}"/>
                </a:ext>
              </a:extLst>
            </p:cNvPr>
            <p:cNvSpPr>
              <a:spLocks/>
            </p:cNvSpPr>
            <p:nvPr/>
          </p:nvSpPr>
          <p:spPr bwMode="auto">
            <a:xfrm>
              <a:off x="600" y="1592"/>
              <a:ext cx="584" cy="656"/>
            </a:xfrm>
            <a:custGeom>
              <a:avLst/>
              <a:gdLst>
                <a:gd name="T0" fmla="*/ 400 w 584"/>
                <a:gd name="T1" fmla="*/ 400 h 656"/>
                <a:gd name="T2" fmla="*/ 416 w 584"/>
                <a:gd name="T3" fmla="*/ 440 h 656"/>
                <a:gd name="T4" fmla="*/ 472 w 584"/>
                <a:gd name="T5" fmla="*/ 528 h 656"/>
                <a:gd name="T6" fmla="*/ 472 w 584"/>
                <a:gd name="T7" fmla="*/ 656 h 656"/>
                <a:gd name="T8" fmla="*/ 448 w 584"/>
                <a:gd name="T9" fmla="*/ 552 h 656"/>
                <a:gd name="T10" fmla="*/ 416 w 584"/>
                <a:gd name="T11" fmla="*/ 528 h 656"/>
                <a:gd name="T12" fmla="*/ 392 w 584"/>
                <a:gd name="T13" fmla="*/ 424 h 656"/>
                <a:gd name="T14" fmla="*/ 368 w 584"/>
                <a:gd name="T15" fmla="*/ 376 h 656"/>
                <a:gd name="T16" fmla="*/ 296 w 584"/>
                <a:gd name="T17" fmla="*/ 344 h 656"/>
                <a:gd name="T18" fmla="*/ 272 w 584"/>
                <a:gd name="T19" fmla="*/ 360 h 656"/>
                <a:gd name="T20" fmla="*/ 256 w 584"/>
                <a:gd name="T21" fmla="*/ 336 h 656"/>
                <a:gd name="T22" fmla="*/ 304 w 584"/>
                <a:gd name="T23" fmla="*/ 304 h 656"/>
                <a:gd name="T24" fmla="*/ 240 w 584"/>
                <a:gd name="T25" fmla="*/ 320 h 656"/>
                <a:gd name="T26" fmla="*/ 200 w 584"/>
                <a:gd name="T27" fmla="*/ 304 h 656"/>
                <a:gd name="T28" fmla="*/ 184 w 584"/>
                <a:gd name="T29" fmla="*/ 360 h 656"/>
                <a:gd name="T30" fmla="*/ 96 w 584"/>
                <a:gd name="T31" fmla="*/ 368 h 656"/>
                <a:gd name="T32" fmla="*/ 0 w 584"/>
                <a:gd name="T33" fmla="*/ 336 h 656"/>
                <a:gd name="T34" fmla="*/ 48 w 584"/>
                <a:gd name="T35" fmla="*/ 336 h 656"/>
                <a:gd name="T36" fmla="*/ 96 w 584"/>
                <a:gd name="T37" fmla="*/ 344 h 656"/>
                <a:gd name="T38" fmla="*/ 120 w 584"/>
                <a:gd name="T39" fmla="*/ 312 h 656"/>
                <a:gd name="T40" fmla="*/ 128 w 584"/>
                <a:gd name="T41" fmla="*/ 272 h 656"/>
                <a:gd name="T42" fmla="*/ 96 w 584"/>
                <a:gd name="T43" fmla="*/ 248 h 656"/>
                <a:gd name="T44" fmla="*/ 104 w 584"/>
                <a:gd name="T45" fmla="*/ 192 h 656"/>
                <a:gd name="T46" fmla="*/ 128 w 584"/>
                <a:gd name="T47" fmla="*/ 184 h 656"/>
                <a:gd name="T48" fmla="*/ 136 w 584"/>
                <a:gd name="T49" fmla="*/ 128 h 656"/>
                <a:gd name="T50" fmla="*/ 184 w 584"/>
                <a:gd name="T51" fmla="*/ 128 h 656"/>
                <a:gd name="T52" fmla="*/ 256 w 584"/>
                <a:gd name="T53" fmla="*/ 152 h 656"/>
                <a:gd name="T54" fmla="*/ 232 w 584"/>
                <a:gd name="T55" fmla="*/ 72 h 656"/>
                <a:gd name="T56" fmla="*/ 240 w 584"/>
                <a:gd name="T57" fmla="*/ 40 h 656"/>
                <a:gd name="T58" fmla="*/ 272 w 584"/>
                <a:gd name="T59" fmla="*/ 48 h 656"/>
                <a:gd name="T60" fmla="*/ 296 w 584"/>
                <a:gd name="T61" fmla="*/ 56 h 656"/>
                <a:gd name="T62" fmla="*/ 312 w 584"/>
                <a:gd name="T63" fmla="*/ 104 h 656"/>
                <a:gd name="T64" fmla="*/ 328 w 584"/>
                <a:gd name="T65" fmla="*/ 64 h 656"/>
                <a:gd name="T66" fmla="*/ 336 w 584"/>
                <a:gd name="T67" fmla="*/ 8 h 656"/>
                <a:gd name="T68" fmla="*/ 392 w 584"/>
                <a:gd name="T69" fmla="*/ 8 h 656"/>
                <a:gd name="T70" fmla="*/ 408 w 584"/>
                <a:gd name="T71" fmla="*/ 32 h 656"/>
                <a:gd name="T72" fmla="*/ 448 w 584"/>
                <a:gd name="T73" fmla="*/ 16 h 656"/>
                <a:gd name="T74" fmla="*/ 504 w 584"/>
                <a:gd name="T75" fmla="*/ 32 h 656"/>
                <a:gd name="T76" fmla="*/ 512 w 584"/>
                <a:gd name="T77" fmla="*/ 72 h 656"/>
                <a:gd name="T78" fmla="*/ 544 w 584"/>
                <a:gd name="T79" fmla="*/ 96 h 656"/>
                <a:gd name="T80" fmla="*/ 584 w 584"/>
                <a:gd name="T81" fmla="*/ 168 h 6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4" h="656">
                  <a:moveTo>
                    <a:pt x="584" y="168"/>
                  </a:moveTo>
                  <a:lnTo>
                    <a:pt x="400" y="400"/>
                  </a:lnTo>
                  <a:lnTo>
                    <a:pt x="440" y="416"/>
                  </a:lnTo>
                  <a:lnTo>
                    <a:pt x="416" y="440"/>
                  </a:lnTo>
                  <a:lnTo>
                    <a:pt x="448" y="448"/>
                  </a:lnTo>
                  <a:lnTo>
                    <a:pt x="472" y="528"/>
                  </a:lnTo>
                  <a:lnTo>
                    <a:pt x="496" y="616"/>
                  </a:lnTo>
                  <a:lnTo>
                    <a:pt x="472" y="656"/>
                  </a:lnTo>
                  <a:lnTo>
                    <a:pt x="464" y="584"/>
                  </a:lnTo>
                  <a:lnTo>
                    <a:pt x="448" y="552"/>
                  </a:lnTo>
                  <a:lnTo>
                    <a:pt x="440" y="488"/>
                  </a:lnTo>
                  <a:lnTo>
                    <a:pt x="416" y="528"/>
                  </a:lnTo>
                  <a:lnTo>
                    <a:pt x="400" y="472"/>
                  </a:lnTo>
                  <a:lnTo>
                    <a:pt x="392" y="424"/>
                  </a:lnTo>
                  <a:lnTo>
                    <a:pt x="376" y="384"/>
                  </a:lnTo>
                  <a:lnTo>
                    <a:pt x="368" y="376"/>
                  </a:lnTo>
                  <a:lnTo>
                    <a:pt x="328" y="392"/>
                  </a:lnTo>
                  <a:lnTo>
                    <a:pt x="296" y="344"/>
                  </a:lnTo>
                  <a:lnTo>
                    <a:pt x="296" y="368"/>
                  </a:lnTo>
                  <a:lnTo>
                    <a:pt x="272" y="360"/>
                  </a:lnTo>
                  <a:lnTo>
                    <a:pt x="232" y="368"/>
                  </a:lnTo>
                  <a:lnTo>
                    <a:pt x="256" y="336"/>
                  </a:lnTo>
                  <a:lnTo>
                    <a:pt x="296" y="328"/>
                  </a:lnTo>
                  <a:lnTo>
                    <a:pt x="304" y="304"/>
                  </a:lnTo>
                  <a:lnTo>
                    <a:pt x="264" y="296"/>
                  </a:lnTo>
                  <a:lnTo>
                    <a:pt x="240" y="320"/>
                  </a:lnTo>
                  <a:lnTo>
                    <a:pt x="224" y="288"/>
                  </a:lnTo>
                  <a:lnTo>
                    <a:pt x="200" y="304"/>
                  </a:lnTo>
                  <a:lnTo>
                    <a:pt x="200" y="344"/>
                  </a:lnTo>
                  <a:lnTo>
                    <a:pt x="184" y="360"/>
                  </a:lnTo>
                  <a:lnTo>
                    <a:pt x="136" y="352"/>
                  </a:lnTo>
                  <a:lnTo>
                    <a:pt x="96" y="368"/>
                  </a:lnTo>
                  <a:lnTo>
                    <a:pt x="56" y="368"/>
                  </a:lnTo>
                  <a:lnTo>
                    <a:pt x="0" y="336"/>
                  </a:lnTo>
                  <a:lnTo>
                    <a:pt x="8" y="312"/>
                  </a:lnTo>
                  <a:lnTo>
                    <a:pt x="48" y="336"/>
                  </a:lnTo>
                  <a:lnTo>
                    <a:pt x="64" y="336"/>
                  </a:lnTo>
                  <a:lnTo>
                    <a:pt x="96" y="344"/>
                  </a:lnTo>
                  <a:lnTo>
                    <a:pt x="112" y="328"/>
                  </a:lnTo>
                  <a:lnTo>
                    <a:pt x="120" y="312"/>
                  </a:lnTo>
                  <a:lnTo>
                    <a:pt x="144" y="304"/>
                  </a:lnTo>
                  <a:lnTo>
                    <a:pt x="128" y="272"/>
                  </a:lnTo>
                  <a:lnTo>
                    <a:pt x="120" y="256"/>
                  </a:lnTo>
                  <a:lnTo>
                    <a:pt x="96" y="248"/>
                  </a:lnTo>
                  <a:lnTo>
                    <a:pt x="128" y="216"/>
                  </a:lnTo>
                  <a:lnTo>
                    <a:pt x="104" y="192"/>
                  </a:lnTo>
                  <a:lnTo>
                    <a:pt x="120" y="184"/>
                  </a:lnTo>
                  <a:lnTo>
                    <a:pt x="128" y="184"/>
                  </a:lnTo>
                  <a:lnTo>
                    <a:pt x="136" y="152"/>
                  </a:lnTo>
                  <a:lnTo>
                    <a:pt x="136" y="128"/>
                  </a:lnTo>
                  <a:lnTo>
                    <a:pt x="160" y="128"/>
                  </a:lnTo>
                  <a:lnTo>
                    <a:pt x="184" y="128"/>
                  </a:lnTo>
                  <a:lnTo>
                    <a:pt x="200" y="128"/>
                  </a:lnTo>
                  <a:lnTo>
                    <a:pt x="256" y="152"/>
                  </a:lnTo>
                  <a:lnTo>
                    <a:pt x="280" y="128"/>
                  </a:lnTo>
                  <a:lnTo>
                    <a:pt x="232" y="72"/>
                  </a:lnTo>
                  <a:lnTo>
                    <a:pt x="248" y="64"/>
                  </a:lnTo>
                  <a:lnTo>
                    <a:pt x="240" y="40"/>
                  </a:lnTo>
                  <a:lnTo>
                    <a:pt x="256" y="32"/>
                  </a:lnTo>
                  <a:lnTo>
                    <a:pt x="272" y="48"/>
                  </a:lnTo>
                  <a:lnTo>
                    <a:pt x="288" y="48"/>
                  </a:lnTo>
                  <a:lnTo>
                    <a:pt x="296" y="56"/>
                  </a:lnTo>
                  <a:lnTo>
                    <a:pt x="280" y="72"/>
                  </a:lnTo>
                  <a:lnTo>
                    <a:pt x="312" y="104"/>
                  </a:lnTo>
                  <a:lnTo>
                    <a:pt x="336" y="80"/>
                  </a:lnTo>
                  <a:lnTo>
                    <a:pt x="328" y="64"/>
                  </a:lnTo>
                  <a:lnTo>
                    <a:pt x="336" y="32"/>
                  </a:lnTo>
                  <a:lnTo>
                    <a:pt x="336" y="8"/>
                  </a:lnTo>
                  <a:lnTo>
                    <a:pt x="368" y="0"/>
                  </a:lnTo>
                  <a:lnTo>
                    <a:pt x="392" y="8"/>
                  </a:lnTo>
                  <a:lnTo>
                    <a:pt x="392" y="24"/>
                  </a:lnTo>
                  <a:lnTo>
                    <a:pt x="408" y="32"/>
                  </a:lnTo>
                  <a:lnTo>
                    <a:pt x="424" y="24"/>
                  </a:lnTo>
                  <a:lnTo>
                    <a:pt x="448" y="16"/>
                  </a:lnTo>
                  <a:lnTo>
                    <a:pt x="480" y="24"/>
                  </a:lnTo>
                  <a:lnTo>
                    <a:pt x="504" y="32"/>
                  </a:lnTo>
                  <a:lnTo>
                    <a:pt x="504" y="56"/>
                  </a:lnTo>
                  <a:lnTo>
                    <a:pt x="512" y="72"/>
                  </a:lnTo>
                  <a:lnTo>
                    <a:pt x="536" y="72"/>
                  </a:lnTo>
                  <a:lnTo>
                    <a:pt x="544" y="96"/>
                  </a:lnTo>
                  <a:lnTo>
                    <a:pt x="560" y="112"/>
                  </a:lnTo>
                  <a:lnTo>
                    <a:pt x="584" y="168"/>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26" name="Freeform 25">
              <a:extLst>
                <a:ext uri="{FF2B5EF4-FFF2-40B4-BE49-F238E27FC236}">
                  <a16:creationId xmlns:a16="http://schemas.microsoft.com/office/drawing/2014/main" id="{99FDAA76-6523-4EFB-9DE7-E4C60C50080C}"/>
                </a:ext>
              </a:extLst>
            </p:cNvPr>
            <p:cNvSpPr>
              <a:spLocks/>
            </p:cNvSpPr>
            <p:nvPr/>
          </p:nvSpPr>
          <p:spPr bwMode="auto">
            <a:xfrm>
              <a:off x="712" y="1984"/>
              <a:ext cx="40" cy="24"/>
            </a:xfrm>
            <a:custGeom>
              <a:avLst/>
              <a:gdLst>
                <a:gd name="T0" fmla="*/ 0 w 40"/>
                <a:gd name="T1" fmla="*/ 0 h 24"/>
                <a:gd name="T2" fmla="*/ 0 w 40"/>
                <a:gd name="T3" fmla="*/ 16 h 24"/>
                <a:gd name="T4" fmla="*/ 8 w 40"/>
                <a:gd name="T5" fmla="*/ 24 h 24"/>
                <a:gd name="T6" fmla="*/ 24 w 40"/>
                <a:gd name="T7" fmla="*/ 24 h 24"/>
                <a:gd name="T8" fmla="*/ 40 w 40"/>
                <a:gd name="T9" fmla="*/ 8 h 24"/>
                <a:gd name="T10" fmla="*/ 16 w 40"/>
                <a:gd name="T11" fmla="*/ 0 h 24"/>
                <a:gd name="T12" fmla="*/ 0 w 4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4">
                  <a:moveTo>
                    <a:pt x="0" y="0"/>
                  </a:moveTo>
                  <a:lnTo>
                    <a:pt x="0" y="16"/>
                  </a:lnTo>
                  <a:lnTo>
                    <a:pt x="8" y="24"/>
                  </a:lnTo>
                  <a:lnTo>
                    <a:pt x="24" y="24"/>
                  </a:lnTo>
                  <a:lnTo>
                    <a:pt x="40" y="8"/>
                  </a:lnTo>
                  <a:lnTo>
                    <a:pt x="16" y="0"/>
                  </a:lnTo>
                  <a:lnTo>
                    <a:pt x="0" y="0"/>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27" name="Freeform 26">
              <a:extLst>
                <a:ext uri="{FF2B5EF4-FFF2-40B4-BE49-F238E27FC236}">
                  <a16:creationId xmlns:a16="http://schemas.microsoft.com/office/drawing/2014/main" id="{ECF10A85-E6C5-4FA4-B0D5-7354FFC91736}"/>
                </a:ext>
              </a:extLst>
            </p:cNvPr>
            <p:cNvSpPr>
              <a:spLocks/>
            </p:cNvSpPr>
            <p:nvPr/>
          </p:nvSpPr>
          <p:spPr bwMode="auto">
            <a:xfrm>
              <a:off x="536" y="1904"/>
              <a:ext cx="32" cy="8"/>
            </a:xfrm>
            <a:custGeom>
              <a:avLst/>
              <a:gdLst>
                <a:gd name="T0" fmla="*/ 0 w 32"/>
                <a:gd name="T1" fmla="*/ 0 h 8"/>
                <a:gd name="T2" fmla="*/ 8 w 32"/>
                <a:gd name="T3" fmla="*/ 0 h 8"/>
                <a:gd name="T4" fmla="*/ 16 w 32"/>
                <a:gd name="T5" fmla="*/ 0 h 8"/>
                <a:gd name="T6" fmla="*/ 24 w 32"/>
                <a:gd name="T7" fmla="*/ 0 h 8"/>
                <a:gd name="T8" fmla="*/ 24 w 32"/>
                <a:gd name="T9" fmla="*/ 0 h 8"/>
                <a:gd name="T10" fmla="*/ 32 w 32"/>
                <a:gd name="T11" fmla="*/ 8 h 8"/>
                <a:gd name="T12" fmla="*/ 24 w 32"/>
                <a:gd name="T13" fmla="*/ 8 h 8"/>
                <a:gd name="T14" fmla="*/ 16 w 32"/>
                <a:gd name="T15" fmla="*/ 8 h 8"/>
                <a:gd name="T16" fmla="*/ 0 w 32"/>
                <a:gd name="T17" fmla="*/ 8 h 8"/>
                <a:gd name="T18" fmla="*/ 0 w 32"/>
                <a:gd name="T19" fmla="*/ 8 h 8"/>
                <a:gd name="T20" fmla="*/ 0 w 3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8">
                  <a:moveTo>
                    <a:pt x="0" y="0"/>
                  </a:moveTo>
                  <a:lnTo>
                    <a:pt x="8" y="0"/>
                  </a:lnTo>
                  <a:lnTo>
                    <a:pt x="16" y="0"/>
                  </a:lnTo>
                  <a:lnTo>
                    <a:pt x="24" y="0"/>
                  </a:lnTo>
                  <a:lnTo>
                    <a:pt x="32" y="8"/>
                  </a:lnTo>
                  <a:lnTo>
                    <a:pt x="24" y="8"/>
                  </a:lnTo>
                  <a:lnTo>
                    <a:pt x="16" y="8"/>
                  </a:lnTo>
                  <a:lnTo>
                    <a:pt x="0" y="8"/>
                  </a:lnTo>
                  <a:lnTo>
                    <a:pt x="0" y="0"/>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28" name="Freeform 27">
              <a:extLst>
                <a:ext uri="{FF2B5EF4-FFF2-40B4-BE49-F238E27FC236}">
                  <a16:creationId xmlns:a16="http://schemas.microsoft.com/office/drawing/2014/main" id="{DCD36756-531D-4A54-BE69-D71959DE3047}"/>
                </a:ext>
              </a:extLst>
            </p:cNvPr>
            <p:cNvSpPr>
              <a:spLocks/>
            </p:cNvSpPr>
            <p:nvPr/>
          </p:nvSpPr>
          <p:spPr bwMode="auto">
            <a:xfrm>
              <a:off x="664" y="1760"/>
              <a:ext cx="16" cy="24"/>
            </a:xfrm>
            <a:custGeom>
              <a:avLst/>
              <a:gdLst>
                <a:gd name="T0" fmla="*/ 16 w 16"/>
                <a:gd name="T1" fmla="*/ 8 h 24"/>
                <a:gd name="T2" fmla="*/ 8 w 16"/>
                <a:gd name="T3" fmla="*/ 8 h 24"/>
                <a:gd name="T4" fmla="*/ 8 w 16"/>
                <a:gd name="T5" fmla="*/ 0 h 24"/>
                <a:gd name="T6" fmla="*/ 0 w 16"/>
                <a:gd name="T7" fmla="*/ 0 h 24"/>
                <a:gd name="T8" fmla="*/ 0 w 16"/>
                <a:gd name="T9" fmla="*/ 0 h 24"/>
                <a:gd name="T10" fmla="*/ 0 w 16"/>
                <a:gd name="T11" fmla="*/ 8 h 24"/>
                <a:gd name="T12" fmla="*/ 0 w 16"/>
                <a:gd name="T13" fmla="*/ 16 h 24"/>
                <a:gd name="T14" fmla="*/ 8 w 16"/>
                <a:gd name="T15" fmla="*/ 24 h 24"/>
                <a:gd name="T16" fmla="*/ 8 w 16"/>
                <a:gd name="T17" fmla="*/ 24 h 24"/>
                <a:gd name="T18" fmla="*/ 16 w 16"/>
                <a:gd name="T19" fmla="*/ 16 h 24"/>
                <a:gd name="T20" fmla="*/ 16 w 16"/>
                <a:gd name="T21" fmla="*/ 8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24">
                  <a:moveTo>
                    <a:pt x="16" y="8"/>
                  </a:moveTo>
                  <a:lnTo>
                    <a:pt x="8" y="8"/>
                  </a:lnTo>
                  <a:lnTo>
                    <a:pt x="8" y="0"/>
                  </a:lnTo>
                  <a:lnTo>
                    <a:pt x="0" y="0"/>
                  </a:lnTo>
                  <a:lnTo>
                    <a:pt x="0" y="8"/>
                  </a:lnTo>
                  <a:lnTo>
                    <a:pt x="0" y="16"/>
                  </a:lnTo>
                  <a:lnTo>
                    <a:pt x="8" y="24"/>
                  </a:lnTo>
                  <a:lnTo>
                    <a:pt x="16" y="16"/>
                  </a:lnTo>
                  <a:lnTo>
                    <a:pt x="16" y="8"/>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29729" name="Freeform 28">
              <a:extLst>
                <a:ext uri="{FF2B5EF4-FFF2-40B4-BE49-F238E27FC236}">
                  <a16:creationId xmlns:a16="http://schemas.microsoft.com/office/drawing/2014/main" id="{D8AB8310-9EDF-4AC0-9109-54E8780D13F0}"/>
                </a:ext>
              </a:extLst>
            </p:cNvPr>
            <p:cNvSpPr>
              <a:spLocks/>
            </p:cNvSpPr>
            <p:nvPr/>
          </p:nvSpPr>
          <p:spPr bwMode="auto">
            <a:xfrm>
              <a:off x="696" y="1648"/>
              <a:ext cx="40" cy="32"/>
            </a:xfrm>
            <a:custGeom>
              <a:avLst/>
              <a:gdLst>
                <a:gd name="T0" fmla="*/ 0 w 40"/>
                <a:gd name="T1" fmla="*/ 0 h 32"/>
                <a:gd name="T2" fmla="*/ 8 w 40"/>
                <a:gd name="T3" fmla="*/ 16 h 32"/>
                <a:gd name="T4" fmla="*/ 16 w 40"/>
                <a:gd name="T5" fmla="*/ 24 h 32"/>
                <a:gd name="T6" fmla="*/ 32 w 40"/>
                <a:gd name="T7" fmla="*/ 32 h 32"/>
                <a:gd name="T8" fmla="*/ 40 w 40"/>
                <a:gd name="T9" fmla="*/ 24 h 32"/>
                <a:gd name="T10" fmla="*/ 40 w 40"/>
                <a:gd name="T11" fmla="*/ 16 h 32"/>
                <a:gd name="T12" fmla="*/ 24 w 40"/>
                <a:gd name="T13" fmla="*/ 8 h 32"/>
                <a:gd name="T14" fmla="*/ 0 w 40"/>
                <a:gd name="T15" fmla="*/ 0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32">
                  <a:moveTo>
                    <a:pt x="0" y="0"/>
                  </a:moveTo>
                  <a:lnTo>
                    <a:pt x="8" y="16"/>
                  </a:lnTo>
                  <a:lnTo>
                    <a:pt x="16" y="24"/>
                  </a:lnTo>
                  <a:lnTo>
                    <a:pt x="32" y="32"/>
                  </a:lnTo>
                  <a:lnTo>
                    <a:pt x="40" y="24"/>
                  </a:lnTo>
                  <a:lnTo>
                    <a:pt x="40" y="16"/>
                  </a:lnTo>
                  <a:lnTo>
                    <a:pt x="24" y="8"/>
                  </a:lnTo>
                  <a:lnTo>
                    <a:pt x="0" y="0"/>
                  </a:lnTo>
                  <a:close/>
                </a:path>
              </a:pathLst>
            </a:custGeom>
            <a:solidFill>
              <a:schemeClr val="accent2"/>
            </a:solidFill>
            <a:ln w="12700">
              <a:solidFill>
                <a:srgbClr val="000000"/>
              </a:solidFill>
              <a:prstDash val="solid"/>
              <a:round/>
              <a:headEnd/>
              <a:tailEnd/>
            </a:ln>
          </p:spPr>
          <p:txBody>
            <a:bodyPr/>
            <a:lstStyle/>
            <a:p>
              <a:endParaRPr lang="en-US" dirty="0"/>
            </a:p>
          </p:txBody>
        </p:sp>
      </p:grpSp>
      <p:sp>
        <p:nvSpPr>
          <p:cNvPr id="36893" name="Rectangle 29">
            <a:extLst>
              <a:ext uri="{FF2B5EF4-FFF2-40B4-BE49-F238E27FC236}">
                <a16:creationId xmlns:a16="http://schemas.microsoft.com/office/drawing/2014/main" id="{CC0ADF4F-CEA8-4C9F-A03B-032ACB7DA885}"/>
              </a:ext>
            </a:extLst>
          </p:cNvPr>
          <p:cNvSpPr>
            <a:spLocks noChangeArrowheads="1"/>
          </p:cNvSpPr>
          <p:nvPr/>
        </p:nvSpPr>
        <p:spPr bwMode="auto">
          <a:xfrm>
            <a:off x="708025" y="1309688"/>
            <a:ext cx="3127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dirty="0">
                <a:solidFill>
                  <a:srgbClr val="BF0922"/>
                </a:solidFill>
                <a:effectLst>
                  <a:outerShdw blurRad="38100" dist="38100" dir="2700000" algn="tl">
                    <a:srgbClr val="C0C0C0"/>
                  </a:outerShdw>
                </a:effectLst>
                <a:latin typeface="Arial" charset="0"/>
              </a:rPr>
              <a:t>Country Decision</a:t>
            </a:r>
          </a:p>
        </p:txBody>
      </p:sp>
      <p:sp>
        <p:nvSpPr>
          <p:cNvPr id="36894" name="Rectangle 30">
            <a:extLst>
              <a:ext uri="{FF2B5EF4-FFF2-40B4-BE49-F238E27FC236}">
                <a16:creationId xmlns:a16="http://schemas.microsoft.com/office/drawing/2014/main" id="{A22EC2F7-0656-417E-B9DA-38F426CC76F3}"/>
              </a:ext>
            </a:extLst>
          </p:cNvPr>
          <p:cNvSpPr>
            <a:spLocks noChangeArrowheads="1"/>
          </p:cNvSpPr>
          <p:nvPr/>
        </p:nvSpPr>
        <p:spPr bwMode="auto">
          <a:xfrm>
            <a:off x="4356100" y="1309688"/>
            <a:ext cx="3762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dirty="0">
                <a:solidFill>
                  <a:srgbClr val="BF0922"/>
                </a:solidFill>
                <a:effectLst>
                  <a:outerShdw blurRad="38100" dist="38100" dir="2700000" algn="tl">
                    <a:srgbClr val="C0C0C0"/>
                  </a:outerShdw>
                </a:effectLst>
                <a:latin typeface="Arial" charset="0"/>
              </a:rPr>
              <a:t>Key Success Factors</a:t>
            </a:r>
          </a:p>
        </p:txBody>
      </p:sp>
      <p:sp>
        <p:nvSpPr>
          <p:cNvPr id="36895" name="Rectangle 31">
            <a:extLst>
              <a:ext uri="{FF2B5EF4-FFF2-40B4-BE49-F238E27FC236}">
                <a16:creationId xmlns:a16="http://schemas.microsoft.com/office/drawing/2014/main" id="{0CEA835E-26D5-4899-B622-EC9A27264599}"/>
              </a:ext>
            </a:extLst>
          </p:cNvPr>
          <p:cNvSpPr>
            <a:spLocks noChangeArrowheads="1"/>
          </p:cNvSpPr>
          <p:nvPr/>
        </p:nvSpPr>
        <p:spPr bwMode="auto">
          <a:xfrm>
            <a:off x="4127500" y="1978025"/>
            <a:ext cx="4624388" cy="458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1087438" indent="-457200">
              <a:defRPr sz="2400">
                <a:solidFill>
                  <a:schemeClr val="tx1"/>
                </a:solidFill>
                <a:latin typeface="Arial" panose="020B0604020202020204" pitchFamily="34" charset="0"/>
                <a:ea typeface="ＭＳ Ｐゴシック" panose="020B0600070205080204" pitchFamily="34" charset="-128"/>
              </a:defRPr>
            </a:lvl2pPr>
            <a:lvl3pPr marL="1724025" indent="-457200">
              <a:defRPr sz="2400">
                <a:solidFill>
                  <a:schemeClr val="tx1"/>
                </a:solidFill>
                <a:latin typeface="Arial" panose="020B0604020202020204" pitchFamily="34" charset="0"/>
                <a:ea typeface="ＭＳ Ｐゴシック" panose="020B0600070205080204" pitchFamily="34" charset="-128"/>
              </a:defRPr>
            </a:lvl3pPr>
            <a:lvl4pPr marL="2360613" indent="-457200">
              <a:defRPr sz="2400">
                <a:solidFill>
                  <a:schemeClr val="tx1"/>
                </a:solidFill>
                <a:latin typeface="Arial" panose="020B0604020202020204" pitchFamily="34" charset="0"/>
                <a:ea typeface="ＭＳ Ｐゴシック" panose="020B0600070205080204" pitchFamily="34" charset="-128"/>
              </a:defRPr>
            </a:lvl4pPr>
            <a:lvl5pPr marL="2997200" indent="-457200">
              <a:defRPr sz="2400">
                <a:solidFill>
                  <a:schemeClr val="tx1"/>
                </a:solidFill>
                <a:latin typeface="Arial" panose="020B0604020202020204" pitchFamily="34" charset="0"/>
                <a:ea typeface="ＭＳ Ｐゴシック" panose="020B0600070205080204" pitchFamily="34" charset="-128"/>
              </a:defRPr>
            </a:lvl5pPr>
            <a:lvl6pPr marL="3454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911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4368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826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Arial" panose="020B0604020202020204" pitchFamily="34" charset="0"/>
              <a:buAutoNum type="arabicPeriod"/>
            </a:pPr>
            <a:r>
              <a:rPr lang="en-US" altLang="en-US" b="1" dirty="0"/>
              <a:t>Political risks, government rules, attitudes, incentives</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Cultural and economic issues</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Location of markets</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Labor talent, attitudes, productivity, costs</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Availability of supplies, communications, energy</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Exchange rates and currency risks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6893"/>
                                        </p:tgtEl>
                                        <p:attrNameLst>
                                          <p:attrName>style.visibility</p:attrName>
                                        </p:attrNameLst>
                                      </p:cBhvr>
                                      <p:to>
                                        <p:strVal val="visible"/>
                                      </p:to>
                                    </p:set>
                                    <p:animEffect transition="in" filter="wipe(left)">
                                      <p:cBhvr>
                                        <p:cTn id="7" dur="500"/>
                                        <p:tgtEl>
                                          <p:spTgt spid="36893"/>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36867"/>
                                        </p:tgtEl>
                                        <p:attrNameLst>
                                          <p:attrName>style.visibility</p:attrName>
                                        </p:attrNameLst>
                                      </p:cBhvr>
                                      <p:to>
                                        <p:strVal val="visible"/>
                                      </p:to>
                                    </p:set>
                                    <p:animEffect transition="in" filter="dissolve">
                                      <p:cBhvr>
                                        <p:cTn id="11" dur="500"/>
                                        <p:tgtEl>
                                          <p:spTgt spid="36867"/>
                                        </p:tgtEl>
                                      </p:cBhvr>
                                    </p:animEffect>
                                  </p:childTnLst>
                                </p:cTn>
                              </p:par>
                            </p:childTnLst>
                          </p:cTn>
                        </p:par>
                        <p:par>
                          <p:cTn id="12" fill="hold" nodeType="afterGroup">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36894"/>
                                        </p:tgtEl>
                                        <p:attrNameLst>
                                          <p:attrName>style.visibility</p:attrName>
                                        </p:attrNameLst>
                                      </p:cBhvr>
                                      <p:to>
                                        <p:strVal val="visible"/>
                                      </p:to>
                                    </p:set>
                                    <p:animEffect transition="in" filter="wipe(left)">
                                      <p:cBhvr>
                                        <p:cTn id="15" dur="500"/>
                                        <p:tgtEl>
                                          <p:spTgt spid="36894"/>
                                        </p:tgtEl>
                                      </p:cBhvr>
                                    </p:animEffect>
                                  </p:childTnLst>
                                </p:cTn>
                              </p:par>
                            </p:childTnLst>
                          </p:cTn>
                        </p:par>
                        <p:par>
                          <p:cTn id="16" fill="hold" nodeType="afterGroup">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36895"/>
                                        </p:tgtEl>
                                        <p:attrNameLst>
                                          <p:attrName>style.visibility</p:attrName>
                                        </p:attrNameLst>
                                      </p:cBhvr>
                                      <p:to>
                                        <p:strVal val="visible"/>
                                      </p:to>
                                    </p:set>
                                    <p:animEffect transition="in" filter="strips(downRight)">
                                      <p:cBhvr>
                                        <p:cTn id="19" dur="500"/>
                                        <p:tgtEl>
                                          <p:spTgt spid="36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3" grpId="0" autoUpdateAnimBg="0"/>
      <p:bldP spid="36894" grpId="0" autoUpdateAnimBg="0"/>
      <p:bldP spid="3689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A5B8D3D-2C00-4537-A4BF-B60BFD5DC340}"/>
              </a:ext>
            </a:extLst>
          </p:cNvPr>
          <p:cNvSpPr>
            <a:spLocks noGrp="1" noChangeArrowheads="1"/>
          </p:cNvSpPr>
          <p:nvPr>
            <p:ph type="title"/>
          </p:nvPr>
        </p:nvSpPr>
        <p:spPr>
          <a:xfrm>
            <a:off x="685800" y="358775"/>
            <a:ext cx="7772400" cy="8636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Location Decisions</a:t>
            </a:r>
          </a:p>
        </p:txBody>
      </p:sp>
      <p:sp>
        <p:nvSpPr>
          <p:cNvPr id="38915" name="Rectangle 3">
            <a:extLst>
              <a:ext uri="{FF2B5EF4-FFF2-40B4-BE49-F238E27FC236}">
                <a16:creationId xmlns:a16="http://schemas.microsoft.com/office/drawing/2014/main" id="{C7DC65B3-C530-4411-9059-C2A0767B6CED}"/>
              </a:ext>
            </a:extLst>
          </p:cNvPr>
          <p:cNvSpPr>
            <a:spLocks noChangeArrowheads="1"/>
          </p:cNvSpPr>
          <p:nvPr/>
        </p:nvSpPr>
        <p:spPr bwMode="auto">
          <a:xfrm>
            <a:off x="708025" y="1309688"/>
            <a:ext cx="2384425"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defRPr/>
            </a:pPr>
            <a:r>
              <a:rPr lang="en-US" altLang="en-US" sz="2800" b="1" dirty="0">
                <a:solidFill>
                  <a:srgbClr val="BF0922"/>
                </a:solidFill>
                <a:effectLst>
                  <a:outerShdw blurRad="38100" dist="38100" dir="2700000" algn="tl">
                    <a:srgbClr val="C0C0C0"/>
                  </a:outerShdw>
                </a:effectLst>
                <a:latin typeface="Arial" charset="0"/>
              </a:rPr>
              <a:t>Region/ Community Decision</a:t>
            </a:r>
          </a:p>
        </p:txBody>
      </p:sp>
      <p:sp>
        <p:nvSpPr>
          <p:cNvPr id="38916" name="Rectangle 4">
            <a:extLst>
              <a:ext uri="{FF2B5EF4-FFF2-40B4-BE49-F238E27FC236}">
                <a16:creationId xmlns:a16="http://schemas.microsoft.com/office/drawing/2014/main" id="{7C1B4ED7-EEE3-4CD8-A281-D6A9AABB4411}"/>
              </a:ext>
            </a:extLst>
          </p:cNvPr>
          <p:cNvSpPr>
            <a:spLocks noChangeArrowheads="1"/>
          </p:cNvSpPr>
          <p:nvPr/>
        </p:nvSpPr>
        <p:spPr bwMode="auto">
          <a:xfrm>
            <a:off x="4089400" y="1309688"/>
            <a:ext cx="3762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dirty="0">
                <a:solidFill>
                  <a:srgbClr val="BF0922"/>
                </a:solidFill>
                <a:effectLst>
                  <a:outerShdw blurRad="38100" dist="38100" dir="2700000" algn="tl">
                    <a:srgbClr val="C0C0C0"/>
                  </a:outerShdw>
                </a:effectLst>
                <a:latin typeface="Arial" charset="0"/>
              </a:rPr>
              <a:t>Key Success Factors</a:t>
            </a:r>
          </a:p>
        </p:txBody>
      </p:sp>
      <p:sp>
        <p:nvSpPr>
          <p:cNvPr id="38917" name="Rectangle 5">
            <a:extLst>
              <a:ext uri="{FF2B5EF4-FFF2-40B4-BE49-F238E27FC236}">
                <a16:creationId xmlns:a16="http://schemas.microsoft.com/office/drawing/2014/main" id="{E7B14B04-3FA2-443C-BA52-50C4032C4BA3}"/>
              </a:ext>
            </a:extLst>
          </p:cNvPr>
          <p:cNvSpPr>
            <a:spLocks noChangeArrowheads="1"/>
          </p:cNvSpPr>
          <p:nvPr/>
        </p:nvSpPr>
        <p:spPr bwMode="auto">
          <a:xfrm>
            <a:off x="3594100" y="1927225"/>
            <a:ext cx="5360988"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1087438" indent="-457200">
              <a:defRPr sz="2400">
                <a:solidFill>
                  <a:schemeClr val="tx1"/>
                </a:solidFill>
                <a:latin typeface="Arial" panose="020B0604020202020204" pitchFamily="34" charset="0"/>
                <a:ea typeface="ＭＳ Ｐゴシック" panose="020B0600070205080204" pitchFamily="34" charset="-128"/>
              </a:defRPr>
            </a:lvl2pPr>
            <a:lvl3pPr marL="1724025" indent="-457200">
              <a:defRPr sz="2400">
                <a:solidFill>
                  <a:schemeClr val="tx1"/>
                </a:solidFill>
                <a:latin typeface="Arial" panose="020B0604020202020204" pitchFamily="34" charset="0"/>
                <a:ea typeface="ＭＳ Ｐゴシック" panose="020B0600070205080204" pitchFamily="34" charset="-128"/>
              </a:defRPr>
            </a:lvl3pPr>
            <a:lvl4pPr marL="2360613" indent="-457200">
              <a:defRPr sz="2400">
                <a:solidFill>
                  <a:schemeClr val="tx1"/>
                </a:solidFill>
                <a:latin typeface="Arial" panose="020B0604020202020204" pitchFamily="34" charset="0"/>
                <a:ea typeface="ＭＳ Ｐゴシック" panose="020B0600070205080204" pitchFamily="34" charset="-128"/>
              </a:defRPr>
            </a:lvl4pPr>
            <a:lvl5pPr marL="2997200" indent="-457200">
              <a:defRPr sz="2400">
                <a:solidFill>
                  <a:schemeClr val="tx1"/>
                </a:solidFill>
                <a:latin typeface="Arial" panose="020B0604020202020204" pitchFamily="34" charset="0"/>
                <a:ea typeface="ＭＳ Ｐゴシック" panose="020B0600070205080204" pitchFamily="34" charset="-128"/>
              </a:defRPr>
            </a:lvl5pPr>
            <a:lvl6pPr marL="3454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911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4368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826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Arial" panose="020B0604020202020204" pitchFamily="34" charset="0"/>
              <a:buAutoNum type="arabicPeriod"/>
            </a:pPr>
            <a:r>
              <a:rPr lang="en-US" altLang="en-US" b="1" dirty="0"/>
              <a:t>Corporate desires</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Attractiveness of region </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Labor availability and costs</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Costs and availability of utilities</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Environmental regulations</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Government incentives and fiscal policies</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Proximity to raw materials and customers</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Land/construction costs</a:t>
            </a:r>
          </a:p>
        </p:txBody>
      </p:sp>
      <p:grpSp>
        <p:nvGrpSpPr>
          <p:cNvPr id="38918" name="Group 6">
            <a:extLst>
              <a:ext uri="{FF2B5EF4-FFF2-40B4-BE49-F238E27FC236}">
                <a16:creationId xmlns:a16="http://schemas.microsoft.com/office/drawing/2014/main" id="{217C2990-3D80-42E6-9D9F-B20343BC8E6F}"/>
              </a:ext>
            </a:extLst>
          </p:cNvPr>
          <p:cNvGrpSpPr>
            <a:grpSpLocks/>
          </p:cNvGrpSpPr>
          <p:nvPr/>
        </p:nvGrpSpPr>
        <p:grpSpPr bwMode="auto">
          <a:xfrm>
            <a:off x="469900" y="2747963"/>
            <a:ext cx="2843213" cy="2554287"/>
            <a:chOff x="328" y="1643"/>
            <a:chExt cx="1791" cy="1609"/>
          </a:xfrm>
        </p:grpSpPr>
        <p:grpSp>
          <p:nvGrpSpPr>
            <p:cNvPr id="31753" name="Group 7">
              <a:extLst>
                <a:ext uri="{FF2B5EF4-FFF2-40B4-BE49-F238E27FC236}">
                  <a16:creationId xmlns:a16="http://schemas.microsoft.com/office/drawing/2014/main" id="{1A6E7BF0-4CC5-4F41-A17B-8492497097B5}"/>
                </a:ext>
              </a:extLst>
            </p:cNvPr>
            <p:cNvGrpSpPr>
              <a:grpSpLocks/>
            </p:cNvGrpSpPr>
            <p:nvPr/>
          </p:nvGrpSpPr>
          <p:grpSpPr bwMode="auto">
            <a:xfrm>
              <a:off x="328" y="1643"/>
              <a:ext cx="1791" cy="1609"/>
              <a:chOff x="328" y="1643"/>
              <a:chExt cx="1791" cy="1609"/>
            </a:xfrm>
          </p:grpSpPr>
          <p:grpSp>
            <p:nvGrpSpPr>
              <p:cNvPr id="31760" name="Group 8">
                <a:extLst>
                  <a:ext uri="{FF2B5EF4-FFF2-40B4-BE49-F238E27FC236}">
                    <a16:creationId xmlns:a16="http://schemas.microsoft.com/office/drawing/2014/main" id="{FAF6BBF6-4DC1-48A4-91E4-DCFD26CF2846}"/>
                  </a:ext>
                </a:extLst>
              </p:cNvPr>
              <p:cNvGrpSpPr>
                <a:grpSpLocks/>
              </p:cNvGrpSpPr>
              <p:nvPr/>
            </p:nvGrpSpPr>
            <p:grpSpPr bwMode="auto">
              <a:xfrm rot="101951">
                <a:off x="328" y="1643"/>
                <a:ext cx="1791" cy="1609"/>
                <a:chOff x="3320" y="1140"/>
                <a:chExt cx="888" cy="824"/>
              </a:xfrm>
            </p:grpSpPr>
            <p:sp>
              <p:nvSpPr>
                <p:cNvPr id="31767" name="Freeform 9">
                  <a:extLst>
                    <a:ext uri="{FF2B5EF4-FFF2-40B4-BE49-F238E27FC236}">
                      <a16:creationId xmlns:a16="http://schemas.microsoft.com/office/drawing/2014/main" id="{C381F512-8497-454B-91F2-7A5D4CA0D3BB}"/>
                    </a:ext>
                  </a:extLst>
                </p:cNvPr>
                <p:cNvSpPr>
                  <a:spLocks/>
                </p:cNvSpPr>
                <p:nvPr/>
              </p:nvSpPr>
              <p:spPr bwMode="auto">
                <a:xfrm>
                  <a:off x="3320" y="1140"/>
                  <a:ext cx="368" cy="408"/>
                </a:xfrm>
                <a:custGeom>
                  <a:avLst/>
                  <a:gdLst>
                    <a:gd name="T0" fmla="*/ 0 w 368"/>
                    <a:gd name="T1" fmla="*/ 32 h 408"/>
                    <a:gd name="T2" fmla="*/ 96 w 368"/>
                    <a:gd name="T3" fmla="*/ 32 h 408"/>
                    <a:gd name="T4" fmla="*/ 96 w 368"/>
                    <a:gd name="T5" fmla="*/ 0 h 408"/>
                    <a:gd name="T6" fmla="*/ 120 w 368"/>
                    <a:gd name="T7" fmla="*/ 8 h 408"/>
                    <a:gd name="T8" fmla="*/ 120 w 368"/>
                    <a:gd name="T9" fmla="*/ 32 h 408"/>
                    <a:gd name="T10" fmla="*/ 168 w 368"/>
                    <a:gd name="T11" fmla="*/ 56 h 408"/>
                    <a:gd name="T12" fmla="*/ 184 w 368"/>
                    <a:gd name="T13" fmla="*/ 48 h 408"/>
                    <a:gd name="T14" fmla="*/ 208 w 368"/>
                    <a:gd name="T15" fmla="*/ 48 h 408"/>
                    <a:gd name="T16" fmla="*/ 232 w 368"/>
                    <a:gd name="T17" fmla="*/ 72 h 408"/>
                    <a:gd name="T18" fmla="*/ 240 w 368"/>
                    <a:gd name="T19" fmla="*/ 64 h 408"/>
                    <a:gd name="T20" fmla="*/ 280 w 368"/>
                    <a:gd name="T21" fmla="*/ 72 h 408"/>
                    <a:gd name="T22" fmla="*/ 296 w 368"/>
                    <a:gd name="T23" fmla="*/ 56 h 408"/>
                    <a:gd name="T24" fmla="*/ 320 w 368"/>
                    <a:gd name="T25" fmla="*/ 64 h 408"/>
                    <a:gd name="T26" fmla="*/ 368 w 368"/>
                    <a:gd name="T27" fmla="*/ 64 h 408"/>
                    <a:gd name="T28" fmla="*/ 296 w 368"/>
                    <a:gd name="T29" fmla="*/ 120 h 408"/>
                    <a:gd name="T30" fmla="*/ 256 w 368"/>
                    <a:gd name="T31" fmla="*/ 160 h 408"/>
                    <a:gd name="T32" fmla="*/ 264 w 368"/>
                    <a:gd name="T33" fmla="*/ 224 h 408"/>
                    <a:gd name="T34" fmla="*/ 240 w 368"/>
                    <a:gd name="T35" fmla="*/ 256 h 408"/>
                    <a:gd name="T36" fmla="*/ 248 w 368"/>
                    <a:gd name="T37" fmla="*/ 272 h 408"/>
                    <a:gd name="T38" fmla="*/ 248 w 368"/>
                    <a:gd name="T39" fmla="*/ 320 h 408"/>
                    <a:gd name="T40" fmla="*/ 272 w 368"/>
                    <a:gd name="T41" fmla="*/ 320 h 408"/>
                    <a:gd name="T42" fmla="*/ 312 w 368"/>
                    <a:gd name="T43" fmla="*/ 352 h 408"/>
                    <a:gd name="T44" fmla="*/ 328 w 368"/>
                    <a:gd name="T45" fmla="*/ 400 h 408"/>
                    <a:gd name="T46" fmla="*/ 64 w 368"/>
                    <a:gd name="T47" fmla="*/ 408 h 408"/>
                    <a:gd name="T48" fmla="*/ 72 w 368"/>
                    <a:gd name="T49" fmla="*/ 296 h 408"/>
                    <a:gd name="T50" fmla="*/ 48 w 368"/>
                    <a:gd name="T51" fmla="*/ 272 h 408"/>
                    <a:gd name="T52" fmla="*/ 56 w 368"/>
                    <a:gd name="T53" fmla="*/ 240 h 408"/>
                    <a:gd name="T54" fmla="*/ 64 w 368"/>
                    <a:gd name="T55" fmla="*/ 224 h 408"/>
                    <a:gd name="T56" fmla="*/ 48 w 368"/>
                    <a:gd name="T57" fmla="*/ 144 h 408"/>
                    <a:gd name="T58" fmla="*/ 24 w 368"/>
                    <a:gd name="T59" fmla="*/ 96 h 408"/>
                    <a:gd name="T60" fmla="*/ 0 w 368"/>
                    <a:gd name="T61" fmla="*/ 32 h 4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8" h="408">
                      <a:moveTo>
                        <a:pt x="0" y="32"/>
                      </a:moveTo>
                      <a:lnTo>
                        <a:pt x="96" y="32"/>
                      </a:lnTo>
                      <a:lnTo>
                        <a:pt x="96" y="0"/>
                      </a:lnTo>
                      <a:lnTo>
                        <a:pt x="120" y="8"/>
                      </a:lnTo>
                      <a:lnTo>
                        <a:pt x="120" y="32"/>
                      </a:lnTo>
                      <a:lnTo>
                        <a:pt x="168" y="56"/>
                      </a:lnTo>
                      <a:lnTo>
                        <a:pt x="184" y="48"/>
                      </a:lnTo>
                      <a:lnTo>
                        <a:pt x="208" y="48"/>
                      </a:lnTo>
                      <a:lnTo>
                        <a:pt x="232" y="72"/>
                      </a:lnTo>
                      <a:lnTo>
                        <a:pt x="240" y="64"/>
                      </a:lnTo>
                      <a:lnTo>
                        <a:pt x="280" y="72"/>
                      </a:lnTo>
                      <a:lnTo>
                        <a:pt x="296" y="56"/>
                      </a:lnTo>
                      <a:lnTo>
                        <a:pt x="320" y="64"/>
                      </a:lnTo>
                      <a:lnTo>
                        <a:pt x="368" y="64"/>
                      </a:lnTo>
                      <a:lnTo>
                        <a:pt x="296" y="120"/>
                      </a:lnTo>
                      <a:lnTo>
                        <a:pt x="256" y="160"/>
                      </a:lnTo>
                      <a:lnTo>
                        <a:pt x="264" y="224"/>
                      </a:lnTo>
                      <a:lnTo>
                        <a:pt x="240" y="256"/>
                      </a:lnTo>
                      <a:lnTo>
                        <a:pt x="248" y="272"/>
                      </a:lnTo>
                      <a:lnTo>
                        <a:pt x="248" y="320"/>
                      </a:lnTo>
                      <a:lnTo>
                        <a:pt x="272" y="320"/>
                      </a:lnTo>
                      <a:lnTo>
                        <a:pt x="312" y="352"/>
                      </a:lnTo>
                      <a:lnTo>
                        <a:pt x="328" y="400"/>
                      </a:lnTo>
                      <a:lnTo>
                        <a:pt x="64" y="408"/>
                      </a:lnTo>
                      <a:lnTo>
                        <a:pt x="72" y="296"/>
                      </a:lnTo>
                      <a:lnTo>
                        <a:pt x="48" y="272"/>
                      </a:lnTo>
                      <a:lnTo>
                        <a:pt x="56" y="240"/>
                      </a:lnTo>
                      <a:lnTo>
                        <a:pt x="64" y="224"/>
                      </a:lnTo>
                      <a:lnTo>
                        <a:pt x="48" y="144"/>
                      </a:lnTo>
                      <a:lnTo>
                        <a:pt x="24" y="96"/>
                      </a:lnTo>
                      <a:lnTo>
                        <a:pt x="0" y="32"/>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31768" name="Freeform 10">
                  <a:extLst>
                    <a:ext uri="{FF2B5EF4-FFF2-40B4-BE49-F238E27FC236}">
                      <a16:creationId xmlns:a16="http://schemas.microsoft.com/office/drawing/2014/main" id="{386B7DF5-4AC6-4332-84DE-2887C95C40F4}"/>
                    </a:ext>
                  </a:extLst>
                </p:cNvPr>
                <p:cNvSpPr>
                  <a:spLocks/>
                </p:cNvSpPr>
                <p:nvPr/>
              </p:nvSpPr>
              <p:spPr bwMode="auto">
                <a:xfrm>
                  <a:off x="3560" y="1276"/>
                  <a:ext cx="272" cy="328"/>
                </a:xfrm>
                <a:custGeom>
                  <a:avLst/>
                  <a:gdLst>
                    <a:gd name="T0" fmla="*/ 16 w 272"/>
                    <a:gd name="T1" fmla="*/ 24 h 328"/>
                    <a:gd name="T2" fmla="*/ 40 w 272"/>
                    <a:gd name="T3" fmla="*/ 24 h 328"/>
                    <a:gd name="T4" fmla="*/ 56 w 272"/>
                    <a:gd name="T5" fmla="*/ 24 h 328"/>
                    <a:gd name="T6" fmla="*/ 72 w 272"/>
                    <a:gd name="T7" fmla="*/ 0 h 328"/>
                    <a:gd name="T8" fmla="*/ 80 w 272"/>
                    <a:gd name="T9" fmla="*/ 24 h 328"/>
                    <a:gd name="T10" fmla="*/ 112 w 272"/>
                    <a:gd name="T11" fmla="*/ 24 h 328"/>
                    <a:gd name="T12" fmla="*/ 128 w 272"/>
                    <a:gd name="T13" fmla="*/ 48 h 328"/>
                    <a:gd name="T14" fmla="*/ 152 w 272"/>
                    <a:gd name="T15" fmla="*/ 40 h 328"/>
                    <a:gd name="T16" fmla="*/ 176 w 272"/>
                    <a:gd name="T17" fmla="*/ 56 h 328"/>
                    <a:gd name="T18" fmla="*/ 216 w 272"/>
                    <a:gd name="T19" fmla="*/ 64 h 328"/>
                    <a:gd name="T20" fmla="*/ 224 w 272"/>
                    <a:gd name="T21" fmla="*/ 88 h 328"/>
                    <a:gd name="T22" fmla="*/ 240 w 272"/>
                    <a:gd name="T23" fmla="*/ 88 h 328"/>
                    <a:gd name="T24" fmla="*/ 240 w 272"/>
                    <a:gd name="T25" fmla="*/ 104 h 328"/>
                    <a:gd name="T26" fmla="*/ 240 w 272"/>
                    <a:gd name="T27" fmla="*/ 120 h 328"/>
                    <a:gd name="T28" fmla="*/ 232 w 272"/>
                    <a:gd name="T29" fmla="*/ 144 h 328"/>
                    <a:gd name="T30" fmla="*/ 240 w 272"/>
                    <a:gd name="T31" fmla="*/ 152 h 328"/>
                    <a:gd name="T32" fmla="*/ 264 w 272"/>
                    <a:gd name="T33" fmla="*/ 128 h 328"/>
                    <a:gd name="T34" fmla="*/ 264 w 272"/>
                    <a:gd name="T35" fmla="*/ 112 h 328"/>
                    <a:gd name="T36" fmla="*/ 272 w 272"/>
                    <a:gd name="T37" fmla="*/ 112 h 328"/>
                    <a:gd name="T38" fmla="*/ 272 w 272"/>
                    <a:gd name="T39" fmla="*/ 128 h 328"/>
                    <a:gd name="T40" fmla="*/ 256 w 272"/>
                    <a:gd name="T41" fmla="*/ 144 h 328"/>
                    <a:gd name="T42" fmla="*/ 248 w 272"/>
                    <a:gd name="T43" fmla="*/ 184 h 328"/>
                    <a:gd name="T44" fmla="*/ 248 w 272"/>
                    <a:gd name="T45" fmla="*/ 256 h 328"/>
                    <a:gd name="T46" fmla="*/ 264 w 272"/>
                    <a:gd name="T47" fmla="*/ 264 h 328"/>
                    <a:gd name="T48" fmla="*/ 256 w 272"/>
                    <a:gd name="T49" fmla="*/ 304 h 328"/>
                    <a:gd name="T50" fmla="*/ 128 w 272"/>
                    <a:gd name="T51" fmla="*/ 328 h 328"/>
                    <a:gd name="T52" fmla="*/ 96 w 272"/>
                    <a:gd name="T53" fmla="*/ 312 h 328"/>
                    <a:gd name="T54" fmla="*/ 96 w 272"/>
                    <a:gd name="T55" fmla="*/ 280 h 328"/>
                    <a:gd name="T56" fmla="*/ 80 w 272"/>
                    <a:gd name="T57" fmla="*/ 256 h 328"/>
                    <a:gd name="T58" fmla="*/ 72 w 272"/>
                    <a:gd name="T59" fmla="*/ 216 h 328"/>
                    <a:gd name="T60" fmla="*/ 32 w 272"/>
                    <a:gd name="T61" fmla="*/ 184 h 328"/>
                    <a:gd name="T62" fmla="*/ 8 w 272"/>
                    <a:gd name="T63" fmla="*/ 184 h 328"/>
                    <a:gd name="T64" fmla="*/ 8 w 272"/>
                    <a:gd name="T65" fmla="*/ 136 h 328"/>
                    <a:gd name="T66" fmla="*/ 0 w 272"/>
                    <a:gd name="T67" fmla="*/ 120 h 328"/>
                    <a:gd name="T68" fmla="*/ 24 w 272"/>
                    <a:gd name="T69" fmla="*/ 88 h 328"/>
                    <a:gd name="T70" fmla="*/ 16 w 272"/>
                    <a:gd name="T71" fmla="*/ 24 h 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2" h="328">
                      <a:moveTo>
                        <a:pt x="16" y="24"/>
                      </a:moveTo>
                      <a:lnTo>
                        <a:pt x="40" y="24"/>
                      </a:lnTo>
                      <a:lnTo>
                        <a:pt x="56" y="24"/>
                      </a:lnTo>
                      <a:lnTo>
                        <a:pt x="72" y="0"/>
                      </a:lnTo>
                      <a:lnTo>
                        <a:pt x="80" y="24"/>
                      </a:lnTo>
                      <a:lnTo>
                        <a:pt x="112" y="24"/>
                      </a:lnTo>
                      <a:lnTo>
                        <a:pt x="128" y="48"/>
                      </a:lnTo>
                      <a:lnTo>
                        <a:pt x="152" y="40"/>
                      </a:lnTo>
                      <a:lnTo>
                        <a:pt x="176" y="56"/>
                      </a:lnTo>
                      <a:lnTo>
                        <a:pt x="216" y="64"/>
                      </a:lnTo>
                      <a:lnTo>
                        <a:pt x="224" y="88"/>
                      </a:lnTo>
                      <a:lnTo>
                        <a:pt x="240" y="88"/>
                      </a:lnTo>
                      <a:lnTo>
                        <a:pt x="240" y="104"/>
                      </a:lnTo>
                      <a:lnTo>
                        <a:pt x="240" y="120"/>
                      </a:lnTo>
                      <a:lnTo>
                        <a:pt x="232" y="144"/>
                      </a:lnTo>
                      <a:lnTo>
                        <a:pt x="240" y="152"/>
                      </a:lnTo>
                      <a:lnTo>
                        <a:pt x="264" y="128"/>
                      </a:lnTo>
                      <a:lnTo>
                        <a:pt x="264" y="112"/>
                      </a:lnTo>
                      <a:lnTo>
                        <a:pt x="272" y="112"/>
                      </a:lnTo>
                      <a:lnTo>
                        <a:pt x="272" y="128"/>
                      </a:lnTo>
                      <a:lnTo>
                        <a:pt x="256" y="144"/>
                      </a:lnTo>
                      <a:lnTo>
                        <a:pt x="248" y="184"/>
                      </a:lnTo>
                      <a:lnTo>
                        <a:pt x="248" y="256"/>
                      </a:lnTo>
                      <a:lnTo>
                        <a:pt x="264" y="264"/>
                      </a:lnTo>
                      <a:lnTo>
                        <a:pt x="256" y="304"/>
                      </a:lnTo>
                      <a:lnTo>
                        <a:pt x="128" y="328"/>
                      </a:lnTo>
                      <a:lnTo>
                        <a:pt x="96" y="312"/>
                      </a:lnTo>
                      <a:lnTo>
                        <a:pt x="96" y="280"/>
                      </a:lnTo>
                      <a:lnTo>
                        <a:pt x="80" y="256"/>
                      </a:lnTo>
                      <a:lnTo>
                        <a:pt x="72" y="216"/>
                      </a:lnTo>
                      <a:lnTo>
                        <a:pt x="32" y="184"/>
                      </a:lnTo>
                      <a:lnTo>
                        <a:pt x="8" y="184"/>
                      </a:lnTo>
                      <a:lnTo>
                        <a:pt x="8" y="136"/>
                      </a:lnTo>
                      <a:lnTo>
                        <a:pt x="0" y="120"/>
                      </a:lnTo>
                      <a:lnTo>
                        <a:pt x="24" y="88"/>
                      </a:lnTo>
                      <a:lnTo>
                        <a:pt x="16" y="24"/>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31769" name="Freeform 11">
                  <a:extLst>
                    <a:ext uri="{FF2B5EF4-FFF2-40B4-BE49-F238E27FC236}">
                      <a16:creationId xmlns:a16="http://schemas.microsoft.com/office/drawing/2014/main" id="{EFEC0B85-4842-4B49-9935-C02A0667EEFB}"/>
                    </a:ext>
                  </a:extLst>
                </p:cNvPr>
                <p:cNvSpPr>
                  <a:spLocks/>
                </p:cNvSpPr>
                <p:nvPr/>
              </p:nvSpPr>
              <p:spPr bwMode="auto">
                <a:xfrm>
                  <a:off x="3664" y="1236"/>
                  <a:ext cx="304" cy="128"/>
                </a:xfrm>
                <a:custGeom>
                  <a:avLst/>
                  <a:gdLst>
                    <a:gd name="T0" fmla="*/ 0 w 304"/>
                    <a:gd name="T1" fmla="*/ 72 h 128"/>
                    <a:gd name="T2" fmla="*/ 72 w 304"/>
                    <a:gd name="T3" fmla="*/ 0 h 128"/>
                    <a:gd name="T4" fmla="*/ 56 w 304"/>
                    <a:gd name="T5" fmla="*/ 24 h 128"/>
                    <a:gd name="T6" fmla="*/ 64 w 304"/>
                    <a:gd name="T7" fmla="*/ 32 h 128"/>
                    <a:gd name="T8" fmla="*/ 88 w 304"/>
                    <a:gd name="T9" fmla="*/ 24 h 128"/>
                    <a:gd name="T10" fmla="*/ 136 w 304"/>
                    <a:gd name="T11" fmla="*/ 40 h 128"/>
                    <a:gd name="T12" fmla="*/ 152 w 304"/>
                    <a:gd name="T13" fmla="*/ 24 h 128"/>
                    <a:gd name="T14" fmla="*/ 216 w 304"/>
                    <a:gd name="T15" fmla="*/ 16 h 128"/>
                    <a:gd name="T16" fmla="*/ 224 w 304"/>
                    <a:gd name="T17" fmla="*/ 40 h 128"/>
                    <a:gd name="T18" fmla="*/ 248 w 304"/>
                    <a:gd name="T19" fmla="*/ 32 h 128"/>
                    <a:gd name="T20" fmla="*/ 296 w 304"/>
                    <a:gd name="T21" fmla="*/ 48 h 128"/>
                    <a:gd name="T22" fmla="*/ 304 w 304"/>
                    <a:gd name="T23" fmla="*/ 64 h 128"/>
                    <a:gd name="T24" fmla="*/ 248 w 304"/>
                    <a:gd name="T25" fmla="*/ 80 h 128"/>
                    <a:gd name="T26" fmla="*/ 232 w 304"/>
                    <a:gd name="T27" fmla="*/ 72 h 128"/>
                    <a:gd name="T28" fmla="*/ 208 w 304"/>
                    <a:gd name="T29" fmla="*/ 72 h 128"/>
                    <a:gd name="T30" fmla="*/ 176 w 304"/>
                    <a:gd name="T31" fmla="*/ 88 h 128"/>
                    <a:gd name="T32" fmla="*/ 168 w 304"/>
                    <a:gd name="T33" fmla="*/ 88 h 128"/>
                    <a:gd name="T34" fmla="*/ 152 w 304"/>
                    <a:gd name="T35" fmla="*/ 80 h 128"/>
                    <a:gd name="T36" fmla="*/ 136 w 304"/>
                    <a:gd name="T37" fmla="*/ 128 h 128"/>
                    <a:gd name="T38" fmla="*/ 120 w 304"/>
                    <a:gd name="T39" fmla="*/ 128 h 128"/>
                    <a:gd name="T40" fmla="*/ 112 w 304"/>
                    <a:gd name="T41" fmla="*/ 104 h 128"/>
                    <a:gd name="T42" fmla="*/ 72 w 304"/>
                    <a:gd name="T43" fmla="*/ 96 h 128"/>
                    <a:gd name="T44" fmla="*/ 48 w 304"/>
                    <a:gd name="T45" fmla="*/ 88 h 128"/>
                    <a:gd name="T46" fmla="*/ 16 w 304"/>
                    <a:gd name="T47" fmla="*/ 88 h 128"/>
                    <a:gd name="T48" fmla="*/ 0 w 304"/>
                    <a:gd name="T49" fmla="*/ 72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4" h="128">
                      <a:moveTo>
                        <a:pt x="0" y="72"/>
                      </a:moveTo>
                      <a:lnTo>
                        <a:pt x="72" y="0"/>
                      </a:lnTo>
                      <a:lnTo>
                        <a:pt x="56" y="24"/>
                      </a:lnTo>
                      <a:lnTo>
                        <a:pt x="64" y="32"/>
                      </a:lnTo>
                      <a:lnTo>
                        <a:pt x="88" y="24"/>
                      </a:lnTo>
                      <a:lnTo>
                        <a:pt x="136" y="40"/>
                      </a:lnTo>
                      <a:lnTo>
                        <a:pt x="152" y="24"/>
                      </a:lnTo>
                      <a:lnTo>
                        <a:pt x="216" y="16"/>
                      </a:lnTo>
                      <a:lnTo>
                        <a:pt x="224" y="40"/>
                      </a:lnTo>
                      <a:lnTo>
                        <a:pt x="248" y="32"/>
                      </a:lnTo>
                      <a:lnTo>
                        <a:pt x="296" y="48"/>
                      </a:lnTo>
                      <a:lnTo>
                        <a:pt x="304" y="64"/>
                      </a:lnTo>
                      <a:lnTo>
                        <a:pt x="248" y="80"/>
                      </a:lnTo>
                      <a:lnTo>
                        <a:pt x="232" y="72"/>
                      </a:lnTo>
                      <a:lnTo>
                        <a:pt x="208" y="72"/>
                      </a:lnTo>
                      <a:lnTo>
                        <a:pt x="176" y="88"/>
                      </a:lnTo>
                      <a:lnTo>
                        <a:pt x="168" y="88"/>
                      </a:lnTo>
                      <a:lnTo>
                        <a:pt x="152" y="80"/>
                      </a:lnTo>
                      <a:lnTo>
                        <a:pt x="136" y="128"/>
                      </a:lnTo>
                      <a:lnTo>
                        <a:pt x="120" y="128"/>
                      </a:lnTo>
                      <a:lnTo>
                        <a:pt x="112" y="104"/>
                      </a:lnTo>
                      <a:lnTo>
                        <a:pt x="72" y="96"/>
                      </a:lnTo>
                      <a:lnTo>
                        <a:pt x="48" y="88"/>
                      </a:lnTo>
                      <a:lnTo>
                        <a:pt x="16" y="88"/>
                      </a:lnTo>
                      <a:lnTo>
                        <a:pt x="0" y="72"/>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31770" name="Freeform 12">
                  <a:extLst>
                    <a:ext uri="{FF2B5EF4-FFF2-40B4-BE49-F238E27FC236}">
                      <a16:creationId xmlns:a16="http://schemas.microsoft.com/office/drawing/2014/main" id="{9336A8CD-F8AE-4891-9698-B692D129A7F8}"/>
                    </a:ext>
                  </a:extLst>
                </p:cNvPr>
                <p:cNvSpPr>
                  <a:spLocks/>
                </p:cNvSpPr>
                <p:nvPr/>
              </p:nvSpPr>
              <p:spPr bwMode="auto">
                <a:xfrm>
                  <a:off x="3872" y="1324"/>
                  <a:ext cx="216" cy="288"/>
                </a:xfrm>
                <a:custGeom>
                  <a:avLst/>
                  <a:gdLst>
                    <a:gd name="T0" fmla="*/ 56 w 216"/>
                    <a:gd name="T1" fmla="*/ 16 h 288"/>
                    <a:gd name="T2" fmla="*/ 64 w 216"/>
                    <a:gd name="T3" fmla="*/ 32 h 288"/>
                    <a:gd name="T4" fmla="*/ 48 w 216"/>
                    <a:gd name="T5" fmla="*/ 40 h 288"/>
                    <a:gd name="T6" fmla="*/ 48 w 216"/>
                    <a:gd name="T7" fmla="*/ 88 h 288"/>
                    <a:gd name="T8" fmla="*/ 40 w 216"/>
                    <a:gd name="T9" fmla="*/ 56 h 288"/>
                    <a:gd name="T10" fmla="*/ 8 w 216"/>
                    <a:gd name="T11" fmla="*/ 88 h 288"/>
                    <a:gd name="T12" fmla="*/ 0 w 216"/>
                    <a:gd name="T13" fmla="*/ 168 h 288"/>
                    <a:gd name="T14" fmla="*/ 24 w 216"/>
                    <a:gd name="T15" fmla="*/ 208 h 288"/>
                    <a:gd name="T16" fmla="*/ 24 w 216"/>
                    <a:gd name="T17" fmla="*/ 232 h 288"/>
                    <a:gd name="T18" fmla="*/ 24 w 216"/>
                    <a:gd name="T19" fmla="*/ 248 h 288"/>
                    <a:gd name="T20" fmla="*/ 24 w 216"/>
                    <a:gd name="T21" fmla="*/ 264 h 288"/>
                    <a:gd name="T22" fmla="*/ 16 w 216"/>
                    <a:gd name="T23" fmla="*/ 288 h 288"/>
                    <a:gd name="T24" fmla="*/ 104 w 216"/>
                    <a:gd name="T25" fmla="*/ 288 h 288"/>
                    <a:gd name="T26" fmla="*/ 216 w 216"/>
                    <a:gd name="T27" fmla="*/ 272 h 288"/>
                    <a:gd name="T28" fmla="*/ 192 w 216"/>
                    <a:gd name="T29" fmla="*/ 272 h 288"/>
                    <a:gd name="T30" fmla="*/ 184 w 216"/>
                    <a:gd name="T31" fmla="*/ 256 h 288"/>
                    <a:gd name="T32" fmla="*/ 200 w 216"/>
                    <a:gd name="T33" fmla="*/ 240 h 288"/>
                    <a:gd name="T34" fmla="*/ 200 w 216"/>
                    <a:gd name="T35" fmla="*/ 224 h 288"/>
                    <a:gd name="T36" fmla="*/ 192 w 216"/>
                    <a:gd name="T37" fmla="*/ 208 h 288"/>
                    <a:gd name="T38" fmla="*/ 200 w 216"/>
                    <a:gd name="T39" fmla="*/ 200 h 288"/>
                    <a:gd name="T40" fmla="*/ 216 w 216"/>
                    <a:gd name="T41" fmla="*/ 200 h 288"/>
                    <a:gd name="T42" fmla="*/ 216 w 216"/>
                    <a:gd name="T43" fmla="*/ 160 h 288"/>
                    <a:gd name="T44" fmla="*/ 208 w 216"/>
                    <a:gd name="T45" fmla="*/ 136 h 288"/>
                    <a:gd name="T46" fmla="*/ 200 w 216"/>
                    <a:gd name="T47" fmla="*/ 120 h 288"/>
                    <a:gd name="T48" fmla="*/ 192 w 216"/>
                    <a:gd name="T49" fmla="*/ 112 h 288"/>
                    <a:gd name="T50" fmla="*/ 176 w 216"/>
                    <a:gd name="T51" fmla="*/ 112 h 288"/>
                    <a:gd name="T52" fmla="*/ 160 w 216"/>
                    <a:gd name="T53" fmla="*/ 112 h 288"/>
                    <a:gd name="T54" fmla="*/ 152 w 216"/>
                    <a:gd name="T55" fmla="*/ 128 h 288"/>
                    <a:gd name="T56" fmla="*/ 144 w 216"/>
                    <a:gd name="T57" fmla="*/ 136 h 288"/>
                    <a:gd name="T58" fmla="*/ 136 w 216"/>
                    <a:gd name="T59" fmla="*/ 136 h 288"/>
                    <a:gd name="T60" fmla="*/ 128 w 216"/>
                    <a:gd name="T61" fmla="*/ 136 h 288"/>
                    <a:gd name="T62" fmla="*/ 128 w 216"/>
                    <a:gd name="T63" fmla="*/ 128 h 288"/>
                    <a:gd name="T64" fmla="*/ 128 w 216"/>
                    <a:gd name="T65" fmla="*/ 120 h 288"/>
                    <a:gd name="T66" fmla="*/ 136 w 216"/>
                    <a:gd name="T67" fmla="*/ 112 h 288"/>
                    <a:gd name="T68" fmla="*/ 136 w 216"/>
                    <a:gd name="T69" fmla="*/ 112 h 288"/>
                    <a:gd name="T70" fmla="*/ 144 w 216"/>
                    <a:gd name="T71" fmla="*/ 112 h 288"/>
                    <a:gd name="T72" fmla="*/ 144 w 216"/>
                    <a:gd name="T73" fmla="*/ 96 h 288"/>
                    <a:gd name="T74" fmla="*/ 160 w 216"/>
                    <a:gd name="T75" fmla="*/ 88 h 288"/>
                    <a:gd name="T76" fmla="*/ 144 w 216"/>
                    <a:gd name="T77" fmla="*/ 48 h 288"/>
                    <a:gd name="T78" fmla="*/ 144 w 216"/>
                    <a:gd name="T79" fmla="*/ 32 h 288"/>
                    <a:gd name="T80" fmla="*/ 120 w 216"/>
                    <a:gd name="T81" fmla="*/ 24 h 288"/>
                    <a:gd name="T82" fmla="*/ 80 w 216"/>
                    <a:gd name="T83" fmla="*/ 0 h 288"/>
                    <a:gd name="T84" fmla="*/ 56 w 216"/>
                    <a:gd name="T85" fmla="*/ 16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 h="288">
                      <a:moveTo>
                        <a:pt x="56" y="16"/>
                      </a:moveTo>
                      <a:lnTo>
                        <a:pt x="64" y="32"/>
                      </a:lnTo>
                      <a:lnTo>
                        <a:pt x="48" y="40"/>
                      </a:lnTo>
                      <a:lnTo>
                        <a:pt x="48" y="88"/>
                      </a:lnTo>
                      <a:lnTo>
                        <a:pt x="40" y="56"/>
                      </a:lnTo>
                      <a:lnTo>
                        <a:pt x="8" y="88"/>
                      </a:lnTo>
                      <a:lnTo>
                        <a:pt x="0" y="168"/>
                      </a:lnTo>
                      <a:lnTo>
                        <a:pt x="24" y="208"/>
                      </a:lnTo>
                      <a:lnTo>
                        <a:pt x="24" y="232"/>
                      </a:lnTo>
                      <a:lnTo>
                        <a:pt x="24" y="248"/>
                      </a:lnTo>
                      <a:lnTo>
                        <a:pt x="24" y="264"/>
                      </a:lnTo>
                      <a:lnTo>
                        <a:pt x="16" y="288"/>
                      </a:lnTo>
                      <a:lnTo>
                        <a:pt x="104" y="288"/>
                      </a:lnTo>
                      <a:lnTo>
                        <a:pt x="216" y="272"/>
                      </a:lnTo>
                      <a:lnTo>
                        <a:pt x="192" y="272"/>
                      </a:lnTo>
                      <a:lnTo>
                        <a:pt x="184" y="256"/>
                      </a:lnTo>
                      <a:lnTo>
                        <a:pt x="200" y="240"/>
                      </a:lnTo>
                      <a:lnTo>
                        <a:pt x="200" y="224"/>
                      </a:lnTo>
                      <a:lnTo>
                        <a:pt x="192" y="208"/>
                      </a:lnTo>
                      <a:lnTo>
                        <a:pt x="200" y="200"/>
                      </a:lnTo>
                      <a:lnTo>
                        <a:pt x="216" y="200"/>
                      </a:lnTo>
                      <a:lnTo>
                        <a:pt x="216" y="160"/>
                      </a:lnTo>
                      <a:lnTo>
                        <a:pt x="208" y="136"/>
                      </a:lnTo>
                      <a:lnTo>
                        <a:pt x="200" y="120"/>
                      </a:lnTo>
                      <a:lnTo>
                        <a:pt x="192" y="112"/>
                      </a:lnTo>
                      <a:lnTo>
                        <a:pt x="176" y="112"/>
                      </a:lnTo>
                      <a:lnTo>
                        <a:pt x="160" y="112"/>
                      </a:lnTo>
                      <a:lnTo>
                        <a:pt x="152" y="128"/>
                      </a:lnTo>
                      <a:lnTo>
                        <a:pt x="144" y="136"/>
                      </a:lnTo>
                      <a:lnTo>
                        <a:pt x="136" y="136"/>
                      </a:lnTo>
                      <a:lnTo>
                        <a:pt x="128" y="136"/>
                      </a:lnTo>
                      <a:lnTo>
                        <a:pt x="128" y="128"/>
                      </a:lnTo>
                      <a:lnTo>
                        <a:pt x="128" y="120"/>
                      </a:lnTo>
                      <a:lnTo>
                        <a:pt x="136" y="112"/>
                      </a:lnTo>
                      <a:lnTo>
                        <a:pt x="144" y="112"/>
                      </a:lnTo>
                      <a:lnTo>
                        <a:pt x="144" y="96"/>
                      </a:lnTo>
                      <a:lnTo>
                        <a:pt x="160" y="88"/>
                      </a:lnTo>
                      <a:lnTo>
                        <a:pt x="144" y="48"/>
                      </a:lnTo>
                      <a:lnTo>
                        <a:pt x="144" y="32"/>
                      </a:lnTo>
                      <a:lnTo>
                        <a:pt x="120" y="24"/>
                      </a:lnTo>
                      <a:lnTo>
                        <a:pt x="80" y="0"/>
                      </a:lnTo>
                      <a:lnTo>
                        <a:pt x="56" y="16"/>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31771" name="Freeform 13">
                  <a:extLst>
                    <a:ext uri="{FF2B5EF4-FFF2-40B4-BE49-F238E27FC236}">
                      <a16:creationId xmlns:a16="http://schemas.microsoft.com/office/drawing/2014/main" id="{DB85EB84-3B85-4BC6-8847-CD78BB3FF533}"/>
                    </a:ext>
                  </a:extLst>
                </p:cNvPr>
                <p:cNvSpPr>
                  <a:spLocks/>
                </p:cNvSpPr>
                <p:nvPr/>
              </p:nvSpPr>
              <p:spPr bwMode="auto">
                <a:xfrm>
                  <a:off x="3640" y="1580"/>
                  <a:ext cx="232" cy="384"/>
                </a:xfrm>
                <a:custGeom>
                  <a:avLst/>
                  <a:gdLst>
                    <a:gd name="T0" fmla="*/ 40 w 232"/>
                    <a:gd name="T1" fmla="*/ 24 h 384"/>
                    <a:gd name="T2" fmla="*/ 176 w 232"/>
                    <a:gd name="T3" fmla="*/ 0 h 384"/>
                    <a:gd name="T4" fmla="*/ 200 w 232"/>
                    <a:gd name="T5" fmla="*/ 48 h 384"/>
                    <a:gd name="T6" fmla="*/ 224 w 232"/>
                    <a:gd name="T7" fmla="*/ 248 h 384"/>
                    <a:gd name="T8" fmla="*/ 232 w 232"/>
                    <a:gd name="T9" fmla="*/ 272 h 384"/>
                    <a:gd name="T10" fmla="*/ 208 w 232"/>
                    <a:gd name="T11" fmla="*/ 320 h 384"/>
                    <a:gd name="T12" fmla="*/ 208 w 232"/>
                    <a:gd name="T13" fmla="*/ 360 h 384"/>
                    <a:gd name="T14" fmla="*/ 184 w 232"/>
                    <a:gd name="T15" fmla="*/ 352 h 384"/>
                    <a:gd name="T16" fmla="*/ 192 w 232"/>
                    <a:gd name="T17" fmla="*/ 384 h 384"/>
                    <a:gd name="T18" fmla="*/ 160 w 232"/>
                    <a:gd name="T19" fmla="*/ 376 h 384"/>
                    <a:gd name="T20" fmla="*/ 152 w 232"/>
                    <a:gd name="T21" fmla="*/ 376 h 384"/>
                    <a:gd name="T22" fmla="*/ 128 w 232"/>
                    <a:gd name="T23" fmla="*/ 376 h 384"/>
                    <a:gd name="T24" fmla="*/ 120 w 232"/>
                    <a:gd name="T25" fmla="*/ 328 h 384"/>
                    <a:gd name="T26" fmla="*/ 88 w 232"/>
                    <a:gd name="T27" fmla="*/ 312 h 384"/>
                    <a:gd name="T28" fmla="*/ 88 w 232"/>
                    <a:gd name="T29" fmla="*/ 264 h 384"/>
                    <a:gd name="T30" fmla="*/ 64 w 232"/>
                    <a:gd name="T31" fmla="*/ 272 h 384"/>
                    <a:gd name="T32" fmla="*/ 48 w 232"/>
                    <a:gd name="T33" fmla="*/ 232 h 384"/>
                    <a:gd name="T34" fmla="*/ 0 w 232"/>
                    <a:gd name="T35" fmla="*/ 192 h 384"/>
                    <a:gd name="T36" fmla="*/ 32 w 232"/>
                    <a:gd name="T37" fmla="*/ 128 h 384"/>
                    <a:gd name="T38" fmla="*/ 24 w 232"/>
                    <a:gd name="T39" fmla="*/ 96 h 384"/>
                    <a:gd name="T40" fmla="*/ 64 w 232"/>
                    <a:gd name="T41" fmla="*/ 88 h 384"/>
                    <a:gd name="T42" fmla="*/ 64 w 232"/>
                    <a:gd name="T43" fmla="*/ 48 h 384"/>
                    <a:gd name="T44" fmla="*/ 40 w 232"/>
                    <a:gd name="T45" fmla="*/ 24 h 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2" h="384">
                      <a:moveTo>
                        <a:pt x="40" y="24"/>
                      </a:moveTo>
                      <a:lnTo>
                        <a:pt x="176" y="0"/>
                      </a:lnTo>
                      <a:lnTo>
                        <a:pt x="200" y="48"/>
                      </a:lnTo>
                      <a:lnTo>
                        <a:pt x="224" y="248"/>
                      </a:lnTo>
                      <a:lnTo>
                        <a:pt x="232" y="272"/>
                      </a:lnTo>
                      <a:lnTo>
                        <a:pt x="208" y="320"/>
                      </a:lnTo>
                      <a:lnTo>
                        <a:pt x="208" y="360"/>
                      </a:lnTo>
                      <a:lnTo>
                        <a:pt x="184" y="352"/>
                      </a:lnTo>
                      <a:lnTo>
                        <a:pt x="192" y="384"/>
                      </a:lnTo>
                      <a:lnTo>
                        <a:pt x="160" y="376"/>
                      </a:lnTo>
                      <a:lnTo>
                        <a:pt x="152" y="376"/>
                      </a:lnTo>
                      <a:lnTo>
                        <a:pt x="128" y="376"/>
                      </a:lnTo>
                      <a:lnTo>
                        <a:pt x="120" y="328"/>
                      </a:lnTo>
                      <a:lnTo>
                        <a:pt x="88" y="312"/>
                      </a:lnTo>
                      <a:lnTo>
                        <a:pt x="88" y="264"/>
                      </a:lnTo>
                      <a:lnTo>
                        <a:pt x="64" y="272"/>
                      </a:lnTo>
                      <a:lnTo>
                        <a:pt x="48" y="232"/>
                      </a:lnTo>
                      <a:lnTo>
                        <a:pt x="0" y="192"/>
                      </a:lnTo>
                      <a:lnTo>
                        <a:pt x="32" y="128"/>
                      </a:lnTo>
                      <a:lnTo>
                        <a:pt x="24" y="96"/>
                      </a:lnTo>
                      <a:lnTo>
                        <a:pt x="64" y="88"/>
                      </a:lnTo>
                      <a:lnTo>
                        <a:pt x="64" y="48"/>
                      </a:lnTo>
                      <a:lnTo>
                        <a:pt x="40" y="24"/>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31772" name="Freeform 14">
                  <a:extLst>
                    <a:ext uri="{FF2B5EF4-FFF2-40B4-BE49-F238E27FC236}">
                      <a16:creationId xmlns:a16="http://schemas.microsoft.com/office/drawing/2014/main" id="{C6A90709-8508-4AD8-BE5E-986A36884217}"/>
                    </a:ext>
                  </a:extLst>
                </p:cNvPr>
                <p:cNvSpPr>
                  <a:spLocks/>
                </p:cNvSpPr>
                <p:nvPr/>
              </p:nvSpPr>
              <p:spPr bwMode="auto">
                <a:xfrm>
                  <a:off x="3840" y="1612"/>
                  <a:ext cx="176" cy="296"/>
                </a:xfrm>
                <a:custGeom>
                  <a:avLst/>
                  <a:gdLst>
                    <a:gd name="T0" fmla="*/ 0 w 176"/>
                    <a:gd name="T1" fmla="*/ 16 h 296"/>
                    <a:gd name="T2" fmla="*/ 16 w 176"/>
                    <a:gd name="T3" fmla="*/ 32 h 296"/>
                    <a:gd name="T4" fmla="*/ 40 w 176"/>
                    <a:gd name="T5" fmla="*/ 24 h 296"/>
                    <a:gd name="T6" fmla="*/ 48 w 176"/>
                    <a:gd name="T7" fmla="*/ 24 h 296"/>
                    <a:gd name="T8" fmla="*/ 48 w 176"/>
                    <a:gd name="T9" fmla="*/ 0 h 296"/>
                    <a:gd name="T10" fmla="*/ 136 w 176"/>
                    <a:gd name="T11" fmla="*/ 0 h 296"/>
                    <a:gd name="T12" fmla="*/ 176 w 176"/>
                    <a:gd name="T13" fmla="*/ 208 h 296"/>
                    <a:gd name="T14" fmla="*/ 176 w 176"/>
                    <a:gd name="T15" fmla="*/ 200 h 296"/>
                    <a:gd name="T16" fmla="*/ 144 w 176"/>
                    <a:gd name="T17" fmla="*/ 216 h 296"/>
                    <a:gd name="T18" fmla="*/ 120 w 176"/>
                    <a:gd name="T19" fmla="*/ 272 h 296"/>
                    <a:gd name="T20" fmla="*/ 96 w 176"/>
                    <a:gd name="T21" fmla="*/ 264 h 296"/>
                    <a:gd name="T22" fmla="*/ 56 w 176"/>
                    <a:gd name="T23" fmla="*/ 288 h 296"/>
                    <a:gd name="T24" fmla="*/ 8 w 176"/>
                    <a:gd name="T25" fmla="*/ 296 h 296"/>
                    <a:gd name="T26" fmla="*/ 32 w 176"/>
                    <a:gd name="T27" fmla="*/ 240 h 296"/>
                    <a:gd name="T28" fmla="*/ 24 w 176"/>
                    <a:gd name="T29" fmla="*/ 208 h 296"/>
                    <a:gd name="T30" fmla="*/ 0 w 176"/>
                    <a:gd name="T31" fmla="*/ 1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 h="296">
                      <a:moveTo>
                        <a:pt x="0" y="16"/>
                      </a:moveTo>
                      <a:lnTo>
                        <a:pt x="16" y="32"/>
                      </a:lnTo>
                      <a:lnTo>
                        <a:pt x="40" y="24"/>
                      </a:lnTo>
                      <a:lnTo>
                        <a:pt x="48" y="24"/>
                      </a:lnTo>
                      <a:lnTo>
                        <a:pt x="48" y="0"/>
                      </a:lnTo>
                      <a:lnTo>
                        <a:pt x="136" y="0"/>
                      </a:lnTo>
                      <a:lnTo>
                        <a:pt x="176" y="208"/>
                      </a:lnTo>
                      <a:lnTo>
                        <a:pt x="176" y="200"/>
                      </a:lnTo>
                      <a:lnTo>
                        <a:pt x="144" y="216"/>
                      </a:lnTo>
                      <a:lnTo>
                        <a:pt x="120" y="272"/>
                      </a:lnTo>
                      <a:lnTo>
                        <a:pt x="96" y="264"/>
                      </a:lnTo>
                      <a:lnTo>
                        <a:pt x="56" y="288"/>
                      </a:lnTo>
                      <a:lnTo>
                        <a:pt x="8" y="296"/>
                      </a:lnTo>
                      <a:lnTo>
                        <a:pt x="32" y="240"/>
                      </a:lnTo>
                      <a:lnTo>
                        <a:pt x="24" y="208"/>
                      </a:lnTo>
                      <a:lnTo>
                        <a:pt x="0" y="16"/>
                      </a:lnTo>
                      <a:close/>
                    </a:path>
                  </a:pathLst>
                </a:custGeom>
                <a:solidFill>
                  <a:schemeClr val="accent2"/>
                </a:solidFill>
                <a:ln w="12700">
                  <a:solidFill>
                    <a:srgbClr val="000000"/>
                  </a:solidFill>
                  <a:prstDash val="solid"/>
                  <a:round/>
                  <a:headEnd/>
                  <a:tailEnd/>
                </a:ln>
              </p:spPr>
              <p:txBody>
                <a:bodyPr/>
                <a:lstStyle/>
                <a:p>
                  <a:endParaRPr lang="en-US" dirty="0"/>
                </a:p>
              </p:txBody>
            </p:sp>
            <p:sp>
              <p:nvSpPr>
                <p:cNvPr id="31773" name="Freeform 15">
                  <a:extLst>
                    <a:ext uri="{FF2B5EF4-FFF2-40B4-BE49-F238E27FC236}">
                      <a16:creationId xmlns:a16="http://schemas.microsoft.com/office/drawing/2014/main" id="{C24A3372-3EB4-43A0-A783-4876826B1753}"/>
                    </a:ext>
                  </a:extLst>
                </p:cNvPr>
                <p:cNvSpPr>
                  <a:spLocks/>
                </p:cNvSpPr>
                <p:nvPr/>
              </p:nvSpPr>
              <p:spPr bwMode="auto">
                <a:xfrm>
                  <a:off x="3976" y="1548"/>
                  <a:ext cx="232" cy="264"/>
                </a:xfrm>
                <a:custGeom>
                  <a:avLst/>
                  <a:gdLst>
                    <a:gd name="T0" fmla="*/ 0 w 232"/>
                    <a:gd name="T1" fmla="*/ 64 h 264"/>
                    <a:gd name="T2" fmla="*/ 104 w 232"/>
                    <a:gd name="T3" fmla="*/ 48 h 264"/>
                    <a:gd name="T4" fmla="*/ 128 w 232"/>
                    <a:gd name="T5" fmla="*/ 56 h 264"/>
                    <a:gd name="T6" fmla="*/ 176 w 232"/>
                    <a:gd name="T7" fmla="*/ 32 h 264"/>
                    <a:gd name="T8" fmla="*/ 184 w 232"/>
                    <a:gd name="T9" fmla="*/ 8 h 264"/>
                    <a:gd name="T10" fmla="*/ 216 w 232"/>
                    <a:gd name="T11" fmla="*/ 0 h 264"/>
                    <a:gd name="T12" fmla="*/ 232 w 232"/>
                    <a:gd name="T13" fmla="*/ 104 h 264"/>
                    <a:gd name="T14" fmla="*/ 224 w 232"/>
                    <a:gd name="T15" fmla="*/ 112 h 264"/>
                    <a:gd name="T16" fmla="*/ 224 w 232"/>
                    <a:gd name="T17" fmla="*/ 184 h 264"/>
                    <a:gd name="T18" fmla="*/ 200 w 232"/>
                    <a:gd name="T19" fmla="*/ 192 h 264"/>
                    <a:gd name="T20" fmla="*/ 184 w 232"/>
                    <a:gd name="T21" fmla="*/ 224 h 264"/>
                    <a:gd name="T22" fmla="*/ 168 w 232"/>
                    <a:gd name="T23" fmla="*/ 224 h 264"/>
                    <a:gd name="T24" fmla="*/ 160 w 232"/>
                    <a:gd name="T25" fmla="*/ 264 h 264"/>
                    <a:gd name="T26" fmla="*/ 136 w 232"/>
                    <a:gd name="T27" fmla="*/ 248 h 264"/>
                    <a:gd name="T28" fmla="*/ 88 w 232"/>
                    <a:gd name="T29" fmla="*/ 264 h 264"/>
                    <a:gd name="T30" fmla="*/ 64 w 232"/>
                    <a:gd name="T31" fmla="*/ 240 h 264"/>
                    <a:gd name="T32" fmla="*/ 32 w 232"/>
                    <a:gd name="T33" fmla="*/ 240 h 264"/>
                    <a:gd name="T34" fmla="*/ 24 w 232"/>
                    <a:gd name="T35" fmla="*/ 168 h 264"/>
                    <a:gd name="T36" fmla="*/ 0 w 232"/>
                    <a:gd name="T37" fmla="*/ 64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2" h="264">
                      <a:moveTo>
                        <a:pt x="0" y="64"/>
                      </a:moveTo>
                      <a:lnTo>
                        <a:pt x="104" y="48"/>
                      </a:lnTo>
                      <a:lnTo>
                        <a:pt x="128" y="56"/>
                      </a:lnTo>
                      <a:lnTo>
                        <a:pt x="176" y="32"/>
                      </a:lnTo>
                      <a:lnTo>
                        <a:pt x="184" y="8"/>
                      </a:lnTo>
                      <a:lnTo>
                        <a:pt x="216" y="0"/>
                      </a:lnTo>
                      <a:lnTo>
                        <a:pt x="232" y="104"/>
                      </a:lnTo>
                      <a:lnTo>
                        <a:pt x="224" y="112"/>
                      </a:lnTo>
                      <a:lnTo>
                        <a:pt x="224" y="184"/>
                      </a:lnTo>
                      <a:lnTo>
                        <a:pt x="200" y="192"/>
                      </a:lnTo>
                      <a:lnTo>
                        <a:pt x="184" y="224"/>
                      </a:lnTo>
                      <a:lnTo>
                        <a:pt x="168" y="224"/>
                      </a:lnTo>
                      <a:lnTo>
                        <a:pt x="160" y="264"/>
                      </a:lnTo>
                      <a:lnTo>
                        <a:pt x="136" y="248"/>
                      </a:lnTo>
                      <a:lnTo>
                        <a:pt x="88" y="264"/>
                      </a:lnTo>
                      <a:lnTo>
                        <a:pt x="64" y="240"/>
                      </a:lnTo>
                      <a:lnTo>
                        <a:pt x="32" y="240"/>
                      </a:lnTo>
                      <a:lnTo>
                        <a:pt x="24" y="168"/>
                      </a:lnTo>
                      <a:lnTo>
                        <a:pt x="0" y="64"/>
                      </a:lnTo>
                      <a:close/>
                    </a:path>
                  </a:pathLst>
                </a:custGeom>
                <a:solidFill>
                  <a:schemeClr val="accent2"/>
                </a:solidFill>
                <a:ln w="12700">
                  <a:solidFill>
                    <a:srgbClr val="000000"/>
                  </a:solidFill>
                  <a:prstDash val="solid"/>
                  <a:round/>
                  <a:headEnd/>
                  <a:tailEnd/>
                </a:ln>
              </p:spPr>
              <p:txBody>
                <a:bodyPr/>
                <a:lstStyle/>
                <a:p>
                  <a:endParaRPr lang="en-US" dirty="0"/>
                </a:p>
              </p:txBody>
            </p:sp>
          </p:grpSp>
          <p:sp>
            <p:nvSpPr>
              <p:cNvPr id="31761" name="Rectangle 16">
                <a:extLst>
                  <a:ext uri="{FF2B5EF4-FFF2-40B4-BE49-F238E27FC236}">
                    <a16:creationId xmlns:a16="http://schemas.microsoft.com/office/drawing/2014/main" id="{4C86B623-5D58-470F-B344-00540A4C93BD}"/>
                  </a:ext>
                </a:extLst>
              </p:cNvPr>
              <p:cNvSpPr>
                <a:spLocks noChangeArrowheads="1"/>
              </p:cNvSpPr>
              <p:nvPr/>
            </p:nvSpPr>
            <p:spPr bwMode="auto">
              <a:xfrm>
                <a:off x="494" y="1828"/>
                <a:ext cx="31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t>MN</a:t>
                </a:r>
              </a:p>
            </p:txBody>
          </p:sp>
          <p:sp>
            <p:nvSpPr>
              <p:cNvPr id="31762" name="Rectangle 17">
                <a:extLst>
                  <a:ext uri="{FF2B5EF4-FFF2-40B4-BE49-F238E27FC236}">
                    <a16:creationId xmlns:a16="http://schemas.microsoft.com/office/drawing/2014/main" id="{5495DA3E-DC4A-4023-8064-C6A267C5E4E3}"/>
                  </a:ext>
                </a:extLst>
              </p:cNvPr>
              <p:cNvSpPr>
                <a:spLocks noChangeArrowheads="1"/>
              </p:cNvSpPr>
              <p:nvPr/>
            </p:nvSpPr>
            <p:spPr bwMode="auto">
              <a:xfrm>
                <a:off x="926" y="2054"/>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t>WI</a:t>
                </a:r>
              </a:p>
            </p:txBody>
          </p:sp>
          <p:sp>
            <p:nvSpPr>
              <p:cNvPr id="31763" name="Rectangle 18">
                <a:extLst>
                  <a:ext uri="{FF2B5EF4-FFF2-40B4-BE49-F238E27FC236}">
                    <a16:creationId xmlns:a16="http://schemas.microsoft.com/office/drawing/2014/main" id="{1487E1F4-2165-4394-A130-084FEBCEF118}"/>
                  </a:ext>
                </a:extLst>
              </p:cNvPr>
              <p:cNvSpPr>
                <a:spLocks noChangeArrowheads="1"/>
              </p:cNvSpPr>
              <p:nvPr/>
            </p:nvSpPr>
            <p:spPr bwMode="auto">
              <a:xfrm>
                <a:off x="1534" y="2319"/>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t>MI</a:t>
                </a:r>
              </a:p>
            </p:txBody>
          </p:sp>
          <p:sp>
            <p:nvSpPr>
              <p:cNvPr id="31764" name="Rectangle 19">
                <a:extLst>
                  <a:ext uri="{FF2B5EF4-FFF2-40B4-BE49-F238E27FC236}">
                    <a16:creationId xmlns:a16="http://schemas.microsoft.com/office/drawing/2014/main" id="{D52CA1D7-A4DE-47F5-8B9A-27CCF7680E91}"/>
                  </a:ext>
                </a:extLst>
              </p:cNvPr>
              <p:cNvSpPr>
                <a:spLocks noChangeArrowheads="1"/>
              </p:cNvSpPr>
              <p:nvPr/>
            </p:nvSpPr>
            <p:spPr bwMode="auto">
              <a:xfrm>
                <a:off x="1102" y="2711"/>
                <a:ext cx="2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t>IL</a:t>
                </a:r>
              </a:p>
            </p:txBody>
          </p:sp>
          <p:sp>
            <p:nvSpPr>
              <p:cNvPr id="31765" name="Rectangle 20">
                <a:extLst>
                  <a:ext uri="{FF2B5EF4-FFF2-40B4-BE49-F238E27FC236}">
                    <a16:creationId xmlns:a16="http://schemas.microsoft.com/office/drawing/2014/main" id="{3F27AE54-0014-42D9-A94C-23039DF40CF5}"/>
                  </a:ext>
                </a:extLst>
              </p:cNvPr>
              <p:cNvSpPr>
                <a:spLocks noChangeArrowheads="1"/>
              </p:cNvSpPr>
              <p:nvPr/>
            </p:nvSpPr>
            <p:spPr bwMode="auto">
              <a:xfrm>
                <a:off x="1414" y="2735"/>
                <a:ext cx="2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t>IN</a:t>
                </a:r>
              </a:p>
            </p:txBody>
          </p:sp>
          <p:sp>
            <p:nvSpPr>
              <p:cNvPr id="31766" name="Rectangle 21">
                <a:extLst>
                  <a:ext uri="{FF2B5EF4-FFF2-40B4-BE49-F238E27FC236}">
                    <a16:creationId xmlns:a16="http://schemas.microsoft.com/office/drawing/2014/main" id="{C9DB66E7-3D4E-433E-ABCD-DA3464D90165}"/>
                  </a:ext>
                </a:extLst>
              </p:cNvPr>
              <p:cNvSpPr>
                <a:spLocks noChangeArrowheads="1"/>
              </p:cNvSpPr>
              <p:nvPr/>
            </p:nvSpPr>
            <p:spPr bwMode="auto">
              <a:xfrm>
                <a:off x="1742" y="2663"/>
                <a:ext cx="3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t>OH</a:t>
                </a:r>
              </a:p>
            </p:txBody>
          </p:sp>
        </p:grpSp>
        <p:sp>
          <p:nvSpPr>
            <p:cNvPr id="31754" name="Oval 22">
              <a:extLst>
                <a:ext uri="{FF2B5EF4-FFF2-40B4-BE49-F238E27FC236}">
                  <a16:creationId xmlns:a16="http://schemas.microsoft.com/office/drawing/2014/main" id="{FC471A8A-0B72-47F6-80D8-C27F9779D64E}"/>
                </a:ext>
              </a:extLst>
            </p:cNvPr>
            <p:cNvSpPr>
              <a:spLocks noChangeArrowheads="1"/>
            </p:cNvSpPr>
            <p:nvPr/>
          </p:nvSpPr>
          <p:spPr bwMode="auto">
            <a:xfrm>
              <a:off x="672" y="2288"/>
              <a:ext cx="80" cy="8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31755" name="Oval 23">
              <a:extLst>
                <a:ext uri="{FF2B5EF4-FFF2-40B4-BE49-F238E27FC236}">
                  <a16:creationId xmlns:a16="http://schemas.microsoft.com/office/drawing/2014/main" id="{198D7405-0773-4946-A9FF-A99636DAA4A1}"/>
                </a:ext>
              </a:extLst>
            </p:cNvPr>
            <p:cNvSpPr>
              <a:spLocks noChangeArrowheads="1"/>
            </p:cNvSpPr>
            <p:nvPr/>
          </p:nvSpPr>
          <p:spPr bwMode="auto">
            <a:xfrm>
              <a:off x="1148" y="2376"/>
              <a:ext cx="80" cy="8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31756" name="Oval 24">
              <a:extLst>
                <a:ext uri="{FF2B5EF4-FFF2-40B4-BE49-F238E27FC236}">
                  <a16:creationId xmlns:a16="http://schemas.microsoft.com/office/drawing/2014/main" id="{AA00497E-2272-4869-AF4C-E4D052B33284}"/>
                </a:ext>
              </a:extLst>
            </p:cNvPr>
            <p:cNvSpPr>
              <a:spLocks noChangeArrowheads="1"/>
            </p:cNvSpPr>
            <p:nvPr/>
          </p:nvSpPr>
          <p:spPr bwMode="auto">
            <a:xfrm>
              <a:off x="1416" y="2656"/>
              <a:ext cx="80" cy="8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31757" name="Oval 25">
              <a:extLst>
                <a:ext uri="{FF2B5EF4-FFF2-40B4-BE49-F238E27FC236}">
                  <a16:creationId xmlns:a16="http://schemas.microsoft.com/office/drawing/2014/main" id="{9F860926-0383-40F3-8751-53F498A4AE04}"/>
                </a:ext>
              </a:extLst>
            </p:cNvPr>
            <p:cNvSpPr>
              <a:spLocks noChangeArrowheads="1"/>
            </p:cNvSpPr>
            <p:nvPr/>
          </p:nvSpPr>
          <p:spPr bwMode="auto">
            <a:xfrm>
              <a:off x="1228" y="3040"/>
              <a:ext cx="80" cy="8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31758" name="Oval 26">
              <a:extLst>
                <a:ext uri="{FF2B5EF4-FFF2-40B4-BE49-F238E27FC236}">
                  <a16:creationId xmlns:a16="http://schemas.microsoft.com/office/drawing/2014/main" id="{EF6662D3-1DC6-49B2-9B1C-8DE9E70ADB13}"/>
                </a:ext>
              </a:extLst>
            </p:cNvPr>
            <p:cNvSpPr>
              <a:spLocks noChangeArrowheads="1"/>
            </p:cNvSpPr>
            <p:nvPr/>
          </p:nvSpPr>
          <p:spPr bwMode="auto">
            <a:xfrm>
              <a:off x="1576" y="2204"/>
              <a:ext cx="80" cy="8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31759" name="Oval 27">
              <a:extLst>
                <a:ext uri="{FF2B5EF4-FFF2-40B4-BE49-F238E27FC236}">
                  <a16:creationId xmlns:a16="http://schemas.microsoft.com/office/drawing/2014/main" id="{BDC30202-10D8-45E3-8A4E-902BEA05141A}"/>
                </a:ext>
              </a:extLst>
            </p:cNvPr>
            <p:cNvSpPr>
              <a:spLocks noChangeArrowheads="1"/>
            </p:cNvSpPr>
            <p:nvPr/>
          </p:nvSpPr>
          <p:spPr bwMode="auto">
            <a:xfrm>
              <a:off x="1784" y="2568"/>
              <a:ext cx="80" cy="8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8915"/>
                                        </p:tgtEl>
                                        <p:attrNameLst>
                                          <p:attrName>style.visibility</p:attrName>
                                        </p:attrNameLst>
                                      </p:cBhvr>
                                      <p:to>
                                        <p:strVal val="visible"/>
                                      </p:to>
                                    </p:set>
                                    <p:animEffect transition="in" filter="wipe(left)">
                                      <p:cBhvr>
                                        <p:cTn id="7" dur="500"/>
                                        <p:tgtEl>
                                          <p:spTgt spid="38915"/>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38918"/>
                                        </p:tgtEl>
                                        <p:attrNameLst>
                                          <p:attrName>style.visibility</p:attrName>
                                        </p:attrNameLst>
                                      </p:cBhvr>
                                      <p:to>
                                        <p:strVal val="visible"/>
                                      </p:to>
                                    </p:set>
                                    <p:animEffect transition="in" filter="dissolve">
                                      <p:cBhvr>
                                        <p:cTn id="11" dur="500"/>
                                        <p:tgtEl>
                                          <p:spTgt spid="38918"/>
                                        </p:tgtEl>
                                      </p:cBhvr>
                                    </p:animEffect>
                                  </p:childTnLst>
                                </p:cTn>
                              </p:par>
                            </p:childTnLst>
                          </p:cTn>
                        </p:par>
                        <p:par>
                          <p:cTn id="12" fill="hold" nodeType="afterGroup">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38916"/>
                                        </p:tgtEl>
                                        <p:attrNameLst>
                                          <p:attrName>style.visibility</p:attrName>
                                        </p:attrNameLst>
                                      </p:cBhvr>
                                      <p:to>
                                        <p:strVal val="visible"/>
                                      </p:to>
                                    </p:set>
                                    <p:animEffect transition="in" filter="wipe(left)">
                                      <p:cBhvr>
                                        <p:cTn id="15" dur="500"/>
                                        <p:tgtEl>
                                          <p:spTgt spid="38916"/>
                                        </p:tgtEl>
                                      </p:cBhvr>
                                    </p:animEffect>
                                  </p:childTnLst>
                                </p:cTn>
                              </p:par>
                            </p:childTnLst>
                          </p:cTn>
                        </p:par>
                        <p:par>
                          <p:cTn id="16" fill="hold" nodeType="afterGroup">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38917"/>
                                        </p:tgtEl>
                                        <p:attrNameLst>
                                          <p:attrName>style.visibility</p:attrName>
                                        </p:attrNameLst>
                                      </p:cBhvr>
                                      <p:to>
                                        <p:strVal val="visible"/>
                                      </p:to>
                                    </p:set>
                                    <p:animEffect transition="in" filter="strips(downRight)">
                                      <p:cBhvr>
                                        <p:cTn id="19"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16" grpId="0" autoUpdateAnimBg="0"/>
      <p:bldP spid="3891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29E8034-2BD3-4107-9B25-8D0A0F385C07}"/>
              </a:ext>
            </a:extLst>
          </p:cNvPr>
          <p:cNvSpPr>
            <a:spLocks noGrp="1" noChangeArrowheads="1"/>
          </p:cNvSpPr>
          <p:nvPr>
            <p:ph type="title"/>
          </p:nvPr>
        </p:nvSpPr>
        <p:spPr>
          <a:xfrm>
            <a:off x="685800" y="358775"/>
            <a:ext cx="7772400" cy="8636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Location Decisions</a:t>
            </a:r>
          </a:p>
        </p:txBody>
      </p:sp>
      <p:sp>
        <p:nvSpPr>
          <p:cNvPr id="40963" name="Rectangle 3">
            <a:extLst>
              <a:ext uri="{FF2B5EF4-FFF2-40B4-BE49-F238E27FC236}">
                <a16:creationId xmlns:a16="http://schemas.microsoft.com/office/drawing/2014/main" id="{F48B29D5-4043-47CF-9393-2A084611DD28}"/>
              </a:ext>
            </a:extLst>
          </p:cNvPr>
          <p:cNvSpPr>
            <a:spLocks noChangeArrowheads="1"/>
          </p:cNvSpPr>
          <p:nvPr/>
        </p:nvSpPr>
        <p:spPr bwMode="auto">
          <a:xfrm>
            <a:off x="708025" y="1309688"/>
            <a:ext cx="2417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dirty="0">
                <a:solidFill>
                  <a:srgbClr val="BF0922"/>
                </a:solidFill>
                <a:effectLst>
                  <a:outerShdw blurRad="38100" dist="38100" dir="2700000" algn="tl">
                    <a:srgbClr val="C0C0C0"/>
                  </a:outerShdw>
                </a:effectLst>
                <a:latin typeface="Arial" charset="0"/>
              </a:rPr>
              <a:t>Site Decision</a:t>
            </a:r>
          </a:p>
        </p:txBody>
      </p:sp>
      <p:sp>
        <p:nvSpPr>
          <p:cNvPr id="40964" name="Rectangle 4">
            <a:extLst>
              <a:ext uri="{FF2B5EF4-FFF2-40B4-BE49-F238E27FC236}">
                <a16:creationId xmlns:a16="http://schemas.microsoft.com/office/drawing/2014/main" id="{A54632F6-ED6A-4588-A938-59B89C31F924}"/>
              </a:ext>
            </a:extLst>
          </p:cNvPr>
          <p:cNvSpPr>
            <a:spLocks noChangeArrowheads="1"/>
          </p:cNvSpPr>
          <p:nvPr/>
        </p:nvSpPr>
        <p:spPr bwMode="auto">
          <a:xfrm>
            <a:off x="4356100" y="1309688"/>
            <a:ext cx="3768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800" b="1" dirty="0">
                <a:solidFill>
                  <a:srgbClr val="BF0922"/>
                </a:solidFill>
                <a:effectLst>
                  <a:outerShdw blurRad="38100" dist="38100" dir="2700000" algn="tl">
                    <a:srgbClr val="C0C0C0"/>
                  </a:outerShdw>
                </a:effectLst>
                <a:latin typeface="Arial" charset="0"/>
              </a:rPr>
              <a:t>Key Success Factors</a:t>
            </a:r>
          </a:p>
        </p:txBody>
      </p:sp>
      <p:sp>
        <p:nvSpPr>
          <p:cNvPr id="40965" name="Rectangle 5">
            <a:extLst>
              <a:ext uri="{FF2B5EF4-FFF2-40B4-BE49-F238E27FC236}">
                <a16:creationId xmlns:a16="http://schemas.microsoft.com/office/drawing/2014/main" id="{43820EA0-6434-481C-8F06-0312F381A93D}"/>
              </a:ext>
            </a:extLst>
          </p:cNvPr>
          <p:cNvSpPr>
            <a:spLocks noChangeArrowheads="1"/>
          </p:cNvSpPr>
          <p:nvPr/>
        </p:nvSpPr>
        <p:spPr bwMode="auto">
          <a:xfrm>
            <a:off x="4432300" y="2079625"/>
            <a:ext cx="4230688"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1087438" indent="-457200">
              <a:defRPr sz="2400">
                <a:solidFill>
                  <a:schemeClr val="tx1"/>
                </a:solidFill>
                <a:latin typeface="Arial" panose="020B0604020202020204" pitchFamily="34" charset="0"/>
                <a:ea typeface="ＭＳ Ｐゴシック" panose="020B0600070205080204" pitchFamily="34" charset="-128"/>
              </a:defRPr>
            </a:lvl2pPr>
            <a:lvl3pPr marL="1724025" indent="-457200">
              <a:defRPr sz="2400">
                <a:solidFill>
                  <a:schemeClr val="tx1"/>
                </a:solidFill>
                <a:latin typeface="Arial" panose="020B0604020202020204" pitchFamily="34" charset="0"/>
                <a:ea typeface="ＭＳ Ｐゴシック" panose="020B0600070205080204" pitchFamily="34" charset="-128"/>
              </a:defRPr>
            </a:lvl3pPr>
            <a:lvl4pPr marL="2360613" indent="-457200">
              <a:defRPr sz="2400">
                <a:solidFill>
                  <a:schemeClr val="tx1"/>
                </a:solidFill>
                <a:latin typeface="Arial" panose="020B0604020202020204" pitchFamily="34" charset="0"/>
                <a:ea typeface="ＭＳ Ｐゴシック" panose="020B0600070205080204" pitchFamily="34" charset="-128"/>
              </a:defRPr>
            </a:lvl4pPr>
            <a:lvl5pPr marL="2997200" indent="-457200">
              <a:defRPr sz="2400">
                <a:solidFill>
                  <a:schemeClr val="tx1"/>
                </a:solidFill>
                <a:latin typeface="Arial" panose="020B0604020202020204" pitchFamily="34" charset="0"/>
                <a:ea typeface="ＭＳ Ｐゴシック" panose="020B0600070205080204" pitchFamily="34" charset="-128"/>
              </a:defRPr>
            </a:lvl5pPr>
            <a:lvl6pPr marL="3454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911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4368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826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Arial" panose="020B0604020202020204" pitchFamily="34" charset="0"/>
              <a:buAutoNum type="arabicPeriod"/>
            </a:pPr>
            <a:r>
              <a:rPr lang="en-US" altLang="en-US" b="1" dirty="0"/>
              <a:t>Site size and cost</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Air, rail, highway, and waterway systems</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Zoning restrictions</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Proximity of services/ supplies needed</a:t>
            </a:r>
          </a:p>
          <a:p>
            <a:pPr eaLnBrk="1" hangingPunct="1">
              <a:lnSpc>
                <a:spcPct val="90000"/>
              </a:lnSpc>
              <a:spcAft>
                <a:spcPct val="40000"/>
              </a:spcAft>
              <a:buClr>
                <a:srgbClr val="BF0922"/>
              </a:buClr>
              <a:buFont typeface="Arial" panose="020B0604020202020204" pitchFamily="34" charset="0"/>
              <a:buAutoNum type="arabicPeriod"/>
            </a:pPr>
            <a:r>
              <a:rPr lang="en-US" altLang="en-US" b="1" dirty="0"/>
              <a:t>Environmental impact issues</a:t>
            </a:r>
          </a:p>
        </p:txBody>
      </p:sp>
      <p:pic>
        <p:nvPicPr>
          <p:cNvPr id="40966" name="Picture 6">
            <a:extLst>
              <a:ext uri="{FF2B5EF4-FFF2-40B4-BE49-F238E27FC236}">
                <a16:creationId xmlns:a16="http://schemas.microsoft.com/office/drawing/2014/main" id="{D9DD9411-65A7-46D2-9D79-CE1B30C51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197100"/>
            <a:ext cx="3173413"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0963"/>
                                        </p:tgtEl>
                                        <p:attrNameLst>
                                          <p:attrName>style.visibility</p:attrName>
                                        </p:attrNameLst>
                                      </p:cBhvr>
                                      <p:to>
                                        <p:strVal val="visible"/>
                                      </p:to>
                                    </p:set>
                                    <p:animEffect transition="in" filter="wipe(left)">
                                      <p:cBhvr>
                                        <p:cTn id="7" dur="500"/>
                                        <p:tgtEl>
                                          <p:spTgt spid="40963"/>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40966"/>
                                        </p:tgtEl>
                                        <p:attrNameLst>
                                          <p:attrName>style.visibility</p:attrName>
                                        </p:attrNameLst>
                                      </p:cBhvr>
                                      <p:to>
                                        <p:strVal val="visible"/>
                                      </p:to>
                                    </p:set>
                                    <p:animEffect transition="in" filter="dissolve">
                                      <p:cBhvr>
                                        <p:cTn id="11" dur="500"/>
                                        <p:tgtEl>
                                          <p:spTgt spid="40966"/>
                                        </p:tgtEl>
                                      </p:cBhvr>
                                    </p:animEffect>
                                  </p:childTnLst>
                                </p:cTn>
                              </p:par>
                            </p:childTnLst>
                          </p:cTn>
                        </p:par>
                        <p:par>
                          <p:cTn id="12" fill="hold" nodeType="afterGroup">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40964"/>
                                        </p:tgtEl>
                                        <p:attrNameLst>
                                          <p:attrName>style.visibility</p:attrName>
                                        </p:attrNameLst>
                                      </p:cBhvr>
                                      <p:to>
                                        <p:strVal val="visible"/>
                                      </p:to>
                                    </p:set>
                                    <p:animEffect transition="in" filter="wipe(left)">
                                      <p:cBhvr>
                                        <p:cTn id="15" dur="500"/>
                                        <p:tgtEl>
                                          <p:spTgt spid="40964"/>
                                        </p:tgtEl>
                                      </p:cBhvr>
                                    </p:animEffect>
                                  </p:childTnLst>
                                </p:cTn>
                              </p:par>
                            </p:childTnLst>
                          </p:cTn>
                        </p:par>
                        <p:par>
                          <p:cTn id="16" fill="hold" nodeType="afterGroup">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40965"/>
                                        </p:tgtEl>
                                        <p:attrNameLst>
                                          <p:attrName>style.visibility</p:attrName>
                                        </p:attrNameLst>
                                      </p:cBhvr>
                                      <p:to>
                                        <p:strVal val="visible"/>
                                      </p:to>
                                    </p:set>
                                    <p:animEffect transition="in" filter="strips(downRight)">
                                      <p:cBhvr>
                                        <p:cTn id="19"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4" grpId="0" autoUpdateAnimBg="0"/>
      <p:bldP spid="4096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3CE13EB-D07F-4FDE-92B6-58AF3555BA48}"/>
              </a:ext>
            </a:extLst>
          </p:cNvPr>
          <p:cNvSpPr>
            <a:spLocks noGrp="1" noChangeArrowheads="1"/>
          </p:cNvSpPr>
          <p:nvPr>
            <p:ph type="title"/>
          </p:nvPr>
        </p:nvSpPr>
        <p:spPr>
          <a:xfrm>
            <a:off x="685800" y="306388"/>
            <a:ext cx="7772400" cy="13335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Global Competitiveness Index of Countries</a:t>
            </a:r>
          </a:p>
        </p:txBody>
      </p:sp>
      <p:grpSp>
        <p:nvGrpSpPr>
          <p:cNvPr id="43011" name="Group 3">
            <a:extLst>
              <a:ext uri="{FF2B5EF4-FFF2-40B4-BE49-F238E27FC236}">
                <a16:creationId xmlns:a16="http://schemas.microsoft.com/office/drawing/2014/main" id="{BD153F59-3029-4770-AD2B-6B76A308928D}"/>
              </a:ext>
            </a:extLst>
          </p:cNvPr>
          <p:cNvGrpSpPr>
            <a:grpSpLocks/>
          </p:cNvGrpSpPr>
          <p:nvPr/>
        </p:nvGrpSpPr>
        <p:grpSpPr bwMode="auto">
          <a:xfrm>
            <a:off x="1154113" y="1776413"/>
            <a:ext cx="6937375" cy="4579937"/>
            <a:chOff x="727" y="1119"/>
            <a:chExt cx="4370" cy="2885"/>
          </a:xfrm>
        </p:grpSpPr>
        <p:sp>
          <p:nvSpPr>
            <p:cNvPr id="35846" name="Rectangle 4">
              <a:extLst>
                <a:ext uri="{FF2B5EF4-FFF2-40B4-BE49-F238E27FC236}">
                  <a16:creationId xmlns:a16="http://schemas.microsoft.com/office/drawing/2014/main" id="{4CFA80D7-CE6C-4145-9DFE-4239E4CF80E6}"/>
                </a:ext>
              </a:extLst>
            </p:cNvPr>
            <p:cNvSpPr>
              <a:spLocks noChangeArrowheads="1"/>
            </p:cNvSpPr>
            <p:nvPr/>
          </p:nvSpPr>
          <p:spPr bwMode="auto">
            <a:xfrm>
              <a:off x="774" y="1119"/>
              <a:ext cx="4323" cy="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3324225" algn="ctr"/>
                  <a:tab pos="5748338" algn="ct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3324225" algn="ctr"/>
                  <a:tab pos="5748338" algn="ct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3324225" algn="ctr"/>
                  <a:tab pos="5748338" algn="ct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3324225" algn="ctr"/>
                  <a:tab pos="5748338" algn="ct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3324225" algn="ctr"/>
                  <a:tab pos="5748338" algn="ct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324225" algn="ctr"/>
                  <a:tab pos="5748338" algn="ct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324225" algn="ctr"/>
                  <a:tab pos="5748338" algn="ct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324225" algn="ctr"/>
                  <a:tab pos="5748338" algn="ct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324225" algn="ctr"/>
                  <a:tab pos="5748338" algn="ctr"/>
                </a:tabLst>
                <a:defRPr sz="2400">
                  <a:solidFill>
                    <a:schemeClr val="tx1"/>
                  </a:solidFill>
                  <a:latin typeface="Arial" panose="020B0604020202020204" pitchFamily="34" charset="0"/>
                  <a:ea typeface="ＭＳ Ｐゴシック" panose="020B0600070205080204" pitchFamily="34" charset="-128"/>
                </a:defRPr>
              </a:lvl9pPr>
            </a:lstStyle>
            <a:p>
              <a:pPr>
                <a:spcAft>
                  <a:spcPct val="15000"/>
                </a:spcAft>
              </a:pPr>
              <a:r>
                <a:rPr lang="en-US" altLang="en-US" b="1" dirty="0"/>
                <a:t>Country	Year 1 Rank	Year 2 Rank</a:t>
              </a:r>
            </a:p>
            <a:p>
              <a:r>
                <a:rPr lang="en-US" altLang="en-US" b="1" dirty="0"/>
                <a:t>Switzerland	1	4</a:t>
              </a:r>
            </a:p>
            <a:p>
              <a:r>
                <a:rPr lang="en-US" altLang="en-US" b="1" dirty="0"/>
                <a:t>USA	2	1</a:t>
              </a:r>
            </a:p>
            <a:p>
              <a:r>
                <a:rPr lang="en-US" altLang="en-US" b="1" dirty="0"/>
                <a:t>Japan	8	10</a:t>
              </a:r>
            </a:p>
            <a:p>
              <a:r>
                <a:rPr lang="en-US" altLang="en-US" b="1" dirty="0"/>
                <a:t>Canada	9	13</a:t>
              </a:r>
            </a:p>
            <a:p>
              <a:r>
                <a:rPr lang="en-US" altLang="en-US" b="1" dirty="0"/>
                <a:t>UK	13	9</a:t>
              </a:r>
            </a:p>
            <a:p>
              <a:r>
                <a:rPr lang="en-US" altLang="en-US" b="1" dirty="0"/>
                <a:t>Israel	27	23</a:t>
              </a:r>
            </a:p>
            <a:p>
              <a:r>
                <a:rPr lang="en-US" altLang="en-US" b="1" dirty="0"/>
                <a:t>China	29	48</a:t>
              </a:r>
            </a:p>
            <a:p>
              <a:r>
                <a:rPr lang="en-US" altLang="en-US" b="1" dirty="0"/>
                <a:t>Italy	48	38</a:t>
              </a:r>
            </a:p>
            <a:p>
              <a:r>
                <a:rPr lang="en-US" altLang="en-US" b="1" dirty="0"/>
                <a:t>India	49	22</a:t>
              </a:r>
            </a:p>
            <a:p>
              <a:r>
                <a:rPr lang="en-US" altLang="en-US" b="1" dirty="0"/>
                <a:t>Mexico	60	59</a:t>
              </a:r>
            </a:p>
            <a:p>
              <a:r>
                <a:rPr lang="en-US" altLang="en-US" b="1" dirty="0"/>
                <a:t>Russia	63	53</a:t>
              </a:r>
            </a:p>
          </p:txBody>
        </p:sp>
        <p:sp>
          <p:nvSpPr>
            <p:cNvPr id="35847" name="Line 5">
              <a:extLst>
                <a:ext uri="{FF2B5EF4-FFF2-40B4-BE49-F238E27FC236}">
                  <a16:creationId xmlns:a16="http://schemas.microsoft.com/office/drawing/2014/main" id="{45D3764A-ECE9-41F3-86C9-74285343ECCD}"/>
                </a:ext>
              </a:extLst>
            </p:cNvPr>
            <p:cNvSpPr>
              <a:spLocks noChangeShapeType="1"/>
            </p:cNvSpPr>
            <p:nvPr/>
          </p:nvSpPr>
          <p:spPr bwMode="auto">
            <a:xfrm>
              <a:off x="727" y="1415"/>
              <a:ext cx="427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43011"/>
                                        </p:tgtEl>
                                        <p:attrNameLst>
                                          <p:attrName>style.visibility</p:attrName>
                                        </p:attrNameLst>
                                      </p:cBhvr>
                                      <p:to>
                                        <p:strVal val="visible"/>
                                      </p:to>
                                    </p:set>
                                    <p:animEffect transition="in" filter="strips(downRight)">
                                      <p:cBhvr>
                                        <p:cTn id="7" dur="1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60B1C14-E927-4F1D-BFE4-AEC7BD76A4B8}"/>
              </a:ext>
            </a:extLst>
          </p:cNvPr>
          <p:cNvSpPr>
            <a:spLocks noGrp="1" noChangeArrowheads="1"/>
          </p:cNvSpPr>
          <p:nvPr>
            <p:ph type="title"/>
          </p:nvPr>
        </p:nvSpPr>
        <p:spPr>
          <a:xfrm>
            <a:off x="547688" y="328613"/>
            <a:ext cx="8048625" cy="1255712"/>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Factors That Affect </a:t>
            </a:r>
            <a:br>
              <a:rPr lang="en-US" altLang="en-US" sz="4000" dirty="0"/>
            </a:br>
            <a:r>
              <a:rPr lang="en-US" altLang="en-US" sz="4000" dirty="0"/>
              <a:t>Location Decisions</a:t>
            </a:r>
          </a:p>
        </p:txBody>
      </p:sp>
      <p:sp>
        <p:nvSpPr>
          <p:cNvPr id="45059" name="Rectangle 3">
            <a:extLst>
              <a:ext uri="{FF2B5EF4-FFF2-40B4-BE49-F238E27FC236}">
                <a16:creationId xmlns:a16="http://schemas.microsoft.com/office/drawing/2014/main" id="{B88E0C78-F193-4641-93AB-8DA55C882582}"/>
              </a:ext>
            </a:extLst>
          </p:cNvPr>
          <p:cNvSpPr>
            <a:spLocks noChangeArrowheads="1"/>
          </p:cNvSpPr>
          <p:nvPr/>
        </p:nvSpPr>
        <p:spPr bwMode="auto">
          <a:xfrm>
            <a:off x="830263" y="1855788"/>
            <a:ext cx="74818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1077913" indent="-404813">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Labor productivity</a:t>
            </a:r>
          </a:p>
          <a:p>
            <a:pPr lvl="1">
              <a:lnSpc>
                <a:spcPct val="90000"/>
              </a:lnSpc>
              <a:spcAft>
                <a:spcPct val="40000"/>
              </a:spcAft>
              <a:buClr>
                <a:srgbClr val="BF0922"/>
              </a:buClr>
              <a:buFont typeface="Wingdings" panose="05000000000000000000" pitchFamily="2" charset="2"/>
              <a:buChar char="u"/>
            </a:pPr>
            <a:r>
              <a:rPr lang="en-US" altLang="en-US" b="1" dirty="0"/>
              <a:t>Wage rates are not the only cost</a:t>
            </a:r>
          </a:p>
          <a:p>
            <a:pPr lvl="1">
              <a:lnSpc>
                <a:spcPct val="90000"/>
              </a:lnSpc>
              <a:spcAft>
                <a:spcPct val="40000"/>
              </a:spcAft>
              <a:buClr>
                <a:srgbClr val="BF0922"/>
              </a:buClr>
              <a:buFont typeface="Wingdings" panose="05000000000000000000" pitchFamily="2" charset="2"/>
              <a:buChar char="u"/>
            </a:pPr>
            <a:r>
              <a:rPr lang="en-US" altLang="en-US" b="1" dirty="0"/>
              <a:t>Lower productivity may increase total cost</a:t>
            </a:r>
            <a:endParaRPr lang="en-US" altLang="en-US" sz="2800" b="1" dirty="0"/>
          </a:p>
        </p:txBody>
      </p:sp>
      <p:grpSp>
        <p:nvGrpSpPr>
          <p:cNvPr id="45060" name="Group 4">
            <a:extLst>
              <a:ext uri="{FF2B5EF4-FFF2-40B4-BE49-F238E27FC236}">
                <a16:creationId xmlns:a16="http://schemas.microsoft.com/office/drawing/2014/main" id="{C2434553-2E5C-4BD5-B632-3529ABD3705D}"/>
              </a:ext>
            </a:extLst>
          </p:cNvPr>
          <p:cNvGrpSpPr>
            <a:grpSpLocks/>
          </p:cNvGrpSpPr>
          <p:nvPr/>
        </p:nvGrpSpPr>
        <p:grpSpPr bwMode="auto">
          <a:xfrm>
            <a:off x="1916113" y="3632200"/>
            <a:ext cx="5354637" cy="793750"/>
            <a:chOff x="1786" y="2312"/>
            <a:chExt cx="3373" cy="500"/>
          </a:xfrm>
        </p:grpSpPr>
        <p:grpSp>
          <p:nvGrpSpPr>
            <p:cNvPr id="37906" name="Group 5">
              <a:extLst>
                <a:ext uri="{FF2B5EF4-FFF2-40B4-BE49-F238E27FC236}">
                  <a16:creationId xmlns:a16="http://schemas.microsoft.com/office/drawing/2014/main" id="{EAE3FE1B-1018-476D-96CA-E13BBF574120}"/>
                </a:ext>
              </a:extLst>
            </p:cNvPr>
            <p:cNvGrpSpPr>
              <a:grpSpLocks/>
            </p:cNvGrpSpPr>
            <p:nvPr/>
          </p:nvGrpSpPr>
          <p:grpSpPr bwMode="auto">
            <a:xfrm>
              <a:off x="1786" y="2312"/>
              <a:ext cx="2187" cy="500"/>
              <a:chOff x="1786" y="2312"/>
              <a:chExt cx="2187" cy="500"/>
            </a:xfrm>
          </p:grpSpPr>
          <p:sp>
            <p:nvSpPr>
              <p:cNvPr id="37908" name="Rectangle 6">
                <a:extLst>
                  <a:ext uri="{FF2B5EF4-FFF2-40B4-BE49-F238E27FC236}">
                    <a16:creationId xmlns:a16="http://schemas.microsoft.com/office/drawing/2014/main" id="{C3EF5A08-A156-4035-80DE-E7D3C8A251F8}"/>
                  </a:ext>
                </a:extLst>
              </p:cNvPr>
              <p:cNvSpPr>
                <a:spLocks noChangeArrowheads="1"/>
              </p:cNvSpPr>
              <p:nvPr/>
            </p:nvSpPr>
            <p:spPr bwMode="auto">
              <a:xfrm>
                <a:off x="1786" y="2312"/>
                <a:ext cx="2187"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5000"/>
                  </a:lnSpc>
                </a:pPr>
                <a:r>
                  <a:rPr lang="en-US" altLang="en-US" sz="2000" b="1" dirty="0"/>
                  <a:t>Labor cost per day</a:t>
                </a:r>
              </a:p>
              <a:p>
                <a:pPr algn="ctr">
                  <a:lnSpc>
                    <a:spcPct val="115000"/>
                  </a:lnSpc>
                </a:pPr>
                <a:r>
                  <a:rPr lang="en-US" altLang="en-US" sz="2000" b="1" dirty="0"/>
                  <a:t>Productivity (units per day)</a:t>
                </a:r>
              </a:p>
            </p:txBody>
          </p:sp>
          <p:sp>
            <p:nvSpPr>
              <p:cNvPr id="37909" name="Line 7">
                <a:extLst>
                  <a:ext uri="{FF2B5EF4-FFF2-40B4-BE49-F238E27FC236}">
                    <a16:creationId xmlns:a16="http://schemas.microsoft.com/office/drawing/2014/main" id="{8C95FD40-B7C2-40D1-9D0D-C5EDC1086DF8}"/>
                  </a:ext>
                </a:extLst>
              </p:cNvPr>
              <p:cNvSpPr>
                <a:spLocks noChangeShapeType="1"/>
              </p:cNvSpPr>
              <p:nvPr/>
            </p:nvSpPr>
            <p:spPr bwMode="auto">
              <a:xfrm>
                <a:off x="1840" y="2584"/>
                <a:ext cx="20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7907" name="Rectangle 8">
              <a:extLst>
                <a:ext uri="{FF2B5EF4-FFF2-40B4-BE49-F238E27FC236}">
                  <a16:creationId xmlns:a16="http://schemas.microsoft.com/office/drawing/2014/main" id="{4380DA5F-889D-47E9-90AC-B8B59B2C00BB}"/>
                </a:ext>
              </a:extLst>
            </p:cNvPr>
            <p:cNvSpPr>
              <a:spLocks noChangeArrowheads="1"/>
            </p:cNvSpPr>
            <p:nvPr/>
          </p:nvSpPr>
          <p:spPr bwMode="auto">
            <a:xfrm>
              <a:off x="3918" y="2447"/>
              <a:ext cx="124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dirty="0"/>
                <a:t>= Cost per unit</a:t>
              </a:r>
            </a:p>
          </p:txBody>
        </p:sp>
      </p:grpSp>
      <p:grpSp>
        <p:nvGrpSpPr>
          <p:cNvPr id="45065" name="Group 9">
            <a:extLst>
              <a:ext uri="{FF2B5EF4-FFF2-40B4-BE49-F238E27FC236}">
                <a16:creationId xmlns:a16="http://schemas.microsoft.com/office/drawing/2014/main" id="{4CFEC290-342F-4D11-AB5A-A8B3B3700621}"/>
              </a:ext>
            </a:extLst>
          </p:cNvPr>
          <p:cNvGrpSpPr>
            <a:grpSpLocks/>
          </p:cNvGrpSpPr>
          <p:nvPr/>
        </p:nvGrpSpPr>
        <p:grpSpPr bwMode="auto">
          <a:xfrm>
            <a:off x="771525" y="4786313"/>
            <a:ext cx="3170238" cy="1341437"/>
            <a:chOff x="486" y="3039"/>
            <a:chExt cx="1997" cy="845"/>
          </a:xfrm>
        </p:grpSpPr>
        <p:sp>
          <p:nvSpPr>
            <p:cNvPr id="45066" name="Rectangle 10">
              <a:extLst>
                <a:ext uri="{FF2B5EF4-FFF2-40B4-BE49-F238E27FC236}">
                  <a16:creationId xmlns:a16="http://schemas.microsoft.com/office/drawing/2014/main" id="{8ED7D012-296E-4021-B6DE-343D396BF21C}"/>
                </a:ext>
              </a:extLst>
            </p:cNvPr>
            <p:cNvSpPr>
              <a:spLocks noChangeArrowheads="1"/>
            </p:cNvSpPr>
            <p:nvPr/>
          </p:nvSpPr>
          <p:spPr bwMode="auto">
            <a:xfrm>
              <a:off x="963" y="3039"/>
              <a:ext cx="10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000" b="1" dirty="0">
                  <a:solidFill>
                    <a:srgbClr val="BF0922"/>
                  </a:solidFill>
                  <a:effectLst>
                    <a:outerShdw blurRad="38100" dist="38100" dir="2700000" algn="tl">
                      <a:srgbClr val="C0C0C0"/>
                    </a:outerShdw>
                  </a:effectLst>
                  <a:latin typeface="Arial" charset="0"/>
                </a:rPr>
                <a:t>Connecticut</a:t>
              </a:r>
            </a:p>
          </p:txBody>
        </p:sp>
        <p:grpSp>
          <p:nvGrpSpPr>
            <p:cNvPr id="37902" name="Group 11">
              <a:extLst>
                <a:ext uri="{FF2B5EF4-FFF2-40B4-BE49-F238E27FC236}">
                  <a16:creationId xmlns:a16="http://schemas.microsoft.com/office/drawing/2014/main" id="{D61C2999-1054-46C4-8ED4-029D6720CC05}"/>
                </a:ext>
              </a:extLst>
            </p:cNvPr>
            <p:cNvGrpSpPr>
              <a:grpSpLocks/>
            </p:cNvGrpSpPr>
            <p:nvPr/>
          </p:nvGrpSpPr>
          <p:grpSpPr bwMode="auto">
            <a:xfrm>
              <a:off x="486" y="3384"/>
              <a:ext cx="1997" cy="500"/>
              <a:chOff x="486" y="3408"/>
              <a:chExt cx="1997" cy="500"/>
            </a:xfrm>
          </p:grpSpPr>
          <p:sp>
            <p:nvSpPr>
              <p:cNvPr id="37903" name="Rectangle 12">
                <a:extLst>
                  <a:ext uri="{FF2B5EF4-FFF2-40B4-BE49-F238E27FC236}">
                    <a16:creationId xmlns:a16="http://schemas.microsoft.com/office/drawing/2014/main" id="{B521433E-F742-4A14-8507-70CF4C71D309}"/>
                  </a:ext>
                </a:extLst>
              </p:cNvPr>
              <p:cNvSpPr>
                <a:spLocks noChangeArrowheads="1"/>
              </p:cNvSpPr>
              <p:nvPr/>
            </p:nvSpPr>
            <p:spPr bwMode="auto">
              <a:xfrm>
                <a:off x="1198" y="3535"/>
                <a:ext cx="12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dirty="0"/>
                  <a:t>= $1.17 per unit</a:t>
                </a:r>
              </a:p>
            </p:txBody>
          </p:sp>
          <p:sp>
            <p:nvSpPr>
              <p:cNvPr id="37904" name="Rectangle 13">
                <a:extLst>
                  <a:ext uri="{FF2B5EF4-FFF2-40B4-BE49-F238E27FC236}">
                    <a16:creationId xmlns:a16="http://schemas.microsoft.com/office/drawing/2014/main" id="{4A695149-11AB-473C-8BCD-1EAA9159A5B4}"/>
                  </a:ext>
                </a:extLst>
              </p:cNvPr>
              <p:cNvSpPr>
                <a:spLocks noChangeArrowheads="1"/>
              </p:cNvSpPr>
              <p:nvPr/>
            </p:nvSpPr>
            <p:spPr bwMode="auto">
              <a:xfrm>
                <a:off x="486" y="3408"/>
                <a:ext cx="721"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5000"/>
                  </a:lnSpc>
                </a:pPr>
                <a:r>
                  <a:rPr lang="en-US" altLang="en-US" sz="2000" b="1" dirty="0"/>
                  <a:t>$70</a:t>
                </a:r>
              </a:p>
              <a:p>
                <a:pPr algn="ctr">
                  <a:lnSpc>
                    <a:spcPct val="115000"/>
                  </a:lnSpc>
                </a:pPr>
                <a:r>
                  <a:rPr lang="en-US" altLang="en-US" sz="2000" b="1" dirty="0"/>
                  <a:t>60 units</a:t>
                </a:r>
              </a:p>
            </p:txBody>
          </p:sp>
          <p:sp>
            <p:nvSpPr>
              <p:cNvPr id="37905" name="Line 14">
                <a:extLst>
                  <a:ext uri="{FF2B5EF4-FFF2-40B4-BE49-F238E27FC236}">
                    <a16:creationId xmlns:a16="http://schemas.microsoft.com/office/drawing/2014/main" id="{DF632182-2122-44B8-9153-F47806BC8C2C}"/>
                  </a:ext>
                </a:extLst>
              </p:cNvPr>
              <p:cNvSpPr>
                <a:spLocks noChangeShapeType="1"/>
              </p:cNvSpPr>
              <p:nvPr/>
            </p:nvSpPr>
            <p:spPr bwMode="auto">
              <a:xfrm>
                <a:off x="528" y="3664"/>
                <a:ext cx="66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45071" name="Group 15">
            <a:extLst>
              <a:ext uri="{FF2B5EF4-FFF2-40B4-BE49-F238E27FC236}">
                <a16:creationId xmlns:a16="http://schemas.microsoft.com/office/drawing/2014/main" id="{EDCE0799-0A6F-4981-A4B7-0E3430B026B4}"/>
              </a:ext>
            </a:extLst>
          </p:cNvPr>
          <p:cNvGrpSpPr>
            <a:grpSpLocks/>
          </p:cNvGrpSpPr>
          <p:nvPr/>
        </p:nvGrpSpPr>
        <p:grpSpPr bwMode="auto">
          <a:xfrm>
            <a:off x="5330825" y="4786313"/>
            <a:ext cx="3132138" cy="1341437"/>
            <a:chOff x="3358" y="3039"/>
            <a:chExt cx="1973" cy="845"/>
          </a:xfrm>
        </p:grpSpPr>
        <p:sp>
          <p:nvSpPr>
            <p:cNvPr id="45072" name="Rectangle 16">
              <a:extLst>
                <a:ext uri="{FF2B5EF4-FFF2-40B4-BE49-F238E27FC236}">
                  <a16:creationId xmlns:a16="http://schemas.microsoft.com/office/drawing/2014/main" id="{0768B0AC-0598-4B24-81C0-B313DAE03E95}"/>
                </a:ext>
              </a:extLst>
            </p:cNvPr>
            <p:cNvSpPr>
              <a:spLocks noChangeArrowheads="1"/>
            </p:cNvSpPr>
            <p:nvPr/>
          </p:nvSpPr>
          <p:spPr bwMode="auto">
            <a:xfrm>
              <a:off x="4032" y="3039"/>
              <a:ext cx="6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000" b="1" dirty="0">
                  <a:solidFill>
                    <a:srgbClr val="BF0922"/>
                  </a:solidFill>
                  <a:effectLst>
                    <a:outerShdw blurRad="38100" dist="38100" dir="2700000" algn="tl">
                      <a:srgbClr val="C0C0C0"/>
                    </a:outerShdw>
                  </a:effectLst>
                  <a:latin typeface="Arial" charset="0"/>
                </a:rPr>
                <a:t>Juarez</a:t>
              </a:r>
            </a:p>
          </p:txBody>
        </p:sp>
        <p:grpSp>
          <p:nvGrpSpPr>
            <p:cNvPr id="37897" name="Group 17">
              <a:extLst>
                <a:ext uri="{FF2B5EF4-FFF2-40B4-BE49-F238E27FC236}">
                  <a16:creationId xmlns:a16="http://schemas.microsoft.com/office/drawing/2014/main" id="{008A621E-EE96-43CE-B57C-AECC84FDD2B5}"/>
                </a:ext>
              </a:extLst>
            </p:cNvPr>
            <p:cNvGrpSpPr>
              <a:grpSpLocks/>
            </p:cNvGrpSpPr>
            <p:nvPr/>
          </p:nvGrpSpPr>
          <p:grpSpPr bwMode="auto">
            <a:xfrm>
              <a:off x="3358" y="3384"/>
              <a:ext cx="1973" cy="500"/>
              <a:chOff x="3358" y="3360"/>
              <a:chExt cx="1973" cy="500"/>
            </a:xfrm>
          </p:grpSpPr>
          <p:sp>
            <p:nvSpPr>
              <p:cNvPr id="37898" name="Rectangle 18">
                <a:extLst>
                  <a:ext uri="{FF2B5EF4-FFF2-40B4-BE49-F238E27FC236}">
                    <a16:creationId xmlns:a16="http://schemas.microsoft.com/office/drawing/2014/main" id="{71845C04-3A6C-4795-B62F-5A06F86A1F48}"/>
                  </a:ext>
                </a:extLst>
              </p:cNvPr>
              <p:cNvSpPr>
                <a:spLocks noChangeArrowheads="1"/>
              </p:cNvSpPr>
              <p:nvPr/>
            </p:nvSpPr>
            <p:spPr bwMode="auto">
              <a:xfrm>
                <a:off x="4046" y="3495"/>
                <a:ext cx="12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dirty="0"/>
                  <a:t>= $1.25 per unit</a:t>
                </a:r>
              </a:p>
            </p:txBody>
          </p:sp>
          <p:sp>
            <p:nvSpPr>
              <p:cNvPr id="37899" name="Rectangle 19">
                <a:extLst>
                  <a:ext uri="{FF2B5EF4-FFF2-40B4-BE49-F238E27FC236}">
                    <a16:creationId xmlns:a16="http://schemas.microsoft.com/office/drawing/2014/main" id="{94E521EC-5117-435A-93AD-B1117D6AC5E8}"/>
                  </a:ext>
                </a:extLst>
              </p:cNvPr>
              <p:cNvSpPr>
                <a:spLocks noChangeArrowheads="1"/>
              </p:cNvSpPr>
              <p:nvPr/>
            </p:nvSpPr>
            <p:spPr bwMode="auto">
              <a:xfrm>
                <a:off x="3358" y="3360"/>
                <a:ext cx="721"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5000"/>
                  </a:lnSpc>
                </a:pPr>
                <a:r>
                  <a:rPr lang="en-US" altLang="en-US" sz="2000" b="1" dirty="0"/>
                  <a:t>$25</a:t>
                </a:r>
              </a:p>
              <a:p>
                <a:pPr algn="ctr">
                  <a:lnSpc>
                    <a:spcPct val="115000"/>
                  </a:lnSpc>
                </a:pPr>
                <a:r>
                  <a:rPr lang="en-US" altLang="en-US" sz="2000" b="1" dirty="0"/>
                  <a:t>20 units</a:t>
                </a:r>
              </a:p>
            </p:txBody>
          </p:sp>
          <p:sp>
            <p:nvSpPr>
              <p:cNvPr id="37900" name="Line 20">
                <a:extLst>
                  <a:ext uri="{FF2B5EF4-FFF2-40B4-BE49-F238E27FC236}">
                    <a16:creationId xmlns:a16="http://schemas.microsoft.com/office/drawing/2014/main" id="{150F1BAB-B7CA-4B22-AA93-2D35739DD88E}"/>
                  </a:ext>
                </a:extLst>
              </p:cNvPr>
              <p:cNvSpPr>
                <a:spLocks noChangeShapeType="1"/>
              </p:cNvSpPr>
              <p:nvPr/>
            </p:nvSpPr>
            <p:spPr bwMode="auto">
              <a:xfrm>
                <a:off x="3384" y="3624"/>
                <a:ext cx="66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5059"/>
                                        </p:tgtEl>
                                        <p:attrNameLst>
                                          <p:attrName>style.visibility</p:attrName>
                                        </p:attrNameLst>
                                      </p:cBhvr>
                                      <p:to>
                                        <p:strVal val="visible"/>
                                      </p:to>
                                    </p:set>
                                    <p:animEffect transition="in" filter="strips(downRight)">
                                      <p:cBhvr>
                                        <p:cTn id="7" dur="500"/>
                                        <p:tgtEl>
                                          <p:spTgt spid="45059"/>
                                        </p:tgtEl>
                                      </p:cBhvr>
                                    </p:animEffect>
                                  </p:childTnLst>
                                </p:cTn>
                              </p:par>
                            </p:childTnLst>
                          </p:cTn>
                        </p:par>
                        <p:par>
                          <p:cTn id="8" fill="hold" nodeType="afterGroup">
                            <p:stCondLst>
                              <p:cond delay="1500"/>
                            </p:stCondLst>
                            <p:childTnLst>
                              <p:par>
                                <p:cTn id="9" presetID="18" presetClass="entr" presetSubtype="6" fill="hold" nodeType="afterEffect">
                                  <p:stCondLst>
                                    <p:cond delay="1000"/>
                                  </p:stCondLst>
                                  <p:childTnLst>
                                    <p:set>
                                      <p:cBhvr>
                                        <p:cTn id="10" dur="1" fill="hold">
                                          <p:stCondLst>
                                            <p:cond delay="0"/>
                                          </p:stCondLst>
                                        </p:cTn>
                                        <p:tgtEl>
                                          <p:spTgt spid="45060"/>
                                        </p:tgtEl>
                                        <p:attrNameLst>
                                          <p:attrName>style.visibility</p:attrName>
                                        </p:attrNameLst>
                                      </p:cBhvr>
                                      <p:to>
                                        <p:strVal val="visible"/>
                                      </p:to>
                                    </p:set>
                                    <p:animEffect transition="in" filter="strips(downRight)">
                                      <p:cBhvr>
                                        <p:cTn id="11" dur="500"/>
                                        <p:tgtEl>
                                          <p:spTgt spid="45060"/>
                                        </p:tgtEl>
                                      </p:cBhvr>
                                    </p:animEffect>
                                  </p:childTnLst>
                                </p:cTn>
                              </p:par>
                            </p:childTnLst>
                          </p:cTn>
                        </p:par>
                        <p:par>
                          <p:cTn id="12" fill="hold" nodeType="afterGroup">
                            <p:stCondLst>
                              <p:cond delay="3000"/>
                            </p:stCondLst>
                            <p:childTnLst>
                              <p:par>
                                <p:cTn id="13" presetID="18" presetClass="entr" presetSubtype="6" fill="hold" nodeType="afterEffect">
                                  <p:stCondLst>
                                    <p:cond delay="1000"/>
                                  </p:stCondLst>
                                  <p:childTnLst>
                                    <p:set>
                                      <p:cBhvr>
                                        <p:cTn id="14" dur="1" fill="hold">
                                          <p:stCondLst>
                                            <p:cond delay="0"/>
                                          </p:stCondLst>
                                        </p:cTn>
                                        <p:tgtEl>
                                          <p:spTgt spid="45065"/>
                                        </p:tgtEl>
                                        <p:attrNameLst>
                                          <p:attrName>style.visibility</p:attrName>
                                        </p:attrNameLst>
                                      </p:cBhvr>
                                      <p:to>
                                        <p:strVal val="visible"/>
                                      </p:to>
                                    </p:set>
                                    <p:animEffect transition="in" filter="strips(downRight)">
                                      <p:cBhvr>
                                        <p:cTn id="15" dur="500"/>
                                        <p:tgtEl>
                                          <p:spTgt spid="45065"/>
                                        </p:tgtEl>
                                      </p:cBhvr>
                                    </p:animEffect>
                                  </p:childTnLst>
                                </p:cTn>
                              </p:par>
                            </p:childTnLst>
                          </p:cTn>
                        </p:par>
                        <p:par>
                          <p:cTn id="16" fill="hold" nodeType="afterGroup">
                            <p:stCondLst>
                              <p:cond delay="4500"/>
                            </p:stCondLst>
                            <p:childTnLst>
                              <p:par>
                                <p:cTn id="17" presetID="18" presetClass="entr" presetSubtype="6" fill="hold" nodeType="afterEffect">
                                  <p:stCondLst>
                                    <p:cond delay="1000"/>
                                  </p:stCondLst>
                                  <p:childTnLst>
                                    <p:set>
                                      <p:cBhvr>
                                        <p:cTn id="18" dur="1" fill="hold">
                                          <p:stCondLst>
                                            <p:cond delay="0"/>
                                          </p:stCondLst>
                                        </p:cTn>
                                        <p:tgtEl>
                                          <p:spTgt spid="45071"/>
                                        </p:tgtEl>
                                        <p:attrNameLst>
                                          <p:attrName>style.visibility</p:attrName>
                                        </p:attrNameLst>
                                      </p:cBhvr>
                                      <p:to>
                                        <p:strVal val="visible"/>
                                      </p:to>
                                    </p:set>
                                    <p:animEffect transition="in" filter="strips(downRight)">
                                      <p:cBhvr>
                                        <p:cTn id="19" dur="500"/>
                                        <p:tgtEl>
                                          <p:spTgt spid="45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C8247BE-8B2C-48DF-8F8D-A07E218FBED9}"/>
              </a:ext>
            </a:extLst>
          </p:cNvPr>
          <p:cNvSpPr>
            <a:spLocks noGrp="1" noChangeArrowheads="1"/>
          </p:cNvSpPr>
          <p:nvPr>
            <p:ph type="title"/>
          </p:nvPr>
        </p:nvSpPr>
        <p:spPr>
          <a:xfrm>
            <a:off x="547688" y="328613"/>
            <a:ext cx="8048625" cy="1255712"/>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Factors That Affect </a:t>
            </a:r>
            <a:br>
              <a:rPr lang="en-US" altLang="en-US" sz="4000" dirty="0"/>
            </a:br>
            <a:r>
              <a:rPr lang="en-US" altLang="en-US" sz="4000" dirty="0"/>
              <a:t>Location Decisions</a:t>
            </a:r>
          </a:p>
        </p:txBody>
      </p:sp>
      <p:sp>
        <p:nvSpPr>
          <p:cNvPr id="46083" name="Rectangle 3">
            <a:extLst>
              <a:ext uri="{FF2B5EF4-FFF2-40B4-BE49-F238E27FC236}">
                <a16:creationId xmlns:a16="http://schemas.microsoft.com/office/drawing/2014/main" id="{885E82A1-DEF4-4C63-95B0-FDA5C273AE9B}"/>
              </a:ext>
            </a:extLst>
          </p:cNvPr>
          <p:cNvSpPr>
            <a:spLocks noChangeArrowheads="1"/>
          </p:cNvSpPr>
          <p:nvPr/>
        </p:nvSpPr>
        <p:spPr bwMode="auto">
          <a:xfrm>
            <a:off x="938213" y="1906588"/>
            <a:ext cx="7265987" cy="394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1077913" indent="-404813">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Exchange rates and currency risks</a:t>
            </a:r>
          </a:p>
          <a:p>
            <a:pPr lvl="1">
              <a:lnSpc>
                <a:spcPct val="90000"/>
              </a:lnSpc>
              <a:spcAft>
                <a:spcPct val="40000"/>
              </a:spcAft>
              <a:buClr>
                <a:srgbClr val="BF0922"/>
              </a:buClr>
              <a:buFont typeface="Wingdings" panose="05000000000000000000" pitchFamily="2" charset="2"/>
              <a:buChar char="u"/>
            </a:pPr>
            <a:r>
              <a:rPr lang="en-US" altLang="en-US" b="1" dirty="0"/>
              <a:t>Can have a significant impact on costs</a:t>
            </a:r>
          </a:p>
          <a:p>
            <a:pPr lvl="1">
              <a:lnSpc>
                <a:spcPct val="90000"/>
              </a:lnSpc>
              <a:spcAft>
                <a:spcPct val="40000"/>
              </a:spcAft>
              <a:buClr>
                <a:srgbClr val="BF0922"/>
              </a:buClr>
              <a:buFont typeface="Wingdings" panose="05000000000000000000" pitchFamily="2" charset="2"/>
              <a:buChar char="u"/>
            </a:pPr>
            <a:r>
              <a:rPr lang="en-US" altLang="en-US" b="1" dirty="0"/>
              <a:t>Rates change over time</a:t>
            </a:r>
          </a:p>
          <a:p>
            <a:pPr>
              <a:lnSpc>
                <a:spcPct val="90000"/>
              </a:lnSpc>
              <a:spcAft>
                <a:spcPct val="40000"/>
              </a:spcAft>
              <a:buClr>
                <a:srgbClr val="BF0922"/>
              </a:buClr>
              <a:buFont typeface="Wingdings" panose="05000000000000000000" pitchFamily="2" charset="2"/>
              <a:buChar char="u"/>
            </a:pPr>
            <a:r>
              <a:rPr lang="en-US" altLang="en-US" sz="2800" b="1" dirty="0"/>
              <a:t>Costs</a:t>
            </a:r>
          </a:p>
          <a:p>
            <a:pPr lvl="1">
              <a:lnSpc>
                <a:spcPct val="90000"/>
              </a:lnSpc>
              <a:spcAft>
                <a:spcPct val="40000"/>
              </a:spcAft>
              <a:buClr>
                <a:srgbClr val="BF0922"/>
              </a:buClr>
              <a:buFont typeface="Wingdings" panose="05000000000000000000" pitchFamily="2" charset="2"/>
              <a:buChar char="u"/>
            </a:pPr>
            <a:r>
              <a:rPr lang="en-US" altLang="en-US" b="1" dirty="0"/>
              <a:t>Tangible - easily measured costs such as utilities, labor, materials, taxes</a:t>
            </a:r>
            <a:endParaRPr lang="en-US" altLang="en-US" sz="2800" b="1" dirty="0"/>
          </a:p>
          <a:p>
            <a:pPr lvl="1">
              <a:lnSpc>
                <a:spcPct val="90000"/>
              </a:lnSpc>
              <a:spcAft>
                <a:spcPct val="40000"/>
              </a:spcAft>
              <a:buClr>
                <a:srgbClr val="BF0922"/>
              </a:buClr>
              <a:buFont typeface="Wingdings" panose="05000000000000000000" pitchFamily="2" charset="2"/>
              <a:buChar char="u"/>
            </a:pPr>
            <a:r>
              <a:rPr lang="en-US" altLang="en-US" b="1" dirty="0"/>
              <a:t>Intangible - less easy to quantify and include education, public transportation, community, quality-of-life</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6083"/>
                                        </p:tgtEl>
                                        <p:attrNameLst>
                                          <p:attrName>style.visibility</p:attrName>
                                        </p:attrNameLst>
                                      </p:cBhvr>
                                      <p:to>
                                        <p:strVal val="visible"/>
                                      </p:to>
                                    </p:set>
                                    <p:animEffect transition="in" filter="strips(downRight)">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B3AD4F1-8871-49FA-B1F3-C5165594B447}"/>
              </a:ext>
            </a:extLst>
          </p:cNvPr>
          <p:cNvSpPr>
            <a:spLocks noGrp="1" noChangeArrowheads="1"/>
          </p:cNvSpPr>
          <p:nvPr>
            <p:ph type="title"/>
          </p:nvPr>
        </p:nvSpPr>
        <p:spPr>
          <a:xfrm>
            <a:off x="547688" y="328613"/>
            <a:ext cx="8048625" cy="1255712"/>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Factors That Affect </a:t>
            </a:r>
            <a:br>
              <a:rPr lang="en-US" altLang="en-US" sz="4000" dirty="0"/>
            </a:br>
            <a:r>
              <a:rPr lang="en-US" altLang="en-US" sz="4000" dirty="0"/>
              <a:t>Location Decisions</a:t>
            </a:r>
          </a:p>
        </p:txBody>
      </p:sp>
      <p:sp>
        <p:nvSpPr>
          <p:cNvPr id="39940" name="Rectangle 3">
            <a:extLst>
              <a:ext uri="{FF2B5EF4-FFF2-40B4-BE49-F238E27FC236}">
                <a16:creationId xmlns:a16="http://schemas.microsoft.com/office/drawing/2014/main" id="{281B58CF-857B-452B-B6A9-48034832E471}"/>
              </a:ext>
            </a:extLst>
          </p:cNvPr>
          <p:cNvSpPr>
            <a:spLocks noChangeArrowheads="1"/>
          </p:cNvSpPr>
          <p:nvPr/>
        </p:nvSpPr>
        <p:spPr bwMode="auto">
          <a:xfrm>
            <a:off x="938213" y="1843088"/>
            <a:ext cx="7265987"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1077913" indent="-404813">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Exchange rates and currency risks</a:t>
            </a:r>
          </a:p>
          <a:p>
            <a:pPr lvl="1">
              <a:lnSpc>
                <a:spcPct val="90000"/>
              </a:lnSpc>
              <a:spcAft>
                <a:spcPct val="40000"/>
              </a:spcAft>
              <a:buClr>
                <a:srgbClr val="BF0922"/>
              </a:buClr>
              <a:buFont typeface="Wingdings" panose="05000000000000000000" pitchFamily="2" charset="2"/>
              <a:buChar char="u"/>
            </a:pPr>
            <a:r>
              <a:rPr lang="en-US" altLang="en-US" b="1" dirty="0"/>
              <a:t>Can have a significant impact on cost structure</a:t>
            </a:r>
          </a:p>
          <a:p>
            <a:pPr lvl="1">
              <a:lnSpc>
                <a:spcPct val="90000"/>
              </a:lnSpc>
              <a:spcAft>
                <a:spcPct val="40000"/>
              </a:spcAft>
              <a:buClr>
                <a:srgbClr val="BF0922"/>
              </a:buClr>
              <a:buFont typeface="Wingdings" panose="05000000000000000000" pitchFamily="2" charset="2"/>
              <a:buChar char="u"/>
            </a:pPr>
            <a:r>
              <a:rPr lang="en-US" altLang="en-US" b="1" dirty="0"/>
              <a:t>Rates change over time</a:t>
            </a:r>
          </a:p>
          <a:p>
            <a:pPr>
              <a:lnSpc>
                <a:spcPct val="90000"/>
              </a:lnSpc>
              <a:spcAft>
                <a:spcPct val="40000"/>
              </a:spcAft>
              <a:buClr>
                <a:srgbClr val="BF0922"/>
              </a:buClr>
              <a:buFont typeface="Wingdings" panose="05000000000000000000" pitchFamily="2" charset="2"/>
              <a:buChar char="u"/>
            </a:pPr>
            <a:r>
              <a:rPr lang="en-US" altLang="en-US" sz="2800" b="1" dirty="0"/>
              <a:t>Costs</a:t>
            </a:r>
          </a:p>
          <a:p>
            <a:pPr lvl="1">
              <a:lnSpc>
                <a:spcPct val="90000"/>
              </a:lnSpc>
              <a:spcAft>
                <a:spcPct val="40000"/>
              </a:spcAft>
              <a:buClr>
                <a:srgbClr val="BF0922"/>
              </a:buClr>
              <a:buFont typeface="Wingdings" panose="05000000000000000000" pitchFamily="2" charset="2"/>
              <a:buChar char="u"/>
            </a:pPr>
            <a:r>
              <a:rPr lang="en-US" altLang="en-US" b="1" dirty="0"/>
              <a:t>Tangible - easily measured costs such as utilities, labor, materials, taxes</a:t>
            </a:r>
            <a:endParaRPr lang="en-US" altLang="en-US" sz="2800" b="1" dirty="0"/>
          </a:p>
          <a:p>
            <a:pPr lvl="1">
              <a:lnSpc>
                <a:spcPct val="90000"/>
              </a:lnSpc>
              <a:spcAft>
                <a:spcPct val="40000"/>
              </a:spcAft>
              <a:buClr>
                <a:srgbClr val="BF0922"/>
              </a:buClr>
              <a:buFont typeface="Wingdings" panose="05000000000000000000" pitchFamily="2" charset="2"/>
              <a:buChar char="u"/>
            </a:pPr>
            <a:r>
              <a:rPr lang="en-US" altLang="en-US" b="1" dirty="0"/>
              <a:t>Intangible - less easy to quantify and include education, public transportation, community, quality-of-life</a:t>
            </a:r>
          </a:p>
        </p:txBody>
      </p:sp>
    </p:spTree>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47397C1-DEAE-44DD-A58F-D07853C1D777}"/>
              </a:ext>
            </a:extLst>
          </p:cNvPr>
          <p:cNvSpPr>
            <a:spLocks noGrp="1" noChangeArrowheads="1"/>
          </p:cNvSpPr>
          <p:nvPr>
            <p:ph type="title"/>
          </p:nvPr>
        </p:nvSpPr>
        <p:spPr>
          <a:xfrm>
            <a:off x="547688" y="328613"/>
            <a:ext cx="8048625" cy="1255712"/>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Factors That Affect </a:t>
            </a:r>
            <a:br>
              <a:rPr lang="en-US" altLang="en-US" sz="4000" dirty="0"/>
            </a:br>
            <a:r>
              <a:rPr lang="en-US" altLang="en-US" sz="4000" dirty="0"/>
              <a:t>Location Decisions</a:t>
            </a:r>
          </a:p>
        </p:txBody>
      </p:sp>
      <p:sp>
        <p:nvSpPr>
          <p:cNvPr id="48131" name="Rectangle 3">
            <a:extLst>
              <a:ext uri="{FF2B5EF4-FFF2-40B4-BE49-F238E27FC236}">
                <a16:creationId xmlns:a16="http://schemas.microsoft.com/office/drawing/2014/main" id="{777FF68F-82BC-486A-B312-073300652AA4}"/>
              </a:ext>
            </a:extLst>
          </p:cNvPr>
          <p:cNvSpPr>
            <a:spLocks noChangeArrowheads="1"/>
          </p:cNvSpPr>
          <p:nvPr/>
        </p:nvSpPr>
        <p:spPr bwMode="auto">
          <a:xfrm>
            <a:off x="830263" y="1944688"/>
            <a:ext cx="7481887"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1077913" indent="-404813">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Political risk, values, and culture</a:t>
            </a:r>
          </a:p>
          <a:p>
            <a:pPr lvl="1">
              <a:lnSpc>
                <a:spcPct val="90000"/>
              </a:lnSpc>
              <a:spcAft>
                <a:spcPct val="40000"/>
              </a:spcAft>
              <a:buClr>
                <a:srgbClr val="BF0922"/>
              </a:buClr>
              <a:buFont typeface="Wingdings" panose="05000000000000000000" pitchFamily="2" charset="2"/>
              <a:buChar char="u"/>
            </a:pPr>
            <a:r>
              <a:rPr lang="en-US" altLang="en-US" b="1" dirty="0"/>
              <a:t>National, state, local governments attitudes toward private and intellectual property, zoning, pollution, employment stability may be in flux</a:t>
            </a:r>
          </a:p>
          <a:p>
            <a:pPr lvl="1">
              <a:lnSpc>
                <a:spcPct val="90000"/>
              </a:lnSpc>
              <a:spcAft>
                <a:spcPct val="40000"/>
              </a:spcAft>
              <a:buClr>
                <a:srgbClr val="BF0922"/>
              </a:buClr>
              <a:buFont typeface="Wingdings" panose="05000000000000000000" pitchFamily="2" charset="2"/>
              <a:buChar char="u"/>
            </a:pPr>
            <a:r>
              <a:rPr lang="en-US" altLang="en-US" b="1" dirty="0"/>
              <a:t>Worker attitudes towards turnover, unions, absenteeism</a:t>
            </a:r>
          </a:p>
          <a:p>
            <a:pPr lvl="1">
              <a:lnSpc>
                <a:spcPct val="90000"/>
              </a:lnSpc>
              <a:spcAft>
                <a:spcPct val="40000"/>
              </a:spcAft>
              <a:buClr>
                <a:srgbClr val="BF0922"/>
              </a:buClr>
              <a:buFont typeface="Wingdings" panose="05000000000000000000" pitchFamily="2" charset="2"/>
              <a:buChar char="u"/>
            </a:pPr>
            <a:r>
              <a:rPr lang="en-US" altLang="en-US" b="1" dirty="0"/>
              <a:t>Globally cultures have different attitudes towards punctuality, legal, and ethical issues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8131"/>
                                        </p:tgtEl>
                                        <p:attrNameLst>
                                          <p:attrName>style.visibility</p:attrName>
                                        </p:attrNameLst>
                                      </p:cBhvr>
                                      <p:to>
                                        <p:strVal val="visible"/>
                                      </p:to>
                                    </p:set>
                                    <p:animEffect transition="in" filter="strips(downRight)">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55192DB-0A25-4055-828A-5D702EEE8607}"/>
              </a:ext>
            </a:extLst>
          </p:cNvPr>
          <p:cNvSpPr>
            <a:spLocks noGrp="1" noChangeArrowheads="1"/>
          </p:cNvSpPr>
          <p:nvPr>
            <p:ph type="title"/>
          </p:nvPr>
        </p:nvSpPr>
        <p:spPr>
          <a:xfrm>
            <a:off x="685800" y="434975"/>
            <a:ext cx="7772400" cy="7620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Outline – Continued</a:t>
            </a:r>
          </a:p>
        </p:txBody>
      </p:sp>
      <p:sp>
        <p:nvSpPr>
          <p:cNvPr id="18435" name="Rectangle 3">
            <a:extLst>
              <a:ext uri="{FF2B5EF4-FFF2-40B4-BE49-F238E27FC236}">
                <a16:creationId xmlns:a16="http://schemas.microsoft.com/office/drawing/2014/main" id="{84BB327A-7713-4D1E-ADB3-C68F187D33D8}"/>
              </a:ext>
            </a:extLst>
          </p:cNvPr>
          <p:cNvSpPr>
            <a:spLocks noChangeArrowheads="1"/>
          </p:cNvSpPr>
          <p:nvPr/>
        </p:nvSpPr>
        <p:spPr bwMode="auto">
          <a:xfrm>
            <a:off x="655638" y="1331913"/>
            <a:ext cx="7954962" cy="505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8163" indent="-538163">
              <a:defRPr sz="2400">
                <a:solidFill>
                  <a:schemeClr val="tx1"/>
                </a:solidFill>
                <a:latin typeface="Arial" panose="020B0604020202020204" pitchFamily="34" charset="0"/>
                <a:ea typeface="ＭＳ Ｐゴシック" panose="020B0600070205080204" pitchFamily="34" charset="-128"/>
              </a:defRPr>
            </a:lvl1pPr>
            <a:lvl2pPr marL="1165225" indent="-44767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Wingdings" panose="05000000000000000000" pitchFamily="2" charset="2"/>
              <a:buChar char="u"/>
            </a:pPr>
            <a:r>
              <a:rPr lang="en-US" altLang="en-US" sz="3200" b="1" dirty="0"/>
              <a:t>Factors That Affect Location Decisions</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Labor Productivity</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Exchange Rates and Currency Risks</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Costs</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Political Risk, Values, and Culture</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Proximity to Markets</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Proximity to Suppliers</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Proximity to Competitors (Clustering)</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8435"/>
                                        </p:tgtEl>
                                        <p:attrNameLst>
                                          <p:attrName>style.visibility</p:attrName>
                                        </p:attrNameLst>
                                      </p:cBhvr>
                                      <p:to>
                                        <p:strVal val="visible"/>
                                      </p:to>
                                    </p:set>
                                    <p:animEffect transition="in" filter="strips(downRight)">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7" name="Picture 4" descr="corrupt map 11 fade.gif">
            <a:extLst>
              <a:ext uri="{FF2B5EF4-FFF2-40B4-BE49-F238E27FC236}">
                <a16:creationId xmlns:a16="http://schemas.microsoft.com/office/drawing/2014/main" id="{C38B96EF-44F6-4A9D-AF11-35F74712AF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2979" name="Rectangle 3">
            <a:extLst>
              <a:ext uri="{FF2B5EF4-FFF2-40B4-BE49-F238E27FC236}">
                <a16:creationId xmlns:a16="http://schemas.microsoft.com/office/drawing/2014/main" id="{A5D232EB-A82F-45A8-8E86-B891076425D8}"/>
              </a:ext>
            </a:extLst>
          </p:cNvPr>
          <p:cNvSpPr>
            <a:spLocks noGrp="1" noChangeArrowheads="1"/>
          </p:cNvSpPr>
          <p:nvPr>
            <p:ph type="title" idx="4294967295"/>
          </p:nvPr>
        </p:nvSpPr>
        <p:spPr>
          <a:xfrm>
            <a:off x="685800" y="403225"/>
            <a:ext cx="7772400" cy="1006475"/>
          </a:xfrm>
        </p:spPr>
        <p:txBody>
          <a:bodyPr/>
          <a:lstStyle/>
          <a:p>
            <a:pPr eaLnBrk="1" hangingPunct="1">
              <a:defRPr/>
            </a:pPr>
            <a:r>
              <a:rPr lang="en-US" dirty="0">
                <a:effectLst>
                  <a:outerShdw blurRad="38100" dist="38100" dir="2700000" algn="tl">
                    <a:srgbClr val="DDDDDD"/>
                  </a:outerShdw>
                </a:effectLst>
              </a:rPr>
              <a:t>Ranking Corruption</a:t>
            </a:r>
          </a:p>
        </p:txBody>
      </p:sp>
      <p:sp>
        <p:nvSpPr>
          <p:cNvPr id="382980" name="Text Box 4">
            <a:extLst>
              <a:ext uri="{FF2B5EF4-FFF2-40B4-BE49-F238E27FC236}">
                <a16:creationId xmlns:a16="http://schemas.microsoft.com/office/drawing/2014/main" id="{FE4B477C-4D4B-4EE3-99A1-17B7B4590492}"/>
              </a:ext>
            </a:extLst>
          </p:cNvPr>
          <p:cNvSpPr txBox="1">
            <a:spLocks noChangeArrowheads="1"/>
          </p:cNvSpPr>
          <p:nvPr/>
        </p:nvSpPr>
        <p:spPr bwMode="auto">
          <a:xfrm>
            <a:off x="528638" y="1257300"/>
            <a:ext cx="8275637" cy="5459956"/>
          </a:xfrm>
          <a:prstGeom prst="rect">
            <a:avLst/>
          </a:prstGeom>
          <a:noFill/>
          <a:ln>
            <a:noFill/>
          </a:ln>
          <a:effectLst/>
        </p:spPr>
        <p:txBody>
          <a:bodyPr>
            <a:spAutoFit/>
          </a:bodyPr>
          <a:lstStyle>
            <a:lvl1pPr marL="660400" indent="-660400">
              <a:tabLst>
                <a:tab pos="6197600" algn="ctr"/>
              </a:tabLst>
              <a:defRPr sz="2400">
                <a:solidFill>
                  <a:schemeClr val="tx1"/>
                </a:solidFill>
                <a:latin typeface="Arial" charset="0"/>
                <a:ea typeface="ＭＳ Ｐゴシック" charset="0"/>
                <a:cs typeface="ＭＳ Ｐゴシック" charset="0"/>
              </a:defRPr>
            </a:lvl1pPr>
            <a:lvl2pPr marL="1308100" indent="-457200">
              <a:tabLst>
                <a:tab pos="6197600" algn="ctr"/>
              </a:tabLst>
              <a:defRPr sz="2400">
                <a:solidFill>
                  <a:schemeClr val="tx1"/>
                </a:solidFill>
                <a:latin typeface="Arial" charset="0"/>
                <a:ea typeface="ＭＳ Ｐゴシック" charset="0"/>
              </a:defRPr>
            </a:lvl2pPr>
            <a:lvl3pPr marL="1955800" indent="-457200">
              <a:tabLst>
                <a:tab pos="6197600" algn="ctr"/>
              </a:tabLst>
              <a:defRPr sz="2400">
                <a:solidFill>
                  <a:schemeClr val="tx1"/>
                </a:solidFill>
                <a:latin typeface="Arial" charset="0"/>
                <a:ea typeface="ＭＳ Ｐゴシック" charset="0"/>
              </a:defRPr>
            </a:lvl3pPr>
            <a:lvl4pPr marL="2603500" indent="-457200">
              <a:tabLst>
                <a:tab pos="6197600" algn="ctr"/>
              </a:tabLst>
              <a:defRPr sz="2400">
                <a:solidFill>
                  <a:schemeClr val="tx1"/>
                </a:solidFill>
                <a:latin typeface="Arial" charset="0"/>
                <a:ea typeface="ＭＳ Ｐゴシック" charset="0"/>
              </a:defRPr>
            </a:lvl4pPr>
            <a:lvl5pPr marL="3251200" indent="-457200">
              <a:tabLst>
                <a:tab pos="6197600" algn="ctr"/>
              </a:tabLst>
              <a:defRPr sz="2400">
                <a:solidFill>
                  <a:schemeClr val="tx1"/>
                </a:solidFill>
                <a:latin typeface="Arial" charset="0"/>
                <a:ea typeface="ＭＳ Ｐゴシック" charset="0"/>
              </a:defRPr>
            </a:lvl5pPr>
            <a:lvl6pPr marL="3708400" indent="-457200" eaLnBrk="0" fontAlgn="base" hangingPunct="0">
              <a:spcBef>
                <a:spcPct val="0"/>
              </a:spcBef>
              <a:spcAft>
                <a:spcPct val="0"/>
              </a:spcAft>
              <a:tabLst>
                <a:tab pos="6197600" algn="ctr"/>
              </a:tabLst>
              <a:defRPr sz="2400">
                <a:solidFill>
                  <a:schemeClr val="tx1"/>
                </a:solidFill>
                <a:latin typeface="Arial" charset="0"/>
                <a:ea typeface="ＭＳ Ｐゴシック" charset="0"/>
              </a:defRPr>
            </a:lvl6pPr>
            <a:lvl7pPr marL="4165600" indent="-457200" eaLnBrk="0" fontAlgn="base" hangingPunct="0">
              <a:spcBef>
                <a:spcPct val="0"/>
              </a:spcBef>
              <a:spcAft>
                <a:spcPct val="0"/>
              </a:spcAft>
              <a:tabLst>
                <a:tab pos="6197600" algn="ctr"/>
              </a:tabLst>
              <a:defRPr sz="2400">
                <a:solidFill>
                  <a:schemeClr val="tx1"/>
                </a:solidFill>
                <a:latin typeface="Arial" charset="0"/>
                <a:ea typeface="ＭＳ Ｐゴシック" charset="0"/>
              </a:defRPr>
            </a:lvl7pPr>
            <a:lvl8pPr marL="4622800" indent="-457200" eaLnBrk="0" fontAlgn="base" hangingPunct="0">
              <a:spcBef>
                <a:spcPct val="0"/>
              </a:spcBef>
              <a:spcAft>
                <a:spcPct val="0"/>
              </a:spcAft>
              <a:tabLst>
                <a:tab pos="6197600" algn="ctr"/>
              </a:tabLst>
              <a:defRPr sz="2400">
                <a:solidFill>
                  <a:schemeClr val="tx1"/>
                </a:solidFill>
                <a:latin typeface="Arial" charset="0"/>
                <a:ea typeface="ＭＳ Ｐゴシック" charset="0"/>
              </a:defRPr>
            </a:lvl8pPr>
            <a:lvl9pPr marL="5080000" indent="-457200" eaLnBrk="0" fontAlgn="base" hangingPunct="0">
              <a:spcBef>
                <a:spcPct val="0"/>
              </a:spcBef>
              <a:spcAft>
                <a:spcPct val="0"/>
              </a:spcAft>
              <a:tabLst>
                <a:tab pos="6197600" algn="ctr"/>
              </a:tabLst>
              <a:defRPr sz="2400">
                <a:solidFill>
                  <a:schemeClr val="tx1"/>
                </a:solidFill>
                <a:latin typeface="Arial" charset="0"/>
                <a:ea typeface="ＭＳ Ｐゴシック" charset="0"/>
              </a:defRPr>
            </a:lvl9pPr>
          </a:lstStyle>
          <a:p>
            <a:pPr>
              <a:spcAft>
                <a:spcPct val="20000"/>
              </a:spcAft>
              <a:defRPr/>
            </a:pPr>
            <a:r>
              <a:rPr lang="en-US" sz="2000" b="1" dirty="0">
                <a:solidFill>
                  <a:srgbClr val="3A362C"/>
                </a:solidFill>
              </a:rPr>
              <a:t>Rank	                Country	</a:t>
            </a:r>
            <a:r>
              <a:rPr lang="en-US" b="1" dirty="0">
                <a:hlinkClick r:id="rId4">
                  <a:extLst>
                    <a:ext uri="{A12FA001-AC4F-418D-AE19-62706E023703}">
                      <ahyp:hlinkClr xmlns:ahyp="http://schemas.microsoft.com/office/drawing/2018/hyperlinkcolor" val="tx"/>
                    </a:ext>
                  </a:extLst>
                </a:hlinkClick>
              </a:rPr>
              <a:t>2011 </a:t>
            </a:r>
            <a:r>
              <a:rPr lang="en-US" sz="2000" b="1" dirty="0">
                <a:solidFill>
                  <a:srgbClr val="3A362C"/>
                </a:solidFill>
              </a:rPr>
              <a:t>CPI Score (out of 10)</a:t>
            </a:r>
          </a:p>
          <a:p>
            <a:pPr marL="0" indent="0">
              <a:tabLst>
                <a:tab pos="723900" algn="l"/>
                <a:tab pos="6197600" algn="ctr"/>
              </a:tabLst>
              <a:defRPr/>
            </a:pPr>
            <a:r>
              <a:rPr lang="en-US" sz="2000" b="1" dirty="0">
                <a:solidFill>
                  <a:srgbClr val="3A362C"/>
                </a:solidFill>
              </a:rPr>
              <a:t>1	New Zealand 	9.5</a:t>
            </a:r>
          </a:p>
          <a:p>
            <a:pPr marL="0" indent="0">
              <a:tabLst>
                <a:tab pos="723900" algn="l"/>
                <a:tab pos="6197600" algn="ctr"/>
              </a:tabLst>
              <a:defRPr/>
            </a:pPr>
            <a:r>
              <a:rPr lang="en-US" sz="2000" b="1" dirty="0">
                <a:solidFill>
                  <a:srgbClr val="3A362C"/>
                </a:solidFill>
              </a:rPr>
              <a:t>2	Demark, Finland	9.4</a:t>
            </a:r>
          </a:p>
          <a:p>
            <a:pPr marL="0" indent="0">
              <a:tabLst>
                <a:tab pos="723900" algn="l"/>
                <a:tab pos="6197600" algn="ctr"/>
              </a:tabLst>
              <a:defRPr/>
            </a:pPr>
            <a:r>
              <a:rPr lang="en-US" sz="2000" b="1" dirty="0">
                <a:solidFill>
                  <a:srgbClr val="3A362C"/>
                </a:solidFill>
              </a:rPr>
              <a:t>5	Singapore	9.2</a:t>
            </a:r>
          </a:p>
          <a:p>
            <a:pPr marL="0" indent="0">
              <a:tabLst>
                <a:tab pos="723900" algn="l"/>
                <a:tab pos="6197600" algn="ctr"/>
              </a:tabLst>
              <a:defRPr/>
            </a:pPr>
            <a:r>
              <a:rPr lang="en-US" sz="2000" b="1" dirty="0">
                <a:solidFill>
                  <a:srgbClr val="3A362C"/>
                </a:solidFill>
              </a:rPr>
              <a:t>6	Norway	9.0</a:t>
            </a:r>
          </a:p>
          <a:p>
            <a:pPr marL="0" indent="0">
              <a:tabLst>
                <a:tab pos="723900" algn="l"/>
                <a:tab pos="6197600" algn="ctr"/>
              </a:tabLst>
              <a:defRPr/>
            </a:pPr>
            <a:r>
              <a:rPr lang="en-US" sz="2000" b="1" dirty="0">
                <a:solidFill>
                  <a:srgbClr val="3A362C"/>
                </a:solidFill>
              </a:rPr>
              <a:t>8	Australia, Switzerland	8.8</a:t>
            </a:r>
          </a:p>
          <a:p>
            <a:pPr marL="0" indent="0">
              <a:tabLst>
                <a:tab pos="723900" algn="l"/>
                <a:tab pos="6197600" algn="ctr"/>
              </a:tabLst>
              <a:defRPr/>
            </a:pPr>
            <a:r>
              <a:rPr lang="en-US" sz="2000" b="1" dirty="0">
                <a:solidFill>
                  <a:srgbClr val="3A362C"/>
                </a:solidFill>
              </a:rPr>
              <a:t>10	Canada	8.7</a:t>
            </a:r>
          </a:p>
          <a:p>
            <a:pPr marL="0" indent="0">
              <a:tabLst>
                <a:tab pos="723900" algn="l"/>
                <a:tab pos="6197600" algn="ctr"/>
              </a:tabLst>
              <a:defRPr/>
            </a:pPr>
            <a:r>
              <a:rPr lang="en-US" sz="2000" b="1" dirty="0">
                <a:solidFill>
                  <a:srgbClr val="3A362C"/>
                </a:solidFill>
              </a:rPr>
              <a:t>12	Hong Kong	8.4</a:t>
            </a:r>
          </a:p>
          <a:p>
            <a:pPr marL="0" indent="0">
              <a:tabLst>
                <a:tab pos="723900" algn="l"/>
                <a:tab pos="6197600" algn="ctr"/>
              </a:tabLst>
              <a:defRPr/>
            </a:pPr>
            <a:r>
              <a:rPr lang="en-US" sz="2000" b="1" dirty="0">
                <a:solidFill>
                  <a:srgbClr val="3A362C"/>
                </a:solidFill>
              </a:rPr>
              <a:t>14	Germany, Japan	8.0</a:t>
            </a:r>
          </a:p>
          <a:p>
            <a:pPr marL="0" indent="0">
              <a:tabLst>
                <a:tab pos="723900" algn="l"/>
                <a:tab pos="6197600" algn="ctr"/>
              </a:tabLst>
              <a:defRPr/>
            </a:pPr>
            <a:r>
              <a:rPr lang="en-US" sz="2000" b="1" dirty="0">
                <a:solidFill>
                  <a:srgbClr val="3A362C"/>
                </a:solidFill>
              </a:rPr>
              <a:t>16	UK	7.8</a:t>
            </a:r>
          </a:p>
          <a:p>
            <a:pPr marL="0" indent="0">
              <a:tabLst>
                <a:tab pos="723900" algn="l"/>
                <a:tab pos="6197600" algn="ctr"/>
              </a:tabLst>
              <a:defRPr/>
            </a:pPr>
            <a:r>
              <a:rPr lang="en-US" sz="2000" b="1" dirty="0">
                <a:solidFill>
                  <a:srgbClr val="3A362C"/>
                </a:solidFill>
              </a:rPr>
              <a:t>24	USA	7.1</a:t>
            </a:r>
          </a:p>
          <a:p>
            <a:pPr marL="0" indent="0">
              <a:tabLst>
                <a:tab pos="723900" algn="l"/>
                <a:tab pos="6197600" algn="ctr"/>
              </a:tabLst>
              <a:defRPr/>
            </a:pPr>
            <a:r>
              <a:rPr lang="en-US" sz="2000" b="1" dirty="0">
                <a:solidFill>
                  <a:srgbClr val="3A362C"/>
                </a:solidFill>
              </a:rPr>
              <a:t>32	Taiwan	6.1</a:t>
            </a:r>
          </a:p>
          <a:p>
            <a:pPr marL="0" indent="0">
              <a:tabLst>
                <a:tab pos="723900" algn="l"/>
                <a:tab pos="6197600" algn="ctr"/>
              </a:tabLst>
              <a:defRPr/>
            </a:pPr>
            <a:r>
              <a:rPr lang="en-US" sz="2000" b="1" dirty="0">
                <a:solidFill>
                  <a:srgbClr val="3A362C"/>
                </a:solidFill>
              </a:rPr>
              <a:t>43	South Korea	5.4</a:t>
            </a:r>
          </a:p>
          <a:p>
            <a:pPr marL="0" indent="0">
              <a:tabLst>
                <a:tab pos="723900" algn="l"/>
                <a:tab pos="6197600" algn="ctr"/>
              </a:tabLst>
              <a:defRPr/>
            </a:pPr>
            <a:r>
              <a:rPr lang="en-US" sz="2000" b="1" dirty="0">
                <a:solidFill>
                  <a:srgbClr val="3A362C"/>
                </a:solidFill>
              </a:rPr>
              <a:t>60	Malaysia	4.3</a:t>
            </a:r>
          </a:p>
          <a:p>
            <a:pPr marL="0" indent="0">
              <a:tabLst>
                <a:tab pos="723900" algn="l"/>
                <a:tab pos="6197600" algn="ctr"/>
              </a:tabLst>
              <a:defRPr/>
            </a:pPr>
            <a:r>
              <a:rPr lang="en-US" sz="2000" b="1" dirty="0">
                <a:solidFill>
                  <a:srgbClr val="3A362C"/>
                </a:solidFill>
              </a:rPr>
              <a:t>75	China	3.6</a:t>
            </a:r>
          </a:p>
          <a:p>
            <a:pPr marL="0" indent="0">
              <a:tabLst>
                <a:tab pos="723900" algn="l"/>
                <a:tab pos="6197600" algn="ctr"/>
              </a:tabLst>
              <a:defRPr/>
            </a:pPr>
            <a:r>
              <a:rPr lang="en-US" sz="2000" b="1" dirty="0">
                <a:solidFill>
                  <a:srgbClr val="3A362C"/>
                </a:solidFill>
              </a:rPr>
              <a:t>112	Vietnam	2.9</a:t>
            </a:r>
          </a:p>
          <a:p>
            <a:pPr marL="0" indent="0">
              <a:tabLst>
                <a:tab pos="723900" algn="l"/>
                <a:tab pos="6197600" algn="ctr"/>
              </a:tabLst>
              <a:defRPr/>
            </a:pPr>
            <a:r>
              <a:rPr lang="en-US" sz="2000" b="1" dirty="0">
                <a:solidFill>
                  <a:srgbClr val="3A362C"/>
                </a:solidFill>
              </a:rPr>
              <a:t>143	Russia	2.4</a:t>
            </a:r>
          </a:p>
        </p:txBody>
      </p:sp>
      <p:grpSp>
        <p:nvGrpSpPr>
          <p:cNvPr id="382981" name="Group 5">
            <a:extLst>
              <a:ext uri="{FF2B5EF4-FFF2-40B4-BE49-F238E27FC236}">
                <a16:creationId xmlns:a16="http://schemas.microsoft.com/office/drawing/2014/main" id="{853109E8-BAAA-4BD4-80D9-8CA990E1DEDA}"/>
              </a:ext>
            </a:extLst>
          </p:cNvPr>
          <p:cNvGrpSpPr>
            <a:grpSpLocks/>
          </p:cNvGrpSpPr>
          <p:nvPr/>
        </p:nvGrpSpPr>
        <p:grpSpPr bwMode="auto">
          <a:xfrm>
            <a:off x="7053263" y="1674813"/>
            <a:ext cx="1457325" cy="4230687"/>
            <a:chOff x="4558" y="1159"/>
            <a:chExt cx="918" cy="2665"/>
          </a:xfrm>
        </p:grpSpPr>
        <p:sp>
          <p:nvSpPr>
            <p:cNvPr id="41993" name="Text Box 6">
              <a:extLst>
                <a:ext uri="{FF2B5EF4-FFF2-40B4-BE49-F238E27FC236}">
                  <a16:creationId xmlns:a16="http://schemas.microsoft.com/office/drawing/2014/main" id="{37244A83-3B0C-47C7-B6D3-1BC45BE75377}"/>
                </a:ext>
              </a:extLst>
            </p:cNvPr>
            <p:cNvSpPr txBox="1">
              <a:spLocks noChangeArrowheads="1"/>
            </p:cNvSpPr>
            <p:nvPr/>
          </p:nvSpPr>
          <p:spPr bwMode="auto">
            <a:xfrm>
              <a:off x="4558" y="1159"/>
              <a:ext cx="91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AU" altLang="en-US" sz="2000" b="1" dirty="0">
                  <a:solidFill>
                    <a:srgbClr val="3A362C"/>
                  </a:solidFill>
                </a:rPr>
                <a:t>Least Corrupt</a:t>
              </a:r>
            </a:p>
          </p:txBody>
        </p:sp>
        <p:sp>
          <p:nvSpPr>
            <p:cNvPr id="41994" name="Text Box 7">
              <a:extLst>
                <a:ext uri="{FF2B5EF4-FFF2-40B4-BE49-F238E27FC236}">
                  <a16:creationId xmlns:a16="http://schemas.microsoft.com/office/drawing/2014/main" id="{A6FD2B22-722E-423E-8EE3-AD7851ACDE6F}"/>
                </a:ext>
              </a:extLst>
            </p:cNvPr>
            <p:cNvSpPr txBox="1">
              <a:spLocks noChangeArrowheads="1"/>
            </p:cNvSpPr>
            <p:nvPr/>
          </p:nvSpPr>
          <p:spPr bwMode="auto">
            <a:xfrm>
              <a:off x="4608" y="3440"/>
              <a:ext cx="83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AU" altLang="en-US" sz="2000" b="1" dirty="0">
                  <a:solidFill>
                    <a:srgbClr val="3A362C"/>
                  </a:solidFill>
                </a:rPr>
                <a:t>Most Corrupt</a:t>
              </a:r>
            </a:p>
          </p:txBody>
        </p:sp>
        <p:sp>
          <p:nvSpPr>
            <p:cNvPr id="41995" name="AutoShape 8">
              <a:extLst>
                <a:ext uri="{FF2B5EF4-FFF2-40B4-BE49-F238E27FC236}">
                  <a16:creationId xmlns:a16="http://schemas.microsoft.com/office/drawing/2014/main" id="{C0D09463-3D2C-474C-B1C7-995C10188319}"/>
                </a:ext>
              </a:extLst>
            </p:cNvPr>
            <p:cNvSpPr>
              <a:spLocks noChangeArrowheads="1"/>
            </p:cNvSpPr>
            <p:nvPr/>
          </p:nvSpPr>
          <p:spPr bwMode="auto">
            <a:xfrm>
              <a:off x="4852" y="1619"/>
              <a:ext cx="348" cy="1799"/>
            </a:xfrm>
            <a:prstGeom prst="upDownArrow">
              <a:avLst>
                <a:gd name="adj1" fmla="val 45333"/>
                <a:gd name="adj2" fmla="val 72039"/>
              </a:avLst>
            </a:prstGeom>
            <a:solidFill>
              <a:srgbClr val="BF0922"/>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solidFill>
                  <a:srgbClr val="000000"/>
                </a:solidFill>
              </a:endParaRPr>
            </a:p>
          </p:txBody>
        </p:sp>
      </p:grpSp>
      <p:pic>
        <p:nvPicPr>
          <p:cNvPr id="41992" name="Picture 3" descr="transparency_international_73169.jpg">
            <a:extLst>
              <a:ext uri="{FF2B5EF4-FFF2-40B4-BE49-F238E27FC236}">
                <a16:creationId xmlns:a16="http://schemas.microsoft.com/office/drawing/2014/main" id="{6ADC2173-8E29-4F21-A60E-0E18406589D7}"/>
              </a:ext>
            </a:extLst>
          </p:cNvPr>
          <p:cNvPicPr>
            <a:picLocks noChangeAspect="1"/>
          </p:cNvPicPr>
          <p:nvPr/>
        </p:nvPicPr>
        <p:blipFill>
          <a:blip r:embed="rId5">
            <a:extLst>
              <a:ext uri="{28A0092B-C50C-407E-A947-70E740481C1C}">
                <a14:useLocalDpi xmlns:a14="http://schemas.microsoft.com/office/drawing/2010/main" val="0"/>
              </a:ext>
            </a:extLst>
          </a:blip>
          <a:srcRect t="32706" b="33647"/>
          <a:stretch>
            <a:fillRect/>
          </a:stretch>
        </p:blipFill>
        <p:spPr bwMode="auto">
          <a:xfrm>
            <a:off x="3752850" y="5965825"/>
            <a:ext cx="18986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82980"/>
                                        </p:tgtEl>
                                        <p:attrNameLst>
                                          <p:attrName>style.visibility</p:attrName>
                                        </p:attrNameLst>
                                      </p:cBhvr>
                                      <p:to>
                                        <p:strVal val="visible"/>
                                      </p:to>
                                    </p:set>
                                    <p:animEffect transition="in" filter="strips(downRight)">
                                      <p:cBhvr>
                                        <p:cTn id="7" dur="1000"/>
                                        <p:tgtEl>
                                          <p:spTgt spid="382980"/>
                                        </p:tgtEl>
                                      </p:cBhvr>
                                    </p:animEffect>
                                  </p:childTnLst>
                                </p:cTn>
                              </p:par>
                            </p:childTnLst>
                          </p:cTn>
                        </p:par>
                        <p:par>
                          <p:cTn id="8" fill="hold" nodeType="afterGroup">
                            <p:stCondLst>
                              <p:cond delay="2000"/>
                            </p:stCondLst>
                            <p:childTnLst>
                              <p:par>
                                <p:cTn id="9" presetID="16" presetClass="entr" presetSubtype="42" fill="hold" nodeType="afterEffect">
                                  <p:stCondLst>
                                    <p:cond delay="0"/>
                                  </p:stCondLst>
                                  <p:childTnLst>
                                    <p:set>
                                      <p:cBhvr>
                                        <p:cTn id="10" dur="1" fill="hold">
                                          <p:stCondLst>
                                            <p:cond delay="0"/>
                                          </p:stCondLst>
                                        </p:cTn>
                                        <p:tgtEl>
                                          <p:spTgt spid="382981"/>
                                        </p:tgtEl>
                                        <p:attrNameLst>
                                          <p:attrName>style.visibility</p:attrName>
                                        </p:attrNameLst>
                                      </p:cBhvr>
                                      <p:to>
                                        <p:strVal val="visible"/>
                                      </p:to>
                                    </p:set>
                                    <p:animEffect transition="in" filter="barn(outHorizontal)">
                                      <p:cBhvr>
                                        <p:cTn id="11" dur="1000"/>
                                        <p:tgtEl>
                                          <p:spTgt spid="382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FC307F6-2C9F-4647-9AD1-5C4E3E7A2894}"/>
              </a:ext>
            </a:extLst>
          </p:cNvPr>
          <p:cNvSpPr>
            <a:spLocks noGrp="1" noChangeArrowheads="1"/>
          </p:cNvSpPr>
          <p:nvPr>
            <p:ph type="title"/>
          </p:nvPr>
        </p:nvSpPr>
        <p:spPr>
          <a:xfrm>
            <a:off x="547688" y="328613"/>
            <a:ext cx="8048625" cy="1255712"/>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Factors That Affect </a:t>
            </a:r>
            <a:br>
              <a:rPr lang="en-US" altLang="en-US" sz="4000" dirty="0"/>
            </a:br>
            <a:r>
              <a:rPr lang="en-US" altLang="en-US" sz="4000" dirty="0"/>
              <a:t>Location Decisions</a:t>
            </a:r>
          </a:p>
        </p:txBody>
      </p:sp>
      <p:sp>
        <p:nvSpPr>
          <p:cNvPr id="51203" name="Rectangle 3">
            <a:extLst>
              <a:ext uri="{FF2B5EF4-FFF2-40B4-BE49-F238E27FC236}">
                <a16:creationId xmlns:a16="http://schemas.microsoft.com/office/drawing/2014/main" id="{103733C0-6BD5-4275-9EFF-F82FD881CF7E}"/>
              </a:ext>
            </a:extLst>
          </p:cNvPr>
          <p:cNvSpPr>
            <a:spLocks noChangeArrowheads="1"/>
          </p:cNvSpPr>
          <p:nvPr/>
        </p:nvSpPr>
        <p:spPr bwMode="auto">
          <a:xfrm>
            <a:off x="830263" y="1982788"/>
            <a:ext cx="7481887" cy="328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1077913" indent="-404813">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Proximity to markets</a:t>
            </a:r>
          </a:p>
          <a:p>
            <a:pPr lvl="1">
              <a:lnSpc>
                <a:spcPct val="90000"/>
              </a:lnSpc>
              <a:spcAft>
                <a:spcPct val="40000"/>
              </a:spcAft>
              <a:buClr>
                <a:srgbClr val="BF0922"/>
              </a:buClr>
              <a:buFont typeface="Wingdings" panose="05000000000000000000" pitchFamily="2" charset="2"/>
              <a:buChar char="u"/>
            </a:pPr>
            <a:r>
              <a:rPr lang="en-US" altLang="en-US" b="1" dirty="0"/>
              <a:t>Very important to services</a:t>
            </a:r>
          </a:p>
          <a:p>
            <a:pPr lvl="1">
              <a:lnSpc>
                <a:spcPct val="90000"/>
              </a:lnSpc>
              <a:spcAft>
                <a:spcPct val="40000"/>
              </a:spcAft>
              <a:buClr>
                <a:srgbClr val="BF0922"/>
              </a:buClr>
              <a:buFont typeface="Wingdings" panose="05000000000000000000" pitchFamily="2" charset="2"/>
              <a:buChar char="u"/>
            </a:pPr>
            <a:r>
              <a:rPr lang="en-US" altLang="en-US" b="1" dirty="0"/>
              <a:t>JIT systems or high transportation costs may make it important to manufacturers</a:t>
            </a:r>
            <a:endParaRPr lang="en-US" altLang="en-US" sz="2800" b="1" dirty="0"/>
          </a:p>
          <a:p>
            <a:pPr>
              <a:lnSpc>
                <a:spcPct val="90000"/>
              </a:lnSpc>
              <a:spcAft>
                <a:spcPct val="40000"/>
              </a:spcAft>
              <a:buClr>
                <a:srgbClr val="BF0922"/>
              </a:buClr>
              <a:buFont typeface="Wingdings" panose="05000000000000000000" pitchFamily="2" charset="2"/>
              <a:buChar char="u"/>
            </a:pPr>
            <a:r>
              <a:rPr lang="en-US" altLang="en-US" sz="2800" b="1" dirty="0"/>
              <a:t>Proximity to suppliers</a:t>
            </a:r>
          </a:p>
          <a:p>
            <a:pPr lvl="1">
              <a:lnSpc>
                <a:spcPct val="90000"/>
              </a:lnSpc>
              <a:spcAft>
                <a:spcPct val="40000"/>
              </a:spcAft>
              <a:buClr>
                <a:srgbClr val="BF0922"/>
              </a:buClr>
              <a:buFont typeface="Wingdings" panose="05000000000000000000" pitchFamily="2" charset="2"/>
              <a:buChar char="u"/>
            </a:pPr>
            <a:r>
              <a:rPr lang="en-US" altLang="en-US" b="1" dirty="0"/>
              <a:t>Perishable goods, high transportation costs, bulky products</a:t>
            </a:r>
            <a:endParaRPr lang="en-US" altLang="en-US" sz="2800" b="1"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1203"/>
                                        </p:tgtEl>
                                        <p:attrNameLst>
                                          <p:attrName>style.visibility</p:attrName>
                                        </p:attrNameLst>
                                      </p:cBhvr>
                                      <p:to>
                                        <p:strVal val="visible"/>
                                      </p:to>
                                    </p:set>
                                    <p:animEffect transition="in" filter="strips(downRight)">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CADF894-A3F7-4991-8E98-9536A5A0228D}"/>
              </a:ext>
            </a:extLst>
          </p:cNvPr>
          <p:cNvSpPr>
            <a:spLocks noGrp="1" noChangeArrowheads="1"/>
          </p:cNvSpPr>
          <p:nvPr>
            <p:ph type="title"/>
          </p:nvPr>
        </p:nvSpPr>
        <p:spPr>
          <a:xfrm>
            <a:off x="547688" y="328613"/>
            <a:ext cx="8048625" cy="1255712"/>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sz="4000" dirty="0"/>
              <a:t>Factors That Affect </a:t>
            </a:r>
            <a:br>
              <a:rPr lang="en-US" altLang="en-US" sz="4000" dirty="0"/>
            </a:br>
            <a:r>
              <a:rPr lang="en-US" altLang="en-US" sz="4000" dirty="0"/>
              <a:t>Location Decisions</a:t>
            </a:r>
          </a:p>
        </p:txBody>
      </p:sp>
      <p:sp>
        <p:nvSpPr>
          <p:cNvPr id="52227" name="Rectangle 3">
            <a:extLst>
              <a:ext uri="{FF2B5EF4-FFF2-40B4-BE49-F238E27FC236}">
                <a16:creationId xmlns:a16="http://schemas.microsoft.com/office/drawing/2014/main" id="{F20D00FE-81C3-4091-B222-B81384E03927}"/>
              </a:ext>
            </a:extLst>
          </p:cNvPr>
          <p:cNvSpPr>
            <a:spLocks noChangeArrowheads="1"/>
          </p:cNvSpPr>
          <p:nvPr/>
        </p:nvSpPr>
        <p:spPr bwMode="auto">
          <a:xfrm>
            <a:off x="830263" y="2071688"/>
            <a:ext cx="7481887" cy="27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1077913" indent="-404813">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Proximity to competitors</a:t>
            </a:r>
          </a:p>
          <a:p>
            <a:pPr lvl="1">
              <a:lnSpc>
                <a:spcPct val="90000"/>
              </a:lnSpc>
              <a:spcAft>
                <a:spcPct val="40000"/>
              </a:spcAft>
              <a:buClr>
                <a:srgbClr val="BF0922"/>
              </a:buClr>
              <a:buFont typeface="Wingdings" panose="05000000000000000000" pitchFamily="2" charset="2"/>
              <a:buChar char="u"/>
            </a:pPr>
            <a:r>
              <a:rPr lang="en-US" altLang="en-US" b="1" dirty="0"/>
              <a:t>Called clustering</a:t>
            </a:r>
          </a:p>
          <a:p>
            <a:pPr lvl="1">
              <a:lnSpc>
                <a:spcPct val="90000"/>
              </a:lnSpc>
              <a:spcAft>
                <a:spcPct val="40000"/>
              </a:spcAft>
              <a:buClr>
                <a:srgbClr val="BF0922"/>
              </a:buClr>
              <a:buFont typeface="Wingdings" panose="05000000000000000000" pitchFamily="2" charset="2"/>
              <a:buChar char="u"/>
            </a:pPr>
            <a:r>
              <a:rPr lang="en-US" altLang="en-US" b="1" dirty="0"/>
              <a:t>Often driven by resources such as natural, information, capital, talent</a:t>
            </a:r>
          </a:p>
          <a:p>
            <a:pPr lvl="1">
              <a:lnSpc>
                <a:spcPct val="90000"/>
              </a:lnSpc>
              <a:spcAft>
                <a:spcPct val="40000"/>
              </a:spcAft>
              <a:buClr>
                <a:srgbClr val="BF0922"/>
              </a:buClr>
              <a:buFont typeface="Wingdings" panose="05000000000000000000" pitchFamily="2" charset="2"/>
              <a:buChar char="u"/>
            </a:pPr>
            <a:r>
              <a:rPr lang="en-US" altLang="en-US" b="1" dirty="0"/>
              <a:t>Found in both manufacturing and service industries</a:t>
            </a:r>
            <a:endParaRPr lang="en-US" altLang="en-US" sz="2800" b="1"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2227"/>
                                        </p:tgtEl>
                                        <p:attrNameLst>
                                          <p:attrName>style.visibility</p:attrName>
                                        </p:attrNameLst>
                                      </p:cBhvr>
                                      <p:to>
                                        <p:strVal val="visible"/>
                                      </p:to>
                                    </p:set>
                                    <p:animEffect transition="in" filter="strips(downRight)">
                                      <p:cBhvr>
                                        <p:cTn id="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31E1BF5-20B6-46A8-B54D-314DCFF206FE}"/>
              </a:ext>
            </a:extLst>
          </p:cNvPr>
          <p:cNvSpPr>
            <a:spLocks noGrp="1" noChangeArrowheads="1"/>
          </p:cNvSpPr>
          <p:nvPr>
            <p:ph type="title"/>
          </p:nvPr>
        </p:nvSpPr>
        <p:spPr>
          <a:xfrm>
            <a:off x="685800" y="434975"/>
            <a:ext cx="7772400" cy="825500"/>
          </a:xfrm>
          <a:extLst>
            <a:ext uri="{909E8E84-426E-40DD-AFC4-6F175D3DCCD1}">
              <a14:hiddenFill xmlns:a14="http://schemas.microsoft.com/office/drawing/2010/main">
                <a:solidFill>
                  <a:srgbClr val="2FFF74"/>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p>
            <a:pPr marL="342900" indent="-342900" eaLnBrk="1" hangingPunct="1">
              <a:defRPr/>
            </a:pPr>
            <a:r>
              <a:rPr lang="en-US" altLang="en-US" dirty="0"/>
              <a:t>Clustering of Companies</a:t>
            </a:r>
          </a:p>
        </p:txBody>
      </p:sp>
      <p:graphicFrame>
        <p:nvGraphicFramePr>
          <p:cNvPr id="53284" name="Group 36">
            <a:extLst>
              <a:ext uri="{FF2B5EF4-FFF2-40B4-BE49-F238E27FC236}">
                <a16:creationId xmlns:a16="http://schemas.microsoft.com/office/drawing/2014/main" id="{602F890D-8DEC-4545-BFE0-2AB051C7881C}"/>
              </a:ext>
            </a:extLst>
          </p:cNvPr>
          <p:cNvGraphicFramePr>
            <a:graphicFrameLocks noGrp="1"/>
          </p:cNvGraphicFramePr>
          <p:nvPr/>
        </p:nvGraphicFramePr>
        <p:xfrm>
          <a:off x="685800" y="1676400"/>
          <a:ext cx="7772400" cy="4003674"/>
        </p:xfrm>
        <a:graphic>
          <a:graphicData uri="http://schemas.openxmlformats.org/drawingml/2006/table">
            <a:tbl>
              <a:tblPr/>
              <a:tblGrid>
                <a:gridCol w="2159000">
                  <a:extLst>
                    <a:ext uri="{9D8B030D-6E8A-4147-A177-3AD203B41FA5}">
                      <a16:colId xmlns:a16="http://schemas.microsoft.com/office/drawing/2014/main" val="20000"/>
                    </a:ext>
                  </a:extLst>
                </a:gridCol>
                <a:gridCol w="2603500">
                  <a:extLst>
                    <a:ext uri="{9D8B030D-6E8A-4147-A177-3AD203B41FA5}">
                      <a16:colId xmlns:a16="http://schemas.microsoft.com/office/drawing/2014/main" val="20001"/>
                    </a:ext>
                  </a:extLst>
                </a:gridCol>
                <a:gridCol w="3009900">
                  <a:extLst>
                    <a:ext uri="{9D8B030D-6E8A-4147-A177-3AD203B41FA5}">
                      <a16:colId xmlns:a16="http://schemas.microsoft.com/office/drawing/2014/main" val="20002"/>
                    </a:ext>
                  </a:extLst>
                </a:gridCol>
              </a:tblGrid>
              <a:tr h="43186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Industry</a:t>
                      </a:r>
                    </a:p>
                  </a:txBody>
                  <a:tcPr marT="45727" marB="45727" anchor="ctr" anchorCtr="1"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Locations</a:t>
                      </a:r>
                    </a:p>
                  </a:txBody>
                  <a:tcPr marT="45727" marB="45727" anchor="ctr" anchorCtr="1"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Reason for clustering</a:t>
                      </a:r>
                    </a:p>
                  </a:txBody>
                  <a:tcPr marT="45727" marB="45727" anchor="ctr" anchorCtr="1"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161">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Wine making</a:t>
                      </a:r>
                    </a:p>
                  </a:txBody>
                  <a:tcPr marT="83833" marB="83833" horzOverflow="overflow">
                    <a:lnL cap="flat">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Napa Valley (US) Bordeaux region (France)</a:t>
                      </a:r>
                    </a:p>
                  </a:txBody>
                  <a:tcPr marT="83833" marB="83833"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Natural resources of land and climate</a:t>
                      </a:r>
                    </a:p>
                  </a:txBody>
                  <a:tcPr marT="83833" marB="83833" horzOverflow="overflow">
                    <a:lnL>
                      <a:noFill/>
                    </a:lnL>
                    <a:lnR cap="flat">
                      <a:noFill/>
                    </a:lnR>
                    <a:lnT w="28575" cap="flat" cmpd="sng" algn="ctr">
                      <a:solidFill>
                        <a:srgbClr val="BF092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539484">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Software firms</a:t>
                      </a:r>
                    </a:p>
                  </a:txBody>
                  <a:tcPr marT="83833" marB="83833"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Silicon Valley, Boston, Bangalore (India)</a:t>
                      </a:r>
                    </a:p>
                  </a:txBody>
                  <a:tcPr marT="83833" marB="83833"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Talent resources of bright graduates in scientific/technical areas, venture capitalists nearby</a:t>
                      </a:r>
                    </a:p>
                  </a:txBody>
                  <a:tcPr marT="83833" marB="8383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016161">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Race car builders</a:t>
                      </a:r>
                    </a:p>
                  </a:txBody>
                  <a:tcPr marT="83833" marB="83833"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Huntington/North Hampton region (England)</a:t>
                      </a:r>
                    </a:p>
                  </a:txBody>
                  <a:tcPr marT="83833" marB="83833"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Critical mass of talent and information</a:t>
                      </a:r>
                    </a:p>
                  </a:txBody>
                  <a:tcPr marT="83833" marB="83833"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53284"/>
                                        </p:tgtEl>
                                        <p:attrNameLst>
                                          <p:attrName>style.visibility</p:attrName>
                                        </p:attrNameLst>
                                      </p:cBhvr>
                                      <p:to>
                                        <p:strVal val="visible"/>
                                      </p:to>
                                    </p:set>
                                    <p:animEffect transition="in" filter="strips(downRight)">
                                      <p:cBhvr>
                                        <p:cTn id="7" dur="500"/>
                                        <p:tgtEl>
                                          <p:spTgt spid="53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B70C027-0F82-4545-BECA-8456476950DB}"/>
              </a:ext>
            </a:extLst>
          </p:cNvPr>
          <p:cNvSpPr>
            <a:spLocks noGrp="1" noChangeArrowheads="1"/>
          </p:cNvSpPr>
          <p:nvPr>
            <p:ph type="title"/>
          </p:nvPr>
        </p:nvSpPr>
        <p:spPr>
          <a:xfrm>
            <a:off x="685800" y="434975"/>
            <a:ext cx="7772400" cy="825500"/>
          </a:xfrm>
          <a:extLst>
            <a:ext uri="{909E8E84-426E-40DD-AFC4-6F175D3DCCD1}">
              <a14:hiddenFill xmlns:a14="http://schemas.microsoft.com/office/drawing/2010/main">
                <a:solidFill>
                  <a:srgbClr val="2FFF74"/>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p>
            <a:pPr marL="342900" indent="-342900" eaLnBrk="1" hangingPunct="1">
              <a:defRPr/>
            </a:pPr>
            <a:r>
              <a:rPr lang="en-US" altLang="en-US" dirty="0"/>
              <a:t>Clustering of Companies</a:t>
            </a:r>
          </a:p>
        </p:txBody>
      </p:sp>
      <p:graphicFrame>
        <p:nvGraphicFramePr>
          <p:cNvPr id="55332" name="Group 36">
            <a:extLst>
              <a:ext uri="{FF2B5EF4-FFF2-40B4-BE49-F238E27FC236}">
                <a16:creationId xmlns:a16="http://schemas.microsoft.com/office/drawing/2014/main" id="{A5BF67D9-4686-451B-BA04-76647B09E43B}"/>
              </a:ext>
            </a:extLst>
          </p:cNvPr>
          <p:cNvGraphicFramePr>
            <a:graphicFrameLocks noGrp="1"/>
          </p:cNvGraphicFramePr>
          <p:nvPr/>
        </p:nvGraphicFramePr>
        <p:xfrm>
          <a:off x="685800" y="1676400"/>
          <a:ext cx="7772400" cy="4526078"/>
        </p:xfrm>
        <a:graphic>
          <a:graphicData uri="http://schemas.openxmlformats.org/drawingml/2006/table">
            <a:tbl>
              <a:tblPr/>
              <a:tblGrid>
                <a:gridCol w="2159000">
                  <a:extLst>
                    <a:ext uri="{9D8B030D-6E8A-4147-A177-3AD203B41FA5}">
                      <a16:colId xmlns:a16="http://schemas.microsoft.com/office/drawing/2014/main" val="20000"/>
                    </a:ext>
                  </a:extLst>
                </a:gridCol>
                <a:gridCol w="2603500">
                  <a:extLst>
                    <a:ext uri="{9D8B030D-6E8A-4147-A177-3AD203B41FA5}">
                      <a16:colId xmlns:a16="http://schemas.microsoft.com/office/drawing/2014/main" val="20001"/>
                    </a:ext>
                  </a:extLst>
                </a:gridCol>
                <a:gridCol w="3009900">
                  <a:extLst>
                    <a:ext uri="{9D8B030D-6E8A-4147-A177-3AD203B41FA5}">
                      <a16:colId xmlns:a16="http://schemas.microsoft.com/office/drawing/2014/main" val="20002"/>
                    </a:ext>
                  </a:extLst>
                </a:gridCol>
              </a:tblGrid>
              <a:tr h="431752">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Industry</a:t>
                      </a:r>
                    </a:p>
                  </a:txBody>
                  <a:tcPr marT="45715" marB="45715" anchor="ctr" anchorCtr="1"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Locations</a:t>
                      </a:r>
                    </a:p>
                  </a:txBody>
                  <a:tcPr marT="45715" marB="45715" anchor="ctr" anchorCtr="1"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Reason for clustering</a:t>
                      </a:r>
                    </a:p>
                  </a:txBody>
                  <a:tcPr marT="45715" marB="45715" anchor="ctr" anchorCtr="1"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4854">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Theme parks (Disney World, Universal Studios)</a:t>
                      </a:r>
                    </a:p>
                  </a:txBody>
                  <a:tcPr marT="83810" marB="83810" horzOverflow="overflow">
                    <a:lnL cap="flat">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Orlando, Florida</a:t>
                      </a:r>
                    </a:p>
                  </a:txBody>
                  <a:tcPr marT="83810" marB="83810"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A hot spot for entertainment, warm weather, tourists, and inexpensive labor</a:t>
                      </a:r>
                    </a:p>
                  </a:txBody>
                  <a:tcPr marT="83810" marB="83810" horzOverflow="overflow">
                    <a:lnL>
                      <a:noFill/>
                    </a:lnL>
                    <a:lnR cap="flat">
                      <a:noFill/>
                    </a:lnR>
                    <a:lnT w="28575" cap="flat" cmpd="sng" algn="ctr">
                      <a:solidFill>
                        <a:srgbClr val="BF092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15886">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Electronics firms</a:t>
                      </a:r>
                    </a:p>
                  </a:txBody>
                  <a:tcPr marT="83810" marB="83810"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Northern Mexico</a:t>
                      </a:r>
                    </a:p>
                  </a:txBody>
                  <a:tcPr marT="83810" marB="83810"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NAFTA, duty free export to US</a:t>
                      </a:r>
                    </a:p>
                  </a:txBody>
                  <a:tcPr marT="83810" marB="838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813471">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Computer hardware manufacturers</a:t>
                      </a:r>
                    </a:p>
                  </a:txBody>
                  <a:tcPr marT="83810" marB="83810"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Singapore, Taiwan</a:t>
                      </a:r>
                    </a:p>
                  </a:txBody>
                  <a:tcPr marT="83810" marB="83810"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High technological penetration rate and per capita GDP, skilled/educated workforce with large pool of engineers</a:t>
                      </a:r>
                    </a:p>
                  </a:txBody>
                  <a:tcPr marT="83810" marB="83810"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trips dir="rd"/>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0240094-8DC1-488E-B098-53557F8B58A8}"/>
              </a:ext>
            </a:extLst>
          </p:cNvPr>
          <p:cNvSpPr>
            <a:spLocks noGrp="1" noChangeArrowheads="1"/>
          </p:cNvSpPr>
          <p:nvPr>
            <p:ph type="title"/>
          </p:nvPr>
        </p:nvSpPr>
        <p:spPr>
          <a:xfrm>
            <a:off x="685800" y="434975"/>
            <a:ext cx="7772400" cy="825500"/>
          </a:xfrm>
          <a:extLst>
            <a:ext uri="{909E8E84-426E-40DD-AFC4-6F175D3DCCD1}">
              <a14:hiddenFill xmlns:a14="http://schemas.microsoft.com/office/drawing/2010/main">
                <a:solidFill>
                  <a:srgbClr val="2FFF74"/>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p>
            <a:pPr marL="342900" indent="-342900" eaLnBrk="1" hangingPunct="1">
              <a:defRPr/>
            </a:pPr>
            <a:r>
              <a:rPr lang="en-US" altLang="en-US" dirty="0"/>
              <a:t>Clustering of Companies</a:t>
            </a:r>
          </a:p>
        </p:txBody>
      </p:sp>
      <p:graphicFrame>
        <p:nvGraphicFramePr>
          <p:cNvPr id="57383" name="Group 39">
            <a:extLst>
              <a:ext uri="{FF2B5EF4-FFF2-40B4-BE49-F238E27FC236}">
                <a16:creationId xmlns:a16="http://schemas.microsoft.com/office/drawing/2014/main" id="{B697927C-8D13-4EF6-B1ED-A4AFC36CC20A}"/>
              </a:ext>
            </a:extLst>
          </p:cNvPr>
          <p:cNvGraphicFramePr>
            <a:graphicFrameLocks noGrp="1"/>
          </p:cNvGraphicFramePr>
          <p:nvPr/>
        </p:nvGraphicFramePr>
        <p:xfrm>
          <a:off x="685800" y="1676400"/>
          <a:ext cx="7772400" cy="4695934"/>
        </p:xfrm>
        <a:graphic>
          <a:graphicData uri="http://schemas.openxmlformats.org/drawingml/2006/table">
            <a:tbl>
              <a:tblPr/>
              <a:tblGrid>
                <a:gridCol w="2159000">
                  <a:extLst>
                    <a:ext uri="{9D8B030D-6E8A-4147-A177-3AD203B41FA5}">
                      <a16:colId xmlns:a16="http://schemas.microsoft.com/office/drawing/2014/main" val="20000"/>
                    </a:ext>
                  </a:extLst>
                </a:gridCol>
                <a:gridCol w="2603500">
                  <a:extLst>
                    <a:ext uri="{9D8B030D-6E8A-4147-A177-3AD203B41FA5}">
                      <a16:colId xmlns:a16="http://schemas.microsoft.com/office/drawing/2014/main" val="20001"/>
                    </a:ext>
                  </a:extLst>
                </a:gridCol>
                <a:gridCol w="3009900">
                  <a:extLst>
                    <a:ext uri="{9D8B030D-6E8A-4147-A177-3AD203B41FA5}">
                      <a16:colId xmlns:a16="http://schemas.microsoft.com/office/drawing/2014/main" val="20002"/>
                    </a:ext>
                  </a:extLst>
                </a:gridCol>
              </a:tblGrid>
              <a:tr h="428579">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Industry</a:t>
                      </a:r>
                    </a:p>
                  </a:txBody>
                  <a:tcPr marT="45715" marB="45715" anchor="ctr" anchorCtr="1" horzOverflow="overflow">
                    <a:lnL cap="flat">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Locations</a:t>
                      </a:r>
                    </a:p>
                  </a:txBody>
                  <a:tcPr marT="45715" marB="45715" anchor="ctr" anchorCtr="1" horzOverflow="overflow">
                    <a:lnL>
                      <a:noFill/>
                    </a:lnL>
                    <a:lnR>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Reason for clustering</a:t>
                      </a:r>
                    </a:p>
                  </a:txBody>
                  <a:tcPr marT="45715" marB="45715" anchor="ctr" anchorCtr="1" horzOverflow="overflow">
                    <a:lnL>
                      <a:noFill/>
                    </a:lnL>
                    <a:lnR cap="flat">
                      <a:noFill/>
                    </a:lnR>
                    <a:lnT w="57150" cap="flat" cmpd="sng" algn="ctr">
                      <a:solidFill>
                        <a:srgbClr val="BF0922"/>
                      </a:solidFill>
                      <a:prstDash val="solid"/>
                      <a:round/>
                      <a:headEnd type="none" w="med" len="med"/>
                      <a:tailEnd type="none" w="med" len="med"/>
                    </a:lnT>
                    <a:lnB w="28575"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13477">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Fast food chains (Wendy’s, McDonald’s, Burger King, and Pizza Hut)</a:t>
                      </a:r>
                    </a:p>
                  </a:txBody>
                  <a:tcPr marT="83811" marB="83811" horzOverflow="overflow">
                    <a:lnL cap="flat">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Sites within 1 mile of each other</a:t>
                      </a:r>
                    </a:p>
                  </a:txBody>
                  <a:tcPr marT="83811" marB="83811" horzOverflow="overflow">
                    <a:lnL>
                      <a:noFill/>
                    </a:lnL>
                    <a:lnR>
                      <a:noFill/>
                    </a:lnR>
                    <a:lnT w="28575" cap="flat" cmpd="sng" algn="ctr">
                      <a:solidFill>
                        <a:srgbClr val="BF0922"/>
                      </a:solidFill>
                      <a:prstDash val="solid"/>
                      <a:round/>
                      <a:headEnd type="none" w="med" len="med"/>
                      <a:tailEnd type="none" w="med" len="med"/>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Stimulate food sales, high traffic flows</a:t>
                      </a:r>
                    </a:p>
                  </a:txBody>
                  <a:tcPr marT="83811" marB="83811" horzOverflow="overflow">
                    <a:lnL>
                      <a:noFill/>
                    </a:lnL>
                    <a:lnR cap="flat">
                      <a:noFill/>
                    </a:lnR>
                    <a:lnT w="28575" cap="flat" cmpd="sng" algn="ctr">
                      <a:solidFill>
                        <a:srgbClr val="BF092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264858">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General aviation aircraft (Cessna, Learjet, Boeing)</a:t>
                      </a:r>
                    </a:p>
                  </a:txBody>
                  <a:tcPr marT="83811" marB="83811"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Wichita, Kansas</a:t>
                      </a:r>
                    </a:p>
                  </a:txBody>
                  <a:tcPr marT="83811" marB="83811"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Mass of aviation skills</a:t>
                      </a:r>
                    </a:p>
                  </a:txBody>
                  <a:tcPr marT="83811" marB="8381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007955">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Orthopedic device manufacturing</a:t>
                      </a:r>
                    </a:p>
                  </a:txBody>
                  <a:tcPr marT="83811" marB="83811" horzOverflow="overflow">
                    <a:lnL cap="flat">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Warsaw, Indiana</a:t>
                      </a:r>
                    </a:p>
                  </a:txBody>
                  <a:tcPr marT="83811" marB="83811" horzOverflow="overflow">
                    <a:lnL>
                      <a:noFill/>
                    </a:lnL>
                    <a:lnR>
                      <a:noFill/>
                    </a:lnR>
                    <a:lnT>
                      <a:noFill/>
                    </a:lnT>
                    <a:lnB>
                      <a:noFill/>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r>
                        <a:rPr kumimoji="0" lang="en-US" altLang="en-US" sz="2000" b="1" i="0" u="none" strike="noStrike" cap="none" normalizeH="0" baseline="0" dirty="0">
                          <a:ln>
                            <a:noFill/>
                          </a:ln>
                          <a:solidFill>
                            <a:schemeClr val="tx1"/>
                          </a:solidFill>
                          <a:effectLst/>
                          <a:latin typeface="Arial" charset="0"/>
                          <a:ea typeface="ＭＳ Ｐゴシック" pitchFamily="34" charset="-128"/>
                        </a:rPr>
                        <a:t>Ready supply of skilled workers, strong U.S. market</a:t>
                      </a:r>
                    </a:p>
                  </a:txBody>
                  <a:tcPr marT="83811" marB="8381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80956">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800" b="1" i="0" u="none" strike="noStrike" cap="none" normalizeH="0" baseline="0" dirty="0">
                        <a:ln>
                          <a:noFill/>
                        </a:ln>
                        <a:solidFill>
                          <a:schemeClr val="tx1"/>
                        </a:solidFill>
                        <a:effectLst/>
                        <a:latin typeface="Arial" charset="0"/>
                        <a:ea typeface="ＭＳ Ｐゴシック" pitchFamily="34" charset="-128"/>
                      </a:endParaRPr>
                    </a:p>
                  </a:txBody>
                  <a:tcPr marT="0" marB="0" horzOverflow="overflow">
                    <a:lnL cap="flat">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800" b="1" i="0" u="none" strike="noStrike" cap="none" normalizeH="0" baseline="0" dirty="0">
                        <a:ln>
                          <a:noFill/>
                        </a:ln>
                        <a:solidFill>
                          <a:schemeClr val="tx1"/>
                        </a:solidFill>
                        <a:effectLst/>
                        <a:latin typeface="Arial" charset="0"/>
                        <a:ea typeface="ＭＳ Ｐゴシック" pitchFamily="34" charset="-128"/>
                      </a:endParaRPr>
                    </a:p>
                  </a:txBody>
                  <a:tcPr marT="0" marB="0" horzOverflow="overflow">
                    <a:lnL>
                      <a:noFill/>
                    </a:lnL>
                    <a:lnR>
                      <a:noFill/>
                    </a:lnR>
                    <a:lnT>
                      <a:noFill/>
                    </a:lnT>
                    <a:lnB w="57150" cap="flat" cmpd="sng" algn="ctr">
                      <a:solidFill>
                        <a:srgbClr val="BF0922"/>
                      </a:solidFill>
                      <a:prstDash val="solid"/>
                      <a:round/>
                      <a:headEnd type="none" w="med" len="med"/>
                      <a:tailEnd type="none" w="med" len="med"/>
                    </a:lnB>
                    <a:lnTlToBr>
                      <a:noFill/>
                    </a:lnTlToBr>
                    <a:lnBlToTr>
                      <a:noFill/>
                    </a:lnBlToTr>
                    <a:noFill/>
                  </a:tcPr>
                </a:tc>
                <a:tc>
                  <a:txBody>
                    <a:bodyPr/>
                    <a:lstStyle>
                      <a:lvl1pPr>
                        <a:lnSpc>
                          <a:spcPct val="90000"/>
                        </a:lnSpc>
                        <a:spcAft>
                          <a:spcPct val="40000"/>
                        </a:spcAft>
                        <a:buClr>
                          <a:srgbClr val="BF0922"/>
                        </a:buClr>
                        <a:buFont typeface="Wingdings" pitchFamily="2" charset="2"/>
                        <a:defRPr sz="2800" b="1">
                          <a:solidFill>
                            <a:schemeClr val="tx1"/>
                          </a:solidFill>
                          <a:latin typeface="Arial" charset="0"/>
                          <a:ea typeface="ＭＳ Ｐゴシック" pitchFamily="34" charset="-128"/>
                        </a:defRPr>
                      </a:lvl1pPr>
                      <a:lvl2pPr>
                        <a:lnSpc>
                          <a:spcPct val="90000"/>
                        </a:lnSpc>
                        <a:spcAft>
                          <a:spcPct val="40000"/>
                        </a:spcAft>
                        <a:buClr>
                          <a:srgbClr val="BF0922"/>
                        </a:buClr>
                        <a:buFont typeface="Wingdings" pitchFamily="2" charset="2"/>
                        <a:defRPr sz="2400" b="1">
                          <a:solidFill>
                            <a:schemeClr val="tx1"/>
                          </a:solidFill>
                          <a:latin typeface="Arial" charset="0"/>
                          <a:ea typeface="ＭＳ Ｐゴシック" pitchFamily="34" charset="-128"/>
                        </a:defRPr>
                      </a:lvl2pPr>
                      <a:lvl3pPr>
                        <a:lnSpc>
                          <a:spcPct val="90000"/>
                        </a:lnSpc>
                        <a:spcAft>
                          <a:spcPct val="40000"/>
                        </a:spcAft>
                        <a:buClr>
                          <a:srgbClr val="BF0922"/>
                        </a:buClr>
                        <a:buFont typeface="Wingdings" pitchFamily="2" charset="2"/>
                        <a:defRPr sz="2000" b="1">
                          <a:solidFill>
                            <a:schemeClr val="tx1"/>
                          </a:solidFill>
                          <a:latin typeface="Arial" charset="0"/>
                          <a:ea typeface="ＭＳ Ｐゴシック" pitchFamily="34" charset="-128"/>
                        </a:defRPr>
                      </a:lvl3pPr>
                      <a:lvl4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4pPr>
                      <a:lvl5pPr>
                        <a:lnSpc>
                          <a:spcPct val="90000"/>
                        </a:lnSpc>
                        <a:spcAft>
                          <a:spcPct val="40000"/>
                        </a:spcAft>
                        <a:buClr>
                          <a:srgbClr val="BF0922"/>
                        </a:buClr>
                        <a:buFont typeface="Wingdings" pitchFamily="2" charset="2"/>
                        <a:defRPr b="1">
                          <a:solidFill>
                            <a:schemeClr val="tx1"/>
                          </a:solidFill>
                          <a:latin typeface="Arial" charset="0"/>
                          <a:ea typeface="ＭＳ Ｐゴシック" pitchFamily="34" charset="-128"/>
                        </a:defRPr>
                      </a:lvl5pPr>
                      <a:lvl6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6pPr>
                      <a:lvl7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7pPr>
                      <a:lvl8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8pPr>
                      <a:lvl9pPr fontAlgn="base">
                        <a:lnSpc>
                          <a:spcPct val="90000"/>
                        </a:lnSpc>
                        <a:spcBef>
                          <a:spcPct val="0"/>
                        </a:spcBef>
                        <a:spcAft>
                          <a:spcPct val="40000"/>
                        </a:spcAft>
                        <a:buClr>
                          <a:srgbClr val="BF0922"/>
                        </a:buClr>
                        <a:buFont typeface="Wingdings" pitchFamily="2" charset="2"/>
                        <a:defRPr b="1">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pitchFamily="2" charset="2"/>
                        <a:buNone/>
                        <a:tabLst/>
                      </a:pPr>
                      <a:endParaRPr kumimoji="0" lang="en-US" altLang="en-US" sz="800" b="1" i="0" u="none" strike="noStrike" cap="none" normalizeH="0" baseline="0" dirty="0">
                        <a:ln>
                          <a:noFill/>
                        </a:ln>
                        <a:solidFill>
                          <a:schemeClr val="tx1"/>
                        </a:solidFill>
                        <a:effectLst/>
                        <a:latin typeface="Arial" charset="0"/>
                        <a:ea typeface="ＭＳ Ｐゴシック" pitchFamily="34" charset="-128"/>
                      </a:endParaRPr>
                    </a:p>
                  </a:txBody>
                  <a:tcPr marT="0" marB="0" horzOverflow="overflow">
                    <a:lnL>
                      <a:noFill/>
                    </a:lnL>
                    <a:lnR cap="flat">
                      <a:noFill/>
                    </a:lnR>
                    <a:lnT>
                      <a:noFill/>
                    </a:lnT>
                    <a:lnB w="57150" cap="flat" cmpd="sng" algn="ctr">
                      <a:solidFill>
                        <a:srgbClr val="BF092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64AD4ED-723E-4C75-8D52-2B2E238D740B}"/>
              </a:ext>
            </a:extLst>
          </p:cNvPr>
          <p:cNvSpPr>
            <a:spLocks noGrp="1" noChangeArrowheads="1"/>
          </p:cNvSpPr>
          <p:nvPr>
            <p:ph type="title"/>
          </p:nvPr>
        </p:nvSpPr>
        <p:spPr>
          <a:xfrm>
            <a:off x="685800" y="254000"/>
            <a:ext cx="7772400" cy="9525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Factor-Rating Method</a:t>
            </a:r>
          </a:p>
        </p:txBody>
      </p:sp>
      <p:sp>
        <p:nvSpPr>
          <p:cNvPr id="59395" name="Rectangle 3">
            <a:extLst>
              <a:ext uri="{FF2B5EF4-FFF2-40B4-BE49-F238E27FC236}">
                <a16:creationId xmlns:a16="http://schemas.microsoft.com/office/drawing/2014/main" id="{EDD95D60-9661-4F06-BF4E-030E027CF8B4}"/>
              </a:ext>
            </a:extLst>
          </p:cNvPr>
          <p:cNvSpPr>
            <a:spLocks noChangeArrowheads="1"/>
          </p:cNvSpPr>
          <p:nvPr/>
        </p:nvSpPr>
        <p:spPr bwMode="auto">
          <a:xfrm>
            <a:off x="714375" y="1133475"/>
            <a:ext cx="7781925" cy="527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1093788" indent="-457200">
              <a:defRPr sz="2400">
                <a:solidFill>
                  <a:schemeClr val="tx1"/>
                </a:solidFill>
                <a:latin typeface="Arial" panose="020B0604020202020204" pitchFamily="34" charset="0"/>
                <a:ea typeface="ＭＳ Ｐゴシック" panose="020B0600070205080204" pitchFamily="34" charset="-128"/>
              </a:defRPr>
            </a:lvl2pPr>
            <a:lvl3pPr marL="1714500" indent="-457200">
              <a:defRPr sz="2400">
                <a:solidFill>
                  <a:schemeClr val="tx1"/>
                </a:solidFill>
                <a:latin typeface="Arial" panose="020B0604020202020204" pitchFamily="34" charset="0"/>
                <a:ea typeface="ＭＳ Ｐゴシック" panose="020B0600070205080204" pitchFamily="34" charset="-128"/>
              </a:defRPr>
            </a:lvl3pPr>
            <a:lvl4pPr marL="2351088" indent="-457200">
              <a:defRPr sz="2400">
                <a:solidFill>
                  <a:schemeClr val="tx1"/>
                </a:solidFill>
                <a:latin typeface="Arial" panose="020B0604020202020204" pitchFamily="34" charset="0"/>
                <a:ea typeface="ＭＳ Ｐゴシック" panose="020B0600070205080204" pitchFamily="34" charset="-128"/>
              </a:defRPr>
            </a:lvl4pPr>
            <a:lvl5pPr marL="2987675" indent="-457200">
              <a:defRPr sz="2400">
                <a:solidFill>
                  <a:schemeClr val="tx1"/>
                </a:solidFill>
                <a:latin typeface="Arial" panose="020B0604020202020204" pitchFamily="34" charset="0"/>
                <a:ea typeface="ＭＳ Ｐゴシック" panose="020B0600070205080204" pitchFamily="34" charset="-128"/>
              </a:defRPr>
            </a:lvl5pPr>
            <a:lvl6pPr marL="3444875"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902075"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4359275"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816475"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Popular because a wide variety of factors can be included in the analysis</a:t>
            </a:r>
          </a:p>
          <a:p>
            <a:pPr>
              <a:lnSpc>
                <a:spcPct val="90000"/>
              </a:lnSpc>
              <a:spcAft>
                <a:spcPct val="40000"/>
              </a:spcAft>
              <a:buClr>
                <a:srgbClr val="BF0922"/>
              </a:buClr>
              <a:buFont typeface="Wingdings" panose="05000000000000000000" pitchFamily="2" charset="2"/>
              <a:buChar char="u"/>
            </a:pPr>
            <a:r>
              <a:rPr lang="en-US" altLang="en-US" sz="2800" b="1" dirty="0"/>
              <a:t>Six steps in the method</a:t>
            </a:r>
            <a:endParaRPr lang="en-US" altLang="en-US" b="1" dirty="0"/>
          </a:p>
          <a:p>
            <a:pPr lvl="1">
              <a:lnSpc>
                <a:spcPct val="90000"/>
              </a:lnSpc>
              <a:spcAft>
                <a:spcPct val="40000"/>
              </a:spcAft>
              <a:buClr>
                <a:srgbClr val="BF0922"/>
              </a:buClr>
              <a:buFont typeface="Arial" panose="020B0604020202020204" pitchFamily="34" charset="0"/>
              <a:buAutoNum type="arabicPeriod"/>
            </a:pPr>
            <a:r>
              <a:rPr lang="en-US" altLang="en-US" b="1" dirty="0"/>
              <a:t>Develop a list of relevant factors called key success factors</a:t>
            </a:r>
          </a:p>
          <a:p>
            <a:pPr lvl="1">
              <a:lnSpc>
                <a:spcPct val="90000"/>
              </a:lnSpc>
              <a:spcAft>
                <a:spcPct val="40000"/>
              </a:spcAft>
              <a:buClr>
                <a:srgbClr val="BF0922"/>
              </a:buClr>
              <a:buFont typeface="Arial" panose="020B0604020202020204" pitchFamily="34" charset="0"/>
              <a:buAutoNum type="arabicPeriod"/>
            </a:pPr>
            <a:r>
              <a:rPr lang="en-US" altLang="en-US" b="1" dirty="0"/>
              <a:t>Assign a weight to each factor</a:t>
            </a:r>
          </a:p>
          <a:p>
            <a:pPr lvl="1">
              <a:lnSpc>
                <a:spcPct val="90000"/>
              </a:lnSpc>
              <a:spcAft>
                <a:spcPct val="40000"/>
              </a:spcAft>
              <a:buClr>
                <a:srgbClr val="BF0922"/>
              </a:buClr>
              <a:buFont typeface="Arial" panose="020B0604020202020204" pitchFamily="34" charset="0"/>
              <a:buAutoNum type="arabicPeriod"/>
            </a:pPr>
            <a:r>
              <a:rPr lang="en-US" altLang="en-US" b="1" dirty="0"/>
              <a:t>Develop a scale for each factor</a:t>
            </a:r>
          </a:p>
          <a:p>
            <a:pPr lvl="1">
              <a:lnSpc>
                <a:spcPct val="90000"/>
              </a:lnSpc>
              <a:spcAft>
                <a:spcPct val="40000"/>
              </a:spcAft>
              <a:buClr>
                <a:srgbClr val="BF0922"/>
              </a:buClr>
              <a:buFont typeface="Arial" panose="020B0604020202020204" pitchFamily="34" charset="0"/>
              <a:buAutoNum type="arabicPeriod"/>
            </a:pPr>
            <a:r>
              <a:rPr lang="en-US" altLang="en-US" b="1" dirty="0"/>
              <a:t>Score each location for each factor</a:t>
            </a:r>
          </a:p>
          <a:p>
            <a:pPr lvl="1">
              <a:lnSpc>
                <a:spcPct val="90000"/>
              </a:lnSpc>
              <a:spcAft>
                <a:spcPct val="40000"/>
              </a:spcAft>
              <a:buClr>
                <a:srgbClr val="BF0922"/>
              </a:buClr>
              <a:buFont typeface="Arial" panose="020B0604020202020204" pitchFamily="34" charset="0"/>
              <a:buAutoNum type="arabicPeriod"/>
            </a:pPr>
            <a:r>
              <a:rPr lang="en-US" altLang="en-US" b="1" dirty="0"/>
              <a:t>Multiply score by weights for each factor for each location</a:t>
            </a:r>
          </a:p>
          <a:p>
            <a:pPr lvl="1">
              <a:lnSpc>
                <a:spcPct val="90000"/>
              </a:lnSpc>
              <a:spcAft>
                <a:spcPct val="40000"/>
              </a:spcAft>
              <a:buClr>
                <a:srgbClr val="BF0922"/>
              </a:buClr>
              <a:buFont typeface="Arial" panose="020B0604020202020204" pitchFamily="34" charset="0"/>
              <a:buAutoNum type="arabicPeriod"/>
            </a:pPr>
            <a:r>
              <a:rPr lang="en-US" altLang="en-US" b="1" dirty="0"/>
              <a:t>Recommend the location with the highest point score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9395"/>
                                        </p:tgtEl>
                                        <p:attrNameLst>
                                          <p:attrName>style.visibility</p:attrName>
                                        </p:attrNameLst>
                                      </p:cBhvr>
                                      <p:to>
                                        <p:strVal val="visible"/>
                                      </p:to>
                                    </p:set>
                                    <p:animEffect transition="in" filter="strips(downRight)">
                                      <p:cBhvr>
                                        <p:cTn id="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2D90E46-D33E-4C12-A1F2-925457BDCFF6}"/>
              </a:ext>
            </a:extLst>
          </p:cNvPr>
          <p:cNvSpPr>
            <a:spLocks noGrp="1" noChangeArrowheads="1"/>
          </p:cNvSpPr>
          <p:nvPr>
            <p:ph type="title"/>
          </p:nvPr>
        </p:nvSpPr>
        <p:spPr>
          <a:xfrm>
            <a:off x="685800" y="533400"/>
            <a:ext cx="7772400" cy="9144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Factor-Rating Example</a:t>
            </a:r>
          </a:p>
        </p:txBody>
      </p:sp>
      <p:grpSp>
        <p:nvGrpSpPr>
          <p:cNvPr id="61443" name="Group 3">
            <a:extLst>
              <a:ext uri="{FF2B5EF4-FFF2-40B4-BE49-F238E27FC236}">
                <a16:creationId xmlns:a16="http://schemas.microsoft.com/office/drawing/2014/main" id="{6CC184C9-F679-4756-B6B4-88865E1D5B56}"/>
              </a:ext>
            </a:extLst>
          </p:cNvPr>
          <p:cNvGrpSpPr>
            <a:grpSpLocks/>
          </p:cNvGrpSpPr>
          <p:nvPr/>
        </p:nvGrpSpPr>
        <p:grpSpPr bwMode="auto">
          <a:xfrm>
            <a:off x="307975" y="1822450"/>
            <a:ext cx="8531225" cy="4160838"/>
            <a:chOff x="186" y="1276"/>
            <a:chExt cx="5374" cy="2621"/>
          </a:xfrm>
        </p:grpSpPr>
        <p:sp>
          <p:nvSpPr>
            <p:cNvPr id="54279" name="Rectangle 4">
              <a:extLst>
                <a:ext uri="{FF2B5EF4-FFF2-40B4-BE49-F238E27FC236}">
                  <a16:creationId xmlns:a16="http://schemas.microsoft.com/office/drawing/2014/main" id="{77FD6C4D-6DD0-4A2F-9B03-BB1E3EDB14A8}"/>
                </a:ext>
              </a:extLst>
            </p:cNvPr>
            <p:cNvSpPr>
              <a:spLocks noChangeArrowheads="1"/>
            </p:cNvSpPr>
            <p:nvPr/>
          </p:nvSpPr>
          <p:spPr bwMode="auto">
            <a:xfrm>
              <a:off x="190" y="1276"/>
              <a:ext cx="5048"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571500" algn="ctr"/>
                  <a:tab pos="1905000" algn="ctr"/>
                  <a:tab pos="2857500" algn="ctr"/>
                  <a:tab pos="3429000" algn="ctr"/>
                  <a:tab pos="3911600" algn="ctr"/>
                  <a:tab pos="5334000" algn="ctr"/>
                  <a:tab pos="6286500" algn="ctr"/>
                  <a:tab pos="7340600" algn="ct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571500" algn="ctr"/>
                  <a:tab pos="1905000" algn="ctr"/>
                  <a:tab pos="2857500" algn="ctr"/>
                  <a:tab pos="3429000" algn="ctr"/>
                  <a:tab pos="3911600" algn="ctr"/>
                  <a:tab pos="5334000" algn="ctr"/>
                  <a:tab pos="6286500" algn="ctr"/>
                  <a:tab pos="7340600" algn="ct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571500" algn="ctr"/>
                  <a:tab pos="1905000" algn="ctr"/>
                  <a:tab pos="2857500" algn="ctr"/>
                  <a:tab pos="3429000" algn="ctr"/>
                  <a:tab pos="3911600" algn="ctr"/>
                  <a:tab pos="5334000" algn="ctr"/>
                  <a:tab pos="6286500" algn="ctr"/>
                  <a:tab pos="7340600" algn="ct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571500" algn="ctr"/>
                  <a:tab pos="1905000" algn="ctr"/>
                  <a:tab pos="2857500" algn="ctr"/>
                  <a:tab pos="3429000" algn="ctr"/>
                  <a:tab pos="3911600" algn="ctr"/>
                  <a:tab pos="5334000" algn="ctr"/>
                  <a:tab pos="6286500" algn="ctr"/>
                  <a:tab pos="7340600" algn="ct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571500" algn="ctr"/>
                  <a:tab pos="1905000" algn="ctr"/>
                  <a:tab pos="2857500" algn="ctr"/>
                  <a:tab pos="3429000" algn="ctr"/>
                  <a:tab pos="3911600" algn="ctr"/>
                  <a:tab pos="5334000" algn="ctr"/>
                  <a:tab pos="6286500" algn="ctr"/>
                  <a:tab pos="7340600" algn="ct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571500" algn="ctr"/>
                  <a:tab pos="1905000" algn="ctr"/>
                  <a:tab pos="2857500" algn="ctr"/>
                  <a:tab pos="3429000" algn="ctr"/>
                  <a:tab pos="3911600" algn="ctr"/>
                  <a:tab pos="5334000" algn="ctr"/>
                  <a:tab pos="6286500" algn="ctr"/>
                  <a:tab pos="7340600" algn="ct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571500" algn="ctr"/>
                  <a:tab pos="1905000" algn="ctr"/>
                  <a:tab pos="2857500" algn="ctr"/>
                  <a:tab pos="3429000" algn="ctr"/>
                  <a:tab pos="3911600" algn="ctr"/>
                  <a:tab pos="5334000" algn="ctr"/>
                  <a:tab pos="6286500" algn="ctr"/>
                  <a:tab pos="7340600" algn="ct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571500" algn="ctr"/>
                  <a:tab pos="1905000" algn="ctr"/>
                  <a:tab pos="2857500" algn="ctr"/>
                  <a:tab pos="3429000" algn="ctr"/>
                  <a:tab pos="3911600" algn="ctr"/>
                  <a:tab pos="5334000" algn="ctr"/>
                  <a:tab pos="6286500" algn="ctr"/>
                  <a:tab pos="7340600" algn="ct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571500" algn="ctr"/>
                  <a:tab pos="1905000" algn="ctr"/>
                  <a:tab pos="2857500" algn="ctr"/>
                  <a:tab pos="3429000" algn="ctr"/>
                  <a:tab pos="3911600" algn="ctr"/>
                  <a:tab pos="5334000" algn="ctr"/>
                  <a:tab pos="6286500" algn="ctr"/>
                  <a:tab pos="7340600" algn="ctr"/>
                </a:tabLs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800" b="1" dirty="0"/>
                <a:t>	Key			Scores</a:t>
              </a:r>
            </a:p>
            <a:p>
              <a:pPr>
                <a:lnSpc>
                  <a:spcPct val="85000"/>
                </a:lnSpc>
              </a:pPr>
              <a:r>
                <a:rPr lang="en-US" altLang="en-US" sz="1800" b="1" dirty="0"/>
                <a:t>	Success			(out of 100)		Weighted Scores</a:t>
              </a:r>
            </a:p>
            <a:p>
              <a:pPr>
                <a:lnSpc>
                  <a:spcPct val="85000"/>
                </a:lnSpc>
              </a:pPr>
              <a:r>
                <a:rPr lang="en-US" altLang="en-US" sz="1800" b="1" dirty="0"/>
                <a:t>	Factor	Weight	France		Denmark	France		Denmark</a:t>
              </a:r>
            </a:p>
          </p:txBody>
        </p:sp>
        <p:sp>
          <p:nvSpPr>
            <p:cNvPr id="54280" name="Rectangle 5">
              <a:extLst>
                <a:ext uri="{FF2B5EF4-FFF2-40B4-BE49-F238E27FC236}">
                  <a16:creationId xmlns:a16="http://schemas.microsoft.com/office/drawing/2014/main" id="{49616EDC-1D6D-49D5-82FE-29EA3455064B}"/>
                </a:ext>
              </a:extLst>
            </p:cNvPr>
            <p:cNvSpPr>
              <a:spLocks noChangeArrowheads="1"/>
            </p:cNvSpPr>
            <p:nvPr/>
          </p:nvSpPr>
          <p:spPr bwMode="auto">
            <a:xfrm>
              <a:off x="186" y="1800"/>
              <a:ext cx="5374" cy="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00100">
                <a:tabLst>
                  <a:tab pos="2095500" algn="r"/>
                  <a:tab pos="3048000" algn="r"/>
                  <a:tab pos="4000500" algn="r"/>
                  <a:tab pos="6197600" algn="r"/>
                  <a:tab pos="8191500" algn="r"/>
                </a:tabLst>
                <a:defRPr sz="2400">
                  <a:solidFill>
                    <a:schemeClr val="tx1"/>
                  </a:solidFill>
                  <a:latin typeface="Arial" panose="020B0604020202020204" pitchFamily="34" charset="0"/>
                  <a:ea typeface="ＭＳ Ｐゴシック" panose="020B0600070205080204" pitchFamily="34" charset="-128"/>
                </a:defRPr>
              </a:lvl1pPr>
              <a:lvl2pPr marL="742950" indent="-285750" defTabSz="800100">
                <a:tabLst>
                  <a:tab pos="2095500" algn="r"/>
                  <a:tab pos="3048000" algn="r"/>
                  <a:tab pos="4000500" algn="r"/>
                  <a:tab pos="6197600" algn="r"/>
                  <a:tab pos="8191500" algn="r"/>
                </a:tabLst>
                <a:defRPr sz="2400">
                  <a:solidFill>
                    <a:schemeClr val="tx1"/>
                  </a:solidFill>
                  <a:latin typeface="Arial" panose="020B0604020202020204" pitchFamily="34" charset="0"/>
                  <a:ea typeface="ＭＳ Ｐゴシック" panose="020B0600070205080204" pitchFamily="34" charset="-128"/>
                </a:defRPr>
              </a:lvl2pPr>
              <a:lvl3pPr marL="1143000" indent="-228600" defTabSz="800100">
                <a:tabLst>
                  <a:tab pos="2095500" algn="r"/>
                  <a:tab pos="3048000" algn="r"/>
                  <a:tab pos="4000500" algn="r"/>
                  <a:tab pos="6197600" algn="r"/>
                  <a:tab pos="81915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defTabSz="800100">
                <a:tabLst>
                  <a:tab pos="2095500" algn="r"/>
                  <a:tab pos="3048000" algn="r"/>
                  <a:tab pos="4000500" algn="r"/>
                  <a:tab pos="6197600" algn="r"/>
                  <a:tab pos="8191500" algn="r"/>
                </a:tabLst>
                <a:defRPr sz="2400">
                  <a:solidFill>
                    <a:schemeClr val="tx1"/>
                  </a:solidFill>
                  <a:latin typeface="Arial" panose="020B0604020202020204" pitchFamily="34" charset="0"/>
                  <a:ea typeface="ＭＳ Ｐゴシック" panose="020B0600070205080204" pitchFamily="34" charset="-128"/>
                </a:defRPr>
              </a:lvl4pPr>
              <a:lvl5pPr marL="2057400" indent="-228600" defTabSz="800100">
                <a:tabLst>
                  <a:tab pos="2095500" algn="r"/>
                  <a:tab pos="3048000" algn="r"/>
                  <a:tab pos="4000500" algn="r"/>
                  <a:tab pos="6197600" algn="r"/>
                  <a:tab pos="8191500" algn="r"/>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800100" eaLnBrk="0" fontAlgn="base" hangingPunct="0">
                <a:spcBef>
                  <a:spcPct val="0"/>
                </a:spcBef>
                <a:spcAft>
                  <a:spcPct val="0"/>
                </a:spcAft>
                <a:tabLst>
                  <a:tab pos="2095500" algn="r"/>
                  <a:tab pos="3048000" algn="r"/>
                  <a:tab pos="4000500" algn="r"/>
                  <a:tab pos="6197600" algn="r"/>
                  <a:tab pos="8191500" algn="r"/>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800100" eaLnBrk="0" fontAlgn="base" hangingPunct="0">
                <a:spcBef>
                  <a:spcPct val="0"/>
                </a:spcBef>
                <a:spcAft>
                  <a:spcPct val="0"/>
                </a:spcAft>
                <a:tabLst>
                  <a:tab pos="2095500" algn="r"/>
                  <a:tab pos="3048000" algn="r"/>
                  <a:tab pos="4000500" algn="r"/>
                  <a:tab pos="6197600" algn="r"/>
                  <a:tab pos="8191500" algn="r"/>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800100" eaLnBrk="0" fontAlgn="base" hangingPunct="0">
                <a:spcBef>
                  <a:spcPct val="0"/>
                </a:spcBef>
                <a:spcAft>
                  <a:spcPct val="0"/>
                </a:spcAft>
                <a:tabLst>
                  <a:tab pos="2095500" algn="r"/>
                  <a:tab pos="3048000" algn="r"/>
                  <a:tab pos="4000500" algn="r"/>
                  <a:tab pos="6197600" algn="r"/>
                  <a:tab pos="8191500" algn="r"/>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800100" eaLnBrk="0" fontAlgn="base" hangingPunct="0">
                <a:spcBef>
                  <a:spcPct val="0"/>
                </a:spcBef>
                <a:spcAft>
                  <a:spcPct val="0"/>
                </a:spcAft>
                <a:tabLst>
                  <a:tab pos="2095500" algn="r"/>
                  <a:tab pos="3048000" algn="r"/>
                  <a:tab pos="4000500" algn="r"/>
                  <a:tab pos="6197600" algn="r"/>
                  <a:tab pos="8191500"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spcAft>
                  <a:spcPct val="25000"/>
                </a:spcAft>
              </a:pPr>
              <a:r>
                <a:rPr lang="en-US" altLang="en-US" sz="1800" b="1" dirty="0"/>
                <a:t>Labor </a:t>
              </a:r>
              <a:br>
                <a:rPr lang="en-US" altLang="en-US" sz="1800" b="1" dirty="0"/>
              </a:br>
              <a:r>
                <a:rPr lang="en-US" altLang="en-US" sz="1800" b="1" dirty="0"/>
                <a:t>  availability</a:t>
              </a:r>
              <a:br>
                <a:rPr lang="en-US" altLang="en-US" sz="1800" b="1" dirty="0"/>
              </a:br>
              <a:r>
                <a:rPr lang="en-US" altLang="en-US" sz="1800" b="1" dirty="0"/>
                <a:t>  and attitude</a:t>
              </a:r>
              <a:r>
                <a:rPr lang="en-US" altLang="en-US" sz="2000" b="1" dirty="0"/>
                <a:t>	.25	70	60	(.25)(70) = 17.5	(.25)(60) = 15.0</a:t>
              </a:r>
            </a:p>
            <a:p>
              <a:pPr>
                <a:lnSpc>
                  <a:spcPct val="85000"/>
                </a:lnSpc>
                <a:spcAft>
                  <a:spcPct val="25000"/>
                </a:spcAft>
              </a:pPr>
              <a:r>
                <a:rPr lang="en-US" altLang="en-US" sz="1800" b="1" dirty="0"/>
                <a:t>People-to-</a:t>
              </a:r>
              <a:br>
                <a:rPr lang="en-US" altLang="en-US" sz="2000" b="1" dirty="0"/>
              </a:br>
              <a:r>
                <a:rPr lang="en-US" altLang="en-US" sz="2000" b="1" dirty="0"/>
                <a:t>  </a:t>
              </a:r>
              <a:r>
                <a:rPr lang="en-US" altLang="en-US" sz="1800" b="1" dirty="0"/>
                <a:t>car ratio</a:t>
              </a:r>
              <a:r>
                <a:rPr lang="en-US" altLang="en-US" sz="2000" b="1" dirty="0"/>
                <a:t>	.05	50	60	(.05)(50) = 2.5	(.05)(60) = 3.0</a:t>
              </a:r>
            </a:p>
            <a:p>
              <a:pPr>
                <a:lnSpc>
                  <a:spcPct val="85000"/>
                </a:lnSpc>
                <a:spcAft>
                  <a:spcPct val="25000"/>
                </a:spcAft>
              </a:pPr>
              <a:r>
                <a:rPr lang="en-US" altLang="en-US" sz="1800" b="1" dirty="0"/>
                <a:t>Per capita</a:t>
              </a:r>
              <a:br>
                <a:rPr lang="en-US" altLang="en-US" sz="2000" b="1" dirty="0"/>
              </a:br>
              <a:r>
                <a:rPr lang="en-US" altLang="en-US" sz="2000" b="1" dirty="0"/>
                <a:t>  </a:t>
              </a:r>
              <a:r>
                <a:rPr lang="en-US" altLang="en-US" sz="1800" b="1" dirty="0"/>
                <a:t>income</a:t>
              </a:r>
              <a:r>
                <a:rPr lang="en-US" altLang="en-US" sz="2000" b="1" dirty="0"/>
                <a:t>	.10	85	80	(.10)(85) = 8.5	(.10)(80) = 8.0</a:t>
              </a:r>
            </a:p>
            <a:p>
              <a:pPr>
                <a:lnSpc>
                  <a:spcPct val="85000"/>
                </a:lnSpc>
                <a:spcAft>
                  <a:spcPct val="25000"/>
                </a:spcAft>
              </a:pPr>
              <a:r>
                <a:rPr lang="en-US" altLang="en-US" sz="1800" b="1" dirty="0"/>
                <a:t>Tax structure</a:t>
              </a:r>
              <a:r>
                <a:rPr lang="en-US" altLang="en-US" sz="2000" b="1" dirty="0"/>
                <a:t>	.39	75	70	(.39)(75) = 29.3	(.39)(70) = 27.3</a:t>
              </a:r>
            </a:p>
            <a:p>
              <a:pPr>
                <a:lnSpc>
                  <a:spcPct val="85000"/>
                </a:lnSpc>
                <a:spcAft>
                  <a:spcPct val="25000"/>
                </a:spcAft>
              </a:pPr>
              <a:r>
                <a:rPr lang="en-US" altLang="en-US" sz="1800" b="1" dirty="0"/>
                <a:t>Education</a:t>
              </a:r>
              <a:br>
                <a:rPr lang="en-US" altLang="en-US" sz="2000" b="1" dirty="0"/>
              </a:br>
              <a:r>
                <a:rPr lang="en-US" altLang="en-US" sz="2000" b="1" dirty="0"/>
                <a:t>  </a:t>
              </a:r>
              <a:r>
                <a:rPr lang="en-US" altLang="en-US" sz="1800" b="1" dirty="0"/>
                <a:t>and health</a:t>
              </a:r>
              <a:r>
                <a:rPr lang="en-US" altLang="en-US" sz="2000" b="1" dirty="0"/>
                <a:t>	.21	60	70	(.21)(60) = 12.6	(.21)(70) = 14.7</a:t>
              </a:r>
            </a:p>
            <a:p>
              <a:pPr>
                <a:lnSpc>
                  <a:spcPct val="85000"/>
                </a:lnSpc>
                <a:spcBef>
                  <a:spcPct val="20000"/>
                </a:spcBef>
                <a:spcAft>
                  <a:spcPct val="25000"/>
                </a:spcAft>
              </a:pPr>
              <a:r>
                <a:rPr lang="en-US" altLang="en-US" sz="1800" b="1" dirty="0"/>
                <a:t>Totals</a:t>
              </a:r>
              <a:r>
                <a:rPr lang="en-US" altLang="en-US" sz="2000" b="1" dirty="0"/>
                <a:t>	1.00			70.4	68.0</a:t>
              </a:r>
            </a:p>
          </p:txBody>
        </p:sp>
        <p:sp>
          <p:nvSpPr>
            <p:cNvPr id="54281" name="Line 6">
              <a:extLst>
                <a:ext uri="{FF2B5EF4-FFF2-40B4-BE49-F238E27FC236}">
                  <a16:creationId xmlns:a16="http://schemas.microsoft.com/office/drawing/2014/main" id="{A452D78F-7BD1-4E6A-BD6A-CBB9A31C70C6}"/>
                </a:ext>
              </a:extLst>
            </p:cNvPr>
            <p:cNvSpPr>
              <a:spLocks noChangeShapeType="1"/>
            </p:cNvSpPr>
            <p:nvPr/>
          </p:nvSpPr>
          <p:spPr bwMode="auto">
            <a:xfrm>
              <a:off x="216" y="1792"/>
              <a:ext cx="5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282" name="Line 7">
              <a:extLst>
                <a:ext uri="{FF2B5EF4-FFF2-40B4-BE49-F238E27FC236}">
                  <a16:creationId xmlns:a16="http://schemas.microsoft.com/office/drawing/2014/main" id="{357B4127-076C-4093-BABF-9517E8DBAB7C}"/>
                </a:ext>
              </a:extLst>
            </p:cNvPr>
            <p:cNvSpPr>
              <a:spLocks noChangeShapeType="1"/>
            </p:cNvSpPr>
            <p:nvPr/>
          </p:nvSpPr>
          <p:spPr bwMode="auto">
            <a:xfrm>
              <a:off x="1224" y="3608"/>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283" name="Line 8">
              <a:extLst>
                <a:ext uri="{FF2B5EF4-FFF2-40B4-BE49-F238E27FC236}">
                  <a16:creationId xmlns:a16="http://schemas.microsoft.com/office/drawing/2014/main" id="{E102D6BB-024D-4C1E-B9FD-8D91BC5CECFC}"/>
                </a:ext>
              </a:extLst>
            </p:cNvPr>
            <p:cNvSpPr>
              <a:spLocks noChangeShapeType="1"/>
            </p:cNvSpPr>
            <p:nvPr/>
          </p:nvSpPr>
          <p:spPr bwMode="auto">
            <a:xfrm>
              <a:off x="5040" y="3608"/>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284" name="Line 9">
              <a:extLst>
                <a:ext uri="{FF2B5EF4-FFF2-40B4-BE49-F238E27FC236}">
                  <a16:creationId xmlns:a16="http://schemas.microsoft.com/office/drawing/2014/main" id="{4649BD8D-7203-4F4B-9320-56681E40804F}"/>
                </a:ext>
              </a:extLst>
            </p:cNvPr>
            <p:cNvSpPr>
              <a:spLocks noChangeShapeType="1"/>
            </p:cNvSpPr>
            <p:nvPr/>
          </p:nvSpPr>
          <p:spPr bwMode="auto">
            <a:xfrm>
              <a:off x="3792" y="3608"/>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1450" name="Rectangle 10">
            <a:extLst>
              <a:ext uri="{FF2B5EF4-FFF2-40B4-BE49-F238E27FC236}">
                <a16:creationId xmlns:a16="http://schemas.microsoft.com/office/drawing/2014/main" id="{F7C02AB3-3AB1-4DEF-BB93-739626493813}"/>
              </a:ext>
            </a:extLst>
          </p:cNvPr>
          <p:cNvSpPr>
            <a:spLocks noChangeArrowheads="1"/>
          </p:cNvSpPr>
          <p:nvPr/>
        </p:nvSpPr>
        <p:spPr bwMode="auto">
          <a:xfrm>
            <a:off x="7172325" y="6232525"/>
            <a:ext cx="1054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t>Table 8.4</a:t>
            </a:r>
          </a:p>
        </p:txBody>
      </p:sp>
      <p:sp>
        <p:nvSpPr>
          <p:cNvPr id="61451" name="Oval 11">
            <a:extLst>
              <a:ext uri="{FF2B5EF4-FFF2-40B4-BE49-F238E27FC236}">
                <a16:creationId xmlns:a16="http://schemas.microsoft.com/office/drawing/2014/main" id="{7224DBF8-7D29-4340-8CD8-80CF530895B9}"/>
              </a:ext>
            </a:extLst>
          </p:cNvPr>
          <p:cNvSpPr>
            <a:spLocks noChangeArrowheads="1"/>
          </p:cNvSpPr>
          <p:nvPr/>
        </p:nvSpPr>
        <p:spPr bwMode="auto">
          <a:xfrm>
            <a:off x="5892800" y="5486400"/>
            <a:ext cx="927100" cy="495300"/>
          </a:xfrm>
          <a:prstGeom prst="ellipse">
            <a:avLst/>
          </a:prstGeom>
          <a:noFill/>
          <a:ln w="101600">
            <a:solidFill>
              <a:srgbClr val="BF092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61443"/>
                                        </p:tgtEl>
                                        <p:attrNameLst>
                                          <p:attrName>style.visibility</p:attrName>
                                        </p:attrNameLst>
                                      </p:cBhvr>
                                      <p:to>
                                        <p:strVal val="visible"/>
                                      </p:to>
                                    </p:set>
                                    <p:animEffect transition="in" filter="strips(downRight)">
                                      <p:cBhvr>
                                        <p:cTn id="7" dur="500"/>
                                        <p:tgtEl>
                                          <p:spTgt spid="61443"/>
                                        </p:tgtEl>
                                      </p:cBhvr>
                                    </p:animEffect>
                                  </p:childTnLst>
                                </p:cTn>
                              </p:par>
                            </p:childTnLst>
                          </p:cTn>
                        </p:par>
                        <p:par>
                          <p:cTn id="8" fill="hold" nodeType="afterGroup">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61450"/>
                                        </p:tgtEl>
                                        <p:attrNameLst>
                                          <p:attrName>style.visibility</p:attrName>
                                        </p:attrNameLst>
                                      </p:cBhvr>
                                      <p:to>
                                        <p:strVal val="visible"/>
                                      </p:to>
                                    </p:set>
                                    <p:animEffect transition="in" filter="wipe(left)">
                                      <p:cBhvr>
                                        <p:cTn id="11" dur="500"/>
                                        <p:tgtEl>
                                          <p:spTgt spid="614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1451"/>
                                        </p:tgtEl>
                                        <p:attrNameLst>
                                          <p:attrName>style.visibility</p:attrName>
                                        </p:attrNameLst>
                                      </p:cBhvr>
                                      <p:to>
                                        <p:strVal val="visible"/>
                                      </p:to>
                                    </p:set>
                                    <p:animEffect transition="in" filter="dissolve">
                                      <p:cBhvr>
                                        <p:cTn id="16" dur="500"/>
                                        <p:tgtEl>
                                          <p:spTgt spid="6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autoUpdateAnimBg="0"/>
      <p:bldP spid="6145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B84B77A-ADFC-43AC-B376-F7F99B325800}"/>
              </a:ext>
            </a:extLst>
          </p:cNvPr>
          <p:cNvSpPr>
            <a:spLocks noGrp="1" noChangeArrowheads="1"/>
          </p:cNvSpPr>
          <p:nvPr>
            <p:ph type="title"/>
          </p:nvPr>
        </p:nvSpPr>
        <p:spPr>
          <a:xfrm>
            <a:off x="711200" y="447675"/>
            <a:ext cx="7721600" cy="13081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Locational </a:t>
            </a:r>
            <a:br>
              <a:rPr lang="en-US" altLang="en-US" dirty="0"/>
            </a:br>
            <a:r>
              <a:rPr lang="en-US" altLang="en-US" dirty="0"/>
              <a:t>Break-Even Analysis</a:t>
            </a:r>
          </a:p>
        </p:txBody>
      </p:sp>
      <p:sp>
        <p:nvSpPr>
          <p:cNvPr id="63491" name="Rectangle 3">
            <a:extLst>
              <a:ext uri="{FF2B5EF4-FFF2-40B4-BE49-F238E27FC236}">
                <a16:creationId xmlns:a16="http://schemas.microsoft.com/office/drawing/2014/main" id="{E8CB34A4-7E36-4FD9-BD53-B8FE4F710591}"/>
              </a:ext>
            </a:extLst>
          </p:cNvPr>
          <p:cNvSpPr>
            <a:spLocks noChangeArrowheads="1"/>
          </p:cNvSpPr>
          <p:nvPr/>
        </p:nvSpPr>
        <p:spPr bwMode="auto">
          <a:xfrm>
            <a:off x="827088" y="2130425"/>
            <a:ext cx="7489825"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1130300" indent="-457200">
              <a:defRPr sz="2400">
                <a:solidFill>
                  <a:schemeClr val="tx1"/>
                </a:solidFill>
                <a:latin typeface="Arial" panose="020B0604020202020204" pitchFamily="34" charset="0"/>
                <a:ea typeface="ＭＳ Ｐゴシック" panose="020B0600070205080204" pitchFamily="34" charset="-128"/>
              </a:defRPr>
            </a:lvl2pPr>
            <a:lvl3pPr marL="1714500" indent="-457200">
              <a:defRPr sz="2400">
                <a:solidFill>
                  <a:schemeClr val="tx1"/>
                </a:solidFill>
                <a:latin typeface="Arial" panose="020B0604020202020204" pitchFamily="34" charset="0"/>
                <a:ea typeface="ＭＳ Ｐゴシック" panose="020B0600070205080204" pitchFamily="34" charset="-128"/>
              </a:defRPr>
            </a:lvl3pPr>
            <a:lvl4pPr marL="2351088" indent="-457200">
              <a:defRPr sz="2400">
                <a:solidFill>
                  <a:schemeClr val="tx1"/>
                </a:solidFill>
                <a:latin typeface="Arial" panose="020B0604020202020204" pitchFamily="34" charset="0"/>
                <a:ea typeface="ＭＳ Ｐゴシック" panose="020B0600070205080204" pitchFamily="34" charset="-128"/>
              </a:defRPr>
            </a:lvl4pPr>
            <a:lvl5pPr marL="2987675" indent="-457200">
              <a:defRPr sz="2400">
                <a:solidFill>
                  <a:schemeClr val="tx1"/>
                </a:solidFill>
                <a:latin typeface="Arial" panose="020B0604020202020204" pitchFamily="34" charset="0"/>
                <a:ea typeface="ＭＳ Ｐゴシック" panose="020B0600070205080204" pitchFamily="34" charset="-128"/>
              </a:defRPr>
            </a:lvl5pPr>
            <a:lvl6pPr marL="3444875"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902075"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4359275"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816475"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Wingdings" panose="05000000000000000000" pitchFamily="2" charset="2"/>
              <a:buChar char="u"/>
            </a:pPr>
            <a:r>
              <a:rPr lang="en-US" altLang="en-US" sz="2700" b="1" dirty="0"/>
              <a:t>Method of cost-volume analysis used for industrial locations</a:t>
            </a:r>
          </a:p>
          <a:p>
            <a:pPr eaLnBrk="1" hangingPunct="1">
              <a:lnSpc>
                <a:spcPct val="90000"/>
              </a:lnSpc>
              <a:spcAft>
                <a:spcPct val="40000"/>
              </a:spcAft>
              <a:buClr>
                <a:srgbClr val="BF0922"/>
              </a:buClr>
              <a:buFont typeface="Wingdings" panose="05000000000000000000" pitchFamily="2" charset="2"/>
              <a:buChar char="u"/>
            </a:pPr>
            <a:r>
              <a:rPr lang="en-US" altLang="en-US" sz="2700" b="1" dirty="0"/>
              <a:t>Three steps in the method</a:t>
            </a:r>
          </a:p>
          <a:p>
            <a:pPr lvl="1" eaLnBrk="1" hangingPunct="1">
              <a:lnSpc>
                <a:spcPct val="90000"/>
              </a:lnSpc>
              <a:spcAft>
                <a:spcPct val="40000"/>
              </a:spcAft>
              <a:buClr>
                <a:srgbClr val="BF0922"/>
              </a:buClr>
              <a:buFont typeface="Arial" panose="020B0604020202020204" pitchFamily="34" charset="0"/>
              <a:buAutoNum type="arabicPeriod"/>
            </a:pPr>
            <a:r>
              <a:rPr lang="en-US" altLang="en-US" b="1" dirty="0"/>
              <a:t>Determine fixed and variable costs for each location</a:t>
            </a:r>
          </a:p>
          <a:p>
            <a:pPr lvl="1" eaLnBrk="1" hangingPunct="1">
              <a:lnSpc>
                <a:spcPct val="90000"/>
              </a:lnSpc>
              <a:spcAft>
                <a:spcPct val="40000"/>
              </a:spcAft>
              <a:buClr>
                <a:srgbClr val="BF0922"/>
              </a:buClr>
              <a:buFont typeface="Arial" panose="020B0604020202020204" pitchFamily="34" charset="0"/>
              <a:buAutoNum type="arabicPeriod"/>
            </a:pPr>
            <a:r>
              <a:rPr lang="en-US" altLang="en-US" b="1" dirty="0"/>
              <a:t>Plot the cost for each location </a:t>
            </a:r>
          </a:p>
          <a:p>
            <a:pPr lvl="1" eaLnBrk="1" hangingPunct="1">
              <a:lnSpc>
                <a:spcPct val="90000"/>
              </a:lnSpc>
              <a:spcAft>
                <a:spcPct val="40000"/>
              </a:spcAft>
              <a:buClr>
                <a:srgbClr val="BF0922"/>
              </a:buClr>
              <a:buFont typeface="Arial" panose="020B0604020202020204" pitchFamily="34" charset="0"/>
              <a:buAutoNum type="arabicPeriod"/>
            </a:pPr>
            <a:r>
              <a:rPr lang="en-US" altLang="en-US" b="1" dirty="0"/>
              <a:t>Select location with lowest total cost for expected production volume</a:t>
            </a:r>
            <a:endParaRPr lang="en-US" altLang="en-US" sz="2000" b="1"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3491"/>
                                        </p:tgtEl>
                                        <p:attrNameLst>
                                          <p:attrName>style.visibility</p:attrName>
                                        </p:attrNameLst>
                                      </p:cBhvr>
                                      <p:to>
                                        <p:strVal val="visible"/>
                                      </p:to>
                                    </p:set>
                                    <p:animEffect transition="in" filter="strips(downRight)">
                                      <p:cBhvr>
                                        <p:cTn id="7"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5264938-2ED3-4223-9179-EA6608D81D79}"/>
              </a:ext>
            </a:extLst>
          </p:cNvPr>
          <p:cNvSpPr>
            <a:spLocks noGrp="1" noChangeArrowheads="1"/>
          </p:cNvSpPr>
          <p:nvPr>
            <p:ph type="title"/>
          </p:nvPr>
        </p:nvSpPr>
        <p:spPr>
          <a:xfrm>
            <a:off x="677863" y="415925"/>
            <a:ext cx="7770812" cy="1270000"/>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dirty="0"/>
              <a:t>Locational Break-Even Analysis Example</a:t>
            </a:r>
          </a:p>
        </p:txBody>
      </p:sp>
      <p:sp>
        <p:nvSpPr>
          <p:cNvPr id="65539" name="Rectangle 3">
            <a:extLst>
              <a:ext uri="{FF2B5EF4-FFF2-40B4-BE49-F238E27FC236}">
                <a16:creationId xmlns:a16="http://schemas.microsoft.com/office/drawing/2014/main" id="{2E4D8303-7CC5-47C8-A15D-5984791B4689}"/>
              </a:ext>
            </a:extLst>
          </p:cNvPr>
          <p:cNvSpPr>
            <a:spLocks noChangeArrowheads="1"/>
          </p:cNvSpPr>
          <p:nvPr/>
        </p:nvSpPr>
        <p:spPr bwMode="auto">
          <a:xfrm>
            <a:off x="1006475" y="1901825"/>
            <a:ext cx="253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t>Three locations:</a:t>
            </a:r>
          </a:p>
        </p:txBody>
      </p:sp>
      <p:grpSp>
        <p:nvGrpSpPr>
          <p:cNvPr id="65540" name="Group 4">
            <a:extLst>
              <a:ext uri="{FF2B5EF4-FFF2-40B4-BE49-F238E27FC236}">
                <a16:creationId xmlns:a16="http://schemas.microsoft.com/office/drawing/2014/main" id="{93BDEDB7-8F6C-4445-850D-76148C078633}"/>
              </a:ext>
            </a:extLst>
          </p:cNvPr>
          <p:cNvGrpSpPr>
            <a:grpSpLocks/>
          </p:cNvGrpSpPr>
          <p:nvPr/>
        </p:nvGrpSpPr>
        <p:grpSpPr bwMode="auto">
          <a:xfrm>
            <a:off x="996950" y="3433763"/>
            <a:ext cx="7131050" cy="2068512"/>
            <a:chOff x="634" y="1743"/>
            <a:chExt cx="4492" cy="1303"/>
          </a:xfrm>
        </p:grpSpPr>
        <p:sp>
          <p:nvSpPr>
            <p:cNvPr id="58376" name="Rectangle 5">
              <a:extLst>
                <a:ext uri="{FF2B5EF4-FFF2-40B4-BE49-F238E27FC236}">
                  <a16:creationId xmlns:a16="http://schemas.microsoft.com/office/drawing/2014/main" id="{17B2D320-7720-4570-BEA1-119B06841FA8}"/>
                </a:ext>
              </a:extLst>
            </p:cNvPr>
            <p:cNvSpPr>
              <a:spLocks noChangeArrowheads="1"/>
            </p:cNvSpPr>
            <p:nvPr/>
          </p:nvSpPr>
          <p:spPr bwMode="auto">
            <a:xfrm>
              <a:off x="634" y="2160"/>
              <a:ext cx="4492" cy="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721100" algn="r"/>
                  <a:tab pos="4864100"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3721100" algn="r"/>
                  <a:tab pos="4864100"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3721100" algn="r"/>
                  <a:tab pos="48641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3721100" algn="r"/>
                  <a:tab pos="4864100"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3721100" algn="r"/>
                  <a:tab pos="4864100"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721100" algn="r"/>
                  <a:tab pos="4864100"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721100" algn="r"/>
                  <a:tab pos="4864100"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721100" algn="r"/>
                  <a:tab pos="4864100"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721100" algn="r"/>
                  <a:tab pos="4864100"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120000"/>
                </a:lnSpc>
              </a:pPr>
              <a:r>
                <a:rPr lang="en-US" altLang="en-US" b="1" dirty="0"/>
                <a:t>Akron	$30,000	$75	$180,000</a:t>
              </a:r>
            </a:p>
            <a:p>
              <a:pPr>
                <a:lnSpc>
                  <a:spcPct val="120000"/>
                </a:lnSpc>
              </a:pPr>
              <a:r>
                <a:rPr lang="en-US" altLang="en-US" b="1" dirty="0"/>
                <a:t>Bowling Green	$60,000	$45	$150,000</a:t>
              </a:r>
            </a:p>
            <a:p>
              <a:pPr>
                <a:lnSpc>
                  <a:spcPct val="120000"/>
                </a:lnSpc>
              </a:pPr>
              <a:r>
                <a:rPr lang="en-US" altLang="en-US" b="1" dirty="0"/>
                <a:t>Chicago	$110,000	$25	$160,000</a:t>
              </a:r>
            </a:p>
          </p:txBody>
        </p:sp>
        <p:sp>
          <p:nvSpPr>
            <p:cNvPr id="58377" name="Rectangle 6">
              <a:extLst>
                <a:ext uri="{FF2B5EF4-FFF2-40B4-BE49-F238E27FC236}">
                  <a16:creationId xmlns:a16="http://schemas.microsoft.com/office/drawing/2014/main" id="{547C9AAE-2315-4641-BD69-E0577B995EE3}"/>
                </a:ext>
              </a:extLst>
            </p:cNvPr>
            <p:cNvSpPr>
              <a:spLocks noChangeArrowheads="1"/>
            </p:cNvSpPr>
            <p:nvPr/>
          </p:nvSpPr>
          <p:spPr bwMode="auto">
            <a:xfrm>
              <a:off x="634" y="1743"/>
              <a:ext cx="4303"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149600" algn="ctr"/>
                  <a:tab pos="4572000" algn="ctr"/>
                  <a:tab pos="6096000" algn="ct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3149600" algn="ctr"/>
                  <a:tab pos="4572000" algn="ctr"/>
                  <a:tab pos="6096000" algn="ct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3149600" algn="ctr"/>
                  <a:tab pos="4572000" algn="ctr"/>
                  <a:tab pos="6096000" algn="ct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3149600" algn="ctr"/>
                  <a:tab pos="4572000" algn="ctr"/>
                  <a:tab pos="6096000" algn="ct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3149600" algn="ctr"/>
                  <a:tab pos="4572000" algn="ctr"/>
                  <a:tab pos="6096000" algn="ct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3149600" algn="ctr"/>
                  <a:tab pos="4572000" algn="ctr"/>
                  <a:tab pos="6096000" algn="ct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3149600" algn="ctr"/>
                  <a:tab pos="4572000" algn="ctr"/>
                  <a:tab pos="6096000" algn="ct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3149600" algn="ctr"/>
                  <a:tab pos="4572000" algn="ctr"/>
                  <a:tab pos="6096000" algn="ct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3149600" algn="ctr"/>
                  <a:tab pos="4572000" algn="ctr"/>
                  <a:tab pos="6096000" algn="ctr"/>
                </a:tabLs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b="1" dirty="0"/>
                <a:t>	Fixed	Variable	Total</a:t>
              </a:r>
            </a:p>
            <a:p>
              <a:pPr>
                <a:lnSpc>
                  <a:spcPct val="85000"/>
                </a:lnSpc>
              </a:pPr>
              <a:r>
                <a:rPr lang="en-US" altLang="en-US" b="1" dirty="0"/>
                <a:t>City	Cost	Cost	Cost</a:t>
              </a:r>
            </a:p>
          </p:txBody>
        </p:sp>
        <p:sp>
          <p:nvSpPr>
            <p:cNvPr id="58378" name="Line 7">
              <a:extLst>
                <a:ext uri="{FF2B5EF4-FFF2-40B4-BE49-F238E27FC236}">
                  <a16:creationId xmlns:a16="http://schemas.microsoft.com/office/drawing/2014/main" id="{24B0C604-0BD5-4CC1-B7B0-92A2D5B5254D}"/>
                </a:ext>
              </a:extLst>
            </p:cNvPr>
            <p:cNvSpPr>
              <a:spLocks noChangeShapeType="1"/>
            </p:cNvSpPr>
            <p:nvPr/>
          </p:nvSpPr>
          <p:spPr bwMode="auto">
            <a:xfrm>
              <a:off x="688" y="2216"/>
              <a:ext cx="4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5544" name="Rectangle 8">
            <a:extLst>
              <a:ext uri="{FF2B5EF4-FFF2-40B4-BE49-F238E27FC236}">
                <a16:creationId xmlns:a16="http://schemas.microsoft.com/office/drawing/2014/main" id="{BDA50EEA-0702-452B-8926-2E902F2F419F}"/>
              </a:ext>
            </a:extLst>
          </p:cNvPr>
          <p:cNvSpPr>
            <a:spLocks noChangeArrowheads="1"/>
          </p:cNvSpPr>
          <p:nvPr/>
        </p:nvSpPr>
        <p:spPr bwMode="auto">
          <a:xfrm>
            <a:off x="917575" y="5678488"/>
            <a:ext cx="751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t>Total Cost = Fixed Cost + (Variable Cost x Volume)</a:t>
            </a:r>
          </a:p>
        </p:txBody>
      </p:sp>
      <p:sp>
        <p:nvSpPr>
          <p:cNvPr id="65545" name="Text Box 9">
            <a:extLst>
              <a:ext uri="{FF2B5EF4-FFF2-40B4-BE49-F238E27FC236}">
                <a16:creationId xmlns:a16="http://schemas.microsoft.com/office/drawing/2014/main" id="{E9703F0C-4C1E-4C7E-A25F-E84130478A7F}"/>
              </a:ext>
            </a:extLst>
          </p:cNvPr>
          <p:cNvSpPr txBox="1">
            <a:spLocks noChangeArrowheads="1"/>
          </p:cNvSpPr>
          <p:nvPr/>
        </p:nvSpPr>
        <p:spPr bwMode="auto">
          <a:xfrm>
            <a:off x="996950" y="2438400"/>
            <a:ext cx="4613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t>Selling price = $120</a:t>
            </a:r>
          </a:p>
          <a:p>
            <a:r>
              <a:rPr lang="en-US" altLang="en-US" b="1" dirty="0"/>
              <a:t>Expected volume = 2,000 units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5539"/>
                                        </p:tgtEl>
                                        <p:attrNameLst>
                                          <p:attrName>style.visibility</p:attrName>
                                        </p:attrNameLst>
                                      </p:cBhvr>
                                      <p:to>
                                        <p:strVal val="visible"/>
                                      </p:to>
                                    </p:set>
                                    <p:animEffect transition="in" filter="wipe(left)">
                                      <p:cBhvr>
                                        <p:cTn id="7" dur="500"/>
                                        <p:tgtEl>
                                          <p:spTgt spid="65539"/>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65545"/>
                                        </p:tgtEl>
                                        <p:attrNameLst>
                                          <p:attrName>style.visibility</p:attrName>
                                        </p:attrNameLst>
                                      </p:cBhvr>
                                      <p:to>
                                        <p:strVal val="visible"/>
                                      </p:to>
                                    </p:set>
                                    <p:animEffect transition="in" filter="wipe(left)">
                                      <p:cBhvr>
                                        <p:cTn id="11" dur="1000"/>
                                        <p:tgtEl>
                                          <p:spTgt spid="65545"/>
                                        </p:tgtEl>
                                      </p:cBhvr>
                                    </p:animEffect>
                                  </p:childTnLst>
                                </p:cTn>
                              </p:par>
                            </p:childTnLst>
                          </p:cTn>
                        </p:par>
                        <p:par>
                          <p:cTn id="12" fill="hold" nodeType="afterGroup">
                            <p:stCondLst>
                              <p:cond delay="3500"/>
                            </p:stCondLst>
                            <p:childTnLst>
                              <p:par>
                                <p:cTn id="13" presetID="18" presetClass="entr" presetSubtype="6" fill="hold" nodeType="afterEffect">
                                  <p:stCondLst>
                                    <p:cond delay="1000"/>
                                  </p:stCondLst>
                                  <p:childTnLst>
                                    <p:set>
                                      <p:cBhvr>
                                        <p:cTn id="14" dur="1" fill="hold">
                                          <p:stCondLst>
                                            <p:cond delay="0"/>
                                          </p:stCondLst>
                                        </p:cTn>
                                        <p:tgtEl>
                                          <p:spTgt spid="65540"/>
                                        </p:tgtEl>
                                        <p:attrNameLst>
                                          <p:attrName>style.visibility</p:attrName>
                                        </p:attrNameLst>
                                      </p:cBhvr>
                                      <p:to>
                                        <p:strVal val="visible"/>
                                      </p:to>
                                    </p:set>
                                    <p:animEffect transition="in" filter="strips(downRight)">
                                      <p:cBhvr>
                                        <p:cTn id="15" dur="1000"/>
                                        <p:tgtEl>
                                          <p:spTgt spid="65540"/>
                                        </p:tgtEl>
                                      </p:cBhvr>
                                    </p:animEffect>
                                  </p:childTnLst>
                                </p:cTn>
                              </p:par>
                            </p:childTnLst>
                          </p:cTn>
                        </p:par>
                        <p:par>
                          <p:cTn id="16" fill="hold" nodeType="afterGroup">
                            <p:stCondLst>
                              <p:cond delay="5500"/>
                            </p:stCondLst>
                            <p:childTnLst>
                              <p:par>
                                <p:cTn id="17" presetID="22" presetClass="entr" presetSubtype="8" fill="hold" grpId="0" nodeType="afterEffect">
                                  <p:stCondLst>
                                    <p:cond delay="1000"/>
                                  </p:stCondLst>
                                  <p:childTnLst>
                                    <p:set>
                                      <p:cBhvr>
                                        <p:cTn id="18" dur="1" fill="hold">
                                          <p:stCondLst>
                                            <p:cond delay="0"/>
                                          </p:stCondLst>
                                        </p:cTn>
                                        <p:tgtEl>
                                          <p:spTgt spid="65544"/>
                                        </p:tgtEl>
                                        <p:attrNameLst>
                                          <p:attrName>style.visibility</p:attrName>
                                        </p:attrNameLst>
                                      </p:cBhvr>
                                      <p:to>
                                        <p:strVal val="visible"/>
                                      </p:to>
                                    </p:set>
                                    <p:animEffect transition="in" filter="wipe(left)">
                                      <p:cBhvr>
                                        <p:cTn id="19" dur="10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4" grpId="0" autoUpdateAnimBg="0"/>
      <p:bldP spid="6554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C93137D-F877-4C60-938D-17CB6A38665A}"/>
              </a:ext>
            </a:extLst>
          </p:cNvPr>
          <p:cNvSpPr>
            <a:spLocks noGrp="1" noChangeArrowheads="1"/>
          </p:cNvSpPr>
          <p:nvPr>
            <p:ph type="title"/>
          </p:nvPr>
        </p:nvSpPr>
        <p:spPr>
          <a:xfrm>
            <a:off x="685800" y="434975"/>
            <a:ext cx="7772400" cy="7620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Outline – Continued</a:t>
            </a:r>
          </a:p>
        </p:txBody>
      </p:sp>
      <p:sp>
        <p:nvSpPr>
          <p:cNvPr id="20483" name="Rectangle 3">
            <a:extLst>
              <a:ext uri="{FF2B5EF4-FFF2-40B4-BE49-F238E27FC236}">
                <a16:creationId xmlns:a16="http://schemas.microsoft.com/office/drawing/2014/main" id="{2A76DBA6-6569-4D44-BA6C-79E2DC2D3186}"/>
              </a:ext>
            </a:extLst>
          </p:cNvPr>
          <p:cNvSpPr>
            <a:spLocks noChangeArrowheads="1"/>
          </p:cNvSpPr>
          <p:nvPr/>
        </p:nvSpPr>
        <p:spPr bwMode="auto">
          <a:xfrm>
            <a:off x="852488" y="1966913"/>
            <a:ext cx="7437437" cy="380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8163" indent="-538163">
              <a:defRPr sz="2400">
                <a:solidFill>
                  <a:schemeClr val="tx1"/>
                </a:solidFill>
                <a:latin typeface="Arial" panose="020B0604020202020204" pitchFamily="34" charset="0"/>
                <a:ea typeface="ＭＳ Ｐゴシック" panose="020B0600070205080204" pitchFamily="34" charset="-128"/>
              </a:defRPr>
            </a:lvl1pPr>
            <a:lvl2pPr marL="1165225" indent="-44767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Wingdings" panose="05000000000000000000" pitchFamily="2" charset="2"/>
              <a:buChar char="u"/>
            </a:pPr>
            <a:r>
              <a:rPr lang="en-US" altLang="en-US" sz="3200" b="1" dirty="0"/>
              <a:t>Methods of Evaluating Location Alternatives</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The Factor-Rating Method</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Locational Break-Even Analysis</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Center-of-Gravity Method</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Centroid Method</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Transportation Model</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0483"/>
                                        </p:tgtEl>
                                        <p:attrNameLst>
                                          <p:attrName>style.visibility</p:attrName>
                                        </p:attrNameLst>
                                      </p:cBhvr>
                                      <p:to>
                                        <p:strVal val="visible"/>
                                      </p:to>
                                    </p:set>
                                    <p:animEffect transition="in" filter="strips(downRight)">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D8B5761-8504-4BE7-86D5-C58AD0C5BDDE}"/>
              </a:ext>
            </a:extLst>
          </p:cNvPr>
          <p:cNvSpPr>
            <a:spLocks noGrp="1" noChangeArrowheads="1"/>
          </p:cNvSpPr>
          <p:nvPr>
            <p:ph type="title"/>
          </p:nvPr>
        </p:nvSpPr>
        <p:spPr>
          <a:xfrm>
            <a:off x="677863" y="415925"/>
            <a:ext cx="7770812" cy="1270000"/>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dirty="0"/>
              <a:t>Locational Break-Even Analysis Example</a:t>
            </a:r>
          </a:p>
        </p:txBody>
      </p:sp>
      <p:grpSp>
        <p:nvGrpSpPr>
          <p:cNvPr id="67587" name="Group 3">
            <a:extLst>
              <a:ext uri="{FF2B5EF4-FFF2-40B4-BE49-F238E27FC236}">
                <a16:creationId xmlns:a16="http://schemas.microsoft.com/office/drawing/2014/main" id="{D93A36A0-2AA3-427D-AABF-49274D48B05B}"/>
              </a:ext>
            </a:extLst>
          </p:cNvPr>
          <p:cNvGrpSpPr>
            <a:grpSpLocks/>
          </p:cNvGrpSpPr>
          <p:nvPr/>
        </p:nvGrpSpPr>
        <p:grpSpPr bwMode="auto">
          <a:xfrm>
            <a:off x="1373188" y="1930400"/>
            <a:ext cx="6145212" cy="4625975"/>
            <a:chOff x="865" y="1296"/>
            <a:chExt cx="3871" cy="2914"/>
          </a:xfrm>
        </p:grpSpPr>
        <p:sp>
          <p:nvSpPr>
            <p:cNvPr id="60449" name="Freeform 4">
              <a:extLst>
                <a:ext uri="{FF2B5EF4-FFF2-40B4-BE49-F238E27FC236}">
                  <a16:creationId xmlns:a16="http://schemas.microsoft.com/office/drawing/2014/main" id="{CD57DF2B-34A0-4F55-8513-30C9ED818D3A}"/>
                </a:ext>
              </a:extLst>
            </p:cNvPr>
            <p:cNvSpPr>
              <a:spLocks/>
            </p:cNvSpPr>
            <p:nvPr/>
          </p:nvSpPr>
          <p:spPr bwMode="auto">
            <a:xfrm>
              <a:off x="1616" y="1296"/>
              <a:ext cx="3120" cy="2552"/>
            </a:xfrm>
            <a:custGeom>
              <a:avLst/>
              <a:gdLst>
                <a:gd name="T0" fmla="*/ 16 w 3120"/>
                <a:gd name="T1" fmla="*/ 0 h 2552"/>
                <a:gd name="T2" fmla="*/ 0 w 3120"/>
                <a:gd name="T3" fmla="*/ 2552 h 2552"/>
                <a:gd name="T4" fmla="*/ 3120 w 3120"/>
                <a:gd name="T5" fmla="*/ 2552 h 2552"/>
                <a:gd name="T6" fmla="*/ 0 60000 65536"/>
                <a:gd name="T7" fmla="*/ 0 60000 65536"/>
                <a:gd name="T8" fmla="*/ 0 60000 65536"/>
              </a:gdLst>
              <a:ahLst/>
              <a:cxnLst>
                <a:cxn ang="T6">
                  <a:pos x="T0" y="T1"/>
                </a:cxn>
                <a:cxn ang="T7">
                  <a:pos x="T2" y="T3"/>
                </a:cxn>
                <a:cxn ang="T8">
                  <a:pos x="T4" y="T5"/>
                </a:cxn>
              </a:cxnLst>
              <a:rect l="0" t="0" r="r" b="b"/>
              <a:pathLst>
                <a:path w="3120" h="2552">
                  <a:moveTo>
                    <a:pt x="16" y="0"/>
                  </a:moveTo>
                  <a:cubicBezTo>
                    <a:pt x="10" y="850"/>
                    <a:pt x="5" y="1701"/>
                    <a:pt x="0" y="2552"/>
                  </a:cubicBezTo>
                  <a:lnTo>
                    <a:pt x="3120" y="2552"/>
                  </a:lnTo>
                </a:path>
              </a:pathLst>
            </a:custGeom>
            <a:noFill/>
            <a:ln w="38100">
              <a:solidFill>
                <a:schemeClr val="tx1"/>
              </a:solidFill>
              <a:round/>
              <a:headEnd type="triangl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450" name="Rectangle 5">
              <a:extLst>
                <a:ext uri="{FF2B5EF4-FFF2-40B4-BE49-F238E27FC236}">
                  <a16:creationId xmlns:a16="http://schemas.microsoft.com/office/drawing/2014/main" id="{B1D80F0D-E756-412C-814D-2CE6F74C1C81}"/>
                </a:ext>
              </a:extLst>
            </p:cNvPr>
            <p:cNvSpPr>
              <a:spLocks noChangeArrowheads="1"/>
            </p:cNvSpPr>
            <p:nvPr/>
          </p:nvSpPr>
          <p:spPr bwMode="auto">
            <a:xfrm>
              <a:off x="1035" y="1332"/>
              <a:ext cx="708" cy="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5000"/>
                </a:lnSpc>
              </a:pPr>
              <a:r>
                <a:rPr lang="en-US" altLang="en-US" sz="1400" b="1" dirty="0"/>
                <a:t>–</a:t>
              </a:r>
            </a:p>
            <a:p>
              <a:pPr algn="r">
                <a:lnSpc>
                  <a:spcPct val="95000"/>
                </a:lnSpc>
              </a:pPr>
              <a:r>
                <a:rPr lang="en-US" altLang="en-US" sz="1400" b="1" dirty="0"/>
                <a:t>$180,000  –</a:t>
              </a:r>
            </a:p>
            <a:p>
              <a:pPr algn="r">
                <a:lnSpc>
                  <a:spcPct val="95000"/>
                </a:lnSpc>
              </a:pPr>
              <a:r>
                <a:rPr lang="en-US" altLang="en-US" sz="1400" b="1" dirty="0"/>
                <a:t>–</a:t>
              </a:r>
            </a:p>
            <a:p>
              <a:pPr algn="r">
                <a:lnSpc>
                  <a:spcPct val="95000"/>
                </a:lnSpc>
              </a:pPr>
              <a:r>
                <a:rPr lang="en-US" altLang="en-US" sz="1400" b="1" dirty="0"/>
                <a:t>$160,000  –</a:t>
              </a:r>
            </a:p>
            <a:p>
              <a:pPr algn="r">
                <a:lnSpc>
                  <a:spcPct val="95000"/>
                </a:lnSpc>
              </a:pPr>
              <a:r>
                <a:rPr lang="en-US" altLang="en-US" sz="1400" b="1" dirty="0"/>
                <a:t>$150,000  –</a:t>
              </a:r>
            </a:p>
            <a:p>
              <a:pPr algn="r">
                <a:lnSpc>
                  <a:spcPct val="95000"/>
                </a:lnSpc>
              </a:pPr>
              <a:r>
                <a:rPr lang="en-US" altLang="en-US" sz="1400" b="1" dirty="0"/>
                <a:t>–</a:t>
              </a:r>
            </a:p>
            <a:p>
              <a:pPr algn="r">
                <a:lnSpc>
                  <a:spcPct val="95000"/>
                </a:lnSpc>
              </a:pPr>
              <a:r>
                <a:rPr lang="en-US" altLang="en-US" sz="1400" b="1" dirty="0"/>
                <a:t>$130,000  –</a:t>
              </a:r>
            </a:p>
            <a:p>
              <a:pPr algn="r">
                <a:lnSpc>
                  <a:spcPct val="95000"/>
                </a:lnSpc>
              </a:pPr>
              <a:r>
                <a:rPr lang="en-US" altLang="en-US" sz="1400" b="1" dirty="0"/>
                <a:t>–</a:t>
              </a:r>
            </a:p>
            <a:p>
              <a:pPr algn="r">
                <a:lnSpc>
                  <a:spcPct val="95000"/>
                </a:lnSpc>
              </a:pPr>
              <a:r>
                <a:rPr lang="en-US" altLang="en-US" sz="1400" b="1" dirty="0"/>
                <a:t>$110,000  –</a:t>
              </a:r>
            </a:p>
            <a:p>
              <a:pPr algn="r">
                <a:lnSpc>
                  <a:spcPct val="95000"/>
                </a:lnSpc>
              </a:pPr>
              <a:r>
                <a:rPr lang="en-US" altLang="en-US" sz="1400" b="1" dirty="0"/>
                <a:t>–</a:t>
              </a:r>
            </a:p>
            <a:p>
              <a:pPr algn="r">
                <a:lnSpc>
                  <a:spcPct val="95000"/>
                </a:lnSpc>
              </a:pPr>
              <a:r>
                <a:rPr lang="en-US" altLang="en-US" sz="1400" b="1" dirty="0"/>
                <a:t>–</a:t>
              </a:r>
            </a:p>
            <a:p>
              <a:pPr algn="r">
                <a:lnSpc>
                  <a:spcPct val="95000"/>
                </a:lnSpc>
              </a:pPr>
              <a:r>
                <a:rPr lang="en-US" altLang="en-US" sz="1400" b="1" dirty="0"/>
                <a:t>$80,000  –</a:t>
              </a:r>
            </a:p>
            <a:p>
              <a:pPr algn="r">
                <a:lnSpc>
                  <a:spcPct val="95000"/>
                </a:lnSpc>
              </a:pPr>
              <a:r>
                <a:rPr lang="en-US" altLang="en-US" sz="1400" b="1" dirty="0"/>
                <a:t>–</a:t>
              </a:r>
            </a:p>
            <a:p>
              <a:pPr algn="r">
                <a:lnSpc>
                  <a:spcPct val="95000"/>
                </a:lnSpc>
              </a:pPr>
              <a:r>
                <a:rPr lang="en-US" altLang="en-US" sz="1400" b="1" dirty="0"/>
                <a:t>$60,000  –</a:t>
              </a:r>
            </a:p>
            <a:p>
              <a:pPr algn="r">
                <a:lnSpc>
                  <a:spcPct val="95000"/>
                </a:lnSpc>
              </a:pPr>
              <a:r>
                <a:rPr lang="en-US" altLang="en-US" sz="1400" b="1" dirty="0"/>
                <a:t>–</a:t>
              </a:r>
            </a:p>
            <a:p>
              <a:pPr algn="r">
                <a:lnSpc>
                  <a:spcPct val="95000"/>
                </a:lnSpc>
              </a:pPr>
              <a:r>
                <a:rPr lang="en-US" altLang="en-US" sz="1400" b="1" dirty="0"/>
                <a:t>–</a:t>
              </a:r>
            </a:p>
            <a:p>
              <a:pPr algn="r">
                <a:lnSpc>
                  <a:spcPct val="95000"/>
                </a:lnSpc>
              </a:pPr>
              <a:r>
                <a:rPr lang="en-US" altLang="en-US" sz="1400" b="1" dirty="0"/>
                <a:t>$30,000  –</a:t>
              </a:r>
            </a:p>
            <a:p>
              <a:pPr algn="r">
                <a:lnSpc>
                  <a:spcPct val="95000"/>
                </a:lnSpc>
              </a:pPr>
              <a:r>
                <a:rPr lang="en-US" altLang="en-US" sz="1400" b="1" dirty="0"/>
                <a:t>–</a:t>
              </a:r>
            </a:p>
            <a:p>
              <a:pPr algn="r">
                <a:lnSpc>
                  <a:spcPct val="95000"/>
                </a:lnSpc>
              </a:pPr>
              <a:r>
                <a:rPr lang="en-US" altLang="en-US" sz="1400" b="1" dirty="0"/>
                <a:t>$10,000  –</a:t>
              </a:r>
            </a:p>
            <a:p>
              <a:pPr algn="r">
                <a:lnSpc>
                  <a:spcPct val="95000"/>
                </a:lnSpc>
              </a:pPr>
              <a:r>
                <a:rPr lang="en-US" altLang="en-US" sz="1400" b="1" dirty="0"/>
                <a:t>–</a:t>
              </a:r>
            </a:p>
          </p:txBody>
        </p:sp>
        <p:sp>
          <p:nvSpPr>
            <p:cNvPr id="60451" name="Rectangle 6">
              <a:extLst>
                <a:ext uri="{FF2B5EF4-FFF2-40B4-BE49-F238E27FC236}">
                  <a16:creationId xmlns:a16="http://schemas.microsoft.com/office/drawing/2014/main" id="{E246366E-80DA-4F34-BE97-EE656C22BB9A}"/>
                </a:ext>
              </a:extLst>
            </p:cNvPr>
            <p:cNvSpPr>
              <a:spLocks noChangeArrowheads="1"/>
            </p:cNvSpPr>
            <p:nvPr/>
          </p:nvSpPr>
          <p:spPr bwMode="auto">
            <a:xfrm rot="-5400000">
              <a:off x="546" y="2459"/>
              <a:ext cx="84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t>Annual cost</a:t>
              </a:r>
            </a:p>
          </p:txBody>
        </p:sp>
        <p:sp>
          <p:nvSpPr>
            <p:cNvPr id="60452" name="Rectangle 7">
              <a:extLst>
                <a:ext uri="{FF2B5EF4-FFF2-40B4-BE49-F238E27FC236}">
                  <a16:creationId xmlns:a16="http://schemas.microsoft.com/office/drawing/2014/main" id="{C8A33543-232E-4BD1-874A-B833E20BCE5F}"/>
                </a:ext>
              </a:extLst>
            </p:cNvPr>
            <p:cNvSpPr>
              <a:spLocks noChangeArrowheads="1"/>
            </p:cNvSpPr>
            <p:nvPr/>
          </p:nvSpPr>
          <p:spPr bwMode="auto">
            <a:xfrm>
              <a:off x="1442" y="3731"/>
              <a:ext cx="3257"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190500" algn="ctr"/>
                  <a:tab pos="952500" algn="ctr"/>
                  <a:tab pos="1714500" algn="ctr"/>
                  <a:tab pos="2476500" algn="ctr"/>
                  <a:tab pos="3238500" algn="ctr"/>
                  <a:tab pos="4000500" algn="ctr"/>
                  <a:tab pos="4762500" algn="ct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90500" algn="ctr"/>
                  <a:tab pos="952500" algn="ctr"/>
                  <a:tab pos="1714500" algn="ctr"/>
                  <a:tab pos="2476500" algn="ctr"/>
                  <a:tab pos="3238500" algn="ctr"/>
                  <a:tab pos="4000500" algn="ctr"/>
                  <a:tab pos="4762500" algn="ct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90500" algn="ctr"/>
                  <a:tab pos="952500" algn="ctr"/>
                  <a:tab pos="1714500" algn="ctr"/>
                  <a:tab pos="2476500" algn="ctr"/>
                  <a:tab pos="3238500" algn="ctr"/>
                  <a:tab pos="4000500" algn="ctr"/>
                  <a:tab pos="4762500" algn="ct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90500" algn="ctr"/>
                  <a:tab pos="952500" algn="ctr"/>
                  <a:tab pos="1714500" algn="ctr"/>
                  <a:tab pos="2476500" algn="ctr"/>
                  <a:tab pos="3238500" algn="ctr"/>
                  <a:tab pos="4000500" algn="ctr"/>
                  <a:tab pos="4762500" algn="ct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90500" algn="ctr"/>
                  <a:tab pos="952500" algn="ctr"/>
                  <a:tab pos="1714500" algn="ctr"/>
                  <a:tab pos="2476500" algn="ctr"/>
                  <a:tab pos="3238500" algn="ctr"/>
                  <a:tab pos="4000500" algn="ctr"/>
                  <a:tab pos="4762500" algn="ct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90500" algn="ctr"/>
                  <a:tab pos="952500" algn="ctr"/>
                  <a:tab pos="1714500" algn="ctr"/>
                  <a:tab pos="2476500" algn="ctr"/>
                  <a:tab pos="3238500" algn="ctr"/>
                  <a:tab pos="4000500" algn="ctr"/>
                  <a:tab pos="4762500" algn="ct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90500" algn="ctr"/>
                  <a:tab pos="952500" algn="ctr"/>
                  <a:tab pos="1714500" algn="ctr"/>
                  <a:tab pos="2476500" algn="ctr"/>
                  <a:tab pos="3238500" algn="ctr"/>
                  <a:tab pos="4000500" algn="ctr"/>
                  <a:tab pos="4762500" algn="ct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90500" algn="ctr"/>
                  <a:tab pos="952500" algn="ctr"/>
                  <a:tab pos="1714500" algn="ctr"/>
                  <a:tab pos="2476500" algn="ctr"/>
                  <a:tab pos="3238500" algn="ctr"/>
                  <a:tab pos="4000500" algn="ctr"/>
                  <a:tab pos="4762500" algn="ct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90500" algn="ctr"/>
                  <a:tab pos="952500" algn="ctr"/>
                  <a:tab pos="1714500" algn="ctr"/>
                  <a:tab pos="2476500" algn="ctr"/>
                  <a:tab pos="3238500" algn="ctr"/>
                  <a:tab pos="4000500" algn="ctr"/>
                  <a:tab pos="4762500" algn="ctr"/>
                </a:tabLst>
                <a:defRPr sz="2400">
                  <a:solidFill>
                    <a:schemeClr val="tx1"/>
                  </a:solidFill>
                  <a:latin typeface="Arial" panose="020B0604020202020204" pitchFamily="34" charset="0"/>
                  <a:ea typeface="ＭＳ Ｐゴシック" panose="020B0600070205080204" pitchFamily="34" charset="-128"/>
                </a:defRPr>
              </a:lvl9pPr>
            </a:lstStyle>
            <a:p>
              <a:pPr>
                <a:lnSpc>
                  <a:spcPct val="115000"/>
                </a:lnSpc>
              </a:pPr>
              <a:r>
                <a:rPr lang="en-US" altLang="en-US" sz="900" b="1" dirty="0"/>
                <a:t>	|	|	|	|	|	|	|</a:t>
              </a:r>
              <a:endParaRPr lang="en-US" altLang="en-US" sz="1400" b="1" dirty="0"/>
            </a:p>
            <a:p>
              <a:pPr>
                <a:lnSpc>
                  <a:spcPct val="115000"/>
                </a:lnSpc>
              </a:pPr>
              <a:r>
                <a:rPr lang="en-US" altLang="en-US" sz="1400" b="1" dirty="0"/>
                <a:t>	0	500	1,000	1,500	2,000	2,500	3,000</a:t>
              </a:r>
            </a:p>
          </p:txBody>
        </p:sp>
        <p:sp>
          <p:nvSpPr>
            <p:cNvPr id="60453" name="Rectangle 8">
              <a:extLst>
                <a:ext uri="{FF2B5EF4-FFF2-40B4-BE49-F238E27FC236}">
                  <a16:creationId xmlns:a16="http://schemas.microsoft.com/office/drawing/2014/main" id="{36D77FAC-3D98-47B5-AE92-8DE4B5FF7E63}"/>
                </a:ext>
              </a:extLst>
            </p:cNvPr>
            <p:cNvSpPr>
              <a:spLocks noChangeArrowheads="1"/>
            </p:cNvSpPr>
            <p:nvPr/>
          </p:nvSpPr>
          <p:spPr bwMode="auto">
            <a:xfrm>
              <a:off x="3038" y="3998"/>
              <a:ext cx="5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t>Volume</a:t>
              </a:r>
            </a:p>
          </p:txBody>
        </p:sp>
      </p:grpSp>
      <p:grpSp>
        <p:nvGrpSpPr>
          <p:cNvPr id="67593" name="Group 9">
            <a:extLst>
              <a:ext uri="{FF2B5EF4-FFF2-40B4-BE49-F238E27FC236}">
                <a16:creationId xmlns:a16="http://schemas.microsoft.com/office/drawing/2014/main" id="{6702DC83-BF9C-4912-989C-53A959059C70}"/>
              </a:ext>
            </a:extLst>
          </p:cNvPr>
          <p:cNvGrpSpPr>
            <a:grpSpLocks/>
          </p:cNvGrpSpPr>
          <p:nvPr/>
        </p:nvGrpSpPr>
        <p:grpSpPr bwMode="auto">
          <a:xfrm>
            <a:off x="5527675" y="2311400"/>
            <a:ext cx="196850" cy="804863"/>
            <a:chOff x="3482" y="1536"/>
            <a:chExt cx="124" cy="507"/>
          </a:xfrm>
        </p:grpSpPr>
        <p:sp>
          <p:nvSpPr>
            <p:cNvPr id="60446" name="Oval 10">
              <a:extLst>
                <a:ext uri="{FF2B5EF4-FFF2-40B4-BE49-F238E27FC236}">
                  <a16:creationId xmlns:a16="http://schemas.microsoft.com/office/drawing/2014/main" id="{F3665F6A-D5BB-44BC-81D4-90B18B79522E}"/>
                </a:ext>
              </a:extLst>
            </p:cNvPr>
            <p:cNvSpPr>
              <a:spLocks noChangeArrowheads="1"/>
            </p:cNvSpPr>
            <p:nvPr/>
          </p:nvSpPr>
          <p:spPr bwMode="auto">
            <a:xfrm>
              <a:off x="3482" y="1536"/>
              <a:ext cx="124" cy="124"/>
            </a:xfrm>
            <a:prstGeom prst="ellipse">
              <a:avLst/>
            </a:prstGeom>
            <a:solidFill>
              <a:srgbClr val="24BDB2"/>
            </a:solidFill>
            <a:ln w="9525">
              <a:solidFill>
                <a:srgbClr val="24BD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60447" name="Oval 11">
              <a:extLst>
                <a:ext uri="{FF2B5EF4-FFF2-40B4-BE49-F238E27FC236}">
                  <a16:creationId xmlns:a16="http://schemas.microsoft.com/office/drawing/2014/main" id="{8640E875-2804-42ED-9723-A20A5BD8ADE0}"/>
                </a:ext>
              </a:extLst>
            </p:cNvPr>
            <p:cNvSpPr>
              <a:spLocks noChangeArrowheads="1"/>
            </p:cNvSpPr>
            <p:nvPr/>
          </p:nvSpPr>
          <p:spPr bwMode="auto">
            <a:xfrm>
              <a:off x="3482" y="1790"/>
              <a:ext cx="124" cy="124"/>
            </a:xfrm>
            <a:prstGeom prst="ellipse">
              <a:avLst/>
            </a:prstGeom>
            <a:solidFill>
              <a:srgbClr val="BF0922"/>
            </a:solidFill>
            <a:ln w="9525">
              <a:solidFill>
                <a:srgbClr val="BF09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60448" name="Oval 12">
              <a:extLst>
                <a:ext uri="{FF2B5EF4-FFF2-40B4-BE49-F238E27FC236}">
                  <a16:creationId xmlns:a16="http://schemas.microsoft.com/office/drawing/2014/main" id="{B104EA10-F8BF-4131-9E81-2BDBE8229E8A}"/>
                </a:ext>
              </a:extLst>
            </p:cNvPr>
            <p:cNvSpPr>
              <a:spLocks noChangeArrowheads="1"/>
            </p:cNvSpPr>
            <p:nvPr/>
          </p:nvSpPr>
          <p:spPr bwMode="auto">
            <a:xfrm>
              <a:off x="3482" y="1919"/>
              <a:ext cx="124" cy="124"/>
            </a:xfrm>
            <a:prstGeom prst="ellipse">
              <a:avLst/>
            </a:prstGeom>
            <a:solidFill>
              <a:srgbClr val="175097"/>
            </a:solidFill>
            <a:ln w="9525">
              <a:solidFill>
                <a:srgbClr val="1750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grpSp>
      <p:sp>
        <p:nvSpPr>
          <p:cNvPr id="67597" name="Line 13">
            <a:extLst>
              <a:ext uri="{FF2B5EF4-FFF2-40B4-BE49-F238E27FC236}">
                <a16:creationId xmlns:a16="http://schemas.microsoft.com/office/drawing/2014/main" id="{A65BB885-C2AD-438D-BC98-AFBE3C34FE3C}"/>
              </a:ext>
            </a:extLst>
          </p:cNvPr>
          <p:cNvSpPr>
            <a:spLocks noChangeShapeType="1"/>
          </p:cNvSpPr>
          <p:nvPr/>
        </p:nvSpPr>
        <p:spPr bwMode="auto">
          <a:xfrm>
            <a:off x="4102100" y="3924300"/>
            <a:ext cx="0" cy="20447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98" name="Line 14">
            <a:extLst>
              <a:ext uri="{FF2B5EF4-FFF2-40B4-BE49-F238E27FC236}">
                <a16:creationId xmlns:a16="http://schemas.microsoft.com/office/drawing/2014/main" id="{B939DE39-2AAC-4179-8E1F-9E3459974128}"/>
              </a:ext>
            </a:extLst>
          </p:cNvPr>
          <p:cNvSpPr>
            <a:spLocks noChangeShapeType="1"/>
          </p:cNvSpPr>
          <p:nvPr/>
        </p:nvSpPr>
        <p:spPr bwMode="auto">
          <a:xfrm>
            <a:off x="6400800" y="2578100"/>
            <a:ext cx="0" cy="34036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67599" name="Group 15">
            <a:extLst>
              <a:ext uri="{FF2B5EF4-FFF2-40B4-BE49-F238E27FC236}">
                <a16:creationId xmlns:a16="http://schemas.microsoft.com/office/drawing/2014/main" id="{EBA7E43C-145C-4221-9FD4-12DE9626F7D5}"/>
              </a:ext>
            </a:extLst>
          </p:cNvPr>
          <p:cNvGrpSpPr>
            <a:grpSpLocks/>
          </p:cNvGrpSpPr>
          <p:nvPr/>
        </p:nvGrpSpPr>
        <p:grpSpPr bwMode="auto">
          <a:xfrm>
            <a:off x="2571750" y="5151438"/>
            <a:ext cx="1511300" cy="635000"/>
            <a:chOff x="1620" y="3325"/>
            <a:chExt cx="952" cy="400"/>
          </a:xfrm>
        </p:grpSpPr>
        <p:sp>
          <p:nvSpPr>
            <p:cNvPr id="60443" name="Rectangle 16">
              <a:extLst>
                <a:ext uri="{FF2B5EF4-FFF2-40B4-BE49-F238E27FC236}">
                  <a16:creationId xmlns:a16="http://schemas.microsoft.com/office/drawing/2014/main" id="{944270F0-58D7-45C0-9570-BE7E1FDA4CEA}"/>
                </a:ext>
              </a:extLst>
            </p:cNvPr>
            <p:cNvSpPr>
              <a:spLocks noChangeArrowheads="1"/>
            </p:cNvSpPr>
            <p:nvPr/>
          </p:nvSpPr>
          <p:spPr bwMode="auto">
            <a:xfrm>
              <a:off x="1828" y="3325"/>
              <a:ext cx="539"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400" b="1" dirty="0"/>
                <a:t>Akron lowest cost</a:t>
              </a:r>
            </a:p>
          </p:txBody>
        </p:sp>
        <p:sp>
          <p:nvSpPr>
            <p:cNvPr id="60444" name="Line 17">
              <a:extLst>
                <a:ext uri="{FF2B5EF4-FFF2-40B4-BE49-F238E27FC236}">
                  <a16:creationId xmlns:a16="http://schemas.microsoft.com/office/drawing/2014/main" id="{15E37D38-42B7-4715-89D3-A81380052893}"/>
                </a:ext>
              </a:extLst>
            </p:cNvPr>
            <p:cNvSpPr>
              <a:spLocks noChangeShapeType="1"/>
            </p:cNvSpPr>
            <p:nvPr/>
          </p:nvSpPr>
          <p:spPr bwMode="auto">
            <a:xfrm>
              <a:off x="2352" y="3525"/>
              <a:ext cx="220" cy="0"/>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445" name="Line 18">
              <a:extLst>
                <a:ext uri="{FF2B5EF4-FFF2-40B4-BE49-F238E27FC236}">
                  <a16:creationId xmlns:a16="http://schemas.microsoft.com/office/drawing/2014/main" id="{94D75FFD-6523-4D50-8B25-AC5FFF32B333}"/>
                </a:ext>
              </a:extLst>
            </p:cNvPr>
            <p:cNvSpPr>
              <a:spLocks noChangeShapeType="1"/>
            </p:cNvSpPr>
            <p:nvPr/>
          </p:nvSpPr>
          <p:spPr bwMode="auto">
            <a:xfrm flipH="1">
              <a:off x="1620" y="3525"/>
              <a:ext cx="220" cy="0"/>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7603" name="Group 19">
            <a:extLst>
              <a:ext uri="{FF2B5EF4-FFF2-40B4-BE49-F238E27FC236}">
                <a16:creationId xmlns:a16="http://schemas.microsoft.com/office/drawing/2014/main" id="{F3011F35-5797-4130-BC98-DF4A75DAABEB}"/>
              </a:ext>
            </a:extLst>
          </p:cNvPr>
          <p:cNvGrpSpPr>
            <a:grpSpLocks/>
          </p:cNvGrpSpPr>
          <p:nvPr/>
        </p:nvGrpSpPr>
        <p:grpSpPr bwMode="auto">
          <a:xfrm>
            <a:off x="4133850" y="5241925"/>
            <a:ext cx="2260600" cy="454025"/>
            <a:chOff x="2604" y="3382"/>
            <a:chExt cx="1424" cy="286"/>
          </a:xfrm>
        </p:grpSpPr>
        <p:sp>
          <p:nvSpPr>
            <p:cNvPr id="60440" name="Rectangle 20">
              <a:extLst>
                <a:ext uri="{FF2B5EF4-FFF2-40B4-BE49-F238E27FC236}">
                  <a16:creationId xmlns:a16="http://schemas.microsoft.com/office/drawing/2014/main" id="{F801FC3E-8CC6-4B27-BBF9-D675F51CDCA9}"/>
                </a:ext>
              </a:extLst>
            </p:cNvPr>
            <p:cNvSpPr>
              <a:spLocks noChangeArrowheads="1"/>
            </p:cNvSpPr>
            <p:nvPr/>
          </p:nvSpPr>
          <p:spPr bwMode="auto">
            <a:xfrm>
              <a:off x="2767" y="3382"/>
              <a:ext cx="108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400" b="1" dirty="0"/>
                <a:t>Bowling Green lowest cost</a:t>
              </a:r>
            </a:p>
          </p:txBody>
        </p:sp>
        <p:sp>
          <p:nvSpPr>
            <p:cNvPr id="60441" name="Line 21">
              <a:extLst>
                <a:ext uri="{FF2B5EF4-FFF2-40B4-BE49-F238E27FC236}">
                  <a16:creationId xmlns:a16="http://schemas.microsoft.com/office/drawing/2014/main" id="{AA9A9F6C-2E81-4E4A-90C5-1230BEC0A60B}"/>
                </a:ext>
              </a:extLst>
            </p:cNvPr>
            <p:cNvSpPr>
              <a:spLocks noChangeShapeType="1"/>
            </p:cNvSpPr>
            <p:nvPr/>
          </p:nvSpPr>
          <p:spPr bwMode="auto">
            <a:xfrm flipH="1">
              <a:off x="2604" y="3525"/>
              <a:ext cx="276" cy="0"/>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442" name="Line 22">
              <a:extLst>
                <a:ext uri="{FF2B5EF4-FFF2-40B4-BE49-F238E27FC236}">
                  <a16:creationId xmlns:a16="http://schemas.microsoft.com/office/drawing/2014/main" id="{E566BC32-F2F4-4FDF-BDED-F9BEC5AF2EB5}"/>
                </a:ext>
              </a:extLst>
            </p:cNvPr>
            <p:cNvSpPr>
              <a:spLocks noChangeShapeType="1"/>
            </p:cNvSpPr>
            <p:nvPr/>
          </p:nvSpPr>
          <p:spPr bwMode="auto">
            <a:xfrm>
              <a:off x="3752" y="3525"/>
              <a:ext cx="276" cy="0"/>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7607" name="Group 23">
            <a:extLst>
              <a:ext uri="{FF2B5EF4-FFF2-40B4-BE49-F238E27FC236}">
                <a16:creationId xmlns:a16="http://schemas.microsoft.com/office/drawing/2014/main" id="{6FF9DCE7-38DD-40BB-9D41-48E354B10952}"/>
              </a:ext>
            </a:extLst>
          </p:cNvPr>
          <p:cNvGrpSpPr>
            <a:grpSpLocks/>
          </p:cNvGrpSpPr>
          <p:nvPr/>
        </p:nvGrpSpPr>
        <p:grpSpPr bwMode="auto">
          <a:xfrm>
            <a:off x="6400800" y="5151438"/>
            <a:ext cx="1517650" cy="635000"/>
            <a:chOff x="4032" y="3325"/>
            <a:chExt cx="956" cy="400"/>
          </a:xfrm>
        </p:grpSpPr>
        <p:sp>
          <p:nvSpPr>
            <p:cNvPr id="60437" name="Rectangle 24">
              <a:extLst>
                <a:ext uri="{FF2B5EF4-FFF2-40B4-BE49-F238E27FC236}">
                  <a16:creationId xmlns:a16="http://schemas.microsoft.com/office/drawing/2014/main" id="{92CAAE36-2485-4E87-BD3D-6345195E90C1}"/>
                </a:ext>
              </a:extLst>
            </p:cNvPr>
            <p:cNvSpPr>
              <a:spLocks noChangeArrowheads="1"/>
            </p:cNvSpPr>
            <p:nvPr/>
          </p:nvSpPr>
          <p:spPr bwMode="auto">
            <a:xfrm>
              <a:off x="4160" y="3325"/>
              <a:ext cx="706"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400" b="1" dirty="0"/>
                <a:t>Chicago lowest cost</a:t>
              </a:r>
            </a:p>
          </p:txBody>
        </p:sp>
        <p:sp>
          <p:nvSpPr>
            <p:cNvPr id="60438" name="Line 25">
              <a:extLst>
                <a:ext uri="{FF2B5EF4-FFF2-40B4-BE49-F238E27FC236}">
                  <a16:creationId xmlns:a16="http://schemas.microsoft.com/office/drawing/2014/main" id="{5D6ABFCE-CEE3-4F89-8DE1-CB72497DFE7F}"/>
                </a:ext>
              </a:extLst>
            </p:cNvPr>
            <p:cNvSpPr>
              <a:spLocks noChangeShapeType="1"/>
            </p:cNvSpPr>
            <p:nvPr/>
          </p:nvSpPr>
          <p:spPr bwMode="auto">
            <a:xfrm flipH="1">
              <a:off x="4032" y="3525"/>
              <a:ext cx="220" cy="0"/>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439" name="Line 26">
              <a:extLst>
                <a:ext uri="{FF2B5EF4-FFF2-40B4-BE49-F238E27FC236}">
                  <a16:creationId xmlns:a16="http://schemas.microsoft.com/office/drawing/2014/main" id="{7C6ECE79-6B5E-4E22-A83C-0E2E886854BE}"/>
                </a:ext>
              </a:extLst>
            </p:cNvPr>
            <p:cNvSpPr>
              <a:spLocks noChangeShapeType="1"/>
            </p:cNvSpPr>
            <p:nvPr/>
          </p:nvSpPr>
          <p:spPr bwMode="auto">
            <a:xfrm>
              <a:off x="4768" y="3525"/>
              <a:ext cx="220" cy="0"/>
            </a:xfrm>
            <a:prstGeom prst="line">
              <a:avLst/>
            </a:prstGeom>
            <a:noFill/>
            <a:ln w="381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7611" name="Group 27">
            <a:extLst>
              <a:ext uri="{FF2B5EF4-FFF2-40B4-BE49-F238E27FC236}">
                <a16:creationId xmlns:a16="http://schemas.microsoft.com/office/drawing/2014/main" id="{722EB779-BA0A-4573-845A-C8B63A2B8184}"/>
              </a:ext>
            </a:extLst>
          </p:cNvPr>
          <p:cNvGrpSpPr>
            <a:grpSpLocks/>
          </p:cNvGrpSpPr>
          <p:nvPr/>
        </p:nvGrpSpPr>
        <p:grpSpPr bwMode="auto">
          <a:xfrm>
            <a:off x="2597150" y="2152650"/>
            <a:ext cx="5175250" cy="1600200"/>
            <a:chOff x="1636" y="1436"/>
            <a:chExt cx="3260" cy="1008"/>
          </a:xfrm>
        </p:grpSpPr>
        <p:sp>
          <p:nvSpPr>
            <p:cNvPr id="60435" name="Line 28">
              <a:extLst>
                <a:ext uri="{FF2B5EF4-FFF2-40B4-BE49-F238E27FC236}">
                  <a16:creationId xmlns:a16="http://schemas.microsoft.com/office/drawing/2014/main" id="{01966E01-0731-4648-9258-85E4E5F27F9F}"/>
                </a:ext>
              </a:extLst>
            </p:cNvPr>
            <p:cNvSpPr>
              <a:spLocks noChangeShapeType="1"/>
            </p:cNvSpPr>
            <p:nvPr/>
          </p:nvSpPr>
          <p:spPr bwMode="auto">
            <a:xfrm flipV="1">
              <a:off x="1636" y="1436"/>
              <a:ext cx="3260" cy="1008"/>
            </a:xfrm>
            <a:prstGeom prst="line">
              <a:avLst/>
            </a:prstGeom>
            <a:noFill/>
            <a:ln w="76200">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436" name="Rectangle 29">
              <a:extLst>
                <a:ext uri="{FF2B5EF4-FFF2-40B4-BE49-F238E27FC236}">
                  <a16:creationId xmlns:a16="http://schemas.microsoft.com/office/drawing/2014/main" id="{C93B67CE-52C0-45F4-AFC0-19ECCF5D2DE6}"/>
                </a:ext>
              </a:extLst>
            </p:cNvPr>
            <p:cNvSpPr>
              <a:spLocks noChangeArrowheads="1"/>
            </p:cNvSpPr>
            <p:nvPr/>
          </p:nvSpPr>
          <p:spPr bwMode="auto">
            <a:xfrm rot="-1003791">
              <a:off x="1733" y="2060"/>
              <a:ext cx="1149"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400" b="1" dirty="0"/>
                <a:t>Chicago cost curve</a:t>
              </a:r>
            </a:p>
          </p:txBody>
        </p:sp>
      </p:grpSp>
      <p:grpSp>
        <p:nvGrpSpPr>
          <p:cNvPr id="67614" name="Group 30">
            <a:extLst>
              <a:ext uri="{FF2B5EF4-FFF2-40B4-BE49-F238E27FC236}">
                <a16:creationId xmlns:a16="http://schemas.microsoft.com/office/drawing/2014/main" id="{AE7990D5-0351-46F5-91C6-CE07108BF44A}"/>
              </a:ext>
            </a:extLst>
          </p:cNvPr>
          <p:cNvGrpSpPr>
            <a:grpSpLocks/>
          </p:cNvGrpSpPr>
          <p:nvPr/>
        </p:nvGrpSpPr>
        <p:grpSpPr bwMode="auto">
          <a:xfrm>
            <a:off x="2503488" y="1981200"/>
            <a:ext cx="3573462" cy="3384550"/>
            <a:chOff x="1577" y="1328"/>
            <a:chExt cx="2251" cy="2132"/>
          </a:xfrm>
        </p:grpSpPr>
        <p:sp>
          <p:nvSpPr>
            <p:cNvPr id="60433" name="Line 31">
              <a:extLst>
                <a:ext uri="{FF2B5EF4-FFF2-40B4-BE49-F238E27FC236}">
                  <a16:creationId xmlns:a16="http://schemas.microsoft.com/office/drawing/2014/main" id="{242FD9F8-CD09-4379-9C61-7FC1B1ABA80B}"/>
                </a:ext>
              </a:extLst>
            </p:cNvPr>
            <p:cNvSpPr>
              <a:spLocks noChangeShapeType="1"/>
            </p:cNvSpPr>
            <p:nvPr/>
          </p:nvSpPr>
          <p:spPr bwMode="auto">
            <a:xfrm flipV="1">
              <a:off x="1608" y="1328"/>
              <a:ext cx="2220" cy="2132"/>
            </a:xfrm>
            <a:prstGeom prst="line">
              <a:avLst/>
            </a:prstGeom>
            <a:noFill/>
            <a:ln w="76200">
              <a:solidFill>
                <a:srgbClr val="24BD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434" name="Rectangle 32">
              <a:extLst>
                <a:ext uri="{FF2B5EF4-FFF2-40B4-BE49-F238E27FC236}">
                  <a16:creationId xmlns:a16="http://schemas.microsoft.com/office/drawing/2014/main" id="{9C3876CB-1D44-4AA8-8C74-207F381E39C7}"/>
                </a:ext>
              </a:extLst>
            </p:cNvPr>
            <p:cNvSpPr>
              <a:spLocks noChangeArrowheads="1"/>
            </p:cNvSpPr>
            <p:nvPr/>
          </p:nvSpPr>
          <p:spPr bwMode="auto">
            <a:xfrm rot="-2631095">
              <a:off x="1577" y="2919"/>
              <a:ext cx="74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5000"/>
                </a:lnSpc>
              </a:pPr>
              <a:r>
                <a:rPr lang="en-US" altLang="en-US" sz="1400" b="1" dirty="0"/>
                <a:t>Akron cost curve</a:t>
              </a:r>
            </a:p>
          </p:txBody>
        </p:sp>
      </p:grpSp>
      <p:grpSp>
        <p:nvGrpSpPr>
          <p:cNvPr id="67617" name="Group 33">
            <a:extLst>
              <a:ext uri="{FF2B5EF4-FFF2-40B4-BE49-F238E27FC236}">
                <a16:creationId xmlns:a16="http://schemas.microsoft.com/office/drawing/2014/main" id="{847F0FD5-A6D3-490F-8353-CDBF079F4896}"/>
              </a:ext>
            </a:extLst>
          </p:cNvPr>
          <p:cNvGrpSpPr>
            <a:grpSpLocks/>
          </p:cNvGrpSpPr>
          <p:nvPr/>
        </p:nvGrpSpPr>
        <p:grpSpPr bwMode="auto">
          <a:xfrm>
            <a:off x="2481263" y="1981200"/>
            <a:ext cx="4967287" cy="2768600"/>
            <a:chOff x="1563" y="1328"/>
            <a:chExt cx="3129" cy="1744"/>
          </a:xfrm>
        </p:grpSpPr>
        <p:sp>
          <p:nvSpPr>
            <p:cNvPr id="60431" name="Line 34">
              <a:extLst>
                <a:ext uri="{FF2B5EF4-FFF2-40B4-BE49-F238E27FC236}">
                  <a16:creationId xmlns:a16="http://schemas.microsoft.com/office/drawing/2014/main" id="{4B25F708-EFC8-4BFB-9370-618C808E7A00}"/>
                </a:ext>
              </a:extLst>
            </p:cNvPr>
            <p:cNvSpPr>
              <a:spLocks noChangeShapeType="1"/>
            </p:cNvSpPr>
            <p:nvPr/>
          </p:nvSpPr>
          <p:spPr bwMode="auto">
            <a:xfrm flipV="1">
              <a:off x="1632" y="1328"/>
              <a:ext cx="3060" cy="1744"/>
            </a:xfrm>
            <a:prstGeom prst="line">
              <a:avLst/>
            </a:prstGeom>
            <a:noFill/>
            <a:ln w="76200">
              <a:solidFill>
                <a:srgbClr val="1750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432" name="Rectangle 35">
              <a:extLst>
                <a:ext uri="{FF2B5EF4-FFF2-40B4-BE49-F238E27FC236}">
                  <a16:creationId xmlns:a16="http://schemas.microsoft.com/office/drawing/2014/main" id="{16B39533-A2B2-41B8-A292-3845A9D8A1E0}"/>
                </a:ext>
              </a:extLst>
            </p:cNvPr>
            <p:cNvSpPr>
              <a:spLocks noChangeArrowheads="1"/>
            </p:cNvSpPr>
            <p:nvPr/>
          </p:nvSpPr>
          <p:spPr bwMode="auto">
            <a:xfrm rot="-1703659">
              <a:off x="1563" y="2528"/>
              <a:ext cx="1009"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0000"/>
                </a:lnSpc>
              </a:pPr>
              <a:r>
                <a:rPr lang="en-US" altLang="en-US" sz="1400" b="1" dirty="0"/>
                <a:t>Bowling Green cost curve</a:t>
              </a:r>
            </a:p>
          </p:txBody>
        </p:sp>
      </p:grpSp>
      <p:sp>
        <p:nvSpPr>
          <p:cNvPr id="67620" name="Rectangle 36">
            <a:extLst>
              <a:ext uri="{FF2B5EF4-FFF2-40B4-BE49-F238E27FC236}">
                <a16:creationId xmlns:a16="http://schemas.microsoft.com/office/drawing/2014/main" id="{E65CA95B-2EBA-47CF-8E24-CF30E6571B53}"/>
              </a:ext>
            </a:extLst>
          </p:cNvPr>
          <p:cNvSpPr>
            <a:spLocks noChangeArrowheads="1"/>
          </p:cNvSpPr>
          <p:nvPr/>
        </p:nvSpPr>
        <p:spPr bwMode="auto">
          <a:xfrm>
            <a:off x="365125" y="6042025"/>
            <a:ext cx="1144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t>Figure 8.2</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67587"/>
                                        </p:tgtEl>
                                        <p:attrNameLst>
                                          <p:attrName>style.visibility</p:attrName>
                                        </p:attrNameLst>
                                      </p:cBhvr>
                                      <p:to>
                                        <p:strVal val="visible"/>
                                      </p:to>
                                    </p:set>
                                    <p:animEffect transition="in" filter="wipe(left)">
                                      <p:cBhvr>
                                        <p:cTn id="7" dur="500"/>
                                        <p:tgtEl>
                                          <p:spTgt spid="67587"/>
                                        </p:tgtEl>
                                      </p:cBhvr>
                                    </p:animEffect>
                                  </p:childTnLst>
                                </p:cTn>
                              </p:par>
                            </p:childTnLst>
                          </p:cTn>
                        </p:par>
                        <p:par>
                          <p:cTn id="8" fill="hold" nodeType="afterGroup">
                            <p:stCondLst>
                              <p:cond delay="1500"/>
                            </p:stCondLst>
                            <p:childTnLst>
                              <p:par>
                                <p:cTn id="9" presetID="22" presetClass="entr" presetSubtype="1" fill="hold" nodeType="afterEffect">
                                  <p:stCondLst>
                                    <p:cond delay="1000"/>
                                  </p:stCondLst>
                                  <p:childTnLst>
                                    <p:set>
                                      <p:cBhvr>
                                        <p:cTn id="10" dur="1" fill="hold">
                                          <p:stCondLst>
                                            <p:cond delay="0"/>
                                          </p:stCondLst>
                                        </p:cTn>
                                        <p:tgtEl>
                                          <p:spTgt spid="67593"/>
                                        </p:tgtEl>
                                        <p:attrNameLst>
                                          <p:attrName>style.visibility</p:attrName>
                                        </p:attrNameLst>
                                      </p:cBhvr>
                                      <p:to>
                                        <p:strVal val="visible"/>
                                      </p:to>
                                    </p:set>
                                    <p:animEffect transition="in" filter="wipe(up)">
                                      <p:cBhvr>
                                        <p:cTn id="11" dur="500"/>
                                        <p:tgtEl>
                                          <p:spTgt spid="67593"/>
                                        </p:tgtEl>
                                      </p:cBhvr>
                                    </p:animEffect>
                                  </p:childTnLst>
                                </p:cTn>
                              </p:par>
                            </p:childTnLst>
                          </p:cTn>
                        </p:par>
                        <p:par>
                          <p:cTn id="12" fill="hold" nodeType="afterGroup">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67614"/>
                                        </p:tgtEl>
                                        <p:attrNameLst>
                                          <p:attrName>style.visibility</p:attrName>
                                        </p:attrNameLst>
                                      </p:cBhvr>
                                      <p:to>
                                        <p:strVal val="visible"/>
                                      </p:to>
                                    </p:set>
                                    <p:animEffect transition="in" filter="wipe(left)">
                                      <p:cBhvr>
                                        <p:cTn id="15" dur="500"/>
                                        <p:tgtEl>
                                          <p:spTgt spid="67614"/>
                                        </p:tgtEl>
                                      </p:cBhvr>
                                    </p:animEffect>
                                  </p:childTnLst>
                                </p:cTn>
                              </p:par>
                            </p:childTnLst>
                          </p:cTn>
                        </p:par>
                        <p:par>
                          <p:cTn id="16" fill="hold" nodeType="afterGroup">
                            <p:stCondLst>
                              <p:cond delay="4500"/>
                            </p:stCondLst>
                            <p:childTnLst>
                              <p:par>
                                <p:cTn id="17" presetID="22" presetClass="entr" presetSubtype="8" fill="hold" nodeType="afterEffect">
                                  <p:stCondLst>
                                    <p:cond delay="1000"/>
                                  </p:stCondLst>
                                  <p:childTnLst>
                                    <p:set>
                                      <p:cBhvr>
                                        <p:cTn id="18" dur="1" fill="hold">
                                          <p:stCondLst>
                                            <p:cond delay="0"/>
                                          </p:stCondLst>
                                        </p:cTn>
                                        <p:tgtEl>
                                          <p:spTgt spid="67617"/>
                                        </p:tgtEl>
                                        <p:attrNameLst>
                                          <p:attrName>style.visibility</p:attrName>
                                        </p:attrNameLst>
                                      </p:cBhvr>
                                      <p:to>
                                        <p:strVal val="visible"/>
                                      </p:to>
                                    </p:set>
                                    <p:animEffect transition="in" filter="wipe(left)">
                                      <p:cBhvr>
                                        <p:cTn id="19" dur="500"/>
                                        <p:tgtEl>
                                          <p:spTgt spid="67617"/>
                                        </p:tgtEl>
                                      </p:cBhvr>
                                    </p:animEffect>
                                  </p:childTnLst>
                                </p:cTn>
                              </p:par>
                            </p:childTnLst>
                          </p:cTn>
                        </p:par>
                        <p:par>
                          <p:cTn id="20" fill="hold" nodeType="afterGroup">
                            <p:stCondLst>
                              <p:cond delay="6000"/>
                            </p:stCondLst>
                            <p:childTnLst>
                              <p:par>
                                <p:cTn id="21" presetID="22" presetClass="entr" presetSubtype="8" fill="hold" nodeType="afterEffect">
                                  <p:stCondLst>
                                    <p:cond delay="1000"/>
                                  </p:stCondLst>
                                  <p:childTnLst>
                                    <p:set>
                                      <p:cBhvr>
                                        <p:cTn id="22" dur="1" fill="hold">
                                          <p:stCondLst>
                                            <p:cond delay="0"/>
                                          </p:stCondLst>
                                        </p:cTn>
                                        <p:tgtEl>
                                          <p:spTgt spid="67611"/>
                                        </p:tgtEl>
                                        <p:attrNameLst>
                                          <p:attrName>style.visibility</p:attrName>
                                        </p:attrNameLst>
                                      </p:cBhvr>
                                      <p:to>
                                        <p:strVal val="visible"/>
                                      </p:to>
                                    </p:set>
                                    <p:animEffect transition="in" filter="wipe(left)">
                                      <p:cBhvr>
                                        <p:cTn id="23" dur="500"/>
                                        <p:tgtEl>
                                          <p:spTgt spid="676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67597"/>
                                        </p:tgtEl>
                                        <p:attrNameLst>
                                          <p:attrName>style.visibility</p:attrName>
                                        </p:attrNameLst>
                                      </p:cBhvr>
                                      <p:to>
                                        <p:strVal val="visible"/>
                                      </p:to>
                                    </p:set>
                                    <p:animEffect transition="in" filter="wipe(up)">
                                      <p:cBhvr>
                                        <p:cTn id="28" dur="500"/>
                                        <p:tgtEl>
                                          <p:spTgt spid="67597"/>
                                        </p:tgtEl>
                                      </p:cBhvr>
                                    </p:animEffect>
                                  </p:childTnLst>
                                </p:cTn>
                              </p:par>
                            </p:childTnLst>
                          </p:cTn>
                        </p:par>
                        <p:par>
                          <p:cTn id="29" fill="hold" nodeType="afterGroup">
                            <p:stCondLst>
                              <p:cond delay="500"/>
                            </p:stCondLst>
                            <p:childTnLst>
                              <p:par>
                                <p:cTn id="30" presetID="22" presetClass="entr" presetSubtype="1" fill="hold" nodeType="afterEffect">
                                  <p:stCondLst>
                                    <p:cond delay="1000"/>
                                  </p:stCondLst>
                                  <p:childTnLst>
                                    <p:set>
                                      <p:cBhvr>
                                        <p:cTn id="31" dur="1" fill="hold">
                                          <p:stCondLst>
                                            <p:cond delay="0"/>
                                          </p:stCondLst>
                                        </p:cTn>
                                        <p:tgtEl>
                                          <p:spTgt spid="67598"/>
                                        </p:tgtEl>
                                        <p:attrNameLst>
                                          <p:attrName>style.visibility</p:attrName>
                                        </p:attrNameLst>
                                      </p:cBhvr>
                                      <p:to>
                                        <p:strVal val="visible"/>
                                      </p:to>
                                    </p:set>
                                    <p:animEffect transition="in" filter="wipe(up)">
                                      <p:cBhvr>
                                        <p:cTn id="32" dur="500"/>
                                        <p:tgtEl>
                                          <p:spTgt spid="67598"/>
                                        </p:tgtEl>
                                      </p:cBhvr>
                                    </p:animEffect>
                                  </p:childTnLst>
                                </p:cTn>
                              </p:par>
                            </p:childTnLst>
                          </p:cTn>
                        </p:par>
                        <p:par>
                          <p:cTn id="33" fill="hold" nodeType="afterGroup">
                            <p:stCondLst>
                              <p:cond delay="2000"/>
                            </p:stCondLst>
                            <p:childTnLst>
                              <p:par>
                                <p:cTn id="34" presetID="16" presetClass="entr" presetSubtype="37" fill="hold" nodeType="afterEffect">
                                  <p:stCondLst>
                                    <p:cond delay="1000"/>
                                  </p:stCondLst>
                                  <p:childTnLst>
                                    <p:set>
                                      <p:cBhvr>
                                        <p:cTn id="35" dur="1" fill="hold">
                                          <p:stCondLst>
                                            <p:cond delay="0"/>
                                          </p:stCondLst>
                                        </p:cTn>
                                        <p:tgtEl>
                                          <p:spTgt spid="67599"/>
                                        </p:tgtEl>
                                        <p:attrNameLst>
                                          <p:attrName>style.visibility</p:attrName>
                                        </p:attrNameLst>
                                      </p:cBhvr>
                                      <p:to>
                                        <p:strVal val="visible"/>
                                      </p:to>
                                    </p:set>
                                    <p:animEffect transition="in" filter="barn(outVertical)">
                                      <p:cBhvr>
                                        <p:cTn id="36" dur="500"/>
                                        <p:tgtEl>
                                          <p:spTgt spid="67599"/>
                                        </p:tgtEl>
                                      </p:cBhvr>
                                    </p:animEffect>
                                  </p:childTnLst>
                                </p:cTn>
                              </p:par>
                            </p:childTnLst>
                          </p:cTn>
                        </p:par>
                        <p:par>
                          <p:cTn id="37" fill="hold" nodeType="afterGroup">
                            <p:stCondLst>
                              <p:cond delay="3500"/>
                            </p:stCondLst>
                            <p:childTnLst>
                              <p:par>
                                <p:cTn id="38" presetID="16" presetClass="entr" presetSubtype="37" fill="hold" nodeType="afterEffect">
                                  <p:stCondLst>
                                    <p:cond delay="1000"/>
                                  </p:stCondLst>
                                  <p:childTnLst>
                                    <p:set>
                                      <p:cBhvr>
                                        <p:cTn id="39" dur="1" fill="hold">
                                          <p:stCondLst>
                                            <p:cond delay="0"/>
                                          </p:stCondLst>
                                        </p:cTn>
                                        <p:tgtEl>
                                          <p:spTgt spid="67603"/>
                                        </p:tgtEl>
                                        <p:attrNameLst>
                                          <p:attrName>style.visibility</p:attrName>
                                        </p:attrNameLst>
                                      </p:cBhvr>
                                      <p:to>
                                        <p:strVal val="visible"/>
                                      </p:to>
                                    </p:set>
                                    <p:animEffect transition="in" filter="barn(outVertical)">
                                      <p:cBhvr>
                                        <p:cTn id="40" dur="500"/>
                                        <p:tgtEl>
                                          <p:spTgt spid="67603"/>
                                        </p:tgtEl>
                                      </p:cBhvr>
                                    </p:animEffect>
                                  </p:childTnLst>
                                </p:cTn>
                              </p:par>
                            </p:childTnLst>
                          </p:cTn>
                        </p:par>
                        <p:par>
                          <p:cTn id="41" fill="hold" nodeType="afterGroup">
                            <p:stCondLst>
                              <p:cond delay="5000"/>
                            </p:stCondLst>
                            <p:childTnLst>
                              <p:par>
                                <p:cTn id="42" presetID="16" presetClass="entr" presetSubtype="37" fill="hold" nodeType="afterEffect">
                                  <p:stCondLst>
                                    <p:cond delay="1000"/>
                                  </p:stCondLst>
                                  <p:childTnLst>
                                    <p:set>
                                      <p:cBhvr>
                                        <p:cTn id="43" dur="1" fill="hold">
                                          <p:stCondLst>
                                            <p:cond delay="0"/>
                                          </p:stCondLst>
                                        </p:cTn>
                                        <p:tgtEl>
                                          <p:spTgt spid="67607"/>
                                        </p:tgtEl>
                                        <p:attrNameLst>
                                          <p:attrName>style.visibility</p:attrName>
                                        </p:attrNameLst>
                                      </p:cBhvr>
                                      <p:to>
                                        <p:strVal val="visible"/>
                                      </p:to>
                                    </p:set>
                                    <p:animEffect transition="in" filter="barn(outVertical)">
                                      <p:cBhvr>
                                        <p:cTn id="44" dur="500"/>
                                        <p:tgtEl>
                                          <p:spTgt spid="67607"/>
                                        </p:tgtEl>
                                      </p:cBhvr>
                                    </p:animEffect>
                                  </p:childTnLst>
                                </p:cTn>
                              </p:par>
                            </p:childTnLst>
                          </p:cTn>
                        </p:par>
                        <p:par>
                          <p:cTn id="45" fill="hold" nodeType="afterGroup">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67620"/>
                                        </p:tgtEl>
                                        <p:attrNameLst>
                                          <p:attrName>style.visibility</p:attrName>
                                        </p:attrNameLst>
                                      </p:cBhvr>
                                      <p:to>
                                        <p:strVal val="visible"/>
                                      </p:to>
                                    </p:set>
                                    <p:animEffect transition="in" filter="wipe(left)">
                                      <p:cBhvr>
                                        <p:cTn id="48" dur="500"/>
                                        <p:tgtEl>
                                          <p:spTgt spid="67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2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8B35518-08A8-4036-85F6-37AEF1F315B0}"/>
              </a:ext>
            </a:extLst>
          </p:cNvPr>
          <p:cNvSpPr>
            <a:spLocks noGrp="1" noChangeArrowheads="1"/>
          </p:cNvSpPr>
          <p:nvPr>
            <p:ph type="title"/>
          </p:nvPr>
        </p:nvSpPr>
        <p:spPr>
          <a:xfrm>
            <a:off x="685800" y="558800"/>
            <a:ext cx="7772400" cy="8890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Center-of-Gravity Method</a:t>
            </a:r>
          </a:p>
        </p:txBody>
      </p:sp>
      <p:sp>
        <p:nvSpPr>
          <p:cNvPr id="69635" name="Rectangle 3">
            <a:extLst>
              <a:ext uri="{FF2B5EF4-FFF2-40B4-BE49-F238E27FC236}">
                <a16:creationId xmlns:a16="http://schemas.microsoft.com/office/drawing/2014/main" id="{1C85FFFB-CE37-4C75-AB69-C15B7ED6C6DF}"/>
              </a:ext>
            </a:extLst>
          </p:cNvPr>
          <p:cNvSpPr>
            <a:spLocks noChangeArrowheads="1"/>
          </p:cNvSpPr>
          <p:nvPr/>
        </p:nvSpPr>
        <p:spPr bwMode="auto">
          <a:xfrm>
            <a:off x="871538" y="1771650"/>
            <a:ext cx="739933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8163" indent="-538163">
              <a:defRPr sz="2400">
                <a:solidFill>
                  <a:schemeClr val="tx1"/>
                </a:solidFill>
                <a:latin typeface="Arial" panose="020B0604020202020204" pitchFamily="34" charset="0"/>
                <a:ea typeface="ＭＳ Ｐゴシック" panose="020B0600070205080204" pitchFamily="34" charset="-128"/>
              </a:defRPr>
            </a:lvl1pPr>
            <a:lvl2pPr marL="1165225" indent="-44767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Wingdings" panose="05000000000000000000" pitchFamily="2" charset="2"/>
              <a:buChar char="u"/>
            </a:pPr>
            <a:r>
              <a:rPr lang="en-US" altLang="en-US" sz="3200" b="1" dirty="0"/>
              <a:t>Finds location of distribution center that minimizes distribution costs</a:t>
            </a:r>
          </a:p>
          <a:p>
            <a:pPr eaLnBrk="1" hangingPunct="1">
              <a:lnSpc>
                <a:spcPct val="90000"/>
              </a:lnSpc>
              <a:spcAft>
                <a:spcPct val="40000"/>
              </a:spcAft>
              <a:buClr>
                <a:srgbClr val="BF0922"/>
              </a:buClr>
              <a:buFont typeface="Wingdings" panose="05000000000000000000" pitchFamily="2" charset="2"/>
              <a:buChar char="u"/>
            </a:pPr>
            <a:r>
              <a:rPr lang="en-US" altLang="en-US" sz="3200" b="1" dirty="0"/>
              <a:t>Considers</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Location of markets</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Volume of goods shipped to those markets</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Shipping cost (or distance)</a:t>
            </a:r>
            <a:endParaRPr lang="en-US" altLang="en-US" sz="3200" b="1"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9635"/>
                                        </p:tgtEl>
                                        <p:attrNameLst>
                                          <p:attrName>style.visibility</p:attrName>
                                        </p:attrNameLst>
                                      </p:cBhvr>
                                      <p:to>
                                        <p:strVal val="visible"/>
                                      </p:to>
                                    </p:set>
                                    <p:animEffect transition="in" filter="strips(downRight)">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A977458-D75E-447F-9C99-CDE31AE61E85}"/>
              </a:ext>
            </a:extLst>
          </p:cNvPr>
          <p:cNvSpPr>
            <a:spLocks noGrp="1" noChangeArrowheads="1"/>
          </p:cNvSpPr>
          <p:nvPr>
            <p:ph type="title"/>
          </p:nvPr>
        </p:nvSpPr>
        <p:spPr>
          <a:xfrm>
            <a:off x="685800" y="558800"/>
            <a:ext cx="7772400" cy="8890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Center-of-Gravity Method</a:t>
            </a:r>
          </a:p>
        </p:txBody>
      </p:sp>
      <p:sp>
        <p:nvSpPr>
          <p:cNvPr id="71683" name="Rectangle 3">
            <a:extLst>
              <a:ext uri="{FF2B5EF4-FFF2-40B4-BE49-F238E27FC236}">
                <a16:creationId xmlns:a16="http://schemas.microsoft.com/office/drawing/2014/main" id="{C1E30E46-093F-45C3-90B4-2AC122843CB8}"/>
              </a:ext>
            </a:extLst>
          </p:cNvPr>
          <p:cNvSpPr>
            <a:spLocks noChangeArrowheads="1"/>
          </p:cNvSpPr>
          <p:nvPr/>
        </p:nvSpPr>
        <p:spPr bwMode="auto">
          <a:xfrm>
            <a:off x="871538" y="1619250"/>
            <a:ext cx="735488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8163" indent="-538163">
              <a:defRPr sz="2400">
                <a:solidFill>
                  <a:schemeClr val="tx1"/>
                </a:solidFill>
                <a:latin typeface="Arial" panose="020B0604020202020204" pitchFamily="34" charset="0"/>
                <a:ea typeface="ＭＳ Ｐゴシック" panose="020B0600070205080204" pitchFamily="34" charset="-128"/>
              </a:defRPr>
            </a:lvl1pPr>
            <a:lvl2pPr marL="1165225" indent="-44767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Wingdings" panose="05000000000000000000" pitchFamily="2" charset="2"/>
              <a:buChar char="u"/>
            </a:pPr>
            <a:r>
              <a:rPr lang="en-US" altLang="en-US" sz="3200" b="1" dirty="0"/>
              <a:t>Place existing locations on a coordinate grid</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Grid origin and scale is arbitrary </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Maintain relative distances</a:t>
            </a:r>
            <a:r>
              <a:rPr lang="en-US" altLang="en-US" sz="3200" b="1" dirty="0"/>
              <a:t> </a:t>
            </a:r>
          </a:p>
          <a:p>
            <a:pPr eaLnBrk="1" hangingPunct="1">
              <a:lnSpc>
                <a:spcPct val="90000"/>
              </a:lnSpc>
              <a:spcAft>
                <a:spcPct val="40000"/>
              </a:spcAft>
              <a:buClr>
                <a:srgbClr val="BF0922"/>
              </a:buClr>
              <a:buFont typeface="Wingdings" panose="05000000000000000000" pitchFamily="2" charset="2"/>
              <a:buChar char="u"/>
            </a:pPr>
            <a:r>
              <a:rPr lang="en-US" altLang="en-US" sz="3200" b="1" dirty="0"/>
              <a:t>Calculate </a:t>
            </a:r>
            <a:r>
              <a:rPr lang="en-US" altLang="en-US" sz="3200" b="1" i="1" dirty="0"/>
              <a:t>X</a:t>
            </a:r>
            <a:r>
              <a:rPr lang="en-US" altLang="en-US" sz="3200" b="1" dirty="0"/>
              <a:t> and </a:t>
            </a:r>
            <a:r>
              <a:rPr lang="en-US" altLang="en-US" sz="3200" b="1" i="1" dirty="0"/>
              <a:t>Y</a:t>
            </a:r>
            <a:r>
              <a:rPr lang="en-US" altLang="en-US" sz="3200" b="1" dirty="0"/>
              <a:t> coordinates for ‘center of gravity’</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Assumes cost is directly proportional to distance and volume shipped</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1683"/>
                                        </p:tgtEl>
                                        <p:attrNameLst>
                                          <p:attrName>style.visibility</p:attrName>
                                        </p:attrNameLst>
                                      </p:cBhvr>
                                      <p:to>
                                        <p:strVal val="visible"/>
                                      </p:to>
                                    </p:set>
                                    <p:animEffect transition="in" filter="strips(downRight)">
                                      <p:cBhvr>
                                        <p:cTn id="7"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231944C2-5357-4E6D-A40B-70B2E7B2D43A}"/>
              </a:ext>
            </a:extLst>
          </p:cNvPr>
          <p:cNvSpPr>
            <a:spLocks noGrp="1" noChangeArrowheads="1"/>
          </p:cNvSpPr>
          <p:nvPr>
            <p:ph type="title"/>
          </p:nvPr>
        </p:nvSpPr>
        <p:spPr>
          <a:xfrm>
            <a:off x="685800" y="558800"/>
            <a:ext cx="7772400" cy="8890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Center-of-Gravity Method</a:t>
            </a:r>
          </a:p>
        </p:txBody>
      </p:sp>
      <p:grpSp>
        <p:nvGrpSpPr>
          <p:cNvPr id="73731" name="Group 3">
            <a:extLst>
              <a:ext uri="{FF2B5EF4-FFF2-40B4-BE49-F238E27FC236}">
                <a16:creationId xmlns:a16="http://schemas.microsoft.com/office/drawing/2014/main" id="{BB50FB17-ACA8-44A7-BA87-8361F953B1B9}"/>
              </a:ext>
            </a:extLst>
          </p:cNvPr>
          <p:cNvGrpSpPr>
            <a:grpSpLocks/>
          </p:cNvGrpSpPr>
          <p:nvPr/>
        </p:nvGrpSpPr>
        <p:grpSpPr bwMode="auto">
          <a:xfrm>
            <a:off x="2525713" y="1406525"/>
            <a:ext cx="4083050" cy="1593850"/>
            <a:chOff x="1591" y="1022"/>
            <a:chExt cx="2572" cy="1004"/>
          </a:xfrm>
        </p:grpSpPr>
        <p:sp>
          <p:nvSpPr>
            <p:cNvPr id="66573" name="Rectangle 4">
              <a:extLst>
                <a:ext uri="{FF2B5EF4-FFF2-40B4-BE49-F238E27FC236}">
                  <a16:creationId xmlns:a16="http://schemas.microsoft.com/office/drawing/2014/main" id="{40088614-9BD4-466A-8B39-66675CF9644F}"/>
                </a:ext>
              </a:extLst>
            </p:cNvPr>
            <p:cNvSpPr>
              <a:spLocks noChangeArrowheads="1"/>
            </p:cNvSpPr>
            <p:nvPr/>
          </p:nvSpPr>
          <p:spPr bwMode="auto">
            <a:xfrm>
              <a:off x="1591" y="1393"/>
              <a:ext cx="17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i="1" dirty="0"/>
                <a:t>x - </a:t>
              </a:r>
              <a:r>
                <a:rPr lang="en-US" altLang="en-US" sz="2800" b="1" dirty="0"/>
                <a:t>coordinate</a:t>
              </a:r>
              <a:r>
                <a:rPr lang="en-US" altLang="en-US" sz="2800" b="1" i="1" dirty="0"/>
                <a:t> =</a:t>
              </a:r>
            </a:p>
          </p:txBody>
        </p:sp>
        <p:grpSp>
          <p:nvGrpSpPr>
            <p:cNvPr id="66574" name="Group 5">
              <a:extLst>
                <a:ext uri="{FF2B5EF4-FFF2-40B4-BE49-F238E27FC236}">
                  <a16:creationId xmlns:a16="http://schemas.microsoft.com/office/drawing/2014/main" id="{40426CFF-E910-46E7-9596-FC38CA91A3BB}"/>
                </a:ext>
              </a:extLst>
            </p:cNvPr>
            <p:cNvGrpSpPr>
              <a:grpSpLocks/>
            </p:cNvGrpSpPr>
            <p:nvPr/>
          </p:nvGrpSpPr>
          <p:grpSpPr bwMode="auto">
            <a:xfrm>
              <a:off x="3407" y="1022"/>
              <a:ext cx="756" cy="1004"/>
              <a:chOff x="3407" y="1022"/>
              <a:chExt cx="756" cy="1004"/>
            </a:xfrm>
          </p:grpSpPr>
          <p:sp>
            <p:nvSpPr>
              <p:cNvPr id="66575" name="Rectangle 6">
                <a:extLst>
                  <a:ext uri="{FF2B5EF4-FFF2-40B4-BE49-F238E27FC236}">
                    <a16:creationId xmlns:a16="http://schemas.microsoft.com/office/drawing/2014/main" id="{85FDE314-5937-4C7A-BC8A-553B8C076E81}"/>
                  </a:ext>
                </a:extLst>
              </p:cNvPr>
              <p:cNvSpPr>
                <a:spLocks noChangeArrowheads="1"/>
              </p:cNvSpPr>
              <p:nvPr/>
            </p:nvSpPr>
            <p:spPr bwMode="auto">
              <a:xfrm>
                <a:off x="3407" y="1022"/>
                <a:ext cx="756" cy="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50000"/>
                  </a:lnSpc>
                </a:pPr>
                <a:r>
                  <a:rPr lang="en-US" altLang="en-US" sz="2800" b="1" dirty="0">
                    <a:cs typeface="Arial" panose="020B0604020202020204" pitchFamily="34" charset="0"/>
                    <a:sym typeface="Symbol" panose="05050102010706020507" pitchFamily="18" charset="2"/>
                  </a:rPr>
                  <a:t>∑</a:t>
                </a:r>
                <a:r>
                  <a:rPr lang="en-US" altLang="en-US" sz="2800" b="1" i="1" dirty="0" err="1">
                    <a:sym typeface="Symbol" panose="05050102010706020507" pitchFamily="18" charset="2"/>
                  </a:rPr>
                  <a:t>d</a:t>
                </a:r>
                <a:r>
                  <a:rPr lang="en-US" altLang="en-US" sz="2800" b="1" i="1" baseline="-25000" dirty="0" err="1">
                    <a:sym typeface="Symbol" panose="05050102010706020507" pitchFamily="18" charset="2"/>
                  </a:rPr>
                  <a:t>ix</a:t>
                </a:r>
                <a:r>
                  <a:rPr lang="en-US" altLang="en-US" sz="2800" b="1" i="1" dirty="0" err="1">
                    <a:sym typeface="Symbol" panose="05050102010706020507" pitchFamily="18" charset="2"/>
                  </a:rPr>
                  <a:t>Q</a:t>
                </a:r>
                <a:r>
                  <a:rPr lang="en-US" altLang="en-US" sz="2800" b="1" i="1" baseline="-25000" dirty="0" err="1">
                    <a:sym typeface="Symbol" panose="05050102010706020507" pitchFamily="18" charset="2"/>
                  </a:rPr>
                  <a:t>i</a:t>
                </a:r>
                <a:endParaRPr lang="en-US" altLang="en-US" sz="2800" b="1" i="1" dirty="0">
                  <a:sym typeface="Symbol" panose="05050102010706020507" pitchFamily="18" charset="2"/>
                </a:endParaRPr>
              </a:p>
              <a:p>
                <a:pPr algn="ctr">
                  <a:lnSpc>
                    <a:spcPct val="150000"/>
                  </a:lnSpc>
                </a:pPr>
                <a:r>
                  <a:rPr lang="en-US" altLang="en-US" sz="2800" b="1" dirty="0">
                    <a:cs typeface="Arial" panose="020B0604020202020204" pitchFamily="34" charset="0"/>
                    <a:sym typeface="Symbol" panose="05050102010706020507" pitchFamily="18" charset="2"/>
                  </a:rPr>
                  <a:t>∑</a:t>
                </a:r>
                <a:r>
                  <a:rPr lang="en-US" altLang="en-US" sz="2800" b="1" i="1" dirty="0">
                    <a:sym typeface="Symbol" panose="05050102010706020507" pitchFamily="18" charset="2"/>
                  </a:rPr>
                  <a:t>Q</a:t>
                </a:r>
                <a:r>
                  <a:rPr lang="en-US" altLang="en-US" sz="2800" b="1" i="1" baseline="-25000" dirty="0">
                    <a:sym typeface="Symbol" panose="05050102010706020507" pitchFamily="18" charset="2"/>
                  </a:rPr>
                  <a:t>i</a:t>
                </a:r>
                <a:endParaRPr lang="en-US" altLang="en-US" sz="2800" b="1" i="1" dirty="0"/>
              </a:p>
            </p:txBody>
          </p:sp>
          <p:sp>
            <p:nvSpPr>
              <p:cNvPr id="66576" name="Rectangle 7">
                <a:extLst>
                  <a:ext uri="{FF2B5EF4-FFF2-40B4-BE49-F238E27FC236}">
                    <a16:creationId xmlns:a16="http://schemas.microsoft.com/office/drawing/2014/main" id="{CCA3A5D1-7BA1-4A81-A890-5C315E0498A2}"/>
                  </a:ext>
                </a:extLst>
              </p:cNvPr>
              <p:cNvSpPr>
                <a:spLocks noChangeArrowheads="1"/>
              </p:cNvSpPr>
              <p:nvPr/>
            </p:nvSpPr>
            <p:spPr bwMode="auto">
              <a:xfrm>
                <a:off x="3455" y="1386"/>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i="1"/>
                  <a:t>i</a:t>
                </a:r>
              </a:p>
            </p:txBody>
          </p:sp>
          <p:sp>
            <p:nvSpPr>
              <p:cNvPr id="66577" name="Rectangle 8">
                <a:extLst>
                  <a:ext uri="{FF2B5EF4-FFF2-40B4-BE49-F238E27FC236}">
                    <a16:creationId xmlns:a16="http://schemas.microsoft.com/office/drawing/2014/main" id="{C5544CE3-B15B-41EB-9B46-4328108BE746}"/>
                  </a:ext>
                </a:extLst>
              </p:cNvPr>
              <p:cNvSpPr>
                <a:spLocks noChangeArrowheads="1"/>
              </p:cNvSpPr>
              <p:nvPr/>
            </p:nvSpPr>
            <p:spPr bwMode="auto">
              <a:xfrm>
                <a:off x="3591" y="1795"/>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i="1"/>
                  <a:t>i</a:t>
                </a:r>
              </a:p>
            </p:txBody>
          </p:sp>
          <p:sp>
            <p:nvSpPr>
              <p:cNvPr id="66578" name="Line 9">
                <a:extLst>
                  <a:ext uri="{FF2B5EF4-FFF2-40B4-BE49-F238E27FC236}">
                    <a16:creationId xmlns:a16="http://schemas.microsoft.com/office/drawing/2014/main" id="{430BD5E2-1808-4C7F-AA79-8D394C85A7EA}"/>
                  </a:ext>
                </a:extLst>
              </p:cNvPr>
              <p:cNvSpPr>
                <a:spLocks noChangeShapeType="1"/>
              </p:cNvSpPr>
              <p:nvPr/>
            </p:nvSpPr>
            <p:spPr bwMode="auto">
              <a:xfrm>
                <a:off x="3407" y="1587"/>
                <a:ext cx="7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3738" name="Group 10">
            <a:extLst>
              <a:ext uri="{FF2B5EF4-FFF2-40B4-BE49-F238E27FC236}">
                <a16:creationId xmlns:a16="http://schemas.microsoft.com/office/drawing/2014/main" id="{2D8280B2-E283-4CC5-BE34-A97F6B2AAA08}"/>
              </a:ext>
            </a:extLst>
          </p:cNvPr>
          <p:cNvGrpSpPr>
            <a:grpSpLocks/>
          </p:cNvGrpSpPr>
          <p:nvPr/>
        </p:nvGrpSpPr>
        <p:grpSpPr bwMode="auto">
          <a:xfrm>
            <a:off x="2530475" y="2905125"/>
            <a:ext cx="4073525" cy="1593850"/>
            <a:chOff x="1594" y="1966"/>
            <a:chExt cx="2566" cy="1004"/>
          </a:xfrm>
        </p:grpSpPr>
        <p:grpSp>
          <p:nvGrpSpPr>
            <p:cNvPr id="66567" name="Group 11">
              <a:extLst>
                <a:ext uri="{FF2B5EF4-FFF2-40B4-BE49-F238E27FC236}">
                  <a16:creationId xmlns:a16="http://schemas.microsoft.com/office/drawing/2014/main" id="{C6D700EC-318F-46FE-B598-27EA824E5EEB}"/>
                </a:ext>
              </a:extLst>
            </p:cNvPr>
            <p:cNvGrpSpPr>
              <a:grpSpLocks/>
            </p:cNvGrpSpPr>
            <p:nvPr/>
          </p:nvGrpSpPr>
          <p:grpSpPr bwMode="auto">
            <a:xfrm>
              <a:off x="3404" y="1966"/>
              <a:ext cx="756" cy="1004"/>
              <a:chOff x="3404" y="1966"/>
              <a:chExt cx="756" cy="1004"/>
            </a:xfrm>
          </p:grpSpPr>
          <p:sp>
            <p:nvSpPr>
              <p:cNvPr id="66569" name="Rectangle 12">
                <a:extLst>
                  <a:ext uri="{FF2B5EF4-FFF2-40B4-BE49-F238E27FC236}">
                    <a16:creationId xmlns:a16="http://schemas.microsoft.com/office/drawing/2014/main" id="{6C53A5DC-5EFD-4EB3-B583-68040A4E8FA5}"/>
                  </a:ext>
                </a:extLst>
              </p:cNvPr>
              <p:cNvSpPr>
                <a:spLocks noChangeArrowheads="1"/>
              </p:cNvSpPr>
              <p:nvPr/>
            </p:nvSpPr>
            <p:spPr bwMode="auto">
              <a:xfrm>
                <a:off x="3404" y="1966"/>
                <a:ext cx="756" cy="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50000"/>
                  </a:lnSpc>
                </a:pPr>
                <a:r>
                  <a:rPr lang="en-US" altLang="en-US" sz="2800" b="1">
                    <a:cs typeface="Arial" panose="020B0604020202020204" pitchFamily="34" charset="0"/>
                    <a:sym typeface="Symbol" panose="05050102010706020507" pitchFamily="18" charset="2"/>
                  </a:rPr>
                  <a:t>∑</a:t>
                </a:r>
                <a:r>
                  <a:rPr lang="en-US" altLang="en-US" sz="2800" b="1" i="1">
                    <a:sym typeface="Symbol" panose="05050102010706020507" pitchFamily="18" charset="2"/>
                  </a:rPr>
                  <a:t>d</a:t>
                </a:r>
                <a:r>
                  <a:rPr lang="en-US" altLang="en-US" sz="2800" b="1" i="1" baseline="-25000">
                    <a:sym typeface="Symbol" panose="05050102010706020507" pitchFamily="18" charset="2"/>
                  </a:rPr>
                  <a:t>iy</a:t>
                </a:r>
                <a:r>
                  <a:rPr lang="en-US" altLang="en-US" sz="2800" b="1" i="1">
                    <a:sym typeface="Symbol" panose="05050102010706020507" pitchFamily="18" charset="2"/>
                  </a:rPr>
                  <a:t>Q</a:t>
                </a:r>
                <a:r>
                  <a:rPr lang="en-US" altLang="en-US" sz="2800" b="1" i="1" baseline="-25000">
                    <a:sym typeface="Symbol" panose="05050102010706020507" pitchFamily="18" charset="2"/>
                  </a:rPr>
                  <a:t>i</a:t>
                </a:r>
                <a:endParaRPr lang="en-US" altLang="en-US" sz="2800" b="1" i="1">
                  <a:sym typeface="Symbol" panose="05050102010706020507" pitchFamily="18" charset="2"/>
                </a:endParaRPr>
              </a:p>
              <a:p>
                <a:pPr algn="ctr">
                  <a:lnSpc>
                    <a:spcPct val="150000"/>
                  </a:lnSpc>
                </a:pPr>
                <a:r>
                  <a:rPr lang="en-US" altLang="en-US" sz="2800" b="1">
                    <a:cs typeface="Arial" panose="020B0604020202020204" pitchFamily="34" charset="0"/>
                    <a:sym typeface="Symbol" panose="05050102010706020507" pitchFamily="18" charset="2"/>
                  </a:rPr>
                  <a:t>∑</a:t>
                </a:r>
                <a:r>
                  <a:rPr lang="en-US" altLang="en-US" sz="2800" b="1" i="1">
                    <a:sym typeface="Symbol" panose="05050102010706020507" pitchFamily="18" charset="2"/>
                  </a:rPr>
                  <a:t>Q</a:t>
                </a:r>
                <a:r>
                  <a:rPr lang="en-US" altLang="en-US" sz="2800" b="1" i="1" baseline="-25000">
                    <a:sym typeface="Symbol" panose="05050102010706020507" pitchFamily="18" charset="2"/>
                  </a:rPr>
                  <a:t>i</a:t>
                </a:r>
                <a:endParaRPr lang="en-US" altLang="en-US" sz="2800" b="1" i="1"/>
              </a:p>
            </p:txBody>
          </p:sp>
          <p:sp>
            <p:nvSpPr>
              <p:cNvPr id="66570" name="Rectangle 13">
                <a:extLst>
                  <a:ext uri="{FF2B5EF4-FFF2-40B4-BE49-F238E27FC236}">
                    <a16:creationId xmlns:a16="http://schemas.microsoft.com/office/drawing/2014/main" id="{EB3DFA33-1DEC-43E7-BF00-2526802811D4}"/>
                  </a:ext>
                </a:extLst>
              </p:cNvPr>
              <p:cNvSpPr>
                <a:spLocks noChangeArrowheads="1"/>
              </p:cNvSpPr>
              <p:nvPr/>
            </p:nvSpPr>
            <p:spPr bwMode="auto">
              <a:xfrm>
                <a:off x="3452" y="2330"/>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i="1"/>
                  <a:t>i</a:t>
                </a:r>
              </a:p>
            </p:txBody>
          </p:sp>
          <p:sp>
            <p:nvSpPr>
              <p:cNvPr id="66571" name="Rectangle 14">
                <a:extLst>
                  <a:ext uri="{FF2B5EF4-FFF2-40B4-BE49-F238E27FC236}">
                    <a16:creationId xmlns:a16="http://schemas.microsoft.com/office/drawing/2014/main" id="{EAC04E2C-9722-4428-8178-7E86BF8AAB69}"/>
                  </a:ext>
                </a:extLst>
              </p:cNvPr>
              <p:cNvSpPr>
                <a:spLocks noChangeArrowheads="1"/>
              </p:cNvSpPr>
              <p:nvPr/>
            </p:nvSpPr>
            <p:spPr bwMode="auto">
              <a:xfrm>
                <a:off x="3588" y="2739"/>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i="1"/>
                  <a:t>i</a:t>
                </a:r>
              </a:p>
            </p:txBody>
          </p:sp>
          <p:sp>
            <p:nvSpPr>
              <p:cNvPr id="66572" name="Line 15">
                <a:extLst>
                  <a:ext uri="{FF2B5EF4-FFF2-40B4-BE49-F238E27FC236}">
                    <a16:creationId xmlns:a16="http://schemas.microsoft.com/office/drawing/2014/main" id="{0A9936DF-7168-45A4-A0BC-642DF408038A}"/>
                  </a:ext>
                </a:extLst>
              </p:cNvPr>
              <p:cNvSpPr>
                <a:spLocks noChangeShapeType="1"/>
              </p:cNvSpPr>
              <p:nvPr/>
            </p:nvSpPr>
            <p:spPr bwMode="auto">
              <a:xfrm>
                <a:off x="3404" y="2531"/>
                <a:ext cx="7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6568" name="Rectangle 16">
              <a:extLst>
                <a:ext uri="{FF2B5EF4-FFF2-40B4-BE49-F238E27FC236}">
                  <a16:creationId xmlns:a16="http://schemas.microsoft.com/office/drawing/2014/main" id="{BA3BD80A-A169-4E42-A578-DD43EF6467BB}"/>
                </a:ext>
              </a:extLst>
            </p:cNvPr>
            <p:cNvSpPr>
              <a:spLocks noChangeArrowheads="1"/>
            </p:cNvSpPr>
            <p:nvPr/>
          </p:nvSpPr>
          <p:spPr bwMode="auto">
            <a:xfrm>
              <a:off x="1594" y="2337"/>
              <a:ext cx="17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i="1"/>
                <a:t>y - </a:t>
              </a:r>
              <a:r>
                <a:rPr lang="en-US" altLang="en-US" sz="2800" b="1"/>
                <a:t>coordinate</a:t>
              </a:r>
              <a:r>
                <a:rPr lang="en-US" altLang="en-US" sz="2800" b="1" i="1"/>
                <a:t> =</a:t>
              </a:r>
            </a:p>
          </p:txBody>
        </p:sp>
      </p:grpSp>
      <p:sp>
        <p:nvSpPr>
          <p:cNvPr id="73745" name="Rectangle 17">
            <a:extLst>
              <a:ext uri="{FF2B5EF4-FFF2-40B4-BE49-F238E27FC236}">
                <a16:creationId xmlns:a16="http://schemas.microsoft.com/office/drawing/2014/main" id="{D62087A3-7626-4E34-9669-C62C856FDCE1}"/>
              </a:ext>
            </a:extLst>
          </p:cNvPr>
          <p:cNvSpPr>
            <a:spLocks noChangeArrowheads="1"/>
          </p:cNvSpPr>
          <p:nvPr/>
        </p:nvSpPr>
        <p:spPr bwMode="auto">
          <a:xfrm>
            <a:off x="1317625" y="4710113"/>
            <a:ext cx="650716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197100" indent="-2197100">
              <a:tabLst>
                <a:tab pos="1625600" algn="r"/>
                <a:tab pos="18161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625600" algn="r"/>
                <a:tab pos="18161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625600" algn="r"/>
                <a:tab pos="18161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625600" algn="r"/>
                <a:tab pos="18161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625600" algn="r"/>
                <a:tab pos="18161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625600" algn="r"/>
                <a:tab pos="18161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625600" algn="r"/>
                <a:tab pos="18161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625600" algn="r"/>
                <a:tab pos="18161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625600" algn="r"/>
                <a:tab pos="1816100" algn="l"/>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5000"/>
              </a:spcBef>
            </a:pPr>
            <a:r>
              <a:rPr lang="en-US" altLang="en-US" b="1"/>
              <a:t>where	</a:t>
            </a:r>
            <a:r>
              <a:rPr lang="en-US" altLang="en-US" b="1" i="1"/>
              <a:t>d</a:t>
            </a:r>
            <a:r>
              <a:rPr lang="en-US" altLang="en-US" b="1" i="1" baseline="-25000"/>
              <a:t>ix</a:t>
            </a:r>
            <a:r>
              <a:rPr lang="en-US" altLang="en-US" b="1"/>
              <a:t>	=	x-coordinate of location </a:t>
            </a:r>
            <a:r>
              <a:rPr lang="en-US" altLang="en-US" b="1" i="1"/>
              <a:t>i</a:t>
            </a:r>
          </a:p>
          <a:p>
            <a:pPr>
              <a:lnSpc>
                <a:spcPct val="90000"/>
              </a:lnSpc>
              <a:spcBef>
                <a:spcPct val="25000"/>
              </a:spcBef>
            </a:pPr>
            <a:r>
              <a:rPr lang="en-US" altLang="en-US" b="1"/>
              <a:t>	</a:t>
            </a:r>
            <a:r>
              <a:rPr lang="en-US" altLang="en-US" b="1" i="1"/>
              <a:t>d</a:t>
            </a:r>
            <a:r>
              <a:rPr lang="en-US" altLang="en-US" b="1" i="1" baseline="-25000"/>
              <a:t>iy</a:t>
            </a:r>
            <a:r>
              <a:rPr lang="en-US" altLang="en-US" b="1"/>
              <a:t>	=	y-coordinate of location </a:t>
            </a:r>
            <a:r>
              <a:rPr lang="en-US" altLang="en-US" b="1" i="1"/>
              <a:t>i</a:t>
            </a:r>
          </a:p>
          <a:p>
            <a:pPr>
              <a:lnSpc>
                <a:spcPct val="90000"/>
              </a:lnSpc>
              <a:spcBef>
                <a:spcPct val="25000"/>
              </a:spcBef>
            </a:pPr>
            <a:r>
              <a:rPr lang="en-US" altLang="en-US" b="1"/>
              <a:t>	</a:t>
            </a:r>
            <a:r>
              <a:rPr lang="en-US" altLang="en-US" b="1" i="1"/>
              <a:t>Q</a:t>
            </a:r>
            <a:r>
              <a:rPr lang="en-US" altLang="en-US" b="1" i="1" baseline="-25000"/>
              <a:t>i</a:t>
            </a:r>
            <a:r>
              <a:rPr lang="en-US" altLang="en-US" b="1"/>
              <a:t>	=	Quantity of goods moved to or from location </a:t>
            </a:r>
            <a:r>
              <a:rPr lang="en-US" altLang="en-US" b="1" i="1"/>
              <a:t>i</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73731"/>
                                        </p:tgtEl>
                                        <p:attrNameLst>
                                          <p:attrName>style.visibility</p:attrName>
                                        </p:attrNameLst>
                                      </p:cBhvr>
                                      <p:to>
                                        <p:strVal val="visible"/>
                                      </p:to>
                                    </p:set>
                                    <p:animEffect transition="in" filter="wipe(left)">
                                      <p:cBhvr>
                                        <p:cTn id="7" dur="1000"/>
                                        <p:tgtEl>
                                          <p:spTgt spid="73731"/>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73738"/>
                                        </p:tgtEl>
                                        <p:attrNameLst>
                                          <p:attrName>style.visibility</p:attrName>
                                        </p:attrNameLst>
                                      </p:cBhvr>
                                      <p:to>
                                        <p:strVal val="visible"/>
                                      </p:to>
                                    </p:set>
                                    <p:animEffect transition="in" filter="wipe(left)">
                                      <p:cBhvr>
                                        <p:cTn id="11" dur="1000"/>
                                        <p:tgtEl>
                                          <p:spTgt spid="73738"/>
                                        </p:tgtEl>
                                      </p:cBhvr>
                                    </p:animEffect>
                                  </p:childTnLst>
                                </p:cTn>
                              </p:par>
                            </p:childTnLst>
                          </p:cTn>
                        </p:par>
                        <p:par>
                          <p:cTn id="12" fill="hold" nodeType="afterGroup">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73745"/>
                                        </p:tgtEl>
                                        <p:attrNameLst>
                                          <p:attrName>style.visibility</p:attrName>
                                        </p:attrNameLst>
                                      </p:cBhvr>
                                      <p:to>
                                        <p:strVal val="visible"/>
                                      </p:to>
                                    </p:set>
                                    <p:animEffect transition="in" filter="wipe(left)">
                                      <p:cBhvr>
                                        <p:cTn id="15" dur="10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3F8EE61-C072-4F48-9AE7-A288B3FF4E62}"/>
              </a:ext>
            </a:extLst>
          </p:cNvPr>
          <p:cNvSpPr>
            <a:spLocks noGrp="1" noChangeArrowheads="1"/>
          </p:cNvSpPr>
          <p:nvPr>
            <p:ph type="title"/>
          </p:nvPr>
        </p:nvSpPr>
        <p:spPr>
          <a:xfrm>
            <a:off x="685800" y="558800"/>
            <a:ext cx="7772400" cy="8890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a:t>Center-of-Gravity Method</a:t>
            </a:r>
          </a:p>
        </p:txBody>
      </p:sp>
      <p:grpSp>
        <p:nvGrpSpPr>
          <p:cNvPr id="75779" name="Group 3">
            <a:extLst>
              <a:ext uri="{FF2B5EF4-FFF2-40B4-BE49-F238E27FC236}">
                <a16:creationId xmlns:a16="http://schemas.microsoft.com/office/drawing/2014/main" id="{E221E8C9-C8AB-4BB9-9ED3-DCA08FBBEA5D}"/>
              </a:ext>
            </a:extLst>
          </p:cNvPr>
          <p:cNvGrpSpPr>
            <a:grpSpLocks/>
          </p:cNvGrpSpPr>
          <p:nvPr/>
        </p:nvGrpSpPr>
        <p:grpSpPr bwMode="auto">
          <a:xfrm>
            <a:off x="1139825" y="1584325"/>
            <a:ext cx="6894513" cy="4729163"/>
            <a:chOff x="718" y="1070"/>
            <a:chExt cx="4343" cy="2979"/>
          </a:xfrm>
        </p:grpSpPr>
        <p:sp>
          <p:nvSpPr>
            <p:cNvPr id="68624" name="Freeform 4">
              <a:extLst>
                <a:ext uri="{FF2B5EF4-FFF2-40B4-BE49-F238E27FC236}">
                  <a16:creationId xmlns:a16="http://schemas.microsoft.com/office/drawing/2014/main" id="{AD2BF613-C6DC-4A48-8450-74DBD741188E}"/>
                </a:ext>
              </a:extLst>
            </p:cNvPr>
            <p:cNvSpPr>
              <a:spLocks/>
            </p:cNvSpPr>
            <p:nvPr/>
          </p:nvSpPr>
          <p:spPr bwMode="auto">
            <a:xfrm>
              <a:off x="1144" y="1304"/>
              <a:ext cx="3208" cy="2288"/>
            </a:xfrm>
            <a:custGeom>
              <a:avLst/>
              <a:gdLst>
                <a:gd name="T0" fmla="*/ 0 w 3208"/>
                <a:gd name="T1" fmla="*/ 0 h 2288"/>
                <a:gd name="T2" fmla="*/ 0 w 3208"/>
                <a:gd name="T3" fmla="*/ 2288 h 2288"/>
                <a:gd name="T4" fmla="*/ 3208 w 3208"/>
                <a:gd name="T5" fmla="*/ 2288 h 2288"/>
                <a:gd name="T6" fmla="*/ 0 60000 65536"/>
                <a:gd name="T7" fmla="*/ 0 60000 65536"/>
                <a:gd name="T8" fmla="*/ 0 60000 65536"/>
              </a:gdLst>
              <a:ahLst/>
              <a:cxnLst>
                <a:cxn ang="T6">
                  <a:pos x="T0" y="T1"/>
                </a:cxn>
                <a:cxn ang="T7">
                  <a:pos x="T2" y="T3"/>
                </a:cxn>
                <a:cxn ang="T8">
                  <a:pos x="T4" y="T5"/>
                </a:cxn>
              </a:cxnLst>
              <a:rect l="0" t="0" r="r" b="b"/>
              <a:pathLst>
                <a:path w="3208" h="2288">
                  <a:moveTo>
                    <a:pt x="0" y="0"/>
                  </a:moveTo>
                  <a:lnTo>
                    <a:pt x="0" y="2288"/>
                  </a:lnTo>
                  <a:lnTo>
                    <a:pt x="3208" y="2288"/>
                  </a:lnTo>
                </a:path>
              </a:pathLst>
            </a:custGeom>
            <a:noFill/>
            <a:ln w="38100" cmpd="sng">
              <a:solidFill>
                <a:schemeClr val="tx1"/>
              </a:solidFill>
              <a:round/>
              <a:headEnd type="triangl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5" name="Rectangle 5">
              <a:extLst>
                <a:ext uri="{FF2B5EF4-FFF2-40B4-BE49-F238E27FC236}">
                  <a16:creationId xmlns:a16="http://schemas.microsoft.com/office/drawing/2014/main" id="{DAE51835-00F7-430F-B70D-A1E70D0A3A87}"/>
                </a:ext>
              </a:extLst>
            </p:cNvPr>
            <p:cNvSpPr>
              <a:spLocks noChangeArrowheads="1"/>
            </p:cNvSpPr>
            <p:nvPr/>
          </p:nvSpPr>
          <p:spPr bwMode="auto">
            <a:xfrm>
              <a:off x="718" y="1070"/>
              <a:ext cx="8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t>North-South</a:t>
              </a:r>
            </a:p>
          </p:txBody>
        </p:sp>
        <p:sp>
          <p:nvSpPr>
            <p:cNvPr id="68626" name="Rectangle 6">
              <a:extLst>
                <a:ext uri="{FF2B5EF4-FFF2-40B4-BE49-F238E27FC236}">
                  <a16:creationId xmlns:a16="http://schemas.microsoft.com/office/drawing/2014/main" id="{AC99747B-1B0B-4D67-BDF3-FFA256F17130}"/>
                </a:ext>
              </a:extLst>
            </p:cNvPr>
            <p:cNvSpPr>
              <a:spLocks noChangeArrowheads="1"/>
            </p:cNvSpPr>
            <p:nvPr/>
          </p:nvSpPr>
          <p:spPr bwMode="auto">
            <a:xfrm>
              <a:off x="4326" y="3494"/>
              <a:ext cx="73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t>East-West</a:t>
              </a:r>
            </a:p>
          </p:txBody>
        </p:sp>
        <p:sp>
          <p:nvSpPr>
            <p:cNvPr id="68627" name="Rectangle 7">
              <a:extLst>
                <a:ext uri="{FF2B5EF4-FFF2-40B4-BE49-F238E27FC236}">
                  <a16:creationId xmlns:a16="http://schemas.microsoft.com/office/drawing/2014/main" id="{C5F3DDAA-8B32-43FD-96AF-6B326B5E407F}"/>
                </a:ext>
              </a:extLst>
            </p:cNvPr>
            <p:cNvSpPr>
              <a:spLocks noChangeArrowheads="1"/>
            </p:cNvSpPr>
            <p:nvPr/>
          </p:nvSpPr>
          <p:spPr bwMode="auto">
            <a:xfrm>
              <a:off x="795" y="1372"/>
              <a:ext cx="472" cy="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300000"/>
                </a:lnSpc>
              </a:pPr>
              <a:r>
                <a:rPr lang="en-US" altLang="en-US" sz="1600" b="1"/>
                <a:t>120  –</a:t>
              </a:r>
            </a:p>
            <a:p>
              <a:pPr algn="r">
                <a:lnSpc>
                  <a:spcPct val="300000"/>
                </a:lnSpc>
              </a:pPr>
              <a:r>
                <a:rPr lang="en-US" altLang="en-US" sz="1600" b="1"/>
                <a:t>90  –</a:t>
              </a:r>
            </a:p>
            <a:p>
              <a:pPr algn="r">
                <a:lnSpc>
                  <a:spcPct val="300000"/>
                </a:lnSpc>
              </a:pPr>
              <a:r>
                <a:rPr lang="en-US" altLang="en-US" sz="1600" b="1"/>
                <a:t>60  –</a:t>
              </a:r>
            </a:p>
            <a:p>
              <a:pPr algn="r">
                <a:lnSpc>
                  <a:spcPct val="300000"/>
                </a:lnSpc>
              </a:pPr>
              <a:r>
                <a:rPr lang="en-US" altLang="en-US" sz="1600" b="1"/>
                <a:t>30  –</a:t>
              </a:r>
            </a:p>
            <a:p>
              <a:pPr algn="r">
                <a:lnSpc>
                  <a:spcPct val="300000"/>
                </a:lnSpc>
              </a:pPr>
              <a:r>
                <a:rPr lang="en-US" altLang="en-US" sz="1600" b="1"/>
                <a:t>–</a:t>
              </a:r>
            </a:p>
          </p:txBody>
        </p:sp>
        <p:sp>
          <p:nvSpPr>
            <p:cNvPr id="68628" name="Rectangle 8">
              <a:extLst>
                <a:ext uri="{FF2B5EF4-FFF2-40B4-BE49-F238E27FC236}">
                  <a16:creationId xmlns:a16="http://schemas.microsoft.com/office/drawing/2014/main" id="{CADE7736-8AC1-47C3-90AD-CF7A50431705}"/>
                </a:ext>
              </a:extLst>
            </p:cNvPr>
            <p:cNvSpPr>
              <a:spLocks noChangeArrowheads="1"/>
            </p:cNvSpPr>
            <p:nvPr/>
          </p:nvSpPr>
          <p:spPr bwMode="auto">
            <a:xfrm>
              <a:off x="974" y="3462"/>
              <a:ext cx="3391"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9pPr>
            </a:lstStyle>
            <a:p>
              <a:pPr>
                <a:lnSpc>
                  <a:spcPct val="115000"/>
                </a:lnSpc>
              </a:pPr>
              <a:r>
                <a:rPr lang="en-US" altLang="en-US" sz="1000" b="1"/>
                <a:t>	|	|	|	|	|	|</a:t>
              </a:r>
              <a:endParaRPr lang="en-US" altLang="en-US" sz="1600" b="1"/>
            </a:p>
            <a:p>
              <a:pPr>
                <a:lnSpc>
                  <a:spcPct val="115000"/>
                </a:lnSpc>
              </a:pPr>
              <a:r>
                <a:rPr lang="en-US" altLang="en-US" sz="1600" b="1"/>
                <a:t>		30	60	90	120	150</a:t>
              </a:r>
            </a:p>
          </p:txBody>
        </p:sp>
        <p:sp>
          <p:nvSpPr>
            <p:cNvPr id="68629" name="Rectangle 9">
              <a:extLst>
                <a:ext uri="{FF2B5EF4-FFF2-40B4-BE49-F238E27FC236}">
                  <a16:creationId xmlns:a16="http://schemas.microsoft.com/office/drawing/2014/main" id="{8D4C6E9D-D457-48E0-B99E-87A83B6FBA3B}"/>
                </a:ext>
              </a:extLst>
            </p:cNvPr>
            <p:cNvSpPr>
              <a:spLocks noChangeArrowheads="1"/>
            </p:cNvSpPr>
            <p:nvPr/>
          </p:nvSpPr>
          <p:spPr bwMode="auto">
            <a:xfrm>
              <a:off x="1110" y="3729"/>
              <a:ext cx="737"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t>Arbitrary origin</a:t>
              </a:r>
            </a:p>
          </p:txBody>
        </p:sp>
        <p:sp>
          <p:nvSpPr>
            <p:cNvPr id="68630" name="Freeform 10">
              <a:extLst>
                <a:ext uri="{FF2B5EF4-FFF2-40B4-BE49-F238E27FC236}">
                  <a16:creationId xmlns:a16="http://schemas.microsoft.com/office/drawing/2014/main" id="{A855E637-E657-43BB-BC81-9870F2C8C4B8}"/>
                </a:ext>
              </a:extLst>
            </p:cNvPr>
            <p:cNvSpPr>
              <a:spLocks/>
            </p:cNvSpPr>
            <p:nvPr/>
          </p:nvSpPr>
          <p:spPr bwMode="auto">
            <a:xfrm>
              <a:off x="1077" y="3600"/>
              <a:ext cx="70" cy="221"/>
            </a:xfrm>
            <a:custGeom>
              <a:avLst/>
              <a:gdLst>
                <a:gd name="T0" fmla="*/ 70 w 70"/>
                <a:gd name="T1" fmla="*/ 221 h 221"/>
                <a:gd name="T2" fmla="*/ 3 w 70"/>
                <a:gd name="T3" fmla="*/ 123 h 221"/>
                <a:gd name="T4" fmla="*/ 51 w 70"/>
                <a:gd name="T5" fmla="*/ 0 h 221"/>
                <a:gd name="T6" fmla="*/ 0 60000 65536"/>
                <a:gd name="T7" fmla="*/ 0 60000 65536"/>
                <a:gd name="T8" fmla="*/ 0 60000 65536"/>
              </a:gdLst>
              <a:ahLst/>
              <a:cxnLst>
                <a:cxn ang="T6">
                  <a:pos x="T0" y="T1"/>
                </a:cxn>
                <a:cxn ang="T7">
                  <a:pos x="T2" y="T3"/>
                </a:cxn>
                <a:cxn ang="T8">
                  <a:pos x="T4" y="T5"/>
                </a:cxn>
              </a:cxnLst>
              <a:rect l="0" t="0" r="r" b="b"/>
              <a:pathLst>
                <a:path w="70" h="221">
                  <a:moveTo>
                    <a:pt x="70" y="221"/>
                  </a:moveTo>
                  <a:cubicBezTo>
                    <a:pt x="59" y="205"/>
                    <a:pt x="6" y="160"/>
                    <a:pt x="3" y="123"/>
                  </a:cubicBezTo>
                  <a:cubicBezTo>
                    <a:pt x="0" y="86"/>
                    <a:pt x="41" y="26"/>
                    <a:pt x="51" y="0"/>
                  </a:cubicBezTo>
                </a:path>
              </a:pathLst>
            </a:custGeom>
            <a:noFill/>
            <a:ln w="57150" cmpd="sng">
              <a:solidFill>
                <a:schemeClr val="tx1"/>
              </a:solidFill>
              <a:round/>
              <a:headEn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787" name="Group 11">
            <a:extLst>
              <a:ext uri="{FF2B5EF4-FFF2-40B4-BE49-F238E27FC236}">
                <a16:creationId xmlns:a16="http://schemas.microsoft.com/office/drawing/2014/main" id="{47926852-DB11-418B-AEB4-3984E8A2128C}"/>
              </a:ext>
            </a:extLst>
          </p:cNvPr>
          <p:cNvGrpSpPr>
            <a:grpSpLocks/>
          </p:cNvGrpSpPr>
          <p:nvPr/>
        </p:nvGrpSpPr>
        <p:grpSpPr bwMode="auto">
          <a:xfrm>
            <a:off x="1812925" y="1916113"/>
            <a:ext cx="5340350" cy="3160712"/>
            <a:chOff x="1142" y="1279"/>
            <a:chExt cx="3364" cy="1991"/>
          </a:xfrm>
        </p:grpSpPr>
        <p:sp>
          <p:nvSpPr>
            <p:cNvPr id="68615" name="Oval 12">
              <a:extLst>
                <a:ext uri="{FF2B5EF4-FFF2-40B4-BE49-F238E27FC236}">
                  <a16:creationId xmlns:a16="http://schemas.microsoft.com/office/drawing/2014/main" id="{2A37028A-FA76-492F-9136-38AC3AEDB665}"/>
                </a:ext>
              </a:extLst>
            </p:cNvPr>
            <p:cNvSpPr>
              <a:spLocks noChangeArrowheads="1"/>
            </p:cNvSpPr>
            <p:nvPr/>
          </p:nvSpPr>
          <p:spPr bwMode="auto">
            <a:xfrm>
              <a:off x="1672" y="1664"/>
              <a:ext cx="168" cy="1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8616" name="Oval 13">
              <a:extLst>
                <a:ext uri="{FF2B5EF4-FFF2-40B4-BE49-F238E27FC236}">
                  <a16:creationId xmlns:a16="http://schemas.microsoft.com/office/drawing/2014/main" id="{0E3CB046-7349-4A0B-8ED2-92A145EA6D3A}"/>
                </a:ext>
              </a:extLst>
            </p:cNvPr>
            <p:cNvSpPr>
              <a:spLocks noChangeArrowheads="1"/>
            </p:cNvSpPr>
            <p:nvPr/>
          </p:nvSpPr>
          <p:spPr bwMode="auto">
            <a:xfrm>
              <a:off x="2280" y="2888"/>
              <a:ext cx="168" cy="1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8617" name="Rectangle 14">
              <a:extLst>
                <a:ext uri="{FF2B5EF4-FFF2-40B4-BE49-F238E27FC236}">
                  <a16:creationId xmlns:a16="http://schemas.microsoft.com/office/drawing/2014/main" id="{FA46AADF-F02C-4995-B8E6-281E6D1057EE}"/>
                </a:ext>
              </a:extLst>
            </p:cNvPr>
            <p:cNvSpPr>
              <a:spLocks noChangeArrowheads="1"/>
            </p:cNvSpPr>
            <p:nvPr/>
          </p:nvSpPr>
          <p:spPr bwMode="auto">
            <a:xfrm>
              <a:off x="1142" y="1439"/>
              <a:ext cx="13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Chicago (30, 120)</a:t>
              </a:r>
            </a:p>
          </p:txBody>
        </p:sp>
        <p:grpSp>
          <p:nvGrpSpPr>
            <p:cNvPr id="68618" name="Group 15">
              <a:extLst>
                <a:ext uri="{FF2B5EF4-FFF2-40B4-BE49-F238E27FC236}">
                  <a16:creationId xmlns:a16="http://schemas.microsoft.com/office/drawing/2014/main" id="{4D146D03-D9F9-455B-9880-ACCBAF55BF7F}"/>
                </a:ext>
              </a:extLst>
            </p:cNvPr>
            <p:cNvGrpSpPr>
              <a:grpSpLocks/>
            </p:cNvGrpSpPr>
            <p:nvPr/>
          </p:nvGrpSpPr>
          <p:grpSpPr bwMode="auto">
            <a:xfrm>
              <a:off x="2888" y="1279"/>
              <a:ext cx="1618" cy="743"/>
              <a:chOff x="2888" y="1279"/>
              <a:chExt cx="1618" cy="743"/>
            </a:xfrm>
          </p:grpSpPr>
          <p:sp>
            <p:nvSpPr>
              <p:cNvPr id="68620" name="Oval 16">
                <a:extLst>
                  <a:ext uri="{FF2B5EF4-FFF2-40B4-BE49-F238E27FC236}">
                    <a16:creationId xmlns:a16="http://schemas.microsoft.com/office/drawing/2014/main" id="{B9ED7DFB-4431-4B2C-8779-63649DD435D9}"/>
                  </a:ext>
                </a:extLst>
              </p:cNvPr>
              <p:cNvSpPr>
                <a:spLocks noChangeArrowheads="1"/>
              </p:cNvSpPr>
              <p:nvPr/>
            </p:nvSpPr>
            <p:spPr bwMode="auto">
              <a:xfrm>
                <a:off x="2888" y="1824"/>
                <a:ext cx="168" cy="1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8621" name="Oval 17">
                <a:extLst>
                  <a:ext uri="{FF2B5EF4-FFF2-40B4-BE49-F238E27FC236}">
                    <a16:creationId xmlns:a16="http://schemas.microsoft.com/office/drawing/2014/main" id="{A6424434-D9CD-450A-ACDD-71C3281F2EF4}"/>
                  </a:ext>
                </a:extLst>
              </p:cNvPr>
              <p:cNvSpPr>
                <a:spLocks noChangeArrowheads="1"/>
              </p:cNvSpPr>
              <p:nvPr/>
            </p:nvSpPr>
            <p:spPr bwMode="auto">
              <a:xfrm>
                <a:off x="3616" y="1504"/>
                <a:ext cx="168" cy="1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8622" name="Rectangle 18">
                <a:extLst>
                  <a:ext uri="{FF2B5EF4-FFF2-40B4-BE49-F238E27FC236}">
                    <a16:creationId xmlns:a16="http://schemas.microsoft.com/office/drawing/2014/main" id="{4B582FFE-A9C1-4530-974E-8D73634F005F}"/>
                  </a:ext>
                </a:extLst>
              </p:cNvPr>
              <p:cNvSpPr>
                <a:spLocks noChangeArrowheads="1"/>
              </p:cNvSpPr>
              <p:nvPr/>
            </p:nvSpPr>
            <p:spPr bwMode="auto">
              <a:xfrm>
                <a:off x="2958" y="1279"/>
                <a:ext cx="14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New York (130, 130)</a:t>
                </a:r>
              </a:p>
            </p:txBody>
          </p:sp>
          <p:sp>
            <p:nvSpPr>
              <p:cNvPr id="68623" name="Rectangle 19">
                <a:extLst>
                  <a:ext uri="{FF2B5EF4-FFF2-40B4-BE49-F238E27FC236}">
                    <a16:creationId xmlns:a16="http://schemas.microsoft.com/office/drawing/2014/main" id="{07DD4C2E-5CAE-423B-853F-9C5F93C18487}"/>
                  </a:ext>
                </a:extLst>
              </p:cNvPr>
              <p:cNvSpPr>
                <a:spLocks noChangeArrowheads="1"/>
              </p:cNvSpPr>
              <p:nvPr/>
            </p:nvSpPr>
            <p:spPr bwMode="auto">
              <a:xfrm>
                <a:off x="3054" y="1791"/>
                <a:ext cx="14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Pittsburgh (90, 110)</a:t>
                </a:r>
              </a:p>
            </p:txBody>
          </p:sp>
        </p:grpSp>
        <p:sp>
          <p:nvSpPr>
            <p:cNvPr id="68619" name="Rectangle 20">
              <a:extLst>
                <a:ext uri="{FF2B5EF4-FFF2-40B4-BE49-F238E27FC236}">
                  <a16:creationId xmlns:a16="http://schemas.microsoft.com/office/drawing/2014/main" id="{81223681-7FC9-42A3-9602-9D4E9476C2CC}"/>
                </a:ext>
              </a:extLst>
            </p:cNvPr>
            <p:cNvSpPr>
              <a:spLocks noChangeArrowheads="1"/>
            </p:cNvSpPr>
            <p:nvPr/>
          </p:nvSpPr>
          <p:spPr bwMode="auto">
            <a:xfrm>
              <a:off x="1788" y="3039"/>
              <a:ext cx="11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Atlanta (60, 40)</a:t>
              </a:r>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75779"/>
                                        </p:tgtEl>
                                        <p:attrNameLst>
                                          <p:attrName>style.visibility</p:attrName>
                                        </p:attrNameLst>
                                      </p:cBhvr>
                                      <p:to>
                                        <p:strVal val="visible"/>
                                      </p:to>
                                    </p:set>
                                    <p:animEffect transition="in" filter="wipe(left)">
                                      <p:cBhvr>
                                        <p:cTn id="7" dur="500"/>
                                        <p:tgtEl>
                                          <p:spTgt spid="75779"/>
                                        </p:tgtEl>
                                      </p:cBhvr>
                                    </p:animEffect>
                                  </p:childTnLst>
                                </p:cTn>
                              </p:par>
                            </p:childTnLst>
                          </p:cTn>
                        </p:par>
                        <p:par>
                          <p:cTn id="8" fill="hold" nodeType="afterGroup">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75787"/>
                                        </p:tgtEl>
                                        <p:attrNameLst>
                                          <p:attrName>style.visibility</p:attrName>
                                        </p:attrNameLst>
                                      </p:cBhvr>
                                      <p:to>
                                        <p:strVal val="visible"/>
                                      </p:to>
                                    </p:set>
                                    <p:animEffect transition="in" filter="wipe(left)">
                                      <p:cBhvr>
                                        <p:cTn id="11" dur="500"/>
                                        <p:tgtEl>
                                          <p:spTgt spid="75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DD7EF36-2A9C-4D12-B11C-ABE1E4A1A1C4}"/>
              </a:ext>
            </a:extLst>
          </p:cNvPr>
          <p:cNvSpPr>
            <a:spLocks noGrp="1" noChangeArrowheads="1"/>
          </p:cNvSpPr>
          <p:nvPr>
            <p:ph type="title"/>
          </p:nvPr>
        </p:nvSpPr>
        <p:spPr>
          <a:xfrm>
            <a:off x="685800" y="558800"/>
            <a:ext cx="7772400" cy="8890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a:t>Center-of-Gravity Method</a:t>
            </a:r>
          </a:p>
        </p:txBody>
      </p:sp>
      <p:grpSp>
        <p:nvGrpSpPr>
          <p:cNvPr id="77827" name="Group 3">
            <a:extLst>
              <a:ext uri="{FF2B5EF4-FFF2-40B4-BE49-F238E27FC236}">
                <a16:creationId xmlns:a16="http://schemas.microsoft.com/office/drawing/2014/main" id="{1A0AD476-30B9-4694-A62B-82F4031C6F14}"/>
              </a:ext>
            </a:extLst>
          </p:cNvPr>
          <p:cNvGrpSpPr>
            <a:grpSpLocks/>
          </p:cNvGrpSpPr>
          <p:nvPr/>
        </p:nvGrpSpPr>
        <p:grpSpPr bwMode="auto">
          <a:xfrm>
            <a:off x="1222375" y="1581150"/>
            <a:ext cx="6702425" cy="2243138"/>
            <a:chOff x="786" y="1148"/>
            <a:chExt cx="4222" cy="1413"/>
          </a:xfrm>
        </p:grpSpPr>
        <p:sp>
          <p:nvSpPr>
            <p:cNvPr id="70672" name="Rectangle 4">
              <a:extLst>
                <a:ext uri="{FF2B5EF4-FFF2-40B4-BE49-F238E27FC236}">
                  <a16:creationId xmlns:a16="http://schemas.microsoft.com/office/drawing/2014/main" id="{5839CCF3-90CB-481F-8EE2-8D1C85486513}"/>
                </a:ext>
              </a:extLst>
            </p:cNvPr>
            <p:cNvSpPr>
              <a:spLocks noChangeArrowheads="1"/>
            </p:cNvSpPr>
            <p:nvPr/>
          </p:nvSpPr>
          <p:spPr bwMode="auto">
            <a:xfrm>
              <a:off x="786" y="1148"/>
              <a:ext cx="4188"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1244600" algn="ctr"/>
                  <a:tab pos="4864100" algn="ct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244600" algn="ctr"/>
                  <a:tab pos="4864100" algn="ct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244600" algn="ctr"/>
                  <a:tab pos="4864100" algn="ct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244600" algn="ctr"/>
                  <a:tab pos="4864100" algn="ct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244600" algn="ctr"/>
                  <a:tab pos="4864100" algn="ct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244600" algn="ctr"/>
                  <a:tab pos="4864100" algn="ct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244600" algn="ctr"/>
                  <a:tab pos="4864100" algn="ct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244600" algn="ctr"/>
                  <a:tab pos="4864100" algn="ct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244600" algn="ctr"/>
                  <a:tab pos="4864100" algn="ctr"/>
                </a:tabLs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b="1"/>
                <a:t>		Number of Containers</a:t>
              </a:r>
            </a:p>
            <a:p>
              <a:pPr>
                <a:lnSpc>
                  <a:spcPct val="85000"/>
                </a:lnSpc>
              </a:pPr>
              <a:r>
                <a:rPr lang="en-US" altLang="en-US" b="1"/>
                <a:t>	Store Location	Shipped per Month</a:t>
              </a:r>
            </a:p>
          </p:txBody>
        </p:sp>
        <p:sp>
          <p:nvSpPr>
            <p:cNvPr id="70673" name="Rectangle 5">
              <a:extLst>
                <a:ext uri="{FF2B5EF4-FFF2-40B4-BE49-F238E27FC236}">
                  <a16:creationId xmlns:a16="http://schemas.microsoft.com/office/drawing/2014/main" id="{C8B51713-EDDD-4611-B303-3E98A8CBC711}"/>
                </a:ext>
              </a:extLst>
            </p:cNvPr>
            <p:cNvSpPr>
              <a:spLocks noChangeArrowheads="1"/>
            </p:cNvSpPr>
            <p:nvPr/>
          </p:nvSpPr>
          <p:spPr bwMode="auto">
            <a:xfrm>
              <a:off x="902" y="1583"/>
              <a:ext cx="3813"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5054600"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292100" algn="l"/>
                  <a:tab pos="5054600"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292100" algn="l"/>
                  <a:tab pos="5054600"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292100" algn="l"/>
                  <a:tab pos="5054600"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292100" algn="l"/>
                  <a:tab pos="5054600"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92100" algn="l"/>
                  <a:tab pos="5054600"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92100" algn="l"/>
                  <a:tab pos="5054600"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92100" algn="l"/>
                  <a:tab pos="5054600"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92100" algn="l"/>
                  <a:tab pos="5054600" algn="r"/>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b="1"/>
                <a:t>	Chicago (30, 120)	2,000</a:t>
              </a:r>
            </a:p>
            <a:p>
              <a:r>
                <a:rPr lang="en-US" altLang="en-US" b="1"/>
                <a:t>	Pittsburgh (90, 110)	1,000</a:t>
              </a:r>
            </a:p>
            <a:p>
              <a:r>
                <a:rPr lang="en-US" altLang="en-US" b="1"/>
                <a:t>	New York (130, 130)	1,000</a:t>
              </a:r>
            </a:p>
            <a:p>
              <a:r>
                <a:rPr lang="en-US" altLang="en-US" b="1"/>
                <a:t>	Atlanta (60, 40)	2,000</a:t>
              </a:r>
            </a:p>
          </p:txBody>
        </p:sp>
        <p:sp>
          <p:nvSpPr>
            <p:cNvPr id="70674" name="Line 6">
              <a:extLst>
                <a:ext uri="{FF2B5EF4-FFF2-40B4-BE49-F238E27FC236}">
                  <a16:creationId xmlns:a16="http://schemas.microsoft.com/office/drawing/2014/main" id="{81A88DB8-611D-4262-8EA3-72D60F4A5355}"/>
                </a:ext>
              </a:extLst>
            </p:cNvPr>
            <p:cNvSpPr>
              <a:spLocks noChangeShapeType="1"/>
            </p:cNvSpPr>
            <p:nvPr/>
          </p:nvSpPr>
          <p:spPr bwMode="auto">
            <a:xfrm>
              <a:off x="912" y="1616"/>
              <a:ext cx="40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831" name="Group 7">
            <a:extLst>
              <a:ext uri="{FF2B5EF4-FFF2-40B4-BE49-F238E27FC236}">
                <a16:creationId xmlns:a16="http://schemas.microsoft.com/office/drawing/2014/main" id="{FF987755-28F7-4C34-8648-C941AE6365C7}"/>
              </a:ext>
            </a:extLst>
          </p:cNvPr>
          <p:cNvGrpSpPr>
            <a:grpSpLocks/>
          </p:cNvGrpSpPr>
          <p:nvPr/>
        </p:nvGrpSpPr>
        <p:grpSpPr bwMode="auto">
          <a:xfrm>
            <a:off x="530225" y="4051300"/>
            <a:ext cx="7835900" cy="1106488"/>
            <a:chOff x="454" y="2624"/>
            <a:chExt cx="4936" cy="697"/>
          </a:xfrm>
        </p:grpSpPr>
        <p:sp>
          <p:nvSpPr>
            <p:cNvPr id="70667" name="Rectangle 8">
              <a:extLst>
                <a:ext uri="{FF2B5EF4-FFF2-40B4-BE49-F238E27FC236}">
                  <a16:creationId xmlns:a16="http://schemas.microsoft.com/office/drawing/2014/main" id="{D2C7F92C-7031-4717-93BC-C924631D794F}"/>
                </a:ext>
              </a:extLst>
            </p:cNvPr>
            <p:cNvSpPr>
              <a:spLocks noChangeArrowheads="1"/>
            </p:cNvSpPr>
            <p:nvPr/>
          </p:nvSpPr>
          <p:spPr bwMode="auto">
            <a:xfrm>
              <a:off x="454" y="2767"/>
              <a:ext cx="12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i="1"/>
                <a:t>x</a:t>
              </a:r>
              <a:r>
                <a:rPr lang="en-US" altLang="en-US" sz="2000" b="1"/>
                <a:t>-coordinate =</a:t>
              </a:r>
            </a:p>
          </p:txBody>
        </p:sp>
        <p:grpSp>
          <p:nvGrpSpPr>
            <p:cNvPr id="70668" name="Group 9">
              <a:extLst>
                <a:ext uri="{FF2B5EF4-FFF2-40B4-BE49-F238E27FC236}">
                  <a16:creationId xmlns:a16="http://schemas.microsoft.com/office/drawing/2014/main" id="{58ED1770-8A8B-4A4E-8027-9915F977BFEB}"/>
                </a:ext>
              </a:extLst>
            </p:cNvPr>
            <p:cNvGrpSpPr>
              <a:grpSpLocks/>
            </p:cNvGrpSpPr>
            <p:nvPr/>
          </p:nvGrpSpPr>
          <p:grpSpPr bwMode="auto">
            <a:xfrm>
              <a:off x="1650" y="2624"/>
              <a:ext cx="3740" cy="500"/>
              <a:chOff x="1666" y="2600"/>
              <a:chExt cx="3740" cy="500"/>
            </a:xfrm>
          </p:grpSpPr>
          <p:sp>
            <p:nvSpPr>
              <p:cNvPr id="70670" name="Rectangle 10">
                <a:extLst>
                  <a:ext uri="{FF2B5EF4-FFF2-40B4-BE49-F238E27FC236}">
                    <a16:creationId xmlns:a16="http://schemas.microsoft.com/office/drawing/2014/main" id="{390C2AB5-A244-44BE-AD30-36A3898024DE}"/>
                  </a:ext>
                </a:extLst>
              </p:cNvPr>
              <p:cNvSpPr>
                <a:spLocks noChangeArrowheads="1"/>
              </p:cNvSpPr>
              <p:nvPr/>
            </p:nvSpPr>
            <p:spPr bwMode="auto">
              <a:xfrm>
                <a:off x="1666" y="2600"/>
                <a:ext cx="3740"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5000"/>
                  </a:lnSpc>
                </a:pPr>
                <a:r>
                  <a:rPr lang="en-US" altLang="en-US" sz="2000" b="1"/>
                  <a:t>(30)(2000) + (90)(1000) + (130)(1000) + (60)(2000)</a:t>
                </a:r>
              </a:p>
              <a:p>
                <a:pPr algn="ctr">
                  <a:lnSpc>
                    <a:spcPct val="115000"/>
                  </a:lnSpc>
                </a:pPr>
                <a:r>
                  <a:rPr lang="en-US" altLang="en-US" sz="2000" b="1"/>
                  <a:t>2000 + 1000 + 1000 + 2000</a:t>
                </a:r>
              </a:p>
            </p:txBody>
          </p:sp>
          <p:sp>
            <p:nvSpPr>
              <p:cNvPr id="70671" name="Line 11">
                <a:extLst>
                  <a:ext uri="{FF2B5EF4-FFF2-40B4-BE49-F238E27FC236}">
                    <a16:creationId xmlns:a16="http://schemas.microsoft.com/office/drawing/2014/main" id="{065B5AEB-4B23-4066-AD9C-4525508A80C6}"/>
                  </a:ext>
                </a:extLst>
              </p:cNvPr>
              <p:cNvSpPr>
                <a:spLocks noChangeShapeType="1"/>
              </p:cNvSpPr>
              <p:nvPr/>
            </p:nvSpPr>
            <p:spPr bwMode="auto">
              <a:xfrm>
                <a:off x="1704" y="2872"/>
                <a:ext cx="364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69" name="Rectangle 12">
              <a:extLst>
                <a:ext uri="{FF2B5EF4-FFF2-40B4-BE49-F238E27FC236}">
                  <a16:creationId xmlns:a16="http://schemas.microsoft.com/office/drawing/2014/main" id="{E5843234-C8FD-4D3B-97A9-6EAB30DA2DF2}"/>
                </a:ext>
              </a:extLst>
            </p:cNvPr>
            <p:cNvSpPr>
              <a:spLocks noChangeArrowheads="1"/>
            </p:cNvSpPr>
            <p:nvPr/>
          </p:nvSpPr>
          <p:spPr bwMode="auto">
            <a:xfrm>
              <a:off x="1454" y="3071"/>
              <a:ext cx="5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t>= 66.7</a:t>
              </a:r>
            </a:p>
          </p:txBody>
        </p:sp>
      </p:grpSp>
      <p:grpSp>
        <p:nvGrpSpPr>
          <p:cNvPr id="77837" name="Group 13">
            <a:extLst>
              <a:ext uri="{FF2B5EF4-FFF2-40B4-BE49-F238E27FC236}">
                <a16:creationId xmlns:a16="http://schemas.microsoft.com/office/drawing/2014/main" id="{7B2F22F5-21C6-4ACF-86E7-BA514CE81E09}"/>
              </a:ext>
            </a:extLst>
          </p:cNvPr>
          <p:cNvGrpSpPr>
            <a:grpSpLocks/>
          </p:cNvGrpSpPr>
          <p:nvPr/>
        </p:nvGrpSpPr>
        <p:grpSpPr bwMode="auto">
          <a:xfrm>
            <a:off x="530225" y="5194300"/>
            <a:ext cx="8131175" cy="1106488"/>
            <a:chOff x="454" y="3344"/>
            <a:chExt cx="5122" cy="697"/>
          </a:xfrm>
        </p:grpSpPr>
        <p:sp>
          <p:nvSpPr>
            <p:cNvPr id="70663" name="Rectangle 14">
              <a:extLst>
                <a:ext uri="{FF2B5EF4-FFF2-40B4-BE49-F238E27FC236}">
                  <a16:creationId xmlns:a16="http://schemas.microsoft.com/office/drawing/2014/main" id="{39D3D273-DFB3-4F9F-B781-D01B1322B916}"/>
                </a:ext>
              </a:extLst>
            </p:cNvPr>
            <p:cNvSpPr>
              <a:spLocks noChangeArrowheads="1"/>
            </p:cNvSpPr>
            <p:nvPr/>
          </p:nvSpPr>
          <p:spPr bwMode="auto">
            <a:xfrm>
              <a:off x="454" y="3487"/>
              <a:ext cx="12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i="1"/>
                <a:t>y</a:t>
              </a:r>
              <a:r>
                <a:rPr lang="en-US" altLang="en-US" sz="2000" b="1"/>
                <a:t>-coordinate =</a:t>
              </a:r>
            </a:p>
          </p:txBody>
        </p:sp>
        <p:sp>
          <p:nvSpPr>
            <p:cNvPr id="70664" name="Rectangle 15">
              <a:extLst>
                <a:ext uri="{FF2B5EF4-FFF2-40B4-BE49-F238E27FC236}">
                  <a16:creationId xmlns:a16="http://schemas.microsoft.com/office/drawing/2014/main" id="{3D6EEC4C-C391-4AB6-9B6B-A5BF302F8817}"/>
                </a:ext>
              </a:extLst>
            </p:cNvPr>
            <p:cNvSpPr>
              <a:spLocks noChangeArrowheads="1"/>
            </p:cNvSpPr>
            <p:nvPr/>
          </p:nvSpPr>
          <p:spPr bwMode="auto">
            <a:xfrm>
              <a:off x="1658" y="3344"/>
              <a:ext cx="391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5000"/>
                </a:lnSpc>
              </a:pPr>
              <a:r>
                <a:rPr lang="en-US" altLang="en-US" sz="2000" b="1"/>
                <a:t>(120)(2000) + (110)(1000) + (130)(1000) + (40)(2000)</a:t>
              </a:r>
            </a:p>
            <a:p>
              <a:pPr algn="ctr">
                <a:lnSpc>
                  <a:spcPct val="115000"/>
                </a:lnSpc>
              </a:pPr>
              <a:r>
                <a:rPr lang="en-US" altLang="en-US" sz="2000" b="1"/>
                <a:t>2000 + 1000 + 1000 + 2000</a:t>
              </a:r>
            </a:p>
          </p:txBody>
        </p:sp>
        <p:sp>
          <p:nvSpPr>
            <p:cNvPr id="70665" name="Line 16">
              <a:extLst>
                <a:ext uri="{FF2B5EF4-FFF2-40B4-BE49-F238E27FC236}">
                  <a16:creationId xmlns:a16="http://schemas.microsoft.com/office/drawing/2014/main" id="{F0A9A2DD-FC01-40A0-818F-02B8C1595754}"/>
                </a:ext>
              </a:extLst>
            </p:cNvPr>
            <p:cNvSpPr>
              <a:spLocks noChangeShapeType="1"/>
            </p:cNvSpPr>
            <p:nvPr/>
          </p:nvSpPr>
          <p:spPr bwMode="auto">
            <a:xfrm>
              <a:off x="1688" y="3616"/>
              <a:ext cx="383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6" name="Rectangle 17">
              <a:extLst>
                <a:ext uri="{FF2B5EF4-FFF2-40B4-BE49-F238E27FC236}">
                  <a16:creationId xmlns:a16="http://schemas.microsoft.com/office/drawing/2014/main" id="{EF5453C3-10D1-470C-B8DC-A36219379586}"/>
                </a:ext>
              </a:extLst>
            </p:cNvPr>
            <p:cNvSpPr>
              <a:spLocks noChangeArrowheads="1"/>
            </p:cNvSpPr>
            <p:nvPr/>
          </p:nvSpPr>
          <p:spPr bwMode="auto">
            <a:xfrm>
              <a:off x="1454" y="3791"/>
              <a:ext cx="5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t>= 93.3</a:t>
              </a:r>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77827"/>
                                        </p:tgtEl>
                                        <p:attrNameLst>
                                          <p:attrName>style.visibility</p:attrName>
                                        </p:attrNameLst>
                                      </p:cBhvr>
                                      <p:to>
                                        <p:strVal val="visible"/>
                                      </p:to>
                                    </p:set>
                                    <p:animEffect transition="in" filter="wipe(left)">
                                      <p:cBhvr>
                                        <p:cTn id="7" dur="500"/>
                                        <p:tgtEl>
                                          <p:spTgt spid="77827"/>
                                        </p:tgtEl>
                                      </p:cBhvr>
                                    </p:animEffect>
                                  </p:childTnLst>
                                </p:cTn>
                              </p:par>
                            </p:childTnLst>
                          </p:cTn>
                        </p:par>
                        <p:par>
                          <p:cTn id="8" fill="hold" nodeType="afterGroup">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77831"/>
                                        </p:tgtEl>
                                        <p:attrNameLst>
                                          <p:attrName>style.visibility</p:attrName>
                                        </p:attrNameLst>
                                      </p:cBhvr>
                                      <p:to>
                                        <p:strVal val="visible"/>
                                      </p:to>
                                    </p:set>
                                    <p:animEffect transition="in" filter="wipe(left)">
                                      <p:cBhvr>
                                        <p:cTn id="11" dur="500"/>
                                        <p:tgtEl>
                                          <p:spTgt spid="77831"/>
                                        </p:tgtEl>
                                      </p:cBhvr>
                                    </p:animEffect>
                                  </p:childTnLst>
                                </p:cTn>
                              </p:par>
                            </p:childTnLst>
                          </p:cTn>
                        </p:par>
                        <p:par>
                          <p:cTn id="12" fill="hold" nodeType="afterGroup">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77837"/>
                                        </p:tgtEl>
                                        <p:attrNameLst>
                                          <p:attrName>style.visibility</p:attrName>
                                        </p:attrNameLst>
                                      </p:cBhvr>
                                      <p:to>
                                        <p:strVal val="visible"/>
                                      </p:to>
                                    </p:set>
                                    <p:animEffect transition="in" filter="wipe(left)">
                                      <p:cBhvr>
                                        <p:cTn id="15" dur="500"/>
                                        <p:tgtEl>
                                          <p:spTgt spid="77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8D3F75A7-A99F-47CC-B324-D3C8B51AFBBA}"/>
              </a:ext>
            </a:extLst>
          </p:cNvPr>
          <p:cNvSpPr>
            <a:spLocks noGrp="1" noChangeArrowheads="1"/>
          </p:cNvSpPr>
          <p:nvPr>
            <p:ph type="title"/>
          </p:nvPr>
        </p:nvSpPr>
        <p:spPr>
          <a:xfrm>
            <a:off x="685800" y="558800"/>
            <a:ext cx="7772400" cy="8890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a:t>Center-of-Gravity Method</a:t>
            </a:r>
          </a:p>
        </p:txBody>
      </p:sp>
      <p:grpSp>
        <p:nvGrpSpPr>
          <p:cNvPr id="79875" name="Group 3">
            <a:extLst>
              <a:ext uri="{FF2B5EF4-FFF2-40B4-BE49-F238E27FC236}">
                <a16:creationId xmlns:a16="http://schemas.microsoft.com/office/drawing/2014/main" id="{C4E74B74-5130-456E-A510-2EEEEBDB42C9}"/>
              </a:ext>
            </a:extLst>
          </p:cNvPr>
          <p:cNvGrpSpPr>
            <a:grpSpLocks/>
          </p:cNvGrpSpPr>
          <p:nvPr/>
        </p:nvGrpSpPr>
        <p:grpSpPr bwMode="auto">
          <a:xfrm>
            <a:off x="1139825" y="1571625"/>
            <a:ext cx="6894513" cy="4729163"/>
            <a:chOff x="718" y="1070"/>
            <a:chExt cx="4343" cy="2979"/>
          </a:xfrm>
        </p:grpSpPr>
        <p:grpSp>
          <p:nvGrpSpPr>
            <p:cNvPr id="72715" name="Group 4">
              <a:extLst>
                <a:ext uri="{FF2B5EF4-FFF2-40B4-BE49-F238E27FC236}">
                  <a16:creationId xmlns:a16="http://schemas.microsoft.com/office/drawing/2014/main" id="{9E6B79D5-4466-42E7-88FD-4D62A37A826E}"/>
                </a:ext>
              </a:extLst>
            </p:cNvPr>
            <p:cNvGrpSpPr>
              <a:grpSpLocks/>
            </p:cNvGrpSpPr>
            <p:nvPr/>
          </p:nvGrpSpPr>
          <p:grpSpPr bwMode="auto">
            <a:xfrm>
              <a:off x="718" y="1070"/>
              <a:ext cx="4343" cy="2979"/>
              <a:chOff x="718" y="1070"/>
              <a:chExt cx="4343" cy="2979"/>
            </a:xfrm>
          </p:grpSpPr>
          <p:sp>
            <p:nvSpPr>
              <p:cNvPr id="72726" name="Freeform 5">
                <a:extLst>
                  <a:ext uri="{FF2B5EF4-FFF2-40B4-BE49-F238E27FC236}">
                    <a16:creationId xmlns:a16="http://schemas.microsoft.com/office/drawing/2014/main" id="{CEE62B65-332B-4563-990F-2E90456D7F89}"/>
                  </a:ext>
                </a:extLst>
              </p:cNvPr>
              <p:cNvSpPr>
                <a:spLocks/>
              </p:cNvSpPr>
              <p:nvPr/>
            </p:nvSpPr>
            <p:spPr bwMode="auto">
              <a:xfrm>
                <a:off x="1144" y="1304"/>
                <a:ext cx="3208" cy="2288"/>
              </a:xfrm>
              <a:custGeom>
                <a:avLst/>
                <a:gdLst>
                  <a:gd name="T0" fmla="*/ 0 w 3208"/>
                  <a:gd name="T1" fmla="*/ 0 h 2288"/>
                  <a:gd name="T2" fmla="*/ 0 w 3208"/>
                  <a:gd name="T3" fmla="*/ 2288 h 2288"/>
                  <a:gd name="T4" fmla="*/ 3208 w 3208"/>
                  <a:gd name="T5" fmla="*/ 2288 h 2288"/>
                  <a:gd name="T6" fmla="*/ 0 60000 65536"/>
                  <a:gd name="T7" fmla="*/ 0 60000 65536"/>
                  <a:gd name="T8" fmla="*/ 0 60000 65536"/>
                </a:gdLst>
                <a:ahLst/>
                <a:cxnLst>
                  <a:cxn ang="T6">
                    <a:pos x="T0" y="T1"/>
                  </a:cxn>
                  <a:cxn ang="T7">
                    <a:pos x="T2" y="T3"/>
                  </a:cxn>
                  <a:cxn ang="T8">
                    <a:pos x="T4" y="T5"/>
                  </a:cxn>
                </a:cxnLst>
                <a:rect l="0" t="0" r="r" b="b"/>
                <a:pathLst>
                  <a:path w="3208" h="2288">
                    <a:moveTo>
                      <a:pt x="0" y="0"/>
                    </a:moveTo>
                    <a:lnTo>
                      <a:pt x="0" y="2288"/>
                    </a:lnTo>
                    <a:lnTo>
                      <a:pt x="3208" y="2288"/>
                    </a:lnTo>
                  </a:path>
                </a:pathLst>
              </a:custGeom>
              <a:noFill/>
              <a:ln w="38100" cmpd="sng">
                <a:solidFill>
                  <a:schemeClr val="tx1"/>
                </a:solidFill>
                <a:round/>
                <a:headEnd type="triangl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7" name="Rectangle 6">
                <a:extLst>
                  <a:ext uri="{FF2B5EF4-FFF2-40B4-BE49-F238E27FC236}">
                    <a16:creationId xmlns:a16="http://schemas.microsoft.com/office/drawing/2014/main" id="{1899A6C2-588B-4CC1-A61F-88ACB11D8696}"/>
                  </a:ext>
                </a:extLst>
              </p:cNvPr>
              <p:cNvSpPr>
                <a:spLocks noChangeArrowheads="1"/>
              </p:cNvSpPr>
              <p:nvPr/>
            </p:nvSpPr>
            <p:spPr bwMode="auto">
              <a:xfrm>
                <a:off x="718" y="1070"/>
                <a:ext cx="8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t>North-South</a:t>
                </a:r>
              </a:p>
            </p:txBody>
          </p:sp>
          <p:sp>
            <p:nvSpPr>
              <p:cNvPr id="72728" name="Rectangle 7">
                <a:extLst>
                  <a:ext uri="{FF2B5EF4-FFF2-40B4-BE49-F238E27FC236}">
                    <a16:creationId xmlns:a16="http://schemas.microsoft.com/office/drawing/2014/main" id="{66F247A9-7D17-465B-A329-9875F3D81AC6}"/>
                  </a:ext>
                </a:extLst>
              </p:cNvPr>
              <p:cNvSpPr>
                <a:spLocks noChangeArrowheads="1"/>
              </p:cNvSpPr>
              <p:nvPr/>
            </p:nvSpPr>
            <p:spPr bwMode="auto">
              <a:xfrm>
                <a:off x="4326" y="3494"/>
                <a:ext cx="73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t>East-West</a:t>
                </a:r>
              </a:p>
            </p:txBody>
          </p:sp>
          <p:sp>
            <p:nvSpPr>
              <p:cNvPr id="72729" name="Rectangle 8">
                <a:extLst>
                  <a:ext uri="{FF2B5EF4-FFF2-40B4-BE49-F238E27FC236}">
                    <a16:creationId xmlns:a16="http://schemas.microsoft.com/office/drawing/2014/main" id="{7EB042A8-BC34-4D8B-9569-FAEC6FD657AF}"/>
                  </a:ext>
                </a:extLst>
              </p:cNvPr>
              <p:cNvSpPr>
                <a:spLocks noChangeArrowheads="1"/>
              </p:cNvSpPr>
              <p:nvPr/>
            </p:nvSpPr>
            <p:spPr bwMode="auto">
              <a:xfrm>
                <a:off x="792" y="1372"/>
                <a:ext cx="472" cy="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300000"/>
                  </a:lnSpc>
                </a:pPr>
                <a:r>
                  <a:rPr lang="en-US" altLang="en-US" sz="1600" b="1"/>
                  <a:t>120  –</a:t>
                </a:r>
              </a:p>
              <a:p>
                <a:pPr algn="r">
                  <a:lnSpc>
                    <a:spcPct val="300000"/>
                  </a:lnSpc>
                </a:pPr>
                <a:r>
                  <a:rPr lang="en-US" altLang="en-US" sz="1600" b="1"/>
                  <a:t>90  –</a:t>
                </a:r>
              </a:p>
              <a:p>
                <a:pPr algn="r">
                  <a:lnSpc>
                    <a:spcPct val="300000"/>
                  </a:lnSpc>
                </a:pPr>
                <a:r>
                  <a:rPr lang="en-US" altLang="en-US" sz="1600" b="1"/>
                  <a:t>60  –</a:t>
                </a:r>
              </a:p>
              <a:p>
                <a:pPr algn="r">
                  <a:lnSpc>
                    <a:spcPct val="300000"/>
                  </a:lnSpc>
                </a:pPr>
                <a:r>
                  <a:rPr lang="en-US" altLang="en-US" sz="1600" b="1"/>
                  <a:t>30  –</a:t>
                </a:r>
              </a:p>
              <a:p>
                <a:pPr algn="r">
                  <a:lnSpc>
                    <a:spcPct val="300000"/>
                  </a:lnSpc>
                </a:pPr>
                <a:r>
                  <a:rPr lang="en-US" altLang="en-US" sz="1600" b="1"/>
                  <a:t>–</a:t>
                </a:r>
              </a:p>
            </p:txBody>
          </p:sp>
          <p:sp>
            <p:nvSpPr>
              <p:cNvPr id="72730" name="Rectangle 9">
                <a:extLst>
                  <a:ext uri="{FF2B5EF4-FFF2-40B4-BE49-F238E27FC236}">
                    <a16:creationId xmlns:a16="http://schemas.microsoft.com/office/drawing/2014/main" id="{0D36CA70-8D02-4A00-86E7-8C1FDB6432D0}"/>
                  </a:ext>
                </a:extLst>
              </p:cNvPr>
              <p:cNvSpPr>
                <a:spLocks noChangeArrowheads="1"/>
              </p:cNvSpPr>
              <p:nvPr/>
            </p:nvSpPr>
            <p:spPr bwMode="auto">
              <a:xfrm>
                <a:off x="974" y="3462"/>
                <a:ext cx="3391"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90500" algn="ctr"/>
                    <a:tab pos="1143000" algn="ctr"/>
                    <a:tab pos="2095500" algn="ctr"/>
                    <a:tab pos="3048000" algn="ctr"/>
                    <a:tab pos="4000500" algn="ctr"/>
                    <a:tab pos="4953000" algn="ctr"/>
                  </a:tabLst>
                  <a:defRPr sz="2400">
                    <a:solidFill>
                      <a:schemeClr val="tx1"/>
                    </a:solidFill>
                    <a:latin typeface="Arial" panose="020B0604020202020204" pitchFamily="34" charset="0"/>
                    <a:ea typeface="ＭＳ Ｐゴシック" panose="020B0600070205080204" pitchFamily="34" charset="-128"/>
                  </a:defRPr>
                </a:lvl9pPr>
              </a:lstStyle>
              <a:p>
                <a:pPr>
                  <a:lnSpc>
                    <a:spcPct val="115000"/>
                  </a:lnSpc>
                </a:pPr>
                <a:r>
                  <a:rPr lang="en-US" altLang="en-US" sz="1000" b="1"/>
                  <a:t>	|	|	|	|	|	|</a:t>
                </a:r>
                <a:endParaRPr lang="en-US" altLang="en-US" sz="1600" b="1"/>
              </a:p>
              <a:p>
                <a:pPr>
                  <a:lnSpc>
                    <a:spcPct val="115000"/>
                  </a:lnSpc>
                </a:pPr>
                <a:r>
                  <a:rPr lang="en-US" altLang="en-US" sz="1600" b="1"/>
                  <a:t>		30	60	90	120	150</a:t>
                </a:r>
              </a:p>
            </p:txBody>
          </p:sp>
          <p:sp>
            <p:nvSpPr>
              <p:cNvPr id="72731" name="Rectangle 10">
                <a:extLst>
                  <a:ext uri="{FF2B5EF4-FFF2-40B4-BE49-F238E27FC236}">
                    <a16:creationId xmlns:a16="http://schemas.microsoft.com/office/drawing/2014/main" id="{380231F8-889C-40FB-8277-6A4977BF6397}"/>
                  </a:ext>
                </a:extLst>
              </p:cNvPr>
              <p:cNvSpPr>
                <a:spLocks noChangeArrowheads="1"/>
              </p:cNvSpPr>
              <p:nvPr/>
            </p:nvSpPr>
            <p:spPr bwMode="auto">
              <a:xfrm>
                <a:off x="1110" y="3729"/>
                <a:ext cx="737"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t>Arbitrary origin</a:t>
                </a:r>
              </a:p>
            </p:txBody>
          </p:sp>
          <p:sp>
            <p:nvSpPr>
              <p:cNvPr id="72732" name="Freeform 11">
                <a:extLst>
                  <a:ext uri="{FF2B5EF4-FFF2-40B4-BE49-F238E27FC236}">
                    <a16:creationId xmlns:a16="http://schemas.microsoft.com/office/drawing/2014/main" id="{8418778E-A1BB-49FA-A68E-21E1F1EE6379}"/>
                  </a:ext>
                </a:extLst>
              </p:cNvPr>
              <p:cNvSpPr>
                <a:spLocks/>
              </p:cNvSpPr>
              <p:nvPr/>
            </p:nvSpPr>
            <p:spPr bwMode="auto">
              <a:xfrm>
                <a:off x="1077" y="3600"/>
                <a:ext cx="70" cy="221"/>
              </a:xfrm>
              <a:custGeom>
                <a:avLst/>
                <a:gdLst>
                  <a:gd name="T0" fmla="*/ 70 w 70"/>
                  <a:gd name="T1" fmla="*/ 221 h 221"/>
                  <a:gd name="T2" fmla="*/ 3 w 70"/>
                  <a:gd name="T3" fmla="*/ 123 h 221"/>
                  <a:gd name="T4" fmla="*/ 51 w 70"/>
                  <a:gd name="T5" fmla="*/ 0 h 221"/>
                  <a:gd name="T6" fmla="*/ 0 60000 65536"/>
                  <a:gd name="T7" fmla="*/ 0 60000 65536"/>
                  <a:gd name="T8" fmla="*/ 0 60000 65536"/>
                </a:gdLst>
                <a:ahLst/>
                <a:cxnLst>
                  <a:cxn ang="T6">
                    <a:pos x="T0" y="T1"/>
                  </a:cxn>
                  <a:cxn ang="T7">
                    <a:pos x="T2" y="T3"/>
                  </a:cxn>
                  <a:cxn ang="T8">
                    <a:pos x="T4" y="T5"/>
                  </a:cxn>
                </a:cxnLst>
                <a:rect l="0" t="0" r="r" b="b"/>
                <a:pathLst>
                  <a:path w="70" h="221">
                    <a:moveTo>
                      <a:pt x="70" y="221"/>
                    </a:moveTo>
                    <a:cubicBezTo>
                      <a:pt x="59" y="205"/>
                      <a:pt x="6" y="160"/>
                      <a:pt x="3" y="123"/>
                    </a:cubicBezTo>
                    <a:cubicBezTo>
                      <a:pt x="0" y="86"/>
                      <a:pt x="41" y="26"/>
                      <a:pt x="51" y="0"/>
                    </a:cubicBezTo>
                  </a:path>
                </a:pathLst>
              </a:custGeom>
              <a:noFill/>
              <a:ln w="57150" cmpd="sng">
                <a:solidFill>
                  <a:schemeClr val="tx1"/>
                </a:solidFill>
                <a:round/>
                <a:headEnd/>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716" name="Group 12">
              <a:extLst>
                <a:ext uri="{FF2B5EF4-FFF2-40B4-BE49-F238E27FC236}">
                  <a16:creationId xmlns:a16="http://schemas.microsoft.com/office/drawing/2014/main" id="{60CA395D-A970-445C-B82C-3DE66CCB40AF}"/>
                </a:ext>
              </a:extLst>
            </p:cNvPr>
            <p:cNvGrpSpPr>
              <a:grpSpLocks/>
            </p:cNvGrpSpPr>
            <p:nvPr/>
          </p:nvGrpSpPr>
          <p:grpSpPr bwMode="auto">
            <a:xfrm>
              <a:off x="1142" y="1279"/>
              <a:ext cx="3364" cy="1991"/>
              <a:chOff x="1142" y="1279"/>
              <a:chExt cx="3364" cy="1991"/>
            </a:xfrm>
          </p:grpSpPr>
          <p:sp>
            <p:nvSpPr>
              <p:cNvPr id="72717" name="Oval 13">
                <a:extLst>
                  <a:ext uri="{FF2B5EF4-FFF2-40B4-BE49-F238E27FC236}">
                    <a16:creationId xmlns:a16="http://schemas.microsoft.com/office/drawing/2014/main" id="{1B49A10B-D544-4A95-A163-A6AD5C6C6A07}"/>
                  </a:ext>
                </a:extLst>
              </p:cNvPr>
              <p:cNvSpPr>
                <a:spLocks noChangeArrowheads="1"/>
              </p:cNvSpPr>
              <p:nvPr/>
            </p:nvSpPr>
            <p:spPr bwMode="auto">
              <a:xfrm>
                <a:off x="1672" y="1664"/>
                <a:ext cx="168" cy="1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18" name="Oval 14">
                <a:extLst>
                  <a:ext uri="{FF2B5EF4-FFF2-40B4-BE49-F238E27FC236}">
                    <a16:creationId xmlns:a16="http://schemas.microsoft.com/office/drawing/2014/main" id="{CBB023DC-CD0A-4B3C-98F6-D966BA45BCA4}"/>
                  </a:ext>
                </a:extLst>
              </p:cNvPr>
              <p:cNvSpPr>
                <a:spLocks noChangeArrowheads="1"/>
              </p:cNvSpPr>
              <p:nvPr/>
            </p:nvSpPr>
            <p:spPr bwMode="auto">
              <a:xfrm>
                <a:off x="2280" y="2888"/>
                <a:ext cx="168" cy="1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19" name="Rectangle 15">
                <a:extLst>
                  <a:ext uri="{FF2B5EF4-FFF2-40B4-BE49-F238E27FC236}">
                    <a16:creationId xmlns:a16="http://schemas.microsoft.com/office/drawing/2014/main" id="{D871F5B9-E020-4B25-A772-77842C2614FD}"/>
                  </a:ext>
                </a:extLst>
              </p:cNvPr>
              <p:cNvSpPr>
                <a:spLocks noChangeArrowheads="1"/>
              </p:cNvSpPr>
              <p:nvPr/>
            </p:nvSpPr>
            <p:spPr bwMode="auto">
              <a:xfrm>
                <a:off x="1142" y="1439"/>
                <a:ext cx="13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Chicago (30, 120)</a:t>
                </a:r>
              </a:p>
            </p:txBody>
          </p:sp>
          <p:grpSp>
            <p:nvGrpSpPr>
              <p:cNvPr id="72720" name="Group 16">
                <a:extLst>
                  <a:ext uri="{FF2B5EF4-FFF2-40B4-BE49-F238E27FC236}">
                    <a16:creationId xmlns:a16="http://schemas.microsoft.com/office/drawing/2014/main" id="{777FBAD5-47FC-4355-818D-608B9916DBF5}"/>
                  </a:ext>
                </a:extLst>
              </p:cNvPr>
              <p:cNvGrpSpPr>
                <a:grpSpLocks/>
              </p:cNvGrpSpPr>
              <p:nvPr/>
            </p:nvGrpSpPr>
            <p:grpSpPr bwMode="auto">
              <a:xfrm>
                <a:off x="2888" y="1279"/>
                <a:ext cx="1618" cy="743"/>
                <a:chOff x="2888" y="1279"/>
                <a:chExt cx="1618" cy="743"/>
              </a:xfrm>
            </p:grpSpPr>
            <p:sp>
              <p:nvSpPr>
                <p:cNvPr id="72722" name="Oval 17">
                  <a:extLst>
                    <a:ext uri="{FF2B5EF4-FFF2-40B4-BE49-F238E27FC236}">
                      <a16:creationId xmlns:a16="http://schemas.microsoft.com/office/drawing/2014/main" id="{3105AE8E-B10D-4118-BB06-D90A9DC1D9B1}"/>
                    </a:ext>
                  </a:extLst>
                </p:cNvPr>
                <p:cNvSpPr>
                  <a:spLocks noChangeArrowheads="1"/>
                </p:cNvSpPr>
                <p:nvPr/>
              </p:nvSpPr>
              <p:spPr bwMode="auto">
                <a:xfrm>
                  <a:off x="2888" y="1824"/>
                  <a:ext cx="168" cy="1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23" name="Oval 18">
                  <a:extLst>
                    <a:ext uri="{FF2B5EF4-FFF2-40B4-BE49-F238E27FC236}">
                      <a16:creationId xmlns:a16="http://schemas.microsoft.com/office/drawing/2014/main" id="{CC68E7EF-3D8A-4D0C-AEF8-B1B06BD5BDC6}"/>
                    </a:ext>
                  </a:extLst>
                </p:cNvPr>
                <p:cNvSpPr>
                  <a:spLocks noChangeArrowheads="1"/>
                </p:cNvSpPr>
                <p:nvPr/>
              </p:nvSpPr>
              <p:spPr bwMode="auto">
                <a:xfrm>
                  <a:off x="3616" y="1504"/>
                  <a:ext cx="168" cy="1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24" name="Rectangle 19">
                  <a:extLst>
                    <a:ext uri="{FF2B5EF4-FFF2-40B4-BE49-F238E27FC236}">
                      <a16:creationId xmlns:a16="http://schemas.microsoft.com/office/drawing/2014/main" id="{170FE73E-69D2-4655-A353-83568158C208}"/>
                    </a:ext>
                  </a:extLst>
                </p:cNvPr>
                <p:cNvSpPr>
                  <a:spLocks noChangeArrowheads="1"/>
                </p:cNvSpPr>
                <p:nvPr/>
              </p:nvSpPr>
              <p:spPr bwMode="auto">
                <a:xfrm>
                  <a:off x="2958" y="1279"/>
                  <a:ext cx="14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New York (130, 130)</a:t>
                  </a:r>
                </a:p>
              </p:txBody>
            </p:sp>
            <p:sp>
              <p:nvSpPr>
                <p:cNvPr id="72725" name="Rectangle 20">
                  <a:extLst>
                    <a:ext uri="{FF2B5EF4-FFF2-40B4-BE49-F238E27FC236}">
                      <a16:creationId xmlns:a16="http://schemas.microsoft.com/office/drawing/2014/main" id="{9A324289-5602-48D7-AEF3-44189DD85FC8}"/>
                    </a:ext>
                  </a:extLst>
                </p:cNvPr>
                <p:cNvSpPr>
                  <a:spLocks noChangeArrowheads="1"/>
                </p:cNvSpPr>
                <p:nvPr/>
              </p:nvSpPr>
              <p:spPr bwMode="auto">
                <a:xfrm>
                  <a:off x="3054" y="1791"/>
                  <a:ext cx="14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Pittsburgh (90, 110)</a:t>
                  </a:r>
                </a:p>
              </p:txBody>
            </p:sp>
          </p:grpSp>
          <p:sp>
            <p:nvSpPr>
              <p:cNvPr id="72721" name="Rectangle 21">
                <a:extLst>
                  <a:ext uri="{FF2B5EF4-FFF2-40B4-BE49-F238E27FC236}">
                    <a16:creationId xmlns:a16="http://schemas.microsoft.com/office/drawing/2014/main" id="{39BAE9A0-B500-44F0-AFED-99FE77279C92}"/>
                  </a:ext>
                </a:extLst>
              </p:cNvPr>
              <p:cNvSpPr>
                <a:spLocks noChangeArrowheads="1"/>
              </p:cNvSpPr>
              <p:nvPr/>
            </p:nvSpPr>
            <p:spPr bwMode="auto">
              <a:xfrm>
                <a:off x="1788" y="3039"/>
                <a:ext cx="11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Atlanta (60, 40)</a:t>
                </a:r>
              </a:p>
            </p:txBody>
          </p:sp>
        </p:grpSp>
      </p:grpSp>
      <p:grpSp>
        <p:nvGrpSpPr>
          <p:cNvPr id="79894" name="Group 22">
            <a:extLst>
              <a:ext uri="{FF2B5EF4-FFF2-40B4-BE49-F238E27FC236}">
                <a16:creationId xmlns:a16="http://schemas.microsoft.com/office/drawing/2014/main" id="{AADC1097-9E82-41DD-8DE2-C0D382DD676A}"/>
              </a:ext>
            </a:extLst>
          </p:cNvPr>
          <p:cNvGrpSpPr>
            <a:grpSpLocks/>
          </p:cNvGrpSpPr>
          <p:nvPr/>
        </p:nvGrpSpPr>
        <p:grpSpPr bwMode="auto">
          <a:xfrm>
            <a:off x="3683000" y="2973388"/>
            <a:ext cx="4121150" cy="720725"/>
            <a:chOff x="2320" y="1953"/>
            <a:chExt cx="2596" cy="454"/>
          </a:xfrm>
        </p:grpSpPr>
        <p:sp>
          <p:nvSpPr>
            <p:cNvPr id="72711" name="Oval 23">
              <a:extLst>
                <a:ext uri="{FF2B5EF4-FFF2-40B4-BE49-F238E27FC236}">
                  <a16:creationId xmlns:a16="http://schemas.microsoft.com/office/drawing/2014/main" id="{34D456D0-1B58-4585-9941-9CBF9F008F40}"/>
                </a:ext>
              </a:extLst>
            </p:cNvPr>
            <p:cNvSpPr>
              <a:spLocks noChangeArrowheads="1"/>
            </p:cNvSpPr>
            <p:nvPr/>
          </p:nvSpPr>
          <p:spPr bwMode="auto">
            <a:xfrm>
              <a:off x="2320" y="1964"/>
              <a:ext cx="344" cy="344"/>
            </a:xfrm>
            <a:prstGeom prst="ellipse">
              <a:avLst/>
            </a:prstGeom>
            <a:solidFill>
              <a:srgbClr val="24BD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12" name="Rectangle 24">
              <a:extLst>
                <a:ext uri="{FF2B5EF4-FFF2-40B4-BE49-F238E27FC236}">
                  <a16:creationId xmlns:a16="http://schemas.microsoft.com/office/drawing/2014/main" id="{0584E567-520D-4C13-A416-2C0859B0544A}"/>
                </a:ext>
              </a:extLst>
            </p:cNvPr>
            <p:cNvSpPr>
              <a:spLocks noChangeArrowheads="1"/>
            </p:cNvSpPr>
            <p:nvPr/>
          </p:nvSpPr>
          <p:spPr bwMode="auto">
            <a:xfrm>
              <a:off x="2880" y="2176"/>
              <a:ext cx="20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Center of gravity (66.7, 93.3)</a:t>
              </a:r>
            </a:p>
          </p:txBody>
        </p:sp>
        <p:sp>
          <p:nvSpPr>
            <p:cNvPr id="72713" name="Rectangle 25">
              <a:extLst>
                <a:ext uri="{FF2B5EF4-FFF2-40B4-BE49-F238E27FC236}">
                  <a16:creationId xmlns:a16="http://schemas.microsoft.com/office/drawing/2014/main" id="{FE3EF0DC-917F-40B5-B2B9-58113BFEAED4}"/>
                </a:ext>
              </a:extLst>
            </p:cNvPr>
            <p:cNvSpPr>
              <a:spLocks noChangeArrowheads="1"/>
            </p:cNvSpPr>
            <p:nvPr/>
          </p:nvSpPr>
          <p:spPr bwMode="auto">
            <a:xfrm>
              <a:off x="2350" y="1953"/>
              <a:ext cx="26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t>+</a:t>
              </a:r>
            </a:p>
          </p:txBody>
        </p:sp>
        <p:sp>
          <p:nvSpPr>
            <p:cNvPr id="72714" name="Freeform 26">
              <a:extLst>
                <a:ext uri="{FF2B5EF4-FFF2-40B4-BE49-F238E27FC236}">
                  <a16:creationId xmlns:a16="http://schemas.microsoft.com/office/drawing/2014/main" id="{E4E0CE63-2F3E-4148-BB77-BA0CBB76DEFF}"/>
                </a:ext>
              </a:extLst>
            </p:cNvPr>
            <p:cNvSpPr>
              <a:spLocks/>
            </p:cNvSpPr>
            <p:nvPr/>
          </p:nvSpPr>
          <p:spPr bwMode="auto">
            <a:xfrm>
              <a:off x="2531" y="2184"/>
              <a:ext cx="344" cy="139"/>
            </a:xfrm>
            <a:custGeom>
              <a:avLst/>
              <a:gdLst>
                <a:gd name="T0" fmla="*/ 0 w 344"/>
                <a:gd name="T1" fmla="*/ 0 h 139"/>
                <a:gd name="T2" fmla="*/ 154 w 344"/>
                <a:gd name="T3" fmla="*/ 104 h 139"/>
                <a:gd name="T4" fmla="*/ 344 w 344"/>
                <a:gd name="T5" fmla="*/ 117 h 139"/>
                <a:gd name="T6" fmla="*/ 0 60000 65536"/>
                <a:gd name="T7" fmla="*/ 0 60000 65536"/>
                <a:gd name="T8" fmla="*/ 0 60000 65536"/>
              </a:gdLst>
              <a:ahLst/>
              <a:cxnLst>
                <a:cxn ang="T6">
                  <a:pos x="T0" y="T1"/>
                </a:cxn>
                <a:cxn ang="T7">
                  <a:pos x="T2" y="T3"/>
                </a:cxn>
                <a:cxn ang="T8">
                  <a:pos x="T4" y="T5"/>
                </a:cxn>
              </a:cxnLst>
              <a:rect l="0" t="0" r="r" b="b"/>
              <a:pathLst>
                <a:path w="344" h="139">
                  <a:moveTo>
                    <a:pt x="0" y="0"/>
                  </a:moveTo>
                  <a:cubicBezTo>
                    <a:pt x="25" y="17"/>
                    <a:pt x="37" y="69"/>
                    <a:pt x="154" y="104"/>
                  </a:cubicBezTo>
                  <a:cubicBezTo>
                    <a:pt x="271" y="139"/>
                    <a:pt x="305" y="114"/>
                    <a:pt x="344" y="117"/>
                  </a:cubicBezTo>
                </a:path>
              </a:pathLst>
            </a:custGeom>
            <a:noFill/>
            <a:ln w="57150" cmpd="sng">
              <a:solidFill>
                <a:schemeClr val="tx1"/>
              </a:solidFill>
              <a:round/>
              <a:headEnd type="triangl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9899" name="Rectangle 27">
            <a:extLst>
              <a:ext uri="{FF2B5EF4-FFF2-40B4-BE49-F238E27FC236}">
                <a16:creationId xmlns:a16="http://schemas.microsoft.com/office/drawing/2014/main" id="{95B6CFBE-FC71-4C2F-A26A-667AED7D356C}"/>
              </a:ext>
            </a:extLst>
          </p:cNvPr>
          <p:cNvSpPr>
            <a:spLocks noChangeArrowheads="1"/>
          </p:cNvSpPr>
          <p:nvPr/>
        </p:nvSpPr>
        <p:spPr bwMode="auto">
          <a:xfrm>
            <a:off x="7550150" y="6100763"/>
            <a:ext cx="1144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t>Figure 8.3</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79875"/>
                                        </p:tgtEl>
                                        <p:attrNameLst>
                                          <p:attrName>style.visibility</p:attrName>
                                        </p:attrNameLst>
                                      </p:cBhvr>
                                      <p:to>
                                        <p:strVal val="visible"/>
                                      </p:to>
                                    </p:set>
                                    <p:anim calcmode="lin" valueType="num">
                                      <p:cBhvr>
                                        <p:cTn id="7" dur="1000" fill="hold"/>
                                        <p:tgtEl>
                                          <p:spTgt spid="79875"/>
                                        </p:tgtEl>
                                        <p:attrNameLst>
                                          <p:attrName>ppt_w</p:attrName>
                                        </p:attrNameLst>
                                      </p:cBhvr>
                                      <p:tavLst>
                                        <p:tav tm="0">
                                          <p:val>
                                            <p:strVal val="2/3*#ppt_w"/>
                                          </p:val>
                                        </p:tav>
                                        <p:tav tm="100000">
                                          <p:val>
                                            <p:strVal val="#ppt_w"/>
                                          </p:val>
                                        </p:tav>
                                      </p:tavLst>
                                    </p:anim>
                                    <p:anim calcmode="lin" valueType="num">
                                      <p:cBhvr>
                                        <p:cTn id="8" dur="1000" fill="hold"/>
                                        <p:tgtEl>
                                          <p:spTgt spid="79875"/>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22" presetClass="entr" presetSubtype="2" fill="hold" nodeType="afterEffect">
                                  <p:stCondLst>
                                    <p:cond delay="1000"/>
                                  </p:stCondLst>
                                  <p:childTnLst>
                                    <p:set>
                                      <p:cBhvr>
                                        <p:cTn id="11" dur="1" fill="hold">
                                          <p:stCondLst>
                                            <p:cond delay="0"/>
                                          </p:stCondLst>
                                        </p:cTn>
                                        <p:tgtEl>
                                          <p:spTgt spid="79894"/>
                                        </p:tgtEl>
                                        <p:attrNameLst>
                                          <p:attrName>style.visibility</p:attrName>
                                        </p:attrNameLst>
                                      </p:cBhvr>
                                      <p:to>
                                        <p:strVal val="visible"/>
                                      </p:to>
                                    </p:set>
                                    <p:animEffect transition="in" filter="wipe(right)">
                                      <p:cBhvr>
                                        <p:cTn id="12" dur="500"/>
                                        <p:tgtEl>
                                          <p:spTgt spid="79894"/>
                                        </p:tgtEl>
                                      </p:cBhvr>
                                    </p:animEffect>
                                  </p:childTnLst>
                                </p:cTn>
                              </p:par>
                            </p:childTnLst>
                          </p:cTn>
                        </p:par>
                        <p:par>
                          <p:cTn id="13" fill="hold" nodeType="afterGroup">
                            <p:stCondLst>
                              <p:cond delay="3500"/>
                            </p:stCondLst>
                            <p:childTnLst>
                              <p:par>
                                <p:cTn id="14" presetID="22" presetClass="entr" presetSubtype="8" fill="hold" grpId="0" nodeType="afterEffect">
                                  <p:stCondLst>
                                    <p:cond delay="0"/>
                                  </p:stCondLst>
                                  <p:childTnLst>
                                    <p:set>
                                      <p:cBhvr>
                                        <p:cTn id="15" dur="1" fill="hold">
                                          <p:stCondLst>
                                            <p:cond delay="0"/>
                                          </p:stCondLst>
                                        </p:cTn>
                                        <p:tgtEl>
                                          <p:spTgt spid="79899"/>
                                        </p:tgtEl>
                                        <p:attrNameLst>
                                          <p:attrName>style.visibility</p:attrName>
                                        </p:attrNameLst>
                                      </p:cBhvr>
                                      <p:to>
                                        <p:strVal val="visible"/>
                                      </p:to>
                                    </p:set>
                                    <p:animEffect transition="in" filter="wipe(left)">
                                      <p:cBhvr>
                                        <p:cTn id="16" dur="1000"/>
                                        <p:tgtEl>
                                          <p:spTgt spid="79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9"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0449D46-3984-4DF9-8476-361EC0DFF50D}"/>
              </a:ext>
            </a:extLst>
          </p:cNvPr>
          <p:cNvSpPr>
            <a:spLocks noGrp="1" noChangeArrowheads="1"/>
          </p:cNvSpPr>
          <p:nvPr>
            <p:ph type="title"/>
          </p:nvPr>
        </p:nvSpPr>
        <p:spPr>
          <a:xfrm>
            <a:off x="685800" y="434975"/>
            <a:ext cx="7772400" cy="8382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Transportation Model</a:t>
            </a:r>
          </a:p>
        </p:txBody>
      </p:sp>
      <p:sp>
        <p:nvSpPr>
          <p:cNvPr id="81923" name="Rectangle 3">
            <a:extLst>
              <a:ext uri="{FF2B5EF4-FFF2-40B4-BE49-F238E27FC236}">
                <a16:creationId xmlns:a16="http://schemas.microsoft.com/office/drawing/2014/main" id="{EE619B8F-ECE5-4E19-B105-0FBBC572E949}"/>
              </a:ext>
            </a:extLst>
          </p:cNvPr>
          <p:cNvSpPr>
            <a:spLocks noChangeArrowheads="1"/>
          </p:cNvSpPr>
          <p:nvPr/>
        </p:nvSpPr>
        <p:spPr bwMode="auto">
          <a:xfrm>
            <a:off x="746125" y="1909763"/>
            <a:ext cx="8039656"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38163" indent="-538163">
              <a:defRPr sz="2400">
                <a:solidFill>
                  <a:schemeClr val="tx1"/>
                </a:solidFill>
                <a:latin typeface="Arial" panose="020B0604020202020204" pitchFamily="34" charset="0"/>
                <a:ea typeface="ＭＳ Ｐゴシック" panose="020B0600070205080204" pitchFamily="34" charset="-128"/>
              </a:defRPr>
            </a:lvl1pPr>
            <a:lvl2pPr marL="1098550" indent="-3810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Wingdings" panose="05000000000000000000" pitchFamily="2" charset="2"/>
              <a:buChar char="u"/>
            </a:pPr>
            <a:r>
              <a:rPr lang="en-US" altLang="en-US" sz="3200" b="1" dirty="0"/>
              <a:t>Finds amount to be shipped from several points of supply to several points of demand. Solution will minimize total production and shipping costs.</a:t>
            </a:r>
          </a:p>
          <a:p>
            <a:pPr eaLnBrk="1" hangingPunct="1">
              <a:lnSpc>
                <a:spcPct val="90000"/>
              </a:lnSpc>
              <a:spcAft>
                <a:spcPct val="40000"/>
              </a:spcAft>
              <a:buClr>
                <a:srgbClr val="BF0922"/>
              </a:buClr>
              <a:buFont typeface="Wingdings" panose="05000000000000000000" pitchFamily="2" charset="2"/>
              <a:buChar char="u"/>
            </a:pPr>
            <a:r>
              <a:rPr lang="en-US" altLang="en-US" sz="3200" b="1" dirty="0"/>
              <a:t>A special class of linear programming problems</a:t>
            </a:r>
          </a:p>
          <a:p>
            <a:pPr eaLnBrk="1" hangingPunct="1">
              <a:lnSpc>
                <a:spcPct val="90000"/>
              </a:lnSpc>
              <a:spcAft>
                <a:spcPct val="40000"/>
              </a:spcAft>
              <a:buClr>
                <a:srgbClr val="BF0922"/>
              </a:buClr>
              <a:buFont typeface="Wingdings" panose="05000000000000000000" pitchFamily="2" charset="2"/>
              <a:buChar char="u"/>
            </a:pPr>
            <a:r>
              <a:rPr lang="en-US" altLang="en-US" sz="3200" b="1" dirty="0"/>
              <a:t>North-west corner approximation</a:t>
            </a:r>
          </a:p>
          <a:p>
            <a:pPr eaLnBrk="1" hangingPunct="1">
              <a:lnSpc>
                <a:spcPct val="90000"/>
              </a:lnSpc>
              <a:spcAft>
                <a:spcPct val="40000"/>
              </a:spcAft>
              <a:buClr>
                <a:srgbClr val="BF0922"/>
              </a:buClr>
              <a:buFont typeface="Wingdings" panose="05000000000000000000" pitchFamily="2" charset="2"/>
              <a:buChar char="u"/>
            </a:pPr>
            <a:r>
              <a:rPr lang="en-US" altLang="en-US" sz="3200" b="1" dirty="0"/>
              <a:t>Load- distance method</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81923"/>
                                        </p:tgtEl>
                                        <p:attrNameLst>
                                          <p:attrName>style.visibility</p:attrName>
                                        </p:attrNameLst>
                                      </p:cBhvr>
                                      <p:to>
                                        <p:strVal val="visible"/>
                                      </p:to>
                                    </p:set>
                                    <p:animEffect transition="in" filter="strips(downRigh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429B63B9-92F4-4CD7-814B-B7595205F04C}"/>
              </a:ext>
            </a:extLst>
          </p:cNvPr>
          <p:cNvSpPr>
            <a:spLocks noGrp="1" noChangeArrowheads="1"/>
          </p:cNvSpPr>
          <p:nvPr>
            <p:ph type="title"/>
          </p:nvPr>
        </p:nvSpPr>
        <p:spPr>
          <a:xfrm>
            <a:off x="685800" y="520700"/>
            <a:ext cx="7772400" cy="13716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a:t>Worldwide Distribution of Volkswagens and Parts</a:t>
            </a:r>
          </a:p>
        </p:txBody>
      </p:sp>
      <p:pic>
        <p:nvPicPr>
          <p:cNvPr id="83971" name="Picture 3">
            <a:extLst>
              <a:ext uri="{FF2B5EF4-FFF2-40B4-BE49-F238E27FC236}">
                <a16:creationId xmlns:a16="http://schemas.microsoft.com/office/drawing/2014/main" id="{EC631866-0AF0-472B-96A9-DCC38A05A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3" y="2097088"/>
            <a:ext cx="7799387"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4">
            <a:extLst>
              <a:ext uri="{FF2B5EF4-FFF2-40B4-BE49-F238E27FC236}">
                <a16:creationId xmlns:a16="http://schemas.microsoft.com/office/drawing/2014/main" id="{B0371D3A-2FA0-4830-B698-5EA19A8163C1}"/>
              </a:ext>
            </a:extLst>
          </p:cNvPr>
          <p:cNvSpPr>
            <a:spLocks noChangeArrowheads="1"/>
          </p:cNvSpPr>
          <p:nvPr/>
        </p:nvSpPr>
        <p:spPr bwMode="auto">
          <a:xfrm>
            <a:off x="7185025" y="6118225"/>
            <a:ext cx="1144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t>Figure 8.4</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3971"/>
                                        </p:tgtEl>
                                        <p:attrNameLst>
                                          <p:attrName>style.visibility</p:attrName>
                                        </p:attrNameLst>
                                      </p:cBhvr>
                                      <p:to>
                                        <p:strVal val="visible"/>
                                      </p:to>
                                    </p:set>
                                    <p:animEffect transition="in" filter="dissolve">
                                      <p:cBhvr>
                                        <p:cTn id="7" dur="500"/>
                                        <p:tgtEl>
                                          <p:spTgt spid="83971"/>
                                        </p:tgtEl>
                                      </p:cBhvr>
                                    </p:animEffect>
                                  </p:childTnLst>
                                </p:cTn>
                              </p:par>
                            </p:childTnLst>
                          </p:cTn>
                        </p:par>
                        <p:par>
                          <p:cTn id="8" fill="hold" nodeType="afterGroup">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83972"/>
                                        </p:tgtEl>
                                        <p:attrNameLst>
                                          <p:attrName>style.visibility</p:attrName>
                                        </p:attrNameLst>
                                      </p:cBhvr>
                                      <p:to>
                                        <p:strVal val="visible"/>
                                      </p:to>
                                    </p:set>
                                    <p:animEffect transition="in" filter="wipe(left)">
                                      <p:cBhvr>
                                        <p:cTn id="11"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0A12B881-4E4B-4EAF-96AC-C36A0C26EB06}"/>
              </a:ext>
            </a:extLst>
          </p:cNvPr>
          <p:cNvSpPr>
            <a:spLocks noGrp="1" noChangeArrowheads="1"/>
          </p:cNvSpPr>
          <p:nvPr>
            <p:ph type="title"/>
          </p:nvPr>
        </p:nvSpPr>
        <p:spPr>
          <a:xfrm>
            <a:off x="711200" y="457200"/>
            <a:ext cx="7772400" cy="927100"/>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a:t>Service Location Strategy</a:t>
            </a:r>
          </a:p>
        </p:txBody>
      </p:sp>
      <p:sp>
        <p:nvSpPr>
          <p:cNvPr id="86019" name="Rectangle 3">
            <a:extLst>
              <a:ext uri="{FF2B5EF4-FFF2-40B4-BE49-F238E27FC236}">
                <a16:creationId xmlns:a16="http://schemas.microsoft.com/office/drawing/2014/main" id="{C29B3157-5986-457F-84CC-216FAE2F64B2}"/>
              </a:ext>
            </a:extLst>
          </p:cNvPr>
          <p:cNvSpPr>
            <a:spLocks noGrp="1" noChangeArrowheads="1"/>
          </p:cNvSpPr>
          <p:nvPr>
            <p:ph type="body" idx="1"/>
          </p:nvPr>
        </p:nvSpPr>
        <p:spPr>
          <a:xfrm>
            <a:off x="928688" y="1487488"/>
            <a:ext cx="7488237" cy="5135562"/>
          </a:xfrm>
        </p:spPr>
        <p:txBody>
          <a:bodyPr/>
          <a:lstStyle/>
          <a:p>
            <a:pPr defTabSz="836613" eaLnBrk="1" hangingPunct="1">
              <a:buFont typeface="Arial" panose="020B0604020202020204" pitchFamily="34" charset="0"/>
              <a:buAutoNum type="arabicPeriod"/>
            </a:pPr>
            <a:r>
              <a:rPr lang="en-US" altLang="en-US" sz="2400"/>
              <a:t>Purchasing power of customer-drawing area</a:t>
            </a:r>
          </a:p>
          <a:p>
            <a:pPr defTabSz="836613" eaLnBrk="1" hangingPunct="1">
              <a:buFont typeface="Arial" panose="020B0604020202020204" pitchFamily="34" charset="0"/>
              <a:buAutoNum type="arabicPeriod"/>
            </a:pPr>
            <a:r>
              <a:rPr lang="en-US" altLang="en-US" sz="2400"/>
              <a:t>Service and image compatibility with demographics of the customer-drawing area</a:t>
            </a:r>
          </a:p>
          <a:p>
            <a:pPr defTabSz="836613" eaLnBrk="1" hangingPunct="1">
              <a:buFont typeface="Arial" panose="020B0604020202020204" pitchFamily="34" charset="0"/>
              <a:buAutoNum type="arabicPeriod"/>
            </a:pPr>
            <a:r>
              <a:rPr lang="en-US" altLang="en-US" sz="2400"/>
              <a:t>Competition in the area</a:t>
            </a:r>
          </a:p>
          <a:p>
            <a:pPr defTabSz="836613" eaLnBrk="1" hangingPunct="1">
              <a:buFont typeface="Arial" panose="020B0604020202020204" pitchFamily="34" charset="0"/>
              <a:buAutoNum type="arabicPeriod"/>
            </a:pPr>
            <a:r>
              <a:rPr lang="en-US" altLang="en-US" sz="2400"/>
              <a:t>Quality of the competition</a:t>
            </a:r>
          </a:p>
          <a:p>
            <a:pPr defTabSz="836613" eaLnBrk="1" hangingPunct="1">
              <a:buFont typeface="Arial" panose="020B0604020202020204" pitchFamily="34" charset="0"/>
              <a:buAutoNum type="arabicPeriod"/>
            </a:pPr>
            <a:r>
              <a:rPr lang="en-US" altLang="en-US" sz="2400"/>
              <a:t>Uniqueness of the firm’s and competitors’ locations</a:t>
            </a:r>
          </a:p>
          <a:p>
            <a:pPr defTabSz="836613" eaLnBrk="1" hangingPunct="1">
              <a:buFont typeface="Arial" panose="020B0604020202020204" pitchFamily="34" charset="0"/>
              <a:buAutoNum type="arabicPeriod"/>
            </a:pPr>
            <a:r>
              <a:rPr lang="en-US" altLang="en-US" sz="2400"/>
              <a:t>Physical qualities of facilities and neighboring businesses</a:t>
            </a:r>
          </a:p>
          <a:p>
            <a:pPr defTabSz="836613" eaLnBrk="1" hangingPunct="1">
              <a:buFont typeface="Arial" panose="020B0604020202020204" pitchFamily="34" charset="0"/>
              <a:buAutoNum type="arabicPeriod"/>
            </a:pPr>
            <a:r>
              <a:rPr lang="en-US" altLang="en-US" sz="2400"/>
              <a:t>Operating policies of the firm</a:t>
            </a:r>
          </a:p>
          <a:p>
            <a:pPr defTabSz="836613" eaLnBrk="1" hangingPunct="1">
              <a:buFont typeface="Arial" panose="020B0604020202020204" pitchFamily="34" charset="0"/>
              <a:buAutoNum type="arabicPeriod"/>
            </a:pPr>
            <a:r>
              <a:rPr lang="en-US" altLang="en-US" sz="2400"/>
              <a:t>Quality of management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86019"/>
                                        </p:tgtEl>
                                        <p:attrNameLst>
                                          <p:attrName>style.visibility</p:attrName>
                                        </p:attrNameLst>
                                      </p:cBhvr>
                                      <p:to>
                                        <p:strVal val="visible"/>
                                      </p:to>
                                    </p:set>
                                    <p:animEffect transition="in" filter="strips(downRight)">
                                      <p:cBhvr>
                                        <p:cTn id="7"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0F578CD-3B74-4334-8580-94D3CE33ACF7}"/>
              </a:ext>
            </a:extLst>
          </p:cNvPr>
          <p:cNvSpPr>
            <a:spLocks noGrp="1" noChangeArrowheads="1"/>
          </p:cNvSpPr>
          <p:nvPr>
            <p:ph type="title"/>
          </p:nvPr>
        </p:nvSpPr>
        <p:spPr>
          <a:xfrm>
            <a:off x="685800" y="434975"/>
            <a:ext cx="7772400" cy="7620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Outline – Continued</a:t>
            </a:r>
          </a:p>
        </p:txBody>
      </p:sp>
      <p:sp>
        <p:nvSpPr>
          <p:cNvPr id="22531" name="Rectangle 3">
            <a:extLst>
              <a:ext uri="{FF2B5EF4-FFF2-40B4-BE49-F238E27FC236}">
                <a16:creationId xmlns:a16="http://schemas.microsoft.com/office/drawing/2014/main" id="{59659035-A66C-4D6E-B763-5C4D26D09BCA}"/>
              </a:ext>
            </a:extLst>
          </p:cNvPr>
          <p:cNvSpPr>
            <a:spLocks noChangeArrowheads="1"/>
          </p:cNvSpPr>
          <p:nvPr/>
        </p:nvSpPr>
        <p:spPr bwMode="auto">
          <a:xfrm>
            <a:off x="992188" y="1941513"/>
            <a:ext cx="7158037" cy="23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8163" indent="-538163">
              <a:defRPr sz="2400">
                <a:solidFill>
                  <a:schemeClr val="tx1"/>
                </a:solidFill>
                <a:latin typeface="Arial" panose="020B0604020202020204" pitchFamily="34" charset="0"/>
                <a:ea typeface="ＭＳ Ｐゴシック" panose="020B0600070205080204" pitchFamily="34" charset="-128"/>
              </a:defRPr>
            </a:lvl1pPr>
            <a:lvl2pPr marL="1165225" indent="-44767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Wingdings" panose="05000000000000000000" pitchFamily="2" charset="2"/>
              <a:buChar char="u"/>
            </a:pPr>
            <a:r>
              <a:rPr lang="en-US" altLang="en-US" sz="3200" b="1" dirty="0"/>
              <a:t>Service Location Strategy</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How Hotel Chains Select Sites</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The Call Center Industry</a:t>
            </a:r>
          </a:p>
          <a:p>
            <a:pPr lvl="1" eaLnBrk="1" hangingPunct="1">
              <a:lnSpc>
                <a:spcPct val="90000"/>
              </a:lnSpc>
              <a:spcAft>
                <a:spcPct val="40000"/>
              </a:spcAft>
              <a:buClr>
                <a:srgbClr val="BF0922"/>
              </a:buClr>
              <a:buFont typeface="Wingdings" panose="05000000000000000000" pitchFamily="2" charset="2"/>
              <a:buChar char="u"/>
            </a:pPr>
            <a:r>
              <a:rPr lang="en-US" altLang="en-US" sz="2800" b="1" dirty="0"/>
              <a:t>Geographic Information Systems</a:t>
            </a:r>
            <a:endParaRPr lang="en-US" altLang="en-US" sz="3200" b="1"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2531"/>
                                        </p:tgtEl>
                                        <p:attrNameLst>
                                          <p:attrName>style.visibility</p:attrName>
                                        </p:attrNameLst>
                                      </p:cBhvr>
                                      <p:to>
                                        <p:strVal val="visible"/>
                                      </p:to>
                                    </p:set>
                                    <p:animEffect transition="in" filter="strips(downRight)">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849E6EC-15A6-42BD-BD38-D64F97D21572}"/>
              </a:ext>
            </a:extLst>
          </p:cNvPr>
          <p:cNvSpPr>
            <a:spLocks noGrp="1" noChangeArrowheads="1"/>
          </p:cNvSpPr>
          <p:nvPr>
            <p:ph type="title"/>
          </p:nvPr>
        </p:nvSpPr>
        <p:spPr>
          <a:xfrm>
            <a:off x="698500" y="457200"/>
            <a:ext cx="7772400" cy="762000"/>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a:t>Location Strategies</a:t>
            </a:r>
            <a:endParaRPr lang="en-US" altLang="en-US" sz="3200"/>
          </a:p>
        </p:txBody>
      </p:sp>
      <p:grpSp>
        <p:nvGrpSpPr>
          <p:cNvPr id="88077" name="Group 13">
            <a:extLst>
              <a:ext uri="{FF2B5EF4-FFF2-40B4-BE49-F238E27FC236}">
                <a16:creationId xmlns:a16="http://schemas.microsoft.com/office/drawing/2014/main" id="{80D88FD7-B674-4829-B37D-ED231D8BBE9D}"/>
              </a:ext>
            </a:extLst>
          </p:cNvPr>
          <p:cNvGrpSpPr>
            <a:grpSpLocks/>
          </p:cNvGrpSpPr>
          <p:nvPr/>
        </p:nvGrpSpPr>
        <p:grpSpPr bwMode="auto">
          <a:xfrm>
            <a:off x="685800" y="1470025"/>
            <a:ext cx="7783513" cy="4333875"/>
            <a:chOff x="432" y="926"/>
            <a:chExt cx="4903" cy="2730"/>
          </a:xfrm>
        </p:grpSpPr>
        <p:sp>
          <p:nvSpPr>
            <p:cNvPr id="80902" name="Rectangle 4">
              <a:extLst>
                <a:ext uri="{FF2B5EF4-FFF2-40B4-BE49-F238E27FC236}">
                  <a16:creationId xmlns:a16="http://schemas.microsoft.com/office/drawing/2014/main" id="{3EA10E11-9C6C-4002-9B11-5DE18FE6F7C8}"/>
                </a:ext>
              </a:extLst>
            </p:cNvPr>
            <p:cNvSpPr>
              <a:spLocks noChangeArrowheads="1"/>
            </p:cNvSpPr>
            <p:nvPr/>
          </p:nvSpPr>
          <p:spPr bwMode="auto">
            <a:xfrm>
              <a:off x="438" y="926"/>
              <a:ext cx="4897"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9pPr>
            </a:lstStyle>
            <a:p>
              <a:pPr>
                <a:lnSpc>
                  <a:spcPct val="125000"/>
                </a:lnSpc>
              </a:pPr>
              <a:r>
                <a:rPr lang="en-US" altLang="en-US" sz="1600" b="1"/>
                <a:t>	Service/Retail/Professional Location	 Goods-Producing Location</a:t>
              </a:r>
            </a:p>
            <a:p>
              <a:pPr>
                <a:lnSpc>
                  <a:spcPct val="125000"/>
                </a:lnSpc>
              </a:pPr>
              <a:r>
                <a:rPr lang="en-US" altLang="en-US" sz="1600" b="1"/>
                <a:t>	 Revenue Focus	 Cost Focus</a:t>
              </a:r>
            </a:p>
          </p:txBody>
        </p:sp>
        <p:sp>
          <p:nvSpPr>
            <p:cNvPr id="80903" name="Rectangle 5">
              <a:extLst>
                <a:ext uri="{FF2B5EF4-FFF2-40B4-BE49-F238E27FC236}">
                  <a16:creationId xmlns:a16="http://schemas.microsoft.com/office/drawing/2014/main" id="{58833F9E-A588-454E-AEF1-6F73B08500B3}"/>
                </a:ext>
              </a:extLst>
            </p:cNvPr>
            <p:cNvSpPr>
              <a:spLocks noChangeArrowheads="1"/>
            </p:cNvSpPr>
            <p:nvPr/>
          </p:nvSpPr>
          <p:spPr bwMode="auto">
            <a:xfrm>
              <a:off x="438" y="1378"/>
              <a:ext cx="2552" cy="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tabLst>
                  <a:tab pos="1905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905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905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905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905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905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905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905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90500" algn="l"/>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pPr>
              <a:r>
                <a:rPr lang="en-US" altLang="en-US" sz="1800" b="1"/>
                <a:t>Volume/revenue</a:t>
              </a:r>
            </a:p>
            <a:p>
              <a:pPr>
                <a:lnSpc>
                  <a:spcPct val="90000"/>
                </a:lnSpc>
                <a:spcBef>
                  <a:spcPct val="20000"/>
                </a:spcBef>
              </a:pPr>
              <a:r>
                <a:rPr lang="en-US" altLang="en-US" sz="1600" b="1"/>
                <a:t>	Drawing area; purchasing power</a:t>
              </a:r>
            </a:p>
            <a:p>
              <a:pPr>
                <a:lnSpc>
                  <a:spcPct val="90000"/>
                </a:lnSpc>
                <a:spcBef>
                  <a:spcPct val="20000"/>
                </a:spcBef>
              </a:pPr>
              <a:r>
                <a:rPr lang="en-US" altLang="en-US" sz="1600" b="1"/>
                <a:t>	Competition; advertising/pricing</a:t>
              </a:r>
            </a:p>
            <a:p>
              <a:pPr>
                <a:lnSpc>
                  <a:spcPct val="90000"/>
                </a:lnSpc>
                <a:spcBef>
                  <a:spcPct val="20000"/>
                </a:spcBef>
              </a:pPr>
              <a:endParaRPr lang="en-US" altLang="en-US" sz="1600" b="1"/>
            </a:p>
            <a:p>
              <a:pPr>
                <a:lnSpc>
                  <a:spcPct val="90000"/>
                </a:lnSpc>
                <a:spcBef>
                  <a:spcPct val="20000"/>
                </a:spcBef>
              </a:pPr>
              <a:r>
                <a:rPr lang="en-US" altLang="en-US" sz="1800" b="1"/>
                <a:t>Physical quality</a:t>
              </a:r>
            </a:p>
            <a:p>
              <a:pPr>
                <a:lnSpc>
                  <a:spcPct val="90000"/>
                </a:lnSpc>
                <a:spcBef>
                  <a:spcPct val="20000"/>
                </a:spcBef>
              </a:pPr>
              <a:r>
                <a:rPr lang="en-US" altLang="en-US" sz="1600" b="1"/>
                <a:t>	Parking/access; security/lighting; appearance/image</a:t>
              </a:r>
            </a:p>
            <a:p>
              <a:pPr>
                <a:lnSpc>
                  <a:spcPct val="90000"/>
                </a:lnSpc>
                <a:spcBef>
                  <a:spcPct val="20000"/>
                </a:spcBef>
              </a:pPr>
              <a:endParaRPr lang="en-US" altLang="en-US" sz="1600" b="1"/>
            </a:p>
            <a:p>
              <a:pPr>
                <a:lnSpc>
                  <a:spcPct val="90000"/>
                </a:lnSpc>
                <a:spcBef>
                  <a:spcPct val="20000"/>
                </a:spcBef>
              </a:pPr>
              <a:r>
                <a:rPr lang="en-US" altLang="en-US" sz="1800" b="1"/>
                <a:t>Cost determinants</a:t>
              </a:r>
            </a:p>
            <a:p>
              <a:pPr>
                <a:lnSpc>
                  <a:spcPct val="90000"/>
                </a:lnSpc>
                <a:spcBef>
                  <a:spcPct val="20000"/>
                </a:spcBef>
              </a:pPr>
              <a:r>
                <a:rPr lang="en-US" altLang="en-US" sz="1600" b="1"/>
                <a:t>	Rent</a:t>
              </a:r>
            </a:p>
            <a:p>
              <a:pPr>
                <a:lnSpc>
                  <a:spcPct val="90000"/>
                </a:lnSpc>
                <a:spcBef>
                  <a:spcPct val="20000"/>
                </a:spcBef>
              </a:pPr>
              <a:r>
                <a:rPr lang="en-US" altLang="en-US" sz="1600" b="1"/>
                <a:t>	Management caliber</a:t>
              </a:r>
            </a:p>
            <a:p>
              <a:pPr>
                <a:lnSpc>
                  <a:spcPct val="90000"/>
                </a:lnSpc>
                <a:spcBef>
                  <a:spcPct val="20000"/>
                </a:spcBef>
              </a:pPr>
              <a:r>
                <a:rPr lang="en-US" altLang="en-US" sz="1600" b="1"/>
                <a:t>	Operations policies (hours, wage rates)</a:t>
              </a:r>
            </a:p>
          </p:txBody>
        </p:sp>
        <p:sp>
          <p:nvSpPr>
            <p:cNvPr id="80904" name="Rectangle 6">
              <a:extLst>
                <a:ext uri="{FF2B5EF4-FFF2-40B4-BE49-F238E27FC236}">
                  <a16:creationId xmlns:a16="http://schemas.microsoft.com/office/drawing/2014/main" id="{9D0493C0-BC6D-4801-BD24-7111B7A066C5}"/>
                </a:ext>
              </a:extLst>
            </p:cNvPr>
            <p:cNvSpPr>
              <a:spLocks noChangeArrowheads="1"/>
            </p:cNvSpPr>
            <p:nvPr/>
          </p:nvSpPr>
          <p:spPr bwMode="auto">
            <a:xfrm>
              <a:off x="2878" y="1378"/>
              <a:ext cx="2456" cy="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tabLst>
                  <a:tab pos="1905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905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905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905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905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905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905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905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90500" algn="l"/>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pPr>
              <a:r>
                <a:rPr lang="en-US" altLang="en-US" sz="1800" b="1"/>
                <a:t>Tangible costs</a:t>
              </a:r>
            </a:p>
            <a:p>
              <a:pPr>
                <a:lnSpc>
                  <a:spcPct val="90000"/>
                </a:lnSpc>
                <a:spcBef>
                  <a:spcPct val="20000"/>
                </a:spcBef>
              </a:pPr>
              <a:r>
                <a:rPr lang="en-US" altLang="en-US" sz="1600" b="1"/>
                <a:t>	Transportation cost of raw material</a:t>
              </a:r>
            </a:p>
            <a:p>
              <a:pPr>
                <a:lnSpc>
                  <a:spcPct val="90000"/>
                </a:lnSpc>
                <a:spcBef>
                  <a:spcPct val="20000"/>
                </a:spcBef>
              </a:pPr>
              <a:r>
                <a:rPr lang="en-US" altLang="en-US" sz="1600" b="1"/>
                <a:t>	Shipment cost of finished goods</a:t>
              </a:r>
            </a:p>
            <a:p>
              <a:pPr>
                <a:lnSpc>
                  <a:spcPct val="90000"/>
                </a:lnSpc>
                <a:spcBef>
                  <a:spcPct val="20000"/>
                </a:spcBef>
              </a:pPr>
              <a:r>
                <a:rPr lang="en-US" altLang="en-US" sz="1600" b="1"/>
                <a:t>	Energy and utility cost; labor; raw material; taxes, and so on</a:t>
              </a:r>
            </a:p>
            <a:p>
              <a:pPr>
                <a:lnSpc>
                  <a:spcPct val="90000"/>
                </a:lnSpc>
                <a:spcBef>
                  <a:spcPct val="20000"/>
                </a:spcBef>
              </a:pPr>
              <a:endParaRPr lang="en-US" altLang="en-US" sz="1600" b="1"/>
            </a:p>
            <a:p>
              <a:pPr>
                <a:lnSpc>
                  <a:spcPct val="90000"/>
                </a:lnSpc>
                <a:spcBef>
                  <a:spcPct val="20000"/>
                </a:spcBef>
              </a:pPr>
              <a:r>
                <a:rPr lang="en-US" altLang="en-US" sz="1800" b="1"/>
                <a:t>Intangible and future costs</a:t>
              </a:r>
            </a:p>
            <a:p>
              <a:pPr>
                <a:lnSpc>
                  <a:spcPct val="90000"/>
                </a:lnSpc>
                <a:spcBef>
                  <a:spcPct val="20000"/>
                </a:spcBef>
              </a:pPr>
              <a:r>
                <a:rPr lang="en-US" altLang="en-US" sz="1600" b="1"/>
                <a:t>	Attitude toward union</a:t>
              </a:r>
            </a:p>
            <a:p>
              <a:pPr>
                <a:lnSpc>
                  <a:spcPct val="90000"/>
                </a:lnSpc>
                <a:spcBef>
                  <a:spcPct val="20000"/>
                </a:spcBef>
              </a:pPr>
              <a:r>
                <a:rPr lang="en-US" altLang="en-US" sz="1600" b="1"/>
                <a:t>	Quality of life</a:t>
              </a:r>
            </a:p>
            <a:p>
              <a:pPr>
                <a:lnSpc>
                  <a:spcPct val="90000"/>
                </a:lnSpc>
                <a:spcBef>
                  <a:spcPct val="20000"/>
                </a:spcBef>
              </a:pPr>
              <a:r>
                <a:rPr lang="en-US" altLang="en-US" sz="1600" b="1"/>
                <a:t>	Education expenditures by state</a:t>
              </a:r>
            </a:p>
            <a:p>
              <a:pPr>
                <a:lnSpc>
                  <a:spcPct val="90000"/>
                </a:lnSpc>
                <a:spcBef>
                  <a:spcPct val="20000"/>
                </a:spcBef>
              </a:pPr>
              <a:r>
                <a:rPr lang="en-US" altLang="en-US" sz="1600" b="1"/>
                <a:t>	Quality of state and local government</a:t>
              </a:r>
            </a:p>
          </p:txBody>
        </p:sp>
        <p:sp>
          <p:nvSpPr>
            <p:cNvPr id="80905" name="Line 7">
              <a:extLst>
                <a:ext uri="{FF2B5EF4-FFF2-40B4-BE49-F238E27FC236}">
                  <a16:creationId xmlns:a16="http://schemas.microsoft.com/office/drawing/2014/main" id="{08B0CF96-DC5C-40BA-B315-4542DD6106E5}"/>
                </a:ext>
              </a:extLst>
            </p:cNvPr>
            <p:cNvSpPr>
              <a:spLocks noChangeShapeType="1"/>
            </p:cNvSpPr>
            <p:nvPr/>
          </p:nvSpPr>
          <p:spPr bwMode="auto">
            <a:xfrm>
              <a:off x="432" y="952"/>
              <a:ext cx="4896" cy="0"/>
            </a:xfrm>
            <a:prstGeom prst="line">
              <a:avLst/>
            </a:prstGeom>
            <a:noFill/>
            <a:ln w="57150">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6" name="Line 8">
              <a:extLst>
                <a:ext uri="{FF2B5EF4-FFF2-40B4-BE49-F238E27FC236}">
                  <a16:creationId xmlns:a16="http://schemas.microsoft.com/office/drawing/2014/main" id="{61EA8745-1DFA-4ACE-AA3D-7AD3B519A22E}"/>
                </a:ext>
              </a:extLst>
            </p:cNvPr>
            <p:cNvSpPr>
              <a:spLocks noChangeShapeType="1"/>
            </p:cNvSpPr>
            <p:nvPr/>
          </p:nvSpPr>
          <p:spPr bwMode="auto">
            <a:xfrm>
              <a:off x="432" y="1160"/>
              <a:ext cx="4896" cy="0"/>
            </a:xfrm>
            <a:prstGeom prst="line">
              <a:avLst/>
            </a:prstGeom>
            <a:noFill/>
            <a:ln w="28575">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7" name="Line 9">
              <a:extLst>
                <a:ext uri="{FF2B5EF4-FFF2-40B4-BE49-F238E27FC236}">
                  <a16:creationId xmlns:a16="http://schemas.microsoft.com/office/drawing/2014/main" id="{024B446F-9905-43FB-9FE8-180CDED77002}"/>
                </a:ext>
              </a:extLst>
            </p:cNvPr>
            <p:cNvSpPr>
              <a:spLocks noChangeShapeType="1"/>
            </p:cNvSpPr>
            <p:nvPr/>
          </p:nvSpPr>
          <p:spPr bwMode="auto">
            <a:xfrm>
              <a:off x="432" y="1368"/>
              <a:ext cx="2355" cy="0"/>
            </a:xfrm>
            <a:prstGeom prst="line">
              <a:avLst/>
            </a:prstGeom>
            <a:noFill/>
            <a:ln w="28575">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8" name="Line 10">
              <a:extLst>
                <a:ext uri="{FF2B5EF4-FFF2-40B4-BE49-F238E27FC236}">
                  <a16:creationId xmlns:a16="http://schemas.microsoft.com/office/drawing/2014/main" id="{441172D9-1388-4EA6-B1A5-4590E593B109}"/>
                </a:ext>
              </a:extLst>
            </p:cNvPr>
            <p:cNvSpPr>
              <a:spLocks noChangeShapeType="1"/>
            </p:cNvSpPr>
            <p:nvPr/>
          </p:nvSpPr>
          <p:spPr bwMode="auto">
            <a:xfrm>
              <a:off x="432" y="3656"/>
              <a:ext cx="4896" cy="0"/>
            </a:xfrm>
            <a:prstGeom prst="line">
              <a:avLst/>
            </a:prstGeom>
            <a:noFill/>
            <a:ln w="57150">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9" name="Line 12">
              <a:extLst>
                <a:ext uri="{FF2B5EF4-FFF2-40B4-BE49-F238E27FC236}">
                  <a16:creationId xmlns:a16="http://schemas.microsoft.com/office/drawing/2014/main" id="{D2FDC048-714A-4BA6-92FD-6EA9B1238DA5}"/>
                </a:ext>
              </a:extLst>
            </p:cNvPr>
            <p:cNvSpPr>
              <a:spLocks noChangeShapeType="1"/>
            </p:cNvSpPr>
            <p:nvPr/>
          </p:nvSpPr>
          <p:spPr bwMode="auto">
            <a:xfrm>
              <a:off x="2917" y="1368"/>
              <a:ext cx="2411" cy="0"/>
            </a:xfrm>
            <a:prstGeom prst="line">
              <a:avLst/>
            </a:prstGeom>
            <a:noFill/>
            <a:ln w="28575">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88077"/>
                                        </p:tgtEl>
                                        <p:attrNameLst>
                                          <p:attrName>style.visibility</p:attrName>
                                        </p:attrNameLst>
                                      </p:cBhvr>
                                      <p:to>
                                        <p:strVal val="visible"/>
                                      </p:to>
                                    </p:set>
                                    <p:animEffect transition="in" filter="strips(downRight)">
                                      <p:cBhvr>
                                        <p:cTn id="7" dur="1000"/>
                                        <p:tgtEl>
                                          <p:spTgt spid="88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4C4F041-7DA8-42F0-8286-95207C0B6016}"/>
              </a:ext>
            </a:extLst>
          </p:cNvPr>
          <p:cNvSpPr>
            <a:spLocks noGrp="1" noChangeArrowheads="1"/>
          </p:cNvSpPr>
          <p:nvPr>
            <p:ph type="title"/>
          </p:nvPr>
        </p:nvSpPr>
        <p:spPr>
          <a:xfrm>
            <a:off x="698500" y="457200"/>
            <a:ext cx="7772400" cy="762000"/>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a:t>Location Strategies</a:t>
            </a:r>
            <a:endParaRPr lang="en-US" altLang="en-US" sz="3200"/>
          </a:p>
        </p:txBody>
      </p:sp>
      <p:grpSp>
        <p:nvGrpSpPr>
          <p:cNvPr id="90125" name="Group 13">
            <a:extLst>
              <a:ext uri="{FF2B5EF4-FFF2-40B4-BE49-F238E27FC236}">
                <a16:creationId xmlns:a16="http://schemas.microsoft.com/office/drawing/2014/main" id="{BFE8CAE6-B6F2-4FE0-A8B0-EE3BD6D42C21}"/>
              </a:ext>
            </a:extLst>
          </p:cNvPr>
          <p:cNvGrpSpPr>
            <a:grpSpLocks/>
          </p:cNvGrpSpPr>
          <p:nvPr/>
        </p:nvGrpSpPr>
        <p:grpSpPr bwMode="auto">
          <a:xfrm>
            <a:off x="685800" y="2027238"/>
            <a:ext cx="7783513" cy="2949575"/>
            <a:chOff x="432" y="1277"/>
            <a:chExt cx="4903" cy="1858"/>
          </a:xfrm>
        </p:grpSpPr>
        <p:grpSp>
          <p:nvGrpSpPr>
            <p:cNvPr id="82950" name="Group 3">
              <a:extLst>
                <a:ext uri="{FF2B5EF4-FFF2-40B4-BE49-F238E27FC236}">
                  <a16:creationId xmlns:a16="http://schemas.microsoft.com/office/drawing/2014/main" id="{FBA2A4B1-F300-4E44-B73C-34BECD2C5ECA}"/>
                </a:ext>
              </a:extLst>
            </p:cNvPr>
            <p:cNvGrpSpPr>
              <a:grpSpLocks/>
            </p:cNvGrpSpPr>
            <p:nvPr/>
          </p:nvGrpSpPr>
          <p:grpSpPr bwMode="auto">
            <a:xfrm>
              <a:off x="432" y="1277"/>
              <a:ext cx="4903" cy="1858"/>
              <a:chOff x="432" y="926"/>
              <a:chExt cx="4903" cy="1858"/>
            </a:xfrm>
          </p:grpSpPr>
          <p:sp>
            <p:nvSpPr>
              <p:cNvPr id="82952" name="Rectangle 4">
                <a:extLst>
                  <a:ext uri="{FF2B5EF4-FFF2-40B4-BE49-F238E27FC236}">
                    <a16:creationId xmlns:a16="http://schemas.microsoft.com/office/drawing/2014/main" id="{17B07D23-3051-4D6B-B100-6BF58DA7AFB1}"/>
                  </a:ext>
                </a:extLst>
              </p:cNvPr>
              <p:cNvSpPr>
                <a:spLocks noChangeArrowheads="1"/>
              </p:cNvSpPr>
              <p:nvPr/>
            </p:nvSpPr>
            <p:spPr bwMode="auto">
              <a:xfrm>
                <a:off x="438" y="926"/>
                <a:ext cx="4897"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9pPr>
              </a:lstStyle>
              <a:p>
                <a:pPr>
                  <a:lnSpc>
                    <a:spcPct val="125000"/>
                  </a:lnSpc>
                </a:pPr>
                <a:r>
                  <a:rPr lang="en-US" altLang="en-US" sz="1600" b="1"/>
                  <a:t>	Service/Retail/Professional Location	 Goods-Producing Location</a:t>
                </a:r>
              </a:p>
              <a:p>
                <a:pPr>
                  <a:lnSpc>
                    <a:spcPct val="125000"/>
                  </a:lnSpc>
                </a:pPr>
                <a:r>
                  <a:rPr lang="en-US" altLang="en-US" sz="1600" b="1"/>
                  <a:t>	 Techniques	 Techniques</a:t>
                </a:r>
              </a:p>
            </p:txBody>
          </p:sp>
          <p:sp>
            <p:nvSpPr>
              <p:cNvPr id="82953" name="Rectangle 5">
                <a:extLst>
                  <a:ext uri="{FF2B5EF4-FFF2-40B4-BE49-F238E27FC236}">
                    <a16:creationId xmlns:a16="http://schemas.microsoft.com/office/drawing/2014/main" id="{38C4F46D-A8BD-4C4E-8584-3780BAB8C3C5}"/>
                  </a:ext>
                </a:extLst>
              </p:cNvPr>
              <p:cNvSpPr>
                <a:spLocks noChangeArrowheads="1"/>
              </p:cNvSpPr>
              <p:nvPr/>
            </p:nvSpPr>
            <p:spPr bwMode="auto">
              <a:xfrm>
                <a:off x="438" y="1378"/>
                <a:ext cx="2552" cy="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pPr>
                <a:r>
                  <a:rPr lang="en-US" altLang="en-US" sz="1600" b="1"/>
                  <a:t>Regression models to determine importance of various factors</a:t>
                </a:r>
              </a:p>
              <a:p>
                <a:pPr>
                  <a:lnSpc>
                    <a:spcPct val="90000"/>
                  </a:lnSpc>
                  <a:spcBef>
                    <a:spcPct val="20000"/>
                  </a:spcBef>
                </a:pPr>
                <a:r>
                  <a:rPr lang="en-US" altLang="en-US" sz="1600" b="1"/>
                  <a:t>Factor-rating method</a:t>
                </a:r>
              </a:p>
              <a:p>
                <a:pPr>
                  <a:lnSpc>
                    <a:spcPct val="90000"/>
                  </a:lnSpc>
                  <a:spcBef>
                    <a:spcPct val="20000"/>
                  </a:spcBef>
                </a:pPr>
                <a:r>
                  <a:rPr lang="en-US" altLang="en-US" sz="1600" b="1"/>
                  <a:t>Traffic counts</a:t>
                </a:r>
              </a:p>
              <a:p>
                <a:pPr>
                  <a:lnSpc>
                    <a:spcPct val="90000"/>
                  </a:lnSpc>
                  <a:spcBef>
                    <a:spcPct val="20000"/>
                  </a:spcBef>
                </a:pPr>
                <a:r>
                  <a:rPr lang="en-US" altLang="en-US" sz="1600" b="1"/>
                  <a:t>Demographic analysis of drawing area</a:t>
                </a:r>
              </a:p>
              <a:p>
                <a:pPr>
                  <a:lnSpc>
                    <a:spcPct val="90000"/>
                  </a:lnSpc>
                  <a:spcBef>
                    <a:spcPct val="20000"/>
                  </a:spcBef>
                </a:pPr>
                <a:r>
                  <a:rPr lang="en-US" altLang="en-US" sz="1600" b="1"/>
                  <a:t>Purchasing power analysis of area</a:t>
                </a:r>
              </a:p>
              <a:p>
                <a:pPr>
                  <a:lnSpc>
                    <a:spcPct val="90000"/>
                  </a:lnSpc>
                  <a:spcBef>
                    <a:spcPct val="20000"/>
                  </a:spcBef>
                </a:pPr>
                <a:r>
                  <a:rPr lang="en-US" altLang="en-US" sz="1600" b="1"/>
                  <a:t>Center-of-gravity method</a:t>
                </a:r>
              </a:p>
              <a:p>
                <a:pPr>
                  <a:lnSpc>
                    <a:spcPct val="90000"/>
                  </a:lnSpc>
                  <a:spcBef>
                    <a:spcPct val="20000"/>
                  </a:spcBef>
                </a:pPr>
                <a:r>
                  <a:rPr lang="en-US" altLang="en-US" sz="1600" b="1"/>
                  <a:t>Geographic information systems</a:t>
                </a:r>
              </a:p>
            </p:txBody>
          </p:sp>
          <p:sp>
            <p:nvSpPr>
              <p:cNvPr id="82954" name="Rectangle 6">
                <a:extLst>
                  <a:ext uri="{FF2B5EF4-FFF2-40B4-BE49-F238E27FC236}">
                    <a16:creationId xmlns:a16="http://schemas.microsoft.com/office/drawing/2014/main" id="{CE7910A8-B24D-4194-BC30-0AF2E9D72541}"/>
                  </a:ext>
                </a:extLst>
              </p:cNvPr>
              <p:cNvSpPr>
                <a:spLocks noChangeArrowheads="1"/>
              </p:cNvSpPr>
              <p:nvPr/>
            </p:nvSpPr>
            <p:spPr bwMode="auto">
              <a:xfrm>
                <a:off x="2878" y="1378"/>
                <a:ext cx="2456" cy="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tabLst>
                    <a:tab pos="1905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905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905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905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905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905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905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905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90500" algn="l"/>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pPr>
                <a:r>
                  <a:rPr lang="en-US" altLang="en-US" sz="1600" b="1"/>
                  <a:t>Transportation method</a:t>
                </a:r>
              </a:p>
              <a:p>
                <a:pPr>
                  <a:lnSpc>
                    <a:spcPct val="90000"/>
                  </a:lnSpc>
                  <a:spcBef>
                    <a:spcPct val="20000"/>
                  </a:spcBef>
                </a:pPr>
                <a:r>
                  <a:rPr lang="en-US" altLang="en-US" sz="1600" b="1"/>
                  <a:t>Factor-rating method</a:t>
                </a:r>
              </a:p>
              <a:p>
                <a:pPr>
                  <a:lnSpc>
                    <a:spcPct val="90000"/>
                  </a:lnSpc>
                  <a:spcBef>
                    <a:spcPct val="20000"/>
                  </a:spcBef>
                </a:pPr>
                <a:r>
                  <a:rPr lang="en-US" altLang="en-US" sz="1600" b="1"/>
                  <a:t>Locational break-even analysis</a:t>
                </a:r>
              </a:p>
              <a:p>
                <a:pPr>
                  <a:lnSpc>
                    <a:spcPct val="90000"/>
                  </a:lnSpc>
                  <a:spcBef>
                    <a:spcPct val="20000"/>
                  </a:spcBef>
                </a:pPr>
                <a:r>
                  <a:rPr lang="en-US" altLang="en-US" sz="1600" b="1"/>
                  <a:t>Crossover charts</a:t>
                </a:r>
              </a:p>
            </p:txBody>
          </p:sp>
          <p:sp>
            <p:nvSpPr>
              <p:cNvPr id="82955" name="Line 7">
                <a:extLst>
                  <a:ext uri="{FF2B5EF4-FFF2-40B4-BE49-F238E27FC236}">
                    <a16:creationId xmlns:a16="http://schemas.microsoft.com/office/drawing/2014/main" id="{E8A20EAB-5DCF-40E0-AAF9-0D3D7991C704}"/>
                  </a:ext>
                </a:extLst>
              </p:cNvPr>
              <p:cNvSpPr>
                <a:spLocks noChangeShapeType="1"/>
              </p:cNvSpPr>
              <p:nvPr/>
            </p:nvSpPr>
            <p:spPr bwMode="auto">
              <a:xfrm>
                <a:off x="432" y="952"/>
                <a:ext cx="4896" cy="0"/>
              </a:xfrm>
              <a:prstGeom prst="line">
                <a:avLst/>
              </a:prstGeom>
              <a:noFill/>
              <a:ln w="57150">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6" name="Line 8">
                <a:extLst>
                  <a:ext uri="{FF2B5EF4-FFF2-40B4-BE49-F238E27FC236}">
                    <a16:creationId xmlns:a16="http://schemas.microsoft.com/office/drawing/2014/main" id="{8166282E-93DF-4214-B540-3CBBCFBA3E8A}"/>
                  </a:ext>
                </a:extLst>
              </p:cNvPr>
              <p:cNvSpPr>
                <a:spLocks noChangeShapeType="1"/>
              </p:cNvSpPr>
              <p:nvPr/>
            </p:nvSpPr>
            <p:spPr bwMode="auto">
              <a:xfrm>
                <a:off x="432" y="1160"/>
                <a:ext cx="4896" cy="0"/>
              </a:xfrm>
              <a:prstGeom prst="line">
                <a:avLst/>
              </a:prstGeom>
              <a:noFill/>
              <a:ln w="28575">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7" name="Line 9">
                <a:extLst>
                  <a:ext uri="{FF2B5EF4-FFF2-40B4-BE49-F238E27FC236}">
                    <a16:creationId xmlns:a16="http://schemas.microsoft.com/office/drawing/2014/main" id="{A7F209A0-AE6D-40C6-9461-23E49E7162A8}"/>
                  </a:ext>
                </a:extLst>
              </p:cNvPr>
              <p:cNvSpPr>
                <a:spLocks noChangeShapeType="1"/>
              </p:cNvSpPr>
              <p:nvPr/>
            </p:nvSpPr>
            <p:spPr bwMode="auto">
              <a:xfrm>
                <a:off x="432" y="1368"/>
                <a:ext cx="4896" cy="0"/>
              </a:xfrm>
              <a:prstGeom prst="line">
                <a:avLst/>
              </a:prstGeom>
              <a:noFill/>
              <a:ln w="28575">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8" name="Line 10">
                <a:extLst>
                  <a:ext uri="{FF2B5EF4-FFF2-40B4-BE49-F238E27FC236}">
                    <a16:creationId xmlns:a16="http://schemas.microsoft.com/office/drawing/2014/main" id="{4786A07B-0277-45E6-B368-645827D5560C}"/>
                  </a:ext>
                </a:extLst>
              </p:cNvPr>
              <p:cNvSpPr>
                <a:spLocks noChangeShapeType="1"/>
              </p:cNvSpPr>
              <p:nvPr/>
            </p:nvSpPr>
            <p:spPr bwMode="auto">
              <a:xfrm>
                <a:off x="432" y="2784"/>
                <a:ext cx="4896" cy="0"/>
              </a:xfrm>
              <a:prstGeom prst="line">
                <a:avLst/>
              </a:prstGeom>
              <a:noFill/>
              <a:ln w="57150">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951" name="Rectangle 12">
              <a:extLst>
                <a:ext uri="{FF2B5EF4-FFF2-40B4-BE49-F238E27FC236}">
                  <a16:creationId xmlns:a16="http://schemas.microsoft.com/office/drawing/2014/main" id="{319C3D48-2B6D-47C7-87CE-444FBC20B709}"/>
                </a:ext>
              </a:extLst>
            </p:cNvPr>
            <p:cNvSpPr>
              <a:spLocks noChangeArrowheads="1"/>
            </p:cNvSpPr>
            <p:nvPr/>
          </p:nvSpPr>
          <p:spPr bwMode="auto">
            <a:xfrm>
              <a:off x="2786" y="1649"/>
              <a:ext cx="126" cy="15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90125"/>
                                        </p:tgtEl>
                                        <p:attrNameLst>
                                          <p:attrName>style.visibility</p:attrName>
                                        </p:attrNameLst>
                                      </p:cBhvr>
                                      <p:to>
                                        <p:strVal val="visible"/>
                                      </p:to>
                                    </p:set>
                                    <p:animEffect transition="in" filter="strips(downRight)">
                                      <p:cBhvr>
                                        <p:cTn id="7" dur="10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6FBCFB1-731E-4B66-9B92-3CB096CAA37F}"/>
              </a:ext>
            </a:extLst>
          </p:cNvPr>
          <p:cNvSpPr>
            <a:spLocks noGrp="1" noChangeArrowheads="1"/>
          </p:cNvSpPr>
          <p:nvPr>
            <p:ph type="title"/>
          </p:nvPr>
        </p:nvSpPr>
        <p:spPr>
          <a:xfrm>
            <a:off x="698500" y="457200"/>
            <a:ext cx="7772400" cy="762000"/>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dirty="0"/>
              <a:t>Location Strategies</a:t>
            </a:r>
            <a:endParaRPr lang="en-US" altLang="en-US" sz="3200" dirty="0"/>
          </a:p>
        </p:txBody>
      </p:sp>
      <p:grpSp>
        <p:nvGrpSpPr>
          <p:cNvPr id="92173" name="Group 13">
            <a:extLst>
              <a:ext uri="{FF2B5EF4-FFF2-40B4-BE49-F238E27FC236}">
                <a16:creationId xmlns:a16="http://schemas.microsoft.com/office/drawing/2014/main" id="{EA7FC18B-81FA-44A6-9EC3-BC5786147ABC}"/>
              </a:ext>
            </a:extLst>
          </p:cNvPr>
          <p:cNvGrpSpPr>
            <a:grpSpLocks/>
          </p:cNvGrpSpPr>
          <p:nvPr/>
        </p:nvGrpSpPr>
        <p:grpSpPr bwMode="auto">
          <a:xfrm>
            <a:off x="685800" y="2027238"/>
            <a:ext cx="7783513" cy="2632075"/>
            <a:chOff x="432" y="1277"/>
            <a:chExt cx="4903" cy="1658"/>
          </a:xfrm>
        </p:grpSpPr>
        <p:grpSp>
          <p:nvGrpSpPr>
            <p:cNvPr id="84998" name="Group 3">
              <a:extLst>
                <a:ext uri="{FF2B5EF4-FFF2-40B4-BE49-F238E27FC236}">
                  <a16:creationId xmlns:a16="http://schemas.microsoft.com/office/drawing/2014/main" id="{89CA6529-563A-44B6-B74B-D39655385E81}"/>
                </a:ext>
              </a:extLst>
            </p:cNvPr>
            <p:cNvGrpSpPr>
              <a:grpSpLocks/>
            </p:cNvGrpSpPr>
            <p:nvPr/>
          </p:nvGrpSpPr>
          <p:grpSpPr bwMode="auto">
            <a:xfrm>
              <a:off x="432" y="1277"/>
              <a:ext cx="4903" cy="1658"/>
              <a:chOff x="432" y="926"/>
              <a:chExt cx="4903" cy="1658"/>
            </a:xfrm>
          </p:grpSpPr>
          <p:sp>
            <p:nvSpPr>
              <p:cNvPr id="85000" name="Rectangle 4">
                <a:extLst>
                  <a:ext uri="{FF2B5EF4-FFF2-40B4-BE49-F238E27FC236}">
                    <a16:creationId xmlns:a16="http://schemas.microsoft.com/office/drawing/2014/main" id="{FB54791E-13D4-4DF3-809A-83E002C1EA2F}"/>
                  </a:ext>
                </a:extLst>
              </p:cNvPr>
              <p:cNvSpPr>
                <a:spLocks noChangeArrowheads="1"/>
              </p:cNvSpPr>
              <p:nvPr/>
            </p:nvSpPr>
            <p:spPr bwMode="auto">
              <a:xfrm>
                <a:off x="438" y="926"/>
                <a:ext cx="4897"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816100" algn="ctr"/>
                    <a:tab pos="5626100" algn="ctr"/>
                  </a:tabLst>
                  <a:defRPr sz="2400">
                    <a:solidFill>
                      <a:schemeClr val="tx1"/>
                    </a:solidFill>
                    <a:latin typeface="Arial" panose="020B0604020202020204" pitchFamily="34" charset="0"/>
                    <a:ea typeface="ＭＳ Ｐゴシック" panose="020B0600070205080204" pitchFamily="34" charset="-128"/>
                  </a:defRPr>
                </a:lvl9pPr>
              </a:lstStyle>
              <a:p>
                <a:pPr>
                  <a:lnSpc>
                    <a:spcPct val="125000"/>
                  </a:lnSpc>
                </a:pPr>
                <a:r>
                  <a:rPr lang="en-US" altLang="en-US" sz="1600" b="1" dirty="0"/>
                  <a:t>	Service/Retail/Professional Location	 Goods-Producing Location</a:t>
                </a:r>
              </a:p>
              <a:p>
                <a:pPr>
                  <a:lnSpc>
                    <a:spcPct val="125000"/>
                  </a:lnSpc>
                </a:pPr>
                <a:r>
                  <a:rPr lang="en-US" altLang="en-US" sz="1600" b="1" dirty="0"/>
                  <a:t>	 Assumptions	 Assumptions</a:t>
                </a:r>
              </a:p>
            </p:txBody>
          </p:sp>
          <p:sp>
            <p:nvSpPr>
              <p:cNvPr id="85001" name="Rectangle 5">
                <a:extLst>
                  <a:ext uri="{FF2B5EF4-FFF2-40B4-BE49-F238E27FC236}">
                    <a16:creationId xmlns:a16="http://schemas.microsoft.com/office/drawing/2014/main" id="{2C8A7DA1-B82A-4900-B602-7BEEAC15C651}"/>
                  </a:ext>
                </a:extLst>
              </p:cNvPr>
              <p:cNvSpPr>
                <a:spLocks noChangeArrowheads="1"/>
              </p:cNvSpPr>
              <p:nvPr/>
            </p:nvSpPr>
            <p:spPr bwMode="auto">
              <a:xfrm>
                <a:off x="438" y="1378"/>
                <a:ext cx="2442"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pPr>
                <a:r>
                  <a:rPr lang="en-US" altLang="en-US" sz="1600" b="1" dirty="0"/>
                  <a:t>Location is a major determinant of revenue</a:t>
                </a:r>
              </a:p>
              <a:p>
                <a:pPr>
                  <a:lnSpc>
                    <a:spcPct val="90000"/>
                  </a:lnSpc>
                  <a:spcBef>
                    <a:spcPct val="20000"/>
                  </a:spcBef>
                </a:pPr>
                <a:r>
                  <a:rPr lang="en-US" altLang="en-US" sz="1600" b="1" dirty="0"/>
                  <a:t>High customer-contact issues are critical</a:t>
                </a:r>
              </a:p>
              <a:p>
                <a:pPr>
                  <a:lnSpc>
                    <a:spcPct val="90000"/>
                  </a:lnSpc>
                  <a:spcBef>
                    <a:spcPct val="20000"/>
                  </a:spcBef>
                </a:pPr>
                <a:r>
                  <a:rPr lang="en-US" altLang="en-US" sz="1600" b="1" dirty="0"/>
                  <a:t>Costs are relatively constant for a given area; therefore, the revenue function is critical</a:t>
                </a:r>
              </a:p>
            </p:txBody>
          </p:sp>
          <p:sp>
            <p:nvSpPr>
              <p:cNvPr id="85002" name="Rectangle 6">
                <a:extLst>
                  <a:ext uri="{FF2B5EF4-FFF2-40B4-BE49-F238E27FC236}">
                    <a16:creationId xmlns:a16="http://schemas.microsoft.com/office/drawing/2014/main" id="{A8F9CD1D-7BC9-4398-9F67-64C04B5CD767}"/>
                  </a:ext>
                </a:extLst>
              </p:cNvPr>
              <p:cNvSpPr>
                <a:spLocks noChangeArrowheads="1"/>
              </p:cNvSpPr>
              <p:nvPr/>
            </p:nvSpPr>
            <p:spPr bwMode="auto">
              <a:xfrm>
                <a:off x="2878" y="1378"/>
                <a:ext cx="2456" cy="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pPr>
                <a:r>
                  <a:rPr lang="en-US" altLang="en-US" sz="1600" b="1" dirty="0"/>
                  <a:t>Location is a major determinant of cost</a:t>
                </a:r>
              </a:p>
              <a:p>
                <a:pPr>
                  <a:lnSpc>
                    <a:spcPct val="90000"/>
                  </a:lnSpc>
                  <a:spcBef>
                    <a:spcPct val="20000"/>
                  </a:spcBef>
                </a:pPr>
                <a:r>
                  <a:rPr lang="en-US" altLang="en-US" sz="1600" b="1" dirty="0"/>
                  <a:t>Most major costs can be identified explicitly for each site</a:t>
                </a:r>
              </a:p>
              <a:p>
                <a:pPr>
                  <a:lnSpc>
                    <a:spcPct val="90000"/>
                  </a:lnSpc>
                  <a:spcBef>
                    <a:spcPct val="20000"/>
                  </a:spcBef>
                </a:pPr>
                <a:r>
                  <a:rPr lang="en-US" altLang="en-US" sz="1600" b="1" dirty="0"/>
                  <a:t>Low customer contact allows focus on the identifiable costs</a:t>
                </a:r>
              </a:p>
              <a:p>
                <a:pPr>
                  <a:lnSpc>
                    <a:spcPct val="90000"/>
                  </a:lnSpc>
                  <a:spcBef>
                    <a:spcPct val="20000"/>
                  </a:spcBef>
                </a:pPr>
                <a:r>
                  <a:rPr lang="en-US" altLang="en-US" sz="1600" b="1" dirty="0"/>
                  <a:t>Intangible costs can be evaluated</a:t>
                </a:r>
              </a:p>
            </p:txBody>
          </p:sp>
          <p:sp>
            <p:nvSpPr>
              <p:cNvPr id="85003" name="Line 7">
                <a:extLst>
                  <a:ext uri="{FF2B5EF4-FFF2-40B4-BE49-F238E27FC236}">
                    <a16:creationId xmlns:a16="http://schemas.microsoft.com/office/drawing/2014/main" id="{527B582A-B416-446B-8DE4-4E89226A0C87}"/>
                  </a:ext>
                </a:extLst>
              </p:cNvPr>
              <p:cNvSpPr>
                <a:spLocks noChangeShapeType="1"/>
              </p:cNvSpPr>
              <p:nvPr/>
            </p:nvSpPr>
            <p:spPr bwMode="auto">
              <a:xfrm>
                <a:off x="432" y="952"/>
                <a:ext cx="4896" cy="0"/>
              </a:xfrm>
              <a:prstGeom prst="line">
                <a:avLst/>
              </a:prstGeom>
              <a:noFill/>
              <a:ln w="57150">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004" name="Line 8">
                <a:extLst>
                  <a:ext uri="{FF2B5EF4-FFF2-40B4-BE49-F238E27FC236}">
                    <a16:creationId xmlns:a16="http://schemas.microsoft.com/office/drawing/2014/main" id="{38F87A68-BB16-4840-B061-84D0D328B498}"/>
                  </a:ext>
                </a:extLst>
              </p:cNvPr>
              <p:cNvSpPr>
                <a:spLocks noChangeShapeType="1"/>
              </p:cNvSpPr>
              <p:nvPr/>
            </p:nvSpPr>
            <p:spPr bwMode="auto">
              <a:xfrm>
                <a:off x="432" y="1160"/>
                <a:ext cx="4896" cy="0"/>
              </a:xfrm>
              <a:prstGeom prst="line">
                <a:avLst/>
              </a:prstGeom>
              <a:noFill/>
              <a:ln w="28575">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005" name="Line 9">
                <a:extLst>
                  <a:ext uri="{FF2B5EF4-FFF2-40B4-BE49-F238E27FC236}">
                    <a16:creationId xmlns:a16="http://schemas.microsoft.com/office/drawing/2014/main" id="{51B9F991-97A1-4E08-AF0B-69C428FCF549}"/>
                  </a:ext>
                </a:extLst>
              </p:cNvPr>
              <p:cNvSpPr>
                <a:spLocks noChangeShapeType="1"/>
              </p:cNvSpPr>
              <p:nvPr/>
            </p:nvSpPr>
            <p:spPr bwMode="auto">
              <a:xfrm>
                <a:off x="432" y="1368"/>
                <a:ext cx="4896" cy="0"/>
              </a:xfrm>
              <a:prstGeom prst="line">
                <a:avLst/>
              </a:prstGeom>
              <a:noFill/>
              <a:ln w="28575">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006" name="Line 10">
                <a:extLst>
                  <a:ext uri="{FF2B5EF4-FFF2-40B4-BE49-F238E27FC236}">
                    <a16:creationId xmlns:a16="http://schemas.microsoft.com/office/drawing/2014/main" id="{A5BF8AA9-3EAF-4735-A056-74C82EFE9FB8}"/>
                  </a:ext>
                </a:extLst>
              </p:cNvPr>
              <p:cNvSpPr>
                <a:spLocks noChangeShapeType="1"/>
              </p:cNvSpPr>
              <p:nvPr/>
            </p:nvSpPr>
            <p:spPr bwMode="auto">
              <a:xfrm>
                <a:off x="432" y="2584"/>
                <a:ext cx="4896" cy="0"/>
              </a:xfrm>
              <a:prstGeom prst="line">
                <a:avLst/>
              </a:prstGeom>
              <a:noFill/>
              <a:ln w="57150">
                <a:solidFill>
                  <a:srgbClr val="BF09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4999" name="Rectangle 12">
              <a:extLst>
                <a:ext uri="{FF2B5EF4-FFF2-40B4-BE49-F238E27FC236}">
                  <a16:creationId xmlns:a16="http://schemas.microsoft.com/office/drawing/2014/main" id="{AC4E8249-60D8-4B91-A0E3-72FF91A9C5DA}"/>
                </a:ext>
              </a:extLst>
            </p:cNvPr>
            <p:cNvSpPr>
              <a:spLocks noChangeArrowheads="1"/>
            </p:cNvSpPr>
            <p:nvPr/>
          </p:nvSpPr>
          <p:spPr bwMode="auto">
            <a:xfrm>
              <a:off x="2793" y="1657"/>
              <a:ext cx="127" cy="1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gr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92173"/>
                                        </p:tgtEl>
                                        <p:attrNameLst>
                                          <p:attrName>style.visibility</p:attrName>
                                        </p:attrNameLst>
                                      </p:cBhvr>
                                      <p:to>
                                        <p:strVal val="visible"/>
                                      </p:to>
                                    </p:set>
                                    <p:animEffect transition="in" filter="strips(downRight)">
                                      <p:cBhvr>
                                        <p:cTn id="7" dur="1000"/>
                                        <p:tgtEl>
                                          <p:spTgt spid="92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B91BEE2-734B-408E-BAB8-011BFBB030CC}"/>
              </a:ext>
            </a:extLst>
          </p:cNvPr>
          <p:cNvSpPr>
            <a:spLocks noGrp="1" noChangeArrowheads="1"/>
          </p:cNvSpPr>
          <p:nvPr>
            <p:ph type="title"/>
          </p:nvPr>
        </p:nvSpPr>
        <p:spPr>
          <a:xfrm>
            <a:off x="685800" y="508000"/>
            <a:ext cx="7772400" cy="850900"/>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sz="4000" dirty="0"/>
              <a:t>How Hotel Chains Select Sites</a:t>
            </a:r>
          </a:p>
        </p:txBody>
      </p:sp>
      <p:sp>
        <p:nvSpPr>
          <p:cNvPr id="94211" name="Rectangle 3">
            <a:extLst>
              <a:ext uri="{FF2B5EF4-FFF2-40B4-BE49-F238E27FC236}">
                <a16:creationId xmlns:a16="http://schemas.microsoft.com/office/drawing/2014/main" id="{774980B7-1F22-40CA-8538-F4C056BC9704}"/>
              </a:ext>
            </a:extLst>
          </p:cNvPr>
          <p:cNvSpPr>
            <a:spLocks noChangeArrowheads="1"/>
          </p:cNvSpPr>
          <p:nvPr/>
        </p:nvSpPr>
        <p:spPr bwMode="auto">
          <a:xfrm>
            <a:off x="788988" y="1449388"/>
            <a:ext cx="755173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1077913" indent="-404813">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2800" b="1" dirty="0"/>
              <a:t>Location is a strategically important decision in the hospitality industry</a:t>
            </a:r>
          </a:p>
          <a:p>
            <a:pPr>
              <a:lnSpc>
                <a:spcPct val="90000"/>
              </a:lnSpc>
              <a:spcAft>
                <a:spcPct val="40000"/>
              </a:spcAft>
              <a:buClr>
                <a:srgbClr val="BF0922"/>
              </a:buClr>
              <a:buFont typeface="Wingdings" panose="05000000000000000000" pitchFamily="2" charset="2"/>
              <a:buChar char="u"/>
            </a:pPr>
            <a:r>
              <a:rPr lang="en-US" altLang="en-US" sz="2800" b="1" dirty="0"/>
              <a:t>La Quinta started with 35 independent variables and worked to refine a regression model to predict profitability</a:t>
            </a:r>
          </a:p>
          <a:p>
            <a:pPr>
              <a:lnSpc>
                <a:spcPct val="90000"/>
              </a:lnSpc>
              <a:spcAft>
                <a:spcPct val="40000"/>
              </a:spcAft>
              <a:buClr>
                <a:srgbClr val="BF0922"/>
              </a:buClr>
              <a:buFont typeface="Wingdings" panose="05000000000000000000" pitchFamily="2" charset="2"/>
              <a:buChar char="u"/>
            </a:pPr>
            <a:r>
              <a:rPr lang="en-US" altLang="en-US" sz="2800" b="1" dirty="0"/>
              <a:t>The final model had only four variables</a:t>
            </a:r>
          </a:p>
          <a:p>
            <a:pPr lvl="1">
              <a:lnSpc>
                <a:spcPct val="90000"/>
              </a:lnSpc>
              <a:spcAft>
                <a:spcPct val="40000"/>
              </a:spcAft>
              <a:buClr>
                <a:srgbClr val="BF0922"/>
              </a:buClr>
              <a:buFont typeface="Wingdings" panose="05000000000000000000" pitchFamily="2" charset="2"/>
              <a:buChar char="u"/>
            </a:pPr>
            <a:r>
              <a:rPr lang="en-US" altLang="en-US" b="1" dirty="0"/>
              <a:t>Cost of construction</a:t>
            </a:r>
          </a:p>
          <a:p>
            <a:pPr lvl="1">
              <a:lnSpc>
                <a:spcPct val="90000"/>
              </a:lnSpc>
              <a:spcAft>
                <a:spcPct val="40000"/>
              </a:spcAft>
              <a:buClr>
                <a:srgbClr val="BF0922"/>
              </a:buClr>
              <a:buFont typeface="Wingdings" panose="05000000000000000000" pitchFamily="2" charset="2"/>
              <a:buChar char="u"/>
            </a:pPr>
            <a:r>
              <a:rPr lang="en-US" altLang="en-US" b="1" dirty="0"/>
              <a:t>Median income levels</a:t>
            </a:r>
          </a:p>
          <a:p>
            <a:pPr lvl="1">
              <a:lnSpc>
                <a:spcPct val="90000"/>
              </a:lnSpc>
              <a:spcAft>
                <a:spcPct val="40000"/>
              </a:spcAft>
              <a:buClr>
                <a:srgbClr val="BF0922"/>
              </a:buClr>
              <a:buFont typeface="Wingdings" panose="05000000000000000000" pitchFamily="2" charset="2"/>
              <a:buChar char="u"/>
            </a:pPr>
            <a:r>
              <a:rPr lang="en-US" altLang="en-US" b="1" dirty="0"/>
              <a:t>State population per inn</a:t>
            </a:r>
          </a:p>
          <a:p>
            <a:pPr lvl="1">
              <a:lnSpc>
                <a:spcPct val="90000"/>
              </a:lnSpc>
              <a:spcAft>
                <a:spcPct val="40000"/>
              </a:spcAft>
              <a:buClr>
                <a:srgbClr val="BF0922"/>
              </a:buClr>
              <a:buFont typeface="Wingdings" panose="05000000000000000000" pitchFamily="2" charset="2"/>
              <a:buChar char="u"/>
            </a:pPr>
            <a:r>
              <a:rPr lang="en-US" altLang="en-US" b="1" dirty="0"/>
              <a:t>Location of nearby colleges</a:t>
            </a:r>
            <a:endParaRPr lang="en-US" altLang="en-US" sz="2800" b="1" dirty="0"/>
          </a:p>
        </p:txBody>
      </p:sp>
      <p:sp>
        <p:nvSpPr>
          <p:cNvPr id="94212" name="Rectangle 4">
            <a:extLst>
              <a:ext uri="{FF2B5EF4-FFF2-40B4-BE49-F238E27FC236}">
                <a16:creationId xmlns:a16="http://schemas.microsoft.com/office/drawing/2014/main" id="{D38648A4-C90D-4712-A7A5-B5DE0E594406}"/>
              </a:ext>
            </a:extLst>
          </p:cNvPr>
          <p:cNvSpPr>
            <a:spLocks noChangeArrowheads="1"/>
          </p:cNvSpPr>
          <p:nvPr/>
        </p:nvSpPr>
        <p:spPr bwMode="auto">
          <a:xfrm>
            <a:off x="6219825" y="4116388"/>
            <a:ext cx="2493963" cy="227965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2000" tIns="154800" rIns="162000" bIns="1548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spcBef>
                <a:spcPct val="25000"/>
              </a:spcBef>
            </a:pPr>
            <a:r>
              <a:rPr lang="en-US" altLang="en-US" b="1" i="1" dirty="0"/>
              <a:t>r</a:t>
            </a:r>
            <a:r>
              <a:rPr lang="en-US" altLang="en-US" b="1" baseline="30000" dirty="0"/>
              <a:t>2</a:t>
            </a:r>
            <a:r>
              <a:rPr lang="en-US" altLang="en-US" b="1" dirty="0"/>
              <a:t> = .51</a:t>
            </a:r>
          </a:p>
          <a:p>
            <a:pPr algn="ctr">
              <a:lnSpc>
                <a:spcPct val="85000"/>
              </a:lnSpc>
              <a:spcBef>
                <a:spcPct val="25000"/>
              </a:spcBef>
            </a:pPr>
            <a:r>
              <a:rPr lang="en-US" altLang="en-US" b="1" dirty="0"/>
              <a:t>51% of the profitability is predicted by just these four variables!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4211"/>
                                        </p:tgtEl>
                                        <p:attrNameLst>
                                          <p:attrName>style.visibility</p:attrName>
                                        </p:attrNameLst>
                                      </p:cBhvr>
                                      <p:to>
                                        <p:strVal val="visible"/>
                                      </p:to>
                                    </p:set>
                                    <p:animEffect transition="in" filter="strips(downRight)">
                                      <p:cBhvr>
                                        <p:cTn id="7" dur="500"/>
                                        <p:tgtEl>
                                          <p:spTgt spid="94211"/>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94212"/>
                                        </p:tgtEl>
                                        <p:attrNameLst>
                                          <p:attrName>style.visibility</p:attrName>
                                        </p:attrNameLst>
                                      </p:cBhvr>
                                      <p:to>
                                        <p:strVal val="visible"/>
                                      </p:to>
                                    </p:set>
                                    <p:animEffect transition="in" filter="dissolve">
                                      <p:cBhvr>
                                        <p:cTn id="11"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utoUpdateAnimBg="0"/>
      <p:bldP spid="94212"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0604929-D114-4C49-B763-C752A6BD5929}"/>
              </a:ext>
            </a:extLst>
          </p:cNvPr>
          <p:cNvSpPr>
            <a:spLocks noGrp="1" noChangeArrowheads="1"/>
          </p:cNvSpPr>
          <p:nvPr>
            <p:ph type="title"/>
          </p:nvPr>
        </p:nvSpPr>
        <p:spPr>
          <a:xfrm>
            <a:off x="685800" y="609600"/>
            <a:ext cx="7772400" cy="1282700"/>
          </a:xfrm>
          <a:extLst>
            <a:ext uri="{909E8E84-426E-40DD-AFC4-6F175D3DCCD1}">
              <a14:hiddenFill xmlns:a14="http://schemas.microsoft.com/office/drawing/2010/main">
                <a:solidFill>
                  <a:srgbClr val="2FFF74"/>
                </a:solidFill>
              </a14:hiddenFill>
            </a:ext>
          </a:extLst>
        </p:spPr>
        <p:txBody>
          <a:bodyPr/>
          <a:lstStyle/>
          <a:p>
            <a:pPr eaLnBrk="1" hangingPunct="1">
              <a:lnSpc>
                <a:spcPct val="80000"/>
              </a:lnSpc>
              <a:defRPr/>
            </a:pPr>
            <a:r>
              <a:rPr lang="en-US" altLang="en-US" dirty="0"/>
              <a:t>The Call Center Industry</a:t>
            </a:r>
          </a:p>
        </p:txBody>
      </p:sp>
      <p:sp>
        <p:nvSpPr>
          <p:cNvPr id="96259" name="Rectangle 3">
            <a:extLst>
              <a:ext uri="{FF2B5EF4-FFF2-40B4-BE49-F238E27FC236}">
                <a16:creationId xmlns:a16="http://schemas.microsoft.com/office/drawing/2014/main" id="{EEBE897B-1D8E-4011-BA7E-77000C95393B}"/>
              </a:ext>
            </a:extLst>
          </p:cNvPr>
          <p:cNvSpPr>
            <a:spLocks noChangeArrowheads="1"/>
          </p:cNvSpPr>
          <p:nvPr/>
        </p:nvSpPr>
        <p:spPr bwMode="auto">
          <a:xfrm>
            <a:off x="779463" y="2000250"/>
            <a:ext cx="7608887"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8163" indent="-5381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3200" b="1" dirty="0"/>
              <a:t>Requires neither face-to-face contact nor movement of materials</a:t>
            </a:r>
          </a:p>
          <a:p>
            <a:pPr>
              <a:lnSpc>
                <a:spcPct val="90000"/>
              </a:lnSpc>
              <a:spcAft>
                <a:spcPct val="40000"/>
              </a:spcAft>
              <a:buClr>
                <a:srgbClr val="BF0922"/>
              </a:buClr>
              <a:buFont typeface="Wingdings" panose="05000000000000000000" pitchFamily="2" charset="2"/>
              <a:buChar char="u"/>
            </a:pPr>
            <a:r>
              <a:rPr lang="en-US" altLang="en-US" sz="3200" b="1" dirty="0"/>
              <a:t>Has very broad location options</a:t>
            </a:r>
          </a:p>
          <a:p>
            <a:pPr>
              <a:lnSpc>
                <a:spcPct val="90000"/>
              </a:lnSpc>
              <a:spcAft>
                <a:spcPct val="40000"/>
              </a:spcAft>
              <a:buClr>
                <a:srgbClr val="BF0922"/>
              </a:buClr>
              <a:buFont typeface="Wingdings" panose="05000000000000000000" pitchFamily="2" charset="2"/>
              <a:buChar char="u"/>
            </a:pPr>
            <a:r>
              <a:rPr lang="en-US" altLang="en-US" sz="3200" b="1" dirty="0"/>
              <a:t>Traditional variables are no longer relevant</a:t>
            </a:r>
          </a:p>
          <a:p>
            <a:pPr>
              <a:lnSpc>
                <a:spcPct val="90000"/>
              </a:lnSpc>
              <a:spcAft>
                <a:spcPct val="40000"/>
              </a:spcAft>
              <a:buClr>
                <a:srgbClr val="BF0922"/>
              </a:buClr>
              <a:buFont typeface="Wingdings" panose="05000000000000000000" pitchFamily="2" charset="2"/>
              <a:buChar char="u"/>
            </a:pPr>
            <a:r>
              <a:rPr lang="en-US" altLang="en-US" sz="3200" b="1" dirty="0"/>
              <a:t>Cost and availability of labor may drive location decisions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6259"/>
                                        </p:tgtEl>
                                        <p:attrNameLst>
                                          <p:attrName>style.visibility</p:attrName>
                                        </p:attrNameLst>
                                      </p:cBhvr>
                                      <p:to>
                                        <p:strVal val="visible"/>
                                      </p:to>
                                    </p:set>
                                    <p:animEffect transition="in" filter="strips(downRight)">
                                      <p:cBhvr>
                                        <p:cTn id="7" dur="5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E4C5AC5-97E8-480D-A021-4127A7CECC39}"/>
              </a:ext>
            </a:extLst>
          </p:cNvPr>
          <p:cNvSpPr>
            <a:spLocks noGrp="1" noChangeArrowheads="1"/>
          </p:cNvSpPr>
          <p:nvPr>
            <p:ph type="title"/>
          </p:nvPr>
        </p:nvSpPr>
        <p:spPr>
          <a:xfrm>
            <a:off x="685800" y="393700"/>
            <a:ext cx="7772400" cy="13462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Geographic Information Systems (GIS)</a:t>
            </a:r>
          </a:p>
        </p:txBody>
      </p:sp>
      <p:sp>
        <p:nvSpPr>
          <p:cNvPr id="98307" name="Rectangle 3">
            <a:extLst>
              <a:ext uri="{FF2B5EF4-FFF2-40B4-BE49-F238E27FC236}">
                <a16:creationId xmlns:a16="http://schemas.microsoft.com/office/drawing/2014/main" id="{A8E36F6B-7AF3-49F2-A37D-FC95EB6F4A6F}"/>
              </a:ext>
            </a:extLst>
          </p:cNvPr>
          <p:cNvSpPr>
            <a:spLocks noChangeArrowheads="1"/>
          </p:cNvSpPr>
          <p:nvPr/>
        </p:nvSpPr>
        <p:spPr bwMode="auto">
          <a:xfrm>
            <a:off x="661988" y="1884363"/>
            <a:ext cx="7864475" cy="43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1077913" indent="-404813">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Wingdings" panose="05000000000000000000" pitchFamily="2" charset="2"/>
              <a:buChar char="u"/>
            </a:pPr>
            <a:r>
              <a:rPr lang="en-US" altLang="en-US" sz="2800" b="1" dirty="0"/>
              <a:t>Important tool to help in location analysis</a:t>
            </a:r>
          </a:p>
          <a:p>
            <a:pPr eaLnBrk="1" hangingPunct="1">
              <a:lnSpc>
                <a:spcPct val="90000"/>
              </a:lnSpc>
              <a:spcAft>
                <a:spcPct val="40000"/>
              </a:spcAft>
              <a:buClr>
                <a:srgbClr val="BF0922"/>
              </a:buClr>
              <a:buFont typeface="Wingdings" panose="05000000000000000000" pitchFamily="2" charset="2"/>
              <a:buChar char="u"/>
            </a:pPr>
            <a:r>
              <a:rPr lang="en-US" altLang="en-US" sz="2800" b="1" dirty="0"/>
              <a:t>Enables more complex demographic analysis</a:t>
            </a:r>
          </a:p>
          <a:p>
            <a:pPr eaLnBrk="1" hangingPunct="1">
              <a:lnSpc>
                <a:spcPct val="90000"/>
              </a:lnSpc>
              <a:spcAft>
                <a:spcPct val="40000"/>
              </a:spcAft>
              <a:buClr>
                <a:srgbClr val="BF0922"/>
              </a:buClr>
              <a:buFont typeface="Wingdings" panose="05000000000000000000" pitchFamily="2" charset="2"/>
              <a:buChar char="u"/>
            </a:pPr>
            <a:r>
              <a:rPr lang="en-US" altLang="en-US" sz="2800" b="1" dirty="0"/>
              <a:t>Available data bases include</a:t>
            </a:r>
          </a:p>
          <a:p>
            <a:pPr lvl="1" eaLnBrk="1" hangingPunct="1">
              <a:lnSpc>
                <a:spcPct val="90000"/>
              </a:lnSpc>
              <a:spcAft>
                <a:spcPct val="40000"/>
              </a:spcAft>
              <a:buClr>
                <a:srgbClr val="BF0922"/>
              </a:buClr>
              <a:buFont typeface="Wingdings" panose="05000000000000000000" pitchFamily="2" charset="2"/>
              <a:buChar char="u"/>
            </a:pPr>
            <a:r>
              <a:rPr lang="en-US" altLang="en-US" b="1" dirty="0"/>
              <a:t>Detailed census data</a:t>
            </a:r>
          </a:p>
          <a:p>
            <a:pPr lvl="1" eaLnBrk="1" hangingPunct="1">
              <a:lnSpc>
                <a:spcPct val="90000"/>
              </a:lnSpc>
              <a:spcAft>
                <a:spcPct val="40000"/>
              </a:spcAft>
              <a:buClr>
                <a:srgbClr val="BF0922"/>
              </a:buClr>
              <a:buFont typeface="Wingdings" panose="05000000000000000000" pitchFamily="2" charset="2"/>
              <a:buChar char="u"/>
            </a:pPr>
            <a:r>
              <a:rPr lang="en-US" altLang="en-US" b="1" dirty="0"/>
              <a:t>Detailed maps</a:t>
            </a:r>
          </a:p>
          <a:p>
            <a:pPr lvl="1" eaLnBrk="1" hangingPunct="1">
              <a:lnSpc>
                <a:spcPct val="90000"/>
              </a:lnSpc>
              <a:spcAft>
                <a:spcPct val="40000"/>
              </a:spcAft>
              <a:buClr>
                <a:srgbClr val="BF0922"/>
              </a:buClr>
              <a:buFont typeface="Wingdings" panose="05000000000000000000" pitchFamily="2" charset="2"/>
              <a:buChar char="u"/>
            </a:pPr>
            <a:r>
              <a:rPr lang="en-US" altLang="en-US" b="1" dirty="0"/>
              <a:t>Utilities</a:t>
            </a:r>
          </a:p>
          <a:p>
            <a:pPr lvl="1" eaLnBrk="1" hangingPunct="1">
              <a:lnSpc>
                <a:spcPct val="90000"/>
              </a:lnSpc>
              <a:spcAft>
                <a:spcPct val="40000"/>
              </a:spcAft>
              <a:buClr>
                <a:srgbClr val="BF0922"/>
              </a:buClr>
              <a:buFont typeface="Wingdings" panose="05000000000000000000" pitchFamily="2" charset="2"/>
              <a:buChar char="u"/>
            </a:pPr>
            <a:r>
              <a:rPr lang="en-US" altLang="en-US" b="1" dirty="0"/>
              <a:t>Geographic features</a:t>
            </a:r>
          </a:p>
          <a:p>
            <a:pPr lvl="1" eaLnBrk="1" hangingPunct="1">
              <a:lnSpc>
                <a:spcPct val="90000"/>
              </a:lnSpc>
              <a:spcAft>
                <a:spcPct val="40000"/>
              </a:spcAft>
              <a:buClr>
                <a:srgbClr val="BF0922"/>
              </a:buClr>
              <a:buFont typeface="Wingdings" panose="05000000000000000000" pitchFamily="2" charset="2"/>
              <a:buChar char="u"/>
            </a:pPr>
            <a:r>
              <a:rPr lang="en-US" altLang="en-US" b="1" dirty="0"/>
              <a:t>Locations of major services</a:t>
            </a:r>
            <a:endParaRPr lang="en-US" altLang="en-US" sz="2800" b="1"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8307"/>
                                        </p:tgtEl>
                                        <p:attrNameLst>
                                          <p:attrName>style.visibility</p:attrName>
                                        </p:attrNameLst>
                                      </p:cBhvr>
                                      <p:to>
                                        <p:strVal val="visible"/>
                                      </p:to>
                                    </p:set>
                                    <p:animEffect transition="in" filter="strips(downRight)">
                                      <p:cBhvr>
                                        <p:cTn id="7" dur="5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092F401B-2AD4-44E7-BF68-7A9627E43048}"/>
              </a:ext>
            </a:extLst>
          </p:cNvPr>
          <p:cNvSpPr>
            <a:spLocks noGrp="1" noChangeArrowheads="1"/>
          </p:cNvSpPr>
          <p:nvPr>
            <p:ph type="title"/>
          </p:nvPr>
        </p:nvSpPr>
        <p:spPr>
          <a:xfrm>
            <a:off x="685800" y="393700"/>
            <a:ext cx="7772400" cy="13462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Geographic Information Systems (GIS)</a:t>
            </a:r>
          </a:p>
        </p:txBody>
      </p:sp>
      <p:pic>
        <p:nvPicPr>
          <p:cNvPr id="100356" name="Picture 4" descr="GIS">
            <a:extLst>
              <a:ext uri="{FF2B5EF4-FFF2-40B4-BE49-F238E27FC236}">
                <a16:creationId xmlns:a16="http://schemas.microsoft.com/office/drawing/2014/main" id="{6D220529-3278-43AF-A9A1-3519F832A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1733550"/>
            <a:ext cx="62325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100356"/>
                                        </p:tgtEl>
                                        <p:attrNameLst>
                                          <p:attrName>style.visibility</p:attrName>
                                        </p:attrNameLst>
                                      </p:cBhvr>
                                      <p:to>
                                        <p:strVal val="visible"/>
                                      </p:to>
                                    </p:set>
                                    <p:anim calcmode="lin" valueType="num">
                                      <p:cBhvr>
                                        <p:cTn id="7" dur="1000" fill="hold"/>
                                        <p:tgtEl>
                                          <p:spTgt spid="100356"/>
                                        </p:tgtEl>
                                        <p:attrNameLst>
                                          <p:attrName>ppt_w</p:attrName>
                                        </p:attrNameLst>
                                      </p:cBhvr>
                                      <p:tavLst>
                                        <p:tav tm="0">
                                          <p:val>
                                            <p:strVal val="2/3*#ppt_w"/>
                                          </p:val>
                                        </p:tav>
                                        <p:tav tm="100000">
                                          <p:val>
                                            <p:strVal val="#ppt_w"/>
                                          </p:val>
                                        </p:tav>
                                      </p:tavLst>
                                    </p:anim>
                                    <p:anim calcmode="lin" valueType="num">
                                      <p:cBhvr>
                                        <p:cTn id="8" dur="1000" fill="hold"/>
                                        <p:tgtEl>
                                          <p:spTgt spid="10035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22438" y="4675188"/>
            <a:ext cx="6156325" cy="808037"/>
          </a:xfrm>
          <a:prstGeom prst="rect">
            <a:avLst/>
          </a:prstGeom>
        </p:spPr>
        <p:txBody>
          <a:bodyPr anchor="b">
            <a:normAutofit fontScale="97500"/>
            <a:scene3d>
              <a:camera prst="orthographicFront"/>
              <a:lightRig rig="soft" dir="t">
                <a:rot lat="0" lon="0" rev="2400000"/>
              </a:lightRig>
            </a:scene3d>
            <a:sp3d>
              <a:bevelT w="19050" h="12700"/>
            </a:sp3d>
          </a:bodyPr>
          <a:lstStyle/>
          <a:p>
            <a:pPr marL="54864" algn="ctr" eaLnBrk="1" fontAlgn="auto" hangingPunct="1">
              <a:spcAft>
                <a:spcPts val="0"/>
              </a:spcAft>
              <a:defRPr/>
            </a:pPr>
            <a:endParaRPr lang="en-US" sz="3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
        <p:nvSpPr>
          <p:cNvPr id="15" name="Title 1"/>
          <p:cNvSpPr txBox="1">
            <a:spLocks noChangeAspect="1"/>
          </p:cNvSpPr>
          <p:nvPr/>
        </p:nvSpPr>
        <p:spPr>
          <a:xfrm>
            <a:off x="208600" y="2391236"/>
            <a:ext cx="8666952" cy="1248555"/>
          </a:xfrm>
          <a:prstGeom prst="rect">
            <a:avLst/>
          </a:prstGeom>
          <a:scene3d>
            <a:camera prst="orthographicFront"/>
            <a:lightRig rig="soft" dir="t">
              <a:rot lat="0" lon="0" rev="2400000"/>
            </a:lightRig>
          </a:scene3d>
          <a:sp3d extrusionH="76200">
            <a:extrusionClr>
              <a:schemeClr val="accent2">
                <a:lumMod val="75000"/>
              </a:schemeClr>
            </a:extrusionClr>
          </a:sp3d>
        </p:spPr>
        <p:txBody>
          <a:bodyPr anchor="ctr">
            <a:sp3d>
              <a:bevelT w="19050" h="12700"/>
            </a:sp3d>
          </a:bodyPr>
          <a:lstStyle/>
          <a:p>
            <a:pPr marL="54864" algn="ctr" eaLnBrk="1" fontAlgn="auto" hangingPunct="1">
              <a:spcAft>
                <a:spcPts val="0"/>
              </a:spcAft>
              <a:defRPr/>
            </a:pPr>
            <a:r>
              <a:rPr lang="en-US" sz="4400" dirty="0">
                <a:solidFill>
                  <a:srgbClr val="003300"/>
                </a:solidFill>
                <a:latin typeface="+mj-lt"/>
                <a:ea typeface="+mj-ea"/>
                <a:cs typeface="+mj-cs"/>
              </a:rPr>
              <a:t>  </a:t>
            </a:r>
            <a:r>
              <a:rPr lang="en-US" sz="8000" i="0" dirty="0">
                <a:solidFill>
                  <a:srgbClr val="C00000"/>
                </a:solidFill>
                <a:latin typeface="Lucida Bright" panose="02040602050505020304" pitchFamily="18" charset="0"/>
                <a:ea typeface="+mj-ea"/>
                <a:cs typeface="+mj-cs"/>
              </a:rPr>
              <a:t>End</a:t>
            </a:r>
          </a:p>
        </p:txBody>
      </p:sp>
    </p:spTree>
    <p:extLst>
      <p:ext uri="{BB962C8B-B14F-4D97-AF65-F5344CB8AC3E}">
        <p14:creationId xmlns:p14="http://schemas.microsoft.com/office/powerpoint/2010/main" val="74048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5E58B2F-6EBB-4A0C-BBDE-4C11D8B61275}"/>
              </a:ext>
            </a:extLst>
          </p:cNvPr>
          <p:cNvSpPr>
            <a:spLocks noGrp="1" noChangeArrowheads="1"/>
          </p:cNvSpPr>
          <p:nvPr>
            <p:ph type="title"/>
          </p:nvPr>
        </p:nvSpPr>
        <p:spPr>
          <a:xfrm>
            <a:off x="685800" y="457200"/>
            <a:ext cx="7772400" cy="8382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Learning Objectives</a:t>
            </a:r>
          </a:p>
        </p:txBody>
      </p:sp>
      <p:sp>
        <p:nvSpPr>
          <p:cNvPr id="24579" name="Rectangle 3">
            <a:extLst>
              <a:ext uri="{FF2B5EF4-FFF2-40B4-BE49-F238E27FC236}">
                <a16:creationId xmlns:a16="http://schemas.microsoft.com/office/drawing/2014/main" id="{125A0990-F98B-400C-A068-02177C63C5D1}"/>
              </a:ext>
            </a:extLst>
          </p:cNvPr>
          <p:cNvSpPr>
            <a:spLocks noGrp="1" noChangeArrowheads="1"/>
          </p:cNvSpPr>
          <p:nvPr>
            <p:ph type="body" idx="1"/>
          </p:nvPr>
        </p:nvSpPr>
        <p:spPr>
          <a:xfrm>
            <a:off x="685800" y="1584325"/>
            <a:ext cx="8034338" cy="1114425"/>
          </a:xfrm>
        </p:spPr>
        <p:txBody>
          <a:bodyPr/>
          <a:lstStyle/>
          <a:p>
            <a:pPr marL="0" indent="0" eaLnBrk="1" hangingPunct="1">
              <a:buFont typeface="Wingdings" panose="05000000000000000000" pitchFamily="2" charset="2"/>
              <a:buNone/>
              <a:defRPr/>
            </a:pPr>
            <a:r>
              <a:rPr lang="en-US" altLang="en-US" dirty="0">
                <a:solidFill>
                  <a:srgbClr val="BF0922"/>
                </a:solidFill>
                <a:effectLst>
                  <a:outerShdw blurRad="38100" dist="38100" dir="2700000" algn="tl">
                    <a:srgbClr val="C0C0C0"/>
                  </a:outerShdw>
                </a:effectLst>
              </a:rPr>
              <a:t>When you complete this chapter you should be able to:</a:t>
            </a:r>
          </a:p>
        </p:txBody>
      </p:sp>
      <p:sp>
        <p:nvSpPr>
          <p:cNvPr id="24580" name="Rectangle 4">
            <a:extLst>
              <a:ext uri="{FF2B5EF4-FFF2-40B4-BE49-F238E27FC236}">
                <a16:creationId xmlns:a16="http://schemas.microsoft.com/office/drawing/2014/main" id="{59618AE8-9FAB-4860-8B70-8D162FC941EC}"/>
              </a:ext>
            </a:extLst>
          </p:cNvPr>
          <p:cNvSpPr>
            <a:spLocks noChangeArrowheads="1"/>
          </p:cNvSpPr>
          <p:nvPr/>
        </p:nvSpPr>
        <p:spPr bwMode="auto">
          <a:xfrm>
            <a:off x="858838" y="2665413"/>
            <a:ext cx="75565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1130300" indent="-457200">
              <a:defRPr sz="2400">
                <a:solidFill>
                  <a:schemeClr val="tx1"/>
                </a:solidFill>
                <a:latin typeface="Arial" panose="020B0604020202020204" pitchFamily="34" charset="0"/>
                <a:ea typeface="ＭＳ Ｐゴシック" panose="020B0600070205080204" pitchFamily="34" charset="-128"/>
              </a:defRPr>
            </a:lvl2pPr>
            <a:lvl3pPr marL="1371600" indent="-457200">
              <a:defRPr sz="2400">
                <a:solidFill>
                  <a:schemeClr val="tx1"/>
                </a:solidFill>
                <a:latin typeface="Arial" panose="020B0604020202020204" pitchFamily="34" charset="0"/>
                <a:ea typeface="ＭＳ Ｐゴシック" panose="020B0600070205080204" pitchFamily="34" charset="-128"/>
              </a:defRPr>
            </a:lvl3pPr>
            <a:lvl4pPr marL="1828800" indent="-457200">
              <a:defRPr sz="2400">
                <a:solidFill>
                  <a:schemeClr val="tx1"/>
                </a:solidFill>
                <a:latin typeface="Arial" panose="020B0604020202020204" pitchFamily="34" charset="0"/>
                <a:ea typeface="ＭＳ Ｐゴシック" panose="020B0600070205080204" pitchFamily="34" charset="-128"/>
              </a:defRPr>
            </a:lvl4pPr>
            <a:lvl5pPr marL="2286000" indent="-45720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Arial" panose="020B0604020202020204" pitchFamily="34" charset="0"/>
              <a:buAutoNum type="arabicPeriod"/>
            </a:pPr>
            <a:r>
              <a:rPr lang="en-US" altLang="en-US" sz="2800" b="1" dirty="0"/>
              <a:t>Identify and explain seven major factors that effect location decisions</a:t>
            </a:r>
          </a:p>
          <a:p>
            <a:pPr eaLnBrk="1" hangingPunct="1">
              <a:lnSpc>
                <a:spcPct val="90000"/>
              </a:lnSpc>
              <a:spcAft>
                <a:spcPct val="40000"/>
              </a:spcAft>
              <a:buClr>
                <a:srgbClr val="BF0922"/>
              </a:buClr>
              <a:buFont typeface="Arial" panose="020B0604020202020204" pitchFamily="34" charset="0"/>
              <a:buAutoNum type="arabicPeriod"/>
            </a:pPr>
            <a:r>
              <a:rPr lang="en-US" altLang="en-US" sz="2800" b="1" dirty="0"/>
              <a:t>Compute labor productivity</a:t>
            </a:r>
          </a:p>
          <a:p>
            <a:pPr eaLnBrk="1" hangingPunct="1">
              <a:lnSpc>
                <a:spcPct val="90000"/>
              </a:lnSpc>
              <a:spcAft>
                <a:spcPct val="40000"/>
              </a:spcAft>
              <a:buClr>
                <a:srgbClr val="BF0922"/>
              </a:buClr>
              <a:buFont typeface="Arial" panose="020B0604020202020204" pitchFamily="34" charset="0"/>
              <a:buAutoNum type="arabicPeriod"/>
            </a:pPr>
            <a:r>
              <a:rPr lang="en-US" altLang="en-US" sz="2800" b="1" dirty="0"/>
              <a:t>Apply the factor-rating method</a:t>
            </a:r>
          </a:p>
          <a:p>
            <a:pPr eaLnBrk="1" hangingPunct="1">
              <a:lnSpc>
                <a:spcPct val="90000"/>
              </a:lnSpc>
              <a:spcAft>
                <a:spcPct val="40000"/>
              </a:spcAft>
              <a:buClr>
                <a:srgbClr val="BF0922"/>
              </a:buClr>
              <a:buFont typeface="Arial" panose="020B0604020202020204" pitchFamily="34" charset="0"/>
              <a:buAutoNum type="arabicPeriod"/>
            </a:pPr>
            <a:r>
              <a:rPr lang="en-US" altLang="en-US" sz="2800" b="1" dirty="0"/>
              <a:t>Complete a locational break-even analysis graphically and mathematically</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4579"/>
                                        </p:tgtEl>
                                        <p:attrNameLst>
                                          <p:attrName>style.visibility</p:attrName>
                                        </p:attrNameLst>
                                      </p:cBhvr>
                                      <p:to>
                                        <p:strVal val="visible"/>
                                      </p:to>
                                    </p:set>
                                    <p:animEffect transition="in" filter="strips(downRight)">
                                      <p:cBhvr>
                                        <p:cTn id="7" dur="500"/>
                                        <p:tgtEl>
                                          <p:spTgt spid="24579"/>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24580"/>
                                        </p:tgtEl>
                                        <p:attrNameLst>
                                          <p:attrName>style.visibility</p:attrName>
                                        </p:attrNameLst>
                                      </p:cBhvr>
                                      <p:to>
                                        <p:strVal val="visible"/>
                                      </p:to>
                                    </p:set>
                                    <p:animEffect transition="in" filter="strips(downRight)">
                                      <p:cBhvr>
                                        <p:cTn id="11"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1B6EAA2E-3612-4268-9AF4-BB76B3B9FC68}"/>
              </a:ext>
            </a:extLst>
          </p:cNvPr>
          <p:cNvSpPr>
            <a:spLocks noGrp="1" noChangeArrowheads="1"/>
          </p:cNvSpPr>
          <p:nvPr>
            <p:ph type="title"/>
          </p:nvPr>
        </p:nvSpPr>
        <p:spPr>
          <a:xfrm>
            <a:off x="685800" y="457200"/>
            <a:ext cx="7772400" cy="8382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Learning Objectives</a:t>
            </a:r>
          </a:p>
        </p:txBody>
      </p:sp>
      <p:sp>
        <p:nvSpPr>
          <p:cNvPr id="102403" name="Rectangle 3">
            <a:extLst>
              <a:ext uri="{FF2B5EF4-FFF2-40B4-BE49-F238E27FC236}">
                <a16:creationId xmlns:a16="http://schemas.microsoft.com/office/drawing/2014/main" id="{6422674C-23DB-45F5-89D9-7226D6E11767}"/>
              </a:ext>
            </a:extLst>
          </p:cNvPr>
          <p:cNvSpPr>
            <a:spLocks noGrp="1" noChangeArrowheads="1"/>
          </p:cNvSpPr>
          <p:nvPr>
            <p:ph type="body" idx="1"/>
          </p:nvPr>
        </p:nvSpPr>
        <p:spPr>
          <a:xfrm>
            <a:off x="685800" y="1584325"/>
            <a:ext cx="8034338" cy="1114425"/>
          </a:xfrm>
        </p:spPr>
        <p:txBody>
          <a:bodyPr/>
          <a:lstStyle/>
          <a:p>
            <a:pPr marL="0" indent="0" eaLnBrk="1" hangingPunct="1">
              <a:buFont typeface="Wingdings" panose="05000000000000000000" pitchFamily="2" charset="2"/>
              <a:buNone/>
              <a:defRPr/>
            </a:pPr>
            <a:r>
              <a:rPr lang="en-US" altLang="en-US" dirty="0">
                <a:solidFill>
                  <a:srgbClr val="BF0922"/>
                </a:solidFill>
                <a:effectLst>
                  <a:outerShdw blurRad="38100" dist="38100" dir="2700000" algn="tl">
                    <a:srgbClr val="C0C0C0"/>
                  </a:outerShdw>
                </a:effectLst>
              </a:rPr>
              <a:t>When you complete this chapter you should be able to:</a:t>
            </a:r>
          </a:p>
        </p:txBody>
      </p:sp>
      <p:sp>
        <p:nvSpPr>
          <p:cNvPr id="102404" name="Rectangle 4">
            <a:extLst>
              <a:ext uri="{FF2B5EF4-FFF2-40B4-BE49-F238E27FC236}">
                <a16:creationId xmlns:a16="http://schemas.microsoft.com/office/drawing/2014/main" id="{6B882550-BF6A-4E7B-BB6A-9679D01AAC4E}"/>
              </a:ext>
            </a:extLst>
          </p:cNvPr>
          <p:cNvSpPr>
            <a:spLocks noChangeArrowheads="1"/>
          </p:cNvSpPr>
          <p:nvPr/>
        </p:nvSpPr>
        <p:spPr bwMode="auto">
          <a:xfrm>
            <a:off x="858838" y="2665413"/>
            <a:ext cx="75565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82600" indent="-482600">
              <a:defRPr sz="2400">
                <a:solidFill>
                  <a:schemeClr val="tx1"/>
                </a:solidFill>
                <a:latin typeface="Arial" panose="020B0604020202020204" pitchFamily="34" charset="0"/>
                <a:ea typeface="ＭＳ Ｐゴシック" panose="020B0600070205080204" pitchFamily="34" charset="-128"/>
              </a:defRPr>
            </a:lvl1pPr>
            <a:lvl2pPr marL="1130300" indent="-457200">
              <a:defRPr sz="2400">
                <a:solidFill>
                  <a:schemeClr val="tx1"/>
                </a:solidFill>
                <a:latin typeface="Arial" panose="020B0604020202020204" pitchFamily="34" charset="0"/>
                <a:ea typeface="ＭＳ Ｐゴシック" panose="020B0600070205080204" pitchFamily="34" charset="-128"/>
              </a:defRPr>
            </a:lvl2pPr>
            <a:lvl3pPr marL="1371600" indent="-457200">
              <a:defRPr sz="2400">
                <a:solidFill>
                  <a:schemeClr val="tx1"/>
                </a:solidFill>
                <a:latin typeface="Arial" panose="020B0604020202020204" pitchFamily="34" charset="0"/>
                <a:ea typeface="ＭＳ Ｐゴシック" panose="020B0600070205080204" pitchFamily="34" charset="-128"/>
              </a:defRPr>
            </a:lvl3pPr>
            <a:lvl4pPr marL="1828800" indent="-457200">
              <a:defRPr sz="2400">
                <a:solidFill>
                  <a:schemeClr val="tx1"/>
                </a:solidFill>
                <a:latin typeface="Arial" panose="020B0604020202020204" pitchFamily="34" charset="0"/>
                <a:ea typeface="ＭＳ Ｐゴシック" panose="020B0600070205080204" pitchFamily="34" charset="-128"/>
              </a:defRPr>
            </a:lvl4pPr>
            <a:lvl5pPr marL="2286000" indent="-45720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40000"/>
              </a:spcAft>
              <a:buClr>
                <a:srgbClr val="BF0922"/>
              </a:buClr>
              <a:buFont typeface="Arial" panose="020B0604020202020204" pitchFamily="34" charset="0"/>
              <a:buAutoNum type="arabicPeriod" startAt="5"/>
            </a:pPr>
            <a:r>
              <a:rPr lang="en-US" altLang="en-US" sz="2800" b="1" dirty="0"/>
              <a:t>Use the center-of-gravity method</a:t>
            </a:r>
          </a:p>
          <a:p>
            <a:pPr eaLnBrk="1" hangingPunct="1">
              <a:lnSpc>
                <a:spcPct val="90000"/>
              </a:lnSpc>
              <a:spcAft>
                <a:spcPct val="40000"/>
              </a:spcAft>
              <a:buClr>
                <a:srgbClr val="BF0922"/>
              </a:buClr>
              <a:buFont typeface="Arial" panose="020B0604020202020204" pitchFamily="34" charset="0"/>
              <a:buAutoNum type="arabicPeriod" startAt="5"/>
            </a:pPr>
            <a:r>
              <a:rPr lang="en-US" altLang="en-US" sz="2800" b="1" dirty="0"/>
              <a:t>Understand the differences between service and industrial-sector location strategies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02403"/>
                                        </p:tgtEl>
                                        <p:attrNameLst>
                                          <p:attrName>style.visibility</p:attrName>
                                        </p:attrNameLst>
                                      </p:cBhvr>
                                      <p:to>
                                        <p:strVal val="visible"/>
                                      </p:to>
                                    </p:set>
                                    <p:animEffect transition="in" filter="strips(downRight)">
                                      <p:cBhvr>
                                        <p:cTn id="7" dur="500"/>
                                        <p:tgtEl>
                                          <p:spTgt spid="102403"/>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102404"/>
                                        </p:tgtEl>
                                        <p:attrNameLst>
                                          <p:attrName>style.visibility</p:attrName>
                                        </p:attrNameLst>
                                      </p:cBhvr>
                                      <p:to>
                                        <p:strVal val="visible"/>
                                      </p:to>
                                    </p:set>
                                    <p:animEffect transition="in" filter="strips(downRight)">
                                      <p:cBhvr>
                                        <p:cTn id="11"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P spid="10240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84DC180-4B39-425E-A1F5-46783F716503}"/>
              </a:ext>
            </a:extLst>
          </p:cNvPr>
          <p:cNvSpPr>
            <a:spLocks noGrp="1" noChangeArrowheads="1"/>
          </p:cNvSpPr>
          <p:nvPr>
            <p:ph type="title"/>
          </p:nvPr>
        </p:nvSpPr>
        <p:spPr>
          <a:xfrm>
            <a:off x="685800" y="434975"/>
            <a:ext cx="7772400" cy="8890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Location Strategy</a:t>
            </a:r>
          </a:p>
        </p:txBody>
      </p:sp>
      <p:sp>
        <p:nvSpPr>
          <p:cNvPr id="28675" name="Rectangle 3">
            <a:extLst>
              <a:ext uri="{FF2B5EF4-FFF2-40B4-BE49-F238E27FC236}">
                <a16:creationId xmlns:a16="http://schemas.microsoft.com/office/drawing/2014/main" id="{414A0615-F30B-4975-A79B-AA19B862EF79}"/>
              </a:ext>
            </a:extLst>
          </p:cNvPr>
          <p:cNvSpPr>
            <a:spLocks noChangeArrowheads="1"/>
          </p:cNvSpPr>
          <p:nvPr/>
        </p:nvSpPr>
        <p:spPr bwMode="auto">
          <a:xfrm>
            <a:off x="977900" y="2192338"/>
            <a:ext cx="7196138"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17550">
              <a:defRPr sz="24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400">
                <a:solidFill>
                  <a:schemeClr val="tx1"/>
                </a:solidFill>
                <a:latin typeface="Arial" charset="0"/>
                <a:ea typeface="ＭＳ Ｐゴシック" pitchFamily="34" charset="-128"/>
              </a:defRPr>
            </a:lvl4pPr>
            <a:lvl5pPr>
              <a:defRPr sz="2400">
                <a:solidFill>
                  <a:schemeClr val="tx1"/>
                </a:solidFill>
                <a:latin typeface="Arial" charset="0"/>
                <a:ea typeface="ＭＳ Ｐゴシック" pitchFamily="34" charset="-128"/>
              </a:defRPr>
            </a:lvl5pPr>
            <a:lvl6pPr eaLnBrk="0" fontAlgn="base" hangingPunct="0">
              <a:spcBef>
                <a:spcPct val="0"/>
              </a:spcBef>
              <a:spcAft>
                <a:spcPct val="0"/>
              </a:spcAft>
              <a:defRPr sz="2400">
                <a:solidFill>
                  <a:schemeClr val="tx1"/>
                </a:solidFill>
                <a:latin typeface="Arial" charset="0"/>
                <a:ea typeface="ＭＳ Ｐゴシック" pitchFamily="34" charset="-128"/>
              </a:defRPr>
            </a:lvl6pPr>
            <a:lvl7pPr eaLnBrk="0" fontAlgn="base" hangingPunct="0">
              <a:spcBef>
                <a:spcPct val="0"/>
              </a:spcBef>
              <a:spcAft>
                <a:spcPct val="0"/>
              </a:spcAft>
              <a:defRPr sz="2400">
                <a:solidFill>
                  <a:schemeClr val="tx1"/>
                </a:solidFill>
                <a:latin typeface="Arial" charset="0"/>
                <a:ea typeface="ＭＳ Ｐゴシック" pitchFamily="34" charset="-128"/>
              </a:defRPr>
            </a:lvl7pPr>
            <a:lvl8pPr eaLnBrk="0" fontAlgn="base" hangingPunct="0">
              <a:spcBef>
                <a:spcPct val="0"/>
              </a:spcBef>
              <a:spcAft>
                <a:spcPct val="0"/>
              </a:spcAft>
              <a:defRPr sz="2400">
                <a:solidFill>
                  <a:schemeClr val="tx1"/>
                </a:solidFill>
                <a:latin typeface="Arial" charset="0"/>
                <a:ea typeface="ＭＳ Ｐゴシック" pitchFamily="34" charset="-128"/>
              </a:defRPr>
            </a:lvl8pPr>
            <a:lvl9pPr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lnSpc>
                <a:spcPct val="90000"/>
              </a:lnSpc>
              <a:spcAft>
                <a:spcPct val="40000"/>
              </a:spcAft>
              <a:buClr>
                <a:srgbClr val="BF0922"/>
              </a:buClr>
              <a:buFont typeface="Wingdings" pitchFamily="2" charset="2"/>
              <a:buNone/>
              <a:defRPr/>
            </a:pPr>
            <a:r>
              <a:rPr lang="en-US" altLang="en-US" sz="3200" b="1" dirty="0">
                <a:solidFill>
                  <a:srgbClr val="BF0922"/>
                </a:solidFill>
                <a:effectLst>
                  <a:outerShdw blurRad="38100" dist="38100" dir="2700000" algn="tl">
                    <a:srgbClr val="C0C0C0"/>
                  </a:outerShdw>
                </a:effectLst>
              </a:rPr>
              <a:t>The objective of location strategy is to maximize the benefit of location to the firm</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8675"/>
                                        </p:tgtEl>
                                        <p:attrNameLst>
                                          <p:attrName>style.visibility</p:attrName>
                                        </p:attrNameLst>
                                      </p:cBhvr>
                                      <p:to>
                                        <p:strVal val="visible"/>
                                      </p:to>
                                    </p:set>
                                    <p:animEffect transition="in" filter="strips(downRight)">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5DBAC13-7740-4929-B7CB-077A6CD8C56C}"/>
              </a:ext>
            </a:extLst>
          </p:cNvPr>
          <p:cNvSpPr>
            <a:spLocks noGrp="1" noChangeArrowheads="1"/>
          </p:cNvSpPr>
          <p:nvPr>
            <p:ph type="title"/>
          </p:nvPr>
        </p:nvSpPr>
        <p:spPr>
          <a:xfrm>
            <a:off x="685800" y="434975"/>
            <a:ext cx="7772400" cy="8890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Location Strategy</a:t>
            </a:r>
          </a:p>
        </p:txBody>
      </p:sp>
      <p:sp>
        <p:nvSpPr>
          <p:cNvPr id="108547" name="Rectangle 3">
            <a:extLst>
              <a:ext uri="{FF2B5EF4-FFF2-40B4-BE49-F238E27FC236}">
                <a16:creationId xmlns:a16="http://schemas.microsoft.com/office/drawing/2014/main" id="{F3F979CF-5748-4A02-B929-62228103664A}"/>
              </a:ext>
            </a:extLst>
          </p:cNvPr>
          <p:cNvSpPr>
            <a:spLocks noChangeArrowheads="1"/>
          </p:cNvSpPr>
          <p:nvPr/>
        </p:nvSpPr>
        <p:spPr bwMode="auto">
          <a:xfrm>
            <a:off x="520700" y="1684338"/>
            <a:ext cx="8288338" cy="457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8163" indent="-5381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3200" b="1" dirty="0"/>
              <a:t>One of the most important decisions a firm makes</a:t>
            </a:r>
          </a:p>
          <a:p>
            <a:pPr>
              <a:lnSpc>
                <a:spcPct val="90000"/>
              </a:lnSpc>
              <a:spcAft>
                <a:spcPct val="40000"/>
              </a:spcAft>
              <a:buClr>
                <a:srgbClr val="BF0922"/>
              </a:buClr>
              <a:buFont typeface="Wingdings" panose="05000000000000000000" pitchFamily="2" charset="2"/>
              <a:buChar char="u"/>
            </a:pPr>
            <a:r>
              <a:rPr lang="en-US" altLang="en-US" sz="3200" b="1" dirty="0"/>
              <a:t>Increasingly global in nature</a:t>
            </a:r>
          </a:p>
          <a:p>
            <a:pPr>
              <a:lnSpc>
                <a:spcPct val="90000"/>
              </a:lnSpc>
              <a:spcAft>
                <a:spcPct val="40000"/>
              </a:spcAft>
              <a:buClr>
                <a:srgbClr val="BF0922"/>
              </a:buClr>
              <a:buFont typeface="Wingdings" panose="05000000000000000000" pitchFamily="2" charset="2"/>
              <a:buChar char="u"/>
            </a:pPr>
            <a:r>
              <a:rPr lang="en-US" altLang="en-US" sz="3200" b="1" dirty="0"/>
              <a:t>Significant impact on fixed and variable costs</a:t>
            </a:r>
          </a:p>
          <a:p>
            <a:pPr>
              <a:lnSpc>
                <a:spcPct val="90000"/>
              </a:lnSpc>
              <a:spcAft>
                <a:spcPct val="40000"/>
              </a:spcAft>
              <a:buClr>
                <a:srgbClr val="BF0922"/>
              </a:buClr>
              <a:buFont typeface="Wingdings" panose="05000000000000000000" pitchFamily="2" charset="2"/>
              <a:buChar char="u"/>
            </a:pPr>
            <a:r>
              <a:rPr lang="en-US" altLang="en-US" sz="3200" b="1" dirty="0"/>
              <a:t>Decisions made relatively infrequently</a:t>
            </a:r>
          </a:p>
          <a:p>
            <a:pPr>
              <a:lnSpc>
                <a:spcPct val="90000"/>
              </a:lnSpc>
              <a:spcAft>
                <a:spcPct val="40000"/>
              </a:spcAft>
              <a:buClr>
                <a:srgbClr val="BF0922"/>
              </a:buClr>
              <a:buFont typeface="Wingdings" panose="05000000000000000000" pitchFamily="2" charset="2"/>
              <a:buChar char="u"/>
            </a:pPr>
            <a:r>
              <a:rPr lang="en-US" altLang="en-US" sz="3200" b="1" dirty="0"/>
              <a:t>The objective is to maximize the benefit of location to the firm</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08547"/>
                                        </p:tgtEl>
                                        <p:attrNameLst>
                                          <p:attrName>style.visibility</p:attrName>
                                        </p:attrNameLst>
                                      </p:cBhvr>
                                      <p:to>
                                        <p:strVal val="visible"/>
                                      </p:to>
                                    </p:set>
                                    <p:animEffect transition="in" filter="strips(downRight)">
                                      <p:cBhvr>
                                        <p:cTn id="7"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B5D3349-3B7C-42C4-BE72-873D536441DC}"/>
              </a:ext>
            </a:extLst>
          </p:cNvPr>
          <p:cNvSpPr>
            <a:spLocks noGrp="1" noChangeArrowheads="1"/>
          </p:cNvSpPr>
          <p:nvPr>
            <p:ph type="title"/>
          </p:nvPr>
        </p:nvSpPr>
        <p:spPr>
          <a:xfrm>
            <a:off x="685800" y="444500"/>
            <a:ext cx="7772400" cy="901700"/>
          </a:xfrm>
          <a:extLst>
            <a:ext uri="{909E8E84-426E-40DD-AFC4-6F175D3DCCD1}">
              <a14:hiddenFill xmlns:a14="http://schemas.microsoft.com/office/drawing/2010/main">
                <a:solidFill>
                  <a:srgbClr val="2FFF74"/>
                </a:solidFill>
              </a14:hiddenFill>
            </a:ext>
          </a:extLst>
        </p:spPr>
        <p:txBody>
          <a:bodyPr/>
          <a:lstStyle/>
          <a:p>
            <a:pPr eaLnBrk="1" hangingPunct="1">
              <a:defRPr/>
            </a:pPr>
            <a:r>
              <a:rPr lang="en-US" altLang="en-US" dirty="0"/>
              <a:t>Location and Costs</a:t>
            </a:r>
          </a:p>
        </p:txBody>
      </p:sp>
      <p:sp>
        <p:nvSpPr>
          <p:cNvPr id="30723" name="Rectangle 3">
            <a:extLst>
              <a:ext uri="{FF2B5EF4-FFF2-40B4-BE49-F238E27FC236}">
                <a16:creationId xmlns:a16="http://schemas.microsoft.com/office/drawing/2014/main" id="{5D242151-F432-455E-8CBE-63F823519A1F}"/>
              </a:ext>
            </a:extLst>
          </p:cNvPr>
          <p:cNvSpPr>
            <a:spLocks noChangeArrowheads="1"/>
          </p:cNvSpPr>
          <p:nvPr/>
        </p:nvSpPr>
        <p:spPr bwMode="auto">
          <a:xfrm>
            <a:off x="806450" y="1736725"/>
            <a:ext cx="7515225" cy="35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8163" indent="-538163">
              <a:defRPr sz="2400">
                <a:solidFill>
                  <a:schemeClr val="tx1"/>
                </a:solidFill>
                <a:latin typeface="Arial" panose="020B0604020202020204" pitchFamily="34" charset="0"/>
                <a:ea typeface="ＭＳ Ｐゴシック" panose="020B0600070205080204" pitchFamily="34" charset="-128"/>
              </a:defRPr>
            </a:lvl1pPr>
            <a:lvl2pPr marL="1098550" indent="-3810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40000"/>
              </a:spcAft>
              <a:buClr>
                <a:srgbClr val="BF0922"/>
              </a:buClr>
              <a:buFont typeface="Wingdings" panose="05000000000000000000" pitchFamily="2" charset="2"/>
              <a:buChar char="u"/>
            </a:pPr>
            <a:r>
              <a:rPr lang="en-US" altLang="en-US" sz="3200" b="1" dirty="0"/>
              <a:t>Location decisions based on low cost require careful consideration</a:t>
            </a:r>
          </a:p>
          <a:p>
            <a:pPr>
              <a:lnSpc>
                <a:spcPct val="90000"/>
              </a:lnSpc>
              <a:spcAft>
                <a:spcPct val="40000"/>
              </a:spcAft>
              <a:buClr>
                <a:srgbClr val="BF0922"/>
              </a:buClr>
              <a:buFont typeface="Wingdings" panose="05000000000000000000" pitchFamily="2" charset="2"/>
              <a:buChar char="u"/>
            </a:pPr>
            <a:r>
              <a:rPr lang="en-US" altLang="en-US" sz="3200" b="1" dirty="0"/>
              <a:t>Once in place, location-related costs are fixed in place and difficult to reduce</a:t>
            </a:r>
          </a:p>
          <a:p>
            <a:pPr>
              <a:lnSpc>
                <a:spcPct val="90000"/>
              </a:lnSpc>
              <a:spcAft>
                <a:spcPct val="40000"/>
              </a:spcAft>
              <a:buClr>
                <a:srgbClr val="BF0922"/>
              </a:buClr>
              <a:buFont typeface="Wingdings" panose="05000000000000000000" pitchFamily="2" charset="2"/>
              <a:buChar char="u"/>
            </a:pPr>
            <a:r>
              <a:rPr lang="en-US" altLang="en-US" sz="3200" b="1" dirty="0"/>
              <a:t>Determining optimal facility location is a good investment</a:t>
            </a:r>
            <a:endParaRPr lang="en-US" altLang="en-US" sz="2800" b="1"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0723"/>
                                        </p:tgtEl>
                                        <p:attrNameLst>
                                          <p:attrName>style.visibility</p:attrName>
                                        </p:attrNameLst>
                                      </p:cBhvr>
                                      <p:to>
                                        <p:strVal val="visible"/>
                                      </p:to>
                                    </p:set>
                                    <p:animEffect transition="in" filter="strips(downRight)">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theme/theme1.xml><?xml version="1.0" encoding="utf-8"?>
<a:theme xmlns:a="http://schemas.openxmlformats.org/drawingml/2006/main" name="Blank Presentation">
  <a:themeElements>
    <a:clrScheme name="">
      <a:dk1>
        <a:srgbClr val="000000"/>
      </a:dk1>
      <a:lt1>
        <a:srgbClr val="FFFFFF"/>
      </a:lt1>
      <a:dk2>
        <a:srgbClr val="3A2C76"/>
      </a:dk2>
      <a:lt2>
        <a:srgbClr val="E1E2E3"/>
      </a:lt2>
      <a:accent1>
        <a:srgbClr val="93B3DD"/>
      </a:accent1>
      <a:accent2>
        <a:srgbClr val="F9AD78"/>
      </a:accent2>
      <a:accent3>
        <a:srgbClr val="FFFFFF"/>
      </a:accent3>
      <a:accent4>
        <a:srgbClr val="000000"/>
      </a:accent4>
      <a:accent5>
        <a:srgbClr val="C8D6EB"/>
      </a:accent5>
      <a:accent6>
        <a:srgbClr val="E29C6C"/>
      </a:accent6>
      <a:hlink>
        <a:srgbClr val="86B87D"/>
      </a:hlink>
      <a:folHlink>
        <a:srgbClr val="C9BBDB"/>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2545</Words>
  <Application>Microsoft Office PowerPoint</Application>
  <PresentationFormat>On-screen Show (4:3)</PresentationFormat>
  <Paragraphs>483</Paragraphs>
  <Slides>47</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Lucida Bright</vt:lpstr>
      <vt:lpstr>Wingdings</vt:lpstr>
      <vt:lpstr>Blank Presentation</vt:lpstr>
      <vt:lpstr>PowerPoint Presentation</vt:lpstr>
      <vt:lpstr>Outline – Continued</vt:lpstr>
      <vt:lpstr>Outline – Continued</vt:lpstr>
      <vt:lpstr>Outline – Continued</vt:lpstr>
      <vt:lpstr>Learning Objectives</vt:lpstr>
      <vt:lpstr>Learning Objectives</vt:lpstr>
      <vt:lpstr>Location Strategy</vt:lpstr>
      <vt:lpstr>Location Strategy</vt:lpstr>
      <vt:lpstr>Location and Costs</vt:lpstr>
      <vt:lpstr>Location and Innovation</vt:lpstr>
      <vt:lpstr>Location Decisions</vt:lpstr>
      <vt:lpstr>Location Decisions</vt:lpstr>
      <vt:lpstr>Location Decisions</vt:lpstr>
      <vt:lpstr>Location Decisions</vt:lpstr>
      <vt:lpstr>Global Competitiveness Index of Countries</vt:lpstr>
      <vt:lpstr>Factors That Affect  Location Decisions</vt:lpstr>
      <vt:lpstr>Factors That Affect  Location Decisions</vt:lpstr>
      <vt:lpstr>Factors That Affect  Location Decisions</vt:lpstr>
      <vt:lpstr>Factors That Affect  Location Decisions</vt:lpstr>
      <vt:lpstr>Ranking Corruption</vt:lpstr>
      <vt:lpstr>Factors That Affect  Location Decisions</vt:lpstr>
      <vt:lpstr>Factors That Affect  Location Decisions</vt:lpstr>
      <vt:lpstr>Clustering of Companies</vt:lpstr>
      <vt:lpstr>Clustering of Companies</vt:lpstr>
      <vt:lpstr>Clustering of Companies</vt:lpstr>
      <vt:lpstr>Factor-Rating Method</vt:lpstr>
      <vt:lpstr>Factor-Rating Example</vt:lpstr>
      <vt:lpstr>Locational  Break-Even Analysis</vt:lpstr>
      <vt:lpstr>Locational Break-Even Analysis Example</vt:lpstr>
      <vt:lpstr>Locational Break-Even Analysis Example</vt:lpstr>
      <vt:lpstr>Center-of-Gravity Method</vt:lpstr>
      <vt:lpstr>Center-of-Gravity Method</vt:lpstr>
      <vt:lpstr>Center-of-Gravity Method</vt:lpstr>
      <vt:lpstr>Center-of-Gravity Method</vt:lpstr>
      <vt:lpstr>Center-of-Gravity Method</vt:lpstr>
      <vt:lpstr>Center-of-Gravity Method</vt:lpstr>
      <vt:lpstr>Transportation Model</vt:lpstr>
      <vt:lpstr>Worldwide Distribution of Volkswagens and Parts</vt:lpstr>
      <vt:lpstr>Service Location Strategy</vt:lpstr>
      <vt:lpstr>Location Strategies</vt:lpstr>
      <vt:lpstr>Location Strategies</vt:lpstr>
      <vt:lpstr>Location Strategies</vt:lpstr>
      <vt:lpstr>How Hotel Chains Select Sites</vt:lpstr>
      <vt:lpstr>The Call Center Industry</vt:lpstr>
      <vt:lpstr>Geographic Information Systems (GIS)</vt:lpstr>
      <vt:lpstr>Geographic Information Systems (GIS)</vt:lpstr>
      <vt:lpstr>PowerPoint Presentation</vt:lpstr>
    </vt:vector>
  </TitlesOfParts>
  <Company>Lincoln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Location Strategies</dc:title>
  <dc:subject>Heizer Render 10e</dc:subject>
  <dc:creator>Jeff Heyl</dc:creator>
  <cp:lastModifiedBy>19498</cp:lastModifiedBy>
  <cp:revision>60</cp:revision>
  <cp:lastPrinted>2016-07-26T18:40:14Z</cp:lastPrinted>
  <dcterms:created xsi:type="dcterms:W3CDTF">2009-07-31T00:55:09Z</dcterms:created>
  <dcterms:modified xsi:type="dcterms:W3CDTF">2022-10-29T15:57:29Z</dcterms:modified>
</cp:coreProperties>
</file>