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49" r:id="rId2"/>
  </p:sldMasterIdLst>
  <p:notesMasterIdLst>
    <p:notesMasterId r:id="rId12"/>
  </p:notesMasterIdLst>
  <p:handoutMasterIdLst>
    <p:handoutMasterId r:id="rId13"/>
  </p:handoutMasterIdLst>
  <p:sldIdLst>
    <p:sldId id="746" r:id="rId3"/>
    <p:sldId id="706" r:id="rId4"/>
    <p:sldId id="771" r:id="rId5"/>
    <p:sldId id="777" r:id="rId6"/>
    <p:sldId id="773" r:id="rId7"/>
    <p:sldId id="774" r:id="rId8"/>
    <p:sldId id="778" r:id="rId9"/>
    <p:sldId id="779" r:id="rId10"/>
    <p:sldId id="765" r:id="rId11"/>
  </p:sldIdLst>
  <p:sldSz cx="9144000" cy="6858000" type="screen4x3"/>
  <p:notesSz cx="6858000" cy="9144000"/>
  <p:defaultTextStyle>
    <a:defPPr>
      <a:defRPr lang="en-AU"/>
    </a:defPPr>
    <a:lvl1pPr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3300"/>
    <a:srgbClr val="BF0922"/>
    <a:srgbClr val="175097"/>
    <a:srgbClr val="6F0D7B"/>
    <a:srgbClr val="7F7F7F"/>
    <a:srgbClr val="92D2CA"/>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2705" autoAdjust="0"/>
  </p:normalViewPr>
  <p:slideViewPr>
    <p:cSldViewPr snapToGrid="0">
      <p:cViewPr varScale="1">
        <p:scale>
          <a:sx n="89" d="100"/>
          <a:sy n="89" d="100"/>
        </p:scale>
        <p:origin x="1842" y="8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76" d="100"/>
          <a:sy n="76" d="100"/>
        </p:scale>
        <p:origin x="-2923"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A4876E7-97BB-4FE1-8E90-857B6427BC17}" type="datetimeFigureOut">
              <a:rPr lang="en-US"/>
              <a:pPr>
                <a:defRPr/>
              </a:pPr>
              <a:t>11/26/2023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15BB604-B80A-4429-B18D-B7E593F6427A}" type="slidenum">
              <a:rPr lang="en-US"/>
              <a:pPr>
                <a:defRPr/>
              </a:pPr>
              <a:t>‹#›</a:t>
            </a:fld>
            <a:endParaRPr lang="en-US" dirty="0"/>
          </a:p>
        </p:txBody>
      </p:sp>
    </p:spTree>
    <p:extLst>
      <p:ext uri="{BB962C8B-B14F-4D97-AF65-F5344CB8AC3E}">
        <p14:creationId xmlns:p14="http://schemas.microsoft.com/office/powerpoint/2010/main" val="997677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128"/>
              </a:defRPr>
            </a:lvl1pPr>
          </a:lstStyle>
          <a:p>
            <a:pPr>
              <a:defRPr/>
            </a:pPr>
            <a:endParaRPr lang="en-AU" alt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defRPr>
            </a:lvl1pPr>
          </a:lstStyle>
          <a:p>
            <a:pPr>
              <a:defRPr/>
            </a:pPr>
            <a:endParaRPr lang="en-AU" altLang="en-US" dirty="0"/>
          </a:p>
        </p:txBody>
      </p:sp>
      <p:sp>
        <p:nvSpPr>
          <p:cNvPr id="178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noProof="0"/>
              <a:t>Click to edit Master text styles</a:t>
            </a:r>
          </a:p>
          <a:p>
            <a:pPr lvl="1"/>
            <a:r>
              <a:rPr lang="en-AU" altLang="en-US" noProof="0"/>
              <a:t>Second level</a:t>
            </a:r>
          </a:p>
          <a:p>
            <a:pPr lvl="2"/>
            <a:r>
              <a:rPr lang="en-AU" altLang="en-US" noProof="0"/>
              <a:t>Third level</a:t>
            </a:r>
          </a:p>
          <a:p>
            <a:pPr lvl="3"/>
            <a:r>
              <a:rPr lang="en-AU" altLang="en-US" noProof="0"/>
              <a:t>Fourth level</a:t>
            </a:r>
          </a:p>
          <a:p>
            <a:pPr lvl="4"/>
            <a:r>
              <a:rPr lang="en-AU" altLang="en-US" noProof="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128"/>
              </a:defRPr>
            </a:lvl1pPr>
          </a:lstStyle>
          <a:p>
            <a:pPr>
              <a:defRPr/>
            </a:pPr>
            <a:endParaRPr lang="en-AU" alt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charset="-128"/>
              </a:defRPr>
            </a:lvl1pPr>
          </a:lstStyle>
          <a:p>
            <a:pPr>
              <a:defRPr/>
            </a:pPr>
            <a:fld id="{7DE5BEB1-DF67-4AB9-84E1-548B2C57F597}" type="slidenum">
              <a:rPr lang="en-AU" altLang="en-US"/>
              <a:pPr>
                <a:defRPr/>
              </a:pPr>
              <a:t>‹#›</a:t>
            </a:fld>
            <a:endParaRPr lang="en-AU" altLang="en-US" dirty="0"/>
          </a:p>
        </p:txBody>
      </p:sp>
    </p:spTree>
    <p:extLst>
      <p:ext uri="{BB962C8B-B14F-4D97-AF65-F5344CB8AC3E}">
        <p14:creationId xmlns:p14="http://schemas.microsoft.com/office/powerpoint/2010/main" val="218811822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p:spPr>
        <p:txBody>
          <a:bodyPr/>
          <a:lstStyle/>
          <a:p>
            <a:endParaRPr lang="en-US" altLang="en-US" dirty="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p:spPr>
        <p:txBody>
          <a:bodyPr/>
          <a:lstStyle/>
          <a:p>
            <a:endParaRPr lang="en-US" altLang="en-US" dirty="0">
              <a:latin typeface="Arial" pitchFamily="34" charset="0"/>
              <a:ea typeface="ＭＳ Ｐゴシック" pitchFamily="34" charset="-128"/>
            </a:endParaRPr>
          </a:p>
        </p:txBody>
      </p:sp>
    </p:spTree>
    <p:extLst>
      <p:ext uri="{BB962C8B-B14F-4D97-AF65-F5344CB8AC3E}">
        <p14:creationId xmlns:p14="http://schemas.microsoft.com/office/powerpoint/2010/main" val="3660782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p:spPr>
        <p:txBody>
          <a:bodyPr/>
          <a:lstStyle/>
          <a:p>
            <a:endParaRPr lang="en-US" altLang="en-US" dirty="0">
              <a:latin typeface="Arial" pitchFamily="34" charset="0"/>
              <a:ea typeface="ＭＳ Ｐゴシック" pitchFamily="34" charset="-128"/>
            </a:endParaRPr>
          </a:p>
        </p:txBody>
      </p:sp>
    </p:spTree>
    <p:extLst>
      <p:ext uri="{BB962C8B-B14F-4D97-AF65-F5344CB8AC3E}">
        <p14:creationId xmlns:p14="http://schemas.microsoft.com/office/powerpoint/2010/main" val="3140673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p:spPr>
        <p:txBody>
          <a:bodyPr/>
          <a:lstStyle/>
          <a:p>
            <a:endParaRPr lang="en-US" altLang="en-US" dirty="0">
              <a:latin typeface="Arial" pitchFamily="34" charset="0"/>
              <a:ea typeface="ＭＳ Ｐゴシック" pitchFamily="34" charset="-128"/>
            </a:endParaRPr>
          </a:p>
        </p:txBody>
      </p:sp>
    </p:spTree>
    <p:extLst>
      <p:ext uri="{BB962C8B-B14F-4D97-AF65-F5344CB8AC3E}">
        <p14:creationId xmlns:p14="http://schemas.microsoft.com/office/powerpoint/2010/main" val="2295926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p:spPr>
        <p:txBody>
          <a:bodyPr/>
          <a:lstStyle/>
          <a:p>
            <a:endParaRPr lang="en-US" altLang="en-US" dirty="0">
              <a:latin typeface="Arial" pitchFamily="34" charset="0"/>
              <a:ea typeface="ＭＳ Ｐゴシック" pitchFamily="34" charset="-128"/>
            </a:endParaRPr>
          </a:p>
        </p:txBody>
      </p:sp>
    </p:spTree>
    <p:extLst>
      <p:ext uri="{BB962C8B-B14F-4D97-AF65-F5344CB8AC3E}">
        <p14:creationId xmlns:p14="http://schemas.microsoft.com/office/powerpoint/2010/main" val="2632476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p:spPr>
        <p:txBody>
          <a:bodyPr/>
          <a:lstStyle/>
          <a:p>
            <a:endParaRPr lang="en-US" altLang="en-US" dirty="0">
              <a:latin typeface="Arial" pitchFamily="34" charset="0"/>
              <a:ea typeface="ＭＳ Ｐゴシック" pitchFamily="34" charset="-128"/>
            </a:endParaRPr>
          </a:p>
        </p:txBody>
      </p:sp>
    </p:spTree>
    <p:extLst>
      <p:ext uri="{BB962C8B-B14F-4D97-AF65-F5344CB8AC3E}">
        <p14:creationId xmlns:p14="http://schemas.microsoft.com/office/powerpoint/2010/main" val="3608565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p:spPr>
        <p:txBody>
          <a:bodyPr/>
          <a:lstStyle/>
          <a:p>
            <a:endParaRPr lang="en-US" altLang="en-US" dirty="0">
              <a:latin typeface="Arial" pitchFamily="34" charset="0"/>
              <a:ea typeface="ＭＳ Ｐゴシック" pitchFamily="34" charset="-128"/>
            </a:endParaRPr>
          </a:p>
        </p:txBody>
      </p:sp>
    </p:spTree>
    <p:extLst>
      <p:ext uri="{BB962C8B-B14F-4D97-AF65-F5344CB8AC3E}">
        <p14:creationId xmlns:p14="http://schemas.microsoft.com/office/powerpoint/2010/main" val="235129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a:ln/>
        </p:spPr>
      </p:sp>
      <p:sp>
        <p:nvSpPr>
          <p:cNvPr id="211971" name="Notes Placeholder 2"/>
          <p:cNvSpPr>
            <a:spLocks noGrp="1"/>
          </p:cNvSpPr>
          <p:nvPr>
            <p:ph type="body" idx="1"/>
          </p:nvPr>
        </p:nvSpPr>
        <p:spPr>
          <a:noFill/>
        </p:spPr>
        <p:txBody>
          <a:bodyPr/>
          <a:lstStyle/>
          <a:p>
            <a:endParaRPr lang="en-US" altLang="en-US" dirty="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196485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898237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34975"/>
            <a:ext cx="19431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434975"/>
            <a:ext cx="56769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800440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34975"/>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177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5800" y="40513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1700322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93700"/>
            <a:ext cx="7772400" cy="939800"/>
          </a:xfrm>
        </p:spPr>
        <p:txBody>
          <a:bodyPr/>
          <a:lstStyle/>
          <a:p>
            <a:r>
              <a:rPr lang="en-US"/>
              <a:t>Click to edit Master title style</a:t>
            </a:r>
          </a:p>
        </p:txBody>
      </p:sp>
      <p:sp>
        <p:nvSpPr>
          <p:cNvPr id="3" name="Text Placeholder 2"/>
          <p:cNvSpPr>
            <a:spLocks noGrp="1"/>
          </p:cNvSpPr>
          <p:nvPr>
            <p:ph type="body" sz="half" idx="1"/>
          </p:nvPr>
        </p:nvSpPr>
        <p:spPr>
          <a:xfrm>
            <a:off x="685800" y="1701800"/>
            <a:ext cx="381000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01800"/>
            <a:ext cx="381000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5187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3716060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464456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3516716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17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17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1529874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1740977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77313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4305719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941743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31156473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39215083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8495878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34975"/>
            <a:ext cx="19431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434975"/>
            <a:ext cx="56769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28086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728506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17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17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29014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846400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4065843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334280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506038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r>
              <a:rPr lang="en-US" altLang="en-US" dirty="0"/>
              <a:t>Regents Park Publishers</a:t>
            </a:r>
          </a:p>
        </p:txBody>
      </p:sp>
    </p:spTree>
    <p:extLst>
      <p:ext uri="{BB962C8B-B14F-4D97-AF65-F5344CB8AC3E}">
        <p14:creationId xmlns:p14="http://schemas.microsoft.com/office/powerpoint/2010/main" val="218336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34975"/>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1027" name="Rectangle 3"/>
          <p:cNvSpPr>
            <a:spLocks noGrp="1" noChangeArrowheads="1"/>
          </p:cNvSpPr>
          <p:nvPr>
            <p:ph type="body" idx="1"/>
          </p:nvPr>
        </p:nvSpPr>
        <p:spPr bwMode="auto">
          <a:xfrm>
            <a:off x="685800" y="19177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31" name="Rectangle 7"/>
          <p:cNvSpPr>
            <a:spLocks noGrp="1" noChangeArrowheads="1"/>
          </p:cNvSpPr>
          <p:nvPr>
            <p:ph type="ftr" sz="quarter" idx="3"/>
          </p:nvPr>
        </p:nvSpPr>
        <p:spPr bwMode="auto">
          <a:xfrm>
            <a:off x="203200" y="647382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1">
                <a:solidFill>
                  <a:srgbClr val="7F7F7F"/>
                </a:solidFill>
                <a:latin typeface="Arial" charset="0"/>
                <a:ea typeface="ＭＳ Ｐゴシック" charset="-128"/>
              </a:defRPr>
            </a:lvl1pPr>
          </a:lstStyle>
          <a:p>
            <a:pPr>
              <a:defRPr/>
            </a:pPr>
            <a:r>
              <a:rPr lang="en-US" altLang="en-US" dirty="0"/>
              <a:t>Regents Park Publishers</a:t>
            </a:r>
          </a:p>
        </p:txBody>
      </p:sp>
      <p:sp>
        <p:nvSpPr>
          <p:cNvPr id="1029" name="Text Box 9"/>
          <p:cNvSpPr txBox="1">
            <a:spLocks noChangeArrowheads="1"/>
          </p:cNvSpPr>
          <p:nvPr userDrawn="1"/>
        </p:nvSpPr>
        <p:spPr bwMode="auto">
          <a:xfrm>
            <a:off x="8391525" y="6446838"/>
            <a:ext cx="5445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defRPr/>
            </a:pPr>
            <a:r>
              <a:rPr lang="en-US" altLang="en-US" sz="1000" b="1" dirty="0">
                <a:solidFill>
                  <a:srgbClr val="7F7F7F"/>
                </a:solidFill>
              </a:rPr>
              <a:t>A - </a:t>
            </a:r>
            <a:fld id="{29574F51-E7D8-4FBA-AD2D-C651C6D7920E}" type="slidenum">
              <a:rPr lang="en-US" altLang="en-US" sz="1000" b="1" smtClean="0">
                <a:solidFill>
                  <a:srgbClr val="7F7F7F"/>
                </a:solidFill>
              </a:rPr>
              <a:pPr>
                <a:defRPr/>
              </a:pPr>
              <a:t>‹#›</a:t>
            </a:fld>
            <a:endParaRPr lang="en-US" altLang="en-US" sz="1000" b="1" dirty="0">
              <a:solidFill>
                <a:srgbClr val="7F7F7F"/>
              </a:solidFill>
            </a:endParaRP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78" r:id="rId13"/>
  </p:sldLayoutIdLst>
  <p:hf sldNum="0" hdr="0" dt="0"/>
  <p:txStyles>
    <p:titleStyle>
      <a:lvl1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2pPr>
      <a:lvl3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3pPr>
      <a:lvl4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4pPr>
      <a:lvl5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5pPr>
      <a:lvl6pPr marL="457200" algn="ctr" rtl="0" fontAlgn="base">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6pPr>
      <a:lvl7pPr marL="914400" algn="ctr" rtl="0" fontAlgn="base">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7pPr>
      <a:lvl8pPr marL="1371600" algn="ctr" rtl="0" fontAlgn="base">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8pPr>
      <a:lvl9pPr marL="1828800" algn="ctr" rtl="0" fontAlgn="base">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9pPr>
    </p:titleStyle>
    <p:bodyStyle>
      <a:lvl1pPr marL="342900" indent="-342900" algn="l" rtl="0" eaLnBrk="0" fontAlgn="base" hangingPunct="0">
        <a:lnSpc>
          <a:spcPct val="90000"/>
        </a:lnSpc>
        <a:spcBef>
          <a:spcPct val="0"/>
        </a:spcBef>
        <a:spcAft>
          <a:spcPct val="40000"/>
        </a:spcAft>
        <a:buChar char="•"/>
        <a:defRPr sz="3200" b="1">
          <a:solidFill>
            <a:schemeClr val="tx1"/>
          </a:solidFill>
          <a:latin typeface="+mn-lt"/>
          <a:ea typeface="+mn-ea"/>
          <a:cs typeface="+mn-cs"/>
        </a:defRPr>
      </a:lvl1pPr>
      <a:lvl2pPr marL="742950" indent="-285750" algn="l" rtl="0" eaLnBrk="0" fontAlgn="base" hangingPunct="0">
        <a:lnSpc>
          <a:spcPct val="90000"/>
        </a:lnSpc>
        <a:spcBef>
          <a:spcPct val="0"/>
        </a:spcBef>
        <a:spcAft>
          <a:spcPct val="40000"/>
        </a:spcAft>
        <a:buChar char="–"/>
        <a:defRPr sz="2800" b="1">
          <a:solidFill>
            <a:schemeClr val="tx1"/>
          </a:solidFill>
          <a:latin typeface="+mn-lt"/>
          <a:ea typeface="+mn-ea"/>
        </a:defRPr>
      </a:lvl2pPr>
      <a:lvl3pPr marL="1143000" indent="-228600" algn="l" rtl="0" eaLnBrk="0" fontAlgn="base" hangingPunct="0">
        <a:lnSpc>
          <a:spcPct val="90000"/>
        </a:lnSpc>
        <a:spcBef>
          <a:spcPct val="0"/>
        </a:spcBef>
        <a:spcAft>
          <a:spcPct val="40000"/>
        </a:spcAft>
        <a:buChar char="•"/>
        <a:defRPr sz="2400" b="1">
          <a:solidFill>
            <a:schemeClr val="tx1"/>
          </a:solidFill>
          <a:latin typeface="+mn-lt"/>
          <a:ea typeface="+mn-ea"/>
        </a:defRPr>
      </a:lvl3pPr>
      <a:lvl4pPr marL="1600200" indent="-228600" algn="l" rtl="0" eaLnBrk="0" fontAlgn="base" hangingPunct="0">
        <a:lnSpc>
          <a:spcPct val="90000"/>
        </a:lnSpc>
        <a:spcBef>
          <a:spcPct val="0"/>
        </a:spcBef>
        <a:spcAft>
          <a:spcPct val="40000"/>
        </a:spcAft>
        <a:buChar char="–"/>
        <a:defRPr sz="2000" b="1">
          <a:solidFill>
            <a:schemeClr val="tx1"/>
          </a:solidFill>
          <a:latin typeface="+mn-lt"/>
          <a:ea typeface="+mn-ea"/>
        </a:defRPr>
      </a:lvl4pPr>
      <a:lvl5pPr marL="2057400" indent="-228600" algn="l" rtl="0" eaLnBrk="0" fontAlgn="base" hangingPunct="0">
        <a:lnSpc>
          <a:spcPct val="90000"/>
        </a:lnSpc>
        <a:spcBef>
          <a:spcPct val="0"/>
        </a:spcBef>
        <a:spcAft>
          <a:spcPct val="40000"/>
        </a:spcAft>
        <a:buChar char="»"/>
        <a:defRPr sz="2000" b="1">
          <a:solidFill>
            <a:schemeClr val="tx1"/>
          </a:solidFill>
          <a:latin typeface="+mn-lt"/>
          <a:ea typeface="+mn-ea"/>
        </a:defRPr>
      </a:lvl5pPr>
      <a:lvl6pPr marL="2514600" indent="-228600" algn="l" rtl="0" fontAlgn="base">
        <a:lnSpc>
          <a:spcPct val="90000"/>
        </a:lnSpc>
        <a:spcBef>
          <a:spcPct val="0"/>
        </a:spcBef>
        <a:spcAft>
          <a:spcPct val="40000"/>
        </a:spcAft>
        <a:buChar char="»"/>
        <a:defRPr sz="2000" b="1">
          <a:solidFill>
            <a:schemeClr val="tx1"/>
          </a:solidFill>
          <a:latin typeface="+mn-lt"/>
          <a:ea typeface="+mn-ea"/>
        </a:defRPr>
      </a:lvl6pPr>
      <a:lvl7pPr marL="2971800" indent="-228600" algn="l" rtl="0" fontAlgn="base">
        <a:lnSpc>
          <a:spcPct val="90000"/>
        </a:lnSpc>
        <a:spcBef>
          <a:spcPct val="0"/>
        </a:spcBef>
        <a:spcAft>
          <a:spcPct val="40000"/>
        </a:spcAft>
        <a:buChar char="»"/>
        <a:defRPr sz="2000" b="1">
          <a:solidFill>
            <a:schemeClr val="tx1"/>
          </a:solidFill>
          <a:latin typeface="+mn-lt"/>
          <a:ea typeface="+mn-ea"/>
        </a:defRPr>
      </a:lvl7pPr>
      <a:lvl8pPr marL="3429000" indent="-228600" algn="l" rtl="0" fontAlgn="base">
        <a:lnSpc>
          <a:spcPct val="90000"/>
        </a:lnSpc>
        <a:spcBef>
          <a:spcPct val="0"/>
        </a:spcBef>
        <a:spcAft>
          <a:spcPct val="40000"/>
        </a:spcAft>
        <a:buChar char="»"/>
        <a:defRPr sz="2000" b="1">
          <a:solidFill>
            <a:schemeClr val="tx1"/>
          </a:solidFill>
          <a:latin typeface="+mn-lt"/>
          <a:ea typeface="+mn-ea"/>
        </a:defRPr>
      </a:lvl8pPr>
      <a:lvl9pPr marL="3886200" indent="-228600" algn="l" rtl="0" fontAlgn="base">
        <a:lnSpc>
          <a:spcPct val="90000"/>
        </a:lnSpc>
        <a:spcBef>
          <a:spcPct val="0"/>
        </a:spcBef>
        <a:spcAft>
          <a:spcPct val="40000"/>
        </a:spcAft>
        <a:buChar char="»"/>
        <a:defRPr sz="2000" b="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bwMode="auto">
          <a:xfrm>
            <a:off x="685800" y="434975"/>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2051" name="Rectangle 3"/>
          <p:cNvSpPr>
            <a:spLocks noGrp="1" noChangeArrowheads="1"/>
          </p:cNvSpPr>
          <p:nvPr>
            <p:ph type="body" idx="1"/>
          </p:nvPr>
        </p:nvSpPr>
        <p:spPr bwMode="auto">
          <a:xfrm>
            <a:off x="685800" y="19177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64516" name="Rectangle 4"/>
          <p:cNvSpPr>
            <a:spLocks noGrp="1" noChangeArrowheads="1"/>
          </p:cNvSpPr>
          <p:nvPr>
            <p:ph type="ftr" sz="quarter" idx="3"/>
          </p:nvPr>
        </p:nvSpPr>
        <p:spPr bwMode="auto">
          <a:xfrm>
            <a:off x="203200" y="647382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1">
                <a:solidFill>
                  <a:srgbClr val="7F7F7F"/>
                </a:solidFill>
                <a:latin typeface="Arial" charset="0"/>
                <a:ea typeface="ＭＳ Ｐゴシック" charset="-128"/>
              </a:defRPr>
            </a:lvl1pPr>
          </a:lstStyle>
          <a:p>
            <a:pPr>
              <a:defRPr/>
            </a:pPr>
            <a:r>
              <a:rPr lang="en-US" altLang="en-US" dirty="0"/>
              <a:t>Regents Park Publishers</a:t>
            </a:r>
          </a:p>
        </p:txBody>
      </p:sp>
      <p:sp>
        <p:nvSpPr>
          <p:cNvPr id="2053" name="Text Box 6"/>
          <p:cNvSpPr txBox="1">
            <a:spLocks noChangeArrowheads="1"/>
          </p:cNvSpPr>
          <p:nvPr userDrawn="1"/>
        </p:nvSpPr>
        <p:spPr bwMode="auto">
          <a:xfrm>
            <a:off x="8391525" y="6473825"/>
            <a:ext cx="5445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defRPr/>
            </a:pPr>
            <a:r>
              <a:rPr lang="en-US" altLang="en-US" sz="1000" b="1" dirty="0">
                <a:solidFill>
                  <a:srgbClr val="7F7F7F"/>
                </a:solidFill>
              </a:rPr>
              <a:t>A - </a:t>
            </a:r>
            <a:fld id="{39A6A91C-ACB4-4248-B75E-29A01D8249E7}" type="slidenum">
              <a:rPr lang="en-US" altLang="en-US" sz="1000" b="1" smtClean="0">
                <a:solidFill>
                  <a:srgbClr val="7F7F7F"/>
                </a:solidFill>
              </a:rPr>
              <a:pPr>
                <a:defRPr/>
              </a:pPr>
              <a:t>‹#›</a:t>
            </a:fld>
            <a:endParaRPr lang="en-US" altLang="en-US" sz="1000" b="1" dirty="0">
              <a:solidFill>
                <a:srgbClr val="7F7F7F"/>
              </a:solidFill>
            </a:endParaRP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dt="0"/>
  <p:txStyles>
    <p:titleStyle>
      <a:lvl1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2pPr>
      <a:lvl3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3pPr>
      <a:lvl4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4pPr>
      <a:lvl5pPr algn="ctr" rtl="0" eaLnBrk="0" fontAlgn="base" hangingPunct="0">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5pPr>
      <a:lvl6pPr marL="457200" algn="ctr" rtl="0" fontAlgn="base">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6pPr>
      <a:lvl7pPr marL="914400" algn="ctr" rtl="0" fontAlgn="base">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7pPr>
      <a:lvl8pPr marL="1371600" algn="ctr" rtl="0" fontAlgn="base">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8pPr>
      <a:lvl9pPr marL="1828800" algn="ctr" rtl="0" fontAlgn="base">
        <a:lnSpc>
          <a:spcPct val="90000"/>
        </a:lnSpc>
        <a:spcBef>
          <a:spcPct val="0"/>
        </a:spcBef>
        <a:spcAft>
          <a:spcPct val="0"/>
        </a:spcAft>
        <a:defRPr sz="4400" b="1" i="1">
          <a:solidFill>
            <a:schemeClr val="tx2"/>
          </a:solidFill>
          <a:effectLst>
            <a:outerShdw blurRad="38100" dist="38100" dir="2700000" algn="tl">
              <a:srgbClr val="C0C0C0"/>
            </a:outerShdw>
          </a:effectLst>
          <a:latin typeface="Arial" charset="0"/>
          <a:ea typeface="ＭＳ Ｐゴシック" charset="-128"/>
        </a:defRPr>
      </a:lvl9pPr>
    </p:titleStyle>
    <p:bodyStyle>
      <a:lvl1pPr marL="533400" indent="-533400" algn="l" rtl="0" eaLnBrk="0" fontAlgn="base" hangingPunct="0">
        <a:lnSpc>
          <a:spcPct val="90000"/>
        </a:lnSpc>
        <a:spcBef>
          <a:spcPct val="0"/>
        </a:spcBef>
        <a:spcAft>
          <a:spcPct val="40000"/>
        </a:spcAft>
        <a:buClr>
          <a:srgbClr val="BF0922"/>
        </a:buClr>
        <a:buFont typeface="Wingdings" pitchFamily="2" charset="2"/>
        <a:buChar char="u"/>
        <a:defRPr sz="3200" b="1">
          <a:solidFill>
            <a:schemeClr val="tx1"/>
          </a:solidFill>
          <a:latin typeface="+mn-lt"/>
          <a:ea typeface="+mn-ea"/>
          <a:cs typeface="+mn-cs"/>
        </a:defRPr>
      </a:lvl1pPr>
      <a:lvl2pPr marL="1168400" indent="-455613" algn="l" rtl="0" eaLnBrk="0" fontAlgn="base" hangingPunct="0">
        <a:lnSpc>
          <a:spcPct val="90000"/>
        </a:lnSpc>
        <a:spcBef>
          <a:spcPct val="0"/>
        </a:spcBef>
        <a:spcAft>
          <a:spcPct val="40000"/>
        </a:spcAft>
        <a:buClr>
          <a:srgbClr val="BF0922"/>
        </a:buClr>
        <a:buFont typeface="Wingdings" pitchFamily="2" charset="2"/>
        <a:buChar char="u"/>
        <a:defRPr sz="2800" b="1">
          <a:solidFill>
            <a:schemeClr val="tx1"/>
          </a:solidFill>
          <a:latin typeface="+mn-lt"/>
          <a:ea typeface="+mn-ea"/>
        </a:defRPr>
      </a:lvl2pPr>
      <a:lvl3pPr marL="1790700" indent="-442913" algn="l" rtl="0" eaLnBrk="0" fontAlgn="base" hangingPunct="0">
        <a:lnSpc>
          <a:spcPct val="90000"/>
        </a:lnSpc>
        <a:spcBef>
          <a:spcPct val="0"/>
        </a:spcBef>
        <a:spcAft>
          <a:spcPct val="40000"/>
        </a:spcAft>
        <a:buClr>
          <a:srgbClr val="BF0922"/>
        </a:buClr>
        <a:buFont typeface="Wingdings" pitchFamily="2" charset="2"/>
        <a:buChar char="u"/>
        <a:defRPr sz="2400" b="1">
          <a:solidFill>
            <a:schemeClr val="tx1"/>
          </a:solidFill>
          <a:latin typeface="+mn-lt"/>
          <a:ea typeface="+mn-ea"/>
        </a:defRPr>
      </a:lvl3pPr>
      <a:lvl4pPr marL="2336800" indent="-366713" algn="l" rtl="0" eaLnBrk="0" fontAlgn="base" hangingPunct="0">
        <a:lnSpc>
          <a:spcPct val="90000"/>
        </a:lnSpc>
        <a:spcBef>
          <a:spcPct val="0"/>
        </a:spcBef>
        <a:spcAft>
          <a:spcPct val="40000"/>
        </a:spcAft>
        <a:buClr>
          <a:srgbClr val="BF0922"/>
        </a:buClr>
        <a:buFont typeface="Wingdings" pitchFamily="2" charset="2"/>
        <a:buChar char="u"/>
        <a:defRPr sz="2000" b="1">
          <a:solidFill>
            <a:schemeClr val="tx1"/>
          </a:solidFill>
          <a:latin typeface="+mn-lt"/>
          <a:ea typeface="+mn-ea"/>
        </a:defRPr>
      </a:lvl4pPr>
      <a:lvl5pPr marL="2870200" indent="-354013" algn="l" rtl="0" eaLnBrk="0" fontAlgn="base" hangingPunct="0">
        <a:lnSpc>
          <a:spcPct val="90000"/>
        </a:lnSpc>
        <a:spcBef>
          <a:spcPct val="0"/>
        </a:spcBef>
        <a:spcAft>
          <a:spcPct val="40000"/>
        </a:spcAft>
        <a:buClr>
          <a:srgbClr val="BF0922"/>
        </a:buClr>
        <a:buFont typeface="Wingdings" pitchFamily="2" charset="2"/>
        <a:buChar char="u"/>
        <a:defRPr sz="2000" b="1">
          <a:solidFill>
            <a:schemeClr val="tx1"/>
          </a:solidFill>
          <a:latin typeface="+mn-lt"/>
          <a:ea typeface="+mn-ea"/>
        </a:defRPr>
      </a:lvl5pPr>
      <a:lvl6pPr marL="3327400" indent="-354013" algn="l" rtl="0" fontAlgn="base">
        <a:lnSpc>
          <a:spcPct val="90000"/>
        </a:lnSpc>
        <a:spcBef>
          <a:spcPct val="0"/>
        </a:spcBef>
        <a:spcAft>
          <a:spcPct val="40000"/>
        </a:spcAft>
        <a:buClr>
          <a:srgbClr val="BF0922"/>
        </a:buClr>
        <a:buFont typeface="Wingdings" pitchFamily="2" charset="2"/>
        <a:buChar char="u"/>
        <a:defRPr sz="2000" b="1">
          <a:solidFill>
            <a:schemeClr val="tx1"/>
          </a:solidFill>
          <a:latin typeface="+mn-lt"/>
          <a:ea typeface="+mn-ea"/>
        </a:defRPr>
      </a:lvl6pPr>
      <a:lvl7pPr marL="3784600" indent="-354013" algn="l" rtl="0" fontAlgn="base">
        <a:lnSpc>
          <a:spcPct val="90000"/>
        </a:lnSpc>
        <a:spcBef>
          <a:spcPct val="0"/>
        </a:spcBef>
        <a:spcAft>
          <a:spcPct val="40000"/>
        </a:spcAft>
        <a:buClr>
          <a:srgbClr val="BF0922"/>
        </a:buClr>
        <a:buFont typeface="Wingdings" pitchFamily="2" charset="2"/>
        <a:buChar char="u"/>
        <a:defRPr sz="2000" b="1">
          <a:solidFill>
            <a:schemeClr val="tx1"/>
          </a:solidFill>
          <a:latin typeface="+mn-lt"/>
          <a:ea typeface="+mn-ea"/>
        </a:defRPr>
      </a:lvl7pPr>
      <a:lvl8pPr marL="4241800" indent="-354013" algn="l" rtl="0" fontAlgn="base">
        <a:lnSpc>
          <a:spcPct val="90000"/>
        </a:lnSpc>
        <a:spcBef>
          <a:spcPct val="0"/>
        </a:spcBef>
        <a:spcAft>
          <a:spcPct val="40000"/>
        </a:spcAft>
        <a:buClr>
          <a:srgbClr val="BF0922"/>
        </a:buClr>
        <a:buFont typeface="Wingdings" pitchFamily="2" charset="2"/>
        <a:buChar char="u"/>
        <a:defRPr sz="2000" b="1">
          <a:solidFill>
            <a:schemeClr val="tx1"/>
          </a:solidFill>
          <a:latin typeface="+mn-lt"/>
          <a:ea typeface="+mn-ea"/>
        </a:defRPr>
      </a:lvl8pPr>
      <a:lvl9pPr marL="4699000" indent="-354013" algn="l" rtl="0" fontAlgn="base">
        <a:lnSpc>
          <a:spcPct val="90000"/>
        </a:lnSpc>
        <a:spcBef>
          <a:spcPct val="0"/>
        </a:spcBef>
        <a:spcAft>
          <a:spcPct val="40000"/>
        </a:spcAft>
        <a:buClr>
          <a:srgbClr val="BF0922"/>
        </a:buClr>
        <a:buFont typeface="Wingdings" pitchFamily="2" charset="2"/>
        <a:buChar char="u"/>
        <a:defRPr sz="2000" b="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txBox="1">
            <a:spLocks/>
          </p:cNvSpPr>
          <p:nvPr/>
        </p:nvSpPr>
        <p:spPr>
          <a:xfrm>
            <a:off x="1722438" y="4675188"/>
            <a:ext cx="6156325" cy="808037"/>
          </a:xfrm>
          <a:prstGeom prst="rect">
            <a:avLst/>
          </a:prstGeom>
        </p:spPr>
        <p:txBody>
          <a:bodyPr anchor="b">
            <a:normAutofit fontScale="97500"/>
            <a:scene3d>
              <a:camera prst="orthographicFront"/>
              <a:lightRig rig="soft" dir="t">
                <a:rot lat="0" lon="0" rev="2400000"/>
              </a:lightRig>
            </a:scene3d>
            <a:sp3d>
              <a:bevelT w="19050" h="12700"/>
            </a:sp3d>
          </a:bodyPr>
          <a:lstStyle/>
          <a:p>
            <a:pPr marL="54864" algn="ctr" eaLnBrk="1" fontAlgn="auto" hangingPunct="1">
              <a:spcAft>
                <a:spcPts val="0"/>
              </a:spcAft>
              <a:defRPr/>
            </a:pPr>
            <a:endParaRPr lang="en-US" sz="3200" b="1"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p:txBody>
      </p:sp>
      <p:sp>
        <p:nvSpPr>
          <p:cNvPr id="15" name="Title 1"/>
          <p:cNvSpPr txBox="1">
            <a:spLocks noChangeAspect="1"/>
          </p:cNvSpPr>
          <p:nvPr/>
        </p:nvSpPr>
        <p:spPr>
          <a:xfrm>
            <a:off x="762953" y="2182812"/>
            <a:ext cx="7618094" cy="805417"/>
          </a:xfrm>
          <a:prstGeom prst="rect">
            <a:avLst/>
          </a:prstGeom>
          <a:scene3d>
            <a:camera prst="orthographicFront"/>
            <a:lightRig rig="soft" dir="t">
              <a:rot lat="0" lon="0" rev="2400000"/>
            </a:lightRig>
          </a:scene3d>
          <a:sp3d extrusionH="76200">
            <a:extrusionClr>
              <a:schemeClr val="accent2">
                <a:lumMod val="75000"/>
              </a:schemeClr>
            </a:extrusionClr>
          </a:sp3d>
        </p:spPr>
        <p:txBody>
          <a:bodyPr anchor="ctr">
            <a:sp3d>
              <a:bevelT w="19050" h="12700"/>
            </a:sp3d>
          </a:bodyPr>
          <a:lstStyle/>
          <a:p>
            <a:pPr marL="54864" algn="ctr" eaLnBrk="1" fontAlgn="auto" hangingPunct="1">
              <a:spcAft>
                <a:spcPts val="0"/>
              </a:spcAft>
              <a:defRPr/>
            </a:pPr>
            <a:r>
              <a:rPr lang="en-US" sz="4400" b="1" dirty="0">
                <a:solidFill>
                  <a:schemeClr val="tx2">
                    <a:lumMod val="50000"/>
                  </a:schemeClr>
                </a:solidFill>
                <a:latin typeface="+mj-lt"/>
                <a:ea typeface="+mj-ea"/>
                <a:cs typeface="+mj-cs"/>
              </a:rPr>
              <a:t>  </a:t>
            </a:r>
          </a:p>
          <a:p>
            <a:pPr marL="54864" algn="ctr" eaLnBrk="1" fontAlgn="auto" hangingPunct="1">
              <a:spcAft>
                <a:spcPts val="0"/>
              </a:spcAft>
              <a:defRPr/>
            </a:pPr>
            <a:r>
              <a:rPr lang="en-US" sz="7200" b="1" dirty="0">
                <a:solidFill>
                  <a:srgbClr val="C00000"/>
                </a:solidFill>
                <a:latin typeface="Lucida Bright" panose="02040602050505020304" pitchFamily="18" charset="0"/>
                <a:ea typeface="+mj-ea"/>
                <a:cs typeface="FrankRuehl" panose="020E0503060101010101" pitchFamily="34" charset="-79"/>
              </a:rPr>
              <a:t>Utility Theory</a:t>
            </a:r>
          </a:p>
        </p:txBody>
      </p:sp>
    </p:spTree>
    <p:extLst>
      <p:ext uri="{BB962C8B-B14F-4D97-AF65-F5344CB8AC3E}">
        <p14:creationId xmlns:p14="http://schemas.microsoft.com/office/powerpoint/2010/main" val="322877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533400"/>
            <a:ext cx="7772400" cy="660400"/>
          </a:xfrm>
        </p:spPr>
        <p:txBody>
          <a:bodyPr/>
          <a:lstStyle/>
          <a:p>
            <a:pPr eaLnBrk="1" hangingPunct="1">
              <a:defRPr/>
            </a:pPr>
            <a:r>
              <a:rPr lang="en-US" altLang="en-US" dirty="0">
                <a:latin typeface="Lucida Bright" panose="02040602050505020304" pitchFamily="18" charset="0"/>
                <a:cs typeface="FrankRuehl" panose="020E0503060101010101" pitchFamily="34" charset="-79"/>
              </a:rPr>
              <a:t> EMV vs. Utility</a:t>
            </a:r>
            <a:endParaRPr lang="en-US" altLang="en-US" dirty="0">
              <a:effectLst/>
              <a:latin typeface="Lucida Bright" panose="02040602050505020304" pitchFamily="18" charset="0"/>
              <a:cs typeface="FrankRuehl" panose="020E0503060101010101" pitchFamily="34" charset="-79"/>
            </a:endParaRPr>
          </a:p>
        </p:txBody>
      </p:sp>
      <p:sp>
        <p:nvSpPr>
          <p:cNvPr id="95235" name="Rectangle 3"/>
          <p:cNvSpPr>
            <a:spLocks noGrp="1" noChangeArrowheads="1"/>
          </p:cNvSpPr>
          <p:nvPr>
            <p:ph type="body" sz="half" idx="1"/>
          </p:nvPr>
        </p:nvSpPr>
        <p:spPr>
          <a:xfrm>
            <a:off x="647700" y="1574800"/>
            <a:ext cx="7848600" cy="4610100"/>
          </a:xfrm>
        </p:spPr>
        <p:txBody>
          <a:bodyPr/>
          <a:lstStyle/>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We have focused on the EMV criterion for making decisions under risk.</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However, there are many occasions in which people make decisions that would appear to be inconsistent with the EMV criterion.</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Some examples of this type of decisions:</a:t>
            </a:r>
          </a:p>
          <a:p>
            <a:pPr lvl="1"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People buy insurance.</a:t>
            </a:r>
          </a:p>
          <a:p>
            <a:pPr lvl="1"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A person may decide to settle out of court rather than go to trial even if the expected value of going to trial is greater than the proposed settlement.</a:t>
            </a:r>
          </a:p>
          <a:p>
            <a:pPr lvl="1"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A person buys lottery ticket even thought the expected returns are negative.</a:t>
            </a:r>
          </a:p>
          <a:p>
            <a:pPr lvl="1"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Casino games have a negative expected return for players</a:t>
            </a:r>
          </a:p>
          <a:p>
            <a:pPr lvl="1"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A businessperson may rule out one potential decision because it could bankrupt the firm if things go bad, even though the expected return for this decision is better than of all other alternatives. </a:t>
            </a:r>
          </a:p>
          <a:p>
            <a:pPr lvl="1"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marL="0" indent="0" eaLnBrk="1" hangingPunct="1">
              <a:buClr>
                <a:srgbClr val="008000"/>
              </a:buClr>
              <a:buFont typeface="Wingdings" pitchFamily="2" charset="2"/>
              <a:buNone/>
              <a:defRPr/>
            </a:pPr>
            <a:endParaRPr lang="en-US" sz="2000" dirty="0">
              <a:latin typeface="Lucida Bright" panose="02040602050505020304" pitchFamily="18" charset="0"/>
              <a:cs typeface="FrankRuehl" panose="020E0503060101010101" pitchFamily="34" charset="-79"/>
            </a:endParaRPr>
          </a:p>
        </p:txBody>
      </p:sp>
      <p:sp>
        <p:nvSpPr>
          <p:cNvPr id="4" name="Footer Placeholder 1"/>
          <p:cNvSpPr txBox="1">
            <a:spLocks/>
          </p:cNvSpPr>
          <p:nvPr/>
        </p:nvSpPr>
        <p:spPr bwMode="auto">
          <a:xfrm>
            <a:off x="368300" y="620077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eaLnBrk="0" fontAlgn="base" hangingPunct="0">
              <a:spcBef>
                <a:spcPct val="0"/>
              </a:spcBef>
              <a:spcAft>
                <a:spcPct val="0"/>
              </a:spcAft>
              <a:defRPr sz="1000" b="1" kern="1200">
                <a:solidFill>
                  <a:srgbClr val="7F7F7F"/>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pPr>
              <a:defRPr/>
            </a:pPr>
            <a:r>
              <a:rPr lang="en-US" altLang="en-US" dirty="0"/>
              <a:t>Regents Park Publishers</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5235"/>
                                        </p:tgtEl>
                                        <p:attrNameLst>
                                          <p:attrName>style.visibility</p:attrName>
                                        </p:attrNameLst>
                                      </p:cBhvr>
                                      <p:to>
                                        <p:strVal val="visible"/>
                                      </p:to>
                                    </p:set>
                                    <p:animEffect transition="in" filter="strips(downRight)">
                                      <p:cBhvr>
                                        <p:cTn id="7" dur="1000"/>
                                        <p:tgtEl>
                                          <p:spTgt spid="95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533400"/>
            <a:ext cx="7772400" cy="660400"/>
          </a:xfrm>
        </p:spPr>
        <p:txBody>
          <a:bodyPr/>
          <a:lstStyle/>
          <a:p>
            <a:pPr eaLnBrk="1" hangingPunct="1">
              <a:defRPr/>
            </a:pPr>
            <a:r>
              <a:rPr lang="en-US" altLang="en-US" dirty="0">
                <a:latin typeface="Lucida Bright" panose="02040602050505020304" pitchFamily="18" charset="0"/>
                <a:cs typeface="FrankRuehl" panose="020E0503060101010101" pitchFamily="34" charset="-79"/>
              </a:rPr>
              <a:t> EMV vs. Utility</a:t>
            </a:r>
            <a:endParaRPr lang="en-US" altLang="en-US" dirty="0">
              <a:effectLst/>
              <a:latin typeface="Lucida Bright" panose="02040602050505020304" pitchFamily="18" charset="0"/>
              <a:cs typeface="FrankRuehl" panose="020E0503060101010101" pitchFamily="34" charset="-79"/>
            </a:endParaRPr>
          </a:p>
        </p:txBody>
      </p:sp>
      <p:sp>
        <p:nvSpPr>
          <p:cNvPr id="95235" name="Rectangle 3"/>
          <p:cNvSpPr>
            <a:spLocks noGrp="1" noChangeArrowheads="1"/>
          </p:cNvSpPr>
          <p:nvPr>
            <p:ph type="body" sz="half" idx="1"/>
          </p:nvPr>
        </p:nvSpPr>
        <p:spPr>
          <a:xfrm>
            <a:off x="647700" y="1574800"/>
            <a:ext cx="7848600" cy="4610100"/>
          </a:xfrm>
        </p:spPr>
        <p:txBody>
          <a:bodyPr/>
          <a:lstStyle/>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Why do people make decisions that don’t maximize their EMV? They do this because the monetary value is not always the true indicator of the overall value of the decision.</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The overall worth of a particular outcome is called UTILITY.</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Rational people make decisions that maximize the expected utility. The Utility values replace the EMV’s for the purposes of decision making.</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At times, the monetary value is a good indicator of utility, but this is not always the case. This is particularly true when some of the values involve extremely large payoffs or extremely large losses.</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EMV is not always the best decision-making approach. One way to incorporate one’s attitudes towards risk is through the utility assessment. Utility assessment assigns the worst outcome a utility of 0 and the best outcome a utility of 1.</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When one is indifferent, the expected utilities are equal:</a:t>
            </a:r>
          </a:p>
          <a:p>
            <a:pPr marL="0" indent="0" algn="ctr" eaLnBrk="1" hangingPunct="1">
              <a:buClr>
                <a:schemeClr val="tx1"/>
              </a:buClr>
              <a:buSzPct val="123000"/>
              <a:buNone/>
              <a:defRPr/>
            </a:pPr>
            <a:r>
              <a:rPr lang="en-US" sz="1600" b="0" dirty="0">
                <a:latin typeface="Lucida Bright" panose="02040602050505020304" pitchFamily="18" charset="0"/>
                <a:cs typeface="FrankRuehl" panose="020E0503060101010101" pitchFamily="34" charset="-79"/>
              </a:rPr>
              <a:t>Expected utility of alternative 2 = Expected utility of alternative 1</a:t>
            </a: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marL="0" indent="0" eaLnBrk="1" hangingPunct="1">
              <a:buClr>
                <a:srgbClr val="008000"/>
              </a:buClr>
              <a:buFont typeface="Wingdings" pitchFamily="2" charset="2"/>
              <a:buNone/>
              <a:defRPr/>
            </a:pPr>
            <a:endParaRPr lang="en-US" sz="2000" dirty="0">
              <a:latin typeface="Lucida Bright" panose="02040602050505020304" pitchFamily="18" charset="0"/>
              <a:cs typeface="FrankRuehl" panose="020E0503060101010101" pitchFamily="34" charset="-79"/>
            </a:endParaRPr>
          </a:p>
        </p:txBody>
      </p:sp>
      <p:sp>
        <p:nvSpPr>
          <p:cNvPr id="4" name="Footer Placeholder 1"/>
          <p:cNvSpPr txBox="1">
            <a:spLocks/>
          </p:cNvSpPr>
          <p:nvPr/>
        </p:nvSpPr>
        <p:spPr bwMode="auto">
          <a:xfrm>
            <a:off x="368300" y="620077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eaLnBrk="0" fontAlgn="base" hangingPunct="0">
              <a:spcBef>
                <a:spcPct val="0"/>
              </a:spcBef>
              <a:spcAft>
                <a:spcPct val="0"/>
              </a:spcAft>
              <a:defRPr sz="1000" b="1" kern="1200">
                <a:solidFill>
                  <a:srgbClr val="7F7F7F"/>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pPr>
              <a:defRPr/>
            </a:pPr>
            <a:r>
              <a:rPr lang="en-US" altLang="en-US" dirty="0"/>
              <a:t>Regents Park Publishers</a:t>
            </a:r>
          </a:p>
        </p:txBody>
      </p:sp>
    </p:spTree>
    <p:extLst>
      <p:ext uri="{BB962C8B-B14F-4D97-AF65-F5344CB8AC3E}">
        <p14:creationId xmlns:p14="http://schemas.microsoft.com/office/powerpoint/2010/main" val="10656568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5235"/>
                                        </p:tgtEl>
                                        <p:attrNameLst>
                                          <p:attrName>style.visibility</p:attrName>
                                        </p:attrNameLst>
                                      </p:cBhvr>
                                      <p:to>
                                        <p:strVal val="visible"/>
                                      </p:to>
                                    </p:set>
                                    <p:animEffect transition="in" filter="strips(downRight)">
                                      <p:cBhvr>
                                        <p:cTn id="7" dur="1000"/>
                                        <p:tgtEl>
                                          <p:spTgt spid="95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77665"/>
            <a:ext cx="7772400" cy="660400"/>
          </a:xfrm>
        </p:spPr>
        <p:txBody>
          <a:bodyPr/>
          <a:lstStyle/>
          <a:p>
            <a:pPr eaLnBrk="1" hangingPunct="1">
              <a:defRPr/>
            </a:pPr>
            <a:r>
              <a:rPr lang="en-US" altLang="en-US" dirty="0">
                <a:latin typeface="Lucida Bright" panose="02040602050505020304" pitchFamily="18" charset="0"/>
                <a:cs typeface="FrankRuehl" panose="020E0503060101010101" pitchFamily="34" charset="-79"/>
              </a:rPr>
              <a:t> Gamble</a:t>
            </a:r>
            <a:endParaRPr lang="en-US" altLang="en-US" dirty="0">
              <a:effectLst/>
              <a:latin typeface="Lucida Bright" panose="02040602050505020304" pitchFamily="18" charset="0"/>
              <a:cs typeface="FrankRuehl" panose="020E0503060101010101" pitchFamily="34" charset="-79"/>
            </a:endParaRPr>
          </a:p>
        </p:txBody>
      </p:sp>
      <p:sp>
        <p:nvSpPr>
          <p:cNvPr id="95235" name="Rectangle 3"/>
          <p:cNvSpPr>
            <a:spLocks noGrp="1" noChangeArrowheads="1"/>
          </p:cNvSpPr>
          <p:nvPr>
            <p:ph type="body" sz="half" idx="1"/>
          </p:nvPr>
        </p:nvSpPr>
        <p:spPr>
          <a:xfrm>
            <a:off x="647700" y="1015671"/>
            <a:ext cx="7848600" cy="4610100"/>
          </a:xfrm>
        </p:spPr>
        <p:txBody>
          <a:bodyPr/>
          <a:lstStyle/>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marL="0" indent="0" eaLnBrk="1" hangingPunct="1">
              <a:buClr>
                <a:srgbClr val="008000"/>
              </a:buClr>
              <a:buFont typeface="Wingdings" pitchFamily="2" charset="2"/>
              <a:buNone/>
              <a:defRPr/>
            </a:pPr>
            <a:endParaRPr lang="en-US" sz="2000" dirty="0">
              <a:latin typeface="Lucida Bright" panose="02040602050505020304" pitchFamily="18" charset="0"/>
              <a:cs typeface="FrankRuehl" panose="020E0503060101010101" pitchFamily="34" charset="-79"/>
            </a:endParaRPr>
          </a:p>
        </p:txBody>
      </p:sp>
      <p:sp>
        <p:nvSpPr>
          <p:cNvPr id="4" name="Footer Placeholder 1"/>
          <p:cNvSpPr txBox="1">
            <a:spLocks/>
          </p:cNvSpPr>
          <p:nvPr/>
        </p:nvSpPr>
        <p:spPr bwMode="auto">
          <a:xfrm>
            <a:off x="368300" y="620077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eaLnBrk="0" fontAlgn="base" hangingPunct="0">
              <a:spcBef>
                <a:spcPct val="0"/>
              </a:spcBef>
              <a:spcAft>
                <a:spcPct val="0"/>
              </a:spcAft>
              <a:defRPr sz="1000" b="1" kern="1200">
                <a:solidFill>
                  <a:srgbClr val="7F7F7F"/>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pPr>
              <a:defRPr/>
            </a:pPr>
            <a:r>
              <a:rPr lang="en-US" altLang="en-US" dirty="0"/>
              <a:t>Regents Park Publishers</a:t>
            </a:r>
          </a:p>
        </p:txBody>
      </p:sp>
      <p:sp>
        <p:nvSpPr>
          <p:cNvPr id="2" name="Rectangle 1">
            <a:extLst>
              <a:ext uri="{FF2B5EF4-FFF2-40B4-BE49-F238E27FC236}">
                <a16:creationId xmlns:a16="http://schemas.microsoft.com/office/drawing/2014/main" id="{3E22D283-D7EF-4B1E-B301-A88B84B7FF31}"/>
              </a:ext>
            </a:extLst>
          </p:cNvPr>
          <p:cNvSpPr/>
          <p:nvPr/>
        </p:nvSpPr>
        <p:spPr bwMode="auto">
          <a:xfrm>
            <a:off x="1350626" y="4903831"/>
            <a:ext cx="494951" cy="379369"/>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charset="-128"/>
            </a:endParaRPr>
          </a:p>
        </p:txBody>
      </p:sp>
      <p:cxnSp>
        <p:nvCxnSpPr>
          <p:cNvPr id="5" name="Straight Connector 4">
            <a:extLst>
              <a:ext uri="{FF2B5EF4-FFF2-40B4-BE49-F238E27FC236}">
                <a16:creationId xmlns:a16="http://schemas.microsoft.com/office/drawing/2014/main" id="{371584B8-F4FA-4536-942A-390D92EA1E6A}"/>
              </a:ext>
            </a:extLst>
          </p:cNvPr>
          <p:cNvCxnSpPr/>
          <p:nvPr/>
        </p:nvCxnSpPr>
        <p:spPr bwMode="auto">
          <a:xfrm flipV="1">
            <a:off x="1862356" y="3855377"/>
            <a:ext cx="2554447" cy="123674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778DD802-D946-4A24-B18B-00CAA00A35BA}"/>
              </a:ext>
            </a:extLst>
          </p:cNvPr>
          <p:cNvCxnSpPr/>
          <p:nvPr/>
        </p:nvCxnSpPr>
        <p:spPr bwMode="auto">
          <a:xfrm>
            <a:off x="1873189" y="5093515"/>
            <a:ext cx="1457240" cy="51033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32A51E0A-058F-49E0-8B14-493D0B2E34E5}"/>
              </a:ext>
            </a:extLst>
          </p:cNvPr>
          <p:cNvCxnSpPr/>
          <p:nvPr/>
        </p:nvCxnSpPr>
        <p:spPr bwMode="auto">
          <a:xfrm>
            <a:off x="3330429" y="5603846"/>
            <a:ext cx="2266807" cy="56810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a:extLst>
              <a:ext uri="{FF2B5EF4-FFF2-40B4-BE49-F238E27FC236}">
                <a16:creationId xmlns:a16="http://schemas.microsoft.com/office/drawing/2014/main" id="{A11689A8-180A-4CD9-93F9-B7EB952144C3}"/>
              </a:ext>
            </a:extLst>
          </p:cNvPr>
          <p:cNvSpPr txBox="1"/>
          <p:nvPr/>
        </p:nvSpPr>
        <p:spPr>
          <a:xfrm rot="19770890">
            <a:off x="2590080" y="4111834"/>
            <a:ext cx="1160433" cy="276999"/>
          </a:xfrm>
          <a:prstGeom prst="rect">
            <a:avLst/>
          </a:prstGeom>
          <a:noFill/>
        </p:spPr>
        <p:txBody>
          <a:bodyPr wrap="square" rtlCol="0">
            <a:spAutoFit/>
          </a:bodyPr>
          <a:lstStyle/>
          <a:p>
            <a:r>
              <a:rPr lang="en-US" sz="1200" dirty="0"/>
              <a:t>Accept Offer</a:t>
            </a:r>
          </a:p>
        </p:txBody>
      </p:sp>
      <p:sp>
        <p:nvSpPr>
          <p:cNvPr id="26" name="TextBox 25">
            <a:extLst>
              <a:ext uri="{FF2B5EF4-FFF2-40B4-BE49-F238E27FC236}">
                <a16:creationId xmlns:a16="http://schemas.microsoft.com/office/drawing/2014/main" id="{F4700234-CACA-498E-8627-8EDD7732FADE}"/>
              </a:ext>
            </a:extLst>
          </p:cNvPr>
          <p:cNvSpPr txBox="1"/>
          <p:nvPr/>
        </p:nvSpPr>
        <p:spPr>
          <a:xfrm rot="1164552">
            <a:off x="2197786" y="5117873"/>
            <a:ext cx="1028309" cy="276999"/>
          </a:xfrm>
          <a:prstGeom prst="rect">
            <a:avLst/>
          </a:prstGeom>
          <a:noFill/>
        </p:spPr>
        <p:txBody>
          <a:bodyPr wrap="square" rtlCol="0">
            <a:spAutoFit/>
          </a:bodyPr>
          <a:lstStyle/>
          <a:p>
            <a:r>
              <a:rPr lang="en-US" sz="1200" dirty="0"/>
              <a:t>Reject Offer</a:t>
            </a:r>
          </a:p>
        </p:txBody>
      </p:sp>
      <p:sp>
        <p:nvSpPr>
          <p:cNvPr id="27" name="TextBox 26">
            <a:extLst>
              <a:ext uri="{FF2B5EF4-FFF2-40B4-BE49-F238E27FC236}">
                <a16:creationId xmlns:a16="http://schemas.microsoft.com/office/drawing/2014/main" id="{B1C90ED2-3BBB-41A8-9AA8-5FC9D3A0F0EA}"/>
              </a:ext>
            </a:extLst>
          </p:cNvPr>
          <p:cNvSpPr txBox="1"/>
          <p:nvPr/>
        </p:nvSpPr>
        <p:spPr>
          <a:xfrm>
            <a:off x="4416803" y="3701326"/>
            <a:ext cx="1948334" cy="276999"/>
          </a:xfrm>
          <a:prstGeom prst="rect">
            <a:avLst/>
          </a:prstGeom>
          <a:noFill/>
        </p:spPr>
        <p:txBody>
          <a:bodyPr wrap="square" rtlCol="0">
            <a:spAutoFit/>
          </a:bodyPr>
          <a:lstStyle/>
          <a:p>
            <a:r>
              <a:rPr lang="en-US" sz="1200" dirty="0"/>
              <a:t>$2,000,000</a:t>
            </a:r>
          </a:p>
        </p:txBody>
      </p:sp>
      <p:sp>
        <p:nvSpPr>
          <p:cNvPr id="3" name="TextBox 2">
            <a:extLst>
              <a:ext uri="{FF2B5EF4-FFF2-40B4-BE49-F238E27FC236}">
                <a16:creationId xmlns:a16="http://schemas.microsoft.com/office/drawing/2014/main" id="{341692EF-AD06-479B-9A2A-00CDF30E88F6}"/>
              </a:ext>
            </a:extLst>
          </p:cNvPr>
          <p:cNvSpPr txBox="1"/>
          <p:nvPr/>
        </p:nvSpPr>
        <p:spPr>
          <a:xfrm>
            <a:off x="326143" y="1094131"/>
            <a:ext cx="8491713" cy="2308324"/>
          </a:xfrm>
          <a:prstGeom prst="rect">
            <a:avLst/>
          </a:prstGeom>
          <a:noFill/>
        </p:spPr>
        <p:txBody>
          <a:bodyPr wrap="square" rtlCol="0">
            <a:spAutoFit/>
          </a:bodyPr>
          <a:lstStyle/>
          <a:p>
            <a:r>
              <a:rPr lang="en-US" sz="1800" dirty="0">
                <a:latin typeface="Lucida Bright" panose="02040602050505020304" pitchFamily="18" charset="0"/>
              </a:rPr>
              <a:t>Suppose that you hold a lottery ticket. Five minutes from now a fair coin is to be flipped, and if it comes up tails, you could win $5,000,000. If it comes head, you will nothing.</a:t>
            </a:r>
          </a:p>
          <a:p>
            <a:r>
              <a:rPr lang="en-US" sz="1800" dirty="0">
                <a:latin typeface="Lucida Bright" panose="02040602050505020304" pitchFamily="18" charset="0"/>
              </a:rPr>
              <a:t>Just a moment ago a wealthy person offered you $2,000,000 for your ticket. This is a legitimate offer. </a:t>
            </a:r>
          </a:p>
          <a:p>
            <a:r>
              <a:rPr lang="en-US" sz="1800" dirty="0">
                <a:latin typeface="Lucida Bright" panose="02040602050505020304" pitchFamily="18" charset="0"/>
              </a:rPr>
              <a:t>Just think $2 million for sure instead of 50% chance of nothing.</a:t>
            </a:r>
          </a:p>
          <a:p>
            <a:r>
              <a:rPr lang="en-US" sz="1800" dirty="0">
                <a:latin typeface="Lucida Bright" panose="02040602050505020304" pitchFamily="18" charset="0"/>
              </a:rPr>
              <a:t>The EMV method would point to holding on to your ticket. However, most people would opt on for the sure thing.</a:t>
            </a:r>
          </a:p>
        </p:txBody>
      </p:sp>
      <p:cxnSp>
        <p:nvCxnSpPr>
          <p:cNvPr id="22" name="Straight Connector 21">
            <a:extLst>
              <a:ext uri="{FF2B5EF4-FFF2-40B4-BE49-F238E27FC236}">
                <a16:creationId xmlns:a16="http://schemas.microsoft.com/office/drawing/2014/main" id="{3DF6DC61-C339-47A7-A85E-4E6F6BC815D9}"/>
              </a:ext>
            </a:extLst>
          </p:cNvPr>
          <p:cNvCxnSpPr/>
          <p:nvPr/>
        </p:nvCxnSpPr>
        <p:spPr bwMode="auto">
          <a:xfrm flipV="1">
            <a:off x="3330429" y="5027976"/>
            <a:ext cx="2128262" cy="59779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a:extLst>
              <a:ext uri="{FF2B5EF4-FFF2-40B4-BE49-F238E27FC236}">
                <a16:creationId xmlns:a16="http://schemas.microsoft.com/office/drawing/2014/main" id="{16606E9E-9956-486E-81CB-BECCCA5992BA}"/>
              </a:ext>
            </a:extLst>
          </p:cNvPr>
          <p:cNvSpPr txBox="1"/>
          <p:nvPr/>
        </p:nvSpPr>
        <p:spPr>
          <a:xfrm>
            <a:off x="5482384" y="4884613"/>
            <a:ext cx="1948334" cy="276999"/>
          </a:xfrm>
          <a:prstGeom prst="rect">
            <a:avLst/>
          </a:prstGeom>
          <a:noFill/>
        </p:spPr>
        <p:txBody>
          <a:bodyPr wrap="square" rtlCol="0">
            <a:spAutoFit/>
          </a:bodyPr>
          <a:lstStyle/>
          <a:p>
            <a:r>
              <a:rPr lang="en-US" sz="1200" dirty="0"/>
              <a:t>$0</a:t>
            </a:r>
          </a:p>
        </p:txBody>
      </p:sp>
      <p:sp>
        <p:nvSpPr>
          <p:cNvPr id="30" name="TextBox 29">
            <a:extLst>
              <a:ext uri="{FF2B5EF4-FFF2-40B4-BE49-F238E27FC236}">
                <a16:creationId xmlns:a16="http://schemas.microsoft.com/office/drawing/2014/main" id="{7CCA99D9-AF82-458D-A6E7-C8939DB9A292}"/>
              </a:ext>
            </a:extLst>
          </p:cNvPr>
          <p:cNvSpPr txBox="1"/>
          <p:nvPr/>
        </p:nvSpPr>
        <p:spPr>
          <a:xfrm>
            <a:off x="5597236" y="6033455"/>
            <a:ext cx="1948334" cy="276999"/>
          </a:xfrm>
          <a:prstGeom prst="rect">
            <a:avLst/>
          </a:prstGeom>
          <a:noFill/>
        </p:spPr>
        <p:txBody>
          <a:bodyPr wrap="square" rtlCol="0">
            <a:spAutoFit/>
          </a:bodyPr>
          <a:lstStyle/>
          <a:p>
            <a:r>
              <a:rPr lang="en-US" sz="1200" dirty="0"/>
              <a:t>$5,000,000</a:t>
            </a:r>
          </a:p>
        </p:txBody>
      </p:sp>
      <p:sp>
        <p:nvSpPr>
          <p:cNvPr id="32" name="TextBox 31">
            <a:extLst>
              <a:ext uri="{FF2B5EF4-FFF2-40B4-BE49-F238E27FC236}">
                <a16:creationId xmlns:a16="http://schemas.microsoft.com/office/drawing/2014/main" id="{225FF84C-2DC8-40E3-9BF1-D220236A0AA4}"/>
              </a:ext>
            </a:extLst>
          </p:cNvPr>
          <p:cNvSpPr txBox="1"/>
          <p:nvPr/>
        </p:nvSpPr>
        <p:spPr>
          <a:xfrm rot="20594544">
            <a:off x="3623311" y="5083662"/>
            <a:ext cx="1028309" cy="276999"/>
          </a:xfrm>
          <a:prstGeom prst="rect">
            <a:avLst/>
          </a:prstGeom>
          <a:noFill/>
        </p:spPr>
        <p:txBody>
          <a:bodyPr wrap="square" rtlCol="0">
            <a:spAutoFit/>
          </a:bodyPr>
          <a:lstStyle/>
          <a:p>
            <a:r>
              <a:rPr lang="en-US" sz="1200" dirty="0"/>
              <a:t>Heads (0.5)</a:t>
            </a:r>
          </a:p>
        </p:txBody>
      </p:sp>
      <p:sp>
        <p:nvSpPr>
          <p:cNvPr id="33" name="TextBox 32">
            <a:extLst>
              <a:ext uri="{FF2B5EF4-FFF2-40B4-BE49-F238E27FC236}">
                <a16:creationId xmlns:a16="http://schemas.microsoft.com/office/drawing/2014/main" id="{8D20F0E0-1CCF-46E7-94A0-E7E9E38C9B55}"/>
              </a:ext>
            </a:extLst>
          </p:cNvPr>
          <p:cNvSpPr txBox="1"/>
          <p:nvPr/>
        </p:nvSpPr>
        <p:spPr>
          <a:xfrm rot="969513">
            <a:off x="4344381" y="5680146"/>
            <a:ext cx="1028309" cy="276999"/>
          </a:xfrm>
          <a:prstGeom prst="rect">
            <a:avLst/>
          </a:prstGeom>
          <a:noFill/>
        </p:spPr>
        <p:txBody>
          <a:bodyPr wrap="square" rtlCol="0">
            <a:spAutoFit/>
          </a:bodyPr>
          <a:lstStyle/>
          <a:p>
            <a:r>
              <a:rPr lang="en-US" sz="1200" dirty="0"/>
              <a:t>Tails (0.5)</a:t>
            </a:r>
          </a:p>
        </p:txBody>
      </p:sp>
    </p:spTree>
    <p:extLst>
      <p:ext uri="{BB962C8B-B14F-4D97-AF65-F5344CB8AC3E}">
        <p14:creationId xmlns:p14="http://schemas.microsoft.com/office/powerpoint/2010/main" val="43809850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95235"/>
                                        </p:tgtEl>
                                        <p:attrNameLst>
                                          <p:attrName>style.visibility</p:attrName>
                                        </p:attrNameLst>
                                      </p:cBhvr>
                                      <p:to>
                                        <p:strVal val="visible"/>
                                      </p:to>
                                    </p:set>
                                    <p:animEffect transition="in" filter="strips(downRight)">
                                      <p:cBhvr>
                                        <p:cTn id="7" dur="1000"/>
                                        <p:tgtEl>
                                          <p:spTgt spid="95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77665"/>
            <a:ext cx="7772400" cy="660400"/>
          </a:xfrm>
        </p:spPr>
        <p:txBody>
          <a:bodyPr/>
          <a:lstStyle/>
          <a:p>
            <a:pPr eaLnBrk="1" hangingPunct="1">
              <a:defRPr/>
            </a:pPr>
            <a:r>
              <a:rPr lang="en-US" altLang="en-US" dirty="0">
                <a:latin typeface="Lucida Bright" panose="02040602050505020304" pitchFamily="18" charset="0"/>
                <a:cs typeface="FrankRuehl" panose="020E0503060101010101" pitchFamily="34" charset="-79"/>
              </a:rPr>
              <a:t> Utility Curve</a:t>
            </a:r>
            <a:endParaRPr lang="en-US" altLang="en-US" dirty="0">
              <a:effectLst/>
              <a:latin typeface="Lucida Bright" panose="02040602050505020304" pitchFamily="18" charset="0"/>
              <a:cs typeface="FrankRuehl" panose="020E0503060101010101" pitchFamily="34" charset="-79"/>
            </a:endParaRPr>
          </a:p>
        </p:txBody>
      </p:sp>
      <p:sp>
        <p:nvSpPr>
          <p:cNvPr id="95235" name="Rectangle 3"/>
          <p:cNvSpPr>
            <a:spLocks noGrp="1" noChangeArrowheads="1"/>
          </p:cNvSpPr>
          <p:nvPr>
            <p:ph type="body" sz="half" idx="1"/>
          </p:nvPr>
        </p:nvSpPr>
        <p:spPr>
          <a:xfrm>
            <a:off x="647700" y="1015671"/>
            <a:ext cx="7848600" cy="4610100"/>
          </a:xfrm>
        </p:spPr>
        <p:txBody>
          <a:bodyPr/>
          <a:lstStyle/>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marL="0" indent="0" algn="ctr" eaLnBrk="1" hangingPunct="1">
              <a:buClr>
                <a:schemeClr val="tx1"/>
              </a:buClr>
              <a:buSzPct val="123000"/>
              <a:buNone/>
              <a:defRPr/>
            </a:pPr>
            <a:r>
              <a:rPr lang="en-US" sz="2800" b="0" dirty="0">
                <a:solidFill>
                  <a:srgbClr val="800000"/>
                </a:solidFill>
                <a:latin typeface="Lucida Bright" panose="02040602050505020304" pitchFamily="18" charset="0"/>
                <a:cs typeface="FrankRuehl" panose="020E0503060101010101" pitchFamily="34" charset="-79"/>
              </a:rPr>
              <a:t>Utility curve is a graph that plots utility value versus monetary value.</a:t>
            </a: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marL="0" indent="0" eaLnBrk="1" hangingPunct="1">
              <a:buClr>
                <a:srgbClr val="008000"/>
              </a:buClr>
              <a:buFont typeface="Wingdings" pitchFamily="2" charset="2"/>
              <a:buNone/>
              <a:defRPr/>
            </a:pPr>
            <a:endParaRPr lang="en-US" sz="2000" dirty="0">
              <a:latin typeface="Lucida Bright" panose="02040602050505020304" pitchFamily="18" charset="0"/>
              <a:cs typeface="FrankRuehl" panose="020E0503060101010101" pitchFamily="34" charset="-79"/>
            </a:endParaRPr>
          </a:p>
        </p:txBody>
      </p:sp>
      <p:sp>
        <p:nvSpPr>
          <p:cNvPr id="4" name="Footer Placeholder 1"/>
          <p:cNvSpPr txBox="1">
            <a:spLocks/>
          </p:cNvSpPr>
          <p:nvPr/>
        </p:nvSpPr>
        <p:spPr bwMode="auto">
          <a:xfrm>
            <a:off x="368300" y="620077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eaLnBrk="0" fontAlgn="base" hangingPunct="0">
              <a:spcBef>
                <a:spcPct val="0"/>
              </a:spcBef>
              <a:spcAft>
                <a:spcPct val="0"/>
              </a:spcAft>
              <a:defRPr sz="1000" b="1" kern="1200">
                <a:solidFill>
                  <a:srgbClr val="7F7F7F"/>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pPr>
              <a:defRPr/>
            </a:pPr>
            <a:r>
              <a:rPr lang="en-US" altLang="en-US" dirty="0"/>
              <a:t>Regents Park Publishers</a:t>
            </a:r>
          </a:p>
        </p:txBody>
      </p:sp>
    </p:spTree>
    <p:extLst>
      <p:ext uri="{BB962C8B-B14F-4D97-AF65-F5344CB8AC3E}">
        <p14:creationId xmlns:p14="http://schemas.microsoft.com/office/powerpoint/2010/main" val="948892752"/>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5235"/>
                                        </p:tgtEl>
                                        <p:attrNameLst>
                                          <p:attrName>style.visibility</p:attrName>
                                        </p:attrNameLst>
                                      </p:cBhvr>
                                      <p:to>
                                        <p:strVal val="visible"/>
                                      </p:to>
                                    </p:set>
                                    <p:animEffect transition="in" filter="strips(downRight)">
                                      <p:cBhvr>
                                        <p:cTn id="7" dur="1000"/>
                                        <p:tgtEl>
                                          <p:spTgt spid="95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77665"/>
            <a:ext cx="7772400" cy="660400"/>
          </a:xfrm>
        </p:spPr>
        <p:txBody>
          <a:bodyPr/>
          <a:lstStyle/>
          <a:p>
            <a:pPr eaLnBrk="1" hangingPunct="1">
              <a:defRPr/>
            </a:pPr>
            <a:r>
              <a:rPr lang="en-US" altLang="en-US" dirty="0">
                <a:latin typeface="Lucida Bright" panose="02040602050505020304" pitchFamily="18" charset="0"/>
                <a:cs typeface="FrankRuehl" panose="020E0503060101010101" pitchFamily="34" charset="-79"/>
              </a:rPr>
              <a:t> Subjective Utility Curve</a:t>
            </a:r>
            <a:endParaRPr lang="en-US" altLang="en-US" dirty="0">
              <a:effectLst/>
              <a:latin typeface="Lucida Bright" panose="02040602050505020304" pitchFamily="18" charset="0"/>
              <a:cs typeface="FrankRuehl" panose="020E0503060101010101" pitchFamily="34" charset="-79"/>
            </a:endParaRPr>
          </a:p>
        </p:txBody>
      </p:sp>
      <p:sp>
        <p:nvSpPr>
          <p:cNvPr id="95235" name="Rectangle 3"/>
          <p:cNvSpPr>
            <a:spLocks noGrp="1" noChangeArrowheads="1"/>
          </p:cNvSpPr>
          <p:nvPr>
            <p:ph type="body" sz="half" idx="1"/>
          </p:nvPr>
        </p:nvSpPr>
        <p:spPr>
          <a:xfrm>
            <a:off x="647700" y="1015671"/>
            <a:ext cx="7848600" cy="4610100"/>
          </a:xfrm>
        </p:spPr>
        <p:txBody>
          <a:bodyPr/>
          <a:lstStyle/>
          <a:p>
            <a:pPr eaLnBrk="1" hangingPunct="1">
              <a:buClr>
                <a:schemeClr val="tx1"/>
              </a:buClr>
              <a:buSzPct val="123000"/>
              <a:buFont typeface="Wingdings" panose="05000000000000000000" pitchFamily="2" charset="2"/>
              <a:buChar char="§"/>
              <a:defRPr/>
            </a:pPr>
            <a:r>
              <a:rPr lang="en-US" sz="1600" b="0" dirty="0">
                <a:latin typeface="Lucida Bright" panose="02040602050505020304" pitchFamily="18" charset="0"/>
                <a:cs typeface="FrankRuehl" panose="020E0503060101010101" pitchFamily="34" charset="-79"/>
              </a:rPr>
              <a:t>Utility Curve may look like that. It is a subjective assessment of the indifference points.</a:t>
            </a: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marL="0" indent="0" eaLnBrk="1" hangingPunct="1">
              <a:buClr>
                <a:srgbClr val="008000"/>
              </a:buClr>
              <a:buFont typeface="Wingdings" pitchFamily="2" charset="2"/>
              <a:buNone/>
              <a:defRPr/>
            </a:pPr>
            <a:endParaRPr lang="en-US" sz="2000" dirty="0">
              <a:latin typeface="Lucida Bright" panose="02040602050505020304" pitchFamily="18" charset="0"/>
              <a:cs typeface="FrankRuehl" panose="020E0503060101010101" pitchFamily="34" charset="-79"/>
            </a:endParaRPr>
          </a:p>
        </p:txBody>
      </p:sp>
      <p:sp>
        <p:nvSpPr>
          <p:cNvPr id="4" name="Footer Placeholder 1"/>
          <p:cNvSpPr txBox="1">
            <a:spLocks/>
          </p:cNvSpPr>
          <p:nvPr/>
        </p:nvSpPr>
        <p:spPr bwMode="auto">
          <a:xfrm>
            <a:off x="368300" y="620077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eaLnBrk="0" fontAlgn="base" hangingPunct="0">
              <a:spcBef>
                <a:spcPct val="0"/>
              </a:spcBef>
              <a:spcAft>
                <a:spcPct val="0"/>
              </a:spcAft>
              <a:defRPr sz="1000" b="1" kern="1200">
                <a:solidFill>
                  <a:srgbClr val="7F7F7F"/>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pPr>
              <a:defRPr/>
            </a:pPr>
            <a:r>
              <a:rPr lang="en-US" altLang="en-US" dirty="0"/>
              <a:t>Regents Park Publishers</a:t>
            </a:r>
          </a:p>
        </p:txBody>
      </p:sp>
      <p:cxnSp>
        <p:nvCxnSpPr>
          <p:cNvPr id="8" name="Straight Connector 7">
            <a:extLst>
              <a:ext uri="{FF2B5EF4-FFF2-40B4-BE49-F238E27FC236}">
                <a16:creationId xmlns:a16="http://schemas.microsoft.com/office/drawing/2014/main" id="{778DD802-D946-4A24-B18B-00CAA00A35BA}"/>
              </a:ext>
            </a:extLst>
          </p:cNvPr>
          <p:cNvCxnSpPr/>
          <p:nvPr/>
        </p:nvCxnSpPr>
        <p:spPr bwMode="auto">
          <a:xfrm>
            <a:off x="1283516" y="5625771"/>
            <a:ext cx="523473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32A51E0A-058F-49E0-8B14-493D0B2E34E5}"/>
              </a:ext>
            </a:extLst>
          </p:cNvPr>
          <p:cNvCxnSpPr/>
          <p:nvPr/>
        </p:nvCxnSpPr>
        <p:spPr bwMode="auto">
          <a:xfrm>
            <a:off x="1283516" y="1984084"/>
            <a:ext cx="0" cy="364168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a:extLst>
              <a:ext uri="{FF2B5EF4-FFF2-40B4-BE49-F238E27FC236}">
                <a16:creationId xmlns:a16="http://schemas.microsoft.com/office/drawing/2014/main" id="{F4700234-CACA-498E-8627-8EDD7732FADE}"/>
              </a:ext>
            </a:extLst>
          </p:cNvPr>
          <p:cNvSpPr txBox="1"/>
          <p:nvPr/>
        </p:nvSpPr>
        <p:spPr>
          <a:xfrm rot="16200000">
            <a:off x="146695" y="3229782"/>
            <a:ext cx="1028309" cy="276999"/>
          </a:xfrm>
          <a:prstGeom prst="rect">
            <a:avLst/>
          </a:prstGeom>
          <a:noFill/>
        </p:spPr>
        <p:txBody>
          <a:bodyPr wrap="square" rtlCol="0">
            <a:spAutoFit/>
          </a:bodyPr>
          <a:lstStyle/>
          <a:p>
            <a:r>
              <a:rPr lang="en-US" sz="1200" dirty="0"/>
              <a:t>Utility</a:t>
            </a:r>
          </a:p>
        </p:txBody>
      </p:sp>
      <p:sp>
        <p:nvSpPr>
          <p:cNvPr id="25" name="TextBox 24">
            <a:extLst>
              <a:ext uri="{FF2B5EF4-FFF2-40B4-BE49-F238E27FC236}">
                <a16:creationId xmlns:a16="http://schemas.microsoft.com/office/drawing/2014/main" id="{C4D5920E-7175-49D3-A1BA-07D9C8DC89A2}"/>
              </a:ext>
            </a:extLst>
          </p:cNvPr>
          <p:cNvSpPr txBox="1"/>
          <p:nvPr/>
        </p:nvSpPr>
        <p:spPr>
          <a:xfrm>
            <a:off x="3474093" y="5936401"/>
            <a:ext cx="1640705" cy="276999"/>
          </a:xfrm>
          <a:prstGeom prst="rect">
            <a:avLst/>
          </a:prstGeom>
          <a:noFill/>
        </p:spPr>
        <p:txBody>
          <a:bodyPr wrap="square" rtlCol="0">
            <a:spAutoFit/>
          </a:bodyPr>
          <a:lstStyle/>
          <a:p>
            <a:r>
              <a:rPr lang="en-US" sz="1200" dirty="0"/>
              <a:t>Monetary value</a:t>
            </a:r>
          </a:p>
        </p:txBody>
      </p:sp>
      <p:sp>
        <p:nvSpPr>
          <p:cNvPr id="30" name="TextBox 29">
            <a:extLst>
              <a:ext uri="{FF2B5EF4-FFF2-40B4-BE49-F238E27FC236}">
                <a16:creationId xmlns:a16="http://schemas.microsoft.com/office/drawing/2014/main" id="{8A0F795E-4571-443A-91FB-C74664A2882E}"/>
              </a:ext>
            </a:extLst>
          </p:cNvPr>
          <p:cNvSpPr txBox="1"/>
          <p:nvPr/>
        </p:nvSpPr>
        <p:spPr>
          <a:xfrm>
            <a:off x="1145016" y="5664587"/>
            <a:ext cx="440502" cy="276999"/>
          </a:xfrm>
          <a:prstGeom prst="rect">
            <a:avLst/>
          </a:prstGeom>
          <a:noFill/>
        </p:spPr>
        <p:txBody>
          <a:bodyPr wrap="square" rtlCol="0">
            <a:spAutoFit/>
          </a:bodyPr>
          <a:lstStyle/>
          <a:p>
            <a:r>
              <a:rPr lang="en-US" sz="1200" dirty="0"/>
              <a:t>$0</a:t>
            </a:r>
          </a:p>
        </p:txBody>
      </p:sp>
      <p:sp>
        <p:nvSpPr>
          <p:cNvPr id="32" name="TextBox 31">
            <a:extLst>
              <a:ext uri="{FF2B5EF4-FFF2-40B4-BE49-F238E27FC236}">
                <a16:creationId xmlns:a16="http://schemas.microsoft.com/office/drawing/2014/main" id="{CA04C119-7893-4CE3-BC26-DE29AD96B3B8}"/>
              </a:ext>
            </a:extLst>
          </p:cNvPr>
          <p:cNvSpPr txBox="1"/>
          <p:nvPr/>
        </p:nvSpPr>
        <p:spPr>
          <a:xfrm>
            <a:off x="5578680" y="5629818"/>
            <a:ext cx="850166" cy="276999"/>
          </a:xfrm>
          <a:prstGeom prst="rect">
            <a:avLst/>
          </a:prstGeom>
          <a:noFill/>
        </p:spPr>
        <p:txBody>
          <a:bodyPr wrap="square" rtlCol="0">
            <a:spAutoFit/>
          </a:bodyPr>
          <a:lstStyle/>
          <a:p>
            <a:r>
              <a:rPr lang="en-US" sz="1200" dirty="0"/>
              <a:t>$10,000</a:t>
            </a:r>
          </a:p>
        </p:txBody>
      </p:sp>
      <p:sp>
        <p:nvSpPr>
          <p:cNvPr id="33" name="TextBox 32">
            <a:extLst>
              <a:ext uri="{FF2B5EF4-FFF2-40B4-BE49-F238E27FC236}">
                <a16:creationId xmlns:a16="http://schemas.microsoft.com/office/drawing/2014/main" id="{1133356E-8416-40B5-9970-16C07C0CCCBE}"/>
              </a:ext>
            </a:extLst>
          </p:cNvPr>
          <p:cNvSpPr txBox="1"/>
          <p:nvPr/>
        </p:nvSpPr>
        <p:spPr>
          <a:xfrm>
            <a:off x="1868608" y="5666251"/>
            <a:ext cx="706812" cy="276999"/>
          </a:xfrm>
          <a:prstGeom prst="rect">
            <a:avLst/>
          </a:prstGeom>
          <a:noFill/>
        </p:spPr>
        <p:txBody>
          <a:bodyPr wrap="square" rtlCol="0">
            <a:spAutoFit/>
          </a:bodyPr>
          <a:lstStyle/>
          <a:p>
            <a:r>
              <a:rPr lang="en-US" sz="1200" dirty="0"/>
              <a:t>$1,000</a:t>
            </a:r>
          </a:p>
        </p:txBody>
      </p:sp>
      <p:sp>
        <p:nvSpPr>
          <p:cNvPr id="34" name="TextBox 33">
            <a:extLst>
              <a:ext uri="{FF2B5EF4-FFF2-40B4-BE49-F238E27FC236}">
                <a16:creationId xmlns:a16="http://schemas.microsoft.com/office/drawing/2014/main" id="{D8E20542-F3CF-43F1-AB79-FCD32068504F}"/>
              </a:ext>
            </a:extLst>
          </p:cNvPr>
          <p:cNvSpPr txBox="1"/>
          <p:nvPr/>
        </p:nvSpPr>
        <p:spPr>
          <a:xfrm>
            <a:off x="2858510" y="5664587"/>
            <a:ext cx="706812" cy="276999"/>
          </a:xfrm>
          <a:prstGeom prst="rect">
            <a:avLst/>
          </a:prstGeom>
          <a:noFill/>
        </p:spPr>
        <p:txBody>
          <a:bodyPr wrap="square" rtlCol="0">
            <a:spAutoFit/>
          </a:bodyPr>
          <a:lstStyle/>
          <a:p>
            <a:r>
              <a:rPr lang="en-US" sz="1200" dirty="0"/>
              <a:t>$3,000</a:t>
            </a:r>
          </a:p>
        </p:txBody>
      </p:sp>
      <p:sp>
        <p:nvSpPr>
          <p:cNvPr id="35" name="TextBox 34">
            <a:extLst>
              <a:ext uri="{FF2B5EF4-FFF2-40B4-BE49-F238E27FC236}">
                <a16:creationId xmlns:a16="http://schemas.microsoft.com/office/drawing/2014/main" id="{28A68014-6647-45A9-B6A9-E35C600DA343}"/>
              </a:ext>
            </a:extLst>
          </p:cNvPr>
          <p:cNvSpPr txBox="1"/>
          <p:nvPr/>
        </p:nvSpPr>
        <p:spPr>
          <a:xfrm>
            <a:off x="3715954" y="5636190"/>
            <a:ext cx="706812" cy="276999"/>
          </a:xfrm>
          <a:prstGeom prst="rect">
            <a:avLst/>
          </a:prstGeom>
          <a:noFill/>
        </p:spPr>
        <p:txBody>
          <a:bodyPr wrap="square" rtlCol="0">
            <a:spAutoFit/>
          </a:bodyPr>
          <a:lstStyle/>
          <a:p>
            <a:r>
              <a:rPr lang="en-US" sz="1200" dirty="0"/>
              <a:t>$5,000</a:t>
            </a:r>
          </a:p>
        </p:txBody>
      </p:sp>
      <p:sp>
        <p:nvSpPr>
          <p:cNvPr id="36" name="TextBox 35">
            <a:extLst>
              <a:ext uri="{FF2B5EF4-FFF2-40B4-BE49-F238E27FC236}">
                <a16:creationId xmlns:a16="http://schemas.microsoft.com/office/drawing/2014/main" id="{27F89451-AD6E-4345-A501-0D5BBC32FBB7}"/>
              </a:ext>
            </a:extLst>
          </p:cNvPr>
          <p:cNvSpPr txBox="1"/>
          <p:nvPr/>
        </p:nvSpPr>
        <p:spPr>
          <a:xfrm>
            <a:off x="4705856" y="5642587"/>
            <a:ext cx="706812" cy="276999"/>
          </a:xfrm>
          <a:prstGeom prst="rect">
            <a:avLst/>
          </a:prstGeom>
          <a:noFill/>
        </p:spPr>
        <p:txBody>
          <a:bodyPr wrap="square" rtlCol="0">
            <a:spAutoFit/>
          </a:bodyPr>
          <a:lstStyle/>
          <a:p>
            <a:r>
              <a:rPr lang="en-US" sz="1200" dirty="0"/>
              <a:t>$7,000</a:t>
            </a:r>
          </a:p>
        </p:txBody>
      </p:sp>
      <p:sp>
        <p:nvSpPr>
          <p:cNvPr id="37" name="TextBox 36">
            <a:extLst>
              <a:ext uri="{FF2B5EF4-FFF2-40B4-BE49-F238E27FC236}">
                <a16:creationId xmlns:a16="http://schemas.microsoft.com/office/drawing/2014/main" id="{7A227EC0-E56D-49CF-8329-F1B6470EA518}"/>
              </a:ext>
            </a:extLst>
          </p:cNvPr>
          <p:cNvSpPr txBox="1"/>
          <p:nvPr/>
        </p:nvSpPr>
        <p:spPr>
          <a:xfrm>
            <a:off x="847288" y="5003065"/>
            <a:ext cx="517979" cy="276999"/>
          </a:xfrm>
          <a:prstGeom prst="rect">
            <a:avLst/>
          </a:prstGeom>
          <a:noFill/>
        </p:spPr>
        <p:txBody>
          <a:bodyPr wrap="square" rtlCol="0">
            <a:spAutoFit/>
          </a:bodyPr>
          <a:lstStyle/>
          <a:p>
            <a:r>
              <a:rPr lang="en-US" sz="1200" dirty="0"/>
              <a:t>0.1</a:t>
            </a:r>
          </a:p>
        </p:txBody>
      </p:sp>
      <p:sp>
        <p:nvSpPr>
          <p:cNvPr id="38" name="TextBox 37">
            <a:extLst>
              <a:ext uri="{FF2B5EF4-FFF2-40B4-BE49-F238E27FC236}">
                <a16:creationId xmlns:a16="http://schemas.microsoft.com/office/drawing/2014/main" id="{828CAA26-0C70-4E32-9666-4838B3693B0A}"/>
              </a:ext>
            </a:extLst>
          </p:cNvPr>
          <p:cNvSpPr txBox="1"/>
          <p:nvPr/>
        </p:nvSpPr>
        <p:spPr>
          <a:xfrm>
            <a:off x="847288" y="4672035"/>
            <a:ext cx="517979" cy="276999"/>
          </a:xfrm>
          <a:prstGeom prst="rect">
            <a:avLst/>
          </a:prstGeom>
          <a:noFill/>
        </p:spPr>
        <p:txBody>
          <a:bodyPr wrap="square" rtlCol="0">
            <a:spAutoFit/>
          </a:bodyPr>
          <a:lstStyle/>
          <a:p>
            <a:r>
              <a:rPr lang="en-US" sz="1200" dirty="0"/>
              <a:t>0.2</a:t>
            </a:r>
          </a:p>
        </p:txBody>
      </p:sp>
      <p:sp>
        <p:nvSpPr>
          <p:cNvPr id="39" name="TextBox 38">
            <a:extLst>
              <a:ext uri="{FF2B5EF4-FFF2-40B4-BE49-F238E27FC236}">
                <a16:creationId xmlns:a16="http://schemas.microsoft.com/office/drawing/2014/main" id="{10381997-86A8-4E9A-B1AE-F377003A8FF9}"/>
              </a:ext>
            </a:extLst>
          </p:cNvPr>
          <p:cNvSpPr txBox="1"/>
          <p:nvPr/>
        </p:nvSpPr>
        <p:spPr>
          <a:xfrm>
            <a:off x="818691" y="4351497"/>
            <a:ext cx="517979" cy="276999"/>
          </a:xfrm>
          <a:prstGeom prst="rect">
            <a:avLst/>
          </a:prstGeom>
          <a:noFill/>
        </p:spPr>
        <p:txBody>
          <a:bodyPr wrap="square" rtlCol="0">
            <a:spAutoFit/>
          </a:bodyPr>
          <a:lstStyle/>
          <a:p>
            <a:r>
              <a:rPr lang="en-US" sz="1200" dirty="0"/>
              <a:t>0.3</a:t>
            </a:r>
          </a:p>
        </p:txBody>
      </p:sp>
      <p:sp>
        <p:nvSpPr>
          <p:cNvPr id="40" name="TextBox 39">
            <a:extLst>
              <a:ext uri="{FF2B5EF4-FFF2-40B4-BE49-F238E27FC236}">
                <a16:creationId xmlns:a16="http://schemas.microsoft.com/office/drawing/2014/main" id="{B00213B3-84B1-4B76-A518-0DC3ED3EB667}"/>
              </a:ext>
            </a:extLst>
          </p:cNvPr>
          <p:cNvSpPr txBox="1"/>
          <p:nvPr/>
        </p:nvSpPr>
        <p:spPr>
          <a:xfrm>
            <a:off x="818692" y="4051103"/>
            <a:ext cx="517979" cy="276999"/>
          </a:xfrm>
          <a:prstGeom prst="rect">
            <a:avLst/>
          </a:prstGeom>
          <a:noFill/>
        </p:spPr>
        <p:txBody>
          <a:bodyPr wrap="square" rtlCol="0">
            <a:spAutoFit/>
          </a:bodyPr>
          <a:lstStyle/>
          <a:p>
            <a:r>
              <a:rPr lang="en-US" sz="1200" dirty="0"/>
              <a:t>0.4</a:t>
            </a:r>
          </a:p>
        </p:txBody>
      </p:sp>
      <p:sp>
        <p:nvSpPr>
          <p:cNvPr id="41" name="TextBox 40">
            <a:extLst>
              <a:ext uri="{FF2B5EF4-FFF2-40B4-BE49-F238E27FC236}">
                <a16:creationId xmlns:a16="http://schemas.microsoft.com/office/drawing/2014/main" id="{84450512-CA48-4955-84D6-C2F1F1B1B1C8}"/>
              </a:ext>
            </a:extLst>
          </p:cNvPr>
          <p:cNvSpPr txBox="1"/>
          <p:nvPr/>
        </p:nvSpPr>
        <p:spPr>
          <a:xfrm>
            <a:off x="818690" y="3788088"/>
            <a:ext cx="517979" cy="276999"/>
          </a:xfrm>
          <a:prstGeom prst="rect">
            <a:avLst/>
          </a:prstGeom>
          <a:noFill/>
        </p:spPr>
        <p:txBody>
          <a:bodyPr wrap="square" rtlCol="0">
            <a:spAutoFit/>
          </a:bodyPr>
          <a:lstStyle/>
          <a:p>
            <a:r>
              <a:rPr lang="en-US" sz="1200" dirty="0"/>
              <a:t>0.5</a:t>
            </a:r>
          </a:p>
        </p:txBody>
      </p:sp>
      <p:sp>
        <p:nvSpPr>
          <p:cNvPr id="42" name="TextBox 41">
            <a:extLst>
              <a:ext uri="{FF2B5EF4-FFF2-40B4-BE49-F238E27FC236}">
                <a16:creationId xmlns:a16="http://schemas.microsoft.com/office/drawing/2014/main" id="{B67CA514-24B9-4409-8081-DAEFA62D81CC}"/>
              </a:ext>
            </a:extLst>
          </p:cNvPr>
          <p:cNvSpPr txBox="1"/>
          <p:nvPr/>
        </p:nvSpPr>
        <p:spPr>
          <a:xfrm>
            <a:off x="805796" y="3514915"/>
            <a:ext cx="517979" cy="276999"/>
          </a:xfrm>
          <a:prstGeom prst="rect">
            <a:avLst/>
          </a:prstGeom>
          <a:noFill/>
        </p:spPr>
        <p:txBody>
          <a:bodyPr wrap="square" rtlCol="0">
            <a:spAutoFit/>
          </a:bodyPr>
          <a:lstStyle/>
          <a:p>
            <a:r>
              <a:rPr lang="en-US" sz="1200" dirty="0"/>
              <a:t>0.6</a:t>
            </a:r>
          </a:p>
        </p:txBody>
      </p:sp>
      <p:sp>
        <p:nvSpPr>
          <p:cNvPr id="43" name="TextBox 42">
            <a:extLst>
              <a:ext uri="{FF2B5EF4-FFF2-40B4-BE49-F238E27FC236}">
                <a16:creationId xmlns:a16="http://schemas.microsoft.com/office/drawing/2014/main" id="{C7A2B9EE-E233-4637-A500-638B648DE2EB}"/>
              </a:ext>
            </a:extLst>
          </p:cNvPr>
          <p:cNvSpPr txBox="1"/>
          <p:nvPr/>
        </p:nvSpPr>
        <p:spPr>
          <a:xfrm>
            <a:off x="815232" y="3196992"/>
            <a:ext cx="517979" cy="276999"/>
          </a:xfrm>
          <a:prstGeom prst="rect">
            <a:avLst/>
          </a:prstGeom>
          <a:noFill/>
        </p:spPr>
        <p:txBody>
          <a:bodyPr wrap="square" rtlCol="0">
            <a:spAutoFit/>
          </a:bodyPr>
          <a:lstStyle/>
          <a:p>
            <a:r>
              <a:rPr lang="en-US" sz="1200" dirty="0"/>
              <a:t>0.7</a:t>
            </a:r>
          </a:p>
        </p:txBody>
      </p:sp>
      <p:sp>
        <p:nvSpPr>
          <p:cNvPr id="44" name="TextBox 43">
            <a:extLst>
              <a:ext uri="{FF2B5EF4-FFF2-40B4-BE49-F238E27FC236}">
                <a16:creationId xmlns:a16="http://schemas.microsoft.com/office/drawing/2014/main" id="{3A124BD3-EFEE-4AE0-9663-B6C4B941D134}"/>
              </a:ext>
            </a:extLst>
          </p:cNvPr>
          <p:cNvSpPr txBox="1"/>
          <p:nvPr/>
        </p:nvSpPr>
        <p:spPr>
          <a:xfrm>
            <a:off x="815232" y="2878112"/>
            <a:ext cx="517979" cy="276999"/>
          </a:xfrm>
          <a:prstGeom prst="rect">
            <a:avLst/>
          </a:prstGeom>
          <a:noFill/>
        </p:spPr>
        <p:txBody>
          <a:bodyPr wrap="square" rtlCol="0">
            <a:spAutoFit/>
          </a:bodyPr>
          <a:lstStyle/>
          <a:p>
            <a:r>
              <a:rPr lang="en-US" sz="1200" dirty="0"/>
              <a:t>0.8</a:t>
            </a:r>
          </a:p>
        </p:txBody>
      </p:sp>
      <p:sp>
        <p:nvSpPr>
          <p:cNvPr id="45" name="TextBox 44">
            <a:extLst>
              <a:ext uri="{FF2B5EF4-FFF2-40B4-BE49-F238E27FC236}">
                <a16:creationId xmlns:a16="http://schemas.microsoft.com/office/drawing/2014/main" id="{3C635AB5-6902-4D57-B154-D5C41A991876}"/>
              </a:ext>
            </a:extLst>
          </p:cNvPr>
          <p:cNvSpPr txBox="1"/>
          <p:nvPr/>
        </p:nvSpPr>
        <p:spPr>
          <a:xfrm>
            <a:off x="805795" y="2500817"/>
            <a:ext cx="517979" cy="276999"/>
          </a:xfrm>
          <a:prstGeom prst="rect">
            <a:avLst/>
          </a:prstGeom>
          <a:noFill/>
        </p:spPr>
        <p:txBody>
          <a:bodyPr wrap="square" rtlCol="0">
            <a:spAutoFit/>
          </a:bodyPr>
          <a:lstStyle/>
          <a:p>
            <a:r>
              <a:rPr lang="en-US" sz="1200" dirty="0"/>
              <a:t>0.9</a:t>
            </a:r>
          </a:p>
        </p:txBody>
      </p:sp>
      <p:sp>
        <p:nvSpPr>
          <p:cNvPr id="46" name="TextBox 45">
            <a:extLst>
              <a:ext uri="{FF2B5EF4-FFF2-40B4-BE49-F238E27FC236}">
                <a16:creationId xmlns:a16="http://schemas.microsoft.com/office/drawing/2014/main" id="{B22A4A48-4EFD-42F0-A44C-A7198F820E88}"/>
              </a:ext>
            </a:extLst>
          </p:cNvPr>
          <p:cNvSpPr txBox="1"/>
          <p:nvPr/>
        </p:nvSpPr>
        <p:spPr>
          <a:xfrm>
            <a:off x="797051" y="2165264"/>
            <a:ext cx="517979" cy="276999"/>
          </a:xfrm>
          <a:prstGeom prst="rect">
            <a:avLst/>
          </a:prstGeom>
          <a:noFill/>
        </p:spPr>
        <p:txBody>
          <a:bodyPr wrap="square" rtlCol="0">
            <a:spAutoFit/>
          </a:bodyPr>
          <a:lstStyle/>
          <a:p>
            <a:r>
              <a:rPr lang="en-US" sz="1200" dirty="0"/>
              <a:t>1.0</a:t>
            </a:r>
          </a:p>
        </p:txBody>
      </p:sp>
      <p:cxnSp>
        <p:nvCxnSpPr>
          <p:cNvPr id="14" name="Straight Connector 13">
            <a:extLst>
              <a:ext uri="{FF2B5EF4-FFF2-40B4-BE49-F238E27FC236}">
                <a16:creationId xmlns:a16="http://schemas.microsoft.com/office/drawing/2014/main" id="{FC76A54C-9C2D-4DCC-920C-5FCCE8C82974}"/>
              </a:ext>
            </a:extLst>
          </p:cNvPr>
          <p:cNvCxnSpPr/>
          <p:nvPr/>
        </p:nvCxnSpPr>
        <p:spPr bwMode="auto">
          <a:xfrm>
            <a:off x="5730329" y="2294791"/>
            <a:ext cx="58074" cy="333098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B34460FB-D1F3-4B9D-B97C-F3739EA33884}"/>
              </a:ext>
            </a:extLst>
          </p:cNvPr>
          <p:cNvCxnSpPr>
            <a:stCxn id="46" idx="3"/>
          </p:cNvCxnSpPr>
          <p:nvPr/>
        </p:nvCxnSpPr>
        <p:spPr bwMode="auto">
          <a:xfrm flipV="1">
            <a:off x="1315030" y="2294791"/>
            <a:ext cx="4415299" cy="8973"/>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Oval 21">
            <a:extLst>
              <a:ext uri="{FF2B5EF4-FFF2-40B4-BE49-F238E27FC236}">
                <a16:creationId xmlns:a16="http://schemas.microsoft.com/office/drawing/2014/main" id="{A06F6D63-21A3-4B53-BE9D-26B016D8229A}"/>
              </a:ext>
            </a:extLst>
          </p:cNvPr>
          <p:cNvSpPr/>
          <p:nvPr/>
        </p:nvSpPr>
        <p:spPr bwMode="auto">
          <a:xfrm>
            <a:off x="5578680" y="2165264"/>
            <a:ext cx="276999" cy="268028"/>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charset="-128"/>
            </a:endParaRPr>
          </a:p>
        </p:txBody>
      </p:sp>
      <p:cxnSp>
        <p:nvCxnSpPr>
          <p:cNvPr id="51" name="Straight Connector 50">
            <a:extLst>
              <a:ext uri="{FF2B5EF4-FFF2-40B4-BE49-F238E27FC236}">
                <a16:creationId xmlns:a16="http://schemas.microsoft.com/office/drawing/2014/main" id="{7EA9EC60-8F18-4C1F-A088-A5C3F296773D}"/>
              </a:ext>
            </a:extLst>
          </p:cNvPr>
          <p:cNvCxnSpPr/>
          <p:nvPr/>
        </p:nvCxnSpPr>
        <p:spPr bwMode="auto">
          <a:xfrm>
            <a:off x="4998482" y="2609743"/>
            <a:ext cx="11039" cy="304181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a:extLst>
              <a:ext uri="{FF2B5EF4-FFF2-40B4-BE49-F238E27FC236}">
                <a16:creationId xmlns:a16="http://schemas.microsoft.com/office/drawing/2014/main" id="{7F2E9200-2E0D-4F46-BD56-A6B4FC088BA1}"/>
              </a:ext>
            </a:extLst>
          </p:cNvPr>
          <p:cNvCxnSpPr/>
          <p:nvPr/>
        </p:nvCxnSpPr>
        <p:spPr bwMode="auto">
          <a:xfrm flipV="1">
            <a:off x="1282816" y="2626676"/>
            <a:ext cx="3716970" cy="448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Oval 55">
            <a:extLst>
              <a:ext uri="{FF2B5EF4-FFF2-40B4-BE49-F238E27FC236}">
                <a16:creationId xmlns:a16="http://schemas.microsoft.com/office/drawing/2014/main" id="{AE6AD16C-D709-455E-883D-D5E09FB46418}"/>
              </a:ext>
            </a:extLst>
          </p:cNvPr>
          <p:cNvSpPr/>
          <p:nvPr/>
        </p:nvSpPr>
        <p:spPr bwMode="auto">
          <a:xfrm>
            <a:off x="4878446" y="2500817"/>
            <a:ext cx="276999" cy="268028"/>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charset="-128"/>
            </a:endParaRPr>
          </a:p>
        </p:txBody>
      </p:sp>
      <p:cxnSp>
        <p:nvCxnSpPr>
          <p:cNvPr id="57" name="Straight Connector 56">
            <a:extLst>
              <a:ext uri="{FF2B5EF4-FFF2-40B4-BE49-F238E27FC236}">
                <a16:creationId xmlns:a16="http://schemas.microsoft.com/office/drawing/2014/main" id="{15676995-875D-400D-86E4-7C00568A61A3}"/>
              </a:ext>
            </a:extLst>
          </p:cNvPr>
          <p:cNvCxnSpPr>
            <a:endCxn id="35" idx="0"/>
          </p:cNvCxnSpPr>
          <p:nvPr/>
        </p:nvCxnSpPr>
        <p:spPr bwMode="auto">
          <a:xfrm>
            <a:off x="4011429" y="3062978"/>
            <a:ext cx="57931" cy="257321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82D6A5FA-0673-4711-ACCA-83A465BB3D3F}"/>
              </a:ext>
            </a:extLst>
          </p:cNvPr>
          <p:cNvCxnSpPr/>
          <p:nvPr/>
        </p:nvCxnSpPr>
        <p:spPr bwMode="auto">
          <a:xfrm flipV="1">
            <a:off x="1333211" y="3027384"/>
            <a:ext cx="2657727" cy="2270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Oval 61">
            <a:extLst>
              <a:ext uri="{FF2B5EF4-FFF2-40B4-BE49-F238E27FC236}">
                <a16:creationId xmlns:a16="http://schemas.microsoft.com/office/drawing/2014/main" id="{E5B74466-A7F8-49C3-BA38-800F8585CF4E}"/>
              </a:ext>
            </a:extLst>
          </p:cNvPr>
          <p:cNvSpPr/>
          <p:nvPr/>
        </p:nvSpPr>
        <p:spPr bwMode="auto">
          <a:xfrm>
            <a:off x="3875901" y="2928964"/>
            <a:ext cx="276999" cy="268028"/>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charset="-128"/>
            </a:endParaRPr>
          </a:p>
        </p:txBody>
      </p:sp>
      <p:cxnSp>
        <p:nvCxnSpPr>
          <p:cNvPr id="63" name="Straight Connector 62">
            <a:extLst>
              <a:ext uri="{FF2B5EF4-FFF2-40B4-BE49-F238E27FC236}">
                <a16:creationId xmlns:a16="http://schemas.microsoft.com/office/drawing/2014/main" id="{AFFDAAEE-87F2-4359-BBC5-E44667526DF0}"/>
              </a:ext>
            </a:extLst>
          </p:cNvPr>
          <p:cNvCxnSpPr/>
          <p:nvPr/>
        </p:nvCxnSpPr>
        <p:spPr bwMode="auto">
          <a:xfrm>
            <a:off x="3141301" y="3882436"/>
            <a:ext cx="0" cy="176945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E54B6FDB-F1D7-4CAB-8E25-80E25808D697}"/>
              </a:ext>
            </a:extLst>
          </p:cNvPr>
          <p:cNvCxnSpPr/>
          <p:nvPr/>
        </p:nvCxnSpPr>
        <p:spPr bwMode="auto">
          <a:xfrm flipV="1">
            <a:off x="1257938" y="3892210"/>
            <a:ext cx="1907909" cy="2938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Oval 66">
            <a:extLst>
              <a:ext uri="{FF2B5EF4-FFF2-40B4-BE49-F238E27FC236}">
                <a16:creationId xmlns:a16="http://schemas.microsoft.com/office/drawing/2014/main" id="{84FB8099-DA2A-43FC-A691-03DDCAAC5FAC}"/>
              </a:ext>
            </a:extLst>
          </p:cNvPr>
          <p:cNvSpPr/>
          <p:nvPr/>
        </p:nvSpPr>
        <p:spPr bwMode="auto">
          <a:xfrm>
            <a:off x="3042250" y="3783075"/>
            <a:ext cx="276999" cy="268028"/>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charset="-128"/>
            </a:endParaRPr>
          </a:p>
        </p:txBody>
      </p:sp>
      <p:cxnSp>
        <p:nvCxnSpPr>
          <p:cNvPr id="73" name="Straight Connector 72">
            <a:extLst>
              <a:ext uri="{FF2B5EF4-FFF2-40B4-BE49-F238E27FC236}">
                <a16:creationId xmlns:a16="http://schemas.microsoft.com/office/drawing/2014/main" id="{6C57096B-2585-44DB-B339-0B59477A9AFE}"/>
              </a:ext>
            </a:extLst>
          </p:cNvPr>
          <p:cNvCxnSpPr>
            <a:stCxn id="30" idx="0"/>
            <a:endCxn id="67" idx="3"/>
          </p:cNvCxnSpPr>
          <p:nvPr/>
        </p:nvCxnSpPr>
        <p:spPr bwMode="auto">
          <a:xfrm flipV="1">
            <a:off x="1365267" y="4011851"/>
            <a:ext cx="1717549" cy="1652736"/>
          </a:xfrm>
          <a:prstGeom prst="line">
            <a:avLst/>
          </a:prstGeom>
          <a:solidFill>
            <a:schemeClr val="accent1"/>
          </a:solidFill>
          <a:ln w="952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a:extLst>
              <a:ext uri="{FF2B5EF4-FFF2-40B4-BE49-F238E27FC236}">
                <a16:creationId xmlns:a16="http://schemas.microsoft.com/office/drawing/2014/main" id="{73C3C8FA-B068-4CB9-B5EF-BAE670451082}"/>
              </a:ext>
            </a:extLst>
          </p:cNvPr>
          <p:cNvCxnSpPr>
            <a:endCxn id="62" idx="3"/>
          </p:cNvCxnSpPr>
          <p:nvPr/>
        </p:nvCxnSpPr>
        <p:spPr bwMode="auto">
          <a:xfrm flipV="1">
            <a:off x="3078044" y="3157740"/>
            <a:ext cx="838423" cy="854111"/>
          </a:xfrm>
          <a:prstGeom prst="line">
            <a:avLst/>
          </a:prstGeom>
          <a:solidFill>
            <a:schemeClr val="accent1"/>
          </a:solidFill>
          <a:ln w="952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a:extLst>
              <a:ext uri="{FF2B5EF4-FFF2-40B4-BE49-F238E27FC236}">
                <a16:creationId xmlns:a16="http://schemas.microsoft.com/office/drawing/2014/main" id="{A68871BE-E5A7-44A6-808A-03A92710E23C}"/>
              </a:ext>
            </a:extLst>
          </p:cNvPr>
          <p:cNvCxnSpPr>
            <a:stCxn id="62" idx="7"/>
            <a:endCxn id="56" idx="2"/>
          </p:cNvCxnSpPr>
          <p:nvPr/>
        </p:nvCxnSpPr>
        <p:spPr bwMode="auto">
          <a:xfrm flipV="1">
            <a:off x="4112334" y="2634831"/>
            <a:ext cx="766112" cy="333385"/>
          </a:xfrm>
          <a:prstGeom prst="line">
            <a:avLst/>
          </a:prstGeom>
          <a:solidFill>
            <a:schemeClr val="accent1"/>
          </a:solidFill>
          <a:ln w="952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a:extLst>
              <a:ext uri="{FF2B5EF4-FFF2-40B4-BE49-F238E27FC236}">
                <a16:creationId xmlns:a16="http://schemas.microsoft.com/office/drawing/2014/main" id="{EEBD7886-2CB8-42AE-B434-552B4560B52F}"/>
              </a:ext>
            </a:extLst>
          </p:cNvPr>
          <p:cNvCxnSpPr>
            <a:stCxn id="56" idx="7"/>
            <a:endCxn id="22" idx="2"/>
          </p:cNvCxnSpPr>
          <p:nvPr/>
        </p:nvCxnSpPr>
        <p:spPr bwMode="auto">
          <a:xfrm flipV="1">
            <a:off x="5114879" y="2299278"/>
            <a:ext cx="463801" cy="240791"/>
          </a:xfrm>
          <a:prstGeom prst="line">
            <a:avLst/>
          </a:prstGeom>
          <a:solidFill>
            <a:schemeClr val="accent1"/>
          </a:solidFill>
          <a:ln w="952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92814464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5235"/>
                                        </p:tgtEl>
                                        <p:attrNameLst>
                                          <p:attrName>style.visibility</p:attrName>
                                        </p:attrNameLst>
                                      </p:cBhvr>
                                      <p:to>
                                        <p:strVal val="visible"/>
                                      </p:to>
                                    </p:set>
                                    <p:animEffect transition="in" filter="strips(downRight)">
                                      <p:cBhvr>
                                        <p:cTn id="7" dur="1000"/>
                                        <p:tgtEl>
                                          <p:spTgt spid="95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77665"/>
            <a:ext cx="7772400" cy="660400"/>
          </a:xfrm>
        </p:spPr>
        <p:txBody>
          <a:bodyPr/>
          <a:lstStyle/>
          <a:p>
            <a:pPr eaLnBrk="1" hangingPunct="1">
              <a:defRPr/>
            </a:pPr>
            <a:r>
              <a:rPr lang="en-US" altLang="en-US" dirty="0">
                <a:latin typeface="Lucida Bright" panose="02040602050505020304" pitchFamily="18" charset="0"/>
                <a:cs typeface="FrankRuehl" panose="020E0503060101010101" pitchFamily="34" charset="-79"/>
              </a:rPr>
              <a:t> Preference for Risk</a:t>
            </a:r>
            <a:endParaRPr lang="en-US" altLang="en-US" dirty="0">
              <a:effectLst/>
              <a:latin typeface="Lucida Bright" panose="02040602050505020304" pitchFamily="18" charset="0"/>
              <a:cs typeface="FrankRuehl" panose="020E0503060101010101" pitchFamily="34" charset="-79"/>
            </a:endParaRPr>
          </a:p>
        </p:txBody>
      </p:sp>
      <p:sp>
        <p:nvSpPr>
          <p:cNvPr id="95235" name="Rectangle 3"/>
          <p:cNvSpPr>
            <a:spLocks noGrp="1" noChangeArrowheads="1"/>
          </p:cNvSpPr>
          <p:nvPr>
            <p:ph type="body" sz="half" idx="1"/>
          </p:nvPr>
        </p:nvSpPr>
        <p:spPr>
          <a:xfrm>
            <a:off x="647700" y="1015671"/>
            <a:ext cx="7848600" cy="4610100"/>
          </a:xfrm>
        </p:spPr>
        <p:txBody>
          <a:bodyPr/>
          <a:lstStyle/>
          <a:p>
            <a:pPr marL="0" indent="0" algn="ctr" eaLnBrk="1" hangingPunct="1">
              <a:buClr>
                <a:schemeClr val="tx1"/>
              </a:buClr>
              <a:buSzPct val="123000"/>
              <a:buNone/>
              <a:defRPr/>
            </a:pPr>
            <a:r>
              <a:rPr lang="en-US" sz="1600" b="0" dirty="0">
                <a:latin typeface="Lucida Bright" panose="02040602050505020304" pitchFamily="18" charset="0"/>
                <a:cs typeface="FrankRuehl" panose="020E0503060101010101" pitchFamily="34" charset="-79"/>
              </a:rPr>
              <a:t>The shape of a person’s utility curve depends on many factors.</a:t>
            </a:r>
          </a:p>
          <a:p>
            <a:pPr marL="0" indent="0" algn="ctr"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marL="0" indent="0" eaLnBrk="1" hangingPunct="1">
              <a:buClr>
                <a:schemeClr val="tx1"/>
              </a:buClr>
              <a:buSzPct val="123000"/>
              <a:buNone/>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marL="0" indent="0" eaLnBrk="1" hangingPunct="1">
              <a:buClr>
                <a:srgbClr val="008000"/>
              </a:buClr>
              <a:buFont typeface="Wingdings" pitchFamily="2" charset="2"/>
              <a:buNone/>
              <a:defRPr/>
            </a:pPr>
            <a:endParaRPr lang="en-US" sz="2000" dirty="0">
              <a:latin typeface="Lucida Bright" panose="02040602050505020304" pitchFamily="18" charset="0"/>
              <a:cs typeface="FrankRuehl" panose="020E0503060101010101" pitchFamily="34" charset="-79"/>
            </a:endParaRPr>
          </a:p>
        </p:txBody>
      </p:sp>
      <p:sp>
        <p:nvSpPr>
          <p:cNvPr id="4" name="Footer Placeholder 1"/>
          <p:cNvSpPr txBox="1">
            <a:spLocks/>
          </p:cNvSpPr>
          <p:nvPr/>
        </p:nvSpPr>
        <p:spPr bwMode="auto">
          <a:xfrm>
            <a:off x="368300" y="620077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eaLnBrk="0" fontAlgn="base" hangingPunct="0">
              <a:spcBef>
                <a:spcPct val="0"/>
              </a:spcBef>
              <a:spcAft>
                <a:spcPct val="0"/>
              </a:spcAft>
              <a:defRPr sz="1000" b="1" kern="1200">
                <a:solidFill>
                  <a:srgbClr val="7F7F7F"/>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pPr>
              <a:defRPr/>
            </a:pPr>
            <a:r>
              <a:rPr lang="en-US" altLang="en-US" dirty="0"/>
              <a:t>Regents Park Publishers</a:t>
            </a:r>
          </a:p>
        </p:txBody>
      </p:sp>
      <p:sp>
        <p:nvSpPr>
          <p:cNvPr id="26" name="TextBox 25">
            <a:extLst>
              <a:ext uri="{FF2B5EF4-FFF2-40B4-BE49-F238E27FC236}">
                <a16:creationId xmlns:a16="http://schemas.microsoft.com/office/drawing/2014/main" id="{F4700234-CACA-498E-8627-8EDD7732FADE}"/>
              </a:ext>
            </a:extLst>
          </p:cNvPr>
          <p:cNvSpPr txBox="1"/>
          <p:nvPr/>
        </p:nvSpPr>
        <p:spPr>
          <a:xfrm rot="16200000">
            <a:off x="2023264" y="3182221"/>
            <a:ext cx="1028309" cy="276999"/>
          </a:xfrm>
          <a:prstGeom prst="rect">
            <a:avLst/>
          </a:prstGeom>
          <a:noFill/>
        </p:spPr>
        <p:txBody>
          <a:bodyPr wrap="square" rtlCol="0">
            <a:spAutoFit/>
          </a:bodyPr>
          <a:lstStyle/>
          <a:p>
            <a:r>
              <a:rPr lang="en-US" sz="1200" dirty="0"/>
              <a:t>Utility</a:t>
            </a:r>
          </a:p>
        </p:txBody>
      </p:sp>
      <p:pic>
        <p:nvPicPr>
          <p:cNvPr id="1026" name="Picture 2" descr="What is the difference between risk seeking investor and risk neutral  investor? - Quora">
            <a:extLst>
              <a:ext uri="{FF2B5EF4-FFF2-40B4-BE49-F238E27FC236}">
                <a16:creationId xmlns:a16="http://schemas.microsoft.com/office/drawing/2014/main" id="{84AC18DD-3DBE-45DE-AC31-D70244D613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5918" y="1459879"/>
            <a:ext cx="4347023" cy="4189020"/>
          </a:xfrm>
          <a:prstGeom prst="rect">
            <a:avLst/>
          </a:prstGeom>
          <a:noFill/>
          <a:extLst>
            <a:ext uri="{909E8E84-426E-40DD-AFC4-6F175D3DCCD1}">
              <a14:hiddenFill xmlns:a14="http://schemas.microsoft.com/office/drawing/2010/main">
                <a:solidFill>
                  <a:srgbClr val="FFFFFF"/>
                </a:solidFill>
              </a14:hiddenFill>
            </a:ext>
          </a:extLst>
        </p:spPr>
      </p:pic>
      <p:sp>
        <p:nvSpPr>
          <p:cNvPr id="48" name="TextBox 47">
            <a:extLst>
              <a:ext uri="{FF2B5EF4-FFF2-40B4-BE49-F238E27FC236}">
                <a16:creationId xmlns:a16="http://schemas.microsoft.com/office/drawing/2014/main" id="{C695FF9E-6CC1-4646-B59A-6C5480AAB3A4}"/>
              </a:ext>
            </a:extLst>
          </p:cNvPr>
          <p:cNvSpPr txBox="1"/>
          <p:nvPr/>
        </p:nvSpPr>
        <p:spPr>
          <a:xfrm>
            <a:off x="4434674" y="5498836"/>
            <a:ext cx="1640705" cy="276999"/>
          </a:xfrm>
          <a:prstGeom prst="rect">
            <a:avLst/>
          </a:prstGeom>
          <a:noFill/>
        </p:spPr>
        <p:txBody>
          <a:bodyPr wrap="square" rtlCol="0">
            <a:spAutoFit/>
          </a:bodyPr>
          <a:lstStyle/>
          <a:p>
            <a:r>
              <a:rPr lang="en-US" sz="1200" dirty="0"/>
              <a:t>Monetary value</a:t>
            </a:r>
          </a:p>
        </p:txBody>
      </p:sp>
    </p:spTree>
    <p:extLst>
      <p:ext uri="{BB962C8B-B14F-4D97-AF65-F5344CB8AC3E}">
        <p14:creationId xmlns:p14="http://schemas.microsoft.com/office/powerpoint/2010/main" val="381128790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5235"/>
                                        </p:tgtEl>
                                        <p:attrNameLst>
                                          <p:attrName>style.visibility</p:attrName>
                                        </p:attrNameLst>
                                      </p:cBhvr>
                                      <p:to>
                                        <p:strVal val="visible"/>
                                      </p:to>
                                    </p:set>
                                    <p:animEffect transition="in" filter="strips(downRight)">
                                      <p:cBhvr>
                                        <p:cTn id="7" dur="1000"/>
                                        <p:tgtEl>
                                          <p:spTgt spid="95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533400"/>
            <a:ext cx="7772400" cy="660400"/>
          </a:xfrm>
        </p:spPr>
        <p:txBody>
          <a:bodyPr/>
          <a:lstStyle/>
          <a:p>
            <a:pPr eaLnBrk="1" hangingPunct="1">
              <a:defRPr/>
            </a:pPr>
            <a:r>
              <a:rPr lang="en-US" altLang="en-US" dirty="0">
                <a:latin typeface="Lucida Bright" panose="02040602050505020304" pitchFamily="18" charset="0"/>
                <a:cs typeface="FrankRuehl" panose="020E0503060101010101" pitchFamily="34" charset="-79"/>
              </a:rPr>
              <a:t> Risk Profiles</a:t>
            </a:r>
            <a:endParaRPr lang="en-US" altLang="en-US" dirty="0">
              <a:effectLst/>
              <a:latin typeface="Lucida Bright" panose="02040602050505020304" pitchFamily="18" charset="0"/>
              <a:cs typeface="FrankRuehl" panose="020E0503060101010101" pitchFamily="34" charset="-79"/>
            </a:endParaRPr>
          </a:p>
        </p:txBody>
      </p:sp>
      <p:sp>
        <p:nvSpPr>
          <p:cNvPr id="95235" name="Rectangle 3"/>
          <p:cNvSpPr>
            <a:spLocks noGrp="1" noChangeArrowheads="1"/>
          </p:cNvSpPr>
          <p:nvPr>
            <p:ph type="body" sz="half" idx="1"/>
          </p:nvPr>
        </p:nvSpPr>
        <p:spPr>
          <a:xfrm>
            <a:off x="647700" y="1574800"/>
            <a:ext cx="7848600" cy="4610100"/>
          </a:xfrm>
        </p:spPr>
        <p:txBody>
          <a:bodyPr/>
          <a:lstStyle/>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Risk averse is a decision maker who gets less utility or pleasure from a greater risk and tends to avoid situations in which high losses may occur. As monetary value increases at stake increases the rate of utility grow slows.</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Risk taker: this decision maker gets more utility from the greater risk and higher potential payoff. As monetary value increases, the personal utility increases at an increasing rate.</a:t>
            </a: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Risk indifferent: the utility for this person is shown as a straight line. </a:t>
            </a: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r>
              <a:rPr lang="en-US" sz="1600" b="0" dirty="0">
                <a:latin typeface="Lucida Bright" panose="02040602050505020304" pitchFamily="18" charset="0"/>
                <a:cs typeface="FrankRuehl" panose="020E0503060101010101" pitchFamily="34" charset="-79"/>
              </a:rPr>
              <a:t>The shape of a person’s utility curve depends on the specific decisions being considered, the monetary values being involved in the situation, the person’s psychological frame of mind, and how the person feels about the future. You may have one utility curve for some situations you face and completely different curves for others.</a:t>
            </a: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eaLnBrk="1" hangingPunct="1">
              <a:buClr>
                <a:schemeClr val="tx1"/>
              </a:buClr>
              <a:buSzPct val="123000"/>
              <a:defRPr/>
            </a:pPr>
            <a:endParaRPr lang="en-US" sz="1600" b="0" dirty="0">
              <a:latin typeface="Lucida Bright" panose="02040602050505020304" pitchFamily="18" charset="0"/>
              <a:cs typeface="FrankRuehl" panose="020E0503060101010101" pitchFamily="34" charset="-79"/>
            </a:endParaRPr>
          </a:p>
          <a:p>
            <a:pPr marL="0" indent="0" eaLnBrk="1" hangingPunct="1">
              <a:buClr>
                <a:srgbClr val="008000"/>
              </a:buClr>
              <a:buFont typeface="Wingdings" pitchFamily="2" charset="2"/>
              <a:buNone/>
              <a:defRPr/>
            </a:pPr>
            <a:endParaRPr lang="en-US" sz="2000" dirty="0">
              <a:latin typeface="Lucida Bright" panose="02040602050505020304" pitchFamily="18" charset="0"/>
              <a:cs typeface="FrankRuehl" panose="020E0503060101010101" pitchFamily="34" charset="-79"/>
            </a:endParaRPr>
          </a:p>
        </p:txBody>
      </p:sp>
      <p:sp>
        <p:nvSpPr>
          <p:cNvPr id="4" name="Footer Placeholder 1"/>
          <p:cNvSpPr txBox="1">
            <a:spLocks/>
          </p:cNvSpPr>
          <p:nvPr/>
        </p:nvSpPr>
        <p:spPr bwMode="auto">
          <a:xfrm>
            <a:off x="368300" y="620077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eaLnBrk="0" fontAlgn="base" hangingPunct="0">
              <a:spcBef>
                <a:spcPct val="0"/>
              </a:spcBef>
              <a:spcAft>
                <a:spcPct val="0"/>
              </a:spcAft>
              <a:defRPr sz="1000" b="1" kern="1200">
                <a:solidFill>
                  <a:srgbClr val="7F7F7F"/>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pPr>
              <a:defRPr/>
            </a:pPr>
            <a:r>
              <a:rPr lang="en-US" altLang="en-US" dirty="0"/>
              <a:t>Regents Park Publishers</a:t>
            </a:r>
          </a:p>
        </p:txBody>
      </p:sp>
    </p:spTree>
    <p:extLst>
      <p:ext uri="{BB962C8B-B14F-4D97-AF65-F5344CB8AC3E}">
        <p14:creationId xmlns:p14="http://schemas.microsoft.com/office/powerpoint/2010/main" val="2416537218"/>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5235"/>
                                        </p:tgtEl>
                                        <p:attrNameLst>
                                          <p:attrName>style.visibility</p:attrName>
                                        </p:attrNameLst>
                                      </p:cBhvr>
                                      <p:to>
                                        <p:strVal val="visible"/>
                                      </p:to>
                                    </p:set>
                                    <p:animEffect transition="in" filter="strips(downRight)">
                                      <p:cBhvr>
                                        <p:cTn id="7" dur="1000"/>
                                        <p:tgtEl>
                                          <p:spTgt spid="95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p:cNvSpPr txBox="1">
            <a:spLocks/>
          </p:cNvSpPr>
          <p:nvPr/>
        </p:nvSpPr>
        <p:spPr>
          <a:xfrm>
            <a:off x="1722438" y="4675188"/>
            <a:ext cx="6156325" cy="808037"/>
          </a:xfrm>
          <a:prstGeom prst="rect">
            <a:avLst/>
          </a:prstGeom>
        </p:spPr>
        <p:txBody>
          <a:bodyPr anchor="b">
            <a:normAutofit fontScale="97500"/>
            <a:scene3d>
              <a:camera prst="orthographicFront"/>
              <a:lightRig rig="soft" dir="t">
                <a:rot lat="0" lon="0" rev="2400000"/>
              </a:lightRig>
            </a:scene3d>
            <a:sp3d>
              <a:bevelT w="19050" h="12700"/>
            </a:sp3d>
          </a:bodyPr>
          <a:lstStyle/>
          <a:p>
            <a:pPr marL="54864" algn="ctr" eaLnBrk="1" fontAlgn="auto" hangingPunct="1">
              <a:spcAft>
                <a:spcPts val="0"/>
              </a:spcAft>
              <a:defRPr/>
            </a:pPr>
            <a:endParaRPr lang="en-US" sz="3200" b="1"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p:txBody>
      </p:sp>
      <p:sp>
        <p:nvSpPr>
          <p:cNvPr id="10" name="Title 1"/>
          <p:cNvSpPr txBox="1">
            <a:spLocks/>
          </p:cNvSpPr>
          <p:nvPr/>
        </p:nvSpPr>
        <p:spPr>
          <a:xfrm>
            <a:off x="1812850" y="2211256"/>
            <a:ext cx="5830185" cy="774109"/>
          </a:xfrm>
          <a:prstGeom prst="rect">
            <a:avLst/>
          </a:prstGeom>
        </p:spPr>
        <p:txBody>
          <a:bodyPr anchor="b">
            <a:scene3d>
              <a:camera prst="orthographicFront"/>
              <a:lightRig rig="soft" dir="t">
                <a:rot lat="0" lon="0" rev="2400000"/>
              </a:lightRig>
            </a:scene3d>
            <a:sp3d>
              <a:bevelT w="19050" h="12700"/>
            </a:sp3d>
          </a:bodyPr>
          <a:lstStyle/>
          <a:p>
            <a:pPr marL="54864" algn="ctr" eaLnBrk="1" fontAlgn="auto" hangingPunct="1">
              <a:spcAft>
                <a:spcPts val="0"/>
              </a:spcAft>
              <a:defRPr/>
            </a:pPr>
            <a:r>
              <a:rPr lang="en-US" sz="4800" b="1" dirty="0">
                <a:solidFill>
                  <a:srgbClr val="003300"/>
                </a:solidFill>
                <a:latin typeface="Lucida Bright" panose="02040602050505020304" pitchFamily="18" charset="0"/>
                <a:ea typeface="+mj-ea"/>
                <a:cs typeface="+mj-cs"/>
              </a:rPr>
              <a:t>Utility Theory</a:t>
            </a:r>
          </a:p>
        </p:txBody>
      </p:sp>
      <p:sp>
        <p:nvSpPr>
          <p:cNvPr id="15" name="Title 1"/>
          <p:cNvSpPr txBox="1">
            <a:spLocks noChangeAspect="1"/>
          </p:cNvSpPr>
          <p:nvPr/>
        </p:nvSpPr>
        <p:spPr>
          <a:xfrm>
            <a:off x="1254432" y="3427568"/>
            <a:ext cx="6301564" cy="805417"/>
          </a:xfrm>
          <a:prstGeom prst="rect">
            <a:avLst/>
          </a:prstGeom>
          <a:scene3d>
            <a:camera prst="orthographicFront"/>
            <a:lightRig rig="soft" dir="t">
              <a:rot lat="0" lon="0" rev="2400000"/>
            </a:lightRig>
          </a:scene3d>
          <a:sp3d extrusionH="76200">
            <a:extrusionClr>
              <a:schemeClr val="accent2">
                <a:lumMod val="75000"/>
              </a:schemeClr>
            </a:extrusionClr>
          </a:sp3d>
        </p:spPr>
        <p:txBody>
          <a:bodyPr anchor="ctr">
            <a:sp3d>
              <a:bevelT w="19050" h="12700"/>
            </a:sp3d>
          </a:bodyPr>
          <a:lstStyle/>
          <a:p>
            <a:pPr marL="54864" algn="ctr" eaLnBrk="1" fontAlgn="auto" hangingPunct="1">
              <a:spcAft>
                <a:spcPts val="0"/>
              </a:spcAft>
              <a:defRPr/>
            </a:pPr>
            <a:r>
              <a:rPr lang="en-US" sz="4400" b="1" dirty="0">
                <a:solidFill>
                  <a:schemeClr val="tx2">
                    <a:lumMod val="50000"/>
                  </a:schemeClr>
                </a:solidFill>
                <a:latin typeface="+mj-lt"/>
                <a:ea typeface="+mj-ea"/>
                <a:cs typeface="+mj-cs"/>
              </a:rPr>
              <a:t>  </a:t>
            </a:r>
          </a:p>
          <a:p>
            <a:pPr marL="54864" algn="ctr" eaLnBrk="1" fontAlgn="auto" hangingPunct="1">
              <a:spcAft>
                <a:spcPts val="0"/>
              </a:spcAft>
              <a:defRPr/>
            </a:pPr>
            <a:r>
              <a:rPr lang="en-US" sz="4400" b="1" dirty="0">
                <a:solidFill>
                  <a:schemeClr val="tx2">
                    <a:lumMod val="50000"/>
                  </a:schemeClr>
                </a:solidFill>
                <a:latin typeface="Lucida Bright" panose="02040602050505020304" pitchFamily="18" charset="0"/>
                <a:ea typeface="+mj-ea"/>
                <a:cs typeface="FrankRuehl" panose="020E0503060101010101" pitchFamily="34" charset="-79"/>
              </a:rPr>
              <a:t>End</a:t>
            </a:r>
          </a:p>
        </p:txBody>
      </p:sp>
      <p:sp>
        <p:nvSpPr>
          <p:cNvPr id="7" name="Footer Placeholder 1"/>
          <p:cNvSpPr txBox="1">
            <a:spLocks/>
          </p:cNvSpPr>
          <p:nvPr/>
        </p:nvSpPr>
        <p:spPr bwMode="auto">
          <a:xfrm>
            <a:off x="419100" y="6200775"/>
            <a:ext cx="37846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eaLnBrk="0" fontAlgn="base" hangingPunct="0">
              <a:spcBef>
                <a:spcPct val="0"/>
              </a:spcBef>
              <a:spcAft>
                <a:spcPct val="0"/>
              </a:spcAft>
              <a:defRPr sz="1000" b="1" kern="1200">
                <a:solidFill>
                  <a:srgbClr val="7F7F7F"/>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a:lstStyle>
          <a:p>
            <a:pPr>
              <a:defRPr/>
            </a:pPr>
            <a:r>
              <a:rPr lang="en-US" altLang="en-US" dirty="0"/>
              <a:t>Regents Park Publishers</a:t>
            </a:r>
          </a:p>
        </p:txBody>
      </p:sp>
    </p:spTree>
    <p:extLst>
      <p:ext uri="{BB962C8B-B14F-4D97-AF65-F5344CB8AC3E}">
        <p14:creationId xmlns:p14="http://schemas.microsoft.com/office/powerpoint/2010/main" val="1355388476"/>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3A2C76"/>
      </a:dk2>
      <a:lt2>
        <a:srgbClr val="E1E2E3"/>
      </a:lt2>
      <a:accent1>
        <a:srgbClr val="93B3DD"/>
      </a:accent1>
      <a:accent2>
        <a:srgbClr val="F9AD78"/>
      </a:accent2>
      <a:accent3>
        <a:srgbClr val="FFFFFF"/>
      </a:accent3>
      <a:accent4>
        <a:srgbClr val="000000"/>
      </a:accent4>
      <a:accent5>
        <a:srgbClr val="C8D6EB"/>
      </a:accent5>
      <a:accent6>
        <a:srgbClr val="E29C6C"/>
      </a:accent6>
      <a:hlink>
        <a:srgbClr val="86B87D"/>
      </a:hlink>
      <a:folHlink>
        <a:srgbClr val="C9BBDB"/>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alt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alt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
      <a:dk1>
        <a:srgbClr val="000000"/>
      </a:dk1>
      <a:lt1>
        <a:srgbClr val="FFFFFF"/>
      </a:lt1>
      <a:dk2>
        <a:srgbClr val="3A2C76"/>
      </a:dk2>
      <a:lt2>
        <a:srgbClr val="E1E2E3"/>
      </a:lt2>
      <a:accent1>
        <a:srgbClr val="93B3DD"/>
      </a:accent1>
      <a:accent2>
        <a:srgbClr val="F9AD78"/>
      </a:accent2>
      <a:accent3>
        <a:srgbClr val="FFFFFF"/>
      </a:accent3>
      <a:accent4>
        <a:srgbClr val="000000"/>
      </a:accent4>
      <a:accent5>
        <a:srgbClr val="C8D6EB"/>
      </a:accent5>
      <a:accent6>
        <a:srgbClr val="E29C6C"/>
      </a:accent6>
      <a:hlink>
        <a:srgbClr val="86B87D"/>
      </a:hlink>
      <a:folHlink>
        <a:srgbClr val="C9BBDB"/>
      </a:folHlink>
    </a:clrScheme>
    <a:fontScheme name="1_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alt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alt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697</Words>
  <Application>Microsoft Office PowerPoint</Application>
  <PresentationFormat>On-screen Show (4:3)</PresentationFormat>
  <Paragraphs>93</Paragraphs>
  <Slides>9</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Lucida Bright</vt:lpstr>
      <vt:lpstr>Wingdings</vt:lpstr>
      <vt:lpstr>Blank Presentation</vt:lpstr>
      <vt:lpstr>1_Blank Presentation</vt:lpstr>
      <vt:lpstr>PowerPoint Presentation</vt:lpstr>
      <vt:lpstr> EMV vs. Utility</vt:lpstr>
      <vt:lpstr> EMV vs. Utility</vt:lpstr>
      <vt:lpstr> Gamble</vt:lpstr>
      <vt:lpstr> Utility Curve</vt:lpstr>
      <vt:lpstr> Subjective Utility Curve</vt:lpstr>
      <vt:lpstr> Preference for Risk</vt:lpstr>
      <vt:lpstr> Risk Profiles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2015-09-14T22:00:00Z</dcterms:created>
  <dcterms:modified xsi:type="dcterms:W3CDTF">2023-11-27T02:56:26Z</dcterms:modified>
</cp:coreProperties>
</file>